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2"/>
  </p:notesMasterIdLst>
  <p:handoutMasterIdLst>
    <p:handoutMasterId r:id="rId63"/>
  </p:handoutMasterIdLst>
  <p:sldIdLst>
    <p:sldId id="543" r:id="rId2"/>
    <p:sldId id="479" r:id="rId3"/>
    <p:sldId id="477" r:id="rId4"/>
    <p:sldId id="480" r:id="rId5"/>
    <p:sldId id="482" r:id="rId6"/>
    <p:sldId id="476" r:id="rId7"/>
    <p:sldId id="481" r:id="rId8"/>
    <p:sldId id="483" r:id="rId9"/>
    <p:sldId id="489" r:id="rId10"/>
    <p:sldId id="486" r:id="rId11"/>
    <p:sldId id="490" r:id="rId12"/>
    <p:sldId id="491" r:id="rId13"/>
    <p:sldId id="487" r:id="rId14"/>
    <p:sldId id="396" r:id="rId15"/>
    <p:sldId id="520" r:id="rId16"/>
    <p:sldId id="521" r:id="rId17"/>
    <p:sldId id="522" r:id="rId18"/>
    <p:sldId id="398" r:id="rId19"/>
    <p:sldId id="492" r:id="rId20"/>
    <p:sldId id="400" r:id="rId21"/>
    <p:sldId id="493" r:id="rId22"/>
    <p:sldId id="402" r:id="rId23"/>
    <p:sldId id="403" r:id="rId24"/>
    <p:sldId id="404" r:id="rId25"/>
    <p:sldId id="405" r:id="rId26"/>
    <p:sldId id="517" r:id="rId27"/>
    <p:sldId id="457" r:id="rId28"/>
    <p:sldId id="494" r:id="rId29"/>
    <p:sldId id="495" r:id="rId30"/>
    <p:sldId id="496" r:id="rId31"/>
    <p:sldId id="497" r:id="rId32"/>
    <p:sldId id="523" r:id="rId33"/>
    <p:sldId id="524" r:id="rId34"/>
    <p:sldId id="526" r:id="rId35"/>
    <p:sldId id="525" r:id="rId36"/>
    <p:sldId id="502" r:id="rId37"/>
    <p:sldId id="503" r:id="rId38"/>
    <p:sldId id="504" r:id="rId39"/>
    <p:sldId id="505" r:id="rId40"/>
    <p:sldId id="506" r:id="rId41"/>
    <p:sldId id="507" r:id="rId42"/>
    <p:sldId id="508" r:id="rId43"/>
    <p:sldId id="541" r:id="rId44"/>
    <p:sldId id="473" r:id="rId45"/>
    <p:sldId id="474" r:id="rId46"/>
    <p:sldId id="414" r:id="rId47"/>
    <p:sldId id="510" r:id="rId48"/>
    <p:sldId id="528" r:id="rId49"/>
    <p:sldId id="529" r:id="rId50"/>
    <p:sldId id="530" r:id="rId51"/>
    <p:sldId id="531" r:id="rId52"/>
    <p:sldId id="532" r:id="rId53"/>
    <p:sldId id="533" r:id="rId54"/>
    <p:sldId id="534" r:id="rId55"/>
    <p:sldId id="535" r:id="rId56"/>
    <p:sldId id="536" r:id="rId57"/>
    <p:sldId id="537" r:id="rId58"/>
    <p:sldId id="538" r:id="rId59"/>
    <p:sldId id="539" r:id="rId60"/>
    <p:sldId id="540" r:id="rId61"/>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8000"/>
    <a:srgbClr val="FF0066"/>
    <a:srgbClr val="D60093"/>
    <a:srgbClr val="33CC33"/>
    <a:srgbClr val="FF0000"/>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19" autoAdjust="0"/>
    <p:restoredTop sz="82863" autoAdjust="0"/>
  </p:normalViewPr>
  <p:slideViewPr>
    <p:cSldViewPr>
      <p:cViewPr varScale="1">
        <p:scale>
          <a:sx n="102" d="100"/>
          <a:sy n="102" d="100"/>
        </p:scale>
        <p:origin x="-666" y="-96"/>
      </p:cViewPr>
      <p:guideLst>
        <p:guide orient="horz" pos="2160"/>
        <p:guide pos="2880"/>
      </p:guideLst>
    </p:cSldViewPr>
  </p:slideViewPr>
  <p:notesTextViewPr>
    <p:cViewPr>
      <p:scale>
        <a:sx n="100" d="100"/>
        <a:sy n="100" d="100"/>
      </p:scale>
      <p:origin x="0" y="0"/>
    </p:cViewPr>
  </p:notesTextViewPr>
  <p:sorterViewPr>
    <p:cViewPr>
      <p:scale>
        <a:sx n="51" d="100"/>
        <a:sy n="51" d="100"/>
      </p:scale>
      <p:origin x="0" y="1614"/>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AF4A99-25E1-44F9-90C0-EA66CF00B3B6}" type="doc">
      <dgm:prSet loTypeId="urn:microsoft.com/office/officeart/2005/8/layout/lProcess2" loCatId="list" qsTypeId="urn:microsoft.com/office/officeart/2005/8/quickstyle/simple5" qsCatId="simple" csTypeId="urn:microsoft.com/office/officeart/2005/8/colors/colorful1" csCatId="colorful" phldr="1"/>
      <dgm:spPr/>
      <dgm:t>
        <a:bodyPr/>
        <a:lstStyle/>
        <a:p>
          <a:endParaRPr lang="en-US"/>
        </a:p>
      </dgm:t>
    </dgm:pt>
    <dgm:pt modelId="{B28448BA-C9A8-43EB-A9DB-A0137196E3B9}">
      <dgm:prSet phldrT="[Text]" custT="1"/>
      <dgm:spPr/>
      <dgm:t>
        <a:bodyPr/>
        <a:lstStyle/>
        <a:p>
          <a:r>
            <a:rPr lang="en-US" sz="2400" b="1" dirty="0" smtClean="0"/>
            <a:t>High dim. data</a:t>
          </a:r>
          <a:endParaRPr lang="en-US" sz="2400" b="1" dirty="0"/>
        </a:p>
      </dgm:t>
    </dgm:pt>
    <dgm:pt modelId="{3A37FA3F-0269-460F-ACCD-01DD513605A2}" type="parTrans" cxnId="{721BA034-D2BB-4F5E-AD28-4CD4B0B4FA35}">
      <dgm:prSet/>
      <dgm:spPr/>
      <dgm:t>
        <a:bodyPr/>
        <a:lstStyle/>
        <a:p>
          <a:endParaRPr lang="en-US"/>
        </a:p>
      </dgm:t>
    </dgm:pt>
    <dgm:pt modelId="{20234B47-CD57-4C94-B27A-16836C4AA9A8}" type="sibTrans" cxnId="{721BA034-D2BB-4F5E-AD28-4CD4B0B4FA35}">
      <dgm:prSet/>
      <dgm:spPr/>
      <dgm:t>
        <a:bodyPr/>
        <a:lstStyle/>
        <a:p>
          <a:endParaRPr lang="en-US"/>
        </a:p>
      </dgm:t>
    </dgm:pt>
    <dgm:pt modelId="{E9F388D8-C9C2-45F4-B532-779E8C2CB5E8}">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Locality sensitive hashing</a:t>
          </a:r>
          <a:endParaRPr lang="en-US" sz="1800" dirty="0">
            <a:latin typeface="Calibri" pitchFamily="34" charset="0"/>
            <a:cs typeface="Calibri" pitchFamily="34" charset="0"/>
          </a:endParaRPr>
        </a:p>
      </dgm:t>
    </dgm:pt>
    <dgm:pt modelId="{F2F7FB25-05F2-4ED0-B376-8372ACCE43FB}" type="parTrans" cxnId="{95C3269C-8E66-454E-90E4-64EBD4DB49A5}">
      <dgm:prSet/>
      <dgm:spPr/>
      <dgm:t>
        <a:bodyPr/>
        <a:lstStyle/>
        <a:p>
          <a:endParaRPr lang="en-US"/>
        </a:p>
      </dgm:t>
    </dgm:pt>
    <dgm:pt modelId="{1AE97BAD-F576-4336-A510-388E6942CDAC}" type="sibTrans" cxnId="{95C3269C-8E66-454E-90E4-64EBD4DB49A5}">
      <dgm:prSet/>
      <dgm:spPr/>
      <dgm:t>
        <a:bodyPr/>
        <a:lstStyle/>
        <a:p>
          <a:endParaRPr lang="en-US"/>
        </a:p>
      </dgm:t>
    </dgm:pt>
    <dgm:pt modelId="{E12CEE09-DEBB-4435-B911-A40A12F7930D}">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Clustering</a:t>
          </a:r>
          <a:endParaRPr lang="en-US" sz="1800" dirty="0">
            <a:latin typeface="Calibri" pitchFamily="34" charset="0"/>
            <a:cs typeface="Calibri" pitchFamily="34" charset="0"/>
          </a:endParaRPr>
        </a:p>
      </dgm:t>
    </dgm:pt>
    <dgm:pt modelId="{A642C0CA-D97F-4EA3-928C-13F990F569A1}" type="parTrans" cxnId="{751DC194-11AC-4068-BA1C-4404C839BDBA}">
      <dgm:prSet/>
      <dgm:spPr/>
      <dgm:t>
        <a:bodyPr/>
        <a:lstStyle/>
        <a:p>
          <a:endParaRPr lang="en-US"/>
        </a:p>
      </dgm:t>
    </dgm:pt>
    <dgm:pt modelId="{CF3DF39F-9248-4761-840A-28F131DA740D}" type="sibTrans" cxnId="{751DC194-11AC-4068-BA1C-4404C839BDBA}">
      <dgm:prSet/>
      <dgm:spPr/>
      <dgm:t>
        <a:bodyPr/>
        <a:lstStyle/>
        <a:p>
          <a:endParaRPr lang="en-US"/>
        </a:p>
      </dgm:t>
    </dgm:pt>
    <dgm:pt modelId="{5FC74589-1769-4EB4-9E51-9D82632D2E02}">
      <dgm:prSet phldrT="[Text]" custT="1"/>
      <dgm:spPr/>
      <dgm:t>
        <a:bodyPr/>
        <a:lstStyle/>
        <a:p>
          <a:r>
            <a:rPr lang="en-US" sz="2400" b="1" dirty="0" smtClean="0"/>
            <a:t>Graph </a:t>
          </a:r>
          <a:br>
            <a:rPr lang="en-US" sz="2400" b="1" dirty="0" smtClean="0"/>
          </a:br>
          <a:r>
            <a:rPr lang="en-US" sz="2400" b="1" dirty="0" smtClean="0"/>
            <a:t>data</a:t>
          </a:r>
          <a:endParaRPr lang="en-US" sz="2400" b="1" dirty="0"/>
        </a:p>
      </dgm:t>
    </dgm:pt>
    <dgm:pt modelId="{4D0CCF7E-4481-42D2-95B3-0CB4029368E1}" type="parTrans" cxnId="{EA2FD3B8-722B-4877-B8F1-EEA7710C1B84}">
      <dgm:prSet/>
      <dgm:spPr/>
      <dgm:t>
        <a:bodyPr/>
        <a:lstStyle/>
        <a:p>
          <a:endParaRPr lang="en-US"/>
        </a:p>
      </dgm:t>
    </dgm:pt>
    <dgm:pt modelId="{8EB806C9-A9BC-450F-B9C3-AC2ED6D3AF68}" type="sibTrans" cxnId="{EA2FD3B8-722B-4877-B8F1-EEA7710C1B84}">
      <dgm:prSet/>
      <dgm:spPr/>
      <dgm:t>
        <a:bodyPr/>
        <a:lstStyle/>
        <a:p>
          <a:endParaRPr lang="en-US"/>
        </a:p>
      </dgm:t>
    </dgm:pt>
    <dgm:pt modelId="{B8FE7A32-1B20-4D46-8242-6C91907A490E}">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b="1" dirty="0" smtClean="0">
              <a:latin typeface="Calibri" pitchFamily="34" charset="0"/>
              <a:cs typeface="Calibri" pitchFamily="34" charset="0"/>
            </a:rPr>
            <a:t>PageRank, </a:t>
          </a:r>
          <a:r>
            <a:rPr lang="en-US" sz="1800" dirty="0" err="1" smtClean="0">
              <a:latin typeface="Calibri" pitchFamily="34" charset="0"/>
              <a:cs typeface="Calibri" pitchFamily="34" charset="0"/>
            </a:rPr>
            <a:t>SimRank</a:t>
          </a:r>
          <a:endParaRPr lang="en-US" sz="1800" dirty="0">
            <a:latin typeface="Calibri" pitchFamily="34" charset="0"/>
            <a:cs typeface="Calibri" pitchFamily="34" charset="0"/>
          </a:endParaRPr>
        </a:p>
      </dgm:t>
    </dgm:pt>
    <dgm:pt modelId="{86CD367E-951E-4F4B-BFC7-6603B931690A}" type="parTrans" cxnId="{35679A9F-A9C0-40B5-BA5C-B5D89AD516EE}">
      <dgm:prSet/>
      <dgm:spPr/>
      <dgm:t>
        <a:bodyPr/>
        <a:lstStyle/>
        <a:p>
          <a:endParaRPr lang="en-US"/>
        </a:p>
      </dgm:t>
    </dgm:pt>
    <dgm:pt modelId="{03DB6E86-A49B-4AF5-9791-CBACA4C5335D}" type="sibTrans" cxnId="{35679A9F-A9C0-40B5-BA5C-B5D89AD516EE}">
      <dgm:prSet/>
      <dgm:spPr/>
      <dgm:t>
        <a:bodyPr/>
        <a:lstStyle/>
        <a:p>
          <a:endParaRPr lang="en-US"/>
        </a:p>
      </dgm:t>
    </dgm:pt>
    <dgm:pt modelId="{EFD7AB2D-81E2-448E-B54E-4F3622AF7EF9}">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Community Detection</a:t>
          </a:r>
          <a:endParaRPr lang="en-US" sz="1800" dirty="0">
            <a:latin typeface="Calibri" pitchFamily="34" charset="0"/>
            <a:cs typeface="Calibri" pitchFamily="34" charset="0"/>
          </a:endParaRPr>
        </a:p>
      </dgm:t>
    </dgm:pt>
    <dgm:pt modelId="{36574C9A-C9D9-41B3-A499-07AB4199CF7F}" type="parTrans" cxnId="{E8E1CBC2-E886-44D5-B930-C0A4D16118C4}">
      <dgm:prSet/>
      <dgm:spPr/>
      <dgm:t>
        <a:bodyPr/>
        <a:lstStyle/>
        <a:p>
          <a:endParaRPr lang="en-US"/>
        </a:p>
      </dgm:t>
    </dgm:pt>
    <dgm:pt modelId="{0FFBD1E1-7F1E-48F7-8092-88463CF1F65B}" type="sibTrans" cxnId="{E8E1CBC2-E886-44D5-B930-C0A4D16118C4}">
      <dgm:prSet/>
      <dgm:spPr/>
      <dgm:t>
        <a:bodyPr/>
        <a:lstStyle/>
        <a:p>
          <a:endParaRPr lang="en-US"/>
        </a:p>
      </dgm:t>
    </dgm:pt>
    <dgm:pt modelId="{A0A9AC20-5EC1-4862-BFC8-870928838544}">
      <dgm:prSet phldrT="[Text]" custT="1"/>
      <dgm:spPr/>
      <dgm:t>
        <a:bodyPr/>
        <a:lstStyle/>
        <a:p>
          <a:r>
            <a:rPr lang="en-US" sz="2400" b="1" dirty="0" smtClean="0"/>
            <a:t>Infinite </a:t>
          </a:r>
          <a:br>
            <a:rPr lang="en-US" sz="2400" b="1" dirty="0" smtClean="0"/>
          </a:br>
          <a:r>
            <a:rPr lang="en-US" sz="2400" b="1" dirty="0" smtClean="0"/>
            <a:t>data</a:t>
          </a:r>
          <a:endParaRPr lang="en-US" sz="2400" b="1" dirty="0"/>
        </a:p>
      </dgm:t>
    </dgm:pt>
    <dgm:pt modelId="{69D52F25-6ACE-45DA-A9E8-1893E3A26C8C}" type="parTrans" cxnId="{E39A2E7D-4B01-443C-A093-8728A9F528A1}">
      <dgm:prSet/>
      <dgm:spPr/>
      <dgm:t>
        <a:bodyPr/>
        <a:lstStyle/>
        <a:p>
          <a:endParaRPr lang="en-US"/>
        </a:p>
      </dgm:t>
    </dgm:pt>
    <dgm:pt modelId="{FF5EAA6B-D3D9-4221-A79F-E9B4930D1CEF}" type="sibTrans" cxnId="{E39A2E7D-4B01-443C-A093-8728A9F528A1}">
      <dgm:prSet/>
      <dgm:spPr/>
      <dgm:t>
        <a:bodyPr/>
        <a:lstStyle/>
        <a:p>
          <a:endParaRPr lang="en-US"/>
        </a:p>
      </dgm:t>
    </dgm:pt>
    <dgm:pt modelId="{6856B0CF-FE68-485F-BF49-CA4A93F4F38C}">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Filtering data streams</a:t>
          </a:r>
          <a:endParaRPr lang="en-US" sz="1800" dirty="0">
            <a:latin typeface="Calibri" pitchFamily="34" charset="0"/>
            <a:cs typeface="Calibri" pitchFamily="34" charset="0"/>
          </a:endParaRPr>
        </a:p>
      </dgm:t>
    </dgm:pt>
    <dgm:pt modelId="{B52856D9-283B-499D-AE83-3A1B0694F8DA}" type="parTrans" cxnId="{1151B3DC-BFA5-46C2-A674-0EE40A938C5A}">
      <dgm:prSet/>
      <dgm:spPr/>
      <dgm:t>
        <a:bodyPr/>
        <a:lstStyle/>
        <a:p>
          <a:endParaRPr lang="en-US"/>
        </a:p>
      </dgm:t>
    </dgm:pt>
    <dgm:pt modelId="{60145AD2-C0A0-4426-8839-F8800D94963F}" type="sibTrans" cxnId="{1151B3DC-BFA5-46C2-A674-0EE40A938C5A}">
      <dgm:prSet/>
      <dgm:spPr/>
      <dgm:t>
        <a:bodyPr/>
        <a:lstStyle/>
        <a:p>
          <a:endParaRPr lang="en-US"/>
        </a:p>
      </dgm:t>
    </dgm:pt>
    <dgm:pt modelId="{5DA147F9-347F-4A9B-99C6-4679CBA742BD}">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Web advertising</a:t>
          </a:r>
          <a:endParaRPr lang="en-US" sz="1800" dirty="0">
            <a:latin typeface="Calibri" pitchFamily="34" charset="0"/>
            <a:cs typeface="Calibri" pitchFamily="34" charset="0"/>
          </a:endParaRPr>
        </a:p>
      </dgm:t>
    </dgm:pt>
    <dgm:pt modelId="{0DD651B9-CD26-4B12-B47E-A345F5C781A5}" type="parTrans" cxnId="{D2E71B6A-2ED0-4063-83D4-B7F1634C0332}">
      <dgm:prSet/>
      <dgm:spPr/>
      <dgm:t>
        <a:bodyPr/>
        <a:lstStyle/>
        <a:p>
          <a:endParaRPr lang="en-US"/>
        </a:p>
      </dgm:t>
    </dgm:pt>
    <dgm:pt modelId="{A279CC5C-DF39-4624-BFA5-ADC04410EA91}" type="sibTrans" cxnId="{D2E71B6A-2ED0-4063-83D4-B7F1634C0332}">
      <dgm:prSet/>
      <dgm:spPr/>
      <dgm:t>
        <a:bodyPr/>
        <a:lstStyle/>
        <a:p>
          <a:endParaRPr lang="en-US"/>
        </a:p>
      </dgm:t>
    </dgm:pt>
    <dgm:pt modelId="{91B14D9B-61DF-4421-AF43-318BB0021BDF}">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Dimensionality reduction</a:t>
          </a:r>
          <a:endParaRPr lang="en-US" sz="1800" dirty="0">
            <a:latin typeface="Calibri" pitchFamily="34" charset="0"/>
            <a:cs typeface="Calibri" pitchFamily="34" charset="0"/>
          </a:endParaRPr>
        </a:p>
      </dgm:t>
    </dgm:pt>
    <dgm:pt modelId="{6B1A9D79-1E1A-438E-9974-41204E573EDC}" type="parTrans" cxnId="{CDF2CC16-ED87-4552-8B18-DAAA2A151437}">
      <dgm:prSet/>
      <dgm:spPr/>
      <dgm:t>
        <a:bodyPr/>
        <a:lstStyle/>
        <a:p>
          <a:endParaRPr lang="en-US"/>
        </a:p>
      </dgm:t>
    </dgm:pt>
    <dgm:pt modelId="{5E874D73-6215-4109-909C-386CFCBBE123}" type="sibTrans" cxnId="{CDF2CC16-ED87-4552-8B18-DAAA2A151437}">
      <dgm:prSet/>
      <dgm:spPr/>
      <dgm:t>
        <a:bodyPr/>
        <a:lstStyle/>
        <a:p>
          <a:endParaRPr lang="en-US"/>
        </a:p>
      </dgm:t>
    </dgm:pt>
    <dgm:pt modelId="{FF0CDCCC-6F78-4064-A419-5EC5C753206F}">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Spam Detection</a:t>
          </a:r>
          <a:endParaRPr lang="en-US" sz="1800" dirty="0">
            <a:latin typeface="Calibri" pitchFamily="34" charset="0"/>
            <a:cs typeface="Calibri" pitchFamily="34" charset="0"/>
          </a:endParaRPr>
        </a:p>
      </dgm:t>
    </dgm:pt>
    <dgm:pt modelId="{C96EA5C7-A653-4A83-8F75-8585A07C9C8F}" type="parTrans" cxnId="{CD174D1A-F576-42A5-8360-9F1F6FB5C8D5}">
      <dgm:prSet/>
      <dgm:spPr/>
      <dgm:t>
        <a:bodyPr/>
        <a:lstStyle/>
        <a:p>
          <a:endParaRPr lang="en-US"/>
        </a:p>
      </dgm:t>
    </dgm:pt>
    <dgm:pt modelId="{8E668476-E60C-485B-B9C7-8F9496C26DF3}" type="sibTrans" cxnId="{CD174D1A-F576-42A5-8360-9F1F6FB5C8D5}">
      <dgm:prSet/>
      <dgm:spPr/>
      <dgm:t>
        <a:bodyPr/>
        <a:lstStyle/>
        <a:p>
          <a:endParaRPr lang="en-US"/>
        </a:p>
      </dgm:t>
    </dgm:pt>
    <dgm:pt modelId="{06D87D35-A66C-427C-B6DB-AF958D65D6B3}">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Queries on streams</a:t>
          </a:r>
          <a:endParaRPr lang="en-US" sz="1800" dirty="0">
            <a:latin typeface="Calibri" pitchFamily="34" charset="0"/>
            <a:cs typeface="Calibri" pitchFamily="34" charset="0"/>
          </a:endParaRPr>
        </a:p>
      </dgm:t>
    </dgm:pt>
    <dgm:pt modelId="{9A4B31E9-014C-4B63-A219-5A63A8ACB829}" type="parTrans" cxnId="{03033C8E-546A-4636-B996-DCA3A7F5D692}">
      <dgm:prSet/>
      <dgm:spPr/>
      <dgm:t>
        <a:bodyPr/>
        <a:lstStyle/>
        <a:p>
          <a:endParaRPr lang="en-US"/>
        </a:p>
      </dgm:t>
    </dgm:pt>
    <dgm:pt modelId="{AC1F3899-4696-4923-97F3-8D3FBB96254A}" type="sibTrans" cxnId="{03033C8E-546A-4636-B996-DCA3A7F5D692}">
      <dgm:prSet/>
      <dgm:spPr/>
      <dgm:t>
        <a:bodyPr/>
        <a:lstStyle/>
        <a:p>
          <a:endParaRPr lang="en-US"/>
        </a:p>
      </dgm:t>
    </dgm:pt>
    <dgm:pt modelId="{EA22DC01-B1C3-4425-86ED-5B66953397A8}">
      <dgm:prSet phldrT="[Text]" custT="1"/>
      <dgm:spPr/>
      <dgm:t>
        <a:bodyPr/>
        <a:lstStyle/>
        <a:p>
          <a:r>
            <a:rPr lang="en-US" sz="2400" b="1" dirty="0" smtClean="0"/>
            <a:t>Machine learning</a:t>
          </a:r>
          <a:endParaRPr lang="en-US" sz="2400" b="1" dirty="0"/>
        </a:p>
      </dgm:t>
    </dgm:pt>
    <dgm:pt modelId="{5D0A80B1-3E50-448A-A64D-AD1355ED3022}" type="parTrans" cxnId="{6DB72DBE-E82A-47EF-ACEA-E04B7B517F26}">
      <dgm:prSet/>
      <dgm:spPr/>
      <dgm:t>
        <a:bodyPr/>
        <a:lstStyle/>
        <a:p>
          <a:endParaRPr lang="en-US"/>
        </a:p>
      </dgm:t>
    </dgm:pt>
    <dgm:pt modelId="{A9D991C7-41FC-48B5-87C1-98EB407695FE}" type="sibTrans" cxnId="{6DB72DBE-E82A-47EF-ACEA-E04B7B517F26}">
      <dgm:prSet/>
      <dgm:spPr/>
      <dgm:t>
        <a:bodyPr/>
        <a:lstStyle/>
        <a:p>
          <a:endParaRPr lang="en-US"/>
        </a:p>
      </dgm:t>
    </dgm:pt>
    <dgm:pt modelId="{BC15291E-510A-4A20-8D69-B0F2ACBA3CC6}">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SVM</a:t>
          </a:r>
          <a:endParaRPr lang="en-US" sz="1800" dirty="0">
            <a:latin typeface="Calibri" pitchFamily="34" charset="0"/>
            <a:cs typeface="Calibri" pitchFamily="34" charset="0"/>
          </a:endParaRPr>
        </a:p>
      </dgm:t>
    </dgm:pt>
    <dgm:pt modelId="{DDAF1636-99A0-4E4C-BF8B-7A50EC838E24}" type="parTrans" cxnId="{53D00FBE-0B8C-44B8-BD7B-FF723D810987}">
      <dgm:prSet/>
      <dgm:spPr/>
      <dgm:t>
        <a:bodyPr/>
        <a:lstStyle/>
        <a:p>
          <a:endParaRPr lang="en-US"/>
        </a:p>
      </dgm:t>
    </dgm:pt>
    <dgm:pt modelId="{25F65FF3-A145-4450-BC4A-2BD6189C0F89}" type="sibTrans" cxnId="{53D00FBE-0B8C-44B8-BD7B-FF723D810987}">
      <dgm:prSet/>
      <dgm:spPr/>
      <dgm:t>
        <a:bodyPr/>
        <a:lstStyle/>
        <a:p>
          <a:endParaRPr lang="en-US"/>
        </a:p>
      </dgm:t>
    </dgm:pt>
    <dgm:pt modelId="{86AB53FA-67D7-4EE7-8555-3EE8EB6FA4C8}">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Decision Trees</a:t>
          </a:r>
          <a:endParaRPr lang="en-US" sz="1800" dirty="0">
            <a:latin typeface="Calibri" pitchFamily="34" charset="0"/>
            <a:cs typeface="Calibri" pitchFamily="34" charset="0"/>
          </a:endParaRPr>
        </a:p>
      </dgm:t>
    </dgm:pt>
    <dgm:pt modelId="{EA03EBDD-B26B-4044-993F-F3F8F5C83B54}" type="parTrans" cxnId="{6723F50B-AA47-4273-81EA-65E1F5EA34FA}">
      <dgm:prSet/>
      <dgm:spPr/>
      <dgm:t>
        <a:bodyPr/>
        <a:lstStyle/>
        <a:p>
          <a:endParaRPr lang="en-US"/>
        </a:p>
      </dgm:t>
    </dgm:pt>
    <dgm:pt modelId="{AD9FF113-925C-46F3-AC17-3E3C7A57FE37}" type="sibTrans" cxnId="{6723F50B-AA47-4273-81EA-65E1F5EA34FA}">
      <dgm:prSet/>
      <dgm:spPr/>
      <dgm:t>
        <a:bodyPr/>
        <a:lstStyle/>
        <a:p>
          <a:endParaRPr lang="en-US"/>
        </a:p>
      </dgm:t>
    </dgm:pt>
    <dgm:pt modelId="{67EC18BA-DB21-4AAD-BE8A-067C85A9B73E}">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Perceptron, </a:t>
          </a:r>
          <a:r>
            <a:rPr lang="en-US" sz="1800" dirty="0" err="1" smtClean="0">
              <a:latin typeface="Calibri" pitchFamily="34" charset="0"/>
              <a:cs typeface="Calibri" pitchFamily="34" charset="0"/>
            </a:rPr>
            <a:t>kNN</a:t>
          </a:r>
          <a:endParaRPr lang="en-US" sz="1800" dirty="0">
            <a:latin typeface="Calibri" pitchFamily="34" charset="0"/>
            <a:cs typeface="Calibri" pitchFamily="34" charset="0"/>
          </a:endParaRPr>
        </a:p>
      </dgm:t>
    </dgm:pt>
    <dgm:pt modelId="{8918E5B2-4513-4EC4-8164-E88158F78E11}" type="parTrans" cxnId="{090367F2-2F9D-429E-8090-D374C3282399}">
      <dgm:prSet/>
      <dgm:spPr/>
      <dgm:t>
        <a:bodyPr/>
        <a:lstStyle/>
        <a:p>
          <a:endParaRPr lang="en-US"/>
        </a:p>
      </dgm:t>
    </dgm:pt>
    <dgm:pt modelId="{FAC02AF5-6F72-4EED-98CA-D68C7F3B5D5A}" type="sibTrans" cxnId="{090367F2-2F9D-429E-8090-D374C3282399}">
      <dgm:prSet/>
      <dgm:spPr/>
      <dgm:t>
        <a:bodyPr/>
        <a:lstStyle/>
        <a:p>
          <a:endParaRPr lang="en-US"/>
        </a:p>
      </dgm:t>
    </dgm:pt>
    <dgm:pt modelId="{7D17D413-1C96-46A5-9E85-72C6636AE3C5}">
      <dgm:prSet phldrT="[Text]" custT="1"/>
      <dgm:spPr/>
      <dgm:t>
        <a:bodyPr/>
        <a:lstStyle/>
        <a:p>
          <a:r>
            <a:rPr lang="en-US" sz="2400" b="1" dirty="0" smtClean="0"/>
            <a:t>Apps</a:t>
          </a:r>
          <a:endParaRPr lang="en-US" sz="2400" b="1" dirty="0"/>
        </a:p>
      </dgm:t>
    </dgm:pt>
    <dgm:pt modelId="{91A59BF2-53A7-4244-ADC4-8913701DE4BA}" type="parTrans" cxnId="{D9E35F5C-9C04-4B00-BAD8-AD36F1DD39DE}">
      <dgm:prSet/>
      <dgm:spPr/>
      <dgm:t>
        <a:bodyPr/>
        <a:lstStyle/>
        <a:p>
          <a:endParaRPr lang="en-US"/>
        </a:p>
      </dgm:t>
    </dgm:pt>
    <dgm:pt modelId="{06AA36B4-E14B-4E14-B273-C8197A0B582E}" type="sibTrans" cxnId="{D9E35F5C-9C04-4B00-BAD8-AD36F1DD39DE}">
      <dgm:prSet/>
      <dgm:spPr/>
      <dgm:t>
        <a:bodyPr/>
        <a:lstStyle/>
        <a:p>
          <a:endParaRPr lang="en-US"/>
        </a:p>
      </dgm:t>
    </dgm:pt>
    <dgm:pt modelId="{A9A35E3D-01EA-46C6-AED8-865E91E9D6C9}">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Recommender systems</a:t>
          </a:r>
          <a:endParaRPr lang="en-US" sz="1800" dirty="0">
            <a:latin typeface="Calibri" pitchFamily="34" charset="0"/>
            <a:cs typeface="Calibri" pitchFamily="34" charset="0"/>
          </a:endParaRPr>
        </a:p>
      </dgm:t>
    </dgm:pt>
    <dgm:pt modelId="{0C34515A-9947-4AC4-8E07-6D77FB8F1E95}" type="parTrans" cxnId="{5018CE96-E6CC-471E-9B9C-30F70F6B8CE7}">
      <dgm:prSet/>
      <dgm:spPr/>
      <dgm:t>
        <a:bodyPr/>
        <a:lstStyle/>
        <a:p>
          <a:endParaRPr lang="en-US"/>
        </a:p>
      </dgm:t>
    </dgm:pt>
    <dgm:pt modelId="{3C0EBF76-BD27-4964-B79F-79CC6413DFD1}" type="sibTrans" cxnId="{5018CE96-E6CC-471E-9B9C-30F70F6B8CE7}">
      <dgm:prSet/>
      <dgm:spPr/>
      <dgm:t>
        <a:bodyPr/>
        <a:lstStyle/>
        <a:p>
          <a:endParaRPr lang="en-US"/>
        </a:p>
      </dgm:t>
    </dgm:pt>
    <dgm:pt modelId="{A5325020-A43F-4DC5-B91A-865612236E1B}">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Association Rules</a:t>
          </a:r>
          <a:endParaRPr lang="en-US" sz="1800" dirty="0">
            <a:latin typeface="Calibri" pitchFamily="34" charset="0"/>
            <a:cs typeface="Calibri" pitchFamily="34" charset="0"/>
          </a:endParaRPr>
        </a:p>
      </dgm:t>
    </dgm:pt>
    <dgm:pt modelId="{B397B1E6-BB15-4DF4-B38A-02A5DF7C7E5D}" type="parTrans" cxnId="{0949B049-F928-4520-A037-C172C962E0C9}">
      <dgm:prSet/>
      <dgm:spPr/>
      <dgm:t>
        <a:bodyPr/>
        <a:lstStyle/>
        <a:p>
          <a:endParaRPr lang="en-US"/>
        </a:p>
      </dgm:t>
    </dgm:pt>
    <dgm:pt modelId="{E5885318-4367-4D45-A1BC-C2768E0C5F2B}" type="sibTrans" cxnId="{0949B049-F928-4520-A037-C172C962E0C9}">
      <dgm:prSet/>
      <dgm:spPr/>
      <dgm:t>
        <a:bodyPr/>
        <a:lstStyle/>
        <a:p>
          <a:endParaRPr lang="en-US"/>
        </a:p>
      </dgm:t>
    </dgm:pt>
    <dgm:pt modelId="{63784350-6FB5-4F39-A0AA-A76D20385A1A}">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Duplicate document detection</a:t>
          </a:r>
          <a:endParaRPr lang="en-US" sz="1800" dirty="0">
            <a:latin typeface="Calibri" pitchFamily="34" charset="0"/>
            <a:cs typeface="Calibri" pitchFamily="34" charset="0"/>
          </a:endParaRPr>
        </a:p>
      </dgm:t>
    </dgm:pt>
    <dgm:pt modelId="{02F99CF5-BE6F-4557-8BB4-68B7181CCBA5}" type="parTrans" cxnId="{CDAE2543-0EE1-4B34-B52E-A8EEEA699492}">
      <dgm:prSet/>
      <dgm:spPr/>
      <dgm:t>
        <a:bodyPr/>
        <a:lstStyle/>
        <a:p>
          <a:endParaRPr lang="en-US"/>
        </a:p>
      </dgm:t>
    </dgm:pt>
    <dgm:pt modelId="{E47CBEBB-6EFF-43F4-952B-B6C93B5E9493}" type="sibTrans" cxnId="{CDAE2543-0EE1-4B34-B52E-A8EEEA699492}">
      <dgm:prSet/>
      <dgm:spPr/>
      <dgm:t>
        <a:bodyPr/>
        <a:lstStyle/>
        <a:p>
          <a:endParaRPr lang="en-US"/>
        </a:p>
      </dgm:t>
    </dgm:pt>
    <dgm:pt modelId="{5473F14B-8F21-412E-B8DE-EADF32D6F521}" type="pres">
      <dgm:prSet presAssocID="{7DAF4A99-25E1-44F9-90C0-EA66CF00B3B6}" presName="theList" presStyleCnt="0">
        <dgm:presLayoutVars>
          <dgm:dir/>
          <dgm:animLvl val="lvl"/>
          <dgm:resizeHandles val="exact"/>
        </dgm:presLayoutVars>
      </dgm:prSet>
      <dgm:spPr/>
      <dgm:t>
        <a:bodyPr/>
        <a:lstStyle/>
        <a:p>
          <a:endParaRPr lang="en-US"/>
        </a:p>
      </dgm:t>
    </dgm:pt>
    <dgm:pt modelId="{C0D74A84-CA9B-4A55-82D3-C4473BCAB74F}" type="pres">
      <dgm:prSet presAssocID="{B28448BA-C9A8-43EB-A9DB-A0137196E3B9}" presName="compNode" presStyleCnt="0"/>
      <dgm:spPr/>
    </dgm:pt>
    <dgm:pt modelId="{F5FB40AB-A8F0-43CC-AED2-A0B6D3491F03}" type="pres">
      <dgm:prSet presAssocID="{B28448BA-C9A8-43EB-A9DB-A0137196E3B9}" presName="aNode" presStyleLbl="bgShp" presStyleIdx="0" presStyleCnt="5"/>
      <dgm:spPr/>
      <dgm:t>
        <a:bodyPr/>
        <a:lstStyle/>
        <a:p>
          <a:endParaRPr lang="en-US"/>
        </a:p>
      </dgm:t>
    </dgm:pt>
    <dgm:pt modelId="{189EA2CD-99B4-4604-BDBC-34AEB91058A9}" type="pres">
      <dgm:prSet presAssocID="{B28448BA-C9A8-43EB-A9DB-A0137196E3B9}" presName="textNode" presStyleLbl="bgShp" presStyleIdx="0" presStyleCnt="5"/>
      <dgm:spPr/>
      <dgm:t>
        <a:bodyPr/>
        <a:lstStyle/>
        <a:p>
          <a:endParaRPr lang="en-US"/>
        </a:p>
      </dgm:t>
    </dgm:pt>
    <dgm:pt modelId="{051CD919-C14E-4FF7-A82B-674D57B30AF8}" type="pres">
      <dgm:prSet presAssocID="{B28448BA-C9A8-43EB-A9DB-A0137196E3B9}" presName="compChildNode" presStyleCnt="0"/>
      <dgm:spPr/>
    </dgm:pt>
    <dgm:pt modelId="{151EFC3A-4B26-48D8-87A4-D28DC0264B02}" type="pres">
      <dgm:prSet presAssocID="{B28448BA-C9A8-43EB-A9DB-A0137196E3B9}" presName="theInnerList" presStyleCnt="0"/>
      <dgm:spPr/>
    </dgm:pt>
    <dgm:pt modelId="{D6B8C86D-B5C5-4707-BB1C-60E6EB9E4EBA}" type="pres">
      <dgm:prSet presAssocID="{E9F388D8-C9C2-45F4-B532-779E8C2CB5E8}" presName="childNode" presStyleLbl="node1" presStyleIdx="0" presStyleCnt="15">
        <dgm:presLayoutVars>
          <dgm:bulletEnabled val="1"/>
        </dgm:presLayoutVars>
      </dgm:prSet>
      <dgm:spPr/>
      <dgm:t>
        <a:bodyPr/>
        <a:lstStyle/>
        <a:p>
          <a:endParaRPr lang="en-US"/>
        </a:p>
      </dgm:t>
    </dgm:pt>
    <dgm:pt modelId="{FEA7308F-F292-4734-BC92-11C7BB5AF5E5}" type="pres">
      <dgm:prSet presAssocID="{E9F388D8-C9C2-45F4-B532-779E8C2CB5E8}" presName="aSpace2" presStyleCnt="0"/>
      <dgm:spPr/>
    </dgm:pt>
    <dgm:pt modelId="{20F65450-B565-4F6E-8CBD-65CD2502E3B0}" type="pres">
      <dgm:prSet presAssocID="{E12CEE09-DEBB-4435-B911-A40A12F7930D}" presName="childNode" presStyleLbl="node1" presStyleIdx="1" presStyleCnt="15">
        <dgm:presLayoutVars>
          <dgm:bulletEnabled val="1"/>
        </dgm:presLayoutVars>
      </dgm:prSet>
      <dgm:spPr/>
      <dgm:t>
        <a:bodyPr/>
        <a:lstStyle/>
        <a:p>
          <a:endParaRPr lang="en-US"/>
        </a:p>
      </dgm:t>
    </dgm:pt>
    <dgm:pt modelId="{1943ED51-E95A-4F6E-A717-80400DEEEE20}" type="pres">
      <dgm:prSet presAssocID="{E12CEE09-DEBB-4435-B911-A40A12F7930D}" presName="aSpace2" presStyleCnt="0"/>
      <dgm:spPr/>
    </dgm:pt>
    <dgm:pt modelId="{80F88CB8-4B64-4172-B897-E8F8383812F7}" type="pres">
      <dgm:prSet presAssocID="{91B14D9B-61DF-4421-AF43-318BB0021BDF}" presName="childNode" presStyleLbl="node1" presStyleIdx="2" presStyleCnt="15">
        <dgm:presLayoutVars>
          <dgm:bulletEnabled val="1"/>
        </dgm:presLayoutVars>
      </dgm:prSet>
      <dgm:spPr/>
      <dgm:t>
        <a:bodyPr/>
        <a:lstStyle/>
        <a:p>
          <a:endParaRPr lang="en-US"/>
        </a:p>
      </dgm:t>
    </dgm:pt>
    <dgm:pt modelId="{DC9EA69A-B885-4DA4-818F-1748672594CF}" type="pres">
      <dgm:prSet presAssocID="{B28448BA-C9A8-43EB-A9DB-A0137196E3B9}" presName="aSpace" presStyleCnt="0"/>
      <dgm:spPr/>
    </dgm:pt>
    <dgm:pt modelId="{3A6F3D38-6FA6-469E-B3C3-234BD62E4CCA}" type="pres">
      <dgm:prSet presAssocID="{5FC74589-1769-4EB4-9E51-9D82632D2E02}" presName="compNode" presStyleCnt="0"/>
      <dgm:spPr/>
    </dgm:pt>
    <dgm:pt modelId="{C1CD2EAA-2E66-4BDA-BB6E-F99B46E1B919}" type="pres">
      <dgm:prSet presAssocID="{5FC74589-1769-4EB4-9E51-9D82632D2E02}" presName="aNode" presStyleLbl="bgShp" presStyleIdx="1" presStyleCnt="5"/>
      <dgm:spPr/>
      <dgm:t>
        <a:bodyPr/>
        <a:lstStyle/>
        <a:p>
          <a:endParaRPr lang="en-US"/>
        </a:p>
      </dgm:t>
    </dgm:pt>
    <dgm:pt modelId="{727186A0-986E-40DF-85B7-ACC6191E0924}" type="pres">
      <dgm:prSet presAssocID="{5FC74589-1769-4EB4-9E51-9D82632D2E02}" presName="textNode" presStyleLbl="bgShp" presStyleIdx="1" presStyleCnt="5"/>
      <dgm:spPr/>
      <dgm:t>
        <a:bodyPr/>
        <a:lstStyle/>
        <a:p>
          <a:endParaRPr lang="en-US"/>
        </a:p>
      </dgm:t>
    </dgm:pt>
    <dgm:pt modelId="{F4329E4E-5431-4760-B147-9E77700EF61A}" type="pres">
      <dgm:prSet presAssocID="{5FC74589-1769-4EB4-9E51-9D82632D2E02}" presName="compChildNode" presStyleCnt="0"/>
      <dgm:spPr/>
    </dgm:pt>
    <dgm:pt modelId="{B5C22EF8-EBFA-4704-BF77-C1B26E178B0D}" type="pres">
      <dgm:prSet presAssocID="{5FC74589-1769-4EB4-9E51-9D82632D2E02}" presName="theInnerList" presStyleCnt="0"/>
      <dgm:spPr/>
    </dgm:pt>
    <dgm:pt modelId="{EFE71110-9F14-440A-945D-9BFF90054013}" type="pres">
      <dgm:prSet presAssocID="{B8FE7A32-1B20-4D46-8242-6C91907A490E}" presName="childNode" presStyleLbl="node1" presStyleIdx="3" presStyleCnt="15">
        <dgm:presLayoutVars>
          <dgm:bulletEnabled val="1"/>
        </dgm:presLayoutVars>
      </dgm:prSet>
      <dgm:spPr/>
      <dgm:t>
        <a:bodyPr/>
        <a:lstStyle/>
        <a:p>
          <a:endParaRPr lang="en-US"/>
        </a:p>
      </dgm:t>
    </dgm:pt>
    <dgm:pt modelId="{35EA0CEB-E637-4D3C-96EF-C8D3B04060F2}" type="pres">
      <dgm:prSet presAssocID="{B8FE7A32-1B20-4D46-8242-6C91907A490E}" presName="aSpace2" presStyleCnt="0"/>
      <dgm:spPr/>
    </dgm:pt>
    <dgm:pt modelId="{9E190C18-AEDE-45E1-8A46-924B1190ACB6}" type="pres">
      <dgm:prSet presAssocID="{EFD7AB2D-81E2-448E-B54E-4F3622AF7EF9}" presName="childNode" presStyleLbl="node1" presStyleIdx="4" presStyleCnt="15">
        <dgm:presLayoutVars>
          <dgm:bulletEnabled val="1"/>
        </dgm:presLayoutVars>
      </dgm:prSet>
      <dgm:spPr/>
      <dgm:t>
        <a:bodyPr/>
        <a:lstStyle/>
        <a:p>
          <a:endParaRPr lang="en-US"/>
        </a:p>
      </dgm:t>
    </dgm:pt>
    <dgm:pt modelId="{1E1AD27B-2438-4D0B-AB02-AF912F764D09}" type="pres">
      <dgm:prSet presAssocID="{EFD7AB2D-81E2-448E-B54E-4F3622AF7EF9}" presName="aSpace2" presStyleCnt="0"/>
      <dgm:spPr/>
    </dgm:pt>
    <dgm:pt modelId="{EB498954-62A4-422D-9DE3-1FA74DD1D37F}" type="pres">
      <dgm:prSet presAssocID="{FF0CDCCC-6F78-4064-A419-5EC5C753206F}" presName="childNode" presStyleLbl="node1" presStyleIdx="5" presStyleCnt="15">
        <dgm:presLayoutVars>
          <dgm:bulletEnabled val="1"/>
        </dgm:presLayoutVars>
      </dgm:prSet>
      <dgm:spPr/>
      <dgm:t>
        <a:bodyPr/>
        <a:lstStyle/>
        <a:p>
          <a:endParaRPr lang="en-US"/>
        </a:p>
      </dgm:t>
    </dgm:pt>
    <dgm:pt modelId="{BB3C6D49-326B-48DE-AC1D-9DC877BB01DD}" type="pres">
      <dgm:prSet presAssocID="{5FC74589-1769-4EB4-9E51-9D82632D2E02}" presName="aSpace" presStyleCnt="0"/>
      <dgm:spPr/>
    </dgm:pt>
    <dgm:pt modelId="{EF090B29-38A2-4F08-90FA-7BB67BE8B3E2}" type="pres">
      <dgm:prSet presAssocID="{A0A9AC20-5EC1-4862-BFC8-870928838544}" presName="compNode" presStyleCnt="0"/>
      <dgm:spPr/>
    </dgm:pt>
    <dgm:pt modelId="{9A6AB0E7-12CE-4F4C-9194-CFD62AA0E26B}" type="pres">
      <dgm:prSet presAssocID="{A0A9AC20-5EC1-4862-BFC8-870928838544}" presName="aNode" presStyleLbl="bgShp" presStyleIdx="2" presStyleCnt="5"/>
      <dgm:spPr/>
      <dgm:t>
        <a:bodyPr/>
        <a:lstStyle/>
        <a:p>
          <a:endParaRPr lang="en-US"/>
        </a:p>
      </dgm:t>
    </dgm:pt>
    <dgm:pt modelId="{4735A497-84C1-49AD-B2D7-A0E2E20F2536}" type="pres">
      <dgm:prSet presAssocID="{A0A9AC20-5EC1-4862-BFC8-870928838544}" presName="textNode" presStyleLbl="bgShp" presStyleIdx="2" presStyleCnt="5"/>
      <dgm:spPr/>
      <dgm:t>
        <a:bodyPr/>
        <a:lstStyle/>
        <a:p>
          <a:endParaRPr lang="en-US"/>
        </a:p>
      </dgm:t>
    </dgm:pt>
    <dgm:pt modelId="{5235814C-D240-476B-A6EA-F820ADA9F290}" type="pres">
      <dgm:prSet presAssocID="{A0A9AC20-5EC1-4862-BFC8-870928838544}" presName="compChildNode" presStyleCnt="0"/>
      <dgm:spPr/>
    </dgm:pt>
    <dgm:pt modelId="{F8C87951-0BEC-442E-BD13-E67FB71AC42B}" type="pres">
      <dgm:prSet presAssocID="{A0A9AC20-5EC1-4862-BFC8-870928838544}" presName="theInnerList" presStyleCnt="0"/>
      <dgm:spPr/>
    </dgm:pt>
    <dgm:pt modelId="{DECF7DEE-4FD4-4CE5-AEDF-10353AC11531}" type="pres">
      <dgm:prSet presAssocID="{6856B0CF-FE68-485F-BF49-CA4A93F4F38C}" presName="childNode" presStyleLbl="node1" presStyleIdx="6" presStyleCnt="15">
        <dgm:presLayoutVars>
          <dgm:bulletEnabled val="1"/>
        </dgm:presLayoutVars>
      </dgm:prSet>
      <dgm:spPr/>
      <dgm:t>
        <a:bodyPr/>
        <a:lstStyle/>
        <a:p>
          <a:endParaRPr lang="en-US"/>
        </a:p>
      </dgm:t>
    </dgm:pt>
    <dgm:pt modelId="{739A0DE6-D28A-493F-A1CB-4B3CCAC72873}" type="pres">
      <dgm:prSet presAssocID="{6856B0CF-FE68-485F-BF49-CA4A93F4F38C}" presName="aSpace2" presStyleCnt="0"/>
      <dgm:spPr/>
    </dgm:pt>
    <dgm:pt modelId="{02FBE83C-F7E3-4AC9-9A61-66BF67D7D8B6}" type="pres">
      <dgm:prSet presAssocID="{5DA147F9-347F-4A9B-99C6-4679CBA742BD}" presName="childNode" presStyleLbl="node1" presStyleIdx="7" presStyleCnt="15">
        <dgm:presLayoutVars>
          <dgm:bulletEnabled val="1"/>
        </dgm:presLayoutVars>
      </dgm:prSet>
      <dgm:spPr/>
      <dgm:t>
        <a:bodyPr/>
        <a:lstStyle/>
        <a:p>
          <a:endParaRPr lang="en-US"/>
        </a:p>
      </dgm:t>
    </dgm:pt>
    <dgm:pt modelId="{87C5B8B3-4388-4867-AA6C-4B2D717EAAF2}" type="pres">
      <dgm:prSet presAssocID="{5DA147F9-347F-4A9B-99C6-4679CBA742BD}" presName="aSpace2" presStyleCnt="0"/>
      <dgm:spPr/>
    </dgm:pt>
    <dgm:pt modelId="{1EC52667-0754-4666-9083-6E56A0F9B67B}" type="pres">
      <dgm:prSet presAssocID="{06D87D35-A66C-427C-B6DB-AF958D65D6B3}" presName="childNode" presStyleLbl="node1" presStyleIdx="8" presStyleCnt="15">
        <dgm:presLayoutVars>
          <dgm:bulletEnabled val="1"/>
        </dgm:presLayoutVars>
      </dgm:prSet>
      <dgm:spPr/>
      <dgm:t>
        <a:bodyPr/>
        <a:lstStyle/>
        <a:p>
          <a:endParaRPr lang="en-US"/>
        </a:p>
      </dgm:t>
    </dgm:pt>
    <dgm:pt modelId="{9C67C073-8031-4FB8-83D0-BB3987979FB7}" type="pres">
      <dgm:prSet presAssocID="{A0A9AC20-5EC1-4862-BFC8-870928838544}" presName="aSpace" presStyleCnt="0"/>
      <dgm:spPr/>
    </dgm:pt>
    <dgm:pt modelId="{3D53649F-3A9D-48AC-B3B4-F9359FF49907}" type="pres">
      <dgm:prSet presAssocID="{EA22DC01-B1C3-4425-86ED-5B66953397A8}" presName="compNode" presStyleCnt="0"/>
      <dgm:spPr/>
    </dgm:pt>
    <dgm:pt modelId="{18B77C7D-672C-4358-9CA6-BD8FA6E2302A}" type="pres">
      <dgm:prSet presAssocID="{EA22DC01-B1C3-4425-86ED-5B66953397A8}" presName="aNode" presStyleLbl="bgShp" presStyleIdx="3" presStyleCnt="5"/>
      <dgm:spPr/>
      <dgm:t>
        <a:bodyPr/>
        <a:lstStyle/>
        <a:p>
          <a:endParaRPr lang="en-US"/>
        </a:p>
      </dgm:t>
    </dgm:pt>
    <dgm:pt modelId="{AB95B1F2-DB60-4BC5-81D3-1FA274FF69C7}" type="pres">
      <dgm:prSet presAssocID="{EA22DC01-B1C3-4425-86ED-5B66953397A8}" presName="textNode" presStyleLbl="bgShp" presStyleIdx="3" presStyleCnt="5"/>
      <dgm:spPr/>
      <dgm:t>
        <a:bodyPr/>
        <a:lstStyle/>
        <a:p>
          <a:endParaRPr lang="en-US"/>
        </a:p>
      </dgm:t>
    </dgm:pt>
    <dgm:pt modelId="{9D4EF955-0664-47BE-890F-75DA470A2A2E}" type="pres">
      <dgm:prSet presAssocID="{EA22DC01-B1C3-4425-86ED-5B66953397A8}" presName="compChildNode" presStyleCnt="0"/>
      <dgm:spPr/>
    </dgm:pt>
    <dgm:pt modelId="{CCD58064-6258-410C-B1E0-023DF3946A43}" type="pres">
      <dgm:prSet presAssocID="{EA22DC01-B1C3-4425-86ED-5B66953397A8}" presName="theInnerList" presStyleCnt="0"/>
      <dgm:spPr/>
    </dgm:pt>
    <dgm:pt modelId="{204F3481-2F4C-45A5-A0A1-C088684F0126}" type="pres">
      <dgm:prSet presAssocID="{BC15291E-510A-4A20-8D69-B0F2ACBA3CC6}" presName="childNode" presStyleLbl="node1" presStyleIdx="9" presStyleCnt="15">
        <dgm:presLayoutVars>
          <dgm:bulletEnabled val="1"/>
        </dgm:presLayoutVars>
      </dgm:prSet>
      <dgm:spPr/>
      <dgm:t>
        <a:bodyPr/>
        <a:lstStyle/>
        <a:p>
          <a:endParaRPr lang="en-US"/>
        </a:p>
      </dgm:t>
    </dgm:pt>
    <dgm:pt modelId="{B768FAA9-E2C4-4A6B-82D8-EF54C53E14D8}" type="pres">
      <dgm:prSet presAssocID="{BC15291E-510A-4A20-8D69-B0F2ACBA3CC6}" presName="aSpace2" presStyleCnt="0"/>
      <dgm:spPr/>
    </dgm:pt>
    <dgm:pt modelId="{0F3CAB81-CF76-498F-9619-BAF8144FA3C3}" type="pres">
      <dgm:prSet presAssocID="{86AB53FA-67D7-4EE7-8555-3EE8EB6FA4C8}" presName="childNode" presStyleLbl="node1" presStyleIdx="10" presStyleCnt="15">
        <dgm:presLayoutVars>
          <dgm:bulletEnabled val="1"/>
        </dgm:presLayoutVars>
      </dgm:prSet>
      <dgm:spPr/>
      <dgm:t>
        <a:bodyPr/>
        <a:lstStyle/>
        <a:p>
          <a:endParaRPr lang="en-US"/>
        </a:p>
      </dgm:t>
    </dgm:pt>
    <dgm:pt modelId="{0E0C811E-F3C5-4F24-A485-437F0C0EAD6A}" type="pres">
      <dgm:prSet presAssocID="{86AB53FA-67D7-4EE7-8555-3EE8EB6FA4C8}" presName="aSpace2" presStyleCnt="0"/>
      <dgm:spPr/>
    </dgm:pt>
    <dgm:pt modelId="{80762C44-FA02-441A-8A8D-FC00E4F372F1}" type="pres">
      <dgm:prSet presAssocID="{67EC18BA-DB21-4AAD-BE8A-067C85A9B73E}" presName="childNode" presStyleLbl="node1" presStyleIdx="11" presStyleCnt="15">
        <dgm:presLayoutVars>
          <dgm:bulletEnabled val="1"/>
        </dgm:presLayoutVars>
      </dgm:prSet>
      <dgm:spPr/>
      <dgm:t>
        <a:bodyPr/>
        <a:lstStyle/>
        <a:p>
          <a:endParaRPr lang="en-US"/>
        </a:p>
      </dgm:t>
    </dgm:pt>
    <dgm:pt modelId="{1EEF13C7-AF43-4380-A8A5-F72A5D476D05}" type="pres">
      <dgm:prSet presAssocID="{EA22DC01-B1C3-4425-86ED-5B66953397A8}" presName="aSpace" presStyleCnt="0"/>
      <dgm:spPr/>
    </dgm:pt>
    <dgm:pt modelId="{0618492F-D453-4601-9C36-8CE6AA153D1B}" type="pres">
      <dgm:prSet presAssocID="{7D17D413-1C96-46A5-9E85-72C6636AE3C5}" presName="compNode" presStyleCnt="0"/>
      <dgm:spPr/>
    </dgm:pt>
    <dgm:pt modelId="{5A591EE2-4B7B-40DB-B051-D75F7BFEDDD6}" type="pres">
      <dgm:prSet presAssocID="{7D17D413-1C96-46A5-9E85-72C6636AE3C5}" presName="aNode" presStyleLbl="bgShp" presStyleIdx="4" presStyleCnt="5"/>
      <dgm:spPr/>
      <dgm:t>
        <a:bodyPr/>
        <a:lstStyle/>
        <a:p>
          <a:endParaRPr lang="en-US"/>
        </a:p>
      </dgm:t>
    </dgm:pt>
    <dgm:pt modelId="{34BAB90F-F3E5-4FFB-A339-2946D1CD0CCB}" type="pres">
      <dgm:prSet presAssocID="{7D17D413-1C96-46A5-9E85-72C6636AE3C5}" presName="textNode" presStyleLbl="bgShp" presStyleIdx="4" presStyleCnt="5"/>
      <dgm:spPr/>
      <dgm:t>
        <a:bodyPr/>
        <a:lstStyle/>
        <a:p>
          <a:endParaRPr lang="en-US"/>
        </a:p>
      </dgm:t>
    </dgm:pt>
    <dgm:pt modelId="{BA794F96-F89B-483A-BF3A-9118CA9CCDA4}" type="pres">
      <dgm:prSet presAssocID="{7D17D413-1C96-46A5-9E85-72C6636AE3C5}" presName="compChildNode" presStyleCnt="0"/>
      <dgm:spPr/>
    </dgm:pt>
    <dgm:pt modelId="{76BCF6F8-619E-4477-AF5E-3CC45345624F}" type="pres">
      <dgm:prSet presAssocID="{7D17D413-1C96-46A5-9E85-72C6636AE3C5}" presName="theInnerList" presStyleCnt="0"/>
      <dgm:spPr/>
    </dgm:pt>
    <dgm:pt modelId="{F0B767F2-4C7E-481B-967C-8FE0CB529397}" type="pres">
      <dgm:prSet presAssocID="{A9A35E3D-01EA-46C6-AED8-865E91E9D6C9}" presName="childNode" presStyleLbl="node1" presStyleIdx="12" presStyleCnt="15">
        <dgm:presLayoutVars>
          <dgm:bulletEnabled val="1"/>
        </dgm:presLayoutVars>
      </dgm:prSet>
      <dgm:spPr/>
      <dgm:t>
        <a:bodyPr/>
        <a:lstStyle/>
        <a:p>
          <a:endParaRPr lang="en-US"/>
        </a:p>
      </dgm:t>
    </dgm:pt>
    <dgm:pt modelId="{B342BD1C-A54C-4F1C-A099-03A03E61088D}" type="pres">
      <dgm:prSet presAssocID="{A9A35E3D-01EA-46C6-AED8-865E91E9D6C9}" presName="aSpace2" presStyleCnt="0"/>
      <dgm:spPr/>
    </dgm:pt>
    <dgm:pt modelId="{6F277C00-29F7-4ECD-8C97-37788C7BA770}" type="pres">
      <dgm:prSet presAssocID="{A5325020-A43F-4DC5-B91A-865612236E1B}" presName="childNode" presStyleLbl="node1" presStyleIdx="13" presStyleCnt="15">
        <dgm:presLayoutVars>
          <dgm:bulletEnabled val="1"/>
        </dgm:presLayoutVars>
      </dgm:prSet>
      <dgm:spPr/>
      <dgm:t>
        <a:bodyPr/>
        <a:lstStyle/>
        <a:p>
          <a:endParaRPr lang="en-US"/>
        </a:p>
      </dgm:t>
    </dgm:pt>
    <dgm:pt modelId="{3945A699-1DD4-41EF-B849-687FF56CB987}" type="pres">
      <dgm:prSet presAssocID="{A5325020-A43F-4DC5-B91A-865612236E1B}" presName="aSpace2" presStyleCnt="0"/>
      <dgm:spPr/>
    </dgm:pt>
    <dgm:pt modelId="{6C9EBB1C-8DC1-467B-832A-DCA29AD54F62}" type="pres">
      <dgm:prSet presAssocID="{63784350-6FB5-4F39-A0AA-A76D20385A1A}" presName="childNode" presStyleLbl="node1" presStyleIdx="14" presStyleCnt="15">
        <dgm:presLayoutVars>
          <dgm:bulletEnabled val="1"/>
        </dgm:presLayoutVars>
      </dgm:prSet>
      <dgm:spPr/>
      <dgm:t>
        <a:bodyPr/>
        <a:lstStyle/>
        <a:p>
          <a:endParaRPr lang="en-US"/>
        </a:p>
      </dgm:t>
    </dgm:pt>
  </dgm:ptLst>
  <dgm:cxnLst>
    <dgm:cxn modelId="{81C02B21-535E-4037-B7B1-466B01788E50}" type="presOf" srcId="{E9F388D8-C9C2-45F4-B532-779E8C2CB5E8}" destId="{D6B8C86D-B5C5-4707-BB1C-60E6EB9E4EBA}" srcOrd="0" destOrd="0" presId="urn:microsoft.com/office/officeart/2005/8/layout/lProcess2"/>
    <dgm:cxn modelId="{E8E1CBC2-E886-44D5-B930-C0A4D16118C4}" srcId="{5FC74589-1769-4EB4-9E51-9D82632D2E02}" destId="{EFD7AB2D-81E2-448E-B54E-4F3622AF7EF9}" srcOrd="1" destOrd="0" parTransId="{36574C9A-C9D9-41B3-A499-07AB4199CF7F}" sibTransId="{0FFBD1E1-7F1E-48F7-8092-88463CF1F65B}"/>
    <dgm:cxn modelId="{A04E9170-2DD8-4F68-85D2-C56EB494E902}" type="presOf" srcId="{B8FE7A32-1B20-4D46-8242-6C91907A490E}" destId="{EFE71110-9F14-440A-945D-9BFF90054013}" srcOrd="0" destOrd="0" presId="urn:microsoft.com/office/officeart/2005/8/layout/lProcess2"/>
    <dgm:cxn modelId="{CD174D1A-F576-42A5-8360-9F1F6FB5C8D5}" srcId="{5FC74589-1769-4EB4-9E51-9D82632D2E02}" destId="{FF0CDCCC-6F78-4064-A419-5EC5C753206F}" srcOrd="2" destOrd="0" parTransId="{C96EA5C7-A653-4A83-8F75-8585A07C9C8F}" sibTransId="{8E668476-E60C-485B-B9C7-8F9496C26DF3}"/>
    <dgm:cxn modelId="{C5C44264-B39F-4FCA-9A42-92193526DC36}" type="presOf" srcId="{86AB53FA-67D7-4EE7-8555-3EE8EB6FA4C8}" destId="{0F3CAB81-CF76-498F-9619-BAF8144FA3C3}" srcOrd="0" destOrd="0" presId="urn:microsoft.com/office/officeart/2005/8/layout/lProcess2"/>
    <dgm:cxn modelId="{C1B2E21F-D8E2-4D5F-9B36-E4CCCEAFCB75}" type="presOf" srcId="{5FC74589-1769-4EB4-9E51-9D82632D2E02}" destId="{C1CD2EAA-2E66-4BDA-BB6E-F99B46E1B919}" srcOrd="0" destOrd="0" presId="urn:microsoft.com/office/officeart/2005/8/layout/lProcess2"/>
    <dgm:cxn modelId="{6723F50B-AA47-4273-81EA-65E1F5EA34FA}" srcId="{EA22DC01-B1C3-4425-86ED-5B66953397A8}" destId="{86AB53FA-67D7-4EE7-8555-3EE8EB6FA4C8}" srcOrd="1" destOrd="0" parTransId="{EA03EBDD-B26B-4044-993F-F3F8F5C83B54}" sibTransId="{AD9FF113-925C-46F3-AC17-3E3C7A57FE37}"/>
    <dgm:cxn modelId="{56DEB443-B31C-48C4-8742-3C423FDE1FFB}" type="presOf" srcId="{BC15291E-510A-4A20-8D69-B0F2ACBA3CC6}" destId="{204F3481-2F4C-45A5-A0A1-C088684F0126}" srcOrd="0" destOrd="0" presId="urn:microsoft.com/office/officeart/2005/8/layout/lProcess2"/>
    <dgm:cxn modelId="{21B4CF8E-69E0-4B5B-8E95-05CD3384938F}" type="presOf" srcId="{FF0CDCCC-6F78-4064-A419-5EC5C753206F}" destId="{EB498954-62A4-422D-9DE3-1FA74DD1D37F}" srcOrd="0" destOrd="0" presId="urn:microsoft.com/office/officeart/2005/8/layout/lProcess2"/>
    <dgm:cxn modelId="{28CBDF77-EFA7-413F-A46E-0E6502D0D22D}" type="presOf" srcId="{EFD7AB2D-81E2-448E-B54E-4F3622AF7EF9}" destId="{9E190C18-AEDE-45E1-8A46-924B1190ACB6}" srcOrd="0" destOrd="0" presId="urn:microsoft.com/office/officeart/2005/8/layout/lProcess2"/>
    <dgm:cxn modelId="{35679A9F-A9C0-40B5-BA5C-B5D89AD516EE}" srcId="{5FC74589-1769-4EB4-9E51-9D82632D2E02}" destId="{B8FE7A32-1B20-4D46-8242-6C91907A490E}" srcOrd="0" destOrd="0" parTransId="{86CD367E-951E-4F4B-BFC7-6603B931690A}" sibTransId="{03DB6E86-A49B-4AF5-9791-CBACA4C5335D}"/>
    <dgm:cxn modelId="{83310C06-E6D8-4A66-8B36-DD8FAC93CA4A}" type="presOf" srcId="{B28448BA-C9A8-43EB-A9DB-A0137196E3B9}" destId="{F5FB40AB-A8F0-43CC-AED2-A0B6D3491F03}" srcOrd="0" destOrd="0" presId="urn:microsoft.com/office/officeart/2005/8/layout/lProcess2"/>
    <dgm:cxn modelId="{95C3269C-8E66-454E-90E4-64EBD4DB49A5}" srcId="{B28448BA-C9A8-43EB-A9DB-A0137196E3B9}" destId="{E9F388D8-C9C2-45F4-B532-779E8C2CB5E8}" srcOrd="0" destOrd="0" parTransId="{F2F7FB25-05F2-4ED0-B376-8372ACCE43FB}" sibTransId="{1AE97BAD-F576-4336-A510-388E6942CDAC}"/>
    <dgm:cxn modelId="{21C1B627-90E6-4002-8BDE-35BEEEA01E04}" type="presOf" srcId="{6856B0CF-FE68-485F-BF49-CA4A93F4F38C}" destId="{DECF7DEE-4FD4-4CE5-AEDF-10353AC11531}" srcOrd="0" destOrd="0" presId="urn:microsoft.com/office/officeart/2005/8/layout/lProcess2"/>
    <dgm:cxn modelId="{36BD44D0-E691-4D93-AF39-5319506E97C7}" type="presOf" srcId="{A0A9AC20-5EC1-4862-BFC8-870928838544}" destId="{9A6AB0E7-12CE-4F4C-9194-CFD62AA0E26B}" srcOrd="0" destOrd="0" presId="urn:microsoft.com/office/officeart/2005/8/layout/lProcess2"/>
    <dgm:cxn modelId="{751DC194-11AC-4068-BA1C-4404C839BDBA}" srcId="{B28448BA-C9A8-43EB-A9DB-A0137196E3B9}" destId="{E12CEE09-DEBB-4435-B911-A40A12F7930D}" srcOrd="1" destOrd="0" parTransId="{A642C0CA-D97F-4EA3-928C-13F990F569A1}" sibTransId="{CF3DF39F-9248-4761-840A-28F131DA740D}"/>
    <dgm:cxn modelId="{CDF2CC16-ED87-4552-8B18-DAAA2A151437}" srcId="{B28448BA-C9A8-43EB-A9DB-A0137196E3B9}" destId="{91B14D9B-61DF-4421-AF43-318BB0021BDF}" srcOrd="2" destOrd="0" parTransId="{6B1A9D79-1E1A-438E-9974-41204E573EDC}" sibTransId="{5E874D73-6215-4109-909C-386CFCBBE123}"/>
    <dgm:cxn modelId="{9900CEC7-B71D-4656-9E91-5E2CB5E789DC}" type="presOf" srcId="{67EC18BA-DB21-4AAD-BE8A-067C85A9B73E}" destId="{80762C44-FA02-441A-8A8D-FC00E4F372F1}" srcOrd="0" destOrd="0" presId="urn:microsoft.com/office/officeart/2005/8/layout/lProcess2"/>
    <dgm:cxn modelId="{0949B049-F928-4520-A037-C172C962E0C9}" srcId="{7D17D413-1C96-46A5-9E85-72C6636AE3C5}" destId="{A5325020-A43F-4DC5-B91A-865612236E1B}" srcOrd="1" destOrd="0" parTransId="{B397B1E6-BB15-4DF4-B38A-02A5DF7C7E5D}" sibTransId="{E5885318-4367-4D45-A1BC-C2768E0C5F2B}"/>
    <dgm:cxn modelId="{AECA2633-7BF9-403A-9A95-5F2BF47F35C1}" type="presOf" srcId="{E12CEE09-DEBB-4435-B911-A40A12F7930D}" destId="{20F65450-B565-4F6E-8CBD-65CD2502E3B0}" srcOrd="0" destOrd="0" presId="urn:microsoft.com/office/officeart/2005/8/layout/lProcess2"/>
    <dgm:cxn modelId="{D33D0A21-2BD2-4BD3-A4B8-772CDA682905}" type="presOf" srcId="{A5325020-A43F-4DC5-B91A-865612236E1B}" destId="{6F277C00-29F7-4ECD-8C97-37788C7BA770}" srcOrd="0" destOrd="0" presId="urn:microsoft.com/office/officeart/2005/8/layout/lProcess2"/>
    <dgm:cxn modelId="{D9E35F5C-9C04-4B00-BAD8-AD36F1DD39DE}" srcId="{7DAF4A99-25E1-44F9-90C0-EA66CF00B3B6}" destId="{7D17D413-1C96-46A5-9E85-72C6636AE3C5}" srcOrd="4" destOrd="0" parTransId="{91A59BF2-53A7-4244-ADC4-8913701DE4BA}" sibTransId="{06AA36B4-E14B-4E14-B273-C8197A0B582E}"/>
    <dgm:cxn modelId="{A3002FA6-7BC3-4B6C-AAF6-FFE2B4E9EA74}" type="presOf" srcId="{5DA147F9-347F-4A9B-99C6-4679CBA742BD}" destId="{02FBE83C-F7E3-4AC9-9A61-66BF67D7D8B6}" srcOrd="0" destOrd="0" presId="urn:microsoft.com/office/officeart/2005/8/layout/lProcess2"/>
    <dgm:cxn modelId="{50776E1B-9797-4EAB-843B-B77C348B2D43}" type="presOf" srcId="{A0A9AC20-5EC1-4862-BFC8-870928838544}" destId="{4735A497-84C1-49AD-B2D7-A0E2E20F2536}" srcOrd="1" destOrd="0" presId="urn:microsoft.com/office/officeart/2005/8/layout/lProcess2"/>
    <dgm:cxn modelId="{721BA034-D2BB-4F5E-AD28-4CD4B0B4FA35}" srcId="{7DAF4A99-25E1-44F9-90C0-EA66CF00B3B6}" destId="{B28448BA-C9A8-43EB-A9DB-A0137196E3B9}" srcOrd="0" destOrd="0" parTransId="{3A37FA3F-0269-460F-ACCD-01DD513605A2}" sibTransId="{20234B47-CD57-4C94-B27A-16836C4AA9A8}"/>
    <dgm:cxn modelId="{8E14DBE1-817D-46F1-A488-3DFEFAA85A93}" type="presOf" srcId="{7DAF4A99-25E1-44F9-90C0-EA66CF00B3B6}" destId="{5473F14B-8F21-412E-B8DE-EADF32D6F521}" srcOrd="0" destOrd="0" presId="urn:microsoft.com/office/officeart/2005/8/layout/lProcess2"/>
    <dgm:cxn modelId="{E39A2E7D-4B01-443C-A093-8728A9F528A1}" srcId="{7DAF4A99-25E1-44F9-90C0-EA66CF00B3B6}" destId="{A0A9AC20-5EC1-4862-BFC8-870928838544}" srcOrd="2" destOrd="0" parTransId="{69D52F25-6ACE-45DA-A9E8-1893E3A26C8C}" sibTransId="{FF5EAA6B-D3D9-4221-A79F-E9B4930D1CEF}"/>
    <dgm:cxn modelId="{EF4FBB0E-CCE3-449A-915D-6AC8B78467F3}" type="presOf" srcId="{B28448BA-C9A8-43EB-A9DB-A0137196E3B9}" destId="{189EA2CD-99B4-4604-BDBC-34AEB91058A9}" srcOrd="1" destOrd="0" presId="urn:microsoft.com/office/officeart/2005/8/layout/lProcess2"/>
    <dgm:cxn modelId="{7F680B89-53B7-4B3A-A0BD-95429C2B7E76}" type="presOf" srcId="{7D17D413-1C96-46A5-9E85-72C6636AE3C5}" destId="{5A591EE2-4B7B-40DB-B051-D75F7BFEDDD6}" srcOrd="0" destOrd="0" presId="urn:microsoft.com/office/officeart/2005/8/layout/lProcess2"/>
    <dgm:cxn modelId="{6DB72DBE-E82A-47EF-ACEA-E04B7B517F26}" srcId="{7DAF4A99-25E1-44F9-90C0-EA66CF00B3B6}" destId="{EA22DC01-B1C3-4425-86ED-5B66953397A8}" srcOrd="3" destOrd="0" parTransId="{5D0A80B1-3E50-448A-A64D-AD1355ED3022}" sibTransId="{A9D991C7-41FC-48B5-87C1-98EB407695FE}"/>
    <dgm:cxn modelId="{CDAE2543-0EE1-4B34-B52E-A8EEEA699492}" srcId="{7D17D413-1C96-46A5-9E85-72C6636AE3C5}" destId="{63784350-6FB5-4F39-A0AA-A76D20385A1A}" srcOrd="2" destOrd="0" parTransId="{02F99CF5-BE6F-4557-8BB4-68B7181CCBA5}" sibTransId="{E47CBEBB-6EFF-43F4-952B-B6C93B5E9493}"/>
    <dgm:cxn modelId="{7DE15143-10B2-4821-99AA-AFFE7A4A1919}" type="presOf" srcId="{7D17D413-1C96-46A5-9E85-72C6636AE3C5}" destId="{34BAB90F-F3E5-4FFB-A339-2946D1CD0CCB}" srcOrd="1" destOrd="0" presId="urn:microsoft.com/office/officeart/2005/8/layout/lProcess2"/>
    <dgm:cxn modelId="{D2E71B6A-2ED0-4063-83D4-B7F1634C0332}" srcId="{A0A9AC20-5EC1-4862-BFC8-870928838544}" destId="{5DA147F9-347F-4A9B-99C6-4679CBA742BD}" srcOrd="1" destOrd="0" parTransId="{0DD651B9-CD26-4B12-B47E-A345F5C781A5}" sibTransId="{A279CC5C-DF39-4624-BFA5-ADC04410EA91}"/>
    <dgm:cxn modelId="{365E3F44-0965-4D03-B829-4DBBC0DF590B}" type="presOf" srcId="{A9A35E3D-01EA-46C6-AED8-865E91E9D6C9}" destId="{F0B767F2-4C7E-481B-967C-8FE0CB529397}" srcOrd="0" destOrd="0" presId="urn:microsoft.com/office/officeart/2005/8/layout/lProcess2"/>
    <dgm:cxn modelId="{B557D0A5-6223-4F11-841E-12CA94FB15C4}" type="presOf" srcId="{06D87D35-A66C-427C-B6DB-AF958D65D6B3}" destId="{1EC52667-0754-4666-9083-6E56A0F9B67B}" srcOrd="0" destOrd="0" presId="urn:microsoft.com/office/officeart/2005/8/layout/lProcess2"/>
    <dgm:cxn modelId="{7E0DC3F3-589D-4DC9-BF1E-F57418A0DCCF}" type="presOf" srcId="{EA22DC01-B1C3-4425-86ED-5B66953397A8}" destId="{AB95B1F2-DB60-4BC5-81D3-1FA274FF69C7}" srcOrd="1" destOrd="0" presId="urn:microsoft.com/office/officeart/2005/8/layout/lProcess2"/>
    <dgm:cxn modelId="{1151B3DC-BFA5-46C2-A674-0EE40A938C5A}" srcId="{A0A9AC20-5EC1-4862-BFC8-870928838544}" destId="{6856B0CF-FE68-485F-BF49-CA4A93F4F38C}" srcOrd="0" destOrd="0" parTransId="{B52856D9-283B-499D-AE83-3A1B0694F8DA}" sibTransId="{60145AD2-C0A0-4426-8839-F8800D94963F}"/>
    <dgm:cxn modelId="{62325270-ECF1-4E81-920E-535D0B28DE0C}" type="presOf" srcId="{91B14D9B-61DF-4421-AF43-318BB0021BDF}" destId="{80F88CB8-4B64-4172-B897-E8F8383812F7}" srcOrd="0" destOrd="0" presId="urn:microsoft.com/office/officeart/2005/8/layout/lProcess2"/>
    <dgm:cxn modelId="{381533A7-3909-4C0E-B2D0-A78DFF042952}" type="presOf" srcId="{63784350-6FB5-4F39-A0AA-A76D20385A1A}" destId="{6C9EBB1C-8DC1-467B-832A-DCA29AD54F62}" srcOrd="0" destOrd="0" presId="urn:microsoft.com/office/officeart/2005/8/layout/lProcess2"/>
    <dgm:cxn modelId="{68912125-24C9-4174-8703-1092A124535E}" type="presOf" srcId="{EA22DC01-B1C3-4425-86ED-5B66953397A8}" destId="{18B77C7D-672C-4358-9CA6-BD8FA6E2302A}" srcOrd="0" destOrd="0" presId="urn:microsoft.com/office/officeart/2005/8/layout/lProcess2"/>
    <dgm:cxn modelId="{090367F2-2F9D-429E-8090-D374C3282399}" srcId="{EA22DC01-B1C3-4425-86ED-5B66953397A8}" destId="{67EC18BA-DB21-4AAD-BE8A-067C85A9B73E}" srcOrd="2" destOrd="0" parTransId="{8918E5B2-4513-4EC4-8164-E88158F78E11}" sibTransId="{FAC02AF5-6F72-4EED-98CA-D68C7F3B5D5A}"/>
    <dgm:cxn modelId="{5018CE96-E6CC-471E-9B9C-30F70F6B8CE7}" srcId="{7D17D413-1C96-46A5-9E85-72C6636AE3C5}" destId="{A9A35E3D-01EA-46C6-AED8-865E91E9D6C9}" srcOrd="0" destOrd="0" parTransId="{0C34515A-9947-4AC4-8E07-6D77FB8F1E95}" sibTransId="{3C0EBF76-BD27-4964-B79F-79CC6413DFD1}"/>
    <dgm:cxn modelId="{53D00FBE-0B8C-44B8-BD7B-FF723D810987}" srcId="{EA22DC01-B1C3-4425-86ED-5B66953397A8}" destId="{BC15291E-510A-4A20-8D69-B0F2ACBA3CC6}" srcOrd="0" destOrd="0" parTransId="{DDAF1636-99A0-4E4C-BF8B-7A50EC838E24}" sibTransId="{25F65FF3-A145-4450-BC4A-2BD6189C0F89}"/>
    <dgm:cxn modelId="{03033C8E-546A-4636-B996-DCA3A7F5D692}" srcId="{A0A9AC20-5EC1-4862-BFC8-870928838544}" destId="{06D87D35-A66C-427C-B6DB-AF958D65D6B3}" srcOrd="2" destOrd="0" parTransId="{9A4B31E9-014C-4B63-A219-5A63A8ACB829}" sibTransId="{AC1F3899-4696-4923-97F3-8D3FBB96254A}"/>
    <dgm:cxn modelId="{2B7D0E6A-2EE8-415F-99F5-8F2DD0F1D336}" type="presOf" srcId="{5FC74589-1769-4EB4-9E51-9D82632D2E02}" destId="{727186A0-986E-40DF-85B7-ACC6191E0924}" srcOrd="1" destOrd="0" presId="urn:microsoft.com/office/officeart/2005/8/layout/lProcess2"/>
    <dgm:cxn modelId="{EA2FD3B8-722B-4877-B8F1-EEA7710C1B84}" srcId="{7DAF4A99-25E1-44F9-90C0-EA66CF00B3B6}" destId="{5FC74589-1769-4EB4-9E51-9D82632D2E02}" srcOrd="1" destOrd="0" parTransId="{4D0CCF7E-4481-42D2-95B3-0CB4029368E1}" sibTransId="{8EB806C9-A9BC-450F-B9C3-AC2ED6D3AF68}"/>
    <dgm:cxn modelId="{D293F6F6-E518-486E-B78E-A614F04FFFC8}" type="presParOf" srcId="{5473F14B-8F21-412E-B8DE-EADF32D6F521}" destId="{C0D74A84-CA9B-4A55-82D3-C4473BCAB74F}" srcOrd="0" destOrd="0" presId="urn:microsoft.com/office/officeart/2005/8/layout/lProcess2"/>
    <dgm:cxn modelId="{F157FF98-D877-453E-9B17-1A471963C853}" type="presParOf" srcId="{C0D74A84-CA9B-4A55-82D3-C4473BCAB74F}" destId="{F5FB40AB-A8F0-43CC-AED2-A0B6D3491F03}" srcOrd="0" destOrd="0" presId="urn:microsoft.com/office/officeart/2005/8/layout/lProcess2"/>
    <dgm:cxn modelId="{28BAF3CB-49F2-4243-931A-20CE55E5328E}" type="presParOf" srcId="{C0D74A84-CA9B-4A55-82D3-C4473BCAB74F}" destId="{189EA2CD-99B4-4604-BDBC-34AEB91058A9}" srcOrd="1" destOrd="0" presId="urn:microsoft.com/office/officeart/2005/8/layout/lProcess2"/>
    <dgm:cxn modelId="{43DCE7FF-AD2C-4A6C-B4EC-F4DBA02F72AF}" type="presParOf" srcId="{C0D74A84-CA9B-4A55-82D3-C4473BCAB74F}" destId="{051CD919-C14E-4FF7-A82B-674D57B30AF8}" srcOrd="2" destOrd="0" presId="urn:microsoft.com/office/officeart/2005/8/layout/lProcess2"/>
    <dgm:cxn modelId="{27C49981-F7A3-4B0A-9BA4-A501B841A1E0}" type="presParOf" srcId="{051CD919-C14E-4FF7-A82B-674D57B30AF8}" destId="{151EFC3A-4B26-48D8-87A4-D28DC0264B02}" srcOrd="0" destOrd="0" presId="urn:microsoft.com/office/officeart/2005/8/layout/lProcess2"/>
    <dgm:cxn modelId="{D540978A-CC68-469A-B1D9-BB04EE7DF03D}" type="presParOf" srcId="{151EFC3A-4B26-48D8-87A4-D28DC0264B02}" destId="{D6B8C86D-B5C5-4707-BB1C-60E6EB9E4EBA}" srcOrd="0" destOrd="0" presId="urn:microsoft.com/office/officeart/2005/8/layout/lProcess2"/>
    <dgm:cxn modelId="{91BF84BD-6A39-4636-86C2-1ABE71D6405D}" type="presParOf" srcId="{151EFC3A-4B26-48D8-87A4-D28DC0264B02}" destId="{FEA7308F-F292-4734-BC92-11C7BB5AF5E5}" srcOrd="1" destOrd="0" presId="urn:microsoft.com/office/officeart/2005/8/layout/lProcess2"/>
    <dgm:cxn modelId="{AEBD1E76-595A-4809-9F67-0EC0D0DCEA34}" type="presParOf" srcId="{151EFC3A-4B26-48D8-87A4-D28DC0264B02}" destId="{20F65450-B565-4F6E-8CBD-65CD2502E3B0}" srcOrd="2" destOrd="0" presId="urn:microsoft.com/office/officeart/2005/8/layout/lProcess2"/>
    <dgm:cxn modelId="{DE269F7C-5F0C-4524-AC62-AB572A82B6B2}" type="presParOf" srcId="{151EFC3A-4B26-48D8-87A4-D28DC0264B02}" destId="{1943ED51-E95A-4F6E-A717-80400DEEEE20}" srcOrd="3" destOrd="0" presId="urn:microsoft.com/office/officeart/2005/8/layout/lProcess2"/>
    <dgm:cxn modelId="{A6C95B9B-896B-467E-BE0C-41202B4AC387}" type="presParOf" srcId="{151EFC3A-4B26-48D8-87A4-D28DC0264B02}" destId="{80F88CB8-4B64-4172-B897-E8F8383812F7}" srcOrd="4" destOrd="0" presId="urn:microsoft.com/office/officeart/2005/8/layout/lProcess2"/>
    <dgm:cxn modelId="{CC2C20F3-13EA-4240-9C28-399375419FD0}" type="presParOf" srcId="{5473F14B-8F21-412E-B8DE-EADF32D6F521}" destId="{DC9EA69A-B885-4DA4-818F-1748672594CF}" srcOrd="1" destOrd="0" presId="urn:microsoft.com/office/officeart/2005/8/layout/lProcess2"/>
    <dgm:cxn modelId="{86ADE167-C71A-4496-80FF-3070377F40DA}" type="presParOf" srcId="{5473F14B-8F21-412E-B8DE-EADF32D6F521}" destId="{3A6F3D38-6FA6-469E-B3C3-234BD62E4CCA}" srcOrd="2" destOrd="0" presId="urn:microsoft.com/office/officeart/2005/8/layout/lProcess2"/>
    <dgm:cxn modelId="{8A75A7C8-1167-4204-9050-20A3B45556AC}" type="presParOf" srcId="{3A6F3D38-6FA6-469E-B3C3-234BD62E4CCA}" destId="{C1CD2EAA-2E66-4BDA-BB6E-F99B46E1B919}" srcOrd="0" destOrd="0" presId="urn:microsoft.com/office/officeart/2005/8/layout/lProcess2"/>
    <dgm:cxn modelId="{A3F9E9D4-DFF3-4533-8DA6-2B73D09CAA01}" type="presParOf" srcId="{3A6F3D38-6FA6-469E-B3C3-234BD62E4CCA}" destId="{727186A0-986E-40DF-85B7-ACC6191E0924}" srcOrd="1" destOrd="0" presId="urn:microsoft.com/office/officeart/2005/8/layout/lProcess2"/>
    <dgm:cxn modelId="{214BA66F-0036-4E3F-82BD-5B07EF087746}" type="presParOf" srcId="{3A6F3D38-6FA6-469E-B3C3-234BD62E4CCA}" destId="{F4329E4E-5431-4760-B147-9E77700EF61A}" srcOrd="2" destOrd="0" presId="urn:microsoft.com/office/officeart/2005/8/layout/lProcess2"/>
    <dgm:cxn modelId="{32B26321-BD59-4D0D-BAEF-0C49082A4504}" type="presParOf" srcId="{F4329E4E-5431-4760-B147-9E77700EF61A}" destId="{B5C22EF8-EBFA-4704-BF77-C1B26E178B0D}" srcOrd="0" destOrd="0" presId="urn:microsoft.com/office/officeart/2005/8/layout/lProcess2"/>
    <dgm:cxn modelId="{3957C533-3EB9-4657-81E2-04B71F29C254}" type="presParOf" srcId="{B5C22EF8-EBFA-4704-BF77-C1B26E178B0D}" destId="{EFE71110-9F14-440A-945D-9BFF90054013}" srcOrd="0" destOrd="0" presId="urn:microsoft.com/office/officeart/2005/8/layout/lProcess2"/>
    <dgm:cxn modelId="{1370EC9B-5835-42E3-9F75-7C56C8FCC379}" type="presParOf" srcId="{B5C22EF8-EBFA-4704-BF77-C1B26E178B0D}" destId="{35EA0CEB-E637-4D3C-96EF-C8D3B04060F2}" srcOrd="1" destOrd="0" presId="urn:microsoft.com/office/officeart/2005/8/layout/lProcess2"/>
    <dgm:cxn modelId="{E6B8B11B-C32E-40CD-93A2-E4A16E3D8889}" type="presParOf" srcId="{B5C22EF8-EBFA-4704-BF77-C1B26E178B0D}" destId="{9E190C18-AEDE-45E1-8A46-924B1190ACB6}" srcOrd="2" destOrd="0" presId="urn:microsoft.com/office/officeart/2005/8/layout/lProcess2"/>
    <dgm:cxn modelId="{527AE496-B373-426F-A793-181C05A4417C}" type="presParOf" srcId="{B5C22EF8-EBFA-4704-BF77-C1B26E178B0D}" destId="{1E1AD27B-2438-4D0B-AB02-AF912F764D09}" srcOrd="3" destOrd="0" presId="urn:microsoft.com/office/officeart/2005/8/layout/lProcess2"/>
    <dgm:cxn modelId="{AEC3AAEC-B35B-40D5-90BF-233AC1D5150D}" type="presParOf" srcId="{B5C22EF8-EBFA-4704-BF77-C1B26E178B0D}" destId="{EB498954-62A4-422D-9DE3-1FA74DD1D37F}" srcOrd="4" destOrd="0" presId="urn:microsoft.com/office/officeart/2005/8/layout/lProcess2"/>
    <dgm:cxn modelId="{13E4ED3A-CA61-440C-A910-31F9E9DE72B6}" type="presParOf" srcId="{5473F14B-8F21-412E-B8DE-EADF32D6F521}" destId="{BB3C6D49-326B-48DE-AC1D-9DC877BB01DD}" srcOrd="3" destOrd="0" presId="urn:microsoft.com/office/officeart/2005/8/layout/lProcess2"/>
    <dgm:cxn modelId="{C07FBC63-1CF3-4D41-AB4F-7AF39B65CAE0}" type="presParOf" srcId="{5473F14B-8F21-412E-B8DE-EADF32D6F521}" destId="{EF090B29-38A2-4F08-90FA-7BB67BE8B3E2}" srcOrd="4" destOrd="0" presId="urn:microsoft.com/office/officeart/2005/8/layout/lProcess2"/>
    <dgm:cxn modelId="{804B8D7C-FCE0-4345-88E6-6DAB4F4DA6FF}" type="presParOf" srcId="{EF090B29-38A2-4F08-90FA-7BB67BE8B3E2}" destId="{9A6AB0E7-12CE-4F4C-9194-CFD62AA0E26B}" srcOrd="0" destOrd="0" presId="urn:microsoft.com/office/officeart/2005/8/layout/lProcess2"/>
    <dgm:cxn modelId="{4C42DB17-D27B-4955-8D73-E0AC78F02FAD}" type="presParOf" srcId="{EF090B29-38A2-4F08-90FA-7BB67BE8B3E2}" destId="{4735A497-84C1-49AD-B2D7-A0E2E20F2536}" srcOrd="1" destOrd="0" presId="urn:microsoft.com/office/officeart/2005/8/layout/lProcess2"/>
    <dgm:cxn modelId="{1666516A-1B93-49AC-B4A8-D26351237343}" type="presParOf" srcId="{EF090B29-38A2-4F08-90FA-7BB67BE8B3E2}" destId="{5235814C-D240-476B-A6EA-F820ADA9F290}" srcOrd="2" destOrd="0" presId="urn:microsoft.com/office/officeart/2005/8/layout/lProcess2"/>
    <dgm:cxn modelId="{4EFB6BFC-2429-4642-9C09-FD7DEA6DB3A5}" type="presParOf" srcId="{5235814C-D240-476B-A6EA-F820ADA9F290}" destId="{F8C87951-0BEC-442E-BD13-E67FB71AC42B}" srcOrd="0" destOrd="0" presId="urn:microsoft.com/office/officeart/2005/8/layout/lProcess2"/>
    <dgm:cxn modelId="{5A732A0D-95EA-419E-A0F5-1A22BB8FC7F2}" type="presParOf" srcId="{F8C87951-0BEC-442E-BD13-E67FB71AC42B}" destId="{DECF7DEE-4FD4-4CE5-AEDF-10353AC11531}" srcOrd="0" destOrd="0" presId="urn:microsoft.com/office/officeart/2005/8/layout/lProcess2"/>
    <dgm:cxn modelId="{32884400-CABE-418E-A90C-DC46770BF642}" type="presParOf" srcId="{F8C87951-0BEC-442E-BD13-E67FB71AC42B}" destId="{739A0DE6-D28A-493F-A1CB-4B3CCAC72873}" srcOrd="1" destOrd="0" presId="urn:microsoft.com/office/officeart/2005/8/layout/lProcess2"/>
    <dgm:cxn modelId="{E4C53968-F3E6-401B-9E3F-055361BD0E54}" type="presParOf" srcId="{F8C87951-0BEC-442E-BD13-E67FB71AC42B}" destId="{02FBE83C-F7E3-4AC9-9A61-66BF67D7D8B6}" srcOrd="2" destOrd="0" presId="urn:microsoft.com/office/officeart/2005/8/layout/lProcess2"/>
    <dgm:cxn modelId="{33EA08D7-A23B-4839-BAAA-F63D3E6DC379}" type="presParOf" srcId="{F8C87951-0BEC-442E-BD13-E67FB71AC42B}" destId="{87C5B8B3-4388-4867-AA6C-4B2D717EAAF2}" srcOrd="3" destOrd="0" presId="urn:microsoft.com/office/officeart/2005/8/layout/lProcess2"/>
    <dgm:cxn modelId="{C63548D9-E715-4F5F-827C-E95414B239DF}" type="presParOf" srcId="{F8C87951-0BEC-442E-BD13-E67FB71AC42B}" destId="{1EC52667-0754-4666-9083-6E56A0F9B67B}" srcOrd="4" destOrd="0" presId="urn:microsoft.com/office/officeart/2005/8/layout/lProcess2"/>
    <dgm:cxn modelId="{C6334623-C531-482C-8682-D0A66A9F335B}" type="presParOf" srcId="{5473F14B-8F21-412E-B8DE-EADF32D6F521}" destId="{9C67C073-8031-4FB8-83D0-BB3987979FB7}" srcOrd="5" destOrd="0" presId="urn:microsoft.com/office/officeart/2005/8/layout/lProcess2"/>
    <dgm:cxn modelId="{C94D84B5-8854-4A80-8BE3-2EE8089F4F6B}" type="presParOf" srcId="{5473F14B-8F21-412E-B8DE-EADF32D6F521}" destId="{3D53649F-3A9D-48AC-B3B4-F9359FF49907}" srcOrd="6" destOrd="0" presId="urn:microsoft.com/office/officeart/2005/8/layout/lProcess2"/>
    <dgm:cxn modelId="{2B99D731-039C-4F4C-A9E7-79D9A27429C9}" type="presParOf" srcId="{3D53649F-3A9D-48AC-B3B4-F9359FF49907}" destId="{18B77C7D-672C-4358-9CA6-BD8FA6E2302A}" srcOrd="0" destOrd="0" presId="urn:microsoft.com/office/officeart/2005/8/layout/lProcess2"/>
    <dgm:cxn modelId="{D6FABC58-E49C-4879-8132-B3B74B0C5E11}" type="presParOf" srcId="{3D53649F-3A9D-48AC-B3B4-F9359FF49907}" destId="{AB95B1F2-DB60-4BC5-81D3-1FA274FF69C7}" srcOrd="1" destOrd="0" presId="urn:microsoft.com/office/officeart/2005/8/layout/lProcess2"/>
    <dgm:cxn modelId="{5E60B56C-E011-46CD-9F7E-857AF27816DB}" type="presParOf" srcId="{3D53649F-3A9D-48AC-B3B4-F9359FF49907}" destId="{9D4EF955-0664-47BE-890F-75DA470A2A2E}" srcOrd="2" destOrd="0" presId="urn:microsoft.com/office/officeart/2005/8/layout/lProcess2"/>
    <dgm:cxn modelId="{52C89378-F94E-431A-9340-C10005A51B3E}" type="presParOf" srcId="{9D4EF955-0664-47BE-890F-75DA470A2A2E}" destId="{CCD58064-6258-410C-B1E0-023DF3946A43}" srcOrd="0" destOrd="0" presId="urn:microsoft.com/office/officeart/2005/8/layout/lProcess2"/>
    <dgm:cxn modelId="{EDE9A244-35E9-4595-974F-2AA0586D3608}" type="presParOf" srcId="{CCD58064-6258-410C-B1E0-023DF3946A43}" destId="{204F3481-2F4C-45A5-A0A1-C088684F0126}" srcOrd="0" destOrd="0" presId="urn:microsoft.com/office/officeart/2005/8/layout/lProcess2"/>
    <dgm:cxn modelId="{27EE1C54-DEB9-4726-A8AB-94539F9D38FE}" type="presParOf" srcId="{CCD58064-6258-410C-B1E0-023DF3946A43}" destId="{B768FAA9-E2C4-4A6B-82D8-EF54C53E14D8}" srcOrd="1" destOrd="0" presId="urn:microsoft.com/office/officeart/2005/8/layout/lProcess2"/>
    <dgm:cxn modelId="{C30D1C51-3134-4D81-A110-F5D0F5950C12}" type="presParOf" srcId="{CCD58064-6258-410C-B1E0-023DF3946A43}" destId="{0F3CAB81-CF76-498F-9619-BAF8144FA3C3}" srcOrd="2" destOrd="0" presId="urn:microsoft.com/office/officeart/2005/8/layout/lProcess2"/>
    <dgm:cxn modelId="{D6CF5EBC-C3E9-45A4-8A99-7D369C585C93}" type="presParOf" srcId="{CCD58064-6258-410C-B1E0-023DF3946A43}" destId="{0E0C811E-F3C5-4F24-A485-437F0C0EAD6A}" srcOrd="3" destOrd="0" presId="urn:microsoft.com/office/officeart/2005/8/layout/lProcess2"/>
    <dgm:cxn modelId="{C4A63CA1-4784-4785-9F66-2214DFD9AFEF}" type="presParOf" srcId="{CCD58064-6258-410C-B1E0-023DF3946A43}" destId="{80762C44-FA02-441A-8A8D-FC00E4F372F1}" srcOrd="4" destOrd="0" presId="urn:microsoft.com/office/officeart/2005/8/layout/lProcess2"/>
    <dgm:cxn modelId="{F2AEF778-2675-4F09-8494-743791DDBA83}" type="presParOf" srcId="{5473F14B-8F21-412E-B8DE-EADF32D6F521}" destId="{1EEF13C7-AF43-4380-A8A5-F72A5D476D05}" srcOrd="7" destOrd="0" presId="urn:microsoft.com/office/officeart/2005/8/layout/lProcess2"/>
    <dgm:cxn modelId="{D893D5C7-3C1A-49C9-B2DE-0EEE787B3356}" type="presParOf" srcId="{5473F14B-8F21-412E-B8DE-EADF32D6F521}" destId="{0618492F-D453-4601-9C36-8CE6AA153D1B}" srcOrd="8" destOrd="0" presId="urn:microsoft.com/office/officeart/2005/8/layout/lProcess2"/>
    <dgm:cxn modelId="{B6178047-0921-49B1-A9DC-442CE3CDE2FF}" type="presParOf" srcId="{0618492F-D453-4601-9C36-8CE6AA153D1B}" destId="{5A591EE2-4B7B-40DB-B051-D75F7BFEDDD6}" srcOrd="0" destOrd="0" presId="urn:microsoft.com/office/officeart/2005/8/layout/lProcess2"/>
    <dgm:cxn modelId="{9DFB9198-8FD3-4366-BC6F-7551E36A2692}" type="presParOf" srcId="{0618492F-D453-4601-9C36-8CE6AA153D1B}" destId="{34BAB90F-F3E5-4FFB-A339-2946D1CD0CCB}" srcOrd="1" destOrd="0" presId="urn:microsoft.com/office/officeart/2005/8/layout/lProcess2"/>
    <dgm:cxn modelId="{34E747F1-1106-42C5-A8D5-1422A0F84112}" type="presParOf" srcId="{0618492F-D453-4601-9C36-8CE6AA153D1B}" destId="{BA794F96-F89B-483A-BF3A-9118CA9CCDA4}" srcOrd="2" destOrd="0" presId="urn:microsoft.com/office/officeart/2005/8/layout/lProcess2"/>
    <dgm:cxn modelId="{15921094-D069-46F1-A140-312EF23A6F63}" type="presParOf" srcId="{BA794F96-F89B-483A-BF3A-9118CA9CCDA4}" destId="{76BCF6F8-619E-4477-AF5E-3CC45345624F}" srcOrd="0" destOrd="0" presId="urn:microsoft.com/office/officeart/2005/8/layout/lProcess2"/>
    <dgm:cxn modelId="{62888C61-111F-4CF4-B03A-8C2D12335415}" type="presParOf" srcId="{76BCF6F8-619E-4477-AF5E-3CC45345624F}" destId="{F0B767F2-4C7E-481B-967C-8FE0CB529397}" srcOrd="0" destOrd="0" presId="urn:microsoft.com/office/officeart/2005/8/layout/lProcess2"/>
    <dgm:cxn modelId="{A5266A0B-1A36-450C-8825-FEF43A044C43}" type="presParOf" srcId="{76BCF6F8-619E-4477-AF5E-3CC45345624F}" destId="{B342BD1C-A54C-4F1C-A099-03A03E61088D}" srcOrd="1" destOrd="0" presId="urn:microsoft.com/office/officeart/2005/8/layout/lProcess2"/>
    <dgm:cxn modelId="{11187347-C90F-46E2-B15C-2251FAD42A85}" type="presParOf" srcId="{76BCF6F8-619E-4477-AF5E-3CC45345624F}" destId="{6F277C00-29F7-4ECD-8C97-37788C7BA770}" srcOrd="2" destOrd="0" presId="urn:microsoft.com/office/officeart/2005/8/layout/lProcess2"/>
    <dgm:cxn modelId="{4E0A9743-586C-450C-85AD-403C5E414E1D}" type="presParOf" srcId="{76BCF6F8-619E-4477-AF5E-3CC45345624F}" destId="{3945A699-1DD4-41EF-B849-687FF56CB987}" srcOrd="3" destOrd="0" presId="urn:microsoft.com/office/officeart/2005/8/layout/lProcess2"/>
    <dgm:cxn modelId="{224B9E07-4D95-40AF-843D-FE0E99FEC563}" type="presParOf" srcId="{76BCF6F8-619E-4477-AF5E-3CC45345624F}" destId="{6C9EBB1C-8DC1-467B-832A-DCA29AD54F62}"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FB40AB-A8F0-43CC-AED2-A0B6D3491F03}">
      <dsp:nvSpPr>
        <dsp:cNvPr id="0" name=""/>
        <dsp:cNvSpPr/>
      </dsp:nvSpPr>
      <dsp:spPr>
        <a:xfrm>
          <a:off x="4665"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High dim. data</a:t>
          </a:r>
          <a:endParaRPr lang="en-US" sz="2400" b="1" kern="1200" dirty="0"/>
        </a:p>
      </dsp:txBody>
      <dsp:txXfrm>
        <a:off x="4665" y="0"/>
        <a:ext cx="1637258" cy="1577340"/>
      </dsp:txXfrm>
    </dsp:sp>
    <dsp:sp modelId="{D6B8C86D-B5C5-4707-BB1C-60E6EB9E4EBA}">
      <dsp:nvSpPr>
        <dsp:cNvPr id="0" name=""/>
        <dsp:cNvSpPr/>
      </dsp:nvSpPr>
      <dsp:spPr>
        <a:xfrm>
          <a:off x="168391" y="1577789"/>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Locality sensitive hashing</a:t>
          </a:r>
          <a:endParaRPr lang="en-US" sz="1800" kern="1200" dirty="0">
            <a:latin typeface="Calibri" pitchFamily="34" charset="0"/>
            <a:cs typeface="Calibri" pitchFamily="34" charset="0"/>
          </a:endParaRPr>
        </a:p>
      </dsp:txBody>
      <dsp:txXfrm>
        <a:off x="198645" y="1608043"/>
        <a:ext cx="1249298" cy="972439"/>
      </dsp:txXfrm>
    </dsp:sp>
    <dsp:sp modelId="{20F65450-B565-4F6E-8CBD-65CD2502E3B0}">
      <dsp:nvSpPr>
        <dsp:cNvPr id="0" name=""/>
        <dsp:cNvSpPr/>
      </dsp:nvSpPr>
      <dsp:spPr>
        <a:xfrm>
          <a:off x="168391" y="2769651"/>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Clustering</a:t>
          </a:r>
          <a:endParaRPr lang="en-US" sz="1800" kern="1200" dirty="0">
            <a:latin typeface="Calibri" pitchFamily="34" charset="0"/>
            <a:cs typeface="Calibri" pitchFamily="34" charset="0"/>
          </a:endParaRPr>
        </a:p>
      </dsp:txBody>
      <dsp:txXfrm>
        <a:off x="198645" y="2799905"/>
        <a:ext cx="1249298" cy="972439"/>
      </dsp:txXfrm>
    </dsp:sp>
    <dsp:sp modelId="{80F88CB8-4B64-4172-B897-E8F8383812F7}">
      <dsp:nvSpPr>
        <dsp:cNvPr id="0" name=""/>
        <dsp:cNvSpPr/>
      </dsp:nvSpPr>
      <dsp:spPr>
        <a:xfrm>
          <a:off x="168391" y="3961513"/>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Dimensionality reduction</a:t>
          </a:r>
          <a:endParaRPr lang="en-US" sz="1800" kern="1200" dirty="0">
            <a:latin typeface="Calibri" pitchFamily="34" charset="0"/>
            <a:cs typeface="Calibri" pitchFamily="34" charset="0"/>
          </a:endParaRPr>
        </a:p>
      </dsp:txBody>
      <dsp:txXfrm>
        <a:off x="198645" y="3991767"/>
        <a:ext cx="1249298" cy="972439"/>
      </dsp:txXfrm>
    </dsp:sp>
    <dsp:sp modelId="{C1CD2EAA-2E66-4BDA-BB6E-F99B46E1B919}">
      <dsp:nvSpPr>
        <dsp:cNvPr id="0" name=""/>
        <dsp:cNvSpPr/>
      </dsp:nvSpPr>
      <dsp:spPr>
        <a:xfrm>
          <a:off x="1764718"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Graph </a:t>
          </a:r>
          <a:br>
            <a:rPr lang="en-US" sz="2400" b="1" kern="1200" dirty="0" smtClean="0"/>
          </a:br>
          <a:r>
            <a:rPr lang="en-US" sz="2400" b="1" kern="1200" dirty="0" smtClean="0"/>
            <a:t>data</a:t>
          </a:r>
          <a:endParaRPr lang="en-US" sz="2400" b="1" kern="1200" dirty="0"/>
        </a:p>
      </dsp:txBody>
      <dsp:txXfrm>
        <a:off x="1764718" y="0"/>
        <a:ext cx="1637258" cy="1577340"/>
      </dsp:txXfrm>
    </dsp:sp>
    <dsp:sp modelId="{EFE71110-9F14-440A-945D-9BFF90054013}">
      <dsp:nvSpPr>
        <dsp:cNvPr id="0" name=""/>
        <dsp:cNvSpPr/>
      </dsp:nvSpPr>
      <dsp:spPr>
        <a:xfrm>
          <a:off x="1928444" y="1577789"/>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latin typeface="Calibri" pitchFamily="34" charset="0"/>
              <a:cs typeface="Calibri" pitchFamily="34" charset="0"/>
            </a:rPr>
            <a:t>PageRank, </a:t>
          </a:r>
          <a:r>
            <a:rPr lang="en-US" sz="1800" kern="1200" dirty="0" err="1" smtClean="0">
              <a:latin typeface="Calibri" pitchFamily="34" charset="0"/>
              <a:cs typeface="Calibri" pitchFamily="34" charset="0"/>
            </a:rPr>
            <a:t>SimRank</a:t>
          </a:r>
          <a:endParaRPr lang="en-US" sz="1800" kern="1200" dirty="0">
            <a:latin typeface="Calibri" pitchFamily="34" charset="0"/>
            <a:cs typeface="Calibri" pitchFamily="34" charset="0"/>
          </a:endParaRPr>
        </a:p>
      </dsp:txBody>
      <dsp:txXfrm>
        <a:off x="1958698" y="1608043"/>
        <a:ext cx="1249298" cy="972439"/>
      </dsp:txXfrm>
    </dsp:sp>
    <dsp:sp modelId="{9E190C18-AEDE-45E1-8A46-924B1190ACB6}">
      <dsp:nvSpPr>
        <dsp:cNvPr id="0" name=""/>
        <dsp:cNvSpPr/>
      </dsp:nvSpPr>
      <dsp:spPr>
        <a:xfrm>
          <a:off x="1928444" y="2769651"/>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Community Detection</a:t>
          </a:r>
          <a:endParaRPr lang="en-US" sz="1800" kern="1200" dirty="0">
            <a:latin typeface="Calibri" pitchFamily="34" charset="0"/>
            <a:cs typeface="Calibri" pitchFamily="34" charset="0"/>
          </a:endParaRPr>
        </a:p>
      </dsp:txBody>
      <dsp:txXfrm>
        <a:off x="1958698" y="2799905"/>
        <a:ext cx="1249298" cy="972439"/>
      </dsp:txXfrm>
    </dsp:sp>
    <dsp:sp modelId="{EB498954-62A4-422D-9DE3-1FA74DD1D37F}">
      <dsp:nvSpPr>
        <dsp:cNvPr id="0" name=""/>
        <dsp:cNvSpPr/>
      </dsp:nvSpPr>
      <dsp:spPr>
        <a:xfrm>
          <a:off x="1928444" y="3961513"/>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Spam Detection</a:t>
          </a:r>
          <a:endParaRPr lang="en-US" sz="1800" kern="1200" dirty="0">
            <a:latin typeface="Calibri" pitchFamily="34" charset="0"/>
            <a:cs typeface="Calibri" pitchFamily="34" charset="0"/>
          </a:endParaRPr>
        </a:p>
      </dsp:txBody>
      <dsp:txXfrm>
        <a:off x="1958698" y="3991767"/>
        <a:ext cx="1249298" cy="972439"/>
      </dsp:txXfrm>
    </dsp:sp>
    <dsp:sp modelId="{9A6AB0E7-12CE-4F4C-9194-CFD62AA0E26B}">
      <dsp:nvSpPr>
        <dsp:cNvPr id="0" name=""/>
        <dsp:cNvSpPr/>
      </dsp:nvSpPr>
      <dsp:spPr>
        <a:xfrm>
          <a:off x="3524770"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Infinite </a:t>
          </a:r>
          <a:br>
            <a:rPr lang="en-US" sz="2400" b="1" kern="1200" dirty="0" smtClean="0"/>
          </a:br>
          <a:r>
            <a:rPr lang="en-US" sz="2400" b="1" kern="1200" dirty="0" smtClean="0"/>
            <a:t>data</a:t>
          </a:r>
          <a:endParaRPr lang="en-US" sz="2400" b="1" kern="1200" dirty="0"/>
        </a:p>
      </dsp:txBody>
      <dsp:txXfrm>
        <a:off x="3524770" y="0"/>
        <a:ext cx="1637258" cy="1577340"/>
      </dsp:txXfrm>
    </dsp:sp>
    <dsp:sp modelId="{DECF7DEE-4FD4-4CE5-AEDF-10353AC11531}">
      <dsp:nvSpPr>
        <dsp:cNvPr id="0" name=""/>
        <dsp:cNvSpPr/>
      </dsp:nvSpPr>
      <dsp:spPr>
        <a:xfrm>
          <a:off x="3688496" y="1577789"/>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Filtering data streams</a:t>
          </a:r>
          <a:endParaRPr lang="en-US" sz="1800" kern="1200" dirty="0">
            <a:latin typeface="Calibri" pitchFamily="34" charset="0"/>
            <a:cs typeface="Calibri" pitchFamily="34" charset="0"/>
          </a:endParaRPr>
        </a:p>
      </dsp:txBody>
      <dsp:txXfrm>
        <a:off x="3718750" y="1608043"/>
        <a:ext cx="1249298" cy="972439"/>
      </dsp:txXfrm>
    </dsp:sp>
    <dsp:sp modelId="{02FBE83C-F7E3-4AC9-9A61-66BF67D7D8B6}">
      <dsp:nvSpPr>
        <dsp:cNvPr id="0" name=""/>
        <dsp:cNvSpPr/>
      </dsp:nvSpPr>
      <dsp:spPr>
        <a:xfrm>
          <a:off x="3688496" y="2769651"/>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Web advertising</a:t>
          </a:r>
          <a:endParaRPr lang="en-US" sz="1800" kern="1200" dirty="0">
            <a:latin typeface="Calibri" pitchFamily="34" charset="0"/>
            <a:cs typeface="Calibri" pitchFamily="34" charset="0"/>
          </a:endParaRPr>
        </a:p>
      </dsp:txBody>
      <dsp:txXfrm>
        <a:off x="3718750" y="2799905"/>
        <a:ext cx="1249298" cy="972439"/>
      </dsp:txXfrm>
    </dsp:sp>
    <dsp:sp modelId="{1EC52667-0754-4666-9083-6E56A0F9B67B}">
      <dsp:nvSpPr>
        <dsp:cNvPr id="0" name=""/>
        <dsp:cNvSpPr/>
      </dsp:nvSpPr>
      <dsp:spPr>
        <a:xfrm>
          <a:off x="3688496" y="3961513"/>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Queries on streams</a:t>
          </a:r>
          <a:endParaRPr lang="en-US" sz="1800" kern="1200" dirty="0">
            <a:latin typeface="Calibri" pitchFamily="34" charset="0"/>
            <a:cs typeface="Calibri" pitchFamily="34" charset="0"/>
          </a:endParaRPr>
        </a:p>
      </dsp:txBody>
      <dsp:txXfrm>
        <a:off x="3718750" y="3991767"/>
        <a:ext cx="1249298" cy="972439"/>
      </dsp:txXfrm>
    </dsp:sp>
    <dsp:sp modelId="{18B77C7D-672C-4358-9CA6-BD8FA6E2302A}">
      <dsp:nvSpPr>
        <dsp:cNvPr id="0" name=""/>
        <dsp:cNvSpPr/>
      </dsp:nvSpPr>
      <dsp:spPr>
        <a:xfrm>
          <a:off x="5284823"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Machine learning</a:t>
          </a:r>
          <a:endParaRPr lang="en-US" sz="2400" b="1" kern="1200" dirty="0"/>
        </a:p>
      </dsp:txBody>
      <dsp:txXfrm>
        <a:off x="5284823" y="0"/>
        <a:ext cx="1637258" cy="1577340"/>
      </dsp:txXfrm>
    </dsp:sp>
    <dsp:sp modelId="{204F3481-2F4C-45A5-A0A1-C088684F0126}">
      <dsp:nvSpPr>
        <dsp:cNvPr id="0" name=""/>
        <dsp:cNvSpPr/>
      </dsp:nvSpPr>
      <dsp:spPr>
        <a:xfrm>
          <a:off x="5448549" y="1577789"/>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SVM</a:t>
          </a:r>
          <a:endParaRPr lang="en-US" sz="1800" kern="1200" dirty="0">
            <a:latin typeface="Calibri" pitchFamily="34" charset="0"/>
            <a:cs typeface="Calibri" pitchFamily="34" charset="0"/>
          </a:endParaRPr>
        </a:p>
      </dsp:txBody>
      <dsp:txXfrm>
        <a:off x="5478803" y="1608043"/>
        <a:ext cx="1249298" cy="972439"/>
      </dsp:txXfrm>
    </dsp:sp>
    <dsp:sp modelId="{0F3CAB81-CF76-498F-9619-BAF8144FA3C3}">
      <dsp:nvSpPr>
        <dsp:cNvPr id="0" name=""/>
        <dsp:cNvSpPr/>
      </dsp:nvSpPr>
      <dsp:spPr>
        <a:xfrm>
          <a:off x="5448549" y="2769651"/>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Decision Trees</a:t>
          </a:r>
          <a:endParaRPr lang="en-US" sz="1800" kern="1200" dirty="0">
            <a:latin typeface="Calibri" pitchFamily="34" charset="0"/>
            <a:cs typeface="Calibri" pitchFamily="34" charset="0"/>
          </a:endParaRPr>
        </a:p>
      </dsp:txBody>
      <dsp:txXfrm>
        <a:off x="5478803" y="2799905"/>
        <a:ext cx="1249298" cy="972439"/>
      </dsp:txXfrm>
    </dsp:sp>
    <dsp:sp modelId="{80762C44-FA02-441A-8A8D-FC00E4F372F1}">
      <dsp:nvSpPr>
        <dsp:cNvPr id="0" name=""/>
        <dsp:cNvSpPr/>
      </dsp:nvSpPr>
      <dsp:spPr>
        <a:xfrm>
          <a:off x="5448549" y="3961513"/>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Perceptron, </a:t>
          </a:r>
          <a:r>
            <a:rPr lang="en-US" sz="1800" kern="1200" dirty="0" err="1" smtClean="0">
              <a:latin typeface="Calibri" pitchFamily="34" charset="0"/>
              <a:cs typeface="Calibri" pitchFamily="34" charset="0"/>
            </a:rPr>
            <a:t>kNN</a:t>
          </a:r>
          <a:endParaRPr lang="en-US" sz="1800" kern="1200" dirty="0">
            <a:latin typeface="Calibri" pitchFamily="34" charset="0"/>
            <a:cs typeface="Calibri" pitchFamily="34" charset="0"/>
          </a:endParaRPr>
        </a:p>
      </dsp:txBody>
      <dsp:txXfrm>
        <a:off x="5478803" y="3991767"/>
        <a:ext cx="1249298" cy="972439"/>
      </dsp:txXfrm>
    </dsp:sp>
    <dsp:sp modelId="{5A591EE2-4B7B-40DB-B051-D75F7BFEDDD6}">
      <dsp:nvSpPr>
        <dsp:cNvPr id="0" name=""/>
        <dsp:cNvSpPr/>
      </dsp:nvSpPr>
      <dsp:spPr>
        <a:xfrm>
          <a:off x="7044876"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Apps</a:t>
          </a:r>
          <a:endParaRPr lang="en-US" sz="2400" b="1" kern="1200" dirty="0"/>
        </a:p>
      </dsp:txBody>
      <dsp:txXfrm>
        <a:off x="7044876" y="0"/>
        <a:ext cx="1637258" cy="1577340"/>
      </dsp:txXfrm>
    </dsp:sp>
    <dsp:sp modelId="{F0B767F2-4C7E-481B-967C-8FE0CB529397}">
      <dsp:nvSpPr>
        <dsp:cNvPr id="0" name=""/>
        <dsp:cNvSpPr/>
      </dsp:nvSpPr>
      <dsp:spPr>
        <a:xfrm>
          <a:off x="7208601" y="1577789"/>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Recommender systems</a:t>
          </a:r>
          <a:endParaRPr lang="en-US" sz="1800" kern="1200" dirty="0">
            <a:latin typeface="Calibri" pitchFamily="34" charset="0"/>
            <a:cs typeface="Calibri" pitchFamily="34" charset="0"/>
          </a:endParaRPr>
        </a:p>
      </dsp:txBody>
      <dsp:txXfrm>
        <a:off x="7238855" y="1608043"/>
        <a:ext cx="1249298" cy="972439"/>
      </dsp:txXfrm>
    </dsp:sp>
    <dsp:sp modelId="{6F277C00-29F7-4ECD-8C97-37788C7BA770}">
      <dsp:nvSpPr>
        <dsp:cNvPr id="0" name=""/>
        <dsp:cNvSpPr/>
      </dsp:nvSpPr>
      <dsp:spPr>
        <a:xfrm>
          <a:off x="7208601" y="2769651"/>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Association Rules</a:t>
          </a:r>
          <a:endParaRPr lang="en-US" sz="1800" kern="1200" dirty="0">
            <a:latin typeface="Calibri" pitchFamily="34" charset="0"/>
            <a:cs typeface="Calibri" pitchFamily="34" charset="0"/>
          </a:endParaRPr>
        </a:p>
      </dsp:txBody>
      <dsp:txXfrm>
        <a:off x="7238855" y="2799905"/>
        <a:ext cx="1249298" cy="972439"/>
      </dsp:txXfrm>
    </dsp:sp>
    <dsp:sp modelId="{6C9EBB1C-8DC1-467B-832A-DCA29AD54F62}">
      <dsp:nvSpPr>
        <dsp:cNvPr id="0" name=""/>
        <dsp:cNvSpPr/>
      </dsp:nvSpPr>
      <dsp:spPr>
        <a:xfrm>
          <a:off x="7208601" y="3961513"/>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Duplicate document detection</a:t>
          </a:r>
          <a:endParaRPr lang="en-US" sz="1800" kern="1200" dirty="0">
            <a:latin typeface="Calibri" pitchFamily="34" charset="0"/>
            <a:cs typeface="Calibri" pitchFamily="34" charset="0"/>
          </a:endParaRPr>
        </a:p>
      </dsp:txBody>
      <dsp:txXfrm>
        <a:off x="7238855" y="3991767"/>
        <a:ext cx="1249298" cy="972439"/>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8/8/2014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8/8/2014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82DD7F-D438-4442-9395-9B09A843476D}" type="slidenum">
              <a:rPr lang="en-US"/>
              <a:pPr/>
              <a:t>14</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EE707532-839C-41A2-9E71-D5288AEAE66A}" type="slidenum">
              <a:rPr lang="en-US" smtClean="0"/>
              <a:pPr/>
              <a:t>15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1C4BD8-5441-4A00-8AFB-05388881054E}" type="slidenum">
              <a:rPr lang="en-US"/>
              <a:pPr fontAlgn="base">
                <a:spcBef>
                  <a:spcPct val="0"/>
                </a:spcBef>
                <a:spcAft>
                  <a:spcPct val="0"/>
                </a:spcAft>
              </a:pPr>
              <a:t>18</a:t>
            </a:fld>
            <a:endParaRPr lang="en-US"/>
          </a:p>
        </p:txBody>
      </p:sp>
      <p:sp>
        <p:nvSpPr>
          <p:cNvPr id="399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993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27613DA-2E0B-4D40-AE1F-92ED72F34822}" type="slidenum">
              <a:rPr lang="en-US"/>
              <a:pPr fontAlgn="base">
                <a:spcBef>
                  <a:spcPct val="0"/>
                </a:spcBef>
                <a:spcAft>
                  <a:spcPct val="0"/>
                </a:spcAft>
              </a:pPr>
              <a:t>20</a:t>
            </a:fld>
            <a:endParaRPr lang="en-US"/>
          </a:p>
        </p:txBody>
      </p:sp>
      <p:sp>
        <p:nvSpPr>
          <p:cNvPr id="440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40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E06D52E-6C3D-4546-8084-3DC92E5CB30B}" type="slidenum">
              <a:rPr lang="en-US"/>
              <a:pPr fontAlgn="base">
                <a:spcBef>
                  <a:spcPct val="0"/>
                </a:spcBef>
                <a:spcAft>
                  <a:spcPct val="0"/>
                </a:spcAft>
              </a:pPr>
              <a:t>21</a:t>
            </a:fld>
            <a:endParaRPr lang="en-US"/>
          </a:p>
        </p:txBody>
      </p:sp>
      <p:sp>
        <p:nvSpPr>
          <p:cNvPr id="460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60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991193-837F-405F-BEE8-29089E50772C}" type="slidenum">
              <a:rPr lang="en-US"/>
              <a:pPr fontAlgn="base">
                <a:spcBef>
                  <a:spcPct val="0"/>
                </a:spcBef>
                <a:spcAft>
                  <a:spcPct val="0"/>
                </a:spcAft>
              </a:pPr>
              <a:t>22</a:t>
            </a:fld>
            <a:endParaRPr lang="en-US"/>
          </a:p>
        </p:txBody>
      </p:sp>
      <p:sp>
        <p:nvSpPr>
          <p:cNvPr id="481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81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33EF15C-E5FE-498F-BBAF-7912119D7C07}" type="slidenum">
              <a:rPr lang="en-US"/>
              <a:pPr fontAlgn="base">
                <a:spcBef>
                  <a:spcPct val="0"/>
                </a:spcBef>
                <a:spcAft>
                  <a:spcPct val="0"/>
                </a:spcAft>
              </a:pPr>
              <a:t>23</a:t>
            </a:fld>
            <a:endParaRPr lang="en-US"/>
          </a:p>
        </p:txBody>
      </p:sp>
      <p:sp>
        <p:nvSpPr>
          <p:cNvPr id="501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01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EA702E8-A927-4DC3-B7B6-DCE19E1395B9}" type="slidenum">
              <a:rPr lang="en-US"/>
              <a:pPr fontAlgn="base">
                <a:spcBef>
                  <a:spcPct val="0"/>
                </a:spcBef>
                <a:spcAft>
                  <a:spcPct val="0"/>
                </a:spcAft>
              </a:pPr>
              <a:t>24</a:t>
            </a:fld>
            <a:endParaRPr lang="en-US"/>
          </a:p>
        </p:txBody>
      </p:sp>
      <p:sp>
        <p:nvSpPr>
          <p:cNvPr id="522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222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2D4687-B94B-4783-8252-04640E091341}" type="slidenum">
              <a:rPr lang="en-US"/>
              <a:pPr fontAlgn="base">
                <a:spcBef>
                  <a:spcPct val="0"/>
                </a:spcBef>
                <a:spcAft>
                  <a:spcPct val="0"/>
                </a:spcAft>
              </a:pPr>
              <a:t>25</a:t>
            </a:fld>
            <a:endParaRPr lang="en-US"/>
          </a:p>
        </p:txBody>
      </p:sp>
      <p:sp>
        <p:nvSpPr>
          <p:cNvPr id="542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42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26</a:t>
            </a:fld>
            <a:endParaRPr lang="en-US"/>
          </a:p>
        </p:txBody>
      </p:sp>
    </p:spTree>
    <p:extLst>
      <p:ext uri="{BB962C8B-B14F-4D97-AF65-F5344CB8AC3E}">
        <p14:creationId xmlns:p14="http://schemas.microsoft.com/office/powerpoint/2010/main" val="3857415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27</a:t>
            </a:fld>
            <a:endParaRPr lang="en-US"/>
          </a:p>
        </p:txBody>
      </p:sp>
    </p:spTree>
    <p:extLst>
      <p:ext uri="{BB962C8B-B14F-4D97-AF65-F5344CB8AC3E}">
        <p14:creationId xmlns:p14="http://schemas.microsoft.com/office/powerpoint/2010/main" val="3857415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3778E39-CCE0-4D56-B3FA-C3B3C9BC23BD}" type="slidenum">
              <a:rPr lang="en-US"/>
              <a:pPr fontAlgn="base">
                <a:spcBef>
                  <a:spcPct val="0"/>
                </a:spcBef>
                <a:spcAft>
                  <a:spcPct val="0"/>
                </a:spcAft>
              </a:pPr>
              <a:t>31</a:t>
            </a:fld>
            <a:endParaRPr lang="en-US"/>
          </a:p>
        </p:txBody>
      </p:sp>
      <p:sp>
        <p:nvSpPr>
          <p:cNvPr id="583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83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6FD72F5-A40B-4E7E-BE38-13E443326DE6}" type="slidenum">
              <a:rPr lang="en-US"/>
              <a:pPr fontAlgn="base">
                <a:spcBef>
                  <a:spcPct val="0"/>
                </a:spcBef>
                <a:spcAft>
                  <a:spcPct val="0"/>
                </a:spcAft>
              </a:pPr>
              <a:t>32</a:t>
            </a:fld>
            <a:endParaRPr lang="en-US"/>
          </a:p>
        </p:txBody>
      </p:sp>
      <p:sp>
        <p:nvSpPr>
          <p:cNvPr id="604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983B960-C736-48FB-B1B5-C0804FEA6594}" type="slidenum">
              <a:rPr lang="en-US"/>
              <a:pPr fontAlgn="base">
                <a:spcBef>
                  <a:spcPct val="0"/>
                </a:spcBef>
                <a:spcAft>
                  <a:spcPct val="0"/>
                </a:spcAft>
              </a:pPr>
              <a:t>33</a:t>
            </a:fld>
            <a:endParaRPr lang="en-US"/>
          </a:p>
        </p:txBody>
      </p:sp>
      <p:sp>
        <p:nvSpPr>
          <p:cNvPr id="624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24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EE707532-839C-41A2-9E71-D5288AEAE66A}" type="slidenum">
              <a:rPr lang="en-US" smtClean="0"/>
              <a:pPr/>
              <a:t>34</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F63A3AB-E2B9-4711-B3C3-343C0AB793A3}" type="slidenum">
              <a:rPr lang="en-US"/>
              <a:pPr fontAlgn="base">
                <a:spcBef>
                  <a:spcPct val="0"/>
                </a:spcBef>
                <a:spcAft>
                  <a:spcPct val="0"/>
                </a:spcAft>
              </a:pPr>
              <a:t>40</a:t>
            </a:fld>
            <a:endParaRPr lang="en-US"/>
          </a:p>
        </p:txBody>
      </p:sp>
      <p:sp>
        <p:nvSpPr>
          <p:cNvPr id="696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96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TextEdit="1"/>
          </p:cNvSpPr>
          <p:nvPr>
            <p:ph type="sldImg"/>
          </p:nvPr>
        </p:nvSpPr>
        <p:spPr bwMode="auto">
          <a:noFill/>
          <a:ln>
            <a:solidFill>
              <a:srgbClr val="000000"/>
            </a:solidFill>
            <a:miter lim="800000"/>
            <a:headEnd/>
            <a:tailEnd/>
          </a:ln>
        </p:spPr>
      </p:sp>
      <p:sp>
        <p:nvSpPr>
          <p:cNvPr id="87043" name="Rectangle 3"/>
          <p:cNvSpPr>
            <a:spLocks noGrp="1"/>
          </p:cNvSpPr>
          <p:nvPr>
            <p:ph type="body" idx="1"/>
          </p:nvPr>
        </p:nvSpPr>
        <p:spPr bwMode="auto">
          <a:xfrm>
            <a:off x="974726" y="4560889"/>
            <a:ext cx="5365750" cy="4319587"/>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B751E37-BA15-4492-958A-8A62BD977DBC}" type="slidenum">
              <a:rPr lang="en-US"/>
              <a:pPr fontAlgn="base">
                <a:spcBef>
                  <a:spcPct val="0"/>
                </a:spcBef>
                <a:spcAft>
                  <a:spcPct val="0"/>
                </a:spcAft>
              </a:pPr>
              <a:t>46</a:t>
            </a:fld>
            <a:endParaRPr lang="en-US"/>
          </a:p>
        </p:txBody>
      </p:sp>
      <p:sp>
        <p:nvSpPr>
          <p:cNvPr id="737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37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TextEdit="1"/>
          </p:cNvSpPr>
          <p:nvPr>
            <p:ph type="sldImg"/>
          </p:nvPr>
        </p:nvSpPr>
        <p:spPr bwMode="auto">
          <a:noFill/>
          <a:ln>
            <a:solidFill>
              <a:srgbClr val="000000"/>
            </a:solidFill>
            <a:miter lim="800000"/>
            <a:headEnd/>
            <a:tailEnd/>
          </a:ln>
        </p:spPr>
      </p:sp>
      <p:sp>
        <p:nvSpPr>
          <p:cNvPr id="89091" name="Rectangle 3"/>
          <p:cNvSpPr>
            <a:spLocks noGrp="1"/>
          </p:cNvSpPr>
          <p:nvPr>
            <p:ph type="body" idx="1"/>
          </p:nvPr>
        </p:nvSpPr>
        <p:spPr bwMode="auto">
          <a:xfrm>
            <a:off x="974726" y="4560889"/>
            <a:ext cx="5365750" cy="4319587"/>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804B42B-3BB2-46E9-BB91-9AC0403C6A5A}" type="slidenum">
              <a:rPr lang="en-US"/>
              <a:pPr fontAlgn="base">
                <a:spcBef>
                  <a:spcPct val="0"/>
                </a:spcBef>
                <a:spcAft>
                  <a:spcPct val="0"/>
                </a:spcAft>
              </a:pPr>
              <a:t>49</a:t>
            </a:fld>
            <a:endParaRPr lang="en-US"/>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57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TextEdit="1"/>
          </p:cNvSpPr>
          <p:nvPr>
            <p:ph type="sldImg"/>
          </p:nvPr>
        </p:nvSpPr>
        <p:spPr bwMode="auto">
          <a:noFill/>
          <a:ln>
            <a:solidFill>
              <a:srgbClr val="000000"/>
            </a:solidFill>
            <a:miter lim="800000"/>
            <a:headEnd/>
            <a:tailEnd/>
          </a:ln>
        </p:spPr>
      </p:sp>
      <p:sp>
        <p:nvSpPr>
          <p:cNvPr id="92163" name="Rectangle 3"/>
          <p:cNvSpPr>
            <a:spLocks noGrp="1"/>
          </p:cNvSpPr>
          <p:nvPr>
            <p:ph type="body" idx="1"/>
          </p:nvPr>
        </p:nvSpPr>
        <p:spPr bwMode="auto">
          <a:xfrm>
            <a:off x="974726" y="4560889"/>
            <a:ext cx="5365750" cy="4319587"/>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TextEdit="1"/>
          </p:cNvSpPr>
          <p:nvPr>
            <p:ph type="sldImg"/>
          </p:nvPr>
        </p:nvSpPr>
        <p:spPr bwMode="auto">
          <a:noFill/>
          <a:ln>
            <a:solidFill>
              <a:srgbClr val="000000"/>
            </a:solidFill>
            <a:miter lim="800000"/>
            <a:headEnd/>
            <a:tailEnd/>
          </a:ln>
        </p:spPr>
      </p:sp>
      <p:sp>
        <p:nvSpPr>
          <p:cNvPr id="94211" name="Rectangle 3"/>
          <p:cNvSpPr>
            <a:spLocks noGrp="1"/>
          </p:cNvSpPr>
          <p:nvPr>
            <p:ph type="body" idx="1"/>
          </p:nvPr>
        </p:nvSpPr>
        <p:spPr bwMode="auto">
          <a:xfrm>
            <a:off x="974726" y="4560889"/>
            <a:ext cx="5365750" cy="4319587"/>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TextEdit="1"/>
          </p:cNvSpPr>
          <p:nvPr>
            <p:ph type="sldImg"/>
          </p:nvPr>
        </p:nvSpPr>
        <p:spPr bwMode="auto">
          <a:noFill/>
          <a:ln>
            <a:solidFill>
              <a:srgbClr val="000000"/>
            </a:solidFill>
            <a:miter lim="800000"/>
            <a:headEnd/>
            <a:tailEnd/>
          </a:ln>
        </p:spPr>
      </p:sp>
      <p:sp>
        <p:nvSpPr>
          <p:cNvPr id="98307" name="Rectangle 3"/>
          <p:cNvSpPr>
            <a:spLocks noGrp="1"/>
          </p:cNvSpPr>
          <p:nvPr>
            <p:ph type="body" idx="1"/>
          </p:nvPr>
        </p:nvSpPr>
        <p:spPr bwMode="auto">
          <a:xfrm>
            <a:off x="974726" y="4560889"/>
            <a:ext cx="5365750" cy="4319587"/>
          </a:xfrm>
          <a:noFill/>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bg1"/>
                </a:solidFill>
                <a:latin typeface="Arial" pitchFamily="34" charset="0"/>
                <a:cs typeface="Arial" pitchFamily="34" charset="0"/>
              </a:rPr>
              <a:t>Remember to say that we first initialize </a:t>
            </a:r>
            <a:r>
              <a:rPr lang="en-US" sz="1200" b="0" dirty="0" err="1" smtClean="0">
                <a:solidFill>
                  <a:schemeClr val="bg1"/>
                </a:solidFill>
                <a:latin typeface="Arial" pitchFamily="34" charset="0"/>
                <a:cs typeface="Arial" pitchFamily="34" charset="0"/>
              </a:rPr>
              <a:t>r^new</a:t>
            </a:r>
            <a:r>
              <a:rPr lang="en-US" sz="1200" b="0" dirty="0" smtClean="0">
                <a:solidFill>
                  <a:schemeClr val="bg1"/>
                </a:solidFill>
                <a:latin typeface="Arial" pitchFamily="34" charset="0"/>
                <a:cs typeface="Arial" pitchFamily="34" charset="0"/>
              </a:rPr>
              <a:t> to 1-beta/n</a:t>
            </a:r>
            <a:endParaRPr lang="en-US" sz="1200" b="0" baseline="-25000" dirty="0" smtClean="0">
              <a:solidFill>
                <a:schemeClr val="bg1"/>
              </a:solidFill>
              <a:latin typeface="Arial" pitchFamily="34" charset="0"/>
              <a:cs typeface="Arial" pitchFamily="34" charset="0"/>
            </a:endParaRPr>
          </a:p>
          <a:p>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TextEdit="1"/>
          </p:cNvSpPr>
          <p:nvPr>
            <p:ph type="sldImg"/>
          </p:nvPr>
        </p:nvSpPr>
        <p:spPr bwMode="auto">
          <a:noFill/>
          <a:ln>
            <a:solidFill>
              <a:srgbClr val="000000"/>
            </a:solidFill>
            <a:miter lim="800000"/>
            <a:headEnd/>
            <a:tailEnd/>
          </a:ln>
        </p:spPr>
      </p:sp>
      <p:sp>
        <p:nvSpPr>
          <p:cNvPr id="100355" name="Rectangle 3"/>
          <p:cNvSpPr>
            <a:spLocks noGrp="1"/>
          </p:cNvSpPr>
          <p:nvPr>
            <p:ph type="body" idx="1"/>
          </p:nvPr>
        </p:nvSpPr>
        <p:spPr bwMode="auto">
          <a:xfrm>
            <a:off x="974726" y="4560889"/>
            <a:ext cx="5365750" cy="4319587"/>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TextEdit="1"/>
          </p:cNvSpPr>
          <p:nvPr>
            <p:ph type="sldImg"/>
          </p:nvPr>
        </p:nvSpPr>
        <p:spPr bwMode="auto">
          <a:noFill/>
          <a:ln>
            <a:solidFill>
              <a:srgbClr val="000000"/>
            </a:solidFill>
            <a:miter lim="800000"/>
            <a:headEnd/>
            <a:tailEnd/>
          </a:ln>
        </p:spPr>
      </p:sp>
      <p:sp>
        <p:nvSpPr>
          <p:cNvPr id="102403" name="Rectangle 3"/>
          <p:cNvSpPr>
            <a:spLocks noGrp="1"/>
          </p:cNvSpPr>
          <p:nvPr>
            <p:ph type="body" idx="1"/>
          </p:nvPr>
        </p:nvSpPr>
        <p:spPr bwMode="auto">
          <a:xfrm>
            <a:off x="974726" y="4560889"/>
            <a:ext cx="5365750" cy="4319587"/>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TextEdit="1"/>
          </p:cNvSpPr>
          <p:nvPr>
            <p:ph type="sldImg"/>
          </p:nvPr>
        </p:nvSpPr>
        <p:spPr bwMode="auto">
          <a:noFill/>
          <a:ln>
            <a:solidFill>
              <a:srgbClr val="000000"/>
            </a:solidFill>
            <a:miter lim="800000"/>
            <a:headEnd/>
            <a:tailEnd/>
          </a:ln>
        </p:spPr>
      </p:sp>
      <p:sp>
        <p:nvSpPr>
          <p:cNvPr id="104451" name="Rectangle 3"/>
          <p:cNvSpPr>
            <a:spLocks noGrp="1"/>
          </p:cNvSpPr>
          <p:nvPr>
            <p:ph type="body" idx="1"/>
          </p:nvPr>
        </p:nvSpPr>
        <p:spPr bwMode="auto">
          <a:xfrm>
            <a:off x="974726" y="4560889"/>
            <a:ext cx="5365750" cy="4319587"/>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TextEdit="1"/>
          </p:cNvSpPr>
          <p:nvPr>
            <p:ph type="sldImg"/>
          </p:nvPr>
        </p:nvSpPr>
        <p:spPr bwMode="auto">
          <a:noFill/>
          <a:ln>
            <a:solidFill>
              <a:srgbClr val="000000"/>
            </a:solidFill>
            <a:miter lim="800000"/>
            <a:headEnd/>
            <a:tailEnd/>
          </a:ln>
        </p:spPr>
      </p:sp>
      <p:sp>
        <p:nvSpPr>
          <p:cNvPr id="106499" name="Rectangle 3"/>
          <p:cNvSpPr>
            <a:spLocks noGrp="1"/>
          </p:cNvSpPr>
          <p:nvPr>
            <p:ph type="body" idx="1"/>
          </p:nvPr>
        </p:nvSpPr>
        <p:spPr bwMode="auto">
          <a:xfrm>
            <a:off x="974726" y="4560889"/>
            <a:ext cx="5365750" cy="4319587"/>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TextEdit="1"/>
          </p:cNvSpPr>
          <p:nvPr>
            <p:ph type="sldImg"/>
          </p:nvPr>
        </p:nvSpPr>
        <p:spPr bwMode="auto">
          <a:noFill/>
          <a:ln>
            <a:solidFill>
              <a:srgbClr val="000000"/>
            </a:solidFill>
            <a:miter lim="800000"/>
            <a:headEnd/>
            <a:tailEnd/>
          </a:ln>
        </p:spPr>
      </p:sp>
      <p:sp>
        <p:nvSpPr>
          <p:cNvPr id="108547" name="Rectangle 3"/>
          <p:cNvSpPr>
            <a:spLocks noGrp="1"/>
          </p:cNvSpPr>
          <p:nvPr>
            <p:ph type="body" idx="1"/>
          </p:nvPr>
        </p:nvSpPr>
        <p:spPr bwMode="auto">
          <a:xfrm>
            <a:off x="974726" y="4560889"/>
            <a:ext cx="5365750" cy="4319587"/>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4BC174-4AAD-4789-8155-44EBE776B121}" type="slidenum">
              <a:rPr lang="en-US"/>
              <a:pPr/>
              <a:t>60</a:t>
            </a:fld>
            <a:endParaRPr lang="en-US"/>
          </a:p>
        </p:txBody>
      </p:sp>
      <p:sp>
        <p:nvSpPr>
          <p:cNvPr id="58370" name="Rectangle 2"/>
          <p:cNvSpPr>
            <a:spLocks noGrp="1" noRot="1" noChangeAspect="1" noChangeArrowheads="1" noTextEdit="1"/>
          </p:cNvSpPr>
          <p:nvPr>
            <p:ph type="sldImg"/>
          </p:nvPr>
        </p:nvSpPr>
        <p:spPr>
          <a:xfrm>
            <a:off x="1258888" y="720725"/>
            <a:ext cx="4800600" cy="3600450"/>
          </a:xfrm>
          <a:ln/>
        </p:spPr>
      </p:sp>
      <p:sp>
        <p:nvSpPr>
          <p:cNvPr id="58371" name="Rectangle 3"/>
          <p:cNvSpPr>
            <a:spLocks noGrp="1" noChangeArrowheads="1"/>
          </p:cNvSpPr>
          <p:nvPr>
            <p:ph type="body" idx="1"/>
          </p:nvPr>
        </p:nvSpPr>
        <p:spPr>
          <a:xfrm>
            <a:off x="975360" y="4560570"/>
            <a:ext cx="5364480" cy="432054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DA0EC571-FBE1-4574-ACB3-BCEF26F2AE23}"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B880CE0A-7975-4D76-93B2-940E4DA74693}"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07501EA7-DC30-4CA6-A58A-202C464235FF}"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95400"/>
            <a:ext cx="4038600" cy="5504688"/>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95400"/>
            <a:ext cx="4038600" cy="550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7176298-53BA-4D4B-95EA-FF43AF18B88E}"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954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023338"/>
            <a:ext cx="4040188"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2954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023338"/>
            <a:ext cx="4041775"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5603FC8-A63D-4635-AD46-39DF76F92C8F}" type="datetime1">
              <a:rPr lang="en-US" smtClean="0"/>
              <a:t>8/8/2014</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E28D3C-48F1-4FEC-A9CC-D9DBCC7D3FFD}" type="datetime1">
              <a:rPr lang="en-US" smtClean="0"/>
              <a:t>8/8/2014</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483DC9-0B1A-4C5B-A9D7-7A5517496F0A}" type="datetime1">
              <a:rPr lang="en-US" smtClean="0"/>
              <a:t>8/8/2014</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E37F779-D676-436D-86BC-3575D2E6086F}"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906341C8-256B-4B49-96F2-13FF10D25ABC}" type="datetime1">
              <a:rPr lang="en-US" smtClean="0"/>
              <a:t>8/8/2014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2F6757-7ABC-4CD2-B39A-963AF38380F5}"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C0A7190-665B-4804-BB45-7747B3514B0B}" type="datetime1">
              <a:rPr lang="en-US" smtClean="0"/>
              <a:t>8/8/2014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smtClean="0"/>
              <a:t>Click to edit Master title style</a:t>
            </a:r>
            <a:endParaRPr lang="en-US"/>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BA1FCF4D-B336-465A-977F-0869DE469660}" type="datetime1">
              <a:rPr lang="en-US" smtClean="0"/>
              <a:t>8/8/2014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smtClean="0"/>
              <a:t>J. Leskovec, A. Rajaraman, J. Ullman: Mining of Massive Datasets, http://www.mmds.org</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9BFC7501-9CE9-4B62-88F7-501E9673B6FD}" type="datetime1">
              <a:rPr lang="en-US" smtClean="0"/>
              <a:t>8/8/2014</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val="142097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AE31D5F9-80F4-4F7E-86DE-D14CEF4D91A2}" type="datetime1">
              <a:rPr lang="en-US" smtClean="0"/>
              <a:t>8/8/2014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7" r:id="rId13"/>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mds.org/"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joe-schmoe.com/" TargetMode="Externa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hyperlink" Target="http://www.stanford.edu/"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www.joe-schmoe.com/" TargetMode="External"/><Relationship Id="rId2" Type="http://schemas.openxmlformats.org/officeDocument/2006/relationships/hyperlink" Target="http://www.stanford.edu/"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8.png"/><Relationship Id="rId4" Type="http://schemas.openxmlformats.org/officeDocument/2006/relationships/image" Target="../media/image11.wmf"/></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2.wmf"/><Relationship Id="rId5" Type="http://schemas.openxmlformats.org/officeDocument/2006/relationships/oleObject" Target="../embeddings/oleObject2.bin"/><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2.wmf"/><Relationship Id="rId5" Type="http://schemas.openxmlformats.org/officeDocument/2006/relationships/oleObject" Target="../embeddings/oleObject3.bin"/><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3.wmf"/><Relationship Id="rId4" Type="http://schemas.openxmlformats.org/officeDocument/2006/relationships/oleObject" Target="../embeddings/oleObject4.bin"/></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4.wmf"/><Relationship Id="rId5" Type="http://schemas.openxmlformats.org/officeDocument/2006/relationships/oleObject" Target="../embeddings/oleObject5.bin"/><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5.wmf"/><Relationship Id="rId5" Type="http://schemas.openxmlformats.org/officeDocument/2006/relationships/oleObject" Target="../embeddings/oleObject6.bin"/><Relationship Id="rId4" Type="http://schemas.openxmlformats.org/officeDocument/2006/relationships/image" Target="../media/image22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7.wmf"/><Relationship Id="rId5" Type="http://schemas.openxmlformats.org/officeDocument/2006/relationships/oleObject" Target="../embeddings/oleObject8.bin"/><Relationship Id="rId4" Type="http://schemas.openxmlformats.org/officeDocument/2006/relationships/image" Target="../media/image16.w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6.w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6.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8610600" cy="3581400"/>
          </a:xfrm>
        </p:spPr>
        <p:txBody>
          <a:bodyPr anchor="b">
            <a:normAutofit/>
          </a:bodyPr>
          <a:lstStyle/>
          <a:p>
            <a:r>
              <a:rPr lang="en-US" sz="5400" dirty="0"/>
              <a:t>Analysis of Large Graphs:</a:t>
            </a:r>
            <a:br>
              <a:rPr lang="en-US" sz="5400" dirty="0"/>
            </a:br>
            <a:r>
              <a:rPr lang="en-US" sz="5400" dirty="0" smtClean="0"/>
              <a:t>Link </a:t>
            </a:r>
            <a:r>
              <a:rPr lang="en-US" sz="5400" dirty="0"/>
              <a:t>Analysis,  PageRank</a:t>
            </a:r>
            <a:endParaRPr lang="en-US" sz="5400" dirty="0"/>
          </a:p>
        </p:txBody>
      </p:sp>
      <p:sp>
        <p:nvSpPr>
          <p:cNvPr id="7" name="TextBox 6"/>
          <p:cNvSpPr txBox="1"/>
          <p:nvPr/>
        </p:nvSpPr>
        <p:spPr>
          <a:xfrm>
            <a:off x="762000" y="5257800"/>
            <a:ext cx="6705600" cy="1692771"/>
          </a:xfrm>
          <a:prstGeom prst="rect">
            <a:avLst/>
          </a:prstGeom>
          <a:noFill/>
        </p:spPr>
        <p:txBody>
          <a:bodyPr wrap="square" rtlCol="0">
            <a:spAutoFit/>
          </a:bodyPr>
          <a:lstStyle/>
          <a:p>
            <a:r>
              <a:rPr lang="en-US" sz="2400" dirty="0" smtClean="0"/>
              <a:t>Mining of Massive Datasets</a:t>
            </a:r>
          </a:p>
          <a:p>
            <a:r>
              <a:rPr lang="en-US" sz="2400" dirty="0" smtClean="0"/>
              <a:t>Jure Leskovec, </a:t>
            </a:r>
            <a:r>
              <a:rPr lang="en-US" sz="2400" dirty="0" err="1" smtClean="0"/>
              <a:t>Anand</a:t>
            </a:r>
            <a:r>
              <a:rPr lang="en-US" sz="2400" dirty="0" smtClean="0"/>
              <a:t> </a:t>
            </a:r>
            <a:r>
              <a:rPr lang="en-US" sz="2400" dirty="0" err="1" smtClean="0"/>
              <a:t>Rajaraman</a:t>
            </a:r>
            <a:r>
              <a:rPr lang="en-US" sz="2400" dirty="0" smtClean="0"/>
              <a:t>, Jeff Ullman </a:t>
            </a:r>
            <a:r>
              <a:rPr lang="en-US" sz="2000" dirty="0" smtClean="0"/>
              <a:t>Stanford University</a:t>
            </a:r>
          </a:p>
          <a:p>
            <a:r>
              <a:rPr lang="en-US" sz="3200" dirty="0" smtClean="0"/>
              <a:t>http://www.mmds.org </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2"/>
          <p:cNvSpPr txBox="1"/>
          <p:nvPr/>
        </p:nvSpPr>
        <p:spPr>
          <a:xfrm>
            <a:off x="2438400" y="44824"/>
            <a:ext cx="6705600" cy="830997"/>
          </a:xfrm>
          <a:prstGeom prst="rect">
            <a:avLst/>
          </a:prstGeom>
          <a:noFill/>
        </p:spPr>
        <p:txBody>
          <a:bodyPr wrap="square" rtlCol="0">
            <a:spAutoFit/>
          </a:bodyPr>
          <a:lstStyle/>
          <a:p>
            <a:r>
              <a:rPr lang="en-US" sz="1200" b="1" dirty="0">
                <a:latin typeface="Arial" pitchFamily="34" charset="0"/>
                <a:cs typeface="Arial" pitchFamily="34" charset="0"/>
              </a:rPr>
              <a:t>Note to other teachers and users of these </a:t>
            </a:r>
            <a:r>
              <a:rPr lang="en-US" sz="1200" b="1" dirty="0" smtClean="0">
                <a:latin typeface="Arial" pitchFamily="34" charset="0"/>
                <a:cs typeface="Arial" pitchFamily="34" charset="0"/>
              </a:rPr>
              <a:t>slides:</a:t>
            </a:r>
            <a:r>
              <a:rPr lang="en-US" sz="1200" dirty="0" smtClean="0">
                <a:latin typeface="Arial" pitchFamily="34" charset="0"/>
                <a:cs typeface="Arial" pitchFamily="34" charset="0"/>
              </a:rPr>
              <a:t> We </a:t>
            </a:r>
            <a:r>
              <a:rPr lang="en-US" sz="1200" dirty="0">
                <a:latin typeface="Arial" pitchFamily="34" charset="0"/>
                <a:cs typeface="Arial" pitchFamily="34" charset="0"/>
              </a:rPr>
              <a:t>would be delighted if you found this our material useful in giving your own lectures. Feel free to use these slides verbatim, or to modify them to fit your own needs</a:t>
            </a:r>
            <a:r>
              <a:rPr lang="en-US" sz="1200" dirty="0" smtClean="0">
                <a:latin typeface="Arial" pitchFamily="34" charset="0"/>
                <a:cs typeface="Arial" pitchFamily="34" charset="0"/>
              </a:rPr>
              <a:t>. If </a:t>
            </a:r>
            <a:r>
              <a:rPr lang="en-US" sz="1200" dirty="0">
                <a:latin typeface="Arial" pitchFamily="34" charset="0"/>
                <a:cs typeface="Arial" pitchFamily="34" charset="0"/>
              </a:rPr>
              <a:t>you make use of a significant portion of these slides in your own lecture, please include this message, or a link to our web site: </a:t>
            </a:r>
            <a:r>
              <a:rPr lang="en-US" sz="1200" dirty="0">
                <a:latin typeface="Arial" pitchFamily="34" charset="0"/>
                <a:cs typeface="Arial" pitchFamily="34" charset="0"/>
                <a:hlinkClick r:id="rId4"/>
              </a:rPr>
              <a:t>http://</a:t>
            </a:r>
            <a:r>
              <a:rPr lang="en-US" sz="1200" dirty="0" smtClean="0">
                <a:latin typeface="Arial" pitchFamily="34" charset="0"/>
                <a:cs typeface="Arial" pitchFamily="34" charset="0"/>
                <a:hlinkClick r:id="rId4"/>
              </a:rPr>
              <a:t>www.mmds.org</a:t>
            </a:r>
            <a:r>
              <a:rPr lang="en-US" sz="1200" dirty="0" smtClean="0">
                <a:latin typeface="Arial" pitchFamily="34" charset="0"/>
                <a:cs typeface="Arial" pitchFamily="34" charset="0"/>
              </a:rPr>
              <a:t> </a:t>
            </a:r>
          </a:p>
        </p:txBody>
      </p:sp>
    </p:spTree>
    <p:extLst>
      <p:ext uri="{BB962C8B-B14F-4D97-AF65-F5344CB8AC3E}">
        <p14:creationId xmlns:p14="http://schemas.microsoft.com/office/powerpoint/2010/main" val="1910924382"/>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New Topic: Graph Data!</a:t>
            </a:r>
            <a:endParaRPr lang="en-US"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335774921"/>
              </p:ext>
            </p:extLst>
          </p:nvPr>
        </p:nvGraphicFramePr>
        <p:xfrm>
          <a:off x="228600" y="1295400"/>
          <a:ext cx="86868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a:t>
            </a:fld>
            <a:endParaRPr lang="en-US"/>
          </a:p>
        </p:txBody>
      </p:sp>
      <p:sp>
        <p:nvSpPr>
          <p:cNvPr id="8" name="Rounded Rectangle 7"/>
          <p:cNvSpPr/>
          <p:nvPr/>
        </p:nvSpPr>
        <p:spPr>
          <a:xfrm>
            <a:off x="1981200" y="1295400"/>
            <a:ext cx="1676400" cy="5257800"/>
          </a:xfrm>
          <a:prstGeom prst="roundRect">
            <a:avLst/>
          </a:prstGeom>
          <a:ln w="1270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5603812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 Data: Social Networks</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a:t>
            </a:fld>
            <a:endParaRPr lang="en-US"/>
          </a:p>
        </p:txBody>
      </p:sp>
      <p:pic>
        <p:nvPicPr>
          <p:cNvPr id="8" name="Picture 2" descr="http://24x7presence.files.wordpress.com/2010/12/white_noise_faceboo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45" y="1572520"/>
            <a:ext cx="8517710" cy="421868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838200" y="6019800"/>
            <a:ext cx="7467600" cy="677108"/>
          </a:xfrm>
          <a:prstGeom prst="rect">
            <a:avLst/>
          </a:prstGeom>
        </p:spPr>
        <p:txBody>
          <a:bodyPr wrap="square">
            <a:spAutoFit/>
          </a:bodyPr>
          <a:lstStyle/>
          <a:p>
            <a:pPr algn="ctr"/>
            <a:r>
              <a:rPr lang="en-US" sz="2000" b="1" dirty="0" smtClean="0"/>
              <a:t>Facebook social graph</a:t>
            </a:r>
            <a:endParaRPr lang="en-US" sz="2000" b="1" dirty="0"/>
          </a:p>
          <a:p>
            <a:pPr algn="ctr"/>
            <a:r>
              <a:rPr lang="en-US" b="1" dirty="0" smtClean="0">
                <a:solidFill>
                  <a:schemeClr val="bg1">
                    <a:lumMod val="50000"/>
                  </a:schemeClr>
                </a:solidFill>
              </a:rPr>
              <a:t>4-degrees of separation [</a:t>
            </a:r>
            <a:r>
              <a:rPr lang="en-US" b="1" dirty="0" err="1" smtClean="0">
                <a:solidFill>
                  <a:schemeClr val="bg1">
                    <a:lumMod val="50000"/>
                  </a:schemeClr>
                </a:solidFill>
              </a:rPr>
              <a:t>Backstrom</a:t>
            </a:r>
            <a:r>
              <a:rPr lang="en-US" b="1" dirty="0">
                <a:solidFill>
                  <a:schemeClr val="bg1">
                    <a:lumMod val="50000"/>
                  </a:schemeClr>
                </a:solidFill>
              </a:rPr>
              <a:t>-</a:t>
            </a:r>
            <a:r>
              <a:rPr lang="en-US" b="1" dirty="0" err="1" smtClean="0">
                <a:solidFill>
                  <a:schemeClr val="bg1">
                    <a:lumMod val="50000"/>
                  </a:schemeClr>
                </a:solidFill>
              </a:rPr>
              <a:t>Boldi</a:t>
            </a:r>
            <a:r>
              <a:rPr lang="en-US" b="1" dirty="0" smtClean="0">
                <a:solidFill>
                  <a:schemeClr val="bg1">
                    <a:lumMod val="50000"/>
                  </a:schemeClr>
                </a:solidFill>
              </a:rPr>
              <a:t>-Rosa-</a:t>
            </a:r>
            <a:r>
              <a:rPr lang="en-US" b="1" dirty="0" err="1" smtClean="0">
                <a:solidFill>
                  <a:schemeClr val="bg1">
                    <a:lumMod val="50000"/>
                  </a:schemeClr>
                </a:solidFill>
              </a:rPr>
              <a:t>Ugander</a:t>
            </a:r>
            <a:r>
              <a:rPr lang="en-US" b="1" dirty="0" smtClean="0">
                <a:solidFill>
                  <a:schemeClr val="bg1">
                    <a:lumMod val="50000"/>
                  </a:schemeClr>
                </a:solidFill>
              </a:rPr>
              <a:t>-</a:t>
            </a:r>
            <a:r>
              <a:rPr lang="en-US" b="1" dirty="0" err="1" smtClean="0">
                <a:solidFill>
                  <a:schemeClr val="bg1">
                    <a:lumMod val="50000"/>
                  </a:schemeClr>
                </a:solidFill>
              </a:rPr>
              <a:t>Vigna</a:t>
            </a:r>
            <a:r>
              <a:rPr lang="en-US" b="1" dirty="0" smtClean="0">
                <a:solidFill>
                  <a:schemeClr val="bg1">
                    <a:lumMod val="50000"/>
                  </a:schemeClr>
                </a:solidFill>
              </a:rPr>
              <a:t>, 2011]</a:t>
            </a:r>
            <a:endParaRPr lang="en-US" b="1" dirty="0">
              <a:solidFill>
                <a:schemeClr val="bg1">
                  <a:lumMod val="50000"/>
                </a:schemeClr>
              </a:solidFill>
            </a:endParaRPr>
          </a:p>
        </p:txBody>
      </p:sp>
    </p:spTree>
    <p:extLst>
      <p:ext uri="{BB962C8B-B14F-4D97-AF65-F5344CB8AC3E}">
        <p14:creationId xmlns:p14="http://schemas.microsoft.com/office/powerpoint/2010/main" val="37223725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 Data: Media Networks</a:t>
            </a:r>
            <a:endParaRPr lang="en-US" dirty="0"/>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4</a:t>
            </a:fld>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6970" y="1219200"/>
            <a:ext cx="6410060" cy="4804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2005603" y="6019800"/>
            <a:ext cx="5132798" cy="677108"/>
          </a:xfrm>
          <a:prstGeom prst="rect">
            <a:avLst/>
          </a:prstGeom>
          <a:noFill/>
        </p:spPr>
        <p:txBody>
          <a:bodyPr wrap="none" rtlCol="0">
            <a:spAutoFit/>
          </a:bodyPr>
          <a:lstStyle/>
          <a:p>
            <a:pPr algn="ctr"/>
            <a:r>
              <a:rPr lang="en-US" sz="2000" b="1" dirty="0" smtClean="0"/>
              <a:t>Connections between political blogs</a:t>
            </a:r>
          </a:p>
          <a:p>
            <a:pPr algn="ctr"/>
            <a:r>
              <a:rPr lang="en-US" b="1" dirty="0" smtClean="0">
                <a:solidFill>
                  <a:srgbClr val="7F7F7F"/>
                </a:solidFill>
              </a:rPr>
              <a:t>Polarization of the network [</a:t>
            </a:r>
            <a:r>
              <a:rPr lang="en-US" b="1" dirty="0" err="1" smtClean="0">
                <a:solidFill>
                  <a:srgbClr val="7F7F7F"/>
                </a:solidFill>
              </a:rPr>
              <a:t>Adamic</a:t>
            </a:r>
            <a:r>
              <a:rPr lang="en-US" b="1" dirty="0" smtClean="0">
                <a:solidFill>
                  <a:srgbClr val="7F7F7F"/>
                </a:solidFill>
              </a:rPr>
              <a:t>-Glance, 2005]</a:t>
            </a:r>
          </a:p>
        </p:txBody>
      </p:sp>
    </p:spTree>
    <p:extLst>
      <p:ext uri="{BB962C8B-B14F-4D97-AF65-F5344CB8AC3E}">
        <p14:creationId xmlns:p14="http://schemas.microsoft.com/office/powerpoint/2010/main" val="29854742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a:srcRect t="26159"/>
          <a:stretch/>
        </p:blipFill>
        <p:spPr>
          <a:xfrm>
            <a:off x="228601" y="1676400"/>
            <a:ext cx="8686800" cy="4810800"/>
          </a:xfrm>
          <a:prstGeom prst="rect">
            <a:avLst/>
          </a:prstGeom>
        </p:spPr>
      </p:pic>
      <p:sp>
        <p:nvSpPr>
          <p:cNvPr id="2" name="Title 1"/>
          <p:cNvSpPr>
            <a:spLocks noGrp="1"/>
          </p:cNvSpPr>
          <p:nvPr>
            <p:ph type="title"/>
          </p:nvPr>
        </p:nvSpPr>
        <p:spPr/>
        <p:txBody>
          <a:bodyPr/>
          <a:lstStyle/>
          <a:p>
            <a:r>
              <a:rPr lang="en-US" dirty="0" smtClean="0"/>
              <a:t>Graph Data: Information Nets</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a:t>
            </a:fld>
            <a:endParaRPr lang="en-US"/>
          </a:p>
        </p:txBody>
      </p:sp>
      <p:sp>
        <p:nvSpPr>
          <p:cNvPr id="12" name="TextBox 11"/>
          <p:cNvSpPr txBox="1"/>
          <p:nvPr/>
        </p:nvSpPr>
        <p:spPr>
          <a:xfrm>
            <a:off x="2364970" y="5943600"/>
            <a:ext cx="4414089" cy="677108"/>
          </a:xfrm>
          <a:prstGeom prst="rect">
            <a:avLst/>
          </a:prstGeom>
          <a:noFill/>
        </p:spPr>
        <p:txBody>
          <a:bodyPr wrap="none" rtlCol="0">
            <a:spAutoFit/>
          </a:bodyPr>
          <a:lstStyle/>
          <a:p>
            <a:pPr algn="ctr"/>
            <a:r>
              <a:rPr lang="en-US" sz="2000" b="1" dirty="0" smtClean="0"/>
              <a:t>Citation networks and Maps of science</a:t>
            </a:r>
          </a:p>
          <a:p>
            <a:pPr algn="ctr"/>
            <a:r>
              <a:rPr lang="en-US" b="1" dirty="0" smtClean="0">
                <a:solidFill>
                  <a:srgbClr val="7F7F7F"/>
                </a:solidFill>
              </a:rPr>
              <a:t>[</a:t>
            </a:r>
            <a:r>
              <a:rPr lang="en-US" b="1" dirty="0" err="1" smtClean="0">
                <a:solidFill>
                  <a:srgbClr val="7F7F7F"/>
                </a:solidFill>
              </a:rPr>
              <a:t>Börner</a:t>
            </a:r>
            <a:r>
              <a:rPr lang="en-US" b="1" dirty="0" smtClean="0">
                <a:solidFill>
                  <a:srgbClr val="7F7F7F"/>
                </a:solidFill>
              </a:rPr>
              <a:t> et al., 2012]</a:t>
            </a:r>
          </a:p>
        </p:txBody>
      </p:sp>
    </p:spTree>
    <p:extLst>
      <p:ext uri="{BB962C8B-B14F-4D97-AF65-F5344CB8AC3E}">
        <p14:creationId xmlns:p14="http://schemas.microsoft.com/office/powerpoint/2010/main" val="42548292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447800" y="1295400"/>
            <a:ext cx="6211222" cy="4675094"/>
            <a:chOff x="76200" y="1454889"/>
            <a:chExt cx="4080945" cy="2850411"/>
          </a:xfrm>
        </p:grpSpPr>
        <p:sp>
          <p:nvSpPr>
            <p:cNvPr id="3" name="Oval 2"/>
            <p:cNvSpPr/>
            <p:nvPr/>
          </p:nvSpPr>
          <p:spPr>
            <a:xfrm>
              <a:off x="2580797" y="2003676"/>
              <a:ext cx="1529839" cy="1187845"/>
            </a:xfrm>
            <a:prstGeom prst="ellipse">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Oval 3"/>
            <p:cNvSpPr/>
            <p:nvPr/>
          </p:nvSpPr>
          <p:spPr>
            <a:xfrm>
              <a:off x="848464" y="2003677"/>
              <a:ext cx="1138725" cy="907828"/>
            </a:xfrm>
            <a:prstGeom prst="ellipse">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5" name="Oval 4"/>
            <p:cNvSpPr/>
            <p:nvPr/>
          </p:nvSpPr>
          <p:spPr>
            <a:xfrm>
              <a:off x="713731" y="3243368"/>
              <a:ext cx="1604399" cy="1061932"/>
            </a:xfrm>
            <a:prstGeom prst="ellipse">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grpSp>
          <p:nvGrpSpPr>
            <p:cNvPr id="6" name="Group 46"/>
            <p:cNvGrpSpPr>
              <a:grpSpLocks/>
            </p:cNvGrpSpPr>
            <p:nvPr/>
          </p:nvGrpSpPr>
          <p:grpSpPr bwMode="auto">
            <a:xfrm>
              <a:off x="553190" y="1598101"/>
              <a:ext cx="481371" cy="421199"/>
              <a:chOff x="1056" y="1920"/>
              <a:chExt cx="384" cy="336"/>
            </a:xfrm>
          </p:grpSpPr>
          <p:sp>
            <p:nvSpPr>
              <p:cNvPr id="134"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135"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136"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37"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38"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39"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7" name="Group 46"/>
            <p:cNvGrpSpPr>
              <a:grpSpLocks/>
            </p:cNvGrpSpPr>
            <p:nvPr/>
          </p:nvGrpSpPr>
          <p:grpSpPr bwMode="auto">
            <a:xfrm>
              <a:off x="83723" y="2131501"/>
              <a:ext cx="481371" cy="421199"/>
              <a:chOff x="1056" y="1920"/>
              <a:chExt cx="384" cy="336"/>
            </a:xfrm>
          </p:grpSpPr>
          <p:sp>
            <p:nvSpPr>
              <p:cNvPr id="128"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129"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130"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31"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32"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33"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8" name="Group 46"/>
            <p:cNvGrpSpPr>
              <a:grpSpLocks/>
            </p:cNvGrpSpPr>
            <p:nvPr/>
          </p:nvGrpSpPr>
          <p:grpSpPr bwMode="auto">
            <a:xfrm>
              <a:off x="248390" y="2628900"/>
              <a:ext cx="481371" cy="421199"/>
              <a:chOff x="1056" y="1920"/>
              <a:chExt cx="384" cy="336"/>
            </a:xfrm>
          </p:grpSpPr>
          <p:sp>
            <p:nvSpPr>
              <p:cNvPr id="122"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123"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124"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25"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26"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27"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9" name="Group 46"/>
            <p:cNvGrpSpPr>
              <a:grpSpLocks/>
            </p:cNvGrpSpPr>
            <p:nvPr/>
          </p:nvGrpSpPr>
          <p:grpSpPr bwMode="auto">
            <a:xfrm>
              <a:off x="1415561" y="1511300"/>
              <a:ext cx="481371" cy="421199"/>
              <a:chOff x="1056" y="1920"/>
              <a:chExt cx="384" cy="336"/>
            </a:xfrm>
          </p:grpSpPr>
          <p:sp>
            <p:nvSpPr>
              <p:cNvPr id="116"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117"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118"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19"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20"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21"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10" name="Group 46"/>
            <p:cNvGrpSpPr>
              <a:grpSpLocks/>
            </p:cNvGrpSpPr>
            <p:nvPr/>
          </p:nvGrpSpPr>
          <p:grpSpPr bwMode="auto">
            <a:xfrm>
              <a:off x="2939561" y="1454889"/>
              <a:ext cx="481371" cy="421199"/>
              <a:chOff x="1056" y="1920"/>
              <a:chExt cx="384" cy="336"/>
            </a:xfrm>
          </p:grpSpPr>
          <p:sp>
            <p:nvSpPr>
              <p:cNvPr id="110"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111"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112"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13"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14"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15"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11" name="Group 46"/>
            <p:cNvGrpSpPr>
              <a:grpSpLocks/>
            </p:cNvGrpSpPr>
            <p:nvPr/>
          </p:nvGrpSpPr>
          <p:grpSpPr bwMode="auto">
            <a:xfrm>
              <a:off x="76200" y="3787125"/>
              <a:ext cx="481371" cy="421199"/>
              <a:chOff x="1056" y="1920"/>
              <a:chExt cx="384" cy="336"/>
            </a:xfrm>
          </p:grpSpPr>
          <p:sp>
            <p:nvSpPr>
              <p:cNvPr id="104"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105"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106"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07"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08"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09"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12" name="Group 46"/>
            <p:cNvGrpSpPr>
              <a:grpSpLocks/>
            </p:cNvGrpSpPr>
            <p:nvPr/>
          </p:nvGrpSpPr>
          <p:grpSpPr bwMode="auto">
            <a:xfrm>
              <a:off x="2305790" y="3866100"/>
              <a:ext cx="481371" cy="421199"/>
              <a:chOff x="1056" y="1920"/>
              <a:chExt cx="384" cy="336"/>
            </a:xfrm>
          </p:grpSpPr>
          <p:sp>
            <p:nvSpPr>
              <p:cNvPr id="98"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99"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100"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01"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02"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03"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13" name="Group 46"/>
            <p:cNvGrpSpPr>
              <a:grpSpLocks/>
            </p:cNvGrpSpPr>
            <p:nvPr/>
          </p:nvGrpSpPr>
          <p:grpSpPr bwMode="auto">
            <a:xfrm>
              <a:off x="1896932" y="2685739"/>
              <a:ext cx="481371" cy="421199"/>
              <a:chOff x="1056" y="1920"/>
              <a:chExt cx="384" cy="336"/>
            </a:xfrm>
          </p:grpSpPr>
          <p:sp>
            <p:nvSpPr>
              <p:cNvPr id="92"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93"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94"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95"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96"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97"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14" name="Group 46"/>
            <p:cNvGrpSpPr>
              <a:grpSpLocks/>
            </p:cNvGrpSpPr>
            <p:nvPr/>
          </p:nvGrpSpPr>
          <p:grpSpPr bwMode="auto">
            <a:xfrm>
              <a:off x="3420932" y="3289300"/>
              <a:ext cx="481371" cy="421199"/>
              <a:chOff x="1056" y="1920"/>
              <a:chExt cx="384" cy="336"/>
            </a:xfrm>
          </p:grpSpPr>
          <p:sp>
            <p:nvSpPr>
              <p:cNvPr id="86"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87"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88"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9"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90"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91"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15" name="Group 46"/>
            <p:cNvGrpSpPr>
              <a:grpSpLocks/>
            </p:cNvGrpSpPr>
            <p:nvPr/>
          </p:nvGrpSpPr>
          <p:grpSpPr bwMode="auto">
            <a:xfrm>
              <a:off x="3675774" y="1519126"/>
              <a:ext cx="481371" cy="421199"/>
              <a:chOff x="1056" y="1920"/>
              <a:chExt cx="384" cy="336"/>
            </a:xfrm>
          </p:grpSpPr>
          <p:sp>
            <p:nvSpPr>
              <p:cNvPr id="80" name="AutoShape 47"/>
              <p:cNvSpPr>
                <a:spLocks noChangeArrowheads="1"/>
              </p:cNvSpPr>
              <p:nvPr/>
            </p:nvSpPr>
            <p:spPr bwMode="auto">
              <a:xfrm>
                <a:off x="1056" y="2160"/>
                <a:ext cx="384" cy="96"/>
              </a:xfrm>
              <a:prstGeom prst="parallelogram">
                <a:avLst>
                  <a:gd name="adj" fmla="val 100000"/>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81" name="Rectangle 48"/>
              <p:cNvSpPr>
                <a:spLocks noChangeArrowheads="1"/>
              </p:cNvSpPr>
              <p:nvPr/>
            </p:nvSpPr>
            <p:spPr bwMode="auto">
              <a:xfrm>
                <a:off x="1152" y="1920"/>
                <a:ext cx="288" cy="24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82" name="Line 49"/>
              <p:cNvSpPr>
                <a:spLocks noChangeShapeType="1"/>
              </p:cNvSpPr>
              <p:nvPr/>
            </p:nvSpPr>
            <p:spPr bwMode="auto">
              <a:xfrm>
                <a:off x="1158" y="2178"/>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 name="Line 50"/>
              <p:cNvSpPr>
                <a:spLocks noChangeShapeType="1"/>
              </p:cNvSpPr>
              <p:nvPr/>
            </p:nvSpPr>
            <p:spPr bwMode="auto">
              <a:xfrm>
                <a:off x="1146" y="2193"/>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4" name="Line 51"/>
              <p:cNvSpPr>
                <a:spLocks noChangeShapeType="1"/>
              </p:cNvSpPr>
              <p:nvPr/>
            </p:nvSpPr>
            <p:spPr bwMode="auto">
              <a:xfrm>
                <a:off x="1128" y="2211"/>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5" name="Line 52"/>
              <p:cNvSpPr>
                <a:spLocks noChangeShapeType="1"/>
              </p:cNvSpPr>
              <p:nvPr/>
            </p:nvSpPr>
            <p:spPr bwMode="auto">
              <a:xfrm>
                <a:off x="1107" y="2229"/>
                <a:ext cx="234" cy="0"/>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16" name="Group 20"/>
            <p:cNvGrpSpPr>
              <a:grpSpLocks/>
            </p:cNvGrpSpPr>
            <p:nvPr/>
          </p:nvGrpSpPr>
          <p:grpSpPr bwMode="auto">
            <a:xfrm>
              <a:off x="2643036" y="2320362"/>
              <a:ext cx="270227" cy="365377"/>
              <a:chOff x="1776" y="1020"/>
              <a:chExt cx="204" cy="276"/>
            </a:xfrm>
          </p:grpSpPr>
          <p:sp>
            <p:nvSpPr>
              <p:cNvPr id="78"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79"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17" name="Group 20"/>
            <p:cNvGrpSpPr>
              <a:grpSpLocks/>
            </p:cNvGrpSpPr>
            <p:nvPr/>
          </p:nvGrpSpPr>
          <p:grpSpPr bwMode="auto">
            <a:xfrm>
              <a:off x="900067" y="2212665"/>
              <a:ext cx="270227" cy="365377"/>
              <a:chOff x="1776" y="1020"/>
              <a:chExt cx="204" cy="276"/>
            </a:xfrm>
          </p:grpSpPr>
          <p:sp>
            <p:nvSpPr>
              <p:cNvPr id="76"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77"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18" name="Group 20"/>
            <p:cNvGrpSpPr>
              <a:grpSpLocks/>
            </p:cNvGrpSpPr>
            <p:nvPr/>
          </p:nvGrpSpPr>
          <p:grpSpPr bwMode="auto">
            <a:xfrm>
              <a:off x="1566533" y="2247900"/>
              <a:ext cx="270227" cy="365377"/>
              <a:chOff x="1776" y="1020"/>
              <a:chExt cx="204" cy="276"/>
            </a:xfrm>
          </p:grpSpPr>
          <p:sp>
            <p:nvSpPr>
              <p:cNvPr id="74"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75"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19" name="Group 20"/>
            <p:cNvGrpSpPr>
              <a:grpSpLocks/>
            </p:cNvGrpSpPr>
            <p:nvPr/>
          </p:nvGrpSpPr>
          <p:grpSpPr bwMode="auto">
            <a:xfrm>
              <a:off x="1186961" y="2476500"/>
              <a:ext cx="270227" cy="365377"/>
              <a:chOff x="1776" y="1020"/>
              <a:chExt cx="204" cy="276"/>
            </a:xfrm>
          </p:grpSpPr>
          <p:sp>
            <p:nvSpPr>
              <p:cNvPr id="72"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73"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20" name="Group 20"/>
            <p:cNvGrpSpPr>
              <a:grpSpLocks/>
            </p:cNvGrpSpPr>
            <p:nvPr/>
          </p:nvGrpSpPr>
          <p:grpSpPr bwMode="auto">
            <a:xfrm>
              <a:off x="1095356" y="3766923"/>
              <a:ext cx="270227" cy="365377"/>
              <a:chOff x="1776" y="1020"/>
              <a:chExt cx="204" cy="276"/>
            </a:xfrm>
          </p:grpSpPr>
          <p:sp>
            <p:nvSpPr>
              <p:cNvPr id="70"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71"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21" name="Group 20"/>
            <p:cNvGrpSpPr>
              <a:grpSpLocks/>
            </p:cNvGrpSpPr>
            <p:nvPr/>
          </p:nvGrpSpPr>
          <p:grpSpPr bwMode="auto">
            <a:xfrm>
              <a:off x="885024" y="3345122"/>
              <a:ext cx="270227" cy="365377"/>
              <a:chOff x="1776" y="1020"/>
              <a:chExt cx="204" cy="276"/>
            </a:xfrm>
          </p:grpSpPr>
          <p:sp>
            <p:nvSpPr>
              <p:cNvPr id="68"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69"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22" name="Group 20"/>
            <p:cNvGrpSpPr>
              <a:grpSpLocks/>
            </p:cNvGrpSpPr>
            <p:nvPr/>
          </p:nvGrpSpPr>
          <p:grpSpPr bwMode="auto">
            <a:xfrm>
              <a:off x="1450134" y="3266147"/>
              <a:ext cx="270227" cy="365377"/>
              <a:chOff x="1776" y="1020"/>
              <a:chExt cx="204" cy="276"/>
            </a:xfrm>
          </p:grpSpPr>
          <p:sp>
            <p:nvSpPr>
              <p:cNvPr id="66"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67"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23" name="Group 20"/>
            <p:cNvGrpSpPr>
              <a:grpSpLocks/>
            </p:cNvGrpSpPr>
            <p:nvPr/>
          </p:nvGrpSpPr>
          <p:grpSpPr bwMode="auto">
            <a:xfrm>
              <a:off x="1907334" y="3619500"/>
              <a:ext cx="270227" cy="365377"/>
              <a:chOff x="1776" y="1020"/>
              <a:chExt cx="204" cy="276"/>
            </a:xfrm>
          </p:grpSpPr>
          <p:sp>
            <p:nvSpPr>
              <p:cNvPr id="64"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65"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24" name="Group 20"/>
            <p:cNvGrpSpPr>
              <a:grpSpLocks/>
            </p:cNvGrpSpPr>
            <p:nvPr/>
          </p:nvGrpSpPr>
          <p:grpSpPr bwMode="auto">
            <a:xfrm>
              <a:off x="1284207" y="2003677"/>
              <a:ext cx="270227" cy="365377"/>
              <a:chOff x="1776" y="1020"/>
              <a:chExt cx="204" cy="276"/>
            </a:xfrm>
          </p:grpSpPr>
          <p:sp>
            <p:nvSpPr>
              <p:cNvPr id="62"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63"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25" name="Group 20"/>
            <p:cNvGrpSpPr>
              <a:grpSpLocks/>
            </p:cNvGrpSpPr>
            <p:nvPr/>
          </p:nvGrpSpPr>
          <p:grpSpPr bwMode="auto">
            <a:xfrm>
              <a:off x="3210603" y="2029977"/>
              <a:ext cx="270227" cy="365377"/>
              <a:chOff x="1776" y="1020"/>
              <a:chExt cx="204" cy="276"/>
            </a:xfrm>
          </p:grpSpPr>
          <p:sp>
            <p:nvSpPr>
              <p:cNvPr id="60"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61"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26" name="Group 20"/>
            <p:cNvGrpSpPr>
              <a:grpSpLocks/>
            </p:cNvGrpSpPr>
            <p:nvPr/>
          </p:nvGrpSpPr>
          <p:grpSpPr bwMode="auto">
            <a:xfrm>
              <a:off x="3548796" y="2640021"/>
              <a:ext cx="270227" cy="365377"/>
              <a:chOff x="1776" y="1020"/>
              <a:chExt cx="204" cy="276"/>
            </a:xfrm>
          </p:grpSpPr>
          <p:sp>
            <p:nvSpPr>
              <p:cNvPr id="58"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59"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grpSp>
          <p:nvGrpSpPr>
            <p:cNvPr id="27" name="Group 20"/>
            <p:cNvGrpSpPr>
              <a:grpSpLocks/>
            </p:cNvGrpSpPr>
            <p:nvPr/>
          </p:nvGrpSpPr>
          <p:grpSpPr bwMode="auto">
            <a:xfrm>
              <a:off x="2946445" y="2600828"/>
              <a:ext cx="270227" cy="365377"/>
              <a:chOff x="1776" y="1020"/>
              <a:chExt cx="204" cy="276"/>
            </a:xfrm>
          </p:grpSpPr>
          <p:sp>
            <p:nvSpPr>
              <p:cNvPr id="56" name="Rectangle 21"/>
              <p:cNvSpPr>
                <a:spLocks noChangeArrowheads="1"/>
              </p:cNvSpPr>
              <p:nvPr/>
            </p:nvSpPr>
            <p:spPr bwMode="auto">
              <a:xfrm>
                <a:off x="1776" y="1200"/>
                <a:ext cx="192" cy="96"/>
              </a:xfrm>
              <a:prstGeom prst="rect">
                <a:avLst/>
              </a:prstGeom>
              <a:noFill/>
              <a:ln w="9525">
                <a:solidFill>
                  <a:schemeClr val="tx1"/>
                </a:solidFill>
                <a:miter lim="800000"/>
                <a:headEnd/>
                <a:tailEnd/>
              </a:ln>
              <a:effectLst/>
              <a:scene3d>
                <a:camera prst="legacyObliqueTopRight"/>
                <a:lightRig rig="legacyFlat3" dir="b"/>
              </a:scene3d>
              <a:sp3d extrusionH="100000" prstMaterial="legacyWireframe">
                <a:bevelT w="13500" h="13500" prst="angle"/>
                <a:bevelB w="13500" h="13500" prst="angle"/>
                <a:extrusionClr>
                  <a:schemeClr val="tx1"/>
                </a:extrusionClr>
              </a:sp3d>
            </p:spPr>
            <p:txBody>
              <a:bodyPr wrap="none" anchor="ctr">
                <a:prstTxWarp prst="textNoShape">
                  <a:avLst/>
                </a:prstTxWarp>
                <a:flatTx/>
              </a:bodyPr>
              <a:lstStyle/>
              <a:p>
                <a:endParaRPr lang="en-US"/>
              </a:p>
            </p:txBody>
          </p:sp>
          <p:sp>
            <p:nvSpPr>
              <p:cNvPr id="57" name="Line 22"/>
              <p:cNvSpPr>
                <a:spLocks noChangeShapeType="1"/>
              </p:cNvSpPr>
              <p:nvPr/>
            </p:nvSpPr>
            <p:spPr bwMode="auto">
              <a:xfrm flipV="1">
                <a:off x="1980" y="1020"/>
                <a:ext cx="0" cy="192"/>
              </a:xfrm>
              <a:prstGeom prst="line">
                <a:avLst/>
              </a:prstGeom>
              <a:noFill/>
              <a:ln w="9525">
                <a:solidFill>
                  <a:schemeClr val="tx1"/>
                </a:solidFill>
                <a:round/>
                <a:headEnd/>
                <a:tailEnd/>
              </a:ln>
              <a:effectLst/>
            </p:spPr>
            <p:txBody>
              <a:bodyPr>
                <a:prstTxWarp prst="textNoShape">
                  <a:avLst/>
                </a:prstTxWarp>
              </a:bodyPr>
              <a:lstStyle/>
              <a:p>
                <a:endParaRPr lang="en-US"/>
              </a:p>
            </p:txBody>
          </p:sp>
        </p:grpSp>
        <p:cxnSp>
          <p:nvCxnSpPr>
            <p:cNvPr id="28" name="Straight Connector 27"/>
            <p:cNvCxnSpPr>
              <a:stCxn id="77" idx="1"/>
            </p:cNvCxnSpPr>
            <p:nvPr/>
          </p:nvCxnSpPr>
          <p:spPr>
            <a:xfrm rot="5400000">
              <a:off x="751895" y="2013960"/>
              <a:ext cx="219694" cy="617104"/>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a:stCxn id="77" idx="1"/>
            </p:cNvCxnSpPr>
            <p:nvPr/>
          </p:nvCxnSpPr>
          <p:spPr>
            <a:xfrm rot="5400000" flipH="1">
              <a:off x="945574" y="1987945"/>
              <a:ext cx="313708" cy="135733"/>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a:stCxn id="73" idx="1"/>
              <a:endCxn id="77" idx="1"/>
            </p:cNvCxnSpPr>
            <p:nvPr/>
          </p:nvCxnSpPr>
          <p:spPr>
            <a:xfrm rot="5400000" flipH="1">
              <a:off x="1181823" y="2201136"/>
              <a:ext cx="263835" cy="286894"/>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a:stCxn id="75" idx="1"/>
              <a:endCxn id="73" idx="1"/>
            </p:cNvCxnSpPr>
            <p:nvPr/>
          </p:nvCxnSpPr>
          <p:spPr>
            <a:xfrm rot="5400000">
              <a:off x="1532674" y="2172414"/>
              <a:ext cx="228600" cy="379572"/>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a:stCxn id="75" idx="1"/>
              <a:endCxn id="63" idx="1"/>
            </p:cNvCxnSpPr>
            <p:nvPr/>
          </p:nvCxnSpPr>
          <p:spPr>
            <a:xfrm rot="5400000" flipH="1">
              <a:off x="1573485" y="1984626"/>
              <a:ext cx="244223" cy="282326"/>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a:stCxn id="116" idx="3"/>
              <a:endCxn id="63" idx="1"/>
            </p:cNvCxnSpPr>
            <p:nvPr/>
          </p:nvCxnSpPr>
          <p:spPr>
            <a:xfrm rot="5400000">
              <a:off x="1539666" y="1947268"/>
              <a:ext cx="71178" cy="41641"/>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a:stCxn id="73" idx="1"/>
            </p:cNvCxnSpPr>
            <p:nvPr/>
          </p:nvCxnSpPr>
          <p:spPr>
            <a:xfrm rot="5400000">
              <a:off x="866847" y="2339415"/>
              <a:ext cx="453256" cy="727427"/>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a:stCxn id="73" idx="1"/>
              <a:endCxn id="69" idx="1"/>
            </p:cNvCxnSpPr>
            <p:nvPr/>
          </p:nvCxnSpPr>
          <p:spPr>
            <a:xfrm rot="5400000">
              <a:off x="871909" y="2759843"/>
              <a:ext cx="868622" cy="301937"/>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a:stCxn id="67" idx="1"/>
              <a:endCxn id="71" idx="1"/>
            </p:cNvCxnSpPr>
            <p:nvPr/>
          </p:nvCxnSpPr>
          <p:spPr>
            <a:xfrm rot="5400000">
              <a:off x="1292584" y="3339146"/>
              <a:ext cx="500776" cy="354778"/>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a:stCxn id="67" idx="1"/>
              <a:endCxn id="65" idx="1"/>
            </p:cNvCxnSpPr>
            <p:nvPr/>
          </p:nvCxnSpPr>
          <p:spPr>
            <a:xfrm rot="16200000" flipH="1">
              <a:off x="1772285" y="3214223"/>
              <a:ext cx="353353" cy="457200"/>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a:stCxn id="67" idx="1"/>
              <a:endCxn id="69" idx="1"/>
            </p:cNvCxnSpPr>
            <p:nvPr/>
          </p:nvCxnSpPr>
          <p:spPr>
            <a:xfrm rot="5400000">
              <a:off x="1398319" y="3023079"/>
              <a:ext cx="78975" cy="565110"/>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a:stCxn id="69" idx="1"/>
              <a:endCxn id="71" idx="1"/>
            </p:cNvCxnSpPr>
            <p:nvPr/>
          </p:nvCxnSpPr>
          <p:spPr>
            <a:xfrm rot="16200000" flipH="1">
              <a:off x="1049517" y="3450856"/>
              <a:ext cx="421801" cy="210332"/>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stCxn id="71" idx="1"/>
            </p:cNvCxnSpPr>
            <p:nvPr/>
          </p:nvCxnSpPr>
          <p:spPr>
            <a:xfrm rot="5400000">
              <a:off x="801048" y="3523446"/>
              <a:ext cx="321058" cy="808012"/>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a:stCxn id="65" idx="1"/>
            </p:cNvCxnSpPr>
            <p:nvPr/>
          </p:nvCxnSpPr>
          <p:spPr>
            <a:xfrm rot="16200000" flipH="1">
              <a:off x="2024356" y="3772704"/>
              <a:ext cx="547458" cy="241049"/>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a:endCxn id="57" idx="1"/>
            </p:cNvCxnSpPr>
            <p:nvPr/>
          </p:nvCxnSpPr>
          <p:spPr>
            <a:xfrm flipV="1">
              <a:off x="2378306" y="2600828"/>
              <a:ext cx="838366" cy="385772"/>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a:stCxn id="57" idx="1"/>
              <a:endCxn id="79" idx="1"/>
            </p:cNvCxnSpPr>
            <p:nvPr/>
          </p:nvCxnSpPr>
          <p:spPr>
            <a:xfrm rot="5400000" flipH="1">
              <a:off x="2924735" y="2308891"/>
              <a:ext cx="280466" cy="303409"/>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a:stCxn id="75" idx="1"/>
              <a:endCxn id="79" idx="1"/>
            </p:cNvCxnSpPr>
            <p:nvPr/>
          </p:nvCxnSpPr>
          <p:spPr>
            <a:xfrm rot="16200000" flipH="1">
              <a:off x="2338780" y="1745879"/>
              <a:ext cx="72462" cy="1076503"/>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a:stCxn id="75" idx="1"/>
              <a:endCxn id="61" idx="1"/>
            </p:cNvCxnSpPr>
            <p:nvPr/>
          </p:nvCxnSpPr>
          <p:spPr>
            <a:xfrm rot="5400000" flipH="1" flipV="1">
              <a:off x="2549833" y="1316904"/>
              <a:ext cx="217923" cy="1644070"/>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a:stCxn id="59" idx="1"/>
              <a:endCxn id="61" idx="1"/>
            </p:cNvCxnSpPr>
            <p:nvPr/>
          </p:nvCxnSpPr>
          <p:spPr>
            <a:xfrm rot="5400000" flipH="1">
              <a:off x="3344905" y="2165903"/>
              <a:ext cx="610044" cy="338193"/>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a:endCxn id="61" idx="1"/>
            </p:cNvCxnSpPr>
            <p:nvPr/>
          </p:nvCxnSpPr>
          <p:spPr>
            <a:xfrm rot="16200000" flipH="1">
              <a:off x="3313765" y="1862912"/>
              <a:ext cx="274232" cy="59898"/>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a:stCxn id="59" idx="1"/>
              <a:endCxn id="79" idx="1"/>
            </p:cNvCxnSpPr>
            <p:nvPr/>
          </p:nvCxnSpPr>
          <p:spPr>
            <a:xfrm rot="5400000" flipH="1">
              <a:off x="3206313" y="2027312"/>
              <a:ext cx="319659" cy="905760"/>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9" name="Straight Connector 48"/>
            <p:cNvCxnSpPr>
              <a:stCxn id="80" idx="2"/>
              <a:endCxn id="59" idx="1"/>
            </p:cNvCxnSpPr>
            <p:nvPr/>
          </p:nvCxnSpPr>
          <p:spPr>
            <a:xfrm flipH="1">
              <a:off x="3819023" y="1880154"/>
              <a:ext cx="277951" cy="759867"/>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a:endCxn id="59" idx="1"/>
            </p:cNvCxnSpPr>
            <p:nvPr/>
          </p:nvCxnSpPr>
          <p:spPr>
            <a:xfrm rot="16200000" flipV="1">
              <a:off x="3385596" y="3073448"/>
              <a:ext cx="950136" cy="83281"/>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1" name="Straight Connector 50"/>
            <p:cNvCxnSpPr>
              <a:stCxn id="65" idx="1"/>
              <a:endCxn id="59" idx="1"/>
            </p:cNvCxnSpPr>
            <p:nvPr/>
          </p:nvCxnSpPr>
          <p:spPr>
            <a:xfrm rot="5400000" flipH="1" flipV="1">
              <a:off x="2508552" y="2309030"/>
              <a:ext cx="979479" cy="1641462"/>
            </a:xfrm>
            <a:prstGeom prst="line">
              <a:avLst/>
            </a:prstGeom>
            <a:ln w="12700" cap="flat" cmpd="sng" algn="ctr">
              <a:solidFill>
                <a:schemeClr val="tx1"/>
              </a:solidFill>
              <a:prstDash val="dot"/>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52" name="Text Box 8"/>
            <p:cNvSpPr txBox="1">
              <a:spLocks noChangeArrowheads="1"/>
            </p:cNvSpPr>
            <p:nvPr/>
          </p:nvSpPr>
          <p:spPr bwMode="auto">
            <a:xfrm>
              <a:off x="1720361" y="1943100"/>
              <a:ext cx="690762" cy="215444"/>
            </a:xfrm>
            <a:prstGeom prst="rect">
              <a:avLst/>
            </a:prstGeom>
            <a:noFill/>
            <a:ln w="9525">
              <a:noFill/>
              <a:miter lim="800000"/>
              <a:headEnd/>
              <a:tailEnd/>
            </a:ln>
          </p:spPr>
          <p:txBody>
            <a:bodyPr wrap="square">
              <a:prstTxWarp prst="textNoShape">
                <a:avLst/>
              </a:prstTxWarp>
              <a:spAutoFit/>
            </a:bodyPr>
            <a:lstStyle/>
            <a:p>
              <a:r>
                <a:rPr lang="de-DE" sz="800" i="1" dirty="0" smtClean="0">
                  <a:latin typeface="Helvetica"/>
                  <a:ea typeface="Arial" charset="0"/>
                  <a:cs typeface="Helvetica"/>
                </a:rPr>
                <a:t>domain2</a:t>
              </a:r>
              <a:endParaRPr lang="de-DE" sz="800" i="1" dirty="0">
                <a:latin typeface="Helvetica"/>
                <a:ea typeface="Arial" charset="0"/>
                <a:cs typeface="Helvetica"/>
              </a:endParaRPr>
            </a:p>
          </p:txBody>
        </p:sp>
        <p:sp>
          <p:nvSpPr>
            <p:cNvPr id="53" name="Text Box 8"/>
            <p:cNvSpPr txBox="1">
              <a:spLocks noChangeArrowheads="1"/>
            </p:cNvSpPr>
            <p:nvPr/>
          </p:nvSpPr>
          <p:spPr bwMode="auto">
            <a:xfrm>
              <a:off x="3165808" y="2565856"/>
              <a:ext cx="690762" cy="215444"/>
            </a:xfrm>
            <a:prstGeom prst="rect">
              <a:avLst/>
            </a:prstGeom>
            <a:noFill/>
            <a:ln w="9525">
              <a:noFill/>
              <a:miter lim="800000"/>
              <a:headEnd/>
              <a:tailEnd/>
            </a:ln>
          </p:spPr>
          <p:txBody>
            <a:bodyPr wrap="square">
              <a:prstTxWarp prst="textNoShape">
                <a:avLst/>
              </a:prstTxWarp>
              <a:spAutoFit/>
            </a:bodyPr>
            <a:lstStyle/>
            <a:p>
              <a:r>
                <a:rPr lang="de-DE" sz="800" i="1" dirty="0" smtClean="0">
                  <a:latin typeface="Helvetica"/>
                  <a:ea typeface="Arial" charset="0"/>
                  <a:cs typeface="Helvetica"/>
                </a:rPr>
                <a:t>domain1</a:t>
              </a:r>
              <a:endParaRPr lang="de-DE" sz="800" i="1" dirty="0">
                <a:latin typeface="Helvetica"/>
                <a:ea typeface="Arial" charset="0"/>
                <a:cs typeface="Helvetica"/>
              </a:endParaRPr>
            </a:p>
          </p:txBody>
        </p:sp>
        <p:sp>
          <p:nvSpPr>
            <p:cNvPr id="54" name="Text Box 8"/>
            <p:cNvSpPr txBox="1">
              <a:spLocks noChangeArrowheads="1"/>
            </p:cNvSpPr>
            <p:nvPr/>
          </p:nvSpPr>
          <p:spPr bwMode="auto">
            <a:xfrm>
              <a:off x="1442838" y="4000500"/>
              <a:ext cx="690762" cy="215444"/>
            </a:xfrm>
            <a:prstGeom prst="rect">
              <a:avLst/>
            </a:prstGeom>
            <a:noFill/>
            <a:ln w="9525">
              <a:noFill/>
              <a:miter lim="800000"/>
              <a:headEnd/>
              <a:tailEnd/>
            </a:ln>
          </p:spPr>
          <p:txBody>
            <a:bodyPr wrap="square">
              <a:prstTxWarp prst="textNoShape">
                <a:avLst/>
              </a:prstTxWarp>
              <a:spAutoFit/>
            </a:bodyPr>
            <a:lstStyle/>
            <a:p>
              <a:r>
                <a:rPr lang="de-DE" sz="800" i="1" dirty="0" smtClean="0">
                  <a:latin typeface="Helvetica"/>
                  <a:ea typeface="Arial" charset="0"/>
                  <a:cs typeface="Helvetica"/>
                </a:rPr>
                <a:t>domain3</a:t>
              </a:r>
              <a:endParaRPr lang="de-DE" sz="800" i="1" dirty="0">
                <a:latin typeface="Helvetica"/>
                <a:ea typeface="Arial" charset="0"/>
                <a:cs typeface="Helvetica"/>
              </a:endParaRPr>
            </a:p>
          </p:txBody>
        </p:sp>
        <p:sp>
          <p:nvSpPr>
            <p:cNvPr id="55" name="Text Box 8"/>
            <p:cNvSpPr txBox="1">
              <a:spLocks noChangeArrowheads="1"/>
            </p:cNvSpPr>
            <p:nvPr/>
          </p:nvSpPr>
          <p:spPr bwMode="auto">
            <a:xfrm>
              <a:off x="1371600" y="3602777"/>
              <a:ext cx="538362" cy="215444"/>
            </a:xfrm>
            <a:prstGeom prst="rect">
              <a:avLst/>
            </a:prstGeom>
            <a:noFill/>
            <a:ln w="9525">
              <a:noFill/>
              <a:miter lim="800000"/>
              <a:headEnd/>
              <a:tailEnd/>
            </a:ln>
          </p:spPr>
          <p:txBody>
            <a:bodyPr wrap="square">
              <a:prstTxWarp prst="textNoShape">
                <a:avLst/>
              </a:prstTxWarp>
              <a:spAutoFit/>
            </a:bodyPr>
            <a:lstStyle/>
            <a:p>
              <a:r>
                <a:rPr lang="de-DE" sz="800" i="1" dirty="0" smtClean="0">
                  <a:latin typeface="Helvetica"/>
                  <a:ea typeface="Arial" charset="0"/>
                  <a:cs typeface="Helvetica"/>
                </a:rPr>
                <a:t>router</a:t>
              </a:r>
              <a:endParaRPr lang="de-DE" sz="800" i="1" dirty="0">
                <a:latin typeface="Helvetica"/>
                <a:ea typeface="Arial" charset="0"/>
                <a:cs typeface="Helvetica"/>
              </a:endParaRPr>
            </a:p>
          </p:txBody>
        </p:sp>
      </p:grpSp>
      <p:sp>
        <p:nvSpPr>
          <p:cNvPr id="140" name="TextBox 139"/>
          <p:cNvSpPr txBox="1"/>
          <p:nvPr/>
        </p:nvSpPr>
        <p:spPr>
          <a:xfrm>
            <a:off x="1409700" y="5832886"/>
            <a:ext cx="6324600" cy="923330"/>
          </a:xfrm>
          <a:prstGeom prst="rect">
            <a:avLst/>
          </a:prstGeom>
          <a:noFill/>
        </p:spPr>
        <p:txBody>
          <a:bodyPr wrap="square" rtlCol="0">
            <a:spAutoFit/>
          </a:bodyPr>
          <a:lstStyle/>
          <a:p>
            <a:pPr algn="ctr"/>
            <a:r>
              <a:rPr lang="en-US" sz="5400" b="1" dirty="0" smtClean="0"/>
              <a:t>Internet</a:t>
            </a:r>
            <a:endParaRPr lang="en-US" sz="5400" b="1" dirty="0"/>
          </a:p>
        </p:txBody>
      </p:sp>
      <p:sp>
        <p:nvSpPr>
          <p:cNvPr id="144" name="Title 143"/>
          <p:cNvSpPr>
            <a:spLocks noGrp="1"/>
          </p:cNvSpPr>
          <p:nvPr>
            <p:ph type="title"/>
          </p:nvPr>
        </p:nvSpPr>
        <p:spPr>
          <a:xfrm>
            <a:off x="457200" y="76200"/>
            <a:ext cx="8686800" cy="987552"/>
          </a:xfrm>
        </p:spPr>
        <p:txBody>
          <a:bodyPr>
            <a:normAutofit/>
          </a:bodyPr>
          <a:lstStyle/>
          <a:p>
            <a:r>
              <a:rPr lang="en-US" dirty="0" smtClean="0"/>
              <a:t>Graph Data: Communication Nets</a:t>
            </a:r>
            <a:endParaRPr lang="en-US" dirty="0"/>
          </a:p>
        </p:txBody>
      </p:sp>
      <p:sp>
        <p:nvSpPr>
          <p:cNvPr id="142" name="Footer Placeholder 141"/>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43" name="Slide Number Placeholder 142"/>
          <p:cNvSpPr>
            <a:spLocks noGrp="1"/>
          </p:cNvSpPr>
          <p:nvPr>
            <p:ph type="sldNum" sz="quarter" idx="12"/>
          </p:nvPr>
        </p:nvSpPr>
        <p:spPr/>
        <p:txBody>
          <a:bodyPr/>
          <a:lstStyle/>
          <a:p>
            <a:fld id="{19B12225-5612-419B-A8D5-4B8EEE4C217E}" type="slidenum">
              <a:rPr lang="en-US" smtClean="0"/>
              <a:pPr/>
              <a:t>6</a:t>
            </a:fld>
            <a:endParaRPr lang="en-US"/>
          </a:p>
        </p:txBody>
      </p:sp>
    </p:spTree>
    <p:extLst>
      <p:ext uri="{BB962C8B-B14F-4D97-AF65-F5344CB8AC3E}">
        <p14:creationId xmlns:p14="http://schemas.microsoft.com/office/powerpoint/2010/main" val="15188263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87552"/>
          </a:xfrm>
        </p:spPr>
        <p:txBody>
          <a:bodyPr>
            <a:normAutofit/>
          </a:bodyPr>
          <a:lstStyle/>
          <a:p>
            <a:r>
              <a:rPr lang="en-US" dirty="0" smtClean="0"/>
              <a:t>Graph Data: Technological Networks</a:t>
            </a:r>
            <a:endParaRPr lang="en-US" dirty="0"/>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7</a:t>
            </a:fld>
            <a:endParaRPr lang="en-US"/>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6386" y="1371600"/>
            <a:ext cx="4931229"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754423" y="5292804"/>
            <a:ext cx="3635154" cy="1107996"/>
          </a:xfrm>
          <a:prstGeom prst="rect">
            <a:avLst/>
          </a:prstGeom>
          <a:noFill/>
        </p:spPr>
        <p:txBody>
          <a:bodyPr wrap="square" rtlCol="0">
            <a:spAutoFit/>
          </a:bodyPr>
          <a:lstStyle/>
          <a:p>
            <a:pPr algn="ctr"/>
            <a:r>
              <a:rPr lang="en-US" sz="2000" b="1" dirty="0"/>
              <a:t>Seven Bridges of </a:t>
            </a:r>
            <a:r>
              <a:rPr lang="en-US" sz="2000" b="1" dirty="0" err="1" smtClean="0"/>
              <a:t>Königsberg</a:t>
            </a:r>
            <a:r>
              <a:rPr lang="en-US" sz="2000" b="1" dirty="0"/>
              <a:t/>
            </a:r>
            <a:br>
              <a:rPr lang="en-US" sz="2000" b="1" dirty="0"/>
            </a:br>
            <a:r>
              <a:rPr lang="en-US" b="1" dirty="0" smtClean="0">
                <a:solidFill>
                  <a:schemeClr val="bg1">
                    <a:lumMod val="50000"/>
                  </a:schemeClr>
                </a:solidFill>
              </a:rPr>
              <a:t>[Euler, 1735]</a:t>
            </a:r>
          </a:p>
          <a:p>
            <a:pPr algn="ctr"/>
            <a:r>
              <a:rPr lang="en-US" sz="1400" dirty="0" smtClean="0"/>
              <a:t>Return </a:t>
            </a:r>
            <a:r>
              <a:rPr lang="en-US" sz="1400" dirty="0"/>
              <a:t>to the starting point by traveling each link of the graph once and only once</a:t>
            </a:r>
            <a:r>
              <a:rPr lang="en-US" sz="1400" dirty="0" smtClean="0"/>
              <a:t>.</a:t>
            </a:r>
            <a:endParaRPr lang="en-US" sz="1400" dirty="0"/>
          </a:p>
        </p:txBody>
      </p:sp>
      <p:pic>
        <p:nvPicPr>
          <p:cNvPr id="11" name="Picture 10"/>
          <p:cNvPicPr>
            <a:picLocks noChangeAspect="1"/>
          </p:cNvPicPr>
          <p:nvPr/>
        </p:nvPicPr>
        <p:blipFill>
          <a:blip r:embed="rId3"/>
          <a:stretch>
            <a:fillRect/>
          </a:stretch>
        </p:blipFill>
        <p:spPr>
          <a:xfrm>
            <a:off x="7239000" y="5232400"/>
            <a:ext cx="1752600" cy="1168400"/>
          </a:xfrm>
          <a:prstGeom prst="rect">
            <a:avLst/>
          </a:prstGeom>
        </p:spPr>
      </p:pic>
    </p:spTree>
    <p:extLst>
      <p:ext uri="{BB962C8B-B14F-4D97-AF65-F5344CB8AC3E}">
        <p14:creationId xmlns:p14="http://schemas.microsoft.com/office/powerpoint/2010/main" val="24465434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accent1">
                    <a:satMod val="150000"/>
                  </a:schemeClr>
                </a:solidFill>
              </a:rPr>
              <a:t>Web as a Graph</a:t>
            </a:r>
            <a:endParaRPr lang="en-US" dirty="0">
              <a:solidFill>
                <a:schemeClr val="accent1">
                  <a:satMod val="150000"/>
                </a:schemeClr>
              </a:solidFill>
            </a:endParaRPr>
          </a:p>
        </p:txBody>
      </p:sp>
      <p:sp>
        <p:nvSpPr>
          <p:cNvPr id="36866" name="Content Placeholder 2"/>
          <p:cNvSpPr>
            <a:spLocks noGrp="1"/>
          </p:cNvSpPr>
          <p:nvPr>
            <p:ph idx="1"/>
          </p:nvPr>
        </p:nvSpPr>
        <p:spPr/>
        <p:txBody>
          <a:bodyPr/>
          <a:lstStyle/>
          <a:p>
            <a:r>
              <a:rPr lang="en-US" b="1" dirty="0" smtClean="0">
                <a:solidFill>
                  <a:srgbClr val="D60093"/>
                </a:solidFill>
              </a:rPr>
              <a:t>Web as a directed graph:</a:t>
            </a:r>
          </a:p>
          <a:p>
            <a:pPr lvl="1"/>
            <a:r>
              <a:rPr lang="en-US" b="1" dirty="0" smtClean="0">
                <a:solidFill>
                  <a:srgbClr val="0000FF"/>
                </a:solidFill>
              </a:rPr>
              <a:t>Nodes: Webpages</a:t>
            </a:r>
          </a:p>
          <a:p>
            <a:pPr lvl="1"/>
            <a:r>
              <a:rPr lang="en-US" b="1" dirty="0" smtClean="0">
                <a:solidFill>
                  <a:srgbClr val="0000FF"/>
                </a:solidFill>
              </a:rPr>
              <a:t>Edges: Hyperlinks</a:t>
            </a:r>
            <a:endParaRPr lang="en-US" dirty="0" smtClean="0">
              <a:solidFill>
                <a:srgbClr val="0000FF"/>
              </a:solidFill>
            </a:endParaRPr>
          </a:p>
        </p:txBody>
      </p:sp>
      <p:sp>
        <p:nvSpPr>
          <p:cNvPr id="5" name="Footer Placeholder 4"/>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pPr>
              <a:defRPr/>
            </a:pPr>
            <a:fld id="{BB18E5CE-EB7F-44C1-BA9D-EB986C4F3572}" type="slidenum">
              <a:rPr lang="en-US"/>
              <a:pPr>
                <a:defRPr/>
              </a:pPr>
              <a:t>8</a:t>
            </a:fld>
            <a:endParaRPr lang="en-US"/>
          </a:p>
        </p:txBody>
      </p:sp>
      <p:sp>
        <p:nvSpPr>
          <p:cNvPr id="18" name="Flowchart: Document 17"/>
          <p:cNvSpPr/>
          <p:nvPr/>
        </p:nvSpPr>
        <p:spPr>
          <a:xfrm>
            <a:off x="1066800" y="2967162"/>
            <a:ext cx="1219200" cy="1600200"/>
          </a:xfrm>
          <a:prstGeom prst="flowChartDocumen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smtClean="0">
                <a:solidFill>
                  <a:schemeClr val="tx1"/>
                </a:solidFill>
              </a:rPr>
              <a:t>I teach a class on Networks.</a:t>
            </a:r>
            <a:endParaRPr lang="en-US" sz="1600" dirty="0">
              <a:solidFill>
                <a:schemeClr val="tx1"/>
              </a:solidFill>
            </a:endParaRPr>
          </a:p>
        </p:txBody>
      </p:sp>
      <p:sp>
        <p:nvSpPr>
          <p:cNvPr id="19" name="Flowchart: Document 18"/>
          <p:cNvSpPr/>
          <p:nvPr/>
        </p:nvSpPr>
        <p:spPr>
          <a:xfrm>
            <a:off x="3098800" y="3576762"/>
            <a:ext cx="1219200" cy="1857292"/>
          </a:xfrm>
          <a:prstGeom prst="flowChartDocumen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smtClean="0">
                <a:solidFill>
                  <a:schemeClr val="tx1"/>
                </a:solidFill>
              </a:rPr>
              <a:t>CS224W: Classes are in the </a:t>
            </a:r>
            <a:br>
              <a:rPr lang="en-US" sz="1600" dirty="0" smtClean="0">
                <a:solidFill>
                  <a:schemeClr val="tx1"/>
                </a:solidFill>
              </a:rPr>
            </a:br>
            <a:r>
              <a:rPr lang="en-US" sz="1600" dirty="0" smtClean="0">
                <a:solidFill>
                  <a:schemeClr val="tx1"/>
                </a:solidFill>
              </a:rPr>
              <a:t>Gates building</a:t>
            </a:r>
            <a:endParaRPr lang="en-US" sz="1600" b="1" dirty="0">
              <a:solidFill>
                <a:schemeClr val="tx1"/>
              </a:solidFill>
            </a:endParaRPr>
          </a:p>
        </p:txBody>
      </p:sp>
      <p:sp>
        <p:nvSpPr>
          <p:cNvPr id="20" name="Flowchart: Document 19"/>
          <p:cNvSpPr/>
          <p:nvPr/>
        </p:nvSpPr>
        <p:spPr>
          <a:xfrm>
            <a:off x="5130800" y="4443454"/>
            <a:ext cx="1219200" cy="1600200"/>
          </a:xfrm>
          <a:prstGeom prst="flowChartDocumen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smtClean="0">
                <a:solidFill>
                  <a:schemeClr val="tx1"/>
                </a:solidFill>
              </a:rPr>
              <a:t>Computer  Science Department at Stanford</a:t>
            </a:r>
          </a:p>
        </p:txBody>
      </p:sp>
      <p:sp>
        <p:nvSpPr>
          <p:cNvPr id="21" name="Flowchart: Document 20"/>
          <p:cNvSpPr/>
          <p:nvPr/>
        </p:nvSpPr>
        <p:spPr>
          <a:xfrm>
            <a:off x="7162800" y="5181600"/>
            <a:ext cx="1219200" cy="1600200"/>
          </a:xfrm>
          <a:prstGeom prst="flowChartDocumen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smtClean="0"/>
              <a:t>Stanford University</a:t>
            </a:r>
            <a:endParaRPr lang="en-US" sz="1600" dirty="0"/>
          </a:p>
        </p:txBody>
      </p:sp>
    </p:spTree>
    <p:extLst>
      <p:ext uri="{BB962C8B-B14F-4D97-AF65-F5344CB8AC3E}">
        <p14:creationId xmlns:p14="http://schemas.microsoft.com/office/powerpoint/2010/main" val="7030211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accent1">
                    <a:satMod val="150000"/>
                  </a:schemeClr>
                </a:solidFill>
              </a:rPr>
              <a:t>Web as a Graph</a:t>
            </a:r>
            <a:endParaRPr lang="en-US" dirty="0">
              <a:solidFill>
                <a:schemeClr val="accent1">
                  <a:satMod val="150000"/>
                </a:schemeClr>
              </a:solidFill>
            </a:endParaRPr>
          </a:p>
        </p:txBody>
      </p:sp>
      <p:sp>
        <p:nvSpPr>
          <p:cNvPr id="36866" name="Content Placeholder 2"/>
          <p:cNvSpPr>
            <a:spLocks noGrp="1"/>
          </p:cNvSpPr>
          <p:nvPr>
            <p:ph idx="1"/>
          </p:nvPr>
        </p:nvSpPr>
        <p:spPr/>
        <p:txBody>
          <a:bodyPr/>
          <a:lstStyle/>
          <a:p>
            <a:r>
              <a:rPr lang="en-US" b="1" dirty="0" smtClean="0">
                <a:solidFill>
                  <a:srgbClr val="D60093"/>
                </a:solidFill>
              </a:rPr>
              <a:t>Web as a directed graph:</a:t>
            </a:r>
          </a:p>
          <a:p>
            <a:pPr lvl="1"/>
            <a:r>
              <a:rPr lang="en-US" b="1" dirty="0" smtClean="0">
                <a:solidFill>
                  <a:srgbClr val="0000FF"/>
                </a:solidFill>
              </a:rPr>
              <a:t>Nodes: Webpages</a:t>
            </a:r>
          </a:p>
          <a:p>
            <a:pPr lvl="1"/>
            <a:r>
              <a:rPr lang="en-US" b="1" dirty="0" smtClean="0">
                <a:solidFill>
                  <a:srgbClr val="0000FF"/>
                </a:solidFill>
              </a:rPr>
              <a:t>Edges: Hyperlinks</a:t>
            </a:r>
            <a:endParaRPr lang="en-US" dirty="0" smtClean="0">
              <a:solidFill>
                <a:srgbClr val="0000FF"/>
              </a:solidFill>
            </a:endParaRPr>
          </a:p>
        </p:txBody>
      </p:sp>
      <p:sp>
        <p:nvSpPr>
          <p:cNvPr id="5" name="Footer Placeholder 4"/>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pPr>
              <a:defRPr/>
            </a:pPr>
            <a:fld id="{BB18E5CE-EB7F-44C1-BA9D-EB986C4F3572}" type="slidenum">
              <a:rPr lang="en-US"/>
              <a:pPr>
                <a:defRPr/>
              </a:pPr>
              <a:t>9</a:t>
            </a:fld>
            <a:endParaRPr lang="en-US"/>
          </a:p>
        </p:txBody>
      </p:sp>
      <p:sp>
        <p:nvSpPr>
          <p:cNvPr id="24" name="Flowchart: Document 23"/>
          <p:cNvSpPr/>
          <p:nvPr/>
        </p:nvSpPr>
        <p:spPr>
          <a:xfrm>
            <a:off x="1066800" y="2967162"/>
            <a:ext cx="1219200" cy="1600200"/>
          </a:xfrm>
          <a:prstGeom prst="flowChartDocumen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smtClean="0"/>
              <a:t>I teach a class on </a:t>
            </a:r>
            <a:r>
              <a:rPr lang="en-US" sz="1600" u="sng" dirty="0" smtClean="0">
                <a:solidFill>
                  <a:srgbClr val="0000FF"/>
                </a:solidFill>
              </a:rPr>
              <a:t>Networks</a:t>
            </a:r>
            <a:r>
              <a:rPr lang="en-US" sz="1600" dirty="0" smtClean="0"/>
              <a:t>.</a:t>
            </a:r>
            <a:endParaRPr lang="en-US" sz="1600" dirty="0"/>
          </a:p>
        </p:txBody>
      </p:sp>
      <p:sp>
        <p:nvSpPr>
          <p:cNvPr id="25" name="Flowchart: Document 24"/>
          <p:cNvSpPr/>
          <p:nvPr/>
        </p:nvSpPr>
        <p:spPr>
          <a:xfrm>
            <a:off x="3098800" y="3576762"/>
            <a:ext cx="1219200" cy="1857292"/>
          </a:xfrm>
          <a:prstGeom prst="flowChartDocumen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smtClean="0"/>
              <a:t>CS224W: Classes are in the </a:t>
            </a:r>
            <a:br>
              <a:rPr lang="en-US" sz="1600" dirty="0" smtClean="0"/>
            </a:br>
            <a:r>
              <a:rPr lang="en-US" sz="1600" u="sng" dirty="0" smtClean="0">
                <a:solidFill>
                  <a:srgbClr val="0000FF"/>
                </a:solidFill>
              </a:rPr>
              <a:t>Gates</a:t>
            </a:r>
            <a:r>
              <a:rPr lang="en-US" sz="1600" dirty="0" smtClean="0"/>
              <a:t> building</a:t>
            </a:r>
            <a:endParaRPr lang="en-US" sz="1600" b="1" u="sng" dirty="0">
              <a:solidFill>
                <a:srgbClr val="0000FF"/>
              </a:solidFill>
            </a:endParaRPr>
          </a:p>
        </p:txBody>
      </p:sp>
      <p:sp>
        <p:nvSpPr>
          <p:cNvPr id="26" name="Flowchart: Document 25"/>
          <p:cNvSpPr/>
          <p:nvPr/>
        </p:nvSpPr>
        <p:spPr>
          <a:xfrm>
            <a:off x="5130800" y="4443454"/>
            <a:ext cx="1219200" cy="1600200"/>
          </a:xfrm>
          <a:prstGeom prst="flowChartDocumen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smtClean="0"/>
              <a:t>Computer  Science Department at </a:t>
            </a:r>
            <a:r>
              <a:rPr lang="en-US" sz="1600" u="sng" dirty="0" smtClean="0">
                <a:solidFill>
                  <a:srgbClr val="0000FF"/>
                </a:solidFill>
              </a:rPr>
              <a:t>Stanford</a:t>
            </a:r>
          </a:p>
        </p:txBody>
      </p:sp>
      <p:sp>
        <p:nvSpPr>
          <p:cNvPr id="27" name="Flowchart: Document 26"/>
          <p:cNvSpPr/>
          <p:nvPr/>
        </p:nvSpPr>
        <p:spPr>
          <a:xfrm>
            <a:off x="7162800" y="5181600"/>
            <a:ext cx="1219200" cy="1600200"/>
          </a:xfrm>
          <a:prstGeom prst="flowChartDocumen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smtClean="0"/>
              <a:t>Stanford University</a:t>
            </a:r>
            <a:endParaRPr lang="en-US" sz="1600" dirty="0"/>
          </a:p>
        </p:txBody>
      </p:sp>
      <p:cxnSp>
        <p:nvCxnSpPr>
          <p:cNvPr id="28" name="Straight Arrow Connector 27"/>
          <p:cNvCxnSpPr>
            <a:endCxn id="25" idx="1"/>
          </p:cNvCxnSpPr>
          <p:nvPr/>
        </p:nvCxnSpPr>
        <p:spPr>
          <a:xfrm>
            <a:off x="1676400" y="3957762"/>
            <a:ext cx="1422400" cy="547646"/>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9" name="Straight Arrow Connector 28"/>
          <p:cNvCxnSpPr>
            <a:endCxn id="26" idx="1"/>
          </p:cNvCxnSpPr>
          <p:nvPr/>
        </p:nvCxnSpPr>
        <p:spPr>
          <a:xfrm>
            <a:off x="3886200" y="4719762"/>
            <a:ext cx="1244600" cy="523792"/>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0" name="Straight Arrow Connector 29"/>
          <p:cNvCxnSpPr>
            <a:endCxn id="27" idx="1"/>
          </p:cNvCxnSpPr>
          <p:nvPr/>
        </p:nvCxnSpPr>
        <p:spPr>
          <a:xfrm>
            <a:off x="5740400" y="5557962"/>
            <a:ext cx="1422400" cy="423738"/>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11059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as a </a:t>
            </a:r>
            <a:r>
              <a:rPr lang="en-US" dirty="0"/>
              <a:t>D</a:t>
            </a:r>
            <a:r>
              <a:rPr lang="en-US" dirty="0" smtClean="0"/>
              <a:t>irected Graph</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10</a:t>
            </a:fld>
            <a:endParaRPr lang="en-US"/>
          </a:p>
        </p:txBody>
      </p:sp>
      <p:pic>
        <p:nvPicPr>
          <p:cNvPr id="9" name="Picture 2"/>
          <p:cNvPicPr>
            <a:picLocks noChangeAspect="1" noChangeArrowheads="1"/>
          </p:cNvPicPr>
          <p:nvPr/>
        </p:nvPicPr>
        <p:blipFill>
          <a:blip r:embed="rId2" cstate="print"/>
          <a:srcRect/>
          <a:stretch>
            <a:fillRect/>
          </a:stretch>
        </p:blipFill>
        <p:spPr bwMode="auto">
          <a:xfrm>
            <a:off x="1257860" y="1647826"/>
            <a:ext cx="6628280" cy="4829174"/>
          </a:xfrm>
          <a:prstGeom prst="rect">
            <a:avLst/>
          </a:prstGeom>
          <a:noFill/>
          <a:ln w="9525">
            <a:noFill/>
            <a:miter lim="800000"/>
            <a:headEnd/>
            <a:tailEnd/>
          </a:ln>
        </p:spPr>
      </p:pic>
    </p:spTree>
    <p:extLst>
      <p:ext uri="{BB962C8B-B14F-4D97-AF65-F5344CB8AC3E}">
        <p14:creationId xmlns:p14="http://schemas.microsoft.com/office/powerpoint/2010/main" val="4688944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a:bodyPr>
          <a:lstStyle/>
          <a:p>
            <a:r>
              <a:rPr lang="en-US" dirty="0" smtClean="0"/>
              <a:t>Broad Question</a:t>
            </a:r>
            <a:endParaRPr lang="en-US" dirty="0"/>
          </a:p>
        </p:txBody>
      </p:sp>
      <p:sp>
        <p:nvSpPr>
          <p:cNvPr id="3" name="Content Placeholder 2"/>
          <p:cNvSpPr>
            <a:spLocks noGrp="1"/>
          </p:cNvSpPr>
          <p:nvPr>
            <p:ph idx="1"/>
          </p:nvPr>
        </p:nvSpPr>
        <p:spPr>
          <a:xfrm>
            <a:off x="457200" y="1295400"/>
            <a:ext cx="8229600" cy="5410200"/>
          </a:xfrm>
        </p:spPr>
        <p:txBody>
          <a:bodyPr>
            <a:normAutofit/>
          </a:bodyPr>
          <a:lstStyle/>
          <a:p>
            <a:r>
              <a:rPr lang="en-US" sz="3600" b="1" dirty="0" smtClean="0">
                <a:solidFill>
                  <a:srgbClr val="CC0066"/>
                </a:solidFill>
              </a:rPr>
              <a:t>How to organize the Web?</a:t>
            </a:r>
            <a:endParaRPr lang="en-US" b="1" dirty="0" smtClean="0">
              <a:solidFill>
                <a:srgbClr val="CC0066"/>
              </a:solidFill>
            </a:endParaRPr>
          </a:p>
          <a:p>
            <a:r>
              <a:rPr lang="en-US" b="1" dirty="0" smtClean="0"/>
              <a:t>First try:</a:t>
            </a:r>
            <a:r>
              <a:rPr lang="en-US" dirty="0" smtClean="0"/>
              <a:t> Human curated</a:t>
            </a:r>
            <a:br>
              <a:rPr lang="en-US" dirty="0" smtClean="0"/>
            </a:br>
            <a:r>
              <a:rPr lang="en-US" b="1" dirty="0" smtClean="0">
                <a:solidFill>
                  <a:srgbClr val="0000FF"/>
                </a:solidFill>
              </a:rPr>
              <a:t>Web directories</a:t>
            </a:r>
          </a:p>
          <a:p>
            <a:pPr lvl="1"/>
            <a:r>
              <a:rPr lang="en-US" dirty="0" smtClean="0"/>
              <a:t>Yahoo, DMOZ, </a:t>
            </a:r>
            <a:r>
              <a:rPr lang="en-US" dirty="0" err="1" smtClean="0"/>
              <a:t>LookSmart</a:t>
            </a:r>
            <a:endParaRPr lang="en-US" dirty="0" smtClean="0"/>
          </a:p>
          <a:p>
            <a:r>
              <a:rPr lang="en-US" b="1" dirty="0" smtClean="0"/>
              <a:t>Second try:</a:t>
            </a:r>
            <a:r>
              <a:rPr lang="en-US" dirty="0" smtClean="0"/>
              <a:t> </a:t>
            </a:r>
            <a:r>
              <a:rPr lang="en-US" b="1" dirty="0" smtClean="0">
                <a:solidFill>
                  <a:srgbClr val="0000FF"/>
                </a:solidFill>
              </a:rPr>
              <a:t>Web Search</a:t>
            </a:r>
          </a:p>
          <a:p>
            <a:pPr lvl="1"/>
            <a:r>
              <a:rPr lang="en-US" b="1" dirty="0" smtClean="0">
                <a:solidFill>
                  <a:srgbClr val="008000"/>
                </a:solidFill>
              </a:rPr>
              <a:t>Information Retrieval </a:t>
            </a:r>
            <a:r>
              <a:rPr lang="en-US" dirty="0" smtClean="0"/>
              <a:t>investigates:</a:t>
            </a:r>
            <a:br>
              <a:rPr lang="en-US" dirty="0" smtClean="0"/>
            </a:br>
            <a:r>
              <a:rPr lang="en-US" dirty="0" smtClean="0">
                <a:solidFill>
                  <a:srgbClr val="0000FF"/>
                </a:solidFill>
              </a:rPr>
              <a:t>Find </a:t>
            </a:r>
            <a:r>
              <a:rPr lang="en-US" dirty="0">
                <a:solidFill>
                  <a:srgbClr val="0000FF"/>
                </a:solidFill>
              </a:rPr>
              <a:t>relevant docs in a </a:t>
            </a:r>
            <a:r>
              <a:rPr lang="en-US" dirty="0" smtClean="0">
                <a:solidFill>
                  <a:srgbClr val="0000FF"/>
                </a:solidFill>
              </a:rPr>
              <a:t>small </a:t>
            </a:r>
            <a:br>
              <a:rPr lang="en-US" dirty="0" smtClean="0">
                <a:solidFill>
                  <a:srgbClr val="0000FF"/>
                </a:solidFill>
              </a:rPr>
            </a:br>
            <a:r>
              <a:rPr lang="en-US" dirty="0" smtClean="0">
                <a:solidFill>
                  <a:srgbClr val="0000FF"/>
                </a:solidFill>
              </a:rPr>
              <a:t>and trusted </a:t>
            </a:r>
            <a:r>
              <a:rPr lang="en-US" dirty="0">
                <a:solidFill>
                  <a:srgbClr val="0000FF"/>
                </a:solidFill>
              </a:rPr>
              <a:t>set</a:t>
            </a:r>
          </a:p>
          <a:p>
            <a:pPr lvl="2"/>
            <a:r>
              <a:rPr lang="en-US" dirty="0"/>
              <a:t>Newspaper </a:t>
            </a:r>
            <a:r>
              <a:rPr lang="en-US" dirty="0" smtClean="0"/>
              <a:t>articles, Patents</a:t>
            </a:r>
            <a:r>
              <a:rPr lang="en-US" dirty="0"/>
              <a:t>, etc</a:t>
            </a:r>
            <a:r>
              <a:rPr lang="en-US" dirty="0" smtClean="0"/>
              <a:t>.</a:t>
            </a:r>
          </a:p>
          <a:p>
            <a:pPr lvl="1"/>
            <a:r>
              <a:rPr lang="en-US" b="1" u="sng" dirty="0" smtClean="0">
                <a:solidFill>
                  <a:srgbClr val="FF0000"/>
                </a:solidFill>
              </a:rPr>
              <a:t>But:</a:t>
            </a:r>
            <a:r>
              <a:rPr lang="en-US" dirty="0" smtClean="0"/>
              <a:t> Web is </a:t>
            </a:r>
            <a:r>
              <a:rPr lang="en-US" b="1" dirty="0" smtClean="0"/>
              <a:t>huge</a:t>
            </a:r>
            <a:r>
              <a:rPr lang="en-US" dirty="0" smtClean="0"/>
              <a:t>, full of untrusted documents, random things, web spam, etc.</a:t>
            </a:r>
            <a:endParaRPr lang="en-US" dirty="0"/>
          </a:p>
          <a:p>
            <a:pPr lvl="1"/>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0" name="Slide Number Placeholder 9"/>
          <p:cNvSpPr>
            <a:spLocks noGrp="1"/>
          </p:cNvSpPr>
          <p:nvPr>
            <p:ph type="sldNum" sz="quarter" idx="12"/>
          </p:nvPr>
        </p:nvSpPr>
        <p:spPr/>
        <p:txBody>
          <a:bodyPr/>
          <a:lstStyle/>
          <a:p>
            <a:fld id="{19B12225-5612-419B-A8D5-4B8EEE4C217E}" type="slidenum">
              <a:rPr lang="en-US" smtClean="0"/>
              <a:pPr/>
              <a:t>11</a:t>
            </a:fld>
            <a:endParaRPr lang="en-US"/>
          </a:p>
        </p:txBody>
      </p:sp>
      <p:pic>
        <p:nvPicPr>
          <p:cNvPr id="22533" name="Picture 5" descr="http://www.imagstudios.com/images/yahoo-old.jpg"/>
          <p:cNvPicPr>
            <a:picLocks noChangeAspect="1" noChangeArrowheads="1"/>
          </p:cNvPicPr>
          <p:nvPr/>
        </p:nvPicPr>
        <p:blipFill>
          <a:blip r:embed="rId2" cstate="print"/>
          <a:srcRect/>
          <a:stretch>
            <a:fillRect/>
          </a:stretch>
        </p:blipFill>
        <p:spPr bwMode="auto">
          <a:xfrm>
            <a:off x="6096000" y="1143000"/>
            <a:ext cx="2982591" cy="2895600"/>
          </a:xfrm>
          <a:prstGeom prst="rect">
            <a:avLst/>
          </a:prstGeom>
          <a:noFill/>
        </p:spPr>
      </p:pic>
    </p:spTree>
    <p:extLst>
      <p:ext uri="{BB962C8B-B14F-4D97-AF65-F5344CB8AC3E}">
        <p14:creationId xmlns:p14="http://schemas.microsoft.com/office/powerpoint/2010/main" val="3419213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5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Search: 2 Challenges</a:t>
            </a:r>
            <a:endParaRPr lang="en-US" dirty="0"/>
          </a:p>
        </p:txBody>
      </p:sp>
      <p:sp>
        <p:nvSpPr>
          <p:cNvPr id="3" name="Content Placeholder 2"/>
          <p:cNvSpPr>
            <a:spLocks noGrp="1"/>
          </p:cNvSpPr>
          <p:nvPr>
            <p:ph idx="1"/>
          </p:nvPr>
        </p:nvSpPr>
        <p:spPr>
          <a:xfrm>
            <a:off x="457200" y="1295400"/>
            <a:ext cx="8610600" cy="5257801"/>
          </a:xfrm>
        </p:spPr>
        <p:txBody>
          <a:bodyPr>
            <a:normAutofit/>
          </a:bodyPr>
          <a:lstStyle/>
          <a:p>
            <a:pPr marL="118872" indent="0">
              <a:buNone/>
            </a:pPr>
            <a:r>
              <a:rPr lang="en-US" b="1" dirty="0" smtClean="0">
                <a:solidFill>
                  <a:srgbClr val="0000FF"/>
                </a:solidFill>
              </a:rPr>
              <a:t>2 challenges of web search:</a:t>
            </a:r>
          </a:p>
          <a:p>
            <a:r>
              <a:rPr lang="en-US" b="1" dirty="0" smtClean="0">
                <a:solidFill>
                  <a:srgbClr val="D60093"/>
                </a:solidFill>
              </a:rPr>
              <a:t>(1</a:t>
            </a:r>
            <a:r>
              <a:rPr lang="en-US" b="1" dirty="0">
                <a:solidFill>
                  <a:srgbClr val="D60093"/>
                </a:solidFill>
              </a:rPr>
              <a:t>) Web contains many sources of information</a:t>
            </a:r>
            <a:br>
              <a:rPr lang="en-US" b="1" dirty="0">
                <a:solidFill>
                  <a:srgbClr val="D60093"/>
                </a:solidFill>
              </a:rPr>
            </a:br>
            <a:r>
              <a:rPr lang="en-US" b="1" dirty="0">
                <a:solidFill>
                  <a:srgbClr val="333399"/>
                </a:solidFill>
              </a:rPr>
              <a:t>Who to “trust”?</a:t>
            </a:r>
          </a:p>
          <a:p>
            <a:pPr lvl="1"/>
            <a:r>
              <a:rPr lang="en-US" b="1" dirty="0">
                <a:solidFill>
                  <a:srgbClr val="008000"/>
                </a:solidFill>
              </a:rPr>
              <a:t>Trick:</a:t>
            </a:r>
            <a:r>
              <a:rPr lang="en-US" b="1" dirty="0">
                <a:solidFill>
                  <a:schemeClr val="accent2"/>
                </a:solidFill>
              </a:rPr>
              <a:t> </a:t>
            </a:r>
            <a:r>
              <a:rPr lang="en-US" dirty="0"/>
              <a:t>Trustworthy pages may point to each other</a:t>
            </a:r>
            <a:r>
              <a:rPr lang="en-US" dirty="0" smtClean="0"/>
              <a:t>!</a:t>
            </a:r>
          </a:p>
          <a:p>
            <a:pPr lvl="1"/>
            <a:endParaRPr lang="en-US" sz="1000" b="1" dirty="0">
              <a:solidFill>
                <a:schemeClr val="accent2"/>
              </a:solidFill>
            </a:endParaRPr>
          </a:p>
          <a:p>
            <a:r>
              <a:rPr lang="en-US" b="1" dirty="0" smtClean="0">
                <a:solidFill>
                  <a:srgbClr val="D60093"/>
                </a:solidFill>
              </a:rPr>
              <a:t>(2) What is the “best” answer to query “newspaper”?</a:t>
            </a:r>
          </a:p>
          <a:p>
            <a:pPr lvl="1"/>
            <a:r>
              <a:rPr lang="en-US" dirty="0" smtClean="0"/>
              <a:t>No single right answer</a:t>
            </a:r>
          </a:p>
          <a:p>
            <a:pPr lvl="1"/>
            <a:r>
              <a:rPr lang="en-US" b="1" dirty="0" smtClean="0">
                <a:solidFill>
                  <a:srgbClr val="008000"/>
                </a:solidFill>
              </a:rPr>
              <a:t>Trick:</a:t>
            </a:r>
            <a:r>
              <a:rPr lang="en-US" dirty="0" smtClean="0">
                <a:solidFill>
                  <a:schemeClr val="accent2"/>
                </a:solidFill>
              </a:rPr>
              <a:t> </a:t>
            </a:r>
            <a:r>
              <a:rPr lang="en-US" dirty="0" smtClean="0"/>
              <a:t>Pages that actually know about newspapers might all be pointing to many newspapers</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12</a:t>
            </a:fld>
            <a:endParaRPr lang="en-US"/>
          </a:p>
        </p:txBody>
      </p:sp>
    </p:spTree>
    <p:extLst>
      <p:ext uri="{BB962C8B-B14F-4D97-AF65-F5344CB8AC3E}">
        <p14:creationId xmlns:p14="http://schemas.microsoft.com/office/powerpoint/2010/main" val="2605448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70" name="Picture 7"/>
          <p:cNvPicPr>
            <a:picLocks noChangeAspect="1" noChangeArrowheads="1"/>
          </p:cNvPicPr>
          <p:nvPr/>
        </p:nvPicPr>
        <p:blipFill>
          <a:blip r:embed="rId2" cstate="print"/>
          <a:srcRect/>
          <a:stretch>
            <a:fillRect/>
          </a:stretch>
        </p:blipFill>
        <p:spPr bwMode="auto">
          <a:xfrm>
            <a:off x="5132515" y="2947986"/>
            <a:ext cx="4011485" cy="2995614"/>
          </a:xfrm>
          <a:prstGeom prst="rect">
            <a:avLst/>
          </a:prstGeom>
          <a:noFill/>
          <a:ln w="9525">
            <a:noFill/>
            <a:miter lim="800000"/>
            <a:headEnd/>
            <a:tailEnd/>
          </a:ln>
        </p:spPr>
      </p:pic>
      <p:sp>
        <p:nvSpPr>
          <p:cNvPr id="2" name="Title 1"/>
          <p:cNvSpPr>
            <a:spLocks noGrp="1"/>
          </p:cNvSpPr>
          <p:nvPr>
            <p:ph type="title"/>
          </p:nvPr>
        </p:nvSpPr>
        <p:spPr/>
        <p:txBody>
          <a:bodyPr/>
          <a:lstStyle/>
          <a:p>
            <a:pPr fontAlgn="auto">
              <a:spcAft>
                <a:spcPts val="0"/>
              </a:spcAft>
              <a:defRPr/>
            </a:pPr>
            <a:r>
              <a:rPr lang="en-US" dirty="0" smtClean="0">
                <a:solidFill>
                  <a:schemeClr val="accent1">
                    <a:satMod val="150000"/>
                  </a:schemeClr>
                </a:solidFill>
              </a:rPr>
              <a:t>Ranking Nodes on the Graph</a:t>
            </a:r>
            <a:endParaRPr lang="en-US" dirty="0">
              <a:solidFill>
                <a:schemeClr val="accent1">
                  <a:satMod val="150000"/>
                </a:schemeClr>
              </a:solidFill>
            </a:endParaRPr>
          </a:p>
        </p:txBody>
      </p:sp>
      <p:sp>
        <p:nvSpPr>
          <p:cNvPr id="36866" name="Content Placeholder 2"/>
          <p:cNvSpPr>
            <a:spLocks noGrp="1"/>
          </p:cNvSpPr>
          <p:nvPr>
            <p:ph idx="1"/>
          </p:nvPr>
        </p:nvSpPr>
        <p:spPr/>
        <p:txBody>
          <a:bodyPr/>
          <a:lstStyle/>
          <a:p>
            <a:r>
              <a:rPr lang="en-US" b="1" dirty="0" smtClean="0">
                <a:solidFill>
                  <a:srgbClr val="D60093"/>
                </a:solidFill>
              </a:rPr>
              <a:t>All web pages are not equally “important”</a:t>
            </a:r>
          </a:p>
          <a:p>
            <a:pPr marL="457200" lvl="1" indent="0">
              <a:buNone/>
            </a:pPr>
            <a:r>
              <a:rPr lang="en-US" dirty="0" smtClean="0">
                <a:hlinkClick r:id="rId3"/>
              </a:rPr>
              <a:t>www.joe-schmoe.com</a:t>
            </a:r>
            <a:r>
              <a:rPr lang="en-US" dirty="0" smtClean="0"/>
              <a:t> vs. </a:t>
            </a:r>
            <a:r>
              <a:rPr lang="en-US" dirty="0" smtClean="0">
                <a:hlinkClick r:id="rId4"/>
              </a:rPr>
              <a:t>www.stanford.edu</a:t>
            </a:r>
            <a:r>
              <a:rPr lang="en-US" dirty="0" smtClean="0"/>
              <a:t> </a:t>
            </a:r>
          </a:p>
          <a:p>
            <a:endParaRPr lang="en-US" dirty="0" smtClean="0"/>
          </a:p>
          <a:p>
            <a:r>
              <a:rPr lang="en-US" dirty="0" smtClean="0"/>
              <a:t>There is large diversity </a:t>
            </a:r>
            <a:br>
              <a:rPr lang="en-US" dirty="0" smtClean="0"/>
            </a:br>
            <a:r>
              <a:rPr lang="en-US" dirty="0" smtClean="0"/>
              <a:t>in the web-graph </a:t>
            </a:r>
            <a:br>
              <a:rPr lang="en-US" dirty="0" smtClean="0"/>
            </a:br>
            <a:r>
              <a:rPr lang="en-US" dirty="0" smtClean="0"/>
              <a:t>node connectivity.</a:t>
            </a:r>
            <a:br>
              <a:rPr lang="en-US" dirty="0" smtClean="0"/>
            </a:br>
            <a:r>
              <a:rPr lang="en-US" b="1" dirty="0" smtClean="0">
                <a:solidFill>
                  <a:srgbClr val="0000FF"/>
                </a:solidFill>
              </a:rPr>
              <a:t>Let’s rank the pages by </a:t>
            </a:r>
            <a:br>
              <a:rPr lang="en-US" b="1" dirty="0" smtClean="0">
                <a:solidFill>
                  <a:srgbClr val="0000FF"/>
                </a:solidFill>
              </a:rPr>
            </a:br>
            <a:r>
              <a:rPr lang="en-US" b="1" dirty="0" smtClean="0">
                <a:solidFill>
                  <a:srgbClr val="0000FF"/>
                </a:solidFill>
              </a:rPr>
              <a:t>the link structure!</a:t>
            </a:r>
            <a:endParaRPr lang="en-US" dirty="0" smtClean="0">
              <a:solidFill>
                <a:srgbClr val="0000FF"/>
              </a:solidFill>
            </a:endParaRPr>
          </a:p>
        </p:txBody>
      </p:sp>
      <p:sp>
        <p:nvSpPr>
          <p:cNvPr id="5" name="Footer Placeholder 4"/>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pPr>
              <a:defRPr/>
            </a:pPr>
            <a:fld id="{BB18E5CE-EB7F-44C1-BA9D-EB986C4F3572}" type="slidenum">
              <a:rPr lang="en-US"/>
              <a:pPr>
                <a:defRPr/>
              </a:pPr>
              <a:t>13</a:t>
            </a:fld>
            <a:endParaRPr lang="en-US"/>
          </a:p>
        </p:txBody>
      </p:sp>
      <p:sp>
        <p:nvSpPr>
          <p:cNvPr id="8" name="Oval 7"/>
          <p:cNvSpPr/>
          <p:nvPr/>
        </p:nvSpPr>
        <p:spPr>
          <a:xfrm>
            <a:off x="6073662" y="5135477"/>
            <a:ext cx="165947" cy="178288"/>
          </a:xfrm>
          <a:prstGeom prst="ellipse">
            <a:avLst/>
          </a:prstGeom>
          <a:solidFill>
            <a:srgbClr val="0000FF"/>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endParaRPr lang="en-US"/>
          </a:p>
        </p:txBody>
      </p:sp>
      <p:sp>
        <p:nvSpPr>
          <p:cNvPr id="9" name="Oval 8"/>
          <p:cNvSpPr/>
          <p:nvPr/>
        </p:nvSpPr>
        <p:spPr>
          <a:xfrm>
            <a:off x="8112920" y="2895600"/>
            <a:ext cx="165947" cy="178288"/>
          </a:xfrm>
          <a:prstGeom prst="ellipse">
            <a:avLst/>
          </a:prstGeom>
          <a:solidFill>
            <a:srgbClr val="FF0000"/>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7180161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dirty="0"/>
              <a:t>Link Analysis Algorithms</a:t>
            </a:r>
          </a:p>
        </p:txBody>
      </p:sp>
      <p:sp>
        <p:nvSpPr>
          <p:cNvPr id="64515" name="Rectangle 3"/>
          <p:cNvSpPr>
            <a:spLocks noGrp="1" noChangeArrowheads="1"/>
          </p:cNvSpPr>
          <p:nvPr>
            <p:ph type="body" idx="1"/>
          </p:nvPr>
        </p:nvSpPr>
        <p:spPr/>
        <p:txBody>
          <a:bodyPr/>
          <a:lstStyle/>
          <a:p>
            <a:r>
              <a:rPr lang="en-US" dirty="0" smtClean="0">
                <a:solidFill>
                  <a:srgbClr val="D60093"/>
                </a:solidFill>
              </a:rPr>
              <a:t>We will cover the following</a:t>
            </a:r>
            <a:r>
              <a:rPr lang="en-US" b="1" dirty="0" smtClean="0">
                <a:solidFill>
                  <a:srgbClr val="D60093"/>
                </a:solidFill>
              </a:rPr>
              <a:t> Link Analysis approaches </a:t>
            </a:r>
            <a:r>
              <a:rPr lang="en-US" dirty="0" smtClean="0"/>
              <a:t>for computing </a:t>
            </a:r>
            <a:r>
              <a:rPr lang="en-US" b="1" dirty="0" err="1" smtClean="0">
                <a:solidFill>
                  <a:srgbClr val="0000FF"/>
                </a:solidFill>
              </a:rPr>
              <a:t>importances</a:t>
            </a:r>
            <a:r>
              <a:rPr lang="en-US" dirty="0" smtClean="0">
                <a:solidFill>
                  <a:srgbClr val="0000FF"/>
                </a:solidFill>
              </a:rPr>
              <a:t> </a:t>
            </a:r>
            <a:br>
              <a:rPr lang="en-US" dirty="0" smtClean="0">
                <a:solidFill>
                  <a:srgbClr val="0000FF"/>
                </a:solidFill>
              </a:rPr>
            </a:br>
            <a:r>
              <a:rPr lang="en-US" dirty="0" smtClean="0">
                <a:solidFill>
                  <a:srgbClr val="0000FF"/>
                </a:solidFill>
              </a:rPr>
              <a:t>of nodes in a graph</a:t>
            </a:r>
            <a:r>
              <a:rPr lang="en-US" dirty="0" smtClean="0"/>
              <a:t>:</a:t>
            </a:r>
            <a:endParaRPr lang="en-US" dirty="0" smtClean="0">
              <a:solidFill>
                <a:schemeClr val="accent3"/>
              </a:solidFill>
            </a:endParaRPr>
          </a:p>
          <a:p>
            <a:pPr lvl="1"/>
            <a:r>
              <a:rPr lang="en-US" dirty="0" smtClean="0"/>
              <a:t>Page </a:t>
            </a:r>
            <a:r>
              <a:rPr lang="en-US" dirty="0"/>
              <a:t>Rank</a:t>
            </a:r>
          </a:p>
          <a:p>
            <a:pPr lvl="1"/>
            <a:r>
              <a:rPr lang="en-US" dirty="0" smtClean="0"/>
              <a:t>Topic-Specific (Personalized) </a:t>
            </a:r>
            <a:r>
              <a:rPr lang="en-US" dirty="0"/>
              <a:t>Page </a:t>
            </a:r>
            <a:r>
              <a:rPr lang="en-US" dirty="0" smtClean="0"/>
              <a:t>Rank</a:t>
            </a:r>
          </a:p>
          <a:p>
            <a:pPr lvl="1"/>
            <a:r>
              <a:rPr lang="en-US" dirty="0" smtClean="0"/>
              <a:t>Web Spam </a:t>
            </a:r>
            <a:r>
              <a:rPr lang="en-US" dirty="0"/>
              <a:t>Detection </a:t>
            </a:r>
            <a:r>
              <a:rPr lang="en-US" dirty="0" smtClean="0"/>
              <a:t>Algorithms</a:t>
            </a:r>
            <a:endParaRPr lang="en-US"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5001123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81200"/>
            <a:ext cx="8077200" cy="2590800"/>
          </a:xfrm>
        </p:spPr>
        <p:txBody>
          <a:bodyPr anchor="b">
            <a:normAutofit/>
          </a:bodyPr>
          <a:lstStyle/>
          <a:p>
            <a:r>
              <a:rPr lang="en-US" sz="4800" dirty="0" smtClean="0"/>
              <a:t>PageRank</a:t>
            </a:r>
            <a:r>
              <a:rPr lang="en-US" sz="4800" dirty="0"/>
              <a:t>: </a:t>
            </a:r>
            <a:r>
              <a:rPr lang="en-US" sz="4800" dirty="0" smtClean="0"/>
              <a:t/>
            </a:r>
            <a:br>
              <a:rPr lang="en-US" sz="4800" dirty="0" smtClean="0"/>
            </a:br>
            <a:r>
              <a:rPr lang="en-US" sz="4800" dirty="0" smtClean="0"/>
              <a:t>The “Flow” Formulation</a:t>
            </a:r>
            <a:endParaRPr lang="en-US" sz="4800" dirty="0"/>
          </a:p>
        </p:txBody>
      </p:sp>
    </p:spTree>
    <p:extLst>
      <p:ext uri="{BB962C8B-B14F-4D97-AF65-F5344CB8AC3E}">
        <p14:creationId xmlns:p14="http://schemas.microsoft.com/office/powerpoint/2010/main" val="108834856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solidFill>
                  <a:schemeClr val="accent1">
                    <a:satMod val="150000"/>
                  </a:schemeClr>
                </a:solidFill>
              </a:rPr>
              <a:t>Links as Votes</a:t>
            </a:r>
            <a:endParaRPr lang="en-US" dirty="0">
              <a:solidFill>
                <a:schemeClr val="accent1">
                  <a:satMod val="150000"/>
                </a:schemeClr>
              </a:solidFill>
            </a:endParaRPr>
          </a:p>
        </p:txBody>
      </p:sp>
      <p:sp>
        <p:nvSpPr>
          <p:cNvPr id="37890" name="Content Placeholder 2"/>
          <p:cNvSpPr>
            <a:spLocks noGrp="1"/>
          </p:cNvSpPr>
          <p:nvPr>
            <p:ph idx="1"/>
          </p:nvPr>
        </p:nvSpPr>
        <p:spPr/>
        <p:txBody>
          <a:bodyPr/>
          <a:lstStyle/>
          <a:p>
            <a:pPr lvl="8"/>
            <a:endParaRPr lang="en-US" sz="400" dirty="0"/>
          </a:p>
          <a:p>
            <a:r>
              <a:rPr lang="en-US" b="1" dirty="0" smtClean="0">
                <a:solidFill>
                  <a:srgbClr val="0000FF"/>
                </a:solidFill>
              </a:rPr>
              <a:t>Idea:</a:t>
            </a:r>
            <a:r>
              <a:rPr lang="en-US" dirty="0" smtClean="0">
                <a:solidFill>
                  <a:srgbClr val="0000FF"/>
                </a:solidFill>
              </a:rPr>
              <a:t> </a:t>
            </a:r>
            <a:r>
              <a:rPr lang="en-US" b="1" dirty="0">
                <a:solidFill>
                  <a:srgbClr val="0000FF"/>
                </a:solidFill>
              </a:rPr>
              <a:t>Links as votes</a:t>
            </a:r>
          </a:p>
          <a:p>
            <a:pPr lvl="1"/>
            <a:r>
              <a:rPr lang="en-US" b="1" dirty="0"/>
              <a:t>Page is more important if it has more links</a:t>
            </a:r>
          </a:p>
          <a:p>
            <a:pPr lvl="2"/>
            <a:r>
              <a:rPr lang="en-US" dirty="0"/>
              <a:t>In-coming links? Out-going links?</a:t>
            </a:r>
          </a:p>
          <a:p>
            <a:r>
              <a:rPr lang="en-US" b="1" dirty="0" smtClean="0">
                <a:solidFill>
                  <a:srgbClr val="008000"/>
                </a:solidFill>
              </a:rPr>
              <a:t>Think of in-links as votes:</a:t>
            </a:r>
          </a:p>
          <a:p>
            <a:pPr lvl="1"/>
            <a:r>
              <a:rPr lang="en-US" sz="2000" dirty="0" smtClean="0">
                <a:hlinkClick r:id="rId2"/>
              </a:rPr>
              <a:t>www.stanford.edu</a:t>
            </a:r>
            <a:r>
              <a:rPr lang="en-US" sz="2000" dirty="0" smtClean="0"/>
              <a:t> has 23,400 in-links</a:t>
            </a:r>
          </a:p>
          <a:p>
            <a:pPr lvl="1"/>
            <a:r>
              <a:rPr lang="en-US" sz="2000" dirty="0" smtClean="0">
                <a:hlinkClick r:id="rId3"/>
              </a:rPr>
              <a:t>www.joe-schmoe.com</a:t>
            </a:r>
            <a:r>
              <a:rPr lang="en-US" sz="2000" dirty="0" smtClean="0"/>
              <a:t> has 1 in-link</a:t>
            </a:r>
          </a:p>
          <a:p>
            <a:pPr lvl="8"/>
            <a:endParaRPr lang="en-US" sz="1000" dirty="0" smtClean="0"/>
          </a:p>
          <a:p>
            <a:r>
              <a:rPr lang="en-US" b="1" dirty="0" smtClean="0">
                <a:solidFill>
                  <a:srgbClr val="D60093"/>
                </a:solidFill>
              </a:rPr>
              <a:t>Are all in-links are equal?</a:t>
            </a:r>
          </a:p>
          <a:p>
            <a:pPr lvl="1"/>
            <a:r>
              <a:rPr lang="en-US" b="1" dirty="0" smtClean="0"/>
              <a:t>Links from important pages count more</a:t>
            </a:r>
          </a:p>
          <a:p>
            <a:pPr lvl="1"/>
            <a:r>
              <a:rPr lang="en-US" dirty="0" smtClean="0"/>
              <a:t>Recursive question! </a:t>
            </a:r>
          </a:p>
        </p:txBody>
      </p:sp>
      <p:sp>
        <p:nvSpPr>
          <p:cNvPr id="4" name="Slide Number Placeholder 3"/>
          <p:cNvSpPr>
            <a:spLocks noGrp="1"/>
          </p:cNvSpPr>
          <p:nvPr>
            <p:ph type="sldNum" sz="quarter" idx="12"/>
          </p:nvPr>
        </p:nvSpPr>
        <p:spPr/>
        <p:txBody>
          <a:bodyPr/>
          <a:lstStyle/>
          <a:p>
            <a:fld id="{19B12225-5612-419B-A8D5-4B8EEE4C217E}" type="slidenum">
              <a:rPr lang="en-US" smtClean="0"/>
              <a:pPr/>
              <a:t>16</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4562942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PageRank Scores</a:t>
            </a:r>
            <a:endParaRPr lang="en-US" dirty="0"/>
          </a:p>
        </p:txBody>
      </p:sp>
      <p:cxnSp>
        <p:nvCxnSpPr>
          <p:cNvPr id="10" name="Straight Arrow Connector 9"/>
          <p:cNvCxnSpPr/>
          <p:nvPr/>
        </p:nvCxnSpPr>
        <p:spPr>
          <a:xfrm flipV="1">
            <a:off x="4703619" y="2209800"/>
            <a:ext cx="1066800" cy="152400"/>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flipH="1">
            <a:off x="4731327" y="2819400"/>
            <a:ext cx="990600" cy="76200"/>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15" name="Straight Arrow Connector 14"/>
          <p:cNvCxnSpPr>
            <a:stCxn id="13" idx="1"/>
            <a:endCxn id="5" idx="5"/>
          </p:cNvCxnSpPr>
          <p:nvPr/>
        </p:nvCxnSpPr>
        <p:spPr>
          <a:xfrm flipH="1" flipV="1">
            <a:off x="4333827" y="3571827"/>
            <a:ext cx="627466" cy="779866"/>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26" name="Straight Arrow Connector 25"/>
          <p:cNvCxnSpPr/>
          <p:nvPr/>
        </p:nvCxnSpPr>
        <p:spPr>
          <a:xfrm flipV="1">
            <a:off x="1837054" y="3578754"/>
            <a:ext cx="597065" cy="739693"/>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28" name="Straight Arrow Connector 27"/>
          <p:cNvCxnSpPr/>
          <p:nvPr/>
        </p:nvCxnSpPr>
        <p:spPr>
          <a:xfrm flipH="1" flipV="1">
            <a:off x="1127760" y="2731174"/>
            <a:ext cx="243840" cy="1480607"/>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31" name="Straight Arrow Connector 30"/>
          <p:cNvCxnSpPr>
            <a:stCxn id="20" idx="0"/>
          </p:cNvCxnSpPr>
          <p:nvPr/>
        </p:nvCxnSpPr>
        <p:spPr>
          <a:xfrm flipV="1">
            <a:off x="2788920" y="3962400"/>
            <a:ext cx="274320" cy="1600258"/>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33" name="Straight Arrow Connector 32"/>
          <p:cNvCxnSpPr>
            <a:stCxn id="20" idx="7"/>
          </p:cNvCxnSpPr>
          <p:nvPr/>
        </p:nvCxnSpPr>
        <p:spPr>
          <a:xfrm flipV="1">
            <a:off x="2982894" y="4953000"/>
            <a:ext cx="1817706" cy="690004"/>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38" name="Straight Arrow Connector 37"/>
          <p:cNvCxnSpPr/>
          <p:nvPr/>
        </p:nvCxnSpPr>
        <p:spPr>
          <a:xfrm flipH="1" flipV="1">
            <a:off x="1999136" y="4602480"/>
            <a:ext cx="2829172" cy="137160"/>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40" name="Straight Arrow Connector 39"/>
          <p:cNvCxnSpPr/>
          <p:nvPr/>
        </p:nvCxnSpPr>
        <p:spPr>
          <a:xfrm flipH="1" flipV="1">
            <a:off x="3390900" y="3990108"/>
            <a:ext cx="236220" cy="1874578"/>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42" name="Straight Arrow Connector 41"/>
          <p:cNvCxnSpPr/>
          <p:nvPr/>
        </p:nvCxnSpPr>
        <p:spPr>
          <a:xfrm flipV="1">
            <a:off x="3800313" y="5134514"/>
            <a:ext cx="1140199" cy="789737"/>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45" name="Straight Arrow Connector 44"/>
          <p:cNvCxnSpPr>
            <a:stCxn id="23" idx="7"/>
          </p:cNvCxnSpPr>
          <p:nvPr/>
        </p:nvCxnSpPr>
        <p:spPr>
          <a:xfrm flipV="1">
            <a:off x="4720254" y="5288280"/>
            <a:ext cx="461346" cy="720426"/>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47" name="Straight Arrow Connector 46"/>
          <p:cNvCxnSpPr/>
          <p:nvPr/>
        </p:nvCxnSpPr>
        <p:spPr>
          <a:xfrm flipH="1" flipV="1">
            <a:off x="3962400" y="3858489"/>
            <a:ext cx="563880" cy="2118360"/>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49" name="Straight Arrow Connector 48"/>
          <p:cNvCxnSpPr/>
          <p:nvPr/>
        </p:nvCxnSpPr>
        <p:spPr>
          <a:xfrm flipV="1">
            <a:off x="6749967" y="5195198"/>
            <a:ext cx="299522" cy="730792"/>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57" name="Straight Arrow Connector 56"/>
          <p:cNvCxnSpPr>
            <a:stCxn id="25" idx="1"/>
          </p:cNvCxnSpPr>
          <p:nvPr/>
        </p:nvCxnSpPr>
        <p:spPr>
          <a:xfrm flipH="1" flipV="1">
            <a:off x="7315200" y="5182971"/>
            <a:ext cx="369906" cy="688575"/>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60" name="Straight Arrow Connector 59"/>
          <p:cNvCxnSpPr>
            <a:stCxn id="16" idx="1"/>
          </p:cNvCxnSpPr>
          <p:nvPr/>
        </p:nvCxnSpPr>
        <p:spPr>
          <a:xfrm flipH="1" flipV="1">
            <a:off x="4647560" y="3200400"/>
            <a:ext cx="2229282" cy="1280131"/>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62" name="Straight Arrow Connector 61"/>
          <p:cNvCxnSpPr/>
          <p:nvPr/>
        </p:nvCxnSpPr>
        <p:spPr>
          <a:xfrm flipH="1" flipV="1">
            <a:off x="5897880" y="4899689"/>
            <a:ext cx="872868" cy="53311"/>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43008" name="Straight Arrow Connector 43007"/>
          <p:cNvCxnSpPr/>
          <p:nvPr/>
        </p:nvCxnSpPr>
        <p:spPr>
          <a:xfrm>
            <a:off x="5877099" y="4602480"/>
            <a:ext cx="872868" cy="68580"/>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sp>
        <p:nvSpPr>
          <p:cNvPr id="5" name="Oval 4"/>
          <p:cNvSpPr/>
          <p:nvPr/>
        </p:nvSpPr>
        <p:spPr>
          <a:xfrm>
            <a:off x="2057400" y="1295400"/>
            <a:ext cx="2667000" cy="2667000"/>
          </a:xfrm>
          <a:prstGeom prst="ellipse">
            <a:avLst/>
          </a:prstGeom>
          <a:solidFill>
            <a:schemeClr val="accent2"/>
          </a:solidFill>
          <a:ln w="76200">
            <a:solidFill>
              <a:schemeClr val="accent2"/>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B</a:t>
            </a:r>
          </a:p>
          <a:p>
            <a:pPr algn="ctr"/>
            <a:r>
              <a:rPr lang="en-US" sz="2000" b="1" dirty="0" smtClean="0">
                <a:latin typeface="Arial" pitchFamily="34" charset="0"/>
                <a:cs typeface="Arial" pitchFamily="34" charset="0"/>
              </a:rPr>
              <a:t>38.4</a:t>
            </a:r>
          </a:p>
          <a:p>
            <a:pPr algn="ctr"/>
            <a:endParaRPr lang="en-US" sz="2000" b="1" dirty="0">
              <a:latin typeface="Arial" pitchFamily="34" charset="0"/>
              <a:cs typeface="Arial" pitchFamily="34" charset="0"/>
            </a:endParaRPr>
          </a:p>
        </p:txBody>
      </p:sp>
      <p:sp>
        <p:nvSpPr>
          <p:cNvPr id="9" name="Oval 8"/>
          <p:cNvSpPr/>
          <p:nvPr/>
        </p:nvSpPr>
        <p:spPr>
          <a:xfrm>
            <a:off x="5715000" y="1295400"/>
            <a:ext cx="2667000" cy="2667000"/>
          </a:xfrm>
          <a:prstGeom prst="ellipse">
            <a:avLst/>
          </a:prstGeom>
          <a:solidFill>
            <a:schemeClr val="accent1"/>
          </a:solidFill>
          <a:ln w="76200">
            <a:solidFill>
              <a:schemeClr val="accent1"/>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C</a:t>
            </a:r>
          </a:p>
          <a:p>
            <a:pPr algn="ctr"/>
            <a:r>
              <a:rPr lang="en-US" sz="2000" b="1" dirty="0" smtClean="0">
                <a:latin typeface="Arial" pitchFamily="34" charset="0"/>
                <a:cs typeface="Arial" pitchFamily="34" charset="0"/>
              </a:rPr>
              <a:t>34.3</a:t>
            </a:r>
            <a:endParaRPr lang="en-US" sz="2000" b="1" dirty="0">
              <a:latin typeface="Arial" pitchFamily="34" charset="0"/>
              <a:cs typeface="Arial" pitchFamily="34" charset="0"/>
            </a:endParaRPr>
          </a:p>
        </p:txBody>
      </p:sp>
      <p:sp>
        <p:nvSpPr>
          <p:cNvPr id="13" name="Oval 12"/>
          <p:cNvSpPr/>
          <p:nvPr/>
        </p:nvSpPr>
        <p:spPr>
          <a:xfrm>
            <a:off x="4800600" y="4191000"/>
            <a:ext cx="1097280" cy="1097280"/>
          </a:xfrm>
          <a:prstGeom prst="ellipse">
            <a:avLst/>
          </a:prstGeom>
          <a:solidFill>
            <a:schemeClr val="accent4"/>
          </a:solidFill>
          <a:ln w="76200">
            <a:solidFill>
              <a:schemeClr val="accent4"/>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E</a:t>
            </a:r>
          </a:p>
          <a:p>
            <a:pPr algn="ctr"/>
            <a:r>
              <a:rPr lang="en-US" sz="2000" b="1" dirty="0" smtClean="0">
                <a:latin typeface="Arial" pitchFamily="34" charset="0"/>
                <a:cs typeface="Arial" pitchFamily="34" charset="0"/>
              </a:rPr>
              <a:t>8.1</a:t>
            </a:r>
            <a:endParaRPr lang="en-US" sz="2000" b="1" dirty="0">
              <a:latin typeface="Arial" pitchFamily="34" charset="0"/>
              <a:cs typeface="Arial" pitchFamily="34" charset="0"/>
            </a:endParaRPr>
          </a:p>
        </p:txBody>
      </p:sp>
      <p:sp>
        <p:nvSpPr>
          <p:cNvPr id="16" name="Oval 15"/>
          <p:cNvSpPr/>
          <p:nvPr/>
        </p:nvSpPr>
        <p:spPr>
          <a:xfrm>
            <a:off x="6756322" y="4360011"/>
            <a:ext cx="822960" cy="822960"/>
          </a:xfrm>
          <a:prstGeom prst="ellipse">
            <a:avLst/>
          </a:prstGeom>
          <a:solidFill>
            <a:schemeClr val="accent3"/>
          </a:solidFill>
          <a:ln w="76200">
            <a:solidFill>
              <a:schemeClr val="accent3"/>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F</a:t>
            </a:r>
          </a:p>
          <a:p>
            <a:pPr algn="ctr"/>
            <a:r>
              <a:rPr lang="en-US" sz="2000" b="1" dirty="0" smtClean="0">
                <a:latin typeface="Arial" pitchFamily="34" charset="0"/>
                <a:cs typeface="Arial" pitchFamily="34" charset="0"/>
              </a:rPr>
              <a:t>3.9</a:t>
            </a:r>
            <a:endParaRPr lang="en-US" sz="2000" b="1" dirty="0">
              <a:latin typeface="Arial" pitchFamily="34" charset="0"/>
              <a:cs typeface="Arial" pitchFamily="34" charset="0"/>
            </a:endParaRPr>
          </a:p>
        </p:txBody>
      </p:sp>
      <p:sp>
        <p:nvSpPr>
          <p:cNvPr id="18" name="Oval 17"/>
          <p:cNvSpPr/>
          <p:nvPr/>
        </p:nvSpPr>
        <p:spPr>
          <a:xfrm>
            <a:off x="1148468" y="4191000"/>
            <a:ext cx="822960" cy="822960"/>
          </a:xfrm>
          <a:prstGeom prst="ellipse">
            <a:avLst/>
          </a:prstGeom>
          <a:solidFill>
            <a:schemeClr val="accent3"/>
          </a:solidFill>
          <a:ln w="76200">
            <a:solidFill>
              <a:schemeClr val="accent3"/>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D</a:t>
            </a:r>
          </a:p>
          <a:p>
            <a:pPr algn="ctr"/>
            <a:r>
              <a:rPr lang="en-US" sz="2000" b="1" dirty="0" smtClean="0">
                <a:latin typeface="Arial" pitchFamily="34" charset="0"/>
                <a:cs typeface="Arial" pitchFamily="34" charset="0"/>
              </a:rPr>
              <a:t>3.9</a:t>
            </a:r>
            <a:endParaRPr lang="en-US" sz="2000" b="1" dirty="0">
              <a:latin typeface="Arial" pitchFamily="34" charset="0"/>
              <a:cs typeface="Arial" pitchFamily="34" charset="0"/>
            </a:endParaRPr>
          </a:p>
        </p:txBody>
      </p:sp>
      <p:sp>
        <p:nvSpPr>
          <p:cNvPr id="19" name="Oval 18"/>
          <p:cNvSpPr/>
          <p:nvPr/>
        </p:nvSpPr>
        <p:spPr>
          <a:xfrm>
            <a:off x="762000" y="1978873"/>
            <a:ext cx="731520" cy="731520"/>
          </a:xfrm>
          <a:prstGeom prst="ellipse">
            <a:avLst/>
          </a:prstGeom>
          <a:solidFill>
            <a:schemeClr val="accent5"/>
          </a:solidFill>
          <a:ln w="76200">
            <a:solidFill>
              <a:schemeClr val="accent5"/>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A</a:t>
            </a:r>
          </a:p>
          <a:p>
            <a:pPr algn="ctr"/>
            <a:r>
              <a:rPr lang="en-US" sz="2000" b="1" dirty="0" smtClean="0">
                <a:latin typeface="Arial" pitchFamily="34" charset="0"/>
                <a:cs typeface="Arial" pitchFamily="34" charset="0"/>
              </a:rPr>
              <a:t>3.3</a:t>
            </a:r>
            <a:endParaRPr lang="en-US" sz="2000" b="1" dirty="0">
              <a:latin typeface="Arial" pitchFamily="34" charset="0"/>
              <a:cs typeface="Arial" pitchFamily="34" charset="0"/>
            </a:endParaRPr>
          </a:p>
        </p:txBody>
      </p:sp>
      <p:sp>
        <p:nvSpPr>
          <p:cNvPr id="20" name="Oval 19"/>
          <p:cNvSpPr/>
          <p:nvPr/>
        </p:nvSpPr>
        <p:spPr>
          <a:xfrm>
            <a:off x="2514600" y="5562658"/>
            <a:ext cx="548640" cy="548640"/>
          </a:xfrm>
          <a:prstGeom prst="ellipse">
            <a:avLst/>
          </a:prstGeom>
          <a:solidFill>
            <a:schemeClr val="accent6"/>
          </a:solidFill>
          <a:ln w="76200">
            <a:solidFill>
              <a:schemeClr val="accent6"/>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1.6</a:t>
            </a:r>
            <a:endParaRPr lang="en-US" sz="2000" b="1" dirty="0">
              <a:latin typeface="Arial" pitchFamily="34" charset="0"/>
              <a:cs typeface="Arial" pitchFamily="34" charset="0"/>
            </a:endParaRPr>
          </a:p>
        </p:txBody>
      </p:sp>
      <p:sp>
        <p:nvSpPr>
          <p:cNvPr id="22" name="Oval 21"/>
          <p:cNvSpPr/>
          <p:nvPr/>
        </p:nvSpPr>
        <p:spPr>
          <a:xfrm>
            <a:off x="3352800" y="5836978"/>
            <a:ext cx="548640" cy="548640"/>
          </a:xfrm>
          <a:prstGeom prst="ellipse">
            <a:avLst/>
          </a:prstGeom>
          <a:solidFill>
            <a:schemeClr val="accent6"/>
          </a:solidFill>
          <a:ln w="76200">
            <a:solidFill>
              <a:schemeClr val="accent6"/>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1.6</a:t>
            </a:r>
            <a:endParaRPr lang="en-US" sz="2000" b="1" dirty="0">
              <a:latin typeface="Arial" pitchFamily="34" charset="0"/>
              <a:cs typeface="Arial" pitchFamily="34" charset="0"/>
            </a:endParaRPr>
          </a:p>
        </p:txBody>
      </p:sp>
      <p:sp>
        <p:nvSpPr>
          <p:cNvPr id="23" name="Oval 22"/>
          <p:cNvSpPr/>
          <p:nvPr/>
        </p:nvSpPr>
        <p:spPr>
          <a:xfrm>
            <a:off x="4251960" y="5928360"/>
            <a:ext cx="548640" cy="548640"/>
          </a:xfrm>
          <a:prstGeom prst="ellipse">
            <a:avLst/>
          </a:prstGeom>
          <a:solidFill>
            <a:schemeClr val="accent6"/>
          </a:solidFill>
          <a:ln w="76200">
            <a:solidFill>
              <a:schemeClr val="accent6"/>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1.6</a:t>
            </a:r>
            <a:endParaRPr lang="en-US" sz="2000" b="1" dirty="0">
              <a:latin typeface="Arial" pitchFamily="34" charset="0"/>
              <a:cs typeface="Arial" pitchFamily="34" charset="0"/>
            </a:endParaRPr>
          </a:p>
        </p:txBody>
      </p:sp>
      <p:sp>
        <p:nvSpPr>
          <p:cNvPr id="24" name="Oval 23"/>
          <p:cNvSpPr/>
          <p:nvPr/>
        </p:nvSpPr>
        <p:spPr>
          <a:xfrm>
            <a:off x="6385560" y="5879107"/>
            <a:ext cx="548640" cy="548640"/>
          </a:xfrm>
          <a:prstGeom prst="ellipse">
            <a:avLst/>
          </a:prstGeom>
          <a:solidFill>
            <a:schemeClr val="accent6"/>
          </a:solidFill>
          <a:ln w="76200">
            <a:solidFill>
              <a:schemeClr val="accent6"/>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1.6</a:t>
            </a:r>
            <a:endParaRPr lang="en-US" sz="2000" b="1" dirty="0">
              <a:latin typeface="Arial" pitchFamily="34" charset="0"/>
              <a:cs typeface="Arial" pitchFamily="34" charset="0"/>
            </a:endParaRPr>
          </a:p>
        </p:txBody>
      </p:sp>
      <p:sp>
        <p:nvSpPr>
          <p:cNvPr id="25" name="Oval 24"/>
          <p:cNvSpPr/>
          <p:nvPr/>
        </p:nvSpPr>
        <p:spPr>
          <a:xfrm>
            <a:off x="7604760" y="5791200"/>
            <a:ext cx="548640" cy="548640"/>
          </a:xfrm>
          <a:prstGeom prst="ellipse">
            <a:avLst/>
          </a:prstGeom>
          <a:solidFill>
            <a:schemeClr val="accent6"/>
          </a:solidFill>
          <a:ln w="76200">
            <a:solidFill>
              <a:schemeClr val="accent6"/>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1.6</a:t>
            </a:r>
            <a:endParaRPr lang="en-US" sz="2000" b="1" dirty="0">
              <a:latin typeface="Arial" pitchFamily="34" charset="0"/>
              <a:cs typeface="Arial" pitchFamily="34" charset="0"/>
            </a:endParaRPr>
          </a:p>
        </p:txBody>
      </p:sp>
      <p:sp>
        <p:nvSpPr>
          <p:cNvPr id="43009" name="Slide Number Placeholder 43008"/>
          <p:cNvSpPr>
            <a:spLocks noGrp="1"/>
          </p:cNvSpPr>
          <p:nvPr>
            <p:ph type="sldNum" sz="quarter" idx="12"/>
          </p:nvPr>
        </p:nvSpPr>
        <p:spPr/>
        <p:txBody>
          <a:bodyPr/>
          <a:lstStyle/>
          <a:p>
            <a:fld id="{19B12225-5612-419B-A8D5-4B8EEE4C217E}" type="slidenum">
              <a:rPr lang="en-US" smtClean="0"/>
              <a:pPr/>
              <a:t>17</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1092820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fontAlgn="auto">
              <a:spcAft>
                <a:spcPts val="0"/>
              </a:spcAft>
              <a:defRPr/>
            </a:pPr>
            <a:r>
              <a:rPr lang="en-US" dirty="0">
                <a:solidFill>
                  <a:schemeClr val="accent1">
                    <a:satMod val="150000"/>
                  </a:schemeClr>
                </a:solidFill>
              </a:rPr>
              <a:t>Simple </a:t>
            </a:r>
            <a:r>
              <a:rPr lang="en-US" dirty="0" smtClean="0">
                <a:solidFill>
                  <a:schemeClr val="accent1">
                    <a:satMod val="150000"/>
                  </a:schemeClr>
                </a:solidFill>
              </a:rPr>
              <a:t>Recursive Formulation</a:t>
            </a:r>
            <a:endParaRPr lang="en-US" dirty="0">
              <a:solidFill>
                <a:schemeClr val="accent1">
                  <a:satMod val="150000"/>
                </a:schemeClr>
              </a:solidFill>
            </a:endParaRPr>
          </a:p>
        </p:txBody>
      </p:sp>
      <p:sp>
        <p:nvSpPr>
          <p:cNvPr id="9219" name="Rectangle 3"/>
          <p:cNvSpPr>
            <a:spLocks noGrp="1" noChangeArrowheads="1"/>
          </p:cNvSpPr>
          <p:nvPr>
            <p:ph type="body" idx="1"/>
          </p:nvPr>
        </p:nvSpPr>
        <p:spPr>
          <a:xfrm>
            <a:off x="457200" y="1295400"/>
            <a:ext cx="8229600" cy="3809999"/>
          </a:xfrm>
        </p:spPr>
        <p:txBody>
          <a:bodyPr/>
          <a:lstStyle/>
          <a:p>
            <a:r>
              <a:rPr lang="en-US" dirty="0" smtClean="0"/>
              <a:t>Each link’s vote is proportional to the </a:t>
            </a:r>
            <a:r>
              <a:rPr lang="en-US" b="1" dirty="0" smtClean="0">
                <a:solidFill>
                  <a:srgbClr val="008000"/>
                </a:solidFill>
              </a:rPr>
              <a:t>importance</a:t>
            </a:r>
            <a:r>
              <a:rPr lang="en-US" dirty="0" smtClean="0">
                <a:solidFill>
                  <a:srgbClr val="008000"/>
                </a:solidFill>
              </a:rPr>
              <a:t> </a:t>
            </a:r>
            <a:r>
              <a:rPr lang="en-US" dirty="0" smtClean="0"/>
              <a:t>of its source page</a:t>
            </a:r>
          </a:p>
          <a:p>
            <a:pPr lvl="8"/>
            <a:endParaRPr lang="en-US" dirty="0" smtClean="0"/>
          </a:p>
          <a:p>
            <a:r>
              <a:rPr lang="en-US" dirty="0" smtClean="0"/>
              <a:t>If page </a:t>
            </a:r>
            <a:r>
              <a:rPr lang="en-US" b="1" i="1" dirty="0" smtClean="0">
                <a:solidFill>
                  <a:srgbClr val="FF0000"/>
                </a:solidFill>
              </a:rPr>
              <a:t>j</a:t>
            </a:r>
            <a:r>
              <a:rPr lang="en-US" dirty="0" smtClean="0"/>
              <a:t> with importance </a:t>
            </a:r>
            <a:r>
              <a:rPr lang="en-US" b="1" i="1" dirty="0" err="1" smtClean="0">
                <a:solidFill>
                  <a:srgbClr val="0000FF"/>
                </a:solidFill>
              </a:rPr>
              <a:t>r</a:t>
            </a:r>
            <a:r>
              <a:rPr lang="en-US" b="1" i="1" baseline="-25000" dirty="0" err="1" smtClean="0">
                <a:solidFill>
                  <a:srgbClr val="0000FF"/>
                </a:solidFill>
              </a:rPr>
              <a:t>j</a:t>
            </a:r>
            <a:r>
              <a:rPr lang="en-US" dirty="0" smtClean="0"/>
              <a:t> has </a:t>
            </a:r>
            <a:r>
              <a:rPr lang="en-US" b="1" i="1" dirty="0" smtClean="0">
                <a:solidFill>
                  <a:srgbClr val="0000FF"/>
                </a:solidFill>
              </a:rPr>
              <a:t>n</a:t>
            </a:r>
            <a:r>
              <a:rPr lang="en-US" dirty="0" smtClean="0"/>
              <a:t> out-links, each link gets </a:t>
            </a:r>
            <a:r>
              <a:rPr lang="en-US" b="1" i="1" dirty="0" err="1" smtClean="0">
                <a:solidFill>
                  <a:srgbClr val="0000FF"/>
                </a:solidFill>
              </a:rPr>
              <a:t>r</a:t>
            </a:r>
            <a:r>
              <a:rPr lang="en-US" b="1" i="1" baseline="-25000" dirty="0" err="1" smtClean="0">
                <a:solidFill>
                  <a:srgbClr val="0000FF"/>
                </a:solidFill>
              </a:rPr>
              <a:t>j</a:t>
            </a:r>
            <a:r>
              <a:rPr lang="en-US" b="1" i="1" baseline="-25000" dirty="0" smtClean="0">
                <a:solidFill>
                  <a:srgbClr val="0000FF"/>
                </a:solidFill>
              </a:rPr>
              <a:t> </a:t>
            </a:r>
            <a:r>
              <a:rPr lang="en-US" b="1" i="1" dirty="0" smtClean="0">
                <a:solidFill>
                  <a:srgbClr val="0000FF"/>
                </a:solidFill>
              </a:rPr>
              <a:t>/ n</a:t>
            </a:r>
            <a:r>
              <a:rPr lang="en-US" dirty="0" smtClean="0"/>
              <a:t> votes</a:t>
            </a:r>
          </a:p>
          <a:p>
            <a:pPr lvl="8"/>
            <a:endParaRPr lang="en-US" dirty="0" smtClean="0"/>
          </a:p>
          <a:p>
            <a:r>
              <a:rPr lang="en-US" dirty="0" smtClean="0"/>
              <a:t>Page </a:t>
            </a:r>
            <a:r>
              <a:rPr lang="en-US" b="1" i="1" dirty="0" smtClean="0">
                <a:solidFill>
                  <a:srgbClr val="FF0000"/>
                </a:solidFill>
              </a:rPr>
              <a:t>j</a:t>
            </a:r>
            <a:r>
              <a:rPr lang="en-US" dirty="0" smtClean="0"/>
              <a:t>’s own importance is the sum of the votes on its in-links</a:t>
            </a:r>
          </a:p>
        </p:txBody>
      </p:sp>
      <p:sp>
        <p:nvSpPr>
          <p:cNvPr id="5" name="Slide Number Placeholder 4"/>
          <p:cNvSpPr>
            <a:spLocks noGrp="1"/>
          </p:cNvSpPr>
          <p:nvPr>
            <p:ph type="sldNum" sz="quarter" idx="12"/>
          </p:nvPr>
        </p:nvSpPr>
        <p:spPr/>
        <p:txBody>
          <a:bodyPr/>
          <a:lstStyle/>
          <a:p>
            <a:pPr>
              <a:defRPr/>
            </a:pPr>
            <a:fld id="{15EE5B40-118D-4084-B443-0CD2840CF31F}" type="slidenum">
              <a:rPr lang="en-US"/>
              <a:pPr>
                <a:defRPr/>
              </a:pPr>
              <a:t>18</a:t>
            </a:fld>
            <a:endParaRPr lang="en-US"/>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7" name="Line 32"/>
          <p:cNvSpPr>
            <a:spLocks noChangeShapeType="1"/>
          </p:cNvSpPr>
          <p:nvPr/>
        </p:nvSpPr>
        <p:spPr bwMode="auto">
          <a:xfrm rot="5400000">
            <a:off x="5165725" y="5697536"/>
            <a:ext cx="533399" cy="381000"/>
          </a:xfrm>
          <a:prstGeom prst="line">
            <a:avLst/>
          </a:prstGeom>
          <a:ln w="28575">
            <a:headEnd type="none"/>
            <a:tailEnd type="triangl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8" name="Line 5"/>
          <p:cNvSpPr>
            <a:spLocks noChangeShapeType="1"/>
          </p:cNvSpPr>
          <p:nvPr/>
        </p:nvSpPr>
        <p:spPr bwMode="auto">
          <a:xfrm rot="5400000" flipH="1">
            <a:off x="5840412" y="5457824"/>
            <a:ext cx="300038" cy="636587"/>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9" name="Line 6"/>
          <p:cNvSpPr>
            <a:spLocks noChangeShapeType="1"/>
          </p:cNvSpPr>
          <p:nvPr/>
        </p:nvSpPr>
        <p:spPr bwMode="auto">
          <a:xfrm rot="5400000" flipV="1">
            <a:off x="5469733" y="5849142"/>
            <a:ext cx="677864" cy="238126"/>
          </a:xfrm>
          <a:prstGeom prst="line">
            <a:avLst/>
          </a:prstGeom>
          <a:ln w="28575">
            <a:headEnd/>
            <a:tailEnd type="triangl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11" name="Oval 17"/>
          <p:cNvSpPr>
            <a:spLocks noChangeArrowheads="1"/>
          </p:cNvSpPr>
          <p:nvPr/>
        </p:nvSpPr>
        <p:spPr bwMode="auto">
          <a:xfrm rot="5400000">
            <a:off x="5534819" y="5506240"/>
            <a:ext cx="244475" cy="246062"/>
          </a:xfrm>
          <a:prstGeom prst="ellipse">
            <a:avLst/>
          </a:prstGeom>
          <a:solidFill>
            <a:srgbClr val="FF0000"/>
          </a:solidFill>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fontAlgn="auto">
              <a:spcBef>
                <a:spcPts val="0"/>
              </a:spcBef>
              <a:spcAft>
                <a:spcPts val="0"/>
              </a:spcAft>
              <a:defRPr/>
            </a:pPr>
            <a:endParaRPr lang="en-US" dirty="0"/>
          </a:p>
        </p:txBody>
      </p:sp>
      <p:sp>
        <p:nvSpPr>
          <p:cNvPr id="16" name="Line 5"/>
          <p:cNvSpPr>
            <a:spLocks noChangeShapeType="1"/>
          </p:cNvSpPr>
          <p:nvPr/>
        </p:nvSpPr>
        <p:spPr bwMode="auto">
          <a:xfrm rot="5400000" flipH="1">
            <a:off x="5314667" y="5207090"/>
            <a:ext cx="450533" cy="138821"/>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17" name="Line 5"/>
          <p:cNvSpPr>
            <a:spLocks noChangeShapeType="1"/>
          </p:cNvSpPr>
          <p:nvPr/>
        </p:nvSpPr>
        <p:spPr bwMode="auto">
          <a:xfrm rot="5400000" flipH="1" flipV="1">
            <a:off x="5675319" y="5093853"/>
            <a:ext cx="518672" cy="389364"/>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2" name="TextBox 1"/>
          <p:cNvSpPr txBox="1"/>
          <p:nvPr/>
        </p:nvSpPr>
        <p:spPr>
          <a:xfrm>
            <a:off x="5297611" y="5334371"/>
            <a:ext cx="269626" cy="461665"/>
          </a:xfrm>
          <a:prstGeom prst="rect">
            <a:avLst/>
          </a:prstGeom>
          <a:noFill/>
        </p:spPr>
        <p:txBody>
          <a:bodyPr wrap="none" rtlCol="0">
            <a:spAutoFit/>
          </a:bodyPr>
          <a:lstStyle/>
          <a:p>
            <a:r>
              <a:rPr lang="en-US" sz="2400" b="1" i="1" dirty="0" smtClean="0">
                <a:solidFill>
                  <a:srgbClr val="FF0000"/>
                </a:solidFill>
                <a:latin typeface="Arial" pitchFamily="34" charset="0"/>
                <a:cs typeface="Arial" pitchFamily="34" charset="0"/>
              </a:rPr>
              <a:t>j</a:t>
            </a:r>
          </a:p>
        </p:txBody>
      </p:sp>
      <p:sp>
        <p:nvSpPr>
          <p:cNvPr id="20" name="Line 5"/>
          <p:cNvSpPr>
            <a:spLocks noChangeShapeType="1"/>
          </p:cNvSpPr>
          <p:nvPr/>
        </p:nvSpPr>
        <p:spPr bwMode="auto">
          <a:xfrm rot="5400000" flipH="1">
            <a:off x="6271529" y="4854465"/>
            <a:ext cx="364903" cy="503237"/>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21" name="Line 5"/>
          <p:cNvSpPr>
            <a:spLocks noChangeShapeType="1"/>
          </p:cNvSpPr>
          <p:nvPr/>
        </p:nvSpPr>
        <p:spPr bwMode="auto">
          <a:xfrm rot="5400000">
            <a:off x="6392465" y="4610497"/>
            <a:ext cx="123032" cy="503238"/>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22" name="Line 5"/>
          <p:cNvSpPr>
            <a:spLocks noChangeShapeType="1"/>
          </p:cNvSpPr>
          <p:nvPr/>
        </p:nvSpPr>
        <p:spPr bwMode="auto">
          <a:xfrm rot="5400000" flipV="1">
            <a:off x="5912645" y="4663283"/>
            <a:ext cx="304800" cy="274634"/>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b="1" dirty="0"/>
          </a:p>
        </p:txBody>
      </p:sp>
      <p:sp>
        <p:nvSpPr>
          <p:cNvPr id="24" name="Line 5"/>
          <p:cNvSpPr>
            <a:spLocks noChangeShapeType="1"/>
          </p:cNvSpPr>
          <p:nvPr/>
        </p:nvSpPr>
        <p:spPr bwMode="auto">
          <a:xfrm rot="5400000">
            <a:off x="5331221" y="4681141"/>
            <a:ext cx="351632" cy="133350"/>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25" name="Line 5"/>
          <p:cNvSpPr>
            <a:spLocks noChangeShapeType="1"/>
          </p:cNvSpPr>
          <p:nvPr/>
        </p:nvSpPr>
        <p:spPr bwMode="auto">
          <a:xfrm rot="5400000" flipV="1">
            <a:off x="5150645" y="4663283"/>
            <a:ext cx="304800" cy="274634"/>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b="1" dirty="0"/>
          </a:p>
        </p:txBody>
      </p:sp>
      <p:sp>
        <p:nvSpPr>
          <p:cNvPr id="10" name="Oval 15"/>
          <p:cNvSpPr>
            <a:spLocks noChangeArrowheads="1"/>
          </p:cNvSpPr>
          <p:nvPr/>
        </p:nvSpPr>
        <p:spPr bwMode="auto">
          <a:xfrm>
            <a:off x="6079331" y="4800600"/>
            <a:ext cx="246062" cy="244475"/>
          </a:xfrm>
          <a:prstGeom prst="ellipse">
            <a:avLst/>
          </a:prstGeom>
          <a:solidFill>
            <a:srgbClr val="008000"/>
          </a:solidFill>
          <a:ln w="12700">
            <a:noFill/>
            <a:headEnd/>
            <a:tailEnd/>
          </a:ln>
        </p:spPr>
        <p:style>
          <a:lnRef idx="1">
            <a:schemeClr val="dk1"/>
          </a:lnRef>
          <a:fillRef idx="2">
            <a:schemeClr val="dk1"/>
          </a:fillRef>
          <a:effectRef idx="1">
            <a:schemeClr val="dk1"/>
          </a:effectRef>
          <a:fontRef idx="minor">
            <a:schemeClr val="dk1"/>
          </a:fontRef>
        </p:style>
        <p:txBody>
          <a:bodyPr wrap="none" lIns="0" rIns="0" anchor="ctr"/>
          <a:lstStyle/>
          <a:p>
            <a:pPr algn="ctr" fontAlgn="auto">
              <a:spcBef>
                <a:spcPts val="0"/>
              </a:spcBef>
              <a:spcAft>
                <a:spcPts val="0"/>
              </a:spcAft>
              <a:defRPr/>
            </a:pPr>
            <a:r>
              <a:rPr lang="en-US" b="1" i="1" dirty="0" smtClean="0">
                <a:solidFill>
                  <a:schemeClr val="bg1"/>
                </a:solidFill>
              </a:rPr>
              <a:t>k</a:t>
            </a:r>
            <a:endParaRPr lang="en-US" b="1" i="1" dirty="0">
              <a:solidFill>
                <a:schemeClr val="bg1"/>
              </a:solidFill>
            </a:endParaRPr>
          </a:p>
        </p:txBody>
      </p:sp>
      <p:sp>
        <p:nvSpPr>
          <p:cNvPr id="12" name="Oval 19"/>
          <p:cNvSpPr>
            <a:spLocks noChangeArrowheads="1"/>
          </p:cNvSpPr>
          <p:nvPr/>
        </p:nvSpPr>
        <p:spPr bwMode="auto">
          <a:xfrm>
            <a:off x="5317330" y="4801395"/>
            <a:ext cx="246064" cy="244475"/>
          </a:xfrm>
          <a:prstGeom prst="ellipse">
            <a:avLst/>
          </a:prstGeom>
          <a:solidFill>
            <a:srgbClr val="008000"/>
          </a:solidFill>
          <a:ln w="12700">
            <a:noFill/>
            <a:headEnd/>
            <a:tailEnd/>
          </a:ln>
        </p:spPr>
        <p:style>
          <a:lnRef idx="1">
            <a:schemeClr val="dk1"/>
          </a:lnRef>
          <a:fillRef idx="2">
            <a:schemeClr val="dk1"/>
          </a:fillRef>
          <a:effectRef idx="1">
            <a:schemeClr val="dk1"/>
          </a:effectRef>
          <a:fontRef idx="minor">
            <a:schemeClr val="dk1"/>
          </a:fontRef>
        </p:style>
        <p:txBody>
          <a:bodyPr wrap="none" lIns="0" rIns="0" anchor="ctr"/>
          <a:lstStyle/>
          <a:p>
            <a:pPr algn="ctr" fontAlgn="auto">
              <a:spcBef>
                <a:spcPts val="0"/>
              </a:spcBef>
              <a:spcAft>
                <a:spcPts val="0"/>
              </a:spcAft>
              <a:defRPr/>
            </a:pPr>
            <a:r>
              <a:rPr lang="en-US" b="1" i="1" dirty="0" err="1" smtClean="0">
                <a:solidFill>
                  <a:schemeClr val="bg1"/>
                </a:solidFill>
              </a:rPr>
              <a:t>i</a:t>
            </a:r>
            <a:endParaRPr lang="en-US" b="1" i="1" dirty="0">
              <a:solidFill>
                <a:schemeClr val="bg1"/>
              </a:solidFill>
            </a:endParaRPr>
          </a:p>
        </p:txBody>
      </p:sp>
      <p:sp>
        <p:nvSpPr>
          <p:cNvPr id="26" name="Line 5"/>
          <p:cNvSpPr>
            <a:spLocks noChangeShapeType="1"/>
          </p:cNvSpPr>
          <p:nvPr/>
        </p:nvSpPr>
        <p:spPr bwMode="auto">
          <a:xfrm rot="5400000" flipH="1">
            <a:off x="6301979" y="6088679"/>
            <a:ext cx="486568" cy="228601"/>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27" name="Line 5"/>
          <p:cNvSpPr>
            <a:spLocks noChangeShapeType="1"/>
          </p:cNvSpPr>
          <p:nvPr/>
        </p:nvSpPr>
        <p:spPr bwMode="auto">
          <a:xfrm rot="5400000">
            <a:off x="6621065" y="5646561"/>
            <a:ext cx="123032" cy="503238"/>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29" name="Line 5"/>
          <p:cNvSpPr>
            <a:spLocks noChangeShapeType="1"/>
          </p:cNvSpPr>
          <p:nvPr/>
        </p:nvSpPr>
        <p:spPr bwMode="auto">
          <a:xfrm rot="5400000" flipH="1" flipV="1">
            <a:off x="4785629" y="6279466"/>
            <a:ext cx="441104" cy="411163"/>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30" name="Line 5"/>
          <p:cNvSpPr>
            <a:spLocks noChangeShapeType="1"/>
          </p:cNvSpPr>
          <p:nvPr/>
        </p:nvSpPr>
        <p:spPr bwMode="auto">
          <a:xfrm rot="5400000" flipH="1">
            <a:off x="5193396" y="6282862"/>
            <a:ext cx="364904" cy="328171"/>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31" name="Line 5"/>
          <p:cNvSpPr>
            <a:spLocks noChangeShapeType="1"/>
          </p:cNvSpPr>
          <p:nvPr/>
        </p:nvSpPr>
        <p:spPr bwMode="auto">
          <a:xfrm rot="5400000" flipV="1">
            <a:off x="4922045" y="6004147"/>
            <a:ext cx="304800" cy="274634"/>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b="1" dirty="0"/>
          </a:p>
        </p:txBody>
      </p:sp>
      <p:sp>
        <p:nvSpPr>
          <p:cNvPr id="13" name="Oval 20"/>
          <p:cNvSpPr>
            <a:spLocks noChangeArrowheads="1"/>
          </p:cNvSpPr>
          <p:nvPr/>
        </p:nvSpPr>
        <p:spPr bwMode="auto">
          <a:xfrm rot="5400000">
            <a:off x="5088731" y="6155529"/>
            <a:ext cx="246062" cy="244475"/>
          </a:xfrm>
          <a:prstGeom prst="ellipse">
            <a:avLst/>
          </a:prstGeom>
          <a:solidFill>
            <a:srgbClr val="00B0F0"/>
          </a:solidFill>
          <a:ln w="12700">
            <a:noFill/>
            <a:headEnd/>
            <a:tailEnd/>
          </a:ln>
        </p:spPr>
        <p:style>
          <a:lnRef idx="1">
            <a:schemeClr val="dk1"/>
          </a:lnRef>
          <a:fillRef idx="2">
            <a:schemeClr val="dk1"/>
          </a:fillRef>
          <a:effectRef idx="1">
            <a:schemeClr val="dk1"/>
          </a:effectRef>
          <a:fontRef idx="minor">
            <a:schemeClr val="dk1"/>
          </a:fontRef>
        </p:style>
        <p:txBody>
          <a:bodyPr wrap="none" anchor="ctr"/>
          <a:lstStyle/>
          <a:p>
            <a:pPr fontAlgn="auto">
              <a:spcBef>
                <a:spcPts val="0"/>
              </a:spcBef>
              <a:spcAft>
                <a:spcPts val="0"/>
              </a:spcAft>
              <a:defRPr/>
            </a:pPr>
            <a:endParaRPr lang="en-US" dirty="0"/>
          </a:p>
        </p:txBody>
      </p:sp>
      <p:sp>
        <p:nvSpPr>
          <p:cNvPr id="14" name="Oval 15"/>
          <p:cNvSpPr>
            <a:spLocks noChangeArrowheads="1"/>
          </p:cNvSpPr>
          <p:nvPr/>
        </p:nvSpPr>
        <p:spPr bwMode="auto">
          <a:xfrm rot="5400000">
            <a:off x="6307931" y="5850729"/>
            <a:ext cx="246062" cy="244475"/>
          </a:xfrm>
          <a:prstGeom prst="ellipse">
            <a:avLst/>
          </a:prstGeom>
          <a:solidFill>
            <a:srgbClr val="00B0F0"/>
          </a:solidFill>
          <a:ln w="12700">
            <a:noFill/>
            <a:headEnd/>
            <a:tailEnd/>
          </a:ln>
        </p:spPr>
        <p:style>
          <a:lnRef idx="1">
            <a:schemeClr val="dk1"/>
          </a:lnRef>
          <a:fillRef idx="2">
            <a:schemeClr val="dk1"/>
          </a:fillRef>
          <a:effectRef idx="1">
            <a:schemeClr val="dk1"/>
          </a:effectRef>
          <a:fontRef idx="minor">
            <a:schemeClr val="dk1"/>
          </a:fontRef>
        </p:style>
        <p:txBody>
          <a:bodyPr wrap="none" anchor="ctr"/>
          <a:lstStyle/>
          <a:p>
            <a:pPr fontAlgn="auto">
              <a:spcBef>
                <a:spcPts val="0"/>
              </a:spcBef>
              <a:spcAft>
                <a:spcPts val="0"/>
              </a:spcAft>
              <a:defRPr/>
            </a:pPr>
            <a:endParaRPr lang="en-US" dirty="0"/>
          </a:p>
        </p:txBody>
      </p:sp>
      <p:sp>
        <p:nvSpPr>
          <p:cNvPr id="15" name="Oval 19"/>
          <p:cNvSpPr>
            <a:spLocks noChangeArrowheads="1"/>
          </p:cNvSpPr>
          <p:nvPr/>
        </p:nvSpPr>
        <p:spPr bwMode="auto">
          <a:xfrm rot="5400000">
            <a:off x="5850730" y="6307930"/>
            <a:ext cx="246064" cy="244475"/>
          </a:xfrm>
          <a:prstGeom prst="ellipse">
            <a:avLst/>
          </a:prstGeom>
          <a:solidFill>
            <a:srgbClr val="00B0F0"/>
          </a:solidFill>
          <a:ln w="12700">
            <a:noFill/>
            <a:headEnd/>
            <a:tailEnd/>
          </a:ln>
        </p:spPr>
        <p:style>
          <a:lnRef idx="1">
            <a:schemeClr val="dk1"/>
          </a:lnRef>
          <a:fillRef idx="2">
            <a:schemeClr val="dk1"/>
          </a:fillRef>
          <a:effectRef idx="1">
            <a:schemeClr val="dk1"/>
          </a:effectRef>
          <a:fontRef idx="minor">
            <a:schemeClr val="dk1"/>
          </a:fontRef>
        </p:style>
        <p:txBody>
          <a:bodyPr wrap="none" anchor="ctr"/>
          <a:lstStyle/>
          <a:p>
            <a:pPr fontAlgn="auto">
              <a:spcBef>
                <a:spcPts val="0"/>
              </a:spcBef>
              <a:spcAft>
                <a:spcPts val="0"/>
              </a:spcAft>
              <a:defRPr/>
            </a:pPr>
            <a:endParaRPr lang="en-US" dirty="0"/>
          </a:p>
        </p:txBody>
      </p:sp>
      <p:sp>
        <p:nvSpPr>
          <p:cNvPr id="32" name="Line 5"/>
          <p:cNvSpPr>
            <a:spLocks noChangeShapeType="1"/>
          </p:cNvSpPr>
          <p:nvPr/>
        </p:nvSpPr>
        <p:spPr bwMode="auto">
          <a:xfrm rot="5400000" flipH="1" flipV="1">
            <a:off x="6445538" y="5652799"/>
            <a:ext cx="245492" cy="182565"/>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33" name="Line 5"/>
          <p:cNvSpPr>
            <a:spLocks noChangeShapeType="1"/>
          </p:cNvSpPr>
          <p:nvPr/>
        </p:nvSpPr>
        <p:spPr bwMode="auto">
          <a:xfrm rot="5400000" flipH="1" flipV="1">
            <a:off x="6140307" y="4630974"/>
            <a:ext cx="247968" cy="91284"/>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34" name="Line 5"/>
          <p:cNvSpPr>
            <a:spLocks noChangeShapeType="1"/>
          </p:cNvSpPr>
          <p:nvPr/>
        </p:nvSpPr>
        <p:spPr bwMode="auto">
          <a:xfrm rot="5400000" flipH="1" flipV="1">
            <a:off x="6102661" y="6166730"/>
            <a:ext cx="169817" cy="242313"/>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35" name="Line 5"/>
          <p:cNvSpPr>
            <a:spLocks noChangeShapeType="1"/>
          </p:cNvSpPr>
          <p:nvPr/>
        </p:nvSpPr>
        <p:spPr bwMode="auto">
          <a:xfrm rot="5400000">
            <a:off x="4853777" y="6162322"/>
            <a:ext cx="104205" cy="367289"/>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36" name="Line 5"/>
          <p:cNvSpPr>
            <a:spLocks noChangeShapeType="1"/>
          </p:cNvSpPr>
          <p:nvPr/>
        </p:nvSpPr>
        <p:spPr bwMode="auto">
          <a:xfrm rot="5400000">
            <a:off x="5776875" y="6624020"/>
            <a:ext cx="232428" cy="83131"/>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37" name="Line 5"/>
          <p:cNvSpPr>
            <a:spLocks noChangeShapeType="1"/>
          </p:cNvSpPr>
          <p:nvPr/>
        </p:nvSpPr>
        <p:spPr bwMode="auto">
          <a:xfrm rot="5400000">
            <a:off x="5116851" y="4949768"/>
            <a:ext cx="189819" cy="244476"/>
          </a:xfrm>
          <a:prstGeom prst="line">
            <a:avLst/>
          </a:prstGeom>
          <a:ln w="28575">
            <a:headEnd type="triangle"/>
            <a:tailEnd type="none"/>
          </a:ln>
        </p:spPr>
        <p:style>
          <a:lnRef idx="1">
            <a:schemeClr val="dk1"/>
          </a:lnRef>
          <a:fillRef idx="2">
            <a:schemeClr val="dk1"/>
          </a:fillRef>
          <a:effectRef idx="1">
            <a:schemeClr val="dk1"/>
          </a:effectRef>
          <a:fontRef idx="minor">
            <a:schemeClr val="dk1"/>
          </a:fontRef>
        </p:style>
        <p:txBody>
          <a:bodyPr/>
          <a:lstStyle/>
          <a:p>
            <a:pPr fontAlgn="auto">
              <a:spcBef>
                <a:spcPts val="0"/>
              </a:spcBef>
              <a:spcAft>
                <a:spcPts val="0"/>
              </a:spcAft>
              <a:defRPr/>
            </a:pPr>
            <a:endParaRPr lang="en-US" dirty="0"/>
          </a:p>
        </p:txBody>
      </p:sp>
      <p:sp>
        <p:nvSpPr>
          <p:cNvPr id="3" name="Rectangle 2"/>
          <p:cNvSpPr/>
          <p:nvPr/>
        </p:nvSpPr>
        <p:spPr>
          <a:xfrm>
            <a:off x="5923530" y="5449824"/>
            <a:ext cx="481222" cy="369332"/>
          </a:xfrm>
          <a:prstGeom prst="rect">
            <a:avLst/>
          </a:prstGeom>
        </p:spPr>
        <p:txBody>
          <a:bodyPr wrap="none">
            <a:spAutoFit/>
          </a:bodyPr>
          <a:lstStyle/>
          <a:p>
            <a:r>
              <a:rPr lang="en-US" b="1" i="1" dirty="0" err="1" smtClean="0">
                <a:solidFill>
                  <a:srgbClr val="0000FF"/>
                </a:solidFill>
              </a:rPr>
              <a:t>r</a:t>
            </a:r>
            <a:r>
              <a:rPr lang="en-US" b="1" i="1" baseline="-25000" dirty="0" err="1" smtClean="0">
                <a:solidFill>
                  <a:srgbClr val="0000FF"/>
                </a:solidFill>
              </a:rPr>
              <a:t>j</a:t>
            </a:r>
            <a:r>
              <a:rPr lang="en-US" b="1" i="1" dirty="0">
                <a:solidFill>
                  <a:srgbClr val="0000FF"/>
                </a:solidFill>
              </a:rPr>
              <a:t>/3</a:t>
            </a:r>
            <a:endParaRPr lang="en-US" dirty="0"/>
          </a:p>
        </p:txBody>
      </p:sp>
      <p:sp>
        <p:nvSpPr>
          <p:cNvPr id="38" name="Rectangle 37"/>
          <p:cNvSpPr/>
          <p:nvPr/>
        </p:nvSpPr>
        <p:spPr>
          <a:xfrm>
            <a:off x="5818632" y="5888736"/>
            <a:ext cx="481222" cy="369332"/>
          </a:xfrm>
          <a:prstGeom prst="rect">
            <a:avLst/>
          </a:prstGeom>
        </p:spPr>
        <p:txBody>
          <a:bodyPr wrap="none">
            <a:spAutoFit/>
          </a:bodyPr>
          <a:lstStyle/>
          <a:p>
            <a:r>
              <a:rPr lang="en-US" b="1" i="1" dirty="0" err="1" smtClean="0">
                <a:solidFill>
                  <a:srgbClr val="0000FF"/>
                </a:solidFill>
              </a:rPr>
              <a:t>r</a:t>
            </a:r>
            <a:r>
              <a:rPr lang="en-US" b="1" i="1" baseline="-25000" dirty="0" err="1" smtClean="0">
                <a:solidFill>
                  <a:srgbClr val="0000FF"/>
                </a:solidFill>
              </a:rPr>
              <a:t>j</a:t>
            </a:r>
            <a:r>
              <a:rPr lang="en-US" b="1" i="1" dirty="0">
                <a:solidFill>
                  <a:srgbClr val="0000FF"/>
                </a:solidFill>
              </a:rPr>
              <a:t>/3</a:t>
            </a:r>
            <a:endParaRPr lang="en-US" dirty="0"/>
          </a:p>
        </p:txBody>
      </p:sp>
      <p:sp>
        <p:nvSpPr>
          <p:cNvPr id="39" name="Rectangle 38"/>
          <p:cNvSpPr/>
          <p:nvPr/>
        </p:nvSpPr>
        <p:spPr>
          <a:xfrm>
            <a:off x="5257800" y="5879068"/>
            <a:ext cx="481222" cy="369332"/>
          </a:xfrm>
          <a:prstGeom prst="rect">
            <a:avLst/>
          </a:prstGeom>
        </p:spPr>
        <p:txBody>
          <a:bodyPr wrap="none">
            <a:spAutoFit/>
          </a:bodyPr>
          <a:lstStyle/>
          <a:p>
            <a:r>
              <a:rPr lang="en-US" b="1" i="1" dirty="0" err="1" smtClean="0">
                <a:solidFill>
                  <a:srgbClr val="0000FF"/>
                </a:solidFill>
              </a:rPr>
              <a:t>r</a:t>
            </a:r>
            <a:r>
              <a:rPr lang="en-US" b="1" i="1" baseline="-25000" dirty="0" err="1" smtClean="0">
                <a:solidFill>
                  <a:srgbClr val="0000FF"/>
                </a:solidFill>
              </a:rPr>
              <a:t>j</a:t>
            </a:r>
            <a:r>
              <a:rPr lang="en-US" b="1" i="1" dirty="0">
                <a:solidFill>
                  <a:srgbClr val="0000FF"/>
                </a:solidFill>
              </a:rPr>
              <a:t>/3</a:t>
            </a:r>
            <a:endParaRPr lang="en-US" dirty="0"/>
          </a:p>
        </p:txBody>
      </p:sp>
      <p:sp>
        <p:nvSpPr>
          <p:cNvPr id="41" name="TextBox 40"/>
          <p:cNvSpPr txBox="1"/>
          <p:nvPr/>
        </p:nvSpPr>
        <p:spPr>
          <a:xfrm>
            <a:off x="2667000" y="5558135"/>
            <a:ext cx="1789272" cy="461665"/>
          </a:xfrm>
          <a:prstGeom prst="rect">
            <a:avLst/>
          </a:prstGeom>
          <a:noFill/>
        </p:spPr>
        <p:txBody>
          <a:bodyPr wrap="none" rtlCol="0">
            <a:spAutoFit/>
          </a:bodyPr>
          <a:lstStyle/>
          <a:p>
            <a:r>
              <a:rPr lang="en-US" sz="2400" b="1" i="1" dirty="0" err="1" smtClean="0">
                <a:solidFill>
                  <a:srgbClr val="FF0000"/>
                </a:solidFill>
                <a:latin typeface="Arial" pitchFamily="34" charset="0"/>
                <a:cs typeface="Arial" pitchFamily="34" charset="0"/>
              </a:rPr>
              <a:t>r</a:t>
            </a:r>
            <a:r>
              <a:rPr lang="en-US" sz="2400" b="1" i="1" baseline="-25000" dirty="0" err="1" smtClean="0">
                <a:solidFill>
                  <a:srgbClr val="FF0000"/>
                </a:solidFill>
                <a:latin typeface="Arial" pitchFamily="34" charset="0"/>
                <a:cs typeface="Arial" pitchFamily="34" charset="0"/>
              </a:rPr>
              <a:t>j</a:t>
            </a:r>
            <a:r>
              <a:rPr lang="en-US" sz="2400" b="1" i="1" baseline="-25000" dirty="0" smtClean="0">
                <a:solidFill>
                  <a:srgbClr val="FF0000"/>
                </a:solidFill>
                <a:latin typeface="Arial" pitchFamily="34" charset="0"/>
                <a:cs typeface="Arial" pitchFamily="34" charset="0"/>
              </a:rPr>
              <a:t> </a:t>
            </a:r>
            <a:r>
              <a:rPr lang="en-US" sz="2400" b="1" i="1" dirty="0" smtClean="0">
                <a:solidFill>
                  <a:srgbClr val="FF0000"/>
                </a:solidFill>
                <a:latin typeface="Arial" pitchFamily="34" charset="0"/>
                <a:cs typeface="Arial" pitchFamily="34" charset="0"/>
              </a:rPr>
              <a:t>= </a:t>
            </a:r>
            <a:r>
              <a:rPr lang="en-US" sz="2400" b="1" i="1" dirty="0" err="1" smtClean="0">
                <a:solidFill>
                  <a:srgbClr val="008000"/>
                </a:solidFill>
                <a:latin typeface="Arial" pitchFamily="34" charset="0"/>
                <a:cs typeface="Arial" pitchFamily="34" charset="0"/>
              </a:rPr>
              <a:t>r</a:t>
            </a:r>
            <a:r>
              <a:rPr lang="en-US" sz="2400" b="1" i="1" baseline="-25000" dirty="0" err="1" smtClean="0">
                <a:solidFill>
                  <a:srgbClr val="008000"/>
                </a:solidFill>
                <a:latin typeface="Arial" pitchFamily="34" charset="0"/>
                <a:cs typeface="Arial" pitchFamily="34" charset="0"/>
              </a:rPr>
              <a:t>i</a:t>
            </a:r>
            <a:r>
              <a:rPr lang="en-US" sz="2400" b="1" i="1" dirty="0" smtClean="0">
                <a:solidFill>
                  <a:srgbClr val="008000"/>
                </a:solidFill>
                <a:latin typeface="Arial" pitchFamily="34" charset="0"/>
                <a:cs typeface="Arial" pitchFamily="34" charset="0"/>
              </a:rPr>
              <a:t>/3</a:t>
            </a:r>
            <a:r>
              <a:rPr lang="en-US" sz="2400" b="1" i="1" dirty="0" smtClean="0">
                <a:latin typeface="Arial" pitchFamily="34" charset="0"/>
                <a:cs typeface="Arial" pitchFamily="34" charset="0"/>
              </a:rPr>
              <a:t>+</a:t>
            </a:r>
            <a:r>
              <a:rPr lang="en-US" sz="2400" b="1" i="1" dirty="0" smtClean="0">
                <a:solidFill>
                  <a:srgbClr val="008000"/>
                </a:solidFill>
                <a:latin typeface="Arial" pitchFamily="34" charset="0"/>
                <a:cs typeface="Arial" pitchFamily="34" charset="0"/>
              </a:rPr>
              <a:t>r</a:t>
            </a:r>
            <a:r>
              <a:rPr lang="en-US" sz="2400" b="1" i="1" baseline="-25000" dirty="0" smtClean="0">
                <a:solidFill>
                  <a:srgbClr val="008000"/>
                </a:solidFill>
                <a:latin typeface="Arial" pitchFamily="34" charset="0"/>
                <a:cs typeface="Arial" pitchFamily="34" charset="0"/>
              </a:rPr>
              <a:t>k</a:t>
            </a:r>
            <a:r>
              <a:rPr lang="en-US" sz="2400" b="1" i="1" dirty="0" smtClean="0">
                <a:solidFill>
                  <a:srgbClr val="008000"/>
                </a:solidFill>
                <a:latin typeface="Arial" pitchFamily="34" charset="0"/>
                <a:cs typeface="Arial" pitchFamily="34" charset="0"/>
              </a:rPr>
              <a:t>/4</a:t>
            </a:r>
          </a:p>
        </p:txBody>
      </p:sp>
      <p:sp>
        <p:nvSpPr>
          <p:cNvPr id="18" name="Rectangle 17"/>
          <p:cNvSpPr/>
          <p:nvPr/>
        </p:nvSpPr>
        <p:spPr>
          <a:xfrm>
            <a:off x="5465186" y="4939546"/>
            <a:ext cx="510076" cy="369332"/>
          </a:xfrm>
          <a:prstGeom prst="rect">
            <a:avLst/>
          </a:prstGeom>
        </p:spPr>
        <p:txBody>
          <a:bodyPr wrap="none">
            <a:spAutoFit/>
          </a:bodyPr>
          <a:lstStyle/>
          <a:p>
            <a:r>
              <a:rPr lang="en-US" b="1" i="1" dirty="0" err="1" smtClean="0">
                <a:solidFill>
                  <a:srgbClr val="008000"/>
                </a:solidFill>
                <a:latin typeface="Arial" pitchFamily="34" charset="0"/>
                <a:cs typeface="Arial" pitchFamily="34" charset="0"/>
              </a:rPr>
              <a:t>r</a:t>
            </a:r>
            <a:r>
              <a:rPr lang="en-US" b="1" i="1" baseline="-25000" dirty="0" err="1" smtClean="0">
                <a:solidFill>
                  <a:srgbClr val="008000"/>
                </a:solidFill>
                <a:latin typeface="Arial" pitchFamily="34" charset="0"/>
                <a:cs typeface="Arial" pitchFamily="34" charset="0"/>
              </a:rPr>
              <a:t>i</a:t>
            </a:r>
            <a:r>
              <a:rPr lang="en-US" b="1" i="1" dirty="0" smtClean="0">
                <a:solidFill>
                  <a:srgbClr val="008000"/>
                </a:solidFill>
                <a:latin typeface="Arial" pitchFamily="34" charset="0"/>
                <a:cs typeface="Arial" pitchFamily="34" charset="0"/>
              </a:rPr>
              <a:t>/3</a:t>
            </a:r>
            <a:endParaRPr lang="en-US" b="1" i="1" dirty="0">
              <a:solidFill>
                <a:srgbClr val="008000"/>
              </a:solidFill>
              <a:latin typeface="Arial" pitchFamily="34" charset="0"/>
              <a:cs typeface="Arial" pitchFamily="34" charset="0"/>
            </a:endParaRPr>
          </a:p>
        </p:txBody>
      </p:sp>
      <p:sp>
        <p:nvSpPr>
          <p:cNvPr id="19" name="Rectangle 18"/>
          <p:cNvSpPr/>
          <p:nvPr/>
        </p:nvSpPr>
        <p:spPr>
          <a:xfrm>
            <a:off x="5943600" y="5029200"/>
            <a:ext cx="551754" cy="369332"/>
          </a:xfrm>
          <a:prstGeom prst="rect">
            <a:avLst/>
          </a:prstGeom>
        </p:spPr>
        <p:txBody>
          <a:bodyPr wrap="none">
            <a:spAutoFit/>
          </a:bodyPr>
          <a:lstStyle/>
          <a:p>
            <a:r>
              <a:rPr lang="en-US" b="1" i="1" dirty="0" err="1" smtClean="0">
                <a:solidFill>
                  <a:srgbClr val="008000"/>
                </a:solidFill>
                <a:latin typeface="Arial" pitchFamily="34" charset="0"/>
                <a:cs typeface="Arial" pitchFamily="34" charset="0"/>
              </a:rPr>
              <a:t>r</a:t>
            </a:r>
            <a:r>
              <a:rPr lang="en-US" b="1" i="1" baseline="-25000" dirty="0" err="1" smtClean="0">
                <a:solidFill>
                  <a:srgbClr val="008000"/>
                </a:solidFill>
                <a:latin typeface="Arial" pitchFamily="34" charset="0"/>
                <a:cs typeface="Arial" pitchFamily="34" charset="0"/>
              </a:rPr>
              <a:t>k</a:t>
            </a:r>
            <a:r>
              <a:rPr lang="en-US" b="1" i="1" dirty="0" smtClean="0">
                <a:solidFill>
                  <a:srgbClr val="008000"/>
                </a:solidFill>
                <a:latin typeface="Arial" pitchFamily="34" charset="0"/>
                <a:cs typeface="Arial" pitchFamily="34" charset="0"/>
              </a:rPr>
              <a:t>/4</a:t>
            </a:r>
            <a:endParaRPr lang="en-US" b="1" i="1" dirty="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15802165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PageRank: The “Flow” Model</a:t>
            </a:r>
            <a:endParaRPr lang="en-US" dirty="0"/>
          </a:p>
        </p:txBody>
      </p:sp>
      <p:sp>
        <p:nvSpPr>
          <p:cNvPr id="3" name="Content Placeholder 2"/>
          <p:cNvSpPr>
            <a:spLocks noGrp="1"/>
          </p:cNvSpPr>
          <p:nvPr>
            <p:ph idx="1"/>
          </p:nvPr>
        </p:nvSpPr>
        <p:spPr>
          <a:xfrm>
            <a:off x="457200" y="1295400"/>
            <a:ext cx="5715000" cy="5257801"/>
          </a:xfrm>
        </p:spPr>
        <p:txBody>
          <a:bodyPr/>
          <a:lstStyle/>
          <a:p>
            <a:r>
              <a:rPr lang="en-US" b="1" dirty="0" smtClean="0">
                <a:solidFill>
                  <a:srgbClr val="D60093"/>
                </a:solidFill>
              </a:rPr>
              <a:t>A “vote” from an important page is worth more</a:t>
            </a:r>
          </a:p>
          <a:p>
            <a:r>
              <a:rPr lang="en-US" b="1" dirty="0" smtClean="0">
                <a:solidFill>
                  <a:srgbClr val="0000FF"/>
                </a:solidFill>
              </a:rPr>
              <a:t>A page is important if it is pointed to by other important pages</a:t>
            </a:r>
          </a:p>
          <a:p>
            <a:r>
              <a:rPr lang="en-US" b="1" dirty="0" smtClean="0"/>
              <a:t>Define a “rank” </a:t>
            </a:r>
            <a:r>
              <a:rPr lang="en-US" b="1" i="1" dirty="0" err="1" smtClean="0">
                <a:latin typeface="Times New Roman" pitchFamily="18" charset="0"/>
                <a:cs typeface="Times New Roman" pitchFamily="18" charset="0"/>
              </a:rPr>
              <a:t>r</a:t>
            </a:r>
            <a:r>
              <a:rPr lang="en-US" b="1" i="1" baseline="-25000" dirty="0" err="1" smtClean="0">
                <a:latin typeface="Times New Roman" pitchFamily="18" charset="0"/>
                <a:cs typeface="Times New Roman" pitchFamily="18" charset="0"/>
              </a:rPr>
              <a:t>j</a:t>
            </a:r>
            <a:r>
              <a:rPr lang="en-US" b="1" dirty="0" smtClean="0"/>
              <a:t> for page </a:t>
            </a:r>
            <a:r>
              <a:rPr lang="en-US" b="1" i="1" dirty="0" smtClean="0">
                <a:latin typeface="Times New Roman" pitchFamily="18" charset="0"/>
                <a:cs typeface="Times New Roman" pitchFamily="18" charset="0"/>
              </a:rPr>
              <a:t>j</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7" name="Slide Number Placeholder 6"/>
          <p:cNvSpPr>
            <a:spLocks noGrp="1"/>
          </p:cNvSpPr>
          <p:nvPr>
            <p:ph type="sldNum" sz="quarter" idx="12"/>
          </p:nvPr>
        </p:nvSpPr>
        <p:spPr/>
        <p:txBody>
          <a:bodyPr/>
          <a:lstStyle/>
          <a:p>
            <a:fld id="{19B12225-5612-419B-A8D5-4B8EEE4C217E}" type="slidenum">
              <a:rPr lang="en-US" smtClean="0"/>
              <a:pPr/>
              <a:t>19</a:t>
            </a:fld>
            <a:endParaRPr lang="en-US"/>
          </a:p>
        </p:txBody>
      </p:sp>
      <p:graphicFrame>
        <p:nvGraphicFramePr>
          <p:cNvPr id="31746" name="Object 2"/>
          <p:cNvGraphicFramePr>
            <a:graphicFrameLocks noChangeAspect="1"/>
          </p:cNvGraphicFramePr>
          <p:nvPr>
            <p:extLst>
              <p:ext uri="{D42A27DB-BD31-4B8C-83A1-F6EECF244321}">
                <p14:modId xmlns:p14="http://schemas.microsoft.com/office/powerpoint/2010/main" val="1146331050"/>
              </p:ext>
            </p:extLst>
          </p:nvPr>
        </p:nvGraphicFramePr>
        <p:xfrm>
          <a:off x="2154238" y="4484688"/>
          <a:ext cx="2111375" cy="1436687"/>
        </p:xfrm>
        <a:graphic>
          <a:graphicData uri="http://schemas.openxmlformats.org/presentationml/2006/ole">
            <mc:AlternateContent xmlns:mc="http://schemas.openxmlformats.org/markup-compatibility/2006">
              <mc:Choice xmlns:v="urn:schemas-microsoft-com:vml" Requires="v">
                <p:oleObj spid="_x0000_s48176" name="Equation" r:id="rId3" imgW="634680" imgH="431640" progId="Equation.3">
                  <p:embed/>
                </p:oleObj>
              </mc:Choice>
              <mc:Fallback>
                <p:oleObj name="Equation" r:id="rId3" imgW="634680" imgH="431640" progId="Equation.3">
                  <p:embed/>
                  <p:pic>
                    <p:nvPicPr>
                      <p:cNvPr id="0" name=""/>
                      <p:cNvPicPr>
                        <a:picLocks noChangeAspect="1" noChangeArrowheads="1"/>
                      </p:cNvPicPr>
                      <p:nvPr/>
                    </p:nvPicPr>
                    <p:blipFill>
                      <a:blip r:embed="rId4"/>
                      <a:srcRect/>
                      <a:stretch>
                        <a:fillRect/>
                      </a:stretch>
                    </p:blipFill>
                    <p:spPr bwMode="auto">
                      <a:xfrm>
                        <a:off x="2154238" y="4484688"/>
                        <a:ext cx="2111375" cy="1436687"/>
                      </a:xfrm>
                      <a:prstGeom prst="rect">
                        <a:avLst/>
                      </a:prstGeom>
                      <a:noFill/>
                      <a:extLst/>
                    </p:spPr>
                  </p:pic>
                </p:oleObj>
              </mc:Fallback>
            </mc:AlternateContent>
          </a:graphicData>
        </a:graphic>
      </p:graphicFrame>
      <p:grpSp>
        <p:nvGrpSpPr>
          <p:cNvPr id="49" name="Group 48"/>
          <p:cNvGrpSpPr/>
          <p:nvPr/>
        </p:nvGrpSpPr>
        <p:grpSpPr>
          <a:xfrm>
            <a:off x="6572250" y="1905000"/>
            <a:ext cx="2495550" cy="2900065"/>
            <a:chOff x="6572250" y="1905000"/>
            <a:chExt cx="2495550" cy="2900065"/>
          </a:xfrm>
        </p:grpSpPr>
        <p:sp>
          <p:nvSpPr>
            <p:cNvPr id="28" name="Oval 4"/>
            <p:cNvSpPr>
              <a:spLocks noChangeArrowheads="1"/>
            </p:cNvSpPr>
            <p:nvPr/>
          </p:nvSpPr>
          <p:spPr bwMode="auto">
            <a:xfrm>
              <a:off x="7486649" y="2590800"/>
              <a:ext cx="457200" cy="457200"/>
            </a:xfrm>
            <a:prstGeom prst="ellipse">
              <a:avLst/>
            </a:prstGeom>
            <a:solidFill>
              <a:srgbClr val="FF0000"/>
            </a:solidFill>
            <a:ln>
              <a:noFill/>
              <a:headEnd/>
              <a:tailEnd/>
            </a:ln>
          </p:spPr>
          <p:style>
            <a:lnRef idx="1">
              <a:schemeClr val="dk1"/>
            </a:lnRef>
            <a:fillRef idx="2">
              <a:schemeClr val="dk1"/>
            </a:fillRef>
            <a:effectRef idx="1">
              <a:schemeClr val="dk1"/>
            </a:effectRef>
            <a:fontRef idx="minor">
              <a:schemeClr val="dk1"/>
            </a:fontRef>
          </p:style>
          <p:txBody>
            <a:bodyPr wrap="none" anchor="ctr"/>
            <a:lstStyle/>
            <a:p>
              <a:pPr algn="ctr" fontAlgn="auto">
                <a:spcBef>
                  <a:spcPts val="0"/>
                </a:spcBef>
                <a:spcAft>
                  <a:spcPts val="0"/>
                </a:spcAft>
                <a:defRPr/>
              </a:pPr>
              <a:r>
                <a:rPr lang="en-US" sz="2400" b="1" dirty="0" smtClean="0">
                  <a:solidFill>
                    <a:schemeClr val="bg1"/>
                  </a:solidFill>
                  <a:latin typeface="Times New Roman" pitchFamily="18" charset="0"/>
                  <a:cs typeface="Times New Roman" pitchFamily="18" charset="0"/>
                </a:rPr>
                <a:t>y</a:t>
              </a:r>
              <a:endParaRPr lang="en-US" sz="2400" b="1" dirty="0">
                <a:solidFill>
                  <a:schemeClr val="bg1"/>
                </a:solidFill>
                <a:latin typeface="Times New Roman" pitchFamily="18" charset="0"/>
                <a:cs typeface="Times New Roman" pitchFamily="18" charset="0"/>
              </a:endParaRPr>
            </a:p>
          </p:txBody>
        </p:sp>
        <p:sp>
          <p:nvSpPr>
            <p:cNvPr id="29" name="Oval 5"/>
            <p:cNvSpPr>
              <a:spLocks noChangeArrowheads="1"/>
            </p:cNvSpPr>
            <p:nvPr/>
          </p:nvSpPr>
          <p:spPr bwMode="auto">
            <a:xfrm>
              <a:off x="8610600" y="4114800"/>
              <a:ext cx="457200" cy="457200"/>
            </a:xfrm>
            <a:prstGeom prst="ellipse">
              <a:avLst/>
            </a:prstGeom>
            <a:solidFill>
              <a:srgbClr val="FF0000"/>
            </a:solidFill>
            <a:ln>
              <a:noFill/>
              <a:headEnd/>
              <a:tailEnd/>
            </a:ln>
          </p:spPr>
          <p:style>
            <a:lnRef idx="1">
              <a:schemeClr val="dk1"/>
            </a:lnRef>
            <a:fillRef idx="2">
              <a:schemeClr val="dk1"/>
            </a:fillRef>
            <a:effectRef idx="1">
              <a:schemeClr val="dk1"/>
            </a:effectRef>
            <a:fontRef idx="minor">
              <a:schemeClr val="dk1"/>
            </a:fontRef>
          </p:style>
          <p:txBody>
            <a:bodyPr wrap="none" anchor="ctr"/>
            <a:lstStyle/>
            <a:p>
              <a:pPr algn="ctr" fontAlgn="auto">
                <a:spcBef>
                  <a:spcPts val="0"/>
                </a:spcBef>
                <a:spcAft>
                  <a:spcPts val="0"/>
                </a:spcAft>
                <a:defRPr/>
              </a:pPr>
              <a:r>
                <a:rPr lang="en-US" sz="2400" b="1" dirty="0" smtClean="0">
                  <a:solidFill>
                    <a:schemeClr val="bg1"/>
                  </a:solidFill>
                  <a:latin typeface="Times New Roman" charset="0"/>
                </a:rPr>
                <a:t>m</a:t>
              </a:r>
              <a:endParaRPr lang="en-US" sz="2400" b="1" dirty="0">
                <a:solidFill>
                  <a:schemeClr val="bg1"/>
                </a:solidFill>
                <a:latin typeface="Times New Roman" charset="0"/>
              </a:endParaRPr>
            </a:p>
          </p:txBody>
        </p:sp>
        <p:sp>
          <p:nvSpPr>
            <p:cNvPr id="30" name="Oval 6"/>
            <p:cNvSpPr>
              <a:spLocks noChangeArrowheads="1"/>
            </p:cNvSpPr>
            <p:nvPr/>
          </p:nvSpPr>
          <p:spPr bwMode="auto">
            <a:xfrm>
              <a:off x="6572250" y="4114800"/>
              <a:ext cx="457200" cy="457200"/>
            </a:xfrm>
            <a:prstGeom prst="ellipse">
              <a:avLst/>
            </a:prstGeom>
            <a:solidFill>
              <a:srgbClr val="FF0000"/>
            </a:solidFill>
            <a:ln>
              <a:noFill/>
              <a:headEnd/>
              <a:tailEnd/>
            </a:ln>
          </p:spPr>
          <p:style>
            <a:lnRef idx="1">
              <a:schemeClr val="dk1"/>
            </a:lnRef>
            <a:fillRef idx="2">
              <a:schemeClr val="dk1"/>
            </a:fillRef>
            <a:effectRef idx="1">
              <a:schemeClr val="dk1"/>
            </a:effectRef>
            <a:fontRef idx="minor">
              <a:schemeClr val="dk1"/>
            </a:fontRef>
          </p:style>
          <p:txBody>
            <a:bodyPr wrap="none" anchor="ctr"/>
            <a:lstStyle/>
            <a:p>
              <a:pPr algn="ctr" fontAlgn="auto">
                <a:spcBef>
                  <a:spcPts val="0"/>
                </a:spcBef>
                <a:spcAft>
                  <a:spcPts val="0"/>
                </a:spcAft>
                <a:defRPr/>
              </a:pPr>
              <a:r>
                <a:rPr lang="en-US" sz="2400" b="1" dirty="0" smtClean="0">
                  <a:solidFill>
                    <a:schemeClr val="bg1"/>
                  </a:solidFill>
                  <a:latin typeface="Times New Roman" pitchFamily="18" charset="0"/>
                  <a:cs typeface="Times New Roman" pitchFamily="18" charset="0"/>
                </a:rPr>
                <a:t>a</a:t>
              </a:r>
              <a:endParaRPr lang="en-US" sz="2400" b="1" dirty="0">
                <a:solidFill>
                  <a:schemeClr val="bg1"/>
                </a:solidFill>
                <a:latin typeface="Times New Roman" pitchFamily="18" charset="0"/>
                <a:cs typeface="Times New Roman" pitchFamily="18" charset="0"/>
              </a:endParaRPr>
            </a:p>
          </p:txBody>
        </p:sp>
        <p:sp>
          <p:nvSpPr>
            <p:cNvPr id="31" name="Line 7"/>
            <p:cNvSpPr>
              <a:spLocks noChangeShapeType="1"/>
            </p:cNvSpPr>
            <p:nvPr/>
          </p:nvSpPr>
          <p:spPr bwMode="auto">
            <a:xfrm flipV="1">
              <a:off x="6877050" y="2971800"/>
              <a:ext cx="685799" cy="1143000"/>
            </a:xfrm>
            <a:prstGeom prst="line">
              <a:avLst/>
            </a:prstGeom>
            <a:noFill/>
            <a:ln w="9525">
              <a:solidFill>
                <a:schemeClr val="tx1"/>
              </a:solidFill>
              <a:round/>
              <a:headEnd/>
              <a:tailEnd type="triangle" w="med" len="med"/>
            </a:ln>
          </p:spPr>
          <p:txBody>
            <a:bodyPr wrap="none" anchor="ctr"/>
            <a:lstStyle/>
            <a:p>
              <a:endParaRPr lang="en-US">
                <a:latin typeface="Times New Roman" pitchFamily="18" charset="0"/>
                <a:cs typeface="Times New Roman" pitchFamily="18" charset="0"/>
              </a:endParaRPr>
            </a:p>
          </p:txBody>
        </p:sp>
        <p:sp>
          <p:nvSpPr>
            <p:cNvPr id="32" name="Line 8"/>
            <p:cNvSpPr>
              <a:spLocks noChangeShapeType="1"/>
            </p:cNvSpPr>
            <p:nvPr/>
          </p:nvSpPr>
          <p:spPr bwMode="auto">
            <a:xfrm flipH="1">
              <a:off x="6953250" y="3048000"/>
              <a:ext cx="685800" cy="1143000"/>
            </a:xfrm>
            <a:prstGeom prst="line">
              <a:avLst/>
            </a:prstGeom>
            <a:noFill/>
            <a:ln w="9525">
              <a:solidFill>
                <a:schemeClr val="tx1"/>
              </a:solidFill>
              <a:round/>
              <a:headEnd/>
              <a:tailEnd type="triangle" w="med" len="med"/>
            </a:ln>
          </p:spPr>
          <p:txBody>
            <a:bodyPr wrap="none" anchor="ctr"/>
            <a:lstStyle/>
            <a:p>
              <a:endParaRPr lang="en-US">
                <a:latin typeface="Times New Roman" pitchFamily="18" charset="0"/>
                <a:cs typeface="Times New Roman" pitchFamily="18" charset="0"/>
              </a:endParaRPr>
            </a:p>
          </p:txBody>
        </p:sp>
        <p:sp>
          <p:nvSpPr>
            <p:cNvPr id="33" name="Line 9"/>
            <p:cNvSpPr>
              <a:spLocks noChangeShapeType="1"/>
            </p:cNvSpPr>
            <p:nvPr/>
          </p:nvSpPr>
          <p:spPr bwMode="auto">
            <a:xfrm flipH="1">
              <a:off x="7029450" y="4267200"/>
              <a:ext cx="1600200" cy="0"/>
            </a:xfrm>
            <a:prstGeom prst="line">
              <a:avLst/>
            </a:prstGeom>
            <a:noFill/>
            <a:ln w="9525">
              <a:solidFill>
                <a:schemeClr val="tx1"/>
              </a:solidFill>
              <a:round/>
              <a:headEnd/>
              <a:tailEnd type="triangle" w="med" len="med"/>
            </a:ln>
          </p:spPr>
          <p:txBody>
            <a:bodyPr wrap="none" anchor="ctr"/>
            <a:lstStyle/>
            <a:p>
              <a:endParaRPr lang="en-US">
                <a:latin typeface="Times New Roman" pitchFamily="18" charset="0"/>
                <a:cs typeface="Times New Roman" pitchFamily="18" charset="0"/>
              </a:endParaRPr>
            </a:p>
          </p:txBody>
        </p:sp>
        <p:sp>
          <p:nvSpPr>
            <p:cNvPr id="34" name="Line 10"/>
            <p:cNvSpPr>
              <a:spLocks noChangeShapeType="1"/>
            </p:cNvSpPr>
            <p:nvPr/>
          </p:nvSpPr>
          <p:spPr bwMode="auto">
            <a:xfrm>
              <a:off x="7010399" y="4419600"/>
              <a:ext cx="1600200" cy="0"/>
            </a:xfrm>
            <a:prstGeom prst="line">
              <a:avLst/>
            </a:prstGeom>
            <a:noFill/>
            <a:ln w="9525">
              <a:solidFill>
                <a:schemeClr val="tx1"/>
              </a:solidFill>
              <a:round/>
              <a:headEnd/>
              <a:tailEnd type="triangle" w="med" len="med"/>
            </a:ln>
          </p:spPr>
          <p:txBody>
            <a:bodyPr wrap="none" anchor="ctr"/>
            <a:lstStyle/>
            <a:p>
              <a:endParaRPr lang="en-US">
                <a:latin typeface="Times New Roman" pitchFamily="18" charset="0"/>
                <a:cs typeface="Times New Roman" pitchFamily="18" charset="0"/>
              </a:endParaRPr>
            </a:p>
          </p:txBody>
        </p:sp>
        <p:cxnSp>
          <p:nvCxnSpPr>
            <p:cNvPr id="35" name="AutoShape 11"/>
            <p:cNvCxnSpPr>
              <a:cxnSpLocks noChangeShapeType="1"/>
              <a:stCxn id="28" idx="6"/>
              <a:endCxn id="28" idx="2"/>
            </p:cNvCxnSpPr>
            <p:nvPr/>
          </p:nvCxnSpPr>
          <p:spPr bwMode="auto">
            <a:xfrm flipH="1">
              <a:off x="7486649" y="2819400"/>
              <a:ext cx="457200" cy="1588"/>
            </a:xfrm>
            <a:prstGeom prst="curvedConnector5">
              <a:avLst>
                <a:gd name="adj1" fmla="val -50000"/>
                <a:gd name="adj2" fmla="val -30501269"/>
                <a:gd name="adj3" fmla="val 150000"/>
              </a:avLst>
            </a:prstGeom>
            <a:noFill/>
            <a:ln w="9525">
              <a:solidFill>
                <a:schemeClr val="tx1"/>
              </a:solidFill>
              <a:round/>
              <a:headEnd/>
              <a:tailEnd type="triangle" w="med" len="med"/>
            </a:ln>
          </p:spPr>
        </p:cxnSp>
        <p:sp>
          <p:nvSpPr>
            <p:cNvPr id="39" name="Text Box 16"/>
            <p:cNvSpPr txBox="1">
              <a:spLocks noChangeArrowheads="1"/>
            </p:cNvSpPr>
            <p:nvPr/>
          </p:nvSpPr>
          <p:spPr bwMode="auto">
            <a:xfrm>
              <a:off x="7165975" y="4343400"/>
              <a:ext cx="559769" cy="461665"/>
            </a:xfrm>
            <a:prstGeom prst="rect">
              <a:avLst/>
            </a:prstGeom>
            <a:noFill/>
            <a:ln w="9525">
              <a:noFill/>
              <a:miter lim="800000"/>
              <a:headEnd/>
              <a:tailEnd/>
            </a:ln>
          </p:spPr>
          <p:txBody>
            <a:bodyPr wrap="none">
              <a:spAutoFit/>
            </a:bodyPr>
            <a:lstStyle/>
            <a:p>
              <a:r>
                <a:rPr lang="en-US" sz="2400" dirty="0" smtClean="0">
                  <a:latin typeface="Times New Roman" pitchFamily="18" charset="0"/>
                  <a:cs typeface="Times New Roman" pitchFamily="18" charset="0"/>
                </a:rPr>
                <a:t>a/2</a:t>
              </a:r>
              <a:endParaRPr lang="en-US" sz="2400" dirty="0">
                <a:latin typeface="Times New Roman" pitchFamily="18" charset="0"/>
                <a:cs typeface="Times New Roman" pitchFamily="18" charset="0"/>
              </a:endParaRPr>
            </a:p>
          </p:txBody>
        </p:sp>
        <p:sp>
          <p:nvSpPr>
            <p:cNvPr id="40" name="Text Box 17"/>
            <p:cNvSpPr txBox="1">
              <a:spLocks noChangeArrowheads="1"/>
            </p:cNvSpPr>
            <p:nvPr/>
          </p:nvSpPr>
          <p:spPr bwMode="auto">
            <a:xfrm>
              <a:off x="7239000" y="3505200"/>
              <a:ext cx="577402" cy="461665"/>
            </a:xfrm>
            <a:prstGeom prst="rect">
              <a:avLst/>
            </a:prstGeom>
            <a:noFill/>
            <a:ln w="9525">
              <a:noFill/>
              <a:miter lim="800000"/>
              <a:headEnd/>
              <a:tailEnd/>
            </a:ln>
          </p:spPr>
          <p:txBody>
            <a:bodyPr wrap="none">
              <a:spAutoFit/>
            </a:bodyPr>
            <a:lstStyle/>
            <a:p>
              <a:r>
                <a:rPr lang="en-US" sz="2400" dirty="0">
                  <a:latin typeface="Times New Roman" pitchFamily="18" charset="0"/>
                  <a:cs typeface="Times New Roman" pitchFamily="18" charset="0"/>
                </a:rPr>
                <a:t>y/2</a:t>
              </a:r>
            </a:p>
          </p:txBody>
        </p:sp>
        <p:sp>
          <p:nvSpPr>
            <p:cNvPr id="42" name="Text Box 19"/>
            <p:cNvSpPr txBox="1">
              <a:spLocks noChangeArrowheads="1"/>
            </p:cNvSpPr>
            <p:nvPr/>
          </p:nvSpPr>
          <p:spPr bwMode="auto">
            <a:xfrm>
              <a:off x="6705600" y="3200400"/>
              <a:ext cx="577402" cy="461665"/>
            </a:xfrm>
            <a:prstGeom prst="rect">
              <a:avLst/>
            </a:prstGeom>
            <a:noFill/>
            <a:ln w="9525">
              <a:noFill/>
              <a:miter lim="800000"/>
              <a:headEnd/>
              <a:tailEnd/>
            </a:ln>
          </p:spPr>
          <p:txBody>
            <a:bodyPr wrap="none">
              <a:spAutoFit/>
            </a:bodyPr>
            <a:lstStyle/>
            <a:p>
              <a:r>
                <a:rPr lang="en-US" sz="2400" dirty="0">
                  <a:latin typeface="Times New Roman" pitchFamily="18" charset="0"/>
                  <a:cs typeface="Times New Roman" pitchFamily="18" charset="0"/>
                </a:rPr>
                <a:t>a/2</a:t>
              </a:r>
            </a:p>
          </p:txBody>
        </p:sp>
        <p:sp>
          <p:nvSpPr>
            <p:cNvPr id="43" name="Text Box 20"/>
            <p:cNvSpPr txBox="1">
              <a:spLocks noChangeArrowheads="1"/>
            </p:cNvSpPr>
            <p:nvPr/>
          </p:nvSpPr>
          <p:spPr bwMode="auto">
            <a:xfrm>
              <a:off x="7696200" y="3886200"/>
              <a:ext cx="423514" cy="461665"/>
            </a:xfrm>
            <a:prstGeom prst="rect">
              <a:avLst/>
            </a:prstGeom>
            <a:noFill/>
            <a:ln w="9525">
              <a:noFill/>
              <a:miter lim="800000"/>
              <a:headEnd/>
              <a:tailEnd/>
            </a:ln>
          </p:spPr>
          <p:txBody>
            <a:bodyPr wrap="none">
              <a:spAutoFit/>
            </a:bodyPr>
            <a:lstStyle/>
            <a:p>
              <a:r>
                <a:rPr lang="en-US" sz="2400" dirty="0">
                  <a:latin typeface="Times New Roman" pitchFamily="18" charset="0"/>
                  <a:cs typeface="Times New Roman" pitchFamily="18" charset="0"/>
                </a:rPr>
                <a:t>m</a:t>
              </a:r>
            </a:p>
          </p:txBody>
        </p:sp>
        <p:sp>
          <p:nvSpPr>
            <p:cNvPr id="45" name="Text Box 17"/>
            <p:cNvSpPr txBox="1">
              <a:spLocks noChangeArrowheads="1"/>
            </p:cNvSpPr>
            <p:nvPr/>
          </p:nvSpPr>
          <p:spPr bwMode="auto">
            <a:xfrm>
              <a:off x="7391400" y="1905000"/>
              <a:ext cx="577402" cy="461665"/>
            </a:xfrm>
            <a:prstGeom prst="rect">
              <a:avLst/>
            </a:prstGeom>
            <a:noFill/>
            <a:ln w="9525">
              <a:noFill/>
              <a:miter lim="800000"/>
              <a:headEnd/>
              <a:tailEnd/>
            </a:ln>
          </p:spPr>
          <p:txBody>
            <a:bodyPr wrap="none">
              <a:spAutoFit/>
            </a:bodyPr>
            <a:lstStyle/>
            <a:p>
              <a:r>
                <a:rPr lang="en-US" sz="2400" dirty="0">
                  <a:latin typeface="Times New Roman" pitchFamily="18" charset="0"/>
                  <a:cs typeface="Times New Roman" pitchFamily="18" charset="0"/>
                </a:rPr>
                <a:t>y/2</a:t>
              </a:r>
            </a:p>
          </p:txBody>
        </p:sp>
      </p:grpSp>
      <p:sp>
        <p:nvSpPr>
          <p:cNvPr id="46" name="Rectangle 45"/>
          <p:cNvSpPr/>
          <p:nvPr/>
        </p:nvSpPr>
        <p:spPr>
          <a:xfrm>
            <a:off x="6987117" y="1447800"/>
            <a:ext cx="1838645"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a:spAutoFit/>
          </a:bodyPr>
          <a:lstStyle/>
          <a:p>
            <a:pPr marL="438912" indent="-320040" fontAlgn="auto">
              <a:spcBef>
                <a:spcPts val="0"/>
              </a:spcBef>
              <a:spcAft>
                <a:spcPts val="0"/>
              </a:spcAft>
              <a:buFont typeface="Wingdings" pitchFamily="2" charset="2"/>
              <a:buNone/>
              <a:defRPr/>
            </a:pPr>
            <a:r>
              <a:rPr lang="en-US" dirty="0" smtClean="0"/>
              <a:t>The web in 1839</a:t>
            </a:r>
            <a:endParaRPr lang="en-US" dirty="0"/>
          </a:p>
        </p:txBody>
      </p:sp>
      <p:sp>
        <p:nvSpPr>
          <p:cNvPr id="48" name="TextBox 47"/>
          <p:cNvSpPr txBox="1"/>
          <p:nvPr/>
        </p:nvSpPr>
        <p:spPr>
          <a:xfrm>
            <a:off x="6400800" y="4953000"/>
            <a:ext cx="1965603" cy="369332"/>
          </a:xfrm>
          <a:prstGeom prst="rect">
            <a:avLst/>
          </a:prstGeom>
          <a:noFill/>
        </p:spPr>
        <p:txBody>
          <a:bodyPr wrap="none" rtlCol="0">
            <a:spAutoFit/>
          </a:bodyPr>
          <a:lstStyle/>
          <a:p>
            <a:r>
              <a:rPr lang="en-US" b="1" dirty="0" smtClean="0">
                <a:solidFill>
                  <a:srgbClr val="008000"/>
                </a:solidFill>
              </a:rPr>
              <a:t>“Flow” equations:</a:t>
            </a:r>
            <a:endParaRPr lang="en-US" b="1" dirty="0">
              <a:solidFill>
                <a:srgbClr val="008000"/>
              </a:solidFill>
            </a:endParaRPr>
          </a:p>
        </p:txBody>
      </p:sp>
      <p:sp>
        <p:nvSpPr>
          <p:cNvPr id="27" name="Rectangle 26"/>
          <p:cNvSpPr/>
          <p:nvPr/>
        </p:nvSpPr>
        <p:spPr>
          <a:xfrm>
            <a:off x="6324600" y="5257800"/>
            <a:ext cx="2514600" cy="1138773"/>
          </a:xfrm>
          <a:prstGeom prst="rect">
            <a:avLst/>
          </a:prstGeom>
          <a:noFill/>
        </p:spPr>
        <p:txBody>
          <a:bodyPr wrap="square">
            <a:spAutoFit/>
          </a:bodyPr>
          <a:lstStyle/>
          <a:p>
            <a:pPr lvl="1">
              <a:spcBef>
                <a:spcPct val="20000"/>
              </a:spcBef>
              <a:buClr>
                <a:srgbClr val="CC00CC"/>
              </a:buClr>
              <a:buFont typeface="Monotype Sorts" pitchFamily="-32" charset="2"/>
              <a:buNone/>
            </a:pP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y</a:t>
            </a:r>
            <a:r>
              <a:rPr lang="en-US" sz="2000" b="1" dirty="0" smtClean="0">
                <a:solidFill>
                  <a:srgbClr val="008000"/>
                </a:solidFill>
                <a:latin typeface="Times New Roman" pitchFamily="18" charset="0"/>
                <a:cs typeface="Times New Roman" pitchFamily="18" charset="0"/>
              </a:rPr>
              <a:t>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y</a:t>
            </a:r>
            <a:r>
              <a:rPr lang="en-US" sz="2000" b="1" baseline="-25000" dirty="0" smtClean="0">
                <a:solidFill>
                  <a:srgbClr val="008000"/>
                </a:solidFill>
                <a:latin typeface="Times New Roman" pitchFamily="18" charset="0"/>
                <a:cs typeface="Times New Roman" pitchFamily="18" charset="0"/>
              </a:rPr>
              <a:t> </a:t>
            </a:r>
            <a:r>
              <a:rPr lang="en-US" sz="2000" b="1" dirty="0" smtClean="0">
                <a:solidFill>
                  <a:srgbClr val="008000"/>
                </a:solidFill>
                <a:latin typeface="Times New Roman" pitchFamily="18" charset="0"/>
                <a:cs typeface="Times New Roman" pitchFamily="18" charset="0"/>
              </a:rPr>
              <a:t>/2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a</a:t>
            </a:r>
            <a:r>
              <a:rPr lang="en-US" sz="2000" b="1" dirty="0" smtClean="0">
                <a:solidFill>
                  <a:srgbClr val="008000"/>
                </a:solidFill>
                <a:latin typeface="Times New Roman" pitchFamily="18" charset="0"/>
                <a:cs typeface="Times New Roman" pitchFamily="18" charset="0"/>
              </a:rPr>
              <a:t> /2</a:t>
            </a:r>
          </a:p>
          <a:p>
            <a:pPr lvl="1">
              <a:spcBef>
                <a:spcPct val="20000"/>
              </a:spcBef>
              <a:buClr>
                <a:srgbClr val="CC00CC"/>
              </a:buClr>
              <a:buFont typeface="Monotype Sorts" pitchFamily="-32" charset="2"/>
              <a:buNone/>
            </a:pP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a</a:t>
            </a:r>
            <a:r>
              <a:rPr lang="en-US" sz="2000" b="1" dirty="0" smtClean="0">
                <a:solidFill>
                  <a:srgbClr val="008000"/>
                </a:solidFill>
                <a:latin typeface="Times New Roman" pitchFamily="18" charset="0"/>
                <a:cs typeface="Times New Roman" pitchFamily="18" charset="0"/>
              </a:rPr>
              <a:t>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y</a:t>
            </a:r>
            <a:r>
              <a:rPr lang="en-US" sz="2000" b="1" baseline="-25000" dirty="0" smtClean="0">
                <a:solidFill>
                  <a:srgbClr val="008000"/>
                </a:solidFill>
                <a:latin typeface="Times New Roman" pitchFamily="18" charset="0"/>
                <a:cs typeface="Times New Roman" pitchFamily="18" charset="0"/>
              </a:rPr>
              <a:t> </a:t>
            </a:r>
            <a:r>
              <a:rPr lang="en-US" sz="2000" b="1" dirty="0" smtClean="0">
                <a:solidFill>
                  <a:srgbClr val="008000"/>
                </a:solidFill>
                <a:latin typeface="Times New Roman" pitchFamily="18" charset="0"/>
                <a:cs typeface="Times New Roman" pitchFamily="18" charset="0"/>
              </a:rPr>
              <a:t>/2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m</a:t>
            </a:r>
            <a:endParaRPr lang="en-US" sz="2000" b="1" baseline="-25000" dirty="0" smtClean="0">
              <a:solidFill>
                <a:srgbClr val="008000"/>
              </a:solidFill>
              <a:latin typeface="Times New Roman" pitchFamily="18" charset="0"/>
              <a:cs typeface="Times New Roman" pitchFamily="18" charset="0"/>
            </a:endParaRPr>
          </a:p>
          <a:p>
            <a:pPr lvl="1">
              <a:spcBef>
                <a:spcPct val="20000"/>
              </a:spcBef>
              <a:buClr>
                <a:srgbClr val="CC00CC"/>
              </a:buClr>
              <a:buFont typeface="Monotype Sorts" pitchFamily="-32" charset="2"/>
              <a:buNone/>
            </a:pP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m</a:t>
            </a:r>
            <a:r>
              <a:rPr lang="en-US" sz="2000" b="1" dirty="0" smtClean="0">
                <a:solidFill>
                  <a:srgbClr val="008000"/>
                </a:solidFill>
                <a:latin typeface="Times New Roman" pitchFamily="18" charset="0"/>
                <a:cs typeface="Times New Roman" pitchFamily="18" charset="0"/>
              </a:rPr>
              <a:t>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a</a:t>
            </a:r>
            <a:r>
              <a:rPr lang="en-US" sz="2000" b="1" dirty="0" smtClean="0">
                <a:solidFill>
                  <a:srgbClr val="008000"/>
                </a:solidFill>
                <a:latin typeface="Times New Roman" pitchFamily="18" charset="0"/>
                <a:cs typeface="Times New Roman" pitchFamily="18" charset="0"/>
              </a:rPr>
              <a:t> /2</a:t>
            </a:r>
            <a:endParaRPr lang="en-US" sz="2000" b="1" dirty="0">
              <a:solidFill>
                <a:srgbClr val="008000"/>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8" name="TextBox 7"/>
              <p:cNvSpPr txBox="1"/>
              <p:nvPr/>
            </p:nvSpPr>
            <p:spPr>
              <a:xfrm>
                <a:off x="2057400" y="6248400"/>
                <a:ext cx="3004284" cy="369332"/>
              </a:xfrm>
              <a:prstGeom prst="rect">
                <a:avLst/>
              </a:prstGeom>
              <a:noFill/>
            </p:spPr>
            <p:txBody>
              <a:bodyPr wrap="none" rtlCol="0">
                <a:spAutoFit/>
              </a:bodyPr>
              <a:lstStyle/>
              <a:p>
                <a14:m>
                  <m:oMath xmlns:m="http://schemas.openxmlformats.org/officeDocument/2006/math">
                    <m:sSub>
                      <m:sSubPr>
                        <m:ctrlPr>
                          <a:rPr lang="en-US" b="1" i="1" dirty="0" smtClean="0">
                            <a:solidFill>
                              <a:srgbClr val="008000"/>
                            </a:solidFill>
                            <a:latin typeface="Cambria Math"/>
                            <a:cs typeface="Arial" pitchFamily="34" charset="0"/>
                          </a:rPr>
                        </m:ctrlPr>
                      </m:sSubPr>
                      <m:e>
                        <m:r>
                          <a:rPr lang="en-US" b="1" i="1" dirty="0" smtClean="0">
                            <a:solidFill>
                              <a:srgbClr val="008000"/>
                            </a:solidFill>
                            <a:latin typeface="Cambria Math"/>
                            <a:cs typeface="Arial" pitchFamily="34" charset="0"/>
                          </a:rPr>
                          <m:t>𝒅</m:t>
                        </m:r>
                      </m:e>
                      <m:sub>
                        <m:r>
                          <a:rPr lang="en-US" b="1" i="1" dirty="0" smtClean="0">
                            <a:solidFill>
                              <a:srgbClr val="008000"/>
                            </a:solidFill>
                            <a:latin typeface="Cambria Math"/>
                            <a:cs typeface="Arial" pitchFamily="34" charset="0"/>
                          </a:rPr>
                          <m:t>𝒊</m:t>
                        </m:r>
                      </m:sub>
                    </m:sSub>
                  </m:oMath>
                </a14:m>
                <a:r>
                  <a:rPr lang="en-US" b="1" dirty="0" smtClean="0">
                    <a:solidFill>
                      <a:srgbClr val="008000"/>
                    </a:solidFill>
                    <a:latin typeface="Arial" pitchFamily="34" charset="0"/>
                    <a:cs typeface="Arial" pitchFamily="34" charset="0"/>
                  </a:rPr>
                  <a:t> … out-degree of node </a:t>
                </a:r>
                <a14:m>
                  <m:oMath xmlns:m="http://schemas.openxmlformats.org/officeDocument/2006/math">
                    <m:r>
                      <a:rPr lang="en-US" b="1" i="1" dirty="0" smtClean="0">
                        <a:solidFill>
                          <a:srgbClr val="008000"/>
                        </a:solidFill>
                        <a:latin typeface="Cambria Math"/>
                        <a:cs typeface="Arial" pitchFamily="34" charset="0"/>
                      </a:rPr>
                      <m:t>𝒊</m:t>
                    </m:r>
                  </m:oMath>
                </a14:m>
                <a:endParaRPr lang="en-US" b="1" dirty="0" smtClean="0">
                  <a:solidFill>
                    <a:srgbClr val="008000"/>
                  </a:solidFill>
                  <a:latin typeface="Arial" pitchFamily="34" charset="0"/>
                  <a:cs typeface="Arial" pitchFamily="34" charset="0"/>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2057400" y="6248400"/>
                <a:ext cx="3004284" cy="369332"/>
              </a:xfrm>
              <a:prstGeom prst="rect">
                <a:avLst/>
              </a:prstGeom>
              <a:blipFill rotWithShape="1">
                <a:blip r:embed="rId5"/>
                <a:stretch>
                  <a:fillRect t="-8197" b="-24590"/>
                </a:stretch>
              </a:blipFill>
            </p:spPr>
            <p:txBody>
              <a:bodyPr/>
              <a:lstStyle/>
              <a:p>
                <a:r>
                  <a:rPr lang="en-US">
                    <a:noFill/>
                  </a:rPr>
                  <a:t> </a:t>
                </a:r>
              </a:p>
            </p:txBody>
          </p:sp>
        </mc:Fallback>
      </mc:AlternateContent>
    </p:spTree>
    <p:extLst>
      <p:ext uri="{BB962C8B-B14F-4D97-AF65-F5344CB8AC3E}">
        <p14:creationId xmlns:p14="http://schemas.microsoft.com/office/powerpoint/2010/main" val="50732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fontAlgn="auto">
              <a:spcAft>
                <a:spcPts val="0"/>
              </a:spcAft>
              <a:defRPr/>
            </a:pPr>
            <a:r>
              <a:rPr lang="en-US" dirty="0">
                <a:solidFill>
                  <a:schemeClr val="accent1">
                    <a:satMod val="150000"/>
                  </a:schemeClr>
                </a:solidFill>
              </a:rPr>
              <a:t>Solving the </a:t>
            </a:r>
            <a:r>
              <a:rPr lang="en-US" dirty="0" smtClean="0">
                <a:solidFill>
                  <a:schemeClr val="accent1">
                    <a:satMod val="150000"/>
                  </a:schemeClr>
                </a:solidFill>
              </a:rPr>
              <a:t>Flow Equations</a:t>
            </a:r>
            <a:endParaRPr lang="en-US" dirty="0">
              <a:solidFill>
                <a:schemeClr val="accent1">
                  <a:satMod val="150000"/>
                </a:schemeClr>
              </a:solidFill>
            </a:endParaRPr>
          </a:p>
        </p:txBody>
      </p:sp>
      <mc:AlternateContent xmlns:mc="http://schemas.openxmlformats.org/markup-compatibility/2006" xmlns:a14="http://schemas.microsoft.com/office/drawing/2010/main">
        <mc:Choice Requires="a14">
          <p:sp>
            <p:nvSpPr>
              <p:cNvPr id="11267" name="Rectangle 3"/>
              <p:cNvSpPr>
                <a:spLocks noGrp="1" noChangeArrowheads="1"/>
              </p:cNvSpPr>
              <p:nvPr>
                <p:ph type="body" idx="1"/>
              </p:nvPr>
            </p:nvSpPr>
            <p:spPr>
              <a:xfrm>
                <a:off x="457200" y="1295400"/>
                <a:ext cx="8229600" cy="5410200"/>
              </a:xfrm>
            </p:spPr>
            <p:txBody>
              <a:bodyPr>
                <a:normAutofit lnSpcReduction="10000"/>
              </a:bodyPr>
              <a:lstStyle/>
              <a:p>
                <a:r>
                  <a:rPr lang="en-US" b="1" dirty="0" smtClean="0">
                    <a:solidFill>
                      <a:srgbClr val="0000FF"/>
                    </a:solidFill>
                  </a:rPr>
                  <a:t>3 equations, 3 unknowns, </a:t>
                </a:r>
                <a:br>
                  <a:rPr lang="en-US" b="1" dirty="0" smtClean="0">
                    <a:solidFill>
                      <a:srgbClr val="0000FF"/>
                    </a:solidFill>
                  </a:rPr>
                </a:br>
                <a:r>
                  <a:rPr lang="en-US" b="1" dirty="0" smtClean="0">
                    <a:solidFill>
                      <a:srgbClr val="0000FF"/>
                    </a:solidFill>
                  </a:rPr>
                  <a:t>no constants</a:t>
                </a:r>
              </a:p>
              <a:p>
                <a:pPr lvl="1"/>
                <a:r>
                  <a:rPr lang="en-US" dirty="0" smtClean="0"/>
                  <a:t>No unique solution</a:t>
                </a:r>
              </a:p>
              <a:p>
                <a:pPr lvl="1"/>
                <a:r>
                  <a:rPr lang="en-US" dirty="0" smtClean="0"/>
                  <a:t>All solutions equivalent modulo the scale factor</a:t>
                </a:r>
              </a:p>
              <a:p>
                <a:r>
                  <a:rPr lang="en-US" b="1" dirty="0" smtClean="0">
                    <a:solidFill>
                      <a:srgbClr val="008000"/>
                    </a:solidFill>
                  </a:rPr>
                  <a:t>Additional constraint forces uniqueness:</a:t>
                </a:r>
              </a:p>
              <a:p>
                <a:pPr lvl="1"/>
                <a14:m>
                  <m:oMath xmlns:m="http://schemas.openxmlformats.org/officeDocument/2006/math">
                    <m:sSub>
                      <m:sSubPr>
                        <m:ctrlPr>
                          <a:rPr lang="en-US" b="1" i="1" dirty="0" smtClean="0">
                            <a:latin typeface="Cambria Math"/>
                            <a:cs typeface="Arial" pitchFamily="34" charset="0"/>
                          </a:rPr>
                        </m:ctrlPr>
                      </m:sSubPr>
                      <m:e>
                        <m:r>
                          <a:rPr lang="en-US" b="1" i="1" dirty="0" smtClean="0">
                            <a:latin typeface="Cambria Math"/>
                            <a:cs typeface="Arial" pitchFamily="34" charset="0"/>
                          </a:rPr>
                          <m:t>𝒓</m:t>
                        </m:r>
                      </m:e>
                      <m:sub>
                        <m:r>
                          <a:rPr lang="en-US" b="1" i="1" dirty="0" smtClean="0">
                            <a:latin typeface="Cambria Math"/>
                            <a:cs typeface="Arial" pitchFamily="34" charset="0"/>
                          </a:rPr>
                          <m:t>𝒚</m:t>
                        </m:r>
                      </m:sub>
                    </m:sSub>
                    <m:r>
                      <a:rPr lang="en-US" b="1" i="1" dirty="0" smtClean="0">
                        <a:latin typeface="Cambria Math"/>
                        <a:cs typeface="Arial" pitchFamily="34" charset="0"/>
                      </a:rPr>
                      <m:t> +</m:t>
                    </m:r>
                    <m:sSub>
                      <m:sSubPr>
                        <m:ctrlPr>
                          <a:rPr lang="en-US" b="1" i="1" dirty="0" smtClean="0">
                            <a:latin typeface="Cambria Math"/>
                            <a:cs typeface="Arial" pitchFamily="34" charset="0"/>
                          </a:rPr>
                        </m:ctrlPr>
                      </m:sSubPr>
                      <m:e>
                        <m:r>
                          <a:rPr lang="en-US" b="1" i="1" dirty="0" smtClean="0">
                            <a:latin typeface="Cambria Math"/>
                            <a:cs typeface="Arial" pitchFamily="34" charset="0"/>
                          </a:rPr>
                          <m:t>𝒓</m:t>
                        </m:r>
                      </m:e>
                      <m:sub>
                        <m:r>
                          <a:rPr lang="en-US" b="1" i="1" dirty="0" smtClean="0">
                            <a:latin typeface="Cambria Math"/>
                            <a:cs typeface="Arial" pitchFamily="34" charset="0"/>
                          </a:rPr>
                          <m:t>𝒂</m:t>
                        </m:r>
                      </m:sub>
                    </m:sSub>
                    <m:r>
                      <a:rPr lang="en-US" b="1" i="1" dirty="0" smtClean="0">
                        <a:latin typeface="Cambria Math"/>
                        <a:cs typeface="Arial" pitchFamily="34" charset="0"/>
                      </a:rPr>
                      <m:t>+ </m:t>
                    </m:r>
                    <m:sSub>
                      <m:sSubPr>
                        <m:ctrlPr>
                          <a:rPr lang="en-US" b="1" i="1" dirty="0" smtClean="0">
                            <a:latin typeface="Cambria Math"/>
                            <a:cs typeface="Arial" pitchFamily="34" charset="0"/>
                          </a:rPr>
                        </m:ctrlPr>
                      </m:sSubPr>
                      <m:e>
                        <m:r>
                          <a:rPr lang="en-US" b="1" i="1" dirty="0" err="1" smtClean="0">
                            <a:latin typeface="Cambria Math"/>
                            <a:cs typeface="Arial" pitchFamily="34" charset="0"/>
                          </a:rPr>
                          <m:t>𝒓</m:t>
                        </m:r>
                      </m:e>
                      <m:sub>
                        <m:r>
                          <a:rPr lang="en-US" b="1" i="1" dirty="0" smtClean="0">
                            <a:latin typeface="Cambria Math"/>
                            <a:cs typeface="Arial" pitchFamily="34" charset="0"/>
                          </a:rPr>
                          <m:t>𝒎</m:t>
                        </m:r>
                      </m:sub>
                    </m:sSub>
                    <m:r>
                      <a:rPr lang="en-US" b="1" i="1" dirty="0" smtClean="0">
                        <a:latin typeface="Cambria Math"/>
                        <a:cs typeface="Arial" pitchFamily="34" charset="0"/>
                      </a:rPr>
                      <m:t> = </m:t>
                    </m:r>
                    <m:r>
                      <a:rPr lang="en-US" b="1" i="1" dirty="0" smtClean="0">
                        <a:latin typeface="Cambria Math"/>
                        <a:cs typeface="Arial" pitchFamily="34" charset="0"/>
                      </a:rPr>
                      <m:t>𝟏</m:t>
                    </m:r>
                  </m:oMath>
                </a14:m>
                <a:endParaRPr lang="en-US" b="1" i="1" dirty="0" smtClean="0">
                  <a:latin typeface="Arial" pitchFamily="34" charset="0"/>
                  <a:cs typeface="Arial" pitchFamily="34" charset="0"/>
                </a:endParaRPr>
              </a:p>
              <a:p>
                <a:pPr lvl="1"/>
                <a:r>
                  <a:rPr lang="en-US" b="1" dirty="0">
                    <a:solidFill>
                      <a:srgbClr val="008000"/>
                    </a:solidFill>
                    <a:cs typeface="Arial" pitchFamily="34" charset="0"/>
                  </a:rPr>
                  <a:t>S</a:t>
                </a:r>
                <a:r>
                  <a:rPr lang="en-US" b="1" dirty="0" smtClean="0">
                    <a:solidFill>
                      <a:srgbClr val="008000"/>
                    </a:solidFill>
                    <a:cs typeface="Arial" pitchFamily="34" charset="0"/>
                  </a:rPr>
                  <a:t>olution:</a:t>
                </a:r>
                <a:r>
                  <a:rPr lang="en-US" b="1" dirty="0" smtClean="0">
                    <a:cs typeface="Arial" pitchFamily="34" charset="0"/>
                  </a:rPr>
                  <a:t> </a:t>
                </a:r>
                <a14:m>
                  <m:oMath xmlns:m="http://schemas.openxmlformats.org/officeDocument/2006/math">
                    <m:sSub>
                      <m:sSubPr>
                        <m:ctrlPr>
                          <a:rPr lang="en-US" b="1" i="1" dirty="0" smtClean="0">
                            <a:latin typeface="Cambria Math"/>
                            <a:cs typeface="Arial" pitchFamily="34" charset="0"/>
                          </a:rPr>
                        </m:ctrlPr>
                      </m:sSubPr>
                      <m:e>
                        <m:r>
                          <a:rPr lang="en-US" b="1" i="1" dirty="0" smtClean="0">
                            <a:latin typeface="Cambria Math"/>
                            <a:cs typeface="Arial" pitchFamily="34" charset="0"/>
                          </a:rPr>
                          <m:t>𝒓</m:t>
                        </m:r>
                      </m:e>
                      <m:sub>
                        <m:r>
                          <a:rPr lang="en-US" b="1" i="1" dirty="0" smtClean="0">
                            <a:latin typeface="Cambria Math"/>
                            <a:cs typeface="Arial" pitchFamily="34" charset="0"/>
                          </a:rPr>
                          <m:t>𝒚</m:t>
                        </m:r>
                      </m:sub>
                    </m:sSub>
                    <m:r>
                      <a:rPr lang="en-US" b="1" i="1" dirty="0" smtClean="0">
                        <a:latin typeface="Cambria Math"/>
                        <a:cs typeface="Arial" pitchFamily="34" charset="0"/>
                      </a:rPr>
                      <m:t> =</m:t>
                    </m:r>
                    <m:f>
                      <m:fPr>
                        <m:ctrlPr>
                          <a:rPr lang="en-US" b="1" i="1" dirty="0" smtClean="0">
                            <a:latin typeface="Cambria Math"/>
                            <a:cs typeface="Arial" pitchFamily="34" charset="0"/>
                          </a:rPr>
                        </m:ctrlPr>
                      </m:fPr>
                      <m:num>
                        <m:r>
                          <a:rPr lang="en-US" b="1" i="1" dirty="0" smtClean="0">
                            <a:latin typeface="Cambria Math"/>
                            <a:cs typeface="Arial" pitchFamily="34" charset="0"/>
                          </a:rPr>
                          <m:t>𝟐</m:t>
                        </m:r>
                      </m:num>
                      <m:den>
                        <m:r>
                          <a:rPr lang="en-US" b="1" i="1" dirty="0" smtClean="0">
                            <a:latin typeface="Cambria Math"/>
                            <a:cs typeface="Arial" pitchFamily="34" charset="0"/>
                          </a:rPr>
                          <m:t>𝟓</m:t>
                        </m:r>
                      </m:den>
                    </m:f>
                    <m:r>
                      <a:rPr lang="en-US" b="1" i="1" dirty="0" smtClean="0">
                        <a:latin typeface="Cambria Math"/>
                        <a:cs typeface="Arial" pitchFamily="34" charset="0"/>
                      </a:rPr>
                      <m:t>,  </m:t>
                    </m:r>
                    <m:sSub>
                      <m:sSubPr>
                        <m:ctrlPr>
                          <a:rPr lang="en-US" b="1" i="1" dirty="0" smtClean="0">
                            <a:latin typeface="Cambria Math"/>
                            <a:cs typeface="Arial" pitchFamily="34" charset="0"/>
                          </a:rPr>
                        </m:ctrlPr>
                      </m:sSubPr>
                      <m:e>
                        <m:r>
                          <a:rPr lang="en-US" b="1" i="1" dirty="0" err="1" smtClean="0">
                            <a:latin typeface="Cambria Math"/>
                            <a:cs typeface="Arial" pitchFamily="34" charset="0"/>
                          </a:rPr>
                          <m:t>𝒓</m:t>
                        </m:r>
                      </m:e>
                      <m:sub>
                        <m:r>
                          <a:rPr lang="en-US" b="1" i="1" dirty="0" smtClean="0">
                            <a:latin typeface="Cambria Math"/>
                            <a:cs typeface="Arial" pitchFamily="34" charset="0"/>
                          </a:rPr>
                          <m:t>𝒂</m:t>
                        </m:r>
                      </m:sub>
                    </m:sSub>
                    <m:r>
                      <a:rPr lang="en-US" b="1" i="1" dirty="0" smtClean="0">
                        <a:latin typeface="Cambria Math"/>
                        <a:cs typeface="Arial" pitchFamily="34" charset="0"/>
                      </a:rPr>
                      <m:t> =</m:t>
                    </m:r>
                    <m:f>
                      <m:fPr>
                        <m:ctrlPr>
                          <a:rPr lang="en-US" b="1" i="1" dirty="0" smtClean="0">
                            <a:latin typeface="Cambria Math"/>
                            <a:cs typeface="Arial" pitchFamily="34" charset="0"/>
                          </a:rPr>
                        </m:ctrlPr>
                      </m:fPr>
                      <m:num>
                        <m:r>
                          <a:rPr lang="en-US" b="1" i="1" dirty="0" smtClean="0">
                            <a:latin typeface="Cambria Math"/>
                            <a:cs typeface="Arial" pitchFamily="34" charset="0"/>
                          </a:rPr>
                          <m:t>𝟐</m:t>
                        </m:r>
                      </m:num>
                      <m:den>
                        <m:r>
                          <a:rPr lang="en-US" b="1" i="1" dirty="0" smtClean="0">
                            <a:latin typeface="Cambria Math"/>
                            <a:cs typeface="Arial" pitchFamily="34" charset="0"/>
                          </a:rPr>
                          <m:t>𝟓</m:t>
                        </m:r>
                      </m:den>
                    </m:f>
                    <m:r>
                      <a:rPr lang="en-US" b="1" i="1" dirty="0" smtClean="0">
                        <a:latin typeface="Cambria Math"/>
                        <a:cs typeface="Arial" pitchFamily="34" charset="0"/>
                      </a:rPr>
                      <m:t>,  </m:t>
                    </m:r>
                    <m:sSub>
                      <m:sSubPr>
                        <m:ctrlPr>
                          <a:rPr lang="en-US" b="1" i="1" dirty="0" smtClean="0">
                            <a:latin typeface="Cambria Math"/>
                            <a:cs typeface="Arial" pitchFamily="34" charset="0"/>
                          </a:rPr>
                        </m:ctrlPr>
                      </m:sSubPr>
                      <m:e>
                        <m:r>
                          <a:rPr lang="en-US" b="1" i="1" dirty="0" err="1" smtClean="0">
                            <a:latin typeface="Cambria Math"/>
                            <a:cs typeface="Arial" pitchFamily="34" charset="0"/>
                          </a:rPr>
                          <m:t>𝒓</m:t>
                        </m:r>
                      </m:e>
                      <m:sub>
                        <m:r>
                          <a:rPr lang="en-US" b="1" i="1" dirty="0" smtClean="0">
                            <a:latin typeface="Cambria Math"/>
                            <a:cs typeface="Arial" pitchFamily="34" charset="0"/>
                          </a:rPr>
                          <m:t>𝒎</m:t>
                        </m:r>
                      </m:sub>
                    </m:sSub>
                    <m:r>
                      <a:rPr lang="en-US" b="1" i="1" dirty="0" smtClean="0">
                        <a:latin typeface="Cambria Math"/>
                        <a:cs typeface="Arial" pitchFamily="34" charset="0"/>
                      </a:rPr>
                      <m:t> =</m:t>
                    </m:r>
                    <m:f>
                      <m:fPr>
                        <m:ctrlPr>
                          <a:rPr lang="en-US" b="1" i="1" dirty="0" smtClean="0">
                            <a:latin typeface="Cambria Math"/>
                            <a:cs typeface="Arial" pitchFamily="34" charset="0"/>
                          </a:rPr>
                        </m:ctrlPr>
                      </m:fPr>
                      <m:num>
                        <m:r>
                          <a:rPr lang="en-US" b="1" i="1" dirty="0" smtClean="0">
                            <a:latin typeface="Cambria Math"/>
                            <a:cs typeface="Arial" pitchFamily="34" charset="0"/>
                          </a:rPr>
                          <m:t>𝟏</m:t>
                        </m:r>
                      </m:num>
                      <m:den>
                        <m:r>
                          <a:rPr lang="en-US" b="1" i="1" dirty="0" smtClean="0">
                            <a:latin typeface="Cambria Math"/>
                            <a:cs typeface="Arial" pitchFamily="34" charset="0"/>
                          </a:rPr>
                          <m:t>𝟓</m:t>
                        </m:r>
                      </m:den>
                    </m:f>
                  </m:oMath>
                </a14:m>
                <a:endParaRPr lang="en-US" b="1" dirty="0" smtClean="0">
                  <a:latin typeface="Arial" pitchFamily="34" charset="0"/>
                  <a:cs typeface="Arial" pitchFamily="34" charset="0"/>
                </a:endParaRPr>
              </a:p>
              <a:p>
                <a:r>
                  <a:rPr lang="en-US" b="1" dirty="0" smtClean="0">
                    <a:solidFill>
                      <a:srgbClr val="D60093"/>
                    </a:solidFill>
                  </a:rPr>
                  <a:t>Gaussian elimination method works for </a:t>
                </a:r>
                <a:br>
                  <a:rPr lang="en-US" b="1" dirty="0" smtClean="0">
                    <a:solidFill>
                      <a:srgbClr val="D60093"/>
                    </a:solidFill>
                  </a:rPr>
                </a:br>
                <a:r>
                  <a:rPr lang="en-US" b="1" dirty="0" smtClean="0">
                    <a:solidFill>
                      <a:srgbClr val="D60093"/>
                    </a:solidFill>
                  </a:rPr>
                  <a:t>small examples, but we need a better method for large web-size graphs</a:t>
                </a:r>
              </a:p>
              <a:p>
                <a:r>
                  <a:rPr lang="en-US" b="1" dirty="0" smtClean="0">
                    <a:solidFill>
                      <a:srgbClr val="0000FF"/>
                    </a:solidFill>
                  </a:rPr>
                  <a:t>We need a new formulation!</a:t>
                </a:r>
              </a:p>
            </p:txBody>
          </p:sp>
        </mc:Choice>
        <mc:Fallback xmlns="">
          <p:sp>
            <p:nvSpPr>
              <p:cNvPr id="11267" name="Rectangle 3"/>
              <p:cNvSpPr>
                <a:spLocks noGrp="1" noRot="1" noChangeAspect="1" noMove="1" noResize="1" noEditPoints="1" noAdjustHandles="1" noChangeArrowheads="1" noChangeShapeType="1" noTextEdit="1"/>
              </p:cNvSpPr>
              <p:nvPr>
                <p:ph type="body" idx="1"/>
              </p:nvPr>
            </p:nvSpPr>
            <p:spPr>
              <a:xfrm>
                <a:off x="457200" y="1295400"/>
                <a:ext cx="8229600" cy="5410200"/>
              </a:xfrm>
              <a:blipFill rotWithShape="1">
                <a:blip r:embed="rId3"/>
                <a:stretch>
                  <a:fillRect t="-1578" b="-3269"/>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pPr>
              <a:defRPr/>
            </a:pPr>
            <a:fld id="{F320F6BC-1E80-4BCD-AF38-6A3CC78FD118}" type="slidenum">
              <a:rPr lang="en-US"/>
              <a:pPr>
                <a:defRPr/>
              </a:pPr>
              <a:t>20</a:t>
            </a:fld>
            <a:endParaRPr lang="en-US"/>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7" name="Rectangle 6"/>
          <p:cNvSpPr/>
          <p:nvPr/>
        </p:nvSpPr>
        <p:spPr>
          <a:xfrm>
            <a:off x="6629400" y="1447800"/>
            <a:ext cx="2514600" cy="1138773"/>
          </a:xfrm>
          <a:prstGeom prst="rect">
            <a:avLst/>
          </a:prstGeom>
          <a:noFill/>
        </p:spPr>
        <p:txBody>
          <a:bodyPr wrap="square">
            <a:spAutoFit/>
          </a:bodyPr>
          <a:lstStyle/>
          <a:p>
            <a:pPr lvl="1">
              <a:spcBef>
                <a:spcPct val="20000"/>
              </a:spcBef>
              <a:buClr>
                <a:srgbClr val="CC00CC"/>
              </a:buClr>
              <a:buFont typeface="Monotype Sorts" pitchFamily="-32" charset="2"/>
              <a:buNone/>
            </a:pP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y</a:t>
            </a:r>
            <a:r>
              <a:rPr lang="en-US" sz="2000" b="1" dirty="0" smtClean="0">
                <a:solidFill>
                  <a:srgbClr val="008000"/>
                </a:solidFill>
                <a:latin typeface="Times New Roman" pitchFamily="18" charset="0"/>
                <a:cs typeface="Times New Roman" pitchFamily="18" charset="0"/>
              </a:rPr>
              <a:t>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y</a:t>
            </a:r>
            <a:r>
              <a:rPr lang="en-US" sz="2000" b="1" baseline="-25000" dirty="0" smtClean="0">
                <a:solidFill>
                  <a:srgbClr val="008000"/>
                </a:solidFill>
                <a:latin typeface="Times New Roman" pitchFamily="18" charset="0"/>
                <a:cs typeface="Times New Roman" pitchFamily="18" charset="0"/>
              </a:rPr>
              <a:t> </a:t>
            </a:r>
            <a:r>
              <a:rPr lang="en-US" sz="2000" b="1" dirty="0" smtClean="0">
                <a:solidFill>
                  <a:srgbClr val="008000"/>
                </a:solidFill>
                <a:latin typeface="Times New Roman" pitchFamily="18" charset="0"/>
                <a:cs typeface="Times New Roman" pitchFamily="18" charset="0"/>
              </a:rPr>
              <a:t>/2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a</a:t>
            </a:r>
            <a:r>
              <a:rPr lang="en-US" sz="2000" b="1" dirty="0" smtClean="0">
                <a:solidFill>
                  <a:srgbClr val="008000"/>
                </a:solidFill>
                <a:latin typeface="Times New Roman" pitchFamily="18" charset="0"/>
                <a:cs typeface="Times New Roman" pitchFamily="18" charset="0"/>
              </a:rPr>
              <a:t> /2</a:t>
            </a:r>
          </a:p>
          <a:p>
            <a:pPr lvl="1">
              <a:spcBef>
                <a:spcPct val="20000"/>
              </a:spcBef>
              <a:buClr>
                <a:srgbClr val="CC00CC"/>
              </a:buClr>
              <a:buFont typeface="Monotype Sorts" pitchFamily="-32" charset="2"/>
              <a:buNone/>
            </a:pP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a</a:t>
            </a:r>
            <a:r>
              <a:rPr lang="en-US" sz="2000" b="1" dirty="0" smtClean="0">
                <a:solidFill>
                  <a:srgbClr val="008000"/>
                </a:solidFill>
                <a:latin typeface="Times New Roman" pitchFamily="18" charset="0"/>
                <a:cs typeface="Times New Roman" pitchFamily="18" charset="0"/>
              </a:rPr>
              <a:t>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y</a:t>
            </a:r>
            <a:r>
              <a:rPr lang="en-US" sz="2000" b="1" baseline="-25000" dirty="0" smtClean="0">
                <a:solidFill>
                  <a:srgbClr val="008000"/>
                </a:solidFill>
                <a:latin typeface="Times New Roman" pitchFamily="18" charset="0"/>
                <a:cs typeface="Times New Roman" pitchFamily="18" charset="0"/>
              </a:rPr>
              <a:t> </a:t>
            </a:r>
            <a:r>
              <a:rPr lang="en-US" sz="2000" b="1" dirty="0" smtClean="0">
                <a:solidFill>
                  <a:srgbClr val="008000"/>
                </a:solidFill>
                <a:latin typeface="Times New Roman" pitchFamily="18" charset="0"/>
                <a:cs typeface="Times New Roman" pitchFamily="18" charset="0"/>
              </a:rPr>
              <a:t>/2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m</a:t>
            </a:r>
            <a:endParaRPr lang="en-US" sz="2000" b="1" baseline="-25000" dirty="0" smtClean="0">
              <a:solidFill>
                <a:srgbClr val="008000"/>
              </a:solidFill>
              <a:latin typeface="Times New Roman" pitchFamily="18" charset="0"/>
              <a:cs typeface="Times New Roman" pitchFamily="18" charset="0"/>
            </a:endParaRPr>
          </a:p>
          <a:p>
            <a:pPr lvl="1">
              <a:spcBef>
                <a:spcPct val="20000"/>
              </a:spcBef>
              <a:buClr>
                <a:srgbClr val="CC00CC"/>
              </a:buClr>
              <a:buFont typeface="Monotype Sorts" pitchFamily="-32" charset="2"/>
              <a:buNone/>
            </a:pP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m</a:t>
            </a:r>
            <a:r>
              <a:rPr lang="en-US" sz="2000" b="1" dirty="0" smtClean="0">
                <a:solidFill>
                  <a:srgbClr val="008000"/>
                </a:solidFill>
                <a:latin typeface="Times New Roman" pitchFamily="18" charset="0"/>
                <a:cs typeface="Times New Roman" pitchFamily="18" charset="0"/>
              </a:rPr>
              <a:t>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a</a:t>
            </a:r>
            <a:r>
              <a:rPr lang="en-US" sz="2000" b="1" dirty="0" smtClean="0">
                <a:solidFill>
                  <a:srgbClr val="008000"/>
                </a:solidFill>
                <a:latin typeface="Times New Roman" pitchFamily="18" charset="0"/>
                <a:cs typeface="Times New Roman" pitchFamily="18" charset="0"/>
              </a:rPr>
              <a:t> /2</a:t>
            </a:r>
            <a:endParaRPr lang="en-US" sz="2000" b="1" dirty="0">
              <a:solidFill>
                <a:srgbClr val="008000"/>
              </a:solidFill>
              <a:latin typeface="Times New Roman" pitchFamily="18" charset="0"/>
              <a:cs typeface="Times New Roman" pitchFamily="18" charset="0"/>
            </a:endParaRPr>
          </a:p>
        </p:txBody>
      </p:sp>
      <p:sp>
        <p:nvSpPr>
          <p:cNvPr id="8" name="TextBox 7"/>
          <p:cNvSpPr txBox="1"/>
          <p:nvPr/>
        </p:nvSpPr>
        <p:spPr>
          <a:xfrm>
            <a:off x="6613567" y="1230868"/>
            <a:ext cx="1768433" cy="369332"/>
          </a:xfrm>
          <a:prstGeom prst="rect">
            <a:avLst/>
          </a:prstGeom>
          <a:noFill/>
        </p:spPr>
        <p:txBody>
          <a:bodyPr wrap="none" rtlCol="0">
            <a:spAutoFit/>
          </a:bodyPr>
          <a:lstStyle/>
          <a:p>
            <a:r>
              <a:rPr lang="en-US" b="1" dirty="0" smtClean="0">
                <a:solidFill>
                  <a:srgbClr val="008000"/>
                </a:solidFill>
              </a:rPr>
              <a:t>Flow equations:</a:t>
            </a:r>
            <a:endParaRPr lang="en-US" b="1" dirty="0">
              <a:solidFill>
                <a:srgbClr val="008000"/>
              </a:solidFill>
            </a:endParaRPr>
          </a:p>
        </p:txBody>
      </p:sp>
    </p:spTree>
    <p:extLst>
      <p:ext uri="{BB962C8B-B14F-4D97-AF65-F5344CB8AC3E}">
        <p14:creationId xmlns:p14="http://schemas.microsoft.com/office/powerpoint/2010/main" val="53720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67">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67">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2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fontAlgn="auto">
              <a:spcAft>
                <a:spcPts val="0"/>
              </a:spcAft>
              <a:defRPr/>
            </a:pPr>
            <a:r>
              <a:rPr lang="en-US" dirty="0" smtClean="0">
                <a:solidFill>
                  <a:schemeClr val="accent1">
                    <a:satMod val="150000"/>
                  </a:schemeClr>
                </a:solidFill>
              </a:rPr>
              <a:t>PageRank: Matrix Formulation</a:t>
            </a:r>
            <a:endParaRPr lang="en-US" dirty="0">
              <a:solidFill>
                <a:schemeClr val="accent1">
                  <a:satMod val="150000"/>
                </a:schemeClr>
              </a:solidFill>
            </a:endParaRPr>
          </a:p>
        </p:txBody>
      </p:sp>
      <mc:AlternateContent xmlns:mc="http://schemas.openxmlformats.org/markup-compatibility/2006" xmlns:a14="http://schemas.microsoft.com/office/drawing/2010/main">
        <mc:Choice Requires="a14">
          <p:sp>
            <p:nvSpPr>
              <p:cNvPr id="12291" name="Rectangle 3"/>
              <p:cNvSpPr>
                <a:spLocks noGrp="1" noChangeArrowheads="1"/>
              </p:cNvSpPr>
              <p:nvPr>
                <p:ph idx="1"/>
              </p:nvPr>
            </p:nvSpPr>
            <p:spPr/>
            <p:txBody>
              <a:bodyPr>
                <a:normAutofit/>
              </a:bodyPr>
              <a:lstStyle/>
              <a:p>
                <a:pPr>
                  <a:lnSpc>
                    <a:spcPct val="80000"/>
                  </a:lnSpc>
                </a:pPr>
                <a:r>
                  <a:rPr lang="en-US" b="1" dirty="0" smtClean="0">
                    <a:solidFill>
                      <a:srgbClr val="0000FF"/>
                    </a:solidFill>
                  </a:rPr>
                  <a:t>Stochastic adjacency matrix </a:t>
                </a:r>
                <a14:m>
                  <m:oMath xmlns:m="http://schemas.openxmlformats.org/officeDocument/2006/math">
                    <m:r>
                      <a:rPr lang="en-US" b="1" i="1" dirty="0" smtClean="0">
                        <a:solidFill>
                          <a:srgbClr val="0000FF"/>
                        </a:solidFill>
                        <a:latin typeface="Cambria Math"/>
                        <a:cs typeface="Times New Roman" pitchFamily="18" charset="0"/>
                      </a:rPr>
                      <m:t>𝑴</m:t>
                    </m:r>
                  </m:oMath>
                </a14:m>
                <a:endParaRPr lang="en-US" b="1" i="1" dirty="0" smtClean="0">
                  <a:solidFill>
                    <a:srgbClr val="0000FF"/>
                  </a:solidFill>
                  <a:latin typeface="Times New Roman" pitchFamily="18" charset="0"/>
                  <a:cs typeface="Times New Roman" pitchFamily="18" charset="0"/>
                </a:endParaRPr>
              </a:p>
              <a:p>
                <a:pPr lvl="1">
                  <a:lnSpc>
                    <a:spcPct val="80000"/>
                  </a:lnSpc>
                </a:pPr>
                <a:r>
                  <a:rPr lang="en-US" dirty="0" smtClean="0"/>
                  <a:t>Let page </a:t>
                </a:r>
                <a14:m>
                  <m:oMath xmlns:m="http://schemas.openxmlformats.org/officeDocument/2006/math">
                    <m:r>
                      <a:rPr lang="en-US" b="0" i="1" dirty="0" smtClean="0">
                        <a:latin typeface="Cambria Math"/>
                      </a:rPr>
                      <m:t>𝑖</m:t>
                    </m:r>
                  </m:oMath>
                </a14:m>
                <a:r>
                  <a:rPr lang="en-US" dirty="0" smtClean="0"/>
                  <a:t> has </a:t>
                </a:r>
                <a14:m>
                  <m:oMath xmlns:m="http://schemas.openxmlformats.org/officeDocument/2006/math">
                    <m:r>
                      <a:rPr lang="en-US" i="1" dirty="0" smtClean="0">
                        <a:latin typeface="Cambria Math"/>
                        <a:cs typeface="Times New Roman" pitchFamily="18" charset="0"/>
                      </a:rPr>
                      <m:t>𝑑</m:t>
                    </m:r>
                    <m:r>
                      <a:rPr lang="en-US" b="0" i="1" baseline="-25000" dirty="0" smtClean="0">
                        <a:latin typeface="Cambria Math"/>
                        <a:cs typeface="Times New Roman" pitchFamily="18" charset="0"/>
                      </a:rPr>
                      <m:t>𝑖</m:t>
                    </m:r>
                  </m:oMath>
                </a14:m>
                <a:r>
                  <a:rPr lang="en-US" i="1" dirty="0" smtClean="0">
                    <a:latin typeface="Times New Roman" pitchFamily="18" charset="0"/>
                    <a:cs typeface="Times New Roman" pitchFamily="18" charset="0"/>
                  </a:rPr>
                  <a:t> </a:t>
                </a:r>
                <a:r>
                  <a:rPr lang="en-US" dirty="0" smtClean="0"/>
                  <a:t>out-links</a:t>
                </a:r>
              </a:p>
              <a:p>
                <a:pPr lvl="1">
                  <a:lnSpc>
                    <a:spcPct val="80000"/>
                  </a:lnSpc>
                </a:pPr>
                <a:r>
                  <a:rPr lang="en-US" dirty="0" smtClean="0"/>
                  <a:t>If </a:t>
                </a:r>
                <a14:m>
                  <m:oMath xmlns:m="http://schemas.openxmlformats.org/officeDocument/2006/math">
                    <m:r>
                      <a:rPr lang="en-US" b="0" i="1" dirty="0" smtClean="0">
                        <a:latin typeface="Cambria Math"/>
                        <a:cs typeface="Times New Roman" pitchFamily="18" charset="0"/>
                      </a:rPr>
                      <m:t>𝑖</m:t>
                    </m:r>
                    <m:r>
                      <a:rPr lang="en-US" i="1" dirty="0" smtClean="0">
                        <a:latin typeface="Cambria Math"/>
                        <a:cs typeface="Times New Roman" pitchFamily="18" charset="0"/>
                      </a:rPr>
                      <m:t> →</m:t>
                    </m:r>
                    <m:r>
                      <a:rPr lang="en-US" b="0" i="1" dirty="0" smtClean="0">
                        <a:latin typeface="Cambria Math"/>
                        <a:cs typeface="Times New Roman" pitchFamily="18" charset="0"/>
                      </a:rPr>
                      <m:t>𝑗</m:t>
                    </m:r>
                  </m:oMath>
                </a14:m>
                <a:r>
                  <a:rPr lang="en-US" dirty="0" smtClean="0"/>
                  <a:t>, then  </a:t>
                </a:r>
                <a14:m>
                  <m:oMath xmlns:m="http://schemas.openxmlformats.org/officeDocument/2006/math">
                    <m:r>
                      <a:rPr lang="en-US" sz="3200" i="1" dirty="0" smtClean="0">
                        <a:latin typeface="Cambria Math"/>
                        <a:cs typeface="Times New Roman" pitchFamily="18" charset="0"/>
                      </a:rPr>
                      <m:t>𝑀</m:t>
                    </m:r>
                    <m:r>
                      <a:rPr lang="en-US" sz="3200" i="1" baseline="-25000" dirty="0" err="1" smtClean="0">
                        <a:latin typeface="Cambria Math"/>
                        <a:cs typeface="Times New Roman" pitchFamily="18" charset="0"/>
                      </a:rPr>
                      <m:t>𝑗</m:t>
                    </m:r>
                    <m:r>
                      <a:rPr lang="en-US" sz="3200" b="0" i="1" baseline="-25000" dirty="0" smtClean="0">
                        <a:latin typeface="Cambria Math"/>
                        <a:cs typeface="Times New Roman" pitchFamily="18" charset="0"/>
                      </a:rPr>
                      <m:t>𝑖</m:t>
                    </m:r>
                    <m:r>
                      <a:rPr lang="en-US" sz="3200" i="1" dirty="0" smtClean="0">
                        <a:latin typeface="Cambria Math"/>
                      </a:rPr>
                      <m:t> </m:t>
                    </m:r>
                    <m:r>
                      <a:rPr lang="en-US" sz="3200" i="1" dirty="0" smtClean="0">
                        <a:latin typeface="Cambria Math"/>
                        <a:cs typeface="Times New Roman" pitchFamily="18" charset="0"/>
                      </a:rPr>
                      <m:t>=</m:t>
                    </m:r>
                    <m:f>
                      <m:fPr>
                        <m:ctrlPr>
                          <a:rPr lang="en-US" sz="3200" i="1" dirty="0" smtClean="0">
                            <a:latin typeface="Cambria Math"/>
                            <a:cs typeface="Times New Roman" pitchFamily="18" charset="0"/>
                          </a:rPr>
                        </m:ctrlPr>
                      </m:fPr>
                      <m:num>
                        <m:r>
                          <a:rPr lang="en-US" sz="3200" i="1" dirty="0" smtClean="0">
                            <a:latin typeface="Cambria Math"/>
                            <a:cs typeface="Times New Roman" pitchFamily="18" charset="0"/>
                          </a:rPr>
                          <m:t>1</m:t>
                        </m:r>
                      </m:num>
                      <m:den>
                        <m:r>
                          <a:rPr lang="en-US" sz="3200" i="1" dirty="0" err="1" smtClean="0">
                            <a:latin typeface="Cambria Math"/>
                            <a:cs typeface="Times New Roman" pitchFamily="18" charset="0"/>
                          </a:rPr>
                          <m:t>𝑑</m:t>
                        </m:r>
                        <m:r>
                          <a:rPr lang="en-US" sz="3200" b="0" i="1" baseline="-25000" dirty="0" smtClean="0">
                            <a:latin typeface="Cambria Math"/>
                            <a:cs typeface="Times New Roman" pitchFamily="18" charset="0"/>
                          </a:rPr>
                          <m:t>𝑖</m:t>
                        </m:r>
                      </m:den>
                    </m:f>
                  </m:oMath>
                </a14:m>
                <a:r>
                  <a:rPr lang="en-US" i="1" dirty="0" smtClean="0">
                    <a:latin typeface="Times New Roman" pitchFamily="18" charset="0"/>
                    <a:cs typeface="Times New Roman" pitchFamily="18" charset="0"/>
                  </a:rPr>
                  <a:t>    </a:t>
                </a:r>
                <a:r>
                  <a:rPr lang="en-US" dirty="0" smtClean="0"/>
                  <a:t>else   </a:t>
                </a:r>
                <a14:m>
                  <m:oMath xmlns:m="http://schemas.openxmlformats.org/officeDocument/2006/math">
                    <m:r>
                      <a:rPr lang="en-US" sz="3200" i="1" dirty="0" smtClean="0">
                        <a:latin typeface="Cambria Math"/>
                        <a:cs typeface="Times New Roman" pitchFamily="18" charset="0"/>
                      </a:rPr>
                      <m:t>𝑀</m:t>
                    </m:r>
                    <m:r>
                      <a:rPr lang="en-US" sz="3200" i="1" baseline="-25000" dirty="0" err="1" smtClean="0">
                        <a:latin typeface="Cambria Math"/>
                        <a:cs typeface="Times New Roman" pitchFamily="18" charset="0"/>
                      </a:rPr>
                      <m:t>𝑗</m:t>
                    </m:r>
                    <m:r>
                      <a:rPr lang="en-US" sz="3200" b="0" i="1" baseline="-25000" dirty="0" smtClean="0">
                        <a:latin typeface="Cambria Math"/>
                        <a:cs typeface="Times New Roman" pitchFamily="18" charset="0"/>
                      </a:rPr>
                      <m:t>𝑖</m:t>
                    </m:r>
                    <m:r>
                      <a:rPr lang="en-US" sz="3200" i="1" dirty="0" smtClean="0">
                        <a:latin typeface="Cambria Math"/>
                        <a:cs typeface="Times New Roman" pitchFamily="18" charset="0"/>
                      </a:rPr>
                      <m:t> = 0</m:t>
                    </m:r>
                  </m:oMath>
                </a14:m>
                <a:endParaRPr lang="en-US" i="1" dirty="0" smtClean="0">
                  <a:latin typeface="Times New Roman" pitchFamily="18" charset="0"/>
                  <a:cs typeface="Times New Roman" pitchFamily="18" charset="0"/>
                </a:endParaRPr>
              </a:p>
              <a:p>
                <a:pPr lvl="2">
                  <a:lnSpc>
                    <a:spcPct val="80000"/>
                  </a:lnSpc>
                </a:pPr>
                <a14:m>
                  <m:oMath xmlns:m="http://schemas.openxmlformats.org/officeDocument/2006/math">
                    <m:r>
                      <a:rPr lang="en-US" b="1" i="1" dirty="0" smtClean="0">
                        <a:latin typeface="Cambria Math"/>
                      </a:rPr>
                      <m:t>𝑴</m:t>
                    </m:r>
                  </m:oMath>
                </a14:m>
                <a:r>
                  <a:rPr lang="en-US" dirty="0" smtClean="0"/>
                  <a:t> is a </a:t>
                </a:r>
                <a:r>
                  <a:rPr lang="en-US" b="1" dirty="0" smtClean="0"/>
                  <a:t>column stochastic matrix</a:t>
                </a:r>
              </a:p>
              <a:p>
                <a:pPr lvl="3">
                  <a:lnSpc>
                    <a:spcPct val="80000"/>
                  </a:lnSpc>
                </a:pPr>
                <a:r>
                  <a:rPr lang="en-US" dirty="0" smtClean="0"/>
                  <a:t>Columns sum to 1</a:t>
                </a:r>
              </a:p>
              <a:p>
                <a:pPr>
                  <a:lnSpc>
                    <a:spcPct val="80000"/>
                  </a:lnSpc>
                </a:pPr>
                <a:r>
                  <a:rPr lang="en-US" b="1" dirty="0" smtClean="0">
                    <a:solidFill>
                      <a:srgbClr val="008000"/>
                    </a:solidFill>
                  </a:rPr>
                  <a:t>Rank vector </a:t>
                </a:r>
                <a14:m>
                  <m:oMath xmlns:m="http://schemas.openxmlformats.org/officeDocument/2006/math">
                    <m:r>
                      <a:rPr lang="en-US" b="1" i="1" dirty="0" smtClean="0">
                        <a:solidFill>
                          <a:srgbClr val="008000"/>
                        </a:solidFill>
                        <a:latin typeface="Cambria Math"/>
                        <a:cs typeface="Times New Roman" pitchFamily="18" charset="0"/>
                      </a:rPr>
                      <m:t>𝒓</m:t>
                    </m:r>
                  </m:oMath>
                </a14:m>
                <a:r>
                  <a:rPr lang="en-US" b="1" dirty="0" smtClean="0">
                    <a:solidFill>
                      <a:srgbClr val="008000"/>
                    </a:solidFill>
                  </a:rPr>
                  <a:t>:</a:t>
                </a:r>
                <a:r>
                  <a:rPr lang="en-US" dirty="0" smtClean="0">
                    <a:solidFill>
                      <a:srgbClr val="008000"/>
                    </a:solidFill>
                  </a:rPr>
                  <a:t> </a:t>
                </a:r>
                <a:r>
                  <a:rPr lang="en-US" dirty="0" smtClean="0"/>
                  <a:t>vector with an entry per page</a:t>
                </a:r>
              </a:p>
              <a:p>
                <a:pPr lvl="1">
                  <a:lnSpc>
                    <a:spcPct val="80000"/>
                  </a:lnSpc>
                </a:pPr>
                <a14:m>
                  <m:oMath xmlns:m="http://schemas.openxmlformats.org/officeDocument/2006/math">
                    <m:r>
                      <a:rPr lang="en-US" i="1" dirty="0" smtClean="0">
                        <a:latin typeface="Cambria Math"/>
                        <a:cs typeface="Times New Roman" pitchFamily="18" charset="0"/>
                      </a:rPr>
                      <m:t>𝑟</m:t>
                    </m:r>
                    <m:r>
                      <a:rPr lang="en-US" i="1" baseline="-25000" dirty="0" err="1" smtClean="0">
                        <a:latin typeface="Cambria Math"/>
                        <a:cs typeface="Times New Roman" pitchFamily="18" charset="0"/>
                      </a:rPr>
                      <m:t>𝑖</m:t>
                    </m:r>
                  </m:oMath>
                </a14:m>
                <a:r>
                  <a:rPr lang="en-US" dirty="0" smtClean="0"/>
                  <a:t> is the importance score of page </a:t>
                </a:r>
                <a14:m>
                  <m:oMath xmlns:m="http://schemas.openxmlformats.org/officeDocument/2006/math">
                    <m:r>
                      <a:rPr lang="en-US" i="1" dirty="0" smtClean="0">
                        <a:latin typeface="Cambria Math"/>
                        <a:cs typeface="Times New Roman" pitchFamily="18" charset="0"/>
                      </a:rPr>
                      <m:t>𝑖</m:t>
                    </m:r>
                  </m:oMath>
                </a14:m>
                <a:endParaRPr lang="en-US" dirty="0" smtClean="0"/>
              </a:p>
              <a:p>
                <a:pPr lvl="1">
                  <a:lnSpc>
                    <a:spcPct val="80000"/>
                  </a:lnSpc>
                </a:pPr>
                <a14:m>
                  <m:oMath xmlns:m="http://schemas.openxmlformats.org/officeDocument/2006/math">
                    <m:nary>
                      <m:naryPr>
                        <m:chr m:val="∑"/>
                        <m:supHide m:val="on"/>
                        <m:ctrlPr>
                          <a:rPr lang="en-US" b="0" i="1" dirty="0" smtClean="0">
                            <a:latin typeface="Cambria Math"/>
                          </a:rPr>
                        </m:ctrlPr>
                      </m:naryPr>
                      <m:sub>
                        <m:r>
                          <a:rPr lang="en-US" b="0" i="1" dirty="0" smtClean="0">
                            <a:latin typeface="Cambria Math"/>
                          </a:rPr>
                          <m:t>𝑖</m:t>
                        </m:r>
                      </m:sub>
                      <m:sup/>
                      <m:e>
                        <m:sSubSup>
                          <m:sSubSupPr>
                            <m:ctrlPr>
                              <a:rPr lang="en-US" b="0" i="1" dirty="0" smtClean="0">
                                <a:latin typeface="Cambria Math"/>
                              </a:rPr>
                            </m:ctrlPr>
                          </m:sSubSupPr>
                          <m:e>
                            <m:r>
                              <a:rPr lang="en-US" b="0" i="1" dirty="0" smtClean="0">
                                <a:latin typeface="Cambria Math"/>
                              </a:rPr>
                              <m:t>𝑟</m:t>
                            </m:r>
                          </m:e>
                          <m:sub>
                            <m:r>
                              <a:rPr lang="en-US" b="0" i="1" dirty="0" smtClean="0">
                                <a:latin typeface="Cambria Math"/>
                              </a:rPr>
                              <m:t>𝑖</m:t>
                            </m:r>
                          </m:sub>
                          <m:sup/>
                        </m:sSubSup>
                        <m:r>
                          <a:rPr lang="en-US" b="0" i="1" dirty="0" smtClean="0">
                            <a:latin typeface="Cambria Math"/>
                          </a:rPr>
                          <m:t>=1</m:t>
                        </m:r>
                      </m:e>
                    </m:nary>
                  </m:oMath>
                </a14:m>
                <a:endParaRPr lang="en-US" sz="1000" i="1" dirty="0" smtClean="0">
                  <a:latin typeface="Times New Roman" pitchFamily="18" charset="0"/>
                  <a:cs typeface="Times New Roman" pitchFamily="18" charset="0"/>
                </a:endParaRPr>
              </a:p>
              <a:p>
                <a:r>
                  <a:rPr lang="en-US" b="1" dirty="0" smtClean="0">
                    <a:solidFill>
                      <a:srgbClr val="D60093"/>
                    </a:solidFill>
                  </a:rPr>
                  <a:t>The flow equations can be written </a:t>
                </a:r>
                <a:r>
                  <a:rPr lang="en-US" b="1" dirty="0" smtClean="0">
                    <a:solidFill>
                      <a:schemeClr val="accent3"/>
                    </a:solidFill>
                  </a:rPr>
                  <a:t/>
                </a:r>
                <a:br>
                  <a:rPr lang="en-US" b="1" dirty="0" smtClean="0">
                    <a:solidFill>
                      <a:schemeClr val="accent3"/>
                    </a:solidFill>
                  </a:rPr>
                </a:br>
                <a:r>
                  <a:rPr lang="en-US" dirty="0" smtClean="0">
                    <a:solidFill>
                      <a:schemeClr val="accent3"/>
                    </a:solidFill>
                  </a:rPr>
                  <a:t>			</a:t>
                </a:r>
                <a14:m>
                  <m:oMath xmlns:m="http://schemas.openxmlformats.org/officeDocument/2006/math">
                    <m:r>
                      <a:rPr lang="en-US" sz="4000" b="1" i="1" dirty="0" smtClean="0">
                        <a:solidFill>
                          <a:srgbClr val="0000FF"/>
                        </a:solidFill>
                        <a:latin typeface="Cambria Math"/>
                        <a:cs typeface="Times New Roman" pitchFamily="18" charset="0"/>
                      </a:rPr>
                      <m:t>𝒓</m:t>
                    </m:r>
                    <m:r>
                      <a:rPr lang="en-US" sz="4000" b="1" i="1" dirty="0" smtClean="0">
                        <a:solidFill>
                          <a:srgbClr val="0000FF"/>
                        </a:solidFill>
                        <a:latin typeface="Cambria Math"/>
                        <a:cs typeface="Times New Roman" pitchFamily="18" charset="0"/>
                      </a:rPr>
                      <m:t> </m:t>
                    </m:r>
                    <m:r>
                      <a:rPr lang="en-US" sz="4000" i="1" dirty="0" smtClean="0">
                        <a:solidFill>
                          <a:srgbClr val="0000FF"/>
                        </a:solidFill>
                        <a:latin typeface="Cambria Math"/>
                        <a:cs typeface="Times New Roman" pitchFamily="18" charset="0"/>
                      </a:rPr>
                      <m:t>=</m:t>
                    </m:r>
                    <m:r>
                      <a:rPr lang="en-US" sz="4000" b="1" i="1" dirty="0" smtClean="0">
                        <a:solidFill>
                          <a:srgbClr val="0000FF"/>
                        </a:solidFill>
                        <a:latin typeface="Cambria Math"/>
                        <a:cs typeface="Times New Roman" pitchFamily="18" charset="0"/>
                      </a:rPr>
                      <m:t> </m:t>
                    </m:r>
                    <m:r>
                      <a:rPr lang="en-US" sz="4000" b="1" i="1" dirty="0" smtClean="0">
                        <a:solidFill>
                          <a:srgbClr val="0000FF"/>
                        </a:solidFill>
                        <a:latin typeface="Cambria Math"/>
                        <a:cs typeface="Times New Roman" pitchFamily="18" charset="0"/>
                      </a:rPr>
                      <m:t>𝑴</m:t>
                    </m:r>
                    <m:r>
                      <a:rPr lang="en-US" sz="4000" b="1" i="1" dirty="0" smtClean="0">
                        <a:solidFill>
                          <a:srgbClr val="0000FF"/>
                        </a:solidFill>
                        <a:latin typeface="Cambria Math"/>
                        <a:cs typeface="Times New Roman" pitchFamily="18" charset="0"/>
                      </a:rPr>
                      <m:t>⋅ </m:t>
                    </m:r>
                    <m:r>
                      <a:rPr lang="en-US" sz="4000" b="1" i="1" dirty="0" smtClean="0">
                        <a:solidFill>
                          <a:srgbClr val="0000FF"/>
                        </a:solidFill>
                        <a:latin typeface="Cambria Math"/>
                        <a:cs typeface="Times New Roman" pitchFamily="18" charset="0"/>
                      </a:rPr>
                      <m:t>𝒓</m:t>
                    </m:r>
                  </m:oMath>
                </a14:m>
                <a:endParaRPr lang="en-US" sz="4000" b="1" i="1" dirty="0" smtClean="0">
                  <a:solidFill>
                    <a:srgbClr val="0000FF"/>
                  </a:solidFill>
                  <a:latin typeface="Times New Roman" pitchFamily="18" charset="0"/>
                  <a:cs typeface="Times New Roman" pitchFamily="18" charset="0"/>
                </a:endParaRPr>
              </a:p>
              <a:p>
                <a:pPr>
                  <a:lnSpc>
                    <a:spcPct val="80000"/>
                  </a:lnSpc>
                  <a:buNone/>
                </a:pPr>
                <a:endParaRPr lang="en-US" i="1" dirty="0" smtClean="0">
                  <a:latin typeface="Times New Roman" pitchFamily="18" charset="0"/>
                  <a:cs typeface="Times New Roman" pitchFamily="18" charset="0"/>
                </a:endParaRPr>
              </a:p>
              <a:p>
                <a:pPr>
                  <a:lnSpc>
                    <a:spcPct val="80000"/>
                  </a:lnSpc>
                </a:pPr>
                <a:endParaRPr lang="en-US" dirty="0" smtClean="0"/>
              </a:p>
            </p:txBody>
          </p:sp>
        </mc:Choice>
        <mc:Fallback xmlns="">
          <p:sp>
            <p:nvSpPr>
              <p:cNvPr id="12291" name="Rectangle 3"/>
              <p:cNvSpPr>
                <a:spLocks noGrp="1" noRot="1" noChangeAspect="1" noMove="1" noResize="1" noEditPoints="1" noAdjustHandles="1" noChangeArrowheads="1" noChangeShapeType="1" noTextEdit="1"/>
              </p:cNvSpPr>
              <p:nvPr>
                <p:ph idx="1"/>
              </p:nvPr>
            </p:nvSpPr>
            <p:spPr>
              <a:blipFill rotWithShape="1">
                <a:blip r:embed="rId4"/>
                <a:stretch>
                  <a:fillRect t="-2320"/>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pPr>
              <a:defRPr/>
            </a:pPr>
            <a:fld id="{5BE82754-D6A7-4E99-8E05-39BC9FF0DCF3}" type="slidenum">
              <a:rPr lang="en-US"/>
              <a:pPr>
                <a:defRPr/>
              </a:pPr>
              <a:t>21</a:t>
            </a:fld>
            <a:endParaRPr lang="en-US"/>
          </a:p>
        </p:txBody>
      </p:sp>
      <p:graphicFrame>
        <p:nvGraphicFramePr>
          <p:cNvPr id="2" name="Object 1"/>
          <p:cNvGraphicFramePr>
            <a:graphicFrameLocks noChangeAspect="1"/>
          </p:cNvGraphicFramePr>
          <p:nvPr>
            <p:extLst>
              <p:ext uri="{D42A27DB-BD31-4B8C-83A1-F6EECF244321}">
                <p14:modId xmlns:p14="http://schemas.microsoft.com/office/powerpoint/2010/main" val="2540387970"/>
              </p:ext>
            </p:extLst>
          </p:nvPr>
        </p:nvGraphicFramePr>
        <p:xfrm>
          <a:off x="7315200" y="4572000"/>
          <a:ext cx="1791753" cy="1219200"/>
        </p:xfrm>
        <a:graphic>
          <a:graphicData uri="http://schemas.openxmlformats.org/presentationml/2006/ole">
            <mc:AlternateContent xmlns:mc="http://schemas.openxmlformats.org/markup-compatibility/2006">
              <mc:Choice xmlns:v="urn:schemas-microsoft-com:vml" Requires="v">
                <p:oleObj spid="_x0000_s49202" name="Equation" r:id="rId5" imgW="634680" imgH="431640" progId="Equation.3">
                  <p:embed/>
                </p:oleObj>
              </mc:Choice>
              <mc:Fallback>
                <p:oleObj name="Equation" r:id="rId5" imgW="63468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15200" y="4572000"/>
                        <a:ext cx="1791753" cy="12192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130917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29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9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9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9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291">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291">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291">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fontAlgn="auto">
              <a:spcAft>
                <a:spcPts val="0"/>
              </a:spcAft>
              <a:defRPr/>
            </a:pPr>
            <a:r>
              <a:rPr lang="en-US" dirty="0">
                <a:solidFill>
                  <a:schemeClr val="accent1">
                    <a:satMod val="150000"/>
                  </a:schemeClr>
                </a:solidFill>
              </a:rPr>
              <a:t>Example</a:t>
            </a:r>
          </a:p>
        </p:txBody>
      </p:sp>
      <mc:AlternateContent xmlns:mc="http://schemas.openxmlformats.org/markup-compatibility/2006" xmlns:a14="http://schemas.microsoft.com/office/drawing/2010/main">
        <mc:Choice Requires="a14">
          <p:sp>
            <p:nvSpPr>
              <p:cNvPr id="27" name="Content Placeholder 26"/>
              <p:cNvSpPr>
                <a:spLocks noGrp="1"/>
              </p:cNvSpPr>
              <p:nvPr>
                <p:ph idx="1"/>
              </p:nvPr>
            </p:nvSpPr>
            <p:spPr>
              <a:xfrm>
                <a:off x="457200" y="1295401"/>
                <a:ext cx="8229600" cy="1981200"/>
              </a:xfrm>
            </p:spPr>
            <p:txBody>
              <a:bodyPr>
                <a:normAutofit fontScale="92500" lnSpcReduction="10000"/>
              </a:bodyPr>
              <a:lstStyle/>
              <a:p>
                <a:r>
                  <a:rPr lang="en-US" b="1" dirty="0" smtClean="0"/>
                  <a:t>Remember the flow equation:</a:t>
                </a:r>
              </a:p>
              <a:p>
                <a:r>
                  <a:rPr lang="en-US" b="1" dirty="0" smtClean="0">
                    <a:solidFill>
                      <a:srgbClr val="008000"/>
                    </a:solidFill>
                  </a:rPr>
                  <a:t>Flow equation in the matrix form</a:t>
                </a:r>
              </a:p>
              <a:p>
                <a:pPr marL="118872" indent="0">
                  <a:buNone/>
                </a:pPr>
                <a14:m>
                  <m:oMathPara xmlns:m="http://schemas.openxmlformats.org/officeDocument/2006/math">
                    <m:oMathParaPr>
                      <m:jc m:val="centerGroup"/>
                    </m:oMathParaPr>
                    <m:oMath xmlns:m="http://schemas.openxmlformats.org/officeDocument/2006/math">
                      <m:r>
                        <a:rPr lang="en-US" b="1" i="1" dirty="0">
                          <a:solidFill>
                            <a:srgbClr val="0000FF"/>
                          </a:solidFill>
                          <a:latin typeface="Cambria Math"/>
                          <a:cs typeface="Times New Roman" pitchFamily="18" charset="0"/>
                        </a:rPr>
                        <m:t>𝑴</m:t>
                      </m:r>
                      <m:r>
                        <a:rPr lang="en-US" b="1" i="1" dirty="0">
                          <a:solidFill>
                            <a:srgbClr val="0000FF"/>
                          </a:solidFill>
                          <a:latin typeface="Cambria Math"/>
                          <a:cs typeface="Times New Roman" pitchFamily="18" charset="0"/>
                        </a:rPr>
                        <m:t>⋅ </m:t>
                      </m:r>
                      <m:r>
                        <a:rPr lang="en-US" b="1" i="1" dirty="0">
                          <a:solidFill>
                            <a:srgbClr val="0000FF"/>
                          </a:solidFill>
                          <a:latin typeface="Cambria Math"/>
                          <a:cs typeface="Times New Roman" pitchFamily="18" charset="0"/>
                        </a:rPr>
                        <m:t>𝒓</m:t>
                      </m:r>
                      <m:r>
                        <a:rPr lang="en-US" b="1" i="1" dirty="0" smtClean="0">
                          <a:solidFill>
                            <a:srgbClr val="0000FF"/>
                          </a:solidFill>
                          <a:latin typeface="Cambria Math"/>
                          <a:cs typeface="Times New Roman" pitchFamily="18" charset="0"/>
                        </a:rPr>
                        <m:t>=</m:t>
                      </m:r>
                      <m:r>
                        <a:rPr lang="en-US" b="1" i="1" dirty="0" smtClean="0">
                          <a:solidFill>
                            <a:srgbClr val="0000FF"/>
                          </a:solidFill>
                          <a:latin typeface="Cambria Math"/>
                          <a:cs typeface="Times New Roman" pitchFamily="18" charset="0"/>
                        </a:rPr>
                        <m:t>𝒓</m:t>
                      </m:r>
                    </m:oMath>
                  </m:oMathPara>
                </a14:m>
                <a:endParaRPr lang="en-US" b="1" i="1" dirty="0">
                  <a:solidFill>
                    <a:srgbClr val="0000FF"/>
                  </a:solidFill>
                  <a:latin typeface="Times New Roman" pitchFamily="18" charset="0"/>
                  <a:cs typeface="Times New Roman" pitchFamily="18" charset="0"/>
                </a:endParaRPr>
              </a:p>
              <a:p>
                <a:pPr lvl="1"/>
                <a:r>
                  <a:rPr lang="en-US" b="1" dirty="0" smtClean="0">
                    <a:solidFill>
                      <a:srgbClr val="0000FF"/>
                    </a:solidFill>
                  </a:rPr>
                  <a:t>Suppose </a:t>
                </a:r>
                <a:r>
                  <a:rPr lang="en-US" b="1" dirty="0">
                    <a:solidFill>
                      <a:srgbClr val="0000FF"/>
                    </a:solidFill>
                  </a:rPr>
                  <a:t>page </a:t>
                </a:r>
                <a:r>
                  <a:rPr lang="en-US" b="1" i="1" dirty="0" err="1" smtClean="0">
                    <a:solidFill>
                      <a:srgbClr val="0000FF"/>
                    </a:solidFill>
                  </a:rPr>
                  <a:t>i</a:t>
                </a:r>
                <a:r>
                  <a:rPr lang="en-US" b="1" dirty="0" smtClean="0">
                    <a:solidFill>
                      <a:srgbClr val="0000FF"/>
                    </a:solidFill>
                  </a:rPr>
                  <a:t> </a:t>
                </a:r>
                <a:r>
                  <a:rPr lang="en-US" b="1" dirty="0">
                    <a:solidFill>
                      <a:srgbClr val="0000FF"/>
                    </a:solidFill>
                  </a:rPr>
                  <a:t>links to 3 pages, including </a:t>
                </a:r>
                <a:r>
                  <a:rPr lang="en-US" b="1" i="1" dirty="0" smtClean="0">
                    <a:solidFill>
                      <a:srgbClr val="0000FF"/>
                    </a:solidFill>
                  </a:rPr>
                  <a:t>j</a:t>
                </a:r>
                <a:endParaRPr lang="en-US" b="1" i="1" dirty="0">
                  <a:solidFill>
                    <a:srgbClr val="0000FF"/>
                  </a:solidFill>
                </a:endParaRPr>
              </a:p>
              <a:p>
                <a:pPr marL="118872" indent="0">
                  <a:buNone/>
                </a:pPr>
                <a:endParaRPr lang="en-US" b="1" dirty="0">
                  <a:solidFill>
                    <a:srgbClr val="008000"/>
                  </a:solidFill>
                </a:endParaRPr>
              </a:p>
              <a:p>
                <a:pPr>
                  <a:buNone/>
                </a:pPr>
                <a:endParaRPr lang="en-US" dirty="0"/>
              </a:p>
            </p:txBody>
          </p:sp>
        </mc:Choice>
        <mc:Fallback xmlns="">
          <p:sp>
            <p:nvSpPr>
              <p:cNvPr id="27" name="Content Placeholder 26"/>
              <p:cNvSpPr>
                <a:spLocks noGrp="1" noRot="1" noChangeAspect="1" noMove="1" noResize="1" noEditPoints="1" noAdjustHandles="1" noChangeArrowheads="1" noChangeShapeType="1" noTextEdit="1"/>
              </p:cNvSpPr>
              <p:nvPr>
                <p:ph idx="1"/>
              </p:nvPr>
            </p:nvSpPr>
            <p:spPr>
              <a:xfrm>
                <a:off x="457200" y="1295401"/>
                <a:ext cx="8229600" cy="1981200"/>
              </a:xfrm>
              <a:blipFill rotWithShape="1">
                <a:blip r:embed="rId4"/>
                <a:stretch>
                  <a:fillRect t="-4000" b="-1231"/>
                </a:stretch>
              </a:blipFill>
            </p:spPr>
            <p:txBody>
              <a:bodyPr/>
              <a:lstStyle/>
              <a:p>
                <a:r>
                  <a:rPr lang="en-US">
                    <a:noFill/>
                  </a:rPr>
                  <a:t> </a:t>
                </a:r>
              </a:p>
            </p:txBody>
          </p:sp>
        </mc:Fallback>
      </mc:AlternateContent>
      <p:sp>
        <p:nvSpPr>
          <p:cNvPr id="26" name="Footer Placeholder 2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25" name="Slide Number Placeholder 24"/>
          <p:cNvSpPr>
            <a:spLocks noGrp="1"/>
          </p:cNvSpPr>
          <p:nvPr>
            <p:ph type="sldNum" sz="quarter" idx="12"/>
          </p:nvPr>
        </p:nvSpPr>
        <p:spPr/>
        <p:txBody>
          <a:bodyPr/>
          <a:lstStyle/>
          <a:p>
            <a:pPr>
              <a:defRPr/>
            </a:pPr>
            <a:fld id="{7B356C98-9078-459C-96C5-C05D5164B2ED}" type="slidenum">
              <a:rPr lang="en-US"/>
              <a:pPr>
                <a:defRPr/>
              </a:pPr>
              <a:t>22</a:t>
            </a:fld>
            <a:endParaRPr lang="en-US"/>
          </a:p>
        </p:txBody>
      </p:sp>
      <p:grpSp>
        <p:nvGrpSpPr>
          <p:cNvPr id="2" name="Group 19"/>
          <p:cNvGrpSpPr>
            <a:grpSpLocks/>
          </p:cNvGrpSpPr>
          <p:nvPr/>
        </p:nvGrpSpPr>
        <p:grpSpPr bwMode="auto">
          <a:xfrm>
            <a:off x="1347788" y="3107392"/>
            <a:ext cx="2325688" cy="3330577"/>
            <a:chOff x="1243" y="1152"/>
            <a:chExt cx="1465" cy="2098"/>
          </a:xfrm>
        </p:grpSpPr>
        <p:sp>
          <p:nvSpPr>
            <p:cNvPr id="47124" name="Rectangle 3"/>
            <p:cNvSpPr>
              <a:spLocks noChangeArrowheads="1"/>
            </p:cNvSpPr>
            <p:nvPr/>
          </p:nvSpPr>
          <p:spPr bwMode="auto">
            <a:xfrm>
              <a:off x="1412" y="1462"/>
              <a:ext cx="1296" cy="1248"/>
            </a:xfrm>
            <a:prstGeom prst="rect">
              <a:avLst/>
            </a:prstGeom>
            <a:solidFill>
              <a:srgbClr val="CC99FF"/>
            </a:solidFill>
            <a:ln w="9525">
              <a:solidFill>
                <a:schemeClr val="tx1"/>
              </a:solidFill>
              <a:miter lim="800000"/>
              <a:headEnd/>
              <a:tailEnd/>
            </a:ln>
          </p:spPr>
          <p:txBody>
            <a:bodyPr wrap="none" anchor="ctr"/>
            <a:lstStyle/>
            <a:p>
              <a:endParaRPr lang="en-US">
                <a:latin typeface="Corbel" pitchFamily="34" charset="0"/>
              </a:endParaRPr>
            </a:p>
          </p:txBody>
        </p:sp>
        <p:sp>
          <p:nvSpPr>
            <p:cNvPr id="47125" name="Text Box 4"/>
            <p:cNvSpPr txBox="1">
              <a:spLocks noChangeArrowheads="1"/>
            </p:cNvSpPr>
            <p:nvPr/>
          </p:nvSpPr>
          <p:spPr bwMode="auto">
            <a:xfrm>
              <a:off x="1243" y="1680"/>
              <a:ext cx="169" cy="288"/>
            </a:xfrm>
            <a:prstGeom prst="rect">
              <a:avLst/>
            </a:prstGeom>
            <a:noFill/>
            <a:ln w="9525">
              <a:noFill/>
              <a:miter lim="800000"/>
              <a:headEnd/>
              <a:tailEnd/>
            </a:ln>
          </p:spPr>
          <p:txBody>
            <a:bodyPr wrap="none">
              <a:spAutoFit/>
            </a:bodyPr>
            <a:lstStyle/>
            <a:p>
              <a:r>
                <a:rPr lang="en-US" sz="2400" b="1" i="1" dirty="0" smtClean="0">
                  <a:latin typeface="Times New Roman" pitchFamily="18" charset="0"/>
                </a:rPr>
                <a:t>j</a:t>
              </a:r>
              <a:endParaRPr lang="en-US" sz="2400" b="1" i="1" dirty="0">
                <a:latin typeface="Times New Roman" pitchFamily="18" charset="0"/>
              </a:endParaRPr>
            </a:p>
          </p:txBody>
        </p:sp>
        <p:sp>
          <p:nvSpPr>
            <p:cNvPr id="47126" name="Text Box 5"/>
            <p:cNvSpPr txBox="1">
              <a:spLocks noChangeArrowheads="1"/>
            </p:cNvSpPr>
            <p:nvPr/>
          </p:nvSpPr>
          <p:spPr bwMode="auto">
            <a:xfrm>
              <a:off x="2095" y="1152"/>
              <a:ext cx="169" cy="288"/>
            </a:xfrm>
            <a:prstGeom prst="rect">
              <a:avLst/>
            </a:prstGeom>
            <a:noFill/>
            <a:ln w="9525">
              <a:noFill/>
              <a:miter lim="800000"/>
              <a:headEnd/>
              <a:tailEnd/>
            </a:ln>
          </p:spPr>
          <p:txBody>
            <a:bodyPr wrap="none">
              <a:spAutoFit/>
            </a:bodyPr>
            <a:lstStyle/>
            <a:p>
              <a:r>
                <a:rPr lang="en-US" sz="2400" b="1" i="1" dirty="0" err="1" smtClean="0">
                  <a:latin typeface="Times New Roman" pitchFamily="18" charset="0"/>
                </a:rPr>
                <a:t>i</a:t>
              </a:r>
              <a:endParaRPr lang="en-US" sz="2400" b="1" dirty="0">
                <a:latin typeface="Times New Roman" pitchFamily="18" charset="0"/>
              </a:endParaRPr>
            </a:p>
          </p:txBody>
        </p:sp>
        <p:sp>
          <p:nvSpPr>
            <p:cNvPr id="47127" name="Line 6"/>
            <p:cNvSpPr>
              <a:spLocks noChangeShapeType="1"/>
            </p:cNvSpPr>
            <p:nvPr/>
          </p:nvSpPr>
          <p:spPr bwMode="auto">
            <a:xfrm>
              <a:off x="1412" y="1846"/>
              <a:ext cx="1296" cy="0"/>
            </a:xfrm>
            <a:prstGeom prst="line">
              <a:avLst/>
            </a:prstGeom>
            <a:noFill/>
            <a:ln w="9525">
              <a:solidFill>
                <a:schemeClr val="tx1"/>
              </a:solidFill>
              <a:round/>
              <a:headEnd/>
              <a:tailEnd/>
            </a:ln>
          </p:spPr>
          <p:txBody>
            <a:bodyPr wrap="none" anchor="ctr"/>
            <a:lstStyle/>
            <a:p>
              <a:endParaRPr lang="en-US" b="1" dirty="0"/>
            </a:p>
          </p:txBody>
        </p:sp>
        <p:sp>
          <p:nvSpPr>
            <p:cNvPr id="47128" name="Line 7"/>
            <p:cNvSpPr>
              <a:spLocks noChangeShapeType="1"/>
            </p:cNvSpPr>
            <p:nvPr/>
          </p:nvSpPr>
          <p:spPr bwMode="auto">
            <a:xfrm>
              <a:off x="2180" y="1462"/>
              <a:ext cx="0" cy="1248"/>
            </a:xfrm>
            <a:prstGeom prst="line">
              <a:avLst/>
            </a:prstGeom>
            <a:noFill/>
            <a:ln w="9525">
              <a:solidFill>
                <a:schemeClr val="tx1"/>
              </a:solidFill>
              <a:round/>
              <a:headEnd/>
              <a:tailEnd/>
            </a:ln>
          </p:spPr>
          <p:txBody>
            <a:bodyPr wrap="none" anchor="ctr"/>
            <a:lstStyle/>
            <a:p>
              <a:endParaRPr lang="en-US"/>
            </a:p>
          </p:txBody>
        </p:sp>
        <p:sp>
          <p:nvSpPr>
            <p:cNvPr id="47129" name="Text Box 16"/>
            <p:cNvSpPr txBox="1">
              <a:spLocks noChangeArrowheads="1"/>
            </p:cNvSpPr>
            <p:nvPr/>
          </p:nvSpPr>
          <p:spPr bwMode="auto">
            <a:xfrm>
              <a:off x="1910" y="2843"/>
              <a:ext cx="349" cy="407"/>
            </a:xfrm>
            <a:prstGeom prst="rect">
              <a:avLst/>
            </a:prstGeom>
            <a:noFill/>
            <a:ln w="9525">
              <a:noFill/>
              <a:miter lim="800000"/>
              <a:headEnd/>
              <a:tailEnd/>
            </a:ln>
          </p:spPr>
          <p:txBody>
            <a:bodyPr wrap="none">
              <a:spAutoFit/>
            </a:bodyPr>
            <a:lstStyle/>
            <a:p>
              <a:r>
                <a:rPr lang="en-US" sz="3600" b="1" i="1" dirty="0">
                  <a:solidFill>
                    <a:srgbClr val="008000"/>
                  </a:solidFill>
                  <a:latin typeface="Corbel" pitchFamily="34" charset="0"/>
                </a:rPr>
                <a:t>M</a:t>
              </a:r>
            </a:p>
          </p:txBody>
        </p:sp>
      </p:grpSp>
      <p:grpSp>
        <p:nvGrpSpPr>
          <p:cNvPr id="3" name="Group 20"/>
          <p:cNvGrpSpPr>
            <a:grpSpLocks/>
          </p:cNvGrpSpPr>
          <p:nvPr/>
        </p:nvGrpSpPr>
        <p:grpSpPr bwMode="auto">
          <a:xfrm>
            <a:off x="5073667" y="3564592"/>
            <a:ext cx="349251" cy="2882902"/>
            <a:chOff x="3590" y="1440"/>
            <a:chExt cx="220" cy="1816"/>
          </a:xfrm>
        </p:grpSpPr>
        <p:sp>
          <p:nvSpPr>
            <p:cNvPr id="47122" name="Rectangle 11"/>
            <p:cNvSpPr>
              <a:spLocks noChangeArrowheads="1"/>
            </p:cNvSpPr>
            <p:nvPr/>
          </p:nvSpPr>
          <p:spPr bwMode="auto">
            <a:xfrm>
              <a:off x="3600" y="1440"/>
              <a:ext cx="192" cy="1344"/>
            </a:xfrm>
            <a:prstGeom prst="rect">
              <a:avLst/>
            </a:prstGeom>
            <a:solidFill>
              <a:srgbClr val="00FF00"/>
            </a:solidFill>
            <a:ln w="9525">
              <a:solidFill>
                <a:schemeClr val="tx1"/>
              </a:solidFill>
              <a:miter lim="800000"/>
              <a:headEnd/>
              <a:tailEnd/>
            </a:ln>
          </p:spPr>
          <p:txBody>
            <a:bodyPr wrap="none" anchor="ctr"/>
            <a:lstStyle/>
            <a:p>
              <a:endParaRPr lang="en-US">
                <a:latin typeface="Corbel" pitchFamily="34" charset="0"/>
              </a:endParaRPr>
            </a:p>
          </p:txBody>
        </p:sp>
        <p:sp>
          <p:nvSpPr>
            <p:cNvPr id="47123" name="Text Box 17"/>
            <p:cNvSpPr txBox="1">
              <a:spLocks noChangeArrowheads="1"/>
            </p:cNvSpPr>
            <p:nvPr/>
          </p:nvSpPr>
          <p:spPr bwMode="auto">
            <a:xfrm>
              <a:off x="3590" y="2849"/>
              <a:ext cx="220" cy="407"/>
            </a:xfrm>
            <a:prstGeom prst="rect">
              <a:avLst/>
            </a:prstGeom>
            <a:noFill/>
            <a:ln w="9525">
              <a:noFill/>
              <a:miter lim="800000"/>
              <a:headEnd/>
              <a:tailEnd/>
            </a:ln>
          </p:spPr>
          <p:txBody>
            <a:bodyPr wrap="none">
              <a:spAutoFit/>
            </a:bodyPr>
            <a:lstStyle/>
            <a:p>
              <a:r>
                <a:rPr lang="en-US" sz="3600" b="1" i="1" dirty="0">
                  <a:solidFill>
                    <a:srgbClr val="008000"/>
                  </a:solidFill>
                  <a:latin typeface="Corbel" pitchFamily="34" charset="0"/>
                </a:rPr>
                <a:t>r</a:t>
              </a:r>
            </a:p>
          </p:txBody>
        </p:sp>
      </p:grpSp>
      <p:sp>
        <p:nvSpPr>
          <p:cNvPr id="19474" name="Text Box 18"/>
          <p:cNvSpPr txBox="1">
            <a:spLocks noChangeArrowheads="1"/>
          </p:cNvSpPr>
          <p:nvPr/>
        </p:nvSpPr>
        <p:spPr bwMode="auto">
          <a:xfrm>
            <a:off x="6902450" y="5791200"/>
            <a:ext cx="349776" cy="646331"/>
          </a:xfrm>
          <a:prstGeom prst="rect">
            <a:avLst/>
          </a:prstGeom>
          <a:noFill/>
          <a:ln w="9525">
            <a:noFill/>
            <a:miter lim="800000"/>
            <a:headEnd/>
            <a:tailEnd/>
          </a:ln>
        </p:spPr>
        <p:txBody>
          <a:bodyPr wrap="none">
            <a:spAutoFit/>
          </a:bodyPr>
          <a:lstStyle/>
          <a:p>
            <a:r>
              <a:rPr lang="en-US" sz="3600" b="1" i="1" dirty="0">
                <a:solidFill>
                  <a:srgbClr val="008000"/>
                </a:solidFill>
                <a:latin typeface="Corbel" pitchFamily="34" charset="0"/>
              </a:rPr>
              <a:t>r</a:t>
            </a:r>
          </a:p>
        </p:txBody>
      </p:sp>
      <p:grpSp>
        <p:nvGrpSpPr>
          <p:cNvPr id="4" name="Group 25"/>
          <p:cNvGrpSpPr>
            <a:grpSpLocks/>
          </p:cNvGrpSpPr>
          <p:nvPr/>
        </p:nvGrpSpPr>
        <p:grpSpPr bwMode="auto">
          <a:xfrm>
            <a:off x="5988058" y="3564592"/>
            <a:ext cx="1555752" cy="2133600"/>
            <a:chOff x="4166" y="1440"/>
            <a:chExt cx="980" cy="1344"/>
          </a:xfrm>
        </p:grpSpPr>
        <p:grpSp>
          <p:nvGrpSpPr>
            <p:cNvPr id="5" name="Group 22"/>
            <p:cNvGrpSpPr>
              <a:grpSpLocks/>
            </p:cNvGrpSpPr>
            <p:nvPr/>
          </p:nvGrpSpPr>
          <p:grpSpPr bwMode="auto">
            <a:xfrm>
              <a:off x="4166" y="1440"/>
              <a:ext cx="778" cy="1344"/>
              <a:chOff x="4166" y="1440"/>
              <a:chExt cx="778" cy="1344"/>
            </a:xfrm>
          </p:grpSpPr>
          <p:sp>
            <p:nvSpPr>
              <p:cNvPr id="47120" name="Rectangle 13"/>
              <p:cNvSpPr>
                <a:spLocks noChangeArrowheads="1"/>
              </p:cNvSpPr>
              <p:nvPr/>
            </p:nvSpPr>
            <p:spPr bwMode="auto">
              <a:xfrm>
                <a:off x="4752" y="1440"/>
                <a:ext cx="192" cy="1344"/>
              </a:xfrm>
              <a:prstGeom prst="rect">
                <a:avLst/>
              </a:prstGeom>
              <a:solidFill>
                <a:srgbClr val="00FF00"/>
              </a:solidFill>
              <a:ln w="9525">
                <a:solidFill>
                  <a:schemeClr val="tx1"/>
                </a:solidFill>
                <a:miter lim="800000"/>
                <a:headEnd/>
                <a:tailEnd/>
              </a:ln>
            </p:spPr>
            <p:txBody>
              <a:bodyPr wrap="none" anchor="ctr"/>
              <a:lstStyle/>
              <a:p>
                <a:endParaRPr lang="en-US">
                  <a:latin typeface="Corbel" pitchFamily="34" charset="0"/>
                </a:endParaRPr>
              </a:p>
            </p:txBody>
          </p:sp>
          <p:sp>
            <p:nvSpPr>
              <p:cNvPr id="47121" name="Text Box 15"/>
              <p:cNvSpPr txBox="1">
                <a:spLocks noChangeArrowheads="1"/>
              </p:cNvSpPr>
              <p:nvPr/>
            </p:nvSpPr>
            <p:spPr bwMode="auto">
              <a:xfrm>
                <a:off x="4166" y="1927"/>
                <a:ext cx="270" cy="407"/>
              </a:xfrm>
              <a:prstGeom prst="rect">
                <a:avLst/>
              </a:prstGeom>
              <a:noFill/>
              <a:ln w="9525">
                <a:noFill/>
                <a:miter lim="800000"/>
                <a:headEnd/>
                <a:tailEnd/>
              </a:ln>
            </p:spPr>
            <p:txBody>
              <a:bodyPr wrap="none">
                <a:spAutoFit/>
              </a:bodyPr>
              <a:lstStyle/>
              <a:p>
                <a:r>
                  <a:rPr lang="en-US" sz="3600" b="1" dirty="0">
                    <a:solidFill>
                      <a:srgbClr val="008000"/>
                    </a:solidFill>
                    <a:latin typeface="Corbel" pitchFamily="34" charset="0"/>
                  </a:rPr>
                  <a:t>=</a:t>
                </a:r>
              </a:p>
            </p:txBody>
          </p:sp>
        </p:grpSp>
        <p:sp>
          <p:nvSpPr>
            <p:cNvPr id="47118" name="Line 23"/>
            <p:cNvSpPr>
              <a:spLocks noChangeShapeType="1"/>
            </p:cNvSpPr>
            <p:nvPr/>
          </p:nvSpPr>
          <p:spPr bwMode="auto">
            <a:xfrm>
              <a:off x="4752" y="1835"/>
              <a:ext cx="192" cy="0"/>
            </a:xfrm>
            <a:prstGeom prst="line">
              <a:avLst/>
            </a:prstGeom>
            <a:noFill/>
            <a:ln w="9525">
              <a:solidFill>
                <a:schemeClr val="tx1"/>
              </a:solidFill>
              <a:round/>
              <a:headEnd/>
              <a:tailEnd/>
            </a:ln>
          </p:spPr>
          <p:txBody>
            <a:bodyPr/>
            <a:lstStyle/>
            <a:p>
              <a:endParaRPr lang="en-US"/>
            </a:p>
          </p:txBody>
        </p:sp>
        <p:sp>
          <p:nvSpPr>
            <p:cNvPr id="47119" name="Rectangle 24"/>
            <p:cNvSpPr>
              <a:spLocks noChangeArrowheads="1"/>
            </p:cNvSpPr>
            <p:nvPr/>
          </p:nvSpPr>
          <p:spPr bwMode="auto">
            <a:xfrm>
              <a:off x="4927" y="1688"/>
              <a:ext cx="219" cy="291"/>
            </a:xfrm>
            <a:prstGeom prst="rect">
              <a:avLst/>
            </a:prstGeom>
            <a:noFill/>
            <a:ln w="9525">
              <a:noFill/>
              <a:miter lim="800000"/>
              <a:headEnd/>
              <a:tailEnd/>
            </a:ln>
          </p:spPr>
          <p:txBody>
            <a:bodyPr wrap="none">
              <a:spAutoFit/>
            </a:bodyPr>
            <a:lstStyle/>
            <a:p>
              <a:r>
                <a:rPr lang="en-US" sz="2400" b="1" i="1" dirty="0" err="1" smtClean="0">
                  <a:latin typeface="Corbel" pitchFamily="34" charset="0"/>
                </a:rPr>
                <a:t>r</a:t>
              </a:r>
              <a:r>
                <a:rPr lang="en-US" sz="2400" b="1" i="1" baseline="-25000" dirty="0" err="1" smtClean="0">
                  <a:latin typeface="Corbel" pitchFamily="34" charset="0"/>
                </a:rPr>
                <a:t>j</a:t>
              </a:r>
              <a:endParaRPr lang="en-US" sz="2400" b="1" i="1" baseline="-25000" dirty="0">
                <a:latin typeface="Corbel" pitchFamily="34" charset="0"/>
              </a:endParaRPr>
            </a:p>
          </p:txBody>
        </p:sp>
      </p:grpSp>
      <p:grpSp>
        <p:nvGrpSpPr>
          <p:cNvPr id="6" name="Group 14"/>
          <p:cNvGrpSpPr>
            <a:grpSpLocks/>
          </p:cNvGrpSpPr>
          <p:nvPr/>
        </p:nvGrpSpPr>
        <p:grpSpPr bwMode="auto">
          <a:xfrm>
            <a:off x="820493" y="4286977"/>
            <a:ext cx="1927225" cy="1312863"/>
            <a:chOff x="933" y="1872"/>
            <a:chExt cx="1214" cy="827"/>
          </a:xfrm>
        </p:grpSpPr>
        <p:sp>
          <p:nvSpPr>
            <p:cNvPr id="47115" name="Text Box 9"/>
            <p:cNvSpPr txBox="1">
              <a:spLocks noChangeArrowheads="1"/>
            </p:cNvSpPr>
            <p:nvPr/>
          </p:nvSpPr>
          <p:spPr bwMode="auto">
            <a:xfrm>
              <a:off x="933" y="2411"/>
              <a:ext cx="361" cy="288"/>
            </a:xfrm>
            <a:prstGeom prst="rect">
              <a:avLst/>
            </a:prstGeom>
            <a:noFill/>
            <a:ln w="9525">
              <a:noFill/>
              <a:miter lim="800000"/>
              <a:headEnd/>
              <a:tailEnd/>
            </a:ln>
          </p:spPr>
          <p:txBody>
            <a:bodyPr wrap="none">
              <a:spAutoFit/>
            </a:bodyPr>
            <a:lstStyle/>
            <a:p>
              <a:r>
                <a:rPr lang="en-US" sz="2400" b="1" dirty="0">
                  <a:solidFill>
                    <a:srgbClr val="008000"/>
                  </a:solidFill>
                  <a:latin typeface="Times New Roman" pitchFamily="18" charset="0"/>
                </a:rPr>
                <a:t>1/3</a:t>
              </a:r>
            </a:p>
          </p:txBody>
        </p:sp>
        <p:sp>
          <p:nvSpPr>
            <p:cNvPr id="47116" name="Line 10"/>
            <p:cNvSpPr>
              <a:spLocks noChangeShapeType="1"/>
            </p:cNvSpPr>
            <p:nvPr/>
          </p:nvSpPr>
          <p:spPr bwMode="auto">
            <a:xfrm flipV="1">
              <a:off x="1114" y="1872"/>
              <a:ext cx="1033" cy="550"/>
            </a:xfrm>
            <a:prstGeom prst="line">
              <a:avLst/>
            </a:prstGeom>
            <a:noFill/>
            <a:ln w="9525">
              <a:solidFill>
                <a:schemeClr val="tx1"/>
              </a:solidFill>
              <a:round/>
              <a:headEnd/>
              <a:tailEnd type="triangle" w="med" len="med"/>
            </a:ln>
          </p:spPr>
          <p:txBody>
            <a:bodyPr wrap="none" anchor="ctr"/>
            <a:lstStyle/>
            <a:p>
              <a:endParaRPr lang="en-US"/>
            </a:p>
          </p:txBody>
        </p:sp>
      </p:grpSp>
      <p:graphicFrame>
        <p:nvGraphicFramePr>
          <p:cNvPr id="7" name="Object 6"/>
          <p:cNvGraphicFramePr>
            <a:graphicFrameLocks noChangeAspect="1"/>
          </p:cNvGraphicFramePr>
          <p:nvPr>
            <p:extLst>
              <p:ext uri="{D42A27DB-BD31-4B8C-83A1-F6EECF244321}">
                <p14:modId xmlns:p14="http://schemas.microsoft.com/office/powerpoint/2010/main" val="3334200067"/>
              </p:ext>
            </p:extLst>
          </p:nvPr>
        </p:nvGraphicFramePr>
        <p:xfrm>
          <a:off x="5899348" y="1066800"/>
          <a:ext cx="1568252" cy="1066800"/>
        </p:xfrm>
        <a:graphic>
          <a:graphicData uri="http://schemas.openxmlformats.org/presentationml/2006/ole">
            <mc:AlternateContent xmlns:mc="http://schemas.openxmlformats.org/markup-compatibility/2006">
              <mc:Choice xmlns:v="urn:schemas-microsoft-com:vml" Requires="v">
                <p:oleObj spid="_x0000_s50224" name="Equation" r:id="rId5" imgW="634725" imgH="431613" progId="Equation.3">
                  <p:embed/>
                </p:oleObj>
              </mc:Choice>
              <mc:Fallback>
                <p:oleObj name="Equation" r:id="rId5" imgW="634725" imgH="431613" progId="Equation.3">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9348" y="1066800"/>
                        <a:ext cx="1568252" cy="1066800"/>
                      </a:xfrm>
                      <a:prstGeom prst="rect">
                        <a:avLst/>
                      </a:prstGeom>
                      <a:noFill/>
                      <a:ln>
                        <a:noFill/>
                      </a:ln>
                      <a:extLst/>
                    </p:spPr>
                  </p:pic>
                </p:oleObj>
              </mc:Fallback>
            </mc:AlternateContent>
          </a:graphicData>
        </a:graphic>
      </p:graphicFrame>
      <p:sp>
        <p:nvSpPr>
          <p:cNvPr id="28" name="Line 6"/>
          <p:cNvSpPr>
            <a:spLocks noChangeShapeType="1"/>
          </p:cNvSpPr>
          <p:nvPr/>
        </p:nvSpPr>
        <p:spPr bwMode="auto">
          <a:xfrm>
            <a:off x="5089524" y="5029200"/>
            <a:ext cx="296863" cy="0"/>
          </a:xfrm>
          <a:prstGeom prst="line">
            <a:avLst/>
          </a:prstGeom>
          <a:noFill/>
          <a:ln w="9525">
            <a:solidFill>
              <a:schemeClr val="tx1"/>
            </a:solidFill>
            <a:round/>
            <a:headEnd/>
            <a:tailEnd/>
          </a:ln>
        </p:spPr>
        <p:txBody>
          <a:bodyPr wrap="none" anchor="ctr"/>
          <a:lstStyle/>
          <a:p>
            <a:endParaRPr lang="en-US"/>
          </a:p>
        </p:txBody>
      </p:sp>
      <p:sp>
        <p:nvSpPr>
          <p:cNvPr id="29" name="Rectangle 24"/>
          <p:cNvSpPr>
            <a:spLocks noChangeArrowheads="1"/>
          </p:cNvSpPr>
          <p:nvPr/>
        </p:nvSpPr>
        <p:spPr bwMode="auto">
          <a:xfrm>
            <a:off x="5334000" y="4719935"/>
            <a:ext cx="344966" cy="461665"/>
          </a:xfrm>
          <a:prstGeom prst="rect">
            <a:avLst/>
          </a:prstGeom>
          <a:noFill/>
          <a:ln w="9525">
            <a:noFill/>
            <a:miter lim="800000"/>
            <a:headEnd/>
            <a:tailEnd/>
          </a:ln>
        </p:spPr>
        <p:txBody>
          <a:bodyPr wrap="none">
            <a:spAutoFit/>
          </a:bodyPr>
          <a:lstStyle/>
          <a:p>
            <a:r>
              <a:rPr lang="en-US" sz="2400" b="1" i="1" dirty="0" err="1" smtClean="0">
                <a:latin typeface="Corbel" pitchFamily="34" charset="0"/>
              </a:rPr>
              <a:t>r</a:t>
            </a:r>
            <a:r>
              <a:rPr lang="en-US" sz="2400" b="1" i="1" baseline="-25000" dirty="0" err="1" smtClean="0">
                <a:latin typeface="Corbel" pitchFamily="34" charset="0"/>
              </a:rPr>
              <a:t>i</a:t>
            </a:r>
            <a:endParaRPr lang="en-US" sz="2400" b="1" i="1" baseline="-25000" dirty="0">
              <a:latin typeface="Corbel" pitchFamily="34" charset="0"/>
            </a:endParaRPr>
          </a:p>
        </p:txBody>
      </p:sp>
      <p:sp>
        <p:nvSpPr>
          <p:cNvPr id="32" name="Rectangle 3"/>
          <p:cNvSpPr>
            <a:spLocks noChangeArrowheads="1"/>
          </p:cNvSpPr>
          <p:nvPr/>
        </p:nvSpPr>
        <p:spPr bwMode="auto">
          <a:xfrm>
            <a:off x="2762792" y="4134577"/>
            <a:ext cx="152400" cy="152400"/>
          </a:xfrm>
          <a:prstGeom prst="rect">
            <a:avLst/>
          </a:prstGeom>
          <a:solidFill>
            <a:srgbClr val="CC99FF"/>
          </a:solidFill>
          <a:ln w="9525">
            <a:solidFill>
              <a:schemeClr val="tx1"/>
            </a:solidFill>
            <a:miter lim="800000"/>
            <a:headEnd/>
            <a:tailEnd/>
          </a:ln>
        </p:spPr>
        <p:txBody>
          <a:bodyPr wrap="none" anchor="ctr"/>
          <a:lstStyle/>
          <a:p>
            <a:endParaRPr lang="en-US">
              <a:latin typeface="Corbel" pitchFamily="34" charset="0"/>
            </a:endParaRPr>
          </a:p>
        </p:txBody>
      </p:sp>
      <p:sp>
        <p:nvSpPr>
          <p:cNvPr id="33" name="Text Box 16"/>
          <p:cNvSpPr txBox="1">
            <a:spLocks noChangeArrowheads="1"/>
          </p:cNvSpPr>
          <p:nvPr/>
        </p:nvSpPr>
        <p:spPr bwMode="auto">
          <a:xfrm>
            <a:off x="4114800" y="4230469"/>
            <a:ext cx="322524" cy="646331"/>
          </a:xfrm>
          <a:prstGeom prst="rect">
            <a:avLst/>
          </a:prstGeom>
          <a:noFill/>
          <a:ln w="9525">
            <a:noFill/>
            <a:miter lim="800000"/>
            <a:headEnd/>
            <a:tailEnd/>
          </a:ln>
        </p:spPr>
        <p:txBody>
          <a:bodyPr wrap="none">
            <a:spAutoFit/>
          </a:bodyPr>
          <a:lstStyle/>
          <a:p>
            <a:r>
              <a:rPr lang="en-US" sz="3600" b="1" i="1" dirty="0" smtClean="0">
                <a:solidFill>
                  <a:srgbClr val="008000"/>
                </a:solidFill>
                <a:latin typeface="Corbel" pitchFamily="34" charset="0"/>
              </a:rPr>
              <a:t>.</a:t>
            </a:r>
            <a:endParaRPr lang="en-US" sz="3600" b="1" i="1" dirty="0">
              <a:solidFill>
                <a:srgbClr val="008000"/>
              </a:solidFill>
              <a:latin typeface="Corbel" pitchFamily="34" charset="0"/>
            </a:endParaRPr>
          </a:p>
        </p:txBody>
      </p:sp>
      <p:sp>
        <p:nvSpPr>
          <p:cNvPr id="34" name="Text Box 16"/>
          <p:cNvSpPr txBox="1">
            <a:spLocks noChangeArrowheads="1"/>
          </p:cNvSpPr>
          <p:nvPr/>
        </p:nvSpPr>
        <p:spPr bwMode="auto">
          <a:xfrm>
            <a:off x="4191000" y="5715000"/>
            <a:ext cx="322524" cy="646331"/>
          </a:xfrm>
          <a:prstGeom prst="rect">
            <a:avLst/>
          </a:prstGeom>
          <a:noFill/>
          <a:ln w="9525">
            <a:noFill/>
            <a:miter lim="800000"/>
            <a:headEnd/>
            <a:tailEnd/>
          </a:ln>
        </p:spPr>
        <p:txBody>
          <a:bodyPr wrap="none">
            <a:spAutoFit/>
          </a:bodyPr>
          <a:lstStyle/>
          <a:p>
            <a:r>
              <a:rPr lang="en-US" sz="3600" b="1" i="1" dirty="0" smtClean="0">
                <a:solidFill>
                  <a:srgbClr val="008000"/>
                </a:solidFill>
                <a:latin typeface="Corbel" pitchFamily="34" charset="0"/>
              </a:rPr>
              <a:t>.</a:t>
            </a:r>
            <a:endParaRPr lang="en-US" sz="3600" b="1" i="1" dirty="0">
              <a:solidFill>
                <a:srgbClr val="008000"/>
              </a:solidFill>
              <a:latin typeface="Corbel" pitchFamily="34" charset="0"/>
            </a:endParaRPr>
          </a:p>
        </p:txBody>
      </p:sp>
      <p:sp>
        <p:nvSpPr>
          <p:cNvPr id="35" name="Text Box 15"/>
          <p:cNvSpPr txBox="1">
            <a:spLocks noChangeArrowheads="1"/>
          </p:cNvSpPr>
          <p:nvPr/>
        </p:nvSpPr>
        <p:spPr bwMode="auto">
          <a:xfrm>
            <a:off x="6019800" y="5830887"/>
            <a:ext cx="428625" cy="646113"/>
          </a:xfrm>
          <a:prstGeom prst="rect">
            <a:avLst/>
          </a:prstGeom>
          <a:noFill/>
          <a:ln w="9525">
            <a:noFill/>
            <a:miter lim="800000"/>
            <a:headEnd/>
            <a:tailEnd/>
          </a:ln>
        </p:spPr>
        <p:txBody>
          <a:bodyPr wrap="none">
            <a:spAutoFit/>
          </a:bodyPr>
          <a:lstStyle/>
          <a:p>
            <a:r>
              <a:rPr lang="en-US" sz="3600" b="1" dirty="0">
                <a:solidFill>
                  <a:srgbClr val="008000"/>
                </a:solidFill>
                <a:latin typeface="Corbel" pitchFamily="34" charset="0"/>
              </a:rPr>
              <a:t>=</a:t>
            </a:r>
          </a:p>
        </p:txBody>
      </p:sp>
      <p:sp>
        <p:nvSpPr>
          <p:cNvPr id="36" name="Rectangle 3"/>
          <p:cNvSpPr>
            <a:spLocks noChangeArrowheads="1"/>
          </p:cNvSpPr>
          <p:nvPr/>
        </p:nvSpPr>
        <p:spPr bwMode="auto">
          <a:xfrm>
            <a:off x="2763296" y="4648200"/>
            <a:ext cx="152400" cy="152400"/>
          </a:xfrm>
          <a:prstGeom prst="rect">
            <a:avLst/>
          </a:prstGeom>
          <a:solidFill>
            <a:srgbClr val="CC99FF"/>
          </a:solidFill>
          <a:ln w="9525">
            <a:solidFill>
              <a:schemeClr val="tx1"/>
            </a:solidFill>
            <a:miter lim="800000"/>
            <a:headEnd/>
            <a:tailEnd/>
          </a:ln>
        </p:spPr>
        <p:txBody>
          <a:bodyPr wrap="none" anchor="ctr"/>
          <a:lstStyle/>
          <a:p>
            <a:endParaRPr lang="en-US">
              <a:latin typeface="Corbel" pitchFamily="34" charset="0"/>
            </a:endParaRPr>
          </a:p>
        </p:txBody>
      </p:sp>
      <p:sp>
        <p:nvSpPr>
          <p:cNvPr id="37" name="Rectangle 3"/>
          <p:cNvSpPr>
            <a:spLocks noChangeArrowheads="1"/>
          </p:cNvSpPr>
          <p:nvPr/>
        </p:nvSpPr>
        <p:spPr bwMode="auto">
          <a:xfrm>
            <a:off x="2754928" y="5257800"/>
            <a:ext cx="152400" cy="152400"/>
          </a:xfrm>
          <a:prstGeom prst="rect">
            <a:avLst/>
          </a:prstGeom>
          <a:solidFill>
            <a:srgbClr val="CC99FF"/>
          </a:solidFill>
          <a:ln w="9525">
            <a:solidFill>
              <a:schemeClr val="tx1"/>
            </a:solidFill>
            <a:miter lim="800000"/>
            <a:headEnd/>
            <a:tailEnd/>
          </a:ln>
        </p:spPr>
        <p:txBody>
          <a:bodyPr wrap="none" anchor="ctr"/>
          <a:lstStyle/>
          <a:p>
            <a:endParaRPr lang="en-US">
              <a:latin typeface="Corbel" pitchFamily="34" charset="0"/>
            </a:endParaRPr>
          </a:p>
        </p:txBody>
      </p:sp>
      <p:sp>
        <p:nvSpPr>
          <p:cNvPr id="38" name="Line 10"/>
          <p:cNvSpPr>
            <a:spLocks noChangeShapeType="1"/>
          </p:cNvSpPr>
          <p:nvPr/>
        </p:nvSpPr>
        <p:spPr bwMode="auto">
          <a:xfrm flipV="1">
            <a:off x="1320801" y="4724399"/>
            <a:ext cx="1434127" cy="558490"/>
          </a:xfrm>
          <a:prstGeom prst="line">
            <a:avLst/>
          </a:prstGeom>
          <a:noFill/>
          <a:ln w="9525">
            <a:solidFill>
              <a:schemeClr val="tx1"/>
            </a:solidFill>
            <a:round/>
            <a:headEnd/>
            <a:tailEnd type="triangle" w="med" len="med"/>
          </a:ln>
        </p:spPr>
        <p:txBody>
          <a:bodyPr wrap="none" anchor="ctr"/>
          <a:lstStyle/>
          <a:p>
            <a:endParaRPr lang="en-US"/>
          </a:p>
        </p:txBody>
      </p:sp>
      <p:sp>
        <p:nvSpPr>
          <p:cNvPr id="39" name="Line 10"/>
          <p:cNvSpPr>
            <a:spLocks noChangeShapeType="1"/>
          </p:cNvSpPr>
          <p:nvPr/>
        </p:nvSpPr>
        <p:spPr bwMode="auto">
          <a:xfrm flipV="1">
            <a:off x="1347788" y="5333999"/>
            <a:ext cx="1399931" cy="76201"/>
          </a:xfrm>
          <a:prstGeom prst="line">
            <a:avLst/>
          </a:prstGeom>
          <a:noFill/>
          <a:ln w="9525">
            <a:solidFill>
              <a:schemeClr val="tx1"/>
            </a:solidFill>
            <a:round/>
            <a:headEnd/>
            <a:tailEnd type="triangle" w="med" len="med"/>
          </a:ln>
        </p:spPr>
        <p:txBody>
          <a:bodyPr wrap="none" anchor="ctr"/>
          <a:lstStyle/>
          <a:p>
            <a:endParaRPr lang="en-US"/>
          </a:p>
        </p:txBody>
      </p:sp>
    </p:spTree>
    <p:extLst>
      <p:ext uri="{BB962C8B-B14F-4D97-AF65-F5344CB8AC3E}">
        <p14:creationId xmlns:p14="http://schemas.microsoft.com/office/powerpoint/2010/main" val="744708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19474"/>
                                        </p:tgtEl>
                                        <p:attrNameLst>
                                          <p:attrName>style.visibility</p:attrName>
                                        </p:attrNameLst>
                                      </p:cBhvr>
                                      <p:to>
                                        <p:strVal val="visible"/>
                                      </p:to>
                                    </p:set>
                                    <p:animEffect transition="in" filter="dissolve">
                                      <p:cBhvr>
                                        <p:cTn id="14" dur="500"/>
                                        <p:tgtEl>
                                          <p:spTgt spid="19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7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fontAlgn="auto">
              <a:spcAft>
                <a:spcPts val="0"/>
              </a:spcAft>
              <a:defRPr/>
            </a:pPr>
            <a:r>
              <a:rPr lang="en-US" dirty="0">
                <a:solidFill>
                  <a:schemeClr val="accent1">
                    <a:satMod val="150000"/>
                  </a:schemeClr>
                </a:solidFill>
              </a:rPr>
              <a:t>Eigenvector </a:t>
            </a:r>
            <a:r>
              <a:rPr lang="en-US" dirty="0" smtClean="0">
                <a:solidFill>
                  <a:schemeClr val="accent1">
                    <a:satMod val="150000"/>
                  </a:schemeClr>
                </a:solidFill>
              </a:rPr>
              <a:t>Formulation</a:t>
            </a:r>
            <a:endParaRPr lang="en-US" dirty="0">
              <a:solidFill>
                <a:schemeClr val="accent1">
                  <a:satMod val="150000"/>
                </a:schemeClr>
              </a:solidFill>
            </a:endParaRPr>
          </a:p>
        </p:txBody>
      </p:sp>
      <mc:AlternateContent xmlns:mc="http://schemas.openxmlformats.org/markup-compatibility/2006" xmlns:a14="http://schemas.microsoft.com/office/drawing/2010/main">
        <mc:Choice Requires="a14">
          <p:sp>
            <p:nvSpPr>
              <p:cNvPr id="49154" name="Rectangle 3"/>
              <p:cNvSpPr>
                <a:spLocks noGrp="1" noChangeArrowheads="1"/>
              </p:cNvSpPr>
              <p:nvPr>
                <p:ph type="body" idx="1"/>
              </p:nvPr>
            </p:nvSpPr>
            <p:spPr>
              <a:xfrm>
                <a:off x="457200" y="1295400"/>
                <a:ext cx="8229600" cy="5332749"/>
              </a:xfrm>
            </p:spPr>
            <p:txBody>
              <a:bodyPr>
                <a:normAutofit lnSpcReduction="10000"/>
              </a:bodyPr>
              <a:lstStyle/>
              <a:p>
                <a:r>
                  <a:rPr lang="en-US" b="1" dirty="0" smtClean="0">
                    <a:solidFill>
                      <a:srgbClr val="D60093"/>
                    </a:solidFill>
                  </a:rPr>
                  <a:t>The flow equations can be written</a:t>
                </a:r>
                <a:r>
                  <a:rPr lang="en-US" dirty="0" smtClean="0">
                    <a:solidFill>
                      <a:srgbClr val="D60093"/>
                    </a:solidFill>
                  </a:rPr>
                  <a:t> </a:t>
                </a:r>
                <a:br>
                  <a:rPr lang="en-US" dirty="0" smtClean="0">
                    <a:solidFill>
                      <a:srgbClr val="D60093"/>
                    </a:solidFill>
                  </a:rPr>
                </a:br>
                <a:r>
                  <a:rPr lang="en-US" dirty="0" smtClean="0">
                    <a:solidFill>
                      <a:schemeClr val="accent3"/>
                    </a:solidFill>
                  </a:rPr>
                  <a:t>		</a:t>
                </a:r>
                <a14:m>
                  <m:oMath xmlns:m="http://schemas.openxmlformats.org/officeDocument/2006/math">
                    <m:r>
                      <a:rPr lang="en-US" sz="3600" b="1" i="1" dirty="0" smtClean="0">
                        <a:solidFill>
                          <a:srgbClr val="0000FF"/>
                        </a:solidFill>
                        <a:latin typeface="Cambria Math"/>
                      </a:rPr>
                      <m:t>𝒓</m:t>
                    </m:r>
                    <m:r>
                      <a:rPr lang="en-US" sz="3600" b="1" i="1" dirty="0" smtClean="0">
                        <a:solidFill>
                          <a:srgbClr val="0000FF"/>
                        </a:solidFill>
                        <a:latin typeface="Cambria Math"/>
                      </a:rPr>
                      <m:t> </m:t>
                    </m:r>
                    <m:r>
                      <a:rPr lang="en-US" sz="3600" i="1" dirty="0" smtClean="0">
                        <a:solidFill>
                          <a:srgbClr val="0000FF"/>
                        </a:solidFill>
                        <a:latin typeface="Cambria Math"/>
                      </a:rPr>
                      <m:t>=</m:t>
                    </m:r>
                    <m:r>
                      <a:rPr lang="en-US" sz="3600" b="1" i="1" dirty="0" smtClean="0">
                        <a:solidFill>
                          <a:srgbClr val="0000FF"/>
                        </a:solidFill>
                        <a:latin typeface="Cambria Math"/>
                      </a:rPr>
                      <m:t> </m:t>
                    </m:r>
                    <m:r>
                      <a:rPr lang="en-US" sz="3600" b="1" i="1" dirty="0" smtClean="0">
                        <a:solidFill>
                          <a:srgbClr val="0000FF"/>
                        </a:solidFill>
                        <a:latin typeface="Cambria Math"/>
                      </a:rPr>
                      <m:t>𝑴</m:t>
                    </m:r>
                    <m:r>
                      <a:rPr lang="en-US" sz="3600" b="1" i="1" dirty="0" smtClean="0">
                        <a:solidFill>
                          <a:srgbClr val="0000FF"/>
                        </a:solidFill>
                        <a:latin typeface="Cambria Math"/>
                      </a:rPr>
                      <m:t> </m:t>
                    </m:r>
                    <m:r>
                      <a:rPr lang="en-US" sz="3600" i="1" dirty="0" smtClean="0">
                        <a:solidFill>
                          <a:srgbClr val="0000FF"/>
                        </a:solidFill>
                        <a:latin typeface="Cambria Math"/>
                      </a:rPr>
                      <m:t>∙ </m:t>
                    </m:r>
                    <m:r>
                      <a:rPr lang="en-US" sz="3600" b="1" i="1" dirty="0" smtClean="0">
                        <a:solidFill>
                          <a:srgbClr val="0000FF"/>
                        </a:solidFill>
                        <a:latin typeface="Cambria Math"/>
                      </a:rPr>
                      <m:t>𝒓</m:t>
                    </m:r>
                  </m:oMath>
                </a14:m>
                <a:endParaRPr lang="en-US" sz="3600" b="1" i="1" dirty="0" smtClean="0">
                  <a:solidFill>
                    <a:srgbClr val="0000FF"/>
                  </a:solidFill>
                </a:endParaRPr>
              </a:p>
              <a:p>
                <a:r>
                  <a:rPr lang="en-US" dirty="0" smtClean="0"/>
                  <a:t>So the </a:t>
                </a:r>
                <a:r>
                  <a:rPr lang="en-US" b="1" dirty="0" smtClean="0"/>
                  <a:t>rank vector</a:t>
                </a:r>
                <a:r>
                  <a:rPr lang="en-US" dirty="0" smtClean="0"/>
                  <a:t> </a:t>
                </a:r>
                <a:r>
                  <a:rPr lang="en-US" b="1" i="1" dirty="0" smtClean="0">
                    <a:solidFill>
                      <a:srgbClr val="0000FF"/>
                    </a:solidFill>
                  </a:rPr>
                  <a:t>r</a:t>
                </a:r>
                <a:r>
                  <a:rPr lang="en-US" dirty="0" smtClean="0"/>
                  <a:t> is an </a:t>
                </a:r>
                <a:r>
                  <a:rPr lang="en-US" b="1" dirty="0" smtClean="0"/>
                  <a:t>eigenvector</a:t>
                </a:r>
                <a:r>
                  <a:rPr lang="en-US" dirty="0" smtClean="0"/>
                  <a:t> of the stochastic web matrix </a:t>
                </a:r>
                <a:r>
                  <a:rPr lang="en-US" b="1" i="1" dirty="0" smtClean="0">
                    <a:solidFill>
                      <a:srgbClr val="0000FF"/>
                    </a:solidFill>
                  </a:rPr>
                  <a:t>M</a:t>
                </a:r>
              </a:p>
              <a:p>
                <a:pPr lvl="1"/>
                <a:r>
                  <a:rPr lang="en-US" dirty="0" smtClean="0"/>
                  <a:t>In fact, its first or principal eigenvector, </a:t>
                </a:r>
                <a:br>
                  <a:rPr lang="en-US" dirty="0" smtClean="0"/>
                </a:br>
                <a:r>
                  <a:rPr lang="en-US" dirty="0" smtClean="0"/>
                  <a:t>with corresponding eigenvalue </a:t>
                </a:r>
                <a:r>
                  <a:rPr lang="en-US" b="1" i="1" dirty="0" smtClean="0"/>
                  <a:t>1</a:t>
                </a:r>
              </a:p>
              <a:p>
                <a:pPr lvl="2"/>
                <a:r>
                  <a:rPr lang="en-US" dirty="0" smtClean="0"/>
                  <a:t>Largest eigenvalue of </a:t>
                </a:r>
                <a:r>
                  <a:rPr lang="en-US" b="1" i="1" dirty="0" smtClean="0"/>
                  <a:t>M</a:t>
                </a:r>
                <a:r>
                  <a:rPr lang="en-US" dirty="0" smtClean="0"/>
                  <a:t> is </a:t>
                </a:r>
                <a:r>
                  <a:rPr lang="en-US" b="1" dirty="0" smtClean="0"/>
                  <a:t>1</a:t>
                </a:r>
                <a:r>
                  <a:rPr lang="en-US" dirty="0" smtClean="0"/>
                  <a:t> since </a:t>
                </a:r>
                <a:r>
                  <a:rPr lang="en-US" b="1" i="1" dirty="0" smtClean="0"/>
                  <a:t>M</a:t>
                </a:r>
                <a:r>
                  <a:rPr lang="en-US" dirty="0" smtClean="0"/>
                  <a:t> is</a:t>
                </a:r>
                <a:br>
                  <a:rPr lang="en-US" dirty="0" smtClean="0"/>
                </a:br>
                <a:r>
                  <a:rPr lang="en-US" dirty="0" smtClean="0"/>
                  <a:t>column stochastic (with non-negative entries)</a:t>
                </a:r>
              </a:p>
              <a:p>
                <a:pPr lvl="3"/>
                <a:r>
                  <a:rPr lang="en-US" i="1" dirty="0" smtClean="0"/>
                  <a:t>We know </a:t>
                </a:r>
                <a:r>
                  <a:rPr lang="en-US" b="1" i="1" dirty="0" smtClean="0"/>
                  <a:t>r</a:t>
                </a:r>
                <a:r>
                  <a:rPr lang="en-US" i="1" dirty="0" smtClean="0"/>
                  <a:t> is unit length and each column of </a:t>
                </a:r>
                <a:r>
                  <a:rPr lang="en-US" b="1" i="1" dirty="0" smtClean="0"/>
                  <a:t>M</a:t>
                </a:r>
                <a:r>
                  <a:rPr lang="en-US" i="1" dirty="0" smtClean="0"/>
                  <a:t/>
                </a:r>
                <a:br>
                  <a:rPr lang="en-US" i="1" dirty="0" smtClean="0"/>
                </a:br>
                <a:r>
                  <a:rPr lang="en-US" i="1" dirty="0" smtClean="0"/>
                  <a:t>sums to one, so </a:t>
                </a:r>
                <a14:m>
                  <m:oMath xmlns:m="http://schemas.openxmlformats.org/officeDocument/2006/math">
                    <m:r>
                      <a:rPr lang="en-US" b="1" i="1" dirty="0" smtClean="0">
                        <a:latin typeface="Cambria Math"/>
                      </a:rPr>
                      <m:t>𝑴𝒓</m:t>
                    </m:r>
                    <m:r>
                      <a:rPr lang="en-US" b="1" i="1" dirty="0" smtClean="0">
                        <a:latin typeface="Cambria Math"/>
                      </a:rPr>
                      <m:t>≤</m:t>
                    </m:r>
                    <m:r>
                      <a:rPr lang="en-US" b="1" i="1" dirty="0" smtClean="0">
                        <a:latin typeface="Cambria Math"/>
                      </a:rPr>
                      <m:t>𝟏</m:t>
                    </m:r>
                  </m:oMath>
                </a14:m>
                <a:r>
                  <a:rPr lang="en-US" b="1" i="1" dirty="0" smtClean="0"/>
                  <a:t> </a:t>
                </a:r>
              </a:p>
              <a:p>
                <a:pPr lvl="8"/>
                <a:endParaRPr lang="en-US" b="1" i="1" dirty="0" smtClean="0"/>
              </a:p>
              <a:p>
                <a:r>
                  <a:rPr lang="en-US" b="1" dirty="0" smtClean="0">
                    <a:solidFill>
                      <a:srgbClr val="0000FF"/>
                    </a:solidFill>
                  </a:rPr>
                  <a:t>We can now efficiently solve for </a:t>
                </a:r>
                <a:r>
                  <a:rPr lang="en-US" b="1" i="1" dirty="0" smtClean="0">
                    <a:solidFill>
                      <a:srgbClr val="0000FF"/>
                    </a:solidFill>
                  </a:rPr>
                  <a:t>r</a:t>
                </a:r>
                <a:r>
                  <a:rPr lang="en-US" b="1" dirty="0" smtClean="0">
                    <a:solidFill>
                      <a:srgbClr val="0000FF"/>
                    </a:solidFill>
                  </a:rPr>
                  <a:t>!</a:t>
                </a:r>
                <a:br>
                  <a:rPr lang="en-US" b="1" dirty="0" smtClean="0">
                    <a:solidFill>
                      <a:srgbClr val="0000FF"/>
                    </a:solidFill>
                  </a:rPr>
                </a:br>
                <a:r>
                  <a:rPr lang="en-US" b="1" dirty="0"/>
                  <a:t>The </a:t>
                </a:r>
                <a:r>
                  <a:rPr lang="en-US" b="1" dirty="0" smtClean="0"/>
                  <a:t>method is called Power iteration</a:t>
                </a:r>
                <a:endParaRPr lang="en-US" b="1" dirty="0" smtClean="0">
                  <a:solidFill>
                    <a:srgbClr val="008000"/>
                  </a:solidFill>
                </a:endParaRPr>
              </a:p>
            </p:txBody>
          </p:sp>
        </mc:Choice>
        <mc:Fallback xmlns="">
          <p:sp>
            <p:nvSpPr>
              <p:cNvPr id="49154" name="Rectangle 3"/>
              <p:cNvSpPr>
                <a:spLocks noGrp="1" noRot="1" noChangeAspect="1" noMove="1" noResize="1" noEditPoints="1" noAdjustHandles="1" noChangeArrowheads="1" noChangeShapeType="1" noTextEdit="1"/>
              </p:cNvSpPr>
              <p:nvPr>
                <p:ph type="body" idx="1"/>
              </p:nvPr>
            </p:nvSpPr>
            <p:spPr>
              <a:xfrm>
                <a:off x="457200" y="1295400"/>
                <a:ext cx="8229600" cy="5332749"/>
              </a:xfrm>
              <a:blipFill rotWithShape="1">
                <a:blip r:embed="rId3"/>
                <a:stretch>
                  <a:fillRect t="-1602" b="-3661"/>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pPr>
              <a:defRPr/>
            </a:pPr>
            <a:fld id="{D3EDE4FB-B398-4150-9D47-B0DE2AF6C811}" type="slidenum">
              <a:rPr lang="en-US"/>
              <a:pPr>
                <a:defRPr/>
              </a:pPr>
              <a:t>23</a:t>
            </a:fld>
            <a:endParaRPr lang="en-US"/>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mc:AlternateContent xmlns:mc="http://schemas.openxmlformats.org/markup-compatibility/2006" xmlns:a14="http://schemas.microsoft.com/office/drawing/2010/main">
        <mc:Choice Requires="a14">
          <p:sp>
            <p:nvSpPr>
              <p:cNvPr id="2" name="TextBox 1"/>
              <p:cNvSpPr txBox="1"/>
              <p:nvPr/>
            </p:nvSpPr>
            <p:spPr>
              <a:xfrm>
                <a:off x="7467600" y="3614916"/>
                <a:ext cx="1676400" cy="1261884"/>
              </a:xfrm>
              <a:prstGeom prst="rect">
                <a:avLst/>
              </a:prstGeom>
              <a:noFill/>
            </p:spPr>
            <p:txBody>
              <a:bodyPr wrap="square" rtlCol="0">
                <a:spAutoFit/>
              </a:bodyPr>
              <a:lstStyle/>
              <a:p>
                <a:pPr/>
                <a:r>
                  <a:rPr lang="en-US" sz="1400" b="1" dirty="0" smtClean="0">
                    <a:solidFill>
                      <a:srgbClr val="008000"/>
                    </a:solidFill>
                    <a:latin typeface="Arial" pitchFamily="34" charset="0"/>
                    <a:cs typeface="Arial" pitchFamily="34" charset="0"/>
                  </a:rPr>
                  <a:t>NOTE:</a:t>
                </a:r>
                <a:r>
                  <a:rPr lang="en-US" sz="1400" b="1" i="1" dirty="0" smtClean="0">
                    <a:solidFill>
                      <a:srgbClr val="008000"/>
                    </a:solidFill>
                    <a:latin typeface="Arial" pitchFamily="34" charset="0"/>
                    <a:cs typeface="Arial" pitchFamily="34" charset="0"/>
                  </a:rPr>
                  <a:t> x</a:t>
                </a:r>
                <a:r>
                  <a:rPr lang="en-US" sz="1400" dirty="0" smtClean="0">
                    <a:solidFill>
                      <a:srgbClr val="008000"/>
                    </a:solidFill>
                    <a:latin typeface="Arial" pitchFamily="34" charset="0"/>
                    <a:cs typeface="Arial" pitchFamily="34" charset="0"/>
                  </a:rPr>
                  <a:t> is an eigenvector with the corresponding eigenvalue </a:t>
                </a:r>
                <a:r>
                  <a:rPr lang="el-GR" sz="1400" b="1" dirty="0" smtClean="0">
                    <a:solidFill>
                      <a:srgbClr val="008000"/>
                    </a:solidFill>
                    <a:latin typeface="Arial" pitchFamily="34" charset="0"/>
                    <a:cs typeface="Arial" pitchFamily="34" charset="0"/>
                  </a:rPr>
                  <a:t>λ</a:t>
                </a:r>
                <a:r>
                  <a:rPr lang="en-US" sz="1400" dirty="0" smtClean="0">
                    <a:solidFill>
                      <a:srgbClr val="008000"/>
                    </a:solidFill>
                    <a:latin typeface="Arial" pitchFamily="34" charset="0"/>
                    <a:cs typeface="Arial" pitchFamily="34" charset="0"/>
                  </a:rPr>
                  <a:t> if:</a:t>
                </a:r>
                <a:br>
                  <a:rPr lang="en-US" sz="1400" dirty="0" smtClean="0">
                    <a:solidFill>
                      <a:srgbClr val="008000"/>
                    </a:solidFill>
                    <a:latin typeface="Arial" pitchFamily="34" charset="0"/>
                    <a:cs typeface="Arial" pitchFamily="34" charset="0"/>
                  </a:rPr>
                </a:br>
                <a14:m>
                  <m:oMathPara xmlns:m="http://schemas.openxmlformats.org/officeDocument/2006/math">
                    <m:oMathParaPr>
                      <m:jc m:val="centerGroup"/>
                    </m:oMathParaPr>
                    <m:oMath xmlns:m="http://schemas.openxmlformats.org/officeDocument/2006/math">
                      <m:r>
                        <a:rPr lang="en-US" b="1" i="1" smtClean="0">
                          <a:solidFill>
                            <a:srgbClr val="008000"/>
                          </a:solidFill>
                          <a:latin typeface="Cambria Math"/>
                          <a:cs typeface="Arial" pitchFamily="34" charset="0"/>
                        </a:rPr>
                        <m:t>𝑨𝒙</m:t>
                      </m:r>
                      <m:r>
                        <a:rPr lang="en-US" b="1" i="1" smtClean="0">
                          <a:solidFill>
                            <a:srgbClr val="008000"/>
                          </a:solidFill>
                          <a:latin typeface="Cambria Math"/>
                          <a:cs typeface="Arial" pitchFamily="34" charset="0"/>
                        </a:rPr>
                        <m:t>=</m:t>
                      </m:r>
                      <m:r>
                        <a:rPr lang="en-US" b="1" i="1" smtClean="0">
                          <a:solidFill>
                            <a:srgbClr val="008000"/>
                          </a:solidFill>
                          <a:latin typeface="Cambria Math"/>
                          <a:cs typeface="Arial" pitchFamily="34" charset="0"/>
                        </a:rPr>
                        <m:t>𝝀</m:t>
                      </m:r>
                      <m:r>
                        <a:rPr lang="en-US" b="1" i="1" smtClean="0">
                          <a:solidFill>
                            <a:srgbClr val="008000"/>
                          </a:solidFill>
                          <a:latin typeface="Cambria Math"/>
                          <a:cs typeface="Arial" pitchFamily="34" charset="0"/>
                        </a:rPr>
                        <m:t>𝒙</m:t>
                      </m:r>
                    </m:oMath>
                  </m:oMathPara>
                </a14:m>
                <a:endParaRPr lang="en-US" b="1" dirty="0" smtClean="0">
                  <a:solidFill>
                    <a:srgbClr val="008000"/>
                  </a:solidFill>
                  <a:latin typeface="Arial" pitchFamily="34" charset="0"/>
                  <a:cs typeface="Arial" pitchFamily="34"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7467600" y="3614916"/>
                <a:ext cx="1676400" cy="1261884"/>
              </a:xfrm>
              <a:prstGeom prst="rect">
                <a:avLst/>
              </a:prstGeom>
              <a:blipFill rotWithShape="1">
                <a:blip r:embed="rId4"/>
                <a:stretch>
                  <a:fillRect l="-727" t="-483"/>
                </a:stretch>
              </a:blipFill>
            </p:spPr>
            <p:txBody>
              <a:bodyPr/>
              <a:lstStyle/>
              <a:p>
                <a:r>
                  <a:rPr lang="en-US">
                    <a:noFill/>
                  </a:rPr>
                  <a:t> </a:t>
                </a:r>
              </a:p>
            </p:txBody>
          </p:sp>
        </mc:Fallback>
      </mc:AlternateContent>
    </p:spTree>
    <p:extLst>
      <p:ext uri="{BB962C8B-B14F-4D97-AF65-F5344CB8AC3E}">
        <p14:creationId xmlns:p14="http://schemas.microsoft.com/office/powerpoint/2010/main" val="23721590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fontAlgn="auto">
              <a:spcAft>
                <a:spcPts val="0"/>
              </a:spcAft>
              <a:defRPr/>
            </a:pPr>
            <a:r>
              <a:rPr lang="en-US" dirty="0" smtClean="0">
                <a:solidFill>
                  <a:schemeClr val="accent1">
                    <a:satMod val="150000"/>
                  </a:schemeClr>
                </a:solidFill>
              </a:rPr>
              <a:t>Example: Flow Equations &amp; M</a:t>
            </a:r>
            <a:endParaRPr lang="en-US" dirty="0">
              <a:solidFill>
                <a:schemeClr val="accent1">
                  <a:satMod val="150000"/>
                </a:schemeClr>
              </a:solidFill>
            </a:endParaRPr>
          </a:p>
        </p:txBody>
      </p:sp>
      <p:grpSp>
        <p:nvGrpSpPr>
          <p:cNvPr id="3" name="Group 26"/>
          <p:cNvGrpSpPr>
            <a:grpSpLocks/>
          </p:cNvGrpSpPr>
          <p:nvPr/>
        </p:nvGrpSpPr>
        <p:grpSpPr bwMode="auto">
          <a:xfrm>
            <a:off x="5759450" y="3581400"/>
            <a:ext cx="2774950" cy="2209800"/>
            <a:chOff x="3628" y="2256"/>
            <a:chExt cx="1748" cy="1392"/>
          </a:xfrm>
        </p:grpSpPr>
        <p:sp>
          <p:nvSpPr>
            <p:cNvPr id="51233" name="Text Box 16"/>
            <p:cNvSpPr txBox="1">
              <a:spLocks noChangeArrowheads="1"/>
            </p:cNvSpPr>
            <p:nvPr/>
          </p:nvSpPr>
          <p:spPr bwMode="auto">
            <a:xfrm>
              <a:off x="4036" y="2256"/>
              <a:ext cx="737" cy="330"/>
            </a:xfrm>
            <a:prstGeom prst="rect">
              <a:avLst/>
            </a:prstGeom>
            <a:noFill/>
            <a:ln w="9525">
              <a:noFill/>
              <a:miter lim="800000"/>
              <a:headEnd/>
              <a:tailEnd/>
            </a:ln>
          </p:spPr>
          <p:txBody>
            <a:bodyPr wrap="none">
              <a:spAutoFit/>
            </a:bodyPr>
            <a:lstStyle/>
            <a:p>
              <a:r>
                <a:rPr lang="en-US" sz="2800" b="1" i="1" dirty="0">
                  <a:solidFill>
                    <a:srgbClr val="008000"/>
                  </a:solidFill>
                  <a:latin typeface="Corbel" pitchFamily="34" charset="0"/>
                </a:rPr>
                <a:t>r = </a:t>
              </a:r>
              <a:r>
                <a:rPr lang="en-US" sz="2800" b="1" i="1" dirty="0" err="1" smtClean="0">
                  <a:solidFill>
                    <a:srgbClr val="008000"/>
                  </a:solidFill>
                  <a:latin typeface="Corbel" pitchFamily="34" charset="0"/>
                </a:rPr>
                <a:t>M∙r</a:t>
              </a:r>
              <a:endParaRPr lang="en-US" sz="2800" b="1" i="1" dirty="0">
                <a:solidFill>
                  <a:srgbClr val="008000"/>
                </a:solidFill>
                <a:latin typeface="Corbel" pitchFamily="34" charset="0"/>
              </a:endParaRPr>
            </a:p>
          </p:txBody>
        </p:sp>
        <p:sp>
          <p:nvSpPr>
            <p:cNvPr id="51234" name="Rectangle 22"/>
            <p:cNvSpPr>
              <a:spLocks noChangeArrowheads="1"/>
            </p:cNvSpPr>
            <p:nvPr/>
          </p:nvSpPr>
          <p:spPr bwMode="auto">
            <a:xfrm>
              <a:off x="4128" y="2854"/>
              <a:ext cx="912" cy="768"/>
            </a:xfrm>
            <a:prstGeom prst="rect">
              <a:avLst/>
            </a:prstGeom>
            <a:noFill/>
            <a:ln w="9525">
              <a:solidFill>
                <a:schemeClr val="tx1"/>
              </a:solidFill>
              <a:miter lim="800000"/>
              <a:headEnd/>
              <a:tailEnd/>
            </a:ln>
          </p:spPr>
          <p:txBody>
            <a:bodyPr wrap="none" anchor="ctr"/>
            <a:lstStyle/>
            <a:p>
              <a:endParaRPr lang="en-US">
                <a:latin typeface="Corbel" pitchFamily="34" charset="0"/>
              </a:endParaRPr>
            </a:p>
          </p:txBody>
        </p:sp>
        <p:sp>
          <p:nvSpPr>
            <p:cNvPr id="51235" name="Text Box 23"/>
            <p:cNvSpPr txBox="1">
              <a:spLocks noChangeArrowheads="1"/>
            </p:cNvSpPr>
            <p:nvPr/>
          </p:nvSpPr>
          <p:spPr bwMode="auto">
            <a:xfrm>
              <a:off x="3628" y="2832"/>
              <a:ext cx="1748" cy="756"/>
            </a:xfrm>
            <a:prstGeom prst="rect">
              <a:avLst/>
            </a:prstGeom>
            <a:noFill/>
            <a:ln w="9525">
              <a:noFill/>
              <a:miter lim="800000"/>
              <a:headEnd/>
              <a:tailEnd/>
            </a:ln>
          </p:spPr>
          <p:txBody>
            <a:bodyPr>
              <a:spAutoFit/>
            </a:bodyPr>
            <a:lstStyle/>
            <a:p>
              <a:r>
                <a:rPr lang="en-US" sz="2400" dirty="0">
                  <a:latin typeface="Times New Roman" pitchFamily="18" charset="0"/>
                </a:rPr>
                <a:t> y       ½    ½    0     y</a:t>
              </a:r>
            </a:p>
            <a:p>
              <a:r>
                <a:rPr lang="en-US" sz="2400" dirty="0">
                  <a:latin typeface="Times New Roman" pitchFamily="18" charset="0"/>
                </a:rPr>
                <a:t> a   =  ½     0    1     a</a:t>
              </a:r>
            </a:p>
            <a:p>
              <a:r>
                <a:rPr lang="en-US" sz="2400" dirty="0">
                  <a:latin typeface="Times New Roman" pitchFamily="18" charset="0"/>
                </a:rPr>
                <a:t> m       0    ½    0    m</a:t>
              </a:r>
            </a:p>
          </p:txBody>
        </p:sp>
        <p:sp>
          <p:nvSpPr>
            <p:cNvPr id="51236" name="Rectangle 24"/>
            <p:cNvSpPr>
              <a:spLocks noChangeArrowheads="1"/>
            </p:cNvSpPr>
            <p:nvPr/>
          </p:nvSpPr>
          <p:spPr bwMode="auto">
            <a:xfrm>
              <a:off x="3648" y="2832"/>
              <a:ext cx="288" cy="768"/>
            </a:xfrm>
            <a:prstGeom prst="rect">
              <a:avLst/>
            </a:prstGeom>
            <a:noFill/>
            <a:ln w="9525">
              <a:solidFill>
                <a:schemeClr val="tx1"/>
              </a:solidFill>
              <a:miter lim="800000"/>
              <a:headEnd/>
              <a:tailEnd/>
            </a:ln>
          </p:spPr>
          <p:txBody>
            <a:bodyPr wrap="none" anchor="ctr"/>
            <a:lstStyle/>
            <a:p>
              <a:endParaRPr lang="en-US">
                <a:latin typeface="Corbel" pitchFamily="34" charset="0"/>
              </a:endParaRPr>
            </a:p>
          </p:txBody>
        </p:sp>
        <p:sp>
          <p:nvSpPr>
            <p:cNvPr id="51237" name="Rectangle 25"/>
            <p:cNvSpPr>
              <a:spLocks noChangeArrowheads="1"/>
            </p:cNvSpPr>
            <p:nvPr/>
          </p:nvSpPr>
          <p:spPr bwMode="auto">
            <a:xfrm>
              <a:off x="5088" y="2832"/>
              <a:ext cx="288" cy="816"/>
            </a:xfrm>
            <a:prstGeom prst="rect">
              <a:avLst/>
            </a:prstGeom>
            <a:noFill/>
            <a:ln w="9525">
              <a:solidFill>
                <a:schemeClr val="tx1"/>
              </a:solidFill>
              <a:miter lim="800000"/>
              <a:headEnd/>
              <a:tailEnd/>
            </a:ln>
          </p:spPr>
          <p:txBody>
            <a:bodyPr wrap="none" anchor="ctr"/>
            <a:lstStyle/>
            <a:p>
              <a:endParaRPr lang="en-US">
                <a:latin typeface="Corbel" pitchFamily="34" charset="0"/>
              </a:endParaRPr>
            </a:p>
          </p:txBody>
        </p:sp>
      </p:grpSp>
      <p:sp>
        <p:nvSpPr>
          <p:cNvPr id="23" name="Slide Number Placeholder 22"/>
          <p:cNvSpPr>
            <a:spLocks noGrp="1"/>
          </p:cNvSpPr>
          <p:nvPr>
            <p:ph type="sldNum" sz="quarter" idx="12"/>
          </p:nvPr>
        </p:nvSpPr>
        <p:spPr/>
        <p:txBody>
          <a:bodyPr/>
          <a:lstStyle/>
          <a:p>
            <a:pPr>
              <a:defRPr/>
            </a:pPr>
            <a:fld id="{B833F12A-5354-4EB8-81C6-823819745DA4}" type="slidenum">
              <a:rPr lang="en-US"/>
              <a:pPr>
                <a:defRPr/>
              </a:pPr>
              <a:t>24</a:t>
            </a:fld>
            <a:endParaRPr lang="en-US"/>
          </a:p>
        </p:txBody>
      </p:sp>
      <p:sp>
        <p:nvSpPr>
          <p:cNvPr id="24" name="Footer Placeholder 23"/>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grpSp>
        <p:nvGrpSpPr>
          <p:cNvPr id="25" name="Group 20"/>
          <p:cNvGrpSpPr/>
          <p:nvPr/>
        </p:nvGrpSpPr>
        <p:grpSpPr>
          <a:xfrm>
            <a:off x="1353127" y="2133600"/>
            <a:ext cx="1752600" cy="1371600"/>
            <a:chOff x="5715000" y="1828800"/>
            <a:chExt cx="1752600" cy="1371600"/>
          </a:xfrm>
        </p:grpSpPr>
        <p:cxnSp>
          <p:nvCxnSpPr>
            <p:cNvPr id="27" name="Straight Arrow Connector 26"/>
            <p:cNvCxnSpPr/>
            <p:nvPr/>
          </p:nvCxnSpPr>
          <p:spPr>
            <a:xfrm flipV="1">
              <a:off x="5804720" y="2254605"/>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8" name="Straight Arrow Connector 27"/>
            <p:cNvCxnSpPr/>
            <p:nvPr/>
          </p:nvCxnSpPr>
          <p:spPr>
            <a:xfrm flipH="1">
              <a:off x="6057900" y="2194492"/>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9" name="Straight Arrow Connector 28"/>
            <p:cNvCxnSpPr/>
            <p:nvPr/>
          </p:nvCxnSpPr>
          <p:spPr>
            <a:xfrm>
              <a:off x="6037509" y="2801691"/>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0" name="Straight Arrow Connector 29"/>
            <p:cNvCxnSpPr/>
            <p:nvPr/>
          </p:nvCxnSpPr>
          <p:spPr>
            <a:xfrm flipH="1" flipV="1">
              <a:off x="6139113" y="2981042"/>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1" name="Curved Connector 30"/>
            <p:cNvCxnSpPr>
              <a:stCxn id="32" idx="6"/>
              <a:endCxn id="32" idx="0"/>
            </p:cNvCxnSpPr>
            <p:nvPr/>
          </p:nvCxnSpPr>
          <p:spPr>
            <a:xfrm flipH="1" flipV="1">
              <a:off x="6248400" y="18288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32" name="Oval 31"/>
            <p:cNvSpPr/>
            <p:nvPr/>
          </p:nvSpPr>
          <p:spPr>
            <a:xfrm>
              <a:off x="6019800" y="18288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y</a:t>
              </a:r>
              <a:endParaRPr lang="en-US" sz="2400" b="1" dirty="0">
                <a:solidFill>
                  <a:schemeClr val="bg1"/>
                </a:solidFill>
                <a:latin typeface="Arial" pitchFamily="34" charset="0"/>
                <a:cs typeface="Arial" pitchFamily="34" charset="0"/>
              </a:endParaRPr>
            </a:p>
          </p:txBody>
        </p:sp>
        <p:sp>
          <p:nvSpPr>
            <p:cNvPr id="33" name="Oval 32"/>
            <p:cNvSpPr/>
            <p:nvPr/>
          </p:nvSpPr>
          <p:spPr>
            <a:xfrm>
              <a:off x="5715000" y="26670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a</a:t>
              </a:r>
              <a:endParaRPr lang="en-US" sz="2400" b="1" dirty="0">
                <a:solidFill>
                  <a:schemeClr val="bg1"/>
                </a:solidFill>
                <a:latin typeface="Arial" pitchFamily="34" charset="0"/>
                <a:cs typeface="Arial" pitchFamily="34" charset="0"/>
              </a:endParaRPr>
            </a:p>
          </p:txBody>
        </p:sp>
        <p:sp>
          <p:nvSpPr>
            <p:cNvPr id="34" name="Oval 33"/>
            <p:cNvSpPr/>
            <p:nvPr/>
          </p:nvSpPr>
          <p:spPr>
            <a:xfrm>
              <a:off x="7010400" y="27432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m</a:t>
              </a:r>
              <a:endParaRPr lang="en-US" sz="2400" b="1" dirty="0">
                <a:solidFill>
                  <a:schemeClr val="bg1"/>
                </a:solidFill>
                <a:latin typeface="Arial" pitchFamily="34" charset="0"/>
                <a:cs typeface="Arial" pitchFamily="34" charset="0"/>
              </a:endParaRPr>
            </a:p>
          </p:txBody>
        </p:sp>
      </p:grpSp>
      <p:graphicFrame>
        <p:nvGraphicFramePr>
          <p:cNvPr id="35" name="Table 34"/>
          <p:cNvGraphicFramePr>
            <a:graphicFrameLocks noGrp="1"/>
          </p:cNvGraphicFramePr>
          <p:nvPr>
            <p:extLst>
              <p:ext uri="{D42A27DB-BD31-4B8C-83A1-F6EECF244321}">
                <p14:modId xmlns:p14="http://schemas.microsoft.com/office/powerpoint/2010/main" val="3229585220"/>
              </p:ext>
            </p:extLst>
          </p:nvPr>
        </p:nvGraphicFramePr>
        <p:xfrm>
          <a:off x="5334000" y="1600200"/>
          <a:ext cx="2438400" cy="1828800"/>
        </p:xfrm>
        <a:graphic>
          <a:graphicData uri="http://schemas.openxmlformats.org/drawingml/2006/table">
            <a:tbl>
              <a:tblPr firstRow="1" bandRow="1">
                <a:tableStyleId>{2D5ABB26-0587-4C30-8999-92F81FD0307C}</a:tableStyleId>
              </a:tblPr>
              <a:tblGrid>
                <a:gridCol w="609600"/>
                <a:gridCol w="609600"/>
                <a:gridCol w="609600"/>
                <a:gridCol w="609600"/>
              </a:tblGrid>
              <a:tr h="152400">
                <a:tc>
                  <a:txBody>
                    <a:bodyPr/>
                    <a:lstStyle/>
                    <a:p>
                      <a:pPr algn="r"/>
                      <a:endParaRPr lang="en-US" sz="2400" dirty="0">
                        <a:latin typeface="Times New Roman" pitchFamily="18" charset="0"/>
                        <a:cs typeface="Times New Roman" pitchFamily="18" charset="0"/>
                      </a:endParaRPr>
                    </a:p>
                  </a:txBody>
                  <a:tcPr/>
                </a:tc>
                <a:tc>
                  <a:txBody>
                    <a:bodyPr/>
                    <a:lstStyle/>
                    <a:p>
                      <a:pPr algn="ctr"/>
                      <a:r>
                        <a:rPr lang="en-US" sz="2400" b="1" dirty="0" smtClean="0">
                          <a:solidFill>
                            <a:srgbClr val="008000"/>
                          </a:solidFill>
                          <a:latin typeface="Times New Roman" pitchFamily="18" charset="0"/>
                          <a:cs typeface="Times New Roman" pitchFamily="18" charset="0"/>
                        </a:rPr>
                        <a:t>y</a:t>
                      </a:r>
                      <a:endParaRPr lang="en-US" sz="2400" b="1" dirty="0">
                        <a:solidFill>
                          <a:srgbClr val="008000"/>
                        </a:solidFill>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rgbClr val="008000"/>
                          </a:solidFill>
                          <a:latin typeface="Times New Roman" pitchFamily="18" charset="0"/>
                          <a:cs typeface="Times New Roman" pitchFamily="18" charset="0"/>
                        </a:rPr>
                        <a:t>a</a:t>
                      </a:r>
                      <a:endParaRPr lang="en-US" sz="2400" b="1" dirty="0">
                        <a:solidFill>
                          <a:srgbClr val="008000"/>
                        </a:solidFill>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2400" b="1" dirty="0" smtClean="0">
                          <a:solidFill>
                            <a:srgbClr val="008000"/>
                          </a:solidFill>
                          <a:latin typeface="Times New Roman" pitchFamily="18" charset="0"/>
                          <a:cs typeface="Times New Roman" pitchFamily="18" charset="0"/>
                        </a:rPr>
                        <a:t>m</a:t>
                      </a:r>
                      <a:endParaRPr lang="en-US" sz="2400" b="1" dirty="0">
                        <a:solidFill>
                          <a:srgbClr val="008000"/>
                        </a:solidFill>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r>
              <a:tr h="370840">
                <a:tc>
                  <a:txBody>
                    <a:bodyPr/>
                    <a:lstStyle/>
                    <a:p>
                      <a:pPr algn="r"/>
                      <a:r>
                        <a:rPr lang="en-US" sz="2400" b="1" i="0" dirty="0" smtClean="0">
                          <a:solidFill>
                            <a:srgbClr val="008000"/>
                          </a:solidFill>
                          <a:latin typeface="Times New Roman" pitchFamily="18" charset="0"/>
                          <a:cs typeface="Times New Roman" pitchFamily="18" charset="0"/>
                        </a:rPr>
                        <a:t>y</a:t>
                      </a:r>
                      <a:endParaRPr lang="en-US" sz="2400" b="1" i="0" dirty="0">
                        <a:solidFill>
                          <a:srgbClr val="008000"/>
                        </a:solidFill>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sz="2400" dirty="0" smtClean="0">
                          <a:latin typeface="Times New Roman" pitchFamily="18" charset="0"/>
                          <a:cs typeface="Times New Roman" pitchFamily="18" charset="0"/>
                        </a:rPr>
                        <a:t>½</a:t>
                      </a:r>
                      <a:endParaRPr lang="en-US" sz="2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Times New Roman" pitchFamily="18" charset="0"/>
                          <a:cs typeface="Times New Roman" pitchFamily="18" charset="0"/>
                        </a:rPr>
                        <a:t>½</a:t>
                      </a:r>
                      <a:endParaRPr lang="en-US" sz="2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Times New Roman" pitchFamily="18" charset="0"/>
                          <a:cs typeface="Times New Roman" pitchFamily="18" charset="0"/>
                        </a:rPr>
                        <a:t>0</a:t>
                      </a:r>
                      <a:endParaRPr lang="en-US" sz="2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a:r>
                        <a:rPr lang="en-US" sz="2400" b="1" i="0" dirty="0" smtClean="0">
                          <a:solidFill>
                            <a:srgbClr val="008000"/>
                          </a:solidFill>
                          <a:latin typeface="Times New Roman" pitchFamily="18" charset="0"/>
                          <a:cs typeface="Times New Roman" pitchFamily="18" charset="0"/>
                        </a:rPr>
                        <a:t>a</a:t>
                      </a:r>
                      <a:endParaRPr lang="en-US" sz="2400" b="1" i="0" dirty="0">
                        <a:solidFill>
                          <a:srgbClr val="008000"/>
                        </a:solidFill>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sz="2400" dirty="0" smtClean="0">
                          <a:latin typeface="Times New Roman" pitchFamily="18" charset="0"/>
                          <a:cs typeface="Times New Roman" pitchFamily="18" charset="0"/>
                        </a:rPr>
                        <a:t>½</a:t>
                      </a:r>
                      <a:endParaRPr lang="en-US" sz="2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Times New Roman" pitchFamily="18" charset="0"/>
                          <a:cs typeface="Times New Roman" pitchFamily="18" charset="0"/>
                        </a:rPr>
                        <a:t>0</a:t>
                      </a:r>
                      <a:endParaRPr lang="en-US" sz="2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Times New Roman" pitchFamily="18" charset="0"/>
                          <a:cs typeface="Times New Roman" pitchFamily="18" charset="0"/>
                        </a:rPr>
                        <a:t>1</a:t>
                      </a:r>
                      <a:endParaRPr lang="en-US" sz="2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a:r>
                        <a:rPr lang="en-US" sz="2400" b="1" i="0" dirty="0" smtClean="0">
                          <a:solidFill>
                            <a:srgbClr val="008000"/>
                          </a:solidFill>
                          <a:latin typeface="Times New Roman" pitchFamily="18" charset="0"/>
                          <a:cs typeface="Times New Roman" pitchFamily="18" charset="0"/>
                        </a:rPr>
                        <a:t>m</a:t>
                      </a:r>
                      <a:endParaRPr lang="en-US" sz="2400" b="1" i="0" dirty="0">
                        <a:solidFill>
                          <a:srgbClr val="008000"/>
                        </a:solidFill>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sz="2400" dirty="0" smtClean="0">
                          <a:latin typeface="Times New Roman" pitchFamily="18" charset="0"/>
                          <a:cs typeface="Times New Roman" pitchFamily="18" charset="0"/>
                        </a:rPr>
                        <a:t>0</a:t>
                      </a:r>
                      <a:endParaRPr lang="en-US" sz="2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Times New Roman" pitchFamily="18" charset="0"/>
                          <a:cs typeface="Times New Roman" pitchFamily="18" charset="0"/>
                        </a:rPr>
                        <a:t>½</a:t>
                      </a:r>
                      <a:endParaRPr lang="en-US" sz="2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smtClean="0">
                          <a:latin typeface="Times New Roman" pitchFamily="18" charset="0"/>
                          <a:cs typeface="Times New Roman" pitchFamily="18" charset="0"/>
                        </a:rPr>
                        <a:t>0</a:t>
                      </a:r>
                      <a:endParaRPr lang="en-US" sz="2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6" name="Rectangle 35"/>
          <p:cNvSpPr/>
          <p:nvPr/>
        </p:nvSpPr>
        <p:spPr>
          <a:xfrm>
            <a:off x="752764" y="4495800"/>
            <a:ext cx="2828636" cy="1348061"/>
          </a:xfrm>
          <a:prstGeom prst="rect">
            <a:avLst/>
          </a:prstGeom>
          <a:noFill/>
        </p:spPr>
        <p:txBody>
          <a:bodyPr wrap="square">
            <a:spAutoFit/>
          </a:bodyPr>
          <a:lstStyle/>
          <a:p>
            <a:pPr lvl="1">
              <a:spcBef>
                <a:spcPct val="20000"/>
              </a:spcBef>
              <a:buClr>
                <a:srgbClr val="CC00CC"/>
              </a:buClr>
              <a:buFont typeface="Monotype Sorts" pitchFamily="-32" charset="2"/>
              <a:buNone/>
            </a:pPr>
            <a:r>
              <a:rPr lang="en-US" sz="2400" b="1" dirty="0" err="1" smtClean="0">
                <a:solidFill>
                  <a:srgbClr val="008000"/>
                </a:solidFill>
                <a:latin typeface="Times New Roman" pitchFamily="18" charset="0"/>
                <a:cs typeface="Times New Roman" pitchFamily="18" charset="0"/>
              </a:rPr>
              <a:t>r</a:t>
            </a:r>
            <a:r>
              <a:rPr lang="en-US" sz="2400" b="1" baseline="-25000" dirty="0" err="1" smtClean="0">
                <a:solidFill>
                  <a:srgbClr val="008000"/>
                </a:solidFill>
                <a:latin typeface="Times New Roman" pitchFamily="18" charset="0"/>
                <a:cs typeface="Times New Roman" pitchFamily="18" charset="0"/>
              </a:rPr>
              <a:t>y</a:t>
            </a:r>
            <a:r>
              <a:rPr lang="en-US" sz="2400" b="1" dirty="0" smtClean="0">
                <a:solidFill>
                  <a:srgbClr val="008000"/>
                </a:solidFill>
                <a:latin typeface="Times New Roman" pitchFamily="18" charset="0"/>
                <a:cs typeface="Times New Roman" pitchFamily="18" charset="0"/>
              </a:rPr>
              <a:t>  = </a:t>
            </a:r>
            <a:r>
              <a:rPr lang="en-US" sz="2400" b="1" dirty="0" err="1" smtClean="0">
                <a:solidFill>
                  <a:srgbClr val="008000"/>
                </a:solidFill>
                <a:latin typeface="Times New Roman" pitchFamily="18" charset="0"/>
                <a:cs typeface="Times New Roman" pitchFamily="18" charset="0"/>
              </a:rPr>
              <a:t>r</a:t>
            </a:r>
            <a:r>
              <a:rPr lang="en-US" sz="2400" b="1" baseline="-25000" dirty="0" err="1" smtClean="0">
                <a:solidFill>
                  <a:srgbClr val="008000"/>
                </a:solidFill>
                <a:latin typeface="Times New Roman" pitchFamily="18" charset="0"/>
                <a:cs typeface="Times New Roman" pitchFamily="18" charset="0"/>
              </a:rPr>
              <a:t>y</a:t>
            </a:r>
            <a:r>
              <a:rPr lang="en-US" sz="2400" b="1" baseline="-25000" dirty="0" smtClean="0">
                <a:solidFill>
                  <a:srgbClr val="008000"/>
                </a:solidFill>
                <a:latin typeface="Times New Roman" pitchFamily="18" charset="0"/>
                <a:cs typeface="Times New Roman" pitchFamily="18" charset="0"/>
              </a:rPr>
              <a:t> </a:t>
            </a:r>
            <a:r>
              <a:rPr lang="en-US" sz="2400" b="1" dirty="0" smtClean="0">
                <a:solidFill>
                  <a:srgbClr val="008000"/>
                </a:solidFill>
                <a:latin typeface="Times New Roman" pitchFamily="18" charset="0"/>
                <a:cs typeface="Times New Roman" pitchFamily="18" charset="0"/>
              </a:rPr>
              <a:t>/2 + </a:t>
            </a:r>
            <a:r>
              <a:rPr lang="en-US" sz="2400" b="1" dirty="0" err="1" smtClean="0">
                <a:solidFill>
                  <a:srgbClr val="008000"/>
                </a:solidFill>
                <a:latin typeface="Times New Roman" pitchFamily="18" charset="0"/>
                <a:cs typeface="Times New Roman" pitchFamily="18" charset="0"/>
              </a:rPr>
              <a:t>r</a:t>
            </a:r>
            <a:r>
              <a:rPr lang="en-US" sz="2400" b="1" baseline="-25000" dirty="0" err="1" smtClean="0">
                <a:solidFill>
                  <a:srgbClr val="008000"/>
                </a:solidFill>
                <a:latin typeface="Times New Roman" pitchFamily="18" charset="0"/>
                <a:cs typeface="Times New Roman" pitchFamily="18" charset="0"/>
              </a:rPr>
              <a:t>a</a:t>
            </a:r>
            <a:r>
              <a:rPr lang="en-US" sz="2400" b="1" dirty="0" smtClean="0">
                <a:solidFill>
                  <a:srgbClr val="008000"/>
                </a:solidFill>
                <a:latin typeface="Times New Roman" pitchFamily="18" charset="0"/>
                <a:cs typeface="Times New Roman" pitchFamily="18" charset="0"/>
              </a:rPr>
              <a:t> /2</a:t>
            </a:r>
          </a:p>
          <a:p>
            <a:pPr lvl="1">
              <a:spcBef>
                <a:spcPct val="20000"/>
              </a:spcBef>
              <a:buClr>
                <a:srgbClr val="CC00CC"/>
              </a:buClr>
              <a:buFont typeface="Monotype Sorts" pitchFamily="-32" charset="2"/>
              <a:buNone/>
            </a:pPr>
            <a:r>
              <a:rPr lang="en-US" sz="2400" b="1" dirty="0" err="1" smtClean="0">
                <a:solidFill>
                  <a:srgbClr val="008000"/>
                </a:solidFill>
                <a:latin typeface="Times New Roman" pitchFamily="18" charset="0"/>
                <a:cs typeface="Times New Roman" pitchFamily="18" charset="0"/>
              </a:rPr>
              <a:t>r</a:t>
            </a:r>
            <a:r>
              <a:rPr lang="en-US" sz="2400" b="1" baseline="-25000" dirty="0" err="1" smtClean="0">
                <a:solidFill>
                  <a:srgbClr val="008000"/>
                </a:solidFill>
                <a:latin typeface="Times New Roman" pitchFamily="18" charset="0"/>
                <a:cs typeface="Times New Roman" pitchFamily="18" charset="0"/>
              </a:rPr>
              <a:t>a</a:t>
            </a:r>
            <a:r>
              <a:rPr lang="en-US" sz="2400" b="1" dirty="0" smtClean="0">
                <a:solidFill>
                  <a:srgbClr val="008000"/>
                </a:solidFill>
                <a:latin typeface="Times New Roman" pitchFamily="18" charset="0"/>
                <a:cs typeface="Times New Roman" pitchFamily="18" charset="0"/>
              </a:rPr>
              <a:t>  = </a:t>
            </a:r>
            <a:r>
              <a:rPr lang="en-US" sz="2400" b="1" dirty="0" err="1" smtClean="0">
                <a:solidFill>
                  <a:srgbClr val="008000"/>
                </a:solidFill>
                <a:latin typeface="Times New Roman" pitchFamily="18" charset="0"/>
                <a:cs typeface="Times New Roman" pitchFamily="18" charset="0"/>
              </a:rPr>
              <a:t>r</a:t>
            </a:r>
            <a:r>
              <a:rPr lang="en-US" sz="2400" b="1" baseline="-25000" dirty="0" err="1" smtClean="0">
                <a:solidFill>
                  <a:srgbClr val="008000"/>
                </a:solidFill>
                <a:latin typeface="Times New Roman" pitchFamily="18" charset="0"/>
                <a:cs typeface="Times New Roman" pitchFamily="18" charset="0"/>
              </a:rPr>
              <a:t>y</a:t>
            </a:r>
            <a:r>
              <a:rPr lang="en-US" sz="2400" b="1" baseline="-25000" dirty="0" smtClean="0">
                <a:solidFill>
                  <a:srgbClr val="008000"/>
                </a:solidFill>
                <a:latin typeface="Times New Roman" pitchFamily="18" charset="0"/>
                <a:cs typeface="Times New Roman" pitchFamily="18" charset="0"/>
              </a:rPr>
              <a:t> </a:t>
            </a:r>
            <a:r>
              <a:rPr lang="en-US" sz="2400" b="1" dirty="0" smtClean="0">
                <a:solidFill>
                  <a:srgbClr val="008000"/>
                </a:solidFill>
                <a:latin typeface="Times New Roman" pitchFamily="18" charset="0"/>
                <a:cs typeface="Times New Roman" pitchFamily="18" charset="0"/>
              </a:rPr>
              <a:t>/2 + </a:t>
            </a:r>
            <a:r>
              <a:rPr lang="en-US" sz="2400" b="1" dirty="0" err="1" smtClean="0">
                <a:solidFill>
                  <a:srgbClr val="008000"/>
                </a:solidFill>
                <a:latin typeface="Times New Roman" pitchFamily="18" charset="0"/>
                <a:cs typeface="Times New Roman" pitchFamily="18" charset="0"/>
              </a:rPr>
              <a:t>r</a:t>
            </a:r>
            <a:r>
              <a:rPr lang="en-US" sz="2400" b="1" baseline="-25000" dirty="0" err="1" smtClean="0">
                <a:solidFill>
                  <a:srgbClr val="008000"/>
                </a:solidFill>
                <a:latin typeface="Times New Roman" pitchFamily="18" charset="0"/>
                <a:cs typeface="Times New Roman" pitchFamily="18" charset="0"/>
              </a:rPr>
              <a:t>m</a:t>
            </a:r>
            <a:endParaRPr lang="en-US" sz="2400" b="1" baseline="-25000" dirty="0" smtClean="0">
              <a:solidFill>
                <a:srgbClr val="008000"/>
              </a:solidFill>
              <a:latin typeface="Times New Roman" pitchFamily="18" charset="0"/>
              <a:cs typeface="Times New Roman" pitchFamily="18" charset="0"/>
            </a:endParaRPr>
          </a:p>
          <a:p>
            <a:pPr lvl="1">
              <a:spcBef>
                <a:spcPct val="20000"/>
              </a:spcBef>
              <a:buClr>
                <a:srgbClr val="CC00CC"/>
              </a:buClr>
              <a:buFont typeface="Monotype Sorts" pitchFamily="-32" charset="2"/>
              <a:buNone/>
            </a:pPr>
            <a:r>
              <a:rPr lang="en-US" sz="2400" b="1" dirty="0" err="1" smtClean="0">
                <a:solidFill>
                  <a:srgbClr val="008000"/>
                </a:solidFill>
                <a:latin typeface="Times New Roman" pitchFamily="18" charset="0"/>
                <a:cs typeface="Times New Roman" pitchFamily="18" charset="0"/>
              </a:rPr>
              <a:t>r</a:t>
            </a:r>
            <a:r>
              <a:rPr lang="en-US" sz="2400" b="1" baseline="-25000" dirty="0" err="1" smtClean="0">
                <a:solidFill>
                  <a:srgbClr val="008000"/>
                </a:solidFill>
                <a:latin typeface="Times New Roman" pitchFamily="18" charset="0"/>
                <a:cs typeface="Times New Roman" pitchFamily="18" charset="0"/>
              </a:rPr>
              <a:t>m</a:t>
            </a:r>
            <a:r>
              <a:rPr lang="en-US" sz="2400" b="1" dirty="0" smtClean="0">
                <a:solidFill>
                  <a:srgbClr val="008000"/>
                </a:solidFill>
                <a:latin typeface="Times New Roman" pitchFamily="18" charset="0"/>
                <a:cs typeface="Times New Roman" pitchFamily="18" charset="0"/>
              </a:rPr>
              <a:t> = </a:t>
            </a:r>
            <a:r>
              <a:rPr lang="en-US" sz="2400" b="1" dirty="0" err="1" smtClean="0">
                <a:solidFill>
                  <a:srgbClr val="008000"/>
                </a:solidFill>
                <a:latin typeface="Times New Roman" pitchFamily="18" charset="0"/>
                <a:cs typeface="Times New Roman" pitchFamily="18" charset="0"/>
              </a:rPr>
              <a:t>r</a:t>
            </a:r>
            <a:r>
              <a:rPr lang="en-US" sz="2400" b="1" baseline="-25000" dirty="0" err="1" smtClean="0">
                <a:solidFill>
                  <a:srgbClr val="008000"/>
                </a:solidFill>
                <a:latin typeface="Times New Roman" pitchFamily="18" charset="0"/>
                <a:cs typeface="Times New Roman" pitchFamily="18" charset="0"/>
              </a:rPr>
              <a:t>a</a:t>
            </a:r>
            <a:r>
              <a:rPr lang="en-US" sz="2400" b="1" dirty="0" smtClean="0">
                <a:solidFill>
                  <a:srgbClr val="008000"/>
                </a:solidFill>
                <a:latin typeface="Times New Roman" pitchFamily="18" charset="0"/>
                <a:cs typeface="Times New Roman" pitchFamily="18" charset="0"/>
              </a:rPr>
              <a:t> /2</a:t>
            </a:r>
            <a:endParaRPr lang="en-US" sz="2400" b="1" dirty="0">
              <a:solidFill>
                <a:srgbClr val="008000"/>
              </a:solidFill>
              <a:latin typeface="Times New Roman" pitchFamily="18" charset="0"/>
              <a:cs typeface="Times New Roman" pitchFamily="18" charset="0"/>
            </a:endParaRPr>
          </a:p>
        </p:txBody>
      </p:sp>
    </p:spTree>
    <p:extLst>
      <p:ext uri="{BB962C8B-B14F-4D97-AF65-F5344CB8AC3E}">
        <p14:creationId xmlns:p14="http://schemas.microsoft.com/office/powerpoint/2010/main" val="2645771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fontAlgn="auto">
              <a:spcAft>
                <a:spcPts val="0"/>
              </a:spcAft>
              <a:defRPr/>
            </a:pPr>
            <a:r>
              <a:rPr lang="en-US" dirty="0">
                <a:solidFill>
                  <a:schemeClr val="accent1">
                    <a:satMod val="150000"/>
                  </a:schemeClr>
                </a:solidFill>
              </a:rPr>
              <a:t>Power Iteration </a:t>
            </a:r>
            <a:r>
              <a:rPr lang="en-US" dirty="0" smtClean="0">
                <a:solidFill>
                  <a:schemeClr val="accent1">
                    <a:satMod val="150000"/>
                  </a:schemeClr>
                </a:solidFill>
              </a:rPr>
              <a:t>Method</a:t>
            </a:r>
            <a:endParaRPr lang="en-US" dirty="0">
              <a:solidFill>
                <a:schemeClr val="accent1">
                  <a:satMod val="150000"/>
                </a:schemeClr>
              </a:solidFill>
            </a:endParaRPr>
          </a:p>
        </p:txBody>
      </p:sp>
      <p:sp>
        <p:nvSpPr>
          <p:cNvPr id="21507" name="Rectangle 3"/>
          <p:cNvSpPr>
            <a:spLocks noGrp="1" noChangeArrowheads="1"/>
          </p:cNvSpPr>
          <p:nvPr>
            <p:ph type="body" idx="1"/>
          </p:nvPr>
        </p:nvSpPr>
        <p:spPr/>
        <p:txBody>
          <a:bodyPr/>
          <a:lstStyle/>
          <a:p>
            <a:r>
              <a:rPr lang="en-US" b="1" dirty="0">
                <a:solidFill>
                  <a:srgbClr val="0000FF"/>
                </a:solidFill>
              </a:rPr>
              <a:t>Given a web graph with </a:t>
            </a:r>
            <a:r>
              <a:rPr lang="en-US" b="1" i="1" dirty="0">
                <a:solidFill>
                  <a:srgbClr val="0000FF"/>
                </a:solidFill>
              </a:rPr>
              <a:t>n</a:t>
            </a:r>
            <a:r>
              <a:rPr lang="en-US" b="1" dirty="0">
                <a:solidFill>
                  <a:srgbClr val="0000FF"/>
                </a:solidFill>
              </a:rPr>
              <a:t> nodes, where the nodes are pages and edges are hyperlinks</a:t>
            </a:r>
          </a:p>
          <a:p>
            <a:r>
              <a:rPr lang="en-US" b="1" dirty="0" smtClean="0">
                <a:solidFill>
                  <a:srgbClr val="008000"/>
                </a:solidFill>
              </a:rPr>
              <a:t>Power iteration: </a:t>
            </a:r>
            <a:r>
              <a:rPr lang="en-US" dirty="0"/>
              <a:t>a s</a:t>
            </a:r>
            <a:r>
              <a:rPr lang="en-US" dirty="0" smtClean="0"/>
              <a:t>imple </a:t>
            </a:r>
            <a:r>
              <a:rPr lang="en-US" dirty="0"/>
              <a:t>iterative scheme</a:t>
            </a:r>
          </a:p>
          <a:p>
            <a:pPr lvl="1"/>
            <a:r>
              <a:rPr lang="en-US" dirty="0" smtClean="0"/>
              <a:t>Suppose there are </a:t>
            </a:r>
            <a:r>
              <a:rPr lang="en-US" i="1" dirty="0" smtClean="0"/>
              <a:t>N</a:t>
            </a:r>
            <a:r>
              <a:rPr lang="en-US" dirty="0" smtClean="0"/>
              <a:t> web pages</a:t>
            </a:r>
            <a:endParaRPr lang="en-US" dirty="0" smtClean="0">
              <a:latin typeface="Times New Roman" pitchFamily="18" charset="0"/>
              <a:cs typeface="Times New Roman" pitchFamily="18" charset="0"/>
            </a:endParaRPr>
          </a:p>
          <a:p>
            <a:pPr lvl="1"/>
            <a:r>
              <a:rPr lang="en-US" dirty="0" smtClean="0"/>
              <a:t>Initialize: </a:t>
            </a:r>
            <a:r>
              <a:rPr lang="en-US" b="1" dirty="0" smtClean="0"/>
              <a:t>r</a:t>
            </a:r>
            <a:r>
              <a:rPr lang="en-US" baseline="30000" dirty="0" smtClean="0"/>
              <a:t>(0)</a:t>
            </a:r>
            <a:r>
              <a:rPr lang="en-US" dirty="0" smtClean="0"/>
              <a:t> = [1/N,….,1/N]</a:t>
            </a:r>
            <a:r>
              <a:rPr lang="en-US" baseline="30000" dirty="0" smtClean="0"/>
              <a:t>T</a:t>
            </a:r>
            <a:endParaRPr lang="en-US" dirty="0" smtClean="0"/>
          </a:p>
          <a:p>
            <a:pPr lvl="1"/>
            <a:r>
              <a:rPr lang="en-US" dirty="0" smtClean="0"/>
              <a:t>Iterate: </a:t>
            </a:r>
            <a:r>
              <a:rPr lang="en-US" b="1" dirty="0" smtClean="0"/>
              <a:t>r</a:t>
            </a:r>
            <a:r>
              <a:rPr lang="en-US" baseline="30000" dirty="0" smtClean="0"/>
              <a:t>(t+1)</a:t>
            </a:r>
            <a:r>
              <a:rPr lang="en-US" dirty="0" smtClean="0"/>
              <a:t> = </a:t>
            </a:r>
            <a:r>
              <a:rPr lang="en-US" b="1" dirty="0" smtClean="0"/>
              <a:t>M </a:t>
            </a:r>
            <a:r>
              <a:rPr lang="en-US" dirty="0" smtClean="0"/>
              <a:t>∙ </a:t>
            </a:r>
            <a:r>
              <a:rPr lang="en-US" b="1" dirty="0" smtClean="0"/>
              <a:t>r</a:t>
            </a:r>
            <a:r>
              <a:rPr lang="en-US" baseline="30000" dirty="0" smtClean="0"/>
              <a:t>(t)</a:t>
            </a:r>
          </a:p>
          <a:p>
            <a:pPr lvl="1"/>
            <a:r>
              <a:rPr lang="en-US" dirty="0" smtClean="0"/>
              <a:t>Stop when |</a:t>
            </a:r>
            <a:r>
              <a:rPr lang="en-US" b="1" dirty="0" smtClean="0"/>
              <a:t>r</a:t>
            </a:r>
            <a:r>
              <a:rPr lang="en-US" baseline="30000" dirty="0" smtClean="0"/>
              <a:t>(t+1) </a:t>
            </a:r>
            <a:r>
              <a:rPr lang="en-US" dirty="0" smtClean="0"/>
              <a:t>– </a:t>
            </a:r>
            <a:r>
              <a:rPr lang="en-US" b="1" dirty="0" smtClean="0"/>
              <a:t>r</a:t>
            </a:r>
            <a:r>
              <a:rPr lang="en-US" baseline="30000" dirty="0" smtClean="0"/>
              <a:t>(t)</a:t>
            </a:r>
            <a:r>
              <a:rPr lang="en-US" dirty="0" smtClean="0"/>
              <a:t>|</a:t>
            </a:r>
            <a:r>
              <a:rPr lang="en-US" baseline="-25000" dirty="0" smtClean="0"/>
              <a:t>1</a:t>
            </a:r>
            <a:r>
              <a:rPr lang="en-US" dirty="0" smtClean="0"/>
              <a:t> &lt; </a:t>
            </a:r>
            <a:r>
              <a:rPr lang="en-US" dirty="0" smtClean="0">
                <a:latin typeface="Symbol" pitchFamily="18" charset="2"/>
                <a:sym typeface="Symbol" pitchFamily="18" charset="2"/>
              </a:rPr>
              <a:t></a:t>
            </a:r>
          </a:p>
          <a:p>
            <a:pPr marL="768096" lvl="2" indent="0">
              <a:buNone/>
            </a:pPr>
            <a:endParaRPr lang="en-US" baseline="30000" dirty="0" smtClean="0"/>
          </a:p>
        </p:txBody>
      </p:sp>
      <p:sp>
        <p:nvSpPr>
          <p:cNvPr id="5" name="Slide Number Placeholder 4"/>
          <p:cNvSpPr>
            <a:spLocks noGrp="1"/>
          </p:cNvSpPr>
          <p:nvPr>
            <p:ph type="sldNum" sz="quarter" idx="12"/>
          </p:nvPr>
        </p:nvSpPr>
        <p:spPr/>
        <p:txBody>
          <a:bodyPr/>
          <a:lstStyle/>
          <a:p>
            <a:pPr>
              <a:defRPr/>
            </a:pPr>
            <a:fld id="{F5311F5F-9F01-4FB0-97C4-F008FC58AFD4}" type="slidenum">
              <a:rPr lang="en-US"/>
              <a:pPr>
                <a:defRPr/>
              </a:pPr>
              <a:t>25</a:t>
            </a:fld>
            <a:endParaRPr lang="en-US"/>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1406311052"/>
              </p:ext>
            </p:extLst>
          </p:nvPr>
        </p:nvGraphicFramePr>
        <p:xfrm>
          <a:off x="6934200" y="3200400"/>
          <a:ext cx="1943216" cy="1027412"/>
        </p:xfrm>
        <a:graphic>
          <a:graphicData uri="http://schemas.openxmlformats.org/presentationml/2006/ole">
            <mc:AlternateContent xmlns:mc="http://schemas.openxmlformats.org/markup-compatibility/2006">
              <mc:Choice xmlns:v="urn:schemas-microsoft-com:vml" Requires="v">
                <p:oleObj spid="_x0000_s37968" name="Equation" r:id="rId4" imgW="888840" imgH="469800" progId="Equation.3">
                  <p:embed/>
                </p:oleObj>
              </mc:Choice>
              <mc:Fallback>
                <p:oleObj name="Equation" r:id="rId4" imgW="888840" imgH="469800" progId="Equation.3">
                  <p:embed/>
                  <p:pic>
                    <p:nvPicPr>
                      <p:cNvPr id="0" name=""/>
                      <p:cNvPicPr>
                        <a:picLocks noChangeAspect="1" noChangeArrowheads="1"/>
                      </p:cNvPicPr>
                      <p:nvPr/>
                    </p:nvPicPr>
                    <p:blipFill>
                      <a:blip r:embed="rId5"/>
                      <a:srcRect/>
                      <a:stretch>
                        <a:fillRect/>
                      </a:stretch>
                    </p:blipFill>
                    <p:spPr bwMode="auto">
                      <a:xfrm>
                        <a:off x="6934200" y="3200400"/>
                        <a:ext cx="1943216" cy="1027412"/>
                      </a:xfrm>
                      <a:prstGeom prst="rect">
                        <a:avLst/>
                      </a:prstGeom>
                      <a:noFill/>
                      <a:ln>
                        <a:noFill/>
                      </a:ln>
                    </p:spPr>
                  </p:pic>
                </p:oleObj>
              </mc:Fallback>
            </mc:AlternateContent>
          </a:graphicData>
        </a:graphic>
      </p:graphicFrame>
      <p:sp>
        <p:nvSpPr>
          <p:cNvPr id="8" name="TextBox 7"/>
          <p:cNvSpPr txBox="1"/>
          <p:nvPr/>
        </p:nvSpPr>
        <p:spPr>
          <a:xfrm>
            <a:off x="6309570" y="4191000"/>
            <a:ext cx="2834430"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d</a:t>
            </a:r>
            <a:r>
              <a:rPr lang="en-US" baseline="-25000" dirty="0" smtClean="0">
                <a:solidFill>
                  <a:srgbClr val="008000"/>
                </a:solidFill>
                <a:latin typeface="Arial" pitchFamily="34" charset="0"/>
                <a:cs typeface="Arial" pitchFamily="34" charset="0"/>
              </a:rPr>
              <a:t>i</a:t>
            </a:r>
            <a:r>
              <a:rPr lang="en-US" dirty="0" smtClean="0">
                <a:solidFill>
                  <a:srgbClr val="008000"/>
                </a:solidFill>
                <a:latin typeface="Arial" pitchFamily="34" charset="0"/>
                <a:cs typeface="Arial" pitchFamily="34" charset="0"/>
              </a:rPr>
              <a:t> …. out-degree of node i</a:t>
            </a:r>
          </a:p>
        </p:txBody>
      </p:sp>
      <p:sp>
        <p:nvSpPr>
          <p:cNvPr id="9" name="Rectangle 8"/>
          <p:cNvSpPr/>
          <p:nvPr/>
        </p:nvSpPr>
        <p:spPr>
          <a:xfrm>
            <a:off x="533400" y="4953000"/>
            <a:ext cx="7010400" cy="707886"/>
          </a:xfrm>
          <a:prstGeom prst="rect">
            <a:avLst/>
          </a:prstGeom>
        </p:spPr>
        <p:txBody>
          <a:bodyPr wrap="square">
            <a:spAutoFit/>
          </a:bodyPr>
          <a:lstStyle/>
          <a:p>
            <a:pPr lvl="2"/>
            <a:r>
              <a:rPr lang="en-US" sz="2000" dirty="0">
                <a:solidFill>
                  <a:srgbClr val="008000"/>
                </a:solidFill>
                <a:latin typeface="Arial" pitchFamily="34" charset="0"/>
                <a:cs typeface="Arial" pitchFamily="34" charset="0"/>
              </a:rPr>
              <a:t>|</a:t>
            </a:r>
            <a:r>
              <a:rPr lang="en-US" sz="2000" b="1" dirty="0">
                <a:solidFill>
                  <a:srgbClr val="008000"/>
                </a:solidFill>
                <a:latin typeface="Arial" pitchFamily="34" charset="0"/>
                <a:cs typeface="Arial" pitchFamily="34" charset="0"/>
              </a:rPr>
              <a:t>x</a:t>
            </a:r>
            <a:r>
              <a:rPr lang="en-US" sz="2000" dirty="0">
                <a:solidFill>
                  <a:srgbClr val="008000"/>
                </a:solidFill>
                <a:latin typeface="Arial" pitchFamily="34" charset="0"/>
                <a:cs typeface="Arial" pitchFamily="34" charset="0"/>
              </a:rPr>
              <a:t>|</a:t>
            </a:r>
            <a:r>
              <a:rPr lang="en-US" sz="2000" baseline="-25000" dirty="0">
                <a:solidFill>
                  <a:srgbClr val="008000"/>
                </a:solidFill>
                <a:latin typeface="Arial" pitchFamily="34" charset="0"/>
                <a:cs typeface="Arial" pitchFamily="34" charset="0"/>
              </a:rPr>
              <a:t>1</a:t>
            </a:r>
            <a:r>
              <a:rPr lang="en-US" sz="2000" dirty="0">
                <a:solidFill>
                  <a:srgbClr val="008000"/>
                </a:solidFill>
                <a:latin typeface="Arial" pitchFamily="34" charset="0"/>
                <a:cs typeface="Arial" pitchFamily="34" charset="0"/>
              </a:rPr>
              <a:t> = </a:t>
            </a:r>
            <a:r>
              <a:rPr lang="en-US" sz="2000" dirty="0">
                <a:solidFill>
                  <a:srgbClr val="008000"/>
                </a:solidFill>
                <a:latin typeface="Arial" pitchFamily="34" charset="0"/>
                <a:cs typeface="Arial" pitchFamily="34" charset="0"/>
                <a:sym typeface="Symbol" pitchFamily="18" charset="2"/>
              </a:rPr>
              <a:t></a:t>
            </a:r>
            <a:r>
              <a:rPr lang="en-US" sz="2000" baseline="-25000" dirty="0">
                <a:solidFill>
                  <a:srgbClr val="008000"/>
                </a:solidFill>
                <a:latin typeface="Arial" pitchFamily="34" charset="0"/>
                <a:cs typeface="Arial" pitchFamily="34" charset="0"/>
              </a:rPr>
              <a:t>1≤i≤N</a:t>
            </a:r>
            <a:r>
              <a:rPr lang="en-US" sz="2000" dirty="0">
                <a:solidFill>
                  <a:srgbClr val="008000"/>
                </a:solidFill>
                <a:latin typeface="Arial" pitchFamily="34" charset="0"/>
                <a:cs typeface="Arial" pitchFamily="34" charset="0"/>
              </a:rPr>
              <a:t>|x</a:t>
            </a:r>
            <a:r>
              <a:rPr lang="en-US" sz="2000" baseline="-25000" dirty="0">
                <a:solidFill>
                  <a:srgbClr val="008000"/>
                </a:solidFill>
                <a:latin typeface="Arial" pitchFamily="34" charset="0"/>
                <a:cs typeface="Arial" pitchFamily="34" charset="0"/>
              </a:rPr>
              <a:t>i</a:t>
            </a:r>
            <a:r>
              <a:rPr lang="en-US" sz="2000" dirty="0">
                <a:solidFill>
                  <a:srgbClr val="008000"/>
                </a:solidFill>
                <a:latin typeface="Arial" pitchFamily="34" charset="0"/>
                <a:cs typeface="Arial" pitchFamily="34" charset="0"/>
              </a:rPr>
              <a:t>| is the </a:t>
            </a:r>
            <a:r>
              <a:rPr lang="en-US" sz="2000" b="1" dirty="0">
                <a:solidFill>
                  <a:srgbClr val="008000"/>
                </a:solidFill>
                <a:latin typeface="Arial" pitchFamily="34" charset="0"/>
                <a:cs typeface="Arial" pitchFamily="34" charset="0"/>
              </a:rPr>
              <a:t>L</a:t>
            </a:r>
            <a:r>
              <a:rPr lang="en-US" sz="2000" b="1" baseline="-5000" dirty="0">
                <a:solidFill>
                  <a:srgbClr val="008000"/>
                </a:solidFill>
                <a:latin typeface="Arial" pitchFamily="34" charset="0"/>
                <a:cs typeface="Arial" pitchFamily="34" charset="0"/>
              </a:rPr>
              <a:t>1</a:t>
            </a:r>
            <a:r>
              <a:rPr lang="en-US" sz="2000" dirty="0">
                <a:solidFill>
                  <a:srgbClr val="008000"/>
                </a:solidFill>
                <a:latin typeface="Arial" pitchFamily="34" charset="0"/>
                <a:cs typeface="Arial" pitchFamily="34" charset="0"/>
              </a:rPr>
              <a:t> norm </a:t>
            </a:r>
          </a:p>
          <a:p>
            <a:pPr lvl="2"/>
            <a:r>
              <a:rPr lang="en-US" sz="2000" dirty="0">
                <a:solidFill>
                  <a:srgbClr val="008000"/>
                </a:solidFill>
                <a:latin typeface="Arial" pitchFamily="34" charset="0"/>
                <a:cs typeface="Arial" pitchFamily="34" charset="0"/>
              </a:rPr>
              <a:t>Can use any other vector norm, e.g., Euclidean</a:t>
            </a:r>
          </a:p>
        </p:txBody>
      </p:sp>
    </p:spTree>
    <p:extLst>
      <p:ext uri="{BB962C8B-B14F-4D97-AF65-F5344CB8AC3E}">
        <p14:creationId xmlns:p14="http://schemas.microsoft.com/office/powerpoint/2010/main" val="39621212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PageRank</a:t>
            </a:r>
            <a:r>
              <a:rPr lang="en-US" dirty="0" smtClean="0"/>
              <a:t>: How to solve?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b="1" dirty="0" smtClean="0">
                    <a:solidFill>
                      <a:srgbClr val="008000"/>
                    </a:solidFill>
                  </a:rPr>
                  <a:t>Power Iteration:</a:t>
                </a:r>
              </a:p>
              <a:p>
                <a:pPr lvl="1"/>
                <a:r>
                  <a:rPr lang="en-US" dirty="0" smtClean="0"/>
                  <a:t>Set </a:t>
                </a:r>
                <a14:m>
                  <m:oMath xmlns:m="http://schemas.openxmlformats.org/officeDocument/2006/math">
                    <m:sSub>
                      <m:sSubPr>
                        <m:ctrlPr>
                          <a:rPr lang="en-US" i="1">
                            <a:latin typeface="Cambria Math"/>
                            <a:cs typeface="Times New Roman" pitchFamily="18" charset="0"/>
                          </a:rPr>
                        </m:ctrlPr>
                      </m:sSubPr>
                      <m:e>
                        <m:r>
                          <a:rPr lang="en-US" i="1">
                            <a:latin typeface="Cambria Math"/>
                            <a:cs typeface="Times New Roman" pitchFamily="18" charset="0"/>
                          </a:rPr>
                          <m:t>𝑟</m:t>
                        </m:r>
                      </m:e>
                      <m:sub>
                        <m:r>
                          <a:rPr lang="en-US" i="1">
                            <a:latin typeface="Cambria Math"/>
                            <a:cs typeface="Times New Roman" pitchFamily="18" charset="0"/>
                          </a:rPr>
                          <m:t>𝑗</m:t>
                        </m:r>
                      </m:sub>
                    </m:sSub>
                    <m:r>
                      <a:rPr lang="en-US" i="1">
                        <a:latin typeface="Cambria Math"/>
                        <a:cs typeface="Times New Roman" pitchFamily="18" charset="0"/>
                      </a:rPr>
                      <m:t>=</m:t>
                    </m:r>
                    <m:r>
                      <a:rPr lang="en-US" b="0" i="1" smtClean="0">
                        <a:latin typeface="Cambria Math"/>
                        <a:cs typeface="Times New Roman" pitchFamily="18" charset="0"/>
                      </a:rPr>
                      <m:t>1</m:t>
                    </m:r>
                  </m:oMath>
                </a14:m>
                <a:r>
                  <a:rPr lang="en-US" i="1" dirty="0" smtClean="0">
                    <a:latin typeface="Times New Roman" pitchFamily="18" charset="0"/>
                    <a:cs typeface="Times New Roman" pitchFamily="18" charset="0"/>
                  </a:rPr>
                  <a:t>/N</a:t>
                </a:r>
              </a:p>
              <a:p>
                <a:pPr lvl="1"/>
                <a:r>
                  <a:rPr lang="en-US" b="1" dirty="0" smtClean="0">
                    <a:cs typeface="Times New Roman" pitchFamily="18" charset="0"/>
                  </a:rPr>
                  <a:t>1:</a:t>
                </a:r>
                <a:r>
                  <a:rPr lang="en-US" b="0" dirty="0" smtClean="0">
                    <a:cs typeface="Times New Roman" pitchFamily="18" charset="0"/>
                  </a:rPr>
                  <a:t> </a:t>
                </a:r>
                <a14:m>
                  <m:oMath xmlns:m="http://schemas.openxmlformats.org/officeDocument/2006/math">
                    <m:sSub>
                      <m:sSubPr>
                        <m:ctrlPr>
                          <a:rPr lang="en-US" b="0" i="1" smtClean="0">
                            <a:latin typeface="Cambria Math"/>
                            <a:cs typeface="Times New Roman" pitchFamily="18" charset="0"/>
                          </a:rPr>
                        </m:ctrlPr>
                      </m:sSubPr>
                      <m:e>
                        <m:r>
                          <a:rPr lang="en-US" b="0" i="1" smtClean="0">
                            <a:latin typeface="Cambria Math"/>
                            <a:cs typeface="Times New Roman" pitchFamily="18" charset="0"/>
                          </a:rPr>
                          <m:t>𝑟</m:t>
                        </m:r>
                        <m:r>
                          <a:rPr lang="en-US" b="0" i="1" smtClean="0">
                            <a:latin typeface="Cambria Math"/>
                            <a:cs typeface="Times New Roman" pitchFamily="18" charset="0"/>
                          </a:rPr>
                          <m:t>′</m:t>
                        </m:r>
                      </m:e>
                      <m:sub>
                        <m:r>
                          <a:rPr lang="en-US" b="0" i="1" smtClean="0">
                            <a:latin typeface="Cambria Math"/>
                            <a:cs typeface="Times New Roman" pitchFamily="18" charset="0"/>
                          </a:rPr>
                          <m:t>𝑗</m:t>
                        </m:r>
                      </m:sub>
                    </m:sSub>
                    <m:r>
                      <a:rPr lang="en-US" b="0" i="1" smtClean="0">
                        <a:latin typeface="Cambria Math"/>
                        <a:cs typeface="Times New Roman" pitchFamily="18" charset="0"/>
                      </a:rPr>
                      <m:t>=</m:t>
                    </m:r>
                    <m:nary>
                      <m:naryPr>
                        <m:chr m:val="∑"/>
                        <m:supHide m:val="on"/>
                        <m:ctrlPr>
                          <a:rPr lang="en-US" b="0" i="1" smtClean="0">
                            <a:latin typeface="Cambria Math"/>
                            <a:cs typeface="Times New Roman" pitchFamily="18" charset="0"/>
                          </a:rPr>
                        </m:ctrlPr>
                      </m:naryPr>
                      <m:sub>
                        <m:r>
                          <m:rPr>
                            <m:brk m:alnAt="7"/>
                          </m:rPr>
                          <a:rPr lang="en-US" b="0" i="1" smtClean="0">
                            <a:latin typeface="Cambria Math"/>
                            <a:cs typeface="Times New Roman" pitchFamily="18" charset="0"/>
                          </a:rPr>
                          <m:t>𝑖</m:t>
                        </m:r>
                        <m:r>
                          <a:rPr lang="en-US" b="0" i="1" smtClean="0">
                            <a:latin typeface="Cambria Math"/>
                            <a:cs typeface="Times New Roman" pitchFamily="18" charset="0"/>
                          </a:rPr>
                          <m:t>→</m:t>
                        </m:r>
                        <m:r>
                          <a:rPr lang="en-US" b="0" i="1" smtClean="0">
                            <a:latin typeface="Cambria Math"/>
                            <a:cs typeface="Times New Roman" pitchFamily="18" charset="0"/>
                          </a:rPr>
                          <m:t>𝑗</m:t>
                        </m:r>
                      </m:sub>
                      <m:sup/>
                      <m:e>
                        <m:f>
                          <m:fPr>
                            <m:ctrlPr>
                              <a:rPr lang="en-US" b="0" i="1" smtClean="0">
                                <a:latin typeface="Cambria Math"/>
                                <a:cs typeface="Times New Roman" pitchFamily="18" charset="0"/>
                              </a:rPr>
                            </m:ctrlPr>
                          </m:fPr>
                          <m:num>
                            <m:sSub>
                              <m:sSubPr>
                                <m:ctrlPr>
                                  <a:rPr lang="en-US" b="0" i="1" smtClean="0">
                                    <a:latin typeface="Cambria Math"/>
                                    <a:cs typeface="Times New Roman" pitchFamily="18" charset="0"/>
                                  </a:rPr>
                                </m:ctrlPr>
                              </m:sSubPr>
                              <m:e>
                                <m:r>
                                  <a:rPr lang="en-US" b="0" i="1" smtClean="0">
                                    <a:latin typeface="Cambria Math"/>
                                    <a:cs typeface="Times New Roman" pitchFamily="18" charset="0"/>
                                  </a:rPr>
                                  <m:t>𝑟</m:t>
                                </m:r>
                              </m:e>
                              <m:sub>
                                <m:r>
                                  <a:rPr lang="en-US" b="0" i="1" smtClean="0">
                                    <a:latin typeface="Cambria Math"/>
                                    <a:cs typeface="Times New Roman" pitchFamily="18" charset="0"/>
                                  </a:rPr>
                                  <m:t>𝑖</m:t>
                                </m:r>
                              </m:sub>
                            </m:sSub>
                          </m:num>
                          <m:den>
                            <m:sSub>
                              <m:sSubPr>
                                <m:ctrlPr>
                                  <a:rPr lang="en-US" b="0" i="1" smtClean="0">
                                    <a:latin typeface="Cambria Math"/>
                                    <a:cs typeface="Times New Roman" pitchFamily="18" charset="0"/>
                                  </a:rPr>
                                </m:ctrlPr>
                              </m:sSubPr>
                              <m:e>
                                <m:r>
                                  <a:rPr lang="en-US" b="0" i="1" smtClean="0">
                                    <a:latin typeface="Cambria Math"/>
                                    <a:cs typeface="Times New Roman" pitchFamily="18" charset="0"/>
                                  </a:rPr>
                                  <m:t>𝑑</m:t>
                                </m:r>
                              </m:e>
                              <m:sub>
                                <m:r>
                                  <a:rPr lang="en-US" b="0" i="1" smtClean="0">
                                    <a:latin typeface="Cambria Math"/>
                                    <a:cs typeface="Times New Roman" pitchFamily="18" charset="0"/>
                                  </a:rPr>
                                  <m:t>𝑖</m:t>
                                </m:r>
                              </m:sub>
                            </m:sSub>
                          </m:den>
                        </m:f>
                      </m:e>
                    </m:nary>
                  </m:oMath>
                </a14:m>
                <a:endParaRPr lang="en-US" i="1" dirty="0" smtClean="0">
                  <a:latin typeface="Times New Roman" pitchFamily="18" charset="0"/>
                  <a:cs typeface="Times New Roman" pitchFamily="18" charset="0"/>
                </a:endParaRPr>
              </a:p>
              <a:p>
                <a:pPr lvl="1"/>
                <a:r>
                  <a:rPr lang="en-US" b="1" dirty="0" smtClean="0"/>
                  <a:t>2:</a:t>
                </a:r>
                <a14:m>
                  <m:oMath xmlns:m="http://schemas.openxmlformats.org/officeDocument/2006/math">
                    <m:r>
                      <a:rPr lang="en-US" b="0" i="1" smtClean="0">
                        <a:latin typeface="Cambria Math"/>
                      </a:rPr>
                      <m:t> </m:t>
                    </m:r>
                    <m:r>
                      <a:rPr lang="en-US" b="0" i="1" smtClean="0">
                        <a:latin typeface="Cambria Math"/>
                      </a:rPr>
                      <m:t>𝑟</m:t>
                    </m:r>
                    <m:r>
                      <a:rPr lang="en-US" b="0" i="1" smtClean="0">
                        <a:latin typeface="Cambria Math"/>
                      </a:rPr>
                      <m:t>=</m:t>
                    </m:r>
                    <m:r>
                      <a:rPr lang="en-US" b="0" i="1" smtClean="0">
                        <a:latin typeface="Cambria Math"/>
                      </a:rPr>
                      <m:t>𝑟</m:t>
                    </m:r>
                    <m:r>
                      <a:rPr lang="en-US" b="0" i="1" smtClean="0">
                        <a:latin typeface="Cambria Math"/>
                      </a:rPr>
                      <m:t>′</m:t>
                    </m:r>
                  </m:oMath>
                </a14:m>
                <a:endParaRPr lang="en-US" dirty="0" smtClean="0"/>
              </a:p>
              <a:p>
                <a:pPr lvl="1"/>
                <a:r>
                  <a:rPr lang="en-US" dirty="0" err="1" smtClean="0"/>
                  <a:t>Goto</a:t>
                </a:r>
                <a:r>
                  <a:rPr lang="en-US" dirty="0" smtClean="0"/>
                  <a:t> </a:t>
                </a:r>
                <a:r>
                  <a:rPr lang="en-US" b="1" dirty="0" smtClean="0"/>
                  <a:t>1</a:t>
                </a:r>
              </a:p>
              <a:p>
                <a:r>
                  <a:rPr lang="en-US" b="1" dirty="0" smtClean="0">
                    <a:solidFill>
                      <a:srgbClr val="0000FF"/>
                    </a:solidFill>
                  </a:rPr>
                  <a:t>Example:</a:t>
                </a:r>
              </a:p>
              <a:p>
                <a:pPr>
                  <a:buNone/>
                </a:pPr>
                <a:r>
                  <a:rPr lang="en-US" dirty="0" smtClean="0"/>
                  <a:t>	</a:t>
                </a:r>
                <a:r>
                  <a:rPr lang="en-US" sz="2400" dirty="0" err="1" smtClean="0">
                    <a:latin typeface="Times New Roman" pitchFamily="18" charset="0"/>
                    <a:cs typeface="Times New Roman" pitchFamily="18" charset="0"/>
                  </a:rPr>
                  <a:t>r</a:t>
                </a:r>
                <a:r>
                  <a:rPr lang="en-US" sz="2400" baseline="-25000" dirty="0" err="1" smtClean="0">
                    <a:latin typeface="Times New Roman" pitchFamily="18" charset="0"/>
                    <a:cs typeface="Times New Roman" pitchFamily="18" charset="0"/>
                  </a:rPr>
                  <a:t>y</a:t>
                </a:r>
                <a:r>
                  <a:rPr lang="en-US" sz="2400" dirty="0" smtClean="0">
                    <a:latin typeface="Times New Roman" pitchFamily="18" charset="0"/>
                    <a:cs typeface="Times New Roman" pitchFamily="18" charset="0"/>
                  </a:rPr>
                  <a:t>		1/3	1/3	5/12	9/24		6/15</a:t>
                </a:r>
              </a:p>
              <a:p>
                <a:pPr>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r</a:t>
                </a:r>
                <a:r>
                  <a:rPr lang="en-US" sz="2400" baseline="-25000" dirty="0" err="1" smtClean="0">
                    <a:latin typeface="Times New Roman" pitchFamily="18" charset="0"/>
                    <a:cs typeface="Times New Roman" pitchFamily="18" charset="0"/>
                  </a:rPr>
                  <a:t>a</a:t>
                </a:r>
                <a:r>
                  <a:rPr lang="en-US" sz="2400" dirty="0" smtClean="0">
                    <a:latin typeface="Times New Roman" pitchFamily="18" charset="0"/>
                    <a:cs typeface="Times New Roman" pitchFamily="18" charset="0"/>
                  </a:rPr>
                  <a:t>	=	1/3	3/6	1/3	11/24	…	6/15</a:t>
                </a:r>
              </a:p>
              <a:p>
                <a:pPr>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r</a:t>
                </a:r>
                <a:r>
                  <a:rPr lang="en-US" sz="2400" baseline="-25000" dirty="0" err="1" smtClean="0">
                    <a:latin typeface="Times New Roman" pitchFamily="18" charset="0"/>
                    <a:cs typeface="Times New Roman" pitchFamily="18" charset="0"/>
                  </a:rPr>
                  <a:t>m</a:t>
                </a:r>
                <a:r>
                  <a:rPr lang="en-US" sz="2400" dirty="0" smtClean="0">
                    <a:latin typeface="Times New Roman" pitchFamily="18" charset="0"/>
                    <a:cs typeface="Times New Roman" pitchFamily="18" charset="0"/>
                  </a:rPr>
                  <a:t>		1/3	1/6	3/12	1/6		3/15</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t="-69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grpSp>
        <p:nvGrpSpPr>
          <p:cNvPr id="9" name="Group 20"/>
          <p:cNvGrpSpPr/>
          <p:nvPr/>
        </p:nvGrpSpPr>
        <p:grpSpPr>
          <a:xfrm>
            <a:off x="4884680" y="1434834"/>
            <a:ext cx="1752600" cy="1371600"/>
            <a:chOff x="5715000" y="1828800"/>
            <a:chExt cx="1752600" cy="1371600"/>
          </a:xfrm>
        </p:grpSpPr>
        <p:cxnSp>
          <p:nvCxnSpPr>
            <p:cNvPr id="10" name="Straight Arrow Connector 9"/>
            <p:cNvCxnSpPr/>
            <p:nvPr/>
          </p:nvCxnSpPr>
          <p:spPr>
            <a:xfrm flipV="1">
              <a:off x="5804720" y="2254605"/>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flipH="1">
              <a:off x="6057900" y="2194492"/>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4" name="Straight Arrow Connector 13"/>
            <p:cNvCxnSpPr/>
            <p:nvPr/>
          </p:nvCxnSpPr>
          <p:spPr>
            <a:xfrm>
              <a:off x="6037509" y="2801691"/>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6" name="Straight Arrow Connector 15"/>
            <p:cNvCxnSpPr/>
            <p:nvPr/>
          </p:nvCxnSpPr>
          <p:spPr>
            <a:xfrm flipH="1" flipV="1">
              <a:off x="6139113" y="2981042"/>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8" name="Curved Connector 17"/>
            <p:cNvCxnSpPr>
              <a:stCxn id="6" idx="6"/>
              <a:endCxn id="6" idx="0"/>
            </p:cNvCxnSpPr>
            <p:nvPr/>
          </p:nvCxnSpPr>
          <p:spPr>
            <a:xfrm flipH="1" flipV="1">
              <a:off x="6248400" y="18288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6" name="Oval 5"/>
            <p:cNvSpPr/>
            <p:nvPr/>
          </p:nvSpPr>
          <p:spPr>
            <a:xfrm>
              <a:off x="6019800" y="18288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y</a:t>
              </a:r>
              <a:endParaRPr lang="en-US" sz="2400" b="1" dirty="0">
                <a:solidFill>
                  <a:schemeClr val="bg1"/>
                </a:solidFill>
                <a:latin typeface="Arial" pitchFamily="34" charset="0"/>
                <a:cs typeface="Arial" pitchFamily="34" charset="0"/>
              </a:endParaRPr>
            </a:p>
          </p:txBody>
        </p:sp>
        <p:sp>
          <p:nvSpPr>
            <p:cNvPr id="7" name="Oval 6"/>
            <p:cNvSpPr/>
            <p:nvPr/>
          </p:nvSpPr>
          <p:spPr>
            <a:xfrm>
              <a:off x="5715000" y="26670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a</a:t>
              </a:r>
              <a:endParaRPr lang="en-US" sz="2400" b="1" dirty="0">
                <a:solidFill>
                  <a:schemeClr val="bg1"/>
                </a:solidFill>
                <a:latin typeface="Arial" pitchFamily="34" charset="0"/>
                <a:cs typeface="Arial" pitchFamily="34" charset="0"/>
              </a:endParaRPr>
            </a:p>
          </p:txBody>
        </p:sp>
        <p:sp>
          <p:nvSpPr>
            <p:cNvPr id="8" name="Oval 7"/>
            <p:cNvSpPr/>
            <p:nvPr/>
          </p:nvSpPr>
          <p:spPr>
            <a:xfrm>
              <a:off x="7010400" y="27432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m</a:t>
              </a:r>
              <a:endParaRPr lang="en-US" sz="2400" b="1" dirty="0">
                <a:solidFill>
                  <a:schemeClr val="bg1"/>
                </a:solidFill>
                <a:latin typeface="Arial" pitchFamily="34" charset="0"/>
                <a:cs typeface="Arial" pitchFamily="34" charset="0"/>
              </a:endParaRPr>
            </a:p>
          </p:txBody>
        </p:sp>
      </p:grpSp>
      <p:graphicFrame>
        <p:nvGraphicFramePr>
          <p:cNvPr id="20" name="Table 19"/>
          <p:cNvGraphicFramePr>
            <a:graphicFrameLocks noGrp="1"/>
          </p:cNvGraphicFramePr>
          <p:nvPr>
            <p:extLst>
              <p:ext uri="{D42A27DB-BD31-4B8C-83A1-F6EECF244321}">
                <p14:modId xmlns:p14="http://schemas.microsoft.com/office/powerpoint/2010/main" val="1148594121"/>
              </p:ext>
            </p:extLst>
          </p:nvPr>
        </p:nvGraphicFramePr>
        <p:xfrm>
          <a:off x="6632961" y="1304305"/>
          <a:ext cx="2438400" cy="1478280"/>
        </p:xfrm>
        <a:graphic>
          <a:graphicData uri="http://schemas.openxmlformats.org/drawingml/2006/table">
            <a:tbl>
              <a:tblPr firstRow="1" bandRow="1">
                <a:tableStyleId>{2D5ABB26-0587-4C30-8999-92F81FD0307C}</a:tableStyleId>
              </a:tblPr>
              <a:tblGrid>
                <a:gridCol w="609600"/>
                <a:gridCol w="609600"/>
                <a:gridCol w="609600"/>
                <a:gridCol w="609600"/>
              </a:tblGrid>
              <a:tr h="152400">
                <a:tc>
                  <a:txBody>
                    <a:bodyPr/>
                    <a:lstStyle/>
                    <a:p>
                      <a:pPr algn="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y</a:t>
                      </a:r>
                      <a:endParaRPr lang="en-US"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a</a:t>
                      </a:r>
                      <a:endParaRPr lang="en-US"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m</a:t>
                      </a:r>
                      <a:endParaRPr lang="en-US"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r>
              <a:tr h="370840">
                <a:tc>
                  <a:txBody>
                    <a:bodyPr/>
                    <a:lstStyle/>
                    <a:p>
                      <a:pPr algn="r"/>
                      <a:r>
                        <a:rPr lang="en-US" dirty="0" smtClean="0">
                          <a:latin typeface="Times New Roman" pitchFamily="18" charset="0"/>
                          <a:cs typeface="Times New Roman" pitchFamily="18" charset="0"/>
                        </a:rPr>
                        <a:t>y</a:t>
                      </a:r>
                      <a:endParaRPr lang="en-US"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a:r>
                        <a:rPr lang="en-US" dirty="0" smtClean="0">
                          <a:latin typeface="Times New Roman" pitchFamily="18" charset="0"/>
                          <a:cs typeface="Times New Roman" pitchFamily="18" charset="0"/>
                        </a:rPr>
                        <a:t>a</a:t>
                      </a:r>
                      <a:endParaRPr lang="en-US"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a:r>
                        <a:rPr lang="en-US" dirty="0" smtClean="0">
                          <a:latin typeface="Times New Roman" pitchFamily="18" charset="0"/>
                          <a:cs typeface="Times New Roman" pitchFamily="18" charset="0"/>
                        </a:rPr>
                        <a:t>m</a:t>
                      </a:r>
                      <a:endParaRPr lang="en-US"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2" name="Slide Number Placeholder 21"/>
          <p:cNvSpPr>
            <a:spLocks noGrp="1"/>
          </p:cNvSpPr>
          <p:nvPr>
            <p:ph type="sldNum" sz="quarter" idx="12"/>
          </p:nvPr>
        </p:nvSpPr>
        <p:spPr/>
        <p:txBody>
          <a:bodyPr/>
          <a:lstStyle/>
          <a:p>
            <a:fld id="{19B12225-5612-419B-A8D5-4B8EEE4C217E}" type="slidenum">
              <a:rPr lang="en-US" smtClean="0"/>
              <a:pPr/>
              <a:t>26</a:t>
            </a:fld>
            <a:endParaRPr lang="en-US"/>
          </a:p>
        </p:txBody>
      </p:sp>
      <p:sp>
        <p:nvSpPr>
          <p:cNvPr id="11" name="Double Bracket 10"/>
          <p:cNvSpPr/>
          <p:nvPr/>
        </p:nvSpPr>
        <p:spPr>
          <a:xfrm>
            <a:off x="829733" y="4825140"/>
            <a:ext cx="457200" cy="1143000"/>
          </a:xfrm>
          <a:prstGeom prst="bracketPair">
            <a:avLst>
              <a:gd name="adj" fmla="val 16667"/>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TextBox 12"/>
          <p:cNvSpPr txBox="1"/>
          <p:nvPr/>
        </p:nvSpPr>
        <p:spPr>
          <a:xfrm>
            <a:off x="2286000" y="5976604"/>
            <a:ext cx="2082621"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Iteration 0, 1, 2, …</a:t>
            </a:r>
          </a:p>
        </p:txBody>
      </p:sp>
      <p:sp>
        <p:nvSpPr>
          <p:cNvPr id="23" name="Rectangle 22"/>
          <p:cNvSpPr/>
          <p:nvPr/>
        </p:nvSpPr>
        <p:spPr>
          <a:xfrm>
            <a:off x="6553200" y="3052227"/>
            <a:ext cx="2514600" cy="1138773"/>
          </a:xfrm>
          <a:prstGeom prst="rect">
            <a:avLst/>
          </a:prstGeom>
          <a:noFill/>
        </p:spPr>
        <p:txBody>
          <a:bodyPr wrap="square">
            <a:spAutoFit/>
          </a:bodyPr>
          <a:lstStyle/>
          <a:p>
            <a:pPr lvl="1">
              <a:spcBef>
                <a:spcPct val="20000"/>
              </a:spcBef>
              <a:buClr>
                <a:srgbClr val="CC00CC"/>
              </a:buClr>
              <a:buFont typeface="Monotype Sorts" pitchFamily="-32" charset="2"/>
              <a:buNone/>
            </a:pP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y</a:t>
            </a:r>
            <a:r>
              <a:rPr lang="en-US" sz="2000" b="1" dirty="0" smtClean="0">
                <a:solidFill>
                  <a:srgbClr val="008000"/>
                </a:solidFill>
                <a:latin typeface="Times New Roman" pitchFamily="18" charset="0"/>
                <a:cs typeface="Times New Roman" pitchFamily="18" charset="0"/>
              </a:rPr>
              <a:t>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y</a:t>
            </a:r>
            <a:r>
              <a:rPr lang="en-US" sz="2000" b="1" baseline="-25000" dirty="0" smtClean="0">
                <a:solidFill>
                  <a:srgbClr val="008000"/>
                </a:solidFill>
                <a:latin typeface="Times New Roman" pitchFamily="18" charset="0"/>
                <a:cs typeface="Times New Roman" pitchFamily="18" charset="0"/>
              </a:rPr>
              <a:t> </a:t>
            </a:r>
            <a:r>
              <a:rPr lang="en-US" sz="2000" b="1" dirty="0" smtClean="0">
                <a:solidFill>
                  <a:srgbClr val="008000"/>
                </a:solidFill>
                <a:latin typeface="Times New Roman" pitchFamily="18" charset="0"/>
                <a:cs typeface="Times New Roman" pitchFamily="18" charset="0"/>
              </a:rPr>
              <a:t>/2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a</a:t>
            </a:r>
            <a:r>
              <a:rPr lang="en-US" sz="2000" b="1" dirty="0" smtClean="0">
                <a:solidFill>
                  <a:srgbClr val="008000"/>
                </a:solidFill>
                <a:latin typeface="Times New Roman" pitchFamily="18" charset="0"/>
                <a:cs typeface="Times New Roman" pitchFamily="18" charset="0"/>
              </a:rPr>
              <a:t> /2</a:t>
            </a:r>
          </a:p>
          <a:p>
            <a:pPr lvl="1">
              <a:spcBef>
                <a:spcPct val="20000"/>
              </a:spcBef>
              <a:buClr>
                <a:srgbClr val="CC00CC"/>
              </a:buClr>
              <a:buFont typeface="Monotype Sorts" pitchFamily="-32" charset="2"/>
              <a:buNone/>
            </a:pP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a</a:t>
            </a:r>
            <a:r>
              <a:rPr lang="en-US" sz="2000" b="1" dirty="0" smtClean="0">
                <a:solidFill>
                  <a:srgbClr val="008000"/>
                </a:solidFill>
                <a:latin typeface="Times New Roman" pitchFamily="18" charset="0"/>
                <a:cs typeface="Times New Roman" pitchFamily="18" charset="0"/>
              </a:rPr>
              <a:t>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y</a:t>
            </a:r>
            <a:r>
              <a:rPr lang="en-US" sz="2000" b="1" baseline="-25000" dirty="0" smtClean="0">
                <a:solidFill>
                  <a:srgbClr val="008000"/>
                </a:solidFill>
                <a:latin typeface="Times New Roman" pitchFamily="18" charset="0"/>
                <a:cs typeface="Times New Roman" pitchFamily="18" charset="0"/>
              </a:rPr>
              <a:t> </a:t>
            </a:r>
            <a:r>
              <a:rPr lang="en-US" sz="2000" b="1" dirty="0" smtClean="0">
                <a:solidFill>
                  <a:srgbClr val="008000"/>
                </a:solidFill>
                <a:latin typeface="Times New Roman" pitchFamily="18" charset="0"/>
                <a:cs typeface="Times New Roman" pitchFamily="18" charset="0"/>
              </a:rPr>
              <a:t>/2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m</a:t>
            </a:r>
            <a:endParaRPr lang="en-US" sz="2000" b="1" baseline="-25000" dirty="0" smtClean="0">
              <a:solidFill>
                <a:srgbClr val="008000"/>
              </a:solidFill>
              <a:latin typeface="Times New Roman" pitchFamily="18" charset="0"/>
              <a:cs typeface="Times New Roman" pitchFamily="18" charset="0"/>
            </a:endParaRPr>
          </a:p>
          <a:p>
            <a:pPr lvl="1">
              <a:spcBef>
                <a:spcPct val="20000"/>
              </a:spcBef>
              <a:buClr>
                <a:srgbClr val="CC00CC"/>
              </a:buClr>
              <a:buFont typeface="Monotype Sorts" pitchFamily="-32" charset="2"/>
              <a:buNone/>
            </a:pP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m</a:t>
            </a:r>
            <a:r>
              <a:rPr lang="en-US" sz="2000" b="1" dirty="0" smtClean="0">
                <a:solidFill>
                  <a:srgbClr val="008000"/>
                </a:solidFill>
                <a:latin typeface="Times New Roman" pitchFamily="18" charset="0"/>
                <a:cs typeface="Times New Roman" pitchFamily="18" charset="0"/>
              </a:rPr>
              <a:t>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a</a:t>
            </a:r>
            <a:r>
              <a:rPr lang="en-US" sz="2000" b="1" dirty="0" smtClean="0">
                <a:solidFill>
                  <a:srgbClr val="008000"/>
                </a:solidFill>
                <a:latin typeface="Times New Roman" pitchFamily="18" charset="0"/>
                <a:cs typeface="Times New Roman" pitchFamily="18" charset="0"/>
              </a:rPr>
              <a:t> /2</a:t>
            </a:r>
            <a:endParaRPr lang="en-US" sz="2000" b="1" dirty="0">
              <a:solidFill>
                <a:srgbClr val="008000"/>
              </a:solidFill>
              <a:latin typeface="Times New Roman" pitchFamily="18" charset="0"/>
              <a:cs typeface="Times New Roman" pitchFamily="18" charset="0"/>
            </a:endParaRPr>
          </a:p>
        </p:txBody>
      </p:sp>
      <p:sp>
        <p:nvSpPr>
          <p:cNvPr id="15" name="Rectangle 14"/>
          <p:cNvSpPr/>
          <p:nvPr/>
        </p:nvSpPr>
        <p:spPr>
          <a:xfrm>
            <a:off x="3200400" y="4800600"/>
            <a:ext cx="533400" cy="116754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Rectangle 23"/>
          <p:cNvSpPr/>
          <p:nvPr/>
        </p:nvSpPr>
        <p:spPr>
          <a:xfrm>
            <a:off x="4038600" y="4800600"/>
            <a:ext cx="846080" cy="116754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Rectangle 24"/>
          <p:cNvSpPr/>
          <p:nvPr/>
        </p:nvSpPr>
        <p:spPr>
          <a:xfrm>
            <a:off x="4974400" y="4812870"/>
            <a:ext cx="846080" cy="116754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 name="Rectangle 25"/>
          <p:cNvSpPr/>
          <p:nvPr/>
        </p:nvSpPr>
        <p:spPr>
          <a:xfrm>
            <a:off x="6019800" y="4729050"/>
            <a:ext cx="1608080" cy="116754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09272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4" grpId="0" animBg="1"/>
      <p:bldP spid="2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PageRank</a:t>
            </a:r>
            <a:r>
              <a:rPr lang="en-US" dirty="0" smtClean="0"/>
              <a:t>: How to solve?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b="1" dirty="0" smtClean="0">
                    <a:solidFill>
                      <a:srgbClr val="008000"/>
                    </a:solidFill>
                  </a:rPr>
                  <a:t>Power Iteration:</a:t>
                </a:r>
              </a:p>
              <a:p>
                <a:pPr lvl="1"/>
                <a:r>
                  <a:rPr lang="en-US" dirty="0" smtClean="0"/>
                  <a:t>Set </a:t>
                </a:r>
                <a14:m>
                  <m:oMath xmlns:m="http://schemas.openxmlformats.org/officeDocument/2006/math">
                    <m:sSub>
                      <m:sSubPr>
                        <m:ctrlPr>
                          <a:rPr lang="en-US" i="1">
                            <a:latin typeface="Cambria Math"/>
                            <a:cs typeface="Times New Roman" pitchFamily="18" charset="0"/>
                          </a:rPr>
                        </m:ctrlPr>
                      </m:sSubPr>
                      <m:e>
                        <m:r>
                          <a:rPr lang="en-US" i="1">
                            <a:latin typeface="Cambria Math"/>
                            <a:cs typeface="Times New Roman" pitchFamily="18" charset="0"/>
                          </a:rPr>
                          <m:t>𝑟</m:t>
                        </m:r>
                      </m:e>
                      <m:sub>
                        <m:r>
                          <a:rPr lang="en-US" i="1">
                            <a:latin typeface="Cambria Math"/>
                            <a:cs typeface="Times New Roman" pitchFamily="18" charset="0"/>
                          </a:rPr>
                          <m:t>𝑗</m:t>
                        </m:r>
                      </m:sub>
                    </m:sSub>
                    <m:r>
                      <a:rPr lang="en-US" i="1">
                        <a:latin typeface="Cambria Math"/>
                        <a:cs typeface="Times New Roman" pitchFamily="18" charset="0"/>
                      </a:rPr>
                      <m:t>=</m:t>
                    </m:r>
                    <m:r>
                      <a:rPr lang="en-US" b="0" i="1" smtClean="0">
                        <a:latin typeface="Cambria Math"/>
                        <a:cs typeface="Times New Roman" pitchFamily="18" charset="0"/>
                      </a:rPr>
                      <m:t>1</m:t>
                    </m:r>
                  </m:oMath>
                </a14:m>
                <a:r>
                  <a:rPr lang="en-US" i="1" dirty="0" smtClean="0">
                    <a:latin typeface="Times New Roman" pitchFamily="18" charset="0"/>
                    <a:cs typeface="Times New Roman" pitchFamily="18" charset="0"/>
                  </a:rPr>
                  <a:t>/N</a:t>
                </a:r>
              </a:p>
              <a:p>
                <a:pPr lvl="1"/>
                <a:r>
                  <a:rPr lang="en-US" b="1" dirty="0" smtClean="0">
                    <a:cs typeface="Times New Roman" pitchFamily="18" charset="0"/>
                  </a:rPr>
                  <a:t>1:</a:t>
                </a:r>
                <a:r>
                  <a:rPr lang="en-US" b="0" dirty="0" smtClean="0">
                    <a:cs typeface="Times New Roman" pitchFamily="18" charset="0"/>
                  </a:rPr>
                  <a:t> </a:t>
                </a:r>
                <a14:m>
                  <m:oMath xmlns:m="http://schemas.openxmlformats.org/officeDocument/2006/math">
                    <m:sSub>
                      <m:sSubPr>
                        <m:ctrlPr>
                          <a:rPr lang="en-US" b="0" i="1" smtClean="0">
                            <a:latin typeface="Cambria Math"/>
                            <a:cs typeface="Times New Roman" pitchFamily="18" charset="0"/>
                          </a:rPr>
                        </m:ctrlPr>
                      </m:sSubPr>
                      <m:e>
                        <m:r>
                          <a:rPr lang="en-US" b="0" i="1" smtClean="0">
                            <a:latin typeface="Cambria Math"/>
                            <a:cs typeface="Times New Roman" pitchFamily="18" charset="0"/>
                          </a:rPr>
                          <m:t>𝑟</m:t>
                        </m:r>
                        <m:r>
                          <a:rPr lang="en-US" b="0" i="1" smtClean="0">
                            <a:latin typeface="Cambria Math"/>
                            <a:cs typeface="Times New Roman" pitchFamily="18" charset="0"/>
                          </a:rPr>
                          <m:t>′</m:t>
                        </m:r>
                      </m:e>
                      <m:sub>
                        <m:r>
                          <a:rPr lang="en-US" b="0" i="1" smtClean="0">
                            <a:latin typeface="Cambria Math"/>
                            <a:cs typeface="Times New Roman" pitchFamily="18" charset="0"/>
                          </a:rPr>
                          <m:t>𝑗</m:t>
                        </m:r>
                      </m:sub>
                    </m:sSub>
                    <m:r>
                      <a:rPr lang="en-US" b="0" i="1" smtClean="0">
                        <a:latin typeface="Cambria Math"/>
                        <a:cs typeface="Times New Roman" pitchFamily="18" charset="0"/>
                      </a:rPr>
                      <m:t>=</m:t>
                    </m:r>
                    <m:nary>
                      <m:naryPr>
                        <m:chr m:val="∑"/>
                        <m:supHide m:val="on"/>
                        <m:ctrlPr>
                          <a:rPr lang="en-US" b="0" i="1" smtClean="0">
                            <a:latin typeface="Cambria Math"/>
                            <a:cs typeface="Times New Roman" pitchFamily="18" charset="0"/>
                          </a:rPr>
                        </m:ctrlPr>
                      </m:naryPr>
                      <m:sub>
                        <m:r>
                          <m:rPr>
                            <m:brk m:alnAt="7"/>
                          </m:rPr>
                          <a:rPr lang="en-US" b="0" i="1" smtClean="0">
                            <a:latin typeface="Cambria Math"/>
                            <a:cs typeface="Times New Roman" pitchFamily="18" charset="0"/>
                          </a:rPr>
                          <m:t>𝑖</m:t>
                        </m:r>
                        <m:r>
                          <a:rPr lang="en-US" b="0" i="1" smtClean="0">
                            <a:latin typeface="Cambria Math"/>
                            <a:cs typeface="Times New Roman" pitchFamily="18" charset="0"/>
                          </a:rPr>
                          <m:t>→</m:t>
                        </m:r>
                        <m:r>
                          <a:rPr lang="en-US" b="0" i="1" smtClean="0">
                            <a:latin typeface="Cambria Math"/>
                            <a:cs typeface="Times New Roman" pitchFamily="18" charset="0"/>
                          </a:rPr>
                          <m:t>𝑗</m:t>
                        </m:r>
                      </m:sub>
                      <m:sup/>
                      <m:e>
                        <m:f>
                          <m:fPr>
                            <m:ctrlPr>
                              <a:rPr lang="en-US" b="0" i="1" smtClean="0">
                                <a:latin typeface="Cambria Math"/>
                                <a:cs typeface="Times New Roman" pitchFamily="18" charset="0"/>
                              </a:rPr>
                            </m:ctrlPr>
                          </m:fPr>
                          <m:num>
                            <m:sSub>
                              <m:sSubPr>
                                <m:ctrlPr>
                                  <a:rPr lang="en-US" b="0" i="1" smtClean="0">
                                    <a:latin typeface="Cambria Math"/>
                                    <a:cs typeface="Times New Roman" pitchFamily="18" charset="0"/>
                                  </a:rPr>
                                </m:ctrlPr>
                              </m:sSubPr>
                              <m:e>
                                <m:r>
                                  <a:rPr lang="en-US" b="0" i="1" smtClean="0">
                                    <a:latin typeface="Cambria Math"/>
                                    <a:cs typeface="Times New Roman" pitchFamily="18" charset="0"/>
                                  </a:rPr>
                                  <m:t>𝑟</m:t>
                                </m:r>
                              </m:e>
                              <m:sub>
                                <m:r>
                                  <a:rPr lang="en-US" b="0" i="1" smtClean="0">
                                    <a:latin typeface="Cambria Math"/>
                                    <a:cs typeface="Times New Roman" pitchFamily="18" charset="0"/>
                                  </a:rPr>
                                  <m:t>𝑖</m:t>
                                </m:r>
                              </m:sub>
                            </m:sSub>
                          </m:num>
                          <m:den>
                            <m:sSub>
                              <m:sSubPr>
                                <m:ctrlPr>
                                  <a:rPr lang="en-US" b="0" i="1" smtClean="0">
                                    <a:latin typeface="Cambria Math"/>
                                    <a:cs typeface="Times New Roman" pitchFamily="18" charset="0"/>
                                  </a:rPr>
                                </m:ctrlPr>
                              </m:sSubPr>
                              <m:e>
                                <m:r>
                                  <a:rPr lang="en-US" b="0" i="1" smtClean="0">
                                    <a:latin typeface="Cambria Math"/>
                                    <a:cs typeface="Times New Roman" pitchFamily="18" charset="0"/>
                                  </a:rPr>
                                  <m:t>𝑑</m:t>
                                </m:r>
                              </m:e>
                              <m:sub>
                                <m:r>
                                  <a:rPr lang="en-US" b="0" i="1" smtClean="0">
                                    <a:latin typeface="Cambria Math"/>
                                    <a:cs typeface="Times New Roman" pitchFamily="18" charset="0"/>
                                  </a:rPr>
                                  <m:t>𝑖</m:t>
                                </m:r>
                              </m:sub>
                            </m:sSub>
                          </m:den>
                        </m:f>
                      </m:e>
                    </m:nary>
                  </m:oMath>
                </a14:m>
                <a:endParaRPr lang="en-US" i="1" dirty="0" smtClean="0">
                  <a:latin typeface="Times New Roman" pitchFamily="18" charset="0"/>
                  <a:cs typeface="Times New Roman" pitchFamily="18" charset="0"/>
                </a:endParaRPr>
              </a:p>
              <a:p>
                <a:pPr lvl="1"/>
                <a:r>
                  <a:rPr lang="en-US" b="1" dirty="0" smtClean="0"/>
                  <a:t>2:</a:t>
                </a:r>
                <a14:m>
                  <m:oMath xmlns:m="http://schemas.openxmlformats.org/officeDocument/2006/math">
                    <m:r>
                      <a:rPr lang="en-US" b="0" i="1" smtClean="0">
                        <a:latin typeface="Cambria Math"/>
                      </a:rPr>
                      <m:t> </m:t>
                    </m:r>
                    <m:r>
                      <a:rPr lang="en-US" b="0" i="1" smtClean="0">
                        <a:latin typeface="Cambria Math"/>
                      </a:rPr>
                      <m:t>𝑟</m:t>
                    </m:r>
                    <m:r>
                      <a:rPr lang="en-US" b="0" i="1" smtClean="0">
                        <a:latin typeface="Cambria Math"/>
                      </a:rPr>
                      <m:t>=</m:t>
                    </m:r>
                    <m:r>
                      <a:rPr lang="en-US" b="0" i="1" smtClean="0">
                        <a:latin typeface="Cambria Math"/>
                      </a:rPr>
                      <m:t>𝑟</m:t>
                    </m:r>
                    <m:r>
                      <a:rPr lang="en-US" b="0" i="1" smtClean="0">
                        <a:latin typeface="Cambria Math"/>
                      </a:rPr>
                      <m:t>′</m:t>
                    </m:r>
                  </m:oMath>
                </a14:m>
                <a:endParaRPr lang="en-US" dirty="0" smtClean="0"/>
              </a:p>
              <a:p>
                <a:pPr lvl="1"/>
                <a:r>
                  <a:rPr lang="en-US" dirty="0" err="1" smtClean="0"/>
                  <a:t>Goto</a:t>
                </a:r>
                <a:r>
                  <a:rPr lang="en-US" dirty="0" smtClean="0"/>
                  <a:t> </a:t>
                </a:r>
                <a:r>
                  <a:rPr lang="en-US" b="1" dirty="0" smtClean="0"/>
                  <a:t>1</a:t>
                </a:r>
              </a:p>
              <a:p>
                <a:r>
                  <a:rPr lang="en-US" b="1" dirty="0" smtClean="0">
                    <a:solidFill>
                      <a:srgbClr val="0000FF"/>
                    </a:solidFill>
                  </a:rPr>
                  <a:t>Example:</a:t>
                </a:r>
              </a:p>
              <a:p>
                <a:pPr>
                  <a:buNone/>
                </a:pPr>
                <a:r>
                  <a:rPr lang="en-US" dirty="0" smtClean="0"/>
                  <a:t>	</a:t>
                </a:r>
                <a:r>
                  <a:rPr lang="en-US" sz="2400" dirty="0" err="1" smtClean="0">
                    <a:latin typeface="Times New Roman" pitchFamily="18" charset="0"/>
                    <a:cs typeface="Times New Roman" pitchFamily="18" charset="0"/>
                  </a:rPr>
                  <a:t>r</a:t>
                </a:r>
                <a:r>
                  <a:rPr lang="en-US" sz="2400" baseline="-25000" dirty="0" err="1" smtClean="0">
                    <a:latin typeface="Times New Roman" pitchFamily="18" charset="0"/>
                    <a:cs typeface="Times New Roman" pitchFamily="18" charset="0"/>
                  </a:rPr>
                  <a:t>y</a:t>
                </a:r>
                <a:r>
                  <a:rPr lang="en-US" sz="2400" dirty="0" smtClean="0">
                    <a:latin typeface="Times New Roman" pitchFamily="18" charset="0"/>
                    <a:cs typeface="Times New Roman" pitchFamily="18" charset="0"/>
                  </a:rPr>
                  <a:t>		1/3	1/3	5/12	9/24		6/15</a:t>
                </a:r>
              </a:p>
              <a:p>
                <a:pPr>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r</a:t>
                </a:r>
                <a:r>
                  <a:rPr lang="en-US" sz="2400" baseline="-25000" dirty="0" err="1" smtClean="0">
                    <a:latin typeface="Times New Roman" pitchFamily="18" charset="0"/>
                    <a:cs typeface="Times New Roman" pitchFamily="18" charset="0"/>
                  </a:rPr>
                  <a:t>a</a:t>
                </a:r>
                <a:r>
                  <a:rPr lang="en-US" sz="2400" dirty="0" smtClean="0">
                    <a:latin typeface="Times New Roman" pitchFamily="18" charset="0"/>
                    <a:cs typeface="Times New Roman" pitchFamily="18" charset="0"/>
                  </a:rPr>
                  <a:t>	=	1/3	3/6	1/3	11/24	…	6/15</a:t>
                </a:r>
              </a:p>
              <a:p>
                <a:pPr>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r</a:t>
                </a:r>
                <a:r>
                  <a:rPr lang="en-US" sz="2400" baseline="-25000" dirty="0" err="1" smtClean="0">
                    <a:latin typeface="Times New Roman" pitchFamily="18" charset="0"/>
                    <a:cs typeface="Times New Roman" pitchFamily="18" charset="0"/>
                  </a:rPr>
                  <a:t>m</a:t>
                </a:r>
                <a:r>
                  <a:rPr lang="en-US" sz="2400" dirty="0" smtClean="0">
                    <a:latin typeface="Times New Roman" pitchFamily="18" charset="0"/>
                    <a:cs typeface="Times New Roman" pitchFamily="18" charset="0"/>
                  </a:rPr>
                  <a:t>		1/3	1/6	3/12	1/6		3/15</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t="-69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grpSp>
        <p:nvGrpSpPr>
          <p:cNvPr id="9" name="Group 20"/>
          <p:cNvGrpSpPr/>
          <p:nvPr/>
        </p:nvGrpSpPr>
        <p:grpSpPr>
          <a:xfrm>
            <a:off x="4884680" y="1434834"/>
            <a:ext cx="1752600" cy="1371600"/>
            <a:chOff x="5715000" y="1828800"/>
            <a:chExt cx="1752600" cy="1371600"/>
          </a:xfrm>
        </p:grpSpPr>
        <p:cxnSp>
          <p:nvCxnSpPr>
            <p:cNvPr id="10" name="Straight Arrow Connector 9"/>
            <p:cNvCxnSpPr/>
            <p:nvPr/>
          </p:nvCxnSpPr>
          <p:spPr>
            <a:xfrm flipV="1">
              <a:off x="5804720" y="2254605"/>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flipH="1">
              <a:off x="6057900" y="2194492"/>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4" name="Straight Arrow Connector 13"/>
            <p:cNvCxnSpPr/>
            <p:nvPr/>
          </p:nvCxnSpPr>
          <p:spPr>
            <a:xfrm>
              <a:off x="6037509" y="2801691"/>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6" name="Straight Arrow Connector 15"/>
            <p:cNvCxnSpPr/>
            <p:nvPr/>
          </p:nvCxnSpPr>
          <p:spPr>
            <a:xfrm flipH="1" flipV="1">
              <a:off x="6139113" y="2981042"/>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8" name="Curved Connector 17"/>
            <p:cNvCxnSpPr>
              <a:stCxn id="6" idx="6"/>
              <a:endCxn id="6" idx="0"/>
            </p:cNvCxnSpPr>
            <p:nvPr/>
          </p:nvCxnSpPr>
          <p:spPr>
            <a:xfrm flipH="1" flipV="1">
              <a:off x="6248400" y="18288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6" name="Oval 5"/>
            <p:cNvSpPr/>
            <p:nvPr/>
          </p:nvSpPr>
          <p:spPr>
            <a:xfrm>
              <a:off x="6019800" y="18288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y</a:t>
              </a:r>
              <a:endParaRPr lang="en-US" sz="2400" b="1" dirty="0">
                <a:solidFill>
                  <a:schemeClr val="bg1"/>
                </a:solidFill>
                <a:latin typeface="Arial" pitchFamily="34" charset="0"/>
                <a:cs typeface="Arial" pitchFamily="34" charset="0"/>
              </a:endParaRPr>
            </a:p>
          </p:txBody>
        </p:sp>
        <p:sp>
          <p:nvSpPr>
            <p:cNvPr id="7" name="Oval 6"/>
            <p:cNvSpPr/>
            <p:nvPr/>
          </p:nvSpPr>
          <p:spPr>
            <a:xfrm>
              <a:off x="5715000" y="26670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a</a:t>
              </a:r>
              <a:endParaRPr lang="en-US" sz="2400" b="1" dirty="0">
                <a:solidFill>
                  <a:schemeClr val="bg1"/>
                </a:solidFill>
                <a:latin typeface="Arial" pitchFamily="34" charset="0"/>
                <a:cs typeface="Arial" pitchFamily="34" charset="0"/>
              </a:endParaRPr>
            </a:p>
          </p:txBody>
        </p:sp>
        <p:sp>
          <p:nvSpPr>
            <p:cNvPr id="8" name="Oval 7"/>
            <p:cNvSpPr/>
            <p:nvPr/>
          </p:nvSpPr>
          <p:spPr>
            <a:xfrm>
              <a:off x="7010400" y="27432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m</a:t>
              </a:r>
              <a:endParaRPr lang="en-US" sz="2400" b="1" dirty="0">
                <a:solidFill>
                  <a:schemeClr val="bg1"/>
                </a:solidFill>
                <a:latin typeface="Arial" pitchFamily="34" charset="0"/>
                <a:cs typeface="Arial" pitchFamily="34" charset="0"/>
              </a:endParaRPr>
            </a:p>
          </p:txBody>
        </p:sp>
      </p:grpSp>
      <p:graphicFrame>
        <p:nvGraphicFramePr>
          <p:cNvPr id="20" name="Table 19"/>
          <p:cNvGraphicFramePr>
            <a:graphicFrameLocks noGrp="1"/>
          </p:cNvGraphicFramePr>
          <p:nvPr>
            <p:extLst>
              <p:ext uri="{D42A27DB-BD31-4B8C-83A1-F6EECF244321}">
                <p14:modId xmlns:p14="http://schemas.microsoft.com/office/powerpoint/2010/main" val="3232368390"/>
              </p:ext>
            </p:extLst>
          </p:nvPr>
        </p:nvGraphicFramePr>
        <p:xfrm>
          <a:off x="6632961" y="1304305"/>
          <a:ext cx="2438400" cy="1478280"/>
        </p:xfrm>
        <a:graphic>
          <a:graphicData uri="http://schemas.openxmlformats.org/drawingml/2006/table">
            <a:tbl>
              <a:tblPr firstRow="1" bandRow="1">
                <a:tableStyleId>{2D5ABB26-0587-4C30-8999-92F81FD0307C}</a:tableStyleId>
              </a:tblPr>
              <a:tblGrid>
                <a:gridCol w="609600"/>
                <a:gridCol w="609600"/>
                <a:gridCol w="609600"/>
                <a:gridCol w="609600"/>
              </a:tblGrid>
              <a:tr h="152400">
                <a:tc>
                  <a:txBody>
                    <a:bodyPr/>
                    <a:lstStyle/>
                    <a:p>
                      <a:pPr algn="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y</a:t>
                      </a:r>
                      <a:endParaRPr lang="en-US"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a</a:t>
                      </a:r>
                      <a:endParaRPr lang="en-US"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m</a:t>
                      </a:r>
                      <a:endParaRPr lang="en-US"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r>
              <a:tr h="370840">
                <a:tc>
                  <a:txBody>
                    <a:bodyPr/>
                    <a:lstStyle/>
                    <a:p>
                      <a:pPr algn="r"/>
                      <a:r>
                        <a:rPr lang="en-US" dirty="0" smtClean="0">
                          <a:latin typeface="Times New Roman" pitchFamily="18" charset="0"/>
                          <a:cs typeface="Times New Roman" pitchFamily="18" charset="0"/>
                        </a:rPr>
                        <a:t>y</a:t>
                      </a:r>
                      <a:endParaRPr lang="en-US"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a:r>
                        <a:rPr lang="en-US" dirty="0" smtClean="0">
                          <a:latin typeface="Times New Roman" pitchFamily="18" charset="0"/>
                          <a:cs typeface="Times New Roman" pitchFamily="18" charset="0"/>
                        </a:rPr>
                        <a:t>a</a:t>
                      </a:r>
                      <a:endParaRPr lang="en-US"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a:r>
                        <a:rPr lang="en-US" dirty="0" smtClean="0">
                          <a:latin typeface="Times New Roman" pitchFamily="18" charset="0"/>
                          <a:cs typeface="Times New Roman" pitchFamily="18" charset="0"/>
                        </a:rPr>
                        <a:t>m</a:t>
                      </a:r>
                      <a:endParaRPr lang="en-US"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2" name="Slide Number Placeholder 21"/>
          <p:cNvSpPr>
            <a:spLocks noGrp="1"/>
          </p:cNvSpPr>
          <p:nvPr>
            <p:ph type="sldNum" sz="quarter" idx="12"/>
          </p:nvPr>
        </p:nvSpPr>
        <p:spPr/>
        <p:txBody>
          <a:bodyPr/>
          <a:lstStyle/>
          <a:p>
            <a:fld id="{19B12225-5612-419B-A8D5-4B8EEE4C217E}" type="slidenum">
              <a:rPr lang="en-US" smtClean="0"/>
              <a:pPr/>
              <a:t>27</a:t>
            </a:fld>
            <a:endParaRPr lang="en-US"/>
          </a:p>
        </p:txBody>
      </p:sp>
      <p:sp>
        <p:nvSpPr>
          <p:cNvPr id="11" name="Double Bracket 10"/>
          <p:cNvSpPr/>
          <p:nvPr/>
        </p:nvSpPr>
        <p:spPr>
          <a:xfrm>
            <a:off x="829733" y="4825140"/>
            <a:ext cx="457200" cy="1143000"/>
          </a:xfrm>
          <a:prstGeom prst="bracketPair">
            <a:avLst>
              <a:gd name="adj" fmla="val 16667"/>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TextBox 12"/>
          <p:cNvSpPr txBox="1"/>
          <p:nvPr/>
        </p:nvSpPr>
        <p:spPr>
          <a:xfrm>
            <a:off x="2286000" y="5976604"/>
            <a:ext cx="2082621"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Iteration 0, 1, 2, …</a:t>
            </a:r>
          </a:p>
        </p:txBody>
      </p:sp>
      <p:sp>
        <p:nvSpPr>
          <p:cNvPr id="23" name="Rectangle 22"/>
          <p:cNvSpPr/>
          <p:nvPr/>
        </p:nvSpPr>
        <p:spPr>
          <a:xfrm>
            <a:off x="6553200" y="3052227"/>
            <a:ext cx="2514600" cy="1138773"/>
          </a:xfrm>
          <a:prstGeom prst="rect">
            <a:avLst/>
          </a:prstGeom>
          <a:noFill/>
        </p:spPr>
        <p:txBody>
          <a:bodyPr wrap="square">
            <a:spAutoFit/>
          </a:bodyPr>
          <a:lstStyle/>
          <a:p>
            <a:pPr lvl="1">
              <a:spcBef>
                <a:spcPct val="20000"/>
              </a:spcBef>
              <a:buClr>
                <a:srgbClr val="CC00CC"/>
              </a:buClr>
              <a:buFont typeface="Monotype Sorts" pitchFamily="-32" charset="2"/>
              <a:buNone/>
            </a:pP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y</a:t>
            </a:r>
            <a:r>
              <a:rPr lang="en-US" sz="2000" b="1" dirty="0" smtClean="0">
                <a:solidFill>
                  <a:srgbClr val="008000"/>
                </a:solidFill>
                <a:latin typeface="Times New Roman" pitchFamily="18" charset="0"/>
                <a:cs typeface="Times New Roman" pitchFamily="18" charset="0"/>
              </a:rPr>
              <a:t>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y</a:t>
            </a:r>
            <a:r>
              <a:rPr lang="en-US" sz="2000" b="1" baseline="-25000" dirty="0" smtClean="0">
                <a:solidFill>
                  <a:srgbClr val="008000"/>
                </a:solidFill>
                <a:latin typeface="Times New Roman" pitchFamily="18" charset="0"/>
                <a:cs typeface="Times New Roman" pitchFamily="18" charset="0"/>
              </a:rPr>
              <a:t> </a:t>
            </a:r>
            <a:r>
              <a:rPr lang="en-US" sz="2000" b="1" dirty="0" smtClean="0">
                <a:solidFill>
                  <a:srgbClr val="008000"/>
                </a:solidFill>
                <a:latin typeface="Times New Roman" pitchFamily="18" charset="0"/>
                <a:cs typeface="Times New Roman" pitchFamily="18" charset="0"/>
              </a:rPr>
              <a:t>/2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a</a:t>
            </a:r>
            <a:r>
              <a:rPr lang="en-US" sz="2000" b="1" dirty="0" smtClean="0">
                <a:solidFill>
                  <a:srgbClr val="008000"/>
                </a:solidFill>
                <a:latin typeface="Times New Roman" pitchFamily="18" charset="0"/>
                <a:cs typeface="Times New Roman" pitchFamily="18" charset="0"/>
              </a:rPr>
              <a:t> /2</a:t>
            </a:r>
          </a:p>
          <a:p>
            <a:pPr lvl="1">
              <a:spcBef>
                <a:spcPct val="20000"/>
              </a:spcBef>
              <a:buClr>
                <a:srgbClr val="CC00CC"/>
              </a:buClr>
              <a:buFont typeface="Monotype Sorts" pitchFamily="-32" charset="2"/>
              <a:buNone/>
            </a:pP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a</a:t>
            </a:r>
            <a:r>
              <a:rPr lang="en-US" sz="2000" b="1" dirty="0" smtClean="0">
                <a:solidFill>
                  <a:srgbClr val="008000"/>
                </a:solidFill>
                <a:latin typeface="Times New Roman" pitchFamily="18" charset="0"/>
                <a:cs typeface="Times New Roman" pitchFamily="18" charset="0"/>
              </a:rPr>
              <a:t>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y</a:t>
            </a:r>
            <a:r>
              <a:rPr lang="en-US" sz="2000" b="1" baseline="-25000" dirty="0" smtClean="0">
                <a:solidFill>
                  <a:srgbClr val="008000"/>
                </a:solidFill>
                <a:latin typeface="Times New Roman" pitchFamily="18" charset="0"/>
                <a:cs typeface="Times New Roman" pitchFamily="18" charset="0"/>
              </a:rPr>
              <a:t> </a:t>
            </a:r>
            <a:r>
              <a:rPr lang="en-US" sz="2000" b="1" dirty="0" smtClean="0">
                <a:solidFill>
                  <a:srgbClr val="008000"/>
                </a:solidFill>
                <a:latin typeface="Times New Roman" pitchFamily="18" charset="0"/>
                <a:cs typeface="Times New Roman" pitchFamily="18" charset="0"/>
              </a:rPr>
              <a:t>/2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m</a:t>
            </a:r>
            <a:endParaRPr lang="en-US" sz="2000" b="1" baseline="-25000" dirty="0" smtClean="0">
              <a:solidFill>
                <a:srgbClr val="008000"/>
              </a:solidFill>
              <a:latin typeface="Times New Roman" pitchFamily="18" charset="0"/>
              <a:cs typeface="Times New Roman" pitchFamily="18" charset="0"/>
            </a:endParaRPr>
          </a:p>
          <a:p>
            <a:pPr lvl="1">
              <a:spcBef>
                <a:spcPct val="20000"/>
              </a:spcBef>
              <a:buClr>
                <a:srgbClr val="CC00CC"/>
              </a:buClr>
              <a:buFont typeface="Monotype Sorts" pitchFamily="-32" charset="2"/>
              <a:buNone/>
            </a:pP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m</a:t>
            </a:r>
            <a:r>
              <a:rPr lang="en-US" sz="2000" b="1" dirty="0" smtClean="0">
                <a:solidFill>
                  <a:srgbClr val="008000"/>
                </a:solidFill>
                <a:latin typeface="Times New Roman" pitchFamily="18" charset="0"/>
                <a:cs typeface="Times New Roman" pitchFamily="18" charset="0"/>
              </a:rPr>
              <a:t>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a</a:t>
            </a:r>
            <a:r>
              <a:rPr lang="en-US" sz="2000" b="1" dirty="0" smtClean="0">
                <a:solidFill>
                  <a:srgbClr val="008000"/>
                </a:solidFill>
                <a:latin typeface="Times New Roman" pitchFamily="18" charset="0"/>
                <a:cs typeface="Times New Roman" pitchFamily="18" charset="0"/>
              </a:rPr>
              <a:t> /2</a:t>
            </a:r>
            <a:endParaRPr lang="en-US" sz="2000" b="1" dirty="0">
              <a:solidFill>
                <a:srgbClr val="008000"/>
              </a:solidFill>
              <a:latin typeface="Times New Roman" pitchFamily="18" charset="0"/>
              <a:cs typeface="Times New Roman" pitchFamily="18" charset="0"/>
            </a:endParaRPr>
          </a:p>
        </p:txBody>
      </p:sp>
    </p:spTree>
    <p:extLst>
      <p:ext uri="{BB962C8B-B14F-4D97-AF65-F5344CB8AC3E}">
        <p14:creationId xmlns:p14="http://schemas.microsoft.com/office/powerpoint/2010/main" val="15888086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Power Iteration works? (1)</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86800" cy="5257801"/>
              </a:xfrm>
            </p:spPr>
            <p:txBody>
              <a:bodyPr/>
              <a:lstStyle/>
              <a:p>
                <a:r>
                  <a:rPr lang="en-US" b="1" dirty="0" smtClean="0">
                    <a:solidFill>
                      <a:srgbClr val="0000FF"/>
                    </a:solidFill>
                  </a:rPr>
                  <a:t>Power iteration: </a:t>
                </a:r>
                <a:br>
                  <a:rPr lang="en-US" b="1" dirty="0" smtClean="0">
                    <a:solidFill>
                      <a:srgbClr val="0000FF"/>
                    </a:solidFill>
                  </a:rPr>
                </a:br>
                <a:r>
                  <a:rPr lang="en-US" dirty="0" smtClean="0"/>
                  <a:t>A method for finding dominant eigenvector (the vector corresponding to the largest eigenvalue)</a:t>
                </a:r>
              </a:p>
              <a:p>
                <a:pPr lvl="1"/>
                <a14:m>
                  <m:oMath xmlns:m="http://schemas.openxmlformats.org/officeDocument/2006/math">
                    <m:sSup>
                      <m:sSupPr>
                        <m:ctrlPr>
                          <a:rPr lang="en-US" b="1" i="1" smtClean="0">
                            <a:latin typeface="Cambria Math"/>
                          </a:rPr>
                        </m:ctrlPr>
                      </m:sSupPr>
                      <m:e>
                        <m:r>
                          <a:rPr lang="en-US" b="1" i="1" smtClean="0">
                            <a:latin typeface="Cambria Math"/>
                          </a:rPr>
                          <m:t>𝒓</m:t>
                        </m:r>
                      </m:e>
                      <m:sup>
                        <m:r>
                          <a:rPr lang="en-US" b="1" i="1" smtClean="0">
                            <a:latin typeface="Cambria Math"/>
                          </a:rPr>
                          <m:t>(</m:t>
                        </m:r>
                        <m:r>
                          <a:rPr lang="en-US" b="1" i="1" smtClean="0">
                            <a:latin typeface="Cambria Math"/>
                          </a:rPr>
                          <m:t>𝟏</m:t>
                        </m:r>
                        <m:r>
                          <a:rPr lang="en-US" b="1" i="1" smtClean="0">
                            <a:latin typeface="Cambria Math"/>
                          </a:rPr>
                          <m:t>)</m:t>
                        </m:r>
                      </m:sup>
                    </m:sSup>
                    <m:r>
                      <a:rPr lang="en-US" b="1" i="1" smtClean="0">
                        <a:latin typeface="Cambria Math"/>
                      </a:rPr>
                      <m:t>=</m:t>
                    </m:r>
                    <m:r>
                      <a:rPr lang="en-US" b="1" i="1" smtClean="0">
                        <a:latin typeface="Cambria Math"/>
                      </a:rPr>
                      <m:t>𝑴</m:t>
                    </m:r>
                    <m:r>
                      <a:rPr lang="en-US" b="1" i="1" smtClean="0">
                        <a:latin typeface="Cambria Math"/>
                      </a:rPr>
                      <m:t>⋅</m:t>
                    </m:r>
                    <m:sSup>
                      <m:sSupPr>
                        <m:ctrlPr>
                          <a:rPr lang="en-US" b="1" i="1" smtClean="0">
                            <a:latin typeface="Cambria Math"/>
                          </a:rPr>
                        </m:ctrlPr>
                      </m:sSupPr>
                      <m:e>
                        <m:r>
                          <a:rPr lang="en-US" b="1" i="1" smtClean="0">
                            <a:latin typeface="Cambria Math"/>
                          </a:rPr>
                          <m:t>𝒓</m:t>
                        </m:r>
                      </m:e>
                      <m:sup>
                        <m:r>
                          <a:rPr lang="en-US" b="1" i="1" smtClean="0">
                            <a:latin typeface="Cambria Math"/>
                          </a:rPr>
                          <m:t>(</m:t>
                        </m:r>
                        <m:r>
                          <a:rPr lang="en-US" b="1" i="1" smtClean="0">
                            <a:latin typeface="Cambria Math"/>
                          </a:rPr>
                          <m:t>𝟎</m:t>
                        </m:r>
                        <m:r>
                          <a:rPr lang="en-US" b="1" i="1" smtClean="0">
                            <a:latin typeface="Cambria Math"/>
                          </a:rPr>
                          <m:t>)</m:t>
                        </m:r>
                      </m:sup>
                    </m:sSup>
                  </m:oMath>
                </a14:m>
                <a:endParaRPr lang="en-US" b="1" dirty="0" smtClean="0"/>
              </a:p>
              <a:p>
                <a:pPr lvl="1"/>
                <a14:m>
                  <m:oMath xmlns:m="http://schemas.openxmlformats.org/officeDocument/2006/math">
                    <m:sSup>
                      <m:sSupPr>
                        <m:ctrlPr>
                          <a:rPr lang="en-US" b="1" i="1">
                            <a:latin typeface="Cambria Math"/>
                          </a:rPr>
                        </m:ctrlPr>
                      </m:sSupPr>
                      <m:e>
                        <m:r>
                          <a:rPr lang="en-US" b="1" i="1">
                            <a:latin typeface="Cambria Math"/>
                          </a:rPr>
                          <m:t>𝒓</m:t>
                        </m:r>
                      </m:e>
                      <m:sup>
                        <m:r>
                          <a:rPr lang="en-US" b="1" i="1">
                            <a:latin typeface="Cambria Math"/>
                          </a:rPr>
                          <m:t>(</m:t>
                        </m:r>
                        <m:r>
                          <a:rPr lang="en-US" b="1" i="1" smtClean="0">
                            <a:latin typeface="Cambria Math"/>
                          </a:rPr>
                          <m:t>𝟐</m:t>
                        </m:r>
                        <m:r>
                          <a:rPr lang="en-US" b="1" i="1">
                            <a:latin typeface="Cambria Math"/>
                          </a:rPr>
                          <m:t>)</m:t>
                        </m:r>
                      </m:sup>
                    </m:sSup>
                    <m:r>
                      <a:rPr lang="en-US" b="1" i="1">
                        <a:latin typeface="Cambria Math"/>
                      </a:rPr>
                      <m:t>=</m:t>
                    </m:r>
                    <m:r>
                      <a:rPr lang="en-US" b="1" i="1">
                        <a:latin typeface="Cambria Math"/>
                      </a:rPr>
                      <m:t>𝑴</m:t>
                    </m:r>
                    <m:r>
                      <a:rPr lang="en-US" b="1" i="1">
                        <a:latin typeface="Cambria Math"/>
                      </a:rPr>
                      <m:t>⋅</m:t>
                    </m:r>
                    <m:sSup>
                      <m:sSupPr>
                        <m:ctrlPr>
                          <a:rPr lang="en-US" b="1" i="1">
                            <a:latin typeface="Cambria Math"/>
                          </a:rPr>
                        </m:ctrlPr>
                      </m:sSupPr>
                      <m:e>
                        <m:r>
                          <a:rPr lang="en-US" b="1" i="1">
                            <a:latin typeface="Cambria Math"/>
                          </a:rPr>
                          <m:t>𝒓</m:t>
                        </m:r>
                      </m:e>
                      <m:sup>
                        <m:d>
                          <m:dPr>
                            <m:ctrlPr>
                              <a:rPr lang="en-US" b="1" i="1" smtClean="0">
                                <a:latin typeface="Cambria Math"/>
                              </a:rPr>
                            </m:ctrlPr>
                          </m:dPr>
                          <m:e>
                            <m:r>
                              <a:rPr lang="en-US" b="1" i="1" smtClean="0">
                                <a:latin typeface="Cambria Math"/>
                              </a:rPr>
                              <m:t>𝟏</m:t>
                            </m:r>
                          </m:e>
                        </m:d>
                      </m:sup>
                    </m:sSup>
                    <m:r>
                      <a:rPr lang="en-US" b="1" i="1" smtClean="0">
                        <a:latin typeface="Cambria Math"/>
                      </a:rPr>
                      <m:t>=</m:t>
                    </m:r>
                    <m:r>
                      <a:rPr lang="en-US" b="1" i="1" smtClean="0">
                        <a:latin typeface="Cambria Math"/>
                      </a:rPr>
                      <m:t>𝑴</m:t>
                    </m:r>
                    <m:d>
                      <m:dPr>
                        <m:ctrlPr>
                          <a:rPr lang="en-US" b="1" i="1" smtClean="0">
                            <a:latin typeface="Cambria Math"/>
                          </a:rPr>
                        </m:ctrlPr>
                      </m:dPr>
                      <m:e>
                        <m:r>
                          <a:rPr lang="en-US" b="1" i="1">
                            <a:latin typeface="Cambria Math"/>
                          </a:rPr>
                          <m:t>𝑴</m:t>
                        </m:r>
                        <m:sSup>
                          <m:sSupPr>
                            <m:ctrlPr>
                              <a:rPr lang="en-US" b="1" i="1">
                                <a:latin typeface="Cambria Math"/>
                              </a:rPr>
                            </m:ctrlPr>
                          </m:sSupPr>
                          <m:e>
                            <m:r>
                              <a:rPr lang="en-US" b="1" i="1">
                                <a:latin typeface="Cambria Math"/>
                              </a:rPr>
                              <m:t>𝒓</m:t>
                            </m:r>
                          </m:e>
                          <m:sup>
                            <m:d>
                              <m:dPr>
                                <m:ctrlPr>
                                  <a:rPr lang="en-US" b="1" i="1">
                                    <a:latin typeface="Cambria Math"/>
                                  </a:rPr>
                                </m:ctrlPr>
                              </m:dPr>
                              <m:e>
                                <m:r>
                                  <a:rPr lang="en-US" b="1" i="1">
                                    <a:latin typeface="Cambria Math"/>
                                  </a:rPr>
                                  <m:t>𝟏</m:t>
                                </m:r>
                              </m:e>
                            </m:d>
                          </m:sup>
                        </m:sSup>
                      </m:e>
                    </m:d>
                    <m:r>
                      <a:rPr lang="en-US" b="1" i="1" smtClean="0">
                        <a:latin typeface="Cambria Math"/>
                      </a:rPr>
                      <m:t>=</m:t>
                    </m:r>
                    <m:sSup>
                      <m:sSupPr>
                        <m:ctrlPr>
                          <a:rPr lang="en-US" b="1" i="1" smtClean="0">
                            <a:latin typeface="Cambria Math"/>
                          </a:rPr>
                        </m:ctrlPr>
                      </m:sSupPr>
                      <m:e>
                        <m:r>
                          <a:rPr lang="en-US" b="1" i="1">
                            <a:latin typeface="Cambria Math"/>
                          </a:rPr>
                          <m:t>𝑴</m:t>
                        </m:r>
                      </m:e>
                      <m:sup>
                        <m:r>
                          <a:rPr lang="en-US" b="1" i="1" smtClean="0">
                            <a:latin typeface="Cambria Math"/>
                          </a:rPr>
                          <m:t>𝟐</m:t>
                        </m:r>
                      </m:sup>
                    </m:sSup>
                    <m:r>
                      <a:rPr lang="en-US" b="1" i="1">
                        <a:latin typeface="Cambria Math"/>
                      </a:rPr>
                      <m:t>⋅</m:t>
                    </m:r>
                    <m:sSup>
                      <m:sSupPr>
                        <m:ctrlPr>
                          <a:rPr lang="en-US" b="1" i="1">
                            <a:latin typeface="Cambria Math"/>
                          </a:rPr>
                        </m:ctrlPr>
                      </m:sSupPr>
                      <m:e>
                        <m:r>
                          <a:rPr lang="en-US" b="1" i="1">
                            <a:latin typeface="Cambria Math"/>
                          </a:rPr>
                          <m:t>𝒓</m:t>
                        </m:r>
                      </m:e>
                      <m:sup>
                        <m:d>
                          <m:dPr>
                            <m:ctrlPr>
                              <a:rPr lang="en-US" b="1" i="1">
                                <a:latin typeface="Cambria Math"/>
                              </a:rPr>
                            </m:ctrlPr>
                          </m:dPr>
                          <m:e>
                            <m:r>
                              <a:rPr lang="en-US" b="1" i="1" smtClean="0">
                                <a:latin typeface="Cambria Math"/>
                              </a:rPr>
                              <m:t>𝟎</m:t>
                            </m:r>
                          </m:e>
                        </m:d>
                      </m:sup>
                    </m:sSup>
                  </m:oMath>
                </a14:m>
                <a:endParaRPr lang="en-US" b="1" dirty="0" smtClean="0"/>
              </a:p>
              <a:p>
                <a:pPr lvl="1"/>
                <a14:m>
                  <m:oMath xmlns:m="http://schemas.openxmlformats.org/officeDocument/2006/math">
                    <m:sSup>
                      <m:sSupPr>
                        <m:ctrlPr>
                          <a:rPr lang="en-US" b="1" i="1">
                            <a:latin typeface="Cambria Math"/>
                          </a:rPr>
                        </m:ctrlPr>
                      </m:sSupPr>
                      <m:e>
                        <m:r>
                          <a:rPr lang="en-US" b="1" i="1">
                            <a:latin typeface="Cambria Math"/>
                          </a:rPr>
                          <m:t>𝒓</m:t>
                        </m:r>
                      </m:e>
                      <m:sup>
                        <m:r>
                          <a:rPr lang="en-US" b="1" i="1">
                            <a:latin typeface="Cambria Math"/>
                          </a:rPr>
                          <m:t>(</m:t>
                        </m:r>
                        <m:r>
                          <a:rPr lang="en-US" b="1" i="1" smtClean="0">
                            <a:latin typeface="Cambria Math"/>
                          </a:rPr>
                          <m:t>𝟑</m:t>
                        </m:r>
                        <m:r>
                          <a:rPr lang="en-US" b="1" i="1">
                            <a:latin typeface="Cambria Math"/>
                          </a:rPr>
                          <m:t>)</m:t>
                        </m:r>
                      </m:sup>
                    </m:sSup>
                    <m:r>
                      <a:rPr lang="en-US" b="1" i="1">
                        <a:latin typeface="Cambria Math"/>
                      </a:rPr>
                      <m:t>=</m:t>
                    </m:r>
                    <m:r>
                      <a:rPr lang="en-US" b="1" i="1">
                        <a:latin typeface="Cambria Math"/>
                      </a:rPr>
                      <m:t>𝑴</m:t>
                    </m:r>
                    <m:r>
                      <a:rPr lang="en-US" b="1" i="1">
                        <a:latin typeface="Cambria Math"/>
                      </a:rPr>
                      <m:t>⋅</m:t>
                    </m:r>
                    <m:sSup>
                      <m:sSupPr>
                        <m:ctrlPr>
                          <a:rPr lang="en-US" b="1" i="1">
                            <a:latin typeface="Cambria Math"/>
                          </a:rPr>
                        </m:ctrlPr>
                      </m:sSupPr>
                      <m:e>
                        <m:r>
                          <a:rPr lang="en-US" b="1" i="1">
                            <a:latin typeface="Cambria Math"/>
                          </a:rPr>
                          <m:t>𝒓</m:t>
                        </m:r>
                      </m:e>
                      <m:sup>
                        <m:d>
                          <m:dPr>
                            <m:ctrlPr>
                              <a:rPr lang="en-US" b="1" i="1">
                                <a:latin typeface="Cambria Math"/>
                              </a:rPr>
                            </m:ctrlPr>
                          </m:dPr>
                          <m:e>
                            <m:r>
                              <a:rPr lang="en-US" b="1" i="1" smtClean="0">
                                <a:latin typeface="Cambria Math"/>
                              </a:rPr>
                              <m:t>𝟐</m:t>
                            </m:r>
                          </m:e>
                        </m:d>
                      </m:sup>
                    </m:sSup>
                    <m:r>
                      <a:rPr lang="en-US" b="1" i="1">
                        <a:latin typeface="Cambria Math"/>
                      </a:rPr>
                      <m:t>=</m:t>
                    </m:r>
                    <m:r>
                      <a:rPr lang="en-US" b="1" i="1">
                        <a:latin typeface="Cambria Math"/>
                      </a:rPr>
                      <m:t>𝑴</m:t>
                    </m:r>
                    <m:d>
                      <m:dPr>
                        <m:ctrlPr>
                          <a:rPr lang="en-US" b="1" i="1">
                            <a:latin typeface="Cambria Math"/>
                          </a:rPr>
                        </m:ctrlPr>
                      </m:dPr>
                      <m:e>
                        <m:sSup>
                          <m:sSupPr>
                            <m:ctrlPr>
                              <a:rPr lang="en-US" b="1" i="1" smtClean="0">
                                <a:latin typeface="Cambria Math"/>
                              </a:rPr>
                            </m:ctrlPr>
                          </m:sSupPr>
                          <m:e>
                            <m:r>
                              <a:rPr lang="en-US" b="1" i="1">
                                <a:latin typeface="Cambria Math"/>
                              </a:rPr>
                              <m:t>𝑴</m:t>
                            </m:r>
                          </m:e>
                          <m:sup>
                            <m:r>
                              <a:rPr lang="en-US" b="1" i="1" smtClean="0">
                                <a:latin typeface="Cambria Math"/>
                              </a:rPr>
                              <m:t>𝟐</m:t>
                            </m:r>
                          </m:sup>
                        </m:sSup>
                        <m:sSup>
                          <m:sSupPr>
                            <m:ctrlPr>
                              <a:rPr lang="en-US" b="1" i="1">
                                <a:latin typeface="Cambria Math"/>
                              </a:rPr>
                            </m:ctrlPr>
                          </m:sSupPr>
                          <m:e>
                            <m:r>
                              <a:rPr lang="en-US" b="1" i="1">
                                <a:latin typeface="Cambria Math"/>
                              </a:rPr>
                              <m:t>𝒓</m:t>
                            </m:r>
                          </m:e>
                          <m:sup>
                            <m:d>
                              <m:dPr>
                                <m:ctrlPr>
                                  <a:rPr lang="en-US" b="1" i="1">
                                    <a:latin typeface="Cambria Math"/>
                                  </a:rPr>
                                </m:ctrlPr>
                              </m:dPr>
                              <m:e>
                                <m:r>
                                  <a:rPr lang="en-US" b="1" i="1" smtClean="0">
                                    <a:latin typeface="Cambria Math"/>
                                  </a:rPr>
                                  <m:t>𝟎</m:t>
                                </m:r>
                              </m:e>
                            </m:d>
                          </m:sup>
                        </m:sSup>
                      </m:e>
                    </m:d>
                    <m:r>
                      <a:rPr lang="en-US" b="1" i="1">
                        <a:latin typeface="Cambria Math"/>
                      </a:rPr>
                      <m:t>=</m:t>
                    </m:r>
                    <m:sSup>
                      <m:sSupPr>
                        <m:ctrlPr>
                          <a:rPr lang="en-US" b="1" i="1">
                            <a:latin typeface="Cambria Math"/>
                          </a:rPr>
                        </m:ctrlPr>
                      </m:sSupPr>
                      <m:e>
                        <m:r>
                          <a:rPr lang="en-US" b="1" i="1">
                            <a:latin typeface="Cambria Math"/>
                          </a:rPr>
                          <m:t>𝑴</m:t>
                        </m:r>
                      </m:e>
                      <m:sup>
                        <m:r>
                          <a:rPr lang="en-US" b="1" i="1" smtClean="0">
                            <a:latin typeface="Cambria Math"/>
                          </a:rPr>
                          <m:t>𝟑</m:t>
                        </m:r>
                      </m:sup>
                    </m:sSup>
                    <m:r>
                      <a:rPr lang="en-US" b="1" i="1">
                        <a:latin typeface="Cambria Math"/>
                      </a:rPr>
                      <m:t>⋅</m:t>
                    </m:r>
                    <m:sSup>
                      <m:sSupPr>
                        <m:ctrlPr>
                          <a:rPr lang="en-US" b="1" i="1">
                            <a:latin typeface="Cambria Math"/>
                          </a:rPr>
                        </m:ctrlPr>
                      </m:sSupPr>
                      <m:e>
                        <m:r>
                          <a:rPr lang="en-US" b="1" i="1">
                            <a:latin typeface="Cambria Math"/>
                          </a:rPr>
                          <m:t>𝒓</m:t>
                        </m:r>
                      </m:e>
                      <m:sup>
                        <m:d>
                          <m:dPr>
                            <m:ctrlPr>
                              <a:rPr lang="en-US" b="1" i="1">
                                <a:latin typeface="Cambria Math"/>
                              </a:rPr>
                            </m:ctrlPr>
                          </m:dPr>
                          <m:e>
                            <m:r>
                              <a:rPr lang="en-US" b="1" i="1" smtClean="0">
                                <a:latin typeface="Cambria Math"/>
                              </a:rPr>
                              <m:t>𝟎</m:t>
                            </m:r>
                          </m:e>
                        </m:d>
                      </m:sup>
                    </m:sSup>
                  </m:oMath>
                </a14:m>
                <a:endParaRPr lang="en-US" b="1" dirty="0"/>
              </a:p>
              <a:p>
                <a:r>
                  <a:rPr lang="en-US" b="1" dirty="0" smtClean="0">
                    <a:solidFill>
                      <a:srgbClr val="D60093"/>
                    </a:solidFill>
                  </a:rPr>
                  <a:t>Claim:</a:t>
                </a:r>
                <a:r>
                  <a:rPr lang="en-US" dirty="0" smtClean="0">
                    <a:solidFill>
                      <a:srgbClr val="D60093"/>
                    </a:solidFill>
                  </a:rPr>
                  <a:t> </a:t>
                </a:r>
                <a:br>
                  <a:rPr lang="en-US" dirty="0" smtClean="0">
                    <a:solidFill>
                      <a:srgbClr val="D60093"/>
                    </a:solidFill>
                  </a:rPr>
                </a:br>
                <a:r>
                  <a:rPr lang="en-US" dirty="0" smtClean="0"/>
                  <a:t>Sequence </a:t>
                </a:r>
                <a14:m>
                  <m:oMath xmlns:m="http://schemas.openxmlformats.org/officeDocument/2006/math">
                    <m:r>
                      <a:rPr lang="en-US" b="1" i="1">
                        <a:latin typeface="Cambria Math"/>
                      </a:rPr>
                      <m:t>𝑴</m:t>
                    </m:r>
                    <m:r>
                      <a:rPr lang="en-US" b="1" i="1">
                        <a:latin typeface="Cambria Math"/>
                      </a:rPr>
                      <m:t>⋅</m:t>
                    </m:r>
                    <m:sSup>
                      <m:sSupPr>
                        <m:ctrlPr>
                          <a:rPr lang="en-US" b="1" i="1">
                            <a:latin typeface="Cambria Math"/>
                          </a:rPr>
                        </m:ctrlPr>
                      </m:sSupPr>
                      <m:e>
                        <m:r>
                          <a:rPr lang="en-US" b="1" i="1">
                            <a:latin typeface="Cambria Math"/>
                          </a:rPr>
                          <m:t>𝒓</m:t>
                        </m:r>
                      </m:e>
                      <m:sup>
                        <m:d>
                          <m:dPr>
                            <m:ctrlPr>
                              <a:rPr lang="en-US" b="1" i="1">
                                <a:latin typeface="Cambria Math"/>
                              </a:rPr>
                            </m:ctrlPr>
                          </m:dPr>
                          <m:e>
                            <m:r>
                              <a:rPr lang="en-US" b="1" i="1" smtClean="0">
                                <a:latin typeface="Cambria Math"/>
                              </a:rPr>
                              <m:t>𝟎</m:t>
                            </m:r>
                          </m:e>
                        </m:d>
                      </m:sup>
                    </m:sSup>
                    <m:r>
                      <a:rPr lang="en-US" b="1" i="1" smtClean="0">
                        <a:latin typeface="Cambria Math"/>
                      </a:rPr>
                      <m:t>,</m:t>
                    </m:r>
                    <m:sSup>
                      <m:sSupPr>
                        <m:ctrlPr>
                          <a:rPr lang="en-US" b="1" i="1">
                            <a:latin typeface="Cambria Math"/>
                          </a:rPr>
                        </m:ctrlPr>
                      </m:sSupPr>
                      <m:e>
                        <m:r>
                          <a:rPr lang="en-US" b="1" i="1">
                            <a:latin typeface="Cambria Math"/>
                          </a:rPr>
                          <m:t>𝑴</m:t>
                        </m:r>
                      </m:e>
                      <m:sup>
                        <m:r>
                          <a:rPr lang="en-US" b="1" i="1" smtClean="0">
                            <a:latin typeface="Cambria Math"/>
                          </a:rPr>
                          <m:t>𝟐</m:t>
                        </m:r>
                      </m:sup>
                    </m:sSup>
                    <m:r>
                      <a:rPr lang="en-US" b="1" i="1">
                        <a:latin typeface="Cambria Math"/>
                      </a:rPr>
                      <m:t>⋅</m:t>
                    </m:r>
                    <m:sSup>
                      <m:sSupPr>
                        <m:ctrlPr>
                          <a:rPr lang="en-US" b="1" i="1">
                            <a:latin typeface="Cambria Math"/>
                          </a:rPr>
                        </m:ctrlPr>
                      </m:sSupPr>
                      <m:e>
                        <m:r>
                          <a:rPr lang="en-US" b="1" i="1">
                            <a:latin typeface="Cambria Math"/>
                          </a:rPr>
                          <m:t>𝒓</m:t>
                        </m:r>
                      </m:e>
                      <m:sup>
                        <m:d>
                          <m:dPr>
                            <m:ctrlPr>
                              <a:rPr lang="en-US" b="1" i="1">
                                <a:latin typeface="Cambria Math"/>
                              </a:rPr>
                            </m:ctrlPr>
                          </m:dPr>
                          <m:e>
                            <m:r>
                              <a:rPr lang="en-US" b="1" i="1">
                                <a:latin typeface="Cambria Math"/>
                              </a:rPr>
                              <m:t>𝟎</m:t>
                            </m:r>
                          </m:e>
                        </m:d>
                      </m:sup>
                    </m:sSup>
                    <m:r>
                      <a:rPr lang="en-US" b="1" i="1" smtClean="0">
                        <a:latin typeface="Cambria Math"/>
                      </a:rPr>
                      <m:t>,…</m:t>
                    </m:r>
                    <m:sSup>
                      <m:sSupPr>
                        <m:ctrlPr>
                          <a:rPr lang="en-US" b="1" i="1">
                            <a:latin typeface="Cambria Math"/>
                          </a:rPr>
                        </m:ctrlPr>
                      </m:sSupPr>
                      <m:e>
                        <m:r>
                          <a:rPr lang="en-US" b="1" i="1">
                            <a:latin typeface="Cambria Math"/>
                          </a:rPr>
                          <m:t>𝑴</m:t>
                        </m:r>
                      </m:e>
                      <m:sup>
                        <m:r>
                          <a:rPr lang="en-US" b="1" i="1" smtClean="0">
                            <a:latin typeface="Cambria Math"/>
                          </a:rPr>
                          <m:t>𝒌</m:t>
                        </m:r>
                      </m:sup>
                    </m:sSup>
                    <m:r>
                      <a:rPr lang="en-US" b="1" i="1">
                        <a:latin typeface="Cambria Math"/>
                      </a:rPr>
                      <m:t>⋅</m:t>
                    </m:r>
                    <m:sSup>
                      <m:sSupPr>
                        <m:ctrlPr>
                          <a:rPr lang="en-US" b="1" i="1">
                            <a:latin typeface="Cambria Math"/>
                          </a:rPr>
                        </m:ctrlPr>
                      </m:sSupPr>
                      <m:e>
                        <m:r>
                          <a:rPr lang="en-US" b="1" i="1">
                            <a:latin typeface="Cambria Math"/>
                          </a:rPr>
                          <m:t>𝒓</m:t>
                        </m:r>
                      </m:e>
                      <m:sup>
                        <m:d>
                          <m:dPr>
                            <m:ctrlPr>
                              <a:rPr lang="en-US" b="1" i="1">
                                <a:latin typeface="Cambria Math"/>
                              </a:rPr>
                            </m:ctrlPr>
                          </m:dPr>
                          <m:e>
                            <m:r>
                              <a:rPr lang="en-US" b="1" i="1">
                                <a:latin typeface="Cambria Math"/>
                              </a:rPr>
                              <m:t>𝟎</m:t>
                            </m:r>
                          </m:e>
                        </m:d>
                      </m:sup>
                    </m:sSup>
                    <m:r>
                      <a:rPr lang="en-US" b="1" i="1" smtClean="0">
                        <a:latin typeface="Cambria Math"/>
                      </a:rPr>
                      <m:t>,…</m:t>
                    </m:r>
                  </m:oMath>
                </a14:m>
                <a:r>
                  <a:rPr lang="en-US" dirty="0" smtClean="0"/>
                  <a:t> approaches the dominant eigenvector of </a:t>
                </a:r>
                <a14:m>
                  <m:oMath xmlns:m="http://schemas.openxmlformats.org/officeDocument/2006/math">
                    <m:r>
                      <a:rPr lang="en-US" b="1" i="1" dirty="0" smtClean="0">
                        <a:latin typeface="Cambria Math"/>
                      </a:rPr>
                      <m:t>𝑴</m:t>
                    </m:r>
                  </m:oMath>
                </a14:m>
                <a:endParaRPr lang="en-US" b="1"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86800" cy="5257801"/>
              </a:xfrm>
              <a:blipFill rotWithShape="1">
                <a:blip r:embed="rId2"/>
                <a:stretch>
                  <a:fillRect t="-696" r="-772"/>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28</a:t>
            </a:fld>
            <a:endParaRPr lang="en-US"/>
          </a:p>
        </p:txBody>
      </p:sp>
      <p:grpSp>
        <p:nvGrpSpPr>
          <p:cNvPr id="7" name="Group 6"/>
          <p:cNvGrpSpPr/>
          <p:nvPr/>
        </p:nvGrpSpPr>
        <p:grpSpPr>
          <a:xfrm>
            <a:off x="7696200" y="0"/>
            <a:ext cx="1447800" cy="685800"/>
            <a:chOff x="7696200" y="0"/>
            <a:chExt cx="1447800" cy="685800"/>
          </a:xfrm>
        </p:grpSpPr>
        <p:sp>
          <p:nvSpPr>
            <p:cNvPr id="8" name="Teardrop 7"/>
            <p:cNvSpPr/>
            <p:nvPr/>
          </p:nvSpPr>
          <p:spPr>
            <a:xfrm>
              <a:off x="7696200" y="0"/>
              <a:ext cx="1447800" cy="685800"/>
            </a:xfrm>
            <a:prstGeom prst="teardrop">
              <a:avLst/>
            </a:prstGeom>
            <a:solidFill>
              <a:srgbClr val="FF0000"/>
            </a:solidFill>
            <a:ln w="38100">
              <a:solidFill>
                <a:schemeClr val="bg1"/>
              </a:solidFill>
            </a:ln>
          </p:spPr>
          <p:style>
            <a:lnRef idx="1">
              <a:schemeClr val="dk1"/>
            </a:lnRef>
            <a:fillRef idx="0">
              <a:schemeClr val="dk1"/>
            </a:fillRef>
            <a:effectRef idx="0">
              <a:schemeClr val="dk1"/>
            </a:effectRef>
            <a:fontRef idx="minor">
              <a:schemeClr val="tx1"/>
            </a:fontRef>
          </p:style>
          <p:txBody>
            <a:bodyPr lIns="0" rIns="0" rtlCol="0" anchor="ctr"/>
            <a:lstStyle/>
            <a:p>
              <a:pPr algn="ctr"/>
              <a:endParaRPr lang="en-US" sz="2800" b="1" dirty="0">
                <a:solidFill>
                  <a:schemeClr val="bg1"/>
                </a:solidFill>
              </a:endParaRPr>
            </a:p>
          </p:txBody>
        </p:sp>
        <p:sp>
          <p:nvSpPr>
            <p:cNvPr id="9" name="Rectangle 8"/>
            <p:cNvSpPr/>
            <p:nvPr/>
          </p:nvSpPr>
          <p:spPr>
            <a:xfrm>
              <a:off x="7768302" y="76200"/>
              <a:ext cx="1375698" cy="523220"/>
            </a:xfrm>
            <a:prstGeom prst="rect">
              <a:avLst/>
            </a:prstGeom>
          </p:spPr>
          <p:txBody>
            <a:bodyPr wrap="none">
              <a:spAutoFit/>
            </a:bodyPr>
            <a:lstStyle/>
            <a:p>
              <a:pPr algn="ctr"/>
              <a:r>
                <a:rPr lang="en-US" sz="2800" b="1" dirty="0" smtClean="0">
                  <a:solidFill>
                    <a:schemeClr val="bg1"/>
                  </a:solidFill>
                </a:rPr>
                <a:t>Details!</a:t>
              </a:r>
              <a:endParaRPr lang="en-US" sz="2800" b="1" dirty="0">
                <a:solidFill>
                  <a:schemeClr val="bg1"/>
                </a:solidFill>
              </a:endParaRPr>
            </a:p>
          </p:txBody>
        </p:sp>
      </p:grpSp>
    </p:spTree>
    <p:extLst>
      <p:ext uri="{BB962C8B-B14F-4D97-AF65-F5344CB8AC3E}">
        <p14:creationId xmlns:p14="http://schemas.microsoft.com/office/powerpoint/2010/main" val="1817854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Power Iteration works</a:t>
            </a:r>
            <a:r>
              <a:rPr lang="en-US" dirty="0" smtClean="0"/>
              <a:t>? (2)</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534400" cy="5257801"/>
              </a:xfrm>
            </p:spPr>
            <p:txBody>
              <a:bodyPr>
                <a:normAutofit fontScale="92500" lnSpcReduction="20000"/>
              </a:bodyPr>
              <a:lstStyle/>
              <a:p>
                <a:r>
                  <a:rPr lang="en-US" b="1" dirty="0" smtClean="0">
                    <a:solidFill>
                      <a:srgbClr val="D60093"/>
                    </a:solidFill>
                  </a:rPr>
                  <a:t>Claim:</a:t>
                </a:r>
                <a:r>
                  <a:rPr lang="en-US" dirty="0">
                    <a:solidFill>
                      <a:srgbClr val="D60093"/>
                    </a:solidFill>
                  </a:rPr>
                  <a:t> </a:t>
                </a:r>
                <a:r>
                  <a:rPr lang="en-US" dirty="0" smtClean="0"/>
                  <a:t>Sequence </a:t>
                </a:r>
                <a14:m>
                  <m:oMath xmlns:m="http://schemas.openxmlformats.org/officeDocument/2006/math">
                    <m:r>
                      <a:rPr lang="en-US" b="1" i="1">
                        <a:latin typeface="Cambria Math"/>
                      </a:rPr>
                      <m:t>𝑴</m:t>
                    </m:r>
                    <m:r>
                      <a:rPr lang="en-US" b="1" i="1">
                        <a:latin typeface="Cambria Math"/>
                      </a:rPr>
                      <m:t>⋅</m:t>
                    </m:r>
                    <m:sSup>
                      <m:sSupPr>
                        <m:ctrlPr>
                          <a:rPr lang="en-US" b="1" i="1">
                            <a:latin typeface="Cambria Math"/>
                          </a:rPr>
                        </m:ctrlPr>
                      </m:sSupPr>
                      <m:e>
                        <m:r>
                          <a:rPr lang="en-US" b="1" i="1">
                            <a:latin typeface="Cambria Math"/>
                          </a:rPr>
                          <m:t>𝒓</m:t>
                        </m:r>
                      </m:e>
                      <m:sup>
                        <m:d>
                          <m:dPr>
                            <m:ctrlPr>
                              <a:rPr lang="en-US" b="1" i="1">
                                <a:latin typeface="Cambria Math"/>
                              </a:rPr>
                            </m:ctrlPr>
                          </m:dPr>
                          <m:e>
                            <m:r>
                              <a:rPr lang="en-US" b="1" i="1">
                                <a:latin typeface="Cambria Math"/>
                              </a:rPr>
                              <m:t>𝟎</m:t>
                            </m:r>
                          </m:e>
                        </m:d>
                      </m:sup>
                    </m:sSup>
                    <m:r>
                      <a:rPr lang="en-US" b="1" i="1">
                        <a:latin typeface="Cambria Math"/>
                      </a:rPr>
                      <m:t>,</m:t>
                    </m:r>
                    <m:sSup>
                      <m:sSupPr>
                        <m:ctrlPr>
                          <a:rPr lang="en-US" b="1" i="1">
                            <a:latin typeface="Cambria Math"/>
                          </a:rPr>
                        </m:ctrlPr>
                      </m:sSupPr>
                      <m:e>
                        <m:r>
                          <a:rPr lang="en-US" b="1" i="1">
                            <a:latin typeface="Cambria Math"/>
                          </a:rPr>
                          <m:t>𝑴</m:t>
                        </m:r>
                      </m:e>
                      <m:sup>
                        <m:r>
                          <a:rPr lang="en-US" b="1" i="1">
                            <a:latin typeface="Cambria Math"/>
                          </a:rPr>
                          <m:t>𝟐</m:t>
                        </m:r>
                      </m:sup>
                    </m:sSup>
                    <m:r>
                      <a:rPr lang="en-US" b="1" i="1">
                        <a:latin typeface="Cambria Math"/>
                      </a:rPr>
                      <m:t>⋅</m:t>
                    </m:r>
                    <m:sSup>
                      <m:sSupPr>
                        <m:ctrlPr>
                          <a:rPr lang="en-US" b="1" i="1">
                            <a:latin typeface="Cambria Math"/>
                          </a:rPr>
                        </m:ctrlPr>
                      </m:sSupPr>
                      <m:e>
                        <m:r>
                          <a:rPr lang="en-US" b="1" i="1">
                            <a:latin typeface="Cambria Math"/>
                          </a:rPr>
                          <m:t>𝒓</m:t>
                        </m:r>
                      </m:e>
                      <m:sup>
                        <m:d>
                          <m:dPr>
                            <m:ctrlPr>
                              <a:rPr lang="en-US" b="1" i="1">
                                <a:latin typeface="Cambria Math"/>
                              </a:rPr>
                            </m:ctrlPr>
                          </m:dPr>
                          <m:e>
                            <m:r>
                              <a:rPr lang="en-US" b="1" i="1">
                                <a:latin typeface="Cambria Math"/>
                              </a:rPr>
                              <m:t>𝟎</m:t>
                            </m:r>
                          </m:e>
                        </m:d>
                      </m:sup>
                    </m:sSup>
                    <m:r>
                      <a:rPr lang="en-US" b="1" i="1">
                        <a:latin typeface="Cambria Math"/>
                      </a:rPr>
                      <m:t>,…</m:t>
                    </m:r>
                    <m:sSup>
                      <m:sSupPr>
                        <m:ctrlPr>
                          <a:rPr lang="en-US" b="1" i="1">
                            <a:latin typeface="Cambria Math"/>
                          </a:rPr>
                        </m:ctrlPr>
                      </m:sSupPr>
                      <m:e>
                        <m:r>
                          <a:rPr lang="en-US" b="1" i="1">
                            <a:latin typeface="Cambria Math"/>
                          </a:rPr>
                          <m:t>𝑴</m:t>
                        </m:r>
                      </m:e>
                      <m:sup>
                        <m:r>
                          <a:rPr lang="en-US" b="1" i="1">
                            <a:latin typeface="Cambria Math"/>
                          </a:rPr>
                          <m:t>𝒌</m:t>
                        </m:r>
                      </m:sup>
                    </m:sSup>
                    <m:r>
                      <a:rPr lang="en-US" b="1" i="1">
                        <a:latin typeface="Cambria Math"/>
                      </a:rPr>
                      <m:t>⋅</m:t>
                    </m:r>
                    <m:sSup>
                      <m:sSupPr>
                        <m:ctrlPr>
                          <a:rPr lang="en-US" b="1" i="1">
                            <a:latin typeface="Cambria Math"/>
                          </a:rPr>
                        </m:ctrlPr>
                      </m:sSupPr>
                      <m:e>
                        <m:r>
                          <a:rPr lang="en-US" b="1" i="1">
                            <a:latin typeface="Cambria Math"/>
                          </a:rPr>
                          <m:t>𝒓</m:t>
                        </m:r>
                      </m:e>
                      <m:sup>
                        <m:d>
                          <m:dPr>
                            <m:ctrlPr>
                              <a:rPr lang="en-US" b="1" i="1">
                                <a:latin typeface="Cambria Math"/>
                              </a:rPr>
                            </m:ctrlPr>
                          </m:dPr>
                          <m:e>
                            <m:r>
                              <a:rPr lang="en-US" b="1" i="1">
                                <a:latin typeface="Cambria Math"/>
                              </a:rPr>
                              <m:t>𝟎</m:t>
                            </m:r>
                          </m:e>
                        </m:d>
                      </m:sup>
                    </m:sSup>
                    <m:r>
                      <a:rPr lang="en-US" b="1" i="1">
                        <a:latin typeface="Cambria Math"/>
                      </a:rPr>
                      <m:t>,…</m:t>
                    </m:r>
                  </m:oMath>
                </a14:m>
                <a:r>
                  <a:rPr lang="en-US" dirty="0"/>
                  <a:t> approaches the dominant eigenvector of </a:t>
                </a:r>
                <a14:m>
                  <m:oMath xmlns:m="http://schemas.openxmlformats.org/officeDocument/2006/math">
                    <m:r>
                      <a:rPr lang="en-US" b="1" i="1" dirty="0">
                        <a:latin typeface="Cambria Math"/>
                      </a:rPr>
                      <m:t>𝑴</m:t>
                    </m:r>
                  </m:oMath>
                </a14:m>
                <a:endParaRPr lang="en-US" b="1" dirty="0" smtClean="0"/>
              </a:p>
              <a:p>
                <a:r>
                  <a:rPr lang="en-US" b="1" dirty="0" smtClean="0">
                    <a:solidFill>
                      <a:srgbClr val="008000"/>
                    </a:solidFill>
                  </a:rPr>
                  <a:t>Proof:</a:t>
                </a:r>
              </a:p>
              <a:p>
                <a:pPr lvl="1"/>
                <a:r>
                  <a:rPr lang="en-US" dirty="0" smtClean="0"/>
                  <a:t>Assume </a:t>
                </a:r>
                <a:r>
                  <a:rPr lang="en-US" b="1" i="1" dirty="0" smtClean="0"/>
                  <a:t>M</a:t>
                </a:r>
                <a:r>
                  <a:rPr lang="en-US" dirty="0" smtClean="0"/>
                  <a:t> has </a:t>
                </a:r>
                <a:r>
                  <a:rPr lang="en-US" b="1" i="1" dirty="0" smtClean="0"/>
                  <a:t>n</a:t>
                </a:r>
                <a:r>
                  <a:rPr lang="en-US" dirty="0" smtClean="0"/>
                  <a:t> linearly independent eigenvectors, </a:t>
                </a:r>
                <a14:m>
                  <m:oMath xmlns:m="http://schemas.openxmlformats.org/officeDocument/2006/math">
                    <m:sSub>
                      <m:sSubPr>
                        <m:ctrlPr>
                          <a:rPr lang="en-US" i="1" dirty="0" smtClean="0">
                            <a:latin typeface="Cambria Math"/>
                          </a:rPr>
                        </m:ctrlPr>
                      </m:sSubPr>
                      <m:e>
                        <m:r>
                          <a:rPr lang="en-US" b="0" i="1" dirty="0" smtClean="0">
                            <a:latin typeface="Cambria Math"/>
                          </a:rPr>
                          <m:t>𝑥</m:t>
                        </m:r>
                      </m:e>
                      <m:sub>
                        <m:r>
                          <a:rPr lang="en-US" i="1" dirty="0" smtClean="0">
                            <a:latin typeface="Cambria Math"/>
                          </a:rPr>
                          <m:t>1</m:t>
                        </m:r>
                      </m:sub>
                    </m:sSub>
                    <m:r>
                      <a:rPr lang="en-US" i="1" dirty="0" smtClean="0">
                        <a:latin typeface="Cambria Math"/>
                      </a:rPr>
                      <m:t>, </m:t>
                    </m:r>
                    <m:sSub>
                      <m:sSubPr>
                        <m:ctrlPr>
                          <a:rPr lang="en-US" i="1" dirty="0" smtClean="0">
                            <a:latin typeface="Cambria Math"/>
                          </a:rPr>
                        </m:ctrlPr>
                      </m:sSubPr>
                      <m:e>
                        <m:r>
                          <a:rPr lang="en-US" b="0" i="1" dirty="0" smtClean="0">
                            <a:latin typeface="Cambria Math"/>
                          </a:rPr>
                          <m:t>𝑥</m:t>
                        </m:r>
                      </m:e>
                      <m:sub>
                        <m:r>
                          <a:rPr lang="en-US" i="1" dirty="0" smtClean="0">
                            <a:latin typeface="Cambria Math"/>
                          </a:rPr>
                          <m:t>2</m:t>
                        </m:r>
                      </m:sub>
                    </m:sSub>
                    <m:r>
                      <a:rPr lang="en-US" i="1" dirty="0" smtClean="0">
                        <a:latin typeface="Cambria Math"/>
                      </a:rPr>
                      <m:t>, </m:t>
                    </m:r>
                    <m:r>
                      <a:rPr lang="en-US" b="0" i="1" dirty="0" smtClean="0">
                        <a:latin typeface="Cambria Math"/>
                      </a:rPr>
                      <m:t>…, </m:t>
                    </m:r>
                    <m:sSub>
                      <m:sSubPr>
                        <m:ctrlPr>
                          <a:rPr lang="en-US" b="0" i="1" dirty="0" smtClean="0">
                            <a:latin typeface="Cambria Math"/>
                          </a:rPr>
                        </m:ctrlPr>
                      </m:sSubPr>
                      <m:e>
                        <m:r>
                          <a:rPr lang="en-US" b="0" i="1" dirty="0" smtClean="0">
                            <a:latin typeface="Cambria Math"/>
                          </a:rPr>
                          <m:t>𝑥</m:t>
                        </m:r>
                      </m:e>
                      <m:sub>
                        <m:r>
                          <a:rPr lang="en-US" b="0" i="1" dirty="0" smtClean="0">
                            <a:latin typeface="Cambria Math"/>
                          </a:rPr>
                          <m:t>𝑛</m:t>
                        </m:r>
                      </m:sub>
                    </m:sSub>
                  </m:oMath>
                </a14:m>
                <a:r>
                  <a:rPr lang="en-US" dirty="0" smtClean="0"/>
                  <a:t> with corresponding eigenvalues </a:t>
                </a:r>
                <a14:m>
                  <m:oMath xmlns:m="http://schemas.openxmlformats.org/officeDocument/2006/math">
                    <m:sSub>
                      <m:sSubPr>
                        <m:ctrlPr>
                          <a:rPr lang="en-US" b="0" i="1" dirty="0" smtClean="0">
                            <a:latin typeface="Cambria Math"/>
                          </a:rPr>
                        </m:ctrlPr>
                      </m:sSubPr>
                      <m:e>
                        <m:r>
                          <a:rPr lang="en-US" b="0" i="1" dirty="0" smtClean="0">
                            <a:latin typeface="Cambria Math"/>
                          </a:rPr>
                          <m:t>𝜆</m:t>
                        </m:r>
                      </m:e>
                      <m:sub>
                        <m:r>
                          <a:rPr lang="en-US" b="0" i="1" dirty="0" smtClean="0">
                            <a:latin typeface="Cambria Math"/>
                          </a:rPr>
                          <m:t>1</m:t>
                        </m:r>
                      </m:sub>
                    </m:sSub>
                    <m:r>
                      <a:rPr lang="en-US" b="0" i="1" dirty="0" smtClean="0">
                        <a:latin typeface="Cambria Math"/>
                      </a:rPr>
                      <m:t>,</m:t>
                    </m:r>
                    <m:sSub>
                      <m:sSubPr>
                        <m:ctrlPr>
                          <a:rPr lang="en-US" i="1" dirty="0" smtClean="0">
                            <a:latin typeface="Cambria Math"/>
                          </a:rPr>
                        </m:ctrlPr>
                      </m:sSubPr>
                      <m:e>
                        <m:r>
                          <a:rPr lang="en-US" i="1" dirty="0">
                            <a:latin typeface="Cambria Math"/>
                          </a:rPr>
                          <m:t>𝜆</m:t>
                        </m:r>
                      </m:e>
                      <m:sub>
                        <m:r>
                          <a:rPr lang="en-US" b="0" i="1" dirty="0" smtClean="0">
                            <a:latin typeface="Cambria Math"/>
                          </a:rPr>
                          <m:t>2</m:t>
                        </m:r>
                      </m:sub>
                    </m:sSub>
                    <m:r>
                      <a:rPr lang="en-US" i="1" dirty="0">
                        <a:latin typeface="Cambria Math"/>
                      </a:rPr>
                      <m:t>,</m:t>
                    </m:r>
                    <m:r>
                      <a:rPr lang="en-US" b="0" i="1" dirty="0" smtClean="0">
                        <a:latin typeface="Cambria Math"/>
                      </a:rPr>
                      <m:t> …,</m:t>
                    </m:r>
                    <m:sSub>
                      <m:sSubPr>
                        <m:ctrlPr>
                          <a:rPr lang="en-US" b="0" i="1" dirty="0" smtClean="0">
                            <a:latin typeface="Cambria Math"/>
                          </a:rPr>
                        </m:ctrlPr>
                      </m:sSubPr>
                      <m:e>
                        <m:r>
                          <a:rPr lang="en-US" b="0" i="1" dirty="0" smtClean="0">
                            <a:latin typeface="Cambria Math"/>
                          </a:rPr>
                          <m:t>𝜆</m:t>
                        </m:r>
                      </m:e>
                      <m:sub>
                        <m:r>
                          <a:rPr lang="en-US" b="0" i="1" dirty="0" smtClean="0">
                            <a:latin typeface="Cambria Math"/>
                          </a:rPr>
                          <m:t>𝑛</m:t>
                        </m:r>
                      </m:sub>
                    </m:sSub>
                  </m:oMath>
                </a14:m>
                <a:r>
                  <a:rPr lang="en-US" dirty="0" smtClean="0"/>
                  <a:t>, where </a:t>
                </a:r>
                <a14:m>
                  <m:oMath xmlns:m="http://schemas.openxmlformats.org/officeDocument/2006/math">
                    <m:sSub>
                      <m:sSubPr>
                        <m:ctrlPr>
                          <a:rPr lang="en-US" i="1" dirty="0">
                            <a:latin typeface="Cambria Math"/>
                          </a:rPr>
                        </m:ctrlPr>
                      </m:sSubPr>
                      <m:e>
                        <m:r>
                          <a:rPr lang="en-US" i="1" dirty="0">
                            <a:latin typeface="Cambria Math"/>
                          </a:rPr>
                          <m:t>𝜆</m:t>
                        </m:r>
                      </m:e>
                      <m:sub>
                        <m:r>
                          <a:rPr lang="en-US" i="1" dirty="0">
                            <a:latin typeface="Cambria Math"/>
                          </a:rPr>
                          <m:t>1</m:t>
                        </m:r>
                      </m:sub>
                    </m:sSub>
                    <m:r>
                      <a:rPr lang="en-US" b="0" i="1" dirty="0" smtClean="0">
                        <a:latin typeface="Cambria Math"/>
                      </a:rPr>
                      <m:t>&gt;</m:t>
                    </m:r>
                    <m:sSub>
                      <m:sSubPr>
                        <m:ctrlPr>
                          <a:rPr lang="en-US" i="1" dirty="0">
                            <a:latin typeface="Cambria Math"/>
                          </a:rPr>
                        </m:ctrlPr>
                      </m:sSubPr>
                      <m:e>
                        <m:r>
                          <a:rPr lang="en-US" i="1" dirty="0">
                            <a:latin typeface="Cambria Math"/>
                          </a:rPr>
                          <m:t>𝜆</m:t>
                        </m:r>
                      </m:e>
                      <m:sub>
                        <m:r>
                          <a:rPr lang="en-US" i="1" dirty="0">
                            <a:latin typeface="Cambria Math"/>
                          </a:rPr>
                          <m:t>2</m:t>
                        </m:r>
                      </m:sub>
                    </m:sSub>
                    <m:r>
                      <a:rPr lang="en-US" b="0" i="1" dirty="0" smtClean="0">
                        <a:latin typeface="Cambria Math"/>
                      </a:rPr>
                      <m:t>&gt;</m:t>
                    </m:r>
                    <m:r>
                      <a:rPr lang="en-US" i="1" dirty="0">
                        <a:latin typeface="Cambria Math"/>
                      </a:rPr>
                      <m:t>…</m:t>
                    </m:r>
                    <m:r>
                      <a:rPr lang="en-US" b="0" i="1" dirty="0" smtClean="0">
                        <a:latin typeface="Cambria Math"/>
                      </a:rPr>
                      <m:t>&gt;</m:t>
                    </m:r>
                    <m:sSub>
                      <m:sSubPr>
                        <m:ctrlPr>
                          <a:rPr lang="en-US" i="1" dirty="0">
                            <a:latin typeface="Cambria Math"/>
                          </a:rPr>
                        </m:ctrlPr>
                      </m:sSubPr>
                      <m:e>
                        <m:r>
                          <a:rPr lang="en-US" i="1" dirty="0">
                            <a:latin typeface="Cambria Math"/>
                          </a:rPr>
                          <m:t>𝜆</m:t>
                        </m:r>
                      </m:e>
                      <m:sub>
                        <m:r>
                          <a:rPr lang="en-US" i="1" dirty="0">
                            <a:latin typeface="Cambria Math"/>
                          </a:rPr>
                          <m:t>𝑛</m:t>
                        </m:r>
                      </m:sub>
                    </m:sSub>
                  </m:oMath>
                </a14:m>
                <a:endParaRPr lang="en-US" dirty="0" smtClean="0"/>
              </a:p>
              <a:p>
                <a:pPr lvl="1"/>
                <a:r>
                  <a:rPr lang="en-US" dirty="0" smtClean="0"/>
                  <a:t>Vectors </a:t>
                </a:r>
                <a14:m>
                  <m:oMath xmlns:m="http://schemas.openxmlformats.org/officeDocument/2006/math">
                    <m:sSub>
                      <m:sSubPr>
                        <m:ctrlPr>
                          <a:rPr lang="en-US" i="1" dirty="0">
                            <a:latin typeface="Cambria Math"/>
                          </a:rPr>
                        </m:ctrlPr>
                      </m:sSubPr>
                      <m:e>
                        <m:r>
                          <a:rPr lang="en-US" b="0" i="1" dirty="0" smtClean="0">
                            <a:latin typeface="Cambria Math"/>
                          </a:rPr>
                          <m:t>𝑥</m:t>
                        </m:r>
                      </m:e>
                      <m:sub>
                        <m:r>
                          <a:rPr lang="en-US" i="1" dirty="0">
                            <a:latin typeface="Cambria Math"/>
                          </a:rPr>
                          <m:t>1</m:t>
                        </m:r>
                      </m:sub>
                    </m:sSub>
                    <m:r>
                      <a:rPr lang="en-US" i="1" dirty="0">
                        <a:latin typeface="Cambria Math"/>
                      </a:rPr>
                      <m:t>, </m:t>
                    </m:r>
                    <m:sSub>
                      <m:sSubPr>
                        <m:ctrlPr>
                          <a:rPr lang="en-US" i="1" dirty="0">
                            <a:latin typeface="Cambria Math"/>
                          </a:rPr>
                        </m:ctrlPr>
                      </m:sSubPr>
                      <m:e>
                        <m:r>
                          <a:rPr lang="en-US" b="0" i="1" dirty="0" smtClean="0">
                            <a:latin typeface="Cambria Math"/>
                          </a:rPr>
                          <m:t>𝑥</m:t>
                        </m:r>
                      </m:e>
                      <m:sub>
                        <m:r>
                          <a:rPr lang="en-US" i="1" dirty="0">
                            <a:latin typeface="Cambria Math"/>
                          </a:rPr>
                          <m:t>2</m:t>
                        </m:r>
                      </m:sub>
                    </m:sSub>
                    <m:r>
                      <a:rPr lang="en-US" i="1" dirty="0">
                        <a:latin typeface="Cambria Math"/>
                      </a:rPr>
                      <m:t>, …, </m:t>
                    </m:r>
                    <m:sSub>
                      <m:sSubPr>
                        <m:ctrlPr>
                          <a:rPr lang="en-US" i="1" dirty="0">
                            <a:latin typeface="Cambria Math"/>
                          </a:rPr>
                        </m:ctrlPr>
                      </m:sSubPr>
                      <m:e>
                        <m:r>
                          <a:rPr lang="en-US" b="0" i="1" dirty="0" smtClean="0">
                            <a:latin typeface="Cambria Math"/>
                          </a:rPr>
                          <m:t>𝑥</m:t>
                        </m:r>
                      </m:e>
                      <m:sub>
                        <m:r>
                          <a:rPr lang="en-US" i="1" dirty="0">
                            <a:latin typeface="Cambria Math"/>
                          </a:rPr>
                          <m:t>𝑛</m:t>
                        </m:r>
                      </m:sub>
                    </m:sSub>
                  </m:oMath>
                </a14:m>
                <a:r>
                  <a:rPr lang="en-US" dirty="0" smtClean="0"/>
                  <a:t> form a basis and thus we can write: </a:t>
                </a:r>
                <a14:m>
                  <m:oMath xmlns:m="http://schemas.openxmlformats.org/officeDocument/2006/math">
                    <m:sSub>
                      <m:sSubPr>
                        <m:ctrlPr>
                          <a:rPr lang="en-US" i="1" dirty="0">
                            <a:latin typeface="Cambria Math"/>
                          </a:rPr>
                        </m:ctrlPr>
                      </m:sSubPr>
                      <m:e>
                        <m:sSup>
                          <m:sSupPr>
                            <m:ctrlPr>
                              <a:rPr lang="en-US" b="0" i="1" dirty="0" smtClean="0">
                                <a:latin typeface="Cambria Math"/>
                              </a:rPr>
                            </m:ctrlPr>
                          </m:sSupPr>
                          <m:e>
                            <m:r>
                              <a:rPr lang="en-US" b="0" i="1" dirty="0" smtClean="0">
                                <a:latin typeface="Cambria Math"/>
                              </a:rPr>
                              <m:t>𝑟</m:t>
                            </m:r>
                          </m:e>
                          <m:sup>
                            <m:r>
                              <a:rPr lang="en-US" b="0" i="1" dirty="0" smtClean="0">
                                <a:latin typeface="Cambria Math"/>
                              </a:rPr>
                              <m:t>(0)</m:t>
                            </m:r>
                          </m:sup>
                        </m:sSup>
                        <m:r>
                          <a:rPr lang="en-US" b="0" i="1" dirty="0" smtClean="0">
                            <a:latin typeface="Cambria Math"/>
                          </a:rPr>
                          <m:t>=</m:t>
                        </m:r>
                        <m:sSub>
                          <m:sSubPr>
                            <m:ctrlPr>
                              <a:rPr lang="en-US" b="0" i="1" dirty="0" smtClean="0">
                                <a:latin typeface="Cambria Math"/>
                              </a:rPr>
                            </m:ctrlPr>
                          </m:sSubPr>
                          <m:e>
                            <m:r>
                              <a:rPr lang="en-US" b="0" i="1" dirty="0" smtClean="0">
                                <a:latin typeface="Cambria Math"/>
                              </a:rPr>
                              <m:t>𝑐</m:t>
                            </m:r>
                          </m:e>
                          <m:sub>
                            <m:r>
                              <a:rPr lang="en-US" b="0" i="1" dirty="0" smtClean="0">
                                <a:latin typeface="Cambria Math"/>
                              </a:rPr>
                              <m:t>1</m:t>
                            </m:r>
                          </m:sub>
                        </m:sSub>
                        <m:r>
                          <a:rPr lang="en-US" b="0" i="1" dirty="0" smtClean="0">
                            <a:latin typeface="Cambria Math"/>
                          </a:rPr>
                          <m:t> </m:t>
                        </m:r>
                        <m:r>
                          <a:rPr lang="en-US" b="0" i="1" dirty="0" smtClean="0">
                            <a:latin typeface="Cambria Math"/>
                          </a:rPr>
                          <m:t>𝑥</m:t>
                        </m:r>
                      </m:e>
                      <m:sub>
                        <m:r>
                          <a:rPr lang="en-US" i="1" dirty="0">
                            <a:latin typeface="Cambria Math"/>
                          </a:rPr>
                          <m:t>1</m:t>
                        </m:r>
                      </m:sub>
                    </m:sSub>
                    <m:r>
                      <a:rPr lang="en-US" b="0" i="1" dirty="0" smtClean="0">
                        <a:latin typeface="Cambria Math"/>
                      </a:rPr>
                      <m:t>+</m:t>
                    </m:r>
                    <m:sSub>
                      <m:sSubPr>
                        <m:ctrlPr>
                          <a:rPr lang="en-US" b="0" i="1" dirty="0" smtClean="0">
                            <a:latin typeface="Cambria Math"/>
                          </a:rPr>
                        </m:ctrlPr>
                      </m:sSubPr>
                      <m:e>
                        <m:r>
                          <a:rPr lang="en-US" b="0" i="1" dirty="0" smtClean="0">
                            <a:latin typeface="Cambria Math"/>
                          </a:rPr>
                          <m:t>𝑐</m:t>
                        </m:r>
                      </m:e>
                      <m:sub>
                        <m:r>
                          <a:rPr lang="en-US" b="0" i="1" dirty="0" smtClean="0">
                            <a:latin typeface="Cambria Math"/>
                          </a:rPr>
                          <m:t>2</m:t>
                        </m:r>
                      </m:sub>
                    </m:sSub>
                    <m:r>
                      <a:rPr lang="en-US" i="1" dirty="0">
                        <a:latin typeface="Cambria Math"/>
                      </a:rPr>
                      <m:t> </m:t>
                    </m:r>
                    <m:sSub>
                      <m:sSubPr>
                        <m:ctrlPr>
                          <a:rPr lang="en-US" i="1" dirty="0">
                            <a:latin typeface="Cambria Math"/>
                          </a:rPr>
                        </m:ctrlPr>
                      </m:sSubPr>
                      <m:e>
                        <m:r>
                          <a:rPr lang="en-US" b="0" i="1" dirty="0" smtClean="0">
                            <a:latin typeface="Cambria Math"/>
                          </a:rPr>
                          <m:t>𝑥</m:t>
                        </m:r>
                      </m:e>
                      <m:sub>
                        <m:r>
                          <a:rPr lang="en-US" i="1" dirty="0">
                            <a:latin typeface="Cambria Math"/>
                          </a:rPr>
                          <m:t>2</m:t>
                        </m:r>
                      </m:sub>
                    </m:sSub>
                    <m:r>
                      <a:rPr lang="en-US" b="0" i="1" dirty="0" smtClean="0">
                        <a:latin typeface="Cambria Math"/>
                      </a:rPr>
                      <m:t>+</m:t>
                    </m:r>
                    <m:r>
                      <a:rPr lang="en-US" i="1" dirty="0">
                        <a:latin typeface="Cambria Math"/>
                      </a:rPr>
                      <m:t>…</m:t>
                    </m:r>
                    <m:r>
                      <a:rPr lang="en-US" b="0" i="1" dirty="0" smtClean="0">
                        <a:latin typeface="Cambria Math"/>
                      </a:rPr>
                      <m:t>+</m:t>
                    </m:r>
                    <m:sSub>
                      <m:sSubPr>
                        <m:ctrlPr>
                          <a:rPr lang="en-US" b="0" i="1" dirty="0" smtClean="0">
                            <a:latin typeface="Cambria Math"/>
                          </a:rPr>
                        </m:ctrlPr>
                      </m:sSubPr>
                      <m:e>
                        <m:r>
                          <a:rPr lang="en-US" b="0" i="1" dirty="0" smtClean="0">
                            <a:latin typeface="Cambria Math"/>
                          </a:rPr>
                          <m:t>𝑐</m:t>
                        </m:r>
                      </m:e>
                      <m:sub>
                        <m:r>
                          <a:rPr lang="en-US" b="0" i="1" dirty="0" smtClean="0">
                            <a:latin typeface="Cambria Math"/>
                          </a:rPr>
                          <m:t>𝑛</m:t>
                        </m:r>
                      </m:sub>
                    </m:sSub>
                    <m:r>
                      <a:rPr lang="en-US" b="0" i="1" dirty="0" smtClean="0">
                        <a:latin typeface="Cambria Math"/>
                      </a:rPr>
                      <m:t> </m:t>
                    </m:r>
                    <m:sSub>
                      <m:sSubPr>
                        <m:ctrlPr>
                          <a:rPr lang="en-US" i="1" dirty="0">
                            <a:latin typeface="Cambria Math"/>
                          </a:rPr>
                        </m:ctrlPr>
                      </m:sSubPr>
                      <m:e>
                        <m:r>
                          <a:rPr lang="en-US" b="0" i="1" dirty="0" smtClean="0">
                            <a:latin typeface="Cambria Math"/>
                          </a:rPr>
                          <m:t>𝑥</m:t>
                        </m:r>
                      </m:e>
                      <m:sub>
                        <m:r>
                          <a:rPr lang="en-US" i="1" dirty="0">
                            <a:latin typeface="Cambria Math"/>
                          </a:rPr>
                          <m:t>𝑛</m:t>
                        </m:r>
                      </m:sub>
                    </m:sSub>
                  </m:oMath>
                </a14:m>
                <a:endParaRPr lang="en-US" dirty="0"/>
              </a:p>
              <a:p>
                <a:pPr lvl="1"/>
                <a14:m>
                  <m:oMath xmlns:m="http://schemas.openxmlformats.org/officeDocument/2006/math">
                    <m:r>
                      <a:rPr lang="en-US" b="1" i="1" dirty="0" smtClean="0">
                        <a:latin typeface="Cambria Math"/>
                      </a:rPr>
                      <m:t>𝑴</m:t>
                    </m:r>
                    <m:sSup>
                      <m:sSupPr>
                        <m:ctrlPr>
                          <a:rPr lang="en-US" b="1" i="1" dirty="0" smtClean="0">
                            <a:latin typeface="Cambria Math"/>
                          </a:rPr>
                        </m:ctrlPr>
                      </m:sSupPr>
                      <m:e>
                        <m:r>
                          <a:rPr lang="en-US" b="1" i="1" dirty="0" smtClean="0">
                            <a:latin typeface="Cambria Math"/>
                          </a:rPr>
                          <m:t>𝒓</m:t>
                        </m:r>
                      </m:e>
                      <m:sup>
                        <m:r>
                          <a:rPr lang="en-US" b="1" i="1" dirty="0" smtClean="0">
                            <a:latin typeface="Cambria Math"/>
                          </a:rPr>
                          <m:t>(</m:t>
                        </m:r>
                        <m:r>
                          <a:rPr lang="en-US" b="1" i="1" dirty="0" smtClean="0">
                            <a:latin typeface="Cambria Math"/>
                          </a:rPr>
                          <m:t>𝟎</m:t>
                        </m:r>
                        <m:r>
                          <a:rPr lang="en-US" b="1" i="1" dirty="0" smtClean="0">
                            <a:latin typeface="Cambria Math"/>
                          </a:rPr>
                          <m:t>)</m:t>
                        </m:r>
                      </m:sup>
                    </m:sSup>
                    <m:r>
                      <a:rPr lang="en-US" b="1" i="1" dirty="0" smtClean="0">
                        <a:latin typeface="Cambria Math"/>
                      </a:rPr>
                      <m:t>=</m:t>
                    </m:r>
                    <m:r>
                      <a:rPr lang="en-US" b="1" i="1" dirty="0" smtClean="0">
                        <a:latin typeface="Cambria Math"/>
                      </a:rPr>
                      <m:t>𝑴</m:t>
                    </m:r>
                    <m:d>
                      <m:dPr>
                        <m:ctrlPr>
                          <a:rPr lang="en-US" b="1" i="1" dirty="0" smtClean="0">
                            <a:latin typeface="Cambria Math"/>
                          </a:rPr>
                        </m:ctrlPr>
                      </m:dPr>
                      <m:e>
                        <m:sSub>
                          <m:sSubPr>
                            <m:ctrlPr>
                              <a:rPr lang="en-US" b="1" i="1" dirty="0">
                                <a:latin typeface="Cambria Math"/>
                              </a:rPr>
                            </m:ctrlPr>
                          </m:sSubPr>
                          <m:e>
                            <m:r>
                              <a:rPr lang="en-US" b="1" i="1" dirty="0">
                                <a:latin typeface="Cambria Math"/>
                              </a:rPr>
                              <m:t>𝒄</m:t>
                            </m:r>
                          </m:e>
                          <m:sub>
                            <m:r>
                              <a:rPr lang="en-US" b="1" i="1" dirty="0">
                                <a:latin typeface="Cambria Math"/>
                              </a:rPr>
                              <m:t>𝟏</m:t>
                            </m:r>
                          </m:sub>
                        </m:sSub>
                        <m:r>
                          <a:rPr lang="en-US" b="1" i="1" dirty="0">
                            <a:latin typeface="Cambria Math"/>
                          </a:rPr>
                          <m:t> </m:t>
                        </m:r>
                        <m:sSub>
                          <m:sSubPr>
                            <m:ctrlPr>
                              <a:rPr lang="en-US" b="1" i="1" dirty="0" smtClean="0">
                                <a:latin typeface="Cambria Math"/>
                              </a:rPr>
                            </m:ctrlPr>
                          </m:sSubPr>
                          <m:e>
                            <m:r>
                              <a:rPr lang="en-US" b="1" i="1" dirty="0" smtClean="0">
                                <a:latin typeface="Cambria Math"/>
                              </a:rPr>
                              <m:t>𝒙</m:t>
                            </m:r>
                          </m:e>
                          <m:sub>
                            <m:r>
                              <a:rPr lang="en-US" b="1" i="1" dirty="0" smtClean="0">
                                <a:latin typeface="Cambria Math"/>
                              </a:rPr>
                              <m:t>𝟏</m:t>
                            </m:r>
                          </m:sub>
                        </m:sSub>
                        <m:r>
                          <a:rPr lang="en-US" b="1" i="1" dirty="0">
                            <a:latin typeface="Cambria Math"/>
                          </a:rPr>
                          <m:t>+</m:t>
                        </m:r>
                        <m:sSub>
                          <m:sSubPr>
                            <m:ctrlPr>
                              <a:rPr lang="en-US" b="1" i="1" dirty="0">
                                <a:latin typeface="Cambria Math"/>
                              </a:rPr>
                            </m:ctrlPr>
                          </m:sSubPr>
                          <m:e>
                            <m:r>
                              <a:rPr lang="en-US" b="1" i="1" dirty="0">
                                <a:latin typeface="Cambria Math"/>
                              </a:rPr>
                              <m:t>𝒄</m:t>
                            </m:r>
                          </m:e>
                          <m:sub>
                            <m:r>
                              <a:rPr lang="en-US" b="1" i="1" dirty="0">
                                <a:latin typeface="Cambria Math"/>
                              </a:rPr>
                              <m:t>𝟐</m:t>
                            </m:r>
                          </m:sub>
                        </m:sSub>
                        <m:r>
                          <a:rPr lang="en-US" b="1" i="1" dirty="0">
                            <a:latin typeface="Cambria Math"/>
                          </a:rPr>
                          <m:t> </m:t>
                        </m:r>
                        <m:sSub>
                          <m:sSubPr>
                            <m:ctrlPr>
                              <a:rPr lang="en-US" b="1" i="1" dirty="0" smtClean="0">
                                <a:latin typeface="Cambria Math"/>
                              </a:rPr>
                            </m:ctrlPr>
                          </m:sSubPr>
                          <m:e>
                            <m:r>
                              <a:rPr lang="en-US" b="1" i="1" dirty="0" smtClean="0">
                                <a:latin typeface="Cambria Math"/>
                              </a:rPr>
                              <m:t>𝒙</m:t>
                            </m:r>
                          </m:e>
                          <m:sub>
                            <m:r>
                              <a:rPr lang="en-US" b="1" i="1" dirty="0" smtClean="0">
                                <a:latin typeface="Cambria Math"/>
                              </a:rPr>
                              <m:t>𝟐</m:t>
                            </m:r>
                          </m:sub>
                        </m:sSub>
                        <m:r>
                          <a:rPr lang="en-US" b="1" i="1" dirty="0">
                            <a:latin typeface="Cambria Math"/>
                          </a:rPr>
                          <m:t>+…+</m:t>
                        </m:r>
                        <m:sSub>
                          <m:sSubPr>
                            <m:ctrlPr>
                              <a:rPr lang="en-US" b="1" i="1" dirty="0">
                                <a:latin typeface="Cambria Math"/>
                              </a:rPr>
                            </m:ctrlPr>
                          </m:sSubPr>
                          <m:e>
                            <m:r>
                              <a:rPr lang="en-US" b="1" i="1" dirty="0">
                                <a:latin typeface="Cambria Math"/>
                              </a:rPr>
                              <m:t>𝒄</m:t>
                            </m:r>
                          </m:e>
                          <m:sub>
                            <m:r>
                              <a:rPr lang="en-US" b="1" i="1" dirty="0">
                                <a:latin typeface="Cambria Math"/>
                              </a:rPr>
                              <m:t>𝒏</m:t>
                            </m:r>
                          </m:sub>
                        </m:sSub>
                        <m:r>
                          <a:rPr lang="en-US" b="1" i="1" dirty="0">
                            <a:latin typeface="Cambria Math"/>
                          </a:rPr>
                          <m:t> </m:t>
                        </m:r>
                        <m:sSub>
                          <m:sSubPr>
                            <m:ctrlPr>
                              <a:rPr lang="en-US" b="1" i="1" dirty="0">
                                <a:latin typeface="Cambria Math"/>
                              </a:rPr>
                            </m:ctrlPr>
                          </m:sSubPr>
                          <m:e>
                            <m:r>
                              <a:rPr lang="en-US" b="1" i="1" dirty="0" smtClean="0">
                                <a:latin typeface="Cambria Math"/>
                              </a:rPr>
                              <m:t>𝒙</m:t>
                            </m:r>
                          </m:e>
                          <m:sub>
                            <m:r>
                              <a:rPr lang="en-US" b="1" i="1" dirty="0">
                                <a:latin typeface="Cambria Math"/>
                              </a:rPr>
                              <m:t>𝒏</m:t>
                            </m:r>
                          </m:sub>
                        </m:sSub>
                      </m:e>
                    </m:d>
                  </m:oMath>
                </a14:m>
                <a:endParaRPr lang="en-US" b="1" dirty="0" smtClean="0"/>
              </a:p>
              <a:p>
                <a:pPr marL="457200" lvl="1" indent="0">
                  <a:buNone/>
                </a:pPr>
                <a:r>
                  <a:rPr lang="en-US" dirty="0" smtClean="0"/>
                  <a:t>                </a:t>
                </a:r>
                <a14:m>
                  <m:oMath xmlns:m="http://schemas.openxmlformats.org/officeDocument/2006/math">
                    <m:r>
                      <a:rPr lang="en-US" i="1" dirty="0" smtClean="0">
                        <a:latin typeface="Cambria Math"/>
                      </a:rPr>
                      <m:t>=</m:t>
                    </m:r>
                    <m:sSub>
                      <m:sSubPr>
                        <m:ctrlPr>
                          <a:rPr lang="en-US" i="1" dirty="0">
                            <a:latin typeface="Cambria Math"/>
                          </a:rPr>
                        </m:ctrlPr>
                      </m:sSubPr>
                      <m:e>
                        <m:r>
                          <a:rPr lang="en-US" i="1" dirty="0">
                            <a:latin typeface="Cambria Math"/>
                          </a:rPr>
                          <m:t>𝑐</m:t>
                        </m:r>
                      </m:e>
                      <m:sub>
                        <m:r>
                          <a:rPr lang="en-US" i="1" dirty="0">
                            <a:latin typeface="Cambria Math"/>
                          </a:rPr>
                          <m:t>1</m:t>
                        </m:r>
                      </m:sub>
                    </m:sSub>
                    <m:r>
                      <a:rPr lang="en-US" b="0" i="1" dirty="0" smtClean="0">
                        <a:latin typeface="Cambria Math"/>
                      </a:rPr>
                      <m:t>(</m:t>
                    </m:r>
                    <m:r>
                      <a:rPr lang="en-US" b="0" i="1" dirty="0" smtClean="0">
                        <a:latin typeface="Cambria Math"/>
                      </a:rPr>
                      <m:t>𝑀</m:t>
                    </m:r>
                    <m:sSub>
                      <m:sSubPr>
                        <m:ctrlPr>
                          <a:rPr lang="en-US" i="1" dirty="0">
                            <a:latin typeface="Cambria Math"/>
                          </a:rPr>
                        </m:ctrlPr>
                      </m:sSubPr>
                      <m:e>
                        <m:r>
                          <a:rPr lang="en-US" b="0" i="1" dirty="0" smtClean="0">
                            <a:latin typeface="Cambria Math"/>
                          </a:rPr>
                          <m:t>𝑥</m:t>
                        </m:r>
                      </m:e>
                      <m:sub>
                        <m:r>
                          <a:rPr lang="en-US" i="1" dirty="0">
                            <a:latin typeface="Cambria Math"/>
                          </a:rPr>
                          <m:t>1</m:t>
                        </m:r>
                      </m:sub>
                    </m:sSub>
                    <m:r>
                      <a:rPr lang="en-US" b="0" i="1" dirty="0" smtClean="0">
                        <a:latin typeface="Cambria Math"/>
                      </a:rPr>
                      <m:t>)</m:t>
                    </m:r>
                    <m:r>
                      <a:rPr lang="en-US" i="1" dirty="0">
                        <a:latin typeface="Cambria Math"/>
                      </a:rPr>
                      <m:t>+</m:t>
                    </m:r>
                    <m:sSub>
                      <m:sSubPr>
                        <m:ctrlPr>
                          <a:rPr lang="en-US" i="1" dirty="0">
                            <a:latin typeface="Cambria Math"/>
                          </a:rPr>
                        </m:ctrlPr>
                      </m:sSubPr>
                      <m:e>
                        <m:r>
                          <a:rPr lang="en-US" i="1" dirty="0">
                            <a:latin typeface="Cambria Math"/>
                          </a:rPr>
                          <m:t>𝑐</m:t>
                        </m:r>
                      </m:e>
                      <m:sub>
                        <m:r>
                          <a:rPr lang="en-US" i="1" dirty="0">
                            <a:latin typeface="Cambria Math"/>
                          </a:rPr>
                          <m:t>2</m:t>
                        </m:r>
                      </m:sub>
                    </m:sSub>
                    <m:r>
                      <a:rPr lang="en-US" b="0" i="1" dirty="0" smtClean="0">
                        <a:latin typeface="Cambria Math"/>
                      </a:rPr>
                      <m:t>(</m:t>
                    </m:r>
                    <m:r>
                      <a:rPr lang="en-US" b="0" i="1" dirty="0" smtClean="0">
                        <a:latin typeface="Cambria Math"/>
                      </a:rPr>
                      <m:t>𝑀</m:t>
                    </m:r>
                    <m:sSub>
                      <m:sSubPr>
                        <m:ctrlPr>
                          <a:rPr lang="en-US" i="1" dirty="0">
                            <a:latin typeface="Cambria Math"/>
                          </a:rPr>
                        </m:ctrlPr>
                      </m:sSubPr>
                      <m:e>
                        <m:r>
                          <a:rPr lang="en-US" b="0" i="1" dirty="0" smtClean="0">
                            <a:latin typeface="Cambria Math"/>
                          </a:rPr>
                          <m:t>𝑥</m:t>
                        </m:r>
                      </m:e>
                      <m:sub>
                        <m:r>
                          <a:rPr lang="en-US" i="1" dirty="0">
                            <a:latin typeface="Cambria Math"/>
                          </a:rPr>
                          <m:t>2</m:t>
                        </m:r>
                      </m:sub>
                    </m:sSub>
                    <m:r>
                      <a:rPr lang="en-US" b="0" i="1" dirty="0" smtClean="0">
                        <a:latin typeface="Cambria Math"/>
                      </a:rPr>
                      <m:t>)</m:t>
                    </m:r>
                    <m:r>
                      <a:rPr lang="en-US" i="1" dirty="0">
                        <a:latin typeface="Cambria Math"/>
                      </a:rPr>
                      <m:t>+…+</m:t>
                    </m:r>
                    <m:sSub>
                      <m:sSubPr>
                        <m:ctrlPr>
                          <a:rPr lang="en-US" i="1" dirty="0">
                            <a:latin typeface="Cambria Math"/>
                          </a:rPr>
                        </m:ctrlPr>
                      </m:sSubPr>
                      <m:e>
                        <m:r>
                          <a:rPr lang="en-US" i="1" dirty="0">
                            <a:latin typeface="Cambria Math"/>
                          </a:rPr>
                          <m:t>𝑐</m:t>
                        </m:r>
                      </m:e>
                      <m:sub>
                        <m:r>
                          <a:rPr lang="en-US" i="1" dirty="0">
                            <a:latin typeface="Cambria Math"/>
                          </a:rPr>
                          <m:t>𝑛</m:t>
                        </m:r>
                      </m:sub>
                    </m:sSub>
                    <m:r>
                      <a:rPr lang="en-US" b="0" i="1" dirty="0" smtClean="0">
                        <a:latin typeface="Cambria Math"/>
                      </a:rPr>
                      <m:t>(</m:t>
                    </m:r>
                    <m:r>
                      <a:rPr lang="en-US" b="0" i="1" dirty="0" smtClean="0">
                        <a:latin typeface="Cambria Math"/>
                      </a:rPr>
                      <m:t>𝑀</m:t>
                    </m:r>
                    <m:sSub>
                      <m:sSubPr>
                        <m:ctrlPr>
                          <a:rPr lang="en-US" i="1" dirty="0">
                            <a:latin typeface="Cambria Math"/>
                          </a:rPr>
                        </m:ctrlPr>
                      </m:sSubPr>
                      <m:e>
                        <m:r>
                          <a:rPr lang="en-US" b="0" i="1" dirty="0" smtClean="0">
                            <a:latin typeface="Cambria Math"/>
                          </a:rPr>
                          <m:t>𝑥</m:t>
                        </m:r>
                      </m:e>
                      <m:sub>
                        <m:r>
                          <a:rPr lang="en-US" i="1" dirty="0">
                            <a:latin typeface="Cambria Math"/>
                          </a:rPr>
                          <m:t>𝑛</m:t>
                        </m:r>
                      </m:sub>
                    </m:sSub>
                    <m:r>
                      <a:rPr lang="en-US" b="0" i="1" dirty="0" smtClean="0">
                        <a:latin typeface="Cambria Math"/>
                      </a:rPr>
                      <m:t>)</m:t>
                    </m:r>
                  </m:oMath>
                </a14:m>
                <a:endParaRPr lang="en-US" dirty="0" smtClean="0"/>
              </a:p>
              <a:p>
                <a:pPr marL="457200" lvl="1" indent="0">
                  <a:buNone/>
                </a:pPr>
                <a:r>
                  <a:rPr lang="en-US" dirty="0" smtClean="0"/>
                  <a:t>                </a:t>
                </a:r>
                <a14:m>
                  <m:oMath xmlns:m="http://schemas.openxmlformats.org/officeDocument/2006/math">
                    <m:r>
                      <a:rPr lang="en-US" i="1" dirty="0">
                        <a:latin typeface="Cambria Math"/>
                      </a:rPr>
                      <m:t>=</m:t>
                    </m:r>
                    <m:sSub>
                      <m:sSubPr>
                        <m:ctrlPr>
                          <a:rPr lang="en-US" i="1" dirty="0">
                            <a:latin typeface="Cambria Math"/>
                          </a:rPr>
                        </m:ctrlPr>
                      </m:sSubPr>
                      <m:e>
                        <m:r>
                          <a:rPr lang="en-US" i="1" dirty="0">
                            <a:latin typeface="Cambria Math"/>
                          </a:rPr>
                          <m:t>𝑐</m:t>
                        </m:r>
                      </m:e>
                      <m:sub>
                        <m:r>
                          <a:rPr lang="en-US" i="1" dirty="0">
                            <a:latin typeface="Cambria Math"/>
                          </a:rPr>
                          <m:t>1</m:t>
                        </m:r>
                      </m:sub>
                    </m:sSub>
                    <m:r>
                      <a:rPr lang="en-US" i="1" dirty="0">
                        <a:latin typeface="Cambria Math"/>
                      </a:rPr>
                      <m:t>(</m:t>
                    </m:r>
                    <m:sSub>
                      <m:sSubPr>
                        <m:ctrlPr>
                          <a:rPr lang="en-US" b="0" i="1" dirty="0" smtClean="0">
                            <a:latin typeface="Cambria Math"/>
                          </a:rPr>
                        </m:ctrlPr>
                      </m:sSubPr>
                      <m:e>
                        <m:r>
                          <a:rPr lang="en-US" b="0" i="1" dirty="0" smtClean="0">
                            <a:latin typeface="Cambria Math"/>
                          </a:rPr>
                          <m:t>𝜆</m:t>
                        </m:r>
                      </m:e>
                      <m:sub>
                        <m:r>
                          <a:rPr lang="en-US" b="0" i="1" dirty="0" smtClean="0">
                            <a:latin typeface="Cambria Math"/>
                          </a:rPr>
                          <m:t>1</m:t>
                        </m:r>
                      </m:sub>
                    </m:sSub>
                    <m:sSub>
                      <m:sSubPr>
                        <m:ctrlPr>
                          <a:rPr lang="en-US" i="1" dirty="0">
                            <a:latin typeface="Cambria Math"/>
                          </a:rPr>
                        </m:ctrlPr>
                      </m:sSubPr>
                      <m:e>
                        <m:r>
                          <a:rPr lang="en-US" b="0" i="1" dirty="0" smtClean="0">
                            <a:latin typeface="Cambria Math"/>
                          </a:rPr>
                          <m:t>𝑥</m:t>
                        </m:r>
                      </m:e>
                      <m:sub>
                        <m:r>
                          <a:rPr lang="en-US" i="1" dirty="0">
                            <a:latin typeface="Cambria Math"/>
                          </a:rPr>
                          <m:t>1</m:t>
                        </m:r>
                      </m:sub>
                    </m:sSub>
                    <m:r>
                      <a:rPr lang="en-US" i="1" dirty="0">
                        <a:latin typeface="Cambria Math"/>
                      </a:rPr>
                      <m:t>)+</m:t>
                    </m:r>
                    <m:sSub>
                      <m:sSubPr>
                        <m:ctrlPr>
                          <a:rPr lang="en-US" i="1" dirty="0">
                            <a:latin typeface="Cambria Math"/>
                          </a:rPr>
                        </m:ctrlPr>
                      </m:sSubPr>
                      <m:e>
                        <m:r>
                          <a:rPr lang="en-US" i="1" dirty="0">
                            <a:latin typeface="Cambria Math"/>
                          </a:rPr>
                          <m:t>𝑐</m:t>
                        </m:r>
                      </m:e>
                      <m:sub>
                        <m:r>
                          <a:rPr lang="en-US" i="1" dirty="0">
                            <a:latin typeface="Cambria Math"/>
                          </a:rPr>
                          <m:t>2</m:t>
                        </m:r>
                      </m:sub>
                    </m:sSub>
                    <m:r>
                      <a:rPr lang="en-US" i="1" dirty="0">
                        <a:latin typeface="Cambria Math"/>
                      </a:rPr>
                      <m:t>(</m:t>
                    </m:r>
                    <m:sSub>
                      <m:sSubPr>
                        <m:ctrlPr>
                          <a:rPr lang="en-US" i="1" dirty="0">
                            <a:latin typeface="Cambria Math"/>
                          </a:rPr>
                        </m:ctrlPr>
                      </m:sSubPr>
                      <m:e>
                        <m:r>
                          <a:rPr lang="en-US" i="1" dirty="0">
                            <a:latin typeface="Cambria Math"/>
                          </a:rPr>
                          <m:t>𝜆</m:t>
                        </m:r>
                      </m:e>
                      <m:sub>
                        <m:r>
                          <a:rPr lang="en-US" b="0" i="1" dirty="0" smtClean="0">
                            <a:latin typeface="Cambria Math"/>
                          </a:rPr>
                          <m:t>2</m:t>
                        </m:r>
                      </m:sub>
                    </m:sSub>
                    <m:sSub>
                      <m:sSubPr>
                        <m:ctrlPr>
                          <a:rPr lang="en-US" i="1" dirty="0" smtClean="0">
                            <a:latin typeface="Cambria Math"/>
                          </a:rPr>
                        </m:ctrlPr>
                      </m:sSubPr>
                      <m:e>
                        <m:r>
                          <a:rPr lang="en-US" b="0" i="1" dirty="0" smtClean="0">
                            <a:latin typeface="Cambria Math"/>
                          </a:rPr>
                          <m:t>𝑥</m:t>
                        </m:r>
                      </m:e>
                      <m:sub>
                        <m:r>
                          <a:rPr lang="en-US" i="1" dirty="0">
                            <a:latin typeface="Cambria Math"/>
                          </a:rPr>
                          <m:t>2</m:t>
                        </m:r>
                      </m:sub>
                    </m:sSub>
                    <m:r>
                      <a:rPr lang="en-US" i="1" dirty="0">
                        <a:latin typeface="Cambria Math"/>
                      </a:rPr>
                      <m:t>)+…+</m:t>
                    </m:r>
                    <m:sSub>
                      <m:sSubPr>
                        <m:ctrlPr>
                          <a:rPr lang="en-US" i="1" dirty="0">
                            <a:latin typeface="Cambria Math"/>
                          </a:rPr>
                        </m:ctrlPr>
                      </m:sSubPr>
                      <m:e>
                        <m:r>
                          <a:rPr lang="en-US" i="1" dirty="0">
                            <a:latin typeface="Cambria Math"/>
                          </a:rPr>
                          <m:t>𝑐</m:t>
                        </m:r>
                      </m:e>
                      <m:sub>
                        <m:r>
                          <a:rPr lang="en-US" i="1" dirty="0">
                            <a:latin typeface="Cambria Math"/>
                          </a:rPr>
                          <m:t>𝑛</m:t>
                        </m:r>
                      </m:sub>
                    </m:sSub>
                    <m:r>
                      <a:rPr lang="en-US" i="1" dirty="0">
                        <a:latin typeface="Cambria Math"/>
                      </a:rPr>
                      <m:t>(</m:t>
                    </m:r>
                    <m:sSub>
                      <m:sSubPr>
                        <m:ctrlPr>
                          <a:rPr lang="en-US" i="1" dirty="0" smtClean="0">
                            <a:latin typeface="Cambria Math"/>
                          </a:rPr>
                        </m:ctrlPr>
                      </m:sSubPr>
                      <m:e>
                        <m:r>
                          <a:rPr lang="en-US" i="1" dirty="0">
                            <a:latin typeface="Cambria Math"/>
                          </a:rPr>
                          <m:t>𝜆</m:t>
                        </m:r>
                      </m:e>
                      <m:sub>
                        <m:r>
                          <a:rPr lang="en-US" b="0" i="1" dirty="0" smtClean="0">
                            <a:latin typeface="Cambria Math"/>
                          </a:rPr>
                          <m:t>𝑛</m:t>
                        </m:r>
                      </m:sub>
                    </m:sSub>
                    <m:sSub>
                      <m:sSubPr>
                        <m:ctrlPr>
                          <a:rPr lang="en-US" i="1" dirty="0">
                            <a:latin typeface="Cambria Math"/>
                          </a:rPr>
                        </m:ctrlPr>
                      </m:sSubPr>
                      <m:e>
                        <m:r>
                          <a:rPr lang="en-US" b="0" i="1" dirty="0" smtClean="0">
                            <a:latin typeface="Cambria Math"/>
                          </a:rPr>
                          <m:t>𝑥</m:t>
                        </m:r>
                      </m:e>
                      <m:sub>
                        <m:r>
                          <a:rPr lang="en-US" i="1" dirty="0">
                            <a:latin typeface="Cambria Math"/>
                          </a:rPr>
                          <m:t>𝑛</m:t>
                        </m:r>
                      </m:sub>
                    </m:sSub>
                    <m:r>
                      <a:rPr lang="en-US" i="1" dirty="0">
                        <a:latin typeface="Cambria Math"/>
                      </a:rPr>
                      <m:t>)</m:t>
                    </m:r>
                  </m:oMath>
                </a14:m>
                <a:endParaRPr lang="en-US" dirty="0" smtClean="0"/>
              </a:p>
              <a:p>
                <a:pPr lvl="1"/>
                <a:r>
                  <a:rPr lang="en-US" b="1" dirty="0" smtClean="0">
                    <a:solidFill>
                      <a:srgbClr val="008000"/>
                    </a:solidFill>
                  </a:rPr>
                  <a:t>Repeated multiplication on both sides produces</a:t>
                </a:r>
              </a:p>
              <a:p>
                <a:pPr marL="457200" lvl="1" indent="0">
                  <a:buNone/>
                </a:pPr>
                <a:r>
                  <a:rPr lang="en-US" b="0" dirty="0" smtClean="0"/>
                  <a:t>    </a:t>
                </a:r>
                <a14:m>
                  <m:oMath xmlns:m="http://schemas.openxmlformats.org/officeDocument/2006/math">
                    <m:sSup>
                      <m:sSupPr>
                        <m:ctrlPr>
                          <a:rPr lang="en-US" b="0" i="1" dirty="0" smtClean="0">
                            <a:latin typeface="Cambria Math"/>
                          </a:rPr>
                        </m:ctrlPr>
                      </m:sSupPr>
                      <m:e>
                        <m:r>
                          <a:rPr lang="en-US" b="0" i="1" dirty="0" smtClean="0">
                            <a:latin typeface="Cambria Math"/>
                          </a:rPr>
                          <m:t>𝑀</m:t>
                        </m:r>
                      </m:e>
                      <m:sup>
                        <m:r>
                          <a:rPr lang="en-US" b="0" i="1" dirty="0" smtClean="0">
                            <a:latin typeface="Cambria Math"/>
                          </a:rPr>
                          <m:t>𝑘</m:t>
                        </m:r>
                      </m:sup>
                    </m:sSup>
                    <m:sSup>
                      <m:sSupPr>
                        <m:ctrlPr>
                          <a:rPr lang="en-US" i="1" dirty="0">
                            <a:latin typeface="Cambria Math"/>
                          </a:rPr>
                        </m:ctrlPr>
                      </m:sSupPr>
                      <m:e>
                        <m:r>
                          <a:rPr lang="en-US" i="1" dirty="0">
                            <a:latin typeface="Cambria Math"/>
                          </a:rPr>
                          <m:t>𝑟</m:t>
                        </m:r>
                      </m:e>
                      <m:sup>
                        <m:r>
                          <a:rPr lang="en-US" i="1" dirty="0">
                            <a:latin typeface="Cambria Math"/>
                          </a:rPr>
                          <m:t>(0)</m:t>
                        </m:r>
                      </m:sup>
                    </m:sSup>
                    <m:r>
                      <a:rPr lang="en-US" i="1" dirty="0">
                        <a:latin typeface="Cambria Math"/>
                      </a:rPr>
                      <m:t>=</m:t>
                    </m:r>
                    <m:sSub>
                      <m:sSubPr>
                        <m:ctrlPr>
                          <a:rPr lang="en-US" i="1" dirty="0">
                            <a:latin typeface="Cambria Math"/>
                          </a:rPr>
                        </m:ctrlPr>
                      </m:sSubPr>
                      <m:e>
                        <m:r>
                          <a:rPr lang="en-US" i="1" dirty="0">
                            <a:latin typeface="Cambria Math"/>
                          </a:rPr>
                          <m:t>𝑐</m:t>
                        </m:r>
                      </m:e>
                      <m:sub>
                        <m:r>
                          <a:rPr lang="en-US" i="1" dirty="0">
                            <a:latin typeface="Cambria Math"/>
                          </a:rPr>
                          <m:t>1</m:t>
                        </m:r>
                      </m:sub>
                    </m:sSub>
                    <m:r>
                      <a:rPr lang="en-US" i="1" dirty="0">
                        <a:latin typeface="Cambria Math"/>
                      </a:rPr>
                      <m:t>(</m:t>
                    </m:r>
                    <m:sSubSup>
                      <m:sSubSupPr>
                        <m:ctrlPr>
                          <a:rPr lang="en-US" i="1">
                            <a:latin typeface="Cambria Math"/>
                          </a:rPr>
                        </m:ctrlPr>
                      </m:sSubSupPr>
                      <m:e>
                        <m:r>
                          <a:rPr lang="en-US" i="1">
                            <a:latin typeface="Cambria Math"/>
                          </a:rPr>
                          <m:t>𝜆</m:t>
                        </m:r>
                      </m:e>
                      <m:sub>
                        <m:r>
                          <a:rPr lang="en-US" i="1">
                            <a:latin typeface="Cambria Math"/>
                          </a:rPr>
                          <m:t>1</m:t>
                        </m:r>
                      </m:sub>
                      <m:sup>
                        <m:r>
                          <a:rPr lang="en-US" i="1">
                            <a:latin typeface="Cambria Math"/>
                          </a:rPr>
                          <m:t>𝑘</m:t>
                        </m:r>
                      </m:sup>
                    </m:sSubSup>
                    <m:sSub>
                      <m:sSubPr>
                        <m:ctrlPr>
                          <a:rPr lang="en-US" i="1" dirty="0">
                            <a:latin typeface="Cambria Math"/>
                          </a:rPr>
                        </m:ctrlPr>
                      </m:sSubPr>
                      <m:e>
                        <m:r>
                          <a:rPr lang="en-US" b="0" i="1" dirty="0" smtClean="0">
                            <a:latin typeface="Cambria Math"/>
                          </a:rPr>
                          <m:t>𝑥</m:t>
                        </m:r>
                      </m:e>
                      <m:sub>
                        <m:r>
                          <a:rPr lang="en-US" i="1" dirty="0">
                            <a:latin typeface="Cambria Math"/>
                          </a:rPr>
                          <m:t>1</m:t>
                        </m:r>
                      </m:sub>
                    </m:sSub>
                    <m:r>
                      <a:rPr lang="en-US" i="1" dirty="0">
                        <a:latin typeface="Cambria Math"/>
                      </a:rPr>
                      <m:t>)+</m:t>
                    </m:r>
                    <m:sSub>
                      <m:sSubPr>
                        <m:ctrlPr>
                          <a:rPr lang="en-US" i="1" dirty="0">
                            <a:latin typeface="Cambria Math"/>
                          </a:rPr>
                        </m:ctrlPr>
                      </m:sSubPr>
                      <m:e>
                        <m:r>
                          <a:rPr lang="en-US" i="1" dirty="0">
                            <a:latin typeface="Cambria Math"/>
                          </a:rPr>
                          <m:t>𝑐</m:t>
                        </m:r>
                      </m:e>
                      <m:sub>
                        <m:r>
                          <a:rPr lang="en-US" i="1" dirty="0">
                            <a:latin typeface="Cambria Math"/>
                          </a:rPr>
                          <m:t>2</m:t>
                        </m:r>
                      </m:sub>
                    </m:sSub>
                    <m:r>
                      <a:rPr lang="en-US" i="1" dirty="0">
                        <a:latin typeface="Cambria Math"/>
                      </a:rPr>
                      <m:t>(</m:t>
                    </m:r>
                    <m:sSubSup>
                      <m:sSubSupPr>
                        <m:ctrlPr>
                          <a:rPr lang="en-US" i="1">
                            <a:latin typeface="Cambria Math"/>
                          </a:rPr>
                        </m:ctrlPr>
                      </m:sSubSupPr>
                      <m:e>
                        <m:r>
                          <a:rPr lang="en-US" i="1">
                            <a:latin typeface="Cambria Math"/>
                          </a:rPr>
                          <m:t>𝜆</m:t>
                        </m:r>
                      </m:e>
                      <m:sub>
                        <m:r>
                          <a:rPr lang="en-US" b="0" i="1" smtClean="0">
                            <a:latin typeface="Cambria Math"/>
                          </a:rPr>
                          <m:t>2</m:t>
                        </m:r>
                      </m:sub>
                      <m:sup>
                        <m:r>
                          <a:rPr lang="en-US" i="1">
                            <a:latin typeface="Cambria Math"/>
                          </a:rPr>
                          <m:t>𝑘</m:t>
                        </m:r>
                      </m:sup>
                    </m:sSubSup>
                    <m:sSub>
                      <m:sSubPr>
                        <m:ctrlPr>
                          <a:rPr lang="en-US" i="1" dirty="0" smtClean="0">
                            <a:latin typeface="Cambria Math"/>
                          </a:rPr>
                        </m:ctrlPr>
                      </m:sSubPr>
                      <m:e>
                        <m:r>
                          <a:rPr lang="en-US" b="0" i="1" dirty="0" smtClean="0">
                            <a:latin typeface="Cambria Math"/>
                          </a:rPr>
                          <m:t>𝑥</m:t>
                        </m:r>
                      </m:e>
                      <m:sub>
                        <m:r>
                          <a:rPr lang="en-US" i="1" dirty="0">
                            <a:latin typeface="Cambria Math"/>
                          </a:rPr>
                          <m:t>2</m:t>
                        </m:r>
                      </m:sub>
                    </m:sSub>
                    <m:r>
                      <a:rPr lang="en-US" i="1" dirty="0">
                        <a:latin typeface="Cambria Math"/>
                      </a:rPr>
                      <m:t>)+…+</m:t>
                    </m:r>
                    <m:sSub>
                      <m:sSubPr>
                        <m:ctrlPr>
                          <a:rPr lang="en-US" i="1" dirty="0">
                            <a:latin typeface="Cambria Math"/>
                          </a:rPr>
                        </m:ctrlPr>
                      </m:sSubPr>
                      <m:e>
                        <m:r>
                          <a:rPr lang="en-US" i="1" dirty="0">
                            <a:latin typeface="Cambria Math"/>
                          </a:rPr>
                          <m:t>𝑐</m:t>
                        </m:r>
                      </m:e>
                      <m:sub>
                        <m:r>
                          <a:rPr lang="en-US" i="1" dirty="0">
                            <a:latin typeface="Cambria Math"/>
                          </a:rPr>
                          <m:t>𝑛</m:t>
                        </m:r>
                      </m:sub>
                    </m:sSub>
                    <m:r>
                      <a:rPr lang="en-US" i="1" dirty="0">
                        <a:latin typeface="Cambria Math"/>
                      </a:rPr>
                      <m:t>(</m:t>
                    </m:r>
                    <m:sSubSup>
                      <m:sSubSupPr>
                        <m:ctrlPr>
                          <a:rPr lang="en-US" i="1">
                            <a:latin typeface="Cambria Math"/>
                          </a:rPr>
                        </m:ctrlPr>
                      </m:sSubSupPr>
                      <m:e>
                        <m:r>
                          <a:rPr lang="en-US" i="1">
                            <a:latin typeface="Cambria Math"/>
                          </a:rPr>
                          <m:t>𝜆</m:t>
                        </m:r>
                      </m:e>
                      <m:sub>
                        <m:r>
                          <a:rPr lang="en-US" b="0" i="1" smtClean="0">
                            <a:latin typeface="Cambria Math"/>
                          </a:rPr>
                          <m:t>𝑛</m:t>
                        </m:r>
                      </m:sub>
                      <m:sup>
                        <m:r>
                          <a:rPr lang="en-US" i="1">
                            <a:latin typeface="Cambria Math"/>
                          </a:rPr>
                          <m:t>𝑘</m:t>
                        </m:r>
                      </m:sup>
                    </m:sSubSup>
                    <m:sSub>
                      <m:sSubPr>
                        <m:ctrlPr>
                          <a:rPr lang="en-US" i="1" dirty="0">
                            <a:latin typeface="Cambria Math"/>
                          </a:rPr>
                        </m:ctrlPr>
                      </m:sSubPr>
                      <m:e>
                        <m:r>
                          <a:rPr lang="en-US" b="0" i="1" dirty="0" smtClean="0">
                            <a:latin typeface="Cambria Math"/>
                          </a:rPr>
                          <m:t>𝑥</m:t>
                        </m:r>
                      </m:e>
                      <m:sub>
                        <m:r>
                          <a:rPr lang="en-US" i="1" dirty="0">
                            <a:latin typeface="Cambria Math"/>
                          </a:rPr>
                          <m:t>𝑛</m:t>
                        </m:r>
                      </m:sub>
                    </m:sSub>
                    <m:r>
                      <a:rPr lang="en-US" i="1" dirty="0">
                        <a:latin typeface="Cambria Math"/>
                      </a:rPr>
                      <m:t>)</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534400" cy="5257801"/>
              </a:xfrm>
              <a:blipFill rotWithShape="1">
                <a:blip r:embed="rId2"/>
                <a:stretch>
                  <a:fillRect t="-1856" r="-857"/>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29</a:t>
            </a:fld>
            <a:endParaRPr lang="en-US"/>
          </a:p>
        </p:txBody>
      </p:sp>
      <p:grpSp>
        <p:nvGrpSpPr>
          <p:cNvPr id="7" name="Group 6"/>
          <p:cNvGrpSpPr/>
          <p:nvPr/>
        </p:nvGrpSpPr>
        <p:grpSpPr>
          <a:xfrm>
            <a:off x="7696200" y="0"/>
            <a:ext cx="1447800" cy="685800"/>
            <a:chOff x="7696200" y="0"/>
            <a:chExt cx="1447800" cy="685800"/>
          </a:xfrm>
        </p:grpSpPr>
        <p:sp>
          <p:nvSpPr>
            <p:cNvPr id="8" name="Teardrop 7"/>
            <p:cNvSpPr/>
            <p:nvPr/>
          </p:nvSpPr>
          <p:spPr>
            <a:xfrm>
              <a:off x="7696200" y="0"/>
              <a:ext cx="1447800" cy="685800"/>
            </a:xfrm>
            <a:prstGeom prst="teardrop">
              <a:avLst/>
            </a:prstGeom>
            <a:solidFill>
              <a:srgbClr val="FF0000"/>
            </a:solidFill>
            <a:ln w="38100">
              <a:solidFill>
                <a:schemeClr val="bg1"/>
              </a:solidFill>
            </a:ln>
          </p:spPr>
          <p:style>
            <a:lnRef idx="1">
              <a:schemeClr val="dk1"/>
            </a:lnRef>
            <a:fillRef idx="0">
              <a:schemeClr val="dk1"/>
            </a:fillRef>
            <a:effectRef idx="0">
              <a:schemeClr val="dk1"/>
            </a:effectRef>
            <a:fontRef idx="minor">
              <a:schemeClr val="tx1"/>
            </a:fontRef>
          </p:style>
          <p:txBody>
            <a:bodyPr lIns="0" rIns="0" rtlCol="0" anchor="ctr"/>
            <a:lstStyle/>
            <a:p>
              <a:pPr algn="ctr"/>
              <a:endParaRPr lang="en-US" sz="2800" b="1" dirty="0">
                <a:solidFill>
                  <a:schemeClr val="bg1"/>
                </a:solidFill>
              </a:endParaRPr>
            </a:p>
          </p:txBody>
        </p:sp>
        <p:sp>
          <p:nvSpPr>
            <p:cNvPr id="9" name="Rectangle 8"/>
            <p:cNvSpPr/>
            <p:nvPr/>
          </p:nvSpPr>
          <p:spPr>
            <a:xfrm>
              <a:off x="7768302" y="76200"/>
              <a:ext cx="1375698" cy="523220"/>
            </a:xfrm>
            <a:prstGeom prst="rect">
              <a:avLst/>
            </a:prstGeom>
          </p:spPr>
          <p:txBody>
            <a:bodyPr wrap="none">
              <a:spAutoFit/>
            </a:bodyPr>
            <a:lstStyle/>
            <a:p>
              <a:pPr algn="ctr"/>
              <a:r>
                <a:rPr lang="en-US" sz="2800" b="1" dirty="0" smtClean="0">
                  <a:solidFill>
                    <a:schemeClr val="bg1"/>
                  </a:solidFill>
                </a:rPr>
                <a:t>Details!</a:t>
              </a:r>
              <a:endParaRPr lang="en-US" sz="2800" b="1" dirty="0">
                <a:solidFill>
                  <a:schemeClr val="bg1"/>
                </a:solidFill>
              </a:endParaRPr>
            </a:p>
          </p:txBody>
        </p:sp>
      </p:grpSp>
    </p:spTree>
    <p:extLst>
      <p:ext uri="{BB962C8B-B14F-4D97-AF65-F5344CB8AC3E}">
        <p14:creationId xmlns:p14="http://schemas.microsoft.com/office/powerpoint/2010/main" val="2409862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Power Iteration works? </a:t>
            </a:r>
            <a:r>
              <a:rPr lang="en-US" dirty="0" smtClean="0"/>
              <a:t>(3)</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458200" cy="5410200"/>
              </a:xfrm>
            </p:spPr>
            <p:txBody>
              <a:bodyPr>
                <a:normAutofit fontScale="92500" lnSpcReduction="20000"/>
              </a:bodyPr>
              <a:lstStyle/>
              <a:p>
                <a:r>
                  <a:rPr lang="en-US" b="1" dirty="0" smtClean="0">
                    <a:solidFill>
                      <a:srgbClr val="D60093"/>
                    </a:solidFill>
                  </a:rPr>
                  <a:t>Claim:</a:t>
                </a:r>
                <a:r>
                  <a:rPr lang="en-US" dirty="0">
                    <a:solidFill>
                      <a:srgbClr val="D60093"/>
                    </a:solidFill>
                  </a:rPr>
                  <a:t> </a:t>
                </a:r>
                <a:r>
                  <a:rPr lang="en-US" dirty="0"/>
                  <a:t>Sequence </a:t>
                </a:r>
                <a14:m>
                  <m:oMath xmlns:m="http://schemas.openxmlformats.org/officeDocument/2006/math">
                    <m:r>
                      <a:rPr lang="en-US" b="1" i="1">
                        <a:latin typeface="Cambria Math"/>
                      </a:rPr>
                      <m:t>𝑴</m:t>
                    </m:r>
                    <m:r>
                      <a:rPr lang="en-US" b="1" i="1">
                        <a:latin typeface="Cambria Math"/>
                      </a:rPr>
                      <m:t>⋅</m:t>
                    </m:r>
                    <m:sSup>
                      <m:sSupPr>
                        <m:ctrlPr>
                          <a:rPr lang="en-US" b="1" i="1">
                            <a:latin typeface="Cambria Math"/>
                          </a:rPr>
                        </m:ctrlPr>
                      </m:sSupPr>
                      <m:e>
                        <m:r>
                          <a:rPr lang="en-US" b="1" i="1">
                            <a:latin typeface="Cambria Math"/>
                          </a:rPr>
                          <m:t>𝒓</m:t>
                        </m:r>
                      </m:e>
                      <m:sup>
                        <m:d>
                          <m:dPr>
                            <m:ctrlPr>
                              <a:rPr lang="en-US" b="1" i="1">
                                <a:latin typeface="Cambria Math"/>
                              </a:rPr>
                            </m:ctrlPr>
                          </m:dPr>
                          <m:e>
                            <m:r>
                              <a:rPr lang="en-US" b="1" i="1">
                                <a:latin typeface="Cambria Math"/>
                              </a:rPr>
                              <m:t>𝟎</m:t>
                            </m:r>
                          </m:e>
                        </m:d>
                      </m:sup>
                    </m:sSup>
                    <m:r>
                      <a:rPr lang="en-US" b="1" i="1">
                        <a:latin typeface="Cambria Math"/>
                      </a:rPr>
                      <m:t>,</m:t>
                    </m:r>
                    <m:sSup>
                      <m:sSupPr>
                        <m:ctrlPr>
                          <a:rPr lang="en-US" b="1" i="1">
                            <a:latin typeface="Cambria Math"/>
                          </a:rPr>
                        </m:ctrlPr>
                      </m:sSupPr>
                      <m:e>
                        <m:r>
                          <a:rPr lang="en-US" b="1" i="1">
                            <a:latin typeface="Cambria Math"/>
                          </a:rPr>
                          <m:t>𝑴</m:t>
                        </m:r>
                      </m:e>
                      <m:sup>
                        <m:r>
                          <a:rPr lang="en-US" b="1" i="1">
                            <a:latin typeface="Cambria Math"/>
                          </a:rPr>
                          <m:t>𝟐</m:t>
                        </m:r>
                      </m:sup>
                    </m:sSup>
                    <m:r>
                      <a:rPr lang="en-US" b="1" i="1">
                        <a:latin typeface="Cambria Math"/>
                      </a:rPr>
                      <m:t>⋅</m:t>
                    </m:r>
                    <m:sSup>
                      <m:sSupPr>
                        <m:ctrlPr>
                          <a:rPr lang="en-US" b="1" i="1">
                            <a:latin typeface="Cambria Math"/>
                          </a:rPr>
                        </m:ctrlPr>
                      </m:sSupPr>
                      <m:e>
                        <m:r>
                          <a:rPr lang="en-US" b="1" i="1">
                            <a:latin typeface="Cambria Math"/>
                          </a:rPr>
                          <m:t>𝒓</m:t>
                        </m:r>
                      </m:e>
                      <m:sup>
                        <m:d>
                          <m:dPr>
                            <m:ctrlPr>
                              <a:rPr lang="en-US" b="1" i="1">
                                <a:latin typeface="Cambria Math"/>
                              </a:rPr>
                            </m:ctrlPr>
                          </m:dPr>
                          <m:e>
                            <m:r>
                              <a:rPr lang="en-US" b="1" i="1">
                                <a:latin typeface="Cambria Math"/>
                              </a:rPr>
                              <m:t>𝟎</m:t>
                            </m:r>
                          </m:e>
                        </m:d>
                      </m:sup>
                    </m:sSup>
                    <m:r>
                      <a:rPr lang="en-US" b="1" i="1">
                        <a:latin typeface="Cambria Math"/>
                      </a:rPr>
                      <m:t>,…</m:t>
                    </m:r>
                    <m:sSup>
                      <m:sSupPr>
                        <m:ctrlPr>
                          <a:rPr lang="en-US" b="1" i="1">
                            <a:latin typeface="Cambria Math"/>
                          </a:rPr>
                        </m:ctrlPr>
                      </m:sSupPr>
                      <m:e>
                        <m:r>
                          <a:rPr lang="en-US" b="1" i="1">
                            <a:latin typeface="Cambria Math"/>
                          </a:rPr>
                          <m:t>𝑴</m:t>
                        </m:r>
                      </m:e>
                      <m:sup>
                        <m:r>
                          <a:rPr lang="en-US" b="1" i="1">
                            <a:latin typeface="Cambria Math"/>
                          </a:rPr>
                          <m:t>𝒌</m:t>
                        </m:r>
                      </m:sup>
                    </m:sSup>
                    <m:r>
                      <a:rPr lang="en-US" b="1" i="1">
                        <a:latin typeface="Cambria Math"/>
                      </a:rPr>
                      <m:t>⋅</m:t>
                    </m:r>
                    <m:sSup>
                      <m:sSupPr>
                        <m:ctrlPr>
                          <a:rPr lang="en-US" b="1" i="1">
                            <a:latin typeface="Cambria Math"/>
                          </a:rPr>
                        </m:ctrlPr>
                      </m:sSupPr>
                      <m:e>
                        <m:r>
                          <a:rPr lang="en-US" b="1" i="1">
                            <a:latin typeface="Cambria Math"/>
                          </a:rPr>
                          <m:t>𝒓</m:t>
                        </m:r>
                      </m:e>
                      <m:sup>
                        <m:d>
                          <m:dPr>
                            <m:ctrlPr>
                              <a:rPr lang="en-US" b="1" i="1">
                                <a:latin typeface="Cambria Math"/>
                              </a:rPr>
                            </m:ctrlPr>
                          </m:dPr>
                          <m:e>
                            <m:r>
                              <a:rPr lang="en-US" b="1" i="1">
                                <a:latin typeface="Cambria Math"/>
                              </a:rPr>
                              <m:t>𝟎</m:t>
                            </m:r>
                          </m:e>
                        </m:d>
                      </m:sup>
                    </m:sSup>
                    <m:r>
                      <a:rPr lang="en-US" b="1" i="1">
                        <a:latin typeface="Cambria Math"/>
                      </a:rPr>
                      <m:t>,…</m:t>
                    </m:r>
                  </m:oMath>
                </a14:m>
                <a:r>
                  <a:rPr lang="en-US" dirty="0"/>
                  <a:t> approaches the dominant eigenvector of </a:t>
                </a:r>
                <a14:m>
                  <m:oMath xmlns:m="http://schemas.openxmlformats.org/officeDocument/2006/math">
                    <m:r>
                      <a:rPr lang="en-US" b="1" i="1" dirty="0">
                        <a:latin typeface="Cambria Math"/>
                      </a:rPr>
                      <m:t>𝑴</m:t>
                    </m:r>
                  </m:oMath>
                </a14:m>
                <a:endParaRPr lang="en-US" b="1" dirty="0"/>
              </a:p>
              <a:p>
                <a:r>
                  <a:rPr lang="en-US" b="1" dirty="0" smtClean="0">
                    <a:solidFill>
                      <a:srgbClr val="008000"/>
                    </a:solidFill>
                  </a:rPr>
                  <a:t>Proof (continued):</a:t>
                </a:r>
              </a:p>
              <a:p>
                <a:pPr lvl="1"/>
                <a:r>
                  <a:rPr lang="en-US" dirty="0" smtClean="0">
                    <a:solidFill>
                      <a:srgbClr val="008000"/>
                    </a:solidFill>
                  </a:rPr>
                  <a:t>Repeated </a:t>
                </a:r>
                <a:r>
                  <a:rPr lang="en-US" dirty="0">
                    <a:solidFill>
                      <a:srgbClr val="008000"/>
                    </a:solidFill>
                  </a:rPr>
                  <a:t>multiplication on both sides produces</a:t>
                </a:r>
              </a:p>
              <a:p>
                <a:pPr marL="457200" lvl="1" indent="0">
                  <a:buNone/>
                </a:pPr>
                <a:r>
                  <a:rPr lang="en-US" dirty="0">
                    <a:solidFill>
                      <a:srgbClr val="008000"/>
                    </a:solidFill>
                  </a:rPr>
                  <a:t>  </a:t>
                </a:r>
                <a:r>
                  <a:rPr lang="en-US" dirty="0"/>
                  <a:t>  </a:t>
                </a:r>
                <a14:m>
                  <m:oMath xmlns:m="http://schemas.openxmlformats.org/officeDocument/2006/math">
                    <m:sSup>
                      <m:sSupPr>
                        <m:ctrlPr>
                          <a:rPr lang="en-US" i="1" dirty="0">
                            <a:latin typeface="Cambria Math"/>
                          </a:rPr>
                        </m:ctrlPr>
                      </m:sSupPr>
                      <m:e>
                        <m:r>
                          <a:rPr lang="en-US" i="1" dirty="0">
                            <a:latin typeface="Cambria Math"/>
                          </a:rPr>
                          <m:t>𝑀</m:t>
                        </m:r>
                      </m:e>
                      <m:sup>
                        <m:r>
                          <a:rPr lang="en-US" i="1" dirty="0">
                            <a:latin typeface="Cambria Math"/>
                          </a:rPr>
                          <m:t>𝑘</m:t>
                        </m:r>
                      </m:sup>
                    </m:sSup>
                    <m:sSup>
                      <m:sSupPr>
                        <m:ctrlPr>
                          <a:rPr lang="en-US" i="1" dirty="0">
                            <a:latin typeface="Cambria Math"/>
                          </a:rPr>
                        </m:ctrlPr>
                      </m:sSupPr>
                      <m:e>
                        <m:r>
                          <a:rPr lang="en-US" i="1" dirty="0">
                            <a:latin typeface="Cambria Math"/>
                          </a:rPr>
                          <m:t>𝑟</m:t>
                        </m:r>
                      </m:e>
                      <m:sup>
                        <m:r>
                          <a:rPr lang="en-US" i="1" dirty="0">
                            <a:latin typeface="Cambria Math"/>
                          </a:rPr>
                          <m:t>(0)</m:t>
                        </m:r>
                      </m:sup>
                    </m:sSup>
                    <m:r>
                      <a:rPr lang="en-US" i="1" dirty="0">
                        <a:latin typeface="Cambria Math"/>
                      </a:rPr>
                      <m:t>=</m:t>
                    </m:r>
                    <m:sSub>
                      <m:sSubPr>
                        <m:ctrlPr>
                          <a:rPr lang="en-US" i="1" dirty="0">
                            <a:latin typeface="Cambria Math"/>
                          </a:rPr>
                        </m:ctrlPr>
                      </m:sSubPr>
                      <m:e>
                        <m:r>
                          <a:rPr lang="en-US" i="1" dirty="0">
                            <a:latin typeface="Cambria Math"/>
                          </a:rPr>
                          <m:t>𝑐</m:t>
                        </m:r>
                      </m:e>
                      <m:sub>
                        <m:r>
                          <a:rPr lang="en-US" i="1" dirty="0">
                            <a:latin typeface="Cambria Math"/>
                          </a:rPr>
                          <m:t>1</m:t>
                        </m:r>
                      </m:sub>
                    </m:sSub>
                    <m:r>
                      <a:rPr lang="en-US" i="1" dirty="0">
                        <a:latin typeface="Cambria Math"/>
                      </a:rPr>
                      <m:t>(</m:t>
                    </m:r>
                    <m:sSubSup>
                      <m:sSubSupPr>
                        <m:ctrlPr>
                          <a:rPr lang="en-US" i="1">
                            <a:latin typeface="Cambria Math"/>
                          </a:rPr>
                        </m:ctrlPr>
                      </m:sSubSupPr>
                      <m:e>
                        <m:r>
                          <a:rPr lang="en-US" i="1">
                            <a:latin typeface="Cambria Math"/>
                          </a:rPr>
                          <m:t>𝜆</m:t>
                        </m:r>
                      </m:e>
                      <m:sub>
                        <m:r>
                          <a:rPr lang="en-US" i="1">
                            <a:latin typeface="Cambria Math"/>
                          </a:rPr>
                          <m:t>1</m:t>
                        </m:r>
                      </m:sub>
                      <m:sup>
                        <m:r>
                          <a:rPr lang="en-US" i="1">
                            <a:latin typeface="Cambria Math"/>
                          </a:rPr>
                          <m:t>𝑘</m:t>
                        </m:r>
                      </m:sup>
                    </m:sSubSup>
                    <m:sSub>
                      <m:sSubPr>
                        <m:ctrlPr>
                          <a:rPr lang="en-US" i="1" dirty="0">
                            <a:latin typeface="Cambria Math"/>
                          </a:rPr>
                        </m:ctrlPr>
                      </m:sSubPr>
                      <m:e>
                        <m:r>
                          <a:rPr lang="en-US" b="0" i="1" dirty="0" smtClean="0">
                            <a:latin typeface="Cambria Math"/>
                          </a:rPr>
                          <m:t>𝑥</m:t>
                        </m:r>
                      </m:e>
                      <m:sub>
                        <m:r>
                          <a:rPr lang="en-US" i="1" dirty="0">
                            <a:latin typeface="Cambria Math"/>
                          </a:rPr>
                          <m:t>1</m:t>
                        </m:r>
                      </m:sub>
                    </m:sSub>
                    <m:r>
                      <a:rPr lang="en-US" i="1" dirty="0">
                        <a:latin typeface="Cambria Math"/>
                      </a:rPr>
                      <m:t>)+</m:t>
                    </m:r>
                    <m:sSub>
                      <m:sSubPr>
                        <m:ctrlPr>
                          <a:rPr lang="en-US" i="1" dirty="0">
                            <a:latin typeface="Cambria Math"/>
                          </a:rPr>
                        </m:ctrlPr>
                      </m:sSubPr>
                      <m:e>
                        <m:r>
                          <a:rPr lang="en-US" i="1" dirty="0">
                            <a:latin typeface="Cambria Math"/>
                          </a:rPr>
                          <m:t>𝑐</m:t>
                        </m:r>
                      </m:e>
                      <m:sub>
                        <m:r>
                          <a:rPr lang="en-US" i="1" dirty="0">
                            <a:latin typeface="Cambria Math"/>
                          </a:rPr>
                          <m:t>2</m:t>
                        </m:r>
                      </m:sub>
                    </m:sSub>
                    <m:r>
                      <a:rPr lang="en-US" i="1" dirty="0">
                        <a:latin typeface="Cambria Math"/>
                      </a:rPr>
                      <m:t>(</m:t>
                    </m:r>
                    <m:sSubSup>
                      <m:sSubSupPr>
                        <m:ctrlPr>
                          <a:rPr lang="en-US" i="1">
                            <a:latin typeface="Cambria Math"/>
                          </a:rPr>
                        </m:ctrlPr>
                      </m:sSubSupPr>
                      <m:e>
                        <m:r>
                          <a:rPr lang="en-US" i="1">
                            <a:latin typeface="Cambria Math"/>
                          </a:rPr>
                          <m:t>𝜆</m:t>
                        </m:r>
                      </m:e>
                      <m:sub>
                        <m:r>
                          <a:rPr lang="en-US" i="1">
                            <a:latin typeface="Cambria Math"/>
                          </a:rPr>
                          <m:t>2</m:t>
                        </m:r>
                      </m:sub>
                      <m:sup>
                        <m:r>
                          <a:rPr lang="en-US" i="1">
                            <a:latin typeface="Cambria Math"/>
                          </a:rPr>
                          <m:t>𝑘</m:t>
                        </m:r>
                      </m:sup>
                    </m:sSubSup>
                    <m:sSub>
                      <m:sSubPr>
                        <m:ctrlPr>
                          <a:rPr lang="en-US" i="1" dirty="0">
                            <a:latin typeface="Cambria Math"/>
                          </a:rPr>
                        </m:ctrlPr>
                      </m:sSubPr>
                      <m:e>
                        <m:r>
                          <a:rPr lang="en-US" b="0" i="1" dirty="0" smtClean="0">
                            <a:latin typeface="Cambria Math"/>
                          </a:rPr>
                          <m:t>𝑥</m:t>
                        </m:r>
                      </m:e>
                      <m:sub>
                        <m:r>
                          <a:rPr lang="en-US" i="1" dirty="0">
                            <a:latin typeface="Cambria Math"/>
                          </a:rPr>
                          <m:t>2</m:t>
                        </m:r>
                      </m:sub>
                    </m:sSub>
                    <m:r>
                      <a:rPr lang="en-US" i="1" dirty="0">
                        <a:latin typeface="Cambria Math"/>
                      </a:rPr>
                      <m:t>)+…+</m:t>
                    </m:r>
                    <m:sSub>
                      <m:sSubPr>
                        <m:ctrlPr>
                          <a:rPr lang="en-US" i="1" dirty="0">
                            <a:latin typeface="Cambria Math"/>
                          </a:rPr>
                        </m:ctrlPr>
                      </m:sSubPr>
                      <m:e>
                        <m:r>
                          <a:rPr lang="en-US" i="1" dirty="0">
                            <a:latin typeface="Cambria Math"/>
                          </a:rPr>
                          <m:t>𝑐</m:t>
                        </m:r>
                      </m:e>
                      <m:sub>
                        <m:r>
                          <a:rPr lang="en-US" i="1" dirty="0">
                            <a:latin typeface="Cambria Math"/>
                          </a:rPr>
                          <m:t>𝑛</m:t>
                        </m:r>
                      </m:sub>
                    </m:sSub>
                    <m:r>
                      <a:rPr lang="en-US" i="1" dirty="0">
                        <a:latin typeface="Cambria Math"/>
                      </a:rPr>
                      <m:t>(</m:t>
                    </m:r>
                    <m:sSubSup>
                      <m:sSubSupPr>
                        <m:ctrlPr>
                          <a:rPr lang="en-US" i="1">
                            <a:latin typeface="Cambria Math"/>
                          </a:rPr>
                        </m:ctrlPr>
                      </m:sSubSupPr>
                      <m:e>
                        <m:r>
                          <a:rPr lang="en-US" i="1">
                            <a:latin typeface="Cambria Math"/>
                          </a:rPr>
                          <m:t>𝜆</m:t>
                        </m:r>
                      </m:e>
                      <m:sub>
                        <m:r>
                          <a:rPr lang="en-US" i="1">
                            <a:latin typeface="Cambria Math"/>
                          </a:rPr>
                          <m:t>𝑛</m:t>
                        </m:r>
                      </m:sub>
                      <m:sup>
                        <m:r>
                          <a:rPr lang="en-US" i="1">
                            <a:latin typeface="Cambria Math"/>
                          </a:rPr>
                          <m:t>𝑘</m:t>
                        </m:r>
                      </m:sup>
                    </m:sSubSup>
                    <m:sSub>
                      <m:sSubPr>
                        <m:ctrlPr>
                          <a:rPr lang="en-US" i="1" dirty="0">
                            <a:latin typeface="Cambria Math"/>
                          </a:rPr>
                        </m:ctrlPr>
                      </m:sSubPr>
                      <m:e>
                        <m:r>
                          <a:rPr lang="en-US" b="0" i="1" dirty="0" smtClean="0">
                            <a:latin typeface="Cambria Math"/>
                          </a:rPr>
                          <m:t>𝑥</m:t>
                        </m:r>
                      </m:e>
                      <m:sub>
                        <m:r>
                          <a:rPr lang="en-US" i="1" dirty="0">
                            <a:latin typeface="Cambria Math"/>
                          </a:rPr>
                          <m:t>𝑛</m:t>
                        </m:r>
                      </m:sub>
                    </m:sSub>
                    <m:r>
                      <a:rPr lang="en-US" i="1" dirty="0">
                        <a:latin typeface="Cambria Math"/>
                      </a:rPr>
                      <m:t>)</m:t>
                    </m:r>
                  </m:oMath>
                </a14:m>
                <a:endParaRPr lang="en-US" dirty="0" smtClean="0"/>
              </a:p>
              <a:p>
                <a:pPr lvl="1"/>
                <a14:m>
                  <m:oMath xmlns:m="http://schemas.openxmlformats.org/officeDocument/2006/math">
                    <m:sSup>
                      <m:sSupPr>
                        <m:ctrlPr>
                          <a:rPr lang="en-US" i="1" dirty="0">
                            <a:latin typeface="Cambria Math"/>
                          </a:rPr>
                        </m:ctrlPr>
                      </m:sSupPr>
                      <m:e>
                        <m:r>
                          <a:rPr lang="en-US" i="1" dirty="0">
                            <a:latin typeface="Cambria Math"/>
                          </a:rPr>
                          <m:t>𝑀</m:t>
                        </m:r>
                      </m:e>
                      <m:sup>
                        <m:r>
                          <a:rPr lang="en-US" i="1" dirty="0">
                            <a:latin typeface="Cambria Math"/>
                          </a:rPr>
                          <m:t>𝑘</m:t>
                        </m:r>
                      </m:sup>
                    </m:sSup>
                    <m:sSup>
                      <m:sSupPr>
                        <m:ctrlPr>
                          <a:rPr lang="en-US" i="1" dirty="0">
                            <a:latin typeface="Cambria Math"/>
                          </a:rPr>
                        </m:ctrlPr>
                      </m:sSupPr>
                      <m:e>
                        <m:r>
                          <a:rPr lang="en-US" i="1" dirty="0">
                            <a:latin typeface="Cambria Math"/>
                          </a:rPr>
                          <m:t>𝑟</m:t>
                        </m:r>
                      </m:e>
                      <m:sup>
                        <m:r>
                          <a:rPr lang="en-US" i="1" dirty="0">
                            <a:latin typeface="Cambria Math"/>
                          </a:rPr>
                          <m:t>(0)</m:t>
                        </m:r>
                      </m:sup>
                    </m:sSup>
                    <m:r>
                      <a:rPr lang="en-US" i="1" dirty="0">
                        <a:latin typeface="Cambria Math"/>
                      </a:rPr>
                      <m:t>=</m:t>
                    </m:r>
                    <m:sSubSup>
                      <m:sSubSupPr>
                        <m:ctrlPr>
                          <a:rPr lang="en-US" i="1">
                            <a:latin typeface="Cambria Math"/>
                          </a:rPr>
                        </m:ctrlPr>
                      </m:sSubSupPr>
                      <m:e>
                        <m:r>
                          <a:rPr lang="en-US" i="1">
                            <a:latin typeface="Cambria Math"/>
                          </a:rPr>
                          <m:t>𝜆</m:t>
                        </m:r>
                      </m:e>
                      <m:sub>
                        <m:r>
                          <a:rPr lang="en-US" i="1">
                            <a:latin typeface="Cambria Math"/>
                          </a:rPr>
                          <m:t>1</m:t>
                        </m:r>
                      </m:sub>
                      <m:sup>
                        <m:r>
                          <a:rPr lang="en-US" i="1">
                            <a:latin typeface="Cambria Math"/>
                          </a:rPr>
                          <m:t>𝑘</m:t>
                        </m:r>
                      </m:sup>
                    </m:sSubSup>
                    <m:d>
                      <m:dPr>
                        <m:begChr m:val="["/>
                        <m:endChr m:val="]"/>
                        <m:ctrlPr>
                          <a:rPr lang="en-US" i="1" dirty="0" smtClean="0">
                            <a:latin typeface="Cambria Math"/>
                          </a:rPr>
                        </m:ctrlPr>
                      </m:dPr>
                      <m:e>
                        <m:sSub>
                          <m:sSubPr>
                            <m:ctrlPr>
                              <a:rPr lang="en-US" i="1" dirty="0">
                                <a:latin typeface="Cambria Math"/>
                              </a:rPr>
                            </m:ctrlPr>
                          </m:sSubPr>
                          <m:e>
                            <m:r>
                              <a:rPr lang="en-US" i="1" dirty="0">
                                <a:latin typeface="Cambria Math"/>
                              </a:rPr>
                              <m:t>𝑐</m:t>
                            </m:r>
                          </m:e>
                          <m:sub>
                            <m:r>
                              <a:rPr lang="en-US" i="1" dirty="0">
                                <a:latin typeface="Cambria Math"/>
                              </a:rPr>
                              <m:t>1</m:t>
                            </m:r>
                          </m:sub>
                        </m:sSub>
                        <m:sSub>
                          <m:sSubPr>
                            <m:ctrlPr>
                              <a:rPr lang="en-US" i="1" dirty="0">
                                <a:latin typeface="Cambria Math"/>
                              </a:rPr>
                            </m:ctrlPr>
                          </m:sSubPr>
                          <m:e>
                            <m:r>
                              <a:rPr lang="en-US" b="0" i="1" dirty="0" smtClean="0">
                                <a:latin typeface="Cambria Math"/>
                              </a:rPr>
                              <m:t>𝑥</m:t>
                            </m:r>
                          </m:e>
                          <m:sub>
                            <m:r>
                              <a:rPr lang="en-US" i="1" dirty="0">
                                <a:latin typeface="Cambria Math"/>
                              </a:rPr>
                              <m:t>1</m:t>
                            </m:r>
                          </m:sub>
                        </m:sSub>
                        <m:r>
                          <a:rPr lang="en-US" i="1" dirty="0">
                            <a:latin typeface="Cambria Math"/>
                          </a:rPr>
                          <m:t>+</m:t>
                        </m:r>
                        <m:sSub>
                          <m:sSubPr>
                            <m:ctrlPr>
                              <a:rPr lang="en-US" i="1" dirty="0">
                                <a:latin typeface="Cambria Math"/>
                              </a:rPr>
                            </m:ctrlPr>
                          </m:sSubPr>
                          <m:e>
                            <m:r>
                              <a:rPr lang="en-US" i="1" dirty="0">
                                <a:latin typeface="Cambria Math"/>
                              </a:rPr>
                              <m:t>𝑐</m:t>
                            </m:r>
                          </m:e>
                          <m:sub>
                            <m:r>
                              <a:rPr lang="en-US" i="1" dirty="0">
                                <a:latin typeface="Cambria Math"/>
                              </a:rPr>
                              <m:t>2</m:t>
                            </m:r>
                          </m:sub>
                        </m:sSub>
                        <m:sSup>
                          <m:sSupPr>
                            <m:ctrlPr>
                              <a:rPr lang="en-US" b="0" i="1" dirty="0" smtClean="0">
                                <a:latin typeface="Cambria Math"/>
                              </a:rPr>
                            </m:ctrlPr>
                          </m:sSupPr>
                          <m:e>
                            <m:d>
                              <m:dPr>
                                <m:ctrlPr>
                                  <a:rPr lang="en-US" i="1" dirty="0" smtClean="0">
                                    <a:latin typeface="Cambria Math"/>
                                  </a:rPr>
                                </m:ctrlPr>
                              </m:dPr>
                              <m:e>
                                <m:f>
                                  <m:fPr>
                                    <m:ctrlPr>
                                      <a:rPr lang="en-US" i="1" dirty="0">
                                        <a:latin typeface="Cambria Math"/>
                                      </a:rPr>
                                    </m:ctrlPr>
                                  </m:fPr>
                                  <m:num>
                                    <m:sSubSup>
                                      <m:sSubSupPr>
                                        <m:ctrlPr>
                                          <a:rPr lang="en-US" i="1">
                                            <a:latin typeface="Cambria Math"/>
                                          </a:rPr>
                                        </m:ctrlPr>
                                      </m:sSubSupPr>
                                      <m:e>
                                        <m:r>
                                          <a:rPr lang="en-US" i="1">
                                            <a:latin typeface="Cambria Math"/>
                                          </a:rPr>
                                          <m:t>𝜆</m:t>
                                        </m:r>
                                      </m:e>
                                      <m:sub>
                                        <m:r>
                                          <a:rPr lang="en-US" i="1">
                                            <a:latin typeface="Cambria Math"/>
                                          </a:rPr>
                                          <m:t>2</m:t>
                                        </m:r>
                                      </m:sub>
                                      <m:sup/>
                                    </m:sSubSup>
                                  </m:num>
                                  <m:den>
                                    <m:sSubSup>
                                      <m:sSubSupPr>
                                        <m:ctrlPr>
                                          <a:rPr lang="en-US" i="1">
                                            <a:latin typeface="Cambria Math"/>
                                          </a:rPr>
                                        </m:ctrlPr>
                                      </m:sSubSupPr>
                                      <m:e>
                                        <m:r>
                                          <a:rPr lang="en-US" i="1">
                                            <a:latin typeface="Cambria Math"/>
                                          </a:rPr>
                                          <m:t>𝜆</m:t>
                                        </m:r>
                                      </m:e>
                                      <m:sub>
                                        <m:r>
                                          <a:rPr lang="en-US" i="1">
                                            <a:latin typeface="Cambria Math"/>
                                          </a:rPr>
                                          <m:t>1</m:t>
                                        </m:r>
                                      </m:sub>
                                      <m:sup/>
                                    </m:sSubSup>
                                  </m:den>
                                </m:f>
                              </m:e>
                            </m:d>
                          </m:e>
                          <m:sup>
                            <m:r>
                              <a:rPr lang="en-US" b="0" i="1" dirty="0" smtClean="0">
                                <a:latin typeface="Cambria Math"/>
                              </a:rPr>
                              <m:t>𝑘</m:t>
                            </m:r>
                          </m:sup>
                        </m:sSup>
                        <m:sSub>
                          <m:sSubPr>
                            <m:ctrlPr>
                              <a:rPr lang="en-US" i="1" dirty="0">
                                <a:latin typeface="Cambria Math"/>
                              </a:rPr>
                            </m:ctrlPr>
                          </m:sSubPr>
                          <m:e>
                            <m:r>
                              <a:rPr lang="en-US" b="0" i="1" dirty="0" smtClean="0">
                                <a:latin typeface="Cambria Math"/>
                              </a:rPr>
                              <m:t>𝑥</m:t>
                            </m:r>
                          </m:e>
                          <m:sub>
                            <m:r>
                              <a:rPr lang="en-US" i="1" dirty="0">
                                <a:latin typeface="Cambria Math"/>
                              </a:rPr>
                              <m:t>2</m:t>
                            </m:r>
                          </m:sub>
                        </m:sSub>
                        <m:r>
                          <a:rPr lang="en-US" i="1" dirty="0">
                            <a:latin typeface="Cambria Math"/>
                          </a:rPr>
                          <m:t>+…+</m:t>
                        </m:r>
                        <m:sSub>
                          <m:sSubPr>
                            <m:ctrlPr>
                              <a:rPr lang="en-US" i="1" dirty="0">
                                <a:latin typeface="Cambria Math"/>
                              </a:rPr>
                            </m:ctrlPr>
                          </m:sSubPr>
                          <m:e>
                            <m:r>
                              <a:rPr lang="en-US" i="1" dirty="0">
                                <a:latin typeface="Cambria Math"/>
                              </a:rPr>
                              <m:t>𝑐</m:t>
                            </m:r>
                          </m:e>
                          <m:sub>
                            <m:r>
                              <a:rPr lang="en-US" i="1" dirty="0">
                                <a:latin typeface="Cambria Math"/>
                              </a:rPr>
                              <m:t>𝑛</m:t>
                            </m:r>
                          </m:sub>
                        </m:sSub>
                        <m:sSup>
                          <m:sSupPr>
                            <m:ctrlPr>
                              <a:rPr lang="en-US" i="1" dirty="0">
                                <a:latin typeface="Cambria Math"/>
                              </a:rPr>
                            </m:ctrlPr>
                          </m:sSupPr>
                          <m:e>
                            <m:d>
                              <m:dPr>
                                <m:ctrlPr>
                                  <a:rPr lang="en-US" i="1" dirty="0">
                                    <a:latin typeface="Cambria Math"/>
                                  </a:rPr>
                                </m:ctrlPr>
                              </m:dPr>
                              <m:e>
                                <m:f>
                                  <m:fPr>
                                    <m:ctrlPr>
                                      <a:rPr lang="en-US" i="1" dirty="0">
                                        <a:latin typeface="Cambria Math"/>
                                      </a:rPr>
                                    </m:ctrlPr>
                                  </m:fPr>
                                  <m:num>
                                    <m:sSubSup>
                                      <m:sSubSupPr>
                                        <m:ctrlPr>
                                          <a:rPr lang="en-US" i="1">
                                            <a:latin typeface="Cambria Math"/>
                                          </a:rPr>
                                        </m:ctrlPr>
                                      </m:sSubSupPr>
                                      <m:e>
                                        <m:r>
                                          <a:rPr lang="en-US" i="1">
                                            <a:latin typeface="Cambria Math"/>
                                          </a:rPr>
                                          <m:t>𝜆</m:t>
                                        </m:r>
                                      </m:e>
                                      <m:sub>
                                        <m:r>
                                          <a:rPr lang="en-US" i="1">
                                            <a:latin typeface="Cambria Math"/>
                                          </a:rPr>
                                          <m:t>2</m:t>
                                        </m:r>
                                      </m:sub>
                                      <m:sup/>
                                    </m:sSubSup>
                                  </m:num>
                                  <m:den>
                                    <m:sSubSup>
                                      <m:sSubSupPr>
                                        <m:ctrlPr>
                                          <a:rPr lang="en-US" i="1">
                                            <a:latin typeface="Cambria Math"/>
                                          </a:rPr>
                                        </m:ctrlPr>
                                      </m:sSubSupPr>
                                      <m:e>
                                        <m:r>
                                          <a:rPr lang="en-US" i="1">
                                            <a:latin typeface="Cambria Math"/>
                                          </a:rPr>
                                          <m:t>𝜆</m:t>
                                        </m:r>
                                      </m:e>
                                      <m:sub>
                                        <m:r>
                                          <a:rPr lang="en-US" i="1">
                                            <a:latin typeface="Cambria Math"/>
                                          </a:rPr>
                                          <m:t>1</m:t>
                                        </m:r>
                                      </m:sub>
                                      <m:sup/>
                                    </m:sSubSup>
                                  </m:den>
                                </m:f>
                              </m:e>
                            </m:d>
                          </m:e>
                          <m:sup>
                            <m:r>
                              <a:rPr lang="en-US" i="1" dirty="0">
                                <a:latin typeface="Cambria Math"/>
                              </a:rPr>
                              <m:t>𝑘</m:t>
                            </m:r>
                          </m:sup>
                        </m:sSup>
                        <m:sSub>
                          <m:sSubPr>
                            <m:ctrlPr>
                              <a:rPr lang="en-US" i="1" dirty="0">
                                <a:latin typeface="Cambria Math"/>
                              </a:rPr>
                            </m:ctrlPr>
                          </m:sSubPr>
                          <m:e>
                            <m:r>
                              <a:rPr lang="en-US" b="0" i="1" dirty="0" smtClean="0">
                                <a:latin typeface="Cambria Math"/>
                              </a:rPr>
                              <m:t>𝑥</m:t>
                            </m:r>
                          </m:e>
                          <m:sub>
                            <m:r>
                              <a:rPr lang="en-US" i="1" dirty="0">
                                <a:latin typeface="Cambria Math"/>
                              </a:rPr>
                              <m:t>𝑛</m:t>
                            </m:r>
                          </m:sub>
                        </m:sSub>
                      </m:e>
                    </m:d>
                  </m:oMath>
                </a14:m>
                <a:endParaRPr lang="en-US" dirty="0" smtClean="0"/>
              </a:p>
              <a:p>
                <a:pPr lvl="1"/>
                <a:r>
                  <a:rPr lang="en-US" dirty="0" smtClean="0"/>
                  <a:t>Since </a:t>
                </a:r>
                <a14:m>
                  <m:oMath xmlns:m="http://schemas.openxmlformats.org/officeDocument/2006/math">
                    <m:sSubSup>
                      <m:sSubSupPr>
                        <m:ctrlPr>
                          <a:rPr lang="en-US" i="1">
                            <a:latin typeface="Cambria Math"/>
                          </a:rPr>
                        </m:ctrlPr>
                      </m:sSubSupPr>
                      <m:e>
                        <m:r>
                          <a:rPr lang="en-US" i="1">
                            <a:latin typeface="Cambria Math"/>
                          </a:rPr>
                          <m:t>𝜆</m:t>
                        </m:r>
                      </m:e>
                      <m:sub>
                        <m:r>
                          <a:rPr lang="en-US" i="1">
                            <a:latin typeface="Cambria Math"/>
                          </a:rPr>
                          <m:t>1</m:t>
                        </m:r>
                      </m:sub>
                      <m:sup/>
                    </m:sSubSup>
                    <m:r>
                      <a:rPr lang="en-US" b="0" i="1" smtClean="0">
                        <a:latin typeface="Cambria Math"/>
                      </a:rPr>
                      <m:t>&gt;</m:t>
                    </m:r>
                    <m:sSubSup>
                      <m:sSubSupPr>
                        <m:ctrlPr>
                          <a:rPr lang="en-US" i="1">
                            <a:latin typeface="Cambria Math"/>
                          </a:rPr>
                        </m:ctrlPr>
                      </m:sSubSupPr>
                      <m:e>
                        <m:r>
                          <a:rPr lang="en-US" i="1">
                            <a:latin typeface="Cambria Math"/>
                          </a:rPr>
                          <m:t>𝜆</m:t>
                        </m:r>
                      </m:e>
                      <m:sub>
                        <m:r>
                          <a:rPr lang="en-US" b="0" i="1" smtClean="0">
                            <a:latin typeface="Cambria Math"/>
                          </a:rPr>
                          <m:t>2</m:t>
                        </m:r>
                      </m:sub>
                      <m:sup/>
                    </m:sSubSup>
                  </m:oMath>
                </a14:m>
                <a:r>
                  <a:rPr lang="en-US" dirty="0" smtClean="0"/>
                  <a:t> then fractions </a:t>
                </a:r>
                <a14:m>
                  <m:oMath xmlns:m="http://schemas.openxmlformats.org/officeDocument/2006/math">
                    <m:f>
                      <m:fPr>
                        <m:ctrlPr>
                          <a:rPr lang="en-US" i="1" dirty="0">
                            <a:latin typeface="Cambria Math"/>
                          </a:rPr>
                        </m:ctrlPr>
                      </m:fPr>
                      <m:num>
                        <m:sSubSup>
                          <m:sSubSupPr>
                            <m:ctrlPr>
                              <a:rPr lang="en-US" i="1">
                                <a:latin typeface="Cambria Math"/>
                              </a:rPr>
                            </m:ctrlPr>
                          </m:sSubSupPr>
                          <m:e>
                            <m:r>
                              <a:rPr lang="en-US" i="1">
                                <a:latin typeface="Cambria Math"/>
                              </a:rPr>
                              <m:t>𝜆</m:t>
                            </m:r>
                          </m:e>
                          <m:sub>
                            <m:r>
                              <a:rPr lang="en-US" i="1">
                                <a:latin typeface="Cambria Math"/>
                              </a:rPr>
                              <m:t>2</m:t>
                            </m:r>
                          </m:sub>
                          <m:sup/>
                        </m:sSubSup>
                      </m:num>
                      <m:den>
                        <m:sSubSup>
                          <m:sSubSupPr>
                            <m:ctrlPr>
                              <a:rPr lang="en-US" i="1">
                                <a:latin typeface="Cambria Math"/>
                              </a:rPr>
                            </m:ctrlPr>
                          </m:sSubSupPr>
                          <m:e>
                            <m:r>
                              <a:rPr lang="en-US" i="1">
                                <a:latin typeface="Cambria Math"/>
                              </a:rPr>
                              <m:t>𝜆</m:t>
                            </m:r>
                          </m:e>
                          <m:sub>
                            <m:r>
                              <a:rPr lang="en-US" i="1">
                                <a:latin typeface="Cambria Math"/>
                              </a:rPr>
                              <m:t>1</m:t>
                            </m:r>
                          </m:sub>
                          <m:sup/>
                        </m:sSubSup>
                      </m:den>
                    </m:f>
                    <m:r>
                      <a:rPr lang="en-US" b="0" i="1" smtClean="0">
                        <a:latin typeface="Cambria Math"/>
                      </a:rPr>
                      <m:t>,</m:t>
                    </m:r>
                    <m:f>
                      <m:fPr>
                        <m:ctrlPr>
                          <a:rPr lang="en-US" i="1" dirty="0">
                            <a:latin typeface="Cambria Math"/>
                          </a:rPr>
                        </m:ctrlPr>
                      </m:fPr>
                      <m:num>
                        <m:sSubSup>
                          <m:sSubSupPr>
                            <m:ctrlPr>
                              <a:rPr lang="en-US" i="1">
                                <a:latin typeface="Cambria Math"/>
                              </a:rPr>
                            </m:ctrlPr>
                          </m:sSubSupPr>
                          <m:e>
                            <m:r>
                              <a:rPr lang="en-US" i="1">
                                <a:latin typeface="Cambria Math"/>
                              </a:rPr>
                              <m:t>𝜆</m:t>
                            </m:r>
                          </m:e>
                          <m:sub>
                            <m:r>
                              <a:rPr lang="en-US" b="0" i="1" smtClean="0">
                                <a:latin typeface="Cambria Math"/>
                              </a:rPr>
                              <m:t>3</m:t>
                            </m:r>
                          </m:sub>
                          <m:sup/>
                        </m:sSubSup>
                      </m:num>
                      <m:den>
                        <m:sSubSup>
                          <m:sSubSupPr>
                            <m:ctrlPr>
                              <a:rPr lang="en-US" i="1">
                                <a:latin typeface="Cambria Math"/>
                              </a:rPr>
                            </m:ctrlPr>
                          </m:sSubSupPr>
                          <m:e>
                            <m:r>
                              <a:rPr lang="en-US" i="1">
                                <a:latin typeface="Cambria Math"/>
                              </a:rPr>
                              <m:t>𝜆</m:t>
                            </m:r>
                          </m:e>
                          <m:sub>
                            <m:r>
                              <a:rPr lang="en-US" i="1">
                                <a:latin typeface="Cambria Math"/>
                              </a:rPr>
                              <m:t>1</m:t>
                            </m:r>
                          </m:sub>
                          <m:sup/>
                        </m:sSubSup>
                      </m:den>
                    </m:f>
                    <m:r>
                      <a:rPr lang="en-US" b="0" i="1" smtClean="0">
                        <a:latin typeface="Cambria Math"/>
                      </a:rPr>
                      <m:t>…&lt;1</m:t>
                    </m:r>
                  </m:oMath>
                </a14:m>
                <a:r>
                  <a:rPr lang="en-US" dirty="0" smtClean="0"/>
                  <a:t> </a:t>
                </a:r>
                <a:br>
                  <a:rPr lang="en-US" dirty="0" smtClean="0"/>
                </a:br>
                <a:r>
                  <a:rPr lang="en-US" dirty="0" smtClean="0"/>
                  <a:t>and so </a:t>
                </a:r>
                <a14:m>
                  <m:oMath xmlns:m="http://schemas.openxmlformats.org/officeDocument/2006/math">
                    <m:sSup>
                      <m:sSupPr>
                        <m:ctrlPr>
                          <a:rPr lang="en-US" i="1" dirty="0">
                            <a:latin typeface="Cambria Math"/>
                          </a:rPr>
                        </m:ctrlPr>
                      </m:sSupPr>
                      <m:e>
                        <m:d>
                          <m:dPr>
                            <m:ctrlPr>
                              <a:rPr lang="en-US" i="1" dirty="0">
                                <a:latin typeface="Cambria Math"/>
                              </a:rPr>
                            </m:ctrlPr>
                          </m:dPr>
                          <m:e>
                            <m:f>
                              <m:fPr>
                                <m:ctrlPr>
                                  <a:rPr lang="en-US" i="1" dirty="0">
                                    <a:latin typeface="Cambria Math"/>
                                  </a:rPr>
                                </m:ctrlPr>
                              </m:fPr>
                              <m:num>
                                <m:sSubSup>
                                  <m:sSubSupPr>
                                    <m:ctrlPr>
                                      <a:rPr lang="en-US" i="1">
                                        <a:latin typeface="Cambria Math"/>
                                      </a:rPr>
                                    </m:ctrlPr>
                                  </m:sSubSupPr>
                                  <m:e>
                                    <m:r>
                                      <a:rPr lang="en-US" i="1">
                                        <a:latin typeface="Cambria Math"/>
                                      </a:rPr>
                                      <m:t>𝜆</m:t>
                                    </m:r>
                                  </m:e>
                                  <m:sub>
                                    <m:r>
                                      <a:rPr lang="en-US" b="0" i="1" smtClean="0">
                                        <a:latin typeface="Cambria Math"/>
                                      </a:rPr>
                                      <m:t>𝑖</m:t>
                                    </m:r>
                                  </m:sub>
                                  <m:sup/>
                                </m:sSubSup>
                              </m:num>
                              <m:den>
                                <m:sSubSup>
                                  <m:sSubSupPr>
                                    <m:ctrlPr>
                                      <a:rPr lang="en-US" i="1">
                                        <a:latin typeface="Cambria Math"/>
                                      </a:rPr>
                                    </m:ctrlPr>
                                  </m:sSubSupPr>
                                  <m:e>
                                    <m:r>
                                      <a:rPr lang="en-US" i="1">
                                        <a:latin typeface="Cambria Math"/>
                                      </a:rPr>
                                      <m:t>𝜆</m:t>
                                    </m:r>
                                  </m:e>
                                  <m:sub>
                                    <m:r>
                                      <a:rPr lang="en-US" i="1">
                                        <a:latin typeface="Cambria Math"/>
                                      </a:rPr>
                                      <m:t>1</m:t>
                                    </m:r>
                                  </m:sub>
                                  <m:sup/>
                                </m:sSubSup>
                              </m:den>
                            </m:f>
                          </m:e>
                        </m:d>
                      </m:e>
                      <m:sup>
                        <m:r>
                          <a:rPr lang="en-US" i="1" dirty="0">
                            <a:latin typeface="Cambria Math"/>
                          </a:rPr>
                          <m:t>𝑘</m:t>
                        </m:r>
                      </m:sup>
                    </m:sSup>
                    <m:r>
                      <a:rPr lang="en-US" b="0" i="1" dirty="0" smtClean="0">
                        <a:latin typeface="Cambria Math"/>
                      </a:rPr>
                      <m:t>=0</m:t>
                    </m:r>
                  </m:oMath>
                </a14:m>
                <a:r>
                  <a:rPr lang="en-US" dirty="0" smtClean="0"/>
                  <a:t> as </a:t>
                </a:r>
                <a14:m>
                  <m:oMath xmlns:m="http://schemas.openxmlformats.org/officeDocument/2006/math">
                    <m:r>
                      <a:rPr lang="en-US" b="0" i="1" smtClean="0">
                        <a:latin typeface="Cambria Math"/>
                      </a:rPr>
                      <m:t>𝑘</m:t>
                    </m:r>
                    <m:r>
                      <a:rPr lang="en-US" b="0" i="1" smtClean="0">
                        <a:latin typeface="Cambria Math"/>
                      </a:rPr>
                      <m:t>→∞</m:t>
                    </m:r>
                  </m:oMath>
                </a14:m>
                <a:r>
                  <a:rPr lang="en-US" dirty="0" smtClean="0"/>
                  <a:t>  (for all </a:t>
                </a:r>
                <a14:m>
                  <m:oMath xmlns:m="http://schemas.openxmlformats.org/officeDocument/2006/math">
                    <m:r>
                      <a:rPr lang="en-US" i="1" dirty="0" smtClean="0">
                        <a:latin typeface="Cambria Math"/>
                      </a:rPr>
                      <m:t>𝑖</m:t>
                    </m:r>
                    <m:r>
                      <a:rPr lang="en-US" i="1" dirty="0" smtClean="0">
                        <a:latin typeface="Cambria Math"/>
                      </a:rPr>
                      <m:t>=2…</m:t>
                    </m:r>
                    <m:r>
                      <a:rPr lang="en-US" i="1" dirty="0" smtClean="0">
                        <a:latin typeface="Cambria Math"/>
                      </a:rPr>
                      <m:t>𝑛</m:t>
                    </m:r>
                  </m:oMath>
                </a14:m>
                <a:r>
                  <a:rPr lang="en-US" dirty="0" smtClean="0"/>
                  <a:t>).</a:t>
                </a:r>
              </a:p>
              <a:p>
                <a:pPr lvl="1"/>
                <a:r>
                  <a:rPr lang="en-US" sz="3300" b="1" dirty="0" smtClean="0">
                    <a:solidFill>
                      <a:srgbClr val="0000FF"/>
                    </a:solidFill>
                  </a:rPr>
                  <a:t>Thus: </a:t>
                </a:r>
                <a14:m>
                  <m:oMath xmlns:m="http://schemas.openxmlformats.org/officeDocument/2006/math">
                    <m:sSup>
                      <m:sSupPr>
                        <m:ctrlPr>
                          <a:rPr lang="en-US" sz="3300" b="1" i="1" dirty="0">
                            <a:solidFill>
                              <a:srgbClr val="0000FF"/>
                            </a:solidFill>
                            <a:latin typeface="Cambria Math"/>
                          </a:rPr>
                        </m:ctrlPr>
                      </m:sSupPr>
                      <m:e>
                        <m:r>
                          <a:rPr lang="en-US" sz="3300" b="1" i="1" dirty="0">
                            <a:solidFill>
                              <a:srgbClr val="0000FF"/>
                            </a:solidFill>
                            <a:latin typeface="Cambria Math"/>
                          </a:rPr>
                          <m:t>𝑴</m:t>
                        </m:r>
                      </m:e>
                      <m:sup>
                        <m:r>
                          <a:rPr lang="en-US" sz="3300" b="1" i="1" dirty="0">
                            <a:solidFill>
                              <a:srgbClr val="0000FF"/>
                            </a:solidFill>
                            <a:latin typeface="Cambria Math"/>
                          </a:rPr>
                          <m:t>𝒌</m:t>
                        </m:r>
                      </m:sup>
                    </m:sSup>
                    <m:sSup>
                      <m:sSupPr>
                        <m:ctrlPr>
                          <a:rPr lang="en-US" sz="3300" b="1" i="1" dirty="0">
                            <a:solidFill>
                              <a:srgbClr val="0000FF"/>
                            </a:solidFill>
                            <a:latin typeface="Cambria Math"/>
                          </a:rPr>
                        </m:ctrlPr>
                      </m:sSupPr>
                      <m:e>
                        <m:r>
                          <a:rPr lang="en-US" sz="3300" b="1" i="1" dirty="0">
                            <a:solidFill>
                              <a:srgbClr val="0000FF"/>
                            </a:solidFill>
                            <a:latin typeface="Cambria Math"/>
                          </a:rPr>
                          <m:t>𝒓</m:t>
                        </m:r>
                      </m:e>
                      <m:sup>
                        <m:r>
                          <a:rPr lang="en-US" sz="3300" b="1" i="1" dirty="0">
                            <a:solidFill>
                              <a:srgbClr val="0000FF"/>
                            </a:solidFill>
                            <a:latin typeface="Cambria Math"/>
                          </a:rPr>
                          <m:t>(</m:t>
                        </m:r>
                        <m:r>
                          <a:rPr lang="en-US" sz="3300" b="1" i="1" dirty="0">
                            <a:solidFill>
                              <a:srgbClr val="0000FF"/>
                            </a:solidFill>
                            <a:latin typeface="Cambria Math"/>
                          </a:rPr>
                          <m:t>𝟎</m:t>
                        </m:r>
                        <m:r>
                          <a:rPr lang="en-US" sz="3300" b="1" i="1" dirty="0">
                            <a:solidFill>
                              <a:srgbClr val="0000FF"/>
                            </a:solidFill>
                            <a:latin typeface="Cambria Math"/>
                          </a:rPr>
                          <m:t>)</m:t>
                        </m:r>
                      </m:sup>
                    </m:sSup>
                    <m:r>
                      <a:rPr lang="en-US" sz="3300" b="1" i="1" dirty="0" smtClean="0">
                        <a:solidFill>
                          <a:srgbClr val="0000FF"/>
                        </a:solidFill>
                        <a:latin typeface="Cambria Math"/>
                      </a:rPr>
                      <m:t>≈</m:t>
                    </m:r>
                    <m:sSub>
                      <m:sSubPr>
                        <m:ctrlPr>
                          <a:rPr lang="en-US" sz="3300" b="1" i="1" dirty="0">
                            <a:solidFill>
                              <a:srgbClr val="0000FF"/>
                            </a:solidFill>
                            <a:latin typeface="Cambria Math"/>
                          </a:rPr>
                        </m:ctrlPr>
                      </m:sSubPr>
                      <m:e>
                        <m:r>
                          <a:rPr lang="en-US" sz="3300" b="1" i="1" dirty="0">
                            <a:solidFill>
                              <a:srgbClr val="0000FF"/>
                            </a:solidFill>
                            <a:latin typeface="Cambria Math"/>
                          </a:rPr>
                          <m:t>𝒄</m:t>
                        </m:r>
                      </m:e>
                      <m:sub>
                        <m:r>
                          <a:rPr lang="en-US" sz="3300" b="1" i="1" dirty="0">
                            <a:solidFill>
                              <a:srgbClr val="0000FF"/>
                            </a:solidFill>
                            <a:latin typeface="Cambria Math"/>
                          </a:rPr>
                          <m:t>𝟏</m:t>
                        </m:r>
                      </m:sub>
                    </m:sSub>
                    <m:d>
                      <m:dPr>
                        <m:ctrlPr>
                          <a:rPr lang="en-US" sz="3300" b="1" i="1" dirty="0">
                            <a:solidFill>
                              <a:srgbClr val="0000FF"/>
                            </a:solidFill>
                            <a:latin typeface="Cambria Math"/>
                          </a:rPr>
                        </m:ctrlPr>
                      </m:dPr>
                      <m:e>
                        <m:sSubSup>
                          <m:sSubSupPr>
                            <m:ctrlPr>
                              <a:rPr lang="en-US" sz="3300" b="1" i="1">
                                <a:solidFill>
                                  <a:srgbClr val="0000FF"/>
                                </a:solidFill>
                                <a:latin typeface="Cambria Math"/>
                              </a:rPr>
                            </m:ctrlPr>
                          </m:sSubSupPr>
                          <m:e>
                            <m:r>
                              <a:rPr lang="en-US" sz="3300" b="1" i="1">
                                <a:solidFill>
                                  <a:srgbClr val="0000FF"/>
                                </a:solidFill>
                                <a:latin typeface="Cambria Math"/>
                              </a:rPr>
                              <m:t>𝝀</m:t>
                            </m:r>
                          </m:e>
                          <m:sub>
                            <m:r>
                              <a:rPr lang="en-US" sz="3300" b="1" i="1">
                                <a:solidFill>
                                  <a:srgbClr val="0000FF"/>
                                </a:solidFill>
                                <a:latin typeface="Cambria Math"/>
                              </a:rPr>
                              <m:t>𝟏</m:t>
                            </m:r>
                          </m:sub>
                          <m:sup>
                            <m:r>
                              <a:rPr lang="en-US" sz="3300" b="1" i="1">
                                <a:solidFill>
                                  <a:srgbClr val="0000FF"/>
                                </a:solidFill>
                                <a:latin typeface="Cambria Math"/>
                              </a:rPr>
                              <m:t>𝒌</m:t>
                            </m:r>
                          </m:sup>
                        </m:sSubSup>
                        <m:sSub>
                          <m:sSubPr>
                            <m:ctrlPr>
                              <a:rPr lang="en-US" sz="3300" b="1" i="1" dirty="0">
                                <a:solidFill>
                                  <a:srgbClr val="0000FF"/>
                                </a:solidFill>
                                <a:latin typeface="Cambria Math"/>
                              </a:rPr>
                            </m:ctrlPr>
                          </m:sSubPr>
                          <m:e>
                            <m:r>
                              <a:rPr lang="en-US" sz="3300" b="1" i="1" dirty="0" smtClean="0">
                                <a:solidFill>
                                  <a:srgbClr val="0000FF"/>
                                </a:solidFill>
                                <a:latin typeface="Cambria Math"/>
                              </a:rPr>
                              <m:t>𝒙</m:t>
                            </m:r>
                          </m:e>
                          <m:sub>
                            <m:r>
                              <a:rPr lang="en-US" sz="3300" b="1" i="1" dirty="0">
                                <a:solidFill>
                                  <a:srgbClr val="0000FF"/>
                                </a:solidFill>
                                <a:latin typeface="Cambria Math"/>
                              </a:rPr>
                              <m:t>𝟏</m:t>
                            </m:r>
                          </m:sub>
                        </m:sSub>
                      </m:e>
                    </m:d>
                  </m:oMath>
                </a14:m>
                <a:endParaRPr lang="en-US" sz="3300" b="1" dirty="0" smtClean="0">
                  <a:solidFill>
                    <a:srgbClr val="0000FF"/>
                  </a:solidFill>
                </a:endParaRPr>
              </a:p>
              <a:p>
                <a:pPr lvl="2"/>
                <a:r>
                  <a:rPr lang="en-US" dirty="0" smtClean="0"/>
                  <a:t>Note if </a:t>
                </a:r>
                <a14:m>
                  <m:oMath xmlns:m="http://schemas.openxmlformats.org/officeDocument/2006/math">
                    <m:sSub>
                      <m:sSubPr>
                        <m:ctrlPr>
                          <a:rPr lang="en-US" i="1" dirty="0" smtClean="0">
                            <a:latin typeface="Cambria Math"/>
                          </a:rPr>
                        </m:ctrlPr>
                      </m:sSubPr>
                      <m:e>
                        <m:r>
                          <a:rPr lang="en-US" i="1" dirty="0" smtClean="0">
                            <a:latin typeface="Cambria Math"/>
                          </a:rPr>
                          <m:t>𝑐</m:t>
                        </m:r>
                      </m:e>
                      <m:sub>
                        <m:r>
                          <a:rPr lang="en-US" i="1" dirty="0" smtClean="0">
                            <a:latin typeface="Cambria Math"/>
                          </a:rPr>
                          <m:t>1</m:t>
                        </m:r>
                      </m:sub>
                    </m:sSub>
                    <m:r>
                      <a:rPr lang="en-US" i="1" dirty="0" smtClean="0">
                        <a:latin typeface="Cambria Math"/>
                      </a:rPr>
                      <m:t>=0</m:t>
                    </m:r>
                  </m:oMath>
                </a14:m>
                <a:r>
                  <a:rPr lang="en-US" dirty="0" smtClean="0"/>
                  <a:t> then the method won’t converge</a:t>
                </a:r>
                <a:endParaRPr lang="en-US"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458200" cy="5410200"/>
              </a:xfrm>
              <a:blipFill rotWithShape="1">
                <a:blip r:embed="rId2"/>
                <a:stretch>
                  <a:fillRect t="-1804"/>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30</a:t>
            </a:fld>
            <a:endParaRPr lang="en-US"/>
          </a:p>
        </p:txBody>
      </p:sp>
      <p:grpSp>
        <p:nvGrpSpPr>
          <p:cNvPr id="7" name="Group 6"/>
          <p:cNvGrpSpPr/>
          <p:nvPr/>
        </p:nvGrpSpPr>
        <p:grpSpPr>
          <a:xfrm>
            <a:off x="7696200" y="0"/>
            <a:ext cx="1447800" cy="685800"/>
            <a:chOff x="7696200" y="0"/>
            <a:chExt cx="1447800" cy="685800"/>
          </a:xfrm>
        </p:grpSpPr>
        <p:sp>
          <p:nvSpPr>
            <p:cNvPr id="8" name="Teardrop 7"/>
            <p:cNvSpPr/>
            <p:nvPr/>
          </p:nvSpPr>
          <p:spPr>
            <a:xfrm>
              <a:off x="7696200" y="0"/>
              <a:ext cx="1447800" cy="685800"/>
            </a:xfrm>
            <a:prstGeom prst="teardrop">
              <a:avLst/>
            </a:prstGeom>
            <a:solidFill>
              <a:srgbClr val="FF0000"/>
            </a:solidFill>
            <a:ln w="38100">
              <a:solidFill>
                <a:schemeClr val="bg1"/>
              </a:solidFill>
            </a:ln>
          </p:spPr>
          <p:style>
            <a:lnRef idx="1">
              <a:schemeClr val="dk1"/>
            </a:lnRef>
            <a:fillRef idx="0">
              <a:schemeClr val="dk1"/>
            </a:fillRef>
            <a:effectRef idx="0">
              <a:schemeClr val="dk1"/>
            </a:effectRef>
            <a:fontRef idx="minor">
              <a:schemeClr val="tx1"/>
            </a:fontRef>
          </p:style>
          <p:txBody>
            <a:bodyPr lIns="0" rIns="0" rtlCol="0" anchor="ctr"/>
            <a:lstStyle/>
            <a:p>
              <a:pPr algn="ctr"/>
              <a:endParaRPr lang="en-US" sz="2800" b="1" dirty="0">
                <a:solidFill>
                  <a:schemeClr val="bg1"/>
                </a:solidFill>
              </a:endParaRPr>
            </a:p>
          </p:txBody>
        </p:sp>
        <p:sp>
          <p:nvSpPr>
            <p:cNvPr id="9" name="Rectangle 8"/>
            <p:cNvSpPr/>
            <p:nvPr/>
          </p:nvSpPr>
          <p:spPr>
            <a:xfrm>
              <a:off x="7768302" y="76200"/>
              <a:ext cx="1375698" cy="523220"/>
            </a:xfrm>
            <a:prstGeom prst="rect">
              <a:avLst/>
            </a:prstGeom>
          </p:spPr>
          <p:txBody>
            <a:bodyPr wrap="none">
              <a:spAutoFit/>
            </a:bodyPr>
            <a:lstStyle/>
            <a:p>
              <a:pPr algn="ctr"/>
              <a:r>
                <a:rPr lang="en-US" sz="2800" b="1" dirty="0" smtClean="0">
                  <a:solidFill>
                    <a:schemeClr val="bg1"/>
                  </a:solidFill>
                </a:rPr>
                <a:t>Details!</a:t>
              </a:r>
              <a:endParaRPr lang="en-US" sz="2800" b="1" dirty="0">
                <a:solidFill>
                  <a:schemeClr val="bg1"/>
                </a:solidFill>
              </a:endParaRPr>
            </a:p>
          </p:txBody>
        </p:sp>
      </p:grpSp>
    </p:spTree>
    <p:extLst>
      <p:ext uri="{BB962C8B-B14F-4D97-AF65-F5344CB8AC3E}">
        <p14:creationId xmlns:p14="http://schemas.microsoft.com/office/powerpoint/2010/main" val="6001639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6626" name="Rectangle 2"/>
          <p:cNvSpPr>
            <a:spLocks noGrp="1" noChangeArrowheads="1"/>
          </p:cNvSpPr>
          <p:nvPr>
            <p:ph type="title"/>
          </p:nvPr>
        </p:nvSpPr>
        <p:spPr/>
        <p:txBody>
          <a:bodyPr/>
          <a:lstStyle/>
          <a:p>
            <a:pPr fontAlgn="auto">
              <a:spcAft>
                <a:spcPts val="0"/>
              </a:spcAft>
              <a:defRPr/>
            </a:pPr>
            <a:r>
              <a:rPr lang="en-US">
                <a:solidFill>
                  <a:schemeClr val="accent1">
                    <a:satMod val="150000"/>
                  </a:schemeClr>
                </a:solidFill>
              </a:rPr>
              <a:t>Random Walk Interpretation</a:t>
            </a:r>
          </a:p>
        </p:txBody>
      </p:sp>
      <mc:AlternateContent xmlns:mc="http://schemas.openxmlformats.org/markup-compatibility/2006" xmlns:a14="http://schemas.microsoft.com/office/drawing/2010/main">
        <mc:Choice Requires="a14">
          <p:sp>
            <p:nvSpPr>
              <p:cNvPr id="26627" name="Rectangle 3"/>
              <p:cNvSpPr>
                <a:spLocks noGrp="1" noChangeArrowheads="1"/>
              </p:cNvSpPr>
              <p:nvPr>
                <p:ph idx="1"/>
              </p:nvPr>
            </p:nvSpPr>
            <p:spPr/>
            <p:txBody>
              <a:bodyPr rtlCol="0">
                <a:normAutofit/>
              </a:bodyPr>
              <a:lstStyle/>
              <a:p>
                <a:pPr marL="438912" indent="-320040" fontAlgn="auto">
                  <a:spcBef>
                    <a:spcPts val="0"/>
                  </a:spcBef>
                  <a:spcAft>
                    <a:spcPts val="0"/>
                  </a:spcAft>
                  <a:buFont typeface="Wingdings 2"/>
                  <a:buChar char=""/>
                  <a:defRPr/>
                </a:pPr>
                <a:r>
                  <a:rPr lang="en-US" b="1" dirty="0" smtClean="0">
                    <a:solidFill>
                      <a:srgbClr val="0000FF"/>
                    </a:solidFill>
                    <a:ea typeface="+mn-ea"/>
                  </a:rPr>
                  <a:t>Imagine a random web surfer:</a:t>
                </a:r>
                <a:endParaRPr lang="en-US" b="1" dirty="0">
                  <a:solidFill>
                    <a:srgbClr val="0000FF"/>
                  </a:solidFill>
                  <a:ea typeface="+mn-ea"/>
                </a:endParaRPr>
              </a:p>
              <a:p>
                <a:pPr lvl="1">
                  <a:defRPr/>
                </a:pPr>
                <a:r>
                  <a:rPr lang="en-US" dirty="0">
                    <a:ea typeface="+mn-ea"/>
                  </a:rPr>
                  <a:t>At any time </a:t>
                </a:r>
                <a14:m>
                  <m:oMath xmlns:m="http://schemas.openxmlformats.org/officeDocument/2006/math">
                    <m:r>
                      <a:rPr lang="en-US" b="1" i="1" dirty="0" smtClean="0">
                        <a:latin typeface="Cambria Math"/>
                        <a:cs typeface="Times New Roman" pitchFamily="18" charset="0"/>
                      </a:rPr>
                      <m:t>𝒕</m:t>
                    </m:r>
                  </m:oMath>
                </a14:m>
                <a:r>
                  <a:rPr lang="en-US" dirty="0">
                    <a:ea typeface="+mn-ea"/>
                  </a:rPr>
                  <a:t>, surfer is on some page</a:t>
                </a:r>
                <a:r>
                  <a:rPr lang="en-US" b="1" dirty="0"/>
                  <a:t> </a:t>
                </a:r>
                <a14:m>
                  <m:oMath xmlns:m="http://schemas.openxmlformats.org/officeDocument/2006/math">
                    <m:r>
                      <a:rPr lang="en-US" b="1" i="1" dirty="0" smtClean="0">
                        <a:latin typeface="Cambria Math"/>
                        <a:cs typeface="Times New Roman" pitchFamily="18" charset="0"/>
                      </a:rPr>
                      <m:t>𝒊</m:t>
                    </m:r>
                  </m:oMath>
                </a14:m>
                <a:endParaRPr lang="en-US" b="1" dirty="0"/>
              </a:p>
              <a:p>
                <a:pPr lvl="1">
                  <a:defRPr/>
                </a:pPr>
                <a:r>
                  <a:rPr lang="en-US" dirty="0">
                    <a:ea typeface="+mn-ea"/>
                  </a:rPr>
                  <a:t>At time </a:t>
                </a:r>
                <a14:m>
                  <m:oMath xmlns:m="http://schemas.openxmlformats.org/officeDocument/2006/math">
                    <m:r>
                      <a:rPr lang="en-US" b="1" i="1" dirty="0" smtClean="0">
                        <a:latin typeface="Cambria Math"/>
                        <a:cs typeface="Times New Roman" pitchFamily="18" charset="0"/>
                      </a:rPr>
                      <m:t>𝒕</m:t>
                    </m:r>
                    <m:r>
                      <a:rPr lang="en-US" b="1" i="1" dirty="0" smtClean="0">
                        <a:latin typeface="Cambria Math"/>
                        <a:cs typeface="Times New Roman" pitchFamily="18" charset="0"/>
                      </a:rPr>
                      <m:t>+</m:t>
                    </m:r>
                    <m:r>
                      <a:rPr lang="en-US" b="1" i="1" dirty="0" smtClean="0">
                        <a:latin typeface="Cambria Math"/>
                        <a:cs typeface="Times New Roman" pitchFamily="18" charset="0"/>
                      </a:rPr>
                      <m:t>𝟏</m:t>
                    </m:r>
                  </m:oMath>
                </a14:m>
                <a:r>
                  <a:rPr lang="en-US" dirty="0" smtClean="0">
                    <a:ea typeface="+mn-ea"/>
                  </a:rPr>
                  <a:t>, </a:t>
                </a:r>
                <a:r>
                  <a:rPr lang="en-US" dirty="0">
                    <a:ea typeface="+mn-ea"/>
                  </a:rPr>
                  <a:t>the surfer follows an </a:t>
                </a:r>
                <a:r>
                  <a:rPr lang="en-US" dirty="0" smtClean="0">
                    <a:ea typeface="+mn-ea"/>
                  </a:rPr>
                  <a:t/>
                </a:r>
                <a:br>
                  <a:rPr lang="en-US" dirty="0" smtClean="0">
                    <a:ea typeface="+mn-ea"/>
                  </a:rPr>
                </a:br>
                <a:r>
                  <a:rPr lang="en-US" dirty="0" smtClean="0">
                    <a:ea typeface="+mn-ea"/>
                  </a:rPr>
                  <a:t>out-link from </a:t>
                </a:r>
                <a14:m>
                  <m:oMath xmlns:m="http://schemas.openxmlformats.org/officeDocument/2006/math">
                    <m:r>
                      <a:rPr lang="en-US" b="1" i="1" dirty="0" smtClean="0">
                        <a:latin typeface="Cambria Math"/>
                        <a:cs typeface="Times New Roman" pitchFamily="18" charset="0"/>
                      </a:rPr>
                      <m:t>𝒊</m:t>
                    </m:r>
                  </m:oMath>
                </a14:m>
                <a:r>
                  <a:rPr lang="en-US" dirty="0" smtClean="0">
                    <a:ea typeface="+mn-ea"/>
                  </a:rPr>
                  <a:t> </a:t>
                </a:r>
                <a:r>
                  <a:rPr lang="en-US" dirty="0">
                    <a:ea typeface="+mn-ea"/>
                  </a:rPr>
                  <a:t>uniformly at random</a:t>
                </a:r>
              </a:p>
              <a:p>
                <a:pPr lvl="1">
                  <a:defRPr/>
                </a:pPr>
                <a:r>
                  <a:rPr lang="en-US" dirty="0">
                    <a:ea typeface="+mn-ea"/>
                  </a:rPr>
                  <a:t>Ends up on some page </a:t>
                </a:r>
                <a14:m>
                  <m:oMath xmlns:m="http://schemas.openxmlformats.org/officeDocument/2006/math">
                    <m:r>
                      <a:rPr lang="en-US" b="1" i="1" dirty="0" smtClean="0">
                        <a:latin typeface="Cambria Math"/>
                        <a:cs typeface="Times New Roman" pitchFamily="18" charset="0"/>
                      </a:rPr>
                      <m:t>𝒋</m:t>
                    </m:r>
                  </m:oMath>
                </a14:m>
                <a:r>
                  <a:rPr lang="en-US" dirty="0" smtClean="0">
                    <a:ea typeface="+mn-ea"/>
                  </a:rPr>
                  <a:t> </a:t>
                </a:r>
                <a:r>
                  <a:rPr lang="en-US" dirty="0">
                    <a:ea typeface="+mn-ea"/>
                  </a:rPr>
                  <a:t>linked from </a:t>
                </a:r>
                <a14:m>
                  <m:oMath xmlns:m="http://schemas.openxmlformats.org/officeDocument/2006/math">
                    <m:r>
                      <a:rPr lang="en-US" b="1" i="1" dirty="0" smtClean="0">
                        <a:latin typeface="Cambria Math"/>
                        <a:cs typeface="Times New Roman" pitchFamily="18" charset="0"/>
                      </a:rPr>
                      <m:t>𝒊</m:t>
                    </m:r>
                  </m:oMath>
                </a14:m>
                <a:endParaRPr lang="en-US" b="1" dirty="0"/>
              </a:p>
              <a:p>
                <a:pPr marL="731520" lvl="1" indent="-274320" fontAlgn="auto">
                  <a:spcAft>
                    <a:spcPts val="0"/>
                  </a:spcAft>
                  <a:defRPr/>
                </a:pPr>
                <a:r>
                  <a:rPr lang="en-US" dirty="0">
                    <a:ea typeface="+mn-ea"/>
                  </a:rPr>
                  <a:t>Process repeats indefinitely</a:t>
                </a:r>
              </a:p>
              <a:p>
                <a:pPr marL="438912" indent="-320040" fontAlgn="auto">
                  <a:spcBef>
                    <a:spcPts val="0"/>
                  </a:spcBef>
                  <a:spcAft>
                    <a:spcPts val="0"/>
                  </a:spcAft>
                  <a:buFont typeface="Wingdings 2"/>
                  <a:buChar char=""/>
                  <a:defRPr/>
                </a:pPr>
                <a:r>
                  <a:rPr lang="en-US" b="1" dirty="0" smtClean="0">
                    <a:solidFill>
                      <a:srgbClr val="D60093"/>
                    </a:solidFill>
                    <a:ea typeface="+mn-ea"/>
                  </a:rPr>
                  <a:t>Let:</a:t>
                </a:r>
              </a:p>
              <a:p>
                <a:pPr lvl="1" indent="-320040">
                  <a:spcBef>
                    <a:spcPts val="0"/>
                  </a:spcBef>
                  <a:buFont typeface="Wingdings 2"/>
                  <a:buChar char=""/>
                  <a:defRPr/>
                </a:pPr>
                <a14:m>
                  <m:oMath xmlns:m="http://schemas.openxmlformats.org/officeDocument/2006/math">
                    <m:r>
                      <a:rPr lang="en-US" b="1" i="1" dirty="0" smtClean="0">
                        <a:latin typeface="Cambria Math"/>
                        <a:cs typeface="Times New Roman" pitchFamily="18" charset="0"/>
                      </a:rPr>
                      <m:t>𝒑</m:t>
                    </m:r>
                    <m:r>
                      <a:rPr lang="en-US" b="1" i="1" dirty="0" smtClean="0">
                        <a:latin typeface="Cambria Math"/>
                        <a:cs typeface="Times New Roman" pitchFamily="18" charset="0"/>
                      </a:rPr>
                      <m:t>(</m:t>
                    </m:r>
                    <m:r>
                      <a:rPr lang="en-US" b="1" i="1" dirty="0" smtClean="0">
                        <a:latin typeface="Cambria Math"/>
                        <a:cs typeface="Times New Roman" pitchFamily="18" charset="0"/>
                      </a:rPr>
                      <m:t>𝒕</m:t>
                    </m:r>
                    <m:r>
                      <a:rPr lang="en-US" b="1" i="1" dirty="0">
                        <a:latin typeface="Cambria Math"/>
                        <a:cs typeface="Times New Roman" pitchFamily="18" charset="0"/>
                      </a:rPr>
                      <m:t>)</m:t>
                    </m:r>
                  </m:oMath>
                </a14:m>
                <a:r>
                  <a:rPr lang="en-US" dirty="0">
                    <a:ea typeface="+mn-ea"/>
                  </a:rPr>
                  <a:t> </a:t>
                </a:r>
                <a:r>
                  <a:rPr lang="en-US" dirty="0" smtClean="0">
                    <a:ea typeface="+mn-ea"/>
                  </a:rPr>
                  <a:t>… </a:t>
                </a:r>
                <a:r>
                  <a:rPr lang="en-US" dirty="0">
                    <a:ea typeface="+mn-ea"/>
                  </a:rPr>
                  <a:t>vector whose </a:t>
                </a:r>
                <a14:m>
                  <m:oMath xmlns:m="http://schemas.openxmlformats.org/officeDocument/2006/math">
                    <m:r>
                      <a:rPr lang="en-US" b="1" i="1" dirty="0" smtClean="0">
                        <a:latin typeface="Cambria Math"/>
                        <a:cs typeface="Times New Roman" pitchFamily="18" charset="0"/>
                      </a:rPr>
                      <m:t>𝒊</m:t>
                    </m:r>
                  </m:oMath>
                </a14:m>
                <a:r>
                  <a:rPr lang="en-US" baseline="30000" dirty="0" err="1">
                    <a:ea typeface="+mn-ea"/>
                  </a:rPr>
                  <a:t>th</a:t>
                </a:r>
                <a:r>
                  <a:rPr lang="en-US" dirty="0">
                    <a:ea typeface="+mn-ea"/>
                  </a:rPr>
                  <a:t> </a:t>
                </a:r>
                <a:r>
                  <a:rPr lang="en-US" dirty="0" smtClean="0">
                    <a:ea typeface="+mn-ea"/>
                  </a:rPr>
                  <a:t>coordinate </a:t>
                </a:r>
                <a:r>
                  <a:rPr lang="en-US" dirty="0">
                    <a:ea typeface="+mn-ea"/>
                  </a:rPr>
                  <a:t>is the </a:t>
                </a:r>
                <a:r>
                  <a:rPr lang="en-US" dirty="0" smtClean="0">
                    <a:ea typeface="+mn-ea"/>
                  </a:rPr>
                  <a:t/>
                </a:r>
                <a:br>
                  <a:rPr lang="en-US" dirty="0" smtClean="0">
                    <a:ea typeface="+mn-ea"/>
                  </a:rPr>
                </a:br>
                <a:r>
                  <a:rPr lang="en-US" dirty="0" smtClean="0">
                    <a:ea typeface="+mn-ea"/>
                  </a:rPr>
                  <a:t>prob. </a:t>
                </a:r>
                <a:r>
                  <a:rPr lang="en-US" dirty="0">
                    <a:ea typeface="+mn-ea"/>
                  </a:rPr>
                  <a:t>that the surfer is at page </a:t>
                </a:r>
                <a14:m>
                  <m:oMath xmlns:m="http://schemas.openxmlformats.org/officeDocument/2006/math">
                    <m:r>
                      <a:rPr lang="en-US" b="1" i="1" dirty="0" smtClean="0">
                        <a:latin typeface="Cambria Math"/>
                        <a:cs typeface="Times New Roman" pitchFamily="18" charset="0"/>
                      </a:rPr>
                      <m:t>𝒊</m:t>
                    </m:r>
                  </m:oMath>
                </a14:m>
                <a:r>
                  <a:rPr lang="en-US" dirty="0" smtClean="0">
                    <a:ea typeface="+mn-ea"/>
                  </a:rPr>
                  <a:t> </a:t>
                </a:r>
                <a:r>
                  <a:rPr lang="en-US" dirty="0">
                    <a:ea typeface="+mn-ea"/>
                  </a:rPr>
                  <a:t>at time</a:t>
                </a:r>
                <a:r>
                  <a:rPr lang="en-US" b="1" dirty="0"/>
                  <a:t> </a:t>
                </a:r>
                <a14:m>
                  <m:oMath xmlns:m="http://schemas.openxmlformats.org/officeDocument/2006/math">
                    <m:r>
                      <a:rPr lang="en-US" b="1" i="1" dirty="0" smtClean="0">
                        <a:latin typeface="Cambria Math"/>
                        <a:cs typeface="Times New Roman" pitchFamily="18" charset="0"/>
                      </a:rPr>
                      <m:t>𝒕</m:t>
                    </m:r>
                  </m:oMath>
                </a14:m>
                <a:endParaRPr lang="en-US" b="1" dirty="0"/>
              </a:p>
              <a:p>
                <a:pPr lvl="1">
                  <a:defRPr/>
                </a:pPr>
                <a:r>
                  <a:rPr lang="en-US" dirty="0" smtClean="0">
                    <a:cs typeface="Times New Roman" pitchFamily="18" charset="0"/>
                  </a:rPr>
                  <a:t>So,</a:t>
                </a:r>
                <a:r>
                  <a:rPr lang="en-US" b="1" dirty="0" smtClean="0">
                    <a:cs typeface="Times New Roman" pitchFamily="18" charset="0"/>
                  </a:rPr>
                  <a:t> </a:t>
                </a:r>
                <a14:m>
                  <m:oMath xmlns:m="http://schemas.openxmlformats.org/officeDocument/2006/math">
                    <m:r>
                      <a:rPr lang="en-US" b="1" i="1" dirty="0" smtClean="0">
                        <a:latin typeface="Cambria Math"/>
                        <a:cs typeface="Times New Roman" pitchFamily="18" charset="0"/>
                      </a:rPr>
                      <m:t>𝒑</m:t>
                    </m:r>
                    <m:r>
                      <a:rPr lang="en-US" b="1" i="1" dirty="0" smtClean="0">
                        <a:latin typeface="Cambria Math"/>
                        <a:cs typeface="Times New Roman" pitchFamily="18" charset="0"/>
                      </a:rPr>
                      <m:t>(</m:t>
                    </m:r>
                    <m:r>
                      <a:rPr lang="en-US" b="1" i="1" dirty="0" smtClean="0">
                        <a:latin typeface="Cambria Math"/>
                        <a:cs typeface="Times New Roman" pitchFamily="18" charset="0"/>
                      </a:rPr>
                      <m:t>𝒕</m:t>
                    </m:r>
                    <m:r>
                      <a:rPr lang="en-US" b="1" i="1" dirty="0" smtClean="0">
                        <a:latin typeface="Cambria Math"/>
                        <a:cs typeface="Times New Roman" pitchFamily="18" charset="0"/>
                      </a:rPr>
                      <m:t>)</m:t>
                    </m:r>
                  </m:oMath>
                </a14:m>
                <a:r>
                  <a:rPr lang="en-US" dirty="0" smtClean="0">
                    <a:ea typeface="+mn-ea"/>
                  </a:rPr>
                  <a:t> </a:t>
                </a:r>
                <a:r>
                  <a:rPr lang="en-US" dirty="0">
                    <a:ea typeface="+mn-ea"/>
                  </a:rPr>
                  <a:t>is a probability distribution </a:t>
                </a:r>
                <a:r>
                  <a:rPr lang="en-US" dirty="0" smtClean="0">
                    <a:ea typeface="+mn-ea"/>
                  </a:rPr>
                  <a:t>over pages</a:t>
                </a:r>
                <a:endParaRPr lang="en-US" dirty="0">
                  <a:ea typeface="+mn-ea"/>
                </a:endParaRPr>
              </a:p>
            </p:txBody>
          </p:sp>
        </mc:Choice>
        <mc:Fallback xmlns="">
          <p:sp>
            <p:nvSpPr>
              <p:cNvPr id="26627" name="Rectangle 3"/>
              <p:cNvSpPr>
                <a:spLocks noGrp="1" noRot="1" noChangeAspect="1" noMove="1" noResize="1" noEditPoints="1" noAdjustHandles="1" noChangeArrowheads="1" noChangeShapeType="1" noTextEdit="1"/>
              </p:cNvSpPr>
              <p:nvPr>
                <p:ph idx="1"/>
              </p:nvPr>
            </p:nvSpPr>
            <p:spPr>
              <a:blipFill rotWithShape="1">
                <a:blip r:embed="rId4"/>
                <a:stretch>
                  <a:fillRect t="-696"/>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pPr>
              <a:defRPr/>
            </a:pPr>
            <a:fld id="{12AA374B-8330-4BF2-88A5-5A2633069F38}" type="slidenum">
              <a:rPr lang="en-US"/>
              <a:pPr>
                <a:defRPr/>
              </a:pPr>
              <a:t>31</a:t>
            </a:fld>
            <a:endParaRPr lang="en-US"/>
          </a:p>
        </p:txBody>
      </p:sp>
      <p:graphicFrame>
        <p:nvGraphicFramePr>
          <p:cNvPr id="15" name="Object 14"/>
          <p:cNvGraphicFramePr>
            <a:graphicFrameLocks noChangeAspect="1"/>
          </p:cNvGraphicFramePr>
          <p:nvPr>
            <p:extLst>
              <p:ext uri="{D42A27DB-BD31-4B8C-83A1-F6EECF244321}">
                <p14:modId xmlns:p14="http://schemas.microsoft.com/office/powerpoint/2010/main" val="1879687158"/>
              </p:ext>
            </p:extLst>
          </p:nvPr>
        </p:nvGraphicFramePr>
        <p:xfrm>
          <a:off x="7067550" y="2743200"/>
          <a:ext cx="2000250" cy="985962"/>
        </p:xfrm>
        <a:graphic>
          <a:graphicData uri="http://schemas.openxmlformats.org/presentationml/2006/ole">
            <mc:AlternateContent xmlns:mc="http://schemas.openxmlformats.org/markup-compatibility/2006">
              <mc:Choice xmlns:v="urn:schemas-microsoft-com:vml" Requires="v">
                <p:oleObj spid="_x0000_s51242" name="Equation" r:id="rId5" imgW="876240" imgH="431640" progId="Equation.3">
                  <p:embed/>
                </p:oleObj>
              </mc:Choice>
              <mc:Fallback>
                <p:oleObj name="Equation" r:id="rId5" imgW="87624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67550" y="2743200"/>
                        <a:ext cx="2000250" cy="985962"/>
                      </a:xfrm>
                      <a:prstGeom prst="rect">
                        <a:avLst/>
                      </a:prstGeom>
                      <a:noFill/>
                      <a:ln>
                        <a:noFill/>
                      </a:ln>
                    </p:spPr>
                  </p:pic>
                </p:oleObj>
              </mc:Fallback>
            </mc:AlternateContent>
          </a:graphicData>
        </a:graphic>
      </p:graphicFrame>
      <p:sp>
        <p:nvSpPr>
          <p:cNvPr id="17" name="Oval 16"/>
          <p:cNvSpPr/>
          <p:nvPr/>
        </p:nvSpPr>
        <p:spPr>
          <a:xfrm>
            <a:off x="7719096" y="2438225"/>
            <a:ext cx="419358" cy="416891"/>
          </a:xfrm>
          <a:prstGeom prst="ellipse">
            <a:avLst/>
          </a:prstGeom>
          <a:solidFill>
            <a:srgbClr val="FF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000" b="1" dirty="0" smtClean="0">
                <a:latin typeface="Arial" pitchFamily="34" charset="0"/>
                <a:cs typeface="Arial" pitchFamily="34" charset="0"/>
              </a:rPr>
              <a:t>j</a:t>
            </a:r>
            <a:endParaRPr lang="en-US" sz="2000" b="1" dirty="0">
              <a:latin typeface="Arial" pitchFamily="34" charset="0"/>
              <a:cs typeface="Arial" pitchFamily="34" charset="0"/>
            </a:endParaRPr>
          </a:p>
        </p:txBody>
      </p:sp>
      <p:cxnSp>
        <p:nvCxnSpPr>
          <p:cNvPr id="19" name="Straight Arrow Connector 18"/>
          <p:cNvCxnSpPr/>
          <p:nvPr/>
        </p:nvCxnSpPr>
        <p:spPr>
          <a:xfrm>
            <a:off x="7435721" y="1503845"/>
            <a:ext cx="410375" cy="944633"/>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0" name="Straight Arrow Connector 19"/>
          <p:cNvCxnSpPr/>
          <p:nvPr/>
        </p:nvCxnSpPr>
        <p:spPr>
          <a:xfrm flipH="1">
            <a:off x="7973096" y="1503845"/>
            <a:ext cx="165358" cy="944633"/>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1" name="Straight Arrow Connector 20"/>
          <p:cNvCxnSpPr>
            <a:endCxn id="17" idx="7"/>
          </p:cNvCxnSpPr>
          <p:nvPr/>
        </p:nvCxnSpPr>
        <p:spPr>
          <a:xfrm flipH="1">
            <a:off x="8077040" y="1493592"/>
            <a:ext cx="781081" cy="1005685"/>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23" name="Oval 22"/>
          <p:cNvSpPr/>
          <p:nvPr/>
        </p:nvSpPr>
        <p:spPr>
          <a:xfrm>
            <a:off x="7226042" y="1295400"/>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sz="2000" b="1" dirty="0" smtClean="0">
                <a:latin typeface="Arial" pitchFamily="34" charset="0"/>
                <a:cs typeface="Arial" pitchFamily="34" charset="0"/>
              </a:rPr>
              <a:t>i</a:t>
            </a:r>
            <a:r>
              <a:rPr lang="en-US" sz="2000" b="1" baseline="-25000" dirty="0" smtClean="0">
                <a:latin typeface="Arial" pitchFamily="34" charset="0"/>
                <a:cs typeface="Arial" pitchFamily="34" charset="0"/>
              </a:rPr>
              <a:t>1</a:t>
            </a:r>
            <a:endParaRPr lang="en-US" sz="2000" b="1" baseline="-25000" dirty="0">
              <a:latin typeface="Arial" pitchFamily="34" charset="0"/>
              <a:cs typeface="Arial" pitchFamily="34" charset="0"/>
            </a:endParaRPr>
          </a:p>
        </p:txBody>
      </p:sp>
      <p:sp>
        <p:nvSpPr>
          <p:cNvPr id="24" name="Oval 23"/>
          <p:cNvSpPr/>
          <p:nvPr/>
        </p:nvSpPr>
        <p:spPr>
          <a:xfrm>
            <a:off x="7937242" y="1295400"/>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sz="2000" b="1" dirty="0" smtClean="0">
                <a:latin typeface="Arial" pitchFamily="34" charset="0"/>
                <a:cs typeface="Arial" pitchFamily="34" charset="0"/>
              </a:rPr>
              <a:t>i</a:t>
            </a:r>
            <a:r>
              <a:rPr lang="en-US" sz="2000" b="1" baseline="-25000" dirty="0">
                <a:latin typeface="Arial" pitchFamily="34" charset="0"/>
                <a:cs typeface="Arial" pitchFamily="34" charset="0"/>
              </a:rPr>
              <a:t>2</a:t>
            </a:r>
          </a:p>
        </p:txBody>
      </p:sp>
      <p:sp>
        <p:nvSpPr>
          <p:cNvPr id="25" name="Oval 24"/>
          <p:cNvSpPr/>
          <p:nvPr/>
        </p:nvSpPr>
        <p:spPr>
          <a:xfrm>
            <a:off x="8648442" y="1295400"/>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sz="2000" b="1" dirty="0" smtClean="0">
                <a:latin typeface="Arial" pitchFamily="34" charset="0"/>
                <a:cs typeface="Arial" pitchFamily="34" charset="0"/>
              </a:rPr>
              <a:t>i</a:t>
            </a:r>
            <a:r>
              <a:rPr lang="en-US" sz="2000" b="1" baseline="-25000" dirty="0" smtClean="0">
                <a:latin typeface="Arial" pitchFamily="34" charset="0"/>
                <a:cs typeface="Arial" pitchFamily="34" charset="0"/>
              </a:rPr>
              <a:t>3</a:t>
            </a:r>
            <a:endParaRPr lang="en-US" sz="2000" b="1" baseline="-25000" dirty="0">
              <a:latin typeface="Arial" pitchFamily="34" charset="0"/>
              <a:cs typeface="Arial" pitchFamily="34" charset="0"/>
            </a:endParaRPr>
          </a:p>
        </p:txBody>
      </p:sp>
    </p:spTree>
    <p:extLst>
      <p:ext uri="{BB962C8B-B14F-4D97-AF65-F5344CB8AC3E}">
        <p14:creationId xmlns:p14="http://schemas.microsoft.com/office/powerpoint/2010/main" val="2939013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6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6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6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62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62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62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62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fontAlgn="auto">
              <a:spcAft>
                <a:spcPts val="0"/>
              </a:spcAft>
              <a:defRPr/>
            </a:pPr>
            <a:r>
              <a:rPr lang="en-US" dirty="0">
                <a:solidFill>
                  <a:schemeClr val="accent1">
                    <a:satMod val="150000"/>
                  </a:schemeClr>
                </a:solidFill>
              </a:rPr>
              <a:t>The </a:t>
            </a:r>
            <a:r>
              <a:rPr lang="en-US" dirty="0" smtClean="0">
                <a:solidFill>
                  <a:schemeClr val="accent1">
                    <a:satMod val="150000"/>
                  </a:schemeClr>
                </a:solidFill>
              </a:rPr>
              <a:t>Stationary Distribution</a:t>
            </a:r>
            <a:endParaRPr lang="en-US" dirty="0">
              <a:solidFill>
                <a:schemeClr val="accent1">
                  <a:satMod val="150000"/>
                </a:schemeClr>
              </a:solidFill>
            </a:endParaRPr>
          </a:p>
        </p:txBody>
      </p:sp>
      <mc:AlternateContent xmlns:mc="http://schemas.openxmlformats.org/markup-compatibility/2006" xmlns:a14="http://schemas.microsoft.com/office/drawing/2010/main">
        <mc:Choice Requires="a14">
          <p:sp>
            <p:nvSpPr>
              <p:cNvPr id="27651" name="Rectangle 3"/>
              <p:cNvSpPr>
                <a:spLocks noGrp="1" noChangeArrowheads="1"/>
              </p:cNvSpPr>
              <p:nvPr>
                <p:ph idx="1"/>
              </p:nvPr>
            </p:nvSpPr>
            <p:spPr>
              <a:xfrm>
                <a:off x="457200" y="1295400"/>
                <a:ext cx="8534400" cy="5257801"/>
              </a:xfrm>
            </p:spPr>
            <p:txBody>
              <a:bodyPr rtlCol="0">
                <a:normAutofit/>
              </a:bodyPr>
              <a:lstStyle/>
              <a:p>
                <a:pPr>
                  <a:defRPr/>
                </a:pPr>
                <a:r>
                  <a:rPr lang="en-US" b="1" dirty="0" smtClean="0">
                    <a:solidFill>
                      <a:srgbClr val="D60093"/>
                    </a:solidFill>
                  </a:rPr>
                  <a:t>Where is the surfer at time </a:t>
                </a:r>
                <a:r>
                  <a:rPr lang="en-US" b="1" i="1" dirty="0" smtClean="0">
                    <a:solidFill>
                      <a:srgbClr val="D60093"/>
                    </a:solidFill>
                    <a:latin typeface="Times New Roman" pitchFamily="18" charset="0"/>
                    <a:cs typeface="Times New Roman" pitchFamily="18" charset="0"/>
                  </a:rPr>
                  <a:t>t+1</a:t>
                </a:r>
                <a:r>
                  <a:rPr lang="en-US" b="1" dirty="0" smtClean="0">
                    <a:solidFill>
                      <a:srgbClr val="D60093"/>
                    </a:solidFill>
                  </a:rPr>
                  <a:t>?</a:t>
                </a:r>
                <a:endParaRPr lang="en-US" b="1" dirty="0">
                  <a:solidFill>
                    <a:srgbClr val="D60093"/>
                  </a:solidFill>
                </a:endParaRPr>
              </a:p>
              <a:p>
                <a:pPr marL="731520" lvl="1" indent="-274320" fontAlgn="auto">
                  <a:spcAft>
                    <a:spcPts val="0"/>
                  </a:spcAft>
                  <a:defRPr/>
                </a:pPr>
                <a:r>
                  <a:rPr lang="en-US" dirty="0">
                    <a:ea typeface="+mn-ea"/>
                  </a:rPr>
                  <a:t>Follows a link uniformly at </a:t>
                </a:r>
                <a:r>
                  <a:rPr lang="en-US" dirty="0" smtClean="0">
                    <a:ea typeface="+mn-ea"/>
                  </a:rPr>
                  <a:t>random</a:t>
                </a:r>
              </a:p>
              <a:p>
                <a:pPr indent="-274320">
                  <a:buNone/>
                  <a:defRPr/>
                </a:pPr>
                <a:r>
                  <a:rPr lang="en-US" b="1" i="1" dirty="0" smtClean="0">
                    <a:latin typeface="Times New Roman" pitchFamily="18" charset="0"/>
                    <a:cs typeface="Times New Roman" pitchFamily="18" charset="0"/>
                  </a:rPr>
                  <a:t>		</a:t>
                </a:r>
                <a14:m>
                  <m:oMath xmlns:m="http://schemas.openxmlformats.org/officeDocument/2006/math">
                    <m:r>
                      <a:rPr lang="en-US" b="1" i="1" dirty="0" smtClean="0">
                        <a:latin typeface="Cambria Math"/>
                        <a:cs typeface="Times New Roman" pitchFamily="18" charset="0"/>
                      </a:rPr>
                      <m:t>𝒑</m:t>
                    </m:r>
                    <m:d>
                      <m:dPr>
                        <m:ctrlPr>
                          <a:rPr lang="en-US" b="1" i="1" dirty="0" smtClean="0">
                            <a:latin typeface="Cambria Math"/>
                            <a:cs typeface="Times New Roman" pitchFamily="18" charset="0"/>
                          </a:rPr>
                        </m:ctrlPr>
                      </m:dPr>
                      <m:e>
                        <m:r>
                          <a:rPr lang="en-US" b="1" i="1" dirty="0" smtClean="0">
                            <a:latin typeface="Cambria Math"/>
                            <a:cs typeface="Times New Roman" pitchFamily="18" charset="0"/>
                          </a:rPr>
                          <m:t>𝒕</m:t>
                        </m:r>
                        <m:r>
                          <a:rPr lang="en-US" b="1" i="1" dirty="0" smtClean="0">
                            <a:latin typeface="Cambria Math"/>
                            <a:cs typeface="Times New Roman" pitchFamily="18" charset="0"/>
                          </a:rPr>
                          <m:t>+</m:t>
                        </m:r>
                        <m:r>
                          <a:rPr lang="en-US" b="1" i="1" dirty="0" smtClean="0">
                            <a:latin typeface="Cambria Math"/>
                            <a:cs typeface="Times New Roman" pitchFamily="18" charset="0"/>
                          </a:rPr>
                          <m:t>𝟏</m:t>
                        </m:r>
                      </m:e>
                    </m:d>
                    <m:r>
                      <a:rPr lang="en-US" b="1" i="1" dirty="0">
                        <a:latin typeface="Cambria Math"/>
                        <a:cs typeface="Times New Roman" pitchFamily="18" charset="0"/>
                      </a:rPr>
                      <m:t>= </m:t>
                    </m:r>
                    <m:r>
                      <a:rPr lang="en-US" b="1" i="1" dirty="0" smtClean="0">
                        <a:latin typeface="Cambria Math"/>
                        <a:cs typeface="Times New Roman" pitchFamily="18" charset="0"/>
                      </a:rPr>
                      <m:t>𝑴</m:t>
                    </m:r>
                    <m:r>
                      <a:rPr lang="en-US" b="1" i="1" dirty="0" smtClean="0">
                        <a:latin typeface="Cambria Math"/>
                        <a:cs typeface="Times New Roman" pitchFamily="18" charset="0"/>
                      </a:rPr>
                      <m:t>⋅</m:t>
                    </m:r>
                    <m:r>
                      <a:rPr lang="en-US" b="1" i="1" dirty="0" smtClean="0">
                        <a:latin typeface="Cambria Math"/>
                        <a:cs typeface="Times New Roman" pitchFamily="18" charset="0"/>
                      </a:rPr>
                      <m:t>𝒑</m:t>
                    </m:r>
                    <m:r>
                      <a:rPr lang="en-US" b="1" i="1" dirty="0" smtClean="0">
                        <a:latin typeface="Cambria Math"/>
                        <a:cs typeface="Times New Roman" pitchFamily="18" charset="0"/>
                      </a:rPr>
                      <m:t>(</m:t>
                    </m:r>
                    <m:r>
                      <a:rPr lang="en-US" b="1" i="1" dirty="0" smtClean="0">
                        <a:latin typeface="Cambria Math"/>
                        <a:cs typeface="Times New Roman" pitchFamily="18" charset="0"/>
                      </a:rPr>
                      <m:t>𝒕</m:t>
                    </m:r>
                    <m:r>
                      <a:rPr lang="en-US" b="1" i="1" dirty="0" smtClean="0">
                        <a:latin typeface="Cambria Math"/>
                        <a:cs typeface="Times New Roman" pitchFamily="18" charset="0"/>
                      </a:rPr>
                      <m:t>)</m:t>
                    </m:r>
                  </m:oMath>
                </a14:m>
                <a:endParaRPr lang="en-US" b="1" i="1" dirty="0" smtClean="0">
                  <a:latin typeface="Times New Roman" pitchFamily="18" charset="0"/>
                  <a:cs typeface="Times New Roman" pitchFamily="18" charset="0"/>
                </a:endParaRPr>
              </a:p>
              <a:p>
                <a:pPr marL="731520" lvl="1" indent="-274320" fontAlgn="auto">
                  <a:spcAft>
                    <a:spcPts val="0"/>
                  </a:spcAft>
                  <a:buNone/>
                  <a:defRPr/>
                </a:pPr>
                <a:endParaRPr lang="en-US" sz="500" i="1" dirty="0" smtClean="0">
                  <a:latin typeface="Times New Roman" pitchFamily="18" charset="0"/>
                  <a:cs typeface="Times New Roman" pitchFamily="18" charset="0"/>
                </a:endParaRPr>
              </a:p>
              <a:p>
                <a:pPr marL="438912" indent="-320040" fontAlgn="auto">
                  <a:spcBef>
                    <a:spcPts val="0"/>
                  </a:spcBef>
                  <a:spcAft>
                    <a:spcPts val="0"/>
                  </a:spcAft>
                  <a:buFont typeface="Wingdings 2"/>
                  <a:buChar char=""/>
                  <a:defRPr/>
                </a:pPr>
                <a:r>
                  <a:rPr lang="en-US" dirty="0" smtClean="0">
                    <a:ea typeface="+mn-ea"/>
                  </a:rPr>
                  <a:t>Suppose </a:t>
                </a:r>
                <a:r>
                  <a:rPr lang="en-US" dirty="0">
                    <a:ea typeface="+mn-ea"/>
                  </a:rPr>
                  <a:t>the random walk reaches a state </a:t>
                </a:r>
                <a14:m>
                  <m:oMath xmlns:m="http://schemas.openxmlformats.org/officeDocument/2006/math">
                    <m:r>
                      <a:rPr lang="en-US" b="1" i="1" dirty="0" smtClean="0">
                        <a:latin typeface="Cambria Math"/>
                      </a:rPr>
                      <m:t>	</m:t>
                    </m:r>
                    <m:r>
                      <a:rPr lang="en-US" b="1" i="1" dirty="0" smtClean="0">
                        <a:latin typeface="Cambria Math"/>
                        <a:cs typeface="Times New Roman" pitchFamily="18" charset="0"/>
                      </a:rPr>
                      <m:t>𝒑</m:t>
                    </m:r>
                    <m:d>
                      <m:dPr>
                        <m:ctrlPr>
                          <a:rPr lang="en-US" b="1" i="1" dirty="0" smtClean="0">
                            <a:latin typeface="Cambria Math"/>
                            <a:cs typeface="Times New Roman" pitchFamily="18" charset="0"/>
                          </a:rPr>
                        </m:ctrlPr>
                      </m:dPr>
                      <m:e>
                        <m:r>
                          <a:rPr lang="en-US" b="1" i="1" dirty="0" smtClean="0">
                            <a:latin typeface="Cambria Math"/>
                            <a:cs typeface="Times New Roman" pitchFamily="18" charset="0"/>
                          </a:rPr>
                          <m:t>𝒕</m:t>
                        </m:r>
                        <m:r>
                          <a:rPr lang="en-US" b="1" i="1" dirty="0" smtClean="0">
                            <a:latin typeface="Cambria Math"/>
                            <a:cs typeface="Times New Roman" pitchFamily="18" charset="0"/>
                          </a:rPr>
                          <m:t>+</m:t>
                        </m:r>
                        <m:r>
                          <a:rPr lang="en-US" b="1" i="1" dirty="0" smtClean="0">
                            <a:latin typeface="Cambria Math"/>
                            <a:cs typeface="Times New Roman" pitchFamily="18" charset="0"/>
                          </a:rPr>
                          <m:t>𝟏</m:t>
                        </m:r>
                      </m:e>
                    </m:d>
                    <m:r>
                      <a:rPr lang="en-US" b="1" i="1" dirty="0">
                        <a:latin typeface="Cambria Math"/>
                        <a:cs typeface="Times New Roman" pitchFamily="18" charset="0"/>
                      </a:rPr>
                      <m:t>= </m:t>
                    </m:r>
                    <m:r>
                      <a:rPr lang="en-US" b="1" i="1" dirty="0">
                        <a:latin typeface="Cambria Math"/>
                        <a:cs typeface="Times New Roman" pitchFamily="18" charset="0"/>
                      </a:rPr>
                      <m:t>𝑴</m:t>
                    </m:r>
                    <m:r>
                      <a:rPr lang="en-US" b="1" i="1" dirty="0" smtClean="0">
                        <a:latin typeface="Cambria Math"/>
                        <a:cs typeface="Times New Roman" pitchFamily="18" charset="0"/>
                      </a:rPr>
                      <m:t>⋅</m:t>
                    </m:r>
                    <m:r>
                      <a:rPr lang="en-US" b="1" i="1" dirty="0">
                        <a:latin typeface="Cambria Math"/>
                        <a:cs typeface="Times New Roman" pitchFamily="18" charset="0"/>
                      </a:rPr>
                      <m:t>𝒑</m:t>
                    </m:r>
                    <m:r>
                      <a:rPr lang="en-US" b="1" i="1" dirty="0">
                        <a:latin typeface="Cambria Math"/>
                        <a:cs typeface="Times New Roman" pitchFamily="18" charset="0"/>
                      </a:rPr>
                      <m:t>(</m:t>
                    </m:r>
                    <m:r>
                      <a:rPr lang="en-US" b="1" i="1" dirty="0">
                        <a:latin typeface="Cambria Math"/>
                        <a:cs typeface="Times New Roman" pitchFamily="18" charset="0"/>
                      </a:rPr>
                      <m:t>𝒕</m:t>
                    </m:r>
                    <m:r>
                      <a:rPr lang="en-US" b="1" i="1" dirty="0">
                        <a:latin typeface="Cambria Math"/>
                        <a:cs typeface="Times New Roman" pitchFamily="18" charset="0"/>
                      </a:rPr>
                      <m:t>) = </m:t>
                    </m:r>
                    <m:r>
                      <a:rPr lang="en-US" b="1" i="1" dirty="0">
                        <a:latin typeface="Cambria Math"/>
                        <a:cs typeface="Times New Roman" pitchFamily="18" charset="0"/>
                      </a:rPr>
                      <m:t>𝒑</m:t>
                    </m:r>
                    <m:r>
                      <a:rPr lang="en-US" b="1" i="1" dirty="0">
                        <a:latin typeface="Cambria Math"/>
                        <a:cs typeface="Times New Roman" pitchFamily="18" charset="0"/>
                      </a:rPr>
                      <m:t>(</m:t>
                    </m:r>
                    <m:r>
                      <a:rPr lang="en-US" b="1" i="1" dirty="0">
                        <a:latin typeface="Cambria Math"/>
                        <a:cs typeface="Times New Roman" pitchFamily="18" charset="0"/>
                      </a:rPr>
                      <m:t>𝒕</m:t>
                    </m:r>
                    <m:r>
                      <a:rPr lang="en-US" b="1" i="1" dirty="0">
                        <a:latin typeface="Cambria Math"/>
                        <a:cs typeface="Times New Roman" pitchFamily="18" charset="0"/>
                      </a:rPr>
                      <m:t>)</m:t>
                    </m:r>
                  </m:oMath>
                </a14:m>
                <a:endParaRPr lang="en-US" b="1" i="1" dirty="0">
                  <a:latin typeface="Times New Roman" pitchFamily="18" charset="0"/>
                  <a:cs typeface="Times New Roman" pitchFamily="18" charset="0"/>
                </a:endParaRPr>
              </a:p>
              <a:p>
                <a:pPr marL="457200" lvl="1" indent="0" fontAlgn="auto">
                  <a:spcAft>
                    <a:spcPts val="0"/>
                  </a:spcAft>
                  <a:buNone/>
                  <a:defRPr/>
                </a:pPr>
                <a:r>
                  <a:rPr lang="en-US" dirty="0" smtClean="0">
                    <a:ea typeface="+mn-ea"/>
                  </a:rPr>
                  <a:t>then </a:t>
                </a:r>
                <a14:m>
                  <m:oMath xmlns:m="http://schemas.openxmlformats.org/officeDocument/2006/math">
                    <m:r>
                      <a:rPr lang="en-US" b="1" i="1" dirty="0" smtClean="0">
                        <a:latin typeface="Cambria Math"/>
                        <a:cs typeface="Times New Roman" pitchFamily="18" charset="0"/>
                      </a:rPr>
                      <m:t>𝒑</m:t>
                    </m:r>
                    <m:r>
                      <a:rPr lang="en-US" b="1" i="1" dirty="0" smtClean="0">
                        <a:latin typeface="Cambria Math"/>
                        <a:cs typeface="Times New Roman" pitchFamily="18" charset="0"/>
                      </a:rPr>
                      <m:t>(</m:t>
                    </m:r>
                    <m:r>
                      <a:rPr lang="en-US" b="1" i="1" dirty="0" smtClean="0">
                        <a:latin typeface="Cambria Math"/>
                        <a:cs typeface="Times New Roman" pitchFamily="18" charset="0"/>
                      </a:rPr>
                      <m:t>𝒕</m:t>
                    </m:r>
                    <m:r>
                      <a:rPr lang="en-US" b="1" i="1" dirty="0">
                        <a:latin typeface="Cambria Math"/>
                        <a:cs typeface="Times New Roman" pitchFamily="18" charset="0"/>
                      </a:rPr>
                      <m:t>)</m:t>
                    </m:r>
                  </m:oMath>
                </a14:m>
                <a:r>
                  <a:rPr lang="en-US" b="1" dirty="0"/>
                  <a:t> </a:t>
                </a:r>
                <a:r>
                  <a:rPr lang="en-US" dirty="0" smtClean="0"/>
                  <a:t>is </a:t>
                </a:r>
                <a:r>
                  <a:rPr lang="en-US" b="1" dirty="0" smtClean="0">
                    <a:solidFill>
                      <a:srgbClr val="0000FF"/>
                    </a:solidFill>
                    <a:ea typeface="+mn-ea"/>
                  </a:rPr>
                  <a:t>stationary </a:t>
                </a:r>
                <a:r>
                  <a:rPr lang="en-US" b="1" dirty="0">
                    <a:solidFill>
                      <a:srgbClr val="0000FF"/>
                    </a:solidFill>
                    <a:ea typeface="+mn-ea"/>
                  </a:rPr>
                  <a:t>distribution </a:t>
                </a:r>
                <a:r>
                  <a:rPr lang="en-US" dirty="0" smtClean="0">
                    <a:ea typeface="+mn-ea"/>
                  </a:rPr>
                  <a:t>of a random </a:t>
                </a:r>
                <a:r>
                  <a:rPr lang="en-US" dirty="0">
                    <a:ea typeface="+mn-ea"/>
                  </a:rPr>
                  <a:t>walk</a:t>
                </a:r>
              </a:p>
              <a:p>
                <a:pPr marL="438912" indent="-320040" fontAlgn="auto">
                  <a:spcBef>
                    <a:spcPts val="0"/>
                  </a:spcBef>
                  <a:spcAft>
                    <a:spcPts val="0"/>
                  </a:spcAft>
                  <a:buFont typeface="Wingdings 2"/>
                  <a:buChar char=""/>
                  <a:defRPr/>
                </a:pPr>
                <a:r>
                  <a:rPr lang="en-US" b="1" dirty="0">
                    <a:solidFill>
                      <a:srgbClr val="0000FF"/>
                    </a:solidFill>
                    <a:ea typeface="+mn-ea"/>
                  </a:rPr>
                  <a:t>Our </a:t>
                </a:r>
                <a:r>
                  <a:rPr lang="en-US" b="1" dirty="0" smtClean="0">
                    <a:solidFill>
                      <a:srgbClr val="0000FF"/>
                    </a:solidFill>
                    <a:ea typeface="+mn-ea"/>
                  </a:rPr>
                  <a:t>original rank </a:t>
                </a:r>
                <a:r>
                  <a:rPr lang="en-US" b="1" dirty="0">
                    <a:solidFill>
                      <a:srgbClr val="0000FF"/>
                    </a:solidFill>
                    <a:ea typeface="+mn-ea"/>
                  </a:rPr>
                  <a:t>vector</a:t>
                </a:r>
                <a:r>
                  <a:rPr lang="en-US" dirty="0">
                    <a:ea typeface="+mn-ea"/>
                  </a:rPr>
                  <a:t> </a:t>
                </a:r>
                <a14:m>
                  <m:oMath xmlns:m="http://schemas.openxmlformats.org/officeDocument/2006/math">
                    <m:r>
                      <a:rPr lang="en-US" b="1" i="1" dirty="0" smtClean="0">
                        <a:latin typeface="Cambria Math"/>
                        <a:cs typeface="Times New Roman" pitchFamily="18" charset="0"/>
                      </a:rPr>
                      <m:t>𝒓</m:t>
                    </m:r>
                  </m:oMath>
                </a14:m>
                <a:r>
                  <a:rPr lang="en-US" dirty="0">
                    <a:ea typeface="+mn-ea"/>
                  </a:rPr>
                  <a:t> </a:t>
                </a:r>
                <a:r>
                  <a:rPr lang="en-US" dirty="0" smtClean="0">
                    <a:ea typeface="+mn-ea"/>
                  </a:rPr>
                  <a:t>satisfies  </a:t>
                </a:r>
                <a14:m>
                  <m:oMath xmlns:m="http://schemas.openxmlformats.org/officeDocument/2006/math">
                    <m:r>
                      <a:rPr lang="en-US" b="1" i="1" dirty="0" smtClean="0">
                        <a:latin typeface="Cambria Math"/>
                        <a:cs typeface="Times New Roman" pitchFamily="18" charset="0"/>
                      </a:rPr>
                      <m:t>𝒓</m:t>
                    </m:r>
                    <m:r>
                      <a:rPr lang="en-US" b="1" i="1" dirty="0" smtClean="0">
                        <a:latin typeface="Cambria Math"/>
                        <a:cs typeface="Times New Roman" pitchFamily="18" charset="0"/>
                      </a:rPr>
                      <m:t> </m:t>
                    </m:r>
                    <m:r>
                      <a:rPr lang="en-US" i="1" dirty="0" smtClean="0">
                        <a:latin typeface="Cambria Math"/>
                        <a:cs typeface="Times New Roman" pitchFamily="18" charset="0"/>
                      </a:rPr>
                      <m:t>= </m:t>
                    </m:r>
                    <m:r>
                      <a:rPr lang="en-US" b="1" i="1" dirty="0" err="1" smtClean="0">
                        <a:latin typeface="Cambria Math"/>
                        <a:cs typeface="Times New Roman" pitchFamily="18" charset="0"/>
                      </a:rPr>
                      <m:t>𝑴</m:t>
                    </m:r>
                    <m:r>
                      <a:rPr lang="en-US" b="1" i="1" dirty="0" smtClean="0">
                        <a:latin typeface="Cambria Math"/>
                        <a:cs typeface="Times New Roman" pitchFamily="18" charset="0"/>
                      </a:rPr>
                      <m:t>⋅</m:t>
                    </m:r>
                    <m:r>
                      <a:rPr lang="en-US" b="1" i="1" dirty="0" err="1" smtClean="0">
                        <a:latin typeface="Cambria Math"/>
                        <a:cs typeface="Times New Roman" pitchFamily="18" charset="0"/>
                      </a:rPr>
                      <m:t>𝒓</m:t>
                    </m:r>
                  </m:oMath>
                </a14:m>
                <a:endParaRPr lang="en-US" b="1" i="1" dirty="0">
                  <a:latin typeface="Times New Roman" pitchFamily="18" charset="0"/>
                  <a:cs typeface="Times New Roman" pitchFamily="18" charset="0"/>
                </a:endParaRPr>
              </a:p>
              <a:p>
                <a:pPr marL="731520" lvl="1" indent="-274320" fontAlgn="auto">
                  <a:spcAft>
                    <a:spcPts val="0"/>
                  </a:spcAft>
                  <a:defRPr/>
                </a:pPr>
                <a:r>
                  <a:rPr lang="en-US" b="1" dirty="0" smtClean="0">
                    <a:solidFill>
                      <a:srgbClr val="D60093"/>
                    </a:solidFill>
                    <a:ea typeface="+mn-ea"/>
                  </a:rPr>
                  <a:t>So, </a:t>
                </a:r>
                <a14:m>
                  <m:oMath xmlns:m="http://schemas.openxmlformats.org/officeDocument/2006/math">
                    <m:r>
                      <a:rPr lang="en-US" b="1" i="1" dirty="0" smtClean="0">
                        <a:solidFill>
                          <a:srgbClr val="D60093"/>
                        </a:solidFill>
                        <a:latin typeface="Cambria Math"/>
                        <a:ea typeface="+mn-ea"/>
                      </a:rPr>
                      <m:t>𝒓</m:t>
                    </m:r>
                  </m:oMath>
                </a14:m>
                <a:r>
                  <a:rPr lang="en-US" b="1" dirty="0" smtClean="0">
                    <a:solidFill>
                      <a:srgbClr val="D60093"/>
                    </a:solidFill>
                    <a:ea typeface="+mn-ea"/>
                  </a:rPr>
                  <a:t> </a:t>
                </a:r>
                <a:r>
                  <a:rPr lang="en-US" b="1" dirty="0">
                    <a:solidFill>
                      <a:srgbClr val="D60093"/>
                    </a:solidFill>
                    <a:ea typeface="+mn-ea"/>
                  </a:rPr>
                  <a:t>is a stationary distribution for </a:t>
                </a:r>
                <a:r>
                  <a:rPr lang="en-US" b="1" dirty="0" smtClean="0">
                    <a:solidFill>
                      <a:srgbClr val="D60093"/>
                    </a:solidFill>
                    <a:ea typeface="+mn-ea"/>
                  </a:rPr>
                  <a:t/>
                </a:r>
                <a:br>
                  <a:rPr lang="en-US" b="1" dirty="0" smtClean="0">
                    <a:solidFill>
                      <a:srgbClr val="D60093"/>
                    </a:solidFill>
                    <a:ea typeface="+mn-ea"/>
                  </a:rPr>
                </a:br>
                <a:r>
                  <a:rPr lang="en-US" b="1" dirty="0" smtClean="0">
                    <a:solidFill>
                      <a:srgbClr val="D60093"/>
                    </a:solidFill>
                    <a:ea typeface="+mn-ea"/>
                  </a:rPr>
                  <a:t>the </a:t>
                </a:r>
                <a:r>
                  <a:rPr lang="en-US" b="1" dirty="0">
                    <a:solidFill>
                      <a:srgbClr val="D60093"/>
                    </a:solidFill>
                    <a:ea typeface="+mn-ea"/>
                  </a:rPr>
                  <a:t>random </a:t>
                </a:r>
                <a:r>
                  <a:rPr lang="en-US" b="1" dirty="0" smtClean="0">
                    <a:solidFill>
                      <a:srgbClr val="D60093"/>
                    </a:solidFill>
                    <a:ea typeface="+mn-ea"/>
                  </a:rPr>
                  <a:t>walk</a:t>
                </a:r>
                <a:endParaRPr lang="en-US" b="1" dirty="0">
                  <a:solidFill>
                    <a:srgbClr val="D60093"/>
                  </a:solidFill>
                  <a:ea typeface="+mn-ea"/>
                </a:endParaRPr>
              </a:p>
              <a:p>
                <a:pPr marL="438912" indent="-320040" fontAlgn="auto">
                  <a:spcBef>
                    <a:spcPts val="0"/>
                  </a:spcBef>
                  <a:spcAft>
                    <a:spcPts val="0"/>
                  </a:spcAft>
                  <a:buFont typeface="Wingdings" pitchFamily="2" charset="2"/>
                  <a:buNone/>
                  <a:defRPr/>
                </a:pPr>
                <a:endParaRPr lang="en-US" dirty="0">
                  <a:ea typeface="+mn-ea"/>
                </a:endParaRPr>
              </a:p>
              <a:p>
                <a:pPr marL="438912" indent="-320040" fontAlgn="auto">
                  <a:spcBef>
                    <a:spcPts val="0"/>
                  </a:spcBef>
                  <a:spcAft>
                    <a:spcPts val="0"/>
                  </a:spcAft>
                  <a:buFont typeface="Wingdings" pitchFamily="2" charset="2"/>
                  <a:buNone/>
                  <a:defRPr/>
                </a:pPr>
                <a:endParaRPr lang="en-US" dirty="0">
                  <a:ea typeface="+mn-ea"/>
                </a:endParaRPr>
              </a:p>
            </p:txBody>
          </p:sp>
        </mc:Choice>
        <mc:Fallback xmlns="">
          <p:sp>
            <p:nvSpPr>
              <p:cNvPr id="27651" name="Rectangle 3"/>
              <p:cNvSpPr>
                <a:spLocks noGrp="1" noRot="1" noChangeAspect="1" noMove="1" noResize="1" noEditPoints="1" noAdjustHandles="1" noChangeArrowheads="1" noChangeShapeType="1" noTextEdit="1"/>
              </p:cNvSpPr>
              <p:nvPr>
                <p:ph idx="1"/>
              </p:nvPr>
            </p:nvSpPr>
            <p:spPr>
              <a:xfrm>
                <a:off x="457200" y="1295400"/>
                <a:ext cx="8534400" cy="5257801"/>
              </a:xfrm>
              <a:blipFill rotWithShape="1">
                <a:blip r:embed="rId4"/>
                <a:stretch>
                  <a:fillRect t="-928"/>
                </a:stretch>
              </a:blipFill>
            </p:spPr>
            <p:txBody>
              <a:bodyPr/>
              <a:lstStyle/>
              <a:p>
                <a:r>
                  <a:rPr lang="en-US">
                    <a:noFill/>
                  </a:rPr>
                  <a:t> </a:t>
                </a:r>
              </a:p>
            </p:txBody>
          </p:sp>
        </mc:Fallback>
      </mc:AlternateContent>
      <p:graphicFrame>
        <p:nvGraphicFramePr>
          <p:cNvPr id="26" name="Object 25"/>
          <p:cNvGraphicFramePr>
            <a:graphicFrameLocks noChangeAspect="1"/>
          </p:cNvGraphicFramePr>
          <p:nvPr>
            <p:extLst>
              <p:ext uri="{D42A27DB-BD31-4B8C-83A1-F6EECF244321}">
                <p14:modId xmlns:p14="http://schemas.microsoft.com/office/powerpoint/2010/main" val="3961489597"/>
              </p:ext>
            </p:extLst>
          </p:nvPr>
        </p:nvGraphicFramePr>
        <p:xfrm>
          <a:off x="6809710" y="2584450"/>
          <a:ext cx="2344738" cy="463550"/>
        </p:xfrm>
        <a:graphic>
          <a:graphicData uri="http://schemas.openxmlformats.org/presentationml/2006/ole">
            <mc:AlternateContent xmlns:mc="http://schemas.openxmlformats.org/markup-compatibility/2006">
              <mc:Choice xmlns:v="urn:schemas-microsoft-com:vml" Requires="v">
                <p:oleObj spid="_x0000_s57364" name="Equation" r:id="rId5" imgW="1104840" imgH="203040" progId="Equation.3">
                  <p:embed/>
                </p:oleObj>
              </mc:Choice>
              <mc:Fallback>
                <p:oleObj name="Equation" r:id="rId5" imgW="1104840" imgH="203040" progId="Equation.3">
                  <p:embed/>
                  <p:pic>
                    <p:nvPicPr>
                      <p:cNvPr id="0" name=""/>
                      <p:cNvPicPr>
                        <a:picLocks noChangeAspect="1" noChangeArrowheads="1"/>
                      </p:cNvPicPr>
                      <p:nvPr/>
                    </p:nvPicPr>
                    <p:blipFill>
                      <a:blip r:embed="rId6"/>
                      <a:srcRect/>
                      <a:stretch>
                        <a:fillRect/>
                      </a:stretch>
                    </p:blipFill>
                    <p:spPr bwMode="auto">
                      <a:xfrm>
                        <a:off x="6809710" y="2584450"/>
                        <a:ext cx="2344738" cy="463550"/>
                      </a:xfrm>
                      <a:prstGeom prst="rect">
                        <a:avLst/>
                      </a:prstGeom>
                      <a:noFill/>
                      <a:ln>
                        <a:noFill/>
                      </a:ln>
                    </p:spPr>
                  </p:pic>
                </p:oleObj>
              </mc:Fallback>
            </mc:AlternateContent>
          </a:graphicData>
        </a:graphic>
      </p:graphicFrame>
      <p:sp>
        <p:nvSpPr>
          <p:cNvPr id="27" name="Oval 26"/>
          <p:cNvSpPr/>
          <p:nvPr/>
        </p:nvSpPr>
        <p:spPr>
          <a:xfrm>
            <a:off x="7772400" y="2173909"/>
            <a:ext cx="419358" cy="416891"/>
          </a:xfrm>
          <a:prstGeom prst="ellipse">
            <a:avLst/>
          </a:prstGeom>
          <a:solidFill>
            <a:srgbClr val="FF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000" b="1" dirty="0" smtClean="0">
                <a:latin typeface="Arial" pitchFamily="34" charset="0"/>
                <a:cs typeface="Arial" pitchFamily="34" charset="0"/>
              </a:rPr>
              <a:t>j</a:t>
            </a:r>
            <a:endParaRPr lang="en-US" sz="2000" b="1" dirty="0">
              <a:latin typeface="Arial" pitchFamily="34" charset="0"/>
              <a:cs typeface="Arial" pitchFamily="34" charset="0"/>
            </a:endParaRPr>
          </a:p>
        </p:txBody>
      </p:sp>
      <p:cxnSp>
        <p:nvCxnSpPr>
          <p:cNvPr id="28" name="Straight Arrow Connector 27"/>
          <p:cNvCxnSpPr>
            <a:endCxn id="27" idx="1"/>
          </p:cNvCxnSpPr>
          <p:nvPr/>
        </p:nvCxnSpPr>
        <p:spPr>
          <a:xfrm>
            <a:off x="7489025" y="1391754"/>
            <a:ext cx="344789" cy="843207"/>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9" name="Straight Arrow Connector 28"/>
          <p:cNvCxnSpPr>
            <a:endCxn id="27" idx="0"/>
          </p:cNvCxnSpPr>
          <p:nvPr/>
        </p:nvCxnSpPr>
        <p:spPr>
          <a:xfrm flipH="1">
            <a:off x="7982079" y="1391754"/>
            <a:ext cx="209679" cy="782155"/>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0" name="Straight Arrow Connector 29"/>
          <p:cNvCxnSpPr>
            <a:endCxn id="27" idx="7"/>
          </p:cNvCxnSpPr>
          <p:nvPr/>
        </p:nvCxnSpPr>
        <p:spPr>
          <a:xfrm flipH="1">
            <a:off x="8130344" y="1391754"/>
            <a:ext cx="727777" cy="843207"/>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31" name="Oval 30"/>
          <p:cNvSpPr/>
          <p:nvPr/>
        </p:nvSpPr>
        <p:spPr>
          <a:xfrm>
            <a:off x="7226042" y="1219200"/>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sz="2000" b="1" dirty="0" smtClean="0">
                <a:latin typeface="Arial" pitchFamily="34" charset="0"/>
                <a:cs typeface="Arial" pitchFamily="34" charset="0"/>
              </a:rPr>
              <a:t>i</a:t>
            </a:r>
            <a:r>
              <a:rPr lang="en-US" sz="2000" b="1" baseline="-25000" dirty="0" smtClean="0">
                <a:latin typeface="Arial" pitchFamily="34" charset="0"/>
                <a:cs typeface="Arial" pitchFamily="34" charset="0"/>
              </a:rPr>
              <a:t>1</a:t>
            </a:r>
            <a:endParaRPr lang="en-US" sz="2000" b="1" baseline="-25000" dirty="0">
              <a:latin typeface="Arial" pitchFamily="34" charset="0"/>
              <a:cs typeface="Arial" pitchFamily="34" charset="0"/>
            </a:endParaRPr>
          </a:p>
        </p:txBody>
      </p:sp>
      <p:sp>
        <p:nvSpPr>
          <p:cNvPr id="32" name="Oval 31"/>
          <p:cNvSpPr/>
          <p:nvPr/>
        </p:nvSpPr>
        <p:spPr>
          <a:xfrm>
            <a:off x="7937242" y="1219200"/>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sz="2000" b="1" dirty="0" smtClean="0">
                <a:latin typeface="Arial" pitchFamily="34" charset="0"/>
                <a:cs typeface="Arial" pitchFamily="34" charset="0"/>
              </a:rPr>
              <a:t>i</a:t>
            </a:r>
            <a:r>
              <a:rPr lang="en-US" sz="2000" b="1" baseline="-25000" dirty="0">
                <a:latin typeface="Arial" pitchFamily="34" charset="0"/>
                <a:cs typeface="Arial" pitchFamily="34" charset="0"/>
              </a:rPr>
              <a:t>2</a:t>
            </a:r>
          </a:p>
        </p:txBody>
      </p:sp>
      <p:sp>
        <p:nvSpPr>
          <p:cNvPr id="33" name="Oval 32"/>
          <p:cNvSpPr/>
          <p:nvPr/>
        </p:nvSpPr>
        <p:spPr>
          <a:xfrm>
            <a:off x="8648442" y="1219200"/>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sz="2000" b="1" dirty="0" smtClean="0">
                <a:latin typeface="Arial" pitchFamily="34" charset="0"/>
                <a:cs typeface="Arial" pitchFamily="34" charset="0"/>
              </a:rPr>
              <a:t>i</a:t>
            </a:r>
            <a:r>
              <a:rPr lang="en-US" sz="2000" b="1" baseline="-25000" dirty="0" smtClean="0">
                <a:latin typeface="Arial" pitchFamily="34" charset="0"/>
                <a:cs typeface="Arial" pitchFamily="34" charset="0"/>
              </a:rPr>
              <a:t>3</a:t>
            </a:r>
            <a:endParaRPr lang="en-US" sz="2000" b="1" baseline="-25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19B12225-5612-419B-A8D5-4B8EEE4C217E}" type="slidenum">
              <a:rPr lang="en-US" smtClean="0"/>
              <a:pPr/>
              <a:t>32</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04264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65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651">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65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65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651">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6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dirty="0" smtClean="0"/>
              <a:t>Existence and Uniqueness</a:t>
            </a:r>
            <a:endParaRPr lang="en-US" dirty="0"/>
          </a:p>
        </p:txBody>
      </p:sp>
      <p:sp>
        <p:nvSpPr>
          <p:cNvPr id="61442" name="Rectangle 3"/>
          <p:cNvSpPr>
            <a:spLocks noGrp="1" noChangeArrowheads="1"/>
          </p:cNvSpPr>
          <p:nvPr>
            <p:ph idx="1"/>
          </p:nvPr>
        </p:nvSpPr>
        <p:spPr>
          <a:xfrm>
            <a:off x="457200" y="1295401"/>
            <a:ext cx="8229600" cy="1295400"/>
          </a:xfrm>
        </p:spPr>
        <p:txBody>
          <a:bodyPr/>
          <a:lstStyle/>
          <a:p>
            <a:r>
              <a:rPr lang="en-US" b="1" dirty="0" smtClean="0">
                <a:solidFill>
                  <a:srgbClr val="0000FF"/>
                </a:solidFill>
              </a:rPr>
              <a:t>A central result from the theory of random walks (a.k.a. Markov processes):</a:t>
            </a:r>
          </a:p>
          <a:p>
            <a:endParaRPr lang="en-US" dirty="0" smtClean="0"/>
          </a:p>
        </p:txBody>
      </p:sp>
      <p:sp>
        <p:nvSpPr>
          <p:cNvPr id="10" name="Rounded Rectangle 9"/>
          <p:cNvSpPr/>
          <p:nvPr/>
        </p:nvSpPr>
        <p:spPr>
          <a:xfrm>
            <a:off x="533400" y="2743200"/>
            <a:ext cx="8229600" cy="3048000"/>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dirty="0">
                <a:latin typeface="Calibri" pitchFamily="34" charset="0"/>
              </a:rPr>
              <a:t>For graphs that satisfy </a:t>
            </a:r>
            <a:r>
              <a:rPr lang="en-US" sz="3200" b="1" dirty="0">
                <a:latin typeface="Calibri" pitchFamily="34" charset="0"/>
              </a:rPr>
              <a:t>certain conditions</a:t>
            </a:r>
            <a:r>
              <a:rPr lang="en-US" sz="3200" dirty="0">
                <a:latin typeface="Calibri" pitchFamily="34" charset="0"/>
              </a:rPr>
              <a:t>, </a:t>
            </a:r>
            <a:r>
              <a:rPr lang="en-US" sz="3200" dirty="0" smtClean="0">
                <a:latin typeface="Calibri" pitchFamily="34" charset="0"/>
              </a:rPr>
              <a:t/>
            </a:r>
            <a:br>
              <a:rPr lang="en-US" sz="3200" dirty="0" smtClean="0">
                <a:latin typeface="Calibri" pitchFamily="34" charset="0"/>
              </a:rPr>
            </a:br>
            <a:r>
              <a:rPr lang="en-US" sz="3200" dirty="0" smtClean="0">
                <a:latin typeface="Calibri" pitchFamily="34" charset="0"/>
              </a:rPr>
              <a:t>the </a:t>
            </a:r>
            <a:r>
              <a:rPr lang="en-US" sz="3200" b="1" dirty="0">
                <a:latin typeface="Calibri" pitchFamily="34" charset="0"/>
              </a:rPr>
              <a:t>stationary distribution is unique</a:t>
            </a:r>
            <a:r>
              <a:rPr lang="en-US" sz="3200" dirty="0">
                <a:latin typeface="Calibri" pitchFamily="34" charset="0"/>
              </a:rPr>
              <a:t> and eventually will be reached no matter what the initial probability distribution at time </a:t>
            </a:r>
            <a:r>
              <a:rPr lang="en-US" sz="3200" b="1" dirty="0">
                <a:latin typeface="Calibri" pitchFamily="34" charset="0"/>
              </a:rPr>
              <a:t>t = </a:t>
            </a:r>
            <a:r>
              <a:rPr lang="en-US" sz="3200" b="1" dirty="0" smtClean="0">
                <a:latin typeface="Calibri" pitchFamily="34" charset="0"/>
              </a:rPr>
              <a:t>0</a:t>
            </a:r>
            <a:endParaRPr lang="en-US" sz="3200" b="1" dirty="0">
              <a:latin typeface="Calibri" pitchFamily="34" charset="0"/>
            </a:endParaRPr>
          </a:p>
        </p:txBody>
      </p:sp>
      <p:sp>
        <p:nvSpPr>
          <p:cNvPr id="11" name="Slide Number Placeholder 10"/>
          <p:cNvSpPr>
            <a:spLocks noGrp="1"/>
          </p:cNvSpPr>
          <p:nvPr>
            <p:ph type="sldNum" sz="quarter" idx="12"/>
          </p:nvPr>
        </p:nvSpPr>
        <p:spPr/>
        <p:txBody>
          <a:bodyPr/>
          <a:lstStyle/>
          <a:p>
            <a:fld id="{19B12225-5612-419B-A8D5-4B8EEE4C217E}" type="slidenum">
              <a:rPr lang="en-US" smtClean="0"/>
              <a:pPr/>
              <a:t>33</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7120481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81200"/>
            <a:ext cx="8077200" cy="2590800"/>
          </a:xfrm>
        </p:spPr>
        <p:txBody>
          <a:bodyPr anchor="b">
            <a:normAutofit/>
          </a:bodyPr>
          <a:lstStyle/>
          <a:p>
            <a:r>
              <a:rPr lang="en-US" sz="4800" dirty="0" smtClean="0"/>
              <a:t>PageRank</a:t>
            </a:r>
            <a:r>
              <a:rPr lang="en-US" sz="4800" dirty="0"/>
              <a:t>: </a:t>
            </a:r>
            <a:r>
              <a:rPr lang="en-US" sz="4800" dirty="0" smtClean="0"/>
              <a:t/>
            </a:r>
            <a:br>
              <a:rPr lang="en-US" sz="4800" dirty="0" smtClean="0"/>
            </a:br>
            <a:r>
              <a:rPr lang="en-US" sz="4800" dirty="0" smtClean="0"/>
              <a:t>The Google Formulation</a:t>
            </a:r>
            <a:endParaRPr lang="en-US" sz="4800" dirty="0"/>
          </a:p>
        </p:txBody>
      </p:sp>
    </p:spTree>
    <p:extLst>
      <p:ext uri="{BB962C8B-B14F-4D97-AF65-F5344CB8AC3E}">
        <p14:creationId xmlns:p14="http://schemas.microsoft.com/office/powerpoint/2010/main" val="3516776484"/>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PageRank: Three Questions</a:t>
            </a:r>
            <a:endParaRPr lang="en-US" dirty="0"/>
          </a:p>
        </p:txBody>
      </p:sp>
      <p:sp>
        <p:nvSpPr>
          <p:cNvPr id="3" name="Content Placeholder 2"/>
          <p:cNvSpPr>
            <a:spLocks noGrp="1"/>
          </p:cNvSpPr>
          <p:nvPr>
            <p:ph idx="1"/>
          </p:nvPr>
        </p:nvSpPr>
        <p:spPr/>
        <p:txBody>
          <a:bodyPr/>
          <a:lstStyle/>
          <a:p>
            <a:endParaRPr lang="en-US" b="1" dirty="0" smtClean="0"/>
          </a:p>
          <a:p>
            <a:endParaRPr lang="en-US" b="1" dirty="0"/>
          </a:p>
          <a:p>
            <a:endParaRPr lang="en-US" b="1" dirty="0" smtClean="0"/>
          </a:p>
          <a:p>
            <a:endParaRPr lang="en-US" b="1" dirty="0" smtClean="0"/>
          </a:p>
          <a:p>
            <a:r>
              <a:rPr lang="en-US" sz="3600" b="1" dirty="0" smtClean="0">
                <a:solidFill>
                  <a:srgbClr val="D60093"/>
                </a:solidFill>
              </a:rPr>
              <a:t>Does this converge?</a:t>
            </a:r>
          </a:p>
          <a:p>
            <a:pPr lvl="8"/>
            <a:endParaRPr lang="en-US" sz="2000" b="1" dirty="0">
              <a:solidFill>
                <a:srgbClr val="D60093"/>
              </a:solidFill>
            </a:endParaRPr>
          </a:p>
          <a:p>
            <a:r>
              <a:rPr lang="en-US" sz="3600" b="1" dirty="0" smtClean="0">
                <a:solidFill>
                  <a:srgbClr val="D60093"/>
                </a:solidFill>
              </a:rPr>
              <a:t>Does it converge to what we want?</a:t>
            </a:r>
          </a:p>
          <a:p>
            <a:pPr lvl="8"/>
            <a:endParaRPr lang="en-US" sz="2000" b="1" dirty="0">
              <a:solidFill>
                <a:srgbClr val="D60093"/>
              </a:solidFill>
            </a:endParaRPr>
          </a:p>
          <a:p>
            <a:r>
              <a:rPr lang="en-US" sz="3600" b="1" dirty="0" smtClean="0">
                <a:solidFill>
                  <a:srgbClr val="D60093"/>
                </a:solidFill>
              </a:rPr>
              <a:t>Are results reasonable?</a:t>
            </a:r>
            <a:endParaRPr lang="en-US" sz="3600" b="1" dirty="0">
              <a:solidFill>
                <a:srgbClr val="D60093"/>
              </a:solidFill>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1822117703"/>
              </p:ext>
            </p:extLst>
          </p:nvPr>
        </p:nvGraphicFramePr>
        <p:xfrm>
          <a:off x="762000" y="1371600"/>
          <a:ext cx="3314700" cy="1752600"/>
        </p:xfrm>
        <a:graphic>
          <a:graphicData uri="http://schemas.openxmlformats.org/presentationml/2006/ole">
            <mc:AlternateContent xmlns:mc="http://schemas.openxmlformats.org/markup-compatibility/2006">
              <mc:Choice xmlns:v="urn:schemas-microsoft-com:vml" Requires="v">
                <p:oleObj spid="_x0000_s58406" name="Equation" r:id="rId3" imgW="888840" imgH="469800" progId="Equation.3">
                  <p:embed/>
                </p:oleObj>
              </mc:Choice>
              <mc:Fallback>
                <p:oleObj name="Equation" r:id="rId3" imgW="888840" imgH="469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371600"/>
                        <a:ext cx="33147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097845827"/>
              </p:ext>
            </p:extLst>
          </p:nvPr>
        </p:nvGraphicFramePr>
        <p:xfrm>
          <a:off x="6096000" y="1905000"/>
          <a:ext cx="2337749" cy="844550"/>
        </p:xfrm>
        <a:graphic>
          <a:graphicData uri="http://schemas.openxmlformats.org/presentationml/2006/ole">
            <mc:AlternateContent xmlns:mc="http://schemas.openxmlformats.org/markup-compatibility/2006">
              <mc:Choice xmlns:v="urn:schemas-microsoft-com:vml" Requires="v">
                <p:oleObj spid="_x0000_s58407" name="Equation" r:id="rId5" imgW="457200" imgH="164880" progId="Equation.3">
                  <p:embed/>
                </p:oleObj>
              </mc:Choice>
              <mc:Fallback>
                <p:oleObj name="Equation" r:id="rId5" imgW="457200" imgH="164880" progId="Equation.3">
                  <p:embed/>
                  <p:pic>
                    <p:nvPicPr>
                      <p:cNvPr id="0" name=""/>
                      <p:cNvPicPr>
                        <a:picLocks noChangeAspect="1" noChangeArrowheads="1"/>
                      </p:cNvPicPr>
                      <p:nvPr/>
                    </p:nvPicPr>
                    <p:blipFill>
                      <a:blip r:embed="rId6"/>
                      <a:srcRect/>
                      <a:stretch>
                        <a:fillRect/>
                      </a:stretch>
                    </p:blipFill>
                    <p:spPr bwMode="auto">
                      <a:xfrm>
                        <a:off x="6096000" y="1905000"/>
                        <a:ext cx="2337749" cy="844550"/>
                      </a:xfrm>
                      <a:prstGeom prst="rect">
                        <a:avLst/>
                      </a:prstGeom>
                      <a:noFill/>
                      <a:ln>
                        <a:noFill/>
                      </a:ln>
                    </p:spPr>
                  </p:pic>
                </p:oleObj>
              </mc:Fallback>
            </mc:AlternateContent>
          </a:graphicData>
        </a:graphic>
      </p:graphicFrame>
      <p:sp>
        <p:nvSpPr>
          <p:cNvPr id="9" name="TextBox 8"/>
          <p:cNvSpPr txBox="1"/>
          <p:nvPr/>
        </p:nvSpPr>
        <p:spPr>
          <a:xfrm>
            <a:off x="4285692" y="2057400"/>
            <a:ext cx="1582484" cy="646331"/>
          </a:xfrm>
          <a:prstGeom prst="rect">
            <a:avLst/>
          </a:prstGeom>
          <a:noFill/>
        </p:spPr>
        <p:txBody>
          <a:bodyPr wrap="none" rtlCol="0">
            <a:spAutoFit/>
          </a:bodyPr>
          <a:lstStyle/>
          <a:p>
            <a:pPr algn="ctr"/>
            <a:r>
              <a:rPr lang="en-US" b="1" dirty="0">
                <a:solidFill>
                  <a:srgbClr val="008000"/>
                </a:solidFill>
                <a:latin typeface="Arial" pitchFamily="34" charset="0"/>
                <a:cs typeface="Arial" pitchFamily="34" charset="0"/>
              </a:rPr>
              <a:t>o</a:t>
            </a:r>
            <a:r>
              <a:rPr lang="en-US" b="1" dirty="0" smtClean="0">
                <a:solidFill>
                  <a:srgbClr val="008000"/>
                </a:solidFill>
                <a:latin typeface="Arial" pitchFamily="34" charset="0"/>
                <a:cs typeface="Arial" pitchFamily="34" charset="0"/>
              </a:rPr>
              <a:t>r</a:t>
            </a:r>
          </a:p>
          <a:p>
            <a:pPr algn="ctr"/>
            <a:r>
              <a:rPr lang="en-US" b="1" dirty="0" smtClean="0">
                <a:solidFill>
                  <a:srgbClr val="008000"/>
                </a:solidFill>
                <a:latin typeface="Arial" pitchFamily="34" charset="0"/>
                <a:cs typeface="Arial" pitchFamily="34" charset="0"/>
              </a:rPr>
              <a:t> equivalently</a:t>
            </a:r>
          </a:p>
        </p:txBody>
      </p:sp>
      <p:sp>
        <p:nvSpPr>
          <p:cNvPr id="14" name="Slide Number Placeholder 13"/>
          <p:cNvSpPr>
            <a:spLocks noGrp="1"/>
          </p:cNvSpPr>
          <p:nvPr>
            <p:ph type="sldNum" sz="quarter" idx="12"/>
          </p:nvPr>
        </p:nvSpPr>
        <p:spPr/>
        <p:txBody>
          <a:bodyPr/>
          <a:lstStyle/>
          <a:p>
            <a:fld id="{19B12225-5612-419B-A8D5-4B8EEE4C217E}" type="slidenum">
              <a:rPr lang="en-US" smtClean="0"/>
              <a:pPr/>
              <a:t>35</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5491306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Does </a:t>
            </a:r>
            <a:r>
              <a:rPr lang="en-US" dirty="0" smtClean="0"/>
              <a:t>this converge?</a:t>
            </a:r>
            <a:endParaRPr lang="en-US" dirty="0"/>
          </a:p>
        </p:txBody>
      </p:sp>
      <p:sp>
        <p:nvSpPr>
          <p:cNvPr id="3" name="Content Placeholder 2"/>
          <p:cNvSpPr>
            <a:spLocks noGrp="1"/>
          </p:cNvSpPr>
          <p:nvPr>
            <p:ph idx="1"/>
          </p:nvPr>
        </p:nvSpPr>
        <p:spPr/>
        <p:txBody>
          <a:bodyPr/>
          <a:lstStyle/>
          <a:p>
            <a:endParaRPr lang="en-US" b="1" dirty="0" smtClean="0">
              <a:solidFill>
                <a:schemeClr val="accent3"/>
              </a:solidFill>
            </a:endParaRPr>
          </a:p>
          <a:p>
            <a:endParaRPr lang="en-US" b="1" dirty="0">
              <a:solidFill>
                <a:schemeClr val="accent3"/>
              </a:solidFill>
            </a:endParaRPr>
          </a:p>
          <a:p>
            <a:endParaRPr lang="en-US" b="1" dirty="0" smtClean="0">
              <a:solidFill>
                <a:schemeClr val="accent3"/>
              </a:solidFill>
            </a:endParaRPr>
          </a:p>
          <a:p>
            <a:endParaRPr lang="en-US" b="1" dirty="0">
              <a:solidFill>
                <a:schemeClr val="accent3"/>
              </a:solidFill>
            </a:endParaRPr>
          </a:p>
          <a:p>
            <a:r>
              <a:rPr lang="en-US" b="1" dirty="0" smtClean="0">
                <a:solidFill>
                  <a:srgbClr val="D60093"/>
                </a:solidFill>
              </a:rPr>
              <a:t>Example</a:t>
            </a:r>
            <a:r>
              <a:rPr lang="en-US" b="1" dirty="0">
                <a:solidFill>
                  <a:srgbClr val="D60093"/>
                </a:solidFill>
              </a:rPr>
              <a:t>:</a:t>
            </a:r>
          </a:p>
          <a:p>
            <a:pPr>
              <a:buNone/>
            </a:pPr>
            <a:r>
              <a:rPr lang="en-US" dirty="0" smtClean="0"/>
              <a:t>		</a:t>
            </a:r>
            <a:r>
              <a:rPr lang="en-US" dirty="0" err="1" smtClean="0">
                <a:latin typeface="Times New Roman" pitchFamily="18" charset="0"/>
                <a:cs typeface="Times New Roman" pitchFamily="18" charset="0"/>
              </a:rPr>
              <a:t>r</a:t>
            </a:r>
            <a:r>
              <a:rPr lang="en-US" baseline="-25000" dirty="0" err="1" smtClean="0">
                <a:latin typeface="Times New Roman" pitchFamily="18" charset="0"/>
                <a:cs typeface="Times New Roman" pitchFamily="18" charset="0"/>
              </a:rPr>
              <a:t>a</a:t>
            </a:r>
            <a:r>
              <a:rPr lang="en-US" dirty="0" smtClean="0">
                <a:latin typeface="Times New Roman" pitchFamily="18" charset="0"/>
                <a:cs typeface="Times New Roman" pitchFamily="18" charset="0"/>
              </a:rPr>
              <a:t>		1	0	1	0	</a:t>
            </a:r>
          </a:p>
          <a:p>
            <a:pPr>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a:t>
            </a:r>
            <a:r>
              <a:rPr lang="en-US" baseline="-25000" dirty="0" err="1" smtClean="0">
                <a:latin typeface="Times New Roman" pitchFamily="18" charset="0"/>
                <a:cs typeface="Times New Roman" pitchFamily="18" charset="0"/>
              </a:rPr>
              <a:t>b</a:t>
            </a:r>
            <a:r>
              <a:rPr lang="en-US" dirty="0">
                <a:latin typeface="Times New Roman" pitchFamily="18" charset="0"/>
                <a:cs typeface="Times New Roman" pitchFamily="18" charset="0"/>
              </a:rPr>
              <a:t>		0	</a:t>
            </a:r>
            <a:r>
              <a:rPr lang="en-US" dirty="0" smtClean="0">
                <a:latin typeface="Times New Roman" pitchFamily="18" charset="0"/>
                <a:cs typeface="Times New Roman" pitchFamily="18" charset="0"/>
              </a:rPr>
              <a:t>1</a:t>
            </a:r>
            <a:r>
              <a:rPr lang="en-US" dirty="0">
                <a:latin typeface="Times New Roman" pitchFamily="18" charset="0"/>
                <a:cs typeface="Times New Roman" pitchFamily="18" charset="0"/>
              </a:rPr>
              <a:t>	0	1</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36</a:t>
            </a:fld>
            <a:endParaRPr lang="en-US"/>
          </a:p>
        </p:txBody>
      </p:sp>
      <p:sp>
        <p:nvSpPr>
          <p:cNvPr id="8" name="TextBox 7"/>
          <p:cNvSpPr txBox="1"/>
          <p:nvPr/>
        </p:nvSpPr>
        <p:spPr>
          <a:xfrm>
            <a:off x="2133600" y="4038600"/>
            <a:ext cx="394660" cy="523220"/>
          </a:xfrm>
          <a:prstGeom prst="rect">
            <a:avLst/>
          </a:prstGeom>
          <a:noFill/>
        </p:spPr>
        <p:txBody>
          <a:bodyPr wrap="none" rtlCol="0">
            <a:spAutoFit/>
          </a:bodyPr>
          <a:lstStyle/>
          <a:p>
            <a:r>
              <a:rPr lang="en-US" sz="2800" dirty="0" smtClean="0">
                <a:latin typeface="Arial" pitchFamily="34" charset="0"/>
                <a:cs typeface="Arial" pitchFamily="34" charset="0"/>
              </a:rPr>
              <a:t>=</a:t>
            </a:r>
          </a:p>
        </p:txBody>
      </p:sp>
      <p:cxnSp>
        <p:nvCxnSpPr>
          <p:cNvPr id="9" name="Straight Arrow Connector 8"/>
          <p:cNvCxnSpPr/>
          <p:nvPr/>
        </p:nvCxnSpPr>
        <p:spPr>
          <a:xfrm>
            <a:off x="3432387" y="2450037"/>
            <a:ext cx="1570929"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0" name="Straight Arrow Connector 9"/>
          <p:cNvCxnSpPr/>
          <p:nvPr/>
        </p:nvCxnSpPr>
        <p:spPr>
          <a:xfrm flipH="1">
            <a:off x="3584787" y="2678637"/>
            <a:ext cx="1570929"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11" name="Oval 10"/>
          <p:cNvSpPr/>
          <p:nvPr/>
        </p:nvSpPr>
        <p:spPr>
          <a:xfrm>
            <a:off x="4998720" y="2255520"/>
            <a:ext cx="640080" cy="64008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solidFill>
                  <a:schemeClr val="bg1"/>
                </a:solidFill>
                <a:latin typeface="Arial" pitchFamily="34" charset="0"/>
                <a:cs typeface="Arial" pitchFamily="34" charset="0"/>
              </a:rPr>
              <a:t>b</a:t>
            </a:r>
            <a:endParaRPr lang="en-US" sz="3200" b="1" dirty="0">
              <a:solidFill>
                <a:schemeClr val="bg1"/>
              </a:solidFill>
              <a:latin typeface="Arial" pitchFamily="34" charset="0"/>
              <a:cs typeface="Arial" pitchFamily="34" charset="0"/>
            </a:endParaRPr>
          </a:p>
        </p:txBody>
      </p:sp>
      <p:sp>
        <p:nvSpPr>
          <p:cNvPr id="12" name="Oval 11"/>
          <p:cNvSpPr/>
          <p:nvPr/>
        </p:nvSpPr>
        <p:spPr>
          <a:xfrm>
            <a:off x="2975187" y="2255520"/>
            <a:ext cx="640080" cy="64008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solidFill>
                  <a:schemeClr val="bg1"/>
                </a:solidFill>
                <a:latin typeface="Arial" pitchFamily="34" charset="0"/>
                <a:cs typeface="Arial" pitchFamily="34" charset="0"/>
              </a:rPr>
              <a:t>a</a:t>
            </a:r>
            <a:endParaRPr lang="en-US" sz="3200" b="1" dirty="0">
              <a:solidFill>
                <a:schemeClr val="bg1"/>
              </a:solidFill>
              <a:latin typeface="Arial" pitchFamily="34" charset="0"/>
              <a:cs typeface="Arial" pitchFamily="34" charset="0"/>
            </a:endParaRPr>
          </a:p>
        </p:txBody>
      </p:sp>
      <p:sp>
        <p:nvSpPr>
          <p:cNvPr id="17" name="TextBox 16"/>
          <p:cNvSpPr txBox="1"/>
          <p:nvPr/>
        </p:nvSpPr>
        <p:spPr>
          <a:xfrm>
            <a:off x="3124200" y="4800600"/>
            <a:ext cx="2082621"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Iteration 0, 1, 2, …</a:t>
            </a:r>
          </a:p>
        </p:txBody>
      </p:sp>
      <p:graphicFrame>
        <p:nvGraphicFramePr>
          <p:cNvPr id="7" name="Object 6"/>
          <p:cNvGraphicFramePr>
            <a:graphicFrameLocks noChangeAspect="1"/>
          </p:cNvGraphicFramePr>
          <p:nvPr>
            <p:extLst>
              <p:ext uri="{D42A27DB-BD31-4B8C-83A1-F6EECF244321}">
                <p14:modId xmlns:p14="http://schemas.microsoft.com/office/powerpoint/2010/main" val="563052031"/>
              </p:ext>
            </p:extLst>
          </p:nvPr>
        </p:nvGraphicFramePr>
        <p:xfrm>
          <a:off x="6438900" y="1881188"/>
          <a:ext cx="2628900" cy="1389062"/>
        </p:xfrm>
        <a:graphic>
          <a:graphicData uri="http://schemas.openxmlformats.org/presentationml/2006/ole">
            <mc:AlternateContent xmlns:mc="http://schemas.openxmlformats.org/markup-compatibility/2006">
              <mc:Choice xmlns:v="urn:schemas-microsoft-com:vml" Requires="v">
                <p:oleObj spid="_x0000_s55339" name="Equation" r:id="rId3" imgW="888840" imgH="469800" progId="Equation.3">
                  <p:embed/>
                </p:oleObj>
              </mc:Choice>
              <mc:Fallback>
                <p:oleObj name="Equation" r:id="rId3" imgW="888840" imgH="469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8900" y="1881188"/>
                        <a:ext cx="2628900" cy="138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6262742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91600" cy="987552"/>
          </a:xfrm>
        </p:spPr>
        <p:txBody>
          <a:bodyPr>
            <a:normAutofit/>
          </a:bodyPr>
          <a:lstStyle/>
          <a:p>
            <a:r>
              <a:rPr lang="en-US" dirty="0"/>
              <a:t>Does </a:t>
            </a:r>
            <a:r>
              <a:rPr lang="en-US" dirty="0" smtClean="0"/>
              <a:t>it converge to what we want?</a:t>
            </a:r>
            <a:endParaRPr lang="en-US" dirty="0"/>
          </a:p>
        </p:txBody>
      </p:sp>
      <p:sp>
        <p:nvSpPr>
          <p:cNvPr id="3" name="Content Placeholder 2"/>
          <p:cNvSpPr>
            <a:spLocks noGrp="1"/>
          </p:cNvSpPr>
          <p:nvPr>
            <p:ph idx="1"/>
          </p:nvPr>
        </p:nvSpPr>
        <p:spPr/>
        <p:txBody>
          <a:bodyPr/>
          <a:lstStyle/>
          <a:p>
            <a:endParaRPr lang="en-US" b="1" dirty="0" smtClean="0">
              <a:solidFill>
                <a:schemeClr val="accent3"/>
              </a:solidFill>
            </a:endParaRPr>
          </a:p>
          <a:p>
            <a:endParaRPr lang="en-US" b="1" dirty="0">
              <a:solidFill>
                <a:schemeClr val="accent3"/>
              </a:solidFill>
            </a:endParaRPr>
          </a:p>
          <a:p>
            <a:endParaRPr lang="en-US" b="1" dirty="0" smtClean="0">
              <a:solidFill>
                <a:schemeClr val="accent3"/>
              </a:solidFill>
            </a:endParaRPr>
          </a:p>
          <a:p>
            <a:endParaRPr lang="en-US" b="1" dirty="0">
              <a:solidFill>
                <a:schemeClr val="accent3"/>
              </a:solidFill>
            </a:endParaRPr>
          </a:p>
          <a:p>
            <a:r>
              <a:rPr lang="en-US" b="1" dirty="0" smtClean="0">
                <a:solidFill>
                  <a:srgbClr val="D60093"/>
                </a:solidFill>
              </a:rPr>
              <a:t>Example</a:t>
            </a:r>
            <a:r>
              <a:rPr lang="en-US" b="1" dirty="0">
                <a:solidFill>
                  <a:srgbClr val="D60093"/>
                </a:solidFill>
              </a:rPr>
              <a:t>:</a:t>
            </a:r>
          </a:p>
          <a:p>
            <a:pPr>
              <a:buNone/>
            </a:pPr>
            <a:r>
              <a:rPr lang="en-US" dirty="0" smtClean="0"/>
              <a:t>		</a:t>
            </a:r>
            <a:r>
              <a:rPr lang="en-US" dirty="0" err="1" smtClean="0">
                <a:latin typeface="Times New Roman" pitchFamily="18" charset="0"/>
                <a:cs typeface="Times New Roman" pitchFamily="18" charset="0"/>
              </a:rPr>
              <a:t>r</a:t>
            </a:r>
            <a:r>
              <a:rPr lang="en-US" baseline="-25000" dirty="0" err="1" smtClean="0">
                <a:latin typeface="Times New Roman" pitchFamily="18" charset="0"/>
                <a:cs typeface="Times New Roman" pitchFamily="18" charset="0"/>
              </a:rPr>
              <a:t>a</a:t>
            </a:r>
            <a:r>
              <a:rPr lang="en-US" dirty="0" smtClean="0">
                <a:latin typeface="Times New Roman" pitchFamily="18" charset="0"/>
                <a:cs typeface="Times New Roman" pitchFamily="18" charset="0"/>
              </a:rPr>
              <a:t>		1	0	0	0	</a:t>
            </a:r>
          </a:p>
          <a:p>
            <a:pPr>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a:t>
            </a:r>
            <a:r>
              <a:rPr lang="en-US" baseline="-25000" dirty="0" err="1" smtClean="0">
                <a:latin typeface="Times New Roman" pitchFamily="18" charset="0"/>
                <a:cs typeface="Times New Roman" pitchFamily="18" charset="0"/>
              </a:rPr>
              <a:t>b</a:t>
            </a:r>
            <a:r>
              <a:rPr lang="en-US" dirty="0">
                <a:latin typeface="Times New Roman" pitchFamily="18" charset="0"/>
                <a:cs typeface="Times New Roman" pitchFamily="18" charset="0"/>
              </a:rPr>
              <a:t>		0	</a:t>
            </a:r>
            <a:r>
              <a:rPr lang="en-US" dirty="0" smtClean="0">
                <a:latin typeface="Times New Roman" pitchFamily="18" charset="0"/>
                <a:cs typeface="Times New Roman" pitchFamily="18" charset="0"/>
              </a:rPr>
              <a:t>1</a:t>
            </a:r>
            <a:r>
              <a:rPr lang="en-US" dirty="0">
                <a:latin typeface="Times New Roman" pitchFamily="18" charset="0"/>
                <a:cs typeface="Times New Roman" pitchFamily="18" charset="0"/>
              </a:rPr>
              <a:t>	0	</a:t>
            </a:r>
            <a:r>
              <a:rPr lang="en-US" dirty="0" smtClean="0">
                <a:latin typeface="Times New Roman" pitchFamily="18" charset="0"/>
                <a:cs typeface="Times New Roman" pitchFamily="18" charset="0"/>
              </a:rPr>
              <a:t>0</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37</a:t>
            </a:fld>
            <a:endParaRPr lang="en-US"/>
          </a:p>
        </p:txBody>
      </p:sp>
      <p:sp>
        <p:nvSpPr>
          <p:cNvPr id="8" name="TextBox 7"/>
          <p:cNvSpPr txBox="1"/>
          <p:nvPr/>
        </p:nvSpPr>
        <p:spPr>
          <a:xfrm>
            <a:off x="2133600" y="4038600"/>
            <a:ext cx="394660" cy="523220"/>
          </a:xfrm>
          <a:prstGeom prst="rect">
            <a:avLst/>
          </a:prstGeom>
          <a:noFill/>
        </p:spPr>
        <p:txBody>
          <a:bodyPr wrap="none" rtlCol="0">
            <a:spAutoFit/>
          </a:bodyPr>
          <a:lstStyle/>
          <a:p>
            <a:r>
              <a:rPr lang="en-US" sz="2800" dirty="0" smtClean="0">
                <a:latin typeface="Arial" pitchFamily="34" charset="0"/>
                <a:cs typeface="Arial" pitchFamily="34" charset="0"/>
              </a:rPr>
              <a:t>=</a:t>
            </a:r>
          </a:p>
        </p:txBody>
      </p:sp>
      <p:cxnSp>
        <p:nvCxnSpPr>
          <p:cNvPr id="9" name="Straight Arrow Connector 8"/>
          <p:cNvCxnSpPr/>
          <p:nvPr/>
        </p:nvCxnSpPr>
        <p:spPr>
          <a:xfrm>
            <a:off x="3432387" y="2612597"/>
            <a:ext cx="1570929"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11" name="Oval 10"/>
          <p:cNvSpPr/>
          <p:nvPr/>
        </p:nvSpPr>
        <p:spPr>
          <a:xfrm>
            <a:off x="4998720" y="2255520"/>
            <a:ext cx="640080" cy="64008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solidFill>
                  <a:schemeClr val="bg1"/>
                </a:solidFill>
                <a:latin typeface="Arial" pitchFamily="34" charset="0"/>
                <a:cs typeface="Arial" pitchFamily="34" charset="0"/>
              </a:rPr>
              <a:t>b</a:t>
            </a:r>
            <a:endParaRPr lang="en-US" sz="3200" b="1" dirty="0">
              <a:solidFill>
                <a:schemeClr val="bg1"/>
              </a:solidFill>
              <a:latin typeface="Arial" pitchFamily="34" charset="0"/>
              <a:cs typeface="Arial" pitchFamily="34" charset="0"/>
            </a:endParaRPr>
          </a:p>
        </p:txBody>
      </p:sp>
      <p:sp>
        <p:nvSpPr>
          <p:cNvPr id="12" name="Oval 11"/>
          <p:cNvSpPr/>
          <p:nvPr/>
        </p:nvSpPr>
        <p:spPr>
          <a:xfrm>
            <a:off x="2975187" y="2255520"/>
            <a:ext cx="640080" cy="64008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3200" b="1" dirty="0" smtClean="0">
                <a:solidFill>
                  <a:schemeClr val="bg1"/>
                </a:solidFill>
                <a:latin typeface="Arial" pitchFamily="34" charset="0"/>
                <a:cs typeface="Arial" pitchFamily="34" charset="0"/>
              </a:rPr>
              <a:t>a</a:t>
            </a:r>
            <a:endParaRPr lang="en-US" sz="3200" b="1" dirty="0">
              <a:solidFill>
                <a:schemeClr val="bg1"/>
              </a:solidFill>
              <a:latin typeface="Arial" pitchFamily="34" charset="0"/>
              <a:cs typeface="Arial" pitchFamily="34" charset="0"/>
            </a:endParaRPr>
          </a:p>
        </p:txBody>
      </p:sp>
      <p:sp>
        <p:nvSpPr>
          <p:cNvPr id="13" name="TextBox 12"/>
          <p:cNvSpPr txBox="1"/>
          <p:nvPr/>
        </p:nvSpPr>
        <p:spPr>
          <a:xfrm>
            <a:off x="3200400" y="4812268"/>
            <a:ext cx="2082621"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Iteration 0, 1, 2, …</a:t>
            </a:r>
          </a:p>
        </p:txBody>
      </p:sp>
      <p:graphicFrame>
        <p:nvGraphicFramePr>
          <p:cNvPr id="10" name="Object 9"/>
          <p:cNvGraphicFramePr>
            <a:graphicFrameLocks noChangeAspect="1"/>
          </p:cNvGraphicFramePr>
          <p:nvPr>
            <p:extLst>
              <p:ext uri="{D42A27DB-BD31-4B8C-83A1-F6EECF244321}">
                <p14:modId xmlns:p14="http://schemas.microsoft.com/office/powerpoint/2010/main" val="2972184890"/>
              </p:ext>
            </p:extLst>
          </p:nvPr>
        </p:nvGraphicFramePr>
        <p:xfrm>
          <a:off x="6438900" y="1881188"/>
          <a:ext cx="2628900" cy="1389062"/>
        </p:xfrm>
        <a:graphic>
          <a:graphicData uri="http://schemas.openxmlformats.org/presentationml/2006/ole">
            <mc:AlternateContent xmlns:mc="http://schemas.openxmlformats.org/markup-compatibility/2006">
              <mc:Choice xmlns:v="urn:schemas-microsoft-com:vml" Requires="v">
                <p:oleObj spid="_x0000_s56363" name="Equation" r:id="rId3" imgW="888840" imgH="469800" progId="Equation.3">
                  <p:embed/>
                </p:oleObj>
              </mc:Choice>
              <mc:Fallback>
                <p:oleObj name="Equation" r:id="rId3" imgW="888840" imgH="469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8900" y="1881188"/>
                        <a:ext cx="2628900" cy="138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0724474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PageRank</a:t>
            </a:r>
            <a:r>
              <a:rPr lang="en-US" dirty="0" smtClean="0"/>
              <a:t>: Problems</a:t>
            </a:r>
            <a:endParaRPr lang="en-US" dirty="0"/>
          </a:p>
        </p:txBody>
      </p:sp>
      <p:sp>
        <p:nvSpPr>
          <p:cNvPr id="3" name="Content Placeholder 2"/>
          <p:cNvSpPr>
            <a:spLocks noGrp="1"/>
          </p:cNvSpPr>
          <p:nvPr>
            <p:ph idx="1"/>
          </p:nvPr>
        </p:nvSpPr>
        <p:spPr>
          <a:xfrm>
            <a:off x="457199" y="1295400"/>
            <a:ext cx="8244336" cy="5257801"/>
          </a:xfrm>
        </p:spPr>
        <p:txBody>
          <a:bodyPr>
            <a:normAutofit/>
          </a:bodyPr>
          <a:lstStyle/>
          <a:p>
            <a:pPr marL="118872" indent="0">
              <a:buNone/>
            </a:pPr>
            <a:r>
              <a:rPr lang="en-US" b="1" u="sng" dirty="0" smtClean="0">
                <a:solidFill>
                  <a:srgbClr val="D60093"/>
                </a:solidFill>
              </a:rPr>
              <a:t>2 problems:</a:t>
            </a:r>
          </a:p>
          <a:p>
            <a:r>
              <a:rPr lang="en-US" b="1" dirty="0" smtClean="0"/>
              <a:t>(1)</a:t>
            </a:r>
            <a:r>
              <a:rPr lang="en-US" dirty="0" smtClean="0"/>
              <a:t> Some pages are </a:t>
            </a:r>
            <a:br>
              <a:rPr lang="en-US" dirty="0" smtClean="0"/>
            </a:br>
            <a:r>
              <a:rPr lang="en-US" b="1" dirty="0" smtClean="0">
                <a:solidFill>
                  <a:srgbClr val="0000FF"/>
                </a:solidFill>
              </a:rPr>
              <a:t>dead ends</a:t>
            </a:r>
            <a:r>
              <a:rPr lang="en-US" dirty="0"/>
              <a:t> </a:t>
            </a:r>
            <a:r>
              <a:rPr lang="en-US" dirty="0" smtClean="0"/>
              <a:t>(have no out-links)</a:t>
            </a:r>
          </a:p>
          <a:p>
            <a:pPr lvl="1"/>
            <a:r>
              <a:rPr lang="en-US" dirty="0" smtClean="0"/>
              <a:t>Random walk has “nowhere” to go to</a:t>
            </a:r>
          </a:p>
          <a:p>
            <a:pPr lvl="1"/>
            <a:r>
              <a:rPr lang="en-US" dirty="0" smtClean="0"/>
              <a:t>Such pages cause importance to “leak out”</a:t>
            </a:r>
          </a:p>
          <a:p>
            <a:endParaRPr lang="en-US" dirty="0" smtClean="0"/>
          </a:p>
          <a:p>
            <a:r>
              <a:rPr lang="en-US" b="1" dirty="0"/>
              <a:t>(2)</a:t>
            </a:r>
            <a:r>
              <a:rPr lang="en-US" b="1" dirty="0" smtClean="0">
                <a:solidFill>
                  <a:srgbClr val="0000FF"/>
                </a:solidFill>
              </a:rPr>
              <a:t> </a:t>
            </a:r>
            <a:r>
              <a:rPr lang="en-US" b="1" dirty="0" smtClean="0">
                <a:solidFill>
                  <a:srgbClr val="008000"/>
                </a:solidFill>
              </a:rPr>
              <a:t>Spider traps:</a:t>
            </a:r>
            <a:r>
              <a:rPr lang="en-US" dirty="0" smtClean="0">
                <a:solidFill>
                  <a:srgbClr val="008000"/>
                </a:solidFill>
              </a:rPr>
              <a:t> </a:t>
            </a:r>
            <a:br>
              <a:rPr lang="en-US" dirty="0" smtClean="0">
                <a:solidFill>
                  <a:srgbClr val="008000"/>
                </a:solidFill>
              </a:rPr>
            </a:br>
            <a:r>
              <a:rPr lang="en-US" dirty="0" smtClean="0"/>
              <a:t>(all out-links are within the group)</a:t>
            </a:r>
          </a:p>
          <a:p>
            <a:pPr lvl="1"/>
            <a:r>
              <a:rPr lang="en-US" dirty="0" smtClean="0"/>
              <a:t>Random walked gets “stuck” in a trap</a:t>
            </a:r>
          </a:p>
          <a:p>
            <a:pPr lvl="1"/>
            <a:r>
              <a:rPr lang="en-US" dirty="0" smtClean="0"/>
              <a:t>And eventually spider traps absorb all importance</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7" name="Slide Number Placeholder 16"/>
          <p:cNvSpPr>
            <a:spLocks noGrp="1"/>
          </p:cNvSpPr>
          <p:nvPr>
            <p:ph type="sldNum" sz="quarter" idx="12"/>
          </p:nvPr>
        </p:nvSpPr>
        <p:spPr/>
        <p:txBody>
          <a:bodyPr/>
          <a:lstStyle/>
          <a:p>
            <a:fld id="{19B12225-5612-419B-A8D5-4B8EEE4C217E}" type="slidenum">
              <a:rPr lang="en-US" smtClean="0"/>
              <a:pPr/>
              <a:t>38</a:t>
            </a:fld>
            <a:endParaRPr lang="en-US"/>
          </a:p>
        </p:txBody>
      </p:sp>
      <p:cxnSp>
        <p:nvCxnSpPr>
          <p:cNvPr id="9" name="Straight Arrow Connector 8"/>
          <p:cNvCxnSpPr>
            <a:endCxn id="24" idx="1"/>
          </p:cNvCxnSpPr>
          <p:nvPr/>
        </p:nvCxnSpPr>
        <p:spPr>
          <a:xfrm flipH="1">
            <a:off x="7091842" y="1679845"/>
            <a:ext cx="156098" cy="332069"/>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0" name="Straight Arrow Connector 9"/>
          <p:cNvCxnSpPr/>
          <p:nvPr/>
        </p:nvCxnSpPr>
        <p:spPr>
          <a:xfrm flipV="1">
            <a:off x="7246210" y="1737857"/>
            <a:ext cx="754657" cy="332069"/>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1" name="Straight Arrow Connector 10"/>
          <p:cNvCxnSpPr>
            <a:stCxn id="26" idx="4"/>
            <a:endCxn id="27" idx="0"/>
          </p:cNvCxnSpPr>
          <p:nvPr/>
        </p:nvCxnSpPr>
        <p:spPr>
          <a:xfrm flipH="1">
            <a:off x="8065774" y="1771285"/>
            <a:ext cx="1481" cy="495288"/>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2" name="Straight Arrow Connector 11"/>
          <p:cNvCxnSpPr>
            <a:stCxn id="27" idx="2"/>
            <a:endCxn id="24" idx="5"/>
          </p:cNvCxnSpPr>
          <p:nvPr/>
        </p:nvCxnSpPr>
        <p:spPr>
          <a:xfrm flipH="1" flipV="1">
            <a:off x="7221158" y="2141230"/>
            <a:ext cx="753176" cy="216783"/>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9" name="Straight Arrow Connector 18"/>
          <p:cNvCxnSpPr>
            <a:stCxn id="26" idx="6"/>
            <a:endCxn id="29" idx="2"/>
          </p:cNvCxnSpPr>
          <p:nvPr/>
        </p:nvCxnSpPr>
        <p:spPr>
          <a:xfrm flipV="1">
            <a:off x="8158695" y="1508760"/>
            <a:ext cx="481880" cy="171085"/>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24" name="Oval 23"/>
          <p:cNvSpPr/>
          <p:nvPr/>
        </p:nvSpPr>
        <p:spPr>
          <a:xfrm>
            <a:off x="7065060" y="1985132"/>
            <a:ext cx="182880" cy="18288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sp>
        <p:nvSpPr>
          <p:cNvPr id="25" name="Oval 24"/>
          <p:cNvSpPr/>
          <p:nvPr/>
        </p:nvSpPr>
        <p:spPr>
          <a:xfrm>
            <a:off x="7156500" y="1483097"/>
            <a:ext cx="182880" cy="18288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sp>
        <p:nvSpPr>
          <p:cNvPr id="26" name="Oval 25"/>
          <p:cNvSpPr/>
          <p:nvPr/>
        </p:nvSpPr>
        <p:spPr>
          <a:xfrm>
            <a:off x="7975815" y="1588405"/>
            <a:ext cx="182880" cy="18288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sp>
        <p:nvSpPr>
          <p:cNvPr id="27" name="Oval 26"/>
          <p:cNvSpPr/>
          <p:nvPr/>
        </p:nvSpPr>
        <p:spPr>
          <a:xfrm>
            <a:off x="7974334" y="2266573"/>
            <a:ext cx="182880" cy="18288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sp>
        <p:nvSpPr>
          <p:cNvPr id="29" name="Oval 28"/>
          <p:cNvSpPr/>
          <p:nvPr/>
        </p:nvSpPr>
        <p:spPr>
          <a:xfrm>
            <a:off x="8640575" y="1417320"/>
            <a:ext cx="182880" cy="182880"/>
          </a:xfrm>
          <a:prstGeom prst="ellipse">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cxnSp>
        <p:nvCxnSpPr>
          <p:cNvPr id="31" name="Straight Arrow Connector 30"/>
          <p:cNvCxnSpPr>
            <a:stCxn id="27" idx="4"/>
            <a:endCxn id="32" idx="0"/>
          </p:cNvCxnSpPr>
          <p:nvPr/>
        </p:nvCxnSpPr>
        <p:spPr>
          <a:xfrm>
            <a:off x="8065774" y="2449453"/>
            <a:ext cx="209041" cy="491867"/>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32" name="Oval 31"/>
          <p:cNvSpPr/>
          <p:nvPr/>
        </p:nvSpPr>
        <p:spPr>
          <a:xfrm>
            <a:off x="8183375" y="2941320"/>
            <a:ext cx="182880" cy="182880"/>
          </a:xfrm>
          <a:prstGeom prst="ellipse">
            <a:avLst/>
          </a:prstGeom>
          <a:solidFill>
            <a:srgbClr val="008000"/>
          </a:solid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cxnSp>
        <p:nvCxnSpPr>
          <p:cNvPr id="33" name="Straight Arrow Connector 32"/>
          <p:cNvCxnSpPr>
            <a:stCxn id="26" idx="1"/>
            <a:endCxn id="25" idx="7"/>
          </p:cNvCxnSpPr>
          <p:nvPr/>
        </p:nvCxnSpPr>
        <p:spPr>
          <a:xfrm flipH="1" flipV="1">
            <a:off x="7312598" y="1509879"/>
            <a:ext cx="689999" cy="105308"/>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34" name="Oval 33"/>
          <p:cNvSpPr/>
          <p:nvPr/>
        </p:nvSpPr>
        <p:spPr>
          <a:xfrm>
            <a:off x="7884375" y="3352800"/>
            <a:ext cx="182880" cy="182880"/>
          </a:xfrm>
          <a:prstGeom prst="ellipse">
            <a:avLst/>
          </a:prstGeom>
          <a:solidFill>
            <a:srgbClr val="008000"/>
          </a:solid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cxnSp>
        <p:nvCxnSpPr>
          <p:cNvPr id="45" name="Straight Arrow Connector 44"/>
          <p:cNvCxnSpPr>
            <a:stCxn id="34" idx="6"/>
          </p:cNvCxnSpPr>
          <p:nvPr/>
        </p:nvCxnSpPr>
        <p:spPr>
          <a:xfrm>
            <a:off x="8067255" y="3444240"/>
            <a:ext cx="484780" cy="9144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46" name="Straight Arrow Connector 45"/>
          <p:cNvCxnSpPr>
            <a:stCxn id="32" idx="3"/>
            <a:endCxn id="34" idx="7"/>
          </p:cNvCxnSpPr>
          <p:nvPr/>
        </p:nvCxnSpPr>
        <p:spPr>
          <a:xfrm flipH="1">
            <a:off x="8040473" y="3097418"/>
            <a:ext cx="169684" cy="282164"/>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51" name="Oval 50"/>
          <p:cNvSpPr/>
          <p:nvPr/>
        </p:nvSpPr>
        <p:spPr>
          <a:xfrm>
            <a:off x="8518655" y="3474720"/>
            <a:ext cx="182880" cy="182880"/>
          </a:xfrm>
          <a:prstGeom prst="ellipse">
            <a:avLst/>
          </a:prstGeom>
          <a:solidFill>
            <a:srgbClr val="008000"/>
          </a:solid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cxnSp>
        <p:nvCxnSpPr>
          <p:cNvPr id="52" name="Straight Arrow Connector 51"/>
          <p:cNvCxnSpPr>
            <a:stCxn id="51" idx="0"/>
            <a:endCxn id="32" idx="5"/>
          </p:cNvCxnSpPr>
          <p:nvPr/>
        </p:nvCxnSpPr>
        <p:spPr>
          <a:xfrm flipH="1" flipV="1">
            <a:off x="8339473" y="3097418"/>
            <a:ext cx="270622" cy="377302"/>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7924800" y="1130224"/>
            <a:ext cx="1184940" cy="369332"/>
          </a:xfrm>
          <a:prstGeom prst="rect">
            <a:avLst/>
          </a:prstGeom>
          <a:noFill/>
        </p:spPr>
        <p:txBody>
          <a:bodyPr wrap="none" rtlCol="0">
            <a:spAutoFit/>
          </a:bodyPr>
          <a:lstStyle/>
          <a:p>
            <a:r>
              <a:rPr lang="en-US" dirty="0" smtClean="0">
                <a:solidFill>
                  <a:srgbClr val="0000FF"/>
                </a:solidFill>
                <a:latin typeface="Arial" pitchFamily="34" charset="0"/>
                <a:cs typeface="Arial" pitchFamily="34" charset="0"/>
              </a:rPr>
              <a:t>Dead end</a:t>
            </a:r>
          </a:p>
        </p:txBody>
      </p:sp>
      <p:sp>
        <p:nvSpPr>
          <p:cNvPr id="7" name="TextBox 6"/>
          <p:cNvSpPr txBox="1"/>
          <p:nvPr/>
        </p:nvSpPr>
        <p:spPr>
          <a:xfrm rot="622290">
            <a:off x="7636816" y="3523230"/>
            <a:ext cx="1313180"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Spider trap</a:t>
            </a:r>
          </a:p>
        </p:txBody>
      </p:sp>
    </p:spTree>
    <p:extLst>
      <p:ext uri="{BB962C8B-B14F-4D97-AF65-F5344CB8AC3E}">
        <p14:creationId xmlns:p14="http://schemas.microsoft.com/office/powerpoint/2010/main" val="174697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a:t>
            </a:r>
            <a:r>
              <a:rPr lang="en-US" dirty="0"/>
              <a:t>Spider </a:t>
            </a:r>
            <a:r>
              <a:rPr lang="en-US" dirty="0" smtClean="0"/>
              <a:t>Traps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b="1" dirty="0" smtClean="0">
                    <a:solidFill>
                      <a:srgbClr val="008000"/>
                    </a:solidFill>
                  </a:rPr>
                  <a:t>Power Iteration:</a:t>
                </a:r>
              </a:p>
              <a:p>
                <a:pPr lvl="1"/>
                <a:r>
                  <a:rPr lang="en-US" dirty="0"/>
                  <a:t>Set </a:t>
                </a:r>
                <a14:m>
                  <m:oMath xmlns:m="http://schemas.openxmlformats.org/officeDocument/2006/math">
                    <m:sSub>
                      <m:sSubPr>
                        <m:ctrlPr>
                          <a:rPr lang="en-US" i="1">
                            <a:latin typeface="Cambria Math"/>
                            <a:cs typeface="Times New Roman" pitchFamily="18" charset="0"/>
                          </a:rPr>
                        </m:ctrlPr>
                      </m:sSubPr>
                      <m:e>
                        <m:r>
                          <a:rPr lang="en-US" i="1">
                            <a:latin typeface="Cambria Math"/>
                            <a:cs typeface="Times New Roman" pitchFamily="18" charset="0"/>
                          </a:rPr>
                          <m:t>𝑟</m:t>
                        </m:r>
                      </m:e>
                      <m:sub>
                        <m:r>
                          <a:rPr lang="en-US" i="1">
                            <a:latin typeface="Cambria Math"/>
                            <a:cs typeface="Times New Roman" pitchFamily="18" charset="0"/>
                          </a:rPr>
                          <m:t>𝑗</m:t>
                        </m:r>
                      </m:sub>
                    </m:sSub>
                    <m:r>
                      <a:rPr lang="en-US" i="1">
                        <a:latin typeface="Cambria Math"/>
                        <a:cs typeface="Times New Roman" pitchFamily="18" charset="0"/>
                      </a:rPr>
                      <m:t>=1</m:t>
                    </m:r>
                  </m:oMath>
                </a14:m>
                <a:endParaRPr lang="en-US" i="1" dirty="0">
                  <a:latin typeface="Times New Roman" pitchFamily="18" charset="0"/>
                  <a:cs typeface="Times New Roman" pitchFamily="18" charset="0"/>
                </a:endParaRPr>
              </a:p>
              <a:p>
                <a:pPr lvl="1"/>
                <a14:m>
                  <m:oMath xmlns:m="http://schemas.openxmlformats.org/officeDocument/2006/math">
                    <m:sSub>
                      <m:sSubPr>
                        <m:ctrlPr>
                          <a:rPr lang="en-US" i="1">
                            <a:latin typeface="Cambria Math"/>
                            <a:cs typeface="Times New Roman" pitchFamily="18" charset="0"/>
                          </a:rPr>
                        </m:ctrlPr>
                      </m:sSubPr>
                      <m:e>
                        <m:r>
                          <a:rPr lang="en-US" i="1">
                            <a:latin typeface="Cambria Math"/>
                            <a:cs typeface="Times New Roman" pitchFamily="18" charset="0"/>
                          </a:rPr>
                          <m:t>𝑟</m:t>
                        </m:r>
                      </m:e>
                      <m:sub>
                        <m:r>
                          <a:rPr lang="en-US" i="1">
                            <a:latin typeface="Cambria Math"/>
                            <a:cs typeface="Times New Roman" pitchFamily="18" charset="0"/>
                          </a:rPr>
                          <m:t>𝑗</m:t>
                        </m:r>
                      </m:sub>
                    </m:sSub>
                    <m:r>
                      <a:rPr lang="en-US" i="1">
                        <a:latin typeface="Cambria Math"/>
                        <a:cs typeface="Times New Roman" pitchFamily="18" charset="0"/>
                      </a:rPr>
                      <m:t>=</m:t>
                    </m:r>
                    <m:nary>
                      <m:naryPr>
                        <m:chr m:val="∑"/>
                        <m:supHide m:val="on"/>
                        <m:ctrlPr>
                          <a:rPr lang="en-US" i="1">
                            <a:latin typeface="Cambria Math"/>
                            <a:cs typeface="Times New Roman" pitchFamily="18" charset="0"/>
                          </a:rPr>
                        </m:ctrlPr>
                      </m:naryPr>
                      <m:sub>
                        <m:r>
                          <m:rPr>
                            <m:brk m:alnAt="7"/>
                          </m:rPr>
                          <a:rPr lang="en-US" i="1">
                            <a:latin typeface="Cambria Math"/>
                            <a:cs typeface="Times New Roman" pitchFamily="18" charset="0"/>
                          </a:rPr>
                          <m:t>𝑖</m:t>
                        </m:r>
                        <m:r>
                          <a:rPr lang="en-US" i="1">
                            <a:latin typeface="Cambria Math"/>
                            <a:cs typeface="Times New Roman" pitchFamily="18" charset="0"/>
                          </a:rPr>
                          <m:t>→</m:t>
                        </m:r>
                        <m:r>
                          <a:rPr lang="en-US" i="1">
                            <a:latin typeface="Cambria Math"/>
                            <a:cs typeface="Times New Roman" pitchFamily="18" charset="0"/>
                          </a:rPr>
                          <m:t>𝑗</m:t>
                        </m:r>
                      </m:sub>
                      <m:sup/>
                      <m:e>
                        <m:f>
                          <m:fPr>
                            <m:ctrlPr>
                              <a:rPr lang="en-US" i="1">
                                <a:latin typeface="Cambria Math"/>
                                <a:cs typeface="Times New Roman" pitchFamily="18" charset="0"/>
                              </a:rPr>
                            </m:ctrlPr>
                          </m:fPr>
                          <m:num>
                            <m:sSub>
                              <m:sSubPr>
                                <m:ctrlPr>
                                  <a:rPr lang="en-US" i="1">
                                    <a:latin typeface="Cambria Math"/>
                                    <a:cs typeface="Times New Roman" pitchFamily="18" charset="0"/>
                                  </a:rPr>
                                </m:ctrlPr>
                              </m:sSubPr>
                              <m:e>
                                <m:r>
                                  <a:rPr lang="en-US" i="1">
                                    <a:latin typeface="Cambria Math"/>
                                    <a:cs typeface="Times New Roman" pitchFamily="18" charset="0"/>
                                  </a:rPr>
                                  <m:t>𝑟</m:t>
                                </m:r>
                              </m:e>
                              <m:sub>
                                <m:r>
                                  <a:rPr lang="en-US" i="1">
                                    <a:latin typeface="Cambria Math"/>
                                    <a:cs typeface="Times New Roman" pitchFamily="18" charset="0"/>
                                  </a:rPr>
                                  <m:t>𝑖</m:t>
                                </m:r>
                              </m:sub>
                            </m:sSub>
                          </m:num>
                          <m:den>
                            <m:sSub>
                              <m:sSubPr>
                                <m:ctrlPr>
                                  <a:rPr lang="en-US" i="1">
                                    <a:latin typeface="Cambria Math"/>
                                    <a:cs typeface="Times New Roman" pitchFamily="18" charset="0"/>
                                  </a:rPr>
                                </m:ctrlPr>
                              </m:sSubPr>
                              <m:e>
                                <m:r>
                                  <a:rPr lang="en-US" i="1">
                                    <a:latin typeface="Cambria Math"/>
                                    <a:cs typeface="Times New Roman" pitchFamily="18" charset="0"/>
                                  </a:rPr>
                                  <m:t>𝑑</m:t>
                                </m:r>
                              </m:e>
                              <m:sub>
                                <m:r>
                                  <a:rPr lang="en-US" i="1">
                                    <a:latin typeface="Cambria Math"/>
                                    <a:cs typeface="Times New Roman" pitchFamily="18" charset="0"/>
                                  </a:rPr>
                                  <m:t>𝑖</m:t>
                                </m:r>
                              </m:sub>
                            </m:sSub>
                          </m:den>
                        </m:f>
                      </m:e>
                    </m:nary>
                  </m:oMath>
                </a14:m>
                <a:endParaRPr lang="en-US" i="1" dirty="0">
                  <a:latin typeface="Times New Roman" pitchFamily="18" charset="0"/>
                  <a:cs typeface="Times New Roman" pitchFamily="18" charset="0"/>
                </a:endParaRPr>
              </a:p>
              <a:p>
                <a:pPr lvl="2"/>
                <a:r>
                  <a:rPr lang="en-US" dirty="0"/>
                  <a:t>And iterate</a:t>
                </a:r>
              </a:p>
              <a:p>
                <a:endParaRPr lang="en-US" dirty="0" smtClean="0"/>
              </a:p>
              <a:p>
                <a:r>
                  <a:rPr lang="en-US" b="1" dirty="0" smtClean="0">
                    <a:solidFill>
                      <a:srgbClr val="D60093"/>
                    </a:solidFill>
                  </a:rPr>
                  <a:t>Example:</a:t>
                </a:r>
              </a:p>
              <a:p>
                <a:pPr>
                  <a:buNone/>
                </a:pPr>
                <a:r>
                  <a:rPr lang="en-US" dirty="0" smtClean="0"/>
                  <a:t>	</a:t>
                </a:r>
                <a:r>
                  <a:rPr lang="en-US" sz="2400" dirty="0" err="1" smtClean="0">
                    <a:latin typeface="Times New Roman" pitchFamily="18" charset="0"/>
                    <a:cs typeface="Times New Roman" pitchFamily="18" charset="0"/>
                  </a:rPr>
                  <a:t>r</a:t>
                </a:r>
                <a:r>
                  <a:rPr lang="en-US" sz="2400" baseline="-25000" dirty="0" err="1" smtClean="0">
                    <a:latin typeface="Times New Roman" pitchFamily="18" charset="0"/>
                    <a:cs typeface="Times New Roman" pitchFamily="18" charset="0"/>
                  </a:rPr>
                  <a:t>y</a:t>
                </a:r>
                <a:r>
                  <a:rPr lang="en-US" sz="2400" dirty="0" smtClean="0">
                    <a:latin typeface="Times New Roman" pitchFamily="18" charset="0"/>
                    <a:cs typeface="Times New Roman" pitchFamily="18" charset="0"/>
                  </a:rPr>
                  <a:t>		1/3	2/6	</a:t>
                </a:r>
                <a:r>
                  <a:rPr lang="en-US" sz="2400" dirty="0">
                    <a:latin typeface="Times New Roman" pitchFamily="18" charset="0"/>
                    <a:cs typeface="Times New Roman" pitchFamily="18" charset="0"/>
                  </a:rPr>
                  <a:t>3</a:t>
                </a:r>
                <a:r>
                  <a:rPr lang="en-US" sz="2400" dirty="0" smtClean="0">
                    <a:latin typeface="Times New Roman" pitchFamily="18" charset="0"/>
                    <a:cs typeface="Times New Roman" pitchFamily="18" charset="0"/>
                  </a:rPr>
                  <a:t>/12	5/24		0</a:t>
                </a:r>
              </a:p>
              <a:p>
                <a:pPr>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r</a:t>
                </a:r>
                <a:r>
                  <a:rPr lang="en-US" sz="2400" baseline="-25000" dirty="0" err="1" smtClean="0">
                    <a:latin typeface="Times New Roman" pitchFamily="18" charset="0"/>
                    <a:cs typeface="Times New Roman" pitchFamily="18" charset="0"/>
                  </a:rPr>
                  <a:t>a</a:t>
                </a:r>
                <a:r>
                  <a:rPr lang="en-US" sz="2400" dirty="0" smtClean="0">
                    <a:latin typeface="Times New Roman" pitchFamily="18" charset="0"/>
                    <a:cs typeface="Times New Roman" pitchFamily="18" charset="0"/>
                  </a:rPr>
                  <a:t>	=	1/3	1/6	</a:t>
                </a:r>
                <a:r>
                  <a:rPr lang="en-US" sz="2400" dirty="0">
                    <a:latin typeface="Times New Roman" pitchFamily="18" charset="0"/>
                    <a:cs typeface="Times New Roman" pitchFamily="18" charset="0"/>
                  </a:rPr>
                  <a:t>2</a:t>
                </a:r>
                <a:r>
                  <a:rPr lang="en-US" sz="2400" dirty="0" smtClean="0">
                    <a:latin typeface="Times New Roman" pitchFamily="18" charset="0"/>
                    <a:cs typeface="Times New Roman" pitchFamily="18" charset="0"/>
                  </a:rPr>
                  <a:t>/12	3/24	…	0</a:t>
                </a:r>
              </a:p>
              <a:p>
                <a:pPr>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r</a:t>
                </a:r>
                <a:r>
                  <a:rPr lang="en-US" sz="2400" baseline="-25000" dirty="0" err="1" smtClean="0">
                    <a:latin typeface="Times New Roman" pitchFamily="18" charset="0"/>
                    <a:cs typeface="Times New Roman" pitchFamily="18" charset="0"/>
                  </a:rPr>
                  <a:t>m</a:t>
                </a:r>
                <a:r>
                  <a:rPr lang="en-US" sz="2400" dirty="0" smtClean="0">
                    <a:latin typeface="Times New Roman" pitchFamily="18" charset="0"/>
                    <a:cs typeface="Times New Roman" pitchFamily="18" charset="0"/>
                  </a:rPr>
                  <a:t>		1/3	</a:t>
                </a:r>
                <a:r>
                  <a:rPr lang="en-US" sz="2400" dirty="0">
                    <a:latin typeface="Times New Roman" pitchFamily="18" charset="0"/>
                    <a:cs typeface="Times New Roman" pitchFamily="18" charset="0"/>
                  </a:rPr>
                  <a:t>3</a:t>
                </a:r>
                <a:r>
                  <a:rPr lang="en-US" sz="2400" dirty="0" smtClean="0">
                    <a:latin typeface="Times New Roman" pitchFamily="18" charset="0"/>
                    <a:cs typeface="Times New Roman" pitchFamily="18" charset="0"/>
                  </a:rPr>
                  <a:t>/6	7/12	16/24		1</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69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7" name="Slide Number Placeholder 16"/>
          <p:cNvSpPr>
            <a:spLocks noGrp="1"/>
          </p:cNvSpPr>
          <p:nvPr>
            <p:ph type="sldNum" sz="quarter" idx="12"/>
          </p:nvPr>
        </p:nvSpPr>
        <p:spPr/>
        <p:txBody>
          <a:bodyPr/>
          <a:lstStyle/>
          <a:p>
            <a:fld id="{19B12225-5612-419B-A8D5-4B8EEE4C217E}" type="slidenum">
              <a:rPr lang="en-US" smtClean="0"/>
              <a:pPr/>
              <a:t>39</a:t>
            </a:fld>
            <a:endParaRPr lang="en-US"/>
          </a:p>
        </p:txBody>
      </p:sp>
      <p:sp>
        <p:nvSpPr>
          <p:cNvPr id="28" name="Double Bracket 27"/>
          <p:cNvSpPr/>
          <p:nvPr/>
        </p:nvSpPr>
        <p:spPr>
          <a:xfrm>
            <a:off x="829733" y="4715936"/>
            <a:ext cx="457200" cy="1143000"/>
          </a:xfrm>
          <a:prstGeom prst="bracketPair">
            <a:avLst>
              <a:gd name="adj" fmla="val 16667"/>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TextBox 28"/>
          <p:cNvSpPr txBox="1"/>
          <p:nvPr/>
        </p:nvSpPr>
        <p:spPr>
          <a:xfrm>
            <a:off x="2286000" y="5867400"/>
            <a:ext cx="2082621"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Iteration 0, 1, 2, …</a:t>
            </a:r>
          </a:p>
        </p:txBody>
      </p:sp>
      <p:grpSp>
        <p:nvGrpSpPr>
          <p:cNvPr id="30" name="Group 20"/>
          <p:cNvGrpSpPr/>
          <p:nvPr/>
        </p:nvGrpSpPr>
        <p:grpSpPr>
          <a:xfrm>
            <a:off x="4884680" y="1434834"/>
            <a:ext cx="1752600" cy="1371600"/>
            <a:chOff x="5715000" y="1828800"/>
            <a:chExt cx="1752600" cy="1371600"/>
          </a:xfrm>
        </p:grpSpPr>
        <p:cxnSp>
          <p:nvCxnSpPr>
            <p:cNvPr id="31" name="Straight Arrow Connector 30"/>
            <p:cNvCxnSpPr/>
            <p:nvPr/>
          </p:nvCxnSpPr>
          <p:spPr>
            <a:xfrm flipV="1">
              <a:off x="5804720" y="2254605"/>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2" name="Straight Arrow Connector 31"/>
            <p:cNvCxnSpPr/>
            <p:nvPr/>
          </p:nvCxnSpPr>
          <p:spPr>
            <a:xfrm flipH="1">
              <a:off x="6057900" y="2194492"/>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a:off x="6037509" y="2894828"/>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5" name="Curved Connector 34"/>
            <p:cNvCxnSpPr>
              <a:stCxn id="36" idx="6"/>
              <a:endCxn id="36" idx="0"/>
            </p:cNvCxnSpPr>
            <p:nvPr/>
          </p:nvCxnSpPr>
          <p:spPr>
            <a:xfrm flipH="1" flipV="1">
              <a:off x="6248400" y="18288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36" name="Oval 35"/>
            <p:cNvSpPr/>
            <p:nvPr/>
          </p:nvSpPr>
          <p:spPr>
            <a:xfrm>
              <a:off x="6019800" y="18288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y</a:t>
              </a:r>
              <a:endParaRPr lang="en-US" sz="2400" b="1" dirty="0">
                <a:solidFill>
                  <a:schemeClr val="bg1"/>
                </a:solidFill>
                <a:latin typeface="Arial" pitchFamily="34" charset="0"/>
                <a:cs typeface="Arial" pitchFamily="34" charset="0"/>
              </a:endParaRPr>
            </a:p>
          </p:txBody>
        </p:sp>
        <p:sp>
          <p:nvSpPr>
            <p:cNvPr id="37" name="Oval 36"/>
            <p:cNvSpPr/>
            <p:nvPr/>
          </p:nvSpPr>
          <p:spPr>
            <a:xfrm>
              <a:off x="5715000" y="26670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a</a:t>
              </a:r>
              <a:endParaRPr lang="en-US" sz="2400" b="1" dirty="0">
                <a:solidFill>
                  <a:schemeClr val="bg1"/>
                </a:solidFill>
                <a:latin typeface="Arial" pitchFamily="34" charset="0"/>
                <a:cs typeface="Arial" pitchFamily="34" charset="0"/>
              </a:endParaRPr>
            </a:p>
          </p:txBody>
        </p:sp>
        <p:sp>
          <p:nvSpPr>
            <p:cNvPr id="38" name="Oval 37"/>
            <p:cNvSpPr/>
            <p:nvPr/>
          </p:nvSpPr>
          <p:spPr>
            <a:xfrm>
              <a:off x="7010400" y="27432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m</a:t>
              </a:r>
              <a:endParaRPr lang="en-US" sz="2400" b="1" dirty="0">
                <a:solidFill>
                  <a:schemeClr val="bg1"/>
                </a:solidFill>
                <a:latin typeface="Arial" pitchFamily="34" charset="0"/>
                <a:cs typeface="Arial" pitchFamily="34" charset="0"/>
              </a:endParaRPr>
            </a:p>
          </p:txBody>
        </p:sp>
      </p:grpSp>
      <p:graphicFrame>
        <p:nvGraphicFramePr>
          <p:cNvPr id="39" name="Table 38"/>
          <p:cNvGraphicFramePr>
            <a:graphicFrameLocks noGrp="1"/>
          </p:cNvGraphicFramePr>
          <p:nvPr>
            <p:extLst>
              <p:ext uri="{D42A27DB-BD31-4B8C-83A1-F6EECF244321}">
                <p14:modId xmlns:p14="http://schemas.microsoft.com/office/powerpoint/2010/main" val="2779869642"/>
              </p:ext>
            </p:extLst>
          </p:nvPr>
        </p:nvGraphicFramePr>
        <p:xfrm>
          <a:off x="6632961" y="1304305"/>
          <a:ext cx="2438400" cy="1478280"/>
        </p:xfrm>
        <a:graphic>
          <a:graphicData uri="http://schemas.openxmlformats.org/drawingml/2006/table">
            <a:tbl>
              <a:tblPr firstRow="1" bandRow="1">
                <a:tableStyleId>{2D5ABB26-0587-4C30-8999-92F81FD0307C}</a:tableStyleId>
              </a:tblPr>
              <a:tblGrid>
                <a:gridCol w="609600"/>
                <a:gridCol w="609600"/>
                <a:gridCol w="609600"/>
                <a:gridCol w="609600"/>
              </a:tblGrid>
              <a:tr h="152400">
                <a:tc>
                  <a:txBody>
                    <a:bodyPr/>
                    <a:lstStyle/>
                    <a:p>
                      <a:pPr algn="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y</a:t>
                      </a:r>
                      <a:endParaRPr lang="en-US"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a</a:t>
                      </a:r>
                      <a:endParaRPr lang="en-US"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m</a:t>
                      </a:r>
                      <a:endParaRPr lang="en-US"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r>
              <a:tr h="370840">
                <a:tc>
                  <a:txBody>
                    <a:bodyPr/>
                    <a:lstStyle/>
                    <a:p>
                      <a:pPr algn="r"/>
                      <a:r>
                        <a:rPr lang="en-US" dirty="0" smtClean="0">
                          <a:latin typeface="Times New Roman" pitchFamily="18" charset="0"/>
                          <a:cs typeface="Times New Roman" pitchFamily="18" charset="0"/>
                        </a:rPr>
                        <a:t>y</a:t>
                      </a:r>
                      <a:endParaRPr lang="en-US"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a:r>
                        <a:rPr lang="en-US" dirty="0" smtClean="0">
                          <a:latin typeface="Times New Roman" pitchFamily="18" charset="0"/>
                          <a:cs typeface="Times New Roman" pitchFamily="18" charset="0"/>
                        </a:rPr>
                        <a:t>a</a:t>
                      </a:r>
                      <a:endParaRPr lang="en-US"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a:r>
                        <a:rPr lang="en-US" dirty="0" smtClean="0">
                          <a:latin typeface="Times New Roman" pitchFamily="18" charset="0"/>
                          <a:cs typeface="Times New Roman" pitchFamily="18" charset="0"/>
                        </a:rPr>
                        <a:t>m</a:t>
                      </a:r>
                      <a:endParaRPr lang="en-US"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0" name="Rectangle 39"/>
          <p:cNvSpPr/>
          <p:nvPr/>
        </p:nvSpPr>
        <p:spPr>
          <a:xfrm>
            <a:off x="6553200" y="3052227"/>
            <a:ext cx="2514600" cy="1138773"/>
          </a:xfrm>
          <a:prstGeom prst="rect">
            <a:avLst/>
          </a:prstGeom>
          <a:noFill/>
        </p:spPr>
        <p:txBody>
          <a:bodyPr wrap="square">
            <a:spAutoFit/>
          </a:bodyPr>
          <a:lstStyle/>
          <a:p>
            <a:pPr lvl="1">
              <a:spcBef>
                <a:spcPct val="20000"/>
              </a:spcBef>
              <a:buClr>
                <a:srgbClr val="CC00CC"/>
              </a:buClr>
              <a:buFont typeface="Monotype Sorts" pitchFamily="-32" charset="2"/>
              <a:buNone/>
            </a:pP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y</a:t>
            </a:r>
            <a:r>
              <a:rPr lang="en-US" sz="2000" b="1" dirty="0" smtClean="0">
                <a:solidFill>
                  <a:srgbClr val="008000"/>
                </a:solidFill>
                <a:latin typeface="Times New Roman" pitchFamily="18" charset="0"/>
                <a:cs typeface="Times New Roman" pitchFamily="18" charset="0"/>
              </a:rPr>
              <a:t>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y</a:t>
            </a:r>
            <a:r>
              <a:rPr lang="en-US" sz="2000" b="1" baseline="-25000" dirty="0" smtClean="0">
                <a:solidFill>
                  <a:srgbClr val="008000"/>
                </a:solidFill>
                <a:latin typeface="Times New Roman" pitchFamily="18" charset="0"/>
                <a:cs typeface="Times New Roman" pitchFamily="18" charset="0"/>
              </a:rPr>
              <a:t> </a:t>
            </a:r>
            <a:r>
              <a:rPr lang="en-US" sz="2000" b="1" dirty="0" smtClean="0">
                <a:solidFill>
                  <a:srgbClr val="008000"/>
                </a:solidFill>
                <a:latin typeface="Times New Roman" pitchFamily="18" charset="0"/>
                <a:cs typeface="Times New Roman" pitchFamily="18" charset="0"/>
              </a:rPr>
              <a:t>/2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a</a:t>
            </a:r>
            <a:r>
              <a:rPr lang="en-US" sz="2000" b="1" dirty="0" smtClean="0">
                <a:solidFill>
                  <a:srgbClr val="008000"/>
                </a:solidFill>
                <a:latin typeface="Times New Roman" pitchFamily="18" charset="0"/>
                <a:cs typeface="Times New Roman" pitchFamily="18" charset="0"/>
              </a:rPr>
              <a:t> /2</a:t>
            </a:r>
          </a:p>
          <a:p>
            <a:pPr lvl="1">
              <a:spcBef>
                <a:spcPct val="20000"/>
              </a:spcBef>
              <a:buClr>
                <a:srgbClr val="CC00CC"/>
              </a:buClr>
              <a:buFont typeface="Monotype Sorts" pitchFamily="-32" charset="2"/>
              <a:buNone/>
            </a:pP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a</a:t>
            </a:r>
            <a:r>
              <a:rPr lang="en-US" sz="2000" b="1" dirty="0" smtClean="0">
                <a:solidFill>
                  <a:srgbClr val="008000"/>
                </a:solidFill>
                <a:latin typeface="Times New Roman" pitchFamily="18" charset="0"/>
                <a:cs typeface="Times New Roman" pitchFamily="18" charset="0"/>
              </a:rPr>
              <a:t>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y</a:t>
            </a:r>
            <a:r>
              <a:rPr lang="en-US" sz="2000" b="1" baseline="-25000" dirty="0" smtClean="0">
                <a:solidFill>
                  <a:srgbClr val="008000"/>
                </a:solidFill>
                <a:latin typeface="Times New Roman" pitchFamily="18" charset="0"/>
                <a:cs typeface="Times New Roman" pitchFamily="18" charset="0"/>
              </a:rPr>
              <a:t> </a:t>
            </a:r>
            <a:r>
              <a:rPr lang="en-US" sz="2000" b="1" dirty="0" smtClean="0">
                <a:solidFill>
                  <a:srgbClr val="008000"/>
                </a:solidFill>
                <a:latin typeface="Times New Roman" pitchFamily="18" charset="0"/>
                <a:cs typeface="Times New Roman" pitchFamily="18" charset="0"/>
              </a:rPr>
              <a:t>/2</a:t>
            </a:r>
            <a:endParaRPr lang="en-US" sz="2000" b="1" baseline="-25000" dirty="0" smtClean="0">
              <a:solidFill>
                <a:srgbClr val="008000"/>
              </a:solidFill>
              <a:latin typeface="Times New Roman" pitchFamily="18" charset="0"/>
              <a:cs typeface="Times New Roman" pitchFamily="18" charset="0"/>
            </a:endParaRPr>
          </a:p>
          <a:p>
            <a:pPr lvl="1">
              <a:spcBef>
                <a:spcPct val="20000"/>
              </a:spcBef>
              <a:buClr>
                <a:srgbClr val="CC00CC"/>
              </a:buClr>
              <a:buFont typeface="Monotype Sorts" pitchFamily="-32" charset="2"/>
              <a:buNone/>
            </a:pP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m</a:t>
            </a:r>
            <a:r>
              <a:rPr lang="en-US" sz="2000" b="1" dirty="0" smtClean="0">
                <a:solidFill>
                  <a:srgbClr val="008000"/>
                </a:solidFill>
                <a:latin typeface="Times New Roman" pitchFamily="18" charset="0"/>
                <a:cs typeface="Times New Roman" pitchFamily="18" charset="0"/>
              </a:rPr>
              <a:t>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a</a:t>
            </a:r>
            <a:r>
              <a:rPr lang="en-US" sz="2000" b="1" dirty="0" smtClean="0">
                <a:solidFill>
                  <a:srgbClr val="008000"/>
                </a:solidFill>
                <a:latin typeface="Times New Roman" pitchFamily="18" charset="0"/>
                <a:cs typeface="Times New Roman" pitchFamily="18" charset="0"/>
              </a:rPr>
              <a:t> /2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m</a:t>
            </a:r>
            <a:endParaRPr lang="en-US" sz="2000" b="1" baseline="-25000" dirty="0">
              <a:solidFill>
                <a:srgbClr val="008000"/>
              </a:solidFill>
              <a:latin typeface="Times New Roman" pitchFamily="18" charset="0"/>
              <a:cs typeface="Times New Roman" pitchFamily="18" charset="0"/>
            </a:endParaRPr>
          </a:p>
        </p:txBody>
      </p:sp>
      <p:cxnSp>
        <p:nvCxnSpPr>
          <p:cNvPr id="19" name="Curved Connector 18"/>
          <p:cNvCxnSpPr/>
          <p:nvPr/>
        </p:nvCxnSpPr>
        <p:spPr>
          <a:xfrm flipH="1" flipV="1">
            <a:off x="6408680" y="2349234"/>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4827419" y="2983468"/>
            <a:ext cx="1954381" cy="369332"/>
          </a:xfrm>
          <a:prstGeom prst="rect">
            <a:avLst/>
          </a:prstGeom>
          <a:noFill/>
        </p:spPr>
        <p:txBody>
          <a:bodyPr wrap="none" rtlCol="0">
            <a:spAutoFit/>
          </a:bodyPr>
          <a:lstStyle/>
          <a:p>
            <a:r>
              <a:rPr lang="en-US" dirty="0" smtClean="0">
                <a:latin typeface="Arial" pitchFamily="34" charset="0"/>
                <a:cs typeface="Arial" pitchFamily="34" charset="0"/>
              </a:rPr>
              <a:t>m is a spider trap</a:t>
            </a:r>
          </a:p>
        </p:txBody>
      </p:sp>
      <p:sp>
        <p:nvSpPr>
          <p:cNvPr id="9" name="Rectangle 8"/>
          <p:cNvSpPr/>
          <p:nvPr/>
        </p:nvSpPr>
        <p:spPr>
          <a:xfrm>
            <a:off x="762000" y="6272977"/>
            <a:ext cx="5638800" cy="400110"/>
          </a:xfrm>
          <a:prstGeom prst="rect">
            <a:avLst/>
          </a:prstGeom>
        </p:spPr>
        <p:txBody>
          <a:bodyPr wrap="square">
            <a:spAutoFit/>
          </a:bodyPr>
          <a:lstStyle/>
          <a:p>
            <a:r>
              <a:rPr lang="en-US" sz="2000" dirty="0" smtClean="0"/>
              <a:t>All the PageRank score gets “trapped” in node m.</a:t>
            </a:r>
            <a:endParaRPr lang="en-US" sz="2000" dirty="0"/>
          </a:p>
        </p:txBody>
      </p:sp>
    </p:spTree>
    <p:extLst>
      <p:ext uri="{BB962C8B-B14F-4D97-AF65-F5344CB8AC3E}">
        <p14:creationId xmlns:p14="http://schemas.microsoft.com/office/powerpoint/2010/main" val="7668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fontAlgn="auto">
              <a:spcAft>
                <a:spcPts val="0"/>
              </a:spcAft>
              <a:defRPr/>
            </a:pPr>
            <a:r>
              <a:rPr lang="en-US" dirty="0" smtClean="0">
                <a:solidFill>
                  <a:schemeClr val="accent1">
                    <a:satMod val="150000"/>
                  </a:schemeClr>
                </a:solidFill>
              </a:rPr>
              <a:t>Solution: Teleports!</a:t>
            </a:r>
            <a:endParaRPr lang="en-US" dirty="0">
              <a:solidFill>
                <a:schemeClr val="accent1">
                  <a:satMod val="150000"/>
                </a:schemeClr>
              </a:solidFill>
            </a:endParaRPr>
          </a:p>
        </p:txBody>
      </p:sp>
      <p:sp>
        <p:nvSpPr>
          <p:cNvPr id="33795" name="Rectangle 3"/>
          <p:cNvSpPr>
            <a:spLocks noGrp="1" noChangeArrowheads="1"/>
          </p:cNvSpPr>
          <p:nvPr>
            <p:ph type="body" idx="1"/>
          </p:nvPr>
        </p:nvSpPr>
        <p:spPr>
          <a:xfrm>
            <a:off x="457200" y="1295400"/>
            <a:ext cx="8534400" cy="5257801"/>
          </a:xfrm>
        </p:spPr>
        <p:txBody>
          <a:bodyPr>
            <a:normAutofit/>
          </a:bodyPr>
          <a:lstStyle/>
          <a:p>
            <a:r>
              <a:rPr lang="en-US" b="1" dirty="0" smtClean="0"/>
              <a:t>The Google solution for spider traps: </a:t>
            </a:r>
            <a:r>
              <a:rPr lang="en-US" b="1" dirty="0" smtClean="0">
                <a:solidFill>
                  <a:srgbClr val="D60093"/>
                </a:solidFill>
              </a:rPr>
              <a:t>At each time step, the random surfer has two options</a:t>
            </a:r>
          </a:p>
          <a:p>
            <a:pPr lvl="1"/>
            <a:r>
              <a:rPr lang="en-US" dirty="0" smtClean="0"/>
              <a:t>With prob. </a:t>
            </a:r>
            <a:r>
              <a:rPr lang="en-US" b="1" i="1" dirty="0" smtClean="0">
                <a:latin typeface="Symbol" pitchFamily="18" charset="2"/>
                <a:sym typeface="Symbol" pitchFamily="18" charset="2"/>
              </a:rPr>
              <a:t></a:t>
            </a:r>
            <a:r>
              <a:rPr lang="en-US" dirty="0" smtClean="0"/>
              <a:t>, follow a link at random</a:t>
            </a:r>
          </a:p>
          <a:p>
            <a:pPr lvl="1"/>
            <a:r>
              <a:rPr lang="en-US" dirty="0" smtClean="0"/>
              <a:t>With prob. </a:t>
            </a:r>
            <a:r>
              <a:rPr lang="en-US" b="1" dirty="0" smtClean="0"/>
              <a:t>1-</a:t>
            </a:r>
            <a:r>
              <a:rPr lang="en-US" b="1" i="1" dirty="0" smtClean="0">
                <a:latin typeface="Symbol" pitchFamily="18" charset="2"/>
                <a:sym typeface="Symbol" pitchFamily="18" charset="2"/>
              </a:rPr>
              <a:t></a:t>
            </a:r>
            <a:r>
              <a:rPr lang="en-US" dirty="0" smtClean="0"/>
              <a:t>, jump to some random page</a:t>
            </a:r>
          </a:p>
          <a:p>
            <a:pPr lvl="1"/>
            <a:r>
              <a:rPr lang="en-US" dirty="0" smtClean="0"/>
              <a:t>Common values for </a:t>
            </a:r>
            <a:r>
              <a:rPr lang="en-US" b="1" i="1" dirty="0" smtClean="0">
                <a:latin typeface="Symbol" pitchFamily="18" charset="2"/>
                <a:sym typeface="Symbol" pitchFamily="18" charset="2"/>
              </a:rPr>
              <a:t></a:t>
            </a:r>
            <a:r>
              <a:rPr lang="en-US" dirty="0" smtClean="0"/>
              <a:t>  are in the range 0.8 to 0.9</a:t>
            </a:r>
          </a:p>
          <a:p>
            <a:r>
              <a:rPr lang="en-US" b="1" dirty="0" smtClean="0">
                <a:solidFill>
                  <a:srgbClr val="0000FF"/>
                </a:solidFill>
              </a:rPr>
              <a:t>Surfer will teleport out of spider trap </a:t>
            </a:r>
            <a:br>
              <a:rPr lang="en-US" b="1" dirty="0" smtClean="0">
                <a:solidFill>
                  <a:srgbClr val="0000FF"/>
                </a:solidFill>
              </a:rPr>
            </a:br>
            <a:r>
              <a:rPr lang="en-US" b="1" dirty="0" smtClean="0">
                <a:solidFill>
                  <a:srgbClr val="0000FF"/>
                </a:solidFill>
              </a:rPr>
              <a:t>within a few time steps</a:t>
            </a:r>
          </a:p>
        </p:txBody>
      </p:sp>
      <p:sp>
        <p:nvSpPr>
          <p:cNvPr id="5" name="Slide Number Placeholder 4"/>
          <p:cNvSpPr>
            <a:spLocks noGrp="1"/>
          </p:cNvSpPr>
          <p:nvPr>
            <p:ph type="sldNum" sz="quarter" idx="12"/>
          </p:nvPr>
        </p:nvSpPr>
        <p:spPr/>
        <p:txBody>
          <a:bodyPr/>
          <a:lstStyle/>
          <a:p>
            <a:pPr>
              <a:defRPr/>
            </a:pPr>
            <a:fld id="{F5BD8557-800F-4A45-9A18-B90D31CEA0D6}" type="slidenum">
              <a:rPr lang="en-US"/>
              <a:pPr>
                <a:defRPr/>
              </a:pPr>
              <a:t>40</a:t>
            </a:fld>
            <a:endParaRPr lang="en-US"/>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grpSp>
        <p:nvGrpSpPr>
          <p:cNvPr id="15" name="Group 20"/>
          <p:cNvGrpSpPr/>
          <p:nvPr/>
        </p:nvGrpSpPr>
        <p:grpSpPr>
          <a:xfrm>
            <a:off x="3729182" y="5181600"/>
            <a:ext cx="1752600" cy="1371600"/>
            <a:chOff x="5715000" y="1828800"/>
            <a:chExt cx="1752600" cy="1371600"/>
          </a:xfrm>
        </p:grpSpPr>
        <p:cxnSp>
          <p:nvCxnSpPr>
            <p:cNvPr id="16" name="Straight Arrow Connector 15"/>
            <p:cNvCxnSpPr/>
            <p:nvPr/>
          </p:nvCxnSpPr>
          <p:spPr>
            <a:xfrm flipV="1">
              <a:off x="5804720" y="2254605"/>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flipH="1">
              <a:off x="6057900" y="2194492"/>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8" name="Straight Arrow Connector 17"/>
            <p:cNvCxnSpPr/>
            <p:nvPr/>
          </p:nvCxnSpPr>
          <p:spPr>
            <a:xfrm>
              <a:off x="6037509" y="2894828"/>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9" name="Curved Connector 18"/>
            <p:cNvCxnSpPr>
              <a:stCxn id="20" idx="6"/>
              <a:endCxn id="20" idx="0"/>
            </p:cNvCxnSpPr>
            <p:nvPr/>
          </p:nvCxnSpPr>
          <p:spPr>
            <a:xfrm flipH="1" flipV="1">
              <a:off x="6248400" y="18288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20" name="Oval 19"/>
            <p:cNvSpPr/>
            <p:nvPr/>
          </p:nvSpPr>
          <p:spPr>
            <a:xfrm>
              <a:off x="6019800" y="18288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y</a:t>
              </a:r>
              <a:endParaRPr lang="en-US" sz="2400" b="1" dirty="0">
                <a:solidFill>
                  <a:schemeClr val="bg1"/>
                </a:solidFill>
                <a:latin typeface="Arial" pitchFamily="34" charset="0"/>
                <a:cs typeface="Arial" pitchFamily="34" charset="0"/>
              </a:endParaRPr>
            </a:p>
          </p:txBody>
        </p:sp>
        <p:sp>
          <p:nvSpPr>
            <p:cNvPr id="21" name="Oval 20"/>
            <p:cNvSpPr/>
            <p:nvPr/>
          </p:nvSpPr>
          <p:spPr>
            <a:xfrm>
              <a:off x="5715000" y="26670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a</a:t>
              </a:r>
              <a:endParaRPr lang="en-US" sz="2400" b="1" dirty="0">
                <a:solidFill>
                  <a:schemeClr val="bg1"/>
                </a:solidFill>
                <a:latin typeface="Arial" pitchFamily="34" charset="0"/>
                <a:cs typeface="Arial" pitchFamily="34" charset="0"/>
              </a:endParaRPr>
            </a:p>
          </p:txBody>
        </p:sp>
        <p:sp>
          <p:nvSpPr>
            <p:cNvPr id="22" name="Oval 21"/>
            <p:cNvSpPr/>
            <p:nvPr/>
          </p:nvSpPr>
          <p:spPr>
            <a:xfrm>
              <a:off x="7010400" y="27432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m</a:t>
              </a:r>
              <a:endParaRPr lang="en-US" sz="2400" b="1" dirty="0">
                <a:solidFill>
                  <a:schemeClr val="bg1"/>
                </a:solidFill>
                <a:latin typeface="Arial" pitchFamily="34" charset="0"/>
                <a:cs typeface="Arial" pitchFamily="34" charset="0"/>
              </a:endParaRPr>
            </a:p>
          </p:txBody>
        </p:sp>
      </p:grpSp>
      <p:cxnSp>
        <p:nvCxnSpPr>
          <p:cNvPr id="23" name="Curved Connector 22"/>
          <p:cNvCxnSpPr/>
          <p:nvPr/>
        </p:nvCxnSpPr>
        <p:spPr>
          <a:xfrm flipH="1" flipV="1">
            <a:off x="5253182" y="60960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cxnSp>
        <p:nvCxnSpPr>
          <p:cNvPr id="32" name="Curved Connector 31"/>
          <p:cNvCxnSpPr/>
          <p:nvPr/>
        </p:nvCxnSpPr>
        <p:spPr>
          <a:xfrm flipH="1" flipV="1">
            <a:off x="8610600" y="60960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2" name="Right Arrow 1"/>
          <p:cNvSpPr/>
          <p:nvPr/>
        </p:nvSpPr>
        <p:spPr>
          <a:xfrm>
            <a:off x="6027680" y="5638800"/>
            <a:ext cx="762000" cy="608828"/>
          </a:xfrm>
          <a:prstGeom prst="rightArrow">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7" name="Freeform 36"/>
          <p:cNvSpPr/>
          <p:nvPr/>
        </p:nvSpPr>
        <p:spPr>
          <a:xfrm rot="1803983">
            <a:off x="8319653" y="5794828"/>
            <a:ext cx="314036" cy="360219"/>
          </a:xfrm>
          <a:custGeom>
            <a:avLst/>
            <a:gdLst>
              <a:gd name="connsiteX0" fmla="*/ 314036 w 314036"/>
              <a:gd name="connsiteY0" fmla="*/ 360219 h 360219"/>
              <a:gd name="connsiteX1" fmla="*/ 101600 w 314036"/>
              <a:gd name="connsiteY1" fmla="*/ 295564 h 360219"/>
              <a:gd name="connsiteX2" fmla="*/ 110836 w 314036"/>
              <a:gd name="connsiteY2" fmla="*/ 92364 h 360219"/>
              <a:gd name="connsiteX3" fmla="*/ 0 w 314036"/>
              <a:gd name="connsiteY3" fmla="*/ 0 h 360219"/>
            </a:gdLst>
            <a:ahLst/>
            <a:cxnLst>
              <a:cxn ang="0">
                <a:pos x="connsiteX0" y="connsiteY0"/>
              </a:cxn>
              <a:cxn ang="0">
                <a:pos x="connsiteX1" y="connsiteY1"/>
              </a:cxn>
              <a:cxn ang="0">
                <a:pos x="connsiteX2" y="connsiteY2"/>
              </a:cxn>
              <a:cxn ang="0">
                <a:pos x="connsiteX3" y="connsiteY3"/>
              </a:cxn>
            </a:cxnLst>
            <a:rect l="l" t="t" r="r" b="b"/>
            <a:pathLst>
              <a:path w="314036" h="360219">
                <a:moveTo>
                  <a:pt x="314036" y="360219"/>
                </a:moveTo>
                <a:cubicBezTo>
                  <a:pt x="224751" y="350212"/>
                  <a:pt x="135467" y="340206"/>
                  <a:pt x="101600" y="295564"/>
                </a:cubicBezTo>
                <a:cubicBezTo>
                  <a:pt x="67733" y="250922"/>
                  <a:pt x="127769" y="141625"/>
                  <a:pt x="110836" y="92364"/>
                </a:cubicBezTo>
                <a:cubicBezTo>
                  <a:pt x="93903" y="43103"/>
                  <a:pt x="46951" y="21551"/>
                  <a:pt x="0" y="0"/>
                </a:cubicBezTo>
              </a:path>
            </a:pathLst>
          </a:custGeom>
          <a:noFill/>
          <a:ln w="38100">
            <a:solidFill>
              <a:srgbClr val="008000"/>
            </a:solidFill>
            <a:prstDash val="sysDash"/>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Freeform 34"/>
          <p:cNvSpPr/>
          <p:nvPr/>
        </p:nvSpPr>
        <p:spPr>
          <a:xfrm>
            <a:off x="7696204" y="5548299"/>
            <a:ext cx="288636" cy="307325"/>
          </a:xfrm>
          <a:custGeom>
            <a:avLst/>
            <a:gdLst>
              <a:gd name="connsiteX0" fmla="*/ 0 w 221672"/>
              <a:gd name="connsiteY0" fmla="*/ 2756 h 224429"/>
              <a:gd name="connsiteX1" fmla="*/ 138545 w 221672"/>
              <a:gd name="connsiteY1" fmla="*/ 21229 h 224429"/>
              <a:gd name="connsiteX2" fmla="*/ 120072 w 221672"/>
              <a:gd name="connsiteY2" fmla="*/ 159774 h 224429"/>
              <a:gd name="connsiteX3" fmla="*/ 221672 w 221672"/>
              <a:gd name="connsiteY3" fmla="*/ 224429 h 224429"/>
            </a:gdLst>
            <a:ahLst/>
            <a:cxnLst>
              <a:cxn ang="0">
                <a:pos x="connsiteX0" y="connsiteY0"/>
              </a:cxn>
              <a:cxn ang="0">
                <a:pos x="connsiteX1" y="connsiteY1"/>
              </a:cxn>
              <a:cxn ang="0">
                <a:pos x="connsiteX2" y="connsiteY2"/>
              </a:cxn>
              <a:cxn ang="0">
                <a:pos x="connsiteX3" y="connsiteY3"/>
              </a:cxn>
            </a:cxnLst>
            <a:rect l="l" t="t" r="r" b="b"/>
            <a:pathLst>
              <a:path w="221672" h="224429">
                <a:moveTo>
                  <a:pt x="0" y="2756"/>
                </a:moveTo>
                <a:cubicBezTo>
                  <a:pt x="59266" y="-1093"/>
                  <a:pt x="118533" y="-4941"/>
                  <a:pt x="138545" y="21229"/>
                </a:cubicBezTo>
                <a:cubicBezTo>
                  <a:pt x="158557" y="47399"/>
                  <a:pt x="106218" y="125907"/>
                  <a:pt x="120072" y="159774"/>
                </a:cubicBezTo>
                <a:cubicBezTo>
                  <a:pt x="133926" y="193641"/>
                  <a:pt x="177799" y="209035"/>
                  <a:pt x="221672" y="224429"/>
                </a:cubicBezTo>
              </a:path>
            </a:pathLst>
          </a:custGeom>
          <a:noFill/>
          <a:ln w="38100">
            <a:solidFill>
              <a:srgbClr val="008000"/>
            </a:solidFill>
            <a:prstDash val="sysDash"/>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9" name="Freeform 38"/>
          <p:cNvSpPr/>
          <p:nvPr/>
        </p:nvSpPr>
        <p:spPr>
          <a:xfrm rot="15957252">
            <a:off x="7476168" y="6036992"/>
            <a:ext cx="288636" cy="307325"/>
          </a:xfrm>
          <a:custGeom>
            <a:avLst/>
            <a:gdLst>
              <a:gd name="connsiteX0" fmla="*/ 0 w 221672"/>
              <a:gd name="connsiteY0" fmla="*/ 2756 h 224429"/>
              <a:gd name="connsiteX1" fmla="*/ 138545 w 221672"/>
              <a:gd name="connsiteY1" fmla="*/ 21229 h 224429"/>
              <a:gd name="connsiteX2" fmla="*/ 120072 w 221672"/>
              <a:gd name="connsiteY2" fmla="*/ 159774 h 224429"/>
              <a:gd name="connsiteX3" fmla="*/ 221672 w 221672"/>
              <a:gd name="connsiteY3" fmla="*/ 224429 h 224429"/>
            </a:gdLst>
            <a:ahLst/>
            <a:cxnLst>
              <a:cxn ang="0">
                <a:pos x="connsiteX0" y="connsiteY0"/>
              </a:cxn>
              <a:cxn ang="0">
                <a:pos x="connsiteX1" y="connsiteY1"/>
              </a:cxn>
              <a:cxn ang="0">
                <a:pos x="connsiteX2" y="connsiteY2"/>
              </a:cxn>
              <a:cxn ang="0">
                <a:pos x="connsiteX3" y="connsiteY3"/>
              </a:cxn>
            </a:cxnLst>
            <a:rect l="l" t="t" r="r" b="b"/>
            <a:pathLst>
              <a:path w="221672" h="224429">
                <a:moveTo>
                  <a:pt x="0" y="2756"/>
                </a:moveTo>
                <a:cubicBezTo>
                  <a:pt x="59266" y="-1093"/>
                  <a:pt x="118533" y="-4941"/>
                  <a:pt x="138545" y="21229"/>
                </a:cubicBezTo>
                <a:cubicBezTo>
                  <a:pt x="158557" y="47399"/>
                  <a:pt x="106218" y="125907"/>
                  <a:pt x="120072" y="159774"/>
                </a:cubicBezTo>
                <a:cubicBezTo>
                  <a:pt x="133926" y="193641"/>
                  <a:pt x="177799" y="209035"/>
                  <a:pt x="221672" y="224429"/>
                </a:cubicBezTo>
              </a:path>
            </a:pathLst>
          </a:custGeom>
          <a:noFill/>
          <a:ln w="38100">
            <a:solidFill>
              <a:srgbClr val="008000"/>
            </a:solidFill>
            <a:prstDash val="sysDash"/>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nvGrpSpPr>
          <p:cNvPr id="24" name="Group 20"/>
          <p:cNvGrpSpPr/>
          <p:nvPr/>
        </p:nvGrpSpPr>
        <p:grpSpPr>
          <a:xfrm>
            <a:off x="7086600" y="5181600"/>
            <a:ext cx="1752600" cy="1371600"/>
            <a:chOff x="5715000" y="1828800"/>
            <a:chExt cx="1752600" cy="1371600"/>
          </a:xfrm>
        </p:grpSpPr>
        <p:cxnSp>
          <p:nvCxnSpPr>
            <p:cNvPr id="25" name="Straight Arrow Connector 24"/>
            <p:cNvCxnSpPr/>
            <p:nvPr/>
          </p:nvCxnSpPr>
          <p:spPr>
            <a:xfrm flipV="1">
              <a:off x="5804720" y="2254605"/>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6" name="Straight Arrow Connector 25"/>
            <p:cNvCxnSpPr/>
            <p:nvPr/>
          </p:nvCxnSpPr>
          <p:spPr>
            <a:xfrm flipH="1">
              <a:off x="6057900" y="2194492"/>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7" name="Straight Arrow Connector 26"/>
            <p:cNvCxnSpPr/>
            <p:nvPr/>
          </p:nvCxnSpPr>
          <p:spPr>
            <a:xfrm>
              <a:off x="6037509" y="2894828"/>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8" name="Curved Connector 27"/>
            <p:cNvCxnSpPr>
              <a:stCxn id="29" idx="6"/>
              <a:endCxn id="29" idx="0"/>
            </p:cNvCxnSpPr>
            <p:nvPr/>
          </p:nvCxnSpPr>
          <p:spPr>
            <a:xfrm flipH="1" flipV="1">
              <a:off x="6248400" y="18288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29" name="Oval 28"/>
            <p:cNvSpPr/>
            <p:nvPr/>
          </p:nvSpPr>
          <p:spPr>
            <a:xfrm>
              <a:off x="6019800" y="18288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y</a:t>
              </a:r>
              <a:endParaRPr lang="en-US" sz="2400" b="1" dirty="0">
                <a:solidFill>
                  <a:schemeClr val="bg1"/>
                </a:solidFill>
                <a:latin typeface="Arial" pitchFamily="34" charset="0"/>
                <a:cs typeface="Arial" pitchFamily="34" charset="0"/>
              </a:endParaRPr>
            </a:p>
          </p:txBody>
        </p:sp>
        <p:sp>
          <p:nvSpPr>
            <p:cNvPr id="30" name="Oval 29"/>
            <p:cNvSpPr/>
            <p:nvPr/>
          </p:nvSpPr>
          <p:spPr>
            <a:xfrm>
              <a:off x="5715000" y="26670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a</a:t>
              </a:r>
              <a:endParaRPr lang="en-US" sz="2400" b="1" dirty="0">
                <a:solidFill>
                  <a:schemeClr val="bg1"/>
                </a:solidFill>
                <a:latin typeface="Arial" pitchFamily="34" charset="0"/>
                <a:cs typeface="Arial" pitchFamily="34" charset="0"/>
              </a:endParaRPr>
            </a:p>
          </p:txBody>
        </p:sp>
        <p:sp>
          <p:nvSpPr>
            <p:cNvPr id="31" name="Oval 30"/>
            <p:cNvSpPr/>
            <p:nvPr/>
          </p:nvSpPr>
          <p:spPr>
            <a:xfrm>
              <a:off x="7010400" y="27432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m</a:t>
              </a:r>
              <a:endParaRPr lang="en-US" sz="2400" b="1"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178893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5" grpId="0" animBg="1"/>
      <p:bldP spid="3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Dead Ends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b="1" dirty="0" smtClean="0">
                    <a:solidFill>
                      <a:srgbClr val="008000"/>
                    </a:solidFill>
                  </a:rPr>
                  <a:t>Power Iteration:</a:t>
                </a:r>
              </a:p>
              <a:p>
                <a:pPr lvl="1"/>
                <a:r>
                  <a:rPr lang="en-US" dirty="0"/>
                  <a:t>Set </a:t>
                </a:r>
                <a14:m>
                  <m:oMath xmlns:m="http://schemas.openxmlformats.org/officeDocument/2006/math">
                    <m:sSub>
                      <m:sSubPr>
                        <m:ctrlPr>
                          <a:rPr lang="en-US" i="1">
                            <a:latin typeface="Cambria Math"/>
                            <a:cs typeface="Times New Roman" pitchFamily="18" charset="0"/>
                          </a:rPr>
                        </m:ctrlPr>
                      </m:sSubPr>
                      <m:e>
                        <m:r>
                          <a:rPr lang="en-US" i="1">
                            <a:latin typeface="Cambria Math"/>
                            <a:cs typeface="Times New Roman" pitchFamily="18" charset="0"/>
                          </a:rPr>
                          <m:t>𝑟</m:t>
                        </m:r>
                      </m:e>
                      <m:sub>
                        <m:r>
                          <a:rPr lang="en-US" i="1">
                            <a:latin typeface="Cambria Math"/>
                            <a:cs typeface="Times New Roman" pitchFamily="18" charset="0"/>
                          </a:rPr>
                          <m:t>𝑗</m:t>
                        </m:r>
                      </m:sub>
                    </m:sSub>
                    <m:r>
                      <a:rPr lang="en-US" i="1">
                        <a:latin typeface="Cambria Math"/>
                        <a:cs typeface="Times New Roman" pitchFamily="18" charset="0"/>
                      </a:rPr>
                      <m:t>=1</m:t>
                    </m:r>
                  </m:oMath>
                </a14:m>
                <a:endParaRPr lang="en-US" i="1" dirty="0">
                  <a:latin typeface="Times New Roman" pitchFamily="18" charset="0"/>
                  <a:cs typeface="Times New Roman" pitchFamily="18" charset="0"/>
                </a:endParaRPr>
              </a:p>
              <a:p>
                <a:pPr lvl="1"/>
                <a14:m>
                  <m:oMath xmlns:m="http://schemas.openxmlformats.org/officeDocument/2006/math">
                    <m:sSub>
                      <m:sSubPr>
                        <m:ctrlPr>
                          <a:rPr lang="en-US" i="1">
                            <a:latin typeface="Cambria Math"/>
                            <a:cs typeface="Times New Roman" pitchFamily="18" charset="0"/>
                          </a:rPr>
                        </m:ctrlPr>
                      </m:sSubPr>
                      <m:e>
                        <m:r>
                          <a:rPr lang="en-US" i="1">
                            <a:latin typeface="Cambria Math"/>
                            <a:cs typeface="Times New Roman" pitchFamily="18" charset="0"/>
                          </a:rPr>
                          <m:t>𝑟</m:t>
                        </m:r>
                      </m:e>
                      <m:sub>
                        <m:r>
                          <a:rPr lang="en-US" i="1">
                            <a:latin typeface="Cambria Math"/>
                            <a:cs typeface="Times New Roman" pitchFamily="18" charset="0"/>
                          </a:rPr>
                          <m:t>𝑗</m:t>
                        </m:r>
                      </m:sub>
                    </m:sSub>
                    <m:r>
                      <a:rPr lang="en-US" i="1">
                        <a:latin typeface="Cambria Math"/>
                        <a:cs typeface="Times New Roman" pitchFamily="18" charset="0"/>
                      </a:rPr>
                      <m:t>=</m:t>
                    </m:r>
                    <m:nary>
                      <m:naryPr>
                        <m:chr m:val="∑"/>
                        <m:supHide m:val="on"/>
                        <m:ctrlPr>
                          <a:rPr lang="en-US" i="1">
                            <a:latin typeface="Cambria Math"/>
                            <a:cs typeface="Times New Roman" pitchFamily="18" charset="0"/>
                          </a:rPr>
                        </m:ctrlPr>
                      </m:naryPr>
                      <m:sub>
                        <m:r>
                          <m:rPr>
                            <m:brk m:alnAt="7"/>
                          </m:rPr>
                          <a:rPr lang="en-US" i="1">
                            <a:latin typeface="Cambria Math"/>
                            <a:cs typeface="Times New Roman" pitchFamily="18" charset="0"/>
                          </a:rPr>
                          <m:t>𝑖</m:t>
                        </m:r>
                        <m:r>
                          <a:rPr lang="en-US" i="1">
                            <a:latin typeface="Cambria Math"/>
                            <a:cs typeface="Times New Roman" pitchFamily="18" charset="0"/>
                          </a:rPr>
                          <m:t>→</m:t>
                        </m:r>
                        <m:r>
                          <a:rPr lang="en-US" i="1">
                            <a:latin typeface="Cambria Math"/>
                            <a:cs typeface="Times New Roman" pitchFamily="18" charset="0"/>
                          </a:rPr>
                          <m:t>𝑗</m:t>
                        </m:r>
                      </m:sub>
                      <m:sup/>
                      <m:e>
                        <m:f>
                          <m:fPr>
                            <m:ctrlPr>
                              <a:rPr lang="en-US" i="1">
                                <a:latin typeface="Cambria Math"/>
                                <a:cs typeface="Times New Roman" pitchFamily="18" charset="0"/>
                              </a:rPr>
                            </m:ctrlPr>
                          </m:fPr>
                          <m:num>
                            <m:sSub>
                              <m:sSubPr>
                                <m:ctrlPr>
                                  <a:rPr lang="en-US" i="1">
                                    <a:latin typeface="Cambria Math"/>
                                    <a:cs typeface="Times New Roman" pitchFamily="18" charset="0"/>
                                  </a:rPr>
                                </m:ctrlPr>
                              </m:sSubPr>
                              <m:e>
                                <m:r>
                                  <a:rPr lang="en-US" i="1">
                                    <a:latin typeface="Cambria Math"/>
                                    <a:cs typeface="Times New Roman" pitchFamily="18" charset="0"/>
                                  </a:rPr>
                                  <m:t>𝑟</m:t>
                                </m:r>
                              </m:e>
                              <m:sub>
                                <m:r>
                                  <a:rPr lang="en-US" i="1">
                                    <a:latin typeface="Cambria Math"/>
                                    <a:cs typeface="Times New Roman" pitchFamily="18" charset="0"/>
                                  </a:rPr>
                                  <m:t>𝑖</m:t>
                                </m:r>
                              </m:sub>
                            </m:sSub>
                          </m:num>
                          <m:den>
                            <m:sSub>
                              <m:sSubPr>
                                <m:ctrlPr>
                                  <a:rPr lang="en-US" i="1">
                                    <a:latin typeface="Cambria Math"/>
                                    <a:cs typeface="Times New Roman" pitchFamily="18" charset="0"/>
                                  </a:rPr>
                                </m:ctrlPr>
                              </m:sSubPr>
                              <m:e>
                                <m:r>
                                  <a:rPr lang="en-US" i="1">
                                    <a:latin typeface="Cambria Math"/>
                                    <a:cs typeface="Times New Roman" pitchFamily="18" charset="0"/>
                                  </a:rPr>
                                  <m:t>𝑑</m:t>
                                </m:r>
                              </m:e>
                              <m:sub>
                                <m:r>
                                  <a:rPr lang="en-US" i="1">
                                    <a:latin typeface="Cambria Math"/>
                                    <a:cs typeface="Times New Roman" pitchFamily="18" charset="0"/>
                                  </a:rPr>
                                  <m:t>𝑖</m:t>
                                </m:r>
                              </m:sub>
                            </m:sSub>
                          </m:den>
                        </m:f>
                      </m:e>
                    </m:nary>
                  </m:oMath>
                </a14:m>
                <a:endParaRPr lang="en-US" i="1" dirty="0">
                  <a:latin typeface="Times New Roman" pitchFamily="18" charset="0"/>
                  <a:cs typeface="Times New Roman" pitchFamily="18" charset="0"/>
                </a:endParaRPr>
              </a:p>
              <a:p>
                <a:pPr lvl="2"/>
                <a:r>
                  <a:rPr lang="en-US" dirty="0"/>
                  <a:t>And iterate</a:t>
                </a:r>
              </a:p>
              <a:p>
                <a:endParaRPr lang="en-US" dirty="0" smtClean="0"/>
              </a:p>
              <a:p>
                <a:r>
                  <a:rPr lang="en-US" b="1" dirty="0" smtClean="0">
                    <a:solidFill>
                      <a:srgbClr val="D60093"/>
                    </a:solidFill>
                  </a:rPr>
                  <a:t>Example:</a:t>
                </a:r>
              </a:p>
              <a:p>
                <a:pPr>
                  <a:buNone/>
                </a:pPr>
                <a:r>
                  <a:rPr lang="en-US" dirty="0" smtClean="0"/>
                  <a:t>	</a:t>
                </a:r>
                <a:r>
                  <a:rPr lang="en-US" sz="2400" dirty="0" err="1" smtClean="0">
                    <a:latin typeface="Times New Roman" pitchFamily="18" charset="0"/>
                    <a:cs typeface="Times New Roman" pitchFamily="18" charset="0"/>
                  </a:rPr>
                  <a:t>r</a:t>
                </a:r>
                <a:r>
                  <a:rPr lang="en-US" sz="2400" baseline="-25000" dirty="0" err="1" smtClean="0">
                    <a:latin typeface="Times New Roman" pitchFamily="18" charset="0"/>
                    <a:cs typeface="Times New Roman" pitchFamily="18" charset="0"/>
                  </a:rPr>
                  <a:t>y</a:t>
                </a:r>
                <a:r>
                  <a:rPr lang="en-US" sz="2400" dirty="0" smtClean="0">
                    <a:latin typeface="Times New Roman" pitchFamily="18" charset="0"/>
                    <a:cs typeface="Times New Roman" pitchFamily="18" charset="0"/>
                  </a:rPr>
                  <a:t>		1/3	2/6	</a:t>
                </a:r>
                <a:r>
                  <a:rPr lang="en-US" sz="2400" dirty="0">
                    <a:latin typeface="Times New Roman" pitchFamily="18" charset="0"/>
                    <a:cs typeface="Times New Roman" pitchFamily="18" charset="0"/>
                  </a:rPr>
                  <a:t>3</a:t>
                </a:r>
                <a:r>
                  <a:rPr lang="en-US" sz="2400" dirty="0" smtClean="0">
                    <a:latin typeface="Times New Roman" pitchFamily="18" charset="0"/>
                    <a:cs typeface="Times New Roman" pitchFamily="18" charset="0"/>
                  </a:rPr>
                  <a:t>/12	5/24		0</a:t>
                </a:r>
              </a:p>
              <a:p>
                <a:pPr>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r</a:t>
                </a:r>
                <a:r>
                  <a:rPr lang="en-US" sz="2400" baseline="-25000" dirty="0" err="1" smtClean="0">
                    <a:latin typeface="Times New Roman" pitchFamily="18" charset="0"/>
                    <a:cs typeface="Times New Roman" pitchFamily="18" charset="0"/>
                  </a:rPr>
                  <a:t>a</a:t>
                </a:r>
                <a:r>
                  <a:rPr lang="en-US" sz="2400" dirty="0" smtClean="0">
                    <a:latin typeface="Times New Roman" pitchFamily="18" charset="0"/>
                    <a:cs typeface="Times New Roman" pitchFamily="18" charset="0"/>
                  </a:rPr>
                  <a:t>	=	1/3	1/6	</a:t>
                </a:r>
                <a:r>
                  <a:rPr lang="en-US" sz="2400" dirty="0">
                    <a:latin typeface="Times New Roman" pitchFamily="18" charset="0"/>
                    <a:cs typeface="Times New Roman" pitchFamily="18" charset="0"/>
                  </a:rPr>
                  <a:t>2</a:t>
                </a:r>
                <a:r>
                  <a:rPr lang="en-US" sz="2400" dirty="0" smtClean="0">
                    <a:latin typeface="Times New Roman" pitchFamily="18" charset="0"/>
                    <a:cs typeface="Times New Roman" pitchFamily="18" charset="0"/>
                  </a:rPr>
                  <a:t>/12	3/24	…	0</a:t>
                </a:r>
              </a:p>
              <a:p>
                <a:pPr>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r</a:t>
                </a:r>
                <a:r>
                  <a:rPr lang="en-US" sz="2400" baseline="-25000" dirty="0" err="1" smtClean="0">
                    <a:latin typeface="Times New Roman" pitchFamily="18" charset="0"/>
                    <a:cs typeface="Times New Roman" pitchFamily="18" charset="0"/>
                  </a:rPr>
                  <a:t>m</a:t>
                </a:r>
                <a:r>
                  <a:rPr lang="en-US" sz="2400" dirty="0" smtClean="0">
                    <a:latin typeface="Times New Roman" pitchFamily="18" charset="0"/>
                    <a:cs typeface="Times New Roman" pitchFamily="18" charset="0"/>
                  </a:rPr>
                  <a:t>		1/3	1/6	1/12	2/24		0</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69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7" name="Slide Number Placeholder 16"/>
          <p:cNvSpPr>
            <a:spLocks noGrp="1"/>
          </p:cNvSpPr>
          <p:nvPr>
            <p:ph type="sldNum" sz="quarter" idx="12"/>
          </p:nvPr>
        </p:nvSpPr>
        <p:spPr/>
        <p:txBody>
          <a:bodyPr/>
          <a:lstStyle/>
          <a:p>
            <a:fld id="{19B12225-5612-419B-A8D5-4B8EEE4C217E}" type="slidenum">
              <a:rPr lang="en-US" smtClean="0"/>
              <a:pPr/>
              <a:t>41</a:t>
            </a:fld>
            <a:endParaRPr lang="en-US"/>
          </a:p>
        </p:txBody>
      </p:sp>
      <p:sp>
        <p:nvSpPr>
          <p:cNvPr id="28" name="Double Bracket 27"/>
          <p:cNvSpPr/>
          <p:nvPr/>
        </p:nvSpPr>
        <p:spPr>
          <a:xfrm>
            <a:off x="829733" y="4715936"/>
            <a:ext cx="457200" cy="1143000"/>
          </a:xfrm>
          <a:prstGeom prst="bracketPair">
            <a:avLst>
              <a:gd name="adj" fmla="val 16667"/>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TextBox 28"/>
          <p:cNvSpPr txBox="1"/>
          <p:nvPr/>
        </p:nvSpPr>
        <p:spPr>
          <a:xfrm>
            <a:off x="2286000" y="5867400"/>
            <a:ext cx="2082621"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Iteration 0, 1, 2, …</a:t>
            </a:r>
          </a:p>
        </p:txBody>
      </p:sp>
      <p:grpSp>
        <p:nvGrpSpPr>
          <p:cNvPr id="30" name="Group 20"/>
          <p:cNvGrpSpPr/>
          <p:nvPr/>
        </p:nvGrpSpPr>
        <p:grpSpPr>
          <a:xfrm>
            <a:off x="4884680" y="1434834"/>
            <a:ext cx="1752600" cy="1371600"/>
            <a:chOff x="5715000" y="1828800"/>
            <a:chExt cx="1752600" cy="1371600"/>
          </a:xfrm>
        </p:grpSpPr>
        <p:cxnSp>
          <p:nvCxnSpPr>
            <p:cNvPr id="31" name="Straight Arrow Connector 30"/>
            <p:cNvCxnSpPr/>
            <p:nvPr/>
          </p:nvCxnSpPr>
          <p:spPr>
            <a:xfrm flipV="1">
              <a:off x="5804720" y="2254605"/>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2" name="Straight Arrow Connector 31"/>
            <p:cNvCxnSpPr/>
            <p:nvPr/>
          </p:nvCxnSpPr>
          <p:spPr>
            <a:xfrm flipH="1">
              <a:off x="6057900" y="2194492"/>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a:off x="6037509" y="2894828"/>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5" name="Curved Connector 34"/>
            <p:cNvCxnSpPr>
              <a:stCxn id="36" idx="6"/>
              <a:endCxn id="36" idx="0"/>
            </p:cNvCxnSpPr>
            <p:nvPr/>
          </p:nvCxnSpPr>
          <p:spPr>
            <a:xfrm flipH="1" flipV="1">
              <a:off x="6248400" y="18288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36" name="Oval 35"/>
            <p:cNvSpPr/>
            <p:nvPr/>
          </p:nvSpPr>
          <p:spPr>
            <a:xfrm>
              <a:off x="6019800" y="18288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y</a:t>
              </a:r>
              <a:endParaRPr lang="en-US" sz="2400" b="1" dirty="0">
                <a:solidFill>
                  <a:schemeClr val="bg1"/>
                </a:solidFill>
                <a:latin typeface="Arial" pitchFamily="34" charset="0"/>
                <a:cs typeface="Arial" pitchFamily="34" charset="0"/>
              </a:endParaRPr>
            </a:p>
          </p:txBody>
        </p:sp>
        <p:sp>
          <p:nvSpPr>
            <p:cNvPr id="37" name="Oval 36"/>
            <p:cNvSpPr/>
            <p:nvPr/>
          </p:nvSpPr>
          <p:spPr>
            <a:xfrm>
              <a:off x="5715000" y="26670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a</a:t>
              </a:r>
              <a:endParaRPr lang="en-US" sz="2400" b="1" dirty="0">
                <a:solidFill>
                  <a:schemeClr val="bg1"/>
                </a:solidFill>
                <a:latin typeface="Arial" pitchFamily="34" charset="0"/>
                <a:cs typeface="Arial" pitchFamily="34" charset="0"/>
              </a:endParaRPr>
            </a:p>
          </p:txBody>
        </p:sp>
        <p:sp>
          <p:nvSpPr>
            <p:cNvPr id="38" name="Oval 37"/>
            <p:cNvSpPr/>
            <p:nvPr/>
          </p:nvSpPr>
          <p:spPr>
            <a:xfrm>
              <a:off x="7010400" y="27432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m</a:t>
              </a:r>
              <a:endParaRPr lang="en-US" sz="2400" b="1" dirty="0">
                <a:solidFill>
                  <a:schemeClr val="bg1"/>
                </a:solidFill>
                <a:latin typeface="Arial" pitchFamily="34" charset="0"/>
                <a:cs typeface="Arial" pitchFamily="34" charset="0"/>
              </a:endParaRPr>
            </a:p>
          </p:txBody>
        </p:sp>
      </p:grpSp>
      <p:graphicFrame>
        <p:nvGraphicFramePr>
          <p:cNvPr id="39" name="Table 38"/>
          <p:cNvGraphicFramePr>
            <a:graphicFrameLocks noGrp="1"/>
          </p:cNvGraphicFramePr>
          <p:nvPr>
            <p:extLst>
              <p:ext uri="{D42A27DB-BD31-4B8C-83A1-F6EECF244321}">
                <p14:modId xmlns:p14="http://schemas.microsoft.com/office/powerpoint/2010/main" val="2948996396"/>
              </p:ext>
            </p:extLst>
          </p:nvPr>
        </p:nvGraphicFramePr>
        <p:xfrm>
          <a:off x="6632961" y="1304305"/>
          <a:ext cx="2438400" cy="1478280"/>
        </p:xfrm>
        <a:graphic>
          <a:graphicData uri="http://schemas.openxmlformats.org/drawingml/2006/table">
            <a:tbl>
              <a:tblPr firstRow="1" bandRow="1">
                <a:tableStyleId>{2D5ABB26-0587-4C30-8999-92F81FD0307C}</a:tableStyleId>
              </a:tblPr>
              <a:tblGrid>
                <a:gridCol w="609600"/>
                <a:gridCol w="609600"/>
                <a:gridCol w="609600"/>
                <a:gridCol w="609600"/>
              </a:tblGrid>
              <a:tr h="152400">
                <a:tc>
                  <a:txBody>
                    <a:bodyPr/>
                    <a:lstStyle/>
                    <a:p>
                      <a:pPr algn="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y</a:t>
                      </a:r>
                      <a:endParaRPr lang="en-US"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a</a:t>
                      </a:r>
                      <a:endParaRPr lang="en-US"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m</a:t>
                      </a:r>
                      <a:endParaRPr lang="en-US"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r>
              <a:tr h="370840">
                <a:tc>
                  <a:txBody>
                    <a:bodyPr/>
                    <a:lstStyle/>
                    <a:p>
                      <a:pPr algn="r"/>
                      <a:r>
                        <a:rPr lang="en-US" dirty="0" smtClean="0">
                          <a:latin typeface="Times New Roman" pitchFamily="18" charset="0"/>
                          <a:cs typeface="Times New Roman" pitchFamily="18" charset="0"/>
                        </a:rPr>
                        <a:t>y</a:t>
                      </a:r>
                      <a:endParaRPr lang="en-US"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a:r>
                        <a:rPr lang="en-US" dirty="0" smtClean="0">
                          <a:latin typeface="Times New Roman" pitchFamily="18" charset="0"/>
                          <a:cs typeface="Times New Roman" pitchFamily="18" charset="0"/>
                        </a:rPr>
                        <a:t>a</a:t>
                      </a:r>
                      <a:endParaRPr lang="en-US"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a:r>
                        <a:rPr lang="en-US" dirty="0" smtClean="0">
                          <a:latin typeface="Times New Roman" pitchFamily="18" charset="0"/>
                          <a:cs typeface="Times New Roman" pitchFamily="18" charset="0"/>
                        </a:rPr>
                        <a:t>m</a:t>
                      </a:r>
                      <a:endParaRPr lang="en-US"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0" name="Rectangle 39"/>
          <p:cNvSpPr/>
          <p:nvPr/>
        </p:nvSpPr>
        <p:spPr>
          <a:xfrm>
            <a:off x="6553200" y="3052227"/>
            <a:ext cx="2514600" cy="1138773"/>
          </a:xfrm>
          <a:prstGeom prst="rect">
            <a:avLst/>
          </a:prstGeom>
          <a:noFill/>
        </p:spPr>
        <p:txBody>
          <a:bodyPr wrap="square">
            <a:spAutoFit/>
          </a:bodyPr>
          <a:lstStyle/>
          <a:p>
            <a:pPr lvl="1">
              <a:spcBef>
                <a:spcPct val="20000"/>
              </a:spcBef>
              <a:buClr>
                <a:srgbClr val="CC00CC"/>
              </a:buClr>
              <a:buFont typeface="Monotype Sorts" pitchFamily="-32" charset="2"/>
              <a:buNone/>
            </a:pP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y</a:t>
            </a:r>
            <a:r>
              <a:rPr lang="en-US" sz="2000" b="1" dirty="0" smtClean="0">
                <a:solidFill>
                  <a:srgbClr val="008000"/>
                </a:solidFill>
                <a:latin typeface="Times New Roman" pitchFamily="18" charset="0"/>
                <a:cs typeface="Times New Roman" pitchFamily="18" charset="0"/>
              </a:rPr>
              <a:t>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y</a:t>
            </a:r>
            <a:r>
              <a:rPr lang="en-US" sz="2000" b="1" baseline="-25000" dirty="0" smtClean="0">
                <a:solidFill>
                  <a:srgbClr val="008000"/>
                </a:solidFill>
                <a:latin typeface="Times New Roman" pitchFamily="18" charset="0"/>
                <a:cs typeface="Times New Roman" pitchFamily="18" charset="0"/>
              </a:rPr>
              <a:t> </a:t>
            </a:r>
            <a:r>
              <a:rPr lang="en-US" sz="2000" b="1" dirty="0" smtClean="0">
                <a:solidFill>
                  <a:srgbClr val="008000"/>
                </a:solidFill>
                <a:latin typeface="Times New Roman" pitchFamily="18" charset="0"/>
                <a:cs typeface="Times New Roman" pitchFamily="18" charset="0"/>
              </a:rPr>
              <a:t>/2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a</a:t>
            </a:r>
            <a:r>
              <a:rPr lang="en-US" sz="2000" b="1" dirty="0" smtClean="0">
                <a:solidFill>
                  <a:srgbClr val="008000"/>
                </a:solidFill>
                <a:latin typeface="Times New Roman" pitchFamily="18" charset="0"/>
                <a:cs typeface="Times New Roman" pitchFamily="18" charset="0"/>
              </a:rPr>
              <a:t> /2</a:t>
            </a:r>
          </a:p>
          <a:p>
            <a:pPr lvl="1">
              <a:spcBef>
                <a:spcPct val="20000"/>
              </a:spcBef>
              <a:buClr>
                <a:srgbClr val="CC00CC"/>
              </a:buClr>
              <a:buFont typeface="Monotype Sorts" pitchFamily="-32" charset="2"/>
              <a:buNone/>
            </a:pP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a</a:t>
            </a:r>
            <a:r>
              <a:rPr lang="en-US" sz="2000" b="1" dirty="0" smtClean="0">
                <a:solidFill>
                  <a:srgbClr val="008000"/>
                </a:solidFill>
                <a:latin typeface="Times New Roman" pitchFamily="18" charset="0"/>
                <a:cs typeface="Times New Roman" pitchFamily="18" charset="0"/>
              </a:rPr>
              <a:t>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y</a:t>
            </a:r>
            <a:r>
              <a:rPr lang="en-US" sz="2000" b="1" baseline="-25000" dirty="0" smtClean="0">
                <a:solidFill>
                  <a:srgbClr val="008000"/>
                </a:solidFill>
                <a:latin typeface="Times New Roman" pitchFamily="18" charset="0"/>
                <a:cs typeface="Times New Roman" pitchFamily="18" charset="0"/>
              </a:rPr>
              <a:t> </a:t>
            </a:r>
            <a:r>
              <a:rPr lang="en-US" sz="2000" b="1" dirty="0" smtClean="0">
                <a:solidFill>
                  <a:srgbClr val="008000"/>
                </a:solidFill>
                <a:latin typeface="Times New Roman" pitchFamily="18" charset="0"/>
                <a:cs typeface="Times New Roman" pitchFamily="18" charset="0"/>
              </a:rPr>
              <a:t>/2</a:t>
            </a:r>
            <a:endParaRPr lang="en-US" sz="2000" b="1" baseline="-25000" dirty="0" smtClean="0">
              <a:solidFill>
                <a:srgbClr val="008000"/>
              </a:solidFill>
              <a:latin typeface="Times New Roman" pitchFamily="18" charset="0"/>
              <a:cs typeface="Times New Roman" pitchFamily="18" charset="0"/>
            </a:endParaRPr>
          </a:p>
          <a:p>
            <a:pPr lvl="1">
              <a:spcBef>
                <a:spcPct val="20000"/>
              </a:spcBef>
              <a:buClr>
                <a:srgbClr val="CC00CC"/>
              </a:buClr>
              <a:buFont typeface="Monotype Sorts" pitchFamily="-32" charset="2"/>
              <a:buNone/>
            </a:pP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m</a:t>
            </a:r>
            <a:r>
              <a:rPr lang="en-US" sz="2000" b="1" dirty="0" smtClean="0">
                <a:solidFill>
                  <a:srgbClr val="008000"/>
                </a:solidFill>
                <a:latin typeface="Times New Roman" pitchFamily="18" charset="0"/>
                <a:cs typeface="Times New Roman" pitchFamily="18" charset="0"/>
              </a:rPr>
              <a:t> = </a:t>
            </a:r>
            <a:r>
              <a:rPr lang="en-US" sz="2000" b="1" dirty="0" err="1" smtClean="0">
                <a:solidFill>
                  <a:srgbClr val="008000"/>
                </a:solidFill>
                <a:latin typeface="Times New Roman" pitchFamily="18" charset="0"/>
                <a:cs typeface="Times New Roman" pitchFamily="18" charset="0"/>
              </a:rPr>
              <a:t>r</a:t>
            </a:r>
            <a:r>
              <a:rPr lang="en-US" sz="2000" b="1" baseline="-25000" dirty="0" err="1" smtClean="0">
                <a:solidFill>
                  <a:srgbClr val="008000"/>
                </a:solidFill>
                <a:latin typeface="Times New Roman" pitchFamily="18" charset="0"/>
                <a:cs typeface="Times New Roman" pitchFamily="18" charset="0"/>
              </a:rPr>
              <a:t>a</a:t>
            </a:r>
            <a:r>
              <a:rPr lang="en-US" sz="2000" b="1" dirty="0" smtClean="0">
                <a:solidFill>
                  <a:srgbClr val="008000"/>
                </a:solidFill>
                <a:latin typeface="Times New Roman" pitchFamily="18" charset="0"/>
                <a:cs typeface="Times New Roman" pitchFamily="18" charset="0"/>
              </a:rPr>
              <a:t> /2</a:t>
            </a:r>
            <a:endParaRPr lang="en-US" sz="2000" b="1" dirty="0">
              <a:solidFill>
                <a:srgbClr val="008000"/>
              </a:solidFill>
              <a:latin typeface="Times New Roman" pitchFamily="18" charset="0"/>
              <a:cs typeface="Times New Roman" pitchFamily="18" charset="0"/>
            </a:endParaRPr>
          </a:p>
        </p:txBody>
      </p:sp>
      <p:sp>
        <p:nvSpPr>
          <p:cNvPr id="7" name="Rectangle 6"/>
          <p:cNvSpPr/>
          <p:nvPr/>
        </p:nvSpPr>
        <p:spPr>
          <a:xfrm>
            <a:off x="707200" y="6305490"/>
            <a:ext cx="7370000" cy="400110"/>
          </a:xfrm>
          <a:prstGeom prst="rect">
            <a:avLst/>
          </a:prstGeom>
        </p:spPr>
        <p:txBody>
          <a:bodyPr wrap="square">
            <a:spAutoFit/>
          </a:bodyPr>
          <a:lstStyle/>
          <a:p>
            <a:r>
              <a:rPr lang="en-US" sz="2000" dirty="0" smtClean="0"/>
              <a:t>Here the PageRank “leaks” out since the matrix is not stochastic.</a:t>
            </a:r>
            <a:endParaRPr lang="en-US" sz="2000" dirty="0"/>
          </a:p>
        </p:txBody>
      </p:sp>
    </p:spTree>
    <p:extLst>
      <p:ext uri="{BB962C8B-B14F-4D97-AF65-F5344CB8AC3E}">
        <p14:creationId xmlns:p14="http://schemas.microsoft.com/office/powerpoint/2010/main" val="265592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p:cNvSpPr>
          <p:nvPr>
            <p:ph type="title"/>
          </p:nvPr>
        </p:nvSpPr>
        <p:spPr bwMode="auto">
          <a:noFill/>
        </p:spPr>
        <p:txBody>
          <a:bodyPr wrap="square" tIns="45720" bIns="45720" numCol="1" anchorCtr="0" compatLnSpc="1">
            <a:prstTxWarp prst="textNoShape">
              <a:avLst/>
            </a:prstTxWarp>
          </a:bodyPr>
          <a:lstStyle/>
          <a:p>
            <a:r>
              <a:rPr lang="en-US" dirty="0" smtClean="0"/>
              <a:t>Solution: Always Teleport!</a:t>
            </a:r>
          </a:p>
        </p:txBody>
      </p:sp>
      <p:sp>
        <p:nvSpPr>
          <p:cNvPr id="86019" name="Rectangle 3"/>
          <p:cNvSpPr>
            <a:spLocks noGrp="1"/>
          </p:cNvSpPr>
          <p:nvPr>
            <p:ph idx="1"/>
          </p:nvPr>
        </p:nvSpPr>
        <p:spPr>
          <a:xfrm>
            <a:off x="457200" y="1295400"/>
            <a:ext cx="8229600" cy="2514600"/>
          </a:xfrm>
        </p:spPr>
        <p:txBody>
          <a:bodyPr/>
          <a:lstStyle/>
          <a:p>
            <a:r>
              <a:rPr lang="en-US" b="1" dirty="0" smtClean="0">
                <a:solidFill>
                  <a:srgbClr val="D60093"/>
                </a:solidFill>
              </a:rPr>
              <a:t>Teleports:</a:t>
            </a:r>
            <a:r>
              <a:rPr lang="en-US" b="1" dirty="0">
                <a:solidFill>
                  <a:srgbClr val="D60093"/>
                </a:solidFill>
              </a:rPr>
              <a:t> </a:t>
            </a:r>
            <a:r>
              <a:rPr lang="en-US" dirty="0" smtClean="0"/>
              <a:t>Follow random teleport links with probability 1.0 from dead-ends</a:t>
            </a:r>
          </a:p>
          <a:p>
            <a:pPr lvl="1"/>
            <a:r>
              <a:rPr lang="en-US" dirty="0" smtClean="0"/>
              <a:t>Adjust matrix accordingly</a:t>
            </a:r>
          </a:p>
          <a:p>
            <a:pPr>
              <a:buFont typeface="Wingdings 2" pitchFamily="18" charset="2"/>
              <a:buNone/>
            </a:pPr>
            <a:endParaRPr lang="en-US" dirty="0" smtClean="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42</a:t>
            </a:fld>
            <a:endParaRPr lang="en-US"/>
          </a:p>
        </p:txBody>
      </p:sp>
      <p:grpSp>
        <p:nvGrpSpPr>
          <p:cNvPr id="7" name="Group 20"/>
          <p:cNvGrpSpPr/>
          <p:nvPr/>
        </p:nvGrpSpPr>
        <p:grpSpPr>
          <a:xfrm>
            <a:off x="1676400" y="3321086"/>
            <a:ext cx="1752600" cy="1371600"/>
            <a:chOff x="5715000" y="1828800"/>
            <a:chExt cx="1752600" cy="1371600"/>
          </a:xfrm>
        </p:grpSpPr>
        <p:cxnSp>
          <p:nvCxnSpPr>
            <p:cNvPr id="8" name="Straight Arrow Connector 7"/>
            <p:cNvCxnSpPr/>
            <p:nvPr/>
          </p:nvCxnSpPr>
          <p:spPr>
            <a:xfrm flipV="1">
              <a:off x="5804720" y="2254605"/>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flipH="1">
              <a:off x="6057900" y="2194492"/>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0" name="Straight Arrow Connector 9"/>
            <p:cNvCxnSpPr/>
            <p:nvPr/>
          </p:nvCxnSpPr>
          <p:spPr>
            <a:xfrm>
              <a:off x="6037509" y="2894828"/>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1" name="Curved Connector 10"/>
            <p:cNvCxnSpPr>
              <a:stCxn id="12" idx="6"/>
              <a:endCxn id="12" idx="0"/>
            </p:cNvCxnSpPr>
            <p:nvPr/>
          </p:nvCxnSpPr>
          <p:spPr>
            <a:xfrm flipH="1" flipV="1">
              <a:off x="6248400" y="18288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12" name="Oval 11"/>
            <p:cNvSpPr/>
            <p:nvPr/>
          </p:nvSpPr>
          <p:spPr>
            <a:xfrm>
              <a:off x="6019800" y="18288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y</a:t>
              </a:r>
              <a:endParaRPr lang="en-US" sz="2400" b="1" dirty="0">
                <a:solidFill>
                  <a:schemeClr val="bg1"/>
                </a:solidFill>
                <a:latin typeface="Arial" pitchFamily="34" charset="0"/>
                <a:cs typeface="Arial" pitchFamily="34" charset="0"/>
              </a:endParaRPr>
            </a:p>
          </p:txBody>
        </p:sp>
        <p:sp>
          <p:nvSpPr>
            <p:cNvPr id="13" name="Oval 12"/>
            <p:cNvSpPr/>
            <p:nvPr/>
          </p:nvSpPr>
          <p:spPr>
            <a:xfrm>
              <a:off x="5715000" y="26670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a</a:t>
              </a:r>
              <a:endParaRPr lang="en-US" sz="2400" b="1" dirty="0">
                <a:solidFill>
                  <a:schemeClr val="bg1"/>
                </a:solidFill>
                <a:latin typeface="Arial" pitchFamily="34" charset="0"/>
                <a:cs typeface="Arial" pitchFamily="34" charset="0"/>
              </a:endParaRPr>
            </a:p>
          </p:txBody>
        </p:sp>
        <p:sp>
          <p:nvSpPr>
            <p:cNvPr id="14" name="Oval 13"/>
            <p:cNvSpPr/>
            <p:nvPr/>
          </p:nvSpPr>
          <p:spPr>
            <a:xfrm>
              <a:off x="7010400" y="27432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m</a:t>
              </a:r>
              <a:endParaRPr lang="en-US" sz="2400" b="1" dirty="0">
                <a:solidFill>
                  <a:schemeClr val="bg1"/>
                </a:solidFill>
                <a:latin typeface="Arial" pitchFamily="34" charset="0"/>
                <a:cs typeface="Arial" pitchFamily="34" charset="0"/>
              </a:endParaRPr>
            </a:p>
          </p:txBody>
        </p:sp>
      </p:grpSp>
      <p:graphicFrame>
        <p:nvGraphicFramePr>
          <p:cNvPr id="15" name="Table 14"/>
          <p:cNvGraphicFramePr>
            <a:graphicFrameLocks noGrp="1"/>
          </p:cNvGraphicFramePr>
          <p:nvPr>
            <p:extLst>
              <p:ext uri="{D42A27DB-BD31-4B8C-83A1-F6EECF244321}">
                <p14:modId xmlns:p14="http://schemas.microsoft.com/office/powerpoint/2010/main" val="493275776"/>
              </p:ext>
            </p:extLst>
          </p:nvPr>
        </p:nvGraphicFramePr>
        <p:xfrm>
          <a:off x="4953000" y="4814606"/>
          <a:ext cx="2438400" cy="1478280"/>
        </p:xfrm>
        <a:graphic>
          <a:graphicData uri="http://schemas.openxmlformats.org/drawingml/2006/table">
            <a:tbl>
              <a:tblPr firstRow="1" bandRow="1">
                <a:tableStyleId>{2D5ABB26-0587-4C30-8999-92F81FD0307C}</a:tableStyleId>
              </a:tblPr>
              <a:tblGrid>
                <a:gridCol w="609600"/>
                <a:gridCol w="609600"/>
                <a:gridCol w="609600"/>
                <a:gridCol w="609600"/>
              </a:tblGrid>
              <a:tr h="152400">
                <a:tc>
                  <a:txBody>
                    <a:bodyPr/>
                    <a:lstStyle/>
                    <a:p>
                      <a:pPr algn="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y</a:t>
                      </a:r>
                      <a:endParaRPr lang="en-US"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a</a:t>
                      </a:r>
                      <a:endParaRPr lang="en-US"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m</a:t>
                      </a:r>
                      <a:endParaRPr lang="en-US"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r>
              <a:tr h="370840">
                <a:tc>
                  <a:txBody>
                    <a:bodyPr/>
                    <a:lstStyle/>
                    <a:p>
                      <a:pPr algn="r"/>
                      <a:r>
                        <a:rPr lang="en-US" dirty="0" smtClean="0">
                          <a:latin typeface="Times New Roman" pitchFamily="18" charset="0"/>
                          <a:cs typeface="Times New Roman" pitchFamily="18" charset="0"/>
                        </a:rPr>
                        <a:t>y</a:t>
                      </a:r>
                      <a:endParaRPr lang="en-US"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latin typeface="Times New Roman" pitchFamily="18" charset="0"/>
                          <a:cs typeface="Times New Roman" pitchFamily="18" charset="0"/>
                        </a:rPr>
                        <a:t>⅓</a:t>
                      </a:r>
                      <a:endParaRPr lang="en-US" b="1"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a:r>
                        <a:rPr lang="en-US" dirty="0" smtClean="0">
                          <a:latin typeface="Times New Roman" pitchFamily="18" charset="0"/>
                          <a:cs typeface="Times New Roman" pitchFamily="18" charset="0"/>
                        </a:rPr>
                        <a:t>a</a:t>
                      </a:r>
                      <a:endParaRPr lang="en-US"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latin typeface="Times New Roman" pitchFamily="18" charset="0"/>
                          <a:cs typeface="Times New Roman" pitchFamily="18" charset="0"/>
                        </a:rPr>
                        <a:t>⅓</a:t>
                      </a:r>
                      <a:endParaRPr lang="en-US" b="1"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a:r>
                        <a:rPr lang="en-US" dirty="0" smtClean="0">
                          <a:latin typeface="Times New Roman" pitchFamily="18" charset="0"/>
                          <a:cs typeface="Times New Roman" pitchFamily="18" charset="0"/>
                        </a:rPr>
                        <a:t>m</a:t>
                      </a:r>
                      <a:endParaRPr lang="en-US"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latin typeface="Times New Roman" pitchFamily="18" charset="0"/>
                          <a:cs typeface="Times New Roman" pitchFamily="18" charset="0"/>
                        </a:rPr>
                        <a:t>⅓</a:t>
                      </a:r>
                      <a:endParaRPr lang="en-US" b="1"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2270876360"/>
              </p:ext>
            </p:extLst>
          </p:nvPr>
        </p:nvGraphicFramePr>
        <p:xfrm>
          <a:off x="914400" y="4814606"/>
          <a:ext cx="2438400" cy="1478280"/>
        </p:xfrm>
        <a:graphic>
          <a:graphicData uri="http://schemas.openxmlformats.org/drawingml/2006/table">
            <a:tbl>
              <a:tblPr firstRow="1" bandRow="1">
                <a:tableStyleId>{2D5ABB26-0587-4C30-8999-92F81FD0307C}</a:tableStyleId>
              </a:tblPr>
              <a:tblGrid>
                <a:gridCol w="609600"/>
                <a:gridCol w="609600"/>
                <a:gridCol w="609600"/>
                <a:gridCol w="609600"/>
              </a:tblGrid>
              <a:tr h="152400">
                <a:tc>
                  <a:txBody>
                    <a:bodyPr/>
                    <a:lstStyle/>
                    <a:p>
                      <a:pPr algn="r"/>
                      <a:endParaRPr lang="en-US" dirty="0">
                        <a:latin typeface="Times New Roman" pitchFamily="18" charset="0"/>
                        <a:cs typeface="Times New Roman" pitchFamily="18" charset="0"/>
                      </a:endParaRPr>
                    </a:p>
                  </a:txBody>
                  <a:tcPr/>
                </a:tc>
                <a:tc>
                  <a:txBody>
                    <a:bodyPr/>
                    <a:lstStyle/>
                    <a:p>
                      <a:pPr algn="ctr"/>
                      <a:r>
                        <a:rPr lang="en-US" dirty="0" smtClean="0">
                          <a:latin typeface="Times New Roman" pitchFamily="18" charset="0"/>
                          <a:cs typeface="Times New Roman" pitchFamily="18" charset="0"/>
                        </a:rPr>
                        <a:t>y</a:t>
                      </a:r>
                      <a:endParaRPr lang="en-US"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a</a:t>
                      </a:r>
                      <a:endParaRPr lang="en-US"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m</a:t>
                      </a:r>
                      <a:endParaRPr lang="en-US"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r>
              <a:tr h="370840">
                <a:tc>
                  <a:txBody>
                    <a:bodyPr/>
                    <a:lstStyle/>
                    <a:p>
                      <a:pPr algn="r"/>
                      <a:r>
                        <a:rPr lang="en-US" dirty="0" smtClean="0">
                          <a:latin typeface="Times New Roman" pitchFamily="18" charset="0"/>
                          <a:cs typeface="Times New Roman" pitchFamily="18" charset="0"/>
                        </a:rPr>
                        <a:t>y</a:t>
                      </a:r>
                      <a:endParaRPr lang="en-US"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a:r>
                        <a:rPr lang="en-US" dirty="0" smtClean="0">
                          <a:latin typeface="Times New Roman" pitchFamily="18" charset="0"/>
                          <a:cs typeface="Times New Roman" pitchFamily="18" charset="0"/>
                        </a:rPr>
                        <a:t>a</a:t>
                      </a:r>
                      <a:endParaRPr lang="en-US"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r"/>
                      <a:r>
                        <a:rPr lang="en-US" dirty="0" smtClean="0">
                          <a:latin typeface="Times New Roman" pitchFamily="18" charset="0"/>
                          <a:cs typeface="Times New Roman" pitchFamily="18" charset="0"/>
                        </a:rPr>
                        <a:t>m</a:t>
                      </a:r>
                      <a:endParaRPr lang="en-US"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½</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Times New Roman" pitchFamily="18" charset="0"/>
                          <a:cs typeface="Times New Roman" pitchFamily="18" charset="0"/>
                        </a:rPr>
                        <a:t>0</a:t>
                      </a:r>
                      <a:endParaRPr lang="en-US"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 name="Right Arrow 1"/>
          <p:cNvSpPr/>
          <p:nvPr/>
        </p:nvSpPr>
        <p:spPr>
          <a:xfrm>
            <a:off x="3810000" y="3464790"/>
            <a:ext cx="1373906" cy="869914"/>
          </a:xfrm>
          <a:prstGeom prst="rightArrow">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Freeform 28"/>
          <p:cNvSpPr/>
          <p:nvPr/>
        </p:nvSpPr>
        <p:spPr>
          <a:xfrm rot="1803983">
            <a:off x="6774708" y="3887146"/>
            <a:ext cx="314036" cy="360219"/>
          </a:xfrm>
          <a:custGeom>
            <a:avLst/>
            <a:gdLst>
              <a:gd name="connsiteX0" fmla="*/ 314036 w 314036"/>
              <a:gd name="connsiteY0" fmla="*/ 360219 h 360219"/>
              <a:gd name="connsiteX1" fmla="*/ 101600 w 314036"/>
              <a:gd name="connsiteY1" fmla="*/ 295564 h 360219"/>
              <a:gd name="connsiteX2" fmla="*/ 110836 w 314036"/>
              <a:gd name="connsiteY2" fmla="*/ 92364 h 360219"/>
              <a:gd name="connsiteX3" fmla="*/ 0 w 314036"/>
              <a:gd name="connsiteY3" fmla="*/ 0 h 360219"/>
            </a:gdLst>
            <a:ahLst/>
            <a:cxnLst>
              <a:cxn ang="0">
                <a:pos x="connsiteX0" y="connsiteY0"/>
              </a:cxn>
              <a:cxn ang="0">
                <a:pos x="connsiteX1" y="connsiteY1"/>
              </a:cxn>
              <a:cxn ang="0">
                <a:pos x="connsiteX2" y="connsiteY2"/>
              </a:cxn>
              <a:cxn ang="0">
                <a:pos x="connsiteX3" y="connsiteY3"/>
              </a:cxn>
            </a:cxnLst>
            <a:rect l="l" t="t" r="r" b="b"/>
            <a:pathLst>
              <a:path w="314036" h="360219">
                <a:moveTo>
                  <a:pt x="314036" y="360219"/>
                </a:moveTo>
                <a:cubicBezTo>
                  <a:pt x="224751" y="350212"/>
                  <a:pt x="135467" y="340206"/>
                  <a:pt x="101600" y="295564"/>
                </a:cubicBezTo>
                <a:cubicBezTo>
                  <a:pt x="67733" y="250922"/>
                  <a:pt x="127769" y="141625"/>
                  <a:pt x="110836" y="92364"/>
                </a:cubicBezTo>
                <a:cubicBezTo>
                  <a:pt x="93903" y="43103"/>
                  <a:pt x="46951" y="21551"/>
                  <a:pt x="0" y="0"/>
                </a:cubicBezTo>
              </a:path>
            </a:pathLst>
          </a:custGeom>
          <a:noFill/>
          <a:ln w="38100">
            <a:solidFill>
              <a:srgbClr val="008000"/>
            </a:solidFill>
            <a:prstDash val="sysDash"/>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nvGrpSpPr>
          <p:cNvPr id="18" name="Group 20"/>
          <p:cNvGrpSpPr/>
          <p:nvPr/>
        </p:nvGrpSpPr>
        <p:grpSpPr>
          <a:xfrm>
            <a:off x="5486400" y="3276600"/>
            <a:ext cx="1752600" cy="1371600"/>
            <a:chOff x="5715000" y="1828800"/>
            <a:chExt cx="1752600" cy="1371600"/>
          </a:xfrm>
        </p:grpSpPr>
        <p:cxnSp>
          <p:nvCxnSpPr>
            <p:cNvPr id="19" name="Straight Arrow Connector 18"/>
            <p:cNvCxnSpPr/>
            <p:nvPr/>
          </p:nvCxnSpPr>
          <p:spPr>
            <a:xfrm flipV="1">
              <a:off x="5804720" y="2254605"/>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0" name="Straight Arrow Connector 19"/>
            <p:cNvCxnSpPr/>
            <p:nvPr/>
          </p:nvCxnSpPr>
          <p:spPr>
            <a:xfrm flipH="1">
              <a:off x="6057900" y="2194492"/>
              <a:ext cx="304800" cy="51491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a:off x="6037509" y="2894828"/>
              <a:ext cx="972110"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22" name="Curved Connector 21"/>
            <p:cNvCxnSpPr>
              <a:stCxn id="23" idx="6"/>
              <a:endCxn id="23" idx="0"/>
            </p:cNvCxnSpPr>
            <p:nvPr/>
          </p:nvCxnSpPr>
          <p:spPr>
            <a:xfrm flipH="1" flipV="1">
              <a:off x="6248400" y="1828800"/>
              <a:ext cx="228600" cy="228600"/>
            </a:xfrm>
            <a:prstGeom prst="curvedConnector4">
              <a:avLst>
                <a:gd name="adj1" fmla="val -100000"/>
                <a:gd name="adj2" fmla="val 200000"/>
              </a:avLst>
            </a:prstGeom>
            <a:ln w="28575">
              <a:tailEnd type="arrow"/>
            </a:ln>
          </p:spPr>
          <p:style>
            <a:lnRef idx="1">
              <a:schemeClr val="dk1"/>
            </a:lnRef>
            <a:fillRef idx="0">
              <a:schemeClr val="dk1"/>
            </a:fillRef>
            <a:effectRef idx="0">
              <a:schemeClr val="dk1"/>
            </a:effectRef>
            <a:fontRef idx="minor">
              <a:schemeClr val="tx1"/>
            </a:fontRef>
          </p:style>
        </p:cxnSp>
        <p:sp>
          <p:nvSpPr>
            <p:cNvPr id="23" name="Oval 22"/>
            <p:cNvSpPr/>
            <p:nvPr/>
          </p:nvSpPr>
          <p:spPr>
            <a:xfrm>
              <a:off x="6019800" y="18288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y</a:t>
              </a:r>
              <a:endParaRPr lang="en-US" sz="2400" b="1" dirty="0">
                <a:solidFill>
                  <a:schemeClr val="bg1"/>
                </a:solidFill>
                <a:latin typeface="Arial" pitchFamily="34" charset="0"/>
                <a:cs typeface="Arial" pitchFamily="34" charset="0"/>
              </a:endParaRPr>
            </a:p>
          </p:txBody>
        </p:sp>
        <p:sp>
          <p:nvSpPr>
            <p:cNvPr id="24" name="Oval 23"/>
            <p:cNvSpPr/>
            <p:nvPr/>
          </p:nvSpPr>
          <p:spPr>
            <a:xfrm>
              <a:off x="5715000" y="26670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a</a:t>
              </a:r>
              <a:endParaRPr lang="en-US" sz="2400" b="1" dirty="0">
                <a:solidFill>
                  <a:schemeClr val="bg1"/>
                </a:solidFill>
                <a:latin typeface="Arial" pitchFamily="34" charset="0"/>
                <a:cs typeface="Arial" pitchFamily="34" charset="0"/>
              </a:endParaRPr>
            </a:p>
          </p:txBody>
        </p:sp>
        <p:sp>
          <p:nvSpPr>
            <p:cNvPr id="25" name="Oval 24"/>
            <p:cNvSpPr/>
            <p:nvPr/>
          </p:nvSpPr>
          <p:spPr>
            <a:xfrm>
              <a:off x="7010400" y="2743200"/>
              <a:ext cx="457200" cy="45720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m</a:t>
              </a:r>
              <a:endParaRPr lang="en-US" sz="2400" b="1"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34381217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91600" cy="987552"/>
          </a:xfrm>
        </p:spPr>
        <p:txBody>
          <a:bodyPr>
            <a:normAutofit/>
          </a:bodyPr>
          <a:lstStyle/>
          <a:p>
            <a:r>
              <a:rPr lang="en-US" dirty="0"/>
              <a:t>Why Teleports Solve the Problem?</a:t>
            </a:r>
          </a:p>
        </p:txBody>
      </p:sp>
      <p:sp>
        <p:nvSpPr>
          <p:cNvPr id="3" name="Content Placeholder 2"/>
          <p:cNvSpPr>
            <a:spLocks noGrp="1"/>
          </p:cNvSpPr>
          <p:nvPr>
            <p:ph idx="1"/>
          </p:nvPr>
        </p:nvSpPr>
        <p:spPr>
          <a:xfrm>
            <a:off x="457200" y="1295400"/>
            <a:ext cx="8686800" cy="5562600"/>
          </a:xfrm>
        </p:spPr>
        <p:txBody>
          <a:bodyPr>
            <a:normAutofit/>
          </a:bodyPr>
          <a:lstStyle/>
          <a:p>
            <a:pPr marL="118872" indent="0">
              <a:buNone/>
            </a:pPr>
            <a:r>
              <a:rPr lang="en-US" b="1" dirty="0">
                <a:solidFill>
                  <a:srgbClr val="0000FF"/>
                </a:solidFill>
              </a:rPr>
              <a:t>Why are dead-ends and spider traps a </a:t>
            </a:r>
            <a:r>
              <a:rPr lang="en-US" b="1" dirty="0" smtClean="0">
                <a:solidFill>
                  <a:srgbClr val="0000FF"/>
                </a:solidFill>
              </a:rPr>
              <a:t>problem </a:t>
            </a:r>
            <a:br>
              <a:rPr lang="en-US" b="1" dirty="0" smtClean="0">
                <a:solidFill>
                  <a:srgbClr val="0000FF"/>
                </a:solidFill>
              </a:rPr>
            </a:br>
            <a:r>
              <a:rPr lang="en-US" b="1" dirty="0"/>
              <a:t>and </a:t>
            </a:r>
            <a:r>
              <a:rPr lang="en-US" b="1" dirty="0" smtClean="0">
                <a:solidFill>
                  <a:srgbClr val="FF0066"/>
                </a:solidFill>
              </a:rPr>
              <a:t>why do teleports solve </a:t>
            </a:r>
            <a:r>
              <a:rPr lang="en-US" b="1" dirty="0">
                <a:solidFill>
                  <a:srgbClr val="FF0066"/>
                </a:solidFill>
              </a:rPr>
              <a:t>the p</a:t>
            </a:r>
            <a:r>
              <a:rPr lang="en-US" b="1" dirty="0" smtClean="0">
                <a:solidFill>
                  <a:srgbClr val="FF0066"/>
                </a:solidFill>
              </a:rPr>
              <a:t>roblem</a:t>
            </a:r>
            <a:r>
              <a:rPr lang="en-US" b="1" dirty="0">
                <a:solidFill>
                  <a:srgbClr val="FF0066"/>
                </a:solidFill>
              </a:rPr>
              <a:t>?</a:t>
            </a:r>
            <a:endParaRPr lang="en-US" b="1" dirty="0" smtClean="0">
              <a:solidFill>
                <a:srgbClr val="FF0066"/>
              </a:solidFill>
            </a:endParaRPr>
          </a:p>
          <a:p>
            <a:r>
              <a:rPr lang="en-US" b="1" dirty="0" smtClean="0">
                <a:solidFill>
                  <a:srgbClr val="0000FF"/>
                </a:solidFill>
              </a:rPr>
              <a:t>Spider-traps</a:t>
            </a:r>
            <a:r>
              <a:rPr lang="en-US" dirty="0" smtClean="0">
                <a:solidFill>
                  <a:srgbClr val="0000FF"/>
                </a:solidFill>
              </a:rPr>
              <a:t> </a:t>
            </a:r>
            <a:r>
              <a:rPr lang="en-US" dirty="0" smtClean="0"/>
              <a:t>are not a problem, but with traps PageRank scores are </a:t>
            </a:r>
            <a:r>
              <a:rPr lang="en-US" b="1" dirty="0" smtClean="0"/>
              <a:t>not</a:t>
            </a:r>
            <a:r>
              <a:rPr lang="en-US" dirty="0" smtClean="0"/>
              <a:t> what we want</a:t>
            </a:r>
          </a:p>
          <a:p>
            <a:pPr lvl="1"/>
            <a:r>
              <a:rPr lang="en-US" b="1" dirty="0" smtClean="0">
                <a:solidFill>
                  <a:srgbClr val="FF0066"/>
                </a:solidFill>
              </a:rPr>
              <a:t>Solution:</a:t>
            </a:r>
            <a:r>
              <a:rPr lang="en-US" dirty="0" smtClean="0"/>
              <a:t> Never get stuck in a spider trap by </a:t>
            </a:r>
            <a:br>
              <a:rPr lang="en-US" dirty="0" smtClean="0"/>
            </a:br>
            <a:r>
              <a:rPr lang="en-US" dirty="0" smtClean="0"/>
              <a:t>teleporting out of it in a finite number of steps</a:t>
            </a:r>
            <a:endParaRPr lang="en-US" b="1" dirty="0" smtClean="0"/>
          </a:p>
          <a:p>
            <a:r>
              <a:rPr lang="en-US" b="1" dirty="0" smtClean="0">
                <a:solidFill>
                  <a:srgbClr val="0000FF"/>
                </a:solidFill>
              </a:rPr>
              <a:t>Dead-ends</a:t>
            </a:r>
            <a:r>
              <a:rPr lang="en-US" dirty="0" smtClean="0"/>
              <a:t> </a:t>
            </a:r>
            <a:r>
              <a:rPr lang="en-US" dirty="0"/>
              <a:t>are a </a:t>
            </a:r>
            <a:r>
              <a:rPr lang="en-US" dirty="0" smtClean="0"/>
              <a:t>problem</a:t>
            </a:r>
            <a:endParaRPr lang="en-US" dirty="0"/>
          </a:p>
          <a:p>
            <a:pPr lvl="1"/>
            <a:r>
              <a:rPr lang="en-US" dirty="0"/>
              <a:t>The matrix is not column stochastic </a:t>
            </a:r>
            <a:r>
              <a:rPr lang="en-US" dirty="0" smtClean="0"/>
              <a:t>so </a:t>
            </a:r>
            <a:r>
              <a:rPr lang="en-US" dirty="0"/>
              <a:t>our initial </a:t>
            </a:r>
            <a:r>
              <a:rPr lang="en-US" dirty="0" smtClean="0"/>
              <a:t>assumptions are </a:t>
            </a:r>
            <a:r>
              <a:rPr lang="en-US" dirty="0"/>
              <a:t>not </a:t>
            </a:r>
            <a:r>
              <a:rPr lang="en-US" dirty="0" smtClean="0"/>
              <a:t>met</a:t>
            </a:r>
          </a:p>
          <a:p>
            <a:pPr lvl="1"/>
            <a:r>
              <a:rPr lang="en-US" b="1" dirty="0" smtClean="0">
                <a:solidFill>
                  <a:srgbClr val="FF0066"/>
                </a:solidFill>
              </a:rPr>
              <a:t>Solution:</a:t>
            </a:r>
            <a:r>
              <a:rPr lang="en-US" dirty="0" smtClean="0"/>
              <a:t> Make matrix column stochastic by always teleporting when there is nowhere else to go</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43</a:t>
            </a:fld>
            <a:endParaRPr lang="en-US"/>
          </a:p>
        </p:txBody>
      </p:sp>
    </p:spTree>
    <p:extLst>
      <p:ext uri="{BB962C8B-B14F-4D97-AF65-F5344CB8AC3E}">
        <p14:creationId xmlns:p14="http://schemas.microsoft.com/office/powerpoint/2010/main" val="70748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smtClean="0"/>
              <a:t>Solution: Random Teleports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b="1" u="sng" dirty="0" smtClean="0">
                    <a:solidFill>
                      <a:srgbClr val="D60093"/>
                    </a:solidFill>
                  </a:rPr>
                  <a:t>Google’s solution that does it all:</a:t>
                </a:r>
                <a:br>
                  <a:rPr lang="en-US" b="1" u="sng" dirty="0" smtClean="0">
                    <a:solidFill>
                      <a:srgbClr val="D60093"/>
                    </a:solidFill>
                  </a:rPr>
                </a:br>
                <a:r>
                  <a:rPr lang="en-US" dirty="0" smtClean="0">
                    <a:solidFill>
                      <a:srgbClr val="0000FF"/>
                    </a:solidFill>
                  </a:rPr>
                  <a:t>At each step, random surfer has two options:</a:t>
                </a:r>
              </a:p>
              <a:p>
                <a:pPr lvl="1"/>
                <a:r>
                  <a:rPr lang="en-US" dirty="0" smtClean="0"/>
                  <a:t>With probability </a:t>
                </a:r>
                <a:r>
                  <a:rPr lang="en-US" b="1" i="1" dirty="0" smtClean="0">
                    <a:latin typeface="Times New Roman" pitchFamily="18" charset="0"/>
                    <a:cs typeface="Times New Roman" pitchFamily="18" charset="0"/>
                    <a:sym typeface="Symbol" pitchFamily="18" charset="2"/>
                  </a:rPr>
                  <a:t></a:t>
                </a:r>
                <a:r>
                  <a:rPr lang="en-US" dirty="0" smtClean="0"/>
                  <a:t>,  follow a link at random</a:t>
                </a:r>
              </a:p>
              <a:p>
                <a:pPr lvl="1"/>
                <a:r>
                  <a:rPr lang="en-US" dirty="0" smtClean="0"/>
                  <a:t>With probability </a:t>
                </a:r>
                <a:r>
                  <a:rPr lang="en-US" b="1" i="1" dirty="0" smtClean="0">
                    <a:latin typeface="Times New Roman" pitchFamily="18" charset="0"/>
                    <a:cs typeface="Times New Roman" pitchFamily="18" charset="0"/>
                  </a:rPr>
                  <a:t>1-</a:t>
                </a:r>
                <a:r>
                  <a:rPr lang="en-US" b="1" i="1" dirty="0" smtClean="0">
                    <a:latin typeface="Times New Roman" pitchFamily="18" charset="0"/>
                    <a:cs typeface="Times New Roman" pitchFamily="18" charset="0"/>
                    <a:sym typeface="Symbol" pitchFamily="18" charset="2"/>
                  </a:rPr>
                  <a:t></a:t>
                </a:r>
                <a:r>
                  <a:rPr lang="en-US" dirty="0" smtClean="0"/>
                  <a:t>, jump to some random page</a:t>
                </a:r>
              </a:p>
              <a:p>
                <a:pPr lvl="8"/>
                <a:endParaRPr lang="en-US" b="1" dirty="0" smtClean="0">
                  <a:solidFill>
                    <a:srgbClr val="0000FF"/>
                  </a:solidFill>
                </a:endParaRPr>
              </a:p>
              <a:p>
                <a:r>
                  <a:rPr lang="en-US" b="1" dirty="0" smtClean="0">
                    <a:solidFill>
                      <a:srgbClr val="0000FF"/>
                    </a:solidFill>
                  </a:rPr>
                  <a:t>PageRank equation </a:t>
                </a:r>
                <a:r>
                  <a:rPr lang="en-US" dirty="0" smtClean="0">
                    <a:solidFill>
                      <a:schemeClr val="bg1">
                        <a:lumMod val="50000"/>
                      </a:schemeClr>
                    </a:solidFill>
                  </a:rPr>
                  <a:t>[</a:t>
                </a:r>
                <a:r>
                  <a:rPr lang="en-US" dirty="0" err="1" smtClean="0">
                    <a:solidFill>
                      <a:schemeClr val="bg1">
                        <a:lumMod val="50000"/>
                      </a:schemeClr>
                    </a:solidFill>
                  </a:rPr>
                  <a:t>Brin</a:t>
                </a:r>
                <a:r>
                  <a:rPr lang="en-US" dirty="0" smtClean="0">
                    <a:solidFill>
                      <a:schemeClr val="bg1">
                        <a:lumMod val="50000"/>
                      </a:schemeClr>
                    </a:solidFill>
                  </a:rPr>
                  <a:t>-Page, 98]</a:t>
                </a:r>
                <a:r>
                  <a:rPr lang="en-US" dirty="0" smtClean="0"/>
                  <a:t/>
                </a:r>
                <a:br>
                  <a:rPr lang="en-US" dirty="0" smtClean="0"/>
                </a:br>
                <a14:m>
                  <m:oMath xmlns:m="http://schemas.openxmlformats.org/officeDocument/2006/math">
                    <m:sSub>
                      <m:sSubPr>
                        <m:ctrlPr>
                          <a:rPr lang="en-US" sz="4000" b="0" i="1" dirty="0" smtClean="0">
                            <a:latin typeface="Cambria Math"/>
                            <a:cs typeface="Times New Roman" pitchFamily="18" charset="0"/>
                          </a:rPr>
                        </m:ctrlPr>
                      </m:sSubPr>
                      <m:e>
                        <m:r>
                          <a:rPr lang="en-US" sz="4000" b="0" i="1" dirty="0" smtClean="0">
                            <a:latin typeface="Cambria Math"/>
                            <a:cs typeface="Times New Roman" pitchFamily="18" charset="0"/>
                          </a:rPr>
                          <m:t>𝑟</m:t>
                        </m:r>
                      </m:e>
                      <m:sub>
                        <m:r>
                          <a:rPr lang="en-US" sz="4000" b="0" i="1" dirty="0" smtClean="0">
                            <a:latin typeface="Cambria Math"/>
                            <a:cs typeface="Times New Roman" pitchFamily="18" charset="0"/>
                          </a:rPr>
                          <m:t>𝑗</m:t>
                        </m:r>
                      </m:sub>
                    </m:sSub>
                    <m:r>
                      <a:rPr lang="en-US" sz="4000" b="0" i="1" dirty="0" smtClean="0">
                        <a:latin typeface="Cambria Math"/>
                        <a:cs typeface="Times New Roman" pitchFamily="18" charset="0"/>
                      </a:rPr>
                      <m:t>=</m:t>
                    </m:r>
                    <m:nary>
                      <m:naryPr>
                        <m:chr m:val="∑"/>
                        <m:supHide m:val="on"/>
                        <m:ctrlPr>
                          <a:rPr lang="en-US" sz="4000" i="1" dirty="0" smtClean="0">
                            <a:latin typeface="Cambria Math"/>
                            <a:cs typeface="Times New Roman" pitchFamily="18" charset="0"/>
                          </a:rPr>
                        </m:ctrlPr>
                      </m:naryPr>
                      <m:sub>
                        <m:r>
                          <m:rPr>
                            <m:brk m:alnAt="7"/>
                          </m:rPr>
                          <a:rPr lang="en-US" sz="4000" b="0" i="1" dirty="0" smtClean="0">
                            <a:latin typeface="Cambria Math"/>
                            <a:cs typeface="Times New Roman" pitchFamily="18" charset="0"/>
                          </a:rPr>
                          <m:t>𝑖</m:t>
                        </m:r>
                        <m:r>
                          <a:rPr lang="en-US" sz="4000" b="0" i="1" dirty="0" smtClean="0">
                            <a:latin typeface="Cambria Math"/>
                            <a:cs typeface="Times New Roman" pitchFamily="18" charset="0"/>
                          </a:rPr>
                          <m:t>→</m:t>
                        </m:r>
                        <m:r>
                          <a:rPr lang="en-US" sz="4000" b="0" i="1" dirty="0" smtClean="0">
                            <a:latin typeface="Cambria Math"/>
                            <a:cs typeface="Times New Roman" pitchFamily="18" charset="0"/>
                          </a:rPr>
                          <m:t>𝑗</m:t>
                        </m:r>
                      </m:sub>
                      <m:sup/>
                      <m:e>
                        <m:r>
                          <a:rPr lang="en-US" sz="4000" b="0" i="1" dirty="0" smtClean="0">
                            <a:latin typeface="Cambria Math"/>
                            <a:cs typeface="Times New Roman" pitchFamily="18" charset="0"/>
                          </a:rPr>
                          <m:t>𝛽</m:t>
                        </m:r>
                        <m:r>
                          <a:rPr lang="en-US" sz="4000" b="0" i="1" dirty="0" smtClean="0">
                            <a:latin typeface="Cambria Math"/>
                            <a:cs typeface="Times New Roman" pitchFamily="18" charset="0"/>
                          </a:rPr>
                          <m:t> </m:t>
                        </m:r>
                        <m:f>
                          <m:fPr>
                            <m:ctrlPr>
                              <a:rPr lang="en-US" sz="4000" b="0" i="1" dirty="0" smtClean="0">
                                <a:latin typeface="Cambria Math"/>
                                <a:cs typeface="Times New Roman" pitchFamily="18" charset="0"/>
                              </a:rPr>
                            </m:ctrlPr>
                          </m:fPr>
                          <m:num>
                            <m:sSub>
                              <m:sSubPr>
                                <m:ctrlPr>
                                  <a:rPr lang="en-US" sz="4000" b="0" i="1" dirty="0" smtClean="0">
                                    <a:latin typeface="Cambria Math"/>
                                    <a:cs typeface="Times New Roman" pitchFamily="18" charset="0"/>
                                  </a:rPr>
                                </m:ctrlPr>
                              </m:sSubPr>
                              <m:e>
                                <m:r>
                                  <a:rPr lang="en-US" sz="4000" b="0" i="1" dirty="0" smtClean="0">
                                    <a:latin typeface="Cambria Math"/>
                                    <a:cs typeface="Times New Roman" pitchFamily="18" charset="0"/>
                                  </a:rPr>
                                  <m:t>𝑟</m:t>
                                </m:r>
                              </m:e>
                              <m:sub>
                                <m:r>
                                  <a:rPr lang="en-US" sz="4000" b="0" i="1" dirty="0" smtClean="0">
                                    <a:latin typeface="Cambria Math"/>
                                    <a:cs typeface="Times New Roman" pitchFamily="18" charset="0"/>
                                  </a:rPr>
                                  <m:t>𝑖</m:t>
                                </m:r>
                              </m:sub>
                            </m:sSub>
                          </m:num>
                          <m:den>
                            <m:sSub>
                              <m:sSubPr>
                                <m:ctrlPr>
                                  <a:rPr lang="en-US" sz="4000" b="0" i="1" dirty="0" smtClean="0">
                                    <a:latin typeface="Cambria Math"/>
                                    <a:cs typeface="Times New Roman" pitchFamily="18" charset="0"/>
                                  </a:rPr>
                                </m:ctrlPr>
                              </m:sSubPr>
                              <m:e>
                                <m:r>
                                  <a:rPr lang="en-US" sz="4000" b="0" i="1" dirty="0" smtClean="0">
                                    <a:latin typeface="Cambria Math"/>
                                    <a:cs typeface="Times New Roman" pitchFamily="18" charset="0"/>
                                  </a:rPr>
                                  <m:t>𝑑</m:t>
                                </m:r>
                              </m:e>
                              <m:sub>
                                <m:r>
                                  <a:rPr lang="en-US" sz="4000" b="0" i="1" dirty="0" smtClean="0">
                                    <a:latin typeface="Cambria Math"/>
                                    <a:cs typeface="Times New Roman" pitchFamily="18" charset="0"/>
                                  </a:rPr>
                                  <m:t>𝑖</m:t>
                                </m:r>
                              </m:sub>
                            </m:sSub>
                          </m:den>
                        </m:f>
                      </m:e>
                    </m:nary>
                    <m:r>
                      <a:rPr lang="en-US" sz="4000" b="0" i="1" dirty="0" smtClean="0">
                        <a:latin typeface="Cambria Math"/>
                        <a:cs typeface="Times New Roman" pitchFamily="18" charset="0"/>
                      </a:rPr>
                      <m:t>+(1−</m:t>
                    </m:r>
                    <m:r>
                      <a:rPr lang="en-US" sz="4000" i="1" dirty="0">
                        <a:latin typeface="Cambria Math"/>
                        <a:cs typeface="Times New Roman" pitchFamily="18" charset="0"/>
                      </a:rPr>
                      <m:t>𝛽</m:t>
                    </m:r>
                    <m:r>
                      <a:rPr lang="en-US" sz="4000" b="0" i="1" dirty="0" smtClean="0">
                        <a:latin typeface="Cambria Math"/>
                        <a:cs typeface="Times New Roman" pitchFamily="18" charset="0"/>
                      </a:rPr>
                      <m:t>)</m:t>
                    </m:r>
                    <m:f>
                      <m:fPr>
                        <m:ctrlPr>
                          <a:rPr lang="en-US" sz="4000" b="0" i="1" dirty="0" smtClean="0">
                            <a:latin typeface="Cambria Math"/>
                            <a:cs typeface="Times New Roman" pitchFamily="18" charset="0"/>
                          </a:rPr>
                        </m:ctrlPr>
                      </m:fPr>
                      <m:num>
                        <m:r>
                          <a:rPr lang="en-US" sz="4000" b="0" i="1" dirty="0" smtClean="0">
                            <a:latin typeface="Cambria Math"/>
                            <a:cs typeface="Times New Roman" pitchFamily="18" charset="0"/>
                          </a:rPr>
                          <m:t>1</m:t>
                        </m:r>
                      </m:num>
                      <m:den>
                        <m:r>
                          <a:rPr lang="en-US" sz="4000" b="0" i="1" dirty="0" smtClean="0">
                            <a:latin typeface="Cambria Math"/>
                            <a:cs typeface="Times New Roman" pitchFamily="18" charset="0"/>
                          </a:rPr>
                          <m:t>𝑁</m:t>
                        </m:r>
                      </m:den>
                    </m:f>
                  </m:oMath>
                </a14:m>
                <a:endParaRPr lang="en-US" sz="4000" i="1" dirty="0" smtClean="0">
                  <a:latin typeface="Times New Roman" pitchFamily="18" charset="0"/>
                  <a:cs typeface="Times New Roman" pitchFamily="18" charset="0"/>
                  <a:sym typeface="Symbo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69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44</a:t>
            </a:fld>
            <a:endParaRPr lang="en-US"/>
          </a:p>
        </p:txBody>
      </p:sp>
      <p:sp>
        <p:nvSpPr>
          <p:cNvPr id="8" name="TextBox 7"/>
          <p:cNvSpPr txBox="1"/>
          <p:nvPr/>
        </p:nvSpPr>
        <p:spPr>
          <a:xfrm>
            <a:off x="6620933" y="4343400"/>
            <a:ext cx="2514600" cy="646331"/>
          </a:xfrm>
          <a:prstGeom prst="rect">
            <a:avLst/>
          </a:prstGeom>
          <a:noFill/>
        </p:spPr>
        <p:txBody>
          <a:bodyPr wrap="square" rtlCol="0">
            <a:spAutoFit/>
          </a:bodyPr>
          <a:lstStyle/>
          <a:p>
            <a:pPr algn="r"/>
            <a:r>
              <a:rPr lang="en-US" dirty="0" smtClean="0">
                <a:solidFill>
                  <a:srgbClr val="008000"/>
                </a:solidFill>
              </a:rPr>
              <a:t>d</a:t>
            </a:r>
            <a:r>
              <a:rPr lang="en-US" baseline="-25000" dirty="0" smtClean="0">
                <a:solidFill>
                  <a:srgbClr val="008000"/>
                </a:solidFill>
              </a:rPr>
              <a:t>i</a:t>
            </a:r>
            <a:r>
              <a:rPr lang="en-US" dirty="0" smtClean="0">
                <a:solidFill>
                  <a:srgbClr val="008000"/>
                </a:solidFill>
              </a:rPr>
              <a:t> … out-degree </a:t>
            </a:r>
            <a:br>
              <a:rPr lang="en-US" dirty="0" smtClean="0">
                <a:solidFill>
                  <a:srgbClr val="008000"/>
                </a:solidFill>
              </a:rPr>
            </a:br>
            <a:r>
              <a:rPr lang="en-US" dirty="0" smtClean="0">
                <a:solidFill>
                  <a:srgbClr val="008000"/>
                </a:solidFill>
              </a:rPr>
              <a:t>of node i</a:t>
            </a:r>
            <a:endParaRPr lang="en-US" dirty="0">
              <a:solidFill>
                <a:srgbClr val="008000"/>
              </a:solidFill>
            </a:endParaRPr>
          </a:p>
        </p:txBody>
      </p:sp>
      <mc:AlternateContent xmlns:mc="http://schemas.openxmlformats.org/markup-compatibility/2006" xmlns:a14="http://schemas.microsoft.com/office/drawing/2010/main">
        <mc:Choice Requires="a14">
          <p:sp>
            <p:nvSpPr>
              <p:cNvPr id="11" name="TextBox 10"/>
              <p:cNvSpPr txBox="1"/>
              <p:nvPr/>
            </p:nvSpPr>
            <p:spPr>
              <a:xfrm>
                <a:off x="1219200" y="5875100"/>
                <a:ext cx="6781800" cy="830997"/>
              </a:xfrm>
              <a:prstGeom prst="rect">
                <a:avLst/>
              </a:prstGeom>
              <a:noFill/>
            </p:spPr>
            <p:txBody>
              <a:bodyPr wrap="square" rtlCol="0">
                <a:spAutoFit/>
              </a:bodyPr>
              <a:lstStyle/>
              <a:p>
                <a:pPr algn="ctr"/>
                <a:r>
                  <a:rPr lang="en-US" sz="1600" dirty="0" smtClean="0">
                    <a:solidFill>
                      <a:srgbClr val="008000"/>
                    </a:solidFill>
                    <a:latin typeface="Arial" pitchFamily="34" charset="0"/>
                    <a:cs typeface="Arial" pitchFamily="34" charset="0"/>
                  </a:rPr>
                  <a:t>This formulation assumes that </a:t>
                </a:r>
                <a14:m>
                  <m:oMath xmlns:m="http://schemas.openxmlformats.org/officeDocument/2006/math">
                    <m:r>
                      <a:rPr lang="en-US" sz="1600" b="1" i="1" dirty="0" smtClean="0">
                        <a:solidFill>
                          <a:srgbClr val="008000"/>
                        </a:solidFill>
                        <a:latin typeface="Cambria Math"/>
                        <a:cs typeface="Arial" pitchFamily="34" charset="0"/>
                      </a:rPr>
                      <m:t>𝑴</m:t>
                    </m:r>
                  </m:oMath>
                </a14:m>
                <a:r>
                  <a:rPr lang="en-US" sz="1600" dirty="0" smtClean="0">
                    <a:solidFill>
                      <a:srgbClr val="008000"/>
                    </a:solidFill>
                    <a:latin typeface="Arial" pitchFamily="34" charset="0"/>
                    <a:cs typeface="Arial" pitchFamily="34" charset="0"/>
                  </a:rPr>
                  <a:t> has no dead ends. </a:t>
                </a:r>
                <a:r>
                  <a:rPr lang="en-US" sz="1600" dirty="0">
                    <a:solidFill>
                      <a:srgbClr val="008000"/>
                    </a:solidFill>
                    <a:latin typeface="Arial" pitchFamily="34" charset="0"/>
                    <a:cs typeface="Arial" pitchFamily="34" charset="0"/>
                  </a:rPr>
                  <a:t> </a:t>
                </a:r>
                <a:r>
                  <a:rPr lang="en-US" sz="1600" dirty="0" smtClean="0">
                    <a:solidFill>
                      <a:srgbClr val="008000"/>
                    </a:solidFill>
                    <a:latin typeface="Arial" pitchFamily="34" charset="0"/>
                    <a:cs typeface="Arial" pitchFamily="34" charset="0"/>
                  </a:rPr>
                  <a:t>We can either preprocess matrix </a:t>
                </a:r>
                <a14:m>
                  <m:oMath xmlns:m="http://schemas.openxmlformats.org/officeDocument/2006/math">
                    <m:r>
                      <a:rPr lang="en-US" sz="1600" b="1" i="1" dirty="0" smtClean="0">
                        <a:solidFill>
                          <a:srgbClr val="008000"/>
                        </a:solidFill>
                        <a:latin typeface="Cambria Math"/>
                        <a:cs typeface="Arial" pitchFamily="34" charset="0"/>
                      </a:rPr>
                      <m:t>𝑴</m:t>
                    </m:r>
                  </m:oMath>
                </a14:m>
                <a:r>
                  <a:rPr lang="en-US" sz="1600" dirty="0" smtClean="0">
                    <a:solidFill>
                      <a:srgbClr val="008000"/>
                    </a:solidFill>
                    <a:latin typeface="Arial" pitchFamily="34" charset="0"/>
                    <a:cs typeface="Arial" pitchFamily="34" charset="0"/>
                  </a:rPr>
                  <a:t> to remove all dead ends or explicitly follow random </a:t>
                </a:r>
                <a:r>
                  <a:rPr lang="en-US" sz="1600" dirty="0">
                    <a:solidFill>
                      <a:srgbClr val="008000"/>
                    </a:solidFill>
                    <a:latin typeface="Arial" pitchFamily="34" charset="0"/>
                    <a:cs typeface="Arial" pitchFamily="34" charset="0"/>
                  </a:rPr>
                  <a:t>teleport links </a:t>
                </a:r>
                <a:r>
                  <a:rPr lang="en-US" sz="1600" dirty="0" smtClean="0">
                    <a:solidFill>
                      <a:srgbClr val="008000"/>
                    </a:solidFill>
                    <a:latin typeface="Arial" pitchFamily="34" charset="0"/>
                    <a:cs typeface="Arial" pitchFamily="34" charset="0"/>
                  </a:rPr>
                  <a:t>with probability 1.0 </a:t>
                </a:r>
                <a:r>
                  <a:rPr lang="en-US" sz="1600" dirty="0">
                    <a:solidFill>
                      <a:srgbClr val="008000"/>
                    </a:solidFill>
                    <a:latin typeface="Arial" pitchFamily="34" charset="0"/>
                    <a:cs typeface="Arial" pitchFamily="34" charset="0"/>
                  </a:rPr>
                  <a:t>from </a:t>
                </a:r>
                <a:r>
                  <a:rPr lang="en-US" sz="1600" dirty="0" smtClean="0">
                    <a:solidFill>
                      <a:srgbClr val="008000"/>
                    </a:solidFill>
                    <a:latin typeface="Arial" pitchFamily="34" charset="0"/>
                    <a:cs typeface="Arial" pitchFamily="34" charset="0"/>
                  </a:rPr>
                  <a:t>dead-ends.</a:t>
                </a:r>
              </a:p>
            </p:txBody>
          </p:sp>
        </mc:Choice>
        <mc:Fallback xmlns="">
          <p:sp>
            <p:nvSpPr>
              <p:cNvPr id="11" name="TextBox 10"/>
              <p:cNvSpPr txBox="1">
                <a:spLocks noRot="1" noChangeAspect="1" noMove="1" noResize="1" noEditPoints="1" noAdjustHandles="1" noChangeArrowheads="1" noChangeShapeType="1" noTextEdit="1"/>
              </p:cNvSpPr>
              <p:nvPr/>
            </p:nvSpPr>
            <p:spPr>
              <a:xfrm>
                <a:off x="1219200" y="5875100"/>
                <a:ext cx="6781800" cy="830997"/>
              </a:xfrm>
              <a:prstGeom prst="rect">
                <a:avLst/>
              </a:prstGeom>
              <a:blipFill rotWithShape="1">
                <a:blip r:embed="rId3"/>
                <a:stretch>
                  <a:fillRect t="-2206" r="-539" b="-8824"/>
                </a:stretch>
              </a:blipFill>
            </p:spPr>
            <p:txBody>
              <a:bodyPr/>
              <a:lstStyle/>
              <a:p>
                <a:r>
                  <a:rPr lang="en-US">
                    <a:noFill/>
                  </a:rPr>
                  <a:t> </a:t>
                </a:r>
              </a:p>
            </p:txBody>
          </p:sp>
        </mc:Fallback>
      </mc:AlternateContent>
    </p:spTree>
    <p:extLst>
      <p:ext uri="{BB962C8B-B14F-4D97-AF65-F5344CB8AC3E}">
        <p14:creationId xmlns:p14="http://schemas.microsoft.com/office/powerpoint/2010/main" val="234802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smtClean="0"/>
              <a:t>The Google Matrix</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458200" cy="5486400"/>
              </a:xfrm>
            </p:spPr>
            <p:txBody>
              <a:bodyPr>
                <a:normAutofit/>
              </a:bodyPr>
              <a:lstStyle/>
              <a:p>
                <a:r>
                  <a:rPr lang="en-US" b="1" dirty="0" smtClean="0">
                    <a:solidFill>
                      <a:srgbClr val="0000FF"/>
                    </a:solidFill>
                  </a:rPr>
                  <a:t>PageRank equation</a:t>
                </a:r>
                <a:r>
                  <a:rPr lang="en-US" b="1" dirty="0" smtClean="0">
                    <a:solidFill>
                      <a:schemeClr val="accent3"/>
                    </a:solidFill>
                  </a:rPr>
                  <a:t> </a:t>
                </a:r>
                <a:r>
                  <a:rPr lang="en-US" dirty="0">
                    <a:solidFill>
                      <a:schemeClr val="bg1">
                        <a:lumMod val="50000"/>
                      </a:schemeClr>
                    </a:solidFill>
                  </a:rPr>
                  <a:t>[</a:t>
                </a:r>
                <a:r>
                  <a:rPr lang="en-US" dirty="0" err="1">
                    <a:solidFill>
                      <a:schemeClr val="bg1">
                        <a:lumMod val="50000"/>
                      </a:schemeClr>
                    </a:solidFill>
                  </a:rPr>
                  <a:t>Brin</a:t>
                </a:r>
                <a:r>
                  <a:rPr lang="en-US" dirty="0">
                    <a:solidFill>
                      <a:schemeClr val="bg1">
                        <a:lumMod val="50000"/>
                      </a:schemeClr>
                    </a:solidFill>
                  </a:rPr>
                  <a:t>-Page, </a:t>
                </a:r>
                <a:r>
                  <a:rPr lang="en-US" dirty="0" smtClean="0">
                    <a:solidFill>
                      <a:schemeClr val="bg1">
                        <a:lumMod val="50000"/>
                      </a:schemeClr>
                    </a:solidFill>
                  </a:rPr>
                  <a:t>‘98</a:t>
                </a:r>
                <a:r>
                  <a:rPr lang="en-US" dirty="0">
                    <a:solidFill>
                      <a:schemeClr val="bg1">
                        <a:lumMod val="50000"/>
                      </a:schemeClr>
                    </a:solidFill>
                  </a:rPr>
                  <a:t>]</a:t>
                </a:r>
                <a:r>
                  <a:rPr lang="en-US" dirty="0"/>
                  <a:t/>
                </a:r>
                <a:br>
                  <a:rPr lang="en-US" dirty="0"/>
                </a:br>
                <a14:m>
                  <m:oMath xmlns:m="http://schemas.openxmlformats.org/officeDocument/2006/math">
                    <m:sSub>
                      <m:sSubPr>
                        <m:ctrlPr>
                          <a:rPr lang="en-US" i="1" dirty="0">
                            <a:latin typeface="Cambria Math"/>
                            <a:cs typeface="Times New Roman" pitchFamily="18" charset="0"/>
                          </a:rPr>
                        </m:ctrlPr>
                      </m:sSubPr>
                      <m:e>
                        <m:r>
                          <a:rPr lang="en-US" i="1" dirty="0">
                            <a:latin typeface="Cambria Math"/>
                            <a:cs typeface="Times New Roman" pitchFamily="18" charset="0"/>
                          </a:rPr>
                          <m:t>𝑟</m:t>
                        </m:r>
                      </m:e>
                      <m:sub>
                        <m:r>
                          <a:rPr lang="en-US" i="1" dirty="0">
                            <a:latin typeface="Cambria Math"/>
                            <a:cs typeface="Times New Roman" pitchFamily="18" charset="0"/>
                          </a:rPr>
                          <m:t>𝑗</m:t>
                        </m:r>
                      </m:sub>
                    </m:sSub>
                    <m:r>
                      <a:rPr lang="en-US" i="1" dirty="0">
                        <a:latin typeface="Cambria Math"/>
                        <a:cs typeface="Times New Roman" pitchFamily="18" charset="0"/>
                      </a:rPr>
                      <m:t>=</m:t>
                    </m:r>
                    <m:nary>
                      <m:naryPr>
                        <m:chr m:val="∑"/>
                        <m:supHide m:val="on"/>
                        <m:ctrlPr>
                          <a:rPr lang="en-US" i="1" dirty="0">
                            <a:latin typeface="Cambria Math"/>
                            <a:cs typeface="Times New Roman" pitchFamily="18" charset="0"/>
                          </a:rPr>
                        </m:ctrlPr>
                      </m:naryPr>
                      <m:sub>
                        <m:r>
                          <m:rPr>
                            <m:brk m:alnAt="7"/>
                          </m:rPr>
                          <a:rPr lang="en-US" i="1" dirty="0">
                            <a:latin typeface="Cambria Math"/>
                            <a:cs typeface="Times New Roman" pitchFamily="18" charset="0"/>
                          </a:rPr>
                          <m:t>𝑖</m:t>
                        </m:r>
                        <m:r>
                          <a:rPr lang="en-US" i="1" dirty="0">
                            <a:latin typeface="Cambria Math"/>
                            <a:cs typeface="Times New Roman" pitchFamily="18" charset="0"/>
                          </a:rPr>
                          <m:t>→</m:t>
                        </m:r>
                        <m:r>
                          <a:rPr lang="en-US" i="1" dirty="0">
                            <a:latin typeface="Cambria Math"/>
                            <a:cs typeface="Times New Roman" pitchFamily="18" charset="0"/>
                          </a:rPr>
                          <m:t>𝑗</m:t>
                        </m:r>
                      </m:sub>
                      <m:sup/>
                      <m:e>
                        <m:r>
                          <a:rPr lang="en-US" i="1" dirty="0">
                            <a:latin typeface="Cambria Math"/>
                            <a:cs typeface="Times New Roman" pitchFamily="18" charset="0"/>
                          </a:rPr>
                          <m:t>𝛽</m:t>
                        </m:r>
                        <m:f>
                          <m:fPr>
                            <m:ctrlPr>
                              <a:rPr lang="en-US" i="1" dirty="0">
                                <a:latin typeface="Cambria Math"/>
                                <a:cs typeface="Times New Roman" pitchFamily="18" charset="0"/>
                              </a:rPr>
                            </m:ctrlPr>
                          </m:fPr>
                          <m:num>
                            <m:sSub>
                              <m:sSubPr>
                                <m:ctrlPr>
                                  <a:rPr lang="en-US" i="1" dirty="0">
                                    <a:latin typeface="Cambria Math"/>
                                    <a:cs typeface="Times New Roman" pitchFamily="18" charset="0"/>
                                  </a:rPr>
                                </m:ctrlPr>
                              </m:sSubPr>
                              <m:e>
                                <m:r>
                                  <a:rPr lang="en-US" i="1" dirty="0">
                                    <a:latin typeface="Cambria Math"/>
                                    <a:cs typeface="Times New Roman" pitchFamily="18" charset="0"/>
                                  </a:rPr>
                                  <m:t>𝑟</m:t>
                                </m:r>
                              </m:e>
                              <m:sub>
                                <m:r>
                                  <a:rPr lang="en-US" i="1" dirty="0">
                                    <a:latin typeface="Cambria Math"/>
                                    <a:cs typeface="Times New Roman" pitchFamily="18" charset="0"/>
                                  </a:rPr>
                                  <m:t>𝑖</m:t>
                                </m:r>
                              </m:sub>
                            </m:sSub>
                          </m:num>
                          <m:den>
                            <m:sSub>
                              <m:sSubPr>
                                <m:ctrlPr>
                                  <a:rPr lang="en-US" i="1" dirty="0">
                                    <a:latin typeface="Cambria Math"/>
                                    <a:cs typeface="Times New Roman" pitchFamily="18" charset="0"/>
                                  </a:rPr>
                                </m:ctrlPr>
                              </m:sSubPr>
                              <m:e>
                                <m:r>
                                  <a:rPr lang="en-US" i="1" dirty="0">
                                    <a:latin typeface="Cambria Math"/>
                                    <a:cs typeface="Times New Roman" pitchFamily="18" charset="0"/>
                                  </a:rPr>
                                  <m:t>𝑑</m:t>
                                </m:r>
                              </m:e>
                              <m:sub>
                                <m:r>
                                  <a:rPr lang="en-US" i="1" dirty="0">
                                    <a:latin typeface="Cambria Math"/>
                                    <a:cs typeface="Times New Roman" pitchFamily="18" charset="0"/>
                                  </a:rPr>
                                  <m:t>𝑖</m:t>
                                </m:r>
                              </m:sub>
                            </m:sSub>
                          </m:den>
                        </m:f>
                      </m:e>
                    </m:nary>
                    <m:r>
                      <a:rPr lang="en-US" i="1" dirty="0">
                        <a:latin typeface="Cambria Math"/>
                        <a:cs typeface="Times New Roman" pitchFamily="18" charset="0"/>
                      </a:rPr>
                      <m:t>+</m:t>
                    </m:r>
                    <m:r>
                      <a:rPr lang="en-US" b="0" i="1" dirty="0" smtClean="0">
                        <a:latin typeface="Cambria Math"/>
                        <a:cs typeface="Times New Roman" pitchFamily="18" charset="0"/>
                      </a:rPr>
                      <m:t>(1−</m:t>
                    </m:r>
                    <m:r>
                      <a:rPr lang="en-US" i="1" dirty="0">
                        <a:latin typeface="Cambria Math"/>
                        <a:cs typeface="Times New Roman" pitchFamily="18" charset="0"/>
                      </a:rPr>
                      <m:t>𝛽</m:t>
                    </m:r>
                    <m:r>
                      <a:rPr lang="en-US" b="0" i="1" dirty="0" smtClean="0">
                        <a:latin typeface="Cambria Math"/>
                        <a:cs typeface="Times New Roman" pitchFamily="18" charset="0"/>
                      </a:rPr>
                      <m:t>)</m:t>
                    </m:r>
                    <m:f>
                      <m:fPr>
                        <m:ctrlPr>
                          <a:rPr lang="en-US" i="1" dirty="0">
                            <a:latin typeface="Cambria Math"/>
                            <a:cs typeface="Times New Roman" pitchFamily="18" charset="0"/>
                          </a:rPr>
                        </m:ctrlPr>
                      </m:fPr>
                      <m:num>
                        <m:r>
                          <a:rPr lang="en-US" i="1" dirty="0">
                            <a:latin typeface="Cambria Math"/>
                            <a:cs typeface="Times New Roman" pitchFamily="18" charset="0"/>
                          </a:rPr>
                          <m:t>1</m:t>
                        </m:r>
                      </m:num>
                      <m:den>
                        <m:r>
                          <a:rPr lang="en-US" b="0" i="1" dirty="0" smtClean="0">
                            <a:latin typeface="Cambria Math"/>
                            <a:cs typeface="Times New Roman" pitchFamily="18" charset="0"/>
                          </a:rPr>
                          <m:t>𝑁</m:t>
                        </m:r>
                      </m:den>
                    </m:f>
                  </m:oMath>
                </a14:m>
                <a:endParaRPr lang="en-US" b="1" dirty="0" smtClean="0">
                  <a:solidFill>
                    <a:schemeClr val="accent3"/>
                  </a:solidFill>
                </a:endParaRPr>
              </a:p>
              <a:p>
                <a:r>
                  <a:rPr lang="en-US" b="1" dirty="0" smtClean="0">
                    <a:solidFill>
                      <a:srgbClr val="008000"/>
                    </a:solidFill>
                  </a:rPr>
                  <a:t>The Google Matrix </a:t>
                </a:r>
                <a:r>
                  <a:rPr lang="en-US" b="1" i="1" dirty="0" smtClean="0">
                    <a:solidFill>
                      <a:srgbClr val="008000"/>
                    </a:solidFill>
                  </a:rPr>
                  <a:t>A</a:t>
                </a:r>
                <a:r>
                  <a:rPr lang="en-US" b="1" dirty="0" smtClean="0">
                    <a:solidFill>
                      <a:srgbClr val="008000"/>
                    </a:solidFill>
                  </a:rPr>
                  <a:t>:</a:t>
                </a:r>
              </a:p>
              <a:p>
                <a:pPr marL="118872" indent="0">
                  <a:buNone/>
                </a:pPr>
                <a14:m>
                  <m:oMathPara xmlns:m="http://schemas.openxmlformats.org/officeDocument/2006/math">
                    <m:oMathParaPr>
                      <m:jc m:val="centerGroup"/>
                    </m:oMathParaPr>
                    <m:oMath xmlns:m="http://schemas.openxmlformats.org/officeDocument/2006/math">
                      <m:r>
                        <a:rPr lang="en-US" b="0" i="1" smtClean="0">
                          <a:latin typeface="Cambria Math"/>
                        </a:rPr>
                        <m:t>𝐴</m:t>
                      </m:r>
                      <m:r>
                        <a:rPr lang="en-US" b="0" i="1" smtClean="0">
                          <a:latin typeface="Cambria Math"/>
                        </a:rPr>
                        <m:t>=</m:t>
                      </m:r>
                      <m:r>
                        <a:rPr lang="en-US" b="0" i="1" smtClean="0">
                          <a:latin typeface="Cambria Math"/>
                        </a:rPr>
                        <m:t>𝛽</m:t>
                      </m:r>
                      <m:r>
                        <a:rPr lang="en-US" b="0" i="1" smtClean="0">
                          <a:latin typeface="Cambria Math"/>
                        </a:rPr>
                        <m:t> </m:t>
                      </m:r>
                      <m:r>
                        <a:rPr lang="en-US" b="0" i="1" smtClean="0">
                          <a:latin typeface="Cambria Math"/>
                        </a:rPr>
                        <m:t>𝑀</m:t>
                      </m:r>
                      <m:r>
                        <a:rPr lang="en-US" b="0" i="1" smtClean="0">
                          <a:latin typeface="Cambria Math"/>
                        </a:rPr>
                        <m:t>+</m:t>
                      </m:r>
                      <m:d>
                        <m:dPr>
                          <m:ctrlPr>
                            <a:rPr lang="en-US" b="0" i="1" smtClean="0">
                              <a:latin typeface="Cambria Math"/>
                            </a:rPr>
                          </m:ctrlPr>
                        </m:dPr>
                        <m:e>
                          <m:r>
                            <a:rPr lang="en-US" b="0" i="1" smtClean="0">
                              <a:latin typeface="Cambria Math"/>
                            </a:rPr>
                            <m:t>1−</m:t>
                          </m:r>
                          <m:r>
                            <a:rPr lang="en-US" b="0" i="1" smtClean="0">
                              <a:latin typeface="Cambria Math"/>
                            </a:rPr>
                            <m:t>𝛽</m:t>
                          </m:r>
                        </m:e>
                      </m:d>
                      <m:sSub>
                        <m:sSubPr>
                          <m:ctrlPr>
                            <a:rPr lang="en-US" b="0" i="1" smtClean="0">
                              <a:latin typeface="Cambria Math"/>
                            </a:rPr>
                          </m:ctrlPr>
                        </m:sSubPr>
                        <m:e>
                          <m:d>
                            <m:dPr>
                              <m:begChr m:val="["/>
                              <m:endChr m:val="]"/>
                              <m:ctrlPr>
                                <a:rPr lang="en-US" b="0" i="1" smtClean="0">
                                  <a:latin typeface="Cambria Math"/>
                                </a:rPr>
                              </m:ctrlPr>
                            </m:dPr>
                            <m:e>
                              <m:f>
                                <m:fPr>
                                  <m:ctrlPr>
                                    <a:rPr lang="en-US" i="1">
                                      <a:latin typeface="Cambria Math"/>
                                    </a:rPr>
                                  </m:ctrlPr>
                                </m:fPr>
                                <m:num>
                                  <m:r>
                                    <a:rPr lang="en-US" i="1">
                                      <a:latin typeface="Cambria Math"/>
                                    </a:rPr>
                                    <m:t>1</m:t>
                                  </m:r>
                                </m:num>
                                <m:den>
                                  <m:r>
                                    <a:rPr lang="en-US" b="0" i="1" smtClean="0">
                                      <a:latin typeface="Cambria Math"/>
                                    </a:rPr>
                                    <m:t>𝑁</m:t>
                                  </m:r>
                                </m:den>
                              </m:f>
                            </m:e>
                          </m:d>
                        </m:e>
                        <m:sub>
                          <m:r>
                            <a:rPr lang="en-US" b="0" i="1" smtClean="0">
                              <a:latin typeface="Cambria Math"/>
                            </a:rPr>
                            <m:t>𝑁</m:t>
                          </m:r>
                          <m:r>
                            <a:rPr lang="en-US" b="0" i="1" smtClean="0">
                              <a:latin typeface="Cambria Math"/>
                            </a:rPr>
                            <m:t>×</m:t>
                          </m:r>
                          <m:r>
                            <a:rPr lang="en-US" b="0" i="1" smtClean="0">
                              <a:latin typeface="Cambria Math"/>
                            </a:rPr>
                            <m:t>𝑁</m:t>
                          </m:r>
                        </m:sub>
                      </m:sSub>
                    </m:oMath>
                  </m:oMathPara>
                </a14:m>
                <a:endParaRPr lang="en-US" dirty="0"/>
              </a:p>
              <a:p>
                <a:r>
                  <a:rPr lang="en-US" b="1" dirty="0" smtClean="0">
                    <a:solidFill>
                      <a:srgbClr val="D60093"/>
                    </a:solidFill>
                  </a:rPr>
                  <a:t>We have a recursive problem: </a:t>
                </a:r>
                <a14:m>
                  <m:oMath xmlns:m="http://schemas.openxmlformats.org/officeDocument/2006/math">
                    <m:r>
                      <a:rPr lang="en-US" b="1" i="1" smtClean="0">
                        <a:solidFill>
                          <a:srgbClr val="008000"/>
                        </a:solidFill>
                        <a:latin typeface="Cambria Math"/>
                      </a:rPr>
                      <m:t>𝒓</m:t>
                    </m:r>
                    <m:r>
                      <a:rPr lang="en-US" b="1" i="1">
                        <a:solidFill>
                          <a:srgbClr val="008000"/>
                        </a:solidFill>
                        <a:latin typeface="Cambria Math"/>
                      </a:rPr>
                      <m:t>=</m:t>
                    </m:r>
                    <m:r>
                      <a:rPr lang="en-US" b="1" i="1">
                        <a:solidFill>
                          <a:srgbClr val="008000"/>
                        </a:solidFill>
                        <a:latin typeface="Cambria Math"/>
                      </a:rPr>
                      <m:t>𝑨</m:t>
                    </m:r>
                    <m:r>
                      <a:rPr lang="en-US" b="1" i="1">
                        <a:solidFill>
                          <a:srgbClr val="008000"/>
                        </a:solidFill>
                        <a:latin typeface="Cambria Math"/>
                      </a:rPr>
                      <m:t>⋅</m:t>
                    </m:r>
                    <m:r>
                      <a:rPr lang="en-US" b="1" i="1" smtClean="0">
                        <a:solidFill>
                          <a:srgbClr val="008000"/>
                        </a:solidFill>
                        <a:latin typeface="Cambria Math"/>
                      </a:rPr>
                      <m:t>𝒓</m:t>
                    </m:r>
                  </m:oMath>
                </a14:m>
                <a:r>
                  <a:rPr lang="en-US" b="1" dirty="0" smtClean="0">
                    <a:solidFill>
                      <a:srgbClr val="D60093"/>
                    </a:solidFill>
                  </a:rPr>
                  <a:t> </a:t>
                </a:r>
                <a:br>
                  <a:rPr lang="en-US" b="1" dirty="0" smtClean="0">
                    <a:solidFill>
                      <a:srgbClr val="D60093"/>
                    </a:solidFill>
                  </a:rPr>
                </a:br>
                <a:r>
                  <a:rPr lang="en-US" b="1" dirty="0"/>
                  <a:t>And </a:t>
                </a:r>
                <a:r>
                  <a:rPr lang="en-US" b="1" dirty="0" smtClean="0"/>
                  <a:t>the Power </a:t>
                </a:r>
                <a:r>
                  <a:rPr lang="en-US" b="1" dirty="0"/>
                  <a:t>method </a:t>
                </a:r>
                <a:r>
                  <a:rPr lang="en-US" b="1" dirty="0" smtClean="0"/>
                  <a:t>still works</a:t>
                </a:r>
                <a:r>
                  <a:rPr lang="en-US" b="1" dirty="0"/>
                  <a:t>!</a:t>
                </a:r>
                <a:endParaRPr lang="en-US" sz="2800" b="1" baseline="30000" dirty="0" smtClean="0"/>
              </a:p>
              <a:p>
                <a:r>
                  <a:rPr lang="en-US" b="1" dirty="0">
                    <a:solidFill>
                      <a:srgbClr val="0000FF"/>
                    </a:solidFill>
                    <a:sym typeface="Symbol"/>
                  </a:rPr>
                  <a:t>What is </a:t>
                </a:r>
                <a:r>
                  <a:rPr lang="en-US" b="1" i="1" dirty="0" smtClean="0">
                    <a:solidFill>
                      <a:srgbClr val="0000FF"/>
                    </a:solidFill>
                    <a:latin typeface="Times New Roman" pitchFamily="18" charset="0"/>
                    <a:cs typeface="Times New Roman" pitchFamily="18" charset="0"/>
                    <a:sym typeface="Symbol" pitchFamily="18" charset="2"/>
                  </a:rPr>
                  <a:t> </a:t>
                </a:r>
                <a:r>
                  <a:rPr lang="en-US" b="1" dirty="0" smtClean="0">
                    <a:solidFill>
                      <a:srgbClr val="0000FF"/>
                    </a:solidFill>
                    <a:sym typeface="Symbol"/>
                  </a:rPr>
                  <a:t>?</a:t>
                </a:r>
                <a:endParaRPr lang="en-US" b="1" dirty="0">
                  <a:solidFill>
                    <a:srgbClr val="0000FF"/>
                  </a:solidFill>
                  <a:sym typeface="Symbol"/>
                </a:endParaRPr>
              </a:p>
              <a:p>
                <a:pPr lvl="1"/>
                <a:r>
                  <a:rPr lang="en-US" dirty="0">
                    <a:sym typeface="Symbol"/>
                  </a:rPr>
                  <a:t>In practice </a:t>
                </a:r>
                <a:r>
                  <a:rPr lang="en-US" i="1" dirty="0">
                    <a:latin typeface="Times New Roman" pitchFamily="18" charset="0"/>
                    <a:cs typeface="Times New Roman" pitchFamily="18" charset="0"/>
                    <a:sym typeface="Symbol" pitchFamily="18" charset="2"/>
                  </a:rPr>
                  <a:t> </a:t>
                </a:r>
                <a:r>
                  <a:rPr lang="en-US" i="1" dirty="0" smtClean="0">
                    <a:latin typeface="Times New Roman" pitchFamily="18" charset="0"/>
                    <a:cs typeface="Times New Roman" pitchFamily="18" charset="0"/>
                    <a:sym typeface="Symbol"/>
                  </a:rPr>
                  <a:t>=0.8,0.9 </a:t>
                </a:r>
                <a:r>
                  <a:rPr lang="en-US" dirty="0" smtClean="0">
                    <a:sym typeface="Symbol"/>
                  </a:rPr>
                  <a:t>(make </a:t>
                </a:r>
                <a:r>
                  <a:rPr lang="en-US" i="1" dirty="0" smtClean="0">
                    <a:latin typeface="Times New Roman" pitchFamily="18" charset="0"/>
                    <a:cs typeface="Times New Roman" pitchFamily="18" charset="0"/>
                    <a:sym typeface="Symbol"/>
                  </a:rPr>
                  <a:t>5</a:t>
                </a:r>
                <a:r>
                  <a:rPr lang="en-US" dirty="0" smtClean="0">
                    <a:sym typeface="Symbol"/>
                  </a:rPr>
                  <a:t> steps on avg., jump</a:t>
                </a:r>
                <a:r>
                  <a:rPr lang="en-US" dirty="0">
                    <a:sym typeface="Symbol"/>
                  </a:rPr>
                  <a:t>)</a:t>
                </a:r>
              </a:p>
              <a:p>
                <a:endParaRPr lang="en-US" b="1" baseline="3000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458200" cy="5486400"/>
              </a:xfrm>
              <a:blipFill rotWithShape="1">
                <a:blip r:embed="rId2"/>
                <a:stretch>
                  <a:fillRect t="-667" b="-111"/>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45</a:t>
            </a:fld>
            <a:endParaRPr lang="en-US"/>
          </a:p>
        </p:txBody>
      </p:sp>
      <p:sp>
        <p:nvSpPr>
          <p:cNvPr id="7" name="Rectangle 6"/>
          <p:cNvSpPr/>
          <p:nvPr/>
        </p:nvSpPr>
        <p:spPr>
          <a:xfrm>
            <a:off x="6735968" y="3124200"/>
            <a:ext cx="2408032" cy="584775"/>
          </a:xfrm>
          <a:prstGeom prst="rect">
            <a:avLst/>
          </a:prstGeom>
        </p:spPr>
        <p:txBody>
          <a:bodyPr wrap="none">
            <a:spAutoFit/>
          </a:bodyPr>
          <a:lstStyle/>
          <a:p>
            <a:r>
              <a:rPr lang="en-US" sz="1600" dirty="0" smtClean="0">
                <a:solidFill>
                  <a:srgbClr val="008000"/>
                </a:solidFill>
                <a:latin typeface="Arial" pitchFamily="34" charset="0"/>
                <a:cs typeface="Arial" pitchFamily="34" charset="0"/>
              </a:rPr>
              <a:t>[1/N]</a:t>
            </a:r>
            <a:r>
              <a:rPr lang="en-US" sz="1600" baseline="-25000" dirty="0" err="1" smtClean="0">
                <a:solidFill>
                  <a:srgbClr val="008000"/>
                </a:solidFill>
                <a:latin typeface="Arial" pitchFamily="34" charset="0"/>
                <a:cs typeface="Arial" pitchFamily="34" charset="0"/>
              </a:rPr>
              <a:t>NxN</a:t>
            </a:r>
            <a:r>
              <a:rPr lang="en-US" sz="1600" dirty="0" smtClean="0">
                <a:solidFill>
                  <a:srgbClr val="008000"/>
                </a:solidFill>
                <a:latin typeface="Arial" pitchFamily="34" charset="0"/>
                <a:cs typeface="Arial" pitchFamily="34" charset="0"/>
              </a:rPr>
              <a:t>…N by N matrix</a:t>
            </a:r>
            <a:br>
              <a:rPr lang="en-US" sz="1600" dirty="0" smtClean="0">
                <a:solidFill>
                  <a:srgbClr val="008000"/>
                </a:solidFill>
                <a:latin typeface="Arial" pitchFamily="34" charset="0"/>
                <a:cs typeface="Arial" pitchFamily="34" charset="0"/>
              </a:rPr>
            </a:br>
            <a:r>
              <a:rPr lang="en-US" sz="1600" dirty="0" smtClean="0">
                <a:solidFill>
                  <a:srgbClr val="008000"/>
                </a:solidFill>
                <a:latin typeface="Arial" pitchFamily="34" charset="0"/>
                <a:cs typeface="Arial" pitchFamily="34" charset="0"/>
              </a:rPr>
              <a:t>where all entries are 1/N</a:t>
            </a:r>
            <a:endParaRPr lang="en-US" sz="1600" dirty="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25476749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fontAlgn="auto">
              <a:spcAft>
                <a:spcPts val="0"/>
              </a:spcAft>
              <a:defRPr/>
            </a:pPr>
            <a:r>
              <a:rPr lang="en-US" dirty="0">
                <a:solidFill>
                  <a:schemeClr val="accent1">
                    <a:satMod val="150000"/>
                  </a:schemeClr>
                </a:solidFill>
              </a:rPr>
              <a:t>Random </a:t>
            </a:r>
            <a:r>
              <a:rPr lang="en-US" dirty="0" smtClean="0">
                <a:solidFill>
                  <a:schemeClr val="accent1">
                    <a:satMod val="150000"/>
                  </a:schemeClr>
                </a:solidFill>
              </a:rPr>
              <a:t>Teleports </a:t>
            </a:r>
            <a:r>
              <a:rPr lang="en-US" dirty="0">
                <a:solidFill>
                  <a:schemeClr val="accent1">
                    <a:satMod val="150000"/>
                  </a:schemeClr>
                </a:solidFill>
              </a:rPr>
              <a:t>(</a:t>
            </a:r>
            <a:r>
              <a:rPr lang="en-US" dirty="0">
                <a:solidFill>
                  <a:schemeClr val="accent1">
                    <a:satMod val="150000"/>
                  </a:schemeClr>
                </a:solidFill>
                <a:latin typeface="Symbol" pitchFamily="18" charset="2"/>
                <a:sym typeface="Symbol" pitchFamily="18" charset="2"/>
              </a:rPr>
              <a:t> = 0.8</a:t>
            </a:r>
            <a:r>
              <a:rPr lang="en-US" dirty="0">
                <a:solidFill>
                  <a:schemeClr val="accent1">
                    <a:satMod val="150000"/>
                  </a:schemeClr>
                </a:solidFill>
                <a:sym typeface="Symbol" pitchFamily="18" charset="2"/>
              </a:rPr>
              <a:t>)</a:t>
            </a:r>
          </a:p>
        </p:txBody>
      </p:sp>
      <p:sp>
        <p:nvSpPr>
          <p:cNvPr id="72722" name="Text Box 29"/>
          <p:cNvSpPr txBox="1">
            <a:spLocks noChangeArrowheads="1"/>
          </p:cNvSpPr>
          <p:nvPr/>
        </p:nvSpPr>
        <p:spPr bwMode="auto">
          <a:xfrm>
            <a:off x="990600" y="5089346"/>
            <a:ext cx="796925" cy="1187450"/>
          </a:xfrm>
          <a:prstGeom prst="rect">
            <a:avLst/>
          </a:prstGeom>
          <a:noFill/>
          <a:ln w="9525">
            <a:noFill/>
            <a:miter lim="800000"/>
            <a:headEnd/>
            <a:tailEnd/>
          </a:ln>
        </p:spPr>
        <p:txBody>
          <a:bodyPr wrap="none">
            <a:spAutoFit/>
          </a:bodyPr>
          <a:lstStyle/>
          <a:p>
            <a:r>
              <a:rPr lang="en-US" sz="2400">
                <a:latin typeface="Times New Roman" pitchFamily="18" charset="0"/>
              </a:rPr>
              <a:t>y</a:t>
            </a:r>
          </a:p>
          <a:p>
            <a:r>
              <a:rPr lang="en-US" sz="2400">
                <a:latin typeface="Times New Roman" pitchFamily="18" charset="0"/>
              </a:rPr>
              <a:t>a    =</a:t>
            </a:r>
          </a:p>
          <a:p>
            <a:r>
              <a:rPr lang="en-US" sz="2400">
                <a:latin typeface="Times New Roman" pitchFamily="18" charset="0"/>
              </a:rPr>
              <a:t>m</a:t>
            </a:r>
          </a:p>
        </p:txBody>
      </p:sp>
      <p:sp>
        <p:nvSpPr>
          <p:cNvPr id="72723" name="Text Box 30"/>
          <p:cNvSpPr txBox="1">
            <a:spLocks noChangeArrowheads="1"/>
          </p:cNvSpPr>
          <p:nvPr/>
        </p:nvSpPr>
        <p:spPr bwMode="auto">
          <a:xfrm>
            <a:off x="2378075" y="5124271"/>
            <a:ext cx="577402" cy="1200329"/>
          </a:xfrm>
          <a:prstGeom prst="rect">
            <a:avLst/>
          </a:prstGeom>
          <a:noFill/>
          <a:ln w="9525">
            <a:noFill/>
            <a:miter lim="800000"/>
            <a:headEnd/>
            <a:tailEnd/>
          </a:ln>
        </p:spPr>
        <p:txBody>
          <a:bodyPr wrap="none">
            <a:spAutoFit/>
          </a:bodyPr>
          <a:lstStyle/>
          <a:p>
            <a:r>
              <a:rPr lang="en-US" sz="2400" dirty="0" smtClean="0">
                <a:latin typeface="Times New Roman" pitchFamily="18" charset="0"/>
              </a:rPr>
              <a:t>1/3</a:t>
            </a:r>
            <a:endParaRPr lang="en-US" sz="2400" dirty="0">
              <a:latin typeface="Times New Roman" pitchFamily="18" charset="0"/>
            </a:endParaRPr>
          </a:p>
          <a:p>
            <a:r>
              <a:rPr lang="en-US" sz="2400" dirty="0" smtClean="0">
                <a:latin typeface="Times New Roman" pitchFamily="18" charset="0"/>
              </a:rPr>
              <a:t>1/3</a:t>
            </a:r>
            <a:endParaRPr lang="en-US" sz="2400" dirty="0">
              <a:latin typeface="Times New Roman" pitchFamily="18" charset="0"/>
            </a:endParaRPr>
          </a:p>
          <a:p>
            <a:r>
              <a:rPr lang="en-US" sz="2400" dirty="0" smtClean="0">
                <a:latin typeface="Times New Roman" pitchFamily="18" charset="0"/>
              </a:rPr>
              <a:t>1/3</a:t>
            </a:r>
            <a:endParaRPr lang="en-US" sz="2400" dirty="0">
              <a:latin typeface="Times New Roman" pitchFamily="18" charset="0"/>
            </a:endParaRPr>
          </a:p>
        </p:txBody>
      </p:sp>
      <p:sp>
        <p:nvSpPr>
          <p:cNvPr id="37919" name="Text Box 31"/>
          <p:cNvSpPr txBox="1">
            <a:spLocks noChangeArrowheads="1"/>
          </p:cNvSpPr>
          <p:nvPr/>
        </p:nvSpPr>
        <p:spPr bwMode="auto">
          <a:xfrm>
            <a:off x="3140075" y="5124271"/>
            <a:ext cx="723275" cy="1200329"/>
          </a:xfrm>
          <a:prstGeom prst="rect">
            <a:avLst/>
          </a:prstGeom>
          <a:noFill/>
          <a:ln w="9525">
            <a:noFill/>
            <a:miter lim="800000"/>
            <a:headEnd/>
            <a:tailEnd/>
          </a:ln>
        </p:spPr>
        <p:txBody>
          <a:bodyPr wrap="none">
            <a:spAutoFit/>
          </a:bodyPr>
          <a:lstStyle/>
          <a:p>
            <a:r>
              <a:rPr lang="en-US" sz="2400" dirty="0" smtClean="0">
                <a:latin typeface="Times New Roman" pitchFamily="18" charset="0"/>
              </a:rPr>
              <a:t>0.33</a:t>
            </a:r>
            <a:endParaRPr lang="en-US" sz="2400" dirty="0">
              <a:latin typeface="Times New Roman" pitchFamily="18" charset="0"/>
            </a:endParaRPr>
          </a:p>
          <a:p>
            <a:r>
              <a:rPr lang="en-US" sz="2400" dirty="0" smtClean="0">
                <a:latin typeface="Times New Roman" pitchFamily="18" charset="0"/>
              </a:rPr>
              <a:t>0.20</a:t>
            </a:r>
            <a:endParaRPr lang="en-US" sz="2400" dirty="0">
              <a:latin typeface="Times New Roman" pitchFamily="18" charset="0"/>
            </a:endParaRPr>
          </a:p>
          <a:p>
            <a:r>
              <a:rPr lang="en-US" sz="2400" dirty="0" smtClean="0">
                <a:latin typeface="Times New Roman" pitchFamily="18" charset="0"/>
              </a:rPr>
              <a:t>0.46</a:t>
            </a:r>
            <a:endParaRPr lang="en-US" sz="2400" dirty="0">
              <a:latin typeface="Times New Roman" pitchFamily="18" charset="0"/>
            </a:endParaRPr>
          </a:p>
        </p:txBody>
      </p:sp>
      <p:sp>
        <p:nvSpPr>
          <p:cNvPr id="37920" name="Text Box 32"/>
          <p:cNvSpPr txBox="1">
            <a:spLocks noChangeArrowheads="1"/>
          </p:cNvSpPr>
          <p:nvPr/>
        </p:nvSpPr>
        <p:spPr bwMode="auto">
          <a:xfrm>
            <a:off x="3978275" y="5124271"/>
            <a:ext cx="723275" cy="1200329"/>
          </a:xfrm>
          <a:prstGeom prst="rect">
            <a:avLst/>
          </a:prstGeom>
          <a:noFill/>
          <a:ln w="9525">
            <a:noFill/>
            <a:miter lim="800000"/>
            <a:headEnd/>
            <a:tailEnd/>
          </a:ln>
        </p:spPr>
        <p:txBody>
          <a:bodyPr wrap="none">
            <a:spAutoFit/>
          </a:bodyPr>
          <a:lstStyle/>
          <a:p>
            <a:r>
              <a:rPr lang="en-US" sz="2400" dirty="0" smtClean="0">
                <a:latin typeface="Times New Roman" pitchFamily="18" charset="0"/>
              </a:rPr>
              <a:t>0.24</a:t>
            </a:r>
            <a:endParaRPr lang="en-US" sz="2400" dirty="0">
              <a:latin typeface="Times New Roman" pitchFamily="18" charset="0"/>
            </a:endParaRPr>
          </a:p>
          <a:p>
            <a:r>
              <a:rPr lang="en-US" sz="2400" dirty="0" smtClean="0">
                <a:latin typeface="Times New Roman" pitchFamily="18" charset="0"/>
              </a:rPr>
              <a:t>0.20</a:t>
            </a:r>
            <a:endParaRPr lang="en-US" sz="2400" dirty="0">
              <a:latin typeface="Times New Roman" pitchFamily="18" charset="0"/>
            </a:endParaRPr>
          </a:p>
          <a:p>
            <a:r>
              <a:rPr lang="en-US" sz="2400" dirty="0" smtClean="0">
                <a:latin typeface="Times New Roman" pitchFamily="18" charset="0"/>
              </a:rPr>
              <a:t>0.52</a:t>
            </a:r>
            <a:endParaRPr lang="en-US" sz="2400" dirty="0">
              <a:latin typeface="Times New Roman" pitchFamily="18" charset="0"/>
            </a:endParaRPr>
          </a:p>
        </p:txBody>
      </p:sp>
      <p:sp>
        <p:nvSpPr>
          <p:cNvPr id="37921" name="Text Box 33"/>
          <p:cNvSpPr txBox="1">
            <a:spLocks noChangeArrowheads="1"/>
          </p:cNvSpPr>
          <p:nvPr/>
        </p:nvSpPr>
        <p:spPr bwMode="auto">
          <a:xfrm>
            <a:off x="4892675" y="5124271"/>
            <a:ext cx="723275" cy="1200329"/>
          </a:xfrm>
          <a:prstGeom prst="rect">
            <a:avLst/>
          </a:prstGeom>
          <a:noFill/>
          <a:ln w="9525">
            <a:noFill/>
            <a:miter lim="800000"/>
            <a:headEnd/>
            <a:tailEnd/>
          </a:ln>
        </p:spPr>
        <p:txBody>
          <a:bodyPr wrap="none">
            <a:spAutoFit/>
          </a:bodyPr>
          <a:lstStyle/>
          <a:p>
            <a:r>
              <a:rPr lang="en-US" sz="2400" dirty="0" smtClean="0">
                <a:latin typeface="Times New Roman" pitchFamily="18" charset="0"/>
              </a:rPr>
              <a:t>0.26</a:t>
            </a:r>
            <a:endParaRPr lang="en-US" sz="2400" dirty="0">
              <a:latin typeface="Times New Roman" pitchFamily="18" charset="0"/>
            </a:endParaRPr>
          </a:p>
          <a:p>
            <a:r>
              <a:rPr lang="en-US" sz="2400" dirty="0" smtClean="0">
                <a:latin typeface="Times New Roman" pitchFamily="18" charset="0"/>
              </a:rPr>
              <a:t>0.18</a:t>
            </a:r>
            <a:endParaRPr lang="en-US" sz="2400" dirty="0">
              <a:latin typeface="Times New Roman" pitchFamily="18" charset="0"/>
            </a:endParaRPr>
          </a:p>
          <a:p>
            <a:r>
              <a:rPr lang="en-US" sz="2400" dirty="0" smtClean="0">
                <a:latin typeface="Times New Roman" pitchFamily="18" charset="0"/>
              </a:rPr>
              <a:t>0.56</a:t>
            </a:r>
            <a:endParaRPr lang="en-US" sz="2400" dirty="0">
              <a:latin typeface="Times New Roman" pitchFamily="18" charset="0"/>
            </a:endParaRPr>
          </a:p>
        </p:txBody>
      </p:sp>
      <p:sp>
        <p:nvSpPr>
          <p:cNvPr id="37922" name="Text Box 34"/>
          <p:cNvSpPr txBox="1">
            <a:spLocks noChangeArrowheads="1"/>
          </p:cNvSpPr>
          <p:nvPr/>
        </p:nvSpPr>
        <p:spPr bwMode="auto">
          <a:xfrm>
            <a:off x="6797675" y="5124271"/>
            <a:ext cx="885179" cy="1200329"/>
          </a:xfrm>
          <a:prstGeom prst="rect">
            <a:avLst/>
          </a:prstGeom>
          <a:noFill/>
          <a:ln w="9525">
            <a:noFill/>
            <a:miter lim="800000"/>
            <a:headEnd/>
            <a:tailEnd/>
          </a:ln>
        </p:spPr>
        <p:txBody>
          <a:bodyPr wrap="none">
            <a:spAutoFit/>
          </a:bodyPr>
          <a:lstStyle/>
          <a:p>
            <a:r>
              <a:rPr lang="en-US" sz="2400" dirty="0">
                <a:latin typeface="Times New Roman" pitchFamily="18" charset="0"/>
              </a:rPr>
              <a:t>  </a:t>
            </a:r>
            <a:r>
              <a:rPr lang="en-US" sz="2400" dirty="0" smtClean="0">
                <a:latin typeface="Times New Roman" pitchFamily="18" charset="0"/>
              </a:rPr>
              <a:t>7/33</a:t>
            </a:r>
            <a:endParaRPr lang="en-US" sz="2400" dirty="0">
              <a:latin typeface="Times New Roman" pitchFamily="18" charset="0"/>
            </a:endParaRPr>
          </a:p>
          <a:p>
            <a:r>
              <a:rPr lang="en-US" sz="2400" dirty="0">
                <a:latin typeface="Times New Roman" pitchFamily="18" charset="0"/>
              </a:rPr>
              <a:t>  </a:t>
            </a:r>
            <a:r>
              <a:rPr lang="en-US" sz="2400" dirty="0" smtClean="0">
                <a:latin typeface="Times New Roman" pitchFamily="18" charset="0"/>
              </a:rPr>
              <a:t>5/33</a:t>
            </a:r>
            <a:endParaRPr lang="en-US" sz="2400" dirty="0">
              <a:latin typeface="Times New Roman" pitchFamily="18" charset="0"/>
            </a:endParaRPr>
          </a:p>
          <a:p>
            <a:r>
              <a:rPr lang="en-US" sz="2400" dirty="0" smtClean="0">
                <a:latin typeface="Times New Roman" pitchFamily="18" charset="0"/>
              </a:rPr>
              <a:t>21/33</a:t>
            </a:r>
            <a:endParaRPr lang="en-US" sz="2400" dirty="0">
              <a:latin typeface="Times New Roman" pitchFamily="18" charset="0"/>
            </a:endParaRPr>
          </a:p>
        </p:txBody>
      </p:sp>
      <p:sp>
        <p:nvSpPr>
          <p:cNvPr id="37923" name="Text Box 35"/>
          <p:cNvSpPr txBox="1">
            <a:spLocks noChangeArrowheads="1"/>
          </p:cNvSpPr>
          <p:nvPr/>
        </p:nvSpPr>
        <p:spPr bwMode="auto">
          <a:xfrm>
            <a:off x="5867400" y="5470346"/>
            <a:ext cx="565150" cy="457200"/>
          </a:xfrm>
          <a:prstGeom prst="rect">
            <a:avLst/>
          </a:prstGeom>
          <a:noFill/>
          <a:ln w="9525">
            <a:noFill/>
            <a:miter lim="800000"/>
            <a:headEnd/>
            <a:tailEnd/>
          </a:ln>
        </p:spPr>
        <p:txBody>
          <a:bodyPr wrap="none">
            <a:spAutoFit/>
          </a:bodyPr>
          <a:lstStyle/>
          <a:p>
            <a:r>
              <a:rPr lang="en-US" sz="2400">
                <a:latin typeface="Times New Roman" pitchFamily="18" charset="0"/>
              </a:rPr>
              <a:t>. . .</a:t>
            </a:r>
          </a:p>
        </p:txBody>
      </p:sp>
      <p:sp>
        <p:nvSpPr>
          <p:cNvPr id="27" name="Slide Number Placeholder 26"/>
          <p:cNvSpPr>
            <a:spLocks noGrp="1"/>
          </p:cNvSpPr>
          <p:nvPr>
            <p:ph type="sldNum" sz="quarter" idx="12"/>
          </p:nvPr>
        </p:nvSpPr>
        <p:spPr/>
        <p:txBody>
          <a:bodyPr/>
          <a:lstStyle/>
          <a:p>
            <a:pPr>
              <a:defRPr/>
            </a:pPr>
            <a:fld id="{2F1ED495-67E5-48E0-A15B-A1339E69207C}" type="slidenum">
              <a:rPr lang="en-US"/>
              <a:pPr>
                <a:defRPr/>
              </a:pPr>
              <a:t>46</a:t>
            </a:fld>
            <a:endParaRPr lang="en-US"/>
          </a:p>
        </p:txBody>
      </p:sp>
      <p:sp>
        <p:nvSpPr>
          <p:cNvPr id="28" name="Footer Placeholder 27"/>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cxnSp>
        <p:nvCxnSpPr>
          <p:cNvPr id="30" name="Straight Arrow Connector 29"/>
          <p:cNvCxnSpPr>
            <a:stCxn id="51" idx="3"/>
            <a:endCxn id="50" idx="5"/>
          </p:cNvCxnSpPr>
          <p:nvPr/>
        </p:nvCxnSpPr>
        <p:spPr>
          <a:xfrm flipH="1" flipV="1">
            <a:off x="1017996" y="4058641"/>
            <a:ext cx="2461200" cy="185333"/>
          </a:xfrm>
          <a:prstGeom prst="straightConnector1">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cxnSp>
        <p:nvCxnSpPr>
          <p:cNvPr id="45" name="Straight Arrow Connector 44"/>
          <p:cNvCxnSpPr>
            <a:stCxn id="49" idx="4"/>
            <a:endCxn id="50" idx="7"/>
          </p:cNvCxnSpPr>
          <p:nvPr/>
        </p:nvCxnSpPr>
        <p:spPr>
          <a:xfrm flipH="1">
            <a:off x="1017997" y="2099876"/>
            <a:ext cx="979205" cy="157296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46" name="Straight Arrow Connector 45"/>
          <p:cNvCxnSpPr>
            <a:stCxn id="51" idx="0"/>
            <a:endCxn id="49" idx="5"/>
          </p:cNvCxnSpPr>
          <p:nvPr/>
        </p:nvCxnSpPr>
        <p:spPr>
          <a:xfrm flipH="1" flipV="1">
            <a:off x="2191176" y="2019973"/>
            <a:ext cx="1481994" cy="1758294"/>
          </a:xfrm>
          <a:prstGeom prst="straightConnector1">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cxnSp>
        <p:nvCxnSpPr>
          <p:cNvPr id="47" name="Straight Arrow Connector 46"/>
          <p:cNvCxnSpPr>
            <a:stCxn id="50" idx="6"/>
            <a:endCxn id="51" idx="2"/>
          </p:cNvCxnSpPr>
          <p:nvPr/>
        </p:nvCxnSpPr>
        <p:spPr>
          <a:xfrm>
            <a:off x="1098342" y="3865739"/>
            <a:ext cx="2300508" cy="185333"/>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48" name="Curved Connector 47"/>
          <p:cNvCxnSpPr>
            <a:stCxn id="49" idx="6"/>
            <a:endCxn id="49" idx="0"/>
          </p:cNvCxnSpPr>
          <p:nvPr/>
        </p:nvCxnSpPr>
        <p:spPr>
          <a:xfrm flipH="1" flipV="1">
            <a:off x="1997202" y="1554266"/>
            <a:ext cx="274320" cy="272805"/>
          </a:xfrm>
          <a:prstGeom prst="curvedConnector4">
            <a:avLst>
              <a:gd name="adj1" fmla="val -83333"/>
              <a:gd name="adj2" fmla="val 183796"/>
            </a:avLst>
          </a:prstGeom>
          <a:ln w="28575">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49" name="Oval 48"/>
          <p:cNvSpPr/>
          <p:nvPr/>
        </p:nvSpPr>
        <p:spPr>
          <a:xfrm>
            <a:off x="1722882" y="1554266"/>
            <a:ext cx="548640" cy="54561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800" b="1" dirty="0" smtClean="0">
                <a:solidFill>
                  <a:schemeClr val="bg1"/>
                </a:solidFill>
                <a:latin typeface="Arial" pitchFamily="34" charset="0"/>
                <a:cs typeface="Arial" pitchFamily="34" charset="0"/>
              </a:rPr>
              <a:t>y</a:t>
            </a:r>
            <a:endParaRPr lang="en-US" sz="2800" b="1" dirty="0">
              <a:solidFill>
                <a:schemeClr val="bg1"/>
              </a:solidFill>
              <a:latin typeface="Arial" pitchFamily="34" charset="0"/>
              <a:cs typeface="Arial" pitchFamily="34" charset="0"/>
            </a:endParaRPr>
          </a:p>
        </p:txBody>
      </p:sp>
      <p:sp>
        <p:nvSpPr>
          <p:cNvPr id="50" name="Oval 49"/>
          <p:cNvSpPr/>
          <p:nvPr/>
        </p:nvSpPr>
        <p:spPr>
          <a:xfrm>
            <a:off x="549702" y="3592934"/>
            <a:ext cx="548640" cy="54561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800" b="1" dirty="0" smtClean="0">
                <a:solidFill>
                  <a:schemeClr val="bg1"/>
                </a:solidFill>
                <a:latin typeface="Arial" pitchFamily="34" charset="0"/>
                <a:cs typeface="Arial" pitchFamily="34" charset="0"/>
              </a:rPr>
              <a:t>a</a:t>
            </a:r>
            <a:endParaRPr lang="en-US" sz="2800" b="1" dirty="0">
              <a:solidFill>
                <a:schemeClr val="bg1"/>
              </a:solidFill>
              <a:latin typeface="Arial" pitchFamily="34" charset="0"/>
              <a:cs typeface="Arial" pitchFamily="34" charset="0"/>
            </a:endParaRPr>
          </a:p>
        </p:txBody>
      </p:sp>
      <p:sp>
        <p:nvSpPr>
          <p:cNvPr id="51" name="Oval 50"/>
          <p:cNvSpPr/>
          <p:nvPr/>
        </p:nvSpPr>
        <p:spPr>
          <a:xfrm>
            <a:off x="3398850" y="3778267"/>
            <a:ext cx="548640" cy="545610"/>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800" b="1" dirty="0" smtClean="0">
                <a:solidFill>
                  <a:schemeClr val="bg1"/>
                </a:solidFill>
                <a:latin typeface="Arial" pitchFamily="34" charset="0"/>
                <a:cs typeface="Arial" pitchFamily="34" charset="0"/>
              </a:rPr>
              <a:t>m</a:t>
            </a:r>
            <a:endParaRPr lang="en-US" sz="2800" b="1" dirty="0">
              <a:solidFill>
                <a:schemeClr val="bg1"/>
              </a:solidFill>
              <a:latin typeface="Arial" pitchFamily="34" charset="0"/>
              <a:cs typeface="Arial" pitchFamily="34" charset="0"/>
            </a:endParaRPr>
          </a:p>
        </p:txBody>
      </p:sp>
      <p:cxnSp>
        <p:nvCxnSpPr>
          <p:cNvPr id="32" name="Curved Connector 31"/>
          <p:cNvCxnSpPr/>
          <p:nvPr/>
        </p:nvCxnSpPr>
        <p:spPr>
          <a:xfrm flipH="1" flipV="1">
            <a:off x="3718864" y="3821793"/>
            <a:ext cx="228600" cy="228600"/>
          </a:xfrm>
          <a:prstGeom prst="curvedConnector4">
            <a:avLst>
              <a:gd name="adj1" fmla="val -100000"/>
              <a:gd name="adj2" fmla="val 200000"/>
            </a:avLst>
          </a:prstGeom>
          <a:ln w="28575">
            <a:solidFill>
              <a:schemeClr val="tx1"/>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33" name="Straight Arrow Connector 32"/>
          <p:cNvCxnSpPr>
            <a:stCxn id="49" idx="4"/>
            <a:endCxn id="51" idx="1"/>
          </p:cNvCxnSpPr>
          <p:nvPr/>
        </p:nvCxnSpPr>
        <p:spPr>
          <a:xfrm>
            <a:off x="1997202" y="2099876"/>
            <a:ext cx="1481994" cy="1758294"/>
          </a:xfrm>
          <a:prstGeom prst="straightConnector1">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cxnSp>
        <p:nvCxnSpPr>
          <p:cNvPr id="34" name="Straight Arrow Connector 33"/>
          <p:cNvCxnSpPr>
            <a:stCxn id="50" idx="0"/>
            <a:endCxn id="49" idx="3"/>
          </p:cNvCxnSpPr>
          <p:nvPr/>
        </p:nvCxnSpPr>
        <p:spPr>
          <a:xfrm flipV="1">
            <a:off x="824022" y="2019973"/>
            <a:ext cx="979206" cy="1572961"/>
          </a:xfrm>
          <a:prstGeom prst="straightConnector1">
            <a:avLst/>
          </a:prstGeom>
          <a:ln w="28575">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35" name="TextBox 34"/>
          <p:cNvSpPr txBox="1"/>
          <p:nvPr/>
        </p:nvSpPr>
        <p:spPr>
          <a:xfrm rot="18135060">
            <a:off x="782111" y="2682915"/>
            <a:ext cx="583814" cy="338554"/>
          </a:xfrm>
          <a:prstGeom prst="rect">
            <a:avLst/>
          </a:prstGeom>
          <a:noFill/>
        </p:spPr>
        <p:txBody>
          <a:bodyPr wrap="none" rtlCol="0">
            <a:spAutoFit/>
          </a:bodyPr>
          <a:lstStyle/>
          <a:p>
            <a:r>
              <a:rPr lang="en-US" sz="1600" dirty="0" smtClean="0">
                <a:latin typeface="Arial" pitchFamily="34" charset="0"/>
                <a:cs typeface="Arial" pitchFamily="34" charset="0"/>
              </a:rPr>
              <a:t>7/15</a:t>
            </a:r>
          </a:p>
        </p:txBody>
      </p:sp>
      <p:sp>
        <p:nvSpPr>
          <p:cNvPr id="36" name="TextBox 35"/>
          <p:cNvSpPr txBox="1"/>
          <p:nvPr/>
        </p:nvSpPr>
        <p:spPr>
          <a:xfrm rot="318447">
            <a:off x="1769928" y="3636410"/>
            <a:ext cx="583814" cy="338554"/>
          </a:xfrm>
          <a:prstGeom prst="rect">
            <a:avLst/>
          </a:prstGeom>
          <a:noFill/>
        </p:spPr>
        <p:txBody>
          <a:bodyPr wrap="none" rtlCol="0">
            <a:spAutoFit/>
          </a:bodyPr>
          <a:lstStyle/>
          <a:p>
            <a:r>
              <a:rPr lang="en-US" sz="1600" dirty="0" smtClean="0">
                <a:latin typeface="Arial" pitchFamily="34" charset="0"/>
                <a:cs typeface="Arial" pitchFamily="34" charset="0"/>
              </a:rPr>
              <a:t>7/15</a:t>
            </a:r>
            <a:endParaRPr lang="en-US" sz="1600" dirty="0">
              <a:latin typeface="Arial" pitchFamily="34" charset="0"/>
              <a:cs typeface="Arial" pitchFamily="34" charset="0"/>
            </a:endParaRPr>
          </a:p>
        </p:txBody>
      </p:sp>
      <p:sp>
        <p:nvSpPr>
          <p:cNvPr id="37" name="TextBox 36"/>
          <p:cNvSpPr txBox="1"/>
          <p:nvPr/>
        </p:nvSpPr>
        <p:spPr>
          <a:xfrm rot="419834">
            <a:off x="1727306" y="4094361"/>
            <a:ext cx="633507" cy="369332"/>
          </a:xfrm>
          <a:prstGeom prst="rect">
            <a:avLst/>
          </a:prstGeom>
          <a:noFill/>
        </p:spPr>
        <p:txBody>
          <a:bodyPr wrap="none" rtlCol="0">
            <a:spAutoFit/>
          </a:bodyPr>
          <a:lstStyle/>
          <a:p>
            <a:r>
              <a:rPr lang="en-US" dirty="0" smtClean="0">
                <a:latin typeface="Arial" pitchFamily="34" charset="0"/>
                <a:cs typeface="Arial" pitchFamily="34" charset="0"/>
              </a:rPr>
              <a:t>1/15</a:t>
            </a:r>
          </a:p>
        </p:txBody>
      </p:sp>
      <p:sp>
        <p:nvSpPr>
          <p:cNvPr id="38" name="TextBox 37"/>
          <p:cNvSpPr txBox="1"/>
          <p:nvPr/>
        </p:nvSpPr>
        <p:spPr>
          <a:xfrm>
            <a:off x="3753833" y="3275894"/>
            <a:ext cx="697627" cy="338554"/>
          </a:xfrm>
          <a:prstGeom prst="rect">
            <a:avLst/>
          </a:prstGeom>
          <a:noFill/>
        </p:spPr>
        <p:txBody>
          <a:bodyPr wrap="none" rtlCol="0">
            <a:spAutoFit/>
          </a:bodyPr>
          <a:lstStyle/>
          <a:p>
            <a:r>
              <a:rPr lang="en-US" sz="1600" dirty="0" smtClean="0">
                <a:latin typeface="Arial" pitchFamily="34" charset="0"/>
                <a:cs typeface="Arial" pitchFamily="34" charset="0"/>
              </a:rPr>
              <a:t>13/15</a:t>
            </a:r>
          </a:p>
        </p:txBody>
      </p:sp>
      <p:sp>
        <p:nvSpPr>
          <p:cNvPr id="39" name="TextBox 38"/>
          <p:cNvSpPr txBox="1"/>
          <p:nvPr/>
        </p:nvSpPr>
        <p:spPr>
          <a:xfrm rot="2896627">
            <a:off x="2776945" y="2631195"/>
            <a:ext cx="583814" cy="338554"/>
          </a:xfrm>
          <a:prstGeom prst="rect">
            <a:avLst/>
          </a:prstGeom>
          <a:noFill/>
        </p:spPr>
        <p:txBody>
          <a:bodyPr wrap="none" rtlCol="0">
            <a:spAutoFit/>
          </a:bodyPr>
          <a:lstStyle/>
          <a:p>
            <a:r>
              <a:rPr lang="en-US" sz="1600" dirty="0" smtClean="0">
                <a:latin typeface="Arial" pitchFamily="34" charset="0"/>
                <a:cs typeface="Arial" pitchFamily="34" charset="0"/>
              </a:rPr>
              <a:t>1/15</a:t>
            </a:r>
          </a:p>
        </p:txBody>
      </p:sp>
      <p:sp>
        <p:nvSpPr>
          <p:cNvPr id="40" name="TextBox 39"/>
          <p:cNvSpPr txBox="1"/>
          <p:nvPr/>
        </p:nvSpPr>
        <p:spPr>
          <a:xfrm rot="2760934">
            <a:off x="2308959" y="2877238"/>
            <a:ext cx="583814" cy="338554"/>
          </a:xfrm>
          <a:prstGeom prst="rect">
            <a:avLst/>
          </a:prstGeom>
          <a:noFill/>
        </p:spPr>
        <p:txBody>
          <a:bodyPr wrap="none" rtlCol="0">
            <a:spAutoFit/>
          </a:bodyPr>
          <a:lstStyle/>
          <a:p>
            <a:r>
              <a:rPr lang="en-US" sz="1600" dirty="0" smtClean="0">
                <a:latin typeface="Arial" pitchFamily="34" charset="0"/>
                <a:cs typeface="Arial" pitchFamily="34" charset="0"/>
              </a:rPr>
              <a:t>1/15</a:t>
            </a:r>
          </a:p>
        </p:txBody>
      </p:sp>
      <p:sp>
        <p:nvSpPr>
          <p:cNvPr id="41" name="TextBox 40"/>
          <p:cNvSpPr txBox="1"/>
          <p:nvPr/>
        </p:nvSpPr>
        <p:spPr>
          <a:xfrm rot="2424277">
            <a:off x="134652" y="4355068"/>
            <a:ext cx="633507" cy="369332"/>
          </a:xfrm>
          <a:prstGeom prst="rect">
            <a:avLst/>
          </a:prstGeom>
          <a:noFill/>
        </p:spPr>
        <p:txBody>
          <a:bodyPr wrap="none" rtlCol="0">
            <a:spAutoFit/>
          </a:bodyPr>
          <a:lstStyle/>
          <a:p>
            <a:r>
              <a:rPr lang="en-US" dirty="0" smtClean="0">
                <a:latin typeface="Arial" pitchFamily="34" charset="0"/>
                <a:cs typeface="Arial" pitchFamily="34" charset="0"/>
              </a:rPr>
              <a:t>1/15</a:t>
            </a:r>
          </a:p>
        </p:txBody>
      </p:sp>
      <p:cxnSp>
        <p:nvCxnSpPr>
          <p:cNvPr id="42" name="Curved Connector 41"/>
          <p:cNvCxnSpPr>
            <a:stCxn id="50" idx="4"/>
            <a:endCxn id="50" idx="2"/>
          </p:cNvCxnSpPr>
          <p:nvPr/>
        </p:nvCxnSpPr>
        <p:spPr>
          <a:xfrm rot="5400000" flipH="1">
            <a:off x="550459" y="3864982"/>
            <a:ext cx="272805" cy="274320"/>
          </a:xfrm>
          <a:prstGeom prst="curvedConnector4">
            <a:avLst>
              <a:gd name="adj1" fmla="val -83796"/>
              <a:gd name="adj2" fmla="val 183333"/>
            </a:avLst>
          </a:prstGeom>
          <a:ln w="28575">
            <a:solidFill>
              <a:srgbClr val="008000"/>
            </a:solidFill>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43" name="TextBox 42"/>
          <p:cNvSpPr txBox="1"/>
          <p:nvPr/>
        </p:nvSpPr>
        <p:spPr>
          <a:xfrm>
            <a:off x="2472114" y="1321352"/>
            <a:ext cx="583814" cy="338554"/>
          </a:xfrm>
          <a:prstGeom prst="rect">
            <a:avLst/>
          </a:prstGeom>
          <a:noFill/>
        </p:spPr>
        <p:txBody>
          <a:bodyPr wrap="none" rtlCol="0">
            <a:spAutoFit/>
          </a:bodyPr>
          <a:lstStyle/>
          <a:p>
            <a:r>
              <a:rPr lang="en-US" sz="1600" dirty="0" smtClean="0">
                <a:latin typeface="Arial" pitchFamily="34" charset="0"/>
                <a:cs typeface="Arial" pitchFamily="34" charset="0"/>
              </a:rPr>
              <a:t>7/15</a:t>
            </a:r>
          </a:p>
        </p:txBody>
      </p:sp>
      <p:sp>
        <p:nvSpPr>
          <p:cNvPr id="44" name="TextBox 43"/>
          <p:cNvSpPr txBox="1"/>
          <p:nvPr/>
        </p:nvSpPr>
        <p:spPr>
          <a:xfrm rot="18135060">
            <a:off x="1306275" y="2798371"/>
            <a:ext cx="583814" cy="338554"/>
          </a:xfrm>
          <a:prstGeom prst="rect">
            <a:avLst/>
          </a:prstGeom>
          <a:noFill/>
        </p:spPr>
        <p:txBody>
          <a:bodyPr wrap="none" rtlCol="0">
            <a:spAutoFit/>
          </a:bodyPr>
          <a:lstStyle/>
          <a:p>
            <a:r>
              <a:rPr lang="en-US" sz="1600" dirty="0" smtClean="0">
                <a:latin typeface="Arial" pitchFamily="34" charset="0"/>
                <a:cs typeface="Arial" pitchFamily="34" charset="0"/>
              </a:rPr>
              <a:t>7/15</a:t>
            </a:r>
          </a:p>
        </p:txBody>
      </p:sp>
      <p:sp>
        <p:nvSpPr>
          <p:cNvPr id="52" name="Rectangle 43"/>
          <p:cNvSpPr>
            <a:spLocks noChangeArrowheads="1"/>
          </p:cNvSpPr>
          <p:nvPr/>
        </p:nvSpPr>
        <p:spPr bwMode="auto">
          <a:xfrm>
            <a:off x="4987502" y="1630660"/>
            <a:ext cx="1371600" cy="1219200"/>
          </a:xfrm>
          <a:prstGeom prst="rect">
            <a:avLst/>
          </a:prstGeom>
          <a:noFill/>
          <a:ln w="9525">
            <a:solidFill>
              <a:schemeClr val="tx1"/>
            </a:solidFill>
            <a:miter lim="800000"/>
            <a:headEnd/>
            <a:tailEnd/>
          </a:ln>
        </p:spPr>
        <p:txBody>
          <a:bodyPr wrap="none" anchor="ctr"/>
          <a:lstStyle/>
          <a:p>
            <a:endParaRPr lang="en-US">
              <a:latin typeface="Corbel" pitchFamily="34" charset="0"/>
            </a:endParaRPr>
          </a:p>
        </p:txBody>
      </p:sp>
      <p:sp>
        <p:nvSpPr>
          <p:cNvPr id="53" name="Text Box 44"/>
          <p:cNvSpPr txBox="1">
            <a:spLocks noChangeArrowheads="1"/>
          </p:cNvSpPr>
          <p:nvPr/>
        </p:nvSpPr>
        <p:spPr bwMode="auto">
          <a:xfrm>
            <a:off x="4584277" y="1595735"/>
            <a:ext cx="1816523" cy="1200329"/>
          </a:xfrm>
          <a:prstGeom prst="rect">
            <a:avLst/>
          </a:prstGeom>
          <a:noFill/>
          <a:ln w="9525">
            <a:noFill/>
            <a:miter lim="800000"/>
            <a:headEnd/>
            <a:tailEnd/>
          </a:ln>
        </p:spPr>
        <p:txBody>
          <a:bodyPr wrap="none">
            <a:spAutoFit/>
          </a:bodyPr>
          <a:lstStyle/>
          <a:p>
            <a:r>
              <a:rPr lang="en-US" sz="2400" dirty="0">
                <a:latin typeface="Times New Roman" pitchFamily="18" charset="0"/>
              </a:rPr>
              <a:t>     1/2 1/2   </a:t>
            </a:r>
            <a:r>
              <a:rPr lang="en-US" sz="2400" dirty="0" smtClean="0">
                <a:latin typeface="Times New Roman" pitchFamily="18" charset="0"/>
              </a:rPr>
              <a:t>0</a:t>
            </a:r>
            <a:endParaRPr lang="en-US" sz="2400" dirty="0">
              <a:latin typeface="Times New Roman" pitchFamily="18" charset="0"/>
            </a:endParaRPr>
          </a:p>
          <a:p>
            <a:r>
              <a:rPr lang="en-US" sz="2400" dirty="0">
                <a:latin typeface="Times New Roman" pitchFamily="18" charset="0"/>
              </a:rPr>
              <a:t>     1/2   0    </a:t>
            </a:r>
            <a:r>
              <a:rPr lang="en-US" sz="2400" dirty="0" smtClean="0">
                <a:latin typeface="Times New Roman" pitchFamily="18" charset="0"/>
              </a:rPr>
              <a:t>0</a:t>
            </a:r>
            <a:endParaRPr lang="en-US" sz="2400" dirty="0">
              <a:latin typeface="Times New Roman" pitchFamily="18" charset="0"/>
            </a:endParaRPr>
          </a:p>
          <a:p>
            <a:r>
              <a:rPr lang="en-US" sz="2400" dirty="0">
                <a:latin typeface="Times New Roman" pitchFamily="18" charset="0"/>
              </a:rPr>
              <a:t>      0   1/2   </a:t>
            </a:r>
            <a:r>
              <a:rPr lang="en-US" sz="2400" dirty="0" smtClean="0">
                <a:latin typeface="Times New Roman" pitchFamily="18" charset="0"/>
              </a:rPr>
              <a:t>1</a:t>
            </a:r>
            <a:endParaRPr lang="en-US" sz="2400" dirty="0">
              <a:latin typeface="Times New Roman" pitchFamily="18" charset="0"/>
            </a:endParaRPr>
          </a:p>
        </p:txBody>
      </p:sp>
      <p:sp>
        <p:nvSpPr>
          <p:cNvPr id="54" name="Rectangle 45"/>
          <p:cNvSpPr>
            <a:spLocks noChangeArrowheads="1"/>
          </p:cNvSpPr>
          <p:nvPr/>
        </p:nvSpPr>
        <p:spPr bwMode="auto">
          <a:xfrm>
            <a:off x="7543800" y="1630660"/>
            <a:ext cx="1447800" cy="1219200"/>
          </a:xfrm>
          <a:prstGeom prst="rect">
            <a:avLst/>
          </a:prstGeom>
          <a:noFill/>
          <a:ln w="9525">
            <a:solidFill>
              <a:schemeClr val="tx1"/>
            </a:solidFill>
            <a:miter lim="800000"/>
            <a:headEnd/>
            <a:tailEnd/>
          </a:ln>
        </p:spPr>
        <p:txBody>
          <a:bodyPr wrap="none" anchor="ctr"/>
          <a:lstStyle/>
          <a:p>
            <a:endParaRPr lang="en-US">
              <a:latin typeface="Corbel" pitchFamily="34" charset="0"/>
            </a:endParaRPr>
          </a:p>
        </p:txBody>
      </p:sp>
      <p:sp>
        <p:nvSpPr>
          <p:cNvPr id="55" name="Text Box 46"/>
          <p:cNvSpPr txBox="1">
            <a:spLocks noChangeArrowheads="1"/>
          </p:cNvSpPr>
          <p:nvPr/>
        </p:nvSpPr>
        <p:spPr bwMode="auto">
          <a:xfrm>
            <a:off x="7251700" y="1595735"/>
            <a:ext cx="1733550" cy="1187450"/>
          </a:xfrm>
          <a:prstGeom prst="rect">
            <a:avLst/>
          </a:prstGeom>
          <a:noFill/>
          <a:ln w="9525">
            <a:noFill/>
            <a:miter lim="800000"/>
            <a:headEnd/>
            <a:tailEnd/>
          </a:ln>
        </p:spPr>
        <p:txBody>
          <a:bodyPr wrap="none">
            <a:spAutoFit/>
          </a:bodyPr>
          <a:lstStyle/>
          <a:p>
            <a:r>
              <a:rPr lang="en-US" sz="2400" dirty="0">
                <a:latin typeface="Times New Roman" pitchFamily="18" charset="0"/>
              </a:rPr>
              <a:t>   1/3 1/3 1/3</a:t>
            </a:r>
          </a:p>
          <a:p>
            <a:r>
              <a:rPr lang="en-US" sz="2400" dirty="0">
                <a:latin typeface="Times New Roman" pitchFamily="18" charset="0"/>
              </a:rPr>
              <a:t>   1/3 1/3 1/3</a:t>
            </a:r>
          </a:p>
          <a:p>
            <a:r>
              <a:rPr lang="en-US" sz="2400" dirty="0">
                <a:latin typeface="Times New Roman" pitchFamily="18" charset="0"/>
              </a:rPr>
              <a:t>   1/3 1/3 1/3</a:t>
            </a:r>
          </a:p>
        </p:txBody>
      </p:sp>
      <p:sp>
        <p:nvSpPr>
          <p:cNvPr id="56" name="Rectangle 47"/>
          <p:cNvSpPr>
            <a:spLocks noChangeArrowheads="1"/>
          </p:cNvSpPr>
          <p:nvPr/>
        </p:nvSpPr>
        <p:spPr bwMode="auto">
          <a:xfrm>
            <a:off x="5791200" y="2971800"/>
            <a:ext cx="2216150" cy="1260475"/>
          </a:xfrm>
          <a:prstGeom prst="rect">
            <a:avLst/>
          </a:prstGeom>
          <a:noFill/>
          <a:ln w="9525">
            <a:solidFill>
              <a:schemeClr val="tx1"/>
            </a:solidFill>
            <a:miter lim="800000"/>
            <a:headEnd/>
            <a:tailEnd/>
          </a:ln>
        </p:spPr>
        <p:txBody>
          <a:bodyPr wrap="none" anchor="ctr"/>
          <a:lstStyle/>
          <a:p>
            <a:endParaRPr lang="en-US">
              <a:latin typeface="Corbel" pitchFamily="34" charset="0"/>
            </a:endParaRPr>
          </a:p>
        </p:txBody>
      </p:sp>
      <p:sp>
        <p:nvSpPr>
          <p:cNvPr id="57" name="Text Box 48"/>
          <p:cNvSpPr txBox="1">
            <a:spLocks noChangeArrowheads="1"/>
          </p:cNvSpPr>
          <p:nvPr/>
        </p:nvSpPr>
        <p:spPr bwMode="auto">
          <a:xfrm>
            <a:off x="5387975" y="2971800"/>
            <a:ext cx="2755883" cy="1200329"/>
          </a:xfrm>
          <a:prstGeom prst="rect">
            <a:avLst/>
          </a:prstGeom>
          <a:noFill/>
          <a:ln w="9525">
            <a:noFill/>
            <a:miter lim="800000"/>
            <a:headEnd/>
            <a:tailEnd/>
          </a:ln>
        </p:spPr>
        <p:txBody>
          <a:bodyPr wrap="none">
            <a:spAutoFit/>
          </a:bodyPr>
          <a:lstStyle/>
          <a:p>
            <a:r>
              <a:rPr lang="en-US" sz="2400" dirty="0">
                <a:latin typeface="Times New Roman" pitchFamily="18" charset="0"/>
              </a:rPr>
              <a:t>y   7/15  7/15   1</a:t>
            </a:r>
            <a:r>
              <a:rPr lang="en-US" sz="2400" dirty="0" smtClean="0">
                <a:latin typeface="Times New Roman" pitchFamily="18" charset="0"/>
              </a:rPr>
              <a:t>/15</a:t>
            </a:r>
            <a:endParaRPr lang="en-US" sz="2400" dirty="0">
              <a:latin typeface="Times New Roman" pitchFamily="18" charset="0"/>
            </a:endParaRPr>
          </a:p>
          <a:p>
            <a:r>
              <a:rPr lang="en-US" sz="2400" dirty="0">
                <a:latin typeface="Times New Roman" pitchFamily="18" charset="0"/>
              </a:rPr>
              <a:t>a   7/15  1/15   </a:t>
            </a:r>
            <a:r>
              <a:rPr lang="en-US" sz="2400" dirty="0" smtClean="0">
                <a:latin typeface="Times New Roman" pitchFamily="18" charset="0"/>
              </a:rPr>
              <a:t>1/15</a:t>
            </a:r>
            <a:endParaRPr lang="en-US" sz="2400" dirty="0">
              <a:latin typeface="Times New Roman" pitchFamily="18" charset="0"/>
            </a:endParaRPr>
          </a:p>
          <a:p>
            <a:r>
              <a:rPr lang="en-US" sz="2400" dirty="0">
                <a:latin typeface="Times New Roman" pitchFamily="18" charset="0"/>
              </a:rPr>
              <a:t>m  1/15  7/15  </a:t>
            </a:r>
            <a:r>
              <a:rPr lang="en-US" sz="2400" dirty="0" smtClean="0">
                <a:latin typeface="Times New Roman" pitchFamily="18" charset="0"/>
              </a:rPr>
              <a:t>13/15</a:t>
            </a:r>
            <a:endParaRPr lang="en-US" sz="2400" dirty="0">
              <a:latin typeface="Times New Roman" pitchFamily="18" charset="0"/>
            </a:endParaRPr>
          </a:p>
        </p:txBody>
      </p:sp>
      <p:sp>
        <p:nvSpPr>
          <p:cNvPr id="58" name="Text Box 49"/>
          <p:cNvSpPr txBox="1">
            <a:spLocks noChangeArrowheads="1"/>
          </p:cNvSpPr>
          <p:nvPr/>
        </p:nvSpPr>
        <p:spPr bwMode="auto">
          <a:xfrm>
            <a:off x="4431877" y="1935460"/>
            <a:ext cx="608013" cy="457200"/>
          </a:xfrm>
          <a:prstGeom prst="rect">
            <a:avLst/>
          </a:prstGeom>
          <a:noFill/>
          <a:ln w="9525">
            <a:noFill/>
            <a:miter lim="800000"/>
            <a:headEnd/>
            <a:tailEnd/>
          </a:ln>
        </p:spPr>
        <p:txBody>
          <a:bodyPr wrap="none">
            <a:spAutoFit/>
          </a:bodyPr>
          <a:lstStyle/>
          <a:p>
            <a:r>
              <a:rPr lang="en-US" sz="2400" dirty="0">
                <a:latin typeface="Corbel" pitchFamily="34" charset="0"/>
              </a:rPr>
              <a:t>0.8</a:t>
            </a:r>
          </a:p>
        </p:txBody>
      </p:sp>
      <p:sp>
        <p:nvSpPr>
          <p:cNvPr id="59" name="Text Box 50"/>
          <p:cNvSpPr txBox="1">
            <a:spLocks noChangeArrowheads="1"/>
          </p:cNvSpPr>
          <p:nvPr/>
        </p:nvSpPr>
        <p:spPr bwMode="auto">
          <a:xfrm>
            <a:off x="6689725" y="1898948"/>
            <a:ext cx="869950" cy="457200"/>
          </a:xfrm>
          <a:prstGeom prst="rect">
            <a:avLst/>
          </a:prstGeom>
          <a:noFill/>
          <a:ln w="9525">
            <a:noFill/>
            <a:miter lim="800000"/>
            <a:headEnd/>
            <a:tailEnd/>
          </a:ln>
        </p:spPr>
        <p:txBody>
          <a:bodyPr wrap="none">
            <a:spAutoFit/>
          </a:bodyPr>
          <a:lstStyle/>
          <a:p>
            <a:r>
              <a:rPr lang="en-US" sz="2400" dirty="0">
                <a:latin typeface="Corbel" pitchFamily="34" charset="0"/>
              </a:rPr>
              <a:t>+ 0.2</a:t>
            </a:r>
          </a:p>
        </p:txBody>
      </p:sp>
      <p:sp>
        <p:nvSpPr>
          <p:cNvPr id="60" name="TextBox 59"/>
          <p:cNvSpPr txBox="1"/>
          <p:nvPr/>
        </p:nvSpPr>
        <p:spPr>
          <a:xfrm>
            <a:off x="5449707" y="1101308"/>
            <a:ext cx="441146" cy="461665"/>
          </a:xfrm>
          <a:prstGeom prst="rect">
            <a:avLst/>
          </a:prstGeom>
          <a:noFill/>
        </p:spPr>
        <p:txBody>
          <a:bodyPr wrap="none" rtlCol="0">
            <a:spAutoFit/>
          </a:bodyPr>
          <a:lstStyle/>
          <a:p>
            <a:r>
              <a:rPr lang="en-US" sz="2400" b="1" dirty="0" smtClean="0">
                <a:solidFill>
                  <a:srgbClr val="008000"/>
                </a:solidFill>
                <a:latin typeface="Arial" pitchFamily="34" charset="0"/>
                <a:cs typeface="Arial" pitchFamily="34" charset="0"/>
              </a:rPr>
              <a:t>M</a:t>
            </a:r>
          </a:p>
        </p:txBody>
      </p:sp>
      <p:sp>
        <p:nvSpPr>
          <p:cNvPr id="61" name="TextBox 60"/>
          <p:cNvSpPr txBox="1"/>
          <p:nvPr/>
        </p:nvSpPr>
        <p:spPr>
          <a:xfrm>
            <a:off x="7239000" y="1050943"/>
            <a:ext cx="1739579" cy="461665"/>
          </a:xfrm>
          <a:prstGeom prst="rect">
            <a:avLst/>
          </a:prstGeom>
          <a:noFill/>
        </p:spPr>
        <p:txBody>
          <a:bodyPr wrap="none" rtlCol="0">
            <a:spAutoFit/>
          </a:bodyPr>
          <a:lstStyle/>
          <a:p>
            <a:pPr lvl="1"/>
            <a:r>
              <a:rPr lang="en-US" sz="2400" b="1" dirty="0">
                <a:solidFill>
                  <a:srgbClr val="008000"/>
                </a:solidFill>
                <a:latin typeface="Arial" pitchFamily="34" charset="0"/>
                <a:cs typeface="Arial" pitchFamily="34" charset="0"/>
              </a:rPr>
              <a:t>[</a:t>
            </a:r>
            <a:r>
              <a:rPr lang="en-US" sz="2400" b="1" dirty="0" smtClean="0">
                <a:solidFill>
                  <a:srgbClr val="008000"/>
                </a:solidFill>
                <a:latin typeface="Arial" pitchFamily="34" charset="0"/>
                <a:cs typeface="Arial" pitchFamily="34" charset="0"/>
              </a:rPr>
              <a:t>1/N]</a:t>
            </a:r>
            <a:r>
              <a:rPr lang="en-US" sz="2400" b="1" baseline="-25000" dirty="0" err="1" smtClean="0">
                <a:solidFill>
                  <a:srgbClr val="008000"/>
                </a:solidFill>
                <a:latin typeface="Arial" pitchFamily="34" charset="0"/>
                <a:cs typeface="Arial" pitchFamily="34" charset="0"/>
              </a:rPr>
              <a:t>NxN</a:t>
            </a:r>
            <a:endParaRPr lang="en-US" sz="2400" b="1" baseline="-25000" dirty="0">
              <a:solidFill>
                <a:srgbClr val="008000"/>
              </a:solidFill>
              <a:latin typeface="Arial" pitchFamily="34" charset="0"/>
              <a:cs typeface="Arial" pitchFamily="34" charset="0"/>
            </a:endParaRPr>
          </a:p>
        </p:txBody>
      </p:sp>
      <p:sp>
        <p:nvSpPr>
          <p:cNvPr id="62" name="TextBox 61"/>
          <p:cNvSpPr txBox="1"/>
          <p:nvPr/>
        </p:nvSpPr>
        <p:spPr>
          <a:xfrm>
            <a:off x="6836316" y="4308475"/>
            <a:ext cx="407484" cy="461665"/>
          </a:xfrm>
          <a:prstGeom prst="rect">
            <a:avLst/>
          </a:prstGeom>
          <a:noFill/>
        </p:spPr>
        <p:txBody>
          <a:bodyPr wrap="none" rtlCol="0">
            <a:spAutoFit/>
          </a:bodyPr>
          <a:lstStyle/>
          <a:p>
            <a:r>
              <a:rPr lang="en-US" sz="2400" b="1" dirty="0" smtClean="0">
                <a:solidFill>
                  <a:srgbClr val="008000"/>
                </a:solidFill>
                <a:latin typeface="Arial" pitchFamily="34" charset="0"/>
                <a:cs typeface="Arial" pitchFamily="34" charset="0"/>
              </a:rPr>
              <a:t>A</a:t>
            </a:r>
          </a:p>
        </p:txBody>
      </p:sp>
    </p:spTree>
    <p:extLst>
      <p:ext uri="{BB962C8B-B14F-4D97-AF65-F5344CB8AC3E}">
        <p14:creationId xmlns:p14="http://schemas.microsoft.com/office/powerpoint/2010/main" val="3260007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dissolve">
                                      <p:cBhvr>
                                        <p:cTn id="7" dur="500"/>
                                        <p:tgtEl>
                                          <p:spTgt spid="5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dissolve">
                                      <p:cBhvr>
                                        <p:cTn id="10" dur="500"/>
                                        <p:tgtEl>
                                          <p:spTgt spid="5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dissolve">
                                      <p:cBhvr>
                                        <p:cTn id="25" dur="500"/>
                                        <p:tgtEl>
                                          <p:spTgt spid="54"/>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dissolve">
                                      <p:cBhvr>
                                        <p:cTn id="28" dur="500"/>
                                        <p:tgtEl>
                                          <p:spTgt spid="55"/>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dissolve">
                                      <p:cBhvr>
                                        <p:cTn id="31" dur="500"/>
                                        <p:tgtEl>
                                          <p:spTgt spid="58"/>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dissolve">
                                      <p:cBhvr>
                                        <p:cTn id="34" dur="500"/>
                                        <p:tgtEl>
                                          <p:spTgt spid="59"/>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dissolve">
                                      <p:cBhvr>
                                        <p:cTn id="39" dur="500"/>
                                        <p:tgtEl>
                                          <p:spTgt spid="56"/>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dissolve">
                                      <p:cBhvr>
                                        <p:cTn id="42" dur="500"/>
                                        <p:tgtEl>
                                          <p:spTgt spid="57"/>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791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7920"/>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7921"/>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7923"/>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79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19" grpId="0" autoUpdateAnimBg="0"/>
      <p:bldP spid="37920" grpId="0" autoUpdateAnimBg="0"/>
      <p:bldP spid="37921" grpId="0" autoUpdateAnimBg="0"/>
      <p:bldP spid="37922" grpId="0" autoUpdateAnimBg="0"/>
      <p:bldP spid="37923" grpId="0" autoUpdateAnimBg="0"/>
      <p:bldP spid="35" grpId="0"/>
      <p:bldP spid="36" grpId="0"/>
      <p:bldP spid="37" grpId="0"/>
      <p:bldP spid="38" grpId="0"/>
      <p:bldP spid="39" grpId="0"/>
      <p:bldP spid="40" grpId="0"/>
      <p:bldP spid="41" grpId="0"/>
      <p:bldP spid="43" grpId="0"/>
      <p:bldP spid="44" grpId="0"/>
      <p:bldP spid="52" grpId="0" animBg="1"/>
      <p:bldP spid="53" grpId="0"/>
      <p:bldP spid="54" grpId="0" animBg="1"/>
      <p:bldP spid="55" grpId="0"/>
      <p:bldP spid="56" grpId="0" animBg="1"/>
      <p:bldP spid="57" grpId="0"/>
      <p:bldP spid="58" grpId="0"/>
      <p:bldP spid="59" grpId="0"/>
      <p:bldP spid="6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How do we actually compute the PageRank?</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796870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p:cNvSpPr>
          <p:nvPr>
            <p:ph type="title"/>
          </p:nvPr>
        </p:nvSpPr>
        <p:spPr bwMode="auto">
          <a:noFill/>
        </p:spPr>
        <p:txBody>
          <a:bodyPr wrap="square" tIns="45720" bIns="45720" numCol="1" anchorCtr="0" compatLnSpc="1">
            <a:prstTxWarp prst="textNoShape">
              <a:avLst/>
            </a:prstTxWarp>
          </a:bodyPr>
          <a:lstStyle/>
          <a:p>
            <a:r>
              <a:rPr lang="en-US" dirty="0" smtClean="0"/>
              <a:t>Computing Page Rank</a:t>
            </a:r>
          </a:p>
        </p:txBody>
      </p:sp>
      <p:sp>
        <p:nvSpPr>
          <p:cNvPr id="88067" name="Rectangle 3"/>
          <p:cNvSpPr>
            <a:spLocks noGrp="1"/>
          </p:cNvSpPr>
          <p:nvPr>
            <p:ph idx="1"/>
          </p:nvPr>
        </p:nvSpPr>
        <p:spPr>
          <a:xfrm>
            <a:off x="457200" y="1295400"/>
            <a:ext cx="7983870" cy="5334001"/>
          </a:xfrm>
        </p:spPr>
        <p:txBody>
          <a:bodyPr>
            <a:normAutofit lnSpcReduction="10000"/>
          </a:bodyPr>
          <a:lstStyle/>
          <a:p>
            <a:r>
              <a:rPr lang="en-US" b="1" dirty="0" smtClean="0">
                <a:solidFill>
                  <a:srgbClr val="0000FF"/>
                </a:solidFill>
              </a:rPr>
              <a:t>Key step is matrix-vector multiplication</a:t>
            </a:r>
          </a:p>
          <a:p>
            <a:pPr lvl="1"/>
            <a:r>
              <a:rPr lang="en-US" b="1" i="1" dirty="0" err="1" smtClean="0"/>
              <a:t>r</a:t>
            </a:r>
            <a:r>
              <a:rPr lang="en-US" baseline="30000" dirty="0" err="1" smtClean="0"/>
              <a:t>new</a:t>
            </a:r>
            <a:r>
              <a:rPr lang="en-US" dirty="0" smtClean="0"/>
              <a:t> = </a:t>
            </a:r>
            <a:r>
              <a:rPr lang="en-US" b="1" i="1" dirty="0" smtClean="0"/>
              <a:t>A </a:t>
            </a:r>
            <a:r>
              <a:rPr lang="en-US" b="1" dirty="0" smtClean="0"/>
              <a:t>∙ </a:t>
            </a:r>
            <a:r>
              <a:rPr lang="en-US" b="1" i="1" dirty="0" err="1" smtClean="0"/>
              <a:t>r</a:t>
            </a:r>
            <a:r>
              <a:rPr lang="en-US" baseline="30000" dirty="0" err="1" smtClean="0"/>
              <a:t>old</a:t>
            </a:r>
            <a:endParaRPr lang="en-US" baseline="30000" dirty="0" smtClean="0"/>
          </a:p>
          <a:p>
            <a:r>
              <a:rPr lang="en-US" dirty="0" smtClean="0"/>
              <a:t>Easy if we have enough main memory to hold </a:t>
            </a:r>
            <a:r>
              <a:rPr lang="en-US" b="1" dirty="0" smtClean="0"/>
              <a:t>A</a:t>
            </a:r>
            <a:r>
              <a:rPr lang="en-US" dirty="0" smtClean="0"/>
              <a:t>, </a:t>
            </a:r>
            <a:r>
              <a:rPr lang="en-US" b="1" dirty="0" err="1" smtClean="0"/>
              <a:t>r</a:t>
            </a:r>
            <a:r>
              <a:rPr lang="en-US" baseline="30000" dirty="0" err="1" smtClean="0"/>
              <a:t>old</a:t>
            </a:r>
            <a:r>
              <a:rPr lang="en-US" dirty="0" smtClean="0"/>
              <a:t>, </a:t>
            </a:r>
            <a:r>
              <a:rPr lang="en-US" b="1" dirty="0" err="1" smtClean="0"/>
              <a:t>r</a:t>
            </a:r>
            <a:r>
              <a:rPr lang="en-US" baseline="30000" dirty="0" err="1" smtClean="0"/>
              <a:t>new</a:t>
            </a:r>
            <a:endParaRPr lang="en-US" dirty="0" smtClean="0"/>
          </a:p>
          <a:p>
            <a:r>
              <a:rPr lang="en-US" b="1" dirty="0" smtClean="0">
                <a:solidFill>
                  <a:srgbClr val="D60093"/>
                </a:solidFill>
              </a:rPr>
              <a:t>Say N = 1 billion pages</a:t>
            </a:r>
          </a:p>
          <a:p>
            <a:pPr lvl="1"/>
            <a:r>
              <a:rPr lang="en-US" dirty="0" smtClean="0"/>
              <a:t>We need 4 bytes for </a:t>
            </a:r>
            <a:br>
              <a:rPr lang="en-US" dirty="0" smtClean="0"/>
            </a:br>
            <a:r>
              <a:rPr lang="en-US" dirty="0" smtClean="0"/>
              <a:t>each entry (say)</a:t>
            </a:r>
          </a:p>
          <a:p>
            <a:pPr lvl="1"/>
            <a:r>
              <a:rPr lang="en-US" dirty="0" smtClean="0"/>
              <a:t>2 billion entries for </a:t>
            </a:r>
            <a:br>
              <a:rPr lang="en-US" dirty="0" smtClean="0"/>
            </a:br>
            <a:r>
              <a:rPr lang="en-US" dirty="0" smtClean="0"/>
              <a:t>vectors, approx 8GB</a:t>
            </a:r>
          </a:p>
          <a:p>
            <a:pPr lvl="1"/>
            <a:r>
              <a:rPr lang="en-US" dirty="0" smtClean="0">
                <a:solidFill>
                  <a:srgbClr val="D60093"/>
                </a:solidFill>
              </a:rPr>
              <a:t>Matrix </a:t>
            </a:r>
            <a:r>
              <a:rPr lang="en-US" b="1" dirty="0" smtClean="0">
                <a:solidFill>
                  <a:srgbClr val="D60093"/>
                </a:solidFill>
              </a:rPr>
              <a:t>A</a:t>
            </a:r>
            <a:r>
              <a:rPr lang="en-US" dirty="0" smtClean="0">
                <a:solidFill>
                  <a:srgbClr val="D60093"/>
                </a:solidFill>
              </a:rPr>
              <a:t> has N</a:t>
            </a:r>
            <a:r>
              <a:rPr lang="en-US" baseline="30000" dirty="0" smtClean="0">
                <a:solidFill>
                  <a:srgbClr val="D60093"/>
                </a:solidFill>
              </a:rPr>
              <a:t>2</a:t>
            </a:r>
            <a:r>
              <a:rPr lang="en-US" dirty="0" smtClean="0">
                <a:solidFill>
                  <a:srgbClr val="D60093"/>
                </a:solidFill>
              </a:rPr>
              <a:t> entries</a:t>
            </a:r>
          </a:p>
          <a:p>
            <a:pPr lvl="2"/>
            <a:r>
              <a:rPr lang="en-US" dirty="0" smtClean="0"/>
              <a:t>10</a:t>
            </a:r>
            <a:r>
              <a:rPr lang="en-US" baseline="30000" dirty="0" smtClean="0"/>
              <a:t>18</a:t>
            </a:r>
            <a:r>
              <a:rPr lang="en-US" dirty="0" smtClean="0"/>
              <a:t> is a large number!</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48</a:t>
            </a:fld>
            <a:endParaRPr lang="en-US"/>
          </a:p>
        </p:txBody>
      </p:sp>
      <p:sp>
        <p:nvSpPr>
          <p:cNvPr id="8" name="Text Box 12"/>
          <p:cNvSpPr txBox="1">
            <a:spLocks noChangeArrowheads="1"/>
          </p:cNvSpPr>
          <p:nvPr/>
        </p:nvSpPr>
        <p:spPr bwMode="auto">
          <a:xfrm>
            <a:off x="6248400" y="4114800"/>
            <a:ext cx="992579" cy="923330"/>
          </a:xfrm>
          <a:prstGeom prst="rect">
            <a:avLst/>
          </a:prstGeom>
          <a:noFill/>
          <a:ln w="9525">
            <a:solidFill>
              <a:schemeClr val="tx1"/>
            </a:solidFill>
            <a:miter lim="800000"/>
            <a:headEnd/>
            <a:tailEnd/>
          </a:ln>
        </p:spPr>
        <p:txBody>
          <a:bodyPr wrap="none">
            <a:spAutoFit/>
          </a:bodyPr>
          <a:lstStyle/>
          <a:p>
            <a:r>
              <a:rPr lang="en-US" dirty="0" smtClean="0">
                <a:latin typeface="Times New Roman" pitchFamily="18" charset="0"/>
              </a:rPr>
              <a:t>½   ½   </a:t>
            </a:r>
            <a:r>
              <a:rPr lang="en-US" dirty="0">
                <a:latin typeface="Times New Roman" pitchFamily="18" charset="0"/>
              </a:rPr>
              <a:t>0</a:t>
            </a:r>
          </a:p>
          <a:p>
            <a:r>
              <a:rPr lang="en-US" dirty="0">
                <a:latin typeface="Times New Roman" pitchFamily="18" charset="0"/>
              </a:rPr>
              <a:t> </a:t>
            </a:r>
            <a:r>
              <a:rPr lang="en-US" dirty="0" smtClean="0">
                <a:latin typeface="Times New Roman" pitchFamily="18" charset="0"/>
              </a:rPr>
              <a:t>½   </a:t>
            </a:r>
            <a:r>
              <a:rPr lang="en-US" dirty="0">
                <a:latin typeface="Times New Roman" pitchFamily="18" charset="0"/>
              </a:rPr>
              <a:t>0   </a:t>
            </a:r>
            <a:r>
              <a:rPr lang="en-US" dirty="0" smtClean="0">
                <a:latin typeface="Times New Roman" pitchFamily="18" charset="0"/>
              </a:rPr>
              <a:t>0</a:t>
            </a:r>
            <a:endParaRPr lang="en-US" dirty="0">
              <a:latin typeface="Times New Roman" pitchFamily="18" charset="0"/>
            </a:endParaRPr>
          </a:p>
          <a:p>
            <a:r>
              <a:rPr lang="en-US" dirty="0" smtClean="0">
                <a:latin typeface="Times New Roman" pitchFamily="18" charset="0"/>
              </a:rPr>
              <a:t>0    ½   </a:t>
            </a:r>
            <a:r>
              <a:rPr lang="en-US" dirty="0">
                <a:latin typeface="Times New Roman" pitchFamily="18" charset="0"/>
              </a:rPr>
              <a:t>1</a:t>
            </a:r>
          </a:p>
        </p:txBody>
      </p:sp>
      <p:sp>
        <p:nvSpPr>
          <p:cNvPr id="10" name="Text Box 22"/>
          <p:cNvSpPr txBox="1">
            <a:spLocks noChangeArrowheads="1"/>
          </p:cNvSpPr>
          <p:nvPr/>
        </p:nvSpPr>
        <p:spPr bwMode="auto">
          <a:xfrm>
            <a:off x="7848600" y="4114800"/>
            <a:ext cx="1184940" cy="923330"/>
          </a:xfrm>
          <a:prstGeom prst="rect">
            <a:avLst/>
          </a:prstGeom>
          <a:noFill/>
          <a:ln w="9525">
            <a:solidFill>
              <a:schemeClr val="tx1"/>
            </a:solidFill>
            <a:miter lim="800000"/>
            <a:headEnd/>
            <a:tailEnd/>
          </a:ln>
        </p:spPr>
        <p:txBody>
          <a:bodyPr wrap="none">
            <a:spAutoFit/>
          </a:bodyPr>
          <a:lstStyle/>
          <a:p>
            <a:pPr algn="ctr"/>
            <a:r>
              <a:rPr lang="en-US" dirty="0" smtClean="0">
                <a:latin typeface="Times New Roman" pitchFamily="18" charset="0"/>
              </a:rPr>
              <a:t>1/3 </a:t>
            </a:r>
            <a:r>
              <a:rPr lang="en-US" dirty="0">
                <a:latin typeface="Times New Roman" pitchFamily="18" charset="0"/>
              </a:rPr>
              <a:t>1/3 1/3</a:t>
            </a:r>
          </a:p>
          <a:p>
            <a:pPr algn="ctr"/>
            <a:r>
              <a:rPr lang="en-US" dirty="0" smtClean="0">
                <a:latin typeface="Times New Roman" pitchFamily="18" charset="0"/>
              </a:rPr>
              <a:t>1/3 </a:t>
            </a:r>
            <a:r>
              <a:rPr lang="en-US" dirty="0">
                <a:latin typeface="Times New Roman" pitchFamily="18" charset="0"/>
              </a:rPr>
              <a:t>1/3 1/3</a:t>
            </a:r>
          </a:p>
          <a:p>
            <a:pPr algn="ctr"/>
            <a:r>
              <a:rPr lang="en-US" dirty="0" smtClean="0">
                <a:latin typeface="Times New Roman" pitchFamily="18" charset="0"/>
              </a:rPr>
              <a:t>1/3 </a:t>
            </a:r>
            <a:r>
              <a:rPr lang="en-US" dirty="0">
                <a:latin typeface="Times New Roman" pitchFamily="18" charset="0"/>
              </a:rPr>
              <a:t>1/3 1/3</a:t>
            </a:r>
          </a:p>
        </p:txBody>
      </p:sp>
      <p:sp>
        <p:nvSpPr>
          <p:cNvPr id="11" name="Rectangle 24"/>
          <p:cNvSpPr>
            <a:spLocks noChangeArrowheads="1"/>
          </p:cNvSpPr>
          <p:nvPr/>
        </p:nvSpPr>
        <p:spPr bwMode="auto">
          <a:xfrm>
            <a:off x="6815137" y="5410201"/>
            <a:ext cx="2216150" cy="1219200"/>
          </a:xfrm>
          <a:prstGeom prst="rect">
            <a:avLst/>
          </a:prstGeom>
          <a:noFill/>
          <a:ln w="9525">
            <a:solidFill>
              <a:schemeClr val="tx1"/>
            </a:solidFill>
            <a:miter lim="800000"/>
            <a:headEnd/>
            <a:tailEnd/>
          </a:ln>
        </p:spPr>
        <p:txBody>
          <a:bodyPr wrap="none" anchor="ctr"/>
          <a:lstStyle/>
          <a:p>
            <a:endParaRPr lang="en-US">
              <a:latin typeface="Corbel" pitchFamily="34" charset="0"/>
            </a:endParaRPr>
          </a:p>
        </p:txBody>
      </p:sp>
      <p:sp>
        <p:nvSpPr>
          <p:cNvPr id="12" name="Text Box 25"/>
          <p:cNvSpPr txBox="1">
            <a:spLocks noChangeArrowheads="1"/>
          </p:cNvSpPr>
          <p:nvPr/>
        </p:nvSpPr>
        <p:spPr bwMode="auto">
          <a:xfrm>
            <a:off x="6411912" y="5410200"/>
            <a:ext cx="2678938" cy="1200329"/>
          </a:xfrm>
          <a:prstGeom prst="rect">
            <a:avLst/>
          </a:prstGeom>
          <a:noFill/>
          <a:ln w="9525">
            <a:noFill/>
            <a:miter lim="800000"/>
            <a:headEnd/>
            <a:tailEnd/>
          </a:ln>
        </p:spPr>
        <p:txBody>
          <a:bodyPr wrap="none">
            <a:spAutoFit/>
          </a:bodyPr>
          <a:lstStyle/>
          <a:p>
            <a:r>
              <a:rPr lang="en-US" sz="2400" dirty="0" smtClean="0">
                <a:latin typeface="Times New Roman" pitchFamily="18" charset="0"/>
              </a:rPr>
              <a:t>     </a:t>
            </a:r>
            <a:r>
              <a:rPr lang="en-US" sz="2400" dirty="0">
                <a:latin typeface="Times New Roman" pitchFamily="18" charset="0"/>
              </a:rPr>
              <a:t>7/15  7/15   1/15</a:t>
            </a:r>
          </a:p>
          <a:p>
            <a:r>
              <a:rPr lang="en-US" sz="2400" dirty="0">
                <a:latin typeface="Times New Roman" pitchFamily="18" charset="0"/>
              </a:rPr>
              <a:t> </a:t>
            </a:r>
            <a:r>
              <a:rPr lang="en-US" sz="2400" dirty="0" smtClean="0">
                <a:latin typeface="Times New Roman" pitchFamily="18" charset="0"/>
              </a:rPr>
              <a:t>    </a:t>
            </a:r>
            <a:r>
              <a:rPr lang="en-US" sz="2400" dirty="0">
                <a:latin typeface="Times New Roman" pitchFamily="18" charset="0"/>
              </a:rPr>
              <a:t>7/15  1/15   1/15</a:t>
            </a:r>
          </a:p>
          <a:p>
            <a:r>
              <a:rPr lang="en-US" sz="2400" dirty="0">
                <a:latin typeface="Times New Roman" pitchFamily="18" charset="0"/>
              </a:rPr>
              <a:t> </a:t>
            </a:r>
            <a:r>
              <a:rPr lang="en-US" sz="2400" dirty="0" smtClean="0">
                <a:latin typeface="Times New Roman" pitchFamily="18" charset="0"/>
              </a:rPr>
              <a:t>    </a:t>
            </a:r>
            <a:r>
              <a:rPr lang="en-US" sz="2400" dirty="0">
                <a:latin typeface="Times New Roman" pitchFamily="18" charset="0"/>
              </a:rPr>
              <a:t>1/15  7/15  13/15</a:t>
            </a:r>
          </a:p>
        </p:txBody>
      </p:sp>
      <p:sp>
        <p:nvSpPr>
          <p:cNvPr id="13" name="Text Box 27"/>
          <p:cNvSpPr txBox="1">
            <a:spLocks noChangeArrowheads="1"/>
          </p:cNvSpPr>
          <p:nvPr/>
        </p:nvSpPr>
        <p:spPr bwMode="auto">
          <a:xfrm>
            <a:off x="5715000" y="4343400"/>
            <a:ext cx="608013" cy="457200"/>
          </a:xfrm>
          <a:prstGeom prst="rect">
            <a:avLst/>
          </a:prstGeom>
          <a:noFill/>
          <a:ln w="9525">
            <a:noFill/>
            <a:miter lim="800000"/>
            <a:headEnd/>
            <a:tailEnd/>
          </a:ln>
        </p:spPr>
        <p:txBody>
          <a:bodyPr wrap="none">
            <a:spAutoFit/>
          </a:bodyPr>
          <a:lstStyle/>
          <a:p>
            <a:r>
              <a:rPr lang="en-US" sz="2400" dirty="0">
                <a:latin typeface="Corbel" pitchFamily="34" charset="0"/>
              </a:rPr>
              <a:t>0.8</a:t>
            </a:r>
          </a:p>
        </p:txBody>
      </p:sp>
      <p:sp>
        <p:nvSpPr>
          <p:cNvPr id="14" name="Text Box 28"/>
          <p:cNvSpPr txBox="1">
            <a:spLocks noChangeArrowheads="1"/>
          </p:cNvSpPr>
          <p:nvPr/>
        </p:nvSpPr>
        <p:spPr bwMode="auto">
          <a:xfrm>
            <a:off x="7173494" y="4343400"/>
            <a:ext cx="739305" cy="461665"/>
          </a:xfrm>
          <a:prstGeom prst="rect">
            <a:avLst/>
          </a:prstGeom>
          <a:noFill/>
          <a:ln w="9525">
            <a:noFill/>
            <a:miter lim="800000"/>
            <a:headEnd/>
            <a:tailEnd/>
          </a:ln>
        </p:spPr>
        <p:txBody>
          <a:bodyPr wrap="none">
            <a:spAutoFit/>
          </a:bodyPr>
          <a:lstStyle/>
          <a:p>
            <a:r>
              <a:rPr lang="en-US" sz="2400" dirty="0" smtClean="0">
                <a:latin typeface="Corbel" pitchFamily="34" charset="0"/>
              </a:rPr>
              <a:t>+0.2</a:t>
            </a:r>
            <a:endParaRPr lang="en-US" sz="2400" dirty="0">
              <a:latin typeface="Corbel" pitchFamily="34" charset="0"/>
            </a:endParaRPr>
          </a:p>
        </p:txBody>
      </p:sp>
      <p:sp>
        <p:nvSpPr>
          <p:cNvPr id="15" name="Rectangle 14"/>
          <p:cNvSpPr/>
          <p:nvPr/>
        </p:nvSpPr>
        <p:spPr>
          <a:xfrm>
            <a:off x="5612378" y="3505200"/>
            <a:ext cx="3684022" cy="461665"/>
          </a:xfrm>
          <a:prstGeom prst="rect">
            <a:avLst/>
          </a:prstGeom>
        </p:spPr>
        <p:txBody>
          <a:bodyPr wrap="none">
            <a:spAutoFit/>
          </a:bodyPr>
          <a:lstStyle/>
          <a:p>
            <a:pPr lvl="1"/>
            <a:r>
              <a:rPr lang="en-US" sz="2400" b="1" dirty="0" smtClean="0"/>
              <a:t>A</a:t>
            </a:r>
            <a:r>
              <a:rPr lang="en-US" sz="2400" dirty="0" smtClean="0"/>
              <a:t> = </a:t>
            </a:r>
            <a:r>
              <a:rPr lang="en-US" sz="2400" dirty="0" smtClean="0">
                <a:latin typeface="Symbol" pitchFamily="18" charset="2"/>
                <a:sym typeface="Symbol" pitchFamily="18" charset="2"/>
              </a:rPr>
              <a:t></a:t>
            </a:r>
            <a:r>
              <a:rPr lang="en-US" sz="2400" b="1" dirty="0" smtClean="0"/>
              <a:t>∙M</a:t>
            </a:r>
            <a:r>
              <a:rPr lang="en-US" sz="2400" dirty="0" smtClean="0"/>
              <a:t> + (1-</a:t>
            </a:r>
            <a:r>
              <a:rPr lang="en-US" sz="2400" dirty="0" smtClean="0">
                <a:latin typeface="Symbol" pitchFamily="18" charset="2"/>
                <a:sym typeface="Symbol" pitchFamily="18" charset="2"/>
              </a:rPr>
              <a:t></a:t>
            </a:r>
            <a:r>
              <a:rPr lang="en-US" sz="2400" dirty="0" smtClean="0"/>
              <a:t>) [1/N]</a:t>
            </a:r>
            <a:r>
              <a:rPr lang="en-US" sz="2400" baseline="-25000" dirty="0" err="1" smtClean="0"/>
              <a:t>NxN</a:t>
            </a:r>
            <a:endParaRPr lang="en-US" sz="2400" baseline="-25000" dirty="0" smtClean="0"/>
          </a:p>
        </p:txBody>
      </p:sp>
      <p:sp>
        <p:nvSpPr>
          <p:cNvPr id="16" name="Rectangle 15"/>
          <p:cNvSpPr/>
          <p:nvPr/>
        </p:nvSpPr>
        <p:spPr>
          <a:xfrm>
            <a:off x="6264454" y="5801380"/>
            <a:ext cx="441146" cy="523220"/>
          </a:xfrm>
          <a:prstGeom prst="rect">
            <a:avLst/>
          </a:prstGeom>
        </p:spPr>
        <p:txBody>
          <a:bodyPr wrap="none">
            <a:spAutoFit/>
          </a:bodyPr>
          <a:lstStyle/>
          <a:p>
            <a:r>
              <a:rPr lang="en-US" sz="2800" dirty="0" smtClean="0"/>
              <a:t> =</a:t>
            </a:r>
            <a:endParaRPr lang="en-US" sz="2800" dirty="0"/>
          </a:p>
        </p:txBody>
      </p:sp>
      <p:sp>
        <p:nvSpPr>
          <p:cNvPr id="17" name="Rectangle 16"/>
          <p:cNvSpPr/>
          <p:nvPr/>
        </p:nvSpPr>
        <p:spPr>
          <a:xfrm>
            <a:off x="5132135" y="4332192"/>
            <a:ext cx="676788" cy="523220"/>
          </a:xfrm>
          <a:prstGeom prst="rect">
            <a:avLst/>
          </a:prstGeom>
        </p:spPr>
        <p:txBody>
          <a:bodyPr wrap="none">
            <a:spAutoFit/>
          </a:bodyPr>
          <a:lstStyle/>
          <a:p>
            <a:r>
              <a:rPr lang="en-US" sz="2800" b="1" i="1" dirty="0" smtClean="0">
                <a:solidFill>
                  <a:srgbClr val="008000"/>
                </a:solidFill>
              </a:rPr>
              <a:t>A</a:t>
            </a:r>
            <a:r>
              <a:rPr lang="en-US" sz="2800" dirty="0" smtClean="0"/>
              <a:t> =</a:t>
            </a:r>
            <a:endParaRPr lang="en-US" sz="2800" dirty="0"/>
          </a:p>
        </p:txBody>
      </p:sp>
    </p:spTree>
    <p:extLst>
      <p:ext uri="{BB962C8B-B14F-4D97-AF65-F5344CB8AC3E}">
        <p14:creationId xmlns:p14="http://schemas.microsoft.com/office/powerpoint/2010/main" val="216754441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fontAlgn="auto">
              <a:spcAft>
                <a:spcPts val="0"/>
              </a:spcAft>
              <a:defRPr/>
            </a:pPr>
            <a:r>
              <a:rPr lang="en-US" dirty="0">
                <a:solidFill>
                  <a:schemeClr val="accent1">
                    <a:satMod val="150000"/>
                  </a:schemeClr>
                </a:solidFill>
              </a:rPr>
              <a:t>Matrix </a:t>
            </a:r>
            <a:r>
              <a:rPr lang="en-US" dirty="0" smtClean="0">
                <a:solidFill>
                  <a:schemeClr val="accent1">
                    <a:satMod val="150000"/>
                  </a:schemeClr>
                </a:solidFill>
              </a:rPr>
              <a:t>Formulation</a:t>
            </a:r>
            <a:endParaRPr lang="en-US" dirty="0">
              <a:solidFill>
                <a:schemeClr val="accent1">
                  <a:satMod val="150000"/>
                </a:schemeClr>
              </a:solidFill>
            </a:endParaRPr>
          </a:p>
        </p:txBody>
      </p:sp>
      <p:sp>
        <p:nvSpPr>
          <p:cNvPr id="34819" name="Rectangle 3"/>
          <p:cNvSpPr>
            <a:spLocks noGrp="1" noChangeArrowheads="1"/>
          </p:cNvSpPr>
          <p:nvPr>
            <p:ph type="body" idx="1"/>
          </p:nvPr>
        </p:nvSpPr>
        <p:spPr/>
        <p:txBody>
          <a:bodyPr>
            <a:normAutofit/>
          </a:bodyPr>
          <a:lstStyle/>
          <a:p>
            <a:pPr>
              <a:lnSpc>
                <a:spcPct val="90000"/>
              </a:lnSpc>
            </a:pPr>
            <a:r>
              <a:rPr lang="en-US" dirty="0" smtClean="0"/>
              <a:t>Suppose there are </a:t>
            </a:r>
            <a:r>
              <a:rPr lang="en-US" b="1" i="1" dirty="0" smtClean="0"/>
              <a:t>N</a:t>
            </a:r>
            <a:r>
              <a:rPr lang="en-US" dirty="0" smtClean="0"/>
              <a:t> pages</a:t>
            </a:r>
          </a:p>
          <a:p>
            <a:pPr>
              <a:lnSpc>
                <a:spcPct val="90000"/>
              </a:lnSpc>
            </a:pPr>
            <a:r>
              <a:rPr lang="en-US" dirty="0" smtClean="0"/>
              <a:t>Consider page </a:t>
            </a:r>
            <a:r>
              <a:rPr lang="en-US" b="1" i="1" dirty="0" err="1" smtClean="0"/>
              <a:t>i</a:t>
            </a:r>
            <a:r>
              <a:rPr lang="en-US" dirty="0" smtClean="0"/>
              <a:t>, with </a:t>
            </a:r>
            <a:r>
              <a:rPr lang="en-US" b="1" dirty="0" smtClean="0"/>
              <a:t>d</a:t>
            </a:r>
            <a:r>
              <a:rPr lang="en-US" b="1" i="1" baseline="-25000" dirty="0" smtClean="0"/>
              <a:t>i</a:t>
            </a:r>
            <a:r>
              <a:rPr lang="en-US" dirty="0" smtClean="0"/>
              <a:t> out-links</a:t>
            </a:r>
            <a:endParaRPr lang="en-US" b="1" i="1" baseline="-25000" dirty="0" smtClean="0"/>
          </a:p>
          <a:p>
            <a:pPr>
              <a:lnSpc>
                <a:spcPct val="90000"/>
              </a:lnSpc>
            </a:pPr>
            <a:r>
              <a:rPr lang="en-US" dirty="0" smtClean="0"/>
              <a:t>We have </a:t>
            </a:r>
            <a:r>
              <a:rPr lang="en-US" b="1" i="1" dirty="0" err="1" smtClean="0"/>
              <a:t>M</a:t>
            </a:r>
            <a:r>
              <a:rPr lang="en-US" i="1" baseline="-25000" dirty="0" err="1" smtClean="0"/>
              <a:t>ji</a:t>
            </a:r>
            <a:r>
              <a:rPr lang="en-US" dirty="0" smtClean="0"/>
              <a:t> </a:t>
            </a:r>
            <a:r>
              <a:rPr lang="en-US" b="1" dirty="0" smtClean="0"/>
              <a:t>= </a:t>
            </a:r>
            <a:r>
              <a:rPr lang="en-US" b="1" i="1" dirty="0" smtClean="0"/>
              <a:t>1/|d</a:t>
            </a:r>
            <a:r>
              <a:rPr lang="en-US" b="1" i="1" baseline="-25000" dirty="0" smtClean="0"/>
              <a:t>i</a:t>
            </a:r>
            <a:r>
              <a:rPr lang="en-US" b="1" i="1" dirty="0" smtClean="0"/>
              <a:t>|</a:t>
            </a:r>
            <a:r>
              <a:rPr lang="en-US" b="1" dirty="0" smtClean="0"/>
              <a:t> </a:t>
            </a:r>
            <a:r>
              <a:rPr lang="en-US" dirty="0" smtClean="0"/>
              <a:t>when </a:t>
            </a:r>
            <a:r>
              <a:rPr lang="en-US" b="1" i="1" dirty="0" err="1" smtClean="0"/>
              <a:t>i</a:t>
            </a:r>
            <a:r>
              <a:rPr lang="en-US" b="1" i="1" dirty="0" smtClean="0"/>
              <a:t> </a:t>
            </a:r>
            <a:r>
              <a:rPr lang="en-US" b="1" i="1" dirty="0" smtClean="0">
                <a:latin typeface="cmsy10" pitchFamily="34" charset="0"/>
              </a:rPr>
              <a:t>→</a:t>
            </a:r>
            <a:r>
              <a:rPr lang="en-US" b="1" i="1" dirty="0" smtClean="0"/>
              <a:t> j</a:t>
            </a:r>
            <a:r>
              <a:rPr lang="en-US" b="1" dirty="0" smtClean="0"/>
              <a:t/>
            </a:r>
            <a:br>
              <a:rPr lang="en-US" b="1" dirty="0" smtClean="0"/>
            </a:br>
            <a:r>
              <a:rPr lang="en-US" dirty="0" smtClean="0"/>
              <a:t>	   and </a:t>
            </a:r>
            <a:r>
              <a:rPr lang="en-US" b="1" i="1" dirty="0" err="1" smtClean="0"/>
              <a:t>M</a:t>
            </a:r>
            <a:r>
              <a:rPr lang="en-US" i="1" baseline="-25000" dirty="0" err="1" smtClean="0"/>
              <a:t>ji</a:t>
            </a:r>
            <a:r>
              <a:rPr lang="en-US" i="1" dirty="0" smtClean="0"/>
              <a:t> </a:t>
            </a:r>
            <a:r>
              <a:rPr lang="en-US" b="1" i="1" dirty="0" smtClean="0"/>
              <a:t>= 0</a:t>
            </a:r>
            <a:r>
              <a:rPr lang="en-US" b="1" dirty="0" smtClean="0"/>
              <a:t> </a:t>
            </a:r>
            <a:r>
              <a:rPr lang="en-US" dirty="0" smtClean="0"/>
              <a:t>otherwise</a:t>
            </a:r>
          </a:p>
          <a:p>
            <a:pPr>
              <a:lnSpc>
                <a:spcPct val="90000"/>
              </a:lnSpc>
            </a:pPr>
            <a:r>
              <a:rPr lang="en-US" b="1" dirty="0" smtClean="0">
                <a:solidFill>
                  <a:srgbClr val="0000FF"/>
                </a:solidFill>
              </a:rPr>
              <a:t>The random teleport is equivalent to:</a:t>
            </a:r>
          </a:p>
          <a:p>
            <a:pPr lvl="1">
              <a:lnSpc>
                <a:spcPct val="90000"/>
              </a:lnSpc>
            </a:pPr>
            <a:r>
              <a:rPr lang="en-US" dirty="0" smtClean="0"/>
              <a:t>Adding a </a:t>
            </a:r>
            <a:r>
              <a:rPr lang="en-US" b="1" dirty="0" smtClean="0">
                <a:solidFill>
                  <a:srgbClr val="D60093"/>
                </a:solidFill>
              </a:rPr>
              <a:t>teleport link </a:t>
            </a:r>
            <a:r>
              <a:rPr lang="en-US" dirty="0" smtClean="0"/>
              <a:t>from </a:t>
            </a:r>
            <a:r>
              <a:rPr lang="en-US" b="1" i="1" dirty="0" err="1" smtClean="0"/>
              <a:t>i</a:t>
            </a:r>
            <a:r>
              <a:rPr lang="en-US" dirty="0" smtClean="0"/>
              <a:t> to every other page and setting transition probability to </a:t>
            </a:r>
            <a:r>
              <a:rPr lang="en-US" b="1" i="1" dirty="0" smtClean="0"/>
              <a:t>(1-</a:t>
            </a:r>
            <a:r>
              <a:rPr lang="en-US" b="1" i="1" dirty="0" smtClean="0">
                <a:latin typeface="Symbol" pitchFamily="18" charset="2"/>
                <a:sym typeface="Symbol" pitchFamily="18" charset="2"/>
              </a:rPr>
              <a:t></a:t>
            </a:r>
            <a:r>
              <a:rPr lang="en-US" b="1" i="1" dirty="0" smtClean="0"/>
              <a:t>)/N</a:t>
            </a:r>
          </a:p>
          <a:p>
            <a:pPr lvl="1">
              <a:lnSpc>
                <a:spcPct val="90000"/>
              </a:lnSpc>
            </a:pPr>
            <a:r>
              <a:rPr lang="en-US" dirty="0" smtClean="0"/>
              <a:t>Reducing the probability of following each </a:t>
            </a:r>
            <a:br>
              <a:rPr lang="en-US" dirty="0" smtClean="0"/>
            </a:br>
            <a:r>
              <a:rPr lang="en-US" dirty="0" smtClean="0"/>
              <a:t>out-link from </a:t>
            </a:r>
            <a:r>
              <a:rPr lang="en-US" b="1" i="1" dirty="0" smtClean="0"/>
              <a:t>1/|d</a:t>
            </a:r>
            <a:r>
              <a:rPr lang="en-US" b="1" i="1" baseline="-25000" dirty="0" smtClean="0"/>
              <a:t>i</a:t>
            </a:r>
            <a:r>
              <a:rPr lang="en-US" b="1" i="1" dirty="0" smtClean="0"/>
              <a:t>|</a:t>
            </a:r>
            <a:r>
              <a:rPr lang="en-US" dirty="0" smtClean="0"/>
              <a:t> to </a:t>
            </a:r>
            <a:r>
              <a:rPr lang="en-US" b="1" i="1" dirty="0" smtClean="0">
                <a:latin typeface="Symbol" pitchFamily="18" charset="2"/>
                <a:sym typeface="Symbol" pitchFamily="18" charset="2"/>
              </a:rPr>
              <a:t></a:t>
            </a:r>
            <a:r>
              <a:rPr lang="en-US" b="1" i="1" dirty="0" smtClean="0"/>
              <a:t>/|d</a:t>
            </a:r>
            <a:r>
              <a:rPr lang="en-US" b="1" i="1" baseline="-25000" dirty="0" smtClean="0"/>
              <a:t>i</a:t>
            </a:r>
            <a:r>
              <a:rPr lang="en-US" b="1" i="1" dirty="0" smtClean="0"/>
              <a:t>|</a:t>
            </a:r>
          </a:p>
          <a:p>
            <a:pPr lvl="1">
              <a:lnSpc>
                <a:spcPct val="90000"/>
              </a:lnSpc>
            </a:pPr>
            <a:r>
              <a:rPr lang="en-US" b="1" dirty="0" smtClean="0">
                <a:solidFill>
                  <a:srgbClr val="008000"/>
                </a:solidFill>
              </a:rPr>
              <a:t>Equivalent:</a:t>
            </a:r>
            <a:r>
              <a:rPr lang="en-US" dirty="0" smtClean="0"/>
              <a:t> Tax each page a fraction </a:t>
            </a:r>
            <a:r>
              <a:rPr lang="en-US" b="1" i="1" dirty="0" smtClean="0"/>
              <a:t>(1-</a:t>
            </a:r>
            <a:r>
              <a:rPr lang="en-US" b="1" i="1" dirty="0" smtClean="0">
                <a:latin typeface="Symbol" pitchFamily="18" charset="2"/>
                <a:sym typeface="Symbol" pitchFamily="18" charset="2"/>
              </a:rPr>
              <a:t></a:t>
            </a:r>
            <a:r>
              <a:rPr lang="en-US" b="1" i="1" dirty="0" smtClean="0"/>
              <a:t>)</a:t>
            </a:r>
            <a:r>
              <a:rPr lang="en-US" dirty="0" smtClean="0"/>
              <a:t> of its score and redistribute evenly </a:t>
            </a:r>
          </a:p>
        </p:txBody>
      </p:sp>
      <p:sp>
        <p:nvSpPr>
          <p:cNvPr id="5" name="Slide Number Placeholder 4"/>
          <p:cNvSpPr>
            <a:spLocks noGrp="1"/>
          </p:cNvSpPr>
          <p:nvPr>
            <p:ph type="sldNum" sz="quarter" idx="12"/>
          </p:nvPr>
        </p:nvSpPr>
        <p:spPr/>
        <p:txBody>
          <a:bodyPr/>
          <a:lstStyle/>
          <a:p>
            <a:pPr>
              <a:defRPr/>
            </a:pPr>
            <a:fld id="{0583AECA-BB32-4921-98F7-227BEF586A67}" type="slidenum">
              <a:rPr lang="en-US"/>
              <a:pPr>
                <a:defRPr/>
              </a:pPr>
              <a:t>49</a:t>
            </a:fld>
            <a:endParaRPr lang="en-US"/>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Tree>
    <p:extLst>
      <p:ext uri="{BB962C8B-B14F-4D97-AF65-F5344CB8AC3E}">
        <p14:creationId xmlns:p14="http://schemas.microsoft.com/office/powerpoint/2010/main" val="38386845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p:cNvSpPr>
          <p:nvPr>
            <p:ph type="title"/>
          </p:nvPr>
        </p:nvSpPr>
        <p:spPr/>
        <p:txBody>
          <a:bodyPr/>
          <a:lstStyle/>
          <a:p>
            <a:r>
              <a:rPr lang="en-US" smtClean="0"/>
              <a:t>Rearranging the Equation</a:t>
            </a:r>
            <a:endParaRPr lang="en-US" dirty="0" smtClean="0"/>
          </a:p>
        </p:txBody>
      </p:sp>
      <mc:AlternateContent xmlns:mc="http://schemas.openxmlformats.org/markup-compatibility/2006" xmlns:a14="http://schemas.microsoft.com/office/drawing/2010/main">
        <mc:Choice Requires="a14">
          <p:sp>
            <p:nvSpPr>
              <p:cNvPr id="90115" name="Rectangle 3"/>
              <p:cNvSpPr>
                <a:spLocks noGrp="1"/>
              </p:cNvSpPr>
              <p:nvPr>
                <p:ph idx="1"/>
              </p:nvPr>
            </p:nvSpPr>
            <p:spPr/>
            <p:txBody>
              <a:bodyPr>
                <a:normAutofit/>
              </a:bodyPr>
              <a:lstStyle/>
              <a:p>
                <a14:m>
                  <m:oMath xmlns:m="http://schemas.openxmlformats.org/officeDocument/2006/math">
                    <m:r>
                      <a:rPr lang="en-US" b="1" i="1" smtClean="0">
                        <a:latin typeface="Cambria Math"/>
                      </a:rPr>
                      <m:t>𝒓</m:t>
                    </m:r>
                    <m:r>
                      <a:rPr lang="en-US" b="1" i="0" smtClean="0">
                        <a:latin typeface="Cambria Math"/>
                      </a:rPr>
                      <m:t>  </m:t>
                    </m:r>
                    <m:r>
                      <a:rPr lang="en-US" b="1" smtClean="0">
                        <a:latin typeface="Cambria Math"/>
                      </a:rPr>
                      <m:t>=</m:t>
                    </m:r>
                    <m:r>
                      <a:rPr lang="en-US" b="1" i="1" smtClean="0">
                        <a:latin typeface="Cambria Math"/>
                      </a:rPr>
                      <m:t>𝑨</m:t>
                    </m:r>
                    <m:r>
                      <a:rPr lang="en-US" b="1" smtClean="0">
                        <a:latin typeface="Cambria Math"/>
                      </a:rPr>
                      <m:t>⋅</m:t>
                    </m:r>
                    <m:r>
                      <a:rPr lang="en-US" b="1" i="1" smtClean="0">
                        <a:latin typeface="Cambria Math"/>
                      </a:rPr>
                      <m:t>𝒓</m:t>
                    </m:r>
                  </m:oMath>
                </a14:m>
                <a:r>
                  <a:rPr lang="en-US" b="1" dirty="0"/>
                  <a:t>, </a:t>
                </a:r>
                <a:r>
                  <a:rPr lang="en-US" b="1" dirty="0" smtClean="0"/>
                  <a:t>  where </a:t>
                </a:r>
                <a14:m>
                  <m:oMath xmlns:m="http://schemas.openxmlformats.org/officeDocument/2006/math">
                    <m:sSub>
                      <m:sSubPr>
                        <m:ctrlPr>
                          <a:rPr lang="en-US" b="1" i="1">
                            <a:latin typeface="Cambria Math"/>
                          </a:rPr>
                        </m:ctrlPr>
                      </m:sSubPr>
                      <m:e>
                        <m:r>
                          <a:rPr lang="en-US" b="1" i="1">
                            <a:latin typeface="Cambria Math"/>
                          </a:rPr>
                          <m:t>𝑨</m:t>
                        </m:r>
                      </m:e>
                      <m:sub>
                        <m:r>
                          <a:rPr lang="en-US" b="1" i="1" smtClean="0">
                            <a:latin typeface="Cambria Math"/>
                          </a:rPr>
                          <m:t>𝒋𝒊</m:t>
                        </m:r>
                      </m:sub>
                    </m:sSub>
                    <m:r>
                      <a:rPr lang="en-US" b="1">
                        <a:latin typeface="Cambria Math"/>
                      </a:rPr>
                      <m:t>=</m:t>
                    </m:r>
                    <m:r>
                      <a:rPr lang="en-US" b="1" i="1">
                        <a:latin typeface="Cambria Math"/>
                      </a:rPr>
                      <m:t>𝜷</m:t>
                    </m:r>
                    <m:sSub>
                      <m:sSubPr>
                        <m:ctrlPr>
                          <a:rPr lang="en-US" b="1" i="1">
                            <a:latin typeface="Cambria Math"/>
                          </a:rPr>
                        </m:ctrlPr>
                      </m:sSubPr>
                      <m:e>
                        <m:r>
                          <a:rPr lang="en-US" b="1" i="0" smtClean="0">
                            <a:latin typeface="Cambria Math"/>
                          </a:rPr>
                          <m:t> </m:t>
                        </m:r>
                        <m:r>
                          <a:rPr lang="en-US" b="1" i="1">
                            <a:latin typeface="Cambria Math"/>
                          </a:rPr>
                          <m:t>𝑴</m:t>
                        </m:r>
                      </m:e>
                      <m:sub>
                        <m:r>
                          <a:rPr lang="en-US" b="1" i="1" smtClean="0">
                            <a:latin typeface="Cambria Math"/>
                          </a:rPr>
                          <m:t>𝒋𝒊</m:t>
                        </m:r>
                      </m:sub>
                    </m:sSub>
                    <m:r>
                      <a:rPr lang="en-US" b="1">
                        <a:latin typeface="Cambria Math"/>
                      </a:rPr>
                      <m:t>+</m:t>
                    </m:r>
                    <m:f>
                      <m:fPr>
                        <m:ctrlPr>
                          <a:rPr lang="en-US" b="1" i="1">
                            <a:latin typeface="Cambria Math"/>
                          </a:rPr>
                        </m:ctrlPr>
                      </m:fPr>
                      <m:num>
                        <m:r>
                          <a:rPr lang="en-US" b="1" i="1">
                            <a:latin typeface="Cambria Math"/>
                          </a:rPr>
                          <m:t>𝟏</m:t>
                        </m:r>
                        <m:r>
                          <a:rPr lang="en-US" b="1">
                            <a:latin typeface="Cambria Math"/>
                          </a:rPr>
                          <m:t>−</m:t>
                        </m:r>
                        <m:r>
                          <a:rPr lang="en-US" b="1" i="1">
                            <a:latin typeface="Cambria Math"/>
                          </a:rPr>
                          <m:t>𝜷</m:t>
                        </m:r>
                      </m:num>
                      <m:den>
                        <m:r>
                          <a:rPr lang="en-US" b="1" i="1">
                            <a:latin typeface="Cambria Math"/>
                          </a:rPr>
                          <m:t>𝑵</m:t>
                        </m:r>
                      </m:den>
                    </m:f>
                  </m:oMath>
                </a14:m>
                <a:endParaRPr lang="en-US" b="1" dirty="0"/>
              </a:p>
              <a:p>
                <a14:m>
                  <m:oMath xmlns:m="http://schemas.openxmlformats.org/officeDocument/2006/math">
                    <m:sSub>
                      <m:sSubPr>
                        <m:ctrlPr>
                          <a:rPr lang="en-US" i="1">
                            <a:latin typeface="Cambria Math"/>
                          </a:rPr>
                        </m:ctrlPr>
                      </m:sSubPr>
                      <m:e>
                        <m:r>
                          <a:rPr lang="en-US" b="0" i="1">
                            <a:latin typeface="Cambria Math"/>
                          </a:rPr>
                          <m:t>𝑟</m:t>
                        </m:r>
                      </m:e>
                      <m:sub>
                        <m:r>
                          <a:rPr lang="en-US" b="0" i="1" smtClean="0">
                            <a:latin typeface="Cambria Math"/>
                          </a:rPr>
                          <m:t>𝑗</m:t>
                        </m:r>
                      </m:sub>
                    </m:sSub>
                    <m:r>
                      <a:rPr lang="en-US" b="0" i="0" smtClean="0">
                        <a:latin typeface="Cambria Math"/>
                      </a:rPr>
                      <m:t> </m:t>
                    </m:r>
                    <m:r>
                      <a:rPr lang="en-US" b="0">
                        <a:latin typeface="Cambria Math"/>
                      </a:rPr>
                      <m:t>=</m:t>
                    </m:r>
                    <m:nary>
                      <m:naryPr>
                        <m:chr m:val="∑"/>
                        <m:ctrlPr>
                          <a:rPr lang="en-US" i="1">
                            <a:latin typeface="Cambria Math"/>
                          </a:rPr>
                        </m:ctrlPr>
                      </m:naryPr>
                      <m:sub>
                        <m:r>
                          <m:rPr>
                            <m:sty m:val="p"/>
                          </m:rPr>
                          <a:rPr lang="en-US" b="0" i="0" smtClean="0">
                            <a:latin typeface="Cambria Math"/>
                          </a:rPr>
                          <m:t>i</m:t>
                        </m:r>
                        <m:r>
                          <m:rPr>
                            <m:brk m:alnAt="23"/>
                          </m:rPr>
                          <a:rPr lang="en-US" b="0">
                            <a:latin typeface="Cambria Math"/>
                          </a:rPr>
                          <m:t>=</m:t>
                        </m:r>
                        <m:r>
                          <m:rPr>
                            <m:brk m:alnAt="23"/>
                          </m:rPr>
                          <a:rPr lang="en-US" b="0" i="1">
                            <a:latin typeface="Cambria Math"/>
                          </a:rPr>
                          <m:t>1</m:t>
                        </m:r>
                      </m:sub>
                      <m:sup>
                        <m:r>
                          <a:rPr lang="en-US" b="0" i="1">
                            <a:latin typeface="Cambria Math"/>
                          </a:rPr>
                          <m:t>𝑁</m:t>
                        </m:r>
                      </m:sup>
                      <m:e>
                        <m:sSub>
                          <m:sSubPr>
                            <m:ctrlPr>
                              <a:rPr lang="en-US" i="1">
                                <a:latin typeface="Cambria Math"/>
                              </a:rPr>
                            </m:ctrlPr>
                          </m:sSubPr>
                          <m:e>
                            <m:r>
                              <a:rPr lang="en-US" b="0" i="1">
                                <a:latin typeface="Cambria Math"/>
                              </a:rPr>
                              <m:t>𝐴</m:t>
                            </m:r>
                          </m:e>
                          <m:sub>
                            <m:r>
                              <a:rPr lang="en-US" b="0" i="1">
                                <a:latin typeface="Cambria Math"/>
                              </a:rPr>
                              <m:t>𝑗</m:t>
                            </m:r>
                            <m:r>
                              <a:rPr lang="en-US" b="0" i="1" smtClean="0">
                                <a:latin typeface="Cambria Math"/>
                              </a:rPr>
                              <m:t>𝑖</m:t>
                            </m:r>
                          </m:sub>
                        </m:sSub>
                        <m:r>
                          <a:rPr lang="en-US" b="0">
                            <a:latin typeface="Cambria Math"/>
                          </a:rPr>
                          <m:t>⋅</m:t>
                        </m:r>
                        <m:sSub>
                          <m:sSubPr>
                            <m:ctrlPr>
                              <a:rPr lang="en-US" i="1">
                                <a:latin typeface="Cambria Math"/>
                              </a:rPr>
                            </m:ctrlPr>
                          </m:sSubPr>
                          <m:e>
                            <m:r>
                              <a:rPr lang="en-US" b="0" i="1">
                                <a:latin typeface="Cambria Math"/>
                              </a:rPr>
                              <m:t>𝑟</m:t>
                            </m:r>
                          </m:e>
                          <m:sub>
                            <m:r>
                              <a:rPr lang="en-US" b="0" i="1" smtClean="0">
                                <a:latin typeface="Cambria Math"/>
                              </a:rPr>
                              <m:t>𝑖</m:t>
                            </m:r>
                          </m:sub>
                        </m:sSub>
                      </m:e>
                    </m:nary>
                  </m:oMath>
                </a14:m>
                <a:endParaRPr lang="en-US" dirty="0"/>
              </a:p>
              <a:p>
                <a14:m>
                  <m:oMath xmlns:m="http://schemas.openxmlformats.org/officeDocument/2006/math">
                    <m:sSub>
                      <m:sSubPr>
                        <m:ctrlPr>
                          <a:rPr lang="en-US" i="1">
                            <a:latin typeface="Cambria Math"/>
                          </a:rPr>
                        </m:ctrlPr>
                      </m:sSubPr>
                      <m:e>
                        <m:r>
                          <a:rPr lang="en-US" b="0" i="1">
                            <a:latin typeface="Cambria Math"/>
                          </a:rPr>
                          <m:t>𝑟</m:t>
                        </m:r>
                      </m:e>
                      <m:sub>
                        <m:r>
                          <a:rPr lang="en-US" b="0" i="1" smtClean="0">
                            <a:latin typeface="Cambria Math"/>
                          </a:rPr>
                          <m:t>𝑗</m:t>
                        </m:r>
                      </m:sub>
                    </m:sSub>
                    <m:r>
                      <a:rPr lang="en-US" b="0" i="0" smtClean="0">
                        <a:latin typeface="Cambria Math"/>
                      </a:rPr>
                      <m:t> </m:t>
                    </m:r>
                    <m:r>
                      <a:rPr lang="en-US" b="0">
                        <a:latin typeface="Cambria Math"/>
                      </a:rPr>
                      <m:t>=</m:t>
                    </m:r>
                    <m:nary>
                      <m:naryPr>
                        <m:chr m:val="∑"/>
                        <m:ctrlPr>
                          <a:rPr lang="en-US" i="1">
                            <a:latin typeface="Cambria Math"/>
                          </a:rPr>
                        </m:ctrlPr>
                      </m:naryPr>
                      <m:sub>
                        <m:r>
                          <m:rPr>
                            <m:brk m:alnAt="23"/>
                          </m:rPr>
                          <a:rPr lang="en-US" b="0" i="1" smtClean="0">
                            <a:latin typeface="Cambria Math"/>
                          </a:rPr>
                          <m:t>𝑖</m:t>
                        </m:r>
                        <m:r>
                          <a:rPr lang="en-US" b="0">
                            <a:latin typeface="Cambria Math"/>
                          </a:rPr>
                          <m:t>=</m:t>
                        </m:r>
                        <m:r>
                          <a:rPr lang="en-US" b="0" i="1">
                            <a:latin typeface="Cambria Math"/>
                          </a:rPr>
                          <m:t>1</m:t>
                        </m:r>
                      </m:sub>
                      <m:sup>
                        <m:r>
                          <a:rPr lang="en-US" b="0" i="1">
                            <a:latin typeface="Cambria Math"/>
                          </a:rPr>
                          <m:t>𝑁</m:t>
                        </m:r>
                      </m:sup>
                      <m:e>
                        <m:d>
                          <m:dPr>
                            <m:begChr m:val="["/>
                            <m:endChr m:val="]"/>
                            <m:ctrlPr>
                              <a:rPr lang="en-US" i="1">
                                <a:latin typeface="Cambria Math"/>
                              </a:rPr>
                            </m:ctrlPr>
                          </m:dPr>
                          <m:e>
                            <m:r>
                              <a:rPr lang="en-US" b="0" i="1">
                                <a:latin typeface="Cambria Math"/>
                              </a:rPr>
                              <m:t>𝛽</m:t>
                            </m:r>
                            <m:sSub>
                              <m:sSubPr>
                                <m:ctrlPr>
                                  <a:rPr lang="en-US" i="1">
                                    <a:latin typeface="Cambria Math"/>
                                  </a:rPr>
                                </m:ctrlPr>
                              </m:sSubPr>
                              <m:e>
                                <m:r>
                                  <a:rPr lang="en-US" b="0" i="0" smtClean="0">
                                    <a:latin typeface="Cambria Math"/>
                                  </a:rPr>
                                  <m:t> </m:t>
                                </m:r>
                                <m:r>
                                  <a:rPr lang="en-US" b="0" i="1">
                                    <a:latin typeface="Cambria Math"/>
                                  </a:rPr>
                                  <m:t>𝑀</m:t>
                                </m:r>
                              </m:e>
                              <m:sub>
                                <m:r>
                                  <a:rPr lang="en-US" b="0" i="1" smtClean="0">
                                    <a:latin typeface="Cambria Math"/>
                                  </a:rPr>
                                  <m:t>𝑗𝑖</m:t>
                                </m:r>
                              </m:sub>
                            </m:sSub>
                            <m:r>
                              <a:rPr lang="en-US" b="0">
                                <a:latin typeface="Cambria Math"/>
                              </a:rPr>
                              <m:t>+</m:t>
                            </m:r>
                            <m:f>
                              <m:fPr>
                                <m:ctrlPr>
                                  <a:rPr lang="en-US" i="1">
                                    <a:latin typeface="Cambria Math"/>
                                  </a:rPr>
                                </m:ctrlPr>
                              </m:fPr>
                              <m:num>
                                <m:r>
                                  <a:rPr lang="en-US" b="0" i="1">
                                    <a:latin typeface="Cambria Math"/>
                                  </a:rPr>
                                  <m:t>1</m:t>
                                </m:r>
                                <m:r>
                                  <a:rPr lang="en-US" b="0">
                                    <a:latin typeface="Cambria Math"/>
                                  </a:rPr>
                                  <m:t>−</m:t>
                                </m:r>
                                <m:r>
                                  <a:rPr lang="en-US" b="0" i="1">
                                    <a:latin typeface="Cambria Math"/>
                                  </a:rPr>
                                  <m:t>𝛽</m:t>
                                </m:r>
                              </m:num>
                              <m:den>
                                <m:r>
                                  <a:rPr lang="en-US" b="0" i="1">
                                    <a:latin typeface="Cambria Math"/>
                                  </a:rPr>
                                  <m:t>𝑁</m:t>
                                </m:r>
                              </m:den>
                            </m:f>
                          </m:e>
                        </m:d>
                        <m:r>
                          <a:rPr lang="en-US" b="0">
                            <a:latin typeface="Cambria Math"/>
                          </a:rPr>
                          <m:t>⋅</m:t>
                        </m:r>
                        <m:sSub>
                          <m:sSubPr>
                            <m:ctrlPr>
                              <a:rPr lang="en-US" i="1">
                                <a:latin typeface="Cambria Math"/>
                              </a:rPr>
                            </m:ctrlPr>
                          </m:sSubPr>
                          <m:e>
                            <m:r>
                              <a:rPr lang="en-US" b="0" i="1">
                                <a:latin typeface="Cambria Math"/>
                              </a:rPr>
                              <m:t>𝑟</m:t>
                            </m:r>
                          </m:e>
                          <m:sub>
                            <m:r>
                              <a:rPr lang="en-US" b="0" i="1" smtClean="0">
                                <a:latin typeface="Cambria Math"/>
                              </a:rPr>
                              <m:t>𝑖</m:t>
                            </m:r>
                          </m:sub>
                        </m:sSub>
                      </m:e>
                    </m:nary>
                  </m:oMath>
                </a14:m>
                <a:endParaRPr lang="en-US" dirty="0"/>
              </a:p>
              <a:p>
                <a:pPr marL="118872" indent="0">
                  <a:buNone/>
                </a:pPr>
                <a:r>
                  <a:rPr lang="en-US" dirty="0" smtClean="0"/>
                  <a:t>	 </a:t>
                </a:r>
                <a14:m>
                  <m:oMath xmlns:m="http://schemas.openxmlformats.org/officeDocument/2006/math">
                    <m:r>
                      <a:rPr lang="en-US" b="0">
                        <a:latin typeface="Cambria Math"/>
                      </a:rPr>
                      <m:t>=</m:t>
                    </m:r>
                    <m:nary>
                      <m:naryPr>
                        <m:chr m:val="∑"/>
                        <m:ctrlPr>
                          <a:rPr lang="en-US" i="1">
                            <a:latin typeface="Cambria Math"/>
                          </a:rPr>
                        </m:ctrlPr>
                      </m:naryPr>
                      <m:sub>
                        <m:r>
                          <m:rPr>
                            <m:sty m:val="p"/>
                          </m:rPr>
                          <a:rPr lang="en-US" b="0" i="0" smtClean="0">
                            <a:latin typeface="Cambria Math"/>
                          </a:rPr>
                          <m:t>i</m:t>
                        </m:r>
                        <m:r>
                          <a:rPr lang="en-US" b="0">
                            <a:latin typeface="Cambria Math"/>
                          </a:rPr>
                          <m:t>=</m:t>
                        </m:r>
                        <m:r>
                          <a:rPr lang="en-US" b="0" i="1">
                            <a:latin typeface="Cambria Math"/>
                          </a:rPr>
                          <m:t>1</m:t>
                        </m:r>
                      </m:sub>
                      <m:sup>
                        <m:r>
                          <a:rPr lang="en-US" b="0" i="1">
                            <a:latin typeface="Cambria Math"/>
                          </a:rPr>
                          <m:t>𝑁</m:t>
                        </m:r>
                      </m:sup>
                      <m:e>
                        <m:r>
                          <a:rPr lang="en-US" b="0" i="1">
                            <a:latin typeface="Cambria Math"/>
                          </a:rPr>
                          <m:t>𝛽</m:t>
                        </m:r>
                        <m:sSub>
                          <m:sSubPr>
                            <m:ctrlPr>
                              <a:rPr lang="en-US" i="1">
                                <a:latin typeface="Cambria Math"/>
                              </a:rPr>
                            </m:ctrlPr>
                          </m:sSubPr>
                          <m:e>
                            <m:r>
                              <a:rPr lang="en-US" b="0" i="0" smtClean="0">
                                <a:latin typeface="Cambria Math"/>
                              </a:rPr>
                              <m:t> </m:t>
                            </m:r>
                            <m:r>
                              <a:rPr lang="en-US" b="0" i="1">
                                <a:latin typeface="Cambria Math"/>
                              </a:rPr>
                              <m:t>𝑀</m:t>
                            </m:r>
                          </m:e>
                          <m:sub>
                            <m:r>
                              <a:rPr lang="en-US" b="0" i="1" smtClean="0">
                                <a:latin typeface="Cambria Math"/>
                              </a:rPr>
                              <m:t>𝑗𝑖</m:t>
                            </m:r>
                          </m:sub>
                        </m:sSub>
                        <m:r>
                          <a:rPr lang="en-US" b="0">
                            <a:latin typeface="Cambria Math"/>
                          </a:rPr>
                          <m:t>⋅</m:t>
                        </m:r>
                        <m:sSub>
                          <m:sSubPr>
                            <m:ctrlPr>
                              <a:rPr lang="en-US" i="1">
                                <a:latin typeface="Cambria Math"/>
                              </a:rPr>
                            </m:ctrlPr>
                          </m:sSubPr>
                          <m:e>
                            <m:r>
                              <a:rPr lang="en-US" b="0" i="1">
                                <a:latin typeface="Cambria Math"/>
                              </a:rPr>
                              <m:t>𝑟</m:t>
                            </m:r>
                          </m:e>
                          <m:sub>
                            <m:r>
                              <a:rPr lang="en-US" b="0" i="1" smtClean="0">
                                <a:latin typeface="Cambria Math"/>
                              </a:rPr>
                              <m:t>𝑖</m:t>
                            </m:r>
                          </m:sub>
                        </m:sSub>
                        <m:r>
                          <a:rPr lang="en-US" b="0">
                            <a:latin typeface="Cambria Math"/>
                          </a:rPr>
                          <m:t>+</m:t>
                        </m:r>
                        <m:f>
                          <m:fPr>
                            <m:ctrlPr>
                              <a:rPr lang="en-US" i="1">
                                <a:latin typeface="Cambria Math"/>
                              </a:rPr>
                            </m:ctrlPr>
                          </m:fPr>
                          <m:num>
                            <m:r>
                              <a:rPr lang="en-US" b="0" i="1">
                                <a:latin typeface="Cambria Math"/>
                              </a:rPr>
                              <m:t>1</m:t>
                            </m:r>
                            <m:r>
                              <a:rPr lang="en-US" b="0">
                                <a:latin typeface="Cambria Math"/>
                              </a:rPr>
                              <m:t>−</m:t>
                            </m:r>
                            <m:r>
                              <a:rPr lang="en-US" b="0" i="1">
                                <a:latin typeface="Cambria Math"/>
                              </a:rPr>
                              <m:t>𝛽</m:t>
                            </m:r>
                          </m:num>
                          <m:den>
                            <m:r>
                              <a:rPr lang="en-US" b="0" i="1">
                                <a:latin typeface="Cambria Math"/>
                              </a:rPr>
                              <m:t>𝑁</m:t>
                            </m:r>
                          </m:den>
                        </m:f>
                      </m:e>
                    </m:nary>
                    <m:nary>
                      <m:naryPr>
                        <m:chr m:val="∑"/>
                        <m:ctrlPr>
                          <a:rPr lang="en-US" i="1">
                            <a:latin typeface="Cambria Math"/>
                          </a:rPr>
                        </m:ctrlPr>
                      </m:naryPr>
                      <m:sub>
                        <m:r>
                          <m:rPr>
                            <m:sty m:val="p"/>
                          </m:rPr>
                          <a:rPr lang="en-US" b="0" i="0" smtClean="0">
                            <a:latin typeface="Cambria Math"/>
                          </a:rPr>
                          <m:t>i</m:t>
                        </m:r>
                        <m:r>
                          <a:rPr lang="en-US" b="0">
                            <a:latin typeface="Cambria Math"/>
                          </a:rPr>
                          <m:t>=</m:t>
                        </m:r>
                        <m:r>
                          <a:rPr lang="en-US" b="0" i="1">
                            <a:latin typeface="Cambria Math"/>
                          </a:rPr>
                          <m:t>1</m:t>
                        </m:r>
                      </m:sub>
                      <m:sup>
                        <m:r>
                          <a:rPr lang="en-US" b="0" i="1">
                            <a:latin typeface="Cambria Math"/>
                          </a:rPr>
                          <m:t>𝑁</m:t>
                        </m:r>
                      </m:sup>
                      <m:e>
                        <m:sSub>
                          <m:sSubPr>
                            <m:ctrlPr>
                              <a:rPr lang="en-US" i="1" smtClean="0">
                                <a:latin typeface="Cambria Math"/>
                              </a:rPr>
                            </m:ctrlPr>
                          </m:sSubPr>
                          <m:e>
                            <m:r>
                              <a:rPr lang="en-US" b="0" i="1">
                                <a:latin typeface="Cambria Math"/>
                              </a:rPr>
                              <m:t>𝑟</m:t>
                            </m:r>
                          </m:e>
                          <m:sub>
                            <m:r>
                              <a:rPr lang="en-US" b="0" i="1" smtClean="0">
                                <a:latin typeface="Cambria Math"/>
                              </a:rPr>
                              <m:t>𝑖</m:t>
                            </m:r>
                          </m:sub>
                        </m:sSub>
                      </m:e>
                    </m:nary>
                  </m:oMath>
                </a14:m>
                <a:endParaRPr lang="en-US" dirty="0"/>
              </a:p>
              <a:p>
                <a:pPr marL="118872" indent="0">
                  <a:buNone/>
                </a:pPr>
                <a:r>
                  <a:rPr lang="en-US" dirty="0" smtClean="0"/>
                  <a:t>	 </a:t>
                </a:r>
                <a14:m>
                  <m:oMath xmlns:m="http://schemas.openxmlformats.org/officeDocument/2006/math">
                    <m:r>
                      <a:rPr lang="en-US" b="0">
                        <a:latin typeface="Cambria Math"/>
                      </a:rPr>
                      <m:t>=</m:t>
                    </m:r>
                    <m:nary>
                      <m:naryPr>
                        <m:chr m:val="∑"/>
                        <m:ctrlPr>
                          <a:rPr lang="en-US" i="1">
                            <a:latin typeface="Cambria Math"/>
                          </a:rPr>
                        </m:ctrlPr>
                      </m:naryPr>
                      <m:sub>
                        <m:r>
                          <m:rPr>
                            <m:sty m:val="p"/>
                          </m:rPr>
                          <a:rPr lang="en-US" b="0" i="0" smtClean="0">
                            <a:latin typeface="Cambria Math"/>
                          </a:rPr>
                          <m:t>i</m:t>
                        </m:r>
                        <m:r>
                          <a:rPr lang="en-US" b="0">
                            <a:latin typeface="Cambria Math"/>
                          </a:rPr>
                          <m:t>=</m:t>
                        </m:r>
                        <m:r>
                          <a:rPr lang="en-US" b="0" i="1">
                            <a:latin typeface="Cambria Math"/>
                          </a:rPr>
                          <m:t>1</m:t>
                        </m:r>
                      </m:sub>
                      <m:sup>
                        <m:r>
                          <a:rPr lang="en-US" b="0" i="1">
                            <a:latin typeface="Cambria Math"/>
                          </a:rPr>
                          <m:t>𝑁</m:t>
                        </m:r>
                      </m:sup>
                      <m:e>
                        <m:r>
                          <a:rPr lang="en-US" b="0" i="1">
                            <a:latin typeface="Cambria Math"/>
                          </a:rPr>
                          <m:t>𝛽</m:t>
                        </m:r>
                        <m:sSub>
                          <m:sSubPr>
                            <m:ctrlPr>
                              <a:rPr lang="en-US" i="1">
                                <a:latin typeface="Cambria Math"/>
                              </a:rPr>
                            </m:ctrlPr>
                          </m:sSubPr>
                          <m:e>
                            <m:r>
                              <a:rPr lang="en-US" b="0" i="0" smtClean="0">
                                <a:latin typeface="Cambria Math"/>
                              </a:rPr>
                              <m:t> </m:t>
                            </m:r>
                            <m:r>
                              <a:rPr lang="en-US" b="0" i="1">
                                <a:latin typeface="Cambria Math"/>
                              </a:rPr>
                              <m:t>𝑀</m:t>
                            </m:r>
                          </m:e>
                          <m:sub>
                            <m:r>
                              <a:rPr lang="en-US" b="0" i="1">
                                <a:latin typeface="Cambria Math"/>
                              </a:rPr>
                              <m:t>𝑗</m:t>
                            </m:r>
                            <m:r>
                              <a:rPr lang="en-US" b="0" i="1" smtClean="0">
                                <a:latin typeface="Cambria Math"/>
                              </a:rPr>
                              <m:t>𝑖</m:t>
                            </m:r>
                          </m:sub>
                        </m:sSub>
                        <m:r>
                          <a:rPr lang="en-US" b="0">
                            <a:latin typeface="Cambria Math"/>
                          </a:rPr>
                          <m:t>⋅</m:t>
                        </m:r>
                        <m:sSub>
                          <m:sSubPr>
                            <m:ctrlPr>
                              <a:rPr lang="en-US" i="1">
                                <a:latin typeface="Cambria Math"/>
                              </a:rPr>
                            </m:ctrlPr>
                          </m:sSubPr>
                          <m:e>
                            <m:r>
                              <a:rPr lang="en-US" b="0" i="1">
                                <a:latin typeface="Cambria Math"/>
                              </a:rPr>
                              <m:t>𝑟</m:t>
                            </m:r>
                          </m:e>
                          <m:sub>
                            <m:r>
                              <a:rPr lang="en-US" b="0" i="1" smtClean="0">
                                <a:latin typeface="Cambria Math"/>
                              </a:rPr>
                              <m:t>𝑖</m:t>
                            </m:r>
                          </m:sub>
                        </m:sSub>
                        <m:r>
                          <a:rPr lang="en-US" b="0">
                            <a:latin typeface="Cambria Math"/>
                          </a:rPr>
                          <m:t>+</m:t>
                        </m:r>
                        <m:f>
                          <m:fPr>
                            <m:ctrlPr>
                              <a:rPr lang="en-US" i="1">
                                <a:latin typeface="Cambria Math"/>
                              </a:rPr>
                            </m:ctrlPr>
                          </m:fPr>
                          <m:num>
                            <m:r>
                              <a:rPr lang="en-US" b="0" i="1">
                                <a:latin typeface="Cambria Math"/>
                              </a:rPr>
                              <m:t>1</m:t>
                            </m:r>
                            <m:r>
                              <a:rPr lang="en-US" b="0">
                                <a:latin typeface="Cambria Math"/>
                              </a:rPr>
                              <m:t>−</m:t>
                            </m:r>
                            <m:r>
                              <a:rPr lang="en-US" b="0" i="1">
                                <a:latin typeface="Cambria Math"/>
                              </a:rPr>
                              <m:t>𝛽</m:t>
                            </m:r>
                          </m:num>
                          <m:den>
                            <m:r>
                              <a:rPr lang="en-US" b="0" i="1">
                                <a:latin typeface="Cambria Math"/>
                              </a:rPr>
                              <m:t>𝑁</m:t>
                            </m:r>
                          </m:den>
                        </m:f>
                      </m:e>
                    </m:nary>
                  </m:oMath>
                </a14:m>
                <a:r>
                  <a:rPr lang="en-US" dirty="0"/>
                  <a:t> </a:t>
                </a:r>
                <a:r>
                  <a:rPr lang="en-US" dirty="0" smtClean="0"/>
                  <a:t>           </a:t>
                </a:r>
                <a:r>
                  <a:rPr lang="en-US" sz="2800" dirty="0" smtClean="0">
                    <a:solidFill>
                      <a:srgbClr val="008000"/>
                    </a:solidFill>
                  </a:rPr>
                  <a:t>since </a:t>
                </a:r>
                <a14:m>
                  <m:oMath xmlns:m="http://schemas.openxmlformats.org/officeDocument/2006/math">
                    <m:r>
                      <a:rPr lang="en-US" sz="2800" b="0">
                        <a:solidFill>
                          <a:srgbClr val="008000"/>
                        </a:solidFill>
                        <a:latin typeface="Cambria Math"/>
                      </a:rPr>
                      <m:t>∑</m:t>
                    </m:r>
                    <m:sSub>
                      <m:sSubPr>
                        <m:ctrlPr>
                          <a:rPr lang="en-US" sz="2800" i="1">
                            <a:solidFill>
                              <a:srgbClr val="008000"/>
                            </a:solidFill>
                            <a:latin typeface="Cambria Math"/>
                          </a:rPr>
                        </m:ctrlPr>
                      </m:sSubPr>
                      <m:e>
                        <m:r>
                          <a:rPr lang="en-US" sz="2800" b="0" i="1">
                            <a:solidFill>
                              <a:srgbClr val="008000"/>
                            </a:solidFill>
                            <a:latin typeface="Cambria Math"/>
                          </a:rPr>
                          <m:t>𝑟</m:t>
                        </m:r>
                      </m:e>
                      <m:sub>
                        <m:r>
                          <a:rPr lang="en-US" sz="2800" b="0" i="1" smtClean="0">
                            <a:solidFill>
                              <a:srgbClr val="008000"/>
                            </a:solidFill>
                            <a:latin typeface="Cambria Math"/>
                          </a:rPr>
                          <m:t>𝑖</m:t>
                        </m:r>
                      </m:sub>
                    </m:sSub>
                    <m:r>
                      <a:rPr lang="en-US" sz="2800" b="0">
                        <a:solidFill>
                          <a:srgbClr val="008000"/>
                        </a:solidFill>
                        <a:latin typeface="Cambria Math"/>
                      </a:rPr>
                      <m:t>=</m:t>
                    </m:r>
                    <m:r>
                      <a:rPr lang="en-US" sz="2800" b="0" i="1">
                        <a:solidFill>
                          <a:srgbClr val="008000"/>
                        </a:solidFill>
                        <a:latin typeface="Cambria Math"/>
                      </a:rPr>
                      <m:t>1</m:t>
                    </m:r>
                  </m:oMath>
                </a14:m>
                <a:endParaRPr lang="en-US" sz="2800" dirty="0">
                  <a:solidFill>
                    <a:srgbClr val="008000"/>
                  </a:solidFill>
                </a:endParaRPr>
              </a:p>
              <a:p>
                <a:r>
                  <a:rPr lang="en-US" b="1" dirty="0" smtClean="0">
                    <a:solidFill>
                      <a:srgbClr val="0000FF"/>
                    </a:solidFill>
                  </a:rPr>
                  <a:t>So we get: </a:t>
                </a:r>
                <a14:m>
                  <m:oMath xmlns:m="http://schemas.openxmlformats.org/officeDocument/2006/math">
                    <m:r>
                      <a:rPr lang="en-US" b="1" i="1">
                        <a:solidFill>
                          <a:srgbClr val="0000FF"/>
                        </a:solidFill>
                        <a:latin typeface="Cambria Math"/>
                      </a:rPr>
                      <m:t>𝒓</m:t>
                    </m:r>
                    <m:r>
                      <a:rPr lang="en-US" b="1">
                        <a:solidFill>
                          <a:srgbClr val="0000FF"/>
                        </a:solidFill>
                        <a:latin typeface="Cambria Math"/>
                      </a:rPr>
                      <m:t>=</m:t>
                    </m:r>
                    <m:r>
                      <a:rPr lang="en-US" b="1" i="1">
                        <a:solidFill>
                          <a:srgbClr val="0000FF"/>
                        </a:solidFill>
                        <a:latin typeface="Cambria Math"/>
                      </a:rPr>
                      <m:t>𝜷</m:t>
                    </m:r>
                    <m:r>
                      <a:rPr lang="en-US" b="1" i="0" smtClean="0">
                        <a:solidFill>
                          <a:srgbClr val="0000FF"/>
                        </a:solidFill>
                        <a:latin typeface="Cambria Math"/>
                      </a:rPr>
                      <m:t> </m:t>
                    </m:r>
                    <m:r>
                      <a:rPr lang="en-US" b="1" i="1">
                        <a:solidFill>
                          <a:srgbClr val="0000FF"/>
                        </a:solidFill>
                        <a:latin typeface="Cambria Math"/>
                      </a:rPr>
                      <m:t>𝑴</m:t>
                    </m:r>
                    <m:r>
                      <a:rPr lang="en-US" b="1">
                        <a:solidFill>
                          <a:srgbClr val="0000FF"/>
                        </a:solidFill>
                        <a:latin typeface="Cambria Math"/>
                      </a:rPr>
                      <m:t>⋅</m:t>
                    </m:r>
                    <m:r>
                      <a:rPr lang="en-US" b="1" i="1">
                        <a:solidFill>
                          <a:srgbClr val="0000FF"/>
                        </a:solidFill>
                        <a:latin typeface="Cambria Math"/>
                      </a:rPr>
                      <m:t>𝒓</m:t>
                    </m:r>
                    <m:r>
                      <a:rPr lang="en-US" b="1">
                        <a:solidFill>
                          <a:srgbClr val="0000FF"/>
                        </a:solidFill>
                        <a:latin typeface="Cambria Math"/>
                      </a:rPr>
                      <m:t>+</m:t>
                    </m:r>
                    <m:sSub>
                      <m:sSubPr>
                        <m:ctrlPr>
                          <a:rPr lang="en-US" b="1" i="1">
                            <a:solidFill>
                              <a:srgbClr val="0000FF"/>
                            </a:solidFill>
                            <a:latin typeface="Cambria Math"/>
                          </a:rPr>
                        </m:ctrlPr>
                      </m:sSubPr>
                      <m:e>
                        <m:d>
                          <m:dPr>
                            <m:begChr m:val="["/>
                            <m:endChr m:val="]"/>
                            <m:ctrlPr>
                              <a:rPr lang="en-US" b="1" i="1">
                                <a:solidFill>
                                  <a:srgbClr val="0000FF"/>
                                </a:solidFill>
                                <a:latin typeface="Cambria Math"/>
                              </a:rPr>
                            </m:ctrlPr>
                          </m:dPr>
                          <m:e>
                            <m:f>
                              <m:fPr>
                                <m:ctrlPr>
                                  <a:rPr lang="en-US" b="1" i="1">
                                    <a:solidFill>
                                      <a:srgbClr val="0000FF"/>
                                    </a:solidFill>
                                    <a:latin typeface="Cambria Math"/>
                                  </a:rPr>
                                </m:ctrlPr>
                              </m:fPr>
                              <m:num>
                                <m:r>
                                  <a:rPr lang="en-US" b="1" i="1">
                                    <a:solidFill>
                                      <a:srgbClr val="0000FF"/>
                                    </a:solidFill>
                                    <a:latin typeface="Cambria Math"/>
                                  </a:rPr>
                                  <m:t>𝟏</m:t>
                                </m:r>
                                <m:r>
                                  <a:rPr lang="en-US" b="1">
                                    <a:solidFill>
                                      <a:srgbClr val="0000FF"/>
                                    </a:solidFill>
                                    <a:latin typeface="Cambria Math"/>
                                  </a:rPr>
                                  <m:t>−</m:t>
                                </m:r>
                                <m:r>
                                  <a:rPr lang="en-US" b="1" i="1">
                                    <a:solidFill>
                                      <a:srgbClr val="0000FF"/>
                                    </a:solidFill>
                                    <a:latin typeface="Cambria Math"/>
                                  </a:rPr>
                                  <m:t>𝜷</m:t>
                                </m:r>
                              </m:num>
                              <m:den>
                                <m:r>
                                  <a:rPr lang="en-US" b="1" i="1">
                                    <a:solidFill>
                                      <a:srgbClr val="0000FF"/>
                                    </a:solidFill>
                                    <a:latin typeface="Cambria Math"/>
                                  </a:rPr>
                                  <m:t>𝑵</m:t>
                                </m:r>
                              </m:den>
                            </m:f>
                          </m:e>
                        </m:d>
                      </m:e>
                      <m:sub>
                        <m:r>
                          <a:rPr lang="en-US" b="1" i="1">
                            <a:solidFill>
                              <a:srgbClr val="0000FF"/>
                            </a:solidFill>
                            <a:latin typeface="Cambria Math"/>
                          </a:rPr>
                          <m:t>𝑵</m:t>
                        </m:r>
                      </m:sub>
                    </m:sSub>
                  </m:oMath>
                </a14:m>
                <a:endParaRPr lang="en-US" b="1" dirty="0">
                  <a:solidFill>
                    <a:srgbClr val="0000FF"/>
                  </a:solidFill>
                </a:endParaRPr>
              </a:p>
            </p:txBody>
          </p:sp>
        </mc:Choice>
        <mc:Fallback xmlns="">
          <p:sp>
            <p:nvSpPr>
              <p:cNvPr id="90115" name="Rectangle 3"/>
              <p:cNvSpPr>
                <a:spLocks noGrp="1" noRot="1" noChangeAspect="1" noMove="1" noResize="1" noEditPoints="1" noAdjustHandles="1" noChangeArrowheads="1" noChangeShapeType="1" noTextEdit="1"/>
              </p:cNvSpPr>
              <p:nvPr>
                <p:ph idx="1"/>
              </p:nvPr>
            </p:nvSpPr>
            <p:spPr>
              <a:blipFill rotWithShape="1">
                <a:blip r:embed="rId2"/>
                <a:stretch>
                  <a:fillRect/>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50</a:t>
            </a:fld>
            <a:endParaRPr lang="en-US"/>
          </a:p>
        </p:txBody>
      </p:sp>
      <p:sp>
        <p:nvSpPr>
          <p:cNvPr id="10" name="TextBox 9"/>
          <p:cNvSpPr txBox="1"/>
          <p:nvPr/>
        </p:nvSpPr>
        <p:spPr>
          <a:xfrm>
            <a:off x="4495800" y="6160532"/>
            <a:ext cx="4322017" cy="369332"/>
          </a:xfrm>
          <a:prstGeom prst="rect">
            <a:avLst/>
          </a:prstGeom>
          <a:noFill/>
        </p:spPr>
        <p:txBody>
          <a:bodyPr wrap="none" rtlCol="0">
            <a:spAutoFit/>
          </a:bodyPr>
          <a:lstStyle/>
          <a:p>
            <a:r>
              <a:rPr lang="en-US" i="1" dirty="0" smtClean="0">
                <a:solidFill>
                  <a:srgbClr val="008000"/>
                </a:solidFill>
              </a:rPr>
              <a:t>[</a:t>
            </a:r>
            <a:r>
              <a:rPr lang="en-US" i="1" dirty="0">
                <a:solidFill>
                  <a:srgbClr val="008000"/>
                </a:solidFill>
              </a:rPr>
              <a:t>x]</a:t>
            </a:r>
            <a:r>
              <a:rPr lang="en-US" i="1" baseline="-25000" dirty="0">
                <a:solidFill>
                  <a:srgbClr val="008000"/>
                </a:solidFill>
              </a:rPr>
              <a:t>N</a:t>
            </a:r>
            <a:r>
              <a:rPr lang="en-US" dirty="0">
                <a:solidFill>
                  <a:srgbClr val="008000"/>
                </a:solidFill>
              </a:rPr>
              <a:t> </a:t>
            </a:r>
            <a:r>
              <a:rPr lang="en-US" dirty="0" smtClean="0">
                <a:solidFill>
                  <a:srgbClr val="008000"/>
                </a:solidFill>
              </a:rPr>
              <a:t>… a vector  of length </a:t>
            </a:r>
            <a:r>
              <a:rPr lang="en-US" i="1" dirty="0" smtClean="0">
                <a:solidFill>
                  <a:srgbClr val="008000"/>
                </a:solidFill>
              </a:rPr>
              <a:t>N</a:t>
            </a:r>
            <a:r>
              <a:rPr lang="en-US" dirty="0" smtClean="0">
                <a:solidFill>
                  <a:srgbClr val="008000"/>
                </a:solidFill>
              </a:rPr>
              <a:t> with </a:t>
            </a:r>
            <a:r>
              <a:rPr lang="en-US" dirty="0">
                <a:solidFill>
                  <a:srgbClr val="008000"/>
                </a:solidFill>
              </a:rPr>
              <a:t>all entries </a:t>
            </a:r>
            <a:r>
              <a:rPr lang="en-US" i="1" dirty="0" smtClean="0">
                <a:solidFill>
                  <a:srgbClr val="008000"/>
                </a:solidFill>
              </a:rPr>
              <a:t>x</a:t>
            </a:r>
            <a:endParaRPr lang="en-US" i="1" dirty="0">
              <a:solidFill>
                <a:srgbClr val="008000"/>
              </a:solidFill>
            </a:endParaRPr>
          </a:p>
        </p:txBody>
      </p:sp>
      <p:sp>
        <p:nvSpPr>
          <p:cNvPr id="9" name="TextBox 8"/>
          <p:cNvSpPr txBox="1"/>
          <p:nvPr/>
        </p:nvSpPr>
        <p:spPr>
          <a:xfrm>
            <a:off x="76200" y="6052810"/>
            <a:ext cx="2788920" cy="584775"/>
          </a:xfrm>
          <a:prstGeom prst="rect">
            <a:avLst/>
          </a:prstGeom>
          <a:noFill/>
        </p:spPr>
        <p:txBody>
          <a:bodyPr wrap="square" rtlCol="0">
            <a:spAutoFit/>
          </a:bodyPr>
          <a:lstStyle/>
          <a:p>
            <a:r>
              <a:rPr lang="en-US" sz="1600" b="1" dirty="0" smtClean="0">
                <a:solidFill>
                  <a:srgbClr val="008000"/>
                </a:solidFill>
                <a:latin typeface="Arial" pitchFamily="34" charset="0"/>
                <a:cs typeface="Arial" pitchFamily="34" charset="0"/>
              </a:rPr>
              <a:t>Note:</a:t>
            </a:r>
            <a:r>
              <a:rPr lang="en-US" sz="1600" dirty="0" smtClean="0">
                <a:solidFill>
                  <a:srgbClr val="008000"/>
                </a:solidFill>
                <a:latin typeface="Arial" pitchFamily="34" charset="0"/>
                <a:cs typeface="Arial" pitchFamily="34" charset="0"/>
              </a:rPr>
              <a:t> Here we assumed </a:t>
            </a:r>
            <a:r>
              <a:rPr lang="en-US" sz="1600" b="1" dirty="0" smtClean="0">
                <a:solidFill>
                  <a:srgbClr val="008000"/>
                </a:solidFill>
                <a:latin typeface="Arial" pitchFamily="34" charset="0"/>
                <a:cs typeface="Arial" pitchFamily="34" charset="0"/>
              </a:rPr>
              <a:t>M</a:t>
            </a:r>
            <a:r>
              <a:rPr lang="en-US" sz="1600" dirty="0">
                <a:solidFill>
                  <a:srgbClr val="008000"/>
                </a:solidFill>
                <a:latin typeface="Arial" pitchFamily="34" charset="0"/>
                <a:cs typeface="Arial" pitchFamily="34" charset="0"/>
              </a:rPr>
              <a:t> </a:t>
            </a:r>
            <a:r>
              <a:rPr lang="en-US" sz="1600" dirty="0" smtClean="0">
                <a:solidFill>
                  <a:srgbClr val="008000"/>
                </a:solidFill>
                <a:latin typeface="Arial" pitchFamily="34" charset="0"/>
                <a:cs typeface="Arial" pitchFamily="34" charset="0"/>
              </a:rPr>
              <a:t>has no dead-ends</a:t>
            </a:r>
          </a:p>
        </p:txBody>
      </p:sp>
    </p:spTree>
    <p:extLst>
      <p:ext uri="{BB962C8B-B14F-4D97-AF65-F5344CB8AC3E}">
        <p14:creationId xmlns:p14="http://schemas.microsoft.com/office/powerpoint/2010/main" val="2325115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1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1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01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011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01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p:cNvSpPr>
          <p:nvPr>
            <p:ph type="title"/>
          </p:nvPr>
        </p:nvSpPr>
        <p:spPr bwMode="auto">
          <a:noFill/>
        </p:spPr>
        <p:txBody>
          <a:bodyPr wrap="square" tIns="45720" bIns="45720" numCol="1" anchorCtr="0" compatLnSpc="1">
            <a:prstTxWarp prst="textNoShape">
              <a:avLst/>
            </a:prstTxWarp>
          </a:bodyPr>
          <a:lstStyle/>
          <a:p>
            <a:r>
              <a:rPr lang="en-US" dirty="0" smtClean="0"/>
              <a:t>Sparse Matrix Formulation</a:t>
            </a:r>
          </a:p>
        </p:txBody>
      </p:sp>
      <mc:AlternateContent xmlns:mc="http://schemas.openxmlformats.org/markup-compatibility/2006" xmlns:a14="http://schemas.microsoft.com/office/drawing/2010/main">
        <mc:Choice Requires="a14">
          <p:sp>
            <p:nvSpPr>
              <p:cNvPr id="91139" name="Rectangle 3"/>
              <p:cNvSpPr>
                <a:spLocks noGrp="1"/>
              </p:cNvSpPr>
              <p:nvPr>
                <p:ph idx="1"/>
              </p:nvPr>
            </p:nvSpPr>
            <p:spPr>
              <a:xfrm>
                <a:off x="457200" y="1295400"/>
                <a:ext cx="8229600" cy="5410200"/>
              </a:xfrm>
            </p:spPr>
            <p:txBody>
              <a:bodyPr>
                <a:normAutofit fontScale="92500" lnSpcReduction="10000"/>
              </a:bodyPr>
              <a:lstStyle/>
              <a:p>
                <a:r>
                  <a:rPr lang="en-US" dirty="0" smtClean="0"/>
                  <a:t>We just rearranged the </a:t>
                </a:r>
                <a:r>
                  <a:rPr lang="en-US" b="1" dirty="0" smtClean="0">
                    <a:solidFill>
                      <a:srgbClr val="0000FF"/>
                    </a:solidFill>
                  </a:rPr>
                  <a:t>PageRank equation</a:t>
                </a:r>
                <a:endParaRPr lang="en-US" dirty="0">
                  <a:solidFill>
                    <a:srgbClr val="0000FF"/>
                  </a:solidFill>
                </a:endParaRPr>
              </a:p>
              <a:p>
                <a:pPr marL="118872" indent="0">
                  <a:buNone/>
                </a:pPr>
                <a14:m>
                  <m:oMathPara xmlns:m="http://schemas.openxmlformats.org/officeDocument/2006/math">
                    <m:oMathParaPr>
                      <m:jc m:val="centerGroup"/>
                    </m:oMathParaPr>
                    <m:oMath xmlns:m="http://schemas.openxmlformats.org/officeDocument/2006/math">
                      <m:r>
                        <a:rPr lang="en-US">
                          <a:latin typeface="Cambria Math"/>
                        </a:rPr>
                        <m:t>𝒓</m:t>
                      </m:r>
                      <m:r>
                        <a:rPr lang="en-US">
                          <a:latin typeface="Cambria Math"/>
                        </a:rPr>
                        <m:t>=</m:t>
                      </m:r>
                      <m:r>
                        <a:rPr lang="en-US">
                          <a:latin typeface="Cambria Math"/>
                        </a:rPr>
                        <m:t>𝜷</m:t>
                      </m:r>
                      <m:r>
                        <a:rPr lang="en-US">
                          <a:latin typeface="Cambria Math"/>
                        </a:rPr>
                        <m:t>𝑴</m:t>
                      </m:r>
                      <m:r>
                        <a:rPr lang="en-US">
                          <a:latin typeface="Cambria Math"/>
                        </a:rPr>
                        <m:t>⋅</m:t>
                      </m:r>
                      <m:r>
                        <a:rPr lang="en-US">
                          <a:latin typeface="Cambria Math"/>
                        </a:rPr>
                        <m:t>𝒓</m:t>
                      </m:r>
                      <m:r>
                        <a:rPr lang="en-US">
                          <a:latin typeface="Cambria Math"/>
                        </a:rPr>
                        <m:t>+</m:t>
                      </m:r>
                      <m:sSub>
                        <m:sSubPr>
                          <m:ctrlPr>
                            <a:rPr lang="en-US" i="1">
                              <a:latin typeface="Cambria Math"/>
                            </a:rPr>
                          </m:ctrlPr>
                        </m:sSubPr>
                        <m:e>
                          <m:d>
                            <m:dPr>
                              <m:begChr m:val="["/>
                              <m:endChr m:val="]"/>
                              <m:ctrlPr>
                                <a:rPr lang="en-US" i="1">
                                  <a:latin typeface="Cambria Math"/>
                                </a:rPr>
                              </m:ctrlPr>
                            </m:dPr>
                            <m:e>
                              <m:f>
                                <m:fPr>
                                  <m:ctrlPr>
                                    <a:rPr lang="en-US" i="1">
                                      <a:latin typeface="Cambria Math"/>
                                    </a:rPr>
                                  </m:ctrlPr>
                                </m:fPr>
                                <m:num>
                                  <m:r>
                                    <a:rPr lang="en-US">
                                      <a:latin typeface="Cambria Math"/>
                                    </a:rPr>
                                    <m:t>𝟏</m:t>
                                  </m:r>
                                  <m:r>
                                    <a:rPr lang="en-US">
                                      <a:latin typeface="Cambria Math"/>
                                    </a:rPr>
                                    <m:t>−</m:t>
                                  </m:r>
                                  <m:r>
                                    <a:rPr lang="en-US">
                                      <a:latin typeface="Cambria Math"/>
                                    </a:rPr>
                                    <m:t>𝜷</m:t>
                                  </m:r>
                                </m:num>
                                <m:den>
                                  <m:r>
                                    <a:rPr lang="en-US">
                                      <a:latin typeface="Cambria Math"/>
                                    </a:rPr>
                                    <m:t>𝑵</m:t>
                                  </m:r>
                                </m:den>
                              </m:f>
                            </m:e>
                          </m:d>
                        </m:e>
                        <m:sub>
                          <m:r>
                            <a:rPr lang="en-US">
                              <a:latin typeface="Cambria Math"/>
                            </a:rPr>
                            <m:t>𝑵</m:t>
                          </m:r>
                        </m:sub>
                      </m:sSub>
                    </m:oMath>
                  </m:oMathPara>
                </a14:m>
                <a:endParaRPr lang="en-US" baseline="-25000" dirty="0" smtClean="0"/>
              </a:p>
              <a:p>
                <a:pPr lvl="2"/>
                <a:r>
                  <a:rPr lang="en-US" dirty="0" smtClean="0"/>
                  <a:t>where </a:t>
                </a:r>
                <a:r>
                  <a:rPr lang="en-US" b="1" dirty="0" smtClean="0"/>
                  <a:t>[(1-</a:t>
                </a:r>
                <a:r>
                  <a:rPr lang="en-US" b="1" dirty="0" smtClean="0">
                    <a:sym typeface="Symbol" pitchFamily="18" charset="2"/>
                  </a:rPr>
                  <a:t></a:t>
                </a:r>
                <a:r>
                  <a:rPr lang="en-US" b="1" dirty="0" smtClean="0"/>
                  <a:t>)/N]</a:t>
                </a:r>
                <a:r>
                  <a:rPr lang="en-US" b="1" baseline="-25000" dirty="0" smtClean="0"/>
                  <a:t>N</a:t>
                </a:r>
                <a:r>
                  <a:rPr lang="en-US" dirty="0" smtClean="0"/>
                  <a:t> is a vector with all </a:t>
                </a:r>
                <a:r>
                  <a:rPr lang="en-US" b="1" i="1" dirty="0" smtClean="0"/>
                  <a:t>N</a:t>
                </a:r>
                <a:r>
                  <a:rPr lang="en-US" dirty="0" smtClean="0"/>
                  <a:t> entries </a:t>
                </a:r>
                <a:r>
                  <a:rPr lang="en-US" b="1" dirty="0" smtClean="0"/>
                  <a:t>(1-</a:t>
                </a:r>
                <a:r>
                  <a:rPr lang="en-US" b="1" dirty="0" smtClean="0">
                    <a:sym typeface="Symbol" pitchFamily="18" charset="2"/>
                  </a:rPr>
                  <a:t></a:t>
                </a:r>
                <a:r>
                  <a:rPr lang="en-US" b="1" dirty="0" smtClean="0"/>
                  <a:t>)/N</a:t>
                </a:r>
              </a:p>
              <a:p>
                <a:pPr marL="2048256" lvl="8" indent="0">
                  <a:buNone/>
                </a:pPr>
                <a:endParaRPr lang="en-US" dirty="0" smtClean="0"/>
              </a:p>
              <a:p>
                <a:r>
                  <a:rPr lang="en-US" b="1" i="1" dirty="0" smtClean="0"/>
                  <a:t>M</a:t>
                </a:r>
                <a:r>
                  <a:rPr lang="en-US" dirty="0" smtClean="0"/>
                  <a:t> is a </a:t>
                </a:r>
                <a:r>
                  <a:rPr lang="en-US" b="1" dirty="0" smtClean="0">
                    <a:solidFill>
                      <a:srgbClr val="D60093"/>
                    </a:solidFill>
                  </a:rPr>
                  <a:t>sparse matrix! </a:t>
                </a:r>
                <a:r>
                  <a:rPr lang="en-US" sz="2400" dirty="0" smtClean="0"/>
                  <a:t>(with no dead-ends)</a:t>
                </a:r>
                <a:endParaRPr lang="en-US" dirty="0" smtClean="0">
                  <a:solidFill>
                    <a:srgbClr val="D60093"/>
                  </a:solidFill>
                </a:endParaRPr>
              </a:p>
              <a:p>
                <a:pPr lvl="1"/>
                <a:r>
                  <a:rPr lang="en-US" dirty="0" smtClean="0"/>
                  <a:t>10 links per node, approx 10N entries</a:t>
                </a:r>
              </a:p>
              <a:p>
                <a:r>
                  <a:rPr lang="en-US" dirty="0" smtClean="0"/>
                  <a:t>So in each iteration, we need to:</a:t>
                </a:r>
              </a:p>
              <a:p>
                <a:pPr lvl="1"/>
                <a:r>
                  <a:rPr lang="en-US" dirty="0" smtClean="0">
                    <a:solidFill>
                      <a:srgbClr val="0000FF"/>
                    </a:solidFill>
                  </a:rPr>
                  <a:t>Compute </a:t>
                </a:r>
                <a:r>
                  <a:rPr lang="en-US" b="1" i="1" dirty="0" err="1" smtClean="0">
                    <a:solidFill>
                      <a:srgbClr val="0000FF"/>
                    </a:solidFill>
                  </a:rPr>
                  <a:t>r</a:t>
                </a:r>
                <a:r>
                  <a:rPr lang="en-US" baseline="30000" dirty="0" err="1" smtClean="0">
                    <a:solidFill>
                      <a:srgbClr val="0000FF"/>
                    </a:solidFill>
                  </a:rPr>
                  <a:t>new</a:t>
                </a:r>
                <a:r>
                  <a:rPr lang="en-US" dirty="0" smtClean="0">
                    <a:solidFill>
                      <a:srgbClr val="0000FF"/>
                    </a:solidFill>
                  </a:rPr>
                  <a:t> = </a:t>
                </a:r>
                <a:r>
                  <a:rPr lang="en-US" i="1" dirty="0" smtClean="0">
                    <a:solidFill>
                      <a:srgbClr val="0000FF"/>
                    </a:solidFill>
                    <a:sym typeface="Symbol" pitchFamily="18" charset="2"/>
                  </a:rPr>
                  <a:t></a:t>
                </a:r>
                <a:r>
                  <a:rPr lang="en-US" dirty="0" smtClean="0">
                    <a:solidFill>
                      <a:srgbClr val="0000FF"/>
                    </a:solidFill>
                    <a:sym typeface="Symbol" pitchFamily="18" charset="2"/>
                  </a:rPr>
                  <a:t> </a:t>
                </a:r>
                <a:r>
                  <a:rPr lang="en-US" b="1" i="1" dirty="0" smtClean="0">
                    <a:solidFill>
                      <a:srgbClr val="0000FF"/>
                    </a:solidFill>
                  </a:rPr>
                  <a:t>M </a:t>
                </a:r>
                <a:r>
                  <a:rPr lang="en-US" dirty="0" smtClean="0">
                    <a:solidFill>
                      <a:srgbClr val="0000FF"/>
                    </a:solidFill>
                  </a:rPr>
                  <a:t>∙ </a:t>
                </a:r>
                <a:r>
                  <a:rPr lang="en-US" b="1" i="1" dirty="0" err="1" smtClean="0">
                    <a:solidFill>
                      <a:srgbClr val="0000FF"/>
                    </a:solidFill>
                  </a:rPr>
                  <a:t>r</a:t>
                </a:r>
                <a:r>
                  <a:rPr lang="en-US" baseline="30000" dirty="0" err="1" smtClean="0">
                    <a:solidFill>
                      <a:srgbClr val="0000FF"/>
                    </a:solidFill>
                  </a:rPr>
                  <a:t>old</a:t>
                </a:r>
                <a:endParaRPr lang="en-US" baseline="30000" dirty="0" smtClean="0">
                  <a:solidFill>
                    <a:srgbClr val="0000FF"/>
                  </a:solidFill>
                </a:endParaRPr>
              </a:p>
              <a:p>
                <a:pPr lvl="1"/>
                <a:r>
                  <a:rPr lang="en-US" dirty="0" smtClean="0"/>
                  <a:t>Add a constant value </a:t>
                </a:r>
                <a:r>
                  <a:rPr lang="en-US" b="1" dirty="0" smtClean="0"/>
                  <a:t>(1-</a:t>
                </a:r>
                <a:r>
                  <a:rPr lang="en-US" b="1" dirty="0" smtClean="0">
                    <a:sym typeface="Symbol" pitchFamily="18" charset="2"/>
                  </a:rPr>
                  <a:t></a:t>
                </a:r>
                <a:r>
                  <a:rPr lang="en-US" b="1" dirty="0" smtClean="0"/>
                  <a:t>)/N </a:t>
                </a:r>
                <a:r>
                  <a:rPr lang="en-US" dirty="0" smtClean="0"/>
                  <a:t>to each entry in </a:t>
                </a:r>
                <a:r>
                  <a:rPr lang="en-US" b="1" i="1" dirty="0" err="1" smtClean="0"/>
                  <a:t>r</a:t>
                </a:r>
                <a:r>
                  <a:rPr lang="en-US" baseline="30000" dirty="0" err="1" smtClean="0"/>
                  <a:t>new</a:t>
                </a:r>
                <a:endParaRPr lang="en-US" baseline="30000" dirty="0" smtClean="0"/>
              </a:p>
              <a:p>
                <a:pPr lvl="2"/>
                <a:r>
                  <a:rPr lang="en-US" b="1" dirty="0" smtClean="0">
                    <a:solidFill>
                      <a:srgbClr val="008000"/>
                    </a:solidFill>
                  </a:rPr>
                  <a:t>Note if M contains dead-ends then </a:t>
                </a:r>
                <a14:m>
                  <m:oMath xmlns:m="http://schemas.openxmlformats.org/officeDocument/2006/math">
                    <m:nary>
                      <m:naryPr>
                        <m:chr m:val="∑"/>
                        <m:supHide m:val="on"/>
                        <m:ctrlPr>
                          <a:rPr lang="en-US" b="1" i="1" smtClean="0">
                            <a:solidFill>
                              <a:srgbClr val="008000"/>
                            </a:solidFill>
                            <a:latin typeface="Cambria Math"/>
                          </a:rPr>
                        </m:ctrlPr>
                      </m:naryPr>
                      <m:sub>
                        <m:r>
                          <a:rPr lang="en-US" b="1" i="1" smtClean="0">
                            <a:solidFill>
                              <a:srgbClr val="008000"/>
                            </a:solidFill>
                            <a:latin typeface="Cambria Math"/>
                          </a:rPr>
                          <m:t>𝒋</m:t>
                        </m:r>
                      </m:sub>
                      <m:sup/>
                      <m:e>
                        <m:sSubSup>
                          <m:sSubSupPr>
                            <m:ctrlPr>
                              <a:rPr lang="en-US" b="1" i="1" smtClean="0">
                                <a:solidFill>
                                  <a:srgbClr val="008000"/>
                                </a:solidFill>
                                <a:latin typeface="Cambria Math"/>
                              </a:rPr>
                            </m:ctrlPr>
                          </m:sSubSupPr>
                          <m:e>
                            <m:r>
                              <a:rPr lang="en-US" b="1" i="1" smtClean="0">
                                <a:solidFill>
                                  <a:srgbClr val="008000"/>
                                </a:solidFill>
                                <a:latin typeface="Cambria Math"/>
                              </a:rPr>
                              <m:t>𝒓</m:t>
                            </m:r>
                          </m:e>
                          <m:sub>
                            <m:r>
                              <a:rPr lang="en-US" b="1" i="1" smtClean="0">
                                <a:solidFill>
                                  <a:srgbClr val="008000"/>
                                </a:solidFill>
                                <a:latin typeface="Cambria Math"/>
                              </a:rPr>
                              <m:t>𝒋</m:t>
                            </m:r>
                          </m:sub>
                          <m:sup>
                            <m:r>
                              <a:rPr lang="en-US" b="1" i="1" smtClean="0">
                                <a:solidFill>
                                  <a:srgbClr val="008000"/>
                                </a:solidFill>
                                <a:latin typeface="Cambria Math"/>
                              </a:rPr>
                              <m:t>𝒏𝒆𝒘</m:t>
                            </m:r>
                          </m:sup>
                        </m:sSubSup>
                      </m:e>
                    </m:nary>
                    <m:r>
                      <a:rPr lang="en-US" b="1" i="1" smtClean="0">
                        <a:solidFill>
                          <a:srgbClr val="008000"/>
                        </a:solidFill>
                        <a:latin typeface="Cambria Math"/>
                      </a:rPr>
                      <m:t>&lt;</m:t>
                    </m:r>
                    <m:r>
                      <a:rPr lang="en-US" b="1" i="1" smtClean="0">
                        <a:solidFill>
                          <a:srgbClr val="008000"/>
                        </a:solidFill>
                        <a:latin typeface="Cambria Math"/>
                      </a:rPr>
                      <m:t>𝟏</m:t>
                    </m:r>
                  </m:oMath>
                </a14:m>
                <a:r>
                  <a:rPr lang="en-US" b="1" dirty="0" smtClean="0">
                    <a:solidFill>
                      <a:srgbClr val="008000"/>
                    </a:solidFill>
                  </a:rPr>
                  <a:t> and </a:t>
                </a:r>
                <a:br>
                  <a:rPr lang="en-US" b="1" dirty="0" smtClean="0">
                    <a:solidFill>
                      <a:srgbClr val="008000"/>
                    </a:solidFill>
                  </a:rPr>
                </a:br>
                <a:r>
                  <a:rPr lang="en-US" b="1" dirty="0" smtClean="0">
                    <a:solidFill>
                      <a:srgbClr val="008000"/>
                    </a:solidFill>
                  </a:rPr>
                  <a:t>we also have to renormalize </a:t>
                </a:r>
                <a:r>
                  <a:rPr lang="en-US" b="1" i="1" dirty="0" err="1">
                    <a:solidFill>
                      <a:srgbClr val="008000"/>
                    </a:solidFill>
                  </a:rPr>
                  <a:t>r</a:t>
                </a:r>
                <a:r>
                  <a:rPr lang="en-US" b="1" baseline="30000" dirty="0" err="1">
                    <a:solidFill>
                      <a:srgbClr val="008000"/>
                    </a:solidFill>
                  </a:rPr>
                  <a:t>new</a:t>
                </a:r>
                <a:r>
                  <a:rPr lang="en-US" b="1" dirty="0" smtClean="0">
                    <a:solidFill>
                      <a:srgbClr val="008000"/>
                    </a:solidFill>
                  </a:rPr>
                  <a:t> so that it sums to 1</a:t>
                </a:r>
                <a:endParaRPr lang="en-US" b="1" dirty="0">
                  <a:solidFill>
                    <a:srgbClr val="008000"/>
                  </a:solidFill>
                </a:endParaRPr>
              </a:p>
            </p:txBody>
          </p:sp>
        </mc:Choice>
        <mc:Fallback xmlns="">
          <p:sp>
            <p:nvSpPr>
              <p:cNvPr id="91139" name="Rectangle 3"/>
              <p:cNvSpPr>
                <a:spLocks noGrp="1" noRot="1" noChangeAspect="1" noMove="1" noResize="1" noEditPoints="1" noAdjustHandles="1" noChangeArrowheads="1" noChangeShapeType="1" noTextEdit="1"/>
              </p:cNvSpPr>
              <p:nvPr>
                <p:ph idx="1"/>
              </p:nvPr>
            </p:nvSpPr>
            <p:spPr>
              <a:xfrm>
                <a:off x="457200" y="1295400"/>
                <a:ext cx="8229600" cy="5410200"/>
              </a:xfrm>
              <a:blipFill rotWithShape="1">
                <a:blip r:embed="rId3"/>
                <a:stretch>
                  <a:fillRect t="-1466" b="-3833"/>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51</a:t>
            </a:fld>
            <a:endParaRPr lang="en-US"/>
          </a:p>
        </p:txBody>
      </p:sp>
    </p:spTree>
    <p:extLst>
      <p:ext uri="{BB962C8B-B14F-4D97-AF65-F5344CB8AC3E}">
        <p14:creationId xmlns:p14="http://schemas.microsoft.com/office/powerpoint/2010/main" val="2226154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139">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1139">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1139">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113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33400" y="2895600"/>
            <a:ext cx="7239000" cy="3352800"/>
          </a:xfrm>
          <a:prstGeom prst="rect">
            <a:avLst/>
          </a:prstGeom>
          <a:solidFill>
            <a:schemeClr val="accent1">
              <a:lumMod val="20000"/>
              <a:lumOff val="80000"/>
            </a:schemeClr>
          </a:solidFill>
          <a:ln w="38100">
            <a:solidFill>
              <a:srgbClr val="FFC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Title 1"/>
          <p:cNvSpPr>
            <a:spLocks noGrp="1"/>
          </p:cNvSpPr>
          <p:nvPr>
            <p:ph type="title"/>
          </p:nvPr>
        </p:nvSpPr>
        <p:spPr>
          <a:xfrm>
            <a:off x="457200" y="76200"/>
            <a:ext cx="8686800" cy="987552"/>
          </a:xfrm>
        </p:spPr>
        <p:txBody>
          <a:bodyPr>
            <a:normAutofit fontScale="90000"/>
          </a:bodyPr>
          <a:lstStyle/>
          <a:p>
            <a:r>
              <a:rPr lang="en-US" dirty="0" smtClean="0"/>
              <a:t>PageRank: The Complete Algorithm</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10600" cy="5334000"/>
              </a:xfrm>
            </p:spPr>
            <p:txBody>
              <a:bodyPr>
                <a:normAutofit fontScale="92500" lnSpcReduction="20000"/>
              </a:bodyPr>
              <a:lstStyle/>
              <a:p>
                <a:r>
                  <a:rPr lang="en-US" b="1" u="sng" dirty="0" smtClean="0">
                    <a:solidFill>
                      <a:srgbClr val="0000FF"/>
                    </a:solidFill>
                  </a:rPr>
                  <a:t>Input:</a:t>
                </a:r>
                <a:r>
                  <a:rPr lang="en-US" b="1" dirty="0" smtClean="0">
                    <a:solidFill>
                      <a:srgbClr val="0000FF"/>
                    </a:solidFill>
                  </a:rPr>
                  <a:t> Graph </a:t>
                </a:r>
                <a14:m>
                  <m:oMath xmlns:m="http://schemas.openxmlformats.org/officeDocument/2006/math">
                    <m:r>
                      <a:rPr lang="en-US" b="1" i="1" dirty="0" smtClean="0">
                        <a:solidFill>
                          <a:srgbClr val="0000FF"/>
                        </a:solidFill>
                        <a:latin typeface="Cambria Math"/>
                      </a:rPr>
                      <m:t>𝑮</m:t>
                    </m:r>
                  </m:oMath>
                </a14:m>
                <a:r>
                  <a:rPr lang="en-US" b="1" dirty="0" smtClean="0">
                    <a:solidFill>
                      <a:srgbClr val="0000FF"/>
                    </a:solidFill>
                  </a:rPr>
                  <a:t> and parameter </a:t>
                </a:r>
                <a14:m>
                  <m:oMath xmlns:m="http://schemas.openxmlformats.org/officeDocument/2006/math">
                    <m:r>
                      <a:rPr lang="en-US" b="1" i="1" dirty="0" smtClean="0">
                        <a:solidFill>
                          <a:srgbClr val="0000FF"/>
                        </a:solidFill>
                        <a:latin typeface="Cambria Math"/>
                      </a:rPr>
                      <m:t>𝜷</m:t>
                    </m:r>
                  </m:oMath>
                </a14:m>
                <a:endParaRPr lang="en-US" b="1" dirty="0" smtClean="0">
                  <a:solidFill>
                    <a:srgbClr val="0000FF"/>
                  </a:solidFill>
                </a:endParaRPr>
              </a:p>
              <a:p>
                <a:pPr lvl="1"/>
                <a:r>
                  <a:rPr lang="en-US" dirty="0" smtClean="0"/>
                  <a:t>Directed graph </a:t>
                </a:r>
                <a14:m>
                  <m:oMath xmlns:m="http://schemas.openxmlformats.org/officeDocument/2006/math">
                    <m:r>
                      <a:rPr lang="en-US" b="1" i="1" dirty="0">
                        <a:latin typeface="Cambria Math"/>
                      </a:rPr>
                      <m:t>𝑮</m:t>
                    </m:r>
                  </m:oMath>
                </a14:m>
                <a:r>
                  <a:rPr lang="en-US" dirty="0" smtClean="0"/>
                  <a:t> (can have </a:t>
                </a:r>
                <a:r>
                  <a:rPr lang="en-US" b="1" dirty="0" smtClean="0"/>
                  <a:t>spider traps </a:t>
                </a:r>
                <a:r>
                  <a:rPr lang="en-US" dirty="0" smtClean="0"/>
                  <a:t>and</a:t>
                </a:r>
                <a:r>
                  <a:rPr lang="en-US" b="1" dirty="0" smtClean="0"/>
                  <a:t> dead ends</a:t>
                </a:r>
                <a:r>
                  <a:rPr lang="en-US" dirty="0" smtClean="0"/>
                  <a:t>)</a:t>
                </a:r>
              </a:p>
              <a:p>
                <a:pPr lvl="1"/>
                <a:r>
                  <a:rPr lang="en-US" dirty="0" smtClean="0"/>
                  <a:t>Parameter </a:t>
                </a:r>
                <a14:m>
                  <m:oMath xmlns:m="http://schemas.openxmlformats.org/officeDocument/2006/math">
                    <m:r>
                      <a:rPr lang="en-US" b="1" i="1" dirty="0">
                        <a:latin typeface="Cambria Math"/>
                      </a:rPr>
                      <m:t>𝜷</m:t>
                    </m:r>
                  </m:oMath>
                </a14:m>
                <a:endParaRPr lang="en-US" b="1" dirty="0">
                  <a:solidFill>
                    <a:srgbClr val="0000FF"/>
                  </a:solidFill>
                </a:endParaRPr>
              </a:p>
              <a:p>
                <a:r>
                  <a:rPr lang="en-US" b="1" u="sng" dirty="0" smtClean="0">
                    <a:solidFill>
                      <a:srgbClr val="D60093"/>
                    </a:solidFill>
                  </a:rPr>
                  <a:t>Output:</a:t>
                </a:r>
                <a:r>
                  <a:rPr lang="en-US" b="1" dirty="0" smtClean="0">
                    <a:solidFill>
                      <a:srgbClr val="D60093"/>
                    </a:solidFill>
                  </a:rPr>
                  <a:t> PageRank vector </a:t>
                </a:r>
                <a14:m>
                  <m:oMath xmlns:m="http://schemas.openxmlformats.org/officeDocument/2006/math">
                    <m:sSup>
                      <m:sSupPr>
                        <m:ctrlPr>
                          <a:rPr lang="en-US" b="1" i="1" dirty="0" smtClean="0">
                            <a:solidFill>
                              <a:srgbClr val="D60093"/>
                            </a:solidFill>
                            <a:latin typeface="Cambria Math"/>
                          </a:rPr>
                        </m:ctrlPr>
                      </m:sSupPr>
                      <m:e>
                        <m:r>
                          <a:rPr lang="en-US" b="1" i="1" dirty="0" smtClean="0">
                            <a:solidFill>
                              <a:srgbClr val="D60093"/>
                            </a:solidFill>
                            <a:latin typeface="Cambria Math"/>
                          </a:rPr>
                          <m:t>𝒓</m:t>
                        </m:r>
                      </m:e>
                      <m:sup>
                        <m:r>
                          <a:rPr lang="en-US" b="1" i="1" dirty="0" smtClean="0">
                            <a:solidFill>
                              <a:srgbClr val="D60093"/>
                            </a:solidFill>
                            <a:latin typeface="Cambria Math"/>
                          </a:rPr>
                          <m:t>𝒏𝒆𝒘</m:t>
                        </m:r>
                      </m:sup>
                    </m:sSup>
                  </m:oMath>
                </a14:m>
                <a:endParaRPr lang="en-US" b="1" dirty="0" smtClean="0">
                  <a:solidFill>
                    <a:srgbClr val="D60093"/>
                  </a:solidFill>
                </a:endParaRPr>
              </a:p>
              <a:p>
                <a:pPr lvl="1"/>
                <a:r>
                  <a:rPr lang="en-US" b="1" dirty="0" smtClean="0"/>
                  <a:t>Set:</a:t>
                </a:r>
                <a:r>
                  <a:rPr lang="en-US" dirty="0" smtClean="0"/>
                  <a:t> </a:t>
                </a:r>
                <a14:m>
                  <m:oMath xmlns:m="http://schemas.openxmlformats.org/officeDocument/2006/math">
                    <m:sSubSup>
                      <m:sSubSupPr>
                        <m:ctrlPr>
                          <a:rPr lang="en-US" b="0" i="1" dirty="0" smtClean="0">
                            <a:latin typeface="Cambria Math"/>
                          </a:rPr>
                        </m:ctrlPr>
                      </m:sSubSupPr>
                      <m:e>
                        <m:r>
                          <a:rPr lang="en-US" i="1" dirty="0" smtClean="0">
                            <a:latin typeface="Cambria Math"/>
                          </a:rPr>
                          <m:t>𝑟</m:t>
                        </m:r>
                      </m:e>
                      <m:sub>
                        <m:r>
                          <a:rPr lang="en-US" b="0" i="1" dirty="0" smtClean="0">
                            <a:latin typeface="Cambria Math"/>
                          </a:rPr>
                          <m:t>𝑗</m:t>
                        </m:r>
                      </m:sub>
                      <m:sup>
                        <m:r>
                          <a:rPr lang="en-US" b="0" i="1" dirty="0" smtClean="0">
                            <a:latin typeface="Cambria Math"/>
                          </a:rPr>
                          <m:t>𝑜𝑙𝑑</m:t>
                        </m:r>
                      </m:sup>
                    </m:sSubSup>
                    <m:r>
                      <a:rPr lang="en-US" i="1" dirty="0" smtClean="0">
                        <a:latin typeface="Cambria Math"/>
                      </a:rPr>
                      <m:t> =</m:t>
                    </m:r>
                    <m:f>
                      <m:fPr>
                        <m:ctrlPr>
                          <a:rPr lang="en-US" b="0" i="1" dirty="0" smtClean="0">
                            <a:latin typeface="Cambria Math"/>
                          </a:rPr>
                        </m:ctrlPr>
                      </m:fPr>
                      <m:num>
                        <m:r>
                          <a:rPr lang="en-US" b="0" i="1" dirty="0" smtClean="0">
                            <a:latin typeface="Cambria Math"/>
                          </a:rPr>
                          <m:t>1</m:t>
                        </m:r>
                      </m:num>
                      <m:den>
                        <m:r>
                          <a:rPr lang="en-US" b="0" i="1" dirty="0" smtClean="0">
                            <a:latin typeface="Cambria Math"/>
                          </a:rPr>
                          <m:t>𝑁</m:t>
                        </m:r>
                      </m:den>
                    </m:f>
                  </m:oMath>
                </a14:m>
                <a:endParaRPr lang="en-US" dirty="0" smtClean="0"/>
              </a:p>
              <a:p>
                <a:pPr lvl="1"/>
                <a:r>
                  <a:rPr lang="en-US" b="1" dirty="0" smtClean="0">
                    <a:solidFill>
                      <a:srgbClr val="008000"/>
                    </a:solidFill>
                  </a:rPr>
                  <a:t>repeat until convergence: </a:t>
                </a:r>
                <a14:m>
                  <m:oMath xmlns:m="http://schemas.openxmlformats.org/officeDocument/2006/math">
                    <m:nary>
                      <m:naryPr>
                        <m:chr m:val="∑"/>
                        <m:supHide m:val="on"/>
                        <m:ctrlPr>
                          <a:rPr lang="en-US" i="1">
                            <a:latin typeface="Cambria Math"/>
                          </a:rPr>
                        </m:ctrlPr>
                      </m:naryPr>
                      <m:sub>
                        <m:r>
                          <a:rPr lang="en-US" i="1">
                            <a:latin typeface="Cambria Math"/>
                          </a:rPr>
                          <m:t>𝑗</m:t>
                        </m:r>
                      </m:sub>
                      <m:sup/>
                      <m:e>
                        <m:d>
                          <m:dPr>
                            <m:begChr m:val="|"/>
                            <m:endChr m:val="|"/>
                            <m:ctrlPr>
                              <a:rPr lang="en-US" i="1">
                                <a:latin typeface="Cambria Math"/>
                              </a:rPr>
                            </m:ctrlPr>
                          </m:dPr>
                          <m:e>
                            <m:sSubSup>
                              <m:sSubSupPr>
                                <m:ctrlPr>
                                  <a:rPr lang="en-US" i="1">
                                    <a:latin typeface="Cambria Math"/>
                                  </a:rPr>
                                </m:ctrlPr>
                              </m:sSubSupPr>
                              <m:e>
                                <m:r>
                                  <a:rPr lang="en-US" i="1">
                                    <a:latin typeface="Cambria Math"/>
                                  </a:rPr>
                                  <m:t>𝑟</m:t>
                                </m:r>
                              </m:e>
                              <m:sub>
                                <m:r>
                                  <a:rPr lang="en-US" i="1">
                                    <a:latin typeface="Cambria Math"/>
                                  </a:rPr>
                                  <m:t>𝑗</m:t>
                                </m:r>
                              </m:sub>
                              <m:sup>
                                <m:r>
                                  <a:rPr lang="en-US" i="1">
                                    <a:latin typeface="Cambria Math"/>
                                  </a:rPr>
                                  <m:t>𝑛𝑒𝑤</m:t>
                                </m:r>
                              </m:sup>
                            </m:sSubSup>
                            <m:r>
                              <a:rPr lang="en-US" i="1">
                                <a:latin typeface="Cambria Math"/>
                              </a:rPr>
                              <m:t>−</m:t>
                            </m:r>
                            <m:sSubSup>
                              <m:sSubSupPr>
                                <m:ctrlPr>
                                  <a:rPr lang="en-US" i="1">
                                    <a:latin typeface="Cambria Math"/>
                                  </a:rPr>
                                </m:ctrlPr>
                              </m:sSubSupPr>
                              <m:e>
                                <m:r>
                                  <a:rPr lang="en-US" i="1">
                                    <a:latin typeface="Cambria Math"/>
                                  </a:rPr>
                                  <m:t>𝑟</m:t>
                                </m:r>
                              </m:e>
                              <m:sub>
                                <m:r>
                                  <a:rPr lang="en-US" i="1">
                                    <a:latin typeface="Cambria Math"/>
                                  </a:rPr>
                                  <m:t>𝑗</m:t>
                                </m:r>
                              </m:sub>
                              <m:sup>
                                <m:r>
                                  <a:rPr lang="en-US" i="1">
                                    <a:latin typeface="Cambria Math"/>
                                  </a:rPr>
                                  <m:t>𝑜𝑙𝑑</m:t>
                                </m:r>
                              </m:sup>
                            </m:sSubSup>
                          </m:e>
                        </m:d>
                        <m:r>
                          <a:rPr lang="en-US" i="1">
                            <a:latin typeface="Cambria Math"/>
                          </a:rPr>
                          <m:t>&gt;</m:t>
                        </m:r>
                        <m:r>
                          <a:rPr lang="en-US" i="1">
                            <a:latin typeface="Cambria Math"/>
                          </a:rPr>
                          <m:t>𝜀</m:t>
                        </m:r>
                      </m:e>
                    </m:nary>
                  </m:oMath>
                </a14:m>
                <a:endParaRPr lang="en-US" dirty="0" smtClean="0"/>
              </a:p>
              <a:p>
                <a:pPr lvl="2"/>
                <a14:m>
                  <m:oMath xmlns:m="http://schemas.openxmlformats.org/officeDocument/2006/math">
                    <m:r>
                      <a:rPr lang="en-US" b="0" i="1" dirty="0" smtClean="0">
                        <a:latin typeface="Cambria Math"/>
                        <a:ea typeface="Cambria Math"/>
                        <a:cs typeface="Times New Roman" pitchFamily="18" charset="0"/>
                      </a:rPr>
                      <m:t>∀</m:t>
                    </m:r>
                    <m:r>
                      <a:rPr lang="en-US" b="0" i="1" dirty="0" smtClean="0">
                        <a:latin typeface="Cambria Math"/>
                        <a:ea typeface="Cambria Math"/>
                        <a:cs typeface="Times New Roman" pitchFamily="18" charset="0"/>
                      </a:rPr>
                      <m:t>𝑗</m:t>
                    </m:r>
                    <m:r>
                      <a:rPr lang="en-US" b="0" i="1" dirty="0" smtClean="0">
                        <a:latin typeface="Cambria Math"/>
                        <a:ea typeface="Cambria Math"/>
                        <a:cs typeface="Times New Roman" pitchFamily="18" charset="0"/>
                      </a:rPr>
                      <m:t>: </m:t>
                    </m:r>
                    <m:sSubSup>
                      <m:sSubSupPr>
                        <m:ctrlPr>
                          <a:rPr lang="en-US" b="1" i="1" dirty="0" smtClean="0">
                            <a:latin typeface="Cambria Math"/>
                            <a:cs typeface="Times New Roman" pitchFamily="18" charset="0"/>
                          </a:rPr>
                        </m:ctrlPr>
                      </m:sSubSupPr>
                      <m:e>
                        <m:r>
                          <a:rPr lang="en-US" b="1" i="1" dirty="0">
                            <a:latin typeface="Cambria Math"/>
                            <a:cs typeface="Times New Roman" pitchFamily="18" charset="0"/>
                          </a:rPr>
                          <m:t>𝒓</m:t>
                        </m:r>
                        <m:r>
                          <a:rPr lang="en-US" b="1" i="1" dirty="0" smtClean="0">
                            <a:latin typeface="Cambria Math"/>
                            <a:cs typeface="Times New Roman" pitchFamily="18" charset="0"/>
                          </a:rPr>
                          <m:t>′</m:t>
                        </m:r>
                      </m:e>
                      <m:sub>
                        <m:r>
                          <a:rPr lang="en-US" b="1" i="1" dirty="0">
                            <a:latin typeface="Cambria Math"/>
                            <a:cs typeface="Times New Roman" pitchFamily="18" charset="0"/>
                          </a:rPr>
                          <m:t>𝒋</m:t>
                        </m:r>
                      </m:sub>
                      <m:sup>
                        <m:r>
                          <a:rPr lang="en-US" b="1" i="1" dirty="0" smtClean="0">
                            <a:latin typeface="Cambria Math"/>
                            <a:cs typeface="Times New Roman" pitchFamily="18" charset="0"/>
                          </a:rPr>
                          <m:t>𝒏𝒆𝒘</m:t>
                        </m:r>
                      </m:sup>
                    </m:sSubSup>
                    <m:r>
                      <a:rPr lang="en-US" b="1" i="1" dirty="0">
                        <a:latin typeface="Cambria Math"/>
                        <a:cs typeface="Times New Roman" pitchFamily="18" charset="0"/>
                      </a:rPr>
                      <m:t>=</m:t>
                    </m:r>
                    <m:nary>
                      <m:naryPr>
                        <m:chr m:val="∑"/>
                        <m:supHide m:val="on"/>
                        <m:ctrlPr>
                          <a:rPr lang="en-US" b="1" i="1" dirty="0">
                            <a:latin typeface="Cambria Math"/>
                            <a:cs typeface="Times New Roman" pitchFamily="18" charset="0"/>
                          </a:rPr>
                        </m:ctrlPr>
                      </m:naryPr>
                      <m:sub>
                        <m:r>
                          <m:rPr>
                            <m:brk m:alnAt="7"/>
                          </m:rPr>
                          <a:rPr lang="en-US" b="1" i="1" dirty="0">
                            <a:latin typeface="Cambria Math"/>
                            <a:cs typeface="Times New Roman" pitchFamily="18" charset="0"/>
                          </a:rPr>
                          <m:t>𝒊</m:t>
                        </m:r>
                        <m:r>
                          <a:rPr lang="en-US" b="1" i="1" dirty="0">
                            <a:latin typeface="Cambria Math"/>
                            <a:cs typeface="Times New Roman" pitchFamily="18" charset="0"/>
                          </a:rPr>
                          <m:t>→</m:t>
                        </m:r>
                        <m:r>
                          <a:rPr lang="en-US" b="1" i="1" dirty="0">
                            <a:latin typeface="Cambria Math"/>
                            <a:cs typeface="Times New Roman" pitchFamily="18" charset="0"/>
                          </a:rPr>
                          <m:t>𝒋</m:t>
                        </m:r>
                      </m:sub>
                      <m:sup/>
                      <m:e>
                        <m:r>
                          <a:rPr lang="en-US" b="1" i="1" dirty="0">
                            <a:latin typeface="Cambria Math"/>
                            <a:cs typeface="Times New Roman" pitchFamily="18" charset="0"/>
                          </a:rPr>
                          <m:t>𝜷</m:t>
                        </m:r>
                        <m:r>
                          <a:rPr lang="en-US" b="1" i="1" dirty="0">
                            <a:latin typeface="Cambria Math"/>
                            <a:cs typeface="Times New Roman" pitchFamily="18" charset="0"/>
                          </a:rPr>
                          <m:t> </m:t>
                        </m:r>
                        <m:f>
                          <m:fPr>
                            <m:ctrlPr>
                              <a:rPr lang="en-US" b="1" i="1" dirty="0">
                                <a:latin typeface="Cambria Math"/>
                                <a:cs typeface="Times New Roman" pitchFamily="18" charset="0"/>
                              </a:rPr>
                            </m:ctrlPr>
                          </m:fPr>
                          <m:num>
                            <m:sSubSup>
                              <m:sSubSupPr>
                                <m:ctrlPr>
                                  <a:rPr lang="en-US" b="1" i="1" dirty="0" smtClean="0">
                                    <a:latin typeface="Cambria Math"/>
                                    <a:cs typeface="Times New Roman" pitchFamily="18" charset="0"/>
                                  </a:rPr>
                                </m:ctrlPr>
                              </m:sSubSupPr>
                              <m:e>
                                <m:r>
                                  <a:rPr lang="en-US" b="1" i="1" dirty="0">
                                    <a:latin typeface="Cambria Math"/>
                                    <a:cs typeface="Times New Roman" pitchFamily="18" charset="0"/>
                                  </a:rPr>
                                  <m:t>𝒓</m:t>
                                </m:r>
                              </m:e>
                              <m:sub>
                                <m:r>
                                  <a:rPr lang="en-US" b="1" i="1" dirty="0">
                                    <a:latin typeface="Cambria Math"/>
                                    <a:cs typeface="Times New Roman" pitchFamily="18" charset="0"/>
                                  </a:rPr>
                                  <m:t>𝒊</m:t>
                                </m:r>
                              </m:sub>
                              <m:sup>
                                <m:r>
                                  <a:rPr lang="en-US" b="1" i="1" dirty="0" smtClean="0">
                                    <a:latin typeface="Cambria Math"/>
                                    <a:cs typeface="Times New Roman" pitchFamily="18" charset="0"/>
                                  </a:rPr>
                                  <m:t>𝒐𝒍𝒅</m:t>
                                </m:r>
                              </m:sup>
                            </m:sSubSup>
                          </m:num>
                          <m:den>
                            <m:sSub>
                              <m:sSubPr>
                                <m:ctrlPr>
                                  <a:rPr lang="en-US" b="1" i="1" dirty="0">
                                    <a:latin typeface="Cambria Math"/>
                                    <a:cs typeface="Times New Roman" pitchFamily="18" charset="0"/>
                                  </a:rPr>
                                </m:ctrlPr>
                              </m:sSubPr>
                              <m:e>
                                <m:r>
                                  <a:rPr lang="en-US" b="1" i="1" dirty="0">
                                    <a:latin typeface="Cambria Math"/>
                                    <a:cs typeface="Times New Roman" pitchFamily="18" charset="0"/>
                                  </a:rPr>
                                  <m:t>𝒅</m:t>
                                </m:r>
                              </m:e>
                              <m:sub>
                                <m:r>
                                  <a:rPr lang="en-US" b="1" i="1" dirty="0">
                                    <a:latin typeface="Cambria Math"/>
                                    <a:cs typeface="Times New Roman" pitchFamily="18" charset="0"/>
                                  </a:rPr>
                                  <m:t>𝒊</m:t>
                                </m:r>
                              </m:sub>
                            </m:sSub>
                          </m:den>
                        </m:f>
                      </m:e>
                    </m:nary>
                  </m:oMath>
                </a14:m>
                <a:r>
                  <a:rPr lang="en-US" dirty="0" smtClean="0"/>
                  <a:t> </a:t>
                </a:r>
              </a:p>
              <a:p>
                <a:pPr marL="768096" lvl="2" indent="0">
                  <a:buNone/>
                </a:pPr>
                <a:r>
                  <a:rPr lang="en-US" dirty="0" smtClean="0"/>
                  <a:t>           </a:t>
                </a:r>
                <a14:m>
                  <m:oMath xmlns:m="http://schemas.openxmlformats.org/officeDocument/2006/math">
                    <m:sSubSup>
                      <m:sSubSupPr>
                        <m:ctrlPr>
                          <a:rPr lang="en-US" b="1" i="1" dirty="0">
                            <a:latin typeface="Cambria Math"/>
                            <a:cs typeface="Times New Roman" pitchFamily="18" charset="0"/>
                          </a:rPr>
                        </m:ctrlPr>
                      </m:sSubSupPr>
                      <m:e>
                        <m:r>
                          <a:rPr lang="en-US" b="1" i="1" dirty="0">
                            <a:latin typeface="Cambria Math"/>
                            <a:cs typeface="Times New Roman" pitchFamily="18" charset="0"/>
                          </a:rPr>
                          <m:t>𝒓</m:t>
                        </m:r>
                        <m:r>
                          <a:rPr lang="en-US" b="1" i="1" dirty="0" smtClean="0">
                            <a:latin typeface="Cambria Math"/>
                            <a:cs typeface="Times New Roman" pitchFamily="18" charset="0"/>
                          </a:rPr>
                          <m:t>′</m:t>
                        </m:r>
                      </m:e>
                      <m:sub>
                        <m:r>
                          <a:rPr lang="en-US" b="1" i="1" dirty="0">
                            <a:latin typeface="Cambria Math"/>
                            <a:cs typeface="Times New Roman" pitchFamily="18" charset="0"/>
                          </a:rPr>
                          <m:t>𝒋</m:t>
                        </m:r>
                      </m:sub>
                      <m:sup>
                        <m:r>
                          <a:rPr lang="en-US" b="1" i="1" dirty="0" smtClean="0">
                            <a:latin typeface="Cambria Math"/>
                            <a:cs typeface="Times New Roman" pitchFamily="18" charset="0"/>
                          </a:rPr>
                          <m:t>𝒏𝒆𝒘</m:t>
                        </m:r>
                      </m:sup>
                    </m:sSubSup>
                    <m:r>
                      <a:rPr lang="en-US" b="1" i="1" dirty="0" smtClean="0">
                        <a:latin typeface="Cambria Math"/>
                      </a:rPr>
                      <m:t>=</m:t>
                    </m:r>
                    <m:r>
                      <a:rPr lang="en-US" b="1" i="1" dirty="0" smtClean="0">
                        <a:latin typeface="Cambria Math"/>
                      </a:rPr>
                      <m:t>𝟎</m:t>
                    </m:r>
                  </m:oMath>
                </a14:m>
                <a:r>
                  <a:rPr lang="en-US" dirty="0" smtClean="0"/>
                  <a:t>  if in-degree </a:t>
                </a:r>
                <a:r>
                  <a:rPr lang="en-US" dirty="0"/>
                  <a:t>of </a:t>
                </a:r>
                <a14:m>
                  <m:oMath xmlns:m="http://schemas.openxmlformats.org/officeDocument/2006/math">
                    <m:r>
                      <a:rPr lang="en-US" b="1" i="1" dirty="0">
                        <a:latin typeface="Cambria Math"/>
                      </a:rPr>
                      <m:t>𝒋</m:t>
                    </m:r>
                  </m:oMath>
                </a14:m>
                <a:r>
                  <a:rPr lang="en-US" dirty="0"/>
                  <a:t> is </a:t>
                </a:r>
                <a:r>
                  <a:rPr lang="en-US" b="1" dirty="0" smtClean="0"/>
                  <a:t>0</a:t>
                </a:r>
                <a:endParaRPr lang="en-US" b="1" dirty="0"/>
              </a:p>
              <a:p>
                <a:pPr lvl="2"/>
                <a:r>
                  <a:rPr lang="en-US" b="1" dirty="0" smtClean="0">
                    <a:solidFill>
                      <a:srgbClr val="008000"/>
                    </a:solidFill>
                  </a:rPr>
                  <a:t>Now re-insert the leaked PageRank:</a:t>
                </a:r>
              </a:p>
              <a:p>
                <a:pPr marL="768096" lvl="2" indent="0">
                  <a:buNone/>
                </a:pPr>
                <a:r>
                  <a:rPr lang="en-US" dirty="0" smtClean="0">
                    <a:ea typeface="Cambria Math"/>
                    <a:cs typeface="Times New Roman" pitchFamily="18" charset="0"/>
                  </a:rPr>
                  <a:t>    </a:t>
                </a:r>
                <a14:m>
                  <m:oMath xmlns:m="http://schemas.openxmlformats.org/officeDocument/2006/math">
                    <m:r>
                      <a:rPr lang="en-US" b="1" i="1" dirty="0">
                        <a:latin typeface="Cambria Math"/>
                        <a:ea typeface="Cambria Math"/>
                        <a:cs typeface="Times New Roman" pitchFamily="18" charset="0"/>
                      </a:rPr>
                      <m:t>∀</m:t>
                    </m:r>
                    <m:r>
                      <a:rPr lang="en-US" b="1" i="1" dirty="0">
                        <a:latin typeface="Cambria Math"/>
                        <a:ea typeface="Cambria Math"/>
                        <a:cs typeface="Times New Roman" pitchFamily="18" charset="0"/>
                      </a:rPr>
                      <m:t>𝒋</m:t>
                    </m:r>
                    <m:r>
                      <a:rPr lang="en-US" b="1" i="1" dirty="0">
                        <a:latin typeface="Cambria Math"/>
                        <a:ea typeface="Cambria Math"/>
                        <a:cs typeface="Times New Roman" pitchFamily="18" charset="0"/>
                      </a:rPr>
                      <m:t>: </m:t>
                    </m:r>
                    <m:sSubSup>
                      <m:sSubSupPr>
                        <m:ctrlPr>
                          <a:rPr lang="en-US" b="1" i="1" dirty="0" smtClean="0">
                            <a:latin typeface="Cambria Math"/>
                          </a:rPr>
                        </m:ctrlPr>
                      </m:sSubSupPr>
                      <m:e>
                        <m:r>
                          <a:rPr lang="en-US" b="1" i="1" dirty="0" smtClean="0">
                            <a:latin typeface="Cambria Math"/>
                          </a:rPr>
                          <m:t>𝒓</m:t>
                        </m:r>
                      </m:e>
                      <m:sub>
                        <m:r>
                          <a:rPr lang="en-US" b="1" i="1" dirty="0" smtClean="0">
                            <a:latin typeface="Cambria Math"/>
                          </a:rPr>
                          <m:t>𝒋</m:t>
                        </m:r>
                      </m:sub>
                      <m:sup>
                        <m:r>
                          <a:rPr lang="en-US" b="1" i="1" dirty="0" smtClean="0">
                            <a:latin typeface="Cambria Math"/>
                          </a:rPr>
                          <m:t>𝒏𝒆𝒘</m:t>
                        </m:r>
                      </m:sup>
                    </m:sSubSup>
                    <m:r>
                      <a:rPr lang="en-US" b="1" i="1" dirty="0" smtClean="0">
                        <a:latin typeface="Cambria Math"/>
                      </a:rPr>
                      <m:t>=</m:t>
                    </m:r>
                    <m:sSubSup>
                      <m:sSubSupPr>
                        <m:ctrlPr>
                          <a:rPr lang="en-US" b="1" i="1">
                            <a:latin typeface="Cambria Math"/>
                          </a:rPr>
                        </m:ctrlPr>
                      </m:sSubSupPr>
                      <m:e>
                        <m:sSup>
                          <m:sSupPr>
                            <m:ctrlPr>
                              <a:rPr lang="en-US" b="1" i="1">
                                <a:latin typeface="Cambria Math"/>
                              </a:rPr>
                            </m:ctrlPr>
                          </m:sSupPr>
                          <m:e>
                            <m:r>
                              <a:rPr lang="en-US" b="1" i="1">
                                <a:latin typeface="Cambria Math"/>
                              </a:rPr>
                              <m:t>𝒓</m:t>
                            </m:r>
                          </m:e>
                          <m:sup>
                            <m:r>
                              <a:rPr lang="en-US" b="1" i="1">
                                <a:latin typeface="Cambria Math"/>
                              </a:rPr>
                              <m:t>′</m:t>
                            </m:r>
                          </m:sup>
                        </m:sSup>
                      </m:e>
                      <m:sub>
                        <m:r>
                          <a:rPr lang="en-US" b="1" i="1" smtClean="0">
                            <a:latin typeface="Cambria Math"/>
                          </a:rPr>
                          <m:t>𝒋</m:t>
                        </m:r>
                      </m:sub>
                      <m:sup>
                        <m:r>
                          <a:rPr lang="en-US" b="1" i="1" smtClean="0">
                            <a:latin typeface="Cambria Math"/>
                          </a:rPr>
                          <m:t>𝒏𝒆𝒘</m:t>
                        </m:r>
                      </m:sup>
                    </m:sSubSup>
                    <m:r>
                      <a:rPr lang="en-US" b="1" i="1" smtClean="0">
                        <a:latin typeface="Cambria Math"/>
                      </a:rPr>
                      <m:t>+</m:t>
                    </m:r>
                    <m:f>
                      <m:fPr>
                        <m:ctrlPr>
                          <a:rPr lang="en-US" b="1" i="1" smtClean="0">
                            <a:latin typeface="Cambria Math"/>
                          </a:rPr>
                        </m:ctrlPr>
                      </m:fPr>
                      <m:num>
                        <m:r>
                          <a:rPr lang="en-US" b="1" i="1" smtClean="0">
                            <a:latin typeface="Cambria Math"/>
                          </a:rPr>
                          <m:t>𝟏</m:t>
                        </m:r>
                        <m:r>
                          <a:rPr lang="en-US" b="1" i="1" smtClean="0">
                            <a:latin typeface="Cambria Math"/>
                          </a:rPr>
                          <m:t>−</m:t>
                        </m:r>
                        <m:r>
                          <a:rPr lang="en-US" b="1" i="1" smtClean="0">
                            <a:latin typeface="Cambria Math"/>
                          </a:rPr>
                          <m:t>𝑺</m:t>
                        </m:r>
                      </m:num>
                      <m:den>
                        <m:r>
                          <a:rPr lang="en-US" b="1" i="1" smtClean="0">
                            <a:latin typeface="Cambria Math"/>
                          </a:rPr>
                          <m:t>𝑵</m:t>
                        </m:r>
                      </m:den>
                    </m:f>
                  </m:oMath>
                </a14:m>
                <a:endParaRPr lang="en-US" b="1" dirty="0" smtClean="0"/>
              </a:p>
              <a:p>
                <a:pPr lvl="2"/>
                <a14:m>
                  <m:oMath xmlns:m="http://schemas.openxmlformats.org/officeDocument/2006/math">
                    <m:sSup>
                      <m:sSupPr>
                        <m:ctrlPr>
                          <a:rPr lang="en-US" b="1" i="1" smtClean="0">
                            <a:latin typeface="Cambria Math"/>
                          </a:rPr>
                        </m:ctrlPr>
                      </m:sSupPr>
                      <m:e>
                        <m:r>
                          <a:rPr lang="en-US" b="1" i="1" smtClean="0">
                            <a:latin typeface="Cambria Math"/>
                          </a:rPr>
                          <m:t>𝒓</m:t>
                        </m:r>
                      </m:e>
                      <m:sup>
                        <m:r>
                          <a:rPr lang="en-US" b="1" i="1" smtClean="0">
                            <a:latin typeface="Cambria Math"/>
                          </a:rPr>
                          <m:t>𝒐𝒍𝒅</m:t>
                        </m:r>
                      </m:sup>
                    </m:sSup>
                    <m:r>
                      <a:rPr lang="en-US" b="1" i="1" smtClean="0">
                        <a:latin typeface="Cambria Math"/>
                      </a:rPr>
                      <m:t>=</m:t>
                    </m:r>
                    <m:sSup>
                      <m:sSupPr>
                        <m:ctrlPr>
                          <a:rPr lang="en-US" b="1" i="1" smtClean="0">
                            <a:latin typeface="Cambria Math"/>
                          </a:rPr>
                        </m:ctrlPr>
                      </m:sSupPr>
                      <m:e>
                        <m:r>
                          <a:rPr lang="en-US" b="1" i="1" smtClean="0">
                            <a:latin typeface="Cambria Math"/>
                          </a:rPr>
                          <m:t>𝒓</m:t>
                        </m:r>
                      </m:e>
                      <m:sup>
                        <m:r>
                          <a:rPr lang="en-US" b="1" i="1" smtClean="0">
                            <a:latin typeface="Cambria Math"/>
                          </a:rPr>
                          <m:t>𝒏𝒆𝒘</m:t>
                        </m:r>
                      </m:sup>
                    </m:sSup>
                  </m:oMath>
                </a14:m>
                <a:endParaRPr lang="en-US" b="1"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10600" cy="5334000"/>
              </a:xfrm>
              <a:blipFill rotWithShape="1">
                <a:blip r:embed="rId2"/>
                <a:stretch>
                  <a:fillRect t="-2171"/>
                </a:stretch>
              </a:blipFill>
            </p:spPr>
            <p:txBody>
              <a:bodyPr/>
              <a:lstStyle/>
              <a:p>
                <a:r>
                  <a:rPr lang="en-US">
                    <a:noFill/>
                  </a:rPr>
                  <a:t> </a:t>
                </a:r>
              </a:p>
            </p:txBody>
          </p:sp>
        </mc:Fallback>
      </mc:AlternateContent>
      <p:sp>
        <p:nvSpPr>
          <p:cNvPr id="6" name="Slide Number Placeholder 5"/>
          <p:cNvSpPr>
            <a:spLocks noGrp="1"/>
          </p:cNvSpPr>
          <p:nvPr>
            <p:ph type="sldNum" sz="quarter" idx="12"/>
          </p:nvPr>
        </p:nvSpPr>
        <p:spPr/>
        <p:txBody>
          <a:bodyPr/>
          <a:lstStyle/>
          <a:p>
            <a:fld id="{19B12225-5612-419B-A8D5-4B8EEE4C217E}" type="slidenum">
              <a:rPr lang="en-US" smtClean="0"/>
              <a:pPr/>
              <a:t>52</a:t>
            </a:fld>
            <a:endParaRPr lang="en-US"/>
          </a:p>
        </p:txBody>
      </p:sp>
      <mc:AlternateContent xmlns:mc="http://schemas.openxmlformats.org/markup-compatibility/2006" xmlns:a14="http://schemas.microsoft.com/office/drawing/2010/main">
        <mc:Choice Requires="a14">
          <p:sp>
            <p:nvSpPr>
              <p:cNvPr id="7" name="Rectangle 6"/>
              <p:cNvSpPr/>
              <p:nvPr/>
            </p:nvSpPr>
            <p:spPr>
              <a:xfrm>
                <a:off x="3505199" y="5334000"/>
                <a:ext cx="3276601" cy="435889"/>
              </a:xfrm>
              <a:prstGeom prst="rect">
                <a:avLst/>
              </a:prstGeom>
            </p:spPr>
            <p:txBody>
              <a:bodyPr wrap="square">
                <a:spAutoFit/>
              </a:bodyPr>
              <a:lstStyle/>
              <a:p>
                <a:pPr lvl="2"/>
                <a:r>
                  <a:rPr lang="en-US" sz="2000" b="1" dirty="0" smtClean="0">
                    <a:solidFill>
                      <a:srgbClr val="008000"/>
                    </a:solidFill>
                  </a:rPr>
                  <a:t>where: </a:t>
                </a:r>
                <a14:m>
                  <m:oMath xmlns:m="http://schemas.openxmlformats.org/officeDocument/2006/math">
                    <m:r>
                      <a:rPr lang="en-US" sz="2000" i="1">
                        <a:latin typeface="Cambria Math"/>
                      </a:rPr>
                      <m:t>𝑆</m:t>
                    </m:r>
                    <m:r>
                      <a:rPr lang="en-US" sz="2000" i="1">
                        <a:latin typeface="Cambria Math"/>
                      </a:rPr>
                      <m:t>=</m:t>
                    </m:r>
                    <m:nary>
                      <m:naryPr>
                        <m:chr m:val="∑"/>
                        <m:supHide m:val="on"/>
                        <m:ctrlPr>
                          <a:rPr lang="en-US" sz="2000" i="1">
                            <a:latin typeface="Cambria Math"/>
                          </a:rPr>
                        </m:ctrlPr>
                      </m:naryPr>
                      <m:sub>
                        <m:r>
                          <a:rPr lang="en-US" sz="2000" i="1">
                            <a:latin typeface="Cambria Math"/>
                          </a:rPr>
                          <m:t>𝑗</m:t>
                        </m:r>
                      </m:sub>
                      <m:sup/>
                      <m:e>
                        <m:sSubSup>
                          <m:sSubSupPr>
                            <m:ctrlPr>
                              <a:rPr lang="en-US" sz="2000" i="1">
                                <a:latin typeface="Cambria Math"/>
                              </a:rPr>
                            </m:ctrlPr>
                          </m:sSubSupPr>
                          <m:e>
                            <m:r>
                              <a:rPr lang="en-US" sz="2000" i="1">
                                <a:latin typeface="Cambria Math"/>
                              </a:rPr>
                              <m:t>𝑟</m:t>
                            </m:r>
                            <m:r>
                              <a:rPr lang="en-US" sz="2000" i="1">
                                <a:latin typeface="Cambria Math"/>
                              </a:rPr>
                              <m:t>′</m:t>
                            </m:r>
                          </m:e>
                          <m:sub>
                            <m:r>
                              <a:rPr lang="en-US" sz="2000" i="1">
                                <a:latin typeface="Cambria Math"/>
                              </a:rPr>
                              <m:t>𝑗</m:t>
                            </m:r>
                          </m:sub>
                          <m:sup>
                            <m:r>
                              <a:rPr lang="en-US" sz="2000" b="0" i="1" smtClean="0">
                                <a:latin typeface="Cambria Math"/>
                              </a:rPr>
                              <m:t>𝑛𝑒𝑤</m:t>
                            </m:r>
                          </m:sup>
                        </m:sSubSup>
                      </m:e>
                    </m:nary>
                  </m:oMath>
                </a14:m>
                <a:endParaRPr lang="en-US" sz="2000" dirty="0"/>
              </a:p>
            </p:txBody>
          </p:sp>
        </mc:Choice>
        <mc:Fallback xmlns="">
          <p:sp>
            <p:nvSpPr>
              <p:cNvPr id="7" name="Rectangle 6"/>
              <p:cNvSpPr>
                <a:spLocks noRot="1" noChangeAspect="1" noMove="1" noResize="1" noEditPoints="1" noAdjustHandles="1" noChangeArrowheads="1" noChangeShapeType="1" noTextEdit="1"/>
              </p:cNvSpPr>
              <p:nvPr/>
            </p:nvSpPr>
            <p:spPr>
              <a:xfrm>
                <a:off x="3505199" y="5334000"/>
                <a:ext cx="3276601" cy="435889"/>
              </a:xfrm>
              <a:prstGeom prst="rect">
                <a:avLst/>
              </a:prstGeom>
              <a:blipFill rotWithShape="1">
                <a:blip r:embed="rId3"/>
                <a:stretch>
                  <a:fillRect t="-111111" r="-3903" b="-159722"/>
                </a:stretch>
              </a:blipFill>
            </p:spPr>
            <p:txBody>
              <a:bodyPr/>
              <a:lstStyle/>
              <a:p>
                <a:r>
                  <a:rPr lang="en-US">
                    <a:noFill/>
                  </a:rPr>
                  <a:t> </a:t>
                </a:r>
              </a:p>
            </p:txBody>
          </p:sp>
        </mc:Fallback>
      </mc:AlternateContent>
      <p:sp>
        <p:nvSpPr>
          <p:cNvPr id="4" name="TextBox 3"/>
          <p:cNvSpPr txBox="1"/>
          <p:nvPr/>
        </p:nvSpPr>
        <p:spPr>
          <a:xfrm>
            <a:off x="533400" y="6248400"/>
            <a:ext cx="8610600" cy="523220"/>
          </a:xfrm>
          <a:prstGeom prst="rect">
            <a:avLst/>
          </a:prstGeom>
          <a:noFill/>
        </p:spPr>
        <p:txBody>
          <a:bodyPr wrap="square" rtlCol="0">
            <a:spAutoFit/>
          </a:bodyPr>
          <a:lstStyle/>
          <a:p>
            <a:r>
              <a:rPr lang="en-US" sz="1400" dirty="0" smtClean="0">
                <a:solidFill>
                  <a:srgbClr val="008000"/>
                </a:solidFill>
                <a:latin typeface="Arial" pitchFamily="34" charset="0"/>
                <a:cs typeface="Arial" pitchFamily="34" charset="0"/>
              </a:rPr>
              <a:t>If the graph has no dead-ends then the amount of leaked PageRank is </a:t>
            </a:r>
            <a:r>
              <a:rPr lang="en-US" sz="1400" b="1" dirty="0" smtClean="0">
                <a:solidFill>
                  <a:srgbClr val="008000"/>
                </a:solidFill>
                <a:latin typeface="Arial" pitchFamily="34" charset="0"/>
                <a:cs typeface="Arial" pitchFamily="34" charset="0"/>
              </a:rPr>
              <a:t>1-</a:t>
            </a:r>
            <a:r>
              <a:rPr lang="el-GR" sz="1400" b="1" dirty="0" smtClean="0">
                <a:solidFill>
                  <a:srgbClr val="008000"/>
                </a:solidFill>
                <a:latin typeface="Arial" pitchFamily="34" charset="0"/>
                <a:cs typeface="Arial" pitchFamily="34" charset="0"/>
              </a:rPr>
              <a:t>β</a:t>
            </a:r>
            <a:r>
              <a:rPr lang="en-US" sz="1400" dirty="0">
                <a:solidFill>
                  <a:srgbClr val="008000"/>
                </a:solidFill>
                <a:latin typeface="Arial" pitchFamily="34" charset="0"/>
                <a:cs typeface="Arial" pitchFamily="34" charset="0"/>
              </a:rPr>
              <a:t>.</a:t>
            </a:r>
            <a:r>
              <a:rPr lang="en-US" sz="1400" dirty="0" smtClean="0">
                <a:solidFill>
                  <a:srgbClr val="008000"/>
                </a:solidFill>
                <a:latin typeface="Arial" pitchFamily="34" charset="0"/>
                <a:cs typeface="Arial" pitchFamily="34" charset="0"/>
              </a:rPr>
              <a:t> But since we have dead-ends the amount of leaked PageRank may be larger. We have to explicitly account for it by computing </a:t>
            </a:r>
            <a:r>
              <a:rPr lang="en-US" sz="1400" b="1" dirty="0" smtClean="0">
                <a:solidFill>
                  <a:srgbClr val="008000"/>
                </a:solidFill>
                <a:latin typeface="Arial" pitchFamily="34" charset="0"/>
                <a:cs typeface="Arial" pitchFamily="34" charset="0"/>
              </a:rPr>
              <a:t>S</a:t>
            </a:r>
            <a:r>
              <a:rPr lang="en-US" sz="1400" dirty="0" smtClean="0">
                <a:solidFill>
                  <a:srgbClr val="008000"/>
                </a:solidFill>
                <a:latin typeface="Arial" pitchFamily="34" charset="0"/>
                <a:cs typeface="Arial" pitchFamily="34" charset="0"/>
              </a:rPr>
              <a:t>.</a:t>
            </a:r>
          </a:p>
        </p:txBody>
      </p:sp>
      <p:sp>
        <p:nvSpPr>
          <p:cNvPr id="11" name="Footer Placeholder 10"/>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61171472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p:cNvSpPr>
          <p:nvPr>
            <p:ph type="title"/>
          </p:nvPr>
        </p:nvSpPr>
        <p:spPr bwMode="auto">
          <a:noFill/>
        </p:spPr>
        <p:txBody>
          <a:bodyPr wrap="square" tIns="45720" bIns="45720" numCol="1" anchorCtr="0" compatLnSpc="1">
            <a:prstTxWarp prst="textNoShape">
              <a:avLst/>
            </a:prstTxWarp>
          </a:bodyPr>
          <a:lstStyle/>
          <a:p>
            <a:r>
              <a:rPr lang="en-US" dirty="0" smtClean="0"/>
              <a:t>Sparse Matrix Encoding</a:t>
            </a:r>
          </a:p>
        </p:txBody>
      </p:sp>
      <p:sp>
        <p:nvSpPr>
          <p:cNvPr id="93187" name="Rectangle 3"/>
          <p:cNvSpPr>
            <a:spLocks noGrp="1"/>
          </p:cNvSpPr>
          <p:nvPr>
            <p:ph idx="1"/>
          </p:nvPr>
        </p:nvSpPr>
        <p:spPr/>
        <p:txBody>
          <a:bodyPr/>
          <a:lstStyle/>
          <a:p>
            <a:r>
              <a:rPr lang="en-US" b="1" dirty="0" smtClean="0">
                <a:solidFill>
                  <a:srgbClr val="D60093"/>
                </a:solidFill>
              </a:rPr>
              <a:t>Encode sparse matrix using only nonzero entries</a:t>
            </a:r>
          </a:p>
          <a:p>
            <a:pPr lvl="1"/>
            <a:r>
              <a:rPr lang="en-US" dirty="0" smtClean="0"/>
              <a:t>Space proportional roughly to number of links</a:t>
            </a:r>
          </a:p>
          <a:p>
            <a:pPr lvl="1"/>
            <a:r>
              <a:rPr lang="en-US" dirty="0"/>
              <a:t>S</a:t>
            </a:r>
            <a:r>
              <a:rPr lang="en-US" dirty="0" smtClean="0"/>
              <a:t>ay 10N, or 4*10*1 billion = 40GB</a:t>
            </a:r>
          </a:p>
          <a:p>
            <a:pPr lvl="1"/>
            <a:r>
              <a:rPr lang="en-US" b="1" dirty="0"/>
              <a:t>S</a:t>
            </a:r>
            <a:r>
              <a:rPr lang="en-US" b="1" dirty="0" smtClean="0"/>
              <a:t>till won’t fit in memory, but will fit on disk</a:t>
            </a:r>
          </a:p>
        </p:txBody>
      </p:sp>
      <p:sp>
        <p:nvSpPr>
          <p:cNvPr id="10" name="Footer Placeholder 9"/>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53</a:t>
            </a:fld>
            <a:endParaRPr lang="en-US"/>
          </a:p>
        </p:txBody>
      </p:sp>
      <p:graphicFrame>
        <p:nvGraphicFramePr>
          <p:cNvPr id="93211" name="Group 27"/>
          <p:cNvGraphicFramePr>
            <a:graphicFrameLocks noGrp="1"/>
          </p:cNvGraphicFramePr>
          <p:nvPr>
            <p:extLst>
              <p:ext uri="{D42A27DB-BD31-4B8C-83A1-F6EECF244321}">
                <p14:modId xmlns:p14="http://schemas.microsoft.com/office/powerpoint/2010/main" val="1012715888"/>
              </p:ext>
            </p:extLst>
          </p:nvPr>
        </p:nvGraphicFramePr>
        <p:xfrm>
          <a:off x="2057400" y="4648200"/>
          <a:ext cx="5410200" cy="1447801"/>
        </p:xfrm>
        <a:graphic>
          <a:graphicData uri="http://schemas.openxmlformats.org/drawingml/2006/table">
            <a:tbl>
              <a:tblPr/>
              <a:tblGrid>
                <a:gridCol w="1117600"/>
                <a:gridCol w="1114425"/>
                <a:gridCol w="3178175"/>
              </a:tblGrid>
              <a:tr h="468313">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Arial" charset="0"/>
                          <a:ea typeface="ＭＳ Ｐゴシック" pitchFamily="-32" charset="-128"/>
                        </a:rPr>
                        <a:t>1, 5, 7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2125">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Arial" charset="0"/>
                          <a:ea typeface="ＭＳ Ｐゴシック" pitchFamily="-32" charset="-128"/>
                        </a:rPr>
                        <a:t>17, 64, 113, 117, 245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363">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Arial" charset="0"/>
                          <a:ea typeface="ＭＳ Ｐゴシック" pitchFamily="-32" charset="-128"/>
                        </a:rPr>
                        <a:t>13, 23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3206" name="Text Box 22"/>
          <p:cNvSpPr txBox="1">
            <a:spLocks noChangeArrowheads="1"/>
          </p:cNvSpPr>
          <p:nvPr/>
        </p:nvSpPr>
        <p:spPr bwMode="auto">
          <a:xfrm>
            <a:off x="2101850" y="3985781"/>
            <a:ext cx="1026243" cy="707886"/>
          </a:xfrm>
          <a:prstGeom prst="rect">
            <a:avLst/>
          </a:prstGeom>
          <a:noFill/>
          <a:ln w="9525">
            <a:noFill/>
            <a:miter lim="800000"/>
            <a:headEnd/>
            <a:tailEnd/>
          </a:ln>
          <a:effectLst/>
        </p:spPr>
        <p:txBody>
          <a:bodyPr wrap="none">
            <a:spAutoFit/>
          </a:bodyPr>
          <a:lstStyle/>
          <a:p>
            <a:pPr eaLnBrk="0" hangingPunct="0"/>
            <a:r>
              <a:rPr lang="en-US" sz="2000" b="1" dirty="0">
                <a:solidFill>
                  <a:srgbClr val="008000"/>
                </a:solidFill>
                <a:latin typeface="Arial" pitchFamily="34" charset="0"/>
                <a:ea typeface="ＭＳ Ｐゴシック" pitchFamily="-32" charset="-128"/>
                <a:cs typeface="Arial" pitchFamily="34" charset="0"/>
              </a:rPr>
              <a:t>source</a:t>
            </a:r>
          </a:p>
          <a:p>
            <a:pPr eaLnBrk="0" hangingPunct="0"/>
            <a:r>
              <a:rPr lang="en-US" sz="2000" b="1" dirty="0">
                <a:solidFill>
                  <a:srgbClr val="008000"/>
                </a:solidFill>
                <a:latin typeface="Arial" pitchFamily="34" charset="0"/>
                <a:ea typeface="ＭＳ Ｐゴシック" pitchFamily="-32" charset="-128"/>
                <a:cs typeface="Arial" pitchFamily="34" charset="0"/>
              </a:rPr>
              <a:t>node</a:t>
            </a:r>
          </a:p>
        </p:txBody>
      </p:sp>
      <p:sp>
        <p:nvSpPr>
          <p:cNvPr id="93207" name="Text Box 23"/>
          <p:cNvSpPr txBox="1">
            <a:spLocks noChangeArrowheads="1"/>
          </p:cNvSpPr>
          <p:nvPr/>
        </p:nvSpPr>
        <p:spPr bwMode="auto">
          <a:xfrm>
            <a:off x="3149311" y="4202833"/>
            <a:ext cx="1026243" cy="400110"/>
          </a:xfrm>
          <a:prstGeom prst="rect">
            <a:avLst/>
          </a:prstGeom>
          <a:noFill/>
          <a:ln w="9525">
            <a:noFill/>
            <a:miter lim="800000"/>
            <a:headEnd/>
            <a:tailEnd/>
          </a:ln>
          <a:effectLst/>
        </p:spPr>
        <p:txBody>
          <a:bodyPr wrap="none">
            <a:spAutoFit/>
          </a:bodyPr>
          <a:lstStyle/>
          <a:p>
            <a:pPr eaLnBrk="0" hangingPunct="0"/>
            <a:r>
              <a:rPr lang="en-US" sz="2000" b="1" dirty="0">
                <a:solidFill>
                  <a:srgbClr val="008000"/>
                </a:solidFill>
                <a:latin typeface="Arial" pitchFamily="34" charset="0"/>
                <a:ea typeface="ＭＳ Ｐゴシック" pitchFamily="-32" charset="-128"/>
                <a:cs typeface="Arial" pitchFamily="34" charset="0"/>
              </a:rPr>
              <a:t>degree</a:t>
            </a:r>
          </a:p>
        </p:txBody>
      </p:sp>
      <p:sp>
        <p:nvSpPr>
          <p:cNvPr id="93208" name="Text Box 24"/>
          <p:cNvSpPr txBox="1">
            <a:spLocks noChangeArrowheads="1"/>
          </p:cNvSpPr>
          <p:nvPr/>
        </p:nvSpPr>
        <p:spPr bwMode="auto">
          <a:xfrm>
            <a:off x="4343400" y="4209472"/>
            <a:ext cx="2379177" cy="400110"/>
          </a:xfrm>
          <a:prstGeom prst="rect">
            <a:avLst/>
          </a:prstGeom>
          <a:noFill/>
          <a:ln w="9525">
            <a:noFill/>
            <a:miter lim="800000"/>
            <a:headEnd/>
            <a:tailEnd/>
          </a:ln>
          <a:effectLst/>
        </p:spPr>
        <p:txBody>
          <a:bodyPr wrap="none">
            <a:spAutoFit/>
          </a:bodyPr>
          <a:lstStyle/>
          <a:p>
            <a:pPr eaLnBrk="0" hangingPunct="0"/>
            <a:r>
              <a:rPr lang="en-US" sz="2000" b="1" dirty="0">
                <a:solidFill>
                  <a:srgbClr val="008000"/>
                </a:solidFill>
                <a:latin typeface="Arial" pitchFamily="34" charset="0"/>
                <a:ea typeface="ＭＳ Ｐゴシック" pitchFamily="-32" charset="-128"/>
                <a:cs typeface="Arial" pitchFamily="34" charset="0"/>
              </a:rPr>
              <a:t>destination nodes</a:t>
            </a:r>
          </a:p>
        </p:txBody>
      </p:sp>
    </p:spTree>
    <p:extLst>
      <p:ext uri="{BB962C8B-B14F-4D97-AF65-F5344CB8AC3E}">
        <p14:creationId xmlns:p14="http://schemas.microsoft.com/office/powerpoint/2010/main" val="351196294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832802" y="2642616"/>
            <a:ext cx="6939598" cy="1905000"/>
          </a:xfrm>
          <a:prstGeom prst="rect">
            <a:avLst/>
          </a:prstGeom>
          <a:solidFill>
            <a:schemeClr val="accent1">
              <a:lumMod val="20000"/>
              <a:lumOff val="80000"/>
            </a:schemeClr>
          </a:solidFill>
          <a:ln w="38100">
            <a:solidFill>
              <a:srgbClr val="FFC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7282" name="Rectangle 2"/>
          <p:cNvSpPr>
            <a:spLocks noGrp="1"/>
          </p:cNvSpPr>
          <p:nvPr>
            <p:ph type="title"/>
          </p:nvPr>
        </p:nvSpPr>
        <p:spPr/>
        <p:txBody>
          <a:bodyPr/>
          <a:lstStyle/>
          <a:p>
            <a:r>
              <a:rPr lang="en-US" dirty="0" smtClean="0"/>
              <a:t>Basic Algorithm: Update Step</a:t>
            </a:r>
          </a:p>
        </p:txBody>
      </p:sp>
      <p:sp>
        <p:nvSpPr>
          <p:cNvPr id="44" name="Content Placeholder 43"/>
          <p:cNvSpPr>
            <a:spLocks noGrp="1"/>
          </p:cNvSpPr>
          <p:nvPr>
            <p:ph idx="1"/>
          </p:nvPr>
        </p:nvSpPr>
        <p:spPr>
          <a:xfrm>
            <a:off x="457200" y="1295400"/>
            <a:ext cx="8229600" cy="1447800"/>
          </a:xfrm>
        </p:spPr>
        <p:txBody>
          <a:bodyPr>
            <a:normAutofit fontScale="92500" lnSpcReduction="10000"/>
          </a:bodyPr>
          <a:lstStyle/>
          <a:p>
            <a:r>
              <a:rPr lang="en-US" b="1" dirty="0" smtClean="0">
                <a:solidFill>
                  <a:srgbClr val="D60093"/>
                </a:solidFill>
              </a:rPr>
              <a:t>Assume enough RAM to fit </a:t>
            </a:r>
            <a:r>
              <a:rPr lang="en-US" b="1" i="1" dirty="0" err="1" smtClean="0">
                <a:solidFill>
                  <a:srgbClr val="D60093"/>
                </a:solidFill>
              </a:rPr>
              <a:t>r</a:t>
            </a:r>
            <a:r>
              <a:rPr lang="en-US" b="1" i="1" baseline="30000" dirty="0" err="1" smtClean="0">
                <a:solidFill>
                  <a:srgbClr val="D60093"/>
                </a:solidFill>
              </a:rPr>
              <a:t>new</a:t>
            </a:r>
            <a:r>
              <a:rPr lang="en-US" b="1" dirty="0" smtClean="0">
                <a:solidFill>
                  <a:srgbClr val="D60093"/>
                </a:solidFill>
              </a:rPr>
              <a:t> into memory</a:t>
            </a:r>
          </a:p>
          <a:p>
            <a:pPr lvl="1"/>
            <a:r>
              <a:rPr lang="en-US" dirty="0" smtClean="0"/>
              <a:t>Store </a:t>
            </a:r>
            <a:r>
              <a:rPr lang="en-US" b="1" i="1" dirty="0" err="1" smtClean="0"/>
              <a:t>r</a:t>
            </a:r>
            <a:r>
              <a:rPr lang="en-US" i="1" baseline="30000" dirty="0" err="1" smtClean="0"/>
              <a:t>old</a:t>
            </a:r>
            <a:r>
              <a:rPr lang="en-US" dirty="0" smtClean="0"/>
              <a:t> and matrix </a:t>
            </a:r>
            <a:r>
              <a:rPr lang="en-US" b="1" dirty="0" smtClean="0"/>
              <a:t>M</a:t>
            </a:r>
            <a:r>
              <a:rPr lang="en-US" dirty="0" smtClean="0"/>
              <a:t> on disk</a:t>
            </a:r>
          </a:p>
          <a:p>
            <a:r>
              <a:rPr lang="en-US" b="1" dirty="0" smtClean="0">
                <a:solidFill>
                  <a:srgbClr val="0000FF"/>
                </a:solidFill>
              </a:rPr>
              <a:t>1 step of power-iteration is:</a:t>
            </a:r>
          </a:p>
        </p:txBody>
      </p:sp>
      <p:sp>
        <p:nvSpPr>
          <p:cNvPr id="43" name="Footer Placeholder 4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2" name="Slide Number Placeholder 41"/>
          <p:cNvSpPr>
            <a:spLocks noGrp="1"/>
          </p:cNvSpPr>
          <p:nvPr>
            <p:ph type="sldNum" sz="quarter" idx="12"/>
          </p:nvPr>
        </p:nvSpPr>
        <p:spPr/>
        <p:txBody>
          <a:bodyPr/>
          <a:lstStyle/>
          <a:p>
            <a:fld id="{19B12225-5612-419B-A8D5-4B8EEE4C217E}" type="slidenum">
              <a:rPr lang="en-US" smtClean="0"/>
              <a:pPr/>
              <a:t>54</a:t>
            </a:fld>
            <a:endParaRPr lang="en-US"/>
          </a:p>
        </p:txBody>
      </p:sp>
      <p:sp>
        <p:nvSpPr>
          <p:cNvPr id="97283" name="Rectangle 3"/>
          <p:cNvSpPr>
            <a:spLocks noChangeArrowheads="1"/>
          </p:cNvSpPr>
          <p:nvPr/>
        </p:nvSpPr>
        <p:spPr bwMode="auto">
          <a:xfrm>
            <a:off x="2590800" y="4995862"/>
            <a:ext cx="4114800" cy="381000"/>
          </a:xfrm>
          <a:prstGeom prst="rect">
            <a:avLst/>
          </a:prstGeom>
          <a:solidFill>
            <a:srgbClr val="00FF00"/>
          </a:solidFill>
          <a:ln w="9525">
            <a:solidFill>
              <a:schemeClr val="tx1"/>
            </a:solidFill>
            <a:miter lim="800000"/>
            <a:headEnd/>
            <a:tailEnd/>
          </a:ln>
          <a:effectLst/>
        </p:spPr>
        <p:txBody>
          <a:bodyPr wrap="none" anchor="ctr"/>
          <a:lstStyle/>
          <a:p>
            <a:endParaRPr lang="en-US"/>
          </a:p>
        </p:txBody>
      </p:sp>
      <p:grpSp>
        <p:nvGrpSpPr>
          <p:cNvPr id="2" name="Group 4"/>
          <p:cNvGrpSpPr>
            <a:grpSpLocks/>
          </p:cNvGrpSpPr>
          <p:nvPr/>
        </p:nvGrpSpPr>
        <p:grpSpPr bwMode="auto">
          <a:xfrm>
            <a:off x="1371600" y="4648200"/>
            <a:ext cx="457200" cy="2133600"/>
            <a:chOff x="1008" y="1968"/>
            <a:chExt cx="192" cy="1344"/>
          </a:xfrm>
        </p:grpSpPr>
        <p:sp>
          <p:nvSpPr>
            <p:cNvPr id="97285" name="Rectangle 5"/>
            <p:cNvSpPr>
              <a:spLocks noChangeArrowheads="1"/>
            </p:cNvSpPr>
            <p:nvPr/>
          </p:nvSpPr>
          <p:spPr bwMode="auto">
            <a:xfrm>
              <a:off x="1008" y="1968"/>
              <a:ext cx="192" cy="192"/>
            </a:xfrm>
            <a:prstGeom prst="rect">
              <a:avLst/>
            </a:prstGeom>
            <a:noFill/>
            <a:ln w="9525">
              <a:solidFill>
                <a:schemeClr val="tx1"/>
              </a:solidFill>
              <a:miter lim="800000"/>
              <a:headEnd/>
              <a:tailEnd/>
            </a:ln>
            <a:effectLst/>
          </p:spPr>
          <p:txBody>
            <a:bodyPr wrap="none" anchor="ctr"/>
            <a:lstStyle/>
            <a:p>
              <a:endParaRPr lang="en-US"/>
            </a:p>
          </p:txBody>
        </p:sp>
        <p:sp>
          <p:nvSpPr>
            <p:cNvPr id="97286" name="Rectangle 6"/>
            <p:cNvSpPr>
              <a:spLocks noChangeArrowheads="1"/>
            </p:cNvSpPr>
            <p:nvPr/>
          </p:nvSpPr>
          <p:spPr bwMode="auto">
            <a:xfrm>
              <a:off x="1008" y="2160"/>
              <a:ext cx="192" cy="192"/>
            </a:xfrm>
            <a:prstGeom prst="rect">
              <a:avLst/>
            </a:prstGeom>
            <a:solidFill>
              <a:srgbClr val="00FF00"/>
            </a:solidFill>
            <a:ln w="9525">
              <a:solidFill>
                <a:schemeClr val="tx1"/>
              </a:solidFill>
              <a:miter lim="800000"/>
              <a:headEnd/>
              <a:tailEnd/>
            </a:ln>
            <a:effectLst/>
          </p:spPr>
          <p:txBody>
            <a:bodyPr wrap="none" anchor="ctr"/>
            <a:lstStyle/>
            <a:p>
              <a:endParaRPr lang="en-US"/>
            </a:p>
          </p:txBody>
        </p:sp>
        <p:sp>
          <p:nvSpPr>
            <p:cNvPr id="97287" name="Rectangle 7"/>
            <p:cNvSpPr>
              <a:spLocks noChangeArrowheads="1"/>
            </p:cNvSpPr>
            <p:nvPr/>
          </p:nvSpPr>
          <p:spPr bwMode="auto">
            <a:xfrm>
              <a:off x="1008" y="2352"/>
              <a:ext cx="192" cy="192"/>
            </a:xfrm>
            <a:prstGeom prst="rect">
              <a:avLst/>
            </a:prstGeom>
            <a:noFill/>
            <a:ln w="9525">
              <a:solidFill>
                <a:schemeClr val="tx1"/>
              </a:solidFill>
              <a:miter lim="800000"/>
              <a:headEnd/>
              <a:tailEnd/>
            </a:ln>
            <a:effectLst/>
          </p:spPr>
          <p:txBody>
            <a:bodyPr wrap="none" anchor="ctr"/>
            <a:lstStyle/>
            <a:p>
              <a:endParaRPr lang="en-US"/>
            </a:p>
          </p:txBody>
        </p:sp>
        <p:sp>
          <p:nvSpPr>
            <p:cNvPr id="97288" name="Rectangle 8"/>
            <p:cNvSpPr>
              <a:spLocks noChangeArrowheads="1"/>
            </p:cNvSpPr>
            <p:nvPr/>
          </p:nvSpPr>
          <p:spPr bwMode="auto">
            <a:xfrm>
              <a:off x="1008" y="2544"/>
              <a:ext cx="192" cy="192"/>
            </a:xfrm>
            <a:prstGeom prst="rect">
              <a:avLst/>
            </a:prstGeom>
            <a:noFill/>
            <a:ln w="9525">
              <a:solidFill>
                <a:schemeClr val="tx1"/>
              </a:solidFill>
              <a:miter lim="800000"/>
              <a:headEnd/>
              <a:tailEnd/>
            </a:ln>
            <a:effectLst/>
          </p:spPr>
          <p:txBody>
            <a:bodyPr wrap="none" anchor="ctr"/>
            <a:lstStyle/>
            <a:p>
              <a:endParaRPr lang="en-US"/>
            </a:p>
          </p:txBody>
        </p:sp>
        <p:sp>
          <p:nvSpPr>
            <p:cNvPr id="97289" name="Rectangle 9"/>
            <p:cNvSpPr>
              <a:spLocks noChangeArrowheads="1"/>
            </p:cNvSpPr>
            <p:nvPr/>
          </p:nvSpPr>
          <p:spPr bwMode="auto">
            <a:xfrm>
              <a:off x="1008" y="2736"/>
              <a:ext cx="192" cy="192"/>
            </a:xfrm>
            <a:prstGeom prst="rect">
              <a:avLst/>
            </a:prstGeom>
            <a:noFill/>
            <a:ln w="9525">
              <a:solidFill>
                <a:schemeClr val="tx1"/>
              </a:solidFill>
              <a:miter lim="800000"/>
              <a:headEnd/>
              <a:tailEnd/>
            </a:ln>
            <a:effectLst/>
          </p:spPr>
          <p:txBody>
            <a:bodyPr wrap="none" anchor="ctr"/>
            <a:lstStyle/>
            <a:p>
              <a:endParaRPr lang="en-US"/>
            </a:p>
          </p:txBody>
        </p:sp>
        <p:sp>
          <p:nvSpPr>
            <p:cNvPr id="97290" name="Rectangle 10"/>
            <p:cNvSpPr>
              <a:spLocks noChangeArrowheads="1"/>
            </p:cNvSpPr>
            <p:nvPr/>
          </p:nvSpPr>
          <p:spPr bwMode="auto">
            <a:xfrm>
              <a:off x="1008" y="2928"/>
              <a:ext cx="192" cy="192"/>
            </a:xfrm>
            <a:prstGeom prst="rect">
              <a:avLst/>
            </a:prstGeom>
            <a:solidFill>
              <a:srgbClr val="00FF00"/>
            </a:solidFill>
            <a:ln w="9525">
              <a:solidFill>
                <a:schemeClr val="tx1"/>
              </a:solidFill>
              <a:miter lim="800000"/>
              <a:headEnd/>
              <a:tailEnd/>
            </a:ln>
            <a:effectLst/>
          </p:spPr>
          <p:txBody>
            <a:bodyPr wrap="none" anchor="ctr"/>
            <a:lstStyle/>
            <a:p>
              <a:endParaRPr lang="en-US"/>
            </a:p>
          </p:txBody>
        </p:sp>
        <p:sp>
          <p:nvSpPr>
            <p:cNvPr id="97291" name="Rectangle 11"/>
            <p:cNvSpPr>
              <a:spLocks noChangeArrowheads="1"/>
            </p:cNvSpPr>
            <p:nvPr/>
          </p:nvSpPr>
          <p:spPr bwMode="auto">
            <a:xfrm>
              <a:off x="1008" y="3120"/>
              <a:ext cx="192" cy="192"/>
            </a:xfrm>
            <a:prstGeom prst="rect">
              <a:avLst/>
            </a:prstGeom>
            <a:solidFill>
              <a:srgbClr val="00FF00"/>
            </a:solidFill>
            <a:ln w="9525">
              <a:solidFill>
                <a:schemeClr val="tx1"/>
              </a:solidFill>
              <a:miter lim="800000"/>
              <a:headEnd/>
              <a:tailEnd/>
            </a:ln>
            <a:effectLst/>
          </p:spPr>
          <p:txBody>
            <a:bodyPr wrap="none" anchor="ctr"/>
            <a:lstStyle/>
            <a:p>
              <a:endParaRPr lang="en-US"/>
            </a:p>
          </p:txBody>
        </p:sp>
      </p:grpSp>
      <p:sp>
        <p:nvSpPr>
          <p:cNvPr id="97292" name="Rectangle 12"/>
          <p:cNvSpPr>
            <a:spLocks noChangeArrowheads="1"/>
          </p:cNvSpPr>
          <p:nvPr/>
        </p:nvSpPr>
        <p:spPr bwMode="auto">
          <a:xfrm>
            <a:off x="7543800" y="4648200"/>
            <a:ext cx="457200" cy="304800"/>
          </a:xfrm>
          <a:prstGeom prst="rect">
            <a:avLst/>
          </a:prstGeom>
          <a:solidFill>
            <a:srgbClr val="00FF00"/>
          </a:solidFill>
          <a:ln w="9525">
            <a:solidFill>
              <a:schemeClr val="tx1"/>
            </a:solidFill>
            <a:miter lim="800000"/>
            <a:headEnd/>
            <a:tailEnd/>
          </a:ln>
          <a:effectLst/>
        </p:spPr>
        <p:txBody>
          <a:bodyPr wrap="none" anchor="ctr"/>
          <a:lstStyle/>
          <a:p>
            <a:endParaRPr lang="en-US"/>
          </a:p>
        </p:txBody>
      </p:sp>
      <p:sp>
        <p:nvSpPr>
          <p:cNvPr id="97293" name="Rectangle 13"/>
          <p:cNvSpPr>
            <a:spLocks noChangeArrowheads="1"/>
          </p:cNvSpPr>
          <p:nvPr/>
        </p:nvSpPr>
        <p:spPr bwMode="auto">
          <a:xfrm>
            <a:off x="7543800" y="4953000"/>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97294" name="Rectangle 14"/>
          <p:cNvSpPr>
            <a:spLocks noChangeArrowheads="1"/>
          </p:cNvSpPr>
          <p:nvPr/>
        </p:nvSpPr>
        <p:spPr bwMode="auto">
          <a:xfrm>
            <a:off x="7543800" y="5257800"/>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97295" name="Rectangle 15"/>
          <p:cNvSpPr>
            <a:spLocks noChangeArrowheads="1"/>
          </p:cNvSpPr>
          <p:nvPr/>
        </p:nvSpPr>
        <p:spPr bwMode="auto">
          <a:xfrm>
            <a:off x="7543800" y="5562600"/>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97296" name="Rectangle 16"/>
          <p:cNvSpPr>
            <a:spLocks noChangeArrowheads="1"/>
          </p:cNvSpPr>
          <p:nvPr/>
        </p:nvSpPr>
        <p:spPr bwMode="auto">
          <a:xfrm>
            <a:off x="7543800" y="5867400"/>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97297" name="Rectangle 17"/>
          <p:cNvSpPr>
            <a:spLocks noChangeArrowheads="1"/>
          </p:cNvSpPr>
          <p:nvPr/>
        </p:nvSpPr>
        <p:spPr bwMode="auto">
          <a:xfrm>
            <a:off x="7543800" y="6172200"/>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97298" name="Rectangle 18"/>
          <p:cNvSpPr>
            <a:spLocks noChangeArrowheads="1"/>
          </p:cNvSpPr>
          <p:nvPr/>
        </p:nvSpPr>
        <p:spPr bwMode="auto">
          <a:xfrm>
            <a:off x="7543800" y="6477000"/>
            <a:ext cx="457200" cy="304800"/>
          </a:xfrm>
          <a:prstGeom prst="rect">
            <a:avLst/>
          </a:prstGeom>
          <a:noFill/>
          <a:ln w="9525">
            <a:solidFill>
              <a:schemeClr val="tx1"/>
            </a:solidFill>
            <a:miter lim="800000"/>
            <a:headEnd/>
            <a:tailEnd/>
          </a:ln>
          <a:effectLst/>
        </p:spPr>
        <p:txBody>
          <a:bodyPr wrap="none" anchor="ctr"/>
          <a:lstStyle/>
          <a:p>
            <a:endParaRPr lang="en-US"/>
          </a:p>
        </p:txBody>
      </p:sp>
      <p:graphicFrame>
        <p:nvGraphicFramePr>
          <p:cNvPr id="97343" name="Group 63"/>
          <p:cNvGraphicFramePr>
            <a:graphicFrameLocks noGrp="1"/>
          </p:cNvGraphicFramePr>
          <p:nvPr>
            <p:extLst>
              <p:ext uri="{D42A27DB-BD31-4B8C-83A1-F6EECF244321}">
                <p14:modId xmlns:p14="http://schemas.microsoft.com/office/powerpoint/2010/main" val="1407358126"/>
              </p:ext>
            </p:extLst>
          </p:nvPr>
        </p:nvGraphicFramePr>
        <p:xfrm>
          <a:off x="2590800" y="4953000"/>
          <a:ext cx="4343400" cy="1371600"/>
        </p:xfrm>
        <a:graphic>
          <a:graphicData uri="http://schemas.openxmlformats.org/drawingml/2006/table">
            <a:tbl>
              <a:tblPr/>
              <a:tblGrid>
                <a:gridCol w="1139825"/>
                <a:gridCol w="755650"/>
                <a:gridCol w="2447925"/>
              </a:tblGrid>
              <a:tr h="423863">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Arial" charset="0"/>
                          <a:ea typeface="ＭＳ Ｐゴシック" pitchFamily="-32" charset="-128"/>
                        </a:rPr>
                        <a:t>1, 5, 6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4338">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Arial" charset="0"/>
                          <a:ea typeface="ＭＳ Ｐゴシック" pitchFamily="-32" charset="-128"/>
                        </a:rPr>
                        <a:t>17, 64, 113, 117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3863">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Arial" charset="0"/>
                          <a:ea typeface="ＭＳ Ｐゴシック" pitchFamily="-32" charset="-128"/>
                        </a:rPr>
                        <a:t>13, 23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7317" name="Text Box 37"/>
          <p:cNvSpPr txBox="1">
            <a:spLocks noChangeArrowheads="1"/>
          </p:cNvSpPr>
          <p:nvPr/>
        </p:nvSpPr>
        <p:spPr bwMode="auto">
          <a:xfrm>
            <a:off x="2667000" y="4598987"/>
            <a:ext cx="1026243" cy="400110"/>
          </a:xfrm>
          <a:prstGeom prst="rect">
            <a:avLst/>
          </a:prstGeom>
          <a:noFill/>
          <a:ln w="9525">
            <a:noFill/>
            <a:miter lim="800000"/>
            <a:headEnd/>
            <a:tailEnd/>
          </a:ln>
          <a:effectLst/>
        </p:spPr>
        <p:txBody>
          <a:bodyPr wrap="none">
            <a:spAutoFit/>
          </a:bodyPr>
          <a:lstStyle/>
          <a:p>
            <a:pPr eaLnBrk="0" hangingPunct="0"/>
            <a:r>
              <a:rPr lang="en-US" sz="2000" b="1" dirty="0" smtClean="0">
                <a:solidFill>
                  <a:srgbClr val="008000"/>
                </a:solidFill>
                <a:latin typeface="Arial" pitchFamily="34" charset="0"/>
                <a:ea typeface="ＭＳ Ｐゴシック" pitchFamily="-32" charset="-128"/>
                <a:cs typeface="Arial" pitchFamily="34" charset="0"/>
              </a:rPr>
              <a:t>source</a:t>
            </a:r>
            <a:endParaRPr lang="en-US" sz="2000" b="1" dirty="0">
              <a:solidFill>
                <a:srgbClr val="008000"/>
              </a:solidFill>
              <a:latin typeface="Arial" pitchFamily="34" charset="0"/>
              <a:ea typeface="ＭＳ Ｐゴシック" pitchFamily="-32" charset="-128"/>
              <a:cs typeface="Arial" pitchFamily="34" charset="0"/>
            </a:endParaRPr>
          </a:p>
        </p:txBody>
      </p:sp>
      <p:sp>
        <p:nvSpPr>
          <p:cNvPr id="97318" name="Text Box 38"/>
          <p:cNvSpPr txBox="1">
            <a:spLocks noChangeArrowheads="1"/>
          </p:cNvSpPr>
          <p:nvPr/>
        </p:nvSpPr>
        <p:spPr bwMode="auto">
          <a:xfrm>
            <a:off x="3621957" y="4598987"/>
            <a:ext cx="1026243" cy="400110"/>
          </a:xfrm>
          <a:prstGeom prst="rect">
            <a:avLst/>
          </a:prstGeom>
          <a:noFill/>
          <a:ln w="9525">
            <a:noFill/>
            <a:miter lim="800000"/>
            <a:headEnd/>
            <a:tailEnd/>
          </a:ln>
          <a:effectLst/>
        </p:spPr>
        <p:txBody>
          <a:bodyPr wrap="none">
            <a:spAutoFit/>
          </a:bodyPr>
          <a:lstStyle/>
          <a:p>
            <a:pPr eaLnBrk="0" hangingPunct="0"/>
            <a:r>
              <a:rPr lang="en-US" sz="2000" b="1" dirty="0">
                <a:solidFill>
                  <a:srgbClr val="008000"/>
                </a:solidFill>
                <a:latin typeface="Arial" pitchFamily="34" charset="0"/>
                <a:ea typeface="ＭＳ Ｐゴシック" pitchFamily="-32" charset="-128"/>
                <a:cs typeface="Arial" pitchFamily="34" charset="0"/>
              </a:rPr>
              <a:t>degree</a:t>
            </a:r>
          </a:p>
        </p:txBody>
      </p:sp>
      <p:sp>
        <p:nvSpPr>
          <p:cNvPr id="97319" name="Text Box 39"/>
          <p:cNvSpPr txBox="1">
            <a:spLocks noChangeArrowheads="1"/>
          </p:cNvSpPr>
          <p:nvPr/>
        </p:nvSpPr>
        <p:spPr bwMode="auto">
          <a:xfrm>
            <a:off x="4696372" y="4598987"/>
            <a:ext cx="1552028" cy="400110"/>
          </a:xfrm>
          <a:prstGeom prst="rect">
            <a:avLst/>
          </a:prstGeom>
          <a:noFill/>
          <a:ln w="9525">
            <a:noFill/>
            <a:miter lim="800000"/>
            <a:headEnd/>
            <a:tailEnd/>
          </a:ln>
          <a:effectLst/>
        </p:spPr>
        <p:txBody>
          <a:bodyPr wrap="none">
            <a:spAutoFit/>
          </a:bodyPr>
          <a:lstStyle/>
          <a:p>
            <a:pPr eaLnBrk="0" hangingPunct="0"/>
            <a:r>
              <a:rPr lang="en-US" sz="2000" b="1" dirty="0">
                <a:solidFill>
                  <a:srgbClr val="008000"/>
                </a:solidFill>
                <a:latin typeface="Arial" pitchFamily="34" charset="0"/>
                <a:ea typeface="ＭＳ Ｐゴシック" pitchFamily="-32" charset="-128"/>
                <a:cs typeface="Arial" pitchFamily="34" charset="0"/>
              </a:rPr>
              <a:t>destination</a:t>
            </a:r>
          </a:p>
        </p:txBody>
      </p:sp>
      <p:sp>
        <p:nvSpPr>
          <p:cNvPr id="97320" name="Text Box 40"/>
          <p:cNvSpPr txBox="1">
            <a:spLocks noChangeArrowheads="1"/>
          </p:cNvSpPr>
          <p:nvPr/>
        </p:nvSpPr>
        <p:spPr bwMode="auto">
          <a:xfrm>
            <a:off x="1066800" y="4620768"/>
            <a:ext cx="32543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0</a:t>
            </a:r>
          </a:p>
        </p:txBody>
      </p:sp>
      <p:sp>
        <p:nvSpPr>
          <p:cNvPr id="97321" name="Text Box 41"/>
          <p:cNvSpPr txBox="1">
            <a:spLocks noChangeArrowheads="1"/>
          </p:cNvSpPr>
          <p:nvPr/>
        </p:nvSpPr>
        <p:spPr bwMode="auto">
          <a:xfrm>
            <a:off x="1066800" y="4909693"/>
            <a:ext cx="32543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1</a:t>
            </a:r>
          </a:p>
        </p:txBody>
      </p:sp>
      <p:sp>
        <p:nvSpPr>
          <p:cNvPr id="97322" name="Text Box 42"/>
          <p:cNvSpPr txBox="1">
            <a:spLocks noChangeArrowheads="1"/>
          </p:cNvSpPr>
          <p:nvPr/>
        </p:nvSpPr>
        <p:spPr bwMode="auto">
          <a:xfrm>
            <a:off x="1066800" y="5214493"/>
            <a:ext cx="32543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2</a:t>
            </a:r>
          </a:p>
        </p:txBody>
      </p:sp>
      <p:sp>
        <p:nvSpPr>
          <p:cNvPr id="97323" name="Text Box 43"/>
          <p:cNvSpPr txBox="1">
            <a:spLocks noChangeArrowheads="1"/>
          </p:cNvSpPr>
          <p:nvPr/>
        </p:nvSpPr>
        <p:spPr bwMode="auto">
          <a:xfrm>
            <a:off x="1066800" y="5535168"/>
            <a:ext cx="325438" cy="396875"/>
          </a:xfrm>
          <a:prstGeom prst="rect">
            <a:avLst/>
          </a:prstGeom>
          <a:noFill/>
          <a:ln w="9525">
            <a:noFill/>
            <a:miter lim="800000"/>
            <a:headEnd/>
            <a:tailEnd/>
          </a:ln>
          <a:effectLst/>
        </p:spPr>
        <p:txBody>
          <a:bodyPr wrap="none">
            <a:spAutoFit/>
          </a:bodyPr>
          <a:lstStyle/>
          <a:p>
            <a:pPr eaLnBrk="0" hangingPunct="0"/>
            <a:r>
              <a:rPr lang="en-US" sz="2000" dirty="0">
                <a:ea typeface="ＭＳ Ｐゴシック" pitchFamily="-32" charset="-128"/>
              </a:rPr>
              <a:t>3</a:t>
            </a:r>
          </a:p>
        </p:txBody>
      </p:sp>
      <p:sp>
        <p:nvSpPr>
          <p:cNvPr id="97324" name="Text Box 44"/>
          <p:cNvSpPr txBox="1">
            <a:spLocks noChangeArrowheads="1"/>
          </p:cNvSpPr>
          <p:nvPr/>
        </p:nvSpPr>
        <p:spPr bwMode="auto">
          <a:xfrm>
            <a:off x="1066800" y="5824093"/>
            <a:ext cx="32543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4</a:t>
            </a:r>
          </a:p>
        </p:txBody>
      </p:sp>
      <p:sp>
        <p:nvSpPr>
          <p:cNvPr id="97325" name="Text Box 45"/>
          <p:cNvSpPr txBox="1">
            <a:spLocks noChangeArrowheads="1"/>
          </p:cNvSpPr>
          <p:nvPr/>
        </p:nvSpPr>
        <p:spPr bwMode="auto">
          <a:xfrm>
            <a:off x="1066800" y="6128893"/>
            <a:ext cx="32543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5</a:t>
            </a:r>
          </a:p>
        </p:txBody>
      </p:sp>
      <p:sp>
        <p:nvSpPr>
          <p:cNvPr id="97326" name="Text Box 46"/>
          <p:cNvSpPr txBox="1">
            <a:spLocks noChangeArrowheads="1"/>
          </p:cNvSpPr>
          <p:nvPr/>
        </p:nvSpPr>
        <p:spPr bwMode="auto">
          <a:xfrm>
            <a:off x="1046163" y="6433693"/>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6</a:t>
            </a:r>
          </a:p>
        </p:txBody>
      </p:sp>
      <p:sp>
        <p:nvSpPr>
          <p:cNvPr id="97327" name="Text Box 47"/>
          <p:cNvSpPr txBox="1">
            <a:spLocks noChangeArrowheads="1"/>
          </p:cNvSpPr>
          <p:nvPr/>
        </p:nvSpPr>
        <p:spPr bwMode="auto">
          <a:xfrm>
            <a:off x="7945438" y="4572000"/>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0</a:t>
            </a:r>
          </a:p>
        </p:txBody>
      </p:sp>
      <p:sp>
        <p:nvSpPr>
          <p:cNvPr id="97328" name="Text Box 48"/>
          <p:cNvSpPr txBox="1">
            <a:spLocks noChangeArrowheads="1"/>
          </p:cNvSpPr>
          <p:nvPr/>
        </p:nvSpPr>
        <p:spPr bwMode="auto">
          <a:xfrm>
            <a:off x="7945438" y="4860925"/>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1</a:t>
            </a:r>
          </a:p>
        </p:txBody>
      </p:sp>
      <p:sp>
        <p:nvSpPr>
          <p:cNvPr id="97329" name="Text Box 49"/>
          <p:cNvSpPr txBox="1">
            <a:spLocks noChangeArrowheads="1"/>
          </p:cNvSpPr>
          <p:nvPr/>
        </p:nvSpPr>
        <p:spPr bwMode="auto">
          <a:xfrm>
            <a:off x="7945438" y="5165725"/>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2</a:t>
            </a:r>
          </a:p>
        </p:txBody>
      </p:sp>
      <p:sp>
        <p:nvSpPr>
          <p:cNvPr id="97330" name="Text Box 50"/>
          <p:cNvSpPr txBox="1">
            <a:spLocks noChangeArrowheads="1"/>
          </p:cNvSpPr>
          <p:nvPr/>
        </p:nvSpPr>
        <p:spPr bwMode="auto">
          <a:xfrm>
            <a:off x="7945438" y="5486400"/>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3</a:t>
            </a:r>
          </a:p>
        </p:txBody>
      </p:sp>
      <p:sp>
        <p:nvSpPr>
          <p:cNvPr id="97331" name="Text Box 51"/>
          <p:cNvSpPr txBox="1">
            <a:spLocks noChangeArrowheads="1"/>
          </p:cNvSpPr>
          <p:nvPr/>
        </p:nvSpPr>
        <p:spPr bwMode="auto">
          <a:xfrm>
            <a:off x="7945438" y="5775325"/>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4</a:t>
            </a:r>
          </a:p>
        </p:txBody>
      </p:sp>
      <p:sp>
        <p:nvSpPr>
          <p:cNvPr id="97332" name="Text Box 52"/>
          <p:cNvSpPr txBox="1">
            <a:spLocks noChangeArrowheads="1"/>
          </p:cNvSpPr>
          <p:nvPr/>
        </p:nvSpPr>
        <p:spPr bwMode="auto">
          <a:xfrm>
            <a:off x="7945438" y="6080125"/>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5</a:t>
            </a:r>
          </a:p>
        </p:txBody>
      </p:sp>
      <p:sp>
        <p:nvSpPr>
          <p:cNvPr id="97333" name="Text Box 53"/>
          <p:cNvSpPr txBox="1">
            <a:spLocks noChangeArrowheads="1"/>
          </p:cNvSpPr>
          <p:nvPr/>
        </p:nvSpPr>
        <p:spPr bwMode="auto">
          <a:xfrm>
            <a:off x="7924800" y="6384925"/>
            <a:ext cx="32543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6</a:t>
            </a:r>
          </a:p>
        </p:txBody>
      </p:sp>
      <p:sp>
        <p:nvSpPr>
          <p:cNvPr id="97334" name="Text Box 54"/>
          <p:cNvSpPr txBox="1">
            <a:spLocks noChangeArrowheads="1"/>
          </p:cNvSpPr>
          <p:nvPr/>
        </p:nvSpPr>
        <p:spPr bwMode="auto">
          <a:xfrm>
            <a:off x="1508125" y="4162425"/>
            <a:ext cx="184150" cy="457200"/>
          </a:xfrm>
          <a:prstGeom prst="rect">
            <a:avLst/>
          </a:prstGeom>
          <a:noFill/>
          <a:ln w="9525">
            <a:noFill/>
            <a:miter lim="800000"/>
            <a:headEnd/>
            <a:tailEnd/>
          </a:ln>
          <a:effectLst/>
        </p:spPr>
        <p:txBody>
          <a:bodyPr wrap="none">
            <a:spAutoFit/>
          </a:bodyPr>
          <a:lstStyle/>
          <a:p>
            <a:pPr eaLnBrk="0" hangingPunct="0"/>
            <a:endParaRPr lang="en-US" sz="2400">
              <a:ea typeface="ＭＳ Ｐゴシック" pitchFamily="-32" charset="-128"/>
            </a:endParaRPr>
          </a:p>
        </p:txBody>
      </p:sp>
      <p:sp>
        <p:nvSpPr>
          <p:cNvPr id="97335" name="Text Box 55"/>
          <p:cNvSpPr txBox="1">
            <a:spLocks noChangeArrowheads="1"/>
          </p:cNvSpPr>
          <p:nvPr/>
        </p:nvSpPr>
        <p:spPr bwMode="auto">
          <a:xfrm>
            <a:off x="1828800" y="4579874"/>
            <a:ext cx="615874" cy="400110"/>
          </a:xfrm>
          <a:prstGeom prst="rect">
            <a:avLst/>
          </a:prstGeom>
          <a:noFill/>
          <a:ln w="9525">
            <a:noFill/>
            <a:miter lim="800000"/>
            <a:headEnd/>
            <a:tailEnd/>
          </a:ln>
          <a:effectLst/>
        </p:spPr>
        <p:txBody>
          <a:bodyPr wrap="none">
            <a:spAutoFit/>
          </a:bodyPr>
          <a:lstStyle/>
          <a:p>
            <a:pPr eaLnBrk="0" hangingPunct="0"/>
            <a:r>
              <a:rPr lang="en-US" sz="2000" b="1" dirty="0" err="1">
                <a:solidFill>
                  <a:srgbClr val="008000"/>
                </a:solidFill>
                <a:latin typeface="Arial" pitchFamily="34" charset="0"/>
                <a:ea typeface="ＭＳ Ｐゴシック" pitchFamily="-32" charset="-128"/>
                <a:cs typeface="Arial" pitchFamily="34" charset="0"/>
              </a:rPr>
              <a:t>r</a:t>
            </a:r>
            <a:r>
              <a:rPr lang="en-US" sz="2000" b="1" baseline="30000" dirty="0" err="1">
                <a:solidFill>
                  <a:srgbClr val="008000"/>
                </a:solidFill>
                <a:latin typeface="Arial" pitchFamily="34" charset="0"/>
                <a:ea typeface="ＭＳ Ｐゴシック" pitchFamily="-32" charset="-128"/>
                <a:cs typeface="Arial" pitchFamily="34" charset="0"/>
              </a:rPr>
              <a:t>new</a:t>
            </a:r>
            <a:endParaRPr lang="en-US" sz="2000" b="1" baseline="30000" dirty="0">
              <a:solidFill>
                <a:srgbClr val="008000"/>
              </a:solidFill>
              <a:latin typeface="Arial" pitchFamily="34" charset="0"/>
              <a:ea typeface="ＭＳ Ｐゴシック" pitchFamily="-32" charset="-128"/>
              <a:cs typeface="Arial" pitchFamily="34" charset="0"/>
            </a:endParaRPr>
          </a:p>
        </p:txBody>
      </p:sp>
      <p:sp>
        <p:nvSpPr>
          <p:cNvPr id="97336" name="Text Box 56"/>
          <p:cNvSpPr txBox="1">
            <a:spLocks noChangeArrowheads="1"/>
          </p:cNvSpPr>
          <p:nvPr/>
        </p:nvSpPr>
        <p:spPr bwMode="auto">
          <a:xfrm>
            <a:off x="7067275" y="4572000"/>
            <a:ext cx="540533" cy="400110"/>
          </a:xfrm>
          <a:prstGeom prst="rect">
            <a:avLst/>
          </a:prstGeom>
          <a:noFill/>
          <a:ln w="9525">
            <a:noFill/>
            <a:miter lim="800000"/>
            <a:headEnd/>
            <a:tailEnd/>
          </a:ln>
          <a:effectLst/>
        </p:spPr>
        <p:txBody>
          <a:bodyPr wrap="none">
            <a:spAutoFit/>
          </a:bodyPr>
          <a:lstStyle/>
          <a:p>
            <a:pPr eaLnBrk="0" hangingPunct="0"/>
            <a:r>
              <a:rPr lang="en-US" sz="2000" b="1" dirty="0" err="1">
                <a:solidFill>
                  <a:srgbClr val="008000"/>
                </a:solidFill>
                <a:latin typeface="Arial" pitchFamily="34" charset="0"/>
                <a:ea typeface="ＭＳ Ｐゴシック" pitchFamily="-32" charset="-128"/>
                <a:cs typeface="Arial" pitchFamily="34" charset="0"/>
              </a:rPr>
              <a:t>r</a:t>
            </a:r>
            <a:r>
              <a:rPr lang="en-US" sz="2000" b="1" baseline="30000" dirty="0" err="1">
                <a:solidFill>
                  <a:srgbClr val="008000"/>
                </a:solidFill>
                <a:latin typeface="Arial" pitchFamily="34" charset="0"/>
                <a:ea typeface="ＭＳ Ｐゴシック" pitchFamily="-32" charset="-128"/>
                <a:cs typeface="Arial" pitchFamily="34" charset="0"/>
              </a:rPr>
              <a:t>old</a:t>
            </a:r>
            <a:endParaRPr lang="en-US" sz="2000" b="1" baseline="30000" dirty="0">
              <a:solidFill>
                <a:srgbClr val="008000"/>
              </a:solidFill>
              <a:latin typeface="Arial" pitchFamily="34" charset="0"/>
              <a:ea typeface="ＭＳ Ｐゴシック" pitchFamily="-32" charset="-128"/>
              <a:cs typeface="Arial" pitchFamily="34" charset="0"/>
            </a:endParaRPr>
          </a:p>
        </p:txBody>
      </p:sp>
      <p:sp>
        <p:nvSpPr>
          <p:cNvPr id="97337" name="Text Box 57"/>
          <p:cNvSpPr txBox="1">
            <a:spLocks noChangeArrowheads="1"/>
          </p:cNvSpPr>
          <p:nvPr/>
        </p:nvSpPr>
        <p:spPr bwMode="auto">
          <a:xfrm>
            <a:off x="838200" y="2590800"/>
            <a:ext cx="7772400" cy="1938992"/>
          </a:xfrm>
          <a:prstGeom prst="rect">
            <a:avLst/>
          </a:prstGeom>
          <a:noFill/>
          <a:ln w="28575">
            <a:noFill/>
            <a:miter lim="800000"/>
            <a:headEnd/>
            <a:tailEnd/>
          </a:ln>
          <a:effectLst/>
        </p:spPr>
        <p:txBody>
          <a:bodyPr wrap="square">
            <a:spAutoFit/>
          </a:bodyPr>
          <a:lstStyle/>
          <a:p>
            <a:pPr eaLnBrk="0" hangingPunct="0"/>
            <a:r>
              <a:rPr lang="en-US" sz="2400" b="1" dirty="0">
                <a:solidFill>
                  <a:srgbClr val="008000"/>
                </a:solidFill>
                <a:latin typeface="Arial" pitchFamily="34" charset="0"/>
                <a:ea typeface="ＭＳ Ｐゴシック" pitchFamily="-32" charset="-128"/>
                <a:cs typeface="Arial" pitchFamily="34" charset="0"/>
              </a:rPr>
              <a:t>Initialize</a:t>
            </a:r>
            <a:r>
              <a:rPr lang="en-US" sz="2400" dirty="0">
                <a:solidFill>
                  <a:srgbClr val="008000"/>
                </a:solidFill>
                <a:latin typeface="Arial" pitchFamily="34" charset="0"/>
                <a:ea typeface="ＭＳ Ｐゴシック" pitchFamily="-32" charset="-128"/>
                <a:cs typeface="Arial" pitchFamily="34" charset="0"/>
              </a:rPr>
              <a:t> all entries of</a:t>
            </a:r>
            <a:r>
              <a:rPr lang="en-US" sz="2400" dirty="0">
                <a:latin typeface="Arial" pitchFamily="34" charset="0"/>
                <a:ea typeface="ＭＳ Ｐゴシック" pitchFamily="-32" charset="-128"/>
                <a:cs typeface="Arial" pitchFamily="34" charset="0"/>
              </a:rPr>
              <a:t> </a:t>
            </a:r>
            <a:r>
              <a:rPr lang="en-US" sz="2400" b="1" dirty="0" err="1" smtClean="0">
                <a:latin typeface="Arial" pitchFamily="34" charset="0"/>
                <a:ea typeface="ＭＳ Ｐゴシック" pitchFamily="-32" charset="-128"/>
                <a:cs typeface="Arial" pitchFamily="34" charset="0"/>
              </a:rPr>
              <a:t>r</a:t>
            </a:r>
            <a:r>
              <a:rPr lang="en-US" sz="2400" b="1" baseline="30000" dirty="0" err="1" smtClean="0">
                <a:latin typeface="Arial" pitchFamily="34" charset="0"/>
                <a:ea typeface="ＭＳ Ｐゴシック" pitchFamily="-32" charset="-128"/>
                <a:cs typeface="Arial" pitchFamily="34" charset="0"/>
              </a:rPr>
              <a:t>new</a:t>
            </a:r>
            <a:r>
              <a:rPr lang="en-US" sz="2400" b="1" baseline="30000" dirty="0" smtClean="0">
                <a:latin typeface="Arial" pitchFamily="34" charset="0"/>
                <a:ea typeface="ＭＳ Ｐゴシック" pitchFamily="-32" charset="-128"/>
                <a:cs typeface="Arial" pitchFamily="34" charset="0"/>
              </a:rPr>
              <a:t> </a:t>
            </a:r>
            <a:r>
              <a:rPr lang="en-US" sz="2400" dirty="0" smtClean="0">
                <a:latin typeface="Arial" pitchFamily="34" charset="0"/>
                <a:ea typeface="ＭＳ Ｐゴシック" pitchFamily="-32" charset="-128"/>
                <a:cs typeface="Arial" pitchFamily="34" charset="0"/>
              </a:rPr>
              <a:t>= </a:t>
            </a:r>
            <a:r>
              <a:rPr lang="en-US" sz="2400" b="1" dirty="0" smtClean="0">
                <a:latin typeface="Arial" pitchFamily="34" charset="0"/>
                <a:ea typeface="ＭＳ Ｐゴシック" pitchFamily="-32" charset="-128"/>
                <a:cs typeface="Arial" pitchFamily="34" charset="0"/>
              </a:rPr>
              <a:t>(</a:t>
            </a:r>
            <a:r>
              <a:rPr lang="en-US" sz="2400" b="1" dirty="0">
                <a:latin typeface="Arial" pitchFamily="34" charset="0"/>
                <a:ea typeface="ＭＳ Ｐゴシック" pitchFamily="-32" charset="-128"/>
                <a:cs typeface="Arial" pitchFamily="34" charset="0"/>
              </a:rPr>
              <a:t>1-</a:t>
            </a:r>
            <a:r>
              <a:rPr lang="en-US" sz="2400" b="1" dirty="0">
                <a:latin typeface="Arial" pitchFamily="34" charset="0"/>
                <a:ea typeface="ＭＳ Ｐゴシック" pitchFamily="-32" charset="-128"/>
                <a:cs typeface="Arial" pitchFamily="34" charset="0"/>
                <a:sym typeface="Symbol" pitchFamily="18" charset="2"/>
              </a:rPr>
              <a:t></a:t>
            </a:r>
            <a:r>
              <a:rPr lang="en-US" sz="2400" b="1" dirty="0" smtClean="0">
                <a:latin typeface="Arial" pitchFamily="34" charset="0"/>
                <a:ea typeface="ＭＳ Ｐゴシック" pitchFamily="-32" charset="-128"/>
                <a:cs typeface="Arial" pitchFamily="34" charset="0"/>
              </a:rPr>
              <a:t>) / N</a:t>
            </a:r>
            <a:endParaRPr lang="en-US" sz="2400" b="1" dirty="0">
              <a:latin typeface="Arial" pitchFamily="34" charset="0"/>
              <a:ea typeface="ＭＳ Ｐゴシック" pitchFamily="-32" charset="-128"/>
              <a:cs typeface="Arial" pitchFamily="34" charset="0"/>
            </a:endParaRPr>
          </a:p>
          <a:p>
            <a:pPr eaLnBrk="0" hangingPunct="0"/>
            <a:r>
              <a:rPr lang="en-US" sz="2400" dirty="0">
                <a:solidFill>
                  <a:srgbClr val="008000"/>
                </a:solidFill>
                <a:latin typeface="Arial" pitchFamily="34" charset="0"/>
                <a:ea typeface="ＭＳ Ｐゴシック" pitchFamily="-32" charset="-128"/>
                <a:cs typeface="Arial" pitchFamily="34" charset="0"/>
              </a:rPr>
              <a:t>For each page</a:t>
            </a:r>
            <a:r>
              <a:rPr lang="en-US" sz="2400" dirty="0">
                <a:latin typeface="Arial" pitchFamily="34" charset="0"/>
                <a:ea typeface="ＭＳ Ｐゴシック" pitchFamily="-32" charset="-128"/>
                <a:cs typeface="Arial" pitchFamily="34" charset="0"/>
              </a:rPr>
              <a:t> </a:t>
            </a:r>
            <a:r>
              <a:rPr lang="en-US" sz="2400" b="1" i="1" dirty="0" err="1" smtClean="0">
                <a:latin typeface="Arial" pitchFamily="34" charset="0"/>
                <a:ea typeface="ＭＳ Ｐゴシック" pitchFamily="-32" charset="-128"/>
                <a:cs typeface="Arial" pitchFamily="34" charset="0"/>
              </a:rPr>
              <a:t>i</a:t>
            </a:r>
            <a:r>
              <a:rPr lang="en-US" sz="2400" dirty="0" smtClean="0">
                <a:latin typeface="Arial" pitchFamily="34" charset="0"/>
                <a:ea typeface="ＭＳ Ｐゴシック" pitchFamily="-32" charset="-128"/>
                <a:cs typeface="Arial" pitchFamily="34" charset="0"/>
              </a:rPr>
              <a:t> (of out-degree </a:t>
            </a:r>
            <a:r>
              <a:rPr lang="en-US" sz="2400" b="1" i="1" dirty="0" smtClean="0">
                <a:latin typeface="Arial" pitchFamily="34" charset="0"/>
                <a:ea typeface="ＭＳ Ｐゴシック" pitchFamily="-32" charset="-128"/>
                <a:cs typeface="Arial" pitchFamily="34" charset="0"/>
              </a:rPr>
              <a:t>d</a:t>
            </a:r>
            <a:r>
              <a:rPr lang="en-US" sz="2400" b="1" i="1" baseline="-25000" dirty="0" smtClean="0">
                <a:latin typeface="Arial" pitchFamily="34" charset="0"/>
                <a:ea typeface="ＭＳ Ｐゴシック" pitchFamily="-32" charset="-128"/>
                <a:cs typeface="Arial" pitchFamily="34" charset="0"/>
              </a:rPr>
              <a:t>i</a:t>
            </a:r>
            <a:r>
              <a:rPr lang="en-US" sz="2400" dirty="0" smtClean="0">
                <a:latin typeface="Arial" pitchFamily="34" charset="0"/>
                <a:ea typeface="ＭＳ Ｐゴシック" pitchFamily="-32" charset="-128"/>
                <a:cs typeface="Arial" pitchFamily="34" charset="0"/>
              </a:rPr>
              <a:t>):</a:t>
            </a:r>
            <a:endParaRPr lang="en-US" sz="2400" dirty="0">
              <a:latin typeface="Arial" pitchFamily="34" charset="0"/>
              <a:ea typeface="ＭＳ Ｐゴシック" pitchFamily="-32" charset="-128"/>
              <a:cs typeface="Arial" pitchFamily="34" charset="0"/>
            </a:endParaRPr>
          </a:p>
          <a:p>
            <a:pPr eaLnBrk="0" hangingPunct="0"/>
            <a:r>
              <a:rPr lang="en-US" sz="2400" dirty="0">
                <a:solidFill>
                  <a:srgbClr val="008000"/>
                </a:solidFill>
                <a:latin typeface="Arial" pitchFamily="34" charset="0"/>
                <a:ea typeface="ＭＳ Ｐゴシック" pitchFamily="-32" charset="-128"/>
                <a:cs typeface="Arial" pitchFamily="34" charset="0"/>
              </a:rPr>
              <a:t> </a:t>
            </a:r>
            <a:r>
              <a:rPr lang="en-US" sz="2400" dirty="0" smtClean="0">
                <a:solidFill>
                  <a:srgbClr val="008000"/>
                </a:solidFill>
                <a:latin typeface="Arial" pitchFamily="34" charset="0"/>
                <a:ea typeface="ＭＳ Ｐゴシック" pitchFamily="-32" charset="-128"/>
                <a:cs typeface="Arial" pitchFamily="34" charset="0"/>
              </a:rPr>
              <a:t> Read </a:t>
            </a:r>
            <a:r>
              <a:rPr lang="en-US" sz="2400" dirty="0">
                <a:solidFill>
                  <a:srgbClr val="008000"/>
                </a:solidFill>
                <a:latin typeface="Arial" pitchFamily="34" charset="0"/>
                <a:ea typeface="ＭＳ Ｐゴシック" pitchFamily="-32" charset="-128"/>
                <a:cs typeface="Arial" pitchFamily="34" charset="0"/>
              </a:rPr>
              <a:t>into memory:</a:t>
            </a:r>
            <a:r>
              <a:rPr lang="en-US" sz="2400" dirty="0">
                <a:latin typeface="Arial" pitchFamily="34" charset="0"/>
                <a:ea typeface="ＭＳ Ｐゴシック" pitchFamily="-32" charset="-128"/>
                <a:cs typeface="Arial" pitchFamily="34" charset="0"/>
              </a:rPr>
              <a:t> </a:t>
            </a:r>
            <a:r>
              <a:rPr lang="en-US" sz="2400" b="1" i="1" dirty="0" err="1" smtClean="0">
                <a:latin typeface="Arial" pitchFamily="34" charset="0"/>
                <a:ea typeface="ＭＳ Ｐゴシック" pitchFamily="-32" charset="-128"/>
                <a:cs typeface="Arial" pitchFamily="34" charset="0"/>
              </a:rPr>
              <a:t>i</a:t>
            </a:r>
            <a:r>
              <a:rPr lang="en-US" sz="2400" dirty="0" smtClean="0">
                <a:latin typeface="Arial" pitchFamily="34" charset="0"/>
                <a:ea typeface="ＭＳ Ｐゴシック" pitchFamily="-32" charset="-128"/>
                <a:cs typeface="Arial" pitchFamily="34" charset="0"/>
              </a:rPr>
              <a:t>, </a:t>
            </a:r>
            <a:r>
              <a:rPr lang="en-US" sz="2400" b="1" i="1" dirty="0" smtClean="0">
                <a:latin typeface="Arial" pitchFamily="34" charset="0"/>
                <a:ea typeface="ＭＳ Ｐゴシック" pitchFamily="-32" charset="-128"/>
                <a:cs typeface="Arial" pitchFamily="34" charset="0"/>
              </a:rPr>
              <a:t>d</a:t>
            </a:r>
            <a:r>
              <a:rPr lang="en-US" sz="2400" b="1" i="1" baseline="-25000" dirty="0" smtClean="0">
                <a:latin typeface="Arial" pitchFamily="34" charset="0"/>
                <a:ea typeface="ＭＳ Ｐゴシック" pitchFamily="-32" charset="-128"/>
                <a:cs typeface="Arial" pitchFamily="34" charset="0"/>
              </a:rPr>
              <a:t>i</a:t>
            </a:r>
            <a:r>
              <a:rPr lang="en-US" sz="2400" dirty="0" smtClean="0">
                <a:latin typeface="Arial" pitchFamily="34" charset="0"/>
                <a:ea typeface="ＭＳ Ｐゴシック" pitchFamily="-32" charset="-128"/>
                <a:cs typeface="Arial" pitchFamily="34" charset="0"/>
              </a:rPr>
              <a:t>, </a:t>
            </a:r>
            <a:r>
              <a:rPr lang="en-US" sz="2400" b="1" i="1" dirty="0">
                <a:latin typeface="Arial" pitchFamily="34" charset="0"/>
                <a:ea typeface="ＭＳ Ｐゴシック" pitchFamily="-32" charset="-128"/>
                <a:cs typeface="Arial" pitchFamily="34" charset="0"/>
              </a:rPr>
              <a:t>dest</a:t>
            </a:r>
            <a:r>
              <a:rPr lang="en-US" sz="2400" b="1" i="1" baseline="-25000" dirty="0">
                <a:latin typeface="Arial" pitchFamily="34" charset="0"/>
                <a:ea typeface="ＭＳ Ｐゴシック" pitchFamily="-32" charset="-128"/>
                <a:cs typeface="Arial" pitchFamily="34" charset="0"/>
              </a:rPr>
              <a:t>1</a:t>
            </a:r>
            <a:r>
              <a:rPr lang="en-US" sz="2400" b="1" i="1" dirty="0" smtClean="0">
                <a:latin typeface="Arial" pitchFamily="34" charset="0"/>
                <a:ea typeface="ＭＳ Ｐゴシック" pitchFamily="-32" charset="-128"/>
                <a:cs typeface="Arial" pitchFamily="34" charset="0"/>
              </a:rPr>
              <a:t>, …, </a:t>
            </a:r>
            <a:r>
              <a:rPr lang="en-US" sz="2400" b="1" i="1" dirty="0" err="1" smtClean="0">
                <a:latin typeface="Arial" pitchFamily="34" charset="0"/>
                <a:ea typeface="ＭＳ Ｐゴシック" pitchFamily="-32" charset="-128"/>
                <a:cs typeface="Arial" pitchFamily="34" charset="0"/>
              </a:rPr>
              <a:t>dest</a:t>
            </a:r>
            <a:r>
              <a:rPr lang="en-US" sz="2400" b="1" i="1" baseline="-25000" dirty="0" err="1" smtClean="0">
                <a:latin typeface="Arial" pitchFamily="34" charset="0"/>
                <a:ea typeface="ＭＳ Ｐゴシック" pitchFamily="-32" charset="-128"/>
                <a:cs typeface="Arial" pitchFamily="34" charset="0"/>
              </a:rPr>
              <a:t>d</a:t>
            </a:r>
            <a:r>
              <a:rPr lang="en-US" sz="1600" b="1" i="1" baseline="-25000" dirty="0" err="1" smtClean="0">
                <a:latin typeface="Arial" pitchFamily="34" charset="0"/>
                <a:ea typeface="ＭＳ Ｐゴシック" pitchFamily="-32" charset="-128"/>
                <a:cs typeface="Arial" pitchFamily="34" charset="0"/>
              </a:rPr>
              <a:t>i</a:t>
            </a:r>
            <a:r>
              <a:rPr lang="en-US" sz="2400" dirty="0" smtClean="0">
                <a:latin typeface="Arial" pitchFamily="34" charset="0"/>
                <a:ea typeface="ＭＳ Ｐゴシック" pitchFamily="-32" charset="-128"/>
                <a:cs typeface="Arial" pitchFamily="34" charset="0"/>
              </a:rPr>
              <a:t>, </a:t>
            </a:r>
            <a:r>
              <a:rPr lang="en-US" sz="2400" b="1" i="1" dirty="0" err="1" smtClean="0">
                <a:latin typeface="Arial" pitchFamily="34" charset="0"/>
                <a:ea typeface="ＭＳ Ｐゴシック" pitchFamily="-32" charset="-128"/>
                <a:cs typeface="Arial" pitchFamily="34" charset="0"/>
              </a:rPr>
              <a:t>r</a:t>
            </a:r>
            <a:r>
              <a:rPr lang="en-US" sz="2400" b="1" i="1" baseline="30000" dirty="0" err="1" smtClean="0">
                <a:latin typeface="Arial" pitchFamily="34" charset="0"/>
                <a:ea typeface="ＭＳ Ｐゴシック" pitchFamily="-32" charset="-128"/>
                <a:cs typeface="Arial" pitchFamily="34" charset="0"/>
              </a:rPr>
              <a:t>old</a:t>
            </a:r>
            <a:r>
              <a:rPr lang="en-US" sz="2400" b="1" i="1" dirty="0" smtClean="0">
                <a:latin typeface="Arial" pitchFamily="34" charset="0"/>
                <a:ea typeface="ＭＳ Ｐゴシック" pitchFamily="-32" charset="-128"/>
                <a:cs typeface="Arial" pitchFamily="34" charset="0"/>
              </a:rPr>
              <a:t>(</a:t>
            </a:r>
            <a:r>
              <a:rPr lang="en-US" sz="2400" b="1" i="1" dirty="0" err="1" smtClean="0">
                <a:latin typeface="Arial" pitchFamily="34" charset="0"/>
                <a:ea typeface="ＭＳ Ｐゴシック" pitchFamily="-32" charset="-128"/>
                <a:cs typeface="Arial" pitchFamily="34" charset="0"/>
              </a:rPr>
              <a:t>i</a:t>
            </a:r>
            <a:r>
              <a:rPr lang="en-US" sz="2400" b="1" i="1" dirty="0" smtClean="0">
                <a:latin typeface="Arial" pitchFamily="34" charset="0"/>
                <a:ea typeface="ＭＳ Ｐゴシック" pitchFamily="-32" charset="-128"/>
                <a:cs typeface="Arial" pitchFamily="34" charset="0"/>
              </a:rPr>
              <a:t>)</a:t>
            </a:r>
            <a:endParaRPr lang="en-US" sz="2400" b="1" i="1" dirty="0">
              <a:latin typeface="Arial" pitchFamily="34" charset="0"/>
              <a:ea typeface="ＭＳ Ｐゴシック" pitchFamily="-32" charset="-128"/>
              <a:cs typeface="Arial" pitchFamily="34" charset="0"/>
            </a:endParaRPr>
          </a:p>
          <a:p>
            <a:pPr eaLnBrk="0" hangingPunct="0"/>
            <a:r>
              <a:rPr lang="en-US" sz="2400" dirty="0" smtClean="0">
                <a:latin typeface="Arial" pitchFamily="34" charset="0"/>
                <a:ea typeface="ＭＳ Ｐゴシック" pitchFamily="-32" charset="-128"/>
                <a:cs typeface="Arial" pitchFamily="34" charset="0"/>
              </a:rPr>
              <a:t>  </a:t>
            </a:r>
            <a:r>
              <a:rPr lang="en-US" sz="2400" dirty="0" smtClean="0">
                <a:solidFill>
                  <a:srgbClr val="008000"/>
                </a:solidFill>
                <a:latin typeface="Arial" pitchFamily="34" charset="0"/>
                <a:ea typeface="ＭＳ Ｐゴシック" pitchFamily="-32" charset="-128"/>
                <a:cs typeface="Arial" pitchFamily="34" charset="0"/>
              </a:rPr>
              <a:t>For</a:t>
            </a:r>
            <a:r>
              <a:rPr lang="en-US" sz="2400" dirty="0" smtClean="0">
                <a:latin typeface="Arial" pitchFamily="34" charset="0"/>
                <a:ea typeface="ＭＳ Ｐゴシック" pitchFamily="-32" charset="-128"/>
                <a:cs typeface="Arial" pitchFamily="34" charset="0"/>
              </a:rPr>
              <a:t> </a:t>
            </a:r>
            <a:r>
              <a:rPr lang="en-US" sz="2400" b="1" dirty="0">
                <a:latin typeface="Arial" pitchFamily="34" charset="0"/>
                <a:ea typeface="ＭＳ Ｐゴシック" pitchFamily="-32" charset="-128"/>
                <a:cs typeface="Arial" pitchFamily="34" charset="0"/>
              </a:rPr>
              <a:t>j</a:t>
            </a:r>
            <a:r>
              <a:rPr lang="en-US" sz="2400" dirty="0">
                <a:latin typeface="Arial" pitchFamily="34" charset="0"/>
                <a:ea typeface="ＭＳ Ｐゴシック" pitchFamily="-32" charset="-128"/>
                <a:cs typeface="Arial" pitchFamily="34" charset="0"/>
              </a:rPr>
              <a:t> = </a:t>
            </a:r>
            <a:r>
              <a:rPr lang="en-US" sz="2400" b="1" dirty="0" smtClean="0">
                <a:latin typeface="Arial" pitchFamily="34" charset="0"/>
                <a:ea typeface="ＭＳ Ｐゴシック" pitchFamily="-32" charset="-128"/>
                <a:cs typeface="Arial" pitchFamily="34" charset="0"/>
              </a:rPr>
              <a:t>1…d</a:t>
            </a:r>
            <a:r>
              <a:rPr lang="en-US" sz="2400" b="1" baseline="-25000" dirty="0" smtClean="0">
                <a:latin typeface="Arial" pitchFamily="34" charset="0"/>
                <a:ea typeface="ＭＳ Ｐゴシック" pitchFamily="-32" charset="-128"/>
                <a:cs typeface="Arial" pitchFamily="34" charset="0"/>
              </a:rPr>
              <a:t>i</a:t>
            </a:r>
            <a:endParaRPr lang="en-US" sz="2400" dirty="0" smtClean="0">
              <a:latin typeface="Arial" pitchFamily="34" charset="0"/>
              <a:ea typeface="ＭＳ Ｐゴシック" pitchFamily="-32" charset="-128"/>
              <a:cs typeface="Arial" pitchFamily="34" charset="0"/>
            </a:endParaRPr>
          </a:p>
          <a:p>
            <a:pPr eaLnBrk="0" hangingPunct="0"/>
            <a:r>
              <a:rPr lang="en-US" sz="2400" b="1" dirty="0">
                <a:latin typeface="Arial" pitchFamily="34" charset="0"/>
                <a:ea typeface="ＭＳ Ｐゴシック" pitchFamily="-32" charset="-128"/>
                <a:cs typeface="Arial" pitchFamily="34" charset="0"/>
              </a:rPr>
              <a:t> </a:t>
            </a:r>
            <a:r>
              <a:rPr lang="en-US" sz="2400" b="1" dirty="0" smtClean="0">
                <a:latin typeface="Arial" pitchFamily="34" charset="0"/>
                <a:ea typeface="ＭＳ Ｐゴシック" pitchFamily="-32" charset="-128"/>
                <a:cs typeface="Arial" pitchFamily="34" charset="0"/>
              </a:rPr>
              <a:t>     </a:t>
            </a:r>
            <a:r>
              <a:rPr lang="en-US" sz="2400" b="1" dirty="0" err="1" smtClean="0">
                <a:latin typeface="Arial" pitchFamily="34" charset="0"/>
                <a:ea typeface="ＭＳ Ｐゴシック" pitchFamily="-32" charset="-128"/>
                <a:cs typeface="Arial" pitchFamily="34" charset="0"/>
              </a:rPr>
              <a:t>r</a:t>
            </a:r>
            <a:r>
              <a:rPr lang="en-US" sz="2400" b="1" baseline="30000" dirty="0" err="1" smtClean="0">
                <a:latin typeface="Arial" pitchFamily="34" charset="0"/>
                <a:ea typeface="ＭＳ Ｐゴシック" pitchFamily="-32" charset="-128"/>
                <a:cs typeface="Arial" pitchFamily="34" charset="0"/>
              </a:rPr>
              <a:t>new</a:t>
            </a:r>
            <a:r>
              <a:rPr lang="en-US" sz="2400" b="1" dirty="0" smtClean="0">
                <a:latin typeface="Arial" pitchFamily="34" charset="0"/>
                <a:ea typeface="ＭＳ Ｐゴシック" pitchFamily="-32" charset="-128"/>
                <a:cs typeface="Arial" pitchFamily="34" charset="0"/>
              </a:rPr>
              <a:t>(</a:t>
            </a:r>
            <a:r>
              <a:rPr lang="en-US" sz="2400" b="1" dirty="0" err="1" smtClean="0">
                <a:latin typeface="Arial" pitchFamily="34" charset="0"/>
                <a:ea typeface="ＭＳ Ｐゴシック" pitchFamily="-32" charset="-128"/>
                <a:cs typeface="Arial" pitchFamily="34" charset="0"/>
              </a:rPr>
              <a:t>dest</a:t>
            </a:r>
            <a:r>
              <a:rPr lang="en-US" sz="2400" b="1" baseline="-25000" dirty="0" err="1" smtClean="0">
                <a:latin typeface="Arial" pitchFamily="34" charset="0"/>
                <a:ea typeface="ＭＳ Ｐゴシック" pitchFamily="-32" charset="-128"/>
                <a:cs typeface="Arial" pitchFamily="34" charset="0"/>
              </a:rPr>
              <a:t>j</a:t>
            </a:r>
            <a:r>
              <a:rPr lang="en-US" sz="2400" b="1" dirty="0">
                <a:latin typeface="Arial" pitchFamily="34" charset="0"/>
                <a:ea typeface="ＭＳ Ｐゴシック" pitchFamily="-32" charset="-128"/>
                <a:cs typeface="Arial" pitchFamily="34" charset="0"/>
              </a:rPr>
              <a:t>) += </a:t>
            </a:r>
            <a:r>
              <a:rPr lang="en-US" sz="2400" b="1" dirty="0" smtClean="0">
                <a:latin typeface="Arial" pitchFamily="34" charset="0"/>
                <a:ea typeface="ＭＳ Ｐゴシック" pitchFamily="-32" charset="-128"/>
                <a:cs typeface="Arial" pitchFamily="34" charset="0"/>
                <a:sym typeface="Symbol" pitchFamily="18" charset="2"/>
              </a:rPr>
              <a:t></a:t>
            </a:r>
            <a:r>
              <a:rPr lang="en-US" sz="2400" b="1" dirty="0">
                <a:latin typeface="Arial" pitchFamily="34" charset="0"/>
                <a:ea typeface="ＭＳ Ｐゴシック" pitchFamily="-32" charset="-128"/>
                <a:cs typeface="Arial" pitchFamily="34" charset="0"/>
                <a:sym typeface="Symbol" pitchFamily="18" charset="2"/>
              </a:rPr>
              <a:t> </a:t>
            </a:r>
            <a:r>
              <a:rPr lang="en-US" sz="2400" b="1" dirty="0" err="1" smtClean="0">
                <a:latin typeface="Arial" pitchFamily="34" charset="0"/>
                <a:ea typeface="ＭＳ Ｐゴシック" pitchFamily="-32" charset="-128"/>
                <a:cs typeface="Arial" pitchFamily="34" charset="0"/>
              </a:rPr>
              <a:t>r</a:t>
            </a:r>
            <a:r>
              <a:rPr lang="en-US" sz="2400" b="1" baseline="30000" dirty="0" err="1" smtClean="0">
                <a:latin typeface="Arial" pitchFamily="34" charset="0"/>
                <a:ea typeface="ＭＳ Ｐゴシック" pitchFamily="-32" charset="-128"/>
                <a:cs typeface="Arial" pitchFamily="34" charset="0"/>
              </a:rPr>
              <a:t>old</a:t>
            </a:r>
            <a:r>
              <a:rPr lang="en-US" sz="2400" b="1" dirty="0" smtClean="0">
                <a:latin typeface="Arial" pitchFamily="34" charset="0"/>
                <a:ea typeface="ＭＳ Ｐゴシック" pitchFamily="-32" charset="-128"/>
                <a:cs typeface="Arial" pitchFamily="34" charset="0"/>
              </a:rPr>
              <a:t>(</a:t>
            </a:r>
            <a:r>
              <a:rPr lang="en-US" sz="2400" b="1" dirty="0" err="1" smtClean="0">
                <a:latin typeface="Arial" pitchFamily="34" charset="0"/>
                <a:ea typeface="ＭＳ Ｐゴシック" pitchFamily="-32" charset="-128"/>
                <a:cs typeface="Arial" pitchFamily="34" charset="0"/>
              </a:rPr>
              <a:t>i</a:t>
            </a:r>
            <a:r>
              <a:rPr lang="en-US" sz="2400" b="1" dirty="0" smtClean="0">
                <a:latin typeface="Arial" pitchFamily="34" charset="0"/>
                <a:ea typeface="ＭＳ Ｐゴシック" pitchFamily="-32" charset="-128"/>
                <a:cs typeface="Arial" pitchFamily="34" charset="0"/>
              </a:rPr>
              <a:t>) / </a:t>
            </a:r>
            <a:r>
              <a:rPr lang="en-US" sz="2400" b="1" i="1" dirty="0" smtClean="0">
                <a:latin typeface="Arial" pitchFamily="34" charset="0"/>
                <a:ea typeface="ＭＳ Ｐゴシック" pitchFamily="-32" charset="-128"/>
                <a:cs typeface="Arial" pitchFamily="34" charset="0"/>
              </a:rPr>
              <a:t>d</a:t>
            </a:r>
            <a:r>
              <a:rPr lang="en-US" sz="2400" b="1" i="1" baseline="-25000" dirty="0" smtClean="0">
                <a:latin typeface="Arial" pitchFamily="34" charset="0"/>
                <a:ea typeface="ＭＳ Ｐゴシック" pitchFamily="-32" charset="-128"/>
                <a:cs typeface="Arial" pitchFamily="34" charset="0"/>
              </a:rPr>
              <a:t>i</a:t>
            </a:r>
            <a:endParaRPr lang="en-US" sz="2400" b="1" i="1" baseline="-25000" dirty="0">
              <a:latin typeface="Arial" pitchFamily="34" charset="0"/>
              <a:ea typeface="ＭＳ Ｐゴシック" pitchFamily="-32" charset="-128"/>
              <a:cs typeface="Arial" pitchFamily="34" charset="0"/>
            </a:endParaRPr>
          </a:p>
        </p:txBody>
      </p:sp>
    </p:spTree>
    <p:extLst>
      <p:ext uri="{BB962C8B-B14F-4D97-AF65-F5344CB8AC3E}">
        <p14:creationId xmlns:p14="http://schemas.microsoft.com/office/powerpoint/2010/main" val="32390952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28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729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729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729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729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729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729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729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734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73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73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73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73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73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73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73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73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73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732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732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73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73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73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733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73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733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73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animBg="1"/>
      <p:bldP spid="97292" grpId="0" animBg="1"/>
      <p:bldP spid="97293" grpId="0" animBg="1"/>
      <p:bldP spid="97294" grpId="0" animBg="1"/>
      <p:bldP spid="97295" grpId="0" animBg="1"/>
      <p:bldP spid="97296" grpId="0" animBg="1"/>
      <p:bldP spid="97297" grpId="0" animBg="1"/>
      <p:bldP spid="97298" grpId="0" animBg="1"/>
      <p:bldP spid="97317" grpId="0"/>
      <p:bldP spid="97318" grpId="0"/>
      <p:bldP spid="97319" grpId="0"/>
      <p:bldP spid="97320" grpId="0"/>
      <p:bldP spid="97321" grpId="0"/>
      <p:bldP spid="97322" grpId="0"/>
      <p:bldP spid="97323" grpId="0"/>
      <p:bldP spid="97324" grpId="0"/>
      <p:bldP spid="97325" grpId="0"/>
      <p:bldP spid="97327" grpId="0"/>
      <p:bldP spid="97328" grpId="0"/>
      <p:bldP spid="97329" grpId="0"/>
      <p:bldP spid="97330" grpId="0"/>
      <p:bldP spid="97331" grpId="0"/>
      <p:bldP spid="97332" grpId="0"/>
      <p:bldP spid="97333" grpId="0"/>
      <p:bldP spid="97335" grpId="0"/>
      <p:bldP spid="9733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p:cNvSpPr>
          <p:nvPr>
            <p:ph type="title"/>
          </p:nvPr>
        </p:nvSpPr>
        <p:spPr bwMode="auto">
          <a:noFill/>
        </p:spPr>
        <p:txBody>
          <a:bodyPr wrap="square" tIns="45720" bIns="45720" numCol="1" anchorCtr="0" compatLnSpc="1">
            <a:prstTxWarp prst="textNoShape">
              <a:avLst/>
            </a:prstTxWarp>
          </a:bodyPr>
          <a:lstStyle/>
          <a:p>
            <a:r>
              <a:rPr lang="en-US" dirty="0" smtClean="0"/>
              <a:t>Analysis</a:t>
            </a:r>
          </a:p>
        </p:txBody>
      </p:sp>
      <p:sp>
        <p:nvSpPr>
          <p:cNvPr id="99331" name="Rectangle 3"/>
          <p:cNvSpPr>
            <a:spLocks noGrp="1"/>
          </p:cNvSpPr>
          <p:nvPr>
            <p:ph idx="1"/>
          </p:nvPr>
        </p:nvSpPr>
        <p:spPr/>
        <p:txBody>
          <a:bodyPr/>
          <a:lstStyle/>
          <a:p>
            <a:r>
              <a:rPr lang="en-US" b="1" dirty="0">
                <a:solidFill>
                  <a:srgbClr val="D60093"/>
                </a:solidFill>
              </a:rPr>
              <a:t>Assume enough RAM to fit </a:t>
            </a:r>
            <a:r>
              <a:rPr lang="en-US" b="1" i="1" dirty="0" err="1">
                <a:solidFill>
                  <a:srgbClr val="D60093"/>
                </a:solidFill>
              </a:rPr>
              <a:t>r</a:t>
            </a:r>
            <a:r>
              <a:rPr lang="en-US" b="1" i="1" baseline="30000" dirty="0" err="1">
                <a:solidFill>
                  <a:srgbClr val="D60093"/>
                </a:solidFill>
              </a:rPr>
              <a:t>new</a:t>
            </a:r>
            <a:r>
              <a:rPr lang="en-US" b="1" dirty="0">
                <a:solidFill>
                  <a:srgbClr val="D60093"/>
                </a:solidFill>
              </a:rPr>
              <a:t> into memory</a:t>
            </a:r>
          </a:p>
          <a:p>
            <a:pPr lvl="1"/>
            <a:r>
              <a:rPr lang="en-US" dirty="0"/>
              <a:t>Store </a:t>
            </a:r>
            <a:r>
              <a:rPr lang="en-US" b="1" i="1" dirty="0" err="1"/>
              <a:t>r</a:t>
            </a:r>
            <a:r>
              <a:rPr lang="en-US" i="1" baseline="30000" dirty="0" err="1"/>
              <a:t>old</a:t>
            </a:r>
            <a:r>
              <a:rPr lang="en-US" dirty="0"/>
              <a:t> and matrix </a:t>
            </a:r>
            <a:r>
              <a:rPr lang="en-US" b="1" i="1" dirty="0"/>
              <a:t>M</a:t>
            </a:r>
            <a:r>
              <a:rPr lang="en-US" dirty="0"/>
              <a:t> on disk</a:t>
            </a:r>
          </a:p>
          <a:p>
            <a:r>
              <a:rPr lang="en-US" b="1" dirty="0" smtClean="0">
                <a:solidFill>
                  <a:srgbClr val="0000FF"/>
                </a:solidFill>
              </a:rPr>
              <a:t>In each iteration, we have to:</a:t>
            </a:r>
          </a:p>
          <a:p>
            <a:pPr lvl="1"/>
            <a:r>
              <a:rPr lang="en-US" dirty="0" smtClean="0"/>
              <a:t>Read </a:t>
            </a:r>
            <a:r>
              <a:rPr lang="en-US" b="1" i="1" dirty="0" err="1" smtClean="0"/>
              <a:t>r</a:t>
            </a:r>
            <a:r>
              <a:rPr lang="en-US" i="1" baseline="30000" dirty="0" err="1" smtClean="0"/>
              <a:t>old</a:t>
            </a:r>
            <a:r>
              <a:rPr lang="en-US" dirty="0" smtClean="0"/>
              <a:t> and </a:t>
            </a:r>
            <a:r>
              <a:rPr lang="en-US" b="1" i="1" dirty="0" smtClean="0"/>
              <a:t>M</a:t>
            </a:r>
          </a:p>
          <a:p>
            <a:pPr lvl="1"/>
            <a:r>
              <a:rPr lang="en-US" dirty="0" smtClean="0"/>
              <a:t>Write </a:t>
            </a:r>
            <a:r>
              <a:rPr lang="en-US" b="1" i="1" dirty="0" err="1" smtClean="0"/>
              <a:t>r</a:t>
            </a:r>
            <a:r>
              <a:rPr lang="en-US" i="1" baseline="30000" dirty="0" err="1" smtClean="0"/>
              <a:t>new</a:t>
            </a:r>
            <a:r>
              <a:rPr lang="en-US" dirty="0" smtClean="0"/>
              <a:t> back to disk</a:t>
            </a:r>
          </a:p>
          <a:p>
            <a:pPr lvl="1"/>
            <a:r>
              <a:rPr lang="en-US" b="1" dirty="0">
                <a:solidFill>
                  <a:srgbClr val="008000"/>
                </a:solidFill>
              </a:rPr>
              <a:t>Cost per iteration of Power method:</a:t>
            </a:r>
            <a:br>
              <a:rPr lang="en-US" b="1" dirty="0">
                <a:solidFill>
                  <a:srgbClr val="008000"/>
                </a:solidFill>
              </a:rPr>
            </a:br>
            <a:r>
              <a:rPr lang="en-US" b="1" dirty="0" smtClean="0">
                <a:solidFill>
                  <a:srgbClr val="008000"/>
                </a:solidFill>
              </a:rPr>
              <a:t>=</a:t>
            </a:r>
            <a:r>
              <a:rPr lang="en-US" dirty="0" smtClean="0">
                <a:solidFill>
                  <a:srgbClr val="008000"/>
                </a:solidFill>
              </a:rPr>
              <a:t> 2|</a:t>
            </a:r>
            <a:r>
              <a:rPr lang="en-US" b="1" i="1" dirty="0" smtClean="0">
                <a:solidFill>
                  <a:srgbClr val="008000"/>
                </a:solidFill>
              </a:rPr>
              <a:t>r</a:t>
            </a:r>
            <a:r>
              <a:rPr lang="en-US" dirty="0" smtClean="0">
                <a:solidFill>
                  <a:srgbClr val="008000"/>
                </a:solidFill>
              </a:rPr>
              <a:t>| + |</a:t>
            </a:r>
            <a:r>
              <a:rPr lang="en-US" b="1" i="1" dirty="0" smtClean="0">
                <a:solidFill>
                  <a:srgbClr val="008000"/>
                </a:solidFill>
              </a:rPr>
              <a:t>M</a:t>
            </a:r>
            <a:r>
              <a:rPr lang="en-US" dirty="0" smtClean="0">
                <a:solidFill>
                  <a:srgbClr val="008000"/>
                </a:solidFill>
              </a:rPr>
              <a:t>|</a:t>
            </a:r>
          </a:p>
          <a:p>
            <a:pPr lvl="8"/>
            <a:endParaRPr lang="en-US" dirty="0" smtClean="0"/>
          </a:p>
          <a:p>
            <a:r>
              <a:rPr lang="en-US" b="1" dirty="0" smtClean="0">
                <a:solidFill>
                  <a:srgbClr val="D60093"/>
                </a:solidFill>
              </a:rPr>
              <a:t>Question:</a:t>
            </a:r>
          </a:p>
          <a:p>
            <a:pPr lvl="1"/>
            <a:r>
              <a:rPr lang="en-US" dirty="0" smtClean="0"/>
              <a:t>What if we could not even fit </a:t>
            </a:r>
            <a:r>
              <a:rPr lang="en-US" b="1" i="1" dirty="0" err="1" smtClean="0"/>
              <a:t>r</a:t>
            </a:r>
            <a:r>
              <a:rPr lang="en-US" i="1" baseline="30000" dirty="0" err="1" smtClean="0"/>
              <a:t>new</a:t>
            </a:r>
            <a:r>
              <a:rPr lang="en-US" dirty="0" smtClean="0"/>
              <a:t> in memory?</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55</a:t>
            </a:fld>
            <a:endParaRPr lang="en-US"/>
          </a:p>
        </p:txBody>
      </p:sp>
    </p:spTree>
    <p:extLst>
      <p:ext uri="{BB962C8B-B14F-4D97-AF65-F5344CB8AC3E}">
        <p14:creationId xmlns:p14="http://schemas.microsoft.com/office/powerpoint/2010/main" val="1488551417"/>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p:cNvSpPr>
          <p:nvPr>
            <p:ph type="title"/>
          </p:nvPr>
        </p:nvSpPr>
        <p:spPr bwMode="auto">
          <a:noFill/>
        </p:spPr>
        <p:txBody>
          <a:bodyPr wrap="square" tIns="45720" bIns="45720" numCol="1" anchorCtr="0" compatLnSpc="1">
            <a:prstTxWarp prst="textNoShape">
              <a:avLst/>
            </a:prstTxWarp>
          </a:bodyPr>
          <a:lstStyle/>
          <a:p>
            <a:r>
              <a:rPr lang="en-US" dirty="0" smtClean="0"/>
              <a:t>Block-based Update Algorithm</a:t>
            </a:r>
          </a:p>
        </p:txBody>
      </p:sp>
      <p:sp>
        <p:nvSpPr>
          <p:cNvPr id="3" name="Content Placeholder 2"/>
          <p:cNvSpPr>
            <a:spLocks noGrp="1"/>
          </p:cNvSpPr>
          <p:nvPr>
            <p:ph idx="1"/>
          </p:nvPr>
        </p:nvSpPr>
        <p:spPr>
          <a:xfrm>
            <a:off x="457200" y="5257800"/>
            <a:ext cx="8229600" cy="1295401"/>
          </a:xfrm>
        </p:spPr>
        <p:txBody>
          <a:bodyPr/>
          <a:lstStyle/>
          <a:p>
            <a:pPr lvl="1"/>
            <a:r>
              <a:rPr lang="en-US" dirty="0"/>
              <a:t>Break </a:t>
            </a:r>
            <a:r>
              <a:rPr lang="en-US" b="1" i="1" dirty="0" err="1"/>
              <a:t>r</a:t>
            </a:r>
            <a:r>
              <a:rPr lang="en-US" baseline="30000" dirty="0" err="1"/>
              <a:t>new</a:t>
            </a:r>
            <a:r>
              <a:rPr lang="en-US" dirty="0"/>
              <a:t> into </a:t>
            </a:r>
            <a:r>
              <a:rPr lang="en-US" b="1" i="1" dirty="0"/>
              <a:t>k</a:t>
            </a:r>
            <a:r>
              <a:rPr lang="en-US" dirty="0"/>
              <a:t> blocks that fit in memory</a:t>
            </a:r>
          </a:p>
          <a:p>
            <a:pPr lvl="1"/>
            <a:r>
              <a:rPr lang="en-US" dirty="0"/>
              <a:t>Scan </a:t>
            </a:r>
            <a:r>
              <a:rPr lang="en-US" b="1" i="1" dirty="0"/>
              <a:t>M</a:t>
            </a:r>
            <a:r>
              <a:rPr lang="en-US" dirty="0"/>
              <a:t> and </a:t>
            </a:r>
            <a:r>
              <a:rPr lang="en-US" b="1" i="1" dirty="0" err="1"/>
              <a:t>r</a:t>
            </a:r>
            <a:r>
              <a:rPr lang="en-US" baseline="30000" dirty="0" err="1"/>
              <a:t>old</a:t>
            </a:r>
            <a:r>
              <a:rPr lang="en-US" dirty="0"/>
              <a:t> once for each block</a:t>
            </a:r>
          </a:p>
        </p:txBody>
      </p:sp>
      <p:sp>
        <p:nvSpPr>
          <p:cNvPr id="37" name="Footer Placeholder 3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6" name="Slide Number Placeholder 35"/>
          <p:cNvSpPr>
            <a:spLocks noGrp="1"/>
          </p:cNvSpPr>
          <p:nvPr>
            <p:ph type="sldNum" sz="quarter" idx="12"/>
          </p:nvPr>
        </p:nvSpPr>
        <p:spPr/>
        <p:txBody>
          <a:bodyPr/>
          <a:lstStyle/>
          <a:p>
            <a:fld id="{19B12225-5612-419B-A8D5-4B8EEE4C217E}" type="slidenum">
              <a:rPr lang="en-US" smtClean="0"/>
              <a:pPr/>
              <a:t>56</a:t>
            </a:fld>
            <a:endParaRPr lang="en-US"/>
          </a:p>
        </p:txBody>
      </p:sp>
      <p:sp>
        <p:nvSpPr>
          <p:cNvPr id="101379" name="Rectangle 3"/>
          <p:cNvSpPr>
            <a:spLocks noChangeArrowheads="1"/>
          </p:cNvSpPr>
          <p:nvPr/>
        </p:nvSpPr>
        <p:spPr bwMode="auto">
          <a:xfrm>
            <a:off x="2590800" y="2543175"/>
            <a:ext cx="4114800" cy="381000"/>
          </a:xfrm>
          <a:prstGeom prst="rect">
            <a:avLst/>
          </a:prstGeom>
          <a:solidFill>
            <a:srgbClr val="00FF00"/>
          </a:solidFill>
          <a:ln w="9525">
            <a:solidFill>
              <a:schemeClr val="tx1"/>
            </a:solidFill>
            <a:miter lim="800000"/>
            <a:headEnd/>
            <a:tailEnd/>
          </a:ln>
          <a:effectLst/>
        </p:spPr>
        <p:txBody>
          <a:bodyPr wrap="none" anchor="ctr"/>
          <a:lstStyle/>
          <a:p>
            <a:endParaRPr lang="en-US"/>
          </a:p>
        </p:txBody>
      </p:sp>
      <p:sp>
        <p:nvSpPr>
          <p:cNvPr id="101380" name="Rectangle 4"/>
          <p:cNvSpPr>
            <a:spLocks noChangeArrowheads="1"/>
          </p:cNvSpPr>
          <p:nvPr/>
        </p:nvSpPr>
        <p:spPr bwMode="auto">
          <a:xfrm>
            <a:off x="1371600" y="2466975"/>
            <a:ext cx="457200" cy="304800"/>
          </a:xfrm>
          <a:prstGeom prst="rect">
            <a:avLst/>
          </a:prstGeom>
          <a:solidFill>
            <a:srgbClr val="00FF00"/>
          </a:solidFill>
          <a:ln w="9525">
            <a:solidFill>
              <a:schemeClr val="tx1"/>
            </a:solidFill>
            <a:miter lim="800000"/>
            <a:headEnd/>
            <a:tailEnd/>
          </a:ln>
          <a:effectLst/>
        </p:spPr>
        <p:txBody>
          <a:bodyPr wrap="none" anchor="ctr"/>
          <a:lstStyle/>
          <a:p>
            <a:endParaRPr lang="en-US"/>
          </a:p>
        </p:txBody>
      </p:sp>
      <p:sp>
        <p:nvSpPr>
          <p:cNvPr id="101381" name="Rectangle 5"/>
          <p:cNvSpPr>
            <a:spLocks noChangeArrowheads="1"/>
          </p:cNvSpPr>
          <p:nvPr/>
        </p:nvSpPr>
        <p:spPr bwMode="auto">
          <a:xfrm>
            <a:off x="1371600" y="2771775"/>
            <a:ext cx="457200" cy="304800"/>
          </a:xfrm>
          <a:prstGeom prst="rect">
            <a:avLst/>
          </a:prstGeom>
          <a:solidFill>
            <a:srgbClr val="00FF00"/>
          </a:solidFill>
          <a:ln w="9525">
            <a:solidFill>
              <a:schemeClr val="tx1"/>
            </a:solidFill>
            <a:miter lim="800000"/>
            <a:headEnd/>
            <a:tailEnd/>
          </a:ln>
          <a:effectLst/>
        </p:spPr>
        <p:txBody>
          <a:bodyPr wrap="none" anchor="ctr"/>
          <a:lstStyle/>
          <a:p>
            <a:endParaRPr lang="en-US"/>
          </a:p>
        </p:txBody>
      </p:sp>
      <p:sp>
        <p:nvSpPr>
          <p:cNvPr id="101382" name="Rectangle 6"/>
          <p:cNvSpPr>
            <a:spLocks noChangeArrowheads="1"/>
          </p:cNvSpPr>
          <p:nvPr/>
        </p:nvSpPr>
        <p:spPr bwMode="auto">
          <a:xfrm>
            <a:off x="1371600" y="3429000"/>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101383" name="Rectangle 7"/>
          <p:cNvSpPr>
            <a:spLocks noChangeArrowheads="1"/>
          </p:cNvSpPr>
          <p:nvPr/>
        </p:nvSpPr>
        <p:spPr bwMode="auto">
          <a:xfrm>
            <a:off x="1371600" y="3733800"/>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101384" name="Rectangle 8"/>
          <p:cNvSpPr>
            <a:spLocks noChangeArrowheads="1"/>
          </p:cNvSpPr>
          <p:nvPr/>
        </p:nvSpPr>
        <p:spPr bwMode="auto">
          <a:xfrm>
            <a:off x="1371600" y="4343400"/>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101385" name="Rectangle 9"/>
          <p:cNvSpPr>
            <a:spLocks noChangeArrowheads="1"/>
          </p:cNvSpPr>
          <p:nvPr/>
        </p:nvSpPr>
        <p:spPr bwMode="auto">
          <a:xfrm>
            <a:off x="1371600" y="4648200"/>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101386" name="Rectangle 10"/>
          <p:cNvSpPr>
            <a:spLocks noChangeArrowheads="1"/>
          </p:cNvSpPr>
          <p:nvPr/>
        </p:nvSpPr>
        <p:spPr bwMode="auto">
          <a:xfrm>
            <a:off x="7543800" y="2466975"/>
            <a:ext cx="457200" cy="304800"/>
          </a:xfrm>
          <a:prstGeom prst="rect">
            <a:avLst/>
          </a:prstGeom>
          <a:solidFill>
            <a:srgbClr val="00FF00"/>
          </a:solidFill>
          <a:ln w="9525">
            <a:solidFill>
              <a:schemeClr val="tx1"/>
            </a:solidFill>
            <a:miter lim="800000"/>
            <a:headEnd/>
            <a:tailEnd/>
          </a:ln>
          <a:effectLst/>
        </p:spPr>
        <p:txBody>
          <a:bodyPr wrap="none" anchor="ctr"/>
          <a:lstStyle/>
          <a:p>
            <a:endParaRPr lang="en-US"/>
          </a:p>
        </p:txBody>
      </p:sp>
      <p:sp>
        <p:nvSpPr>
          <p:cNvPr id="101387" name="Rectangle 11"/>
          <p:cNvSpPr>
            <a:spLocks noChangeArrowheads="1"/>
          </p:cNvSpPr>
          <p:nvPr/>
        </p:nvSpPr>
        <p:spPr bwMode="auto">
          <a:xfrm>
            <a:off x="7543800" y="2771775"/>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101388" name="Rectangle 12"/>
          <p:cNvSpPr>
            <a:spLocks noChangeArrowheads="1"/>
          </p:cNvSpPr>
          <p:nvPr/>
        </p:nvSpPr>
        <p:spPr bwMode="auto">
          <a:xfrm>
            <a:off x="7543800" y="3076575"/>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101389" name="Rectangle 13"/>
          <p:cNvSpPr>
            <a:spLocks noChangeArrowheads="1"/>
          </p:cNvSpPr>
          <p:nvPr/>
        </p:nvSpPr>
        <p:spPr bwMode="auto">
          <a:xfrm>
            <a:off x="7543800" y="3381375"/>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101390" name="Rectangle 14"/>
          <p:cNvSpPr>
            <a:spLocks noChangeArrowheads="1"/>
          </p:cNvSpPr>
          <p:nvPr/>
        </p:nvSpPr>
        <p:spPr bwMode="auto">
          <a:xfrm>
            <a:off x="7543800" y="3686175"/>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101391" name="Rectangle 15"/>
          <p:cNvSpPr>
            <a:spLocks noChangeArrowheads="1"/>
          </p:cNvSpPr>
          <p:nvPr/>
        </p:nvSpPr>
        <p:spPr bwMode="auto">
          <a:xfrm>
            <a:off x="7543800" y="3990975"/>
            <a:ext cx="457200" cy="304800"/>
          </a:xfrm>
          <a:prstGeom prst="rect">
            <a:avLst/>
          </a:prstGeom>
          <a:noFill/>
          <a:ln w="9525">
            <a:solidFill>
              <a:schemeClr val="tx1"/>
            </a:solidFill>
            <a:miter lim="800000"/>
            <a:headEnd/>
            <a:tailEnd/>
          </a:ln>
          <a:effectLst/>
        </p:spPr>
        <p:txBody>
          <a:bodyPr wrap="none" anchor="ctr"/>
          <a:lstStyle/>
          <a:p>
            <a:endParaRPr lang="en-US"/>
          </a:p>
        </p:txBody>
      </p:sp>
      <p:graphicFrame>
        <p:nvGraphicFramePr>
          <p:cNvPr id="101392" name="Group 16"/>
          <p:cNvGraphicFramePr>
            <a:graphicFrameLocks noGrp="1"/>
          </p:cNvGraphicFramePr>
          <p:nvPr/>
        </p:nvGraphicFramePr>
        <p:xfrm>
          <a:off x="2590800" y="2500313"/>
          <a:ext cx="4114800" cy="1371600"/>
        </p:xfrm>
        <a:graphic>
          <a:graphicData uri="http://schemas.openxmlformats.org/drawingml/2006/table">
            <a:tbl>
              <a:tblPr/>
              <a:tblGrid>
                <a:gridCol w="957263"/>
                <a:gridCol w="960437"/>
                <a:gridCol w="2197100"/>
              </a:tblGrid>
              <a:tr h="423863">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Arial" charset="0"/>
                          <a:ea typeface="ＭＳ Ｐゴシック" pitchFamily="-32" charset="-128"/>
                        </a:rPr>
                        <a:t>0, 1, 3, 5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4338">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Arial" charset="0"/>
                          <a:ea typeface="ＭＳ Ｐゴシック" pitchFamily="-32" charset="-128"/>
                        </a:rPr>
                        <a:t>0, 5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3863">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Arial" charset="0"/>
                          <a:ea typeface="ＭＳ Ｐゴシック" pitchFamily="-32" charset="-128"/>
                        </a:rPr>
                        <a:t>3, 4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1410" name="Text Box 34"/>
          <p:cNvSpPr txBox="1">
            <a:spLocks noChangeArrowheads="1"/>
          </p:cNvSpPr>
          <p:nvPr/>
        </p:nvSpPr>
        <p:spPr bwMode="auto">
          <a:xfrm>
            <a:off x="2667000" y="2146300"/>
            <a:ext cx="497252" cy="400110"/>
          </a:xfrm>
          <a:prstGeom prst="rect">
            <a:avLst/>
          </a:prstGeom>
          <a:noFill/>
          <a:ln w="9525">
            <a:noFill/>
            <a:miter lim="800000"/>
            <a:headEnd/>
            <a:tailEnd/>
          </a:ln>
          <a:effectLst/>
        </p:spPr>
        <p:txBody>
          <a:bodyPr wrap="none">
            <a:spAutoFit/>
          </a:bodyPr>
          <a:lstStyle/>
          <a:p>
            <a:pPr eaLnBrk="0" hangingPunct="0"/>
            <a:r>
              <a:rPr lang="en-US" sz="2000" b="1" dirty="0" err="1">
                <a:solidFill>
                  <a:srgbClr val="008000"/>
                </a:solidFill>
                <a:ea typeface="ＭＳ Ｐゴシック" pitchFamily="-32" charset="-128"/>
              </a:rPr>
              <a:t>src</a:t>
            </a:r>
            <a:endParaRPr lang="en-US" sz="2000" b="1" dirty="0">
              <a:solidFill>
                <a:srgbClr val="008000"/>
              </a:solidFill>
              <a:ea typeface="ＭＳ Ｐゴシック" pitchFamily="-32" charset="-128"/>
            </a:endParaRPr>
          </a:p>
        </p:txBody>
      </p:sp>
      <p:sp>
        <p:nvSpPr>
          <p:cNvPr id="101411" name="Text Box 35"/>
          <p:cNvSpPr txBox="1">
            <a:spLocks noChangeArrowheads="1"/>
          </p:cNvSpPr>
          <p:nvPr/>
        </p:nvSpPr>
        <p:spPr bwMode="auto">
          <a:xfrm>
            <a:off x="3429000" y="2146300"/>
            <a:ext cx="952505" cy="400110"/>
          </a:xfrm>
          <a:prstGeom prst="rect">
            <a:avLst/>
          </a:prstGeom>
          <a:noFill/>
          <a:ln w="9525">
            <a:noFill/>
            <a:miter lim="800000"/>
            <a:headEnd/>
            <a:tailEnd/>
          </a:ln>
          <a:effectLst/>
        </p:spPr>
        <p:txBody>
          <a:bodyPr wrap="none">
            <a:spAutoFit/>
          </a:bodyPr>
          <a:lstStyle/>
          <a:p>
            <a:pPr eaLnBrk="0" hangingPunct="0"/>
            <a:r>
              <a:rPr lang="en-US" sz="2000" b="1">
                <a:solidFill>
                  <a:srgbClr val="008000"/>
                </a:solidFill>
                <a:ea typeface="ＭＳ Ｐゴシック" pitchFamily="-32" charset="-128"/>
              </a:rPr>
              <a:t>degree</a:t>
            </a:r>
          </a:p>
        </p:txBody>
      </p:sp>
      <p:sp>
        <p:nvSpPr>
          <p:cNvPr id="101412" name="Text Box 36"/>
          <p:cNvSpPr txBox="1">
            <a:spLocks noChangeArrowheads="1"/>
          </p:cNvSpPr>
          <p:nvPr/>
        </p:nvSpPr>
        <p:spPr bwMode="auto">
          <a:xfrm>
            <a:off x="4495800" y="2146300"/>
            <a:ext cx="1451038" cy="400110"/>
          </a:xfrm>
          <a:prstGeom prst="rect">
            <a:avLst/>
          </a:prstGeom>
          <a:noFill/>
          <a:ln w="9525">
            <a:noFill/>
            <a:miter lim="800000"/>
            <a:headEnd/>
            <a:tailEnd/>
          </a:ln>
          <a:effectLst/>
        </p:spPr>
        <p:txBody>
          <a:bodyPr wrap="none">
            <a:spAutoFit/>
          </a:bodyPr>
          <a:lstStyle/>
          <a:p>
            <a:pPr eaLnBrk="0" hangingPunct="0"/>
            <a:r>
              <a:rPr lang="en-US" sz="2000" b="1">
                <a:solidFill>
                  <a:srgbClr val="008000"/>
                </a:solidFill>
                <a:ea typeface="ＭＳ Ｐゴシック" pitchFamily="-32" charset="-128"/>
              </a:rPr>
              <a:t>destination</a:t>
            </a:r>
          </a:p>
        </p:txBody>
      </p:sp>
      <p:sp>
        <p:nvSpPr>
          <p:cNvPr id="101413" name="Text Box 37"/>
          <p:cNvSpPr txBox="1">
            <a:spLocks noChangeArrowheads="1"/>
          </p:cNvSpPr>
          <p:nvPr/>
        </p:nvSpPr>
        <p:spPr bwMode="auto">
          <a:xfrm>
            <a:off x="1066800" y="2466975"/>
            <a:ext cx="32543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0</a:t>
            </a:r>
          </a:p>
        </p:txBody>
      </p:sp>
      <p:sp>
        <p:nvSpPr>
          <p:cNvPr id="101414" name="Text Box 38"/>
          <p:cNvSpPr txBox="1">
            <a:spLocks noChangeArrowheads="1"/>
          </p:cNvSpPr>
          <p:nvPr/>
        </p:nvSpPr>
        <p:spPr bwMode="auto">
          <a:xfrm>
            <a:off x="1066800" y="2755900"/>
            <a:ext cx="32543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1</a:t>
            </a:r>
          </a:p>
        </p:txBody>
      </p:sp>
      <p:sp>
        <p:nvSpPr>
          <p:cNvPr id="101415" name="Text Box 39"/>
          <p:cNvSpPr txBox="1">
            <a:spLocks noChangeArrowheads="1"/>
          </p:cNvSpPr>
          <p:nvPr/>
        </p:nvSpPr>
        <p:spPr bwMode="auto">
          <a:xfrm>
            <a:off x="1066800" y="3413125"/>
            <a:ext cx="32543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2</a:t>
            </a:r>
          </a:p>
        </p:txBody>
      </p:sp>
      <p:sp>
        <p:nvSpPr>
          <p:cNvPr id="101416" name="Text Box 40"/>
          <p:cNvSpPr txBox="1">
            <a:spLocks noChangeArrowheads="1"/>
          </p:cNvSpPr>
          <p:nvPr/>
        </p:nvSpPr>
        <p:spPr bwMode="auto">
          <a:xfrm>
            <a:off x="1066800" y="3733800"/>
            <a:ext cx="32543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3</a:t>
            </a:r>
          </a:p>
        </p:txBody>
      </p:sp>
      <p:sp>
        <p:nvSpPr>
          <p:cNvPr id="101417" name="Text Box 41"/>
          <p:cNvSpPr txBox="1">
            <a:spLocks noChangeArrowheads="1"/>
          </p:cNvSpPr>
          <p:nvPr/>
        </p:nvSpPr>
        <p:spPr bwMode="auto">
          <a:xfrm>
            <a:off x="1066800" y="4327525"/>
            <a:ext cx="32543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4</a:t>
            </a:r>
          </a:p>
        </p:txBody>
      </p:sp>
      <p:sp>
        <p:nvSpPr>
          <p:cNvPr id="101418" name="Text Box 42"/>
          <p:cNvSpPr txBox="1">
            <a:spLocks noChangeArrowheads="1"/>
          </p:cNvSpPr>
          <p:nvPr/>
        </p:nvSpPr>
        <p:spPr bwMode="auto">
          <a:xfrm>
            <a:off x="1066800" y="4632325"/>
            <a:ext cx="32543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5</a:t>
            </a:r>
          </a:p>
        </p:txBody>
      </p:sp>
      <p:sp>
        <p:nvSpPr>
          <p:cNvPr id="101419" name="Text Box 43"/>
          <p:cNvSpPr txBox="1">
            <a:spLocks noChangeArrowheads="1"/>
          </p:cNvSpPr>
          <p:nvPr/>
        </p:nvSpPr>
        <p:spPr bwMode="auto">
          <a:xfrm>
            <a:off x="7945438" y="2390775"/>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0</a:t>
            </a:r>
          </a:p>
        </p:txBody>
      </p:sp>
      <p:sp>
        <p:nvSpPr>
          <p:cNvPr id="101420" name="Text Box 44"/>
          <p:cNvSpPr txBox="1">
            <a:spLocks noChangeArrowheads="1"/>
          </p:cNvSpPr>
          <p:nvPr/>
        </p:nvSpPr>
        <p:spPr bwMode="auto">
          <a:xfrm>
            <a:off x="7945438" y="2679700"/>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1</a:t>
            </a:r>
          </a:p>
        </p:txBody>
      </p:sp>
      <p:sp>
        <p:nvSpPr>
          <p:cNvPr id="101421" name="Text Box 45"/>
          <p:cNvSpPr txBox="1">
            <a:spLocks noChangeArrowheads="1"/>
          </p:cNvSpPr>
          <p:nvPr/>
        </p:nvSpPr>
        <p:spPr bwMode="auto">
          <a:xfrm>
            <a:off x="7945438" y="2984500"/>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2</a:t>
            </a:r>
          </a:p>
        </p:txBody>
      </p:sp>
      <p:sp>
        <p:nvSpPr>
          <p:cNvPr id="101422" name="Text Box 46"/>
          <p:cNvSpPr txBox="1">
            <a:spLocks noChangeArrowheads="1"/>
          </p:cNvSpPr>
          <p:nvPr/>
        </p:nvSpPr>
        <p:spPr bwMode="auto">
          <a:xfrm>
            <a:off x="7945438" y="3305175"/>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3</a:t>
            </a:r>
          </a:p>
        </p:txBody>
      </p:sp>
      <p:sp>
        <p:nvSpPr>
          <p:cNvPr id="101423" name="Text Box 47"/>
          <p:cNvSpPr txBox="1">
            <a:spLocks noChangeArrowheads="1"/>
          </p:cNvSpPr>
          <p:nvPr/>
        </p:nvSpPr>
        <p:spPr bwMode="auto">
          <a:xfrm>
            <a:off x="7945438" y="3594100"/>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4</a:t>
            </a:r>
          </a:p>
        </p:txBody>
      </p:sp>
      <p:sp>
        <p:nvSpPr>
          <p:cNvPr id="101424" name="Text Box 48"/>
          <p:cNvSpPr txBox="1">
            <a:spLocks noChangeArrowheads="1"/>
          </p:cNvSpPr>
          <p:nvPr/>
        </p:nvSpPr>
        <p:spPr bwMode="auto">
          <a:xfrm>
            <a:off x="7945438" y="3898900"/>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5</a:t>
            </a:r>
          </a:p>
        </p:txBody>
      </p:sp>
      <p:sp>
        <p:nvSpPr>
          <p:cNvPr id="101425" name="Text Box 49"/>
          <p:cNvSpPr txBox="1">
            <a:spLocks noChangeArrowheads="1"/>
          </p:cNvSpPr>
          <p:nvPr/>
        </p:nvSpPr>
        <p:spPr bwMode="auto">
          <a:xfrm>
            <a:off x="1508125" y="1981200"/>
            <a:ext cx="184150" cy="457200"/>
          </a:xfrm>
          <a:prstGeom prst="rect">
            <a:avLst/>
          </a:prstGeom>
          <a:noFill/>
          <a:ln w="9525">
            <a:noFill/>
            <a:miter lim="800000"/>
            <a:headEnd/>
            <a:tailEnd/>
          </a:ln>
          <a:effectLst/>
        </p:spPr>
        <p:txBody>
          <a:bodyPr wrap="none">
            <a:spAutoFit/>
          </a:bodyPr>
          <a:lstStyle/>
          <a:p>
            <a:pPr eaLnBrk="0" hangingPunct="0"/>
            <a:endParaRPr lang="en-US" sz="2400">
              <a:ea typeface="ＭＳ Ｐゴシック" pitchFamily="-32" charset="-128"/>
            </a:endParaRPr>
          </a:p>
        </p:txBody>
      </p:sp>
      <p:sp>
        <p:nvSpPr>
          <p:cNvPr id="101426" name="Text Box 50"/>
          <p:cNvSpPr txBox="1">
            <a:spLocks noChangeArrowheads="1"/>
          </p:cNvSpPr>
          <p:nvPr/>
        </p:nvSpPr>
        <p:spPr bwMode="auto">
          <a:xfrm>
            <a:off x="1295400" y="2105025"/>
            <a:ext cx="585417" cy="400110"/>
          </a:xfrm>
          <a:prstGeom prst="rect">
            <a:avLst/>
          </a:prstGeom>
          <a:noFill/>
          <a:ln w="9525">
            <a:noFill/>
            <a:miter lim="800000"/>
            <a:headEnd/>
            <a:tailEnd/>
          </a:ln>
          <a:effectLst/>
        </p:spPr>
        <p:txBody>
          <a:bodyPr wrap="none">
            <a:spAutoFit/>
          </a:bodyPr>
          <a:lstStyle/>
          <a:p>
            <a:pPr eaLnBrk="0" hangingPunct="0"/>
            <a:r>
              <a:rPr lang="en-US" sz="2000" b="1" dirty="0" err="1">
                <a:solidFill>
                  <a:srgbClr val="008000"/>
                </a:solidFill>
                <a:ea typeface="ＭＳ Ｐゴシック" pitchFamily="-32" charset="-128"/>
              </a:rPr>
              <a:t>r</a:t>
            </a:r>
            <a:r>
              <a:rPr lang="en-US" sz="2000" b="1" baseline="30000" dirty="0" err="1">
                <a:solidFill>
                  <a:srgbClr val="008000"/>
                </a:solidFill>
                <a:ea typeface="ＭＳ Ｐゴシック" pitchFamily="-32" charset="-128"/>
              </a:rPr>
              <a:t>new</a:t>
            </a:r>
            <a:endParaRPr lang="en-US" sz="2000" b="1" baseline="30000" dirty="0">
              <a:solidFill>
                <a:srgbClr val="008000"/>
              </a:solidFill>
              <a:latin typeface="Verdana" pitchFamily="34" charset="0"/>
              <a:ea typeface="ＭＳ Ｐゴシック" pitchFamily="-32" charset="-128"/>
            </a:endParaRPr>
          </a:p>
        </p:txBody>
      </p:sp>
      <p:sp>
        <p:nvSpPr>
          <p:cNvPr id="101427" name="Text Box 51"/>
          <p:cNvSpPr txBox="1">
            <a:spLocks noChangeArrowheads="1"/>
          </p:cNvSpPr>
          <p:nvPr/>
        </p:nvSpPr>
        <p:spPr bwMode="auto">
          <a:xfrm>
            <a:off x="7505700" y="2085975"/>
            <a:ext cx="506870" cy="400110"/>
          </a:xfrm>
          <a:prstGeom prst="rect">
            <a:avLst/>
          </a:prstGeom>
          <a:noFill/>
          <a:ln w="9525">
            <a:noFill/>
            <a:miter lim="800000"/>
            <a:headEnd/>
            <a:tailEnd/>
          </a:ln>
          <a:effectLst/>
        </p:spPr>
        <p:txBody>
          <a:bodyPr wrap="none">
            <a:spAutoFit/>
          </a:bodyPr>
          <a:lstStyle/>
          <a:p>
            <a:pPr eaLnBrk="0" hangingPunct="0"/>
            <a:r>
              <a:rPr lang="en-US" sz="2000" b="1">
                <a:solidFill>
                  <a:srgbClr val="008000"/>
                </a:solidFill>
                <a:ea typeface="ＭＳ Ｐゴシック" pitchFamily="-32" charset="-128"/>
              </a:rPr>
              <a:t>r</a:t>
            </a:r>
            <a:r>
              <a:rPr lang="en-US" sz="2000" b="1" baseline="30000">
                <a:solidFill>
                  <a:srgbClr val="008000"/>
                </a:solidFill>
                <a:ea typeface="ＭＳ Ｐゴシック" pitchFamily="-32" charset="-128"/>
              </a:rPr>
              <a:t>old</a:t>
            </a:r>
            <a:endParaRPr lang="en-US" sz="2000" b="1" baseline="30000">
              <a:solidFill>
                <a:srgbClr val="008000"/>
              </a:solidFill>
              <a:latin typeface="Verdana" pitchFamily="34" charset="0"/>
              <a:ea typeface="ＭＳ Ｐゴシック" pitchFamily="-32" charset="-128"/>
            </a:endParaRPr>
          </a:p>
        </p:txBody>
      </p:sp>
      <p:sp>
        <p:nvSpPr>
          <p:cNvPr id="2" name="TextBox 1"/>
          <p:cNvSpPr txBox="1"/>
          <p:nvPr/>
        </p:nvSpPr>
        <p:spPr>
          <a:xfrm>
            <a:off x="3969694" y="3810000"/>
            <a:ext cx="484428" cy="523220"/>
          </a:xfrm>
          <a:prstGeom prst="rect">
            <a:avLst/>
          </a:prstGeom>
          <a:noFill/>
        </p:spPr>
        <p:txBody>
          <a:bodyPr wrap="none" rtlCol="0">
            <a:spAutoFit/>
          </a:bodyPr>
          <a:lstStyle/>
          <a:p>
            <a:r>
              <a:rPr lang="en-US" sz="2800" b="1" i="1" dirty="0" smtClean="0">
                <a:solidFill>
                  <a:srgbClr val="008000"/>
                </a:solidFill>
                <a:latin typeface="Arial" pitchFamily="34" charset="0"/>
                <a:cs typeface="Arial" pitchFamily="34" charset="0"/>
              </a:rPr>
              <a:t>M</a:t>
            </a:r>
            <a:endParaRPr lang="en-US" sz="1600" b="1" i="1" dirty="0" smtClean="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1437177512"/>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p:cNvSpPr>
          <p:nvPr>
            <p:ph type="title"/>
          </p:nvPr>
        </p:nvSpPr>
        <p:spPr bwMode="auto">
          <a:noFill/>
        </p:spPr>
        <p:txBody>
          <a:bodyPr wrap="square" tIns="45720" bIns="45720" numCol="1" anchorCtr="0" compatLnSpc="1">
            <a:prstTxWarp prst="textNoShape">
              <a:avLst/>
            </a:prstTxWarp>
          </a:bodyPr>
          <a:lstStyle/>
          <a:p>
            <a:r>
              <a:rPr lang="en-US" smtClean="0"/>
              <a:t>Analysis of Block Update</a:t>
            </a:r>
          </a:p>
        </p:txBody>
      </p:sp>
      <p:sp>
        <p:nvSpPr>
          <p:cNvPr id="103427" name="Rectangle 3"/>
          <p:cNvSpPr>
            <a:spLocks noGrp="1"/>
          </p:cNvSpPr>
          <p:nvPr>
            <p:ph idx="1"/>
          </p:nvPr>
        </p:nvSpPr>
        <p:spPr/>
        <p:txBody>
          <a:bodyPr>
            <a:normAutofit/>
          </a:bodyPr>
          <a:lstStyle/>
          <a:p>
            <a:r>
              <a:rPr lang="en-US" b="1" dirty="0" smtClean="0">
                <a:solidFill>
                  <a:srgbClr val="0000FF"/>
                </a:solidFill>
              </a:rPr>
              <a:t>Similar to nested-loop join in databases</a:t>
            </a:r>
          </a:p>
          <a:p>
            <a:pPr lvl="1"/>
            <a:r>
              <a:rPr lang="en-US" dirty="0" smtClean="0"/>
              <a:t>Break </a:t>
            </a:r>
            <a:r>
              <a:rPr lang="en-US" b="1" i="1" dirty="0" err="1" smtClean="0"/>
              <a:t>r</a:t>
            </a:r>
            <a:r>
              <a:rPr lang="en-US" baseline="30000" dirty="0" err="1" smtClean="0"/>
              <a:t>new</a:t>
            </a:r>
            <a:r>
              <a:rPr lang="en-US" dirty="0" smtClean="0"/>
              <a:t> into </a:t>
            </a:r>
            <a:r>
              <a:rPr lang="en-US" b="1" i="1" dirty="0" smtClean="0"/>
              <a:t>k</a:t>
            </a:r>
            <a:r>
              <a:rPr lang="en-US" dirty="0" smtClean="0"/>
              <a:t> blocks that fit in memory</a:t>
            </a:r>
          </a:p>
          <a:p>
            <a:pPr lvl="1"/>
            <a:r>
              <a:rPr lang="en-US" dirty="0" smtClean="0"/>
              <a:t>Scan </a:t>
            </a:r>
            <a:r>
              <a:rPr lang="en-US" b="1" i="1" dirty="0" smtClean="0"/>
              <a:t>M</a:t>
            </a:r>
            <a:r>
              <a:rPr lang="en-US" dirty="0" smtClean="0"/>
              <a:t> and </a:t>
            </a:r>
            <a:r>
              <a:rPr lang="en-US" b="1" i="1" dirty="0" err="1" smtClean="0"/>
              <a:t>r</a:t>
            </a:r>
            <a:r>
              <a:rPr lang="en-US" baseline="30000" dirty="0" err="1" smtClean="0"/>
              <a:t>old</a:t>
            </a:r>
            <a:r>
              <a:rPr lang="en-US" dirty="0" smtClean="0"/>
              <a:t> once for each block</a:t>
            </a:r>
          </a:p>
          <a:p>
            <a:r>
              <a:rPr lang="en-US" b="1" dirty="0" smtClean="0">
                <a:solidFill>
                  <a:srgbClr val="FF0066"/>
                </a:solidFill>
              </a:rPr>
              <a:t>Total cost:</a:t>
            </a:r>
          </a:p>
          <a:p>
            <a:pPr lvl="1"/>
            <a:r>
              <a:rPr lang="en-US" b="1" i="1" dirty="0" smtClean="0"/>
              <a:t>k</a:t>
            </a:r>
            <a:r>
              <a:rPr lang="en-US" dirty="0" smtClean="0"/>
              <a:t> scans of </a:t>
            </a:r>
            <a:r>
              <a:rPr lang="en-US" b="1" i="1" dirty="0" smtClean="0"/>
              <a:t>M</a:t>
            </a:r>
            <a:r>
              <a:rPr lang="en-US" dirty="0" smtClean="0"/>
              <a:t> and </a:t>
            </a:r>
            <a:r>
              <a:rPr lang="en-US" b="1" i="1" dirty="0" err="1" smtClean="0"/>
              <a:t>r</a:t>
            </a:r>
            <a:r>
              <a:rPr lang="en-US" baseline="30000" dirty="0" err="1" smtClean="0"/>
              <a:t>old</a:t>
            </a:r>
            <a:endParaRPr lang="en-US" dirty="0" smtClean="0"/>
          </a:p>
          <a:p>
            <a:pPr lvl="1"/>
            <a:r>
              <a:rPr lang="en-US" b="1" dirty="0" smtClean="0">
                <a:solidFill>
                  <a:srgbClr val="008000"/>
                </a:solidFill>
              </a:rPr>
              <a:t>Cost per iteration of Power method:</a:t>
            </a:r>
            <a:r>
              <a:rPr lang="en-US" b="1" dirty="0">
                <a:solidFill>
                  <a:srgbClr val="008000"/>
                </a:solidFill>
              </a:rPr>
              <a:t/>
            </a:r>
            <a:br>
              <a:rPr lang="en-US" b="1" dirty="0">
                <a:solidFill>
                  <a:srgbClr val="008000"/>
                </a:solidFill>
              </a:rPr>
            </a:br>
            <a:r>
              <a:rPr lang="en-US" i="1" dirty="0" smtClean="0"/>
              <a:t>k</a:t>
            </a:r>
            <a:r>
              <a:rPr lang="en-US" dirty="0" smtClean="0"/>
              <a:t>(|</a:t>
            </a:r>
            <a:r>
              <a:rPr lang="en-US" b="1" i="1" dirty="0" smtClean="0"/>
              <a:t>M</a:t>
            </a:r>
            <a:r>
              <a:rPr lang="en-US" dirty="0" smtClean="0"/>
              <a:t>| + |</a:t>
            </a:r>
            <a:r>
              <a:rPr lang="en-US" b="1" i="1" dirty="0" smtClean="0"/>
              <a:t>r</a:t>
            </a:r>
            <a:r>
              <a:rPr lang="en-US" dirty="0" smtClean="0"/>
              <a:t>|) + |</a:t>
            </a:r>
            <a:r>
              <a:rPr lang="en-US" b="1" i="1" dirty="0" smtClean="0"/>
              <a:t>r</a:t>
            </a:r>
            <a:r>
              <a:rPr lang="en-US" dirty="0" smtClean="0"/>
              <a:t>| = </a:t>
            </a:r>
            <a:r>
              <a:rPr lang="en-US" b="1" i="1" dirty="0" err="1" smtClean="0">
                <a:solidFill>
                  <a:srgbClr val="008000"/>
                </a:solidFill>
              </a:rPr>
              <a:t>k</a:t>
            </a:r>
            <a:r>
              <a:rPr lang="en-US" b="1" dirty="0" err="1" smtClean="0">
                <a:solidFill>
                  <a:srgbClr val="008000"/>
                </a:solidFill>
              </a:rPr>
              <a:t>|</a:t>
            </a:r>
            <a:r>
              <a:rPr lang="en-US" b="1" i="1" dirty="0" err="1" smtClean="0">
                <a:solidFill>
                  <a:srgbClr val="008000"/>
                </a:solidFill>
              </a:rPr>
              <a:t>M</a:t>
            </a:r>
            <a:r>
              <a:rPr lang="en-US" b="1" dirty="0" smtClean="0">
                <a:solidFill>
                  <a:srgbClr val="008000"/>
                </a:solidFill>
              </a:rPr>
              <a:t>| + (</a:t>
            </a:r>
            <a:r>
              <a:rPr lang="en-US" b="1" i="1" dirty="0" smtClean="0">
                <a:solidFill>
                  <a:srgbClr val="008000"/>
                </a:solidFill>
              </a:rPr>
              <a:t>k</a:t>
            </a:r>
            <a:r>
              <a:rPr lang="en-US" b="1" dirty="0" smtClean="0">
                <a:solidFill>
                  <a:srgbClr val="008000"/>
                </a:solidFill>
              </a:rPr>
              <a:t>+1)|</a:t>
            </a:r>
            <a:r>
              <a:rPr lang="en-US" b="1" i="1" dirty="0" smtClean="0">
                <a:solidFill>
                  <a:srgbClr val="008000"/>
                </a:solidFill>
              </a:rPr>
              <a:t>r</a:t>
            </a:r>
            <a:r>
              <a:rPr lang="en-US" b="1" dirty="0" smtClean="0">
                <a:solidFill>
                  <a:srgbClr val="008000"/>
                </a:solidFill>
              </a:rPr>
              <a:t>|</a:t>
            </a:r>
          </a:p>
          <a:p>
            <a:r>
              <a:rPr lang="en-US" b="1" dirty="0" smtClean="0">
                <a:solidFill>
                  <a:srgbClr val="D60093"/>
                </a:solidFill>
              </a:rPr>
              <a:t>Can we do better?</a:t>
            </a:r>
          </a:p>
          <a:p>
            <a:pPr lvl="1"/>
            <a:r>
              <a:rPr lang="en-US" b="1" dirty="0" smtClean="0"/>
              <a:t>Hint:</a:t>
            </a:r>
            <a:r>
              <a:rPr lang="en-US" dirty="0" smtClean="0"/>
              <a:t> </a:t>
            </a:r>
            <a:r>
              <a:rPr lang="en-US" b="1" i="1" dirty="0" smtClean="0"/>
              <a:t>M</a:t>
            </a:r>
            <a:r>
              <a:rPr lang="en-US" dirty="0" smtClean="0"/>
              <a:t> is much bigger than </a:t>
            </a:r>
            <a:r>
              <a:rPr lang="en-US" b="1" i="1" dirty="0" smtClean="0"/>
              <a:t>r</a:t>
            </a:r>
            <a:r>
              <a:rPr lang="en-US" dirty="0" smtClean="0"/>
              <a:t> (</a:t>
            </a:r>
            <a:r>
              <a:rPr lang="en-US" dirty="0" err="1" smtClean="0"/>
              <a:t>approx</a:t>
            </a:r>
            <a:r>
              <a:rPr lang="en-US" dirty="0" smtClean="0"/>
              <a:t> 10-20x), so we must avoid reading it </a:t>
            </a:r>
            <a:r>
              <a:rPr lang="en-US" b="1" i="1" dirty="0" smtClean="0"/>
              <a:t>k</a:t>
            </a:r>
            <a:r>
              <a:rPr lang="en-US" dirty="0" smtClean="0"/>
              <a:t> times per iteration</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57</a:t>
            </a:fld>
            <a:endParaRPr lang="en-US"/>
          </a:p>
        </p:txBody>
      </p:sp>
    </p:spTree>
    <p:extLst>
      <p:ext uri="{BB962C8B-B14F-4D97-AF65-F5344CB8AC3E}">
        <p14:creationId xmlns:p14="http://schemas.microsoft.com/office/powerpoint/2010/main" val="2117553468"/>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p:cNvSpPr>
          <p:nvPr>
            <p:ph type="title"/>
          </p:nvPr>
        </p:nvSpPr>
        <p:spPr bwMode="auto">
          <a:noFill/>
        </p:spPr>
        <p:txBody>
          <a:bodyPr wrap="square" tIns="45720" bIns="45720" numCol="1" anchorCtr="0" compatLnSpc="1">
            <a:prstTxWarp prst="textNoShape">
              <a:avLst/>
            </a:prstTxWarp>
          </a:bodyPr>
          <a:lstStyle/>
          <a:p>
            <a:r>
              <a:rPr lang="en-US" dirty="0" smtClean="0"/>
              <a:t>Block-Stripe Update Algorithm</a:t>
            </a:r>
          </a:p>
        </p:txBody>
      </p:sp>
      <p:sp>
        <p:nvSpPr>
          <p:cNvPr id="39" name="Footer Placeholder 38"/>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8" name="Slide Number Placeholder 37"/>
          <p:cNvSpPr>
            <a:spLocks noGrp="1"/>
          </p:cNvSpPr>
          <p:nvPr>
            <p:ph type="sldNum" sz="quarter" idx="12"/>
          </p:nvPr>
        </p:nvSpPr>
        <p:spPr/>
        <p:txBody>
          <a:bodyPr/>
          <a:lstStyle/>
          <a:p>
            <a:fld id="{19B12225-5612-419B-A8D5-4B8EEE4C217E}" type="slidenum">
              <a:rPr lang="en-US" smtClean="0"/>
              <a:pPr/>
              <a:t>58</a:t>
            </a:fld>
            <a:endParaRPr lang="en-US"/>
          </a:p>
        </p:txBody>
      </p:sp>
      <p:sp>
        <p:nvSpPr>
          <p:cNvPr id="105475" name="Rectangle 3"/>
          <p:cNvSpPr>
            <a:spLocks noChangeArrowheads="1"/>
          </p:cNvSpPr>
          <p:nvPr/>
        </p:nvSpPr>
        <p:spPr bwMode="auto">
          <a:xfrm>
            <a:off x="2590800" y="1692275"/>
            <a:ext cx="3276600" cy="381000"/>
          </a:xfrm>
          <a:prstGeom prst="rect">
            <a:avLst/>
          </a:prstGeom>
          <a:solidFill>
            <a:srgbClr val="00FF00"/>
          </a:solidFill>
          <a:ln w="9525">
            <a:solidFill>
              <a:schemeClr val="tx1"/>
            </a:solidFill>
            <a:miter lim="800000"/>
            <a:headEnd/>
            <a:tailEnd/>
          </a:ln>
          <a:effectLst/>
        </p:spPr>
        <p:txBody>
          <a:bodyPr wrap="none" anchor="ctr"/>
          <a:lstStyle/>
          <a:p>
            <a:endParaRPr lang="en-US"/>
          </a:p>
        </p:txBody>
      </p:sp>
      <p:sp>
        <p:nvSpPr>
          <p:cNvPr id="105476" name="Rectangle 4"/>
          <p:cNvSpPr>
            <a:spLocks noChangeArrowheads="1"/>
          </p:cNvSpPr>
          <p:nvPr/>
        </p:nvSpPr>
        <p:spPr bwMode="auto">
          <a:xfrm>
            <a:off x="1371600" y="1905000"/>
            <a:ext cx="457200" cy="304800"/>
          </a:xfrm>
          <a:prstGeom prst="rect">
            <a:avLst/>
          </a:prstGeom>
          <a:solidFill>
            <a:srgbClr val="00FF00"/>
          </a:solidFill>
          <a:ln w="9525">
            <a:solidFill>
              <a:schemeClr val="tx1"/>
            </a:solidFill>
            <a:miter lim="800000"/>
            <a:headEnd/>
            <a:tailEnd/>
          </a:ln>
          <a:effectLst/>
        </p:spPr>
        <p:txBody>
          <a:bodyPr wrap="none" anchor="ctr"/>
          <a:lstStyle/>
          <a:p>
            <a:endParaRPr lang="en-US"/>
          </a:p>
        </p:txBody>
      </p:sp>
      <p:sp>
        <p:nvSpPr>
          <p:cNvPr id="105477" name="Rectangle 5"/>
          <p:cNvSpPr>
            <a:spLocks noChangeArrowheads="1"/>
          </p:cNvSpPr>
          <p:nvPr/>
        </p:nvSpPr>
        <p:spPr bwMode="auto">
          <a:xfrm>
            <a:off x="1371600" y="2209800"/>
            <a:ext cx="457200" cy="304800"/>
          </a:xfrm>
          <a:prstGeom prst="rect">
            <a:avLst/>
          </a:prstGeom>
          <a:solidFill>
            <a:srgbClr val="00FF00"/>
          </a:solidFill>
          <a:ln w="9525">
            <a:solidFill>
              <a:schemeClr val="tx1"/>
            </a:solidFill>
            <a:miter lim="800000"/>
            <a:headEnd/>
            <a:tailEnd/>
          </a:ln>
          <a:effectLst/>
        </p:spPr>
        <p:txBody>
          <a:bodyPr wrap="none" anchor="ctr"/>
          <a:lstStyle/>
          <a:p>
            <a:endParaRPr lang="en-US"/>
          </a:p>
        </p:txBody>
      </p:sp>
      <p:sp>
        <p:nvSpPr>
          <p:cNvPr id="105478" name="Rectangle 6"/>
          <p:cNvSpPr>
            <a:spLocks noChangeArrowheads="1"/>
          </p:cNvSpPr>
          <p:nvPr/>
        </p:nvSpPr>
        <p:spPr bwMode="auto">
          <a:xfrm>
            <a:off x="1371600" y="3429000"/>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105479" name="Rectangle 7"/>
          <p:cNvSpPr>
            <a:spLocks noChangeArrowheads="1"/>
          </p:cNvSpPr>
          <p:nvPr/>
        </p:nvSpPr>
        <p:spPr bwMode="auto">
          <a:xfrm>
            <a:off x="1371600" y="3733800"/>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105480" name="Rectangle 8"/>
          <p:cNvSpPr>
            <a:spLocks noChangeArrowheads="1"/>
          </p:cNvSpPr>
          <p:nvPr/>
        </p:nvSpPr>
        <p:spPr bwMode="auto">
          <a:xfrm>
            <a:off x="1371600" y="4953000"/>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105481" name="Rectangle 9"/>
          <p:cNvSpPr>
            <a:spLocks noChangeArrowheads="1"/>
          </p:cNvSpPr>
          <p:nvPr/>
        </p:nvSpPr>
        <p:spPr bwMode="auto">
          <a:xfrm>
            <a:off x="1371600" y="5257800"/>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105482" name="Rectangle 10"/>
          <p:cNvSpPr>
            <a:spLocks noChangeArrowheads="1"/>
          </p:cNvSpPr>
          <p:nvPr/>
        </p:nvSpPr>
        <p:spPr bwMode="auto">
          <a:xfrm>
            <a:off x="7543800" y="2466975"/>
            <a:ext cx="457200" cy="304800"/>
          </a:xfrm>
          <a:prstGeom prst="rect">
            <a:avLst/>
          </a:prstGeom>
          <a:solidFill>
            <a:srgbClr val="00FF00"/>
          </a:solidFill>
          <a:ln w="9525">
            <a:solidFill>
              <a:schemeClr val="tx1"/>
            </a:solidFill>
            <a:miter lim="800000"/>
            <a:headEnd/>
            <a:tailEnd/>
          </a:ln>
          <a:effectLst/>
        </p:spPr>
        <p:txBody>
          <a:bodyPr wrap="none" anchor="ctr"/>
          <a:lstStyle/>
          <a:p>
            <a:endParaRPr lang="en-US"/>
          </a:p>
        </p:txBody>
      </p:sp>
      <p:sp>
        <p:nvSpPr>
          <p:cNvPr id="105483" name="Rectangle 11"/>
          <p:cNvSpPr>
            <a:spLocks noChangeArrowheads="1"/>
          </p:cNvSpPr>
          <p:nvPr/>
        </p:nvSpPr>
        <p:spPr bwMode="auto">
          <a:xfrm>
            <a:off x="7543800" y="2771775"/>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105484" name="Rectangle 12"/>
          <p:cNvSpPr>
            <a:spLocks noChangeArrowheads="1"/>
          </p:cNvSpPr>
          <p:nvPr/>
        </p:nvSpPr>
        <p:spPr bwMode="auto">
          <a:xfrm>
            <a:off x="7543800" y="3076575"/>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105485" name="Rectangle 13"/>
          <p:cNvSpPr>
            <a:spLocks noChangeArrowheads="1"/>
          </p:cNvSpPr>
          <p:nvPr/>
        </p:nvSpPr>
        <p:spPr bwMode="auto">
          <a:xfrm>
            <a:off x="7543800" y="3381375"/>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105486" name="Rectangle 14"/>
          <p:cNvSpPr>
            <a:spLocks noChangeArrowheads="1"/>
          </p:cNvSpPr>
          <p:nvPr/>
        </p:nvSpPr>
        <p:spPr bwMode="auto">
          <a:xfrm>
            <a:off x="7543800" y="3686175"/>
            <a:ext cx="457200" cy="304800"/>
          </a:xfrm>
          <a:prstGeom prst="rect">
            <a:avLst/>
          </a:prstGeom>
          <a:noFill/>
          <a:ln w="9525">
            <a:solidFill>
              <a:schemeClr val="tx1"/>
            </a:solidFill>
            <a:miter lim="800000"/>
            <a:headEnd/>
            <a:tailEnd/>
          </a:ln>
          <a:effectLst/>
        </p:spPr>
        <p:txBody>
          <a:bodyPr wrap="none" anchor="ctr"/>
          <a:lstStyle/>
          <a:p>
            <a:endParaRPr lang="en-US"/>
          </a:p>
        </p:txBody>
      </p:sp>
      <p:sp>
        <p:nvSpPr>
          <p:cNvPr id="105487" name="Rectangle 15"/>
          <p:cNvSpPr>
            <a:spLocks noChangeArrowheads="1"/>
          </p:cNvSpPr>
          <p:nvPr/>
        </p:nvSpPr>
        <p:spPr bwMode="auto">
          <a:xfrm>
            <a:off x="7543800" y="3990975"/>
            <a:ext cx="457200" cy="304800"/>
          </a:xfrm>
          <a:prstGeom prst="rect">
            <a:avLst/>
          </a:prstGeom>
          <a:noFill/>
          <a:ln w="9525">
            <a:solidFill>
              <a:schemeClr val="tx1"/>
            </a:solidFill>
            <a:miter lim="800000"/>
            <a:headEnd/>
            <a:tailEnd/>
          </a:ln>
          <a:effectLst/>
        </p:spPr>
        <p:txBody>
          <a:bodyPr wrap="none" anchor="ctr"/>
          <a:lstStyle/>
          <a:p>
            <a:endParaRPr lang="en-US"/>
          </a:p>
        </p:txBody>
      </p:sp>
      <p:graphicFrame>
        <p:nvGraphicFramePr>
          <p:cNvPr id="105488" name="Group 16"/>
          <p:cNvGraphicFramePr>
            <a:graphicFrameLocks noGrp="1"/>
          </p:cNvGraphicFramePr>
          <p:nvPr/>
        </p:nvGraphicFramePr>
        <p:xfrm>
          <a:off x="2590800" y="1649413"/>
          <a:ext cx="3276600" cy="1371600"/>
        </p:xfrm>
        <a:graphic>
          <a:graphicData uri="http://schemas.openxmlformats.org/drawingml/2006/table">
            <a:tbl>
              <a:tblPr/>
              <a:tblGrid>
                <a:gridCol w="957263"/>
                <a:gridCol w="960437"/>
                <a:gridCol w="1358900"/>
              </a:tblGrid>
              <a:tr h="423863">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Arial" charset="0"/>
                          <a:ea typeface="ＭＳ Ｐゴシック" pitchFamily="-32" charset="-128"/>
                        </a:rPr>
                        <a:t>0, 1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4338">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Arial" charset="0"/>
                          <a:ea typeface="ＭＳ Ｐゴシック" pitchFamily="-32" charset="-128"/>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3863">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Arial" charset="0"/>
                          <a:ea typeface="ＭＳ Ｐゴシック" pitchFamily="-32" charset="-128"/>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5506" name="Text Box 34"/>
          <p:cNvSpPr txBox="1">
            <a:spLocks noChangeArrowheads="1"/>
          </p:cNvSpPr>
          <p:nvPr/>
        </p:nvSpPr>
        <p:spPr bwMode="auto">
          <a:xfrm>
            <a:off x="2667000" y="1295400"/>
            <a:ext cx="52228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src</a:t>
            </a:r>
          </a:p>
        </p:txBody>
      </p:sp>
      <p:sp>
        <p:nvSpPr>
          <p:cNvPr id="105507" name="Text Box 35"/>
          <p:cNvSpPr txBox="1">
            <a:spLocks noChangeArrowheads="1"/>
          </p:cNvSpPr>
          <p:nvPr/>
        </p:nvSpPr>
        <p:spPr bwMode="auto">
          <a:xfrm>
            <a:off x="3429000" y="1295400"/>
            <a:ext cx="974725"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degree</a:t>
            </a:r>
          </a:p>
        </p:txBody>
      </p:sp>
      <p:sp>
        <p:nvSpPr>
          <p:cNvPr id="105508" name="Text Box 36"/>
          <p:cNvSpPr txBox="1">
            <a:spLocks noChangeArrowheads="1"/>
          </p:cNvSpPr>
          <p:nvPr/>
        </p:nvSpPr>
        <p:spPr bwMode="auto">
          <a:xfrm>
            <a:off x="4495800" y="1295400"/>
            <a:ext cx="1412875"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destination</a:t>
            </a:r>
          </a:p>
        </p:txBody>
      </p:sp>
      <p:sp>
        <p:nvSpPr>
          <p:cNvPr id="105509" name="Text Box 37"/>
          <p:cNvSpPr txBox="1">
            <a:spLocks noChangeArrowheads="1"/>
          </p:cNvSpPr>
          <p:nvPr/>
        </p:nvSpPr>
        <p:spPr bwMode="auto">
          <a:xfrm>
            <a:off x="1066800" y="1905000"/>
            <a:ext cx="32543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0</a:t>
            </a:r>
          </a:p>
        </p:txBody>
      </p:sp>
      <p:sp>
        <p:nvSpPr>
          <p:cNvPr id="105510" name="Text Box 38"/>
          <p:cNvSpPr txBox="1">
            <a:spLocks noChangeArrowheads="1"/>
          </p:cNvSpPr>
          <p:nvPr/>
        </p:nvSpPr>
        <p:spPr bwMode="auto">
          <a:xfrm>
            <a:off x="1066800" y="2193925"/>
            <a:ext cx="32543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1</a:t>
            </a:r>
          </a:p>
        </p:txBody>
      </p:sp>
      <p:sp>
        <p:nvSpPr>
          <p:cNvPr id="105511" name="Text Box 39"/>
          <p:cNvSpPr txBox="1">
            <a:spLocks noChangeArrowheads="1"/>
          </p:cNvSpPr>
          <p:nvPr/>
        </p:nvSpPr>
        <p:spPr bwMode="auto">
          <a:xfrm>
            <a:off x="1066800" y="3413125"/>
            <a:ext cx="32543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2</a:t>
            </a:r>
          </a:p>
        </p:txBody>
      </p:sp>
      <p:sp>
        <p:nvSpPr>
          <p:cNvPr id="105512" name="Text Box 40"/>
          <p:cNvSpPr txBox="1">
            <a:spLocks noChangeArrowheads="1"/>
          </p:cNvSpPr>
          <p:nvPr/>
        </p:nvSpPr>
        <p:spPr bwMode="auto">
          <a:xfrm>
            <a:off x="1066800" y="3733800"/>
            <a:ext cx="32543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3</a:t>
            </a:r>
          </a:p>
        </p:txBody>
      </p:sp>
      <p:sp>
        <p:nvSpPr>
          <p:cNvPr id="105513" name="Text Box 41"/>
          <p:cNvSpPr txBox="1">
            <a:spLocks noChangeArrowheads="1"/>
          </p:cNvSpPr>
          <p:nvPr/>
        </p:nvSpPr>
        <p:spPr bwMode="auto">
          <a:xfrm>
            <a:off x="1066800" y="4937125"/>
            <a:ext cx="32543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4</a:t>
            </a:r>
          </a:p>
        </p:txBody>
      </p:sp>
      <p:sp>
        <p:nvSpPr>
          <p:cNvPr id="105514" name="Text Box 42"/>
          <p:cNvSpPr txBox="1">
            <a:spLocks noChangeArrowheads="1"/>
          </p:cNvSpPr>
          <p:nvPr/>
        </p:nvSpPr>
        <p:spPr bwMode="auto">
          <a:xfrm>
            <a:off x="1066800" y="5241925"/>
            <a:ext cx="325438"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5</a:t>
            </a:r>
          </a:p>
        </p:txBody>
      </p:sp>
      <p:sp>
        <p:nvSpPr>
          <p:cNvPr id="105515" name="Text Box 43"/>
          <p:cNvSpPr txBox="1">
            <a:spLocks noChangeArrowheads="1"/>
          </p:cNvSpPr>
          <p:nvPr/>
        </p:nvSpPr>
        <p:spPr bwMode="auto">
          <a:xfrm>
            <a:off x="7945438" y="2390775"/>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0</a:t>
            </a:r>
          </a:p>
        </p:txBody>
      </p:sp>
      <p:sp>
        <p:nvSpPr>
          <p:cNvPr id="105516" name="Text Box 44"/>
          <p:cNvSpPr txBox="1">
            <a:spLocks noChangeArrowheads="1"/>
          </p:cNvSpPr>
          <p:nvPr/>
        </p:nvSpPr>
        <p:spPr bwMode="auto">
          <a:xfrm>
            <a:off x="7945438" y="2679700"/>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1</a:t>
            </a:r>
          </a:p>
        </p:txBody>
      </p:sp>
      <p:sp>
        <p:nvSpPr>
          <p:cNvPr id="105517" name="Text Box 45"/>
          <p:cNvSpPr txBox="1">
            <a:spLocks noChangeArrowheads="1"/>
          </p:cNvSpPr>
          <p:nvPr/>
        </p:nvSpPr>
        <p:spPr bwMode="auto">
          <a:xfrm>
            <a:off x="7945438" y="2984500"/>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2</a:t>
            </a:r>
          </a:p>
        </p:txBody>
      </p:sp>
      <p:sp>
        <p:nvSpPr>
          <p:cNvPr id="105518" name="Text Box 46"/>
          <p:cNvSpPr txBox="1">
            <a:spLocks noChangeArrowheads="1"/>
          </p:cNvSpPr>
          <p:nvPr/>
        </p:nvSpPr>
        <p:spPr bwMode="auto">
          <a:xfrm>
            <a:off x="7945438" y="3305175"/>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3</a:t>
            </a:r>
          </a:p>
        </p:txBody>
      </p:sp>
      <p:sp>
        <p:nvSpPr>
          <p:cNvPr id="105519" name="Text Box 47"/>
          <p:cNvSpPr txBox="1">
            <a:spLocks noChangeArrowheads="1"/>
          </p:cNvSpPr>
          <p:nvPr/>
        </p:nvSpPr>
        <p:spPr bwMode="auto">
          <a:xfrm>
            <a:off x="7945438" y="3594100"/>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4</a:t>
            </a:r>
          </a:p>
        </p:txBody>
      </p:sp>
      <p:sp>
        <p:nvSpPr>
          <p:cNvPr id="105520" name="Text Box 48"/>
          <p:cNvSpPr txBox="1">
            <a:spLocks noChangeArrowheads="1"/>
          </p:cNvSpPr>
          <p:nvPr/>
        </p:nvSpPr>
        <p:spPr bwMode="auto">
          <a:xfrm>
            <a:off x="7945438" y="3898900"/>
            <a:ext cx="325437"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5</a:t>
            </a:r>
          </a:p>
        </p:txBody>
      </p:sp>
      <p:sp>
        <p:nvSpPr>
          <p:cNvPr id="105521" name="Text Box 49"/>
          <p:cNvSpPr txBox="1">
            <a:spLocks noChangeArrowheads="1"/>
          </p:cNvSpPr>
          <p:nvPr/>
        </p:nvSpPr>
        <p:spPr bwMode="auto">
          <a:xfrm>
            <a:off x="1508125" y="1981200"/>
            <a:ext cx="184150" cy="457200"/>
          </a:xfrm>
          <a:prstGeom prst="rect">
            <a:avLst/>
          </a:prstGeom>
          <a:noFill/>
          <a:ln w="9525">
            <a:noFill/>
            <a:miter lim="800000"/>
            <a:headEnd/>
            <a:tailEnd/>
          </a:ln>
          <a:effectLst/>
        </p:spPr>
        <p:txBody>
          <a:bodyPr wrap="none">
            <a:spAutoFit/>
          </a:bodyPr>
          <a:lstStyle/>
          <a:p>
            <a:pPr eaLnBrk="0" hangingPunct="0"/>
            <a:endParaRPr lang="en-US" sz="2400">
              <a:ea typeface="ＭＳ Ｐゴシック" pitchFamily="-32" charset="-128"/>
            </a:endParaRPr>
          </a:p>
        </p:txBody>
      </p:sp>
      <p:sp>
        <p:nvSpPr>
          <p:cNvPr id="105522" name="Text Box 50"/>
          <p:cNvSpPr txBox="1">
            <a:spLocks noChangeArrowheads="1"/>
          </p:cNvSpPr>
          <p:nvPr/>
        </p:nvSpPr>
        <p:spPr bwMode="auto">
          <a:xfrm>
            <a:off x="1295400" y="1543050"/>
            <a:ext cx="571500"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r</a:t>
            </a:r>
            <a:r>
              <a:rPr lang="en-US" sz="2000" baseline="30000">
                <a:ea typeface="ＭＳ Ｐゴシック" pitchFamily="-32" charset="-128"/>
              </a:rPr>
              <a:t>new</a:t>
            </a:r>
            <a:endParaRPr lang="en-US" sz="2000" baseline="30000">
              <a:latin typeface="Verdana" pitchFamily="34" charset="0"/>
              <a:ea typeface="ＭＳ Ｐゴシック" pitchFamily="-32" charset="-128"/>
            </a:endParaRPr>
          </a:p>
        </p:txBody>
      </p:sp>
      <p:sp>
        <p:nvSpPr>
          <p:cNvPr id="105523" name="Text Box 51"/>
          <p:cNvSpPr txBox="1">
            <a:spLocks noChangeArrowheads="1"/>
          </p:cNvSpPr>
          <p:nvPr/>
        </p:nvSpPr>
        <p:spPr bwMode="auto">
          <a:xfrm>
            <a:off x="7505700" y="2085975"/>
            <a:ext cx="488950" cy="396875"/>
          </a:xfrm>
          <a:prstGeom prst="rect">
            <a:avLst/>
          </a:prstGeom>
          <a:noFill/>
          <a:ln w="9525">
            <a:noFill/>
            <a:miter lim="800000"/>
            <a:headEnd/>
            <a:tailEnd/>
          </a:ln>
          <a:effectLst/>
        </p:spPr>
        <p:txBody>
          <a:bodyPr wrap="none">
            <a:spAutoFit/>
          </a:bodyPr>
          <a:lstStyle/>
          <a:p>
            <a:pPr eaLnBrk="0" hangingPunct="0"/>
            <a:r>
              <a:rPr lang="en-US" sz="2000">
                <a:ea typeface="ＭＳ Ｐゴシック" pitchFamily="-32" charset="-128"/>
              </a:rPr>
              <a:t>r</a:t>
            </a:r>
            <a:r>
              <a:rPr lang="en-US" sz="2000" baseline="30000">
                <a:ea typeface="ＭＳ Ｐゴシック" pitchFamily="-32" charset="-128"/>
              </a:rPr>
              <a:t>old</a:t>
            </a:r>
            <a:endParaRPr lang="en-US" sz="2000" baseline="30000">
              <a:latin typeface="Verdana" pitchFamily="34" charset="0"/>
              <a:ea typeface="ＭＳ Ｐゴシック" pitchFamily="-32" charset="-128"/>
            </a:endParaRPr>
          </a:p>
        </p:txBody>
      </p:sp>
      <p:graphicFrame>
        <p:nvGraphicFramePr>
          <p:cNvPr id="105524" name="Group 52"/>
          <p:cNvGraphicFramePr>
            <a:graphicFrameLocks noGrp="1"/>
          </p:cNvGraphicFramePr>
          <p:nvPr/>
        </p:nvGraphicFramePr>
        <p:xfrm>
          <a:off x="2590800" y="4605338"/>
          <a:ext cx="3276600" cy="1371600"/>
        </p:xfrm>
        <a:graphic>
          <a:graphicData uri="http://schemas.openxmlformats.org/drawingml/2006/table">
            <a:tbl>
              <a:tblPr/>
              <a:tblGrid>
                <a:gridCol w="957263"/>
                <a:gridCol w="960437"/>
                <a:gridCol w="1358900"/>
              </a:tblGrid>
              <a:tr h="423863">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Calibri"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dirty="0" smtClean="0">
                          <a:ln>
                            <a:noFill/>
                          </a:ln>
                          <a:solidFill>
                            <a:schemeClr val="tx1"/>
                          </a:solidFill>
                          <a:effectLst/>
                          <a:latin typeface="Arial" charset="0"/>
                          <a:ea typeface="ＭＳ Ｐゴシック" pitchFamily="-32"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4338">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dirty="0" smtClean="0">
                          <a:ln>
                            <a:noFill/>
                          </a:ln>
                          <a:solidFill>
                            <a:schemeClr val="tx1"/>
                          </a:solidFill>
                          <a:effectLst/>
                          <a:latin typeface="Arial" charset="0"/>
                          <a:ea typeface="ＭＳ Ｐゴシック" pitchFamily="-32" charset="-128"/>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3863">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dirty="0" smtClean="0">
                          <a:ln>
                            <a:noFill/>
                          </a:ln>
                          <a:solidFill>
                            <a:schemeClr val="tx1"/>
                          </a:solidFill>
                          <a:effectLst/>
                          <a:latin typeface="Arial" charset="0"/>
                          <a:ea typeface="ＭＳ Ｐゴシック" pitchFamily="-32" charset="-128"/>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5542" name="Group 70"/>
          <p:cNvGraphicFramePr>
            <a:graphicFrameLocks noGrp="1"/>
          </p:cNvGraphicFramePr>
          <p:nvPr/>
        </p:nvGraphicFramePr>
        <p:xfrm>
          <a:off x="2590800" y="3359150"/>
          <a:ext cx="3276600" cy="914400"/>
        </p:xfrm>
        <a:graphic>
          <a:graphicData uri="http://schemas.openxmlformats.org/drawingml/2006/table">
            <a:tbl>
              <a:tblPr/>
              <a:tblGrid>
                <a:gridCol w="957263"/>
                <a:gridCol w="960437"/>
                <a:gridCol w="1358900"/>
              </a:tblGrid>
              <a:tr h="407988">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dirty="0" smtClean="0">
                          <a:ln>
                            <a:noFill/>
                          </a:ln>
                          <a:solidFill>
                            <a:schemeClr val="tx1"/>
                          </a:solidFill>
                          <a:effectLst/>
                          <a:latin typeface="Calibri" pitchFamily="34" charset="0"/>
                          <a:ea typeface="Calibri" pitchFamily="34" charset="0"/>
                          <a:cs typeface="Calibri"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dirty="0" smtClean="0">
                          <a:ln>
                            <a:noFill/>
                          </a:ln>
                          <a:solidFill>
                            <a:schemeClr val="tx1"/>
                          </a:solidFill>
                          <a:effectLst/>
                          <a:latin typeface="Arial" charset="0"/>
                          <a:ea typeface="ＭＳ Ｐゴシック" pitchFamily="-32"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3863">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smtClean="0">
                          <a:ln>
                            <a:noFill/>
                          </a:ln>
                          <a:solidFill>
                            <a:schemeClr val="tx1"/>
                          </a:solidFill>
                          <a:effectLst/>
                          <a:latin typeface="Calibri" pitchFamily="34" charset="0"/>
                          <a:ea typeface="Calibri" pitchFamily="34" charset="0"/>
                          <a:cs typeface="Calibri"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1"/>
                        </a:buClr>
                        <a:buSzPct val="80000"/>
                        <a:buFont typeface="Wingdings 2" pitchFamily="18" charset="2"/>
                        <a:buNone/>
                        <a:tabLst/>
                      </a:pPr>
                      <a:r>
                        <a:rPr kumimoji="0" lang="en-US" sz="2400" b="0" i="0" u="none" strike="noStrike" cap="none" normalizeH="0" baseline="0" dirty="0" smtClean="0">
                          <a:ln>
                            <a:noFill/>
                          </a:ln>
                          <a:solidFill>
                            <a:schemeClr val="tx1"/>
                          </a:solidFill>
                          <a:effectLst/>
                          <a:latin typeface="Arial" charset="0"/>
                          <a:ea typeface="ＭＳ Ｐゴシック" pitchFamily="-32" charset="-128"/>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Rectangle 1"/>
          <p:cNvSpPr/>
          <p:nvPr/>
        </p:nvSpPr>
        <p:spPr>
          <a:xfrm>
            <a:off x="1143000" y="6059269"/>
            <a:ext cx="6660356" cy="707886"/>
          </a:xfrm>
          <a:prstGeom prst="rect">
            <a:avLst/>
          </a:prstGeom>
        </p:spPr>
        <p:txBody>
          <a:bodyPr wrap="square">
            <a:spAutoFit/>
          </a:bodyPr>
          <a:lstStyle/>
          <a:p>
            <a:pPr algn="ctr"/>
            <a:r>
              <a:rPr lang="en-US" sz="2000" b="1" dirty="0">
                <a:solidFill>
                  <a:srgbClr val="D60093"/>
                </a:solidFill>
                <a:latin typeface="Arial" pitchFamily="34" charset="0"/>
                <a:cs typeface="Arial" pitchFamily="34" charset="0"/>
              </a:rPr>
              <a:t>Break </a:t>
            </a:r>
            <a:r>
              <a:rPr lang="en-US" sz="2000" b="1" i="1" dirty="0">
                <a:solidFill>
                  <a:srgbClr val="D60093"/>
                </a:solidFill>
                <a:latin typeface="Arial" pitchFamily="34" charset="0"/>
                <a:cs typeface="Arial" pitchFamily="34" charset="0"/>
              </a:rPr>
              <a:t>M</a:t>
            </a:r>
            <a:r>
              <a:rPr lang="en-US" sz="2000" b="1" dirty="0">
                <a:solidFill>
                  <a:srgbClr val="D60093"/>
                </a:solidFill>
                <a:latin typeface="Arial" pitchFamily="34" charset="0"/>
                <a:cs typeface="Arial" pitchFamily="34" charset="0"/>
              </a:rPr>
              <a:t> into </a:t>
            </a:r>
            <a:r>
              <a:rPr lang="en-US" sz="2000" b="1" dirty="0" smtClean="0">
                <a:solidFill>
                  <a:srgbClr val="D60093"/>
                </a:solidFill>
                <a:latin typeface="Arial" pitchFamily="34" charset="0"/>
                <a:cs typeface="Arial" pitchFamily="34" charset="0"/>
              </a:rPr>
              <a:t>stripes! </a:t>
            </a:r>
            <a:r>
              <a:rPr lang="en-US" sz="2000" dirty="0" smtClean="0">
                <a:latin typeface="Arial" pitchFamily="34" charset="0"/>
                <a:cs typeface="Arial" pitchFamily="34" charset="0"/>
              </a:rPr>
              <a:t>Each </a:t>
            </a:r>
            <a:r>
              <a:rPr lang="en-US" sz="2000" dirty="0">
                <a:latin typeface="Arial" pitchFamily="34" charset="0"/>
                <a:cs typeface="Arial" pitchFamily="34" charset="0"/>
              </a:rPr>
              <a:t>stripe contains only destination nodes </a:t>
            </a:r>
            <a:r>
              <a:rPr lang="en-US" sz="2000" dirty="0" smtClean="0">
                <a:latin typeface="Arial" pitchFamily="34" charset="0"/>
                <a:cs typeface="Arial" pitchFamily="34" charset="0"/>
              </a:rPr>
              <a:t>in </a:t>
            </a:r>
            <a:r>
              <a:rPr lang="en-US" sz="2000" dirty="0">
                <a:latin typeface="Arial" pitchFamily="34" charset="0"/>
                <a:cs typeface="Arial" pitchFamily="34" charset="0"/>
              </a:rPr>
              <a:t>the corresponding block of </a:t>
            </a:r>
            <a:r>
              <a:rPr lang="en-US" sz="2000" b="1" i="1" dirty="0" err="1">
                <a:latin typeface="Arial" pitchFamily="34" charset="0"/>
                <a:cs typeface="Arial" pitchFamily="34" charset="0"/>
              </a:rPr>
              <a:t>r</a:t>
            </a:r>
            <a:r>
              <a:rPr lang="en-US" sz="2000" baseline="30000" dirty="0" err="1">
                <a:latin typeface="Arial" pitchFamily="34" charset="0"/>
                <a:cs typeface="Arial" pitchFamily="34" charset="0"/>
              </a:rPr>
              <a:t>new</a:t>
            </a:r>
            <a:endParaRPr lang="en-US" sz="2000" dirty="0">
              <a:latin typeface="Arial" pitchFamily="34" charset="0"/>
              <a:cs typeface="Arial" pitchFamily="34" charset="0"/>
            </a:endParaRPr>
          </a:p>
        </p:txBody>
      </p:sp>
    </p:spTree>
    <p:extLst>
      <p:ext uri="{BB962C8B-B14F-4D97-AF65-F5344CB8AC3E}">
        <p14:creationId xmlns:p14="http://schemas.microsoft.com/office/powerpoint/2010/main" val="2006515138"/>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p:cNvSpPr>
          <p:nvPr>
            <p:ph type="title"/>
          </p:nvPr>
        </p:nvSpPr>
        <p:spPr bwMode="auto">
          <a:noFill/>
        </p:spPr>
        <p:txBody>
          <a:bodyPr wrap="square" tIns="45720" bIns="45720" numCol="1" anchorCtr="0" compatLnSpc="1">
            <a:prstTxWarp prst="textNoShape">
              <a:avLst/>
            </a:prstTxWarp>
          </a:bodyPr>
          <a:lstStyle/>
          <a:p>
            <a:r>
              <a:rPr lang="en-US" dirty="0" smtClean="0"/>
              <a:t>Block-Stripe Analysis</a:t>
            </a:r>
          </a:p>
        </p:txBody>
      </p:sp>
      <p:sp>
        <p:nvSpPr>
          <p:cNvPr id="107523" name="Rectangle 3"/>
          <p:cNvSpPr>
            <a:spLocks noGrp="1"/>
          </p:cNvSpPr>
          <p:nvPr>
            <p:ph idx="1"/>
          </p:nvPr>
        </p:nvSpPr>
        <p:spPr/>
        <p:txBody>
          <a:bodyPr/>
          <a:lstStyle/>
          <a:p>
            <a:r>
              <a:rPr lang="en-US" dirty="0" smtClean="0">
                <a:solidFill>
                  <a:srgbClr val="D60093"/>
                </a:solidFill>
              </a:rPr>
              <a:t>Break </a:t>
            </a:r>
            <a:r>
              <a:rPr lang="en-US" b="1" i="1" dirty="0" smtClean="0">
                <a:solidFill>
                  <a:srgbClr val="D60093"/>
                </a:solidFill>
              </a:rPr>
              <a:t>M</a:t>
            </a:r>
            <a:r>
              <a:rPr lang="en-US" dirty="0" smtClean="0">
                <a:solidFill>
                  <a:srgbClr val="D60093"/>
                </a:solidFill>
              </a:rPr>
              <a:t> into stripes</a:t>
            </a:r>
          </a:p>
          <a:p>
            <a:pPr lvl="1"/>
            <a:r>
              <a:rPr lang="en-US" dirty="0" smtClean="0"/>
              <a:t>Each stripe contains only destination nodes </a:t>
            </a:r>
            <a:br>
              <a:rPr lang="en-US" dirty="0" smtClean="0"/>
            </a:br>
            <a:r>
              <a:rPr lang="en-US" dirty="0" smtClean="0"/>
              <a:t>in the corresponding block of </a:t>
            </a:r>
            <a:r>
              <a:rPr lang="en-US" b="1" i="1" dirty="0" err="1" smtClean="0"/>
              <a:t>r</a:t>
            </a:r>
            <a:r>
              <a:rPr lang="en-US" baseline="30000" dirty="0" err="1" smtClean="0"/>
              <a:t>new</a:t>
            </a:r>
            <a:endParaRPr lang="en-US" dirty="0" smtClean="0"/>
          </a:p>
          <a:p>
            <a:r>
              <a:rPr lang="en-US" dirty="0" smtClean="0"/>
              <a:t>Some additional overhead per stripe</a:t>
            </a:r>
          </a:p>
          <a:p>
            <a:pPr lvl="1"/>
            <a:r>
              <a:rPr lang="en-US" dirty="0" smtClean="0"/>
              <a:t>But it is usually worth it</a:t>
            </a:r>
          </a:p>
          <a:p>
            <a:r>
              <a:rPr lang="en-US" b="1" dirty="0">
                <a:solidFill>
                  <a:srgbClr val="008000"/>
                </a:solidFill>
              </a:rPr>
              <a:t>Cost per iteration of Power method:</a:t>
            </a:r>
            <a:br>
              <a:rPr lang="en-US" b="1" dirty="0">
                <a:solidFill>
                  <a:srgbClr val="008000"/>
                </a:solidFill>
              </a:rPr>
            </a:br>
            <a:r>
              <a:rPr lang="en-US" b="1" dirty="0">
                <a:solidFill>
                  <a:srgbClr val="008000"/>
                </a:solidFill>
              </a:rPr>
              <a:t>=|</a:t>
            </a:r>
            <a:r>
              <a:rPr lang="en-US" b="1" i="1" dirty="0" smtClean="0">
                <a:solidFill>
                  <a:srgbClr val="008000"/>
                </a:solidFill>
              </a:rPr>
              <a:t>M</a:t>
            </a:r>
            <a:r>
              <a:rPr lang="en-US" b="1" dirty="0" smtClean="0">
                <a:solidFill>
                  <a:srgbClr val="008000"/>
                </a:solidFill>
              </a:rPr>
              <a:t>|(1+</a:t>
            </a:r>
            <a:r>
              <a:rPr lang="en-US" b="1" dirty="0" smtClean="0">
                <a:solidFill>
                  <a:srgbClr val="008000"/>
                </a:solidFill>
                <a:latin typeface="Symbol" pitchFamily="18" charset="2"/>
                <a:sym typeface="Symbol" pitchFamily="18" charset="2"/>
              </a:rPr>
              <a:t></a:t>
            </a:r>
            <a:r>
              <a:rPr lang="en-US" b="1" dirty="0" smtClean="0">
                <a:solidFill>
                  <a:srgbClr val="008000"/>
                </a:solidFill>
              </a:rPr>
              <a:t>) + (</a:t>
            </a:r>
            <a:r>
              <a:rPr lang="en-US" b="1" i="1" dirty="0" smtClean="0">
                <a:solidFill>
                  <a:srgbClr val="008000"/>
                </a:solidFill>
              </a:rPr>
              <a:t>k</a:t>
            </a:r>
            <a:r>
              <a:rPr lang="en-US" b="1" dirty="0" smtClean="0">
                <a:solidFill>
                  <a:srgbClr val="008000"/>
                </a:solidFill>
              </a:rPr>
              <a:t>+1)|</a:t>
            </a:r>
            <a:r>
              <a:rPr lang="en-US" b="1" i="1" dirty="0" smtClean="0">
                <a:solidFill>
                  <a:srgbClr val="008000"/>
                </a:solidFill>
              </a:rPr>
              <a:t>r</a:t>
            </a:r>
            <a:r>
              <a:rPr lang="en-US" b="1" dirty="0" smtClean="0">
                <a:solidFill>
                  <a:srgbClr val="008000"/>
                </a:solidFill>
              </a:rPr>
              <a:t>|</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59</a:t>
            </a:fld>
            <a:endParaRPr lang="en-US"/>
          </a:p>
        </p:txBody>
      </p:sp>
    </p:spTree>
    <p:extLst>
      <p:ext uri="{BB962C8B-B14F-4D97-AF65-F5344CB8AC3E}">
        <p14:creationId xmlns:p14="http://schemas.microsoft.com/office/powerpoint/2010/main" val="2036395198"/>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dirty="0"/>
              <a:t>Some </a:t>
            </a:r>
            <a:r>
              <a:rPr lang="en-US" dirty="0" smtClean="0"/>
              <a:t>Problems </a:t>
            </a:r>
            <a:r>
              <a:rPr lang="en-US" dirty="0"/>
              <a:t>with </a:t>
            </a:r>
            <a:r>
              <a:rPr lang="en-US" dirty="0" smtClean="0"/>
              <a:t>Page Rank</a:t>
            </a:r>
            <a:endParaRPr lang="en-US" dirty="0"/>
          </a:p>
        </p:txBody>
      </p:sp>
      <p:sp>
        <p:nvSpPr>
          <p:cNvPr id="56323" name="Rectangle 3"/>
          <p:cNvSpPr>
            <a:spLocks noGrp="1" noChangeArrowheads="1"/>
          </p:cNvSpPr>
          <p:nvPr>
            <p:ph idx="1"/>
          </p:nvPr>
        </p:nvSpPr>
        <p:spPr/>
        <p:txBody>
          <a:bodyPr>
            <a:normAutofit/>
          </a:bodyPr>
          <a:lstStyle/>
          <a:p>
            <a:r>
              <a:rPr lang="en-US" b="1" dirty="0">
                <a:solidFill>
                  <a:srgbClr val="D60093"/>
                </a:solidFill>
              </a:rPr>
              <a:t>Measures generic popularity of a page</a:t>
            </a:r>
          </a:p>
          <a:p>
            <a:pPr lvl="1"/>
            <a:r>
              <a:rPr lang="en-US" dirty="0"/>
              <a:t>Biased against topic-specific </a:t>
            </a:r>
            <a:r>
              <a:rPr lang="en-US" dirty="0" smtClean="0"/>
              <a:t>authorities</a:t>
            </a:r>
          </a:p>
          <a:p>
            <a:pPr lvl="1"/>
            <a:r>
              <a:rPr lang="en-US" b="1" dirty="0" smtClean="0">
                <a:solidFill>
                  <a:srgbClr val="008000"/>
                </a:solidFill>
              </a:rPr>
              <a:t>Solution:</a:t>
            </a:r>
            <a:r>
              <a:rPr lang="en-US" dirty="0" smtClean="0"/>
              <a:t> Topic-Specific PageRank (</a:t>
            </a:r>
            <a:r>
              <a:rPr lang="en-US" b="1" dirty="0" smtClean="0"/>
              <a:t>next</a:t>
            </a:r>
            <a:r>
              <a:rPr lang="en-US" dirty="0" smtClean="0"/>
              <a:t>)</a:t>
            </a:r>
            <a:endParaRPr lang="en-US" dirty="0"/>
          </a:p>
          <a:p>
            <a:r>
              <a:rPr lang="en-US" b="1" dirty="0" smtClean="0">
                <a:solidFill>
                  <a:srgbClr val="D60093"/>
                </a:solidFill>
              </a:rPr>
              <a:t>Uses </a:t>
            </a:r>
            <a:r>
              <a:rPr lang="en-US" b="1" dirty="0">
                <a:solidFill>
                  <a:srgbClr val="D60093"/>
                </a:solidFill>
              </a:rPr>
              <a:t>a single measure of importance</a:t>
            </a:r>
          </a:p>
          <a:p>
            <a:pPr lvl="1"/>
            <a:r>
              <a:rPr lang="en-US" dirty="0"/>
              <a:t>Other </a:t>
            </a:r>
            <a:r>
              <a:rPr lang="en-US" dirty="0" smtClean="0"/>
              <a:t>models</a:t>
            </a:r>
            <a:r>
              <a:rPr lang="en-US" dirty="0"/>
              <a:t> </a:t>
            </a:r>
            <a:r>
              <a:rPr lang="en-US" dirty="0" smtClean="0"/>
              <a:t>of importance</a:t>
            </a:r>
            <a:endParaRPr lang="en-US" b="1" dirty="0" smtClean="0">
              <a:solidFill>
                <a:srgbClr val="0000FF"/>
              </a:solidFill>
            </a:endParaRPr>
          </a:p>
          <a:p>
            <a:pPr lvl="1"/>
            <a:r>
              <a:rPr lang="en-US" b="1" dirty="0" smtClean="0">
                <a:solidFill>
                  <a:srgbClr val="008000"/>
                </a:solidFill>
              </a:rPr>
              <a:t>Solution:</a:t>
            </a:r>
            <a:r>
              <a:rPr lang="en-US" dirty="0" smtClean="0">
                <a:solidFill>
                  <a:srgbClr val="008000"/>
                </a:solidFill>
              </a:rPr>
              <a:t> </a:t>
            </a:r>
            <a:r>
              <a:rPr lang="en-US" dirty="0" smtClean="0"/>
              <a:t>Hubs-and-Authorities</a:t>
            </a:r>
          </a:p>
          <a:p>
            <a:r>
              <a:rPr lang="en-US" b="1" dirty="0" smtClean="0">
                <a:solidFill>
                  <a:srgbClr val="D60093"/>
                </a:solidFill>
              </a:rPr>
              <a:t>Susceptible </a:t>
            </a:r>
            <a:r>
              <a:rPr lang="en-US" b="1" dirty="0">
                <a:solidFill>
                  <a:srgbClr val="D60093"/>
                </a:solidFill>
              </a:rPr>
              <a:t>to Link spam</a:t>
            </a:r>
          </a:p>
          <a:p>
            <a:pPr lvl="1"/>
            <a:r>
              <a:rPr lang="en-US" dirty="0"/>
              <a:t>Artificial link topographies created in order to boost page </a:t>
            </a:r>
            <a:r>
              <a:rPr lang="en-US" dirty="0" smtClean="0"/>
              <a:t>rank</a:t>
            </a:r>
          </a:p>
          <a:p>
            <a:pPr lvl="1"/>
            <a:r>
              <a:rPr lang="en-US" b="1" dirty="0" smtClean="0">
                <a:solidFill>
                  <a:srgbClr val="008000"/>
                </a:solidFill>
              </a:rPr>
              <a:t>Solution:</a:t>
            </a:r>
            <a:r>
              <a:rPr lang="en-US" dirty="0" smtClean="0">
                <a:solidFill>
                  <a:srgbClr val="008000"/>
                </a:solidFill>
              </a:rPr>
              <a:t> </a:t>
            </a:r>
            <a:r>
              <a:rPr lang="en-US" dirty="0" err="1" smtClean="0"/>
              <a:t>TrustRank</a:t>
            </a:r>
            <a:endParaRPr lang="en-US" dirty="0" smtClean="0"/>
          </a:p>
          <a:p>
            <a:pPr lvl="1"/>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60</a:t>
            </a:fld>
            <a:endParaRPr lang="en-US"/>
          </a:p>
        </p:txBody>
      </p:sp>
    </p:spTree>
    <p:extLst>
      <p:ext uri="{BB962C8B-B14F-4D97-AF65-F5344CB8AC3E}">
        <p14:creationId xmlns:p14="http://schemas.microsoft.com/office/powerpoint/2010/main" val="185151867"/>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30857</TotalTime>
  <Words>4450</Words>
  <Application>Microsoft Office PowerPoint</Application>
  <PresentationFormat>On-screen Show (4:3)</PresentationFormat>
  <Paragraphs>954</Paragraphs>
  <Slides>60</Slides>
  <Notes>30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62" baseType="lpstr">
      <vt:lpstr>Module</vt:lpstr>
      <vt:lpstr>Equation</vt:lpstr>
      <vt:lpstr>Analysis of Large Graphs: Link Analysis,  PageRank</vt:lpstr>
      <vt:lpstr>New Topic: Graph Data!</vt:lpstr>
      <vt:lpstr>Graph Data: Social Networks</vt:lpstr>
      <vt:lpstr>Graph Data: Media Networks</vt:lpstr>
      <vt:lpstr>Graph Data: Information Nets</vt:lpstr>
      <vt:lpstr>Graph Data: Communication Nets</vt:lpstr>
      <vt:lpstr>Graph Data: Technological Networks</vt:lpstr>
      <vt:lpstr>Web as a Graph</vt:lpstr>
      <vt:lpstr>Web as a Graph</vt:lpstr>
      <vt:lpstr>Web as a Directed Graph</vt:lpstr>
      <vt:lpstr>Broad Question</vt:lpstr>
      <vt:lpstr>Web Search: 2 Challenges</vt:lpstr>
      <vt:lpstr>Ranking Nodes on the Graph</vt:lpstr>
      <vt:lpstr>Link Analysis Algorithms</vt:lpstr>
      <vt:lpstr>PageRank:  The “Flow” Formulation</vt:lpstr>
      <vt:lpstr>Links as Votes</vt:lpstr>
      <vt:lpstr>Example: PageRank Scores</vt:lpstr>
      <vt:lpstr>Simple Recursive Formulation</vt:lpstr>
      <vt:lpstr>PageRank: The “Flow” Model</vt:lpstr>
      <vt:lpstr>Solving the Flow Equations</vt:lpstr>
      <vt:lpstr>PageRank: Matrix Formulation</vt:lpstr>
      <vt:lpstr>Example</vt:lpstr>
      <vt:lpstr>Eigenvector Formulation</vt:lpstr>
      <vt:lpstr>Example: Flow Equations &amp; M</vt:lpstr>
      <vt:lpstr>Power Iteration Method</vt:lpstr>
      <vt:lpstr>PageRank: How to solve?</vt:lpstr>
      <vt:lpstr>PageRank: How to solve?</vt:lpstr>
      <vt:lpstr>Why Power Iteration works? (1)</vt:lpstr>
      <vt:lpstr>Why Power Iteration works? (2)</vt:lpstr>
      <vt:lpstr>Why Power Iteration works? (3)</vt:lpstr>
      <vt:lpstr>Random Walk Interpretation</vt:lpstr>
      <vt:lpstr>The Stationary Distribution</vt:lpstr>
      <vt:lpstr>Existence and Uniqueness</vt:lpstr>
      <vt:lpstr>PageRank:  The Google Formulation</vt:lpstr>
      <vt:lpstr>PageRank: Three Questions</vt:lpstr>
      <vt:lpstr>Does this converge?</vt:lpstr>
      <vt:lpstr>Does it converge to what we want?</vt:lpstr>
      <vt:lpstr>PageRank: Problems</vt:lpstr>
      <vt:lpstr>Problem: Spider Traps</vt:lpstr>
      <vt:lpstr>Solution: Teleports!</vt:lpstr>
      <vt:lpstr>Problem: Dead Ends</vt:lpstr>
      <vt:lpstr>Solution: Always Teleport!</vt:lpstr>
      <vt:lpstr>Why Teleports Solve the Problem?</vt:lpstr>
      <vt:lpstr>Solution: Random Teleports</vt:lpstr>
      <vt:lpstr>The Google Matrix</vt:lpstr>
      <vt:lpstr>Random Teleports ( = 0.8)</vt:lpstr>
      <vt:lpstr>How do we actually compute the PageRank?</vt:lpstr>
      <vt:lpstr>Computing Page Rank</vt:lpstr>
      <vt:lpstr>Matrix Formulation</vt:lpstr>
      <vt:lpstr>Rearranging the Equation</vt:lpstr>
      <vt:lpstr>Sparse Matrix Formulation</vt:lpstr>
      <vt:lpstr>PageRank: The Complete Algorithm</vt:lpstr>
      <vt:lpstr>Sparse Matrix Encoding</vt:lpstr>
      <vt:lpstr>Basic Algorithm: Update Step</vt:lpstr>
      <vt:lpstr>Analysis</vt:lpstr>
      <vt:lpstr>Block-based Update Algorithm</vt:lpstr>
      <vt:lpstr>Analysis of Block Update</vt:lpstr>
      <vt:lpstr>Block-Stripe Update Algorithm</vt:lpstr>
      <vt:lpstr>Block-Stripe Analysis</vt:lpstr>
      <vt:lpstr>Some Problems with Page Rank</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1553</cp:revision>
  <cp:lastPrinted>2012-01-25T16:54:23Z</cp:lastPrinted>
  <dcterms:created xsi:type="dcterms:W3CDTF">2009-06-12T17:14:38Z</dcterms:created>
  <dcterms:modified xsi:type="dcterms:W3CDTF">2014-08-09T04:46:15Z</dcterms:modified>
</cp:coreProperties>
</file>