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vml" ContentType="application/vnd.openxmlformats-officedocument.vmlDrawing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1"/>
  </p:sldMasterIdLst>
  <p:notesMasterIdLst>
    <p:notesMasterId r:id="rId98"/>
  </p:notesMasterIdLst>
  <p:sldIdLst>
    <p:sldId id="256" r:id="rId2"/>
    <p:sldId id="338" r:id="rId3"/>
    <p:sldId id="278" r:id="rId4"/>
    <p:sldId id="339" r:id="rId5"/>
    <p:sldId id="344" r:id="rId6"/>
    <p:sldId id="345" r:id="rId7"/>
    <p:sldId id="346" r:id="rId8"/>
    <p:sldId id="347" r:id="rId9"/>
    <p:sldId id="348" r:id="rId10"/>
    <p:sldId id="349" r:id="rId11"/>
    <p:sldId id="350" r:id="rId12"/>
    <p:sldId id="351" r:id="rId13"/>
    <p:sldId id="352" r:id="rId14"/>
    <p:sldId id="353" r:id="rId15"/>
    <p:sldId id="354" r:id="rId16"/>
    <p:sldId id="362" r:id="rId17"/>
    <p:sldId id="363" r:id="rId18"/>
    <p:sldId id="364" r:id="rId19"/>
    <p:sldId id="365" r:id="rId20"/>
    <p:sldId id="366" r:id="rId21"/>
    <p:sldId id="372" r:id="rId22"/>
    <p:sldId id="378" r:id="rId23"/>
    <p:sldId id="379" r:id="rId24"/>
    <p:sldId id="380" r:id="rId25"/>
    <p:sldId id="382" r:id="rId26"/>
    <p:sldId id="385" r:id="rId27"/>
    <p:sldId id="396" r:id="rId28"/>
    <p:sldId id="547" r:id="rId29"/>
    <p:sldId id="548" r:id="rId30"/>
    <p:sldId id="549" r:id="rId31"/>
    <p:sldId id="550" r:id="rId32"/>
    <p:sldId id="553" r:id="rId33"/>
    <p:sldId id="554" r:id="rId34"/>
    <p:sldId id="555" r:id="rId35"/>
    <p:sldId id="621" r:id="rId36"/>
    <p:sldId id="556" r:id="rId37"/>
    <p:sldId id="622" r:id="rId38"/>
    <p:sldId id="623" r:id="rId39"/>
    <p:sldId id="558" r:id="rId40"/>
    <p:sldId id="624" r:id="rId41"/>
    <p:sldId id="649" r:id="rId42"/>
    <p:sldId id="648" r:id="rId43"/>
    <p:sldId id="641" r:id="rId44"/>
    <p:sldId id="625" r:id="rId45"/>
    <p:sldId id="562" r:id="rId46"/>
    <p:sldId id="515" r:id="rId47"/>
    <p:sldId id="516" r:id="rId48"/>
    <p:sldId id="476" r:id="rId49"/>
    <p:sldId id="616" r:id="rId50"/>
    <p:sldId id="496" r:id="rId51"/>
    <p:sldId id="497" r:id="rId52"/>
    <p:sldId id="539" r:id="rId53"/>
    <p:sldId id="451" r:id="rId54"/>
    <p:sldId id="626" r:id="rId55"/>
    <p:sldId id="627" r:id="rId56"/>
    <p:sldId id="628" r:id="rId57"/>
    <p:sldId id="629" r:id="rId58"/>
    <p:sldId id="630" r:id="rId59"/>
    <p:sldId id="631" r:id="rId60"/>
    <p:sldId id="632" r:id="rId61"/>
    <p:sldId id="633" r:id="rId62"/>
    <p:sldId id="634" r:id="rId63"/>
    <p:sldId id="635" r:id="rId64"/>
    <p:sldId id="636" r:id="rId65"/>
    <p:sldId id="637" r:id="rId66"/>
    <p:sldId id="638" r:id="rId67"/>
    <p:sldId id="639" r:id="rId68"/>
    <p:sldId id="640" r:id="rId69"/>
    <p:sldId id="452" r:id="rId70"/>
    <p:sldId id="453" r:id="rId71"/>
    <p:sldId id="509" r:id="rId72"/>
    <p:sldId id="611" r:id="rId73"/>
    <p:sldId id="642" r:id="rId74"/>
    <p:sldId id="650" r:id="rId75"/>
    <p:sldId id="651" r:id="rId76"/>
    <p:sldId id="652" r:id="rId77"/>
    <p:sldId id="653" r:id="rId78"/>
    <p:sldId id="658" r:id="rId79"/>
    <p:sldId id="659" r:id="rId80"/>
    <p:sldId id="660" r:id="rId81"/>
    <p:sldId id="661" r:id="rId82"/>
    <p:sldId id="662" r:id="rId83"/>
    <p:sldId id="663" r:id="rId84"/>
    <p:sldId id="664" r:id="rId85"/>
    <p:sldId id="665" r:id="rId86"/>
    <p:sldId id="666" r:id="rId87"/>
    <p:sldId id="667" r:id="rId88"/>
    <p:sldId id="669" r:id="rId89"/>
    <p:sldId id="670" r:id="rId90"/>
    <p:sldId id="671" r:id="rId91"/>
    <p:sldId id="673" r:id="rId92"/>
    <p:sldId id="674" r:id="rId93"/>
    <p:sldId id="675" r:id="rId94"/>
    <p:sldId id="676" r:id="rId95"/>
    <p:sldId id="677" r:id="rId96"/>
    <p:sldId id="686" r:id="rId9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00E2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5440" autoAdjust="0"/>
    <p:restoredTop sz="94660"/>
  </p:normalViewPr>
  <p:slideViewPr>
    <p:cSldViewPr snapToGrid="0" snapToObjects="1">
      <p:cViewPr varScale="1">
        <p:scale>
          <a:sx n="63" d="100"/>
          <a:sy n="63" d="100"/>
        </p:scale>
        <p:origin x="1004" y="7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102" Type="http://schemas.openxmlformats.org/officeDocument/2006/relationships/tableStyles" Target="tableStyles.xml"/><Relationship Id="rId5" Type="http://schemas.openxmlformats.org/officeDocument/2006/relationships/slide" Target="slides/slide4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presProps" Target="presProps.xml"/><Relationship Id="rId10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Relationship Id="rId87" Type="http://schemas.openxmlformats.org/officeDocument/2006/relationships/slide" Target="slides/slide86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56" Type="http://schemas.openxmlformats.org/officeDocument/2006/relationships/slide" Target="slides/slide55.xml"/><Relationship Id="rId77" Type="http://schemas.openxmlformats.org/officeDocument/2006/relationships/slide" Target="slides/slide76.xml"/><Relationship Id="rId100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93" Type="http://schemas.openxmlformats.org/officeDocument/2006/relationships/slide" Target="slides/slide92.xml"/><Relationship Id="rId98" Type="http://schemas.openxmlformats.org/officeDocument/2006/relationships/notesMaster" Target="notesMasters/notesMaster1.xml"/><Relationship Id="rId3" Type="http://schemas.openxmlformats.org/officeDocument/2006/relationships/slide" Target="slides/slide2.xml"/></Relationships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12.wmf"/><Relationship Id="rId1" Type="http://schemas.openxmlformats.org/officeDocument/2006/relationships/image" Target="../media/image11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26.wmf"/><Relationship Id="rId1" Type="http://schemas.openxmlformats.org/officeDocument/2006/relationships/image" Target="../media/image25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image" Target="../media/image33.png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0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6E19B3-802B-1146-9D96-BE86CEF1F5AA}" type="datetimeFigureOut">
              <a:rPr lang="en-US" smtClean="0"/>
              <a:t>5/29/2020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C4832AD-E9BF-E541-A889-1B2F77DEA0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1381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BBC00F9F-FA22-4E68-AE92-A73BF5E34EA1}" type="slidenum">
              <a:rPr lang="en-US" smtClean="0"/>
              <a:pPr>
                <a:defRPr/>
              </a:pPr>
              <a:t>8</a:t>
            </a:fld>
            <a:endParaRPr lang="en-US"/>
          </a:p>
        </p:txBody>
      </p:sp>
      <p:sp>
        <p:nvSpPr>
          <p:cNvPr id="819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192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08458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  <a:noFill/>
        </p:spPr>
        <p:txBody>
          <a:bodyPr/>
          <a:lstStyle/>
          <a:p>
            <a:fld id="{4F5F75DC-2DAD-45AD-BC6F-C3559FDD87A9}" type="slidenum">
              <a:rPr lang="en-US" smtClean="0">
                <a:latin typeface="Arial" pitchFamily="34" charset="0"/>
                <a:cs typeface="Arial" pitchFamily="34" charset="0"/>
              </a:rPr>
              <a:pPr/>
              <a:t>11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58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584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395205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  <a:noFill/>
        </p:spPr>
        <p:txBody>
          <a:bodyPr/>
          <a:lstStyle/>
          <a:p>
            <a:fld id="{797BD444-5732-439E-BCA3-B73A32001A6B}" type="slidenum">
              <a:rPr lang="en-US" smtClean="0">
                <a:latin typeface="Arial" pitchFamily="34" charset="0"/>
                <a:cs typeface="Arial" pitchFamily="34" charset="0"/>
              </a:rPr>
              <a:pPr/>
              <a:t>12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2867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867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8407" y="3257778"/>
            <a:ext cx="6707188" cy="3085419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9554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  <a:noFill/>
        </p:spPr>
        <p:txBody>
          <a:bodyPr/>
          <a:lstStyle/>
          <a:p>
            <a:fld id="{21CC6933-934E-4D07-8F9B-9DAEEBC08295}" type="slidenum">
              <a:rPr lang="en-US" smtClean="0">
                <a:latin typeface="Arial" pitchFamily="34" charset="0"/>
                <a:cs typeface="Arial" pitchFamily="34" charset="0"/>
              </a:rPr>
              <a:pPr/>
              <a:t>13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072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072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218407" y="3257778"/>
            <a:ext cx="6707188" cy="3085419"/>
          </a:xfrm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346071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  <a:noFill/>
        </p:spPr>
        <p:txBody>
          <a:bodyPr/>
          <a:lstStyle/>
          <a:p>
            <a:fld id="{32BDD873-1981-47F1-8996-2C700F1D5DA0}" type="slidenum">
              <a:rPr lang="en-US" smtClean="0">
                <a:latin typeface="Arial" pitchFamily="34" charset="0"/>
                <a:cs typeface="Arial" pitchFamily="34" charset="0"/>
              </a:rPr>
              <a:pPr/>
              <a:t>14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17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0248308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  <a:noFill/>
        </p:spPr>
        <p:txBody>
          <a:bodyPr/>
          <a:lstStyle/>
          <a:p>
            <a:fld id="{500BC622-53E4-4B74-A169-8A5785B49C86}" type="slidenum">
              <a:rPr lang="en-US" smtClean="0">
                <a:latin typeface="Arial" pitchFamily="34" charset="0"/>
                <a:cs typeface="Arial" pitchFamily="34" charset="0"/>
              </a:rPr>
              <a:pPr/>
              <a:t>15</a:t>
            </a:fld>
            <a:endParaRPr lang="en-US">
              <a:latin typeface="Arial" pitchFamily="34" charset="0"/>
              <a:cs typeface="Arial" pitchFamily="34" charset="0"/>
            </a:endParaRPr>
          </a:p>
        </p:txBody>
      </p:sp>
      <p:sp>
        <p:nvSpPr>
          <p:cNvPr id="327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277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8647932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  <a:noFill/>
        </p:spPr>
        <p:txBody>
          <a:bodyPr/>
          <a:lstStyle/>
          <a:p>
            <a:fld id="{166473B0-D645-4F8E-AD7C-18BAD656CFBB}" type="slidenum">
              <a:rPr lang="en-US" smtClean="0"/>
              <a:pPr/>
              <a:t>16</a:t>
            </a:fld>
            <a:endParaRPr lang="en-US"/>
          </a:p>
        </p:txBody>
      </p:sp>
      <p:sp>
        <p:nvSpPr>
          <p:cNvPr id="399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99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63150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  <a:noFill/>
        </p:spPr>
        <p:txBody>
          <a:bodyPr/>
          <a:lstStyle/>
          <a:p>
            <a:fld id="{B656120C-FE6B-4B78-86E7-7DAEDC885979}" type="slidenum">
              <a:rPr lang="en-US" smtClean="0"/>
              <a:pPr/>
              <a:t>18</a:t>
            </a:fld>
            <a:endParaRPr lang="en-US"/>
          </a:p>
        </p:txBody>
      </p:sp>
      <p:sp>
        <p:nvSpPr>
          <p:cNvPr id="409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096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r>
              <a:rPr lang="en-US" dirty="0"/>
              <a:t>X’ is X in the second camera’s coordinate system</a:t>
            </a:r>
          </a:p>
          <a:p>
            <a:pPr eaLnBrk="1" hangingPunct="1"/>
            <a:r>
              <a:rPr lang="en-US" dirty="0"/>
              <a:t>We can identify the non-homogeneous 3D vectors X and X’ with the homogeneous coordinate vectors x and x’ of the projections of the two points into the two respective images</a:t>
            </a:r>
          </a:p>
        </p:txBody>
      </p:sp>
    </p:spTree>
    <p:extLst>
      <p:ext uri="{BB962C8B-B14F-4D97-AF65-F5344CB8AC3E}">
        <p14:creationId xmlns:p14="http://schemas.microsoft.com/office/powerpoint/2010/main" val="280756969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  <a:noFill/>
        </p:spPr>
        <p:txBody>
          <a:bodyPr/>
          <a:lstStyle/>
          <a:p>
            <a:fld id="{4F68B779-E80A-48EC-BD10-FC50FE2E1B68}" type="slidenum">
              <a:rPr lang="en-US" smtClean="0"/>
              <a:pPr/>
              <a:t>19</a:t>
            </a:fld>
            <a:endParaRPr lang="en-US"/>
          </a:p>
        </p:txBody>
      </p:sp>
      <p:sp>
        <p:nvSpPr>
          <p:cNvPr id="419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198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92601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7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  <a:noFill/>
        </p:spPr>
        <p:txBody>
          <a:bodyPr/>
          <a:lstStyle/>
          <a:p>
            <a:fld id="{2ACF0DE9-DE6A-4EC6-8CB6-4B20A56B8568}" type="slidenum">
              <a:rPr lang="en-US" smtClean="0"/>
              <a:pPr/>
              <a:t>20</a:t>
            </a:fld>
            <a:endParaRPr lang="en-US"/>
          </a:p>
        </p:txBody>
      </p:sp>
      <p:sp>
        <p:nvSpPr>
          <p:cNvPr id="430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3012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488551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865DE2D-B43A-4809-9F43-A0D11507C48D}" type="slidenum">
              <a:rPr lang="en-US" smtClean="0"/>
              <a:pPr>
                <a:defRPr/>
              </a:pPr>
              <a:t>21</a:t>
            </a:fld>
            <a:endParaRPr lang="en-US"/>
          </a:p>
        </p:txBody>
      </p:sp>
      <p:sp>
        <p:nvSpPr>
          <p:cNvPr id="75779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5780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839877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7E3CE4A0-8865-40C5-BB63-53519C9CFB24}" type="slidenum">
              <a:rPr lang="en-US" smtClean="0"/>
              <a:pPr>
                <a:defRPr/>
              </a:pPr>
              <a:t>22</a:t>
            </a:fld>
            <a:endParaRPr lang="en-US"/>
          </a:p>
        </p:txBody>
      </p:sp>
      <p:sp>
        <p:nvSpPr>
          <p:cNvPr id="8397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859088" y="514350"/>
            <a:ext cx="3429000" cy="2571750"/>
          </a:xfrm>
          <a:noFill/>
          <a:ln cap="flat">
            <a:solidFill>
              <a:schemeClr val="tx1"/>
            </a:solidFill>
            <a:miter lim="800000"/>
            <a:headEnd/>
            <a:tailEnd/>
          </a:ln>
        </p:spPr>
      </p:sp>
      <p:sp>
        <p:nvSpPr>
          <p:cNvPr id="8397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2" y="3257551"/>
            <a:ext cx="6705599" cy="3086100"/>
          </a:xfrm>
          <a:noFill/>
        </p:spPr>
        <p:txBody>
          <a:bodyPr wrap="square" lIns="104165" tIns="52082" rIns="104165" bIns="52082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751838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5395A5A5-AC04-41D2-827A-EAADDB20938B}" type="slidenum">
              <a:rPr lang="en-US" smtClean="0"/>
              <a:pPr>
                <a:defRPr/>
              </a:pPr>
              <a:t>24</a:t>
            </a:fld>
            <a:endParaRPr lang="en-US"/>
          </a:p>
        </p:txBody>
      </p:sp>
      <p:sp>
        <p:nvSpPr>
          <p:cNvPr id="8704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859088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4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2" y="3257551"/>
            <a:ext cx="6705599" cy="30861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35939486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ED168AE7-BE0C-47DE-BCE5-3769041515A0}" type="slidenum">
              <a:rPr lang="en-US" smtClean="0"/>
              <a:pPr>
                <a:defRPr/>
              </a:pPr>
              <a:t>25</a:t>
            </a:fld>
            <a:endParaRPr lang="en-US"/>
          </a:p>
        </p:txBody>
      </p:sp>
      <p:sp>
        <p:nvSpPr>
          <p:cNvPr id="89091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2859088" y="514350"/>
            <a:ext cx="3429000" cy="2571750"/>
          </a:xfrm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2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219202" y="3257551"/>
            <a:ext cx="6705599" cy="3086100"/>
          </a:xfrm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996855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31"/>
          <p:cNvSpPr>
            <a:spLocks noGrp="1" noChangeArrowheads="1"/>
          </p:cNvSpPr>
          <p:nvPr>
            <p:ph type="sldNum" sz="quarter" idx="5"/>
          </p:nvPr>
        </p:nvSpPr>
        <p:spPr>
          <a:xfrm>
            <a:off x="5146612" y="6542542"/>
            <a:ext cx="3957975" cy="341258"/>
          </a:xfrm>
          <a:prstGeom prst="rect">
            <a:avLst/>
          </a:prstGeom>
        </p:spPr>
        <p:txBody>
          <a:bodyPr/>
          <a:lstStyle/>
          <a:p>
            <a:pPr>
              <a:defRPr/>
            </a:pPr>
            <a:fld id="{931C379D-1FA9-4C5D-A2B4-CE2EC84057A5}" type="slidenum">
              <a:rPr lang="en-US" smtClean="0"/>
              <a:pPr>
                <a:defRPr/>
              </a:pPr>
              <a:t>26</a:t>
            </a:fld>
            <a:endParaRPr lang="en-US"/>
          </a:p>
        </p:txBody>
      </p:sp>
      <p:sp>
        <p:nvSpPr>
          <p:cNvPr id="92163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2164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398829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428E48B-0C04-4B68-9EB5-51B0C034EF33}" type="slidenum">
              <a:rPr lang="en-GB">
                <a:solidFill>
                  <a:prstClr val="black"/>
                </a:solidFill>
                <a:latin typeface="Calibri"/>
              </a:rPr>
              <a:pPr/>
              <a:t>28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2226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265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21915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A396CD-D24A-40F7-90D7-528C8ED7FD52}" type="slidenum">
              <a:rPr lang="en-GB">
                <a:solidFill>
                  <a:prstClr val="black"/>
                </a:solidFill>
                <a:latin typeface="Calibri"/>
              </a:rPr>
              <a:pPr/>
              <a:t>29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23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2063" y="723900"/>
            <a:ext cx="4797425" cy="3597275"/>
          </a:xfrm>
          <a:ln/>
        </p:spPr>
      </p:sp>
      <p:sp>
        <p:nvSpPr>
          <p:cNvPr id="4423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290" y="4560086"/>
            <a:ext cx="5368624" cy="4317339"/>
          </a:xfrm>
        </p:spPr>
        <p:txBody>
          <a:bodyPr/>
          <a:lstStyle/>
          <a:p>
            <a:r>
              <a:rPr lang="es-ES"/>
              <a:t>To sum up,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26109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CB2AC53-D684-4F12-A19E-DD045AE9064B}" type="slidenum">
              <a:rPr lang="en-GB">
                <a:solidFill>
                  <a:prstClr val="black"/>
                </a:solidFill>
                <a:latin typeface="Calibri"/>
              </a:rPr>
              <a:pPr/>
              <a:t>30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444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2063" y="723900"/>
            <a:ext cx="4797425" cy="3597275"/>
          </a:xfrm>
          <a:ln/>
        </p:spPr>
      </p:sp>
      <p:sp>
        <p:nvSpPr>
          <p:cNvPr id="4444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290" y="4560086"/>
            <a:ext cx="5368624" cy="4317339"/>
          </a:xfrm>
        </p:spPr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023988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B42615-54C8-4626-99BF-435A8BD5B5F1}" type="slidenum">
              <a:rPr lang="en-GB">
                <a:solidFill>
                  <a:prstClr val="black"/>
                </a:solidFill>
                <a:latin typeface="Calibri"/>
              </a:rPr>
              <a:pPr/>
              <a:t>31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843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62063" y="723900"/>
            <a:ext cx="4797425" cy="3597275"/>
          </a:xfrm>
          <a:ln/>
        </p:spPr>
      </p:sp>
      <p:sp>
        <p:nvSpPr>
          <p:cNvPr id="4843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3290" y="4560086"/>
            <a:ext cx="5368624" cy="4317339"/>
          </a:xfrm>
        </p:spPr>
        <p:txBody>
          <a:bodyPr/>
          <a:lstStyle/>
          <a:p>
            <a:r>
              <a:rPr lang="es-ES"/>
              <a:t>To sum up,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330598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9181684-F474-4E39-B4C0-40D7F029510D}" type="slidenum">
              <a:rPr lang="en-GB">
                <a:solidFill>
                  <a:prstClr val="black"/>
                </a:solidFill>
                <a:latin typeface="Calibri"/>
              </a:rPr>
              <a:pPr/>
              <a:t>32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15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7425" cy="3598863"/>
          </a:xfrm>
          <a:ln/>
        </p:spPr>
      </p:sp>
      <p:sp>
        <p:nvSpPr>
          <p:cNvPr id="4915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925" y="4560086"/>
            <a:ext cx="5365353" cy="4320317"/>
          </a:xfrm>
        </p:spPr>
        <p:txBody>
          <a:bodyPr/>
          <a:lstStyle/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71224016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22D3E11-B5D8-4EB1-BCF3-9F9E364DAEF0}" type="slidenum">
              <a:rPr lang="en-GB">
                <a:solidFill>
                  <a:prstClr val="black"/>
                </a:solidFill>
                <a:latin typeface="Calibri"/>
              </a:rPr>
              <a:pPr/>
              <a:t>36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506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8888" y="720725"/>
            <a:ext cx="4797425" cy="3598863"/>
          </a:xfrm>
          <a:ln/>
        </p:spPr>
      </p:sp>
      <p:sp>
        <p:nvSpPr>
          <p:cNvPr id="5068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0124288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DF1E127-D03A-472C-BE8E-EFD7DB3BCA0D}" type="slidenum">
              <a:rPr lang="en-GB">
                <a:solidFill>
                  <a:prstClr val="black"/>
                </a:solidFill>
                <a:latin typeface="Calibri"/>
              </a:rPr>
              <a:pPr/>
              <a:t>39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73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6733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01127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043F499-0F0F-4514-A233-C5D656EBE467}" type="slidenum">
              <a:rPr lang="en-GB">
                <a:solidFill>
                  <a:prstClr val="black"/>
                </a:solidFill>
                <a:latin typeface="Calibri"/>
              </a:rPr>
              <a:pPr/>
              <a:t>45</a:t>
            </a:fld>
            <a:endParaRPr lang="en-GB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166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66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9807109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3489AD3-72B2-459F-A055-57371C6C710A}" type="slidenum">
              <a:rPr lang="en-US" smtClean="0"/>
              <a:pPr/>
              <a:t>46</a:t>
            </a:fld>
            <a:endParaRPr lang="en-US"/>
          </a:p>
        </p:txBody>
      </p:sp>
      <p:sp>
        <p:nvSpPr>
          <p:cNvPr id="51203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1204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9048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CD8737B6-1D05-4996-ADE0-C072AA1DADAD}" type="slidenum">
              <a:rPr lang="en-US" smtClean="0"/>
              <a:pPr/>
              <a:t>47</a:t>
            </a:fld>
            <a:endParaRPr lang="en-US"/>
          </a:p>
        </p:txBody>
      </p:sp>
      <p:sp>
        <p:nvSpPr>
          <p:cNvPr id="5222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6558932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3EDB9568-F711-48C3-AB4E-9801A519BB01}" type="slidenum">
              <a:rPr lang="en-US" smtClean="0"/>
              <a:pPr/>
              <a:t>48</a:t>
            </a:fld>
            <a:endParaRPr lang="en-US"/>
          </a:p>
        </p:txBody>
      </p:sp>
      <p:sp>
        <p:nvSpPr>
          <p:cNvPr id="573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5734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294667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264C164F-F28E-4C43-8BD9-FA11EBCE3785}" type="slidenum">
              <a:rPr lang="en-US"/>
              <a:pPr/>
              <a:t>49</a:t>
            </a:fld>
            <a:endParaRPr lang="en-US"/>
          </a:p>
        </p:txBody>
      </p:sp>
      <p:sp>
        <p:nvSpPr>
          <p:cNvPr id="3194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94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 sz="2400"/>
          </a:p>
        </p:txBody>
      </p:sp>
    </p:spTree>
    <p:extLst>
      <p:ext uri="{BB962C8B-B14F-4D97-AF65-F5344CB8AC3E}">
        <p14:creationId xmlns:p14="http://schemas.microsoft.com/office/powerpoint/2010/main" val="1061216487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EEA6BC2-35DA-47B6-B292-6D2A0F09AB64}" type="slidenum">
              <a:rPr lang="en-US" smtClean="0"/>
              <a:pPr/>
              <a:t>50</a:t>
            </a:fld>
            <a:endParaRPr lang="en-US"/>
          </a:p>
        </p:txBody>
      </p:sp>
      <p:sp>
        <p:nvSpPr>
          <p:cNvPr id="696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9636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1969112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A366E640-A3A3-42BB-88D8-986CC438D9F3}" type="slidenum">
              <a:rPr lang="en-US" smtClean="0"/>
              <a:pPr/>
              <a:t>51</a:t>
            </a:fld>
            <a:endParaRPr lang="en-US"/>
          </a:p>
        </p:txBody>
      </p:sp>
      <p:sp>
        <p:nvSpPr>
          <p:cNvPr id="7065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70660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76148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4F8EE493-F194-47CE-BFEA-76433316F3CC}" type="slidenum">
              <a:rPr lang="en-US" smtClean="0"/>
              <a:pPr/>
              <a:t>53</a:t>
            </a:fld>
            <a:endParaRPr lang="en-US"/>
          </a:p>
        </p:txBody>
      </p:sp>
      <p:sp>
        <p:nvSpPr>
          <p:cNvPr id="65539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65540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00795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5328FB3-5AFD-4850-A9C2-D515CF4756BA}" type="slidenum">
              <a:rPr lang="en-US" smtClean="0"/>
              <a:pPr/>
              <a:t>69</a:t>
            </a:fld>
            <a:endParaRPr lang="en-US"/>
          </a:p>
        </p:txBody>
      </p:sp>
      <p:sp>
        <p:nvSpPr>
          <p:cNvPr id="6758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758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874713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77ECCD0B-304E-4D71-B73C-EE265D8BB34F}" type="slidenum">
              <a:rPr lang="en-US" smtClean="0"/>
              <a:pPr/>
              <a:t>70</a:t>
            </a:fld>
            <a:endParaRPr lang="en-US"/>
          </a:p>
        </p:txBody>
      </p:sp>
      <p:sp>
        <p:nvSpPr>
          <p:cNvPr id="68611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1257300" y="720725"/>
            <a:ext cx="4800600" cy="3600450"/>
          </a:xfrm>
          <a:ln/>
        </p:spPr>
      </p:sp>
      <p:sp>
        <p:nvSpPr>
          <p:cNvPr id="68612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974725" y="4560888"/>
            <a:ext cx="5365750" cy="4319587"/>
          </a:xfrm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38109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Rectangle 1031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4B0D8D4-9C3E-48BD-9A7B-0110AAF4E35E}" type="slidenum">
              <a:rPr lang="en-US" smtClean="0"/>
              <a:pPr/>
              <a:t>71</a:t>
            </a:fld>
            <a:endParaRPr lang="en-US"/>
          </a:p>
        </p:txBody>
      </p:sp>
      <p:sp>
        <p:nvSpPr>
          <p:cNvPr id="82947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82948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258090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4CAB09-923F-4DCB-90FC-FFB32A7BC7D1}" type="datetime1">
              <a:rPr lang="en-US" smtClean="0"/>
              <a:t>5/29/2020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68134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C33E80-BFA1-45B5-AA82-AF4AACDF648A}" type="datetime1">
              <a:rPr lang="en-US" smtClean="0"/>
              <a:t>5/29/2020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23699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7B145A-7472-48CC-A41C-50BD4EA63025}" type="datetime1">
              <a:rPr lang="en-US" smtClean="0"/>
              <a:t>5/29/2020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861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FE7706C-6FE7-47D2-BBEA-7B874C6080C0}" type="datetime1">
              <a:rPr lang="en-US" smtClean="0"/>
              <a:t>5/29/2020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682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9798F5-73D9-4B73-9B53-D0728E337984}" type="datetime1">
              <a:rPr lang="en-US" smtClean="0"/>
              <a:t>5/29/2020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70596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BDF8379-F04B-4DF1-B514-5681BA338F51}" type="datetime1">
              <a:rPr lang="en-US" smtClean="0"/>
              <a:t>5/29/2020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35615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C04149-9A1F-479F-885E-A372E7C6C342}" type="datetime1">
              <a:rPr lang="en-US" smtClean="0"/>
              <a:t>5/29/2020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249524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C839D0-21B5-45CD-89FB-3C54BE6AE57E}" type="datetime1">
              <a:rPr lang="en-US" smtClean="0"/>
              <a:t>5/29/2020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561845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2E09A3-DE17-4CA3-B8B8-1B1B82E8989A}" type="datetime1">
              <a:rPr lang="en-US" smtClean="0"/>
              <a:t>5/29/2020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39306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0FB328-89B8-415B-AD16-27FE65978378}" type="datetime1">
              <a:rPr lang="en-US" smtClean="0"/>
              <a:t>5/29/2020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61277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2F3CED-5EBB-4EE8-AC70-8FB7853314A0}" type="datetime1">
              <a:rPr lang="en-US" smtClean="0"/>
              <a:t>5/29/2020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89189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AndTwoObj">
  <p:cSld name="Title, Conten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6200"/>
            <a:ext cx="7772400" cy="8382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914400"/>
            <a:ext cx="3810000" cy="5257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9144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619500"/>
            <a:ext cx="3810000" cy="25527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1028"/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968CA22-8AD5-47DA-9A46-27D65F7EC882}" type="datetime1">
              <a:rPr lang="en-US" smtClean="0"/>
              <a:t>5/29/2020</a:t>
            </a:fld>
            <a:endParaRPr lang="en-US"/>
          </a:p>
        </p:txBody>
      </p:sp>
      <p:sp>
        <p:nvSpPr>
          <p:cNvPr id="7" name="Rectangle 1029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1030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7F2F79C-4F4E-46B8-B10B-944B55A82C5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354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4DFC5EE-F5B8-4E62-B4FB-0D78900CEDD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7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6934935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48200" y="1600200"/>
            <a:ext cx="4038600" cy="21859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48200" y="3938588"/>
            <a:ext cx="4038600" cy="2187575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Rectangle 2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3"/>
          <p:cNvSpPr>
            <a:spLocks noGrp="1" noChangeArrowheads="1"/>
          </p:cNvSpPr>
          <p:nvPr>
            <p:ph type="sldNum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B1B4A0E-913D-4144-9E32-56EDEE4598FD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  <p:sp>
        <p:nvSpPr>
          <p:cNvPr id="8" name="Rectangle 14"/>
          <p:cNvSpPr>
            <a:spLocks noGrp="1" noChangeArrowheads="1"/>
          </p:cNvSpPr>
          <p:nvPr>
            <p:ph type="ftr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836578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3FE41E3-BB4B-4869-A77B-6B041B0655E2}" type="datetime1">
              <a:rPr lang="en-US" smtClean="0"/>
              <a:t>5/29/2020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4E86B5-A92D-294E-92AF-8654113B184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917930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hf hdr="0" ftr="0" dt="0"/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.xml"/><Relationship Id="rId7" Type="http://schemas.openxmlformats.org/officeDocument/2006/relationships/image" Target="../media/image12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11.wmf"/><Relationship Id="rId4" Type="http://schemas.openxmlformats.org/officeDocument/2006/relationships/oleObject" Target="../embeddings/oleObject1.bin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9.png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26.wmf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oleObject" Target="../embeddings/oleObject4.bin"/><Relationship Id="rId5" Type="http://schemas.openxmlformats.org/officeDocument/2006/relationships/image" Target="../media/image25.wmf"/><Relationship Id="rId4" Type="http://schemas.openxmlformats.org/officeDocument/2006/relationships/oleObject" Target="../embeddings/oleObject3.bin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wmf"/><Relationship Id="rId3" Type="http://schemas.openxmlformats.org/officeDocument/2006/relationships/notesSlide" Target="../notesSlides/notesSlide10.xml"/><Relationship Id="rId7" Type="http://schemas.openxmlformats.org/officeDocument/2006/relationships/oleObject" Target="../embeddings/oleObject6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25.wmf"/><Relationship Id="rId5" Type="http://schemas.openxmlformats.org/officeDocument/2006/relationships/oleObject" Target="../embeddings/oleObject5.bin"/><Relationship Id="rId4" Type="http://schemas.openxmlformats.org/officeDocument/2006/relationships/image" Target="../media/image16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png"/><Relationship Id="rId4" Type="http://schemas.openxmlformats.org/officeDocument/2006/relationships/image" Target="../media/image1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://research.microsoft.com/~zhang/Papers/TR99-21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jpeg"/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wmf"/><Relationship Id="rId4" Type="http://schemas.openxmlformats.org/officeDocument/2006/relationships/image" Target="../media/image31.png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jpeg"/><Relationship Id="rId3" Type="http://schemas.openxmlformats.org/officeDocument/2006/relationships/notesSlide" Target="../notesSlides/notesSlide15.xml"/><Relationship Id="rId7" Type="http://schemas.openxmlformats.org/officeDocument/2006/relationships/image" Target="../media/image3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8.bin"/><Relationship Id="rId5" Type="http://schemas.openxmlformats.org/officeDocument/2006/relationships/image" Target="../media/image33.png"/><Relationship Id="rId4" Type="http://schemas.openxmlformats.org/officeDocument/2006/relationships/oleObject" Target="../embeddings/oleObject7.bin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iccv2007.rutgers.edu/" TargetMode="External"/><Relationship Id="rId5" Type="http://schemas.openxmlformats.org/officeDocument/2006/relationships/hyperlink" Target="http://grail.cs.washington.edu/projects/mvscpc/download/Goesele-2007-MVS.pdf" TargetMode="External"/><Relationship Id="rId4" Type="http://schemas.openxmlformats.org/officeDocument/2006/relationships/image" Target="../media/image38.png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4.png"/><Relationship Id="rId3" Type="http://schemas.openxmlformats.org/officeDocument/2006/relationships/image" Target="../media/image39.png"/><Relationship Id="rId7" Type="http://schemas.openxmlformats.org/officeDocument/2006/relationships/image" Target="../media/image43.jpeg"/><Relationship Id="rId12" Type="http://schemas.openxmlformats.org/officeDocument/2006/relationships/image" Target="../media/image48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2.png"/><Relationship Id="rId11" Type="http://schemas.openxmlformats.org/officeDocument/2006/relationships/image" Target="../media/image47.jpeg"/><Relationship Id="rId5" Type="http://schemas.openxmlformats.org/officeDocument/2006/relationships/image" Target="../media/image41.png"/><Relationship Id="rId10" Type="http://schemas.openxmlformats.org/officeDocument/2006/relationships/image" Target="../media/image46.png"/><Relationship Id="rId4" Type="http://schemas.openxmlformats.org/officeDocument/2006/relationships/image" Target="../media/image40.png"/><Relationship Id="rId9" Type="http://schemas.openxmlformats.org/officeDocument/2006/relationships/image" Target="../media/image45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9.jpe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4" Type="http://schemas.openxmlformats.org/officeDocument/2006/relationships/image" Target="../media/image39.pn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59.png"/><Relationship Id="rId3" Type="http://schemas.openxmlformats.org/officeDocument/2006/relationships/image" Target="../media/image54.jpeg"/><Relationship Id="rId7" Type="http://schemas.openxmlformats.org/officeDocument/2006/relationships/image" Target="../media/image5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7.jpeg"/><Relationship Id="rId5" Type="http://schemas.openxmlformats.org/officeDocument/2006/relationships/image" Target="../media/image56.jpeg"/><Relationship Id="rId4" Type="http://schemas.openxmlformats.org/officeDocument/2006/relationships/image" Target="../media/image55.png"/><Relationship Id="rId9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2.jpeg"/><Relationship Id="rId4" Type="http://schemas.openxmlformats.org/officeDocument/2006/relationships/image" Target="../media/image61.jpeg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8.png"/><Relationship Id="rId3" Type="http://schemas.openxmlformats.org/officeDocument/2006/relationships/image" Target="../media/image63.png"/><Relationship Id="rId7" Type="http://schemas.openxmlformats.org/officeDocument/2006/relationships/image" Target="../media/image6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6.png"/><Relationship Id="rId5" Type="http://schemas.openxmlformats.org/officeDocument/2006/relationships/image" Target="../media/image65.png"/><Relationship Id="rId10" Type="http://schemas.openxmlformats.org/officeDocument/2006/relationships/image" Target="../media/image70.png"/><Relationship Id="rId4" Type="http://schemas.openxmlformats.org/officeDocument/2006/relationships/image" Target="../media/image64.png"/><Relationship Id="rId9" Type="http://schemas.openxmlformats.org/officeDocument/2006/relationships/image" Target="../media/image69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image" Target="../media/image71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jpeg"/><Relationship Id="rId2" Type="http://schemas.openxmlformats.org/officeDocument/2006/relationships/image" Target="../media/image7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6.png"/><Relationship Id="rId4" Type="http://schemas.openxmlformats.org/officeDocument/2006/relationships/image" Target="../media/image75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7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2.jpeg"/><Relationship Id="rId4" Type="http://schemas.openxmlformats.org/officeDocument/2006/relationships/image" Target="../media/image81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png"/><Relationship Id="rId2" Type="http://schemas.openxmlformats.org/officeDocument/2006/relationships/image" Target="../media/image83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91.jpeg"/><Relationship Id="rId3" Type="http://schemas.openxmlformats.org/officeDocument/2006/relationships/image" Target="../media/image86.jpeg"/><Relationship Id="rId7" Type="http://schemas.openxmlformats.org/officeDocument/2006/relationships/image" Target="../media/image90.jpeg"/><Relationship Id="rId2" Type="http://schemas.openxmlformats.org/officeDocument/2006/relationships/image" Target="../media/image8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9.jpeg"/><Relationship Id="rId5" Type="http://schemas.openxmlformats.org/officeDocument/2006/relationships/image" Target="../media/image88.jpeg"/><Relationship Id="rId4" Type="http://schemas.openxmlformats.org/officeDocument/2006/relationships/image" Target="../media/image87.jpeg"/><Relationship Id="rId9" Type="http://schemas.openxmlformats.org/officeDocument/2006/relationships/image" Target="../media/image92.jpe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4.png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5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eg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gif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wmf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1.png"/><Relationship Id="rId4" Type="http://schemas.openxmlformats.org/officeDocument/2006/relationships/image" Target="../media/image100.wmf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eg"/><Relationship Id="rId7" Type="http://schemas.openxmlformats.org/officeDocument/2006/relationships/hyperlink" Target="http://www.ri.cmu.edu/pub_files/pub2/okutomi_m_1993_1/okutomi_m_1993_1.pdf" TargetMode="Externa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jpeg"/><Relationship Id="rId5" Type="http://schemas.openxmlformats.org/officeDocument/2006/relationships/image" Target="../media/image104.jpeg"/><Relationship Id="rId4" Type="http://schemas.openxmlformats.org/officeDocument/2006/relationships/image" Target="../media/image103.jpeg"/></Relationships>
</file>

<file path=ppt/slides/_rels/slide49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9.bin"/><Relationship Id="rId3" Type="http://schemas.openxmlformats.org/officeDocument/2006/relationships/notesSlide" Target="../notesSlides/notesSlide27.xml"/><Relationship Id="rId7" Type="http://schemas.openxmlformats.org/officeDocument/2006/relationships/image" Target="../media/image1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Relationship Id="rId6" Type="http://schemas.openxmlformats.org/officeDocument/2006/relationships/image" Target="../media/image109.png"/><Relationship Id="rId11" Type="http://schemas.openxmlformats.org/officeDocument/2006/relationships/image" Target="../media/image112.png"/><Relationship Id="rId5" Type="http://schemas.openxmlformats.org/officeDocument/2006/relationships/image" Target="../media/image108.png"/><Relationship Id="rId10" Type="http://schemas.openxmlformats.org/officeDocument/2006/relationships/image" Target="../media/image111.png"/><Relationship Id="rId4" Type="http://schemas.openxmlformats.org/officeDocument/2006/relationships/image" Target="../media/image107.png"/><Relationship Id="rId9" Type="http://schemas.openxmlformats.org/officeDocument/2006/relationships/image" Target="../media/image106.wmf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image" Target="../media/image11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7.png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s.washington.edu/homes/seitz/papers/kutu-ijcv00.pdf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8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9.png"/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0.jpeg"/><Relationship Id="rId1" Type="http://schemas.openxmlformats.org/officeDocument/2006/relationships/slideLayout" Target="../slideLayouts/slideLayout7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1.jpeg"/><Relationship Id="rId1" Type="http://schemas.openxmlformats.org/officeDocument/2006/relationships/slideLayout" Target="../slideLayouts/slideLayout7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2.jpeg"/><Relationship Id="rId1" Type="http://schemas.openxmlformats.org/officeDocument/2006/relationships/slideLayout" Target="../slideLayouts/slideLayout7.xml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3.jpeg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4.jpeg"/><Relationship Id="rId1" Type="http://schemas.openxmlformats.org/officeDocument/2006/relationships/slideLayout" Target="../slideLayouts/slideLayout7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5.jpeg"/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6.jpeg"/><Relationship Id="rId1" Type="http://schemas.openxmlformats.org/officeDocument/2006/relationships/slideLayout" Target="../slideLayouts/slideLayout7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7.jpeg"/><Relationship Id="rId1" Type="http://schemas.openxmlformats.org/officeDocument/2006/relationships/slideLayout" Target="../slideLayouts/slideLayout7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8.jpeg"/><Relationship Id="rId1" Type="http://schemas.openxmlformats.org/officeDocument/2006/relationships/slideLayout" Target="../slideLayouts/slideLayout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9.jpeg"/><Relationship Id="rId1" Type="http://schemas.openxmlformats.org/officeDocument/2006/relationships/slideLayout" Target="../slideLayouts/slideLayout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7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1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4.png"/><Relationship Id="rId5" Type="http://schemas.openxmlformats.org/officeDocument/2006/relationships/image" Target="../media/image133.png"/><Relationship Id="rId4" Type="http://schemas.openxmlformats.org/officeDocument/2006/relationships/image" Target="../media/image132.pn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5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7.png"/><Relationship Id="rId4" Type="http://schemas.openxmlformats.org/officeDocument/2006/relationships/image" Target="../media/image136.pn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8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9.png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1.jpeg"/><Relationship Id="rId2" Type="http://schemas.openxmlformats.org/officeDocument/2006/relationships/image" Target="../media/image14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2.jpeg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4.png"/><Relationship Id="rId2" Type="http://schemas.openxmlformats.org/officeDocument/2006/relationships/image" Target="../media/image143.png"/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6.png"/><Relationship Id="rId2" Type="http://schemas.openxmlformats.org/officeDocument/2006/relationships/image" Target="../media/image145.png"/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3.png"/><Relationship Id="rId13" Type="http://schemas.openxmlformats.org/officeDocument/2006/relationships/image" Target="../media/image158.png"/><Relationship Id="rId3" Type="http://schemas.openxmlformats.org/officeDocument/2006/relationships/image" Target="../media/image148.png"/><Relationship Id="rId7" Type="http://schemas.openxmlformats.org/officeDocument/2006/relationships/image" Target="../media/image152.png"/><Relationship Id="rId12" Type="http://schemas.openxmlformats.org/officeDocument/2006/relationships/image" Target="../media/image157.png"/><Relationship Id="rId17" Type="http://schemas.openxmlformats.org/officeDocument/2006/relationships/image" Target="../media/image162.png"/><Relationship Id="rId2" Type="http://schemas.openxmlformats.org/officeDocument/2006/relationships/image" Target="../media/image147.png"/><Relationship Id="rId16" Type="http://schemas.openxmlformats.org/officeDocument/2006/relationships/image" Target="../media/image16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51.png"/><Relationship Id="rId11" Type="http://schemas.openxmlformats.org/officeDocument/2006/relationships/image" Target="../media/image156.png"/><Relationship Id="rId5" Type="http://schemas.openxmlformats.org/officeDocument/2006/relationships/image" Target="../media/image150.png"/><Relationship Id="rId15" Type="http://schemas.openxmlformats.org/officeDocument/2006/relationships/image" Target="../media/image160.png"/><Relationship Id="rId10" Type="http://schemas.openxmlformats.org/officeDocument/2006/relationships/image" Target="../media/image155.png"/><Relationship Id="rId4" Type="http://schemas.openxmlformats.org/officeDocument/2006/relationships/image" Target="../media/image149.png"/><Relationship Id="rId9" Type="http://schemas.openxmlformats.org/officeDocument/2006/relationships/image" Target="../media/image154.png"/><Relationship Id="rId14" Type="http://schemas.openxmlformats.org/officeDocument/2006/relationships/image" Target="../media/image159.png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9.png"/><Relationship Id="rId3" Type="http://schemas.openxmlformats.org/officeDocument/2006/relationships/image" Target="../media/image164.png"/><Relationship Id="rId7" Type="http://schemas.openxmlformats.org/officeDocument/2006/relationships/image" Target="../media/image168.png"/><Relationship Id="rId2" Type="http://schemas.openxmlformats.org/officeDocument/2006/relationships/image" Target="../media/image163.png"/><Relationship Id="rId1" Type="http://schemas.openxmlformats.org/officeDocument/2006/relationships/slideLayout" Target="../slideLayouts/slideLayout13.xml"/><Relationship Id="rId6" Type="http://schemas.openxmlformats.org/officeDocument/2006/relationships/image" Target="../media/image167.png"/><Relationship Id="rId11" Type="http://schemas.openxmlformats.org/officeDocument/2006/relationships/image" Target="../media/image172.png"/><Relationship Id="rId5" Type="http://schemas.openxmlformats.org/officeDocument/2006/relationships/image" Target="../media/image166.png"/><Relationship Id="rId10" Type="http://schemas.openxmlformats.org/officeDocument/2006/relationships/image" Target="../media/image171.png"/><Relationship Id="rId4" Type="http://schemas.openxmlformats.org/officeDocument/2006/relationships/image" Target="../media/image165.png"/><Relationship Id="rId9" Type="http://schemas.openxmlformats.org/officeDocument/2006/relationships/image" Target="../media/image170.png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4.png"/><Relationship Id="rId2" Type="http://schemas.openxmlformats.org/officeDocument/2006/relationships/image" Target="../media/image173.png"/><Relationship Id="rId1" Type="http://schemas.openxmlformats.org/officeDocument/2006/relationships/slideLayout" Target="../slideLayouts/slideLayout14.xml"/><Relationship Id="rId5" Type="http://schemas.openxmlformats.org/officeDocument/2006/relationships/image" Target="../media/image176.png"/><Relationship Id="rId4" Type="http://schemas.openxmlformats.org/officeDocument/2006/relationships/image" Target="../media/image175.png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8.jpeg"/><Relationship Id="rId2" Type="http://schemas.openxmlformats.org/officeDocument/2006/relationships/image" Target="../media/image177.png"/><Relationship Id="rId1" Type="http://schemas.openxmlformats.org/officeDocument/2006/relationships/slideLayout" Target="../slideLayouts/slideLayout4.xml"/></Relationships>
</file>

<file path=ppt/slides/_rels/slide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image" Target="../media/image179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82.png"/><Relationship Id="rId4" Type="http://schemas.openxmlformats.org/officeDocument/2006/relationships/image" Target="../media/image181.png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3.png"/><Relationship Id="rId2" Type="http://schemas.openxmlformats.org/officeDocument/2006/relationships/image" Target="../media/image178.jpeg"/><Relationship Id="rId1" Type="http://schemas.openxmlformats.org/officeDocument/2006/relationships/slideLayout" Target="../slideLayouts/slideLayout14.xml"/></Relationships>
</file>

<file path=ppt/slides/_rels/slide8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5.png"/><Relationship Id="rId3" Type="http://schemas.openxmlformats.org/officeDocument/2006/relationships/image" Target="../media/image179.png"/><Relationship Id="rId7" Type="http://schemas.openxmlformats.org/officeDocument/2006/relationships/image" Target="../media/image182.png"/><Relationship Id="rId2" Type="http://schemas.openxmlformats.org/officeDocument/2006/relationships/image" Target="../media/image183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4.png"/><Relationship Id="rId11" Type="http://schemas.openxmlformats.org/officeDocument/2006/relationships/image" Target="../media/image188.png"/><Relationship Id="rId5" Type="http://schemas.openxmlformats.org/officeDocument/2006/relationships/image" Target="../media/image181.png"/><Relationship Id="rId10" Type="http://schemas.openxmlformats.org/officeDocument/2006/relationships/image" Target="../media/image187.png"/><Relationship Id="rId4" Type="http://schemas.openxmlformats.org/officeDocument/2006/relationships/image" Target="../media/image180.png"/><Relationship Id="rId9" Type="http://schemas.openxmlformats.org/officeDocument/2006/relationships/image" Target="../media/image186.png"/></Relationships>
</file>

<file path=ppt/slides/_rels/slide8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9.png"/><Relationship Id="rId1" Type="http://schemas.openxmlformats.org/officeDocument/2006/relationships/slideLayout" Target="../slideLayouts/slideLayout14.xml"/></Relationships>
</file>

<file path=ppt/slides/_rels/slide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1.png"/><Relationship Id="rId2" Type="http://schemas.openxmlformats.org/officeDocument/2006/relationships/image" Target="../media/image190.png"/><Relationship Id="rId1" Type="http://schemas.openxmlformats.org/officeDocument/2006/relationships/slideLayout" Target="../slideLayouts/slideLayout13.xml"/></Relationships>
</file>

<file path=ppt/slides/_rels/slide9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2.png"/><Relationship Id="rId1" Type="http://schemas.openxmlformats.org/officeDocument/2006/relationships/slideLayout" Target="../slideLayouts/slideLayout4.xml"/></Relationships>
</file>

<file path=ppt/slides/_rels/slide9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8.png"/><Relationship Id="rId3" Type="http://schemas.openxmlformats.org/officeDocument/2006/relationships/image" Target="../media/image175.png"/><Relationship Id="rId7" Type="http://schemas.openxmlformats.org/officeDocument/2006/relationships/image" Target="../media/image197.png"/><Relationship Id="rId2" Type="http://schemas.openxmlformats.org/officeDocument/2006/relationships/image" Target="../media/image19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6.png"/><Relationship Id="rId5" Type="http://schemas.openxmlformats.org/officeDocument/2006/relationships/image" Target="../media/image195.png"/><Relationship Id="rId4" Type="http://schemas.openxmlformats.org/officeDocument/2006/relationships/image" Target="../media/image194.png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0.png"/><Relationship Id="rId2" Type="http://schemas.openxmlformats.org/officeDocument/2006/relationships/image" Target="../media/image199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01.png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Computer Vision</a:t>
            </a: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CSE 455</a:t>
            </a:r>
            <a:br>
              <a:rPr lang="en-US" dirty="0">
                <a:cs typeface="Arial Rounded MT Bold"/>
              </a:rPr>
            </a:br>
            <a:r>
              <a:rPr lang="en-US" dirty="0">
                <a:cs typeface="Arial Rounded MT Bold"/>
              </a:rPr>
              <a:t>Stereo and 3D</a:t>
            </a:r>
            <a:br>
              <a:rPr lang="en-US" sz="3600" dirty="0">
                <a:cs typeface="Arial Rounded MT Bold"/>
              </a:rPr>
            </a:br>
            <a:br>
              <a:rPr lang="en-US" sz="3600" dirty="0">
                <a:cs typeface="Arial Rounded MT Bold"/>
              </a:rPr>
            </a:br>
            <a:r>
              <a:rPr lang="en-US" sz="3600" dirty="0">
                <a:cs typeface="Arial Rounded MT Bold"/>
              </a:rPr>
              <a:t>Linda Shapiro</a:t>
            </a:r>
            <a:br>
              <a:rPr lang="en-US" sz="36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Computer Science &amp; Engineering</a:t>
            </a:r>
            <a:br>
              <a:rPr lang="en-US" sz="2800" dirty="0">
                <a:cs typeface="Arial Rounded MT Bold"/>
              </a:rPr>
            </a:br>
            <a:r>
              <a:rPr lang="en-US" sz="2800" dirty="0">
                <a:cs typeface="Arial Rounded MT Bold"/>
              </a:rPr>
              <a:t>Professor of Electrical Engineering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400800" y="91440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6706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Camera Calibration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2E67A0-41F0-486B-9478-A190280637F8}" type="slidenum">
              <a:rPr lang="en-US" altLang="en-US" smtClean="0"/>
              <a:pPr/>
              <a:t>2</a:t>
            </a:fld>
            <a:endParaRPr lang="en-US" altLang="en-US"/>
          </a:p>
        </p:txBody>
      </p:sp>
      <p:pic>
        <p:nvPicPr>
          <p:cNvPr id="614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219200"/>
            <a:ext cx="2670175" cy="3279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5486400" y="1412558"/>
            <a:ext cx="2686954" cy="563231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The idea is to snap</a:t>
            </a:r>
          </a:p>
          <a:p>
            <a:r>
              <a:rPr lang="en-US" dirty="0"/>
              <a:t>images at different</a:t>
            </a:r>
          </a:p>
          <a:p>
            <a:r>
              <a:rPr lang="en-US" dirty="0"/>
              <a:t>depths and get a</a:t>
            </a:r>
          </a:p>
          <a:p>
            <a:r>
              <a:rPr lang="en-US" dirty="0"/>
              <a:t>lot of  2D-3D  point</a:t>
            </a:r>
          </a:p>
          <a:p>
            <a:r>
              <a:rPr lang="en-US" dirty="0"/>
              <a:t>correspondences.</a:t>
            </a:r>
          </a:p>
          <a:p>
            <a:endParaRPr lang="en-US" dirty="0"/>
          </a:p>
          <a:p>
            <a:r>
              <a:rPr lang="en-US" dirty="0">
                <a:solidFill>
                  <a:srgbClr val="C00000"/>
                </a:solidFill>
              </a:rPr>
              <a:t>x1, y1, z1, u1, v1</a:t>
            </a:r>
          </a:p>
          <a:p>
            <a:r>
              <a:rPr lang="en-US" dirty="0">
                <a:solidFill>
                  <a:srgbClr val="C00000"/>
                </a:solidFill>
              </a:rPr>
              <a:t>x2, y2, z1, u2, v2</a:t>
            </a:r>
          </a:p>
          <a:p>
            <a:r>
              <a:rPr lang="en-US" dirty="0">
                <a:solidFill>
                  <a:srgbClr val="C00000"/>
                </a:solidFill>
              </a:rPr>
              <a:t>.</a:t>
            </a:r>
          </a:p>
          <a:p>
            <a:r>
              <a:rPr lang="en-US" dirty="0">
                <a:solidFill>
                  <a:srgbClr val="C00000"/>
                </a:solidFill>
              </a:rPr>
              <a:t>.</a:t>
            </a:r>
          </a:p>
          <a:p>
            <a:r>
              <a:rPr lang="en-US" dirty="0" err="1">
                <a:solidFill>
                  <a:srgbClr val="C00000"/>
                </a:solidFill>
              </a:rPr>
              <a:t>xn</a:t>
            </a:r>
            <a:r>
              <a:rPr lang="en-US" dirty="0">
                <a:solidFill>
                  <a:srgbClr val="C00000"/>
                </a:solidFill>
              </a:rPr>
              <a:t>, </a:t>
            </a:r>
            <a:r>
              <a:rPr lang="en-US" dirty="0" err="1">
                <a:solidFill>
                  <a:srgbClr val="C00000"/>
                </a:solidFill>
              </a:rPr>
              <a:t>yn</a:t>
            </a:r>
            <a:r>
              <a:rPr lang="en-US" dirty="0">
                <a:solidFill>
                  <a:srgbClr val="C00000"/>
                </a:solidFill>
              </a:rPr>
              <a:t>, </a:t>
            </a:r>
            <a:r>
              <a:rPr lang="en-US" dirty="0" err="1">
                <a:solidFill>
                  <a:srgbClr val="C00000"/>
                </a:solidFill>
              </a:rPr>
              <a:t>zn</a:t>
            </a:r>
            <a:r>
              <a:rPr lang="en-US" dirty="0">
                <a:solidFill>
                  <a:srgbClr val="C00000"/>
                </a:solidFill>
              </a:rPr>
              <a:t>, un, </a:t>
            </a:r>
            <a:r>
              <a:rPr lang="en-US" dirty="0" err="1">
                <a:solidFill>
                  <a:srgbClr val="C00000"/>
                </a:solidFill>
              </a:rPr>
              <a:t>vn</a:t>
            </a:r>
            <a:endParaRPr lang="en-US" dirty="0">
              <a:solidFill>
                <a:srgbClr val="C00000"/>
              </a:solidFill>
            </a:endParaRPr>
          </a:p>
          <a:p>
            <a:endParaRPr lang="en-US" dirty="0"/>
          </a:p>
          <a:p>
            <a:r>
              <a:rPr lang="en-US" dirty="0"/>
              <a:t>Then solve a system</a:t>
            </a:r>
          </a:p>
          <a:p>
            <a:r>
              <a:rPr lang="en-US" dirty="0"/>
              <a:t>of equations to get</a:t>
            </a:r>
          </a:p>
          <a:p>
            <a:r>
              <a:rPr lang="en-US" dirty="0"/>
              <a:t>camera parameters.</a:t>
            </a:r>
          </a:p>
        </p:txBody>
      </p:sp>
    </p:spTree>
    <p:extLst>
      <p:ext uri="{BB962C8B-B14F-4D97-AF65-F5344CB8AC3E}">
        <p14:creationId xmlns:p14="http://schemas.microsoft.com/office/powerpoint/2010/main" val="21107132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3" name="Line 1"/>
          <p:cNvSpPr>
            <a:spLocks noChangeShapeType="1"/>
          </p:cNvSpPr>
          <p:nvPr/>
        </p:nvSpPr>
        <p:spPr bwMode="auto">
          <a:xfrm>
            <a:off x="685800" y="838200"/>
            <a:ext cx="7772400" cy="15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69634" name="Picture 2"/>
          <p:cNvPicPr>
            <a:picLocks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5825" y="3429000"/>
            <a:ext cx="612775" cy="219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35" name="Picture 3"/>
          <p:cNvPicPr>
            <a:picLocks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23138" y="3886200"/>
            <a:ext cx="201612" cy="227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36" name="Rectangle 4"/>
          <p:cNvSpPr>
            <a:spLocks noGrp="1" noChangeArrowheads="1"/>
          </p:cNvSpPr>
          <p:nvPr>
            <p:ph type="title"/>
          </p:nvPr>
        </p:nvSpPr>
        <p:spPr>
          <a:xfrm>
            <a:off x="528320" y="-15081"/>
            <a:ext cx="8229600" cy="1143000"/>
          </a:xfrm>
        </p:spPr>
        <p:txBody>
          <a:bodyPr rIns="132080"/>
          <a:lstStyle/>
          <a:p>
            <a:pPr indent="0" eaLnBrk="1" hangingPunct="1"/>
            <a:r>
              <a:rPr lang="en-US" altLang="en-US" dirty="0"/>
              <a:t>Camera Parameters</a:t>
            </a:r>
          </a:p>
        </p:txBody>
      </p:sp>
      <p:sp>
        <p:nvSpPr>
          <p:cNvPr id="69637" name="Rectangle 5"/>
          <p:cNvSpPr>
            <a:spLocks/>
          </p:cNvSpPr>
          <p:nvPr/>
        </p:nvSpPr>
        <p:spPr bwMode="auto">
          <a:xfrm>
            <a:off x="685800" y="914400"/>
            <a:ext cx="8166100" cy="1714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>
            <a:lvl1pPr marL="382588" indent="-3429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9pPr>
          </a:lstStyle>
          <a:p>
            <a:pPr eaLnBrk="1" hangingPunct="1">
              <a:spcBef>
                <a:spcPts val="450"/>
              </a:spcBef>
            </a:pPr>
            <a:r>
              <a:rPr lang="en-US" altLang="en-US" sz="20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A camera is described by several parameters</a:t>
            </a:r>
          </a:p>
          <a:p>
            <a:pPr eaLnBrk="1" hangingPunct="1">
              <a:spcBef>
                <a:spcPts val="413"/>
              </a:spcBef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Translation </a:t>
            </a:r>
            <a:r>
              <a:rPr lang="en-US" altLang="en-US" sz="1800" dirty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</a:t>
            </a: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of the optical center from the origin of world </a:t>
            </a:r>
            <a:r>
              <a:rPr lang="en-US" altLang="en-US" sz="18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coords</a:t>
            </a:r>
            <a:endParaRPr lang="en-US" alt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  <a:p>
            <a:pPr eaLnBrk="1" hangingPunct="1">
              <a:spcBef>
                <a:spcPts val="413"/>
              </a:spcBef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Rotation </a:t>
            </a:r>
            <a:r>
              <a:rPr lang="en-US" altLang="en-US" sz="1800" dirty="0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R</a:t>
            </a: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of the image plane</a:t>
            </a:r>
          </a:p>
          <a:p>
            <a:pPr eaLnBrk="1" hangingPunct="1">
              <a:spcBef>
                <a:spcPts val="413"/>
              </a:spcBef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focal length </a:t>
            </a:r>
            <a:r>
              <a:rPr lang="en-US" altLang="en-US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f</a:t>
            </a: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, principal point </a:t>
            </a:r>
            <a:r>
              <a:rPr lang="en-US" altLang="en-US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(x</a:t>
            </a:r>
            <a:r>
              <a:rPr lang="ja-JP" altLang="en-US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’</a:t>
            </a:r>
            <a:r>
              <a:rPr lang="en-US" altLang="ja-JP" sz="18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c</a:t>
            </a:r>
            <a:r>
              <a:rPr lang="en-US" altLang="ja-JP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, y</a:t>
            </a:r>
            <a:r>
              <a:rPr lang="ja-JP" altLang="en-US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’</a:t>
            </a:r>
            <a:r>
              <a:rPr lang="en-US" altLang="ja-JP" sz="1800" baseline="-250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c</a:t>
            </a:r>
            <a:r>
              <a:rPr lang="en-US" altLang="ja-JP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)</a:t>
            </a:r>
            <a:r>
              <a:rPr lang="en-US" altLang="ja-JP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, pixel size </a:t>
            </a:r>
            <a:r>
              <a:rPr lang="en-US" altLang="ja-JP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(</a:t>
            </a:r>
            <a:r>
              <a:rPr lang="en-US" altLang="ja-JP" sz="1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s</a:t>
            </a:r>
            <a:r>
              <a:rPr lang="en-US" altLang="ja-JP" sz="1800" baseline="-25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x</a:t>
            </a:r>
            <a:r>
              <a:rPr lang="en-US" altLang="ja-JP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, </a:t>
            </a:r>
            <a:r>
              <a:rPr lang="en-US" altLang="ja-JP" sz="1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s</a:t>
            </a:r>
            <a:r>
              <a:rPr lang="en-US" altLang="ja-JP" sz="1800" baseline="-250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y</a:t>
            </a:r>
            <a:r>
              <a:rPr lang="en-US" altLang="ja-JP" sz="1800" dirty="0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)</a:t>
            </a:r>
          </a:p>
          <a:p>
            <a:pPr eaLnBrk="1" hangingPunct="1">
              <a:spcBef>
                <a:spcPts val="413"/>
              </a:spcBef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blue parameters are called </a:t>
            </a:r>
            <a:r>
              <a:rPr lang="ja-JP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“</a:t>
            </a:r>
            <a:r>
              <a:rPr lang="en-US" altLang="ja-JP" sz="1800" dirty="0" err="1">
                <a:solidFill>
                  <a:srgbClr val="0000FF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extrinsics</a:t>
            </a:r>
            <a:r>
              <a:rPr lang="en-US" altLang="ja-JP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,</a:t>
            </a:r>
            <a:r>
              <a:rPr lang="ja-JP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”</a:t>
            </a:r>
            <a:r>
              <a:rPr lang="en-US" altLang="ja-JP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 red are </a:t>
            </a:r>
            <a:r>
              <a:rPr lang="ja-JP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“</a:t>
            </a:r>
            <a:r>
              <a:rPr lang="en-US" altLang="ja-JP" sz="1800" dirty="0" err="1">
                <a:solidFill>
                  <a:srgbClr val="FF0000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intrinsics</a:t>
            </a:r>
            <a:r>
              <a:rPr lang="ja-JP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”</a:t>
            </a:r>
            <a:endParaRPr lang="en-US" altLang="en-US" sz="1800" dirty="0">
              <a:solidFill>
                <a:schemeClr val="tx1"/>
              </a:solidFill>
              <a:latin typeface="Arial" pitchFamily="34" charset="0"/>
              <a:cs typeface="Arial" pitchFamily="34" charset="0"/>
              <a:sym typeface="Arial" pitchFamily="34" charset="0"/>
            </a:endParaRPr>
          </a:p>
        </p:txBody>
      </p:sp>
      <p:sp>
        <p:nvSpPr>
          <p:cNvPr id="32774" name="Rectangle 6"/>
          <p:cNvSpPr>
            <a:spLocks/>
          </p:cNvSpPr>
          <p:nvPr/>
        </p:nvSpPr>
        <p:spPr bwMode="auto">
          <a:xfrm>
            <a:off x="685800" y="6172200"/>
            <a:ext cx="8166100" cy="63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40639" bIns="0"/>
          <a:lstStyle>
            <a:lvl1pPr marL="782638" indent="-28575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9pPr>
          </a:lstStyle>
          <a:p>
            <a:pPr eaLnBrk="1" hangingPunct="1">
              <a:spcBef>
                <a:spcPts val="413"/>
              </a:spcBef>
              <a:buClr>
                <a:srgbClr val="000000"/>
              </a:buClr>
              <a:buSzPct val="100000"/>
              <a:buFont typeface="Arial" pitchFamily="34" charset="0"/>
              <a:buChar char="•"/>
            </a:pP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The definitions of these parameters are </a:t>
            </a:r>
            <a:r>
              <a:rPr lang="en-US" altLang="en-US" sz="1800" dirty="0">
                <a:solidFill>
                  <a:schemeClr val="tx1"/>
                </a:solidFill>
                <a:latin typeface="Arial Bold" pitchFamily="-84" charset="0"/>
                <a:sym typeface="Arial Bold" pitchFamily="-84" charset="0"/>
              </a:rPr>
              <a:t>not</a:t>
            </a:r>
            <a:r>
              <a:rPr lang="en-US" altLang="en-US" sz="18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 completely standardized</a:t>
            </a:r>
          </a:p>
          <a:p>
            <a:pPr eaLnBrk="1" hangingPunct="1">
              <a:spcBef>
                <a:spcPts val="350"/>
              </a:spcBef>
              <a:buClr>
                <a:srgbClr val="000000"/>
              </a:buClr>
              <a:buSzPct val="100000"/>
              <a:buFont typeface="Arial" pitchFamily="34" charset="0"/>
              <a:buChar char="–"/>
            </a:pPr>
            <a:r>
              <a:rPr lang="en-US" alt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especially </a:t>
            </a:r>
            <a:r>
              <a:rPr lang="en-US" altLang="en-US" sz="1600" dirty="0" err="1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intrinsics</a:t>
            </a:r>
            <a:r>
              <a:rPr lang="en-US" altLang="en-US" sz="1600" dirty="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rPr>
              <a:t>—varies from one book to another</a:t>
            </a:r>
          </a:p>
        </p:txBody>
      </p:sp>
      <p:sp>
        <p:nvSpPr>
          <p:cNvPr id="69639" name="Rectangle 7"/>
          <p:cNvSpPr>
            <a:spLocks/>
          </p:cNvSpPr>
          <p:nvPr/>
        </p:nvSpPr>
        <p:spPr bwMode="auto">
          <a:xfrm>
            <a:off x="6781800" y="2743200"/>
            <a:ext cx="1447800" cy="1143000"/>
          </a:xfrm>
          <a:prstGeom prst="rect">
            <a:avLst/>
          </a:prstGeom>
          <a:noFill/>
          <a:ln w="1905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>
            <a:lvl1pPr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9640" name="Line 8"/>
          <p:cNvSpPr>
            <a:spLocks noChangeShapeType="1"/>
          </p:cNvSpPr>
          <p:nvPr/>
        </p:nvSpPr>
        <p:spPr bwMode="auto">
          <a:xfrm rot="10800000" flipH="1">
            <a:off x="7467600" y="2743200"/>
            <a:ext cx="1588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9641" name="Line 9"/>
          <p:cNvSpPr>
            <a:spLocks noChangeShapeType="1"/>
          </p:cNvSpPr>
          <p:nvPr/>
        </p:nvSpPr>
        <p:spPr bwMode="auto">
          <a:xfrm>
            <a:off x="7467600" y="3351213"/>
            <a:ext cx="6096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69642" name="Picture 10"/>
          <p:cNvPicPr>
            <a:picLocks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89900" y="3276600"/>
            <a:ext cx="215900" cy="17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9643" name="Picture 11"/>
          <p:cNvPicPr>
            <a:picLocks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9150" y="2868613"/>
            <a:ext cx="190500" cy="1793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44" name="Line 12"/>
          <p:cNvSpPr>
            <a:spLocks noChangeShapeType="1"/>
          </p:cNvSpPr>
          <p:nvPr/>
        </p:nvSpPr>
        <p:spPr bwMode="auto">
          <a:xfrm rot="10800000" flipH="1">
            <a:off x="6699250" y="3276600"/>
            <a:ext cx="1588" cy="6096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sp>
        <p:nvSpPr>
          <p:cNvPr id="69645" name="Line 13"/>
          <p:cNvSpPr>
            <a:spLocks noChangeShapeType="1"/>
          </p:cNvSpPr>
          <p:nvPr/>
        </p:nvSpPr>
        <p:spPr bwMode="auto">
          <a:xfrm>
            <a:off x="6781800" y="3960813"/>
            <a:ext cx="609600" cy="1587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pic>
        <p:nvPicPr>
          <p:cNvPr id="69646" name="Picture 14"/>
          <p:cNvPicPr>
            <a:picLocks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38900" y="3276600"/>
            <a:ext cx="190500" cy="261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69647" name="Oval 15"/>
          <p:cNvSpPr>
            <a:spLocks/>
          </p:cNvSpPr>
          <p:nvPr/>
        </p:nvSpPr>
        <p:spPr bwMode="auto">
          <a:xfrm>
            <a:off x="7424738" y="3309938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lIns="0" tIns="0" rIns="0" bIns="0"/>
          <a:lstStyle>
            <a:lvl1pPr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1pPr>
            <a:lvl2pPr marL="742950" indent="-28575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2pPr>
            <a:lvl3pPr marL="11430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3pPr>
            <a:lvl4pPr marL="16002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4pPr>
            <a:lvl5pPr marL="2057400" indent="-228600" eaLnBrk="0" hangingPunct="0"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rgbClr val="000000"/>
                </a:solidFill>
                <a:latin typeface="Times New Roman" pitchFamily="18" charset="0"/>
                <a:ea typeface="ヒラギノ明朝 ProN W3" pitchFamily="-84" charset="-128"/>
                <a:sym typeface="Times New Roman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sp>
        <p:nvSpPr>
          <p:cNvPr id="69648" name="Freeform 16"/>
          <p:cNvSpPr>
            <a:spLocks/>
          </p:cNvSpPr>
          <p:nvPr/>
        </p:nvSpPr>
        <p:spPr bwMode="auto">
          <a:xfrm>
            <a:off x="5027613" y="1674813"/>
            <a:ext cx="3125787" cy="1601787"/>
          </a:xfrm>
          <a:custGeom>
            <a:avLst/>
            <a:gdLst>
              <a:gd name="T0" fmla="*/ 0 w 21515"/>
              <a:gd name="T1" fmla="*/ 2147483647 h 21442"/>
              <a:gd name="T2" fmla="*/ 2147483647 w 21515"/>
              <a:gd name="T3" fmla="*/ 373530199 h 21442"/>
              <a:gd name="T4" fmla="*/ 2147483647 w 21515"/>
              <a:gd name="T5" fmla="*/ 2147483647 h 21442"/>
              <a:gd name="T6" fmla="*/ 2147483647 w 21515"/>
              <a:gd name="T7" fmla="*/ 2147483647 h 21442"/>
              <a:gd name="T8" fmla="*/ 2147483647 w 21515"/>
              <a:gd name="T9" fmla="*/ 2147483647 h 2144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21515"/>
              <a:gd name="T16" fmla="*/ 0 h 21442"/>
              <a:gd name="T17" fmla="*/ 21515 w 21515"/>
              <a:gd name="T18" fmla="*/ 21442 h 21442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21515" h="21442">
                <a:moveTo>
                  <a:pt x="0" y="3073"/>
                </a:moveTo>
                <a:cubicBezTo>
                  <a:pt x="3585" y="1458"/>
                  <a:pt x="7171" y="-158"/>
                  <a:pt x="9969" y="12"/>
                </a:cubicBezTo>
                <a:cubicBezTo>
                  <a:pt x="12768" y="182"/>
                  <a:pt x="14866" y="1883"/>
                  <a:pt x="16790" y="4094"/>
                </a:cubicBezTo>
                <a:cubicBezTo>
                  <a:pt x="18714" y="6305"/>
                  <a:pt x="21425" y="10387"/>
                  <a:pt x="21513" y="13278"/>
                </a:cubicBezTo>
                <a:cubicBezTo>
                  <a:pt x="21600" y="16170"/>
                  <a:pt x="19457" y="18806"/>
                  <a:pt x="17315" y="21442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en-US"/>
          </a:p>
        </p:txBody>
      </p:sp>
      <p:grpSp>
        <p:nvGrpSpPr>
          <p:cNvPr id="2" name="Group 28"/>
          <p:cNvGrpSpPr>
            <a:grpSpLocks/>
          </p:cNvGrpSpPr>
          <p:nvPr/>
        </p:nvGrpSpPr>
        <p:grpSpPr bwMode="auto">
          <a:xfrm>
            <a:off x="685800" y="2667000"/>
            <a:ext cx="8166100" cy="3505200"/>
            <a:chOff x="0" y="0"/>
            <a:chExt cx="5144" cy="2208"/>
          </a:xfrm>
        </p:grpSpPr>
        <p:sp>
          <p:nvSpPr>
            <p:cNvPr id="69650" name="Rectangle 17"/>
            <p:cNvSpPr>
              <a:spLocks/>
            </p:cNvSpPr>
            <p:nvPr/>
          </p:nvSpPr>
          <p:spPr bwMode="auto">
            <a:xfrm>
              <a:off x="0" y="0"/>
              <a:ext cx="5144" cy="13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40639" bIns="0"/>
            <a:lstStyle>
              <a:lvl1pPr marL="382588" indent="-3429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9pPr>
            </a:lstStyle>
            <a:p>
              <a:pPr eaLnBrk="1" hangingPunct="1">
                <a:spcBef>
                  <a:spcPts val="450"/>
                </a:spcBef>
              </a:pPr>
              <a:r>
                <a:rPr lang="en-US" altLang="en-US" sz="200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Projection equation</a:t>
              </a:r>
            </a:p>
            <a:p>
              <a:pPr eaLnBrk="1" hangingPunct="1">
                <a:spcBef>
                  <a:spcPts val="450"/>
                </a:spcBef>
              </a:pPr>
              <a:endParaRPr lang="en-US" altLang="en-US" sz="200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  <a:p>
              <a:pPr eaLnBrk="1" hangingPunct="1">
                <a:spcBef>
                  <a:spcPts val="450"/>
                </a:spcBef>
              </a:pPr>
              <a:endParaRPr lang="en-US" altLang="en-US" sz="200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  <a:p>
              <a:pPr eaLnBrk="1" hangingPunct="1">
                <a:spcBef>
                  <a:spcPts val="450"/>
                </a:spcBef>
              </a:pPr>
              <a:endParaRPr lang="en-US" altLang="en-US" sz="2000">
                <a:solidFill>
                  <a:schemeClr val="tx1"/>
                </a:solidFill>
                <a:latin typeface="Arial" pitchFamily="34" charset="0"/>
                <a:cs typeface="Arial" pitchFamily="34" charset="0"/>
                <a:sym typeface="Arial" pitchFamily="34" charset="0"/>
              </a:endParaRPr>
            </a:p>
            <a:p>
              <a:pPr eaLnBrk="1" hangingPunct="1">
                <a:spcBef>
                  <a:spcPts val="413"/>
                </a:spcBef>
                <a:buClr>
                  <a:srgbClr val="000000"/>
                </a:buClr>
                <a:buSzPct val="100000"/>
                <a:buFont typeface="Arial" pitchFamily="34" charset="0"/>
                <a:buChar char="•"/>
              </a:pPr>
              <a:r>
                <a:rPr lang="en-US" altLang="en-US" sz="180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The projection matrix models the cumulative effect of all parameters</a:t>
              </a:r>
            </a:p>
            <a:p>
              <a:pPr eaLnBrk="1" hangingPunct="1">
                <a:spcBef>
                  <a:spcPts val="413"/>
                </a:spcBef>
                <a:buClr>
                  <a:srgbClr val="000000"/>
                </a:buClr>
                <a:buSzPct val="100000"/>
                <a:buFont typeface="Arial" pitchFamily="34" charset="0"/>
                <a:buChar char="•"/>
              </a:pPr>
              <a:r>
                <a:rPr lang="en-US" altLang="en-US" sz="180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Useful to decompose into a series of operations</a:t>
              </a:r>
            </a:p>
          </p:txBody>
        </p:sp>
        <p:pic>
          <p:nvPicPr>
            <p:cNvPr id="69651" name="Picture 18"/>
            <p:cNvPicPr>
              <a:picLocks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26" y="1440"/>
              <a:ext cx="3392" cy="58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69652" name="Rectangle 19"/>
            <p:cNvSpPr>
              <a:spLocks/>
            </p:cNvSpPr>
            <p:nvPr/>
          </p:nvSpPr>
          <p:spPr bwMode="auto">
            <a:xfrm>
              <a:off x="1837" y="2016"/>
              <a:ext cx="58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40639" bIns="0">
              <a:spAutoFit/>
            </a:bodyPr>
            <a:lstStyle>
              <a:lvl1pPr marL="39688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projection</a:t>
              </a:r>
            </a:p>
          </p:txBody>
        </p:sp>
        <p:sp>
          <p:nvSpPr>
            <p:cNvPr id="69653" name="Rectangle 20"/>
            <p:cNvSpPr>
              <a:spLocks/>
            </p:cNvSpPr>
            <p:nvPr/>
          </p:nvSpPr>
          <p:spPr bwMode="auto">
            <a:xfrm>
              <a:off x="1117" y="2016"/>
              <a:ext cx="533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40639" bIns="0">
              <a:spAutoFit/>
            </a:bodyPr>
            <a:lstStyle>
              <a:lvl1pPr marL="39688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solidFill>
                    <a:srgbClr val="FF0000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intrinsics</a:t>
              </a:r>
            </a:p>
          </p:txBody>
        </p:sp>
        <p:sp>
          <p:nvSpPr>
            <p:cNvPr id="69654" name="Rectangle 21"/>
            <p:cNvSpPr>
              <a:spLocks/>
            </p:cNvSpPr>
            <p:nvPr/>
          </p:nvSpPr>
          <p:spPr bwMode="auto">
            <a:xfrm>
              <a:off x="2640" y="2016"/>
              <a:ext cx="471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40639" bIns="0">
              <a:spAutoFit/>
            </a:bodyPr>
            <a:lstStyle>
              <a:lvl1pPr marL="39688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rotation</a:t>
              </a:r>
            </a:p>
          </p:txBody>
        </p:sp>
        <p:sp>
          <p:nvSpPr>
            <p:cNvPr id="69655" name="Rectangle 22"/>
            <p:cNvSpPr>
              <a:spLocks/>
            </p:cNvSpPr>
            <p:nvPr/>
          </p:nvSpPr>
          <p:spPr bwMode="auto">
            <a:xfrm>
              <a:off x="3277" y="2016"/>
              <a:ext cx="614" cy="19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40639" bIns="0">
              <a:spAutoFit/>
            </a:bodyPr>
            <a:lstStyle>
              <a:lvl1pPr marL="39688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9pPr>
            </a:lstStyle>
            <a:p>
              <a:pPr eaLnBrk="1" hangingPunct="1"/>
              <a:r>
                <a:rPr lang="en-US" altLang="en-US" sz="1400">
                  <a:solidFill>
                    <a:srgbClr val="0000FF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translation</a:t>
              </a:r>
            </a:p>
          </p:txBody>
        </p:sp>
        <p:sp>
          <p:nvSpPr>
            <p:cNvPr id="69656" name="Rectangle 23"/>
            <p:cNvSpPr>
              <a:spLocks/>
            </p:cNvSpPr>
            <p:nvPr/>
          </p:nvSpPr>
          <p:spPr bwMode="auto">
            <a:xfrm>
              <a:off x="3853" y="1248"/>
              <a:ext cx="887" cy="2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40639" bIns="0">
              <a:spAutoFit/>
            </a:bodyPr>
            <a:lstStyle>
              <a:lvl1pPr marL="39688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9pPr>
            </a:lstStyle>
            <a:p>
              <a:pPr algn="ctr" eaLnBrk="1" hangingPunct="1"/>
              <a:r>
                <a:rPr lang="en-US" altLang="en-US" sz="1600">
                  <a:solidFill>
                    <a:schemeClr val="tx1"/>
                  </a:solidFill>
                  <a:latin typeface="Arial" pitchFamily="34" charset="0"/>
                  <a:cs typeface="Arial" pitchFamily="34" charset="0"/>
                  <a:sym typeface="Arial" pitchFamily="34" charset="0"/>
                </a:rPr>
                <a:t>identity matrix</a:t>
              </a:r>
            </a:p>
          </p:txBody>
        </p:sp>
        <p:sp>
          <p:nvSpPr>
            <p:cNvPr id="69657" name="Line 24"/>
            <p:cNvSpPr>
              <a:spLocks noChangeShapeType="1"/>
            </p:cNvSpPr>
            <p:nvPr/>
          </p:nvSpPr>
          <p:spPr bwMode="auto">
            <a:xfrm flipH="1">
              <a:off x="3408" y="1392"/>
              <a:ext cx="432" cy="192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 rIns="0" bIns="0"/>
            <a:lstStyle/>
            <a:p>
              <a:endParaRPr lang="en-US"/>
            </a:p>
          </p:txBody>
        </p:sp>
        <p:pic>
          <p:nvPicPr>
            <p:cNvPr id="69658" name="Picture 25"/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803" y="248"/>
              <a:ext cx="2625" cy="60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  <p:sp>
          <p:nvSpPr>
            <p:cNvPr id="69659" name="Rectangle 26"/>
            <p:cNvSpPr>
              <a:spLocks/>
            </p:cNvSpPr>
            <p:nvPr/>
          </p:nvSpPr>
          <p:spPr bwMode="auto">
            <a:xfrm>
              <a:off x="416" y="1576"/>
              <a:ext cx="376" cy="304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chemeClr val="tx1">
                  <a:alpha val="0"/>
                </a:schemeClr>
              </a:solidFill>
              <a:round/>
              <a:headEnd/>
              <a:tailEnd/>
            </a:ln>
          </p:spPr>
          <p:txBody>
            <a:bodyPr lIns="0" tIns="0" rIns="0" bIns="0"/>
            <a:lstStyle>
              <a:lvl1pPr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1pPr>
              <a:lvl2pPr marL="742950" indent="-28575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2pPr>
              <a:lvl3pPr marL="11430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3pPr>
              <a:lvl4pPr marL="16002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4pPr>
              <a:lvl5pPr marL="2057400" indent="-228600" eaLnBrk="0" hangingPunct="0"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rgbClr val="000000"/>
                  </a:solidFill>
                  <a:latin typeface="Times New Roman" pitchFamily="18" charset="0"/>
                  <a:ea typeface="ヒラギノ明朝 ProN W3" pitchFamily="-84" charset="-128"/>
                  <a:sym typeface="Times New Roman" pitchFamily="18" charset="0"/>
                </a:defRPr>
              </a:lvl9pPr>
            </a:lstStyle>
            <a:p>
              <a:pPr eaLnBrk="1" hangingPunct="1"/>
              <a:endParaRPr lang="en-US" altLang="en-US"/>
            </a:p>
          </p:txBody>
        </p:sp>
        <p:pic>
          <p:nvPicPr>
            <p:cNvPr id="69660" name="Picture 27"/>
            <p:cNvPicPr>
              <a:picLocks noChangeAspect="1" noChangeArrowheads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64" y="1616"/>
              <a:ext cx="280" cy="2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</p:pic>
      </p:grpSp>
      <p:sp>
        <p:nvSpPr>
          <p:cNvPr id="3" name="Slide Number Placeholder 2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F28BAD-4FF9-4326-B3FA-847EDC5D27C2}" type="slidenum">
              <a:rPr lang="en-US" altLang="en-US" smtClean="0"/>
              <a:pPr/>
              <a:t>3</a:t>
            </a:fld>
            <a:endParaRPr lang="en-US" altLang="en-US"/>
          </a:p>
        </p:txBody>
      </p:sp>
      <p:sp>
        <p:nvSpPr>
          <p:cNvPr id="4" name="TextBox 3"/>
          <p:cNvSpPr txBox="1"/>
          <p:nvPr/>
        </p:nvSpPr>
        <p:spPr>
          <a:xfrm>
            <a:off x="7391400" y="5181600"/>
            <a:ext cx="15015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[</a:t>
            </a:r>
            <a:r>
              <a:rPr lang="en-US" dirty="0" err="1"/>
              <a:t>tx</a:t>
            </a:r>
            <a:r>
              <a:rPr lang="en-US" dirty="0"/>
              <a:t>, ty, </a:t>
            </a:r>
            <a:r>
              <a:rPr lang="en-US" dirty="0" err="1"/>
              <a:t>tz</a:t>
            </a:r>
            <a:r>
              <a:rPr lang="en-US" dirty="0"/>
              <a:t>]</a:t>
            </a:r>
            <a:r>
              <a:rPr lang="en-US" baseline="30000" dirty="0"/>
              <a:t>T</a:t>
            </a:r>
          </a:p>
        </p:txBody>
      </p:sp>
      <p:cxnSp>
        <p:nvCxnSpPr>
          <p:cNvPr id="6" name="Straight Arrow Connector 5"/>
          <p:cNvCxnSpPr>
            <a:stCxn id="4" idx="1"/>
            <a:endCxn id="69651" idx="3"/>
          </p:cNvCxnSpPr>
          <p:nvPr/>
        </p:nvCxnSpPr>
        <p:spPr bwMode="auto">
          <a:xfrm flipH="1">
            <a:off x="7064375" y="5412433"/>
            <a:ext cx="327025" cy="3324"/>
          </a:xfrm>
          <a:prstGeom prst="straightConnector1">
            <a:avLst/>
          </a:prstGeom>
          <a:solidFill>
            <a:srgbClr val="00CC99"/>
          </a:solidFill>
          <a:ln w="9525" cap="flat" cmpd="sng" algn="ctr">
            <a:solidFill>
              <a:srgbClr val="000000"/>
            </a:solidFill>
            <a:prstDash val="solid"/>
            <a:round/>
            <a:headEnd type="none" w="med" len="med"/>
            <a:tailEnd type="arrow"/>
          </a:ln>
          <a:effectLst/>
        </p:spPr>
      </p:cxnSp>
    </p:spTree>
    <p:extLst>
      <p:ext uri="{BB962C8B-B14F-4D97-AF65-F5344CB8AC3E}">
        <p14:creationId xmlns:p14="http://schemas.microsoft.com/office/powerpoint/2010/main" val="38919223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7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774" grpId="0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US" dirty="0">
                <a:latin typeface="+mn-lt"/>
                <a:ea typeface="+mj-ea"/>
                <a:cs typeface="Kalinga" pitchFamily="34" charset="0"/>
              </a:rPr>
              <a:t>Stereo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2667000"/>
          </a:xfrm>
        </p:spPr>
        <p:txBody>
          <a:bodyPr rtlCol="0">
            <a:normAutofit/>
          </a:bodyPr>
          <a:lstStyle/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>
              <a:ea typeface="+mn-ea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>
              <a:ea typeface="+mn-ea"/>
            </a:endParaRPr>
          </a:p>
          <a:p>
            <a:pPr eaLnBrk="1" fontAlgn="auto" hangingPunct="1">
              <a:spcAft>
                <a:spcPts val="0"/>
              </a:spcAft>
              <a:buFont typeface="Arial" pitchFamily="34" charset="0"/>
              <a:buNone/>
              <a:defRPr/>
            </a:pPr>
            <a:endParaRPr lang="en-US" sz="2000" dirty="0">
              <a:ea typeface="+mn-ea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FE56155-94F9-4E4E-97D3-68C234BB7AA4}" type="slidenum">
              <a:rPr lang="en-US" smtClean="0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8250401"/>
      </p:ext>
    </p:extLst>
  </p:cSld>
  <p:clrMapOvr>
    <a:masterClrMapping/>
  </p:clrMapOvr>
  <p:transition spd="slow"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l="3053" r="35135" b="13116"/>
          <a:stretch/>
        </p:blipFill>
        <p:spPr>
          <a:xfrm>
            <a:off x="304800" y="1752600"/>
            <a:ext cx="8508772" cy="3810000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 bwMode="auto">
          <a:xfrm flipH="1">
            <a:off x="6248400" y="3581400"/>
            <a:ext cx="3048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6" name="Straight Arrow Connector 5"/>
          <p:cNvCxnSpPr/>
          <p:nvPr/>
        </p:nvCxnSpPr>
        <p:spPr bwMode="auto">
          <a:xfrm flipH="1">
            <a:off x="5791200" y="4876800"/>
            <a:ext cx="609600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8" name="Straight Arrow Connector 7"/>
          <p:cNvCxnSpPr/>
          <p:nvPr/>
        </p:nvCxnSpPr>
        <p:spPr bwMode="auto">
          <a:xfrm flipH="1">
            <a:off x="7391400" y="2667000"/>
            <a:ext cx="216408" cy="0"/>
          </a:xfrm>
          <a:prstGeom prst="straightConnector1">
            <a:avLst/>
          </a:prstGeom>
          <a:solidFill>
            <a:schemeClr val="accent1"/>
          </a:solidFill>
          <a:ln w="38100" cap="flat" cmpd="sng" algn="ctr">
            <a:solidFill>
              <a:srgbClr val="FF0000"/>
            </a:solidFill>
            <a:prstDash val="solid"/>
            <a:round/>
            <a:headEnd type="none" w="med" len="med"/>
            <a:tailEnd type="triangle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7CF4-79CC-6A48-A466-8C20EA113E48}" type="slidenum">
              <a:rPr lang="en-US" smtClean="0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7063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Amount of horizontal movement is …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 rotWithShape="1">
          <a:blip r:embed="rId2"/>
          <a:srcRect b="13116"/>
          <a:stretch/>
        </p:blipFill>
        <p:spPr>
          <a:xfrm>
            <a:off x="228600" y="2590800"/>
            <a:ext cx="8458200" cy="234103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85800" y="1600200"/>
            <a:ext cx="7543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…inversely proportional to the distance from the camera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7CF4-79CC-6A48-A466-8C20EA113E48}" type="slidenum">
              <a:rPr lang="en-US" smtClean="0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9431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Depth from Stereo</a:t>
            </a:r>
          </a:p>
        </p:txBody>
      </p:sp>
      <p:sp>
        <p:nvSpPr>
          <p:cNvPr id="53" name="Content Placeholder 5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800" dirty="0"/>
              <a:t>Goal: recover depth by finding image coordinate x’ that corresponds to x</a:t>
            </a:r>
          </a:p>
        </p:txBody>
      </p:sp>
      <p:grpSp>
        <p:nvGrpSpPr>
          <p:cNvPr id="24" name="Group 47"/>
          <p:cNvGrpSpPr>
            <a:grpSpLocks noChangeAspect="1"/>
          </p:cNvGrpSpPr>
          <p:nvPr/>
        </p:nvGrpSpPr>
        <p:grpSpPr bwMode="auto">
          <a:xfrm>
            <a:off x="4648200" y="2684426"/>
            <a:ext cx="3823231" cy="3487774"/>
            <a:chOff x="432" y="1264"/>
            <a:chExt cx="2296" cy="2065"/>
          </a:xfrm>
        </p:grpSpPr>
        <p:sp>
          <p:nvSpPr>
            <p:cNvPr id="25" name="Oval 5"/>
            <p:cNvSpPr>
              <a:spLocks noChangeArrowheads="1"/>
            </p:cNvSpPr>
            <p:nvPr/>
          </p:nvSpPr>
          <p:spPr bwMode="auto">
            <a:xfrm>
              <a:off x="720" y="2880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6" name="Oval 6"/>
            <p:cNvSpPr>
              <a:spLocks noChangeArrowheads="1"/>
            </p:cNvSpPr>
            <p:nvPr/>
          </p:nvSpPr>
          <p:spPr bwMode="auto">
            <a:xfrm>
              <a:off x="2016" y="2880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7" name="Line 7"/>
            <p:cNvSpPr>
              <a:spLocks noChangeShapeType="1"/>
            </p:cNvSpPr>
            <p:nvPr/>
          </p:nvSpPr>
          <p:spPr bwMode="auto">
            <a:xfrm>
              <a:off x="432" y="2544"/>
              <a:ext cx="6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8" name="Line 8"/>
            <p:cNvSpPr>
              <a:spLocks noChangeShapeType="1"/>
            </p:cNvSpPr>
            <p:nvPr/>
          </p:nvSpPr>
          <p:spPr bwMode="auto">
            <a:xfrm>
              <a:off x="1728" y="2544"/>
              <a:ext cx="62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29" name="Oval 9"/>
            <p:cNvSpPr>
              <a:spLocks noChangeArrowheads="1"/>
            </p:cNvSpPr>
            <p:nvPr/>
          </p:nvSpPr>
          <p:spPr bwMode="auto">
            <a:xfrm>
              <a:off x="1324" y="1515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0" name="Line 10"/>
            <p:cNvSpPr>
              <a:spLocks noChangeShapeType="1"/>
            </p:cNvSpPr>
            <p:nvPr/>
          </p:nvSpPr>
          <p:spPr bwMode="auto">
            <a:xfrm flipV="1">
              <a:off x="768" y="1536"/>
              <a:ext cx="576" cy="1344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1" name="Line 11"/>
            <p:cNvSpPr>
              <a:spLocks noChangeShapeType="1"/>
            </p:cNvSpPr>
            <p:nvPr/>
          </p:nvSpPr>
          <p:spPr bwMode="auto">
            <a:xfrm flipH="1" flipV="1">
              <a:off x="1344" y="1536"/>
              <a:ext cx="720" cy="13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2" name="Line 12"/>
            <p:cNvSpPr>
              <a:spLocks noChangeShapeType="1"/>
            </p:cNvSpPr>
            <p:nvPr/>
          </p:nvSpPr>
          <p:spPr bwMode="auto">
            <a:xfrm flipV="1">
              <a:off x="748" y="2544"/>
              <a:ext cx="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3" name="Text Box 13"/>
            <p:cNvSpPr txBox="1">
              <a:spLocks noChangeArrowheads="1"/>
            </p:cNvSpPr>
            <p:nvPr/>
          </p:nvSpPr>
          <p:spPr bwMode="auto">
            <a:xfrm>
              <a:off x="609" y="2607"/>
              <a:ext cx="153" cy="2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/>
                <a:t>f</a:t>
              </a:r>
            </a:p>
          </p:txBody>
        </p:sp>
        <p:sp>
          <p:nvSpPr>
            <p:cNvPr id="34" name="Oval 14"/>
            <p:cNvSpPr>
              <a:spLocks noChangeArrowheads="1"/>
            </p:cNvSpPr>
            <p:nvPr/>
          </p:nvSpPr>
          <p:spPr bwMode="auto">
            <a:xfrm>
              <a:off x="892" y="2517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5" name="Oval 15"/>
            <p:cNvSpPr>
              <a:spLocks noChangeArrowheads="1"/>
            </p:cNvSpPr>
            <p:nvPr/>
          </p:nvSpPr>
          <p:spPr bwMode="auto">
            <a:xfrm>
              <a:off x="1845" y="2517"/>
              <a:ext cx="48" cy="48"/>
            </a:xfrm>
            <a:prstGeom prst="ellipse">
              <a:avLst/>
            </a:prstGeom>
            <a:solidFill>
              <a:schemeClr val="tx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6" name="Line 16"/>
            <p:cNvSpPr>
              <a:spLocks noChangeShapeType="1"/>
            </p:cNvSpPr>
            <p:nvPr/>
          </p:nvSpPr>
          <p:spPr bwMode="auto">
            <a:xfrm flipV="1">
              <a:off x="2043" y="2544"/>
              <a:ext cx="0" cy="336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7" name="Line 17"/>
            <p:cNvSpPr>
              <a:spLocks noChangeShapeType="1"/>
            </p:cNvSpPr>
            <p:nvPr/>
          </p:nvSpPr>
          <p:spPr bwMode="auto">
            <a:xfrm>
              <a:off x="720" y="2496"/>
              <a:ext cx="19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none" w="med" len="sm"/>
              <a:tailEnd type="arrow" w="med" len="sm"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38" name="Text Box 18"/>
            <p:cNvSpPr txBox="1">
              <a:spLocks noChangeArrowheads="1"/>
            </p:cNvSpPr>
            <p:nvPr/>
          </p:nvSpPr>
          <p:spPr bwMode="auto">
            <a:xfrm>
              <a:off x="736" y="2272"/>
              <a:ext cx="188" cy="2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/>
                <a:t>x</a:t>
              </a:r>
            </a:p>
          </p:txBody>
        </p:sp>
        <p:sp>
          <p:nvSpPr>
            <p:cNvPr id="39" name="Line 19"/>
            <p:cNvSpPr>
              <a:spLocks noChangeShapeType="1"/>
            </p:cNvSpPr>
            <p:nvPr/>
          </p:nvSpPr>
          <p:spPr bwMode="auto">
            <a:xfrm>
              <a:off x="1872" y="2496"/>
              <a:ext cx="172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 type="arrow" w="med" len="sm"/>
              <a:tailEnd type="none" w="med" len="sm"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40" name="Text Box 20"/>
            <p:cNvSpPr txBox="1">
              <a:spLocks noChangeArrowheads="1"/>
            </p:cNvSpPr>
            <p:nvPr/>
          </p:nvSpPr>
          <p:spPr bwMode="auto">
            <a:xfrm>
              <a:off x="1851" y="2272"/>
              <a:ext cx="223" cy="2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/>
                <a:t>x’</a:t>
              </a:r>
            </a:p>
          </p:txBody>
        </p:sp>
        <p:sp>
          <p:nvSpPr>
            <p:cNvPr id="41" name="Text Box 21"/>
            <p:cNvSpPr txBox="1">
              <a:spLocks noChangeArrowheads="1"/>
            </p:cNvSpPr>
            <p:nvPr/>
          </p:nvSpPr>
          <p:spPr bwMode="auto">
            <a:xfrm>
              <a:off x="1036" y="2910"/>
              <a:ext cx="703" cy="41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/>
                <a:t>Baseline</a:t>
              </a:r>
              <a:br>
                <a:rPr lang="en-US" sz="2000"/>
              </a:br>
              <a:r>
                <a:rPr lang="en-US" sz="2000"/>
                <a:t>B</a:t>
              </a:r>
            </a:p>
          </p:txBody>
        </p:sp>
        <p:sp>
          <p:nvSpPr>
            <p:cNvPr id="42" name="Line 22"/>
            <p:cNvSpPr>
              <a:spLocks noChangeShapeType="1"/>
            </p:cNvSpPr>
            <p:nvPr/>
          </p:nvSpPr>
          <p:spPr bwMode="auto">
            <a:xfrm flipV="1">
              <a:off x="2496" y="1536"/>
              <a:ext cx="0" cy="1392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arrow" w="med" len="med"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43" name="Text Box 23"/>
            <p:cNvSpPr txBox="1">
              <a:spLocks noChangeArrowheads="1"/>
            </p:cNvSpPr>
            <p:nvPr/>
          </p:nvSpPr>
          <p:spPr bwMode="auto">
            <a:xfrm>
              <a:off x="2540" y="2031"/>
              <a:ext cx="188" cy="2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/>
                <a:t>z</a:t>
              </a:r>
            </a:p>
          </p:txBody>
        </p:sp>
        <p:sp>
          <p:nvSpPr>
            <p:cNvPr id="44" name="Text Box 24"/>
            <p:cNvSpPr txBox="1">
              <a:spLocks noChangeArrowheads="1"/>
            </p:cNvSpPr>
            <p:nvPr/>
          </p:nvSpPr>
          <p:spPr bwMode="auto">
            <a:xfrm>
              <a:off x="508" y="2915"/>
              <a:ext cx="486" cy="2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 dirty="0"/>
                <a:t>C</a:t>
              </a:r>
              <a:endParaRPr lang="en-US" sz="2000" baseline="-25000" dirty="0"/>
            </a:p>
          </p:txBody>
        </p:sp>
        <p:sp>
          <p:nvSpPr>
            <p:cNvPr id="45" name="Text Box 25"/>
            <p:cNvSpPr txBox="1">
              <a:spLocks noChangeArrowheads="1"/>
            </p:cNvSpPr>
            <p:nvPr/>
          </p:nvSpPr>
          <p:spPr bwMode="auto">
            <a:xfrm>
              <a:off x="1824" y="2915"/>
              <a:ext cx="486" cy="2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 dirty="0"/>
                <a:t>C’</a:t>
              </a:r>
              <a:endParaRPr lang="en-US" sz="2000" baseline="-25000" dirty="0"/>
            </a:p>
          </p:txBody>
        </p:sp>
        <p:sp>
          <p:nvSpPr>
            <p:cNvPr id="46" name="Text Box 26"/>
            <p:cNvSpPr txBox="1">
              <a:spLocks noChangeArrowheads="1"/>
            </p:cNvSpPr>
            <p:nvPr/>
          </p:nvSpPr>
          <p:spPr bwMode="auto">
            <a:xfrm>
              <a:off x="1104" y="1264"/>
              <a:ext cx="486" cy="2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 dirty="0"/>
                <a:t>X</a:t>
              </a:r>
              <a:endParaRPr lang="en-US" sz="2000" baseline="-25000" dirty="0"/>
            </a:p>
          </p:txBody>
        </p:sp>
        <p:sp>
          <p:nvSpPr>
            <p:cNvPr id="47" name="Line 27"/>
            <p:cNvSpPr>
              <a:spLocks noChangeShapeType="1"/>
            </p:cNvSpPr>
            <p:nvPr/>
          </p:nvSpPr>
          <p:spPr bwMode="auto">
            <a:xfrm>
              <a:off x="796" y="2901"/>
              <a:ext cx="1200" cy="0"/>
            </a:xfrm>
            <a:prstGeom prst="line">
              <a:avLst/>
            </a:prstGeom>
            <a:noFill/>
            <a:ln w="19050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 wrap="none" anchor="ctr"/>
            <a:lstStyle/>
            <a:p>
              <a:endParaRPr lang="en-US" sz="1600"/>
            </a:p>
          </p:txBody>
        </p:sp>
        <p:sp>
          <p:nvSpPr>
            <p:cNvPr id="48" name="Text Box 28"/>
            <p:cNvSpPr txBox="1">
              <a:spLocks noChangeArrowheads="1"/>
            </p:cNvSpPr>
            <p:nvPr/>
          </p:nvSpPr>
          <p:spPr bwMode="auto">
            <a:xfrm>
              <a:off x="2022" y="2608"/>
              <a:ext cx="153" cy="237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none"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/>
                <a:t>f</a:t>
              </a:r>
            </a:p>
          </p:txBody>
        </p:sp>
      </p:grpSp>
      <p:grpSp>
        <p:nvGrpSpPr>
          <p:cNvPr id="54" name="Group 53"/>
          <p:cNvGrpSpPr>
            <a:grpSpLocks noChangeAspect="1"/>
          </p:cNvGrpSpPr>
          <p:nvPr/>
        </p:nvGrpSpPr>
        <p:grpSpPr>
          <a:xfrm>
            <a:off x="1105828" y="2362200"/>
            <a:ext cx="2856572" cy="3795508"/>
            <a:chOff x="609600" y="753824"/>
            <a:chExt cx="3905925" cy="5189776"/>
          </a:xfrm>
        </p:grpSpPr>
        <p:grpSp>
          <p:nvGrpSpPr>
            <p:cNvPr id="49" name="Group 48"/>
            <p:cNvGrpSpPr>
              <a:grpSpLocks noChangeAspect="1"/>
            </p:cNvGrpSpPr>
            <p:nvPr/>
          </p:nvGrpSpPr>
          <p:grpSpPr>
            <a:xfrm>
              <a:off x="609600" y="1143000"/>
              <a:ext cx="3905925" cy="4800600"/>
              <a:chOff x="533400" y="957263"/>
              <a:chExt cx="4491038" cy="5519737"/>
            </a:xfrm>
          </p:grpSpPr>
          <p:sp>
            <p:nvSpPr>
              <p:cNvPr id="4" name="Freeform 4"/>
              <p:cNvSpPr>
                <a:spLocks/>
              </p:cNvSpPr>
              <p:nvPr/>
            </p:nvSpPr>
            <p:spPr bwMode="auto">
              <a:xfrm>
                <a:off x="3481388" y="957263"/>
                <a:ext cx="1220787" cy="839787"/>
              </a:xfrm>
              <a:custGeom>
                <a:avLst/>
                <a:gdLst>
                  <a:gd name="T0" fmla="*/ 2147483647 w 865"/>
                  <a:gd name="T1" fmla="*/ 0 h 529"/>
                  <a:gd name="T2" fmla="*/ 2147483647 w 865"/>
                  <a:gd name="T3" fmla="*/ 2147483647 h 529"/>
                  <a:gd name="T4" fmla="*/ 2147483647 w 865"/>
                  <a:gd name="T5" fmla="*/ 2147483647 h 529"/>
                  <a:gd name="T6" fmla="*/ 2147483647 w 865"/>
                  <a:gd name="T7" fmla="*/ 2147483647 h 529"/>
                  <a:gd name="T8" fmla="*/ 2147483647 w 865"/>
                  <a:gd name="T9" fmla="*/ 2147483647 h 529"/>
                  <a:gd name="T10" fmla="*/ 2147483647 w 865"/>
                  <a:gd name="T11" fmla="*/ 2147483647 h 529"/>
                  <a:gd name="T12" fmla="*/ 2147483647 w 865"/>
                  <a:gd name="T13" fmla="*/ 2147483647 h 529"/>
                  <a:gd name="T14" fmla="*/ 2147483647 w 865"/>
                  <a:gd name="T15" fmla="*/ 2147483647 h 529"/>
                  <a:gd name="T16" fmla="*/ 2147483647 w 865"/>
                  <a:gd name="T17" fmla="*/ 2147483647 h 529"/>
                  <a:gd name="T18" fmla="*/ 0 w 865"/>
                  <a:gd name="T19" fmla="*/ 2147483647 h 529"/>
                  <a:gd name="T20" fmla="*/ 0 w 865"/>
                  <a:gd name="T21" fmla="*/ 2147483647 h 529"/>
                  <a:gd name="T22" fmla="*/ 0 w 865"/>
                  <a:gd name="T23" fmla="*/ 2147483647 h 529"/>
                  <a:gd name="T24" fmla="*/ 2147483647 w 865"/>
                  <a:gd name="T25" fmla="*/ 2147483647 h 529"/>
                  <a:gd name="T26" fmla="*/ 2147483647 w 865"/>
                  <a:gd name="T27" fmla="*/ 2147483647 h 529"/>
                  <a:gd name="T28" fmla="*/ 2147483647 w 865"/>
                  <a:gd name="T29" fmla="*/ 2147483647 h 529"/>
                  <a:gd name="T30" fmla="*/ 2147483647 w 865"/>
                  <a:gd name="T31" fmla="*/ 2147483647 h 529"/>
                  <a:gd name="T32" fmla="*/ 2147483647 w 865"/>
                  <a:gd name="T33" fmla="*/ 2147483647 h 529"/>
                  <a:gd name="T34" fmla="*/ 2147483647 w 865"/>
                  <a:gd name="T35" fmla="*/ 2147483647 h 529"/>
                  <a:gd name="T36" fmla="*/ 2147483647 w 865"/>
                  <a:gd name="T37" fmla="*/ 2147483647 h 529"/>
                  <a:gd name="T38" fmla="*/ 2147483647 w 865"/>
                  <a:gd name="T39" fmla="*/ 2147483647 h 529"/>
                  <a:gd name="T40" fmla="*/ 2147483647 w 865"/>
                  <a:gd name="T41" fmla="*/ 2147483647 h 529"/>
                  <a:gd name="T42" fmla="*/ 2147483647 w 865"/>
                  <a:gd name="T43" fmla="*/ 2147483647 h 529"/>
                  <a:gd name="T44" fmla="*/ 2147483647 w 865"/>
                  <a:gd name="T45" fmla="*/ 2147483647 h 529"/>
                  <a:gd name="T46" fmla="*/ 2147483647 w 865"/>
                  <a:gd name="T47" fmla="*/ 2147483647 h 529"/>
                  <a:gd name="T48" fmla="*/ 2147483647 w 865"/>
                  <a:gd name="T49" fmla="*/ 2147483647 h 529"/>
                  <a:gd name="T50" fmla="*/ 2147483647 w 865"/>
                  <a:gd name="T51" fmla="*/ 2147483647 h 529"/>
                  <a:gd name="T52" fmla="*/ 2147483647 w 865"/>
                  <a:gd name="T53" fmla="*/ 2147483647 h 529"/>
                  <a:gd name="T54" fmla="*/ 2147483647 w 865"/>
                  <a:gd name="T55" fmla="*/ 2147483647 h 529"/>
                  <a:gd name="T56" fmla="*/ 2147483647 w 865"/>
                  <a:gd name="T57" fmla="*/ 2147483647 h 529"/>
                  <a:gd name="T58" fmla="*/ 2147483647 w 865"/>
                  <a:gd name="T59" fmla="*/ 2147483647 h 529"/>
                  <a:gd name="T60" fmla="*/ 2147483647 w 865"/>
                  <a:gd name="T61" fmla="*/ 2147483647 h 529"/>
                  <a:gd name="T62" fmla="*/ 2147483647 w 865"/>
                  <a:gd name="T63" fmla="*/ 2147483647 h 529"/>
                  <a:gd name="T64" fmla="*/ 2147483647 w 865"/>
                  <a:gd name="T65" fmla="*/ 2147483647 h 529"/>
                  <a:gd name="T66" fmla="*/ 2147483647 w 865"/>
                  <a:gd name="T67" fmla="*/ 2147483647 h 529"/>
                  <a:gd name="T68" fmla="*/ 2147483647 w 865"/>
                  <a:gd name="T69" fmla="*/ 2147483647 h 529"/>
                  <a:gd name="T70" fmla="*/ 2147483647 w 865"/>
                  <a:gd name="T71" fmla="*/ 2147483647 h 529"/>
                  <a:gd name="T72" fmla="*/ 2147483647 w 865"/>
                  <a:gd name="T73" fmla="*/ 2147483647 h 529"/>
                  <a:gd name="T74" fmla="*/ 2147483647 w 865"/>
                  <a:gd name="T75" fmla="*/ 2147483647 h 529"/>
                  <a:gd name="T76" fmla="*/ 2147483647 w 865"/>
                  <a:gd name="T77" fmla="*/ 2147483647 h 529"/>
                  <a:gd name="T78" fmla="*/ 2147483647 w 865"/>
                  <a:gd name="T79" fmla="*/ 0 h 529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65"/>
                  <a:gd name="T121" fmla="*/ 0 h 529"/>
                  <a:gd name="T122" fmla="*/ 865 w 865"/>
                  <a:gd name="T123" fmla="*/ 529 h 529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65" h="529">
                    <a:moveTo>
                      <a:pt x="84" y="0"/>
                    </a:moveTo>
                    <a:lnTo>
                      <a:pt x="72" y="24"/>
                    </a:lnTo>
                    <a:lnTo>
                      <a:pt x="72" y="48"/>
                    </a:lnTo>
                    <a:lnTo>
                      <a:pt x="48" y="72"/>
                    </a:lnTo>
                    <a:lnTo>
                      <a:pt x="36" y="96"/>
                    </a:lnTo>
                    <a:lnTo>
                      <a:pt x="36" y="120"/>
                    </a:lnTo>
                    <a:lnTo>
                      <a:pt x="36" y="144"/>
                    </a:lnTo>
                    <a:lnTo>
                      <a:pt x="24" y="168"/>
                    </a:lnTo>
                    <a:lnTo>
                      <a:pt x="12" y="192"/>
                    </a:lnTo>
                    <a:lnTo>
                      <a:pt x="0" y="216"/>
                    </a:lnTo>
                    <a:lnTo>
                      <a:pt x="0" y="240"/>
                    </a:lnTo>
                    <a:lnTo>
                      <a:pt x="0" y="264"/>
                    </a:lnTo>
                    <a:lnTo>
                      <a:pt x="12" y="288"/>
                    </a:lnTo>
                    <a:lnTo>
                      <a:pt x="12" y="312"/>
                    </a:lnTo>
                    <a:lnTo>
                      <a:pt x="24" y="336"/>
                    </a:lnTo>
                    <a:lnTo>
                      <a:pt x="24" y="360"/>
                    </a:lnTo>
                    <a:lnTo>
                      <a:pt x="36" y="384"/>
                    </a:lnTo>
                    <a:lnTo>
                      <a:pt x="36" y="408"/>
                    </a:lnTo>
                    <a:lnTo>
                      <a:pt x="48" y="432"/>
                    </a:lnTo>
                    <a:lnTo>
                      <a:pt x="60" y="456"/>
                    </a:lnTo>
                    <a:lnTo>
                      <a:pt x="852" y="528"/>
                    </a:lnTo>
                    <a:lnTo>
                      <a:pt x="804" y="480"/>
                    </a:lnTo>
                    <a:lnTo>
                      <a:pt x="792" y="456"/>
                    </a:lnTo>
                    <a:lnTo>
                      <a:pt x="780" y="420"/>
                    </a:lnTo>
                    <a:lnTo>
                      <a:pt x="768" y="396"/>
                    </a:lnTo>
                    <a:lnTo>
                      <a:pt x="756" y="372"/>
                    </a:lnTo>
                    <a:lnTo>
                      <a:pt x="744" y="348"/>
                    </a:lnTo>
                    <a:lnTo>
                      <a:pt x="744" y="324"/>
                    </a:lnTo>
                    <a:lnTo>
                      <a:pt x="744" y="288"/>
                    </a:lnTo>
                    <a:lnTo>
                      <a:pt x="744" y="264"/>
                    </a:lnTo>
                    <a:lnTo>
                      <a:pt x="744" y="240"/>
                    </a:lnTo>
                    <a:lnTo>
                      <a:pt x="768" y="216"/>
                    </a:lnTo>
                    <a:lnTo>
                      <a:pt x="768" y="192"/>
                    </a:lnTo>
                    <a:lnTo>
                      <a:pt x="780" y="168"/>
                    </a:lnTo>
                    <a:lnTo>
                      <a:pt x="804" y="156"/>
                    </a:lnTo>
                    <a:lnTo>
                      <a:pt x="804" y="132"/>
                    </a:lnTo>
                    <a:lnTo>
                      <a:pt x="828" y="108"/>
                    </a:lnTo>
                    <a:lnTo>
                      <a:pt x="852" y="96"/>
                    </a:lnTo>
                    <a:lnTo>
                      <a:pt x="864" y="72"/>
                    </a:lnTo>
                    <a:lnTo>
                      <a:pt x="84" y="0"/>
                    </a:lnTo>
                  </a:path>
                </a:pathLst>
              </a:custGeom>
              <a:gradFill rotWithShape="0">
                <a:gsLst>
                  <a:gs pos="0">
                    <a:srgbClr val="012501"/>
                  </a:gs>
                  <a:gs pos="100000">
                    <a:srgbClr val="037C03"/>
                  </a:gs>
                </a:gsLst>
                <a:lin ang="18900000" scaled="1"/>
              </a:gra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5" name="Line 5"/>
              <p:cNvSpPr>
                <a:spLocks noChangeShapeType="1"/>
              </p:cNvSpPr>
              <p:nvPr/>
            </p:nvSpPr>
            <p:spPr bwMode="auto">
              <a:xfrm>
                <a:off x="890588" y="4310063"/>
                <a:ext cx="3251200" cy="18288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6" name="Freeform 9"/>
              <p:cNvSpPr>
                <a:spLocks/>
              </p:cNvSpPr>
              <p:nvPr/>
            </p:nvSpPr>
            <p:spPr bwMode="auto">
              <a:xfrm>
                <a:off x="1533525" y="1219200"/>
                <a:ext cx="2471738" cy="2462213"/>
              </a:xfrm>
              <a:custGeom>
                <a:avLst/>
                <a:gdLst>
                  <a:gd name="T0" fmla="*/ 0 w 1557"/>
                  <a:gd name="T1" fmla="*/ 2147483647 h 1551"/>
                  <a:gd name="T2" fmla="*/ 2147483647 w 1557"/>
                  <a:gd name="T3" fmla="*/ 0 h 1551"/>
                  <a:gd name="T4" fmla="*/ 0 60000 65536"/>
                  <a:gd name="T5" fmla="*/ 0 60000 65536"/>
                  <a:gd name="T6" fmla="*/ 0 w 1557"/>
                  <a:gd name="T7" fmla="*/ 0 h 1551"/>
                  <a:gd name="T8" fmla="*/ 1557 w 1557"/>
                  <a:gd name="T9" fmla="*/ 1551 h 155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557" h="1551">
                    <a:moveTo>
                      <a:pt x="0" y="1551"/>
                    </a:moveTo>
                    <a:lnTo>
                      <a:pt x="1557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7" name="Freeform 10"/>
              <p:cNvSpPr>
                <a:spLocks/>
              </p:cNvSpPr>
              <p:nvPr/>
            </p:nvSpPr>
            <p:spPr bwMode="auto">
              <a:xfrm>
                <a:off x="687388" y="2490788"/>
                <a:ext cx="1220787" cy="2001837"/>
              </a:xfrm>
              <a:custGeom>
                <a:avLst/>
                <a:gdLst>
                  <a:gd name="T0" fmla="*/ 0 w 865"/>
                  <a:gd name="T1" fmla="*/ 2147483647 h 1261"/>
                  <a:gd name="T2" fmla="*/ 2147483647 w 865"/>
                  <a:gd name="T3" fmla="*/ 2147483647 h 1261"/>
                  <a:gd name="T4" fmla="*/ 2147483647 w 865"/>
                  <a:gd name="T5" fmla="*/ 2147483647 h 1261"/>
                  <a:gd name="T6" fmla="*/ 0 w 865"/>
                  <a:gd name="T7" fmla="*/ 0 h 1261"/>
                  <a:gd name="T8" fmla="*/ 0 w 865"/>
                  <a:gd name="T9" fmla="*/ 2147483647 h 12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5"/>
                  <a:gd name="T16" fmla="*/ 0 h 1261"/>
                  <a:gd name="T17" fmla="*/ 865 w 865"/>
                  <a:gd name="T18" fmla="*/ 1261 h 12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5" h="1261">
                    <a:moveTo>
                      <a:pt x="0" y="828"/>
                    </a:moveTo>
                    <a:lnTo>
                      <a:pt x="864" y="1260"/>
                    </a:lnTo>
                    <a:lnTo>
                      <a:pt x="864" y="414"/>
                    </a:lnTo>
                    <a:lnTo>
                      <a:pt x="0" y="0"/>
                    </a:lnTo>
                    <a:lnTo>
                      <a:pt x="0" y="828"/>
                    </a:lnTo>
                  </a:path>
                </a:pathLst>
              </a:custGeom>
              <a:solidFill>
                <a:srgbClr val="FEBF02"/>
              </a:solidFill>
              <a:ln w="12700" cap="rnd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8" name="Freeform 12"/>
              <p:cNvSpPr>
                <a:spLocks/>
              </p:cNvSpPr>
              <p:nvPr/>
            </p:nvSpPr>
            <p:spPr bwMode="auto">
              <a:xfrm>
                <a:off x="3990975" y="1219200"/>
                <a:ext cx="117475" cy="3910013"/>
              </a:xfrm>
              <a:custGeom>
                <a:avLst/>
                <a:gdLst>
                  <a:gd name="T0" fmla="*/ 2147483647 w 74"/>
                  <a:gd name="T1" fmla="*/ 2147483647 h 2463"/>
                  <a:gd name="T2" fmla="*/ 0 w 74"/>
                  <a:gd name="T3" fmla="*/ 0 h 2463"/>
                  <a:gd name="T4" fmla="*/ 0 60000 65536"/>
                  <a:gd name="T5" fmla="*/ 0 60000 65536"/>
                  <a:gd name="T6" fmla="*/ 0 w 74"/>
                  <a:gd name="T7" fmla="*/ 0 h 2463"/>
                  <a:gd name="T8" fmla="*/ 74 w 74"/>
                  <a:gd name="T9" fmla="*/ 2463 h 246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4" h="2463">
                    <a:moveTo>
                      <a:pt x="74" y="2463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9" name="Freeform 13"/>
              <p:cNvSpPr>
                <a:spLocks/>
              </p:cNvSpPr>
              <p:nvPr/>
            </p:nvSpPr>
            <p:spPr bwMode="auto">
              <a:xfrm>
                <a:off x="3803650" y="4208463"/>
                <a:ext cx="1220788" cy="2001837"/>
              </a:xfrm>
              <a:custGeom>
                <a:avLst/>
                <a:gdLst>
                  <a:gd name="T0" fmla="*/ 0 w 865"/>
                  <a:gd name="T1" fmla="*/ 2147483647 h 1261"/>
                  <a:gd name="T2" fmla="*/ 2147483647 w 865"/>
                  <a:gd name="T3" fmla="*/ 2147483647 h 1261"/>
                  <a:gd name="T4" fmla="*/ 2147483647 w 865"/>
                  <a:gd name="T5" fmla="*/ 2147483647 h 1261"/>
                  <a:gd name="T6" fmla="*/ 0 w 865"/>
                  <a:gd name="T7" fmla="*/ 0 h 1261"/>
                  <a:gd name="T8" fmla="*/ 0 w 865"/>
                  <a:gd name="T9" fmla="*/ 2147483647 h 12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5"/>
                  <a:gd name="T16" fmla="*/ 0 h 1261"/>
                  <a:gd name="T17" fmla="*/ 865 w 865"/>
                  <a:gd name="T18" fmla="*/ 1261 h 12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5" h="1261">
                    <a:moveTo>
                      <a:pt x="0" y="828"/>
                    </a:moveTo>
                    <a:lnTo>
                      <a:pt x="864" y="1260"/>
                    </a:lnTo>
                    <a:lnTo>
                      <a:pt x="864" y="414"/>
                    </a:lnTo>
                    <a:lnTo>
                      <a:pt x="0" y="0"/>
                    </a:lnTo>
                    <a:lnTo>
                      <a:pt x="0" y="828"/>
                    </a:lnTo>
                  </a:path>
                </a:pathLst>
              </a:custGeom>
              <a:solidFill>
                <a:srgbClr val="FEBF02"/>
              </a:solidFill>
              <a:ln w="12700" cap="rnd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10" name="Line 14"/>
              <p:cNvSpPr>
                <a:spLocks noChangeShapeType="1"/>
              </p:cNvSpPr>
              <p:nvPr/>
            </p:nvSpPr>
            <p:spPr bwMode="auto">
              <a:xfrm flipV="1">
                <a:off x="890588" y="3681413"/>
                <a:ext cx="642937" cy="6286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11" name="Line 15"/>
              <p:cNvSpPr>
                <a:spLocks noChangeShapeType="1"/>
              </p:cNvSpPr>
              <p:nvPr/>
            </p:nvSpPr>
            <p:spPr bwMode="auto">
              <a:xfrm flipH="1" flipV="1">
                <a:off x="4108450" y="5129213"/>
                <a:ext cx="33338" cy="10096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12" name="Freeform 18"/>
              <p:cNvSpPr>
                <a:spLocks/>
              </p:cNvSpPr>
              <p:nvPr/>
            </p:nvSpPr>
            <p:spPr bwMode="auto">
              <a:xfrm>
                <a:off x="533400" y="4260850"/>
                <a:ext cx="393700" cy="387350"/>
              </a:xfrm>
              <a:custGeom>
                <a:avLst/>
                <a:gdLst>
                  <a:gd name="T0" fmla="*/ 0 w 279"/>
                  <a:gd name="T1" fmla="*/ 2147483647 h 244"/>
                  <a:gd name="T2" fmla="*/ 2147483647 w 279"/>
                  <a:gd name="T3" fmla="*/ 2147483647 h 244"/>
                  <a:gd name="T4" fmla="*/ 2147483647 w 279"/>
                  <a:gd name="T5" fmla="*/ 0 h 244"/>
                  <a:gd name="T6" fmla="*/ 2147483647 w 279"/>
                  <a:gd name="T7" fmla="*/ 2147483647 h 244"/>
                  <a:gd name="T8" fmla="*/ 2147483647 w 279"/>
                  <a:gd name="T9" fmla="*/ 2147483647 h 244"/>
                  <a:gd name="T10" fmla="*/ 2147483647 w 279"/>
                  <a:gd name="T11" fmla="*/ 2147483647 h 244"/>
                  <a:gd name="T12" fmla="*/ 2147483647 w 279"/>
                  <a:gd name="T13" fmla="*/ 2147483647 h 244"/>
                  <a:gd name="T14" fmla="*/ 2147483647 w 279"/>
                  <a:gd name="T15" fmla="*/ 2147483647 h 244"/>
                  <a:gd name="T16" fmla="*/ 2147483647 w 279"/>
                  <a:gd name="T17" fmla="*/ 2147483647 h 244"/>
                  <a:gd name="T18" fmla="*/ 2147483647 w 279"/>
                  <a:gd name="T19" fmla="*/ 2147483647 h 244"/>
                  <a:gd name="T20" fmla="*/ 2147483647 w 279"/>
                  <a:gd name="T21" fmla="*/ 2147483647 h 244"/>
                  <a:gd name="T22" fmla="*/ 2147483647 w 279"/>
                  <a:gd name="T23" fmla="*/ 2147483647 h 244"/>
                  <a:gd name="T24" fmla="*/ 2147483647 w 279"/>
                  <a:gd name="T25" fmla="*/ 2147483647 h 244"/>
                  <a:gd name="T26" fmla="*/ 2147483647 w 279"/>
                  <a:gd name="T27" fmla="*/ 2147483647 h 244"/>
                  <a:gd name="T28" fmla="*/ 2147483647 w 279"/>
                  <a:gd name="T29" fmla="*/ 2147483647 h 244"/>
                  <a:gd name="T30" fmla="*/ 2147483647 w 279"/>
                  <a:gd name="T31" fmla="*/ 2147483647 h 244"/>
                  <a:gd name="T32" fmla="*/ 2147483647 w 279"/>
                  <a:gd name="T33" fmla="*/ 2147483647 h 244"/>
                  <a:gd name="T34" fmla="*/ 2147483647 w 279"/>
                  <a:gd name="T35" fmla="*/ 2147483647 h 244"/>
                  <a:gd name="T36" fmla="*/ 2147483647 w 279"/>
                  <a:gd name="T37" fmla="*/ 2147483647 h 244"/>
                  <a:gd name="T38" fmla="*/ 2147483647 w 279"/>
                  <a:gd name="T39" fmla="*/ 2147483647 h 244"/>
                  <a:gd name="T40" fmla="*/ 2147483647 w 279"/>
                  <a:gd name="T41" fmla="*/ 2147483647 h 244"/>
                  <a:gd name="T42" fmla="*/ 2147483647 w 279"/>
                  <a:gd name="T43" fmla="*/ 2147483647 h 244"/>
                  <a:gd name="T44" fmla="*/ 2147483647 w 279"/>
                  <a:gd name="T45" fmla="*/ 2147483647 h 244"/>
                  <a:gd name="T46" fmla="*/ 2147483647 w 279"/>
                  <a:gd name="T47" fmla="*/ 2147483647 h 244"/>
                  <a:gd name="T48" fmla="*/ 2147483647 w 279"/>
                  <a:gd name="T49" fmla="*/ 2147483647 h 244"/>
                  <a:gd name="T50" fmla="*/ 2147483647 w 279"/>
                  <a:gd name="T51" fmla="*/ 2147483647 h 244"/>
                  <a:gd name="T52" fmla="*/ 2147483647 w 279"/>
                  <a:gd name="T53" fmla="*/ 2147483647 h 244"/>
                  <a:gd name="T54" fmla="*/ 2147483647 w 279"/>
                  <a:gd name="T55" fmla="*/ 2147483647 h 244"/>
                  <a:gd name="T56" fmla="*/ 2147483647 w 279"/>
                  <a:gd name="T57" fmla="*/ 2147483647 h 244"/>
                  <a:gd name="T58" fmla="*/ 2147483647 w 279"/>
                  <a:gd name="T59" fmla="*/ 2147483647 h 244"/>
                  <a:gd name="T60" fmla="*/ 2147483647 w 279"/>
                  <a:gd name="T61" fmla="*/ 2147483647 h 244"/>
                  <a:gd name="T62" fmla="*/ 2147483647 w 279"/>
                  <a:gd name="T63" fmla="*/ 2147483647 h 244"/>
                  <a:gd name="T64" fmla="*/ 2147483647 w 279"/>
                  <a:gd name="T65" fmla="*/ 2147483647 h 244"/>
                  <a:gd name="T66" fmla="*/ 2147483647 w 279"/>
                  <a:gd name="T67" fmla="*/ 2147483647 h 244"/>
                  <a:gd name="T68" fmla="*/ 2147483647 w 279"/>
                  <a:gd name="T69" fmla="*/ 2147483647 h 244"/>
                  <a:gd name="T70" fmla="*/ 2147483647 w 279"/>
                  <a:gd name="T71" fmla="*/ 2147483647 h 244"/>
                  <a:gd name="T72" fmla="*/ 2147483647 w 279"/>
                  <a:gd name="T73" fmla="*/ 2147483647 h 244"/>
                  <a:gd name="T74" fmla="*/ 2147483647 w 279"/>
                  <a:gd name="T75" fmla="*/ 2147483647 h 244"/>
                  <a:gd name="T76" fmla="*/ 2147483647 w 279"/>
                  <a:gd name="T77" fmla="*/ 2147483647 h 244"/>
                  <a:gd name="T78" fmla="*/ 2147483647 w 279"/>
                  <a:gd name="T79" fmla="*/ 2147483647 h 244"/>
                  <a:gd name="T80" fmla="*/ 2147483647 w 279"/>
                  <a:gd name="T81" fmla="*/ 2147483647 h 244"/>
                  <a:gd name="T82" fmla="*/ 2147483647 w 279"/>
                  <a:gd name="T83" fmla="*/ 2147483647 h 244"/>
                  <a:gd name="T84" fmla="*/ 2147483647 w 279"/>
                  <a:gd name="T85" fmla="*/ 2147483647 h 244"/>
                  <a:gd name="T86" fmla="*/ 2147483647 w 279"/>
                  <a:gd name="T87" fmla="*/ 2147483647 h 244"/>
                  <a:gd name="T88" fmla="*/ 2147483647 w 279"/>
                  <a:gd name="T89" fmla="*/ 2147483647 h 244"/>
                  <a:gd name="T90" fmla="*/ 2147483647 w 279"/>
                  <a:gd name="T91" fmla="*/ 2147483647 h 244"/>
                  <a:gd name="T92" fmla="*/ 2147483647 w 279"/>
                  <a:gd name="T93" fmla="*/ 2147483647 h 244"/>
                  <a:gd name="T94" fmla="*/ 2147483647 w 279"/>
                  <a:gd name="T95" fmla="*/ 2147483647 h 244"/>
                  <a:gd name="T96" fmla="*/ 2147483647 w 279"/>
                  <a:gd name="T97" fmla="*/ 2147483647 h 244"/>
                  <a:gd name="T98" fmla="*/ 0 w 279"/>
                  <a:gd name="T99" fmla="*/ 2147483647 h 24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79"/>
                  <a:gd name="T151" fmla="*/ 0 h 244"/>
                  <a:gd name="T152" fmla="*/ 279 w 279"/>
                  <a:gd name="T153" fmla="*/ 244 h 244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79" h="244">
                    <a:moveTo>
                      <a:pt x="0" y="243"/>
                    </a:moveTo>
                    <a:lnTo>
                      <a:pt x="148" y="1"/>
                    </a:lnTo>
                    <a:lnTo>
                      <a:pt x="160" y="0"/>
                    </a:lnTo>
                    <a:lnTo>
                      <a:pt x="167" y="3"/>
                    </a:lnTo>
                    <a:lnTo>
                      <a:pt x="168" y="6"/>
                    </a:lnTo>
                    <a:lnTo>
                      <a:pt x="173" y="5"/>
                    </a:lnTo>
                    <a:lnTo>
                      <a:pt x="177" y="9"/>
                    </a:lnTo>
                    <a:lnTo>
                      <a:pt x="182" y="7"/>
                    </a:lnTo>
                    <a:lnTo>
                      <a:pt x="184" y="12"/>
                    </a:lnTo>
                    <a:lnTo>
                      <a:pt x="190" y="13"/>
                    </a:lnTo>
                    <a:lnTo>
                      <a:pt x="196" y="14"/>
                    </a:lnTo>
                    <a:lnTo>
                      <a:pt x="201" y="15"/>
                    </a:lnTo>
                    <a:lnTo>
                      <a:pt x="205" y="19"/>
                    </a:lnTo>
                    <a:lnTo>
                      <a:pt x="210" y="20"/>
                    </a:lnTo>
                    <a:lnTo>
                      <a:pt x="215" y="23"/>
                    </a:lnTo>
                    <a:lnTo>
                      <a:pt x="222" y="25"/>
                    </a:lnTo>
                    <a:lnTo>
                      <a:pt x="226" y="29"/>
                    </a:lnTo>
                    <a:lnTo>
                      <a:pt x="229" y="32"/>
                    </a:lnTo>
                    <a:lnTo>
                      <a:pt x="231" y="36"/>
                    </a:lnTo>
                    <a:lnTo>
                      <a:pt x="235" y="39"/>
                    </a:lnTo>
                    <a:lnTo>
                      <a:pt x="238" y="45"/>
                    </a:lnTo>
                    <a:lnTo>
                      <a:pt x="242" y="46"/>
                    </a:lnTo>
                    <a:lnTo>
                      <a:pt x="248" y="55"/>
                    </a:lnTo>
                    <a:lnTo>
                      <a:pt x="249" y="58"/>
                    </a:lnTo>
                    <a:lnTo>
                      <a:pt x="255" y="63"/>
                    </a:lnTo>
                    <a:lnTo>
                      <a:pt x="256" y="67"/>
                    </a:lnTo>
                    <a:lnTo>
                      <a:pt x="261" y="71"/>
                    </a:lnTo>
                    <a:lnTo>
                      <a:pt x="261" y="75"/>
                    </a:lnTo>
                    <a:lnTo>
                      <a:pt x="264" y="81"/>
                    </a:lnTo>
                    <a:lnTo>
                      <a:pt x="264" y="86"/>
                    </a:lnTo>
                    <a:lnTo>
                      <a:pt x="266" y="90"/>
                    </a:lnTo>
                    <a:lnTo>
                      <a:pt x="266" y="95"/>
                    </a:lnTo>
                    <a:lnTo>
                      <a:pt x="268" y="99"/>
                    </a:lnTo>
                    <a:lnTo>
                      <a:pt x="267" y="103"/>
                    </a:lnTo>
                    <a:lnTo>
                      <a:pt x="268" y="109"/>
                    </a:lnTo>
                    <a:lnTo>
                      <a:pt x="269" y="113"/>
                    </a:lnTo>
                    <a:lnTo>
                      <a:pt x="273" y="119"/>
                    </a:lnTo>
                    <a:lnTo>
                      <a:pt x="274" y="124"/>
                    </a:lnTo>
                    <a:lnTo>
                      <a:pt x="275" y="128"/>
                    </a:lnTo>
                    <a:lnTo>
                      <a:pt x="276" y="134"/>
                    </a:lnTo>
                    <a:lnTo>
                      <a:pt x="277" y="138"/>
                    </a:lnTo>
                    <a:lnTo>
                      <a:pt x="277" y="143"/>
                    </a:lnTo>
                    <a:lnTo>
                      <a:pt x="277" y="147"/>
                    </a:lnTo>
                    <a:lnTo>
                      <a:pt x="274" y="153"/>
                    </a:lnTo>
                    <a:lnTo>
                      <a:pt x="276" y="156"/>
                    </a:lnTo>
                    <a:lnTo>
                      <a:pt x="277" y="162"/>
                    </a:lnTo>
                    <a:lnTo>
                      <a:pt x="278" y="167"/>
                    </a:lnTo>
                    <a:lnTo>
                      <a:pt x="275" y="172"/>
                    </a:lnTo>
                    <a:lnTo>
                      <a:pt x="271" y="181"/>
                    </a:lnTo>
                    <a:lnTo>
                      <a:pt x="0" y="243"/>
                    </a:lnTo>
                  </a:path>
                </a:pathLst>
              </a:custGeom>
              <a:noFill/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13" name="Arc 19"/>
              <p:cNvSpPr>
                <a:spLocks/>
              </p:cNvSpPr>
              <p:nvPr/>
            </p:nvSpPr>
            <p:spPr bwMode="auto">
              <a:xfrm rot="720000">
                <a:off x="733425" y="4276725"/>
                <a:ext cx="211138" cy="236538"/>
              </a:xfrm>
              <a:custGeom>
                <a:avLst/>
                <a:gdLst>
                  <a:gd name="T0" fmla="*/ 0 w 21745"/>
                  <a:gd name="T1" fmla="*/ 0 h 21600"/>
                  <a:gd name="T2" fmla="*/ 2147483647 w 21745"/>
                  <a:gd name="T3" fmla="*/ 2147483647 h 21600"/>
                  <a:gd name="T4" fmla="*/ 1179876122 w 21745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745"/>
                  <a:gd name="T10" fmla="*/ 0 h 21600"/>
                  <a:gd name="T11" fmla="*/ 21745 w 21745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45" h="21600" fill="none" extrusionOk="0">
                    <a:moveTo>
                      <a:pt x="0" y="0"/>
                    </a:moveTo>
                    <a:cubicBezTo>
                      <a:pt x="48" y="0"/>
                      <a:pt x="96" y="-1"/>
                      <a:pt x="145" y="0"/>
                    </a:cubicBezTo>
                    <a:cubicBezTo>
                      <a:pt x="12074" y="0"/>
                      <a:pt x="21745" y="9670"/>
                      <a:pt x="21745" y="21600"/>
                    </a:cubicBezTo>
                  </a:path>
                  <a:path w="21745" h="21600" stroke="0" extrusionOk="0">
                    <a:moveTo>
                      <a:pt x="0" y="0"/>
                    </a:moveTo>
                    <a:cubicBezTo>
                      <a:pt x="48" y="0"/>
                      <a:pt x="96" y="-1"/>
                      <a:pt x="145" y="0"/>
                    </a:cubicBezTo>
                    <a:cubicBezTo>
                      <a:pt x="12074" y="0"/>
                      <a:pt x="21745" y="9670"/>
                      <a:pt x="21745" y="21600"/>
                    </a:cubicBezTo>
                    <a:lnTo>
                      <a:pt x="145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14" name="Line 20"/>
              <p:cNvSpPr>
                <a:spLocks noChangeShapeType="1"/>
              </p:cNvSpPr>
              <p:nvPr/>
            </p:nvSpPr>
            <p:spPr bwMode="auto">
              <a:xfrm flipH="1">
                <a:off x="533400" y="4095750"/>
                <a:ext cx="303213" cy="5508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15" name="Oval 21"/>
              <p:cNvSpPr>
                <a:spLocks noChangeArrowheads="1"/>
              </p:cNvSpPr>
              <p:nvPr/>
            </p:nvSpPr>
            <p:spPr bwMode="auto">
              <a:xfrm rot="19740000">
                <a:off x="811213" y="4281488"/>
                <a:ext cx="100012" cy="198437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16" name="Line 22"/>
              <p:cNvSpPr>
                <a:spLocks noChangeShapeType="1"/>
              </p:cNvSpPr>
              <p:nvPr/>
            </p:nvSpPr>
            <p:spPr bwMode="auto">
              <a:xfrm flipV="1">
                <a:off x="533400" y="4502150"/>
                <a:ext cx="555625" cy="1444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17" name="Freeform 23"/>
              <p:cNvSpPr>
                <a:spLocks/>
              </p:cNvSpPr>
              <p:nvPr/>
            </p:nvSpPr>
            <p:spPr bwMode="auto">
              <a:xfrm>
                <a:off x="3784600" y="6089650"/>
                <a:ext cx="393700" cy="387350"/>
              </a:xfrm>
              <a:custGeom>
                <a:avLst/>
                <a:gdLst>
                  <a:gd name="T0" fmla="*/ 0 w 279"/>
                  <a:gd name="T1" fmla="*/ 2147483647 h 244"/>
                  <a:gd name="T2" fmla="*/ 2147483647 w 279"/>
                  <a:gd name="T3" fmla="*/ 2147483647 h 244"/>
                  <a:gd name="T4" fmla="*/ 2147483647 w 279"/>
                  <a:gd name="T5" fmla="*/ 0 h 244"/>
                  <a:gd name="T6" fmla="*/ 2147483647 w 279"/>
                  <a:gd name="T7" fmla="*/ 2147483647 h 244"/>
                  <a:gd name="T8" fmla="*/ 2147483647 w 279"/>
                  <a:gd name="T9" fmla="*/ 2147483647 h 244"/>
                  <a:gd name="T10" fmla="*/ 2147483647 w 279"/>
                  <a:gd name="T11" fmla="*/ 2147483647 h 244"/>
                  <a:gd name="T12" fmla="*/ 2147483647 w 279"/>
                  <a:gd name="T13" fmla="*/ 2147483647 h 244"/>
                  <a:gd name="T14" fmla="*/ 2147483647 w 279"/>
                  <a:gd name="T15" fmla="*/ 2147483647 h 244"/>
                  <a:gd name="T16" fmla="*/ 2147483647 w 279"/>
                  <a:gd name="T17" fmla="*/ 2147483647 h 244"/>
                  <a:gd name="T18" fmla="*/ 2147483647 w 279"/>
                  <a:gd name="T19" fmla="*/ 2147483647 h 244"/>
                  <a:gd name="T20" fmla="*/ 2147483647 w 279"/>
                  <a:gd name="T21" fmla="*/ 2147483647 h 244"/>
                  <a:gd name="T22" fmla="*/ 2147483647 w 279"/>
                  <a:gd name="T23" fmla="*/ 2147483647 h 244"/>
                  <a:gd name="T24" fmla="*/ 2147483647 w 279"/>
                  <a:gd name="T25" fmla="*/ 2147483647 h 244"/>
                  <a:gd name="T26" fmla="*/ 2147483647 w 279"/>
                  <a:gd name="T27" fmla="*/ 2147483647 h 244"/>
                  <a:gd name="T28" fmla="*/ 2147483647 w 279"/>
                  <a:gd name="T29" fmla="*/ 2147483647 h 244"/>
                  <a:gd name="T30" fmla="*/ 2147483647 w 279"/>
                  <a:gd name="T31" fmla="*/ 2147483647 h 244"/>
                  <a:gd name="T32" fmla="*/ 2147483647 w 279"/>
                  <a:gd name="T33" fmla="*/ 2147483647 h 244"/>
                  <a:gd name="T34" fmla="*/ 2147483647 w 279"/>
                  <a:gd name="T35" fmla="*/ 2147483647 h 244"/>
                  <a:gd name="T36" fmla="*/ 2147483647 w 279"/>
                  <a:gd name="T37" fmla="*/ 2147483647 h 244"/>
                  <a:gd name="T38" fmla="*/ 2147483647 w 279"/>
                  <a:gd name="T39" fmla="*/ 2147483647 h 244"/>
                  <a:gd name="T40" fmla="*/ 2147483647 w 279"/>
                  <a:gd name="T41" fmla="*/ 2147483647 h 244"/>
                  <a:gd name="T42" fmla="*/ 2147483647 w 279"/>
                  <a:gd name="T43" fmla="*/ 2147483647 h 244"/>
                  <a:gd name="T44" fmla="*/ 2147483647 w 279"/>
                  <a:gd name="T45" fmla="*/ 2147483647 h 244"/>
                  <a:gd name="T46" fmla="*/ 2147483647 w 279"/>
                  <a:gd name="T47" fmla="*/ 2147483647 h 244"/>
                  <a:gd name="T48" fmla="*/ 2147483647 w 279"/>
                  <a:gd name="T49" fmla="*/ 2147483647 h 244"/>
                  <a:gd name="T50" fmla="*/ 2147483647 w 279"/>
                  <a:gd name="T51" fmla="*/ 2147483647 h 244"/>
                  <a:gd name="T52" fmla="*/ 2147483647 w 279"/>
                  <a:gd name="T53" fmla="*/ 2147483647 h 244"/>
                  <a:gd name="T54" fmla="*/ 2147483647 w 279"/>
                  <a:gd name="T55" fmla="*/ 2147483647 h 244"/>
                  <a:gd name="T56" fmla="*/ 2147483647 w 279"/>
                  <a:gd name="T57" fmla="*/ 2147483647 h 244"/>
                  <a:gd name="T58" fmla="*/ 2147483647 w 279"/>
                  <a:gd name="T59" fmla="*/ 2147483647 h 244"/>
                  <a:gd name="T60" fmla="*/ 2147483647 w 279"/>
                  <a:gd name="T61" fmla="*/ 2147483647 h 244"/>
                  <a:gd name="T62" fmla="*/ 2147483647 w 279"/>
                  <a:gd name="T63" fmla="*/ 2147483647 h 244"/>
                  <a:gd name="T64" fmla="*/ 2147483647 w 279"/>
                  <a:gd name="T65" fmla="*/ 2147483647 h 244"/>
                  <a:gd name="T66" fmla="*/ 2147483647 w 279"/>
                  <a:gd name="T67" fmla="*/ 2147483647 h 244"/>
                  <a:gd name="T68" fmla="*/ 2147483647 w 279"/>
                  <a:gd name="T69" fmla="*/ 2147483647 h 244"/>
                  <a:gd name="T70" fmla="*/ 2147483647 w 279"/>
                  <a:gd name="T71" fmla="*/ 2147483647 h 244"/>
                  <a:gd name="T72" fmla="*/ 2147483647 w 279"/>
                  <a:gd name="T73" fmla="*/ 2147483647 h 244"/>
                  <a:gd name="T74" fmla="*/ 2147483647 w 279"/>
                  <a:gd name="T75" fmla="*/ 2147483647 h 244"/>
                  <a:gd name="T76" fmla="*/ 2147483647 w 279"/>
                  <a:gd name="T77" fmla="*/ 2147483647 h 244"/>
                  <a:gd name="T78" fmla="*/ 2147483647 w 279"/>
                  <a:gd name="T79" fmla="*/ 2147483647 h 244"/>
                  <a:gd name="T80" fmla="*/ 2147483647 w 279"/>
                  <a:gd name="T81" fmla="*/ 2147483647 h 244"/>
                  <a:gd name="T82" fmla="*/ 2147483647 w 279"/>
                  <a:gd name="T83" fmla="*/ 2147483647 h 244"/>
                  <a:gd name="T84" fmla="*/ 2147483647 w 279"/>
                  <a:gd name="T85" fmla="*/ 2147483647 h 244"/>
                  <a:gd name="T86" fmla="*/ 2147483647 w 279"/>
                  <a:gd name="T87" fmla="*/ 2147483647 h 244"/>
                  <a:gd name="T88" fmla="*/ 2147483647 w 279"/>
                  <a:gd name="T89" fmla="*/ 2147483647 h 244"/>
                  <a:gd name="T90" fmla="*/ 2147483647 w 279"/>
                  <a:gd name="T91" fmla="*/ 2147483647 h 244"/>
                  <a:gd name="T92" fmla="*/ 2147483647 w 279"/>
                  <a:gd name="T93" fmla="*/ 2147483647 h 244"/>
                  <a:gd name="T94" fmla="*/ 2147483647 w 279"/>
                  <a:gd name="T95" fmla="*/ 2147483647 h 244"/>
                  <a:gd name="T96" fmla="*/ 2147483647 w 279"/>
                  <a:gd name="T97" fmla="*/ 2147483647 h 244"/>
                  <a:gd name="T98" fmla="*/ 0 w 279"/>
                  <a:gd name="T99" fmla="*/ 2147483647 h 24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79"/>
                  <a:gd name="T151" fmla="*/ 0 h 244"/>
                  <a:gd name="T152" fmla="*/ 279 w 279"/>
                  <a:gd name="T153" fmla="*/ 244 h 244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79" h="244">
                    <a:moveTo>
                      <a:pt x="0" y="243"/>
                    </a:moveTo>
                    <a:lnTo>
                      <a:pt x="148" y="1"/>
                    </a:lnTo>
                    <a:lnTo>
                      <a:pt x="160" y="0"/>
                    </a:lnTo>
                    <a:lnTo>
                      <a:pt x="167" y="3"/>
                    </a:lnTo>
                    <a:lnTo>
                      <a:pt x="168" y="6"/>
                    </a:lnTo>
                    <a:lnTo>
                      <a:pt x="173" y="5"/>
                    </a:lnTo>
                    <a:lnTo>
                      <a:pt x="177" y="9"/>
                    </a:lnTo>
                    <a:lnTo>
                      <a:pt x="182" y="7"/>
                    </a:lnTo>
                    <a:lnTo>
                      <a:pt x="184" y="12"/>
                    </a:lnTo>
                    <a:lnTo>
                      <a:pt x="190" y="13"/>
                    </a:lnTo>
                    <a:lnTo>
                      <a:pt x="196" y="14"/>
                    </a:lnTo>
                    <a:lnTo>
                      <a:pt x="201" y="15"/>
                    </a:lnTo>
                    <a:lnTo>
                      <a:pt x="205" y="19"/>
                    </a:lnTo>
                    <a:lnTo>
                      <a:pt x="210" y="20"/>
                    </a:lnTo>
                    <a:lnTo>
                      <a:pt x="215" y="23"/>
                    </a:lnTo>
                    <a:lnTo>
                      <a:pt x="222" y="25"/>
                    </a:lnTo>
                    <a:lnTo>
                      <a:pt x="226" y="29"/>
                    </a:lnTo>
                    <a:lnTo>
                      <a:pt x="229" y="32"/>
                    </a:lnTo>
                    <a:lnTo>
                      <a:pt x="231" y="36"/>
                    </a:lnTo>
                    <a:lnTo>
                      <a:pt x="235" y="39"/>
                    </a:lnTo>
                    <a:lnTo>
                      <a:pt x="238" y="45"/>
                    </a:lnTo>
                    <a:lnTo>
                      <a:pt x="242" y="46"/>
                    </a:lnTo>
                    <a:lnTo>
                      <a:pt x="248" y="55"/>
                    </a:lnTo>
                    <a:lnTo>
                      <a:pt x="249" y="58"/>
                    </a:lnTo>
                    <a:lnTo>
                      <a:pt x="255" y="63"/>
                    </a:lnTo>
                    <a:lnTo>
                      <a:pt x="256" y="67"/>
                    </a:lnTo>
                    <a:lnTo>
                      <a:pt x="261" y="71"/>
                    </a:lnTo>
                    <a:lnTo>
                      <a:pt x="261" y="75"/>
                    </a:lnTo>
                    <a:lnTo>
                      <a:pt x="264" y="81"/>
                    </a:lnTo>
                    <a:lnTo>
                      <a:pt x="264" y="86"/>
                    </a:lnTo>
                    <a:lnTo>
                      <a:pt x="266" y="90"/>
                    </a:lnTo>
                    <a:lnTo>
                      <a:pt x="266" y="95"/>
                    </a:lnTo>
                    <a:lnTo>
                      <a:pt x="268" y="99"/>
                    </a:lnTo>
                    <a:lnTo>
                      <a:pt x="267" y="103"/>
                    </a:lnTo>
                    <a:lnTo>
                      <a:pt x="268" y="109"/>
                    </a:lnTo>
                    <a:lnTo>
                      <a:pt x="269" y="113"/>
                    </a:lnTo>
                    <a:lnTo>
                      <a:pt x="273" y="119"/>
                    </a:lnTo>
                    <a:lnTo>
                      <a:pt x="274" y="124"/>
                    </a:lnTo>
                    <a:lnTo>
                      <a:pt x="275" y="128"/>
                    </a:lnTo>
                    <a:lnTo>
                      <a:pt x="276" y="134"/>
                    </a:lnTo>
                    <a:lnTo>
                      <a:pt x="277" y="138"/>
                    </a:lnTo>
                    <a:lnTo>
                      <a:pt x="277" y="143"/>
                    </a:lnTo>
                    <a:lnTo>
                      <a:pt x="277" y="147"/>
                    </a:lnTo>
                    <a:lnTo>
                      <a:pt x="274" y="153"/>
                    </a:lnTo>
                    <a:lnTo>
                      <a:pt x="276" y="156"/>
                    </a:lnTo>
                    <a:lnTo>
                      <a:pt x="277" y="162"/>
                    </a:lnTo>
                    <a:lnTo>
                      <a:pt x="278" y="167"/>
                    </a:lnTo>
                    <a:lnTo>
                      <a:pt x="275" y="172"/>
                    </a:lnTo>
                    <a:lnTo>
                      <a:pt x="271" y="181"/>
                    </a:lnTo>
                    <a:lnTo>
                      <a:pt x="0" y="243"/>
                    </a:lnTo>
                  </a:path>
                </a:pathLst>
              </a:custGeom>
              <a:noFill/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18" name="Arc 24"/>
              <p:cNvSpPr>
                <a:spLocks/>
              </p:cNvSpPr>
              <p:nvPr/>
            </p:nvSpPr>
            <p:spPr bwMode="auto">
              <a:xfrm rot="720000">
                <a:off x="3984625" y="6105525"/>
                <a:ext cx="211138" cy="236538"/>
              </a:xfrm>
              <a:custGeom>
                <a:avLst/>
                <a:gdLst>
                  <a:gd name="T0" fmla="*/ 0 w 21745"/>
                  <a:gd name="T1" fmla="*/ 0 h 21600"/>
                  <a:gd name="T2" fmla="*/ 2147483647 w 21745"/>
                  <a:gd name="T3" fmla="*/ 2147483647 h 21600"/>
                  <a:gd name="T4" fmla="*/ 1179876122 w 21745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745"/>
                  <a:gd name="T10" fmla="*/ 0 h 21600"/>
                  <a:gd name="T11" fmla="*/ 21745 w 21745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45" h="21600" fill="none" extrusionOk="0">
                    <a:moveTo>
                      <a:pt x="0" y="0"/>
                    </a:moveTo>
                    <a:cubicBezTo>
                      <a:pt x="48" y="0"/>
                      <a:pt x="96" y="-1"/>
                      <a:pt x="145" y="0"/>
                    </a:cubicBezTo>
                    <a:cubicBezTo>
                      <a:pt x="12074" y="0"/>
                      <a:pt x="21745" y="9670"/>
                      <a:pt x="21745" y="21600"/>
                    </a:cubicBezTo>
                  </a:path>
                  <a:path w="21745" h="21600" stroke="0" extrusionOk="0">
                    <a:moveTo>
                      <a:pt x="0" y="0"/>
                    </a:moveTo>
                    <a:cubicBezTo>
                      <a:pt x="48" y="0"/>
                      <a:pt x="96" y="-1"/>
                      <a:pt x="145" y="0"/>
                    </a:cubicBezTo>
                    <a:cubicBezTo>
                      <a:pt x="12074" y="0"/>
                      <a:pt x="21745" y="9670"/>
                      <a:pt x="21745" y="21600"/>
                    </a:cubicBezTo>
                    <a:lnTo>
                      <a:pt x="145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19" name="Line 25"/>
              <p:cNvSpPr>
                <a:spLocks noChangeShapeType="1"/>
              </p:cNvSpPr>
              <p:nvPr/>
            </p:nvSpPr>
            <p:spPr bwMode="auto">
              <a:xfrm flipH="1">
                <a:off x="3784600" y="5924550"/>
                <a:ext cx="303213" cy="5508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20" name="Oval 26"/>
              <p:cNvSpPr>
                <a:spLocks noChangeArrowheads="1"/>
              </p:cNvSpPr>
              <p:nvPr/>
            </p:nvSpPr>
            <p:spPr bwMode="auto">
              <a:xfrm rot="19740000">
                <a:off x="4062413" y="6110288"/>
                <a:ext cx="100012" cy="198437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21" name="Line 27"/>
              <p:cNvSpPr>
                <a:spLocks noChangeShapeType="1"/>
              </p:cNvSpPr>
              <p:nvPr/>
            </p:nvSpPr>
            <p:spPr bwMode="auto">
              <a:xfrm flipV="1">
                <a:off x="3784600" y="6330950"/>
                <a:ext cx="555625" cy="1444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22" name="Oval 33"/>
              <p:cNvSpPr>
                <a:spLocks noChangeArrowheads="1"/>
              </p:cNvSpPr>
              <p:nvPr/>
            </p:nvSpPr>
            <p:spPr bwMode="auto">
              <a:xfrm>
                <a:off x="4079875" y="5081588"/>
                <a:ext cx="57150" cy="63500"/>
              </a:xfrm>
              <a:prstGeom prst="ellipse">
                <a:avLst/>
              </a:prstGeom>
              <a:solidFill>
                <a:srgbClr val="037C03"/>
              </a:solidFill>
              <a:ln w="127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23" name="Oval 34"/>
              <p:cNvSpPr>
                <a:spLocks noChangeArrowheads="1"/>
              </p:cNvSpPr>
              <p:nvPr/>
            </p:nvSpPr>
            <p:spPr bwMode="auto">
              <a:xfrm>
                <a:off x="1504950" y="3649663"/>
                <a:ext cx="57150" cy="63500"/>
              </a:xfrm>
              <a:prstGeom prst="ellipse">
                <a:avLst/>
              </a:prstGeom>
              <a:solidFill>
                <a:srgbClr val="037C03"/>
              </a:solidFill>
              <a:ln w="127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</p:grpSp>
        <p:sp>
          <p:nvSpPr>
            <p:cNvPr id="50" name="Text Box 26"/>
            <p:cNvSpPr txBox="1">
              <a:spLocks noChangeArrowheads="1"/>
            </p:cNvSpPr>
            <p:nvPr/>
          </p:nvSpPr>
          <p:spPr bwMode="auto">
            <a:xfrm>
              <a:off x="3657600" y="753824"/>
              <a:ext cx="809272" cy="5470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 dirty="0"/>
                <a:t>X</a:t>
              </a:r>
              <a:endParaRPr lang="en-US" sz="2000" baseline="-25000" dirty="0"/>
            </a:p>
          </p:txBody>
        </p:sp>
        <p:sp>
          <p:nvSpPr>
            <p:cNvPr id="51" name="Text Box 26"/>
            <p:cNvSpPr txBox="1">
              <a:spLocks noChangeArrowheads="1"/>
            </p:cNvSpPr>
            <p:nvPr/>
          </p:nvSpPr>
          <p:spPr bwMode="auto">
            <a:xfrm>
              <a:off x="867127" y="3092412"/>
              <a:ext cx="809272" cy="5470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 dirty="0"/>
                <a:t>x</a:t>
              </a:r>
              <a:endParaRPr lang="en-US" sz="2000" baseline="-25000" dirty="0"/>
            </a:p>
          </p:txBody>
        </p:sp>
        <p:sp>
          <p:nvSpPr>
            <p:cNvPr id="52" name="Text Box 26"/>
            <p:cNvSpPr txBox="1">
              <a:spLocks noChangeArrowheads="1"/>
            </p:cNvSpPr>
            <p:nvPr/>
          </p:nvSpPr>
          <p:spPr bwMode="auto">
            <a:xfrm>
              <a:off x="3520189" y="4479002"/>
              <a:ext cx="809272" cy="5470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 dirty="0"/>
                <a:t>x'</a:t>
              </a:r>
              <a:endParaRPr lang="en-US" sz="2000" baseline="-250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85356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Depth from disparity</a:t>
            </a:r>
          </a:p>
        </p:txBody>
      </p:sp>
      <p:sp>
        <p:nvSpPr>
          <p:cNvPr id="13318" name="Oval 5"/>
          <p:cNvSpPr>
            <a:spLocks noChangeArrowheads="1"/>
          </p:cNvSpPr>
          <p:nvPr/>
        </p:nvSpPr>
        <p:spPr bwMode="auto">
          <a:xfrm>
            <a:off x="3392488" y="4069126"/>
            <a:ext cx="90487" cy="9178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19" name="Oval 6"/>
          <p:cNvSpPr>
            <a:spLocks noChangeArrowheads="1"/>
          </p:cNvSpPr>
          <p:nvPr/>
        </p:nvSpPr>
        <p:spPr bwMode="auto">
          <a:xfrm>
            <a:off x="5835650" y="4069126"/>
            <a:ext cx="90487" cy="9178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0" name="Line 7"/>
          <p:cNvSpPr>
            <a:spLocks noChangeShapeType="1"/>
          </p:cNvSpPr>
          <p:nvPr/>
        </p:nvSpPr>
        <p:spPr bwMode="auto">
          <a:xfrm>
            <a:off x="2849563" y="3426651"/>
            <a:ext cx="1176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1" name="Line 8"/>
          <p:cNvSpPr>
            <a:spLocks noChangeShapeType="1"/>
          </p:cNvSpPr>
          <p:nvPr/>
        </p:nvSpPr>
        <p:spPr bwMode="auto">
          <a:xfrm>
            <a:off x="5292725" y="3426651"/>
            <a:ext cx="1176337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2" name="Oval 9"/>
          <p:cNvSpPr>
            <a:spLocks noChangeArrowheads="1"/>
          </p:cNvSpPr>
          <p:nvPr/>
        </p:nvSpPr>
        <p:spPr bwMode="auto">
          <a:xfrm>
            <a:off x="4531122" y="1459071"/>
            <a:ext cx="90487" cy="9178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3" name="Line 10"/>
          <p:cNvSpPr>
            <a:spLocks noChangeShapeType="1"/>
          </p:cNvSpPr>
          <p:nvPr/>
        </p:nvSpPr>
        <p:spPr bwMode="auto">
          <a:xfrm flipV="1">
            <a:off x="3482975" y="1499226"/>
            <a:ext cx="1085850" cy="25699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4" name="Line 11"/>
          <p:cNvSpPr>
            <a:spLocks noChangeShapeType="1"/>
          </p:cNvSpPr>
          <p:nvPr/>
        </p:nvSpPr>
        <p:spPr bwMode="auto">
          <a:xfrm flipH="1" flipV="1">
            <a:off x="4568825" y="1499226"/>
            <a:ext cx="1357312" cy="266168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5" name="Line 12"/>
          <p:cNvSpPr>
            <a:spLocks noChangeShapeType="1"/>
          </p:cNvSpPr>
          <p:nvPr/>
        </p:nvSpPr>
        <p:spPr bwMode="auto">
          <a:xfrm flipV="1">
            <a:off x="3445272" y="3426651"/>
            <a:ext cx="0" cy="642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6" name="Text Box 13"/>
          <p:cNvSpPr txBox="1">
            <a:spLocks noChangeArrowheads="1"/>
          </p:cNvSpPr>
          <p:nvPr/>
        </p:nvSpPr>
        <p:spPr bwMode="auto">
          <a:xfrm>
            <a:off x="3196432" y="3560500"/>
            <a:ext cx="262037" cy="4264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/>
              <a:t>f</a:t>
            </a:r>
          </a:p>
        </p:txBody>
      </p:sp>
      <p:sp>
        <p:nvSpPr>
          <p:cNvPr id="13327" name="Oval 14"/>
          <p:cNvSpPr>
            <a:spLocks noChangeArrowheads="1"/>
          </p:cNvSpPr>
          <p:nvPr/>
        </p:nvSpPr>
        <p:spPr bwMode="auto">
          <a:xfrm>
            <a:off x="3716735" y="3375023"/>
            <a:ext cx="90487" cy="9178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8" name="Oval 15"/>
          <p:cNvSpPr>
            <a:spLocks noChangeArrowheads="1"/>
          </p:cNvSpPr>
          <p:nvPr/>
        </p:nvSpPr>
        <p:spPr bwMode="auto">
          <a:xfrm>
            <a:off x="5513288" y="3375023"/>
            <a:ext cx="90487" cy="91782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29" name="Line 16"/>
          <p:cNvSpPr>
            <a:spLocks noChangeShapeType="1"/>
          </p:cNvSpPr>
          <p:nvPr/>
        </p:nvSpPr>
        <p:spPr bwMode="auto">
          <a:xfrm flipV="1">
            <a:off x="5562600" y="3461084"/>
            <a:ext cx="0" cy="6424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0" name="Line 17"/>
          <p:cNvSpPr>
            <a:spLocks noChangeShapeType="1"/>
          </p:cNvSpPr>
          <p:nvPr/>
        </p:nvSpPr>
        <p:spPr bwMode="auto">
          <a:xfrm>
            <a:off x="3392488" y="3334869"/>
            <a:ext cx="36195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med" len="sm"/>
            <a:tailEnd type="arrow" w="med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3" name="Text Box 20"/>
          <p:cNvSpPr txBox="1">
            <a:spLocks noChangeArrowheads="1"/>
          </p:cNvSpPr>
          <p:nvPr/>
        </p:nvSpPr>
        <p:spPr bwMode="auto">
          <a:xfrm>
            <a:off x="5562600" y="2971800"/>
            <a:ext cx="386457" cy="4264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 dirty="0"/>
              <a:t>x’</a:t>
            </a:r>
          </a:p>
        </p:txBody>
      </p:sp>
      <p:sp>
        <p:nvSpPr>
          <p:cNvPr id="13334" name="Text Box 21"/>
          <p:cNvSpPr txBox="1">
            <a:spLocks noChangeArrowheads="1"/>
          </p:cNvSpPr>
          <p:nvPr/>
        </p:nvSpPr>
        <p:spPr bwMode="auto">
          <a:xfrm>
            <a:off x="4022130" y="4147523"/>
            <a:ext cx="1255514" cy="76102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/>
              <a:t>Baseline</a:t>
            </a:r>
            <a:br>
              <a:rPr lang="en-US" sz="2200"/>
            </a:br>
            <a:r>
              <a:rPr lang="en-US" sz="2200"/>
              <a:t>B</a:t>
            </a:r>
          </a:p>
        </p:txBody>
      </p:sp>
      <p:sp>
        <p:nvSpPr>
          <p:cNvPr id="13335" name="Line 22"/>
          <p:cNvSpPr>
            <a:spLocks noChangeShapeType="1"/>
          </p:cNvSpPr>
          <p:nvPr/>
        </p:nvSpPr>
        <p:spPr bwMode="auto">
          <a:xfrm flipV="1">
            <a:off x="6740525" y="1499226"/>
            <a:ext cx="0" cy="2661682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arrow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6" name="Text Box 23"/>
          <p:cNvSpPr txBox="1">
            <a:spLocks noChangeArrowheads="1"/>
          </p:cNvSpPr>
          <p:nvPr/>
        </p:nvSpPr>
        <p:spPr bwMode="auto">
          <a:xfrm>
            <a:off x="6838553" y="2459114"/>
            <a:ext cx="324247" cy="4264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/>
              <a:t>z</a:t>
            </a:r>
          </a:p>
        </p:txBody>
      </p:sp>
      <p:sp>
        <p:nvSpPr>
          <p:cNvPr id="13337" name="Text Box 24"/>
          <p:cNvSpPr txBox="1">
            <a:spLocks noChangeArrowheads="1"/>
          </p:cNvSpPr>
          <p:nvPr/>
        </p:nvSpPr>
        <p:spPr bwMode="auto">
          <a:xfrm>
            <a:off x="2992835" y="4149435"/>
            <a:ext cx="916186" cy="4264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/>
              <a:t>O</a:t>
            </a:r>
            <a:endParaRPr lang="en-US" sz="2200" baseline="-25000"/>
          </a:p>
        </p:txBody>
      </p:sp>
      <p:sp>
        <p:nvSpPr>
          <p:cNvPr id="13338" name="Text Box 25"/>
          <p:cNvSpPr txBox="1">
            <a:spLocks noChangeArrowheads="1"/>
          </p:cNvSpPr>
          <p:nvPr/>
        </p:nvSpPr>
        <p:spPr bwMode="auto">
          <a:xfrm>
            <a:off x="5473700" y="4149435"/>
            <a:ext cx="916186" cy="4264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/>
              <a:t>O’</a:t>
            </a:r>
            <a:endParaRPr lang="en-US" sz="2200" baseline="-25000"/>
          </a:p>
        </p:txBody>
      </p:sp>
      <p:sp>
        <p:nvSpPr>
          <p:cNvPr id="13339" name="Text Box 26"/>
          <p:cNvSpPr txBox="1">
            <a:spLocks noChangeArrowheads="1"/>
          </p:cNvSpPr>
          <p:nvPr/>
        </p:nvSpPr>
        <p:spPr bwMode="auto">
          <a:xfrm>
            <a:off x="4116388" y="990600"/>
            <a:ext cx="916186" cy="428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/>
              <a:t>X</a:t>
            </a:r>
            <a:endParaRPr lang="en-US" sz="2200" baseline="-25000"/>
          </a:p>
        </p:txBody>
      </p:sp>
      <p:sp>
        <p:nvSpPr>
          <p:cNvPr id="13340" name="Line 27"/>
          <p:cNvSpPr>
            <a:spLocks noChangeShapeType="1"/>
          </p:cNvSpPr>
          <p:nvPr/>
        </p:nvSpPr>
        <p:spPr bwMode="auto">
          <a:xfrm>
            <a:off x="3535760" y="4109281"/>
            <a:ext cx="2262187" cy="0"/>
          </a:xfrm>
          <a:prstGeom prst="line">
            <a:avLst/>
          </a:prstGeom>
          <a:noFill/>
          <a:ln w="19050">
            <a:solidFill>
              <a:schemeClr val="tx1"/>
            </a:solidFill>
            <a:round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41" name="Text Box 28"/>
          <p:cNvSpPr txBox="1">
            <a:spLocks noChangeArrowheads="1"/>
          </p:cNvSpPr>
          <p:nvPr/>
        </p:nvSpPr>
        <p:spPr bwMode="auto">
          <a:xfrm>
            <a:off x="5257800" y="3657600"/>
            <a:ext cx="262037" cy="42831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 dirty="0"/>
              <a:t>f</a:t>
            </a:r>
          </a:p>
        </p:txBody>
      </p:sp>
      <p:graphicFrame>
        <p:nvGraphicFramePr>
          <p:cNvPr id="426028" name="Object 44"/>
          <p:cNvGraphicFramePr>
            <a:graphicFrameLocks noGrp="1" noChangeAspect="1"/>
          </p:cNvGraphicFramePr>
          <p:nvPr>
            <p:ph idx="1"/>
          </p:nvPr>
        </p:nvGraphicFramePr>
        <p:xfrm>
          <a:off x="2971800" y="5029200"/>
          <a:ext cx="3581400" cy="9175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8" name="Equation" r:id="rId4" imgW="1536480" imgH="393480" progId="Equation.3">
                  <p:embed/>
                </p:oleObj>
              </mc:Choice>
              <mc:Fallback>
                <p:oleObj name="Equation" r:id="rId4" imgW="1536480" imgH="393480" progId="Equation.3">
                  <p:embed/>
                  <p:pic>
                    <p:nvPicPr>
                      <p:cNvPr id="426028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971800" y="5029200"/>
                        <a:ext cx="3581400" cy="91757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26032" name="Text Box 48"/>
          <p:cNvSpPr txBox="1">
            <a:spLocks noChangeArrowheads="1"/>
          </p:cNvSpPr>
          <p:nvPr/>
        </p:nvSpPr>
        <p:spPr bwMode="auto">
          <a:xfrm>
            <a:off x="1300109" y="5986790"/>
            <a:ext cx="646202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solidFill>
                  <a:srgbClr val="FF0000"/>
                </a:solidFill>
              </a:rPr>
              <a:t>Disparity is inversely proportional to depth.</a:t>
            </a:r>
          </a:p>
        </p:txBody>
      </p:sp>
      <p:sp>
        <p:nvSpPr>
          <p:cNvPr id="30" name="Line 17"/>
          <p:cNvSpPr>
            <a:spLocks noChangeShapeType="1"/>
          </p:cNvSpPr>
          <p:nvPr/>
        </p:nvSpPr>
        <p:spPr bwMode="auto">
          <a:xfrm>
            <a:off x="5303520" y="3352800"/>
            <a:ext cx="182880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med" len="sm"/>
            <a:tailEnd type="arrow" w="med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1" name="Text Box 18"/>
          <p:cNvSpPr txBox="1">
            <a:spLocks noChangeArrowheads="1"/>
          </p:cNvSpPr>
          <p:nvPr/>
        </p:nvSpPr>
        <p:spPr bwMode="auto">
          <a:xfrm>
            <a:off x="3437732" y="2919937"/>
            <a:ext cx="324247" cy="42640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</a:pPr>
            <a:r>
              <a:rPr lang="en-US" sz="2200"/>
              <a:t>x</a:t>
            </a:r>
          </a:p>
        </p:txBody>
      </p:sp>
      <p:graphicFrame>
        <p:nvGraphicFramePr>
          <p:cNvPr id="4" name="Object 44"/>
          <p:cNvGraphicFramePr>
            <a:graphicFrameLocks noChangeAspect="1"/>
          </p:cNvGraphicFramePr>
          <p:nvPr>
            <p:extLst/>
          </p:nvPr>
        </p:nvGraphicFramePr>
        <p:xfrm>
          <a:off x="874713" y="2316163"/>
          <a:ext cx="1778000" cy="9159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39" name="Equation" r:id="rId6" imgW="761760" imgH="393480" progId="Equation.3">
                  <p:embed/>
                </p:oleObj>
              </mc:Choice>
              <mc:Fallback>
                <p:oleObj name="Equation" r:id="rId6" imgW="761760" imgH="393480" progId="Equation.3">
                  <p:embed/>
                  <p:pic>
                    <p:nvPicPr>
                      <p:cNvPr id="4" name="Object 4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74713" y="2316163"/>
                        <a:ext cx="1778000" cy="915987"/>
                      </a:xfrm>
                      <a:prstGeom prst="rect">
                        <a:avLst/>
                      </a:prstGeom>
                      <a:noFill/>
                      <a:ln>
                        <a:solidFill>
                          <a:srgbClr val="FF0000"/>
                        </a:solidFill>
                      </a:ln>
                      <a:extLst/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8</a:t>
            </a:fld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54EA4E1-1DA6-4DFB-ADE8-5E147A0DBA1A}"/>
              </a:ext>
            </a:extLst>
          </p:cNvPr>
          <p:cNvSpPr txBox="1"/>
          <p:nvPr/>
        </p:nvSpPr>
        <p:spPr>
          <a:xfrm>
            <a:off x="7213004" y="4160908"/>
            <a:ext cx="1636354" cy="923330"/>
          </a:xfrm>
          <a:prstGeom prst="rect">
            <a:avLst/>
          </a:prstGeom>
          <a:noFill/>
          <a:ln>
            <a:solidFill>
              <a:srgbClr val="0000FF"/>
            </a:solidFill>
          </a:ln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See Chapter 12 of Shapiro and Stockman Text.</a:t>
            </a:r>
          </a:p>
        </p:txBody>
      </p:sp>
    </p:spTree>
    <p:extLst>
      <p:ext uri="{BB962C8B-B14F-4D97-AF65-F5344CB8AC3E}">
        <p14:creationId xmlns:p14="http://schemas.microsoft.com/office/powerpoint/2010/main" val="3291614810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6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603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3771"/>
            <a:ext cx="8229600" cy="1143000"/>
          </a:xfrm>
        </p:spPr>
        <p:txBody>
          <a:bodyPr/>
          <a:lstStyle/>
          <a:p>
            <a:r>
              <a:rPr lang="en-US" dirty="0"/>
              <a:t>Depth from Stereo</a:t>
            </a:r>
          </a:p>
        </p:txBody>
      </p:sp>
      <p:sp>
        <p:nvSpPr>
          <p:cNvPr id="53" name="Content Placeholder 52"/>
          <p:cNvSpPr>
            <a:spLocks noGrp="1"/>
          </p:cNvSpPr>
          <p:nvPr>
            <p:ph idx="1"/>
          </p:nvPr>
        </p:nvSpPr>
        <p:spPr>
          <a:xfrm>
            <a:off x="457200" y="990601"/>
            <a:ext cx="8229600" cy="2667000"/>
          </a:xfrm>
        </p:spPr>
        <p:txBody>
          <a:bodyPr>
            <a:normAutofit fontScale="92500"/>
          </a:bodyPr>
          <a:lstStyle/>
          <a:p>
            <a:r>
              <a:rPr lang="en-US" sz="2800" dirty="0"/>
              <a:t>Goal: recover depth by finding image coordinate x’ that corresponds to x</a:t>
            </a:r>
          </a:p>
          <a:p>
            <a:r>
              <a:rPr lang="en-US" sz="2800" dirty="0"/>
              <a:t>Sub-Problems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Calibration: How do we recover the relation of the cameras (if not already known)?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2400" dirty="0"/>
              <a:t>Correspondence: How do we search for the matching point x’?</a:t>
            </a:r>
          </a:p>
        </p:txBody>
      </p:sp>
      <p:grpSp>
        <p:nvGrpSpPr>
          <p:cNvPr id="54" name="Group 53"/>
          <p:cNvGrpSpPr>
            <a:grpSpLocks noChangeAspect="1"/>
          </p:cNvGrpSpPr>
          <p:nvPr/>
        </p:nvGrpSpPr>
        <p:grpSpPr>
          <a:xfrm>
            <a:off x="3361601" y="3754448"/>
            <a:ext cx="2240346" cy="2976732"/>
            <a:chOff x="609600" y="753824"/>
            <a:chExt cx="3905925" cy="5189776"/>
          </a:xfrm>
        </p:grpSpPr>
        <p:grpSp>
          <p:nvGrpSpPr>
            <p:cNvPr id="55" name="Group 54"/>
            <p:cNvGrpSpPr>
              <a:grpSpLocks noChangeAspect="1"/>
            </p:cNvGrpSpPr>
            <p:nvPr/>
          </p:nvGrpSpPr>
          <p:grpSpPr>
            <a:xfrm>
              <a:off x="609600" y="1143000"/>
              <a:ext cx="3905925" cy="4800600"/>
              <a:chOff x="533400" y="957263"/>
              <a:chExt cx="4491038" cy="5519737"/>
            </a:xfrm>
          </p:grpSpPr>
          <p:sp>
            <p:nvSpPr>
              <p:cNvPr id="59" name="Freeform 4"/>
              <p:cNvSpPr>
                <a:spLocks/>
              </p:cNvSpPr>
              <p:nvPr/>
            </p:nvSpPr>
            <p:spPr bwMode="auto">
              <a:xfrm>
                <a:off x="3481388" y="957263"/>
                <a:ext cx="1220787" cy="839787"/>
              </a:xfrm>
              <a:custGeom>
                <a:avLst/>
                <a:gdLst>
                  <a:gd name="T0" fmla="*/ 2147483647 w 865"/>
                  <a:gd name="T1" fmla="*/ 0 h 529"/>
                  <a:gd name="T2" fmla="*/ 2147483647 w 865"/>
                  <a:gd name="T3" fmla="*/ 2147483647 h 529"/>
                  <a:gd name="T4" fmla="*/ 2147483647 w 865"/>
                  <a:gd name="T5" fmla="*/ 2147483647 h 529"/>
                  <a:gd name="T6" fmla="*/ 2147483647 w 865"/>
                  <a:gd name="T7" fmla="*/ 2147483647 h 529"/>
                  <a:gd name="T8" fmla="*/ 2147483647 w 865"/>
                  <a:gd name="T9" fmla="*/ 2147483647 h 529"/>
                  <a:gd name="T10" fmla="*/ 2147483647 w 865"/>
                  <a:gd name="T11" fmla="*/ 2147483647 h 529"/>
                  <a:gd name="T12" fmla="*/ 2147483647 w 865"/>
                  <a:gd name="T13" fmla="*/ 2147483647 h 529"/>
                  <a:gd name="T14" fmla="*/ 2147483647 w 865"/>
                  <a:gd name="T15" fmla="*/ 2147483647 h 529"/>
                  <a:gd name="T16" fmla="*/ 2147483647 w 865"/>
                  <a:gd name="T17" fmla="*/ 2147483647 h 529"/>
                  <a:gd name="T18" fmla="*/ 0 w 865"/>
                  <a:gd name="T19" fmla="*/ 2147483647 h 529"/>
                  <a:gd name="T20" fmla="*/ 0 w 865"/>
                  <a:gd name="T21" fmla="*/ 2147483647 h 529"/>
                  <a:gd name="T22" fmla="*/ 0 w 865"/>
                  <a:gd name="T23" fmla="*/ 2147483647 h 529"/>
                  <a:gd name="T24" fmla="*/ 2147483647 w 865"/>
                  <a:gd name="T25" fmla="*/ 2147483647 h 529"/>
                  <a:gd name="T26" fmla="*/ 2147483647 w 865"/>
                  <a:gd name="T27" fmla="*/ 2147483647 h 529"/>
                  <a:gd name="T28" fmla="*/ 2147483647 w 865"/>
                  <a:gd name="T29" fmla="*/ 2147483647 h 529"/>
                  <a:gd name="T30" fmla="*/ 2147483647 w 865"/>
                  <a:gd name="T31" fmla="*/ 2147483647 h 529"/>
                  <a:gd name="T32" fmla="*/ 2147483647 w 865"/>
                  <a:gd name="T33" fmla="*/ 2147483647 h 529"/>
                  <a:gd name="T34" fmla="*/ 2147483647 w 865"/>
                  <a:gd name="T35" fmla="*/ 2147483647 h 529"/>
                  <a:gd name="T36" fmla="*/ 2147483647 w 865"/>
                  <a:gd name="T37" fmla="*/ 2147483647 h 529"/>
                  <a:gd name="T38" fmla="*/ 2147483647 w 865"/>
                  <a:gd name="T39" fmla="*/ 2147483647 h 529"/>
                  <a:gd name="T40" fmla="*/ 2147483647 w 865"/>
                  <a:gd name="T41" fmla="*/ 2147483647 h 529"/>
                  <a:gd name="T42" fmla="*/ 2147483647 w 865"/>
                  <a:gd name="T43" fmla="*/ 2147483647 h 529"/>
                  <a:gd name="T44" fmla="*/ 2147483647 w 865"/>
                  <a:gd name="T45" fmla="*/ 2147483647 h 529"/>
                  <a:gd name="T46" fmla="*/ 2147483647 w 865"/>
                  <a:gd name="T47" fmla="*/ 2147483647 h 529"/>
                  <a:gd name="T48" fmla="*/ 2147483647 w 865"/>
                  <a:gd name="T49" fmla="*/ 2147483647 h 529"/>
                  <a:gd name="T50" fmla="*/ 2147483647 w 865"/>
                  <a:gd name="T51" fmla="*/ 2147483647 h 529"/>
                  <a:gd name="T52" fmla="*/ 2147483647 w 865"/>
                  <a:gd name="T53" fmla="*/ 2147483647 h 529"/>
                  <a:gd name="T54" fmla="*/ 2147483647 w 865"/>
                  <a:gd name="T55" fmla="*/ 2147483647 h 529"/>
                  <a:gd name="T56" fmla="*/ 2147483647 w 865"/>
                  <a:gd name="T57" fmla="*/ 2147483647 h 529"/>
                  <a:gd name="T58" fmla="*/ 2147483647 w 865"/>
                  <a:gd name="T59" fmla="*/ 2147483647 h 529"/>
                  <a:gd name="T60" fmla="*/ 2147483647 w 865"/>
                  <a:gd name="T61" fmla="*/ 2147483647 h 529"/>
                  <a:gd name="T62" fmla="*/ 2147483647 w 865"/>
                  <a:gd name="T63" fmla="*/ 2147483647 h 529"/>
                  <a:gd name="T64" fmla="*/ 2147483647 w 865"/>
                  <a:gd name="T65" fmla="*/ 2147483647 h 529"/>
                  <a:gd name="T66" fmla="*/ 2147483647 w 865"/>
                  <a:gd name="T67" fmla="*/ 2147483647 h 529"/>
                  <a:gd name="T68" fmla="*/ 2147483647 w 865"/>
                  <a:gd name="T69" fmla="*/ 2147483647 h 529"/>
                  <a:gd name="T70" fmla="*/ 2147483647 w 865"/>
                  <a:gd name="T71" fmla="*/ 2147483647 h 529"/>
                  <a:gd name="T72" fmla="*/ 2147483647 w 865"/>
                  <a:gd name="T73" fmla="*/ 2147483647 h 529"/>
                  <a:gd name="T74" fmla="*/ 2147483647 w 865"/>
                  <a:gd name="T75" fmla="*/ 2147483647 h 529"/>
                  <a:gd name="T76" fmla="*/ 2147483647 w 865"/>
                  <a:gd name="T77" fmla="*/ 2147483647 h 529"/>
                  <a:gd name="T78" fmla="*/ 2147483647 w 865"/>
                  <a:gd name="T79" fmla="*/ 0 h 529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w 865"/>
                  <a:gd name="T121" fmla="*/ 0 h 529"/>
                  <a:gd name="T122" fmla="*/ 865 w 865"/>
                  <a:gd name="T123" fmla="*/ 529 h 529"/>
                </a:gdLst>
                <a:ahLst/>
                <a:cxnLst>
                  <a:cxn ang="T80">
                    <a:pos x="T0" y="T1"/>
                  </a:cxn>
                  <a:cxn ang="T81">
                    <a:pos x="T2" y="T3"/>
                  </a:cxn>
                  <a:cxn ang="T82">
                    <a:pos x="T4" y="T5"/>
                  </a:cxn>
                  <a:cxn ang="T83">
                    <a:pos x="T6" y="T7"/>
                  </a:cxn>
                  <a:cxn ang="T84">
                    <a:pos x="T8" y="T9"/>
                  </a:cxn>
                  <a:cxn ang="T85">
                    <a:pos x="T10" y="T11"/>
                  </a:cxn>
                  <a:cxn ang="T86">
                    <a:pos x="T12" y="T13"/>
                  </a:cxn>
                  <a:cxn ang="T87">
                    <a:pos x="T14" y="T15"/>
                  </a:cxn>
                  <a:cxn ang="T88">
                    <a:pos x="T16" y="T17"/>
                  </a:cxn>
                  <a:cxn ang="T89">
                    <a:pos x="T18" y="T19"/>
                  </a:cxn>
                  <a:cxn ang="T90">
                    <a:pos x="T20" y="T21"/>
                  </a:cxn>
                  <a:cxn ang="T91">
                    <a:pos x="T22" y="T23"/>
                  </a:cxn>
                  <a:cxn ang="T92">
                    <a:pos x="T24" y="T25"/>
                  </a:cxn>
                  <a:cxn ang="T93">
                    <a:pos x="T26" y="T27"/>
                  </a:cxn>
                  <a:cxn ang="T94">
                    <a:pos x="T28" y="T29"/>
                  </a:cxn>
                  <a:cxn ang="T95">
                    <a:pos x="T30" y="T31"/>
                  </a:cxn>
                  <a:cxn ang="T96">
                    <a:pos x="T32" y="T33"/>
                  </a:cxn>
                  <a:cxn ang="T97">
                    <a:pos x="T34" y="T35"/>
                  </a:cxn>
                  <a:cxn ang="T98">
                    <a:pos x="T36" y="T37"/>
                  </a:cxn>
                  <a:cxn ang="T99">
                    <a:pos x="T38" y="T39"/>
                  </a:cxn>
                  <a:cxn ang="T100">
                    <a:pos x="T40" y="T41"/>
                  </a:cxn>
                  <a:cxn ang="T101">
                    <a:pos x="T42" y="T43"/>
                  </a:cxn>
                  <a:cxn ang="T102">
                    <a:pos x="T44" y="T45"/>
                  </a:cxn>
                  <a:cxn ang="T103">
                    <a:pos x="T46" y="T47"/>
                  </a:cxn>
                  <a:cxn ang="T104">
                    <a:pos x="T48" y="T49"/>
                  </a:cxn>
                  <a:cxn ang="T105">
                    <a:pos x="T50" y="T51"/>
                  </a:cxn>
                  <a:cxn ang="T106">
                    <a:pos x="T52" y="T53"/>
                  </a:cxn>
                  <a:cxn ang="T107">
                    <a:pos x="T54" y="T55"/>
                  </a:cxn>
                  <a:cxn ang="T108">
                    <a:pos x="T56" y="T57"/>
                  </a:cxn>
                  <a:cxn ang="T109">
                    <a:pos x="T58" y="T59"/>
                  </a:cxn>
                  <a:cxn ang="T110">
                    <a:pos x="T60" y="T61"/>
                  </a:cxn>
                  <a:cxn ang="T111">
                    <a:pos x="T62" y="T63"/>
                  </a:cxn>
                  <a:cxn ang="T112">
                    <a:pos x="T64" y="T65"/>
                  </a:cxn>
                  <a:cxn ang="T113">
                    <a:pos x="T66" y="T67"/>
                  </a:cxn>
                  <a:cxn ang="T114">
                    <a:pos x="T68" y="T69"/>
                  </a:cxn>
                  <a:cxn ang="T115">
                    <a:pos x="T70" y="T71"/>
                  </a:cxn>
                  <a:cxn ang="T116">
                    <a:pos x="T72" y="T73"/>
                  </a:cxn>
                  <a:cxn ang="T117">
                    <a:pos x="T74" y="T75"/>
                  </a:cxn>
                  <a:cxn ang="T118">
                    <a:pos x="T76" y="T77"/>
                  </a:cxn>
                  <a:cxn ang="T119">
                    <a:pos x="T78" y="T79"/>
                  </a:cxn>
                </a:cxnLst>
                <a:rect l="T120" t="T121" r="T122" b="T123"/>
                <a:pathLst>
                  <a:path w="865" h="529">
                    <a:moveTo>
                      <a:pt x="84" y="0"/>
                    </a:moveTo>
                    <a:lnTo>
                      <a:pt x="72" y="24"/>
                    </a:lnTo>
                    <a:lnTo>
                      <a:pt x="72" y="48"/>
                    </a:lnTo>
                    <a:lnTo>
                      <a:pt x="48" y="72"/>
                    </a:lnTo>
                    <a:lnTo>
                      <a:pt x="36" y="96"/>
                    </a:lnTo>
                    <a:lnTo>
                      <a:pt x="36" y="120"/>
                    </a:lnTo>
                    <a:lnTo>
                      <a:pt x="36" y="144"/>
                    </a:lnTo>
                    <a:lnTo>
                      <a:pt x="24" y="168"/>
                    </a:lnTo>
                    <a:lnTo>
                      <a:pt x="12" y="192"/>
                    </a:lnTo>
                    <a:lnTo>
                      <a:pt x="0" y="216"/>
                    </a:lnTo>
                    <a:lnTo>
                      <a:pt x="0" y="240"/>
                    </a:lnTo>
                    <a:lnTo>
                      <a:pt x="0" y="264"/>
                    </a:lnTo>
                    <a:lnTo>
                      <a:pt x="12" y="288"/>
                    </a:lnTo>
                    <a:lnTo>
                      <a:pt x="12" y="312"/>
                    </a:lnTo>
                    <a:lnTo>
                      <a:pt x="24" y="336"/>
                    </a:lnTo>
                    <a:lnTo>
                      <a:pt x="24" y="360"/>
                    </a:lnTo>
                    <a:lnTo>
                      <a:pt x="36" y="384"/>
                    </a:lnTo>
                    <a:lnTo>
                      <a:pt x="36" y="408"/>
                    </a:lnTo>
                    <a:lnTo>
                      <a:pt x="48" y="432"/>
                    </a:lnTo>
                    <a:lnTo>
                      <a:pt x="60" y="456"/>
                    </a:lnTo>
                    <a:lnTo>
                      <a:pt x="852" y="528"/>
                    </a:lnTo>
                    <a:lnTo>
                      <a:pt x="804" y="480"/>
                    </a:lnTo>
                    <a:lnTo>
                      <a:pt x="792" y="456"/>
                    </a:lnTo>
                    <a:lnTo>
                      <a:pt x="780" y="420"/>
                    </a:lnTo>
                    <a:lnTo>
                      <a:pt x="768" y="396"/>
                    </a:lnTo>
                    <a:lnTo>
                      <a:pt x="756" y="372"/>
                    </a:lnTo>
                    <a:lnTo>
                      <a:pt x="744" y="348"/>
                    </a:lnTo>
                    <a:lnTo>
                      <a:pt x="744" y="324"/>
                    </a:lnTo>
                    <a:lnTo>
                      <a:pt x="744" y="288"/>
                    </a:lnTo>
                    <a:lnTo>
                      <a:pt x="744" y="264"/>
                    </a:lnTo>
                    <a:lnTo>
                      <a:pt x="744" y="240"/>
                    </a:lnTo>
                    <a:lnTo>
                      <a:pt x="768" y="216"/>
                    </a:lnTo>
                    <a:lnTo>
                      <a:pt x="768" y="192"/>
                    </a:lnTo>
                    <a:lnTo>
                      <a:pt x="780" y="168"/>
                    </a:lnTo>
                    <a:lnTo>
                      <a:pt x="804" y="156"/>
                    </a:lnTo>
                    <a:lnTo>
                      <a:pt x="804" y="132"/>
                    </a:lnTo>
                    <a:lnTo>
                      <a:pt x="828" y="108"/>
                    </a:lnTo>
                    <a:lnTo>
                      <a:pt x="852" y="96"/>
                    </a:lnTo>
                    <a:lnTo>
                      <a:pt x="864" y="72"/>
                    </a:lnTo>
                    <a:lnTo>
                      <a:pt x="84" y="0"/>
                    </a:lnTo>
                  </a:path>
                </a:pathLst>
              </a:custGeom>
              <a:gradFill rotWithShape="0">
                <a:gsLst>
                  <a:gs pos="0">
                    <a:srgbClr val="012501"/>
                  </a:gs>
                  <a:gs pos="100000">
                    <a:srgbClr val="037C03"/>
                  </a:gs>
                </a:gsLst>
                <a:lin ang="18900000" scaled="1"/>
              </a:gradFill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60" name="Line 5"/>
              <p:cNvSpPr>
                <a:spLocks noChangeShapeType="1"/>
              </p:cNvSpPr>
              <p:nvPr/>
            </p:nvSpPr>
            <p:spPr bwMode="auto">
              <a:xfrm>
                <a:off x="890588" y="4310063"/>
                <a:ext cx="3251200" cy="182880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61" name="Freeform 9"/>
              <p:cNvSpPr>
                <a:spLocks/>
              </p:cNvSpPr>
              <p:nvPr/>
            </p:nvSpPr>
            <p:spPr bwMode="auto">
              <a:xfrm>
                <a:off x="1533525" y="1219200"/>
                <a:ext cx="2471738" cy="2462213"/>
              </a:xfrm>
              <a:custGeom>
                <a:avLst/>
                <a:gdLst>
                  <a:gd name="T0" fmla="*/ 0 w 1557"/>
                  <a:gd name="T1" fmla="*/ 2147483647 h 1551"/>
                  <a:gd name="T2" fmla="*/ 2147483647 w 1557"/>
                  <a:gd name="T3" fmla="*/ 0 h 1551"/>
                  <a:gd name="T4" fmla="*/ 0 60000 65536"/>
                  <a:gd name="T5" fmla="*/ 0 60000 65536"/>
                  <a:gd name="T6" fmla="*/ 0 w 1557"/>
                  <a:gd name="T7" fmla="*/ 0 h 1551"/>
                  <a:gd name="T8" fmla="*/ 1557 w 1557"/>
                  <a:gd name="T9" fmla="*/ 1551 h 1551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1557" h="1551">
                    <a:moveTo>
                      <a:pt x="0" y="1551"/>
                    </a:moveTo>
                    <a:lnTo>
                      <a:pt x="1557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62" name="Freeform 10"/>
              <p:cNvSpPr>
                <a:spLocks/>
              </p:cNvSpPr>
              <p:nvPr/>
            </p:nvSpPr>
            <p:spPr bwMode="auto">
              <a:xfrm>
                <a:off x="687388" y="2490788"/>
                <a:ext cx="1220787" cy="2001837"/>
              </a:xfrm>
              <a:custGeom>
                <a:avLst/>
                <a:gdLst>
                  <a:gd name="T0" fmla="*/ 0 w 865"/>
                  <a:gd name="T1" fmla="*/ 2147483647 h 1261"/>
                  <a:gd name="T2" fmla="*/ 2147483647 w 865"/>
                  <a:gd name="T3" fmla="*/ 2147483647 h 1261"/>
                  <a:gd name="T4" fmla="*/ 2147483647 w 865"/>
                  <a:gd name="T5" fmla="*/ 2147483647 h 1261"/>
                  <a:gd name="T6" fmla="*/ 0 w 865"/>
                  <a:gd name="T7" fmla="*/ 0 h 1261"/>
                  <a:gd name="T8" fmla="*/ 0 w 865"/>
                  <a:gd name="T9" fmla="*/ 2147483647 h 12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5"/>
                  <a:gd name="T16" fmla="*/ 0 h 1261"/>
                  <a:gd name="T17" fmla="*/ 865 w 865"/>
                  <a:gd name="T18" fmla="*/ 1261 h 12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5" h="1261">
                    <a:moveTo>
                      <a:pt x="0" y="828"/>
                    </a:moveTo>
                    <a:lnTo>
                      <a:pt x="864" y="1260"/>
                    </a:lnTo>
                    <a:lnTo>
                      <a:pt x="864" y="414"/>
                    </a:lnTo>
                    <a:lnTo>
                      <a:pt x="0" y="0"/>
                    </a:lnTo>
                    <a:lnTo>
                      <a:pt x="0" y="828"/>
                    </a:lnTo>
                  </a:path>
                </a:pathLst>
              </a:custGeom>
              <a:solidFill>
                <a:srgbClr val="FEBF02"/>
              </a:solidFill>
              <a:ln w="12700" cap="rnd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63" name="Freeform 12"/>
              <p:cNvSpPr>
                <a:spLocks/>
              </p:cNvSpPr>
              <p:nvPr/>
            </p:nvSpPr>
            <p:spPr bwMode="auto">
              <a:xfrm>
                <a:off x="3990975" y="1219200"/>
                <a:ext cx="117475" cy="3910013"/>
              </a:xfrm>
              <a:custGeom>
                <a:avLst/>
                <a:gdLst>
                  <a:gd name="T0" fmla="*/ 2147483647 w 74"/>
                  <a:gd name="T1" fmla="*/ 2147483647 h 2463"/>
                  <a:gd name="T2" fmla="*/ 0 w 74"/>
                  <a:gd name="T3" fmla="*/ 0 h 2463"/>
                  <a:gd name="T4" fmla="*/ 0 60000 65536"/>
                  <a:gd name="T5" fmla="*/ 0 60000 65536"/>
                  <a:gd name="T6" fmla="*/ 0 w 74"/>
                  <a:gd name="T7" fmla="*/ 0 h 2463"/>
                  <a:gd name="T8" fmla="*/ 74 w 74"/>
                  <a:gd name="T9" fmla="*/ 2463 h 2463"/>
                </a:gdLst>
                <a:ahLst/>
                <a:cxnLst>
                  <a:cxn ang="T4">
                    <a:pos x="T0" y="T1"/>
                  </a:cxn>
                  <a:cxn ang="T5">
                    <a:pos x="T2" y="T3"/>
                  </a:cxn>
                </a:cxnLst>
                <a:rect l="T6" t="T7" r="T8" b="T9"/>
                <a:pathLst>
                  <a:path w="74" h="2463">
                    <a:moveTo>
                      <a:pt x="74" y="2463"/>
                    </a:moveTo>
                    <a:lnTo>
                      <a:pt x="0" y="0"/>
                    </a:lnTo>
                  </a:path>
                </a:pathLst>
              </a:cu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64" name="Freeform 13"/>
              <p:cNvSpPr>
                <a:spLocks/>
              </p:cNvSpPr>
              <p:nvPr/>
            </p:nvSpPr>
            <p:spPr bwMode="auto">
              <a:xfrm>
                <a:off x="3803650" y="4208463"/>
                <a:ext cx="1220788" cy="2001837"/>
              </a:xfrm>
              <a:custGeom>
                <a:avLst/>
                <a:gdLst>
                  <a:gd name="T0" fmla="*/ 0 w 865"/>
                  <a:gd name="T1" fmla="*/ 2147483647 h 1261"/>
                  <a:gd name="T2" fmla="*/ 2147483647 w 865"/>
                  <a:gd name="T3" fmla="*/ 2147483647 h 1261"/>
                  <a:gd name="T4" fmla="*/ 2147483647 w 865"/>
                  <a:gd name="T5" fmla="*/ 2147483647 h 1261"/>
                  <a:gd name="T6" fmla="*/ 0 w 865"/>
                  <a:gd name="T7" fmla="*/ 0 h 1261"/>
                  <a:gd name="T8" fmla="*/ 0 w 865"/>
                  <a:gd name="T9" fmla="*/ 2147483647 h 1261"/>
                  <a:gd name="T10" fmla="*/ 0 60000 65536"/>
                  <a:gd name="T11" fmla="*/ 0 60000 65536"/>
                  <a:gd name="T12" fmla="*/ 0 60000 65536"/>
                  <a:gd name="T13" fmla="*/ 0 60000 65536"/>
                  <a:gd name="T14" fmla="*/ 0 60000 65536"/>
                  <a:gd name="T15" fmla="*/ 0 w 865"/>
                  <a:gd name="T16" fmla="*/ 0 h 1261"/>
                  <a:gd name="T17" fmla="*/ 865 w 865"/>
                  <a:gd name="T18" fmla="*/ 1261 h 1261"/>
                </a:gdLst>
                <a:ahLst/>
                <a:cxnLst>
                  <a:cxn ang="T10">
                    <a:pos x="T0" y="T1"/>
                  </a:cxn>
                  <a:cxn ang="T11">
                    <a:pos x="T2" y="T3"/>
                  </a:cxn>
                  <a:cxn ang="T12">
                    <a:pos x="T4" y="T5"/>
                  </a:cxn>
                  <a:cxn ang="T13">
                    <a:pos x="T6" y="T7"/>
                  </a:cxn>
                  <a:cxn ang="T14">
                    <a:pos x="T8" y="T9"/>
                  </a:cxn>
                </a:cxnLst>
                <a:rect l="T15" t="T16" r="T17" b="T18"/>
                <a:pathLst>
                  <a:path w="865" h="1261">
                    <a:moveTo>
                      <a:pt x="0" y="828"/>
                    </a:moveTo>
                    <a:lnTo>
                      <a:pt x="864" y="1260"/>
                    </a:lnTo>
                    <a:lnTo>
                      <a:pt x="864" y="414"/>
                    </a:lnTo>
                    <a:lnTo>
                      <a:pt x="0" y="0"/>
                    </a:lnTo>
                    <a:lnTo>
                      <a:pt x="0" y="828"/>
                    </a:lnTo>
                  </a:path>
                </a:pathLst>
              </a:custGeom>
              <a:solidFill>
                <a:srgbClr val="FEBF02"/>
              </a:solidFill>
              <a:ln w="12700" cap="rnd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65" name="Line 14"/>
              <p:cNvSpPr>
                <a:spLocks noChangeShapeType="1"/>
              </p:cNvSpPr>
              <p:nvPr/>
            </p:nvSpPr>
            <p:spPr bwMode="auto">
              <a:xfrm flipV="1">
                <a:off x="890588" y="3681413"/>
                <a:ext cx="642937" cy="6286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66" name="Line 15"/>
              <p:cNvSpPr>
                <a:spLocks noChangeShapeType="1"/>
              </p:cNvSpPr>
              <p:nvPr/>
            </p:nvSpPr>
            <p:spPr bwMode="auto">
              <a:xfrm flipH="1" flipV="1">
                <a:off x="4108450" y="5129213"/>
                <a:ext cx="33338" cy="100965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67" name="Freeform 18"/>
              <p:cNvSpPr>
                <a:spLocks/>
              </p:cNvSpPr>
              <p:nvPr/>
            </p:nvSpPr>
            <p:spPr bwMode="auto">
              <a:xfrm>
                <a:off x="533400" y="4260850"/>
                <a:ext cx="393700" cy="387350"/>
              </a:xfrm>
              <a:custGeom>
                <a:avLst/>
                <a:gdLst>
                  <a:gd name="T0" fmla="*/ 0 w 279"/>
                  <a:gd name="T1" fmla="*/ 2147483647 h 244"/>
                  <a:gd name="T2" fmla="*/ 2147483647 w 279"/>
                  <a:gd name="T3" fmla="*/ 2147483647 h 244"/>
                  <a:gd name="T4" fmla="*/ 2147483647 w 279"/>
                  <a:gd name="T5" fmla="*/ 0 h 244"/>
                  <a:gd name="T6" fmla="*/ 2147483647 w 279"/>
                  <a:gd name="T7" fmla="*/ 2147483647 h 244"/>
                  <a:gd name="T8" fmla="*/ 2147483647 w 279"/>
                  <a:gd name="T9" fmla="*/ 2147483647 h 244"/>
                  <a:gd name="T10" fmla="*/ 2147483647 w 279"/>
                  <a:gd name="T11" fmla="*/ 2147483647 h 244"/>
                  <a:gd name="T12" fmla="*/ 2147483647 w 279"/>
                  <a:gd name="T13" fmla="*/ 2147483647 h 244"/>
                  <a:gd name="T14" fmla="*/ 2147483647 w 279"/>
                  <a:gd name="T15" fmla="*/ 2147483647 h 244"/>
                  <a:gd name="T16" fmla="*/ 2147483647 w 279"/>
                  <a:gd name="T17" fmla="*/ 2147483647 h 244"/>
                  <a:gd name="T18" fmla="*/ 2147483647 w 279"/>
                  <a:gd name="T19" fmla="*/ 2147483647 h 244"/>
                  <a:gd name="T20" fmla="*/ 2147483647 w 279"/>
                  <a:gd name="T21" fmla="*/ 2147483647 h 244"/>
                  <a:gd name="T22" fmla="*/ 2147483647 w 279"/>
                  <a:gd name="T23" fmla="*/ 2147483647 h 244"/>
                  <a:gd name="T24" fmla="*/ 2147483647 w 279"/>
                  <a:gd name="T25" fmla="*/ 2147483647 h 244"/>
                  <a:gd name="T26" fmla="*/ 2147483647 w 279"/>
                  <a:gd name="T27" fmla="*/ 2147483647 h 244"/>
                  <a:gd name="T28" fmla="*/ 2147483647 w 279"/>
                  <a:gd name="T29" fmla="*/ 2147483647 h 244"/>
                  <a:gd name="T30" fmla="*/ 2147483647 w 279"/>
                  <a:gd name="T31" fmla="*/ 2147483647 h 244"/>
                  <a:gd name="T32" fmla="*/ 2147483647 w 279"/>
                  <a:gd name="T33" fmla="*/ 2147483647 h 244"/>
                  <a:gd name="T34" fmla="*/ 2147483647 w 279"/>
                  <a:gd name="T35" fmla="*/ 2147483647 h 244"/>
                  <a:gd name="T36" fmla="*/ 2147483647 w 279"/>
                  <a:gd name="T37" fmla="*/ 2147483647 h 244"/>
                  <a:gd name="T38" fmla="*/ 2147483647 w 279"/>
                  <a:gd name="T39" fmla="*/ 2147483647 h 244"/>
                  <a:gd name="T40" fmla="*/ 2147483647 w 279"/>
                  <a:gd name="T41" fmla="*/ 2147483647 h 244"/>
                  <a:gd name="T42" fmla="*/ 2147483647 w 279"/>
                  <a:gd name="T43" fmla="*/ 2147483647 h 244"/>
                  <a:gd name="T44" fmla="*/ 2147483647 w 279"/>
                  <a:gd name="T45" fmla="*/ 2147483647 h 244"/>
                  <a:gd name="T46" fmla="*/ 2147483647 w 279"/>
                  <a:gd name="T47" fmla="*/ 2147483647 h 244"/>
                  <a:gd name="T48" fmla="*/ 2147483647 w 279"/>
                  <a:gd name="T49" fmla="*/ 2147483647 h 244"/>
                  <a:gd name="T50" fmla="*/ 2147483647 w 279"/>
                  <a:gd name="T51" fmla="*/ 2147483647 h 244"/>
                  <a:gd name="T52" fmla="*/ 2147483647 w 279"/>
                  <a:gd name="T53" fmla="*/ 2147483647 h 244"/>
                  <a:gd name="T54" fmla="*/ 2147483647 w 279"/>
                  <a:gd name="T55" fmla="*/ 2147483647 h 244"/>
                  <a:gd name="T56" fmla="*/ 2147483647 w 279"/>
                  <a:gd name="T57" fmla="*/ 2147483647 h 244"/>
                  <a:gd name="T58" fmla="*/ 2147483647 w 279"/>
                  <a:gd name="T59" fmla="*/ 2147483647 h 244"/>
                  <a:gd name="T60" fmla="*/ 2147483647 w 279"/>
                  <a:gd name="T61" fmla="*/ 2147483647 h 244"/>
                  <a:gd name="T62" fmla="*/ 2147483647 w 279"/>
                  <a:gd name="T63" fmla="*/ 2147483647 h 244"/>
                  <a:gd name="T64" fmla="*/ 2147483647 w 279"/>
                  <a:gd name="T65" fmla="*/ 2147483647 h 244"/>
                  <a:gd name="T66" fmla="*/ 2147483647 w 279"/>
                  <a:gd name="T67" fmla="*/ 2147483647 h 244"/>
                  <a:gd name="T68" fmla="*/ 2147483647 w 279"/>
                  <a:gd name="T69" fmla="*/ 2147483647 h 244"/>
                  <a:gd name="T70" fmla="*/ 2147483647 w 279"/>
                  <a:gd name="T71" fmla="*/ 2147483647 h 244"/>
                  <a:gd name="T72" fmla="*/ 2147483647 w 279"/>
                  <a:gd name="T73" fmla="*/ 2147483647 h 244"/>
                  <a:gd name="T74" fmla="*/ 2147483647 w 279"/>
                  <a:gd name="T75" fmla="*/ 2147483647 h 244"/>
                  <a:gd name="T76" fmla="*/ 2147483647 w 279"/>
                  <a:gd name="T77" fmla="*/ 2147483647 h 244"/>
                  <a:gd name="T78" fmla="*/ 2147483647 w 279"/>
                  <a:gd name="T79" fmla="*/ 2147483647 h 244"/>
                  <a:gd name="T80" fmla="*/ 2147483647 w 279"/>
                  <a:gd name="T81" fmla="*/ 2147483647 h 244"/>
                  <a:gd name="T82" fmla="*/ 2147483647 w 279"/>
                  <a:gd name="T83" fmla="*/ 2147483647 h 244"/>
                  <a:gd name="T84" fmla="*/ 2147483647 w 279"/>
                  <a:gd name="T85" fmla="*/ 2147483647 h 244"/>
                  <a:gd name="T86" fmla="*/ 2147483647 w 279"/>
                  <a:gd name="T87" fmla="*/ 2147483647 h 244"/>
                  <a:gd name="T88" fmla="*/ 2147483647 w 279"/>
                  <a:gd name="T89" fmla="*/ 2147483647 h 244"/>
                  <a:gd name="T90" fmla="*/ 2147483647 w 279"/>
                  <a:gd name="T91" fmla="*/ 2147483647 h 244"/>
                  <a:gd name="T92" fmla="*/ 2147483647 w 279"/>
                  <a:gd name="T93" fmla="*/ 2147483647 h 244"/>
                  <a:gd name="T94" fmla="*/ 2147483647 w 279"/>
                  <a:gd name="T95" fmla="*/ 2147483647 h 244"/>
                  <a:gd name="T96" fmla="*/ 2147483647 w 279"/>
                  <a:gd name="T97" fmla="*/ 2147483647 h 244"/>
                  <a:gd name="T98" fmla="*/ 0 w 279"/>
                  <a:gd name="T99" fmla="*/ 2147483647 h 24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79"/>
                  <a:gd name="T151" fmla="*/ 0 h 244"/>
                  <a:gd name="T152" fmla="*/ 279 w 279"/>
                  <a:gd name="T153" fmla="*/ 244 h 244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79" h="244">
                    <a:moveTo>
                      <a:pt x="0" y="243"/>
                    </a:moveTo>
                    <a:lnTo>
                      <a:pt x="148" y="1"/>
                    </a:lnTo>
                    <a:lnTo>
                      <a:pt x="160" y="0"/>
                    </a:lnTo>
                    <a:lnTo>
                      <a:pt x="167" y="3"/>
                    </a:lnTo>
                    <a:lnTo>
                      <a:pt x="168" y="6"/>
                    </a:lnTo>
                    <a:lnTo>
                      <a:pt x="173" y="5"/>
                    </a:lnTo>
                    <a:lnTo>
                      <a:pt x="177" y="9"/>
                    </a:lnTo>
                    <a:lnTo>
                      <a:pt x="182" y="7"/>
                    </a:lnTo>
                    <a:lnTo>
                      <a:pt x="184" y="12"/>
                    </a:lnTo>
                    <a:lnTo>
                      <a:pt x="190" y="13"/>
                    </a:lnTo>
                    <a:lnTo>
                      <a:pt x="196" y="14"/>
                    </a:lnTo>
                    <a:lnTo>
                      <a:pt x="201" y="15"/>
                    </a:lnTo>
                    <a:lnTo>
                      <a:pt x="205" y="19"/>
                    </a:lnTo>
                    <a:lnTo>
                      <a:pt x="210" y="20"/>
                    </a:lnTo>
                    <a:lnTo>
                      <a:pt x="215" y="23"/>
                    </a:lnTo>
                    <a:lnTo>
                      <a:pt x="222" y="25"/>
                    </a:lnTo>
                    <a:lnTo>
                      <a:pt x="226" y="29"/>
                    </a:lnTo>
                    <a:lnTo>
                      <a:pt x="229" y="32"/>
                    </a:lnTo>
                    <a:lnTo>
                      <a:pt x="231" y="36"/>
                    </a:lnTo>
                    <a:lnTo>
                      <a:pt x="235" y="39"/>
                    </a:lnTo>
                    <a:lnTo>
                      <a:pt x="238" y="45"/>
                    </a:lnTo>
                    <a:lnTo>
                      <a:pt x="242" y="46"/>
                    </a:lnTo>
                    <a:lnTo>
                      <a:pt x="248" y="55"/>
                    </a:lnTo>
                    <a:lnTo>
                      <a:pt x="249" y="58"/>
                    </a:lnTo>
                    <a:lnTo>
                      <a:pt x="255" y="63"/>
                    </a:lnTo>
                    <a:lnTo>
                      <a:pt x="256" y="67"/>
                    </a:lnTo>
                    <a:lnTo>
                      <a:pt x="261" y="71"/>
                    </a:lnTo>
                    <a:lnTo>
                      <a:pt x="261" y="75"/>
                    </a:lnTo>
                    <a:lnTo>
                      <a:pt x="264" y="81"/>
                    </a:lnTo>
                    <a:lnTo>
                      <a:pt x="264" y="86"/>
                    </a:lnTo>
                    <a:lnTo>
                      <a:pt x="266" y="90"/>
                    </a:lnTo>
                    <a:lnTo>
                      <a:pt x="266" y="95"/>
                    </a:lnTo>
                    <a:lnTo>
                      <a:pt x="268" y="99"/>
                    </a:lnTo>
                    <a:lnTo>
                      <a:pt x="267" y="103"/>
                    </a:lnTo>
                    <a:lnTo>
                      <a:pt x="268" y="109"/>
                    </a:lnTo>
                    <a:lnTo>
                      <a:pt x="269" y="113"/>
                    </a:lnTo>
                    <a:lnTo>
                      <a:pt x="273" y="119"/>
                    </a:lnTo>
                    <a:lnTo>
                      <a:pt x="274" y="124"/>
                    </a:lnTo>
                    <a:lnTo>
                      <a:pt x="275" y="128"/>
                    </a:lnTo>
                    <a:lnTo>
                      <a:pt x="276" y="134"/>
                    </a:lnTo>
                    <a:lnTo>
                      <a:pt x="277" y="138"/>
                    </a:lnTo>
                    <a:lnTo>
                      <a:pt x="277" y="143"/>
                    </a:lnTo>
                    <a:lnTo>
                      <a:pt x="277" y="147"/>
                    </a:lnTo>
                    <a:lnTo>
                      <a:pt x="274" y="153"/>
                    </a:lnTo>
                    <a:lnTo>
                      <a:pt x="276" y="156"/>
                    </a:lnTo>
                    <a:lnTo>
                      <a:pt x="277" y="162"/>
                    </a:lnTo>
                    <a:lnTo>
                      <a:pt x="278" y="167"/>
                    </a:lnTo>
                    <a:lnTo>
                      <a:pt x="275" y="172"/>
                    </a:lnTo>
                    <a:lnTo>
                      <a:pt x="271" y="181"/>
                    </a:lnTo>
                    <a:lnTo>
                      <a:pt x="0" y="243"/>
                    </a:lnTo>
                  </a:path>
                </a:pathLst>
              </a:custGeom>
              <a:noFill/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68" name="Arc 19"/>
              <p:cNvSpPr>
                <a:spLocks/>
              </p:cNvSpPr>
              <p:nvPr/>
            </p:nvSpPr>
            <p:spPr bwMode="auto">
              <a:xfrm rot="720000">
                <a:off x="733425" y="4276725"/>
                <a:ext cx="211138" cy="236538"/>
              </a:xfrm>
              <a:custGeom>
                <a:avLst/>
                <a:gdLst>
                  <a:gd name="T0" fmla="*/ 0 w 21745"/>
                  <a:gd name="T1" fmla="*/ 0 h 21600"/>
                  <a:gd name="T2" fmla="*/ 2147483647 w 21745"/>
                  <a:gd name="T3" fmla="*/ 2147483647 h 21600"/>
                  <a:gd name="T4" fmla="*/ 1179876122 w 21745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745"/>
                  <a:gd name="T10" fmla="*/ 0 h 21600"/>
                  <a:gd name="T11" fmla="*/ 21745 w 21745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45" h="21600" fill="none" extrusionOk="0">
                    <a:moveTo>
                      <a:pt x="0" y="0"/>
                    </a:moveTo>
                    <a:cubicBezTo>
                      <a:pt x="48" y="0"/>
                      <a:pt x="96" y="-1"/>
                      <a:pt x="145" y="0"/>
                    </a:cubicBezTo>
                    <a:cubicBezTo>
                      <a:pt x="12074" y="0"/>
                      <a:pt x="21745" y="9670"/>
                      <a:pt x="21745" y="21600"/>
                    </a:cubicBezTo>
                  </a:path>
                  <a:path w="21745" h="21600" stroke="0" extrusionOk="0">
                    <a:moveTo>
                      <a:pt x="0" y="0"/>
                    </a:moveTo>
                    <a:cubicBezTo>
                      <a:pt x="48" y="0"/>
                      <a:pt x="96" y="-1"/>
                      <a:pt x="145" y="0"/>
                    </a:cubicBezTo>
                    <a:cubicBezTo>
                      <a:pt x="12074" y="0"/>
                      <a:pt x="21745" y="9670"/>
                      <a:pt x="21745" y="21600"/>
                    </a:cubicBezTo>
                    <a:lnTo>
                      <a:pt x="145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69" name="Line 20"/>
              <p:cNvSpPr>
                <a:spLocks noChangeShapeType="1"/>
              </p:cNvSpPr>
              <p:nvPr/>
            </p:nvSpPr>
            <p:spPr bwMode="auto">
              <a:xfrm flipH="1">
                <a:off x="533400" y="4095750"/>
                <a:ext cx="303213" cy="5508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70" name="Oval 21"/>
              <p:cNvSpPr>
                <a:spLocks noChangeArrowheads="1"/>
              </p:cNvSpPr>
              <p:nvPr/>
            </p:nvSpPr>
            <p:spPr bwMode="auto">
              <a:xfrm rot="19740000">
                <a:off x="811213" y="4281488"/>
                <a:ext cx="100012" cy="198437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71" name="Line 22"/>
              <p:cNvSpPr>
                <a:spLocks noChangeShapeType="1"/>
              </p:cNvSpPr>
              <p:nvPr/>
            </p:nvSpPr>
            <p:spPr bwMode="auto">
              <a:xfrm flipV="1">
                <a:off x="533400" y="4502150"/>
                <a:ext cx="555625" cy="1444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72" name="Freeform 23"/>
              <p:cNvSpPr>
                <a:spLocks/>
              </p:cNvSpPr>
              <p:nvPr/>
            </p:nvSpPr>
            <p:spPr bwMode="auto">
              <a:xfrm>
                <a:off x="3784600" y="6089650"/>
                <a:ext cx="393700" cy="387350"/>
              </a:xfrm>
              <a:custGeom>
                <a:avLst/>
                <a:gdLst>
                  <a:gd name="T0" fmla="*/ 0 w 279"/>
                  <a:gd name="T1" fmla="*/ 2147483647 h 244"/>
                  <a:gd name="T2" fmla="*/ 2147483647 w 279"/>
                  <a:gd name="T3" fmla="*/ 2147483647 h 244"/>
                  <a:gd name="T4" fmla="*/ 2147483647 w 279"/>
                  <a:gd name="T5" fmla="*/ 0 h 244"/>
                  <a:gd name="T6" fmla="*/ 2147483647 w 279"/>
                  <a:gd name="T7" fmla="*/ 2147483647 h 244"/>
                  <a:gd name="T8" fmla="*/ 2147483647 w 279"/>
                  <a:gd name="T9" fmla="*/ 2147483647 h 244"/>
                  <a:gd name="T10" fmla="*/ 2147483647 w 279"/>
                  <a:gd name="T11" fmla="*/ 2147483647 h 244"/>
                  <a:gd name="T12" fmla="*/ 2147483647 w 279"/>
                  <a:gd name="T13" fmla="*/ 2147483647 h 244"/>
                  <a:gd name="T14" fmla="*/ 2147483647 w 279"/>
                  <a:gd name="T15" fmla="*/ 2147483647 h 244"/>
                  <a:gd name="T16" fmla="*/ 2147483647 w 279"/>
                  <a:gd name="T17" fmla="*/ 2147483647 h 244"/>
                  <a:gd name="T18" fmla="*/ 2147483647 w 279"/>
                  <a:gd name="T19" fmla="*/ 2147483647 h 244"/>
                  <a:gd name="T20" fmla="*/ 2147483647 w 279"/>
                  <a:gd name="T21" fmla="*/ 2147483647 h 244"/>
                  <a:gd name="T22" fmla="*/ 2147483647 w 279"/>
                  <a:gd name="T23" fmla="*/ 2147483647 h 244"/>
                  <a:gd name="T24" fmla="*/ 2147483647 w 279"/>
                  <a:gd name="T25" fmla="*/ 2147483647 h 244"/>
                  <a:gd name="T26" fmla="*/ 2147483647 w 279"/>
                  <a:gd name="T27" fmla="*/ 2147483647 h 244"/>
                  <a:gd name="T28" fmla="*/ 2147483647 w 279"/>
                  <a:gd name="T29" fmla="*/ 2147483647 h 244"/>
                  <a:gd name="T30" fmla="*/ 2147483647 w 279"/>
                  <a:gd name="T31" fmla="*/ 2147483647 h 244"/>
                  <a:gd name="T32" fmla="*/ 2147483647 w 279"/>
                  <a:gd name="T33" fmla="*/ 2147483647 h 244"/>
                  <a:gd name="T34" fmla="*/ 2147483647 w 279"/>
                  <a:gd name="T35" fmla="*/ 2147483647 h 244"/>
                  <a:gd name="T36" fmla="*/ 2147483647 w 279"/>
                  <a:gd name="T37" fmla="*/ 2147483647 h 244"/>
                  <a:gd name="T38" fmla="*/ 2147483647 w 279"/>
                  <a:gd name="T39" fmla="*/ 2147483647 h 244"/>
                  <a:gd name="T40" fmla="*/ 2147483647 w 279"/>
                  <a:gd name="T41" fmla="*/ 2147483647 h 244"/>
                  <a:gd name="T42" fmla="*/ 2147483647 w 279"/>
                  <a:gd name="T43" fmla="*/ 2147483647 h 244"/>
                  <a:gd name="T44" fmla="*/ 2147483647 w 279"/>
                  <a:gd name="T45" fmla="*/ 2147483647 h 244"/>
                  <a:gd name="T46" fmla="*/ 2147483647 w 279"/>
                  <a:gd name="T47" fmla="*/ 2147483647 h 244"/>
                  <a:gd name="T48" fmla="*/ 2147483647 w 279"/>
                  <a:gd name="T49" fmla="*/ 2147483647 h 244"/>
                  <a:gd name="T50" fmla="*/ 2147483647 w 279"/>
                  <a:gd name="T51" fmla="*/ 2147483647 h 244"/>
                  <a:gd name="T52" fmla="*/ 2147483647 w 279"/>
                  <a:gd name="T53" fmla="*/ 2147483647 h 244"/>
                  <a:gd name="T54" fmla="*/ 2147483647 w 279"/>
                  <a:gd name="T55" fmla="*/ 2147483647 h 244"/>
                  <a:gd name="T56" fmla="*/ 2147483647 w 279"/>
                  <a:gd name="T57" fmla="*/ 2147483647 h 244"/>
                  <a:gd name="T58" fmla="*/ 2147483647 w 279"/>
                  <a:gd name="T59" fmla="*/ 2147483647 h 244"/>
                  <a:gd name="T60" fmla="*/ 2147483647 w 279"/>
                  <a:gd name="T61" fmla="*/ 2147483647 h 244"/>
                  <a:gd name="T62" fmla="*/ 2147483647 w 279"/>
                  <a:gd name="T63" fmla="*/ 2147483647 h 244"/>
                  <a:gd name="T64" fmla="*/ 2147483647 w 279"/>
                  <a:gd name="T65" fmla="*/ 2147483647 h 244"/>
                  <a:gd name="T66" fmla="*/ 2147483647 w 279"/>
                  <a:gd name="T67" fmla="*/ 2147483647 h 244"/>
                  <a:gd name="T68" fmla="*/ 2147483647 w 279"/>
                  <a:gd name="T69" fmla="*/ 2147483647 h 244"/>
                  <a:gd name="T70" fmla="*/ 2147483647 w 279"/>
                  <a:gd name="T71" fmla="*/ 2147483647 h 244"/>
                  <a:gd name="T72" fmla="*/ 2147483647 w 279"/>
                  <a:gd name="T73" fmla="*/ 2147483647 h 244"/>
                  <a:gd name="T74" fmla="*/ 2147483647 w 279"/>
                  <a:gd name="T75" fmla="*/ 2147483647 h 244"/>
                  <a:gd name="T76" fmla="*/ 2147483647 w 279"/>
                  <a:gd name="T77" fmla="*/ 2147483647 h 244"/>
                  <a:gd name="T78" fmla="*/ 2147483647 w 279"/>
                  <a:gd name="T79" fmla="*/ 2147483647 h 244"/>
                  <a:gd name="T80" fmla="*/ 2147483647 w 279"/>
                  <a:gd name="T81" fmla="*/ 2147483647 h 244"/>
                  <a:gd name="T82" fmla="*/ 2147483647 w 279"/>
                  <a:gd name="T83" fmla="*/ 2147483647 h 244"/>
                  <a:gd name="T84" fmla="*/ 2147483647 w 279"/>
                  <a:gd name="T85" fmla="*/ 2147483647 h 244"/>
                  <a:gd name="T86" fmla="*/ 2147483647 w 279"/>
                  <a:gd name="T87" fmla="*/ 2147483647 h 244"/>
                  <a:gd name="T88" fmla="*/ 2147483647 w 279"/>
                  <a:gd name="T89" fmla="*/ 2147483647 h 244"/>
                  <a:gd name="T90" fmla="*/ 2147483647 w 279"/>
                  <a:gd name="T91" fmla="*/ 2147483647 h 244"/>
                  <a:gd name="T92" fmla="*/ 2147483647 w 279"/>
                  <a:gd name="T93" fmla="*/ 2147483647 h 244"/>
                  <a:gd name="T94" fmla="*/ 2147483647 w 279"/>
                  <a:gd name="T95" fmla="*/ 2147483647 h 244"/>
                  <a:gd name="T96" fmla="*/ 2147483647 w 279"/>
                  <a:gd name="T97" fmla="*/ 2147483647 h 244"/>
                  <a:gd name="T98" fmla="*/ 0 w 279"/>
                  <a:gd name="T99" fmla="*/ 2147483647 h 244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279"/>
                  <a:gd name="T151" fmla="*/ 0 h 244"/>
                  <a:gd name="T152" fmla="*/ 279 w 279"/>
                  <a:gd name="T153" fmla="*/ 244 h 244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279" h="244">
                    <a:moveTo>
                      <a:pt x="0" y="243"/>
                    </a:moveTo>
                    <a:lnTo>
                      <a:pt x="148" y="1"/>
                    </a:lnTo>
                    <a:lnTo>
                      <a:pt x="160" y="0"/>
                    </a:lnTo>
                    <a:lnTo>
                      <a:pt x="167" y="3"/>
                    </a:lnTo>
                    <a:lnTo>
                      <a:pt x="168" y="6"/>
                    </a:lnTo>
                    <a:lnTo>
                      <a:pt x="173" y="5"/>
                    </a:lnTo>
                    <a:lnTo>
                      <a:pt x="177" y="9"/>
                    </a:lnTo>
                    <a:lnTo>
                      <a:pt x="182" y="7"/>
                    </a:lnTo>
                    <a:lnTo>
                      <a:pt x="184" y="12"/>
                    </a:lnTo>
                    <a:lnTo>
                      <a:pt x="190" y="13"/>
                    </a:lnTo>
                    <a:lnTo>
                      <a:pt x="196" y="14"/>
                    </a:lnTo>
                    <a:lnTo>
                      <a:pt x="201" y="15"/>
                    </a:lnTo>
                    <a:lnTo>
                      <a:pt x="205" y="19"/>
                    </a:lnTo>
                    <a:lnTo>
                      <a:pt x="210" y="20"/>
                    </a:lnTo>
                    <a:lnTo>
                      <a:pt x="215" y="23"/>
                    </a:lnTo>
                    <a:lnTo>
                      <a:pt x="222" y="25"/>
                    </a:lnTo>
                    <a:lnTo>
                      <a:pt x="226" y="29"/>
                    </a:lnTo>
                    <a:lnTo>
                      <a:pt x="229" y="32"/>
                    </a:lnTo>
                    <a:lnTo>
                      <a:pt x="231" y="36"/>
                    </a:lnTo>
                    <a:lnTo>
                      <a:pt x="235" y="39"/>
                    </a:lnTo>
                    <a:lnTo>
                      <a:pt x="238" y="45"/>
                    </a:lnTo>
                    <a:lnTo>
                      <a:pt x="242" y="46"/>
                    </a:lnTo>
                    <a:lnTo>
                      <a:pt x="248" y="55"/>
                    </a:lnTo>
                    <a:lnTo>
                      <a:pt x="249" y="58"/>
                    </a:lnTo>
                    <a:lnTo>
                      <a:pt x="255" y="63"/>
                    </a:lnTo>
                    <a:lnTo>
                      <a:pt x="256" y="67"/>
                    </a:lnTo>
                    <a:lnTo>
                      <a:pt x="261" y="71"/>
                    </a:lnTo>
                    <a:lnTo>
                      <a:pt x="261" y="75"/>
                    </a:lnTo>
                    <a:lnTo>
                      <a:pt x="264" y="81"/>
                    </a:lnTo>
                    <a:lnTo>
                      <a:pt x="264" y="86"/>
                    </a:lnTo>
                    <a:lnTo>
                      <a:pt x="266" y="90"/>
                    </a:lnTo>
                    <a:lnTo>
                      <a:pt x="266" y="95"/>
                    </a:lnTo>
                    <a:lnTo>
                      <a:pt x="268" y="99"/>
                    </a:lnTo>
                    <a:lnTo>
                      <a:pt x="267" y="103"/>
                    </a:lnTo>
                    <a:lnTo>
                      <a:pt x="268" y="109"/>
                    </a:lnTo>
                    <a:lnTo>
                      <a:pt x="269" y="113"/>
                    </a:lnTo>
                    <a:lnTo>
                      <a:pt x="273" y="119"/>
                    </a:lnTo>
                    <a:lnTo>
                      <a:pt x="274" y="124"/>
                    </a:lnTo>
                    <a:lnTo>
                      <a:pt x="275" y="128"/>
                    </a:lnTo>
                    <a:lnTo>
                      <a:pt x="276" y="134"/>
                    </a:lnTo>
                    <a:lnTo>
                      <a:pt x="277" y="138"/>
                    </a:lnTo>
                    <a:lnTo>
                      <a:pt x="277" y="143"/>
                    </a:lnTo>
                    <a:lnTo>
                      <a:pt x="277" y="147"/>
                    </a:lnTo>
                    <a:lnTo>
                      <a:pt x="274" y="153"/>
                    </a:lnTo>
                    <a:lnTo>
                      <a:pt x="276" y="156"/>
                    </a:lnTo>
                    <a:lnTo>
                      <a:pt x="277" y="162"/>
                    </a:lnTo>
                    <a:lnTo>
                      <a:pt x="278" y="167"/>
                    </a:lnTo>
                    <a:lnTo>
                      <a:pt x="275" y="172"/>
                    </a:lnTo>
                    <a:lnTo>
                      <a:pt x="271" y="181"/>
                    </a:lnTo>
                    <a:lnTo>
                      <a:pt x="0" y="243"/>
                    </a:lnTo>
                  </a:path>
                </a:pathLst>
              </a:custGeom>
              <a:noFill/>
              <a:ln w="9525" cap="rnd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sz="1600"/>
              </a:p>
            </p:txBody>
          </p:sp>
          <p:sp>
            <p:nvSpPr>
              <p:cNvPr id="73" name="Arc 24"/>
              <p:cNvSpPr>
                <a:spLocks/>
              </p:cNvSpPr>
              <p:nvPr/>
            </p:nvSpPr>
            <p:spPr bwMode="auto">
              <a:xfrm rot="720000">
                <a:off x="3984625" y="6105525"/>
                <a:ext cx="211138" cy="236538"/>
              </a:xfrm>
              <a:custGeom>
                <a:avLst/>
                <a:gdLst>
                  <a:gd name="T0" fmla="*/ 0 w 21745"/>
                  <a:gd name="T1" fmla="*/ 0 h 21600"/>
                  <a:gd name="T2" fmla="*/ 2147483647 w 21745"/>
                  <a:gd name="T3" fmla="*/ 2147483647 h 21600"/>
                  <a:gd name="T4" fmla="*/ 1179876122 w 21745"/>
                  <a:gd name="T5" fmla="*/ 2147483647 h 21600"/>
                  <a:gd name="T6" fmla="*/ 0 60000 65536"/>
                  <a:gd name="T7" fmla="*/ 0 60000 65536"/>
                  <a:gd name="T8" fmla="*/ 0 60000 65536"/>
                  <a:gd name="T9" fmla="*/ 0 w 21745"/>
                  <a:gd name="T10" fmla="*/ 0 h 21600"/>
                  <a:gd name="T11" fmla="*/ 21745 w 21745"/>
                  <a:gd name="T12" fmla="*/ 21600 h 21600"/>
                </a:gdLst>
                <a:ahLst/>
                <a:cxnLst>
                  <a:cxn ang="T6">
                    <a:pos x="T0" y="T1"/>
                  </a:cxn>
                  <a:cxn ang="T7">
                    <a:pos x="T2" y="T3"/>
                  </a:cxn>
                  <a:cxn ang="T8">
                    <a:pos x="T4" y="T5"/>
                  </a:cxn>
                </a:cxnLst>
                <a:rect l="T9" t="T10" r="T11" b="T12"/>
                <a:pathLst>
                  <a:path w="21745" h="21600" fill="none" extrusionOk="0">
                    <a:moveTo>
                      <a:pt x="0" y="0"/>
                    </a:moveTo>
                    <a:cubicBezTo>
                      <a:pt x="48" y="0"/>
                      <a:pt x="96" y="-1"/>
                      <a:pt x="145" y="0"/>
                    </a:cubicBezTo>
                    <a:cubicBezTo>
                      <a:pt x="12074" y="0"/>
                      <a:pt x="21745" y="9670"/>
                      <a:pt x="21745" y="21600"/>
                    </a:cubicBezTo>
                  </a:path>
                  <a:path w="21745" h="21600" stroke="0" extrusionOk="0">
                    <a:moveTo>
                      <a:pt x="0" y="0"/>
                    </a:moveTo>
                    <a:cubicBezTo>
                      <a:pt x="48" y="0"/>
                      <a:pt x="96" y="-1"/>
                      <a:pt x="145" y="0"/>
                    </a:cubicBezTo>
                    <a:cubicBezTo>
                      <a:pt x="12074" y="0"/>
                      <a:pt x="21745" y="9670"/>
                      <a:pt x="21745" y="21600"/>
                    </a:cubicBezTo>
                    <a:lnTo>
                      <a:pt x="145" y="21600"/>
                    </a:lnTo>
                    <a:close/>
                  </a:path>
                </a:pathLst>
              </a:custGeom>
              <a:noFill/>
              <a:ln w="25400" cap="rnd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74" name="Line 25"/>
              <p:cNvSpPr>
                <a:spLocks noChangeShapeType="1"/>
              </p:cNvSpPr>
              <p:nvPr/>
            </p:nvSpPr>
            <p:spPr bwMode="auto">
              <a:xfrm flipH="1">
                <a:off x="3784600" y="5924550"/>
                <a:ext cx="303213" cy="5508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75" name="Oval 26"/>
              <p:cNvSpPr>
                <a:spLocks noChangeArrowheads="1"/>
              </p:cNvSpPr>
              <p:nvPr/>
            </p:nvSpPr>
            <p:spPr bwMode="auto">
              <a:xfrm rot="19740000">
                <a:off x="4062413" y="6110288"/>
                <a:ext cx="100012" cy="198437"/>
              </a:xfrm>
              <a:prstGeom prst="ellipse">
                <a:avLst/>
              </a:prstGeom>
              <a:solidFill>
                <a:schemeClr val="tx1"/>
              </a:solidFill>
              <a:ln w="12700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76" name="Line 27"/>
              <p:cNvSpPr>
                <a:spLocks noChangeShapeType="1"/>
              </p:cNvSpPr>
              <p:nvPr/>
            </p:nvSpPr>
            <p:spPr bwMode="auto">
              <a:xfrm flipV="1">
                <a:off x="3784600" y="6330950"/>
                <a:ext cx="555625" cy="144463"/>
              </a:xfrm>
              <a:prstGeom prst="line">
                <a:avLst/>
              </a:prstGeom>
              <a:noFill/>
              <a:ln w="25400">
                <a:solidFill>
                  <a:schemeClr val="tx1"/>
                </a:solidFill>
                <a:round/>
                <a:headEnd type="none" w="sm" len="sm"/>
                <a:tailEnd type="none" w="sm" len="sm"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77" name="Oval 33"/>
              <p:cNvSpPr>
                <a:spLocks noChangeArrowheads="1"/>
              </p:cNvSpPr>
              <p:nvPr/>
            </p:nvSpPr>
            <p:spPr bwMode="auto">
              <a:xfrm>
                <a:off x="4079875" y="5081588"/>
                <a:ext cx="57150" cy="63500"/>
              </a:xfrm>
              <a:prstGeom prst="ellipse">
                <a:avLst/>
              </a:prstGeom>
              <a:solidFill>
                <a:srgbClr val="037C03"/>
              </a:solidFill>
              <a:ln w="127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  <p:sp>
            <p:nvSpPr>
              <p:cNvPr id="78" name="Oval 34"/>
              <p:cNvSpPr>
                <a:spLocks noChangeArrowheads="1"/>
              </p:cNvSpPr>
              <p:nvPr/>
            </p:nvSpPr>
            <p:spPr bwMode="auto">
              <a:xfrm>
                <a:off x="1504950" y="3649663"/>
                <a:ext cx="57150" cy="63500"/>
              </a:xfrm>
              <a:prstGeom prst="ellipse">
                <a:avLst/>
              </a:prstGeom>
              <a:solidFill>
                <a:srgbClr val="037C03"/>
              </a:solidFill>
              <a:ln w="12700">
                <a:solidFill>
                  <a:schemeClr val="bg2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 sz="1600"/>
              </a:p>
            </p:txBody>
          </p:sp>
        </p:grpSp>
        <p:sp>
          <p:nvSpPr>
            <p:cNvPr id="56" name="Text Box 26"/>
            <p:cNvSpPr txBox="1">
              <a:spLocks noChangeArrowheads="1"/>
            </p:cNvSpPr>
            <p:nvPr/>
          </p:nvSpPr>
          <p:spPr bwMode="auto">
            <a:xfrm>
              <a:off x="3657600" y="753824"/>
              <a:ext cx="809272" cy="5470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 dirty="0"/>
                <a:t>X</a:t>
              </a:r>
              <a:endParaRPr lang="en-US" sz="2000" baseline="-25000" dirty="0"/>
            </a:p>
          </p:txBody>
        </p:sp>
        <p:sp>
          <p:nvSpPr>
            <p:cNvPr id="57" name="Text Box 26"/>
            <p:cNvSpPr txBox="1">
              <a:spLocks noChangeArrowheads="1"/>
            </p:cNvSpPr>
            <p:nvPr/>
          </p:nvSpPr>
          <p:spPr bwMode="auto">
            <a:xfrm>
              <a:off x="867127" y="3092412"/>
              <a:ext cx="809272" cy="5470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 dirty="0"/>
                <a:t>x</a:t>
              </a:r>
              <a:endParaRPr lang="en-US" sz="2000" baseline="-25000" dirty="0"/>
            </a:p>
          </p:txBody>
        </p:sp>
        <p:sp>
          <p:nvSpPr>
            <p:cNvPr id="58" name="Text Box 26"/>
            <p:cNvSpPr txBox="1">
              <a:spLocks noChangeArrowheads="1"/>
            </p:cNvSpPr>
            <p:nvPr/>
          </p:nvSpPr>
          <p:spPr bwMode="auto">
            <a:xfrm>
              <a:off x="3520189" y="4479002"/>
              <a:ext cx="809272" cy="54708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anchor="ctr">
              <a:spAutoFit/>
            </a:bodyPr>
            <a:lstStyle/>
            <a:p>
              <a:pPr algn="ctr">
                <a:spcBef>
                  <a:spcPct val="20000"/>
                </a:spcBef>
              </a:pPr>
              <a:r>
                <a:rPr lang="en-US" sz="2000" dirty="0"/>
                <a:t>x'</a:t>
              </a:r>
              <a:endParaRPr lang="en-US" sz="2000" baseline="-25000" dirty="0"/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23067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1143000"/>
          </a:xfrm>
        </p:spPr>
        <p:txBody>
          <a:bodyPr/>
          <a:lstStyle/>
          <a:p>
            <a:r>
              <a:rPr lang="en-US" dirty="0"/>
              <a:t>Correspondence Problem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3581400"/>
            <a:ext cx="8229600" cy="2544763"/>
          </a:xfrm>
        </p:spPr>
        <p:txBody>
          <a:bodyPr>
            <a:normAutofit/>
          </a:bodyPr>
          <a:lstStyle/>
          <a:p>
            <a:endParaRPr lang="en-US" sz="2400" dirty="0"/>
          </a:p>
          <a:p>
            <a:r>
              <a:rPr lang="en-US" sz="2400" dirty="0"/>
              <a:t>We have two images taken from cameras with different intrinsic and extrinsic parameters</a:t>
            </a:r>
          </a:p>
          <a:p>
            <a:pPr>
              <a:buNone/>
            </a:pPr>
            <a:endParaRPr lang="en-US" sz="2400" dirty="0"/>
          </a:p>
          <a:p>
            <a:r>
              <a:rPr lang="en-US" sz="2400" dirty="0"/>
              <a:t>How do we match a point in the first image to a point in the second?  How can we constrain our search?</a:t>
            </a:r>
          </a:p>
        </p:txBody>
      </p:sp>
      <p:pic>
        <p:nvPicPr>
          <p:cNvPr id="4" name="Picture 13" descr="rect_006_007_left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14400" y="1066800"/>
            <a:ext cx="3321069" cy="2438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14" descr="rect_006_007_righ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24400" y="1005590"/>
            <a:ext cx="3429000" cy="251037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2653352" y="2128630"/>
            <a:ext cx="31290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x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687403" y="2132777"/>
            <a:ext cx="3257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?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63897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95338" y="901700"/>
            <a:ext cx="7662862" cy="321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11683" name="Text Box 3"/>
          <p:cNvSpPr txBox="1">
            <a:spLocks noChangeArrowheads="1"/>
          </p:cNvSpPr>
          <p:nvPr/>
        </p:nvSpPr>
        <p:spPr bwMode="auto">
          <a:xfrm>
            <a:off x="1457325" y="4579938"/>
            <a:ext cx="723467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/>
              <a:t>Potential matches for </a:t>
            </a:r>
            <a:r>
              <a:rPr lang="en-US" sz="2000" i="1" dirty="0"/>
              <a:t>x</a:t>
            </a:r>
            <a:r>
              <a:rPr lang="en-US" sz="2000" dirty="0"/>
              <a:t> have to lie on the corresponding line </a:t>
            </a:r>
            <a:r>
              <a:rPr lang="en-US" sz="2000" i="1" dirty="0"/>
              <a:t>l’</a:t>
            </a:r>
            <a:r>
              <a:rPr lang="en-US" sz="2000" dirty="0"/>
              <a:t>.</a:t>
            </a:r>
          </a:p>
        </p:txBody>
      </p:sp>
      <p:sp>
        <p:nvSpPr>
          <p:cNvPr id="711684" name="Text Box 4"/>
          <p:cNvSpPr txBox="1">
            <a:spLocks noChangeArrowheads="1"/>
          </p:cNvSpPr>
          <p:nvPr/>
        </p:nvSpPr>
        <p:spPr bwMode="auto">
          <a:xfrm>
            <a:off x="1447800" y="5646738"/>
            <a:ext cx="7234673" cy="40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000" dirty="0"/>
              <a:t>Potential matches for </a:t>
            </a:r>
            <a:r>
              <a:rPr lang="en-US" sz="2000" i="1" dirty="0"/>
              <a:t>x’</a:t>
            </a:r>
            <a:r>
              <a:rPr lang="en-US" sz="2000" dirty="0"/>
              <a:t> have to lie on the corresponding line </a:t>
            </a:r>
            <a:r>
              <a:rPr lang="en-US" sz="2000" i="1" dirty="0"/>
              <a:t>l</a:t>
            </a:r>
            <a:r>
              <a:rPr lang="en-US" sz="2000" dirty="0"/>
              <a:t>.</a:t>
            </a:r>
          </a:p>
        </p:txBody>
      </p:sp>
      <p:sp>
        <p:nvSpPr>
          <p:cNvPr id="711685" name="Oval 5"/>
          <p:cNvSpPr>
            <a:spLocks noChangeArrowheads="1"/>
          </p:cNvSpPr>
          <p:nvPr/>
        </p:nvSpPr>
        <p:spPr bwMode="auto">
          <a:xfrm>
            <a:off x="2884488" y="240665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1686" name="Line 6"/>
          <p:cNvSpPr>
            <a:spLocks noChangeShapeType="1"/>
          </p:cNvSpPr>
          <p:nvPr/>
        </p:nvSpPr>
        <p:spPr bwMode="auto">
          <a:xfrm flipH="1">
            <a:off x="6084888" y="2330450"/>
            <a:ext cx="254000" cy="1581150"/>
          </a:xfrm>
          <a:prstGeom prst="line">
            <a:avLst/>
          </a:prstGeom>
          <a:noFill/>
          <a:ln w="28575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1687" name="Oval 7"/>
          <p:cNvSpPr>
            <a:spLocks noChangeArrowheads="1"/>
          </p:cNvSpPr>
          <p:nvPr/>
        </p:nvSpPr>
        <p:spPr bwMode="auto">
          <a:xfrm>
            <a:off x="6275388" y="2406650"/>
            <a:ext cx="76200" cy="76200"/>
          </a:xfrm>
          <a:prstGeom prst="ellipse">
            <a:avLst/>
          </a:prstGeom>
          <a:solidFill>
            <a:srgbClr val="CC3300"/>
          </a:solidFill>
          <a:ln w="952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pPr algn="ctr"/>
            <a:endParaRPr lang="en-US">
              <a:latin typeface="Verdana" pitchFamily="34" charset="0"/>
            </a:endParaRPr>
          </a:p>
        </p:txBody>
      </p:sp>
      <p:sp>
        <p:nvSpPr>
          <p:cNvPr id="711688" name="Line 8"/>
          <p:cNvSpPr>
            <a:spLocks noChangeShapeType="1"/>
          </p:cNvSpPr>
          <p:nvPr/>
        </p:nvSpPr>
        <p:spPr bwMode="auto">
          <a:xfrm flipH="1" flipV="1">
            <a:off x="2909888" y="2311400"/>
            <a:ext cx="241300" cy="1562100"/>
          </a:xfrm>
          <a:prstGeom prst="line">
            <a:avLst/>
          </a:prstGeom>
          <a:noFill/>
          <a:ln w="28575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1689" name="Oval 9"/>
          <p:cNvSpPr>
            <a:spLocks noChangeArrowheads="1"/>
          </p:cNvSpPr>
          <p:nvPr/>
        </p:nvSpPr>
        <p:spPr bwMode="auto">
          <a:xfrm>
            <a:off x="3316288" y="210185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1690" name="Oval 10"/>
          <p:cNvSpPr>
            <a:spLocks noChangeArrowheads="1"/>
          </p:cNvSpPr>
          <p:nvPr/>
        </p:nvSpPr>
        <p:spPr bwMode="auto">
          <a:xfrm>
            <a:off x="3970338" y="165735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1691" name="Oval 11"/>
          <p:cNvSpPr>
            <a:spLocks noChangeArrowheads="1"/>
          </p:cNvSpPr>
          <p:nvPr/>
        </p:nvSpPr>
        <p:spPr bwMode="auto">
          <a:xfrm>
            <a:off x="6275388" y="24003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1692" name="Oval 12"/>
          <p:cNvSpPr>
            <a:spLocks noChangeArrowheads="1"/>
          </p:cNvSpPr>
          <p:nvPr/>
        </p:nvSpPr>
        <p:spPr bwMode="auto">
          <a:xfrm>
            <a:off x="6224588" y="27559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1693" name="Oval 13"/>
          <p:cNvSpPr>
            <a:spLocks noChangeArrowheads="1"/>
          </p:cNvSpPr>
          <p:nvPr/>
        </p:nvSpPr>
        <p:spPr bwMode="auto">
          <a:xfrm>
            <a:off x="6167438" y="304800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494" name="Rectangle 14"/>
          <p:cNvSpPr>
            <a:spLocks noGrp="1" noChangeArrowheads="1"/>
          </p:cNvSpPr>
          <p:nvPr>
            <p:ph type="title"/>
          </p:nvPr>
        </p:nvSpPr>
        <p:spPr>
          <a:xfrm>
            <a:off x="477838" y="-112005"/>
            <a:ext cx="8229600" cy="1143000"/>
          </a:xfrm>
        </p:spPr>
        <p:txBody>
          <a:bodyPr/>
          <a:lstStyle/>
          <a:p>
            <a:r>
              <a:rPr lang="en-US" dirty="0"/>
              <a:t>Key idea: </a:t>
            </a:r>
            <a:r>
              <a:rPr lang="en-US" dirty="0" err="1"/>
              <a:t>Epipolar</a:t>
            </a:r>
            <a:r>
              <a:rPr lang="en-US" dirty="0"/>
              <a:t> constraint</a:t>
            </a:r>
          </a:p>
        </p:txBody>
      </p:sp>
      <p:sp>
        <p:nvSpPr>
          <p:cNvPr id="20495" name="Freeform 15"/>
          <p:cNvSpPr>
            <a:spLocks/>
          </p:cNvSpPr>
          <p:nvPr/>
        </p:nvSpPr>
        <p:spPr bwMode="auto">
          <a:xfrm>
            <a:off x="2667000" y="2286000"/>
            <a:ext cx="228600" cy="228600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12" y="80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496" name="Text Box 16"/>
          <p:cNvSpPr txBox="1">
            <a:spLocks noChangeArrowheads="1"/>
          </p:cNvSpPr>
          <p:nvPr/>
        </p:nvSpPr>
        <p:spPr bwMode="auto">
          <a:xfrm>
            <a:off x="2667000" y="2209800"/>
            <a:ext cx="209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20497" name="Freeform 17"/>
          <p:cNvSpPr>
            <a:spLocks/>
          </p:cNvSpPr>
          <p:nvPr/>
        </p:nvSpPr>
        <p:spPr bwMode="auto">
          <a:xfrm>
            <a:off x="6019800" y="2336800"/>
            <a:ext cx="273050" cy="254000"/>
          </a:xfrm>
          <a:custGeom>
            <a:avLst/>
            <a:gdLst>
              <a:gd name="T0" fmla="*/ 2147483647 w 172"/>
              <a:gd name="T1" fmla="*/ 2147483647 h 160"/>
              <a:gd name="T2" fmla="*/ 0 w 172"/>
              <a:gd name="T3" fmla="*/ 2147483647 h 160"/>
              <a:gd name="T4" fmla="*/ 2147483647 w 172"/>
              <a:gd name="T5" fmla="*/ 2147483647 h 160"/>
              <a:gd name="T6" fmla="*/ 2147483647 w 172"/>
              <a:gd name="T7" fmla="*/ 2147483647 h 160"/>
              <a:gd name="T8" fmla="*/ 2147483647 w 172"/>
              <a:gd name="T9" fmla="*/ 0 h 160"/>
              <a:gd name="T10" fmla="*/ 2147483647 w 172"/>
              <a:gd name="T11" fmla="*/ 2147483647 h 16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72"/>
              <a:gd name="T19" fmla="*/ 0 h 160"/>
              <a:gd name="T20" fmla="*/ 172 w 172"/>
              <a:gd name="T21" fmla="*/ 160 h 16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72" h="160">
                <a:moveTo>
                  <a:pt x="48" y="16"/>
                </a:moveTo>
                <a:lnTo>
                  <a:pt x="0" y="112"/>
                </a:lnTo>
                <a:lnTo>
                  <a:pt x="48" y="160"/>
                </a:lnTo>
                <a:lnTo>
                  <a:pt x="144" y="112"/>
                </a:lnTo>
                <a:lnTo>
                  <a:pt x="172" y="0"/>
                </a:lnTo>
                <a:lnTo>
                  <a:pt x="48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1698" name="Text Box 18"/>
          <p:cNvSpPr txBox="1">
            <a:spLocks noChangeArrowheads="1"/>
          </p:cNvSpPr>
          <p:nvPr/>
        </p:nvSpPr>
        <p:spPr bwMode="auto">
          <a:xfrm>
            <a:off x="6019800" y="2286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x’</a:t>
            </a:r>
          </a:p>
        </p:txBody>
      </p:sp>
      <p:sp>
        <p:nvSpPr>
          <p:cNvPr id="20499" name="Freeform 19"/>
          <p:cNvSpPr>
            <a:spLocks/>
          </p:cNvSpPr>
          <p:nvPr/>
        </p:nvSpPr>
        <p:spPr bwMode="auto">
          <a:xfrm>
            <a:off x="8001000" y="1524000"/>
            <a:ext cx="381000" cy="304800"/>
          </a:xfrm>
          <a:custGeom>
            <a:avLst/>
            <a:gdLst>
              <a:gd name="T0" fmla="*/ 2147483647 w 240"/>
              <a:gd name="T1" fmla="*/ 2147483647 h 192"/>
              <a:gd name="T2" fmla="*/ 2147483647 w 240"/>
              <a:gd name="T3" fmla="*/ 0 h 192"/>
              <a:gd name="T4" fmla="*/ 2147483647 w 240"/>
              <a:gd name="T5" fmla="*/ 2147483647 h 192"/>
              <a:gd name="T6" fmla="*/ 0 w 240"/>
              <a:gd name="T7" fmla="*/ 2147483647 h 192"/>
              <a:gd name="T8" fmla="*/ 2147483647 w 240"/>
              <a:gd name="T9" fmla="*/ 2147483647 h 192"/>
              <a:gd name="T10" fmla="*/ 2147483647 w 240"/>
              <a:gd name="T11" fmla="*/ 2147483647 h 192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40"/>
              <a:gd name="T19" fmla="*/ 0 h 192"/>
              <a:gd name="T20" fmla="*/ 240 w 240"/>
              <a:gd name="T21" fmla="*/ 192 h 192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40" h="192">
                <a:moveTo>
                  <a:pt x="240" y="192"/>
                </a:moveTo>
                <a:lnTo>
                  <a:pt x="240" y="0"/>
                </a:lnTo>
                <a:lnTo>
                  <a:pt x="88" y="24"/>
                </a:lnTo>
                <a:lnTo>
                  <a:pt x="0" y="96"/>
                </a:lnTo>
                <a:lnTo>
                  <a:pt x="96" y="192"/>
                </a:lnTo>
                <a:lnTo>
                  <a:pt x="240" y="19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0" name="Freeform 20"/>
          <p:cNvSpPr>
            <a:spLocks/>
          </p:cNvSpPr>
          <p:nvPr/>
        </p:nvSpPr>
        <p:spPr bwMode="auto">
          <a:xfrm>
            <a:off x="838200" y="1536700"/>
            <a:ext cx="260350" cy="292100"/>
          </a:xfrm>
          <a:custGeom>
            <a:avLst/>
            <a:gdLst>
              <a:gd name="T0" fmla="*/ 2147483647 w 164"/>
              <a:gd name="T1" fmla="*/ 0 h 184"/>
              <a:gd name="T2" fmla="*/ 0 w 164"/>
              <a:gd name="T3" fmla="*/ 2147483647 h 184"/>
              <a:gd name="T4" fmla="*/ 2147483647 w 164"/>
              <a:gd name="T5" fmla="*/ 2147483647 h 184"/>
              <a:gd name="T6" fmla="*/ 2147483647 w 164"/>
              <a:gd name="T7" fmla="*/ 2147483647 h 184"/>
              <a:gd name="T8" fmla="*/ 2147483647 w 164"/>
              <a:gd name="T9" fmla="*/ 2147483647 h 184"/>
              <a:gd name="T10" fmla="*/ 2147483647 w 164"/>
              <a:gd name="T11" fmla="*/ 0 h 18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64"/>
              <a:gd name="T19" fmla="*/ 0 h 184"/>
              <a:gd name="T20" fmla="*/ 164 w 164"/>
              <a:gd name="T21" fmla="*/ 184 h 18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64" h="184">
                <a:moveTo>
                  <a:pt x="32" y="0"/>
                </a:moveTo>
                <a:lnTo>
                  <a:pt x="0" y="136"/>
                </a:lnTo>
                <a:lnTo>
                  <a:pt x="48" y="184"/>
                </a:lnTo>
                <a:lnTo>
                  <a:pt x="148" y="176"/>
                </a:lnTo>
                <a:lnTo>
                  <a:pt x="164" y="36"/>
                </a:lnTo>
                <a:lnTo>
                  <a:pt x="32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1" name="Freeform 21"/>
          <p:cNvSpPr>
            <a:spLocks/>
          </p:cNvSpPr>
          <p:nvPr/>
        </p:nvSpPr>
        <p:spPr bwMode="auto">
          <a:xfrm>
            <a:off x="5905500" y="2667000"/>
            <a:ext cx="336550" cy="698500"/>
          </a:xfrm>
          <a:custGeom>
            <a:avLst/>
            <a:gdLst>
              <a:gd name="T0" fmla="*/ 2147483647 w 212"/>
              <a:gd name="T1" fmla="*/ 2147483647 h 440"/>
              <a:gd name="T2" fmla="*/ 2147483647 w 212"/>
              <a:gd name="T3" fmla="*/ 2147483647 h 440"/>
              <a:gd name="T4" fmla="*/ 0 w 212"/>
              <a:gd name="T5" fmla="*/ 2147483647 h 440"/>
              <a:gd name="T6" fmla="*/ 2147483647 w 212"/>
              <a:gd name="T7" fmla="*/ 2147483647 h 440"/>
              <a:gd name="T8" fmla="*/ 2147483647 w 212"/>
              <a:gd name="T9" fmla="*/ 0 h 440"/>
              <a:gd name="T10" fmla="*/ 2147483647 w 212"/>
              <a:gd name="T11" fmla="*/ 2147483647 h 440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212"/>
              <a:gd name="T19" fmla="*/ 0 h 440"/>
              <a:gd name="T20" fmla="*/ 212 w 212"/>
              <a:gd name="T21" fmla="*/ 440 h 440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212" h="440">
                <a:moveTo>
                  <a:pt x="72" y="16"/>
                </a:moveTo>
                <a:lnTo>
                  <a:pt x="24" y="112"/>
                </a:lnTo>
                <a:lnTo>
                  <a:pt x="0" y="400"/>
                </a:lnTo>
                <a:lnTo>
                  <a:pt x="132" y="440"/>
                </a:lnTo>
                <a:lnTo>
                  <a:pt x="212" y="0"/>
                </a:lnTo>
                <a:lnTo>
                  <a:pt x="72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2" name="Freeform 22"/>
          <p:cNvSpPr>
            <a:spLocks/>
          </p:cNvSpPr>
          <p:nvPr/>
        </p:nvSpPr>
        <p:spPr bwMode="auto">
          <a:xfrm>
            <a:off x="3854450" y="1371600"/>
            <a:ext cx="368300" cy="298450"/>
          </a:xfrm>
          <a:custGeom>
            <a:avLst/>
            <a:gdLst>
              <a:gd name="T0" fmla="*/ 2147483647 w 232"/>
              <a:gd name="T1" fmla="*/ 2147483647 h 188"/>
              <a:gd name="T2" fmla="*/ 2147483647 w 232"/>
              <a:gd name="T3" fmla="*/ 2147483647 h 188"/>
              <a:gd name="T4" fmla="*/ 0 w 232"/>
              <a:gd name="T5" fmla="*/ 2147483647 h 188"/>
              <a:gd name="T6" fmla="*/ 2147483647 w 232"/>
              <a:gd name="T7" fmla="*/ 2147483647 h 188"/>
              <a:gd name="T8" fmla="*/ 2147483647 w 232"/>
              <a:gd name="T9" fmla="*/ 2147483647 h 188"/>
              <a:gd name="T10" fmla="*/ 2147483647 w 232"/>
              <a:gd name="T11" fmla="*/ 2147483647 h 188"/>
              <a:gd name="T12" fmla="*/ 2147483647 w 232"/>
              <a:gd name="T13" fmla="*/ 0 h 188"/>
              <a:gd name="T14" fmla="*/ 2147483647 w 232"/>
              <a:gd name="T15" fmla="*/ 2147483647 h 188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w 232"/>
              <a:gd name="T25" fmla="*/ 0 h 188"/>
              <a:gd name="T26" fmla="*/ 232 w 232"/>
              <a:gd name="T27" fmla="*/ 188 h 188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T24" t="T25" r="T26" b="T27"/>
            <a:pathLst>
              <a:path w="232" h="188">
                <a:moveTo>
                  <a:pt x="68" y="16"/>
                </a:moveTo>
                <a:lnTo>
                  <a:pt x="20" y="112"/>
                </a:lnTo>
                <a:lnTo>
                  <a:pt x="0" y="164"/>
                </a:lnTo>
                <a:lnTo>
                  <a:pt x="56" y="188"/>
                </a:lnTo>
                <a:lnTo>
                  <a:pt x="136" y="148"/>
                </a:lnTo>
                <a:lnTo>
                  <a:pt x="232" y="80"/>
                </a:lnTo>
                <a:lnTo>
                  <a:pt x="192" y="0"/>
                </a:lnTo>
                <a:lnTo>
                  <a:pt x="68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03" name="Freeform 23"/>
          <p:cNvSpPr>
            <a:spLocks/>
          </p:cNvSpPr>
          <p:nvPr/>
        </p:nvSpPr>
        <p:spPr bwMode="auto">
          <a:xfrm>
            <a:off x="3200400" y="1828800"/>
            <a:ext cx="381000" cy="260350"/>
          </a:xfrm>
          <a:custGeom>
            <a:avLst/>
            <a:gdLst>
              <a:gd name="T0" fmla="*/ 2147483647 w 240"/>
              <a:gd name="T1" fmla="*/ 2147483647 h 164"/>
              <a:gd name="T2" fmla="*/ 2147483647 w 240"/>
              <a:gd name="T3" fmla="*/ 2147483647 h 164"/>
              <a:gd name="T4" fmla="*/ 0 w 240"/>
              <a:gd name="T5" fmla="*/ 2147483647 h 164"/>
              <a:gd name="T6" fmla="*/ 2147483647 w 240"/>
              <a:gd name="T7" fmla="*/ 2147483647 h 164"/>
              <a:gd name="T8" fmla="*/ 2147483647 w 240"/>
              <a:gd name="T9" fmla="*/ 2147483647 h 164"/>
              <a:gd name="T10" fmla="*/ 2147483647 w 240"/>
              <a:gd name="T11" fmla="*/ 0 h 164"/>
              <a:gd name="T12" fmla="*/ 2147483647 w 240"/>
              <a:gd name="T13" fmla="*/ 2147483647 h 164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w 240"/>
              <a:gd name="T22" fmla="*/ 0 h 164"/>
              <a:gd name="T23" fmla="*/ 240 w 240"/>
              <a:gd name="T24" fmla="*/ 164 h 164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T21" t="T22" r="T23" b="T24"/>
            <a:pathLst>
              <a:path w="240" h="164">
                <a:moveTo>
                  <a:pt x="76" y="16"/>
                </a:moveTo>
                <a:lnTo>
                  <a:pt x="28" y="112"/>
                </a:lnTo>
                <a:lnTo>
                  <a:pt x="0" y="156"/>
                </a:lnTo>
                <a:lnTo>
                  <a:pt x="104" y="164"/>
                </a:lnTo>
                <a:lnTo>
                  <a:pt x="240" y="80"/>
                </a:lnTo>
                <a:lnTo>
                  <a:pt x="200" y="0"/>
                </a:lnTo>
                <a:lnTo>
                  <a:pt x="76" y="1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711704" name="Text Box 24"/>
          <p:cNvSpPr txBox="1">
            <a:spLocks noChangeArrowheads="1"/>
          </p:cNvSpPr>
          <p:nvPr/>
        </p:nvSpPr>
        <p:spPr bwMode="auto">
          <a:xfrm>
            <a:off x="3733800" y="1349375"/>
            <a:ext cx="303213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711705" name="Text Box 25"/>
          <p:cNvSpPr txBox="1">
            <a:spLocks noChangeArrowheads="1"/>
          </p:cNvSpPr>
          <p:nvPr/>
        </p:nvSpPr>
        <p:spPr bwMode="auto">
          <a:xfrm>
            <a:off x="5943600" y="2667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x’</a:t>
            </a:r>
          </a:p>
        </p:txBody>
      </p:sp>
      <p:sp>
        <p:nvSpPr>
          <p:cNvPr id="711706" name="Text Box 26"/>
          <p:cNvSpPr txBox="1">
            <a:spLocks noChangeArrowheads="1"/>
          </p:cNvSpPr>
          <p:nvPr/>
        </p:nvSpPr>
        <p:spPr bwMode="auto">
          <a:xfrm>
            <a:off x="3124200" y="1752600"/>
            <a:ext cx="303213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711707" name="Text Box 27"/>
          <p:cNvSpPr txBox="1">
            <a:spLocks noChangeArrowheads="1"/>
          </p:cNvSpPr>
          <p:nvPr/>
        </p:nvSpPr>
        <p:spPr bwMode="auto">
          <a:xfrm>
            <a:off x="5867400" y="30480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x’</a:t>
            </a:r>
          </a:p>
        </p:txBody>
      </p:sp>
      <p:sp>
        <p:nvSpPr>
          <p:cNvPr id="711708" name="Oval 28"/>
          <p:cNvSpPr>
            <a:spLocks noChangeArrowheads="1"/>
          </p:cNvSpPr>
          <p:nvPr/>
        </p:nvSpPr>
        <p:spPr bwMode="auto">
          <a:xfrm>
            <a:off x="4592638" y="1225550"/>
            <a:ext cx="76200" cy="762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09" name="Rectangle 29"/>
          <p:cNvSpPr>
            <a:spLocks noChangeArrowheads="1"/>
          </p:cNvSpPr>
          <p:nvPr/>
        </p:nvSpPr>
        <p:spPr bwMode="auto">
          <a:xfrm>
            <a:off x="4419600" y="914400"/>
            <a:ext cx="3048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711710" name="Text Box 30"/>
          <p:cNvSpPr txBox="1">
            <a:spLocks noChangeArrowheads="1"/>
          </p:cNvSpPr>
          <p:nvPr/>
        </p:nvSpPr>
        <p:spPr bwMode="auto">
          <a:xfrm>
            <a:off x="4343400" y="914400"/>
            <a:ext cx="4572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7CF4-79CC-6A48-A466-8C20EA113E48}" type="slidenum">
              <a:rPr lang="en-US" smtClean="0"/>
              <a:pPr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5590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7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117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711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1683" grpId="0" autoUpdateAnimBg="0"/>
      <p:bldP spid="711684" grpId="0" autoUpdateAnimBg="0"/>
      <p:bldP spid="711685" grpId="0" animBg="1"/>
      <p:bldP spid="711686" grpId="0" animBg="1"/>
      <p:bldP spid="711687" grpId="0" animBg="1" autoUpdateAnimBg="0"/>
      <p:bldP spid="711688" grpId="0" animBg="1"/>
      <p:bldP spid="711689" grpId="0" animBg="1"/>
      <p:bldP spid="711690" grpId="0" animBg="1"/>
      <p:bldP spid="711691" grpId="0" animBg="1"/>
      <p:bldP spid="711692" grpId="0" animBg="1"/>
      <p:bldP spid="711693" grpId="0" animBg="1"/>
      <p:bldP spid="711698" grpId="0"/>
      <p:bldP spid="711704" grpId="0" animBg="1"/>
      <p:bldP spid="711705" grpId="0"/>
      <p:bldP spid="711706" grpId="0" animBg="1"/>
      <p:bldP spid="711707" grpId="0"/>
      <p:bldP spid="711708" grpId="0" animBg="1"/>
      <p:bldP spid="71171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877888"/>
            <a:ext cx="7696200" cy="32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91876" name="Line 4"/>
          <p:cNvSpPr>
            <a:spLocks noChangeShapeType="1"/>
          </p:cNvSpPr>
          <p:nvPr/>
        </p:nvSpPr>
        <p:spPr bwMode="auto">
          <a:xfrm flipV="1">
            <a:off x="1073150" y="3741738"/>
            <a:ext cx="2098675" cy="127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77" name="Line 5"/>
          <p:cNvSpPr>
            <a:spLocks noChangeShapeType="1"/>
          </p:cNvSpPr>
          <p:nvPr/>
        </p:nvSpPr>
        <p:spPr bwMode="auto">
          <a:xfrm>
            <a:off x="3524250" y="3748088"/>
            <a:ext cx="23114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78" name="Line 6"/>
          <p:cNvSpPr>
            <a:spLocks noChangeShapeType="1"/>
          </p:cNvSpPr>
          <p:nvPr/>
        </p:nvSpPr>
        <p:spPr bwMode="auto">
          <a:xfrm>
            <a:off x="6210300" y="3748088"/>
            <a:ext cx="20955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79" name="Line 7"/>
          <p:cNvSpPr>
            <a:spLocks noChangeShapeType="1"/>
          </p:cNvSpPr>
          <p:nvPr/>
        </p:nvSpPr>
        <p:spPr bwMode="auto">
          <a:xfrm>
            <a:off x="6419850" y="2452688"/>
            <a:ext cx="1885950" cy="128905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80" name="Line 8"/>
          <p:cNvSpPr>
            <a:spLocks noChangeShapeType="1"/>
          </p:cNvSpPr>
          <p:nvPr/>
        </p:nvSpPr>
        <p:spPr bwMode="auto">
          <a:xfrm>
            <a:off x="4724400" y="1284288"/>
            <a:ext cx="1466850" cy="10033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81" name="Line 9"/>
          <p:cNvSpPr>
            <a:spLocks noChangeShapeType="1"/>
          </p:cNvSpPr>
          <p:nvPr/>
        </p:nvSpPr>
        <p:spPr bwMode="auto">
          <a:xfrm flipV="1">
            <a:off x="3187700" y="1271588"/>
            <a:ext cx="1473200" cy="100965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82" name="Line 10"/>
          <p:cNvSpPr>
            <a:spLocks noChangeShapeType="1"/>
          </p:cNvSpPr>
          <p:nvPr/>
        </p:nvSpPr>
        <p:spPr bwMode="auto">
          <a:xfrm flipV="1">
            <a:off x="1060450" y="2446338"/>
            <a:ext cx="1892300" cy="12827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83" name="Text Box 11"/>
          <p:cNvSpPr txBox="1">
            <a:spLocks noChangeArrowheads="1"/>
          </p:cNvSpPr>
          <p:nvPr/>
        </p:nvSpPr>
        <p:spPr bwMode="auto">
          <a:xfrm>
            <a:off x="925776" y="5470525"/>
            <a:ext cx="655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dirty="0">
                <a:solidFill>
                  <a:schemeClr val="folHlink"/>
                </a:solidFill>
              </a:rPr>
              <a:t> </a:t>
            </a:r>
            <a:r>
              <a:rPr lang="en-US" sz="2000" b="1" dirty="0" err="1">
                <a:solidFill>
                  <a:schemeClr val="folHlink"/>
                </a:solidFill>
              </a:rPr>
              <a:t>Epipolar</a:t>
            </a:r>
            <a:r>
              <a:rPr lang="en-US" sz="2000" b="1" dirty="0">
                <a:solidFill>
                  <a:schemeClr val="folHlink"/>
                </a:solidFill>
              </a:rPr>
              <a:t> Plane</a:t>
            </a:r>
            <a:r>
              <a:rPr lang="en-US" sz="2000" dirty="0">
                <a:solidFill>
                  <a:schemeClr val="folHlink"/>
                </a:solidFill>
              </a:rPr>
              <a:t> – plane containing baseline (1D family)</a:t>
            </a:r>
          </a:p>
        </p:txBody>
      </p:sp>
      <p:sp>
        <p:nvSpPr>
          <p:cNvPr id="591884" name="Oval 12"/>
          <p:cNvSpPr>
            <a:spLocks noChangeArrowheads="1"/>
          </p:cNvSpPr>
          <p:nvPr/>
        </p:nvSpPr>
        <p:spPr bwMode="auto">
          <a:xfrm>
            <a:off x="3105150" y="36591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85" name="Oval 13"/>
          <p:cNvSpPr>
            <a:spLocks noChangeArrowheads="1"/>
          </p:cNvSpPr>
          <p:nvPr/>
        </p:nvSpPr>
        <p:spPr bwMode="auto">
          <a:xfrm>
            <a:off x="6102350" y="369093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86" name="Text Box 14"/>
          <p:cNvSpPr txBox="1">
            <a:spLocks noChangeArrowheads="1"/>
          </p:cNvSpPr>
          <p:nvPr/>
        </p:nvSpPr>
        <p:spPr bwMode="auto">
          <a:xfrm>
            <a:off x="920088" y="4419600"/>
            <a:ext cx="53498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dirty="0">
                <a:solidFill>
                  <a:srgbClr val="339966"/>
                </a:solidFill>
              </a:rPr>
              <a:t> </a:t>
            </a:r>
            <a:r>
              <a:rPr lang="en-US" sz="2000" b="1" dirty="0" err="1">
                <a:solidFill>
                  <a:srgbClr val="339966"/>
                </a:solidFill>
              </a:rPr>
              <a:t>Epipoles</a:t>
            </a:r>
            <a:r>
              <a:rPr lang="en-US" sz="2000" b="1" dirty="0">
                <a:solidFill>
                  <a:srgbClr val="339966"/>
                </a:solidFill>
              </a:rPr>
              <a:t> </a:t>
            </a:r>
          </a:p>
          <a:p>
            <a:r>
              <a:rPr lang="en-US" sz="2000" dirty="0">
                <a:solidFill>
                  <a:srgbClr val="339966"/>
                </a:solidFill>
              </a:rPr>
              <a:t>= intersections of baseline with image planes </a:t>
            </a:r>
          </a:p>
          <a:p>
            <a:r>
              <a:rPr lang="en-US" sz="2000" dirty="0">
                <a:solidFill>
                  <a:srgbClr val="339966"/>
                </a:solidFill>
              </a:rPr>
              <a:t>= projections of the other camera center</a:t>
            </a:r>
          </a:p>
        </p:txBody>
      </p:sp>
      <p:sp>
        <p:nvSpPr>
          <p:cNvPr id="591890" name="Text Box 18"/>
          <p:cNvSpPr txBox="1">
            <a:spLocks noChangeArrowheads="1"/>
          </p:cNvSpPr>
          <p:nvPr/>
        </p:nvSpPr>
        <p:spPr bwMode="auto">
          <a:xfrm>
            <a:off x="914400" y="4010025"/>
            <a:ext cx="6069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dirty="0">
                <a:solidFill>
                  <a:srgbClr val="FF3399"/>
                </a:solidFill>
              </a:rPr>
              <a:t> </a:t>
            </a:r>
            <a:r>
              <a:rPr lang="en-US" sz="2000" b="1" dirty="0">
                <a:solidFill>
                  <a:srgbClr val="FF3399"/>
                </a:solidFill>
              </a:rPr>
              <a:t>Baseline</a:t>
            </a:r>
            <a:r>
              <a:rPr lang="en-US" sz="2000" dirty="0">
                <a:solidFill>
                  <a:srgbClr val="FF3399"/>
                </a:solidFill>
              </a:rPr>
              <a:t> – line connecting the two camera centers</a:t>
            </a:r>
          </a:p>
        </p:txBody>
      </p:sp>
      <p:sp>
        <p:nvSpPr>
          <p:cNvPr id="591891" name="Line 19"/>
          <p:cNvSpPr>
            <a:spLocks noChangeShapeType="1"/>
          </p:cNvSpPr>
          <p:nvPr/>
        </p:nvSpPr>
        <p:spPr bwMode="auto">
          <a:xfrm>
            <a:off x="1066800" y="3773488"/>
            <a:ext cx="2057400" cy="0"/>
          </a:xfrm>
          <a:prstGeom prst="line">
            <a:avLst/>
          </a:prstGeom>
          <a:noFill/>
          <a:ln w="38100">
            <a:solidFill>
              <a:srgbClr val="FF33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92" name="Line 20"/>
          <p:cNvSpPr>
            <a:spLocks noChangeShapeType="1"/>
          </p:cNvSpPr>
          <p:nvPr/>
        </p:nvSpPr>
        <p:spPr bwMode="auto">
          <a:xfrm>
            <a:off x="3505200" y="3773488"/>
            <a:ext cx="2362200" cy="0"/>
          </a:xfrm>
          <a:prstGeom prst="line">
            <a:avLst/>
          </a:prstGeom>
          <a:noFill/>
          <a:ln w="38100">
            <a:solidFill>
              <a:srgbClr val="FF33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591893" name="Line 21"/>
          <p:cNvSpPr>
            <a:spLocks noChangeShapeType="1"/>
          </p:cNvSpPr>
          <p:nvPr/>
        </p:nvSpPr>
        <p:spPr bwMode="auto">
          <a:xfrm>
            <a:off x="6248400" y="3773488"/>
            <a:ext cx="2057400" cy="0"/>
          </a:xfrm>
          <a:prstGeom prst="line">
            <a:avLst/>
          </a:prstGeom>
          <a:noFill/>
          <a:ln w="38100">
            <a:solidFill>
              <a:srgbClr val="FF33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2" name="Rectangle 22"/>
          <p:cNvSpPr>
            <a:spLocks noGrp="1" noChangeArrowheads="1"/>
          </p:cNvSpPr>
          <p:nvPr>
            <p:ph type="title"/>
          </p:nvPr>
        </p:nvSpPr>
        <p:spPr>
          <a:xfrm>
            <a:off x="546100" y="94619"/>
            <a:ext cx="8229600" cy="1143000"/>
          </a:xfrm>
        </p:spPr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geometry: notation</a:t>
            </a:r>
          </a:p>
        </p:txBody>
      </p:sp>
      <p:sp>
        <p:nvSpPr>
          <p:cNvPr id="13333" name="Rectangle 24"/>
          <p:cNvSpPr>
            <a:spLocks noChangeArrowheads="1"/>
          </p:cNvSpPr>
          <p:nvPr/>
        </p:nvSpPr>
        <p:spPr bwMode="auto">
          <a:xfrm>
            <a:off x="914400" y="1552575"/>
            <a:ext cx="228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4" name="Rectangle 25"/>
          <p:cNvSpPr>
            <a:spLocks noChangeArrowheads="1"/>
          </p:cNvSpPr>
          <p:nvPr/>
        </p:nvSpPr>
        <p:spPr bwMode="auto">
          <a:xfrm>
            <a:off x="8170863" y="1562100"/>
            <a:ext cx="322262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3335" name="Text Box 26"/>
          <p:cNvSpPr txBox="1">
            <a:spLocks noChangeArrowheads="1"/>
          </p:cNvSpPr>
          <p:nvPr/>
        </p:nvSpPr>
        <p:spPr bwMode="auto">
          <a:xfrm>
            <a:off x="4572000" y="892175"/>
            <a:ext cx="303213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13336" name="Freeform 29"/>
          <p:cNvSpPr>
            <a:spLocks/>
          </p:cNvSpPr>
          <p:nvPr/>
        </p:nvSpPr>
        <p:spPr bwMode="auto">
          <a:xfrm>
            <a:off x="2667000" y="2286000"/>
            <a:ext cx="228600" cy="228600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7" name="Text Box 27"/>
          <p:cNvSpPr txBox="1">
            <a:spLocks noChangeArrowheads="1"/>
          </p:cNvSpPr>
          <p:nvPr/>
        </p:nvSpPr>
        <p:spPr bwMode="auto">
          <a:xfrm>
            <a:off x="2667000" y="2209800"/>
            <a:ext cx="209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13338" name="Freeform 30"/>
          <p:cNvSpPr>
            <a:spLocks/>
          </p:cNvSpPr>
          <p:nvPr/>
        </p:nvSpPr>
        <p:spPr bwMode="auto">
          <a:xfrm>
            <a:off x="6477000" y="2286000"/>
            <a:ext cx="228600" cy="228600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3339" name="Text Box 31"/>
          <p:cNvSpPr txBox="1">
            <a:spLocks noChangeArrowheads="1"/>
          </p:cNvSpPr>
          <p:nvPr/>
        </p:nvSpPr>
        <p:spPr bwMode="auto">
          <a:xfrm>
            <a:off x="6400800" y="2209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x’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17065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918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1876" grpId="0" animBg="1"/>
      <p:bldP spid="591877" grpId="0" animBg="1"/>
      <p:bldP spid="591878" grpId="0" animBg="1"/>
      <p:bldP spid="591879" grpId="0" animBg="1"/>
      <p:bldP spid="591880" grpId="0" animBg="1"/>
      <p:bldP spid="591881" grpId="0" animBg="1"/>
      <p:bldP spid="591882" grpId="0" animBg="1"/>
      <p:bldP spid="591883" grpId="0" autoUpdateAnimBg="0"/>
      <p:bldP spid="591884" grpId="0" animBg="1"/>
      <p:bldP spid="591885" grpId="0" animBg="1"/>
      <p:bldP spid="591886" grpId="0" autoUpdateAnimBg="0"/>
      <p:bldP spid="591890" grpId="0" autoUpdateAnimBg="0"/>
      <p:bldP spid="591891" grpId="0" animBg="1"/>
      <p:bldP spid="591892" grpId="0" animBg="1"/>
      <p:bldP spid="591893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877888"/>
            <a:ext cx="7696200" cy="32369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5363" name="Line 4"/>
          <p:cNvSpPr>
            <a:spLocks noChangeShapeType="1"/>
          </p:cNvSpPr>
          <p:nvPr/>
        </p:nvSpPr>
        <p:spPr bwMode="auto">
          <a:xfrm flipV="1">
            <a:off x="1073150" y="3741738"/>
            <a:ext cx="2098675" cy="127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4" name="Line 5"/>
          <p:cNvSpPr>
            <a:spLocks noChangeShapeType="1"/>
          </p:cNvSpPr>
          <p:nvPr/>
        </p:nvSpPr>
        <p:spPr bwMode="auto">
          <a:xfrm>
            <a:off x="3524250" y="3748088"/>
            <a:ext cx="23114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5" name="Line 6"/>
          <p:cNvSpPr>
            <a:spLocks noChangeShapeType="1"/>
          </p:cNvSpPr>
          <p:nvPr/>
        </p:nvSpPr>
        <p:spPr bwMode="auto">
          <a:xfrm>
            <a:off x="6210300" y="3748088"/>
            <a:ext cx="2095500" cy="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6" name="Line 7"/>
          <p:cNvSpPr>
            <a:spLocks noChangeShapeType="1"/>
          </p:cNvSpPr>
          <p:nvPr/>
        </p:nvSpPr>
        <p:spPr bwMode="auto">
          <a:xfrm>
            <a:off x="6419850" y="2452688"/>
            <a:ext cx="1885950" cy="128905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7" name="Line 8"/>
          <p:cNvSpPr>
            <a:spLocks noChangeShapeType="1"/>
          </p:cNvSpPr>
          <p:nvPr/>
        </p:nvSpPr>
        <p:spPr bwMode="auto">
          <a:xfrm>
            <a:off x="4724400" y="1284288"/>
            <a:ext cx="1466850" cy="10033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8" name="Line 9"/>
          <p:cNvSpPr>
            <a:spLocks noChangeShapeType="1"/>
          </p:cNvSpPr>
          <p:nvPr/>
        </p:nvSpPr>
        <p:spPr bwMode="auto">
          <a:xfrm flipV="1">
            <a:off x="3187700" y="1271588"/>
            <a:ext cx="1473200" cy="100965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69" name="Line 10"/>
          <p:cNvSpPr>
            <a:spLocks noChangeShapeType="1"/>
          </p:cNvSpPr>
          <p:nvPr/>
        </p:nvSpPr>
        <p:spPr bwMode="auto">
          <a:xfrm flipV="1">
            <a:off x="1060450" y="2446338"/>
            <a:ext cx="1892300" cy="1282700"/>
          </a:xfrm>
          <a:prstGeom prst="line">
            <a:avLst/>
          </a:prstGeom>
          <a:noFill/>
          <a:ln w="38100">
            <a:solidFill>
              <a:schemeClr val="folHlink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1" name="Oval 12"/>
          <p:cNvSpPr>
            <a:spLocks noChangeArrowheads="1"/>
          </p:cNvSpPr>
          <p:nvPr/>
        </p:nvSpPr>
        <p:spPr bwMode="auto">
          <a:xfrm>
            <a:off x="3105150" y="365918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2" name="Oval 13"/>
          <p:cNvSpPr>
            <a:spLocks noChangeArrowheads="1"/>
          </p:cNvSpPr>
          <p:nvPr/>
        </p:nvSpPr>
        <p:spPr bwMode="auto">
          <a:xfrm>
            <a:off x="6102350" y="3690938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29" name="Group 28"/>
          <p:cNvGrpSpPr/>
          <p:nvPr/>
        </p:nvGrpSpPr>
        <p:grpSpPr>
          <a:xfrm>
            <a:off x="2952750" y="2300288"/>
            <a:ext cx="3460750" cy="1600200"/>
            <a:chOff x="2952750" y="2300288"/>
            <a:chExt cx="3460750" cy="1600200"/>
          </a:xfrm>
        </p:grpSpPr>
        <p:sp>
          <p:nvSpPr>
            <p:cNvPr id="591887" name="Line 15"/>
            <p:cNvSpPr>
              <a:spLocks noChangeShapeType="1"/>
            </p:cNvSpPr>
            <p:nvPr/>
          </p:nvSpPr>
          <p:spPr bwMode="auto">
            <a:xfrm flipH="1" flipV="1">
              <a:off x="2952750" y="2300288"/>
              <a:ext cx="260350" cy="158115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1888" name="Line 16"/>
            <p:cNvSpPr>
              <a:spLocks noChangeShapeType="1"/>
            </p:cNvSpPr>
            <p:nvPr/>
          </p:nvSpPr>
          <p:spPr bwMode="auto">
            <a:xfrm flipV="1">
              <a:off x="6159500" y="2312988"/>
              <a:ext cx="254000" cy="1587500"/>
            </a:xfrm>
            <a:prstGeom prst="line">
              <a:avLst/>
            </a:prstGeom>
            <a:noFill/>
            <a:ln w="38100">
              <a:solidFill>
                <a:srgbClr val="CC3300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91889" name="Text Box 17"/>
          <p:cNvSpPr txBox="1">
            <a:spLocks noChangeArrowheads="1"/>
          </p:cNvSpPr>
          <p:nvPr/>
        </p:nvSpPr>
        <p:spPr bwMode="auto">
          <a:xfrm>
            <a:off x="914400" y="5804848"/>
            <a:ext cx="7467600" cy="1006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>
              <a:buFontTx/>
              <a:buChar char="•"/>
            </a:pPr>
            <a:r>
              <a:rPr lang="en-US" sz="2000" dirty="0">
                <a:solidFill>
                  <a:srgbClr val="A50021"/>
                </a:solidFill>
              </a:rPr>
              <a:t> </a:t>
            </a:r>
            <a:r>
              <a:rPr lang="en-US" sz="2000" b="1" dirty="0" err="1">
                <a:solidFill>
                  <a:srgbClr val="A50021"/>
                </a:solidFill>
              </a:rPr>
              <a:t>Epipolar</a:t>
            </a:r>
            <a:r>
              <a:rPr lang="en-US" sz="2000" b="1" dirty="0">
                <a:solidFill>
                  <a:srgbClr val="A50021"/>
                </a:solidFill>
              </a:rPr>
              <a:t> Lines</a:t>
            </a:r>
            <a:r>
              <a:rPr lang="en-US" sz="2000" dirty="0">
                <a:solidFill>
                  <a:srgbClr val="A50021"/>
                </a:solidFill>
              </a:rPr>
              <a:t> - intersections of </a:t>
            </a:r>
            <a:r>
              <a:rPr lang="en-US" sz="2000" dirty="0" err="1">
                <a:solidFill>
                  <a:srgbClr val="A50021"/>
                </a:solidFill>
              </a:rPr>
              <a:t>epipolar</a:t>
            </a:r>
            <a:r>
              <a:rPr lang="en-US" sz="2000" dirty="0">
                <a:solidFill>
                  <a:srgbClr val="A50021"/>
                </a:solidFill>
              </a:rPr>
              <a:t> plane with image</a:t>
            </a:r>
            <a:br>
              <a:rPr lang="en-US" sz="2000" dirty="0">
                <a:solidFill>
                  <a:srgbClr val="A50021"/>
                </a:solidFill>
              </a:rPr>
            </a:br>
            <a:r>
              <a:rPr lang="en-US" sz="2000" dirty="0">
                <a:solidFill>
                  <a:srgbClr val="A50021"/>
                </a:solidFill>
              </a:rPr>
              <a:t>  planes (always come in corresponding pairs)</a:t>
            </a:r>
          </a:p>
          <a:p>
            <a:pPr eaLnBrk="1" hangingPunct="1">
              <a:buFontTx/>
              <a:buChar char="•"/>
            </a:pPr>
            <a:endParaRPr lang="en-US" sz="2000" dirty="0">
              <a:solidFill>
                <a:srgbClr val="A50021"/>
              </a:solidFill>
            </a:endParaRPr>
          </a:p>
        </p:txBody>
      </p:sp>
      <p:sp>
        <p:nvSpPr>
          <p:cNvPr id="15378" name="Line 19"/>
          <p:cNvSpPr>
            <a:spLocks noChangeShapeType="1"/>
          </p:cNvSpPr>
          <p:nvPr/>
        </p:nvSpPr>
        <p:spPr bwMode="auto">
          <a:xfrm>
            <a:off x="1066800" y="3773488"/>
            <a:ext cx="2057400" cy="0"/>
          </a:xfrm>
          <a:prstGeom prst="line">
            <a:avLst/>
          </a:prstGeom>
          <a:noFill/>
          <a:ln w="38100">
            <a:solidFill>
              <a:srgbClr val="FF33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79" name="Line 20"/>
          <p:cNvSpPr>
            <a:spLocks noChangeShapeType="1"/>
          </p:cNvSpPr>
          <p:nvPr/>
        </p:nvSpPr>
        <p:spPr bwMode="auto">
          <a:xfrm>
            <a:off x="3505200" y="3773488"/>
            <a:ext cx="2362200" cy="0"/>
          </a:xfrm>
          <a:prstGeom prst="line">
            <a:avLst/>
          </a:prstGeom>
          <a:noFill/>
          <a:ln w="38100">
            <a:solidFill>
              <a:srgbClr val="FF33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0" name="Line 21"/>
          <p:cNvSpPr>
            <a:spLocks noChangeShapeType="1"/>
          </p:cNvSpPr>
          <p:nvPr/>
        </p:nvSpPr>
        <p:spPr bwMode="auto">
          <a:xfrm>
            <a:off x="6248400" y="3773488"/>
            <a:ext cx="2057400" cy="0"/>
          </a:xfrm>
          <a:prstGeom prst="line">
            <a:avLst/>
          </a:prstGeom>
          <a:noFill/>
          <a:ln w="38100">
            <a:solidFill>
              <a:srgbClr val="FF3399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1" name="Rectangle 22"/>
          <p:cNvSpPr>
            <a:spLocks noGrp="1" noChangeArrowheads="1"/>
          </p:cNvSpPr>
          <p:nvPr>
            <p:ph type="title"/>
          </p:nvPr>
        </p:nvSpPr>
        <p:spPr>
          <a:xfrm>
            <a:off x="457200" y="128588"/>
            <a:ext cx="8229600" cy="1143000"/>
          </a:xfrm>
        </p:spPr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geometry: notation</a:t>
            </a:r>
          </a:p>
        </p:txBody>
      </p:sp>
      <p:sp>
        <p:nvSpPr>
          <p:cNvPr id="15382" name="Rectangle 24"/>
          <p:cNvSpPr>
            <a:spLocks noChangeArrowheads="1"/>
          </p:cNvSpPr>
          <p:nvPr/>
        </p:nvSpPr>
        <p:spPr bwMode="auto">
          <a:xfrm>
            <a:off x="914400" y="1552575"/>
            <a:ext cx="228600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3" name="Rectangle 25"/>
          <p:cNvSpPr>
            <a:spLocks noChangeArrowheads="1"/>
          </p:cNvSpPr>
          <p:nvPr/>
        </p:nvSpPr>
        <p:spPr bwMode="auto">
          <a:xfrm>
            <a:off x="8170863" y="1562100"/>
            <a:ext cx="322262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5384" name="Text Box 26"/>
          <p:cNvSpPr txBox="1">
            <a:spLocks noChangeArrowheads="1"/>
          </p:cNvSpPr>
          <p:nvPr/>
        </p:nvSpPr>
        <p:spPr bwMode="auto">
          <a:xfrm>
            <a:off x="4572000" y="892175"/>
            <a:ext cx="303213" cy="3048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15385" name="Freeform 29"/>
          <p:cNvSpPr>
            <a:spLocks/>
          </p:cNvSpPr>
          <p:nvPr/>
        </p:nvSpPr>
        <p:spPr bwMode="auto">
          <a:xfrm>
            <a:off x="2667000" y="2286000"/>
            <a:ext cx="228600" cy="228600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6" name="Text Box 27"/>
          <p:cNvSpPr txBox="1">
            <a:spLocks noChangeArrowheads="1"/>
          </p:cNvSpPr>
          <p:nvPr/>
        </p:nvSpPr>
        <p:spPr bwMode="auto">
          <a:xfrm>
            <a:off x="2667000" y="2209800"/>
            <a:ext cx="20955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15387" name="Freeform 30"/>
          <p:cNvSpPr>
            <a:spLocks/>
          </p:cNvSpPr>
          <p:nvPr/>
        </p:nvSpPr>
        <p:spPr bwMode="auto">
          <a:xfrm>
            <a:off x="6477000" y="2286000"/>
            <a:ext cx="228600" cy="228600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5388" name="Text Box 31"/>
          <p:cNvSpPr txBox="1">
            <a:spLocks noChangeArrowheads="1"/>
          </p:cNvSpPr>
          <p:nvPr/>
        </p:nvSpPr>
        <p:spPr bwMode="auto">
          <a:xfrm>
            <a:off x="6400800" y="2209800"/>
            <a:ext cx="381000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x’</a:t>
            </a:r>
          </a:p>
        </p:txBody>
      </p:sp>
      <p:sp>
        <p:nvSpPr>
          <p:cNvPr id="31" name="Text Box 11"/>
          <p:cNvSpPr txBox="1">
            <a:spLocks noChangeArrowheads="1"/>
          </p:cNvSpPr>
          <p:nvPr/>
        </p:nvSpPr>
        <p:spPr bwMode="auto">
          <a:xfrm>
            <a:off x="925776" y="5470525"/>
            <a:ext cx="6553200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dirty="0">
                <a:solidFill>
                  <a:schemeClr val="folHlink"/>
                </a:solidFill>
              </a:rPr>
              <a:t> </a:t>
            </a:r>
            <a:r>
              <a:rPr lang="en-US" sz="2000" b="1" dirty="0" err="1">
                <a:solidFill>
                  <a:schemeClr val="folHlink"/>
                </a:solidFill>
              </a:rPr>
              <a:t>Epipolar</a:t>
            </a:r>
            <a:r>
              <a:rPr lang="en-US" sz="2000" b="1" dirty="0">
                <a:solidFill>
                  <a:schemeClr val="folHlink"/>
                </a:solidFill>
              </a:rPr>
              <a:t> Plane</a:t>
            </a:r>
            <a:r>
              <a:rPr lang="en-US" sz="2000" dirty="0">
                <a:solidFill>
                  <a:schemeClr val="folHlink"/>
                </a:solidFill>
              </a:rPr>
              <a:t> – plane containing baseline (1D family)</a:t>
            </a:r>
          </a:p>
        </p:txBody>
      </p:sp>
      <p:sp>
        <p:nvSpPr>
          <p:cNvPr id="32" name="Text Box 14"/>
          <p:cNvSpPr txBox="1">
            <a:spLocks noChangeArrowheads="1"/>
          </p:cNvSpPr>
          <p:nvPr/>
        </p:nvSpPr>
        <p:spPr bwMode="auto">
          <a:xfrm>
            <a:off x="920088" y="4419600"/>
            <a:ext cx="5349875" cy="1016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dirty="0">
                <a:solidFill>
                  <a:srgbClr val="339966"/>
                </a:solidFill>
              </a:rPr>
              <a:t> </a:t>
            </a:r>
            <a:r>
              <a:rPr lang="en-US" sz="2000" b="1" dirty="0" err="1">
                <a:solidFill>
                  <a:srgbClr val="339966"/>
                </a:solidFill>
              </a:rPr>
              <a:t>Epipoles</a:t>
            </a:r>
            <a:r>
              <a:rPr lang="en-US" sz="2000" b="1" dirty="0">
                <a:solidFill>
                  <a:srgbClr val="339966"/>
                </a:solidFill>
              </a:rPr>
              <a:t> </a:t>
            </a:r>
          </a:p>
          <a:p>
            <a:r>
              <a:rPr lang="en-US" sz="2000" dirty="0">
                <a:solidFill>
                  <a:srgbClr val="339966"/>
                </a:solidFill>
              </a:rPr>
              <a:t>= intersections of baseline with image planes </a:t>
            </a:r>
          </a:p>
          <a:p>
            <a:r>
              <a:rPr lang="en-US" sz="2000" dirty="0">
                <a:solidFill>
                  <a:srgbClr val="339966"/>
                </a:solidFill>
              </a:rPr>
              <a:t>= projections of the other camera center</a:t>
            </a:r>
          </a:p>
        </p:txBody>
      </p:sp>
      <p:sp>
        <p:nvSpPr>
          <p:cNvPr id="33" name="Text Box 18"/>
          <p:cNvSpPr txBox="1">
            <a:spLocks noChangeArrowheads="1"/>
          </p:cNvSpPr>
          <p:nvPr/>
        </p:nvSpPr>
        <p:spPr bwMode="auto">
          <a:xfrm>
            <a:off x="914400" y="4010025"/>
            <a:ext cx="6069013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>
              <a:buFontTx/>
              <a:buChar char="•"/>
            </a:pPr>
            <a:r>
              <a:rPr lang="en-US" sz="2000" dirty="0">
                <a:solidFill>
                  <a:srgbClr val="FF3399"/>
                </a:solidFill>
              </a:rPr>
              <a:t> </a:t>
            </a:r>
            <a:r>
              <a:rPr lang="en-US" sz="2000" b="1" dirty="0">
                <a:solidFill>
                  <a:srgbClr val="FF3399"/>
                </a:solidFill>
              </a:rPr>
              <a:t>Baseline</a:t>
            </a:r>
            <a:r>
              <a:rPr lang="en-US" sz="2000" dirty="0">
                <a:solidFill>
                  <a:srgbClr val="FF3399"/>
                </a:solidFill>
              </a:rPr>
              <a:t> – line connecting the two camera centers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616671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386" name="Picture 2" descr="fig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476750" y="3255963"/>
            <a:ext cx="3876675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7" name="Picture 3" descr="fig8"/>
          <p:cNvPicPr>
            <a:picLocks noChangeAspect="1" noChangeArrowheads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762000" y="3255963"/>
            <a:ext cx="3876675" cy="363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388" name="Picture 4" descr="fig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2532063" y="914400"/>
            <a:ext cx="3705225" cy="2247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6389" name="Rectangle 6"/>
          <p:cNvSpPr>
            <a:spLocks noGrp="1" noChangeArrowheads="1"/>
          </p:cNvSpPr>
          <p:nvPr>
            <p:ph type="title"/>
          </p:nvPr>
        </p:nvSpPr>
        <p:spPr>
          <a:xfrm>
            <a:off x="523875" y="76200"/>
            <a:ext cx="8229600" cy="1143000"/>
          </a:xfrm>
        </p:spPr>
        <p:txBody>
          <a:bodyPr/>
          <a:lstStyle/>
          <a:p>
            <a:r>
              <a:rPr lang="en-US" dirty="0"/>
              <a:t>Example: Converging cameras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7CF4-79CC-6A48-A466-8C20EA113E48}" type="slidenum">
              <a:rPr lang="en-US" smtClean="0"/>
              <a:pPr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03923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410" name="Picture 3" descr="fig8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1550" y="3905250"/>
            <a:ext cx="3370263" cy="1809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1" name="Picture 4" descr="fig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704975" y="1536700"/>
            <a:ext cx="5553075" cy="1343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7412" name="Picture 5" descr="fig8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219200" y="3917950"/>
            <a:ext cx="3332163" cy="1789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7413" name="Rectangle 6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924800" cy="838200"/>
          </a:xfrm>
        </p:spPr>
        <p:txBody>
          <a:bodyPr>
            <a:normAutofit fontScale="90000"/>
          </a:bodyPr>
          <a:lstStyle/>
          <a:p>
            <a:r>
              <a:rPr lang="en-US" dirty="0"/>
              <a:t>Example: Motion parallel to image plane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7CF4-79CC-6A48-A466-8C20EA113E48}" type="slidenum">
              <a:rPr lang="en-US" smtClean="0"/>
              <a:pPr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2395192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6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219200"/>
            <a:ext cx="7010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3555" name="Rectangle 27"/>
          <p:cNvSpPr>
            <a:spLocks noChangeArrowheads="1"/>
          </p:cNvSpPr>
          <p:nvPr/>
        </p:nvSpPr>
        <p:spPr bwMode="auto">
          <a:xfrm>
            <a:off x="1060450" y="1806575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6" name="Rectangle 28"/>
          <p:cNvSpPr>
            <a:spLocks noChangeArrowheads="1"/>
          </p:cNvSpPr>
          <p:nvPr/>
        </p:nvSpPr>
        <p:spPr bwMode="auto">
          <a:xfrm>
            <a:off x="7669213" y="1814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3557" name="Text Box 29"/>
          <p:cNvSpPr txBox="1">
            <a:spLocks noChangeArrowheads="1"/>
          </p:cNvSpPr>
          <p:nvPr/>
        </p:nvSpPr>
        <p:spPr bwMode="auto">
          <a:xfrm>
            <a:off x="4391025" y="1143000"/>
            <a:ext cx="338138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latin typeface="Times New Roman" pitchFamily="18" charset="0"/>
              </a:rPr>
              <a:t>X</a:t>
            </a:r>
          </a:p>
        </p:txBody>
      </p:sp>
      <p:sp>
        <p:nvSpPr>
          <p:cNvPr id="23558" name="Freeform 30"/>
          <p:cNvSpPr>
            <a:spLocks/>
          </p:cNvSpPr>
          <p:nvPr/>
        </p:nvSpPr>
        <p:spPr bwMode="auto">
          <a:xfrm>
            <a:off x="2655888" y="2468563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59" name="Text Box 31"/>
          <p:cNvSpPr txBox="1">
            <a:spLocks noChangeArrowheads="1"/>
          </p:cNvSpPr>
          <p:nvPr/>
        </p:nvSpPr>
        <p:spPr bwMode="auto">
          <a:xfrm>
            <a:off x="2655888" y="2286000"/>
            <a:ext cx="192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23560" name="Freeform 32"/>
          <p:cNvSpPr>
            <a:spLocks/>
          </p:cNvSpPr>
          <p:nvPr/>
        </p:nvSpPr>
        <p:spPr bwMode="auto">
          <a:xfrm>
            <a:off x="6126163" y="2446338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3561" name="Text Box 33"/>
          <p:cNvSpPr txBox="1">
            <a:spLocks noChangeArrowheads="1"/>
          </p:cNvSpPr>
          <p:nvPr/>
        </p:nvSpPr>
        <p:spPr bwMode="auto">
          <a:xfrm>
            <a:off x="6057900" y="2286000"/>
            <a:ext cx="346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x’</a:t>
            </a:r>
          </a:p>
        </p:txBody>
      </p:sp>
      <p:sp>
        <p:nvSpPr>
          <p:cNvPr id="23562" name="Rectangle 2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Epipolar constraint: Calibrated case</a:t>
            </a:r>
          </a:p>
        </p:txBody>
      </p:sp>
      <p:sp>
        <p:nvSpPr>
          <p:cNvPr id="23563" name="Rectangle 55"/>
          <p:cNvSpPr>
            <a:spLocks noGrp="1" noChangeArrowheads="1"/>
          </p:cNvSpPr>
          <p:nvPr>
            <p:ph type="body" idx="1"/>
          </p:nvPr>
        </p:nvSpPr>
        <p:spPr>
          <a:xfrm>
            <a:off x="695793" y="4191000"/>
            <a:ext cx="7772400" cy="2514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Char char="•"/>
            </a:pPr>
            <a:r>
              <a:rPr lang="en-US" sz="2000" dirty="0">
                <a:solidFill>
                  <a:srgbClr val="0066FF"/>
                </a:solidFill>
              </a:rPr>
              <a:t>Assume that the intrinsic and extrinsic parameters of the cameras are known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000" dirty="0"/>
              <a:t>We can multiply the projection matrix of each camera (and the image points) by the inverse of the calibration matrix to get </a:t>
            </a:r>
            <a:r>
              <a:rPr lang="en-US" sz="2000" i="1" dirty="0">
                <a:solidFill>
                  <a:srgbClr val="C00000"/>
                </a:solidFill>
              </a:rPr>
              <a:t>normalized</a:t>
            </a:r>
            <a:r>
              <a:rPr lang="en-US" sz="2000" dirty="0">
                <a:solidFill>
                  <a:srgbClr val="C00000"/>
                </a:solidFill>
              </a:rPr>
              <a:t> image coordinates</a:t>
            </a:r>
          </a:p>
          <a:p>
            <a:pPr>
              <a:lnSpc>
                <a:spcPct val="90000"/>
              </a:lnSpc>
              <a:buFontTx/>
              <a:buChar char="•"/>
            </a:pPr>
            <a:r>
              <a:rPr lang="en-US" sz="2000" dirty="0">
                <a:solidFill>
                  <a:srgbClr val="0066FF"/>
                </a:solidFill>
              </a:rPr>
              <a:t>We can also set the global coordinate system to the coordinate system of the first camera. </a:t>
            </a:r>
            <a:r>
              <a:rPr lang="en-US" sz="2000" dirty="0"/>
              <a:t>Then the projection matrices of the two cameras can be written as 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[I | 0] </a:t>
            </a:r>
            <a:r>
              <a:rPr lang="en-US" sz="2000" dirty="0">
                <a:cs typeface="Times New Roman" pitchFamily="18" charset="0"/>
              </a:rPr>
              <a:t>and</a:t>
            </a:r>
            <a:r>
              <a:rPr lang="en-US" sz="2000" b="1" dirty="0">
                <a:latin typeface="Times New Roman" pitchFamily="18" charset="0"/>
                <a:cs typeface="Times New Roman" pitchFamily="18" charset="0"/>
              </a:rPr>
              <a:t> [R | t]</a:t>
            </a:r>
            <a:endParaRPr lang="en-US" sz="2000" dirty="0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55374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5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56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Simplified Matrices for the 2 Cameras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7CF4-79CC-6A48-A466-8C20EA113E48}" type="slidenum">
              <a:rPr lang="en-US" smtClean="0"/>
              <a:pPr/>
              <a:t>17</a:t>
            </a:fld>
            <a:endParaRPr lang="en-US"/>
          </a:p>
        </p:txBody>
      </p:sp>
      <p:pic>
        <p:nvPicPr>
          <p:cNvPr id="19661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399" y="1828800"/>
            <a:ext cx="5598437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9661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33600" y="4038600"/>
            <a:ext cx="2479040" cy="152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4812758" y="4325033"/>
            <a:ext cx="177292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600" dirty="0"/>
              <a:t>= (R | T)</a:t>
            </a:r>
          </a:p>
        </p:txBody>
      </p:sp>
      <p:sp>
        <p:nvSpPr>
          <p:cNvPr id="6" name="Rectangle 5"/>
          <p:cNvSpPr/>
          <p:nvPr/>
        </p:nvSpPr>
        <p:spPr bwMode="auto">
          <a:xfrm>
            <a:off x="685800" y="1828800"/>
            <a:ext cx="1219200" cy="990600"/>
          </a:xfrm>
          <a:prstGeom prst="rect">
            <a:avLst/>
          </a:prstGeom>
          <a:solidFill>
            <a:schemeClr val="bg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547300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578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219200"/>
            <a:ext cx="7010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4579" name="Rectangle 4"/>
          <p:cNvSpPr>
            <a:spLocks noChangeArrowheads="1"/>
          </p:cNvSpPr>
          <p:nvPr/>
        </p:nvSpPr>
        <p:spPr bwMode="auto">
          <a:xfrm>
            <a:off x="1060450" y="1806575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0" name="Rectangle 5"/>
          <p:cNvSpPr>
            <a:spLocks noChangeArrowheads="1"/>
          </p:cNvSpPr>
          <p:nvPr/>
        </p:nvSpPr>
        <p:spPr bwMode="auto">
          <a:xfrm>
            <a:off x="7669213" y="1814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81" name="Text Box 6"/>
          <p:cNvSpPr txBox="1">
            <a:spLocks noChangeArrowheads="1"/>
          </p:cNvSpPr>
          <p:nvPr/>
        </p:nvSpPr>
        <p:spPr bwMode="auto">
          <a:xfrm>
            <a:off x="4391025" y="1143000"/>
            <a:ext cx="338138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latin typeface="Times New Roman" pitchFamily="18" charset="0"/>
              </a:rPr>
              <a:t>X</a:t>
            </a:r>
          </a:p>
        </p:txBody>
      </p:sp>
      <p:sp>
        <p:nvSpPr>
          <p:cNvPr id="24582" name="Freeform 7"/>
          <p:cNvSpPr>
            <a:spLocks/>
          </p:cNvSpPr>
          <p:nvPr/>
        </p:nvSpPr>
        <p:spPr bwMode="auto">
          <a:xfrm>
            <a:off x="2655888" y="2468563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3" name="Text Box 8"/>
          <p:cNvSpPr txBox="1">
            <a:spLocks noChangeArrowheads="1"/>
          </p:cNvSpPr>
          <p:nvPr/>
        </p:nvSpPr>
        <p:spPr bwMode="auto">
          <a:xfrm>
            <a:off x="2655888" y="2286000"/>
            <a:ext cx="192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 dirty="0">
                <a:solidFill>
                  <a:srgbClr val="0000FF"/>
                </a:solidFill>
                <a:latin typeface="Times New Roman" pitchFamily="18" charset="0"/>
              </a:rPr>
              <a:t>x</a:t>
            </a:r>
          </a:p>
        </p:txBody>
      </p:sp>
      <p:sp>
        <p:nvSpPr>
          <p:cNvPr id="24584" name="Freeform 9"/>
          <p:cNvSpPr>
            <a:spLocks/>
          </p:cNvSpPr>
          <p:nvPr/>
        </p:nvSpPr>
        <p:spPr bwMode="auto">
          <a:xfrm>
            <a:off x="6126163" y="2446338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4585" name="Text Box 10"/>
          <p:cNvSpPr txBox="1">
            <a:spLocks noChangeArrowheads="1"/>
          </p:cNvSpPr>
          <p:nvPr/>
        </p:nvSpPr>
        <p:spPr bwMode="auto">
          <a:xfrm>
            <a:off x="6057900" y="2286000"/>
            <a:ext cx="1333500" cy="3077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400" b="1" i="1" dirty="0">
                <a:solidFill>
                  <a:srgbClr val="0000FF"/>
                </a:solidFill>
                <a:latin typeface="Times New Roman" pitchFamily="18" charset="0"/>
              </a:rPr>
              <a:t>x’ = </a:t>
            </a:r>
            <a:r>
              <a:rPr lang="en-US" sz="1400" b="1" i="1" dirty="0" err="1">
                <a:solidFill>
                  <a:srgbClr val="0000FF"/>
                </a:solidFill>
                <a:latin typeface="Times New Roman" pitchFamily="18" charset="0"/>
              </a:rPr>
              <a:t>Rx+t</a:t>
            </a:r>
            <a:endParaRPr lang="en-US" sz="1400" b="1" i="1" dirty="0">
              <a:solidFill>
                <a:srgbClr val="0000FF"/>
              </a:solidFill>
              <a:latin typeface="Times New Roman" pitchFamily="18" charset="0"/>
            </a:endParaRPr>
          </a:p>
        </p:txBody>
      </p:sp>
      <p:sp>
        <p:nvSpPr>
          <p:cNvPr id="681995" name="Line 11"/>
          <p:cNvSpPr>
            <a:spLocks noChangeShapeType="1"/>
          </p:cNvSpPr>
          <p:nvPr/>
        </p:nvSpPr>
        <p:spPr bwMode="auto">
          <a:xfrm flipV="1">
            <a:off x="1204913" y="3713163"/>
            <a:ext cx="1911350" cy="11112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1996" name="Line 12"/>
          <p:cNvSpPr>
            <a:spLocks noChangeShapeType="1"/>
          </p:cNvSpPr>
          <p:nvPr/>
        </p:nvSpPr>
        <p:spPr bwMode="auto">
          <a:xfrm>
            <a:off x="3436938" y="3719513"/>
            <a:ext cx="2105025" cy="1587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1997" name="Line 13"/>
          <p:cNvSpPr>
            <a:spLocks noChangeShapeType="1"/>
          </p:cNvSpPr>
          <p:nvPr/>
        </p:nvSpPr>
        <p:spPr bwMode="auto">
          <a:xfrm>
            <a:off x="5883275" y="3719513"/>
            <a:ext cx="1909763" cy="1587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1998" name="Line 14"/>
          <p:cNvSpPr>
            <a:spLocks noChangeShapeType="1"/>
          </p:cNvSpPr>
          <p:nvPr/>
        </p:nvSpPr>
        <p:spPr bwMode="auto">
          <a:xfrm>
            <a:off x="6075363" y="2590800"/>
            <a:ext cx="1717675" cy="11223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stealth" w="lg" len="lg"/>
            <a:tailEnd type="non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81999" name="Line 15"/>
          <p:cNvSpPr>
            <a:spLocks noChangeShapeType="1"/>
          </p:cNvSpPr>
          <p:nvPr/>
        </p:nvSpPr>
        <p:spPr bwMode="auto">
          <a:xfrm flipV="1">
            <a:off x="1193800" y="2586038"/>
            <a:ext cx="1722438" cy="1116012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4591" name="Rectangle 18"/>
          <p:cNvSpPr>
            <a:spLocks noGrp="1" noChangeArrowheads="1"/>
          </p:cNvSpPr>
          <p:nvPr>
            <p:ph type="title"/>
          </p:nvPr>
        </p:nvSpPr>
        <p:spPr>
          <a:xfrm>
            <a:off x="381000" y="76200"/>
            <a:ext cx="8534400" cy="838200"/>
          </a:xfrm>
        </p:spPr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constraint: Calibrated case</a:t>
            </a:r>
          </a:p>
        </p:txBody>
      </p:sp>
      <p:sp>
        <p:nvSpPr>
          <p:cNvPr id="22548" name="Freeform 21"/>
          <p:cNvSpPr>
            <a:spLocks/>
          </p:cNvSpPr>
          <p:nvPr/>
        </p:nvSpPr>
        <p:spPr bwMode="auto">
          <a:xfrm>
            <a:off x="2819400" y="4114800"/>
            <a:ext cx="3124200" cy="609600"/>
          </a:xfrm>
          <a:custGeom>
            <a:avLst/>
            <a:gdLst>
              <a:gd name="T0" fmla="*/ 0 w 1968"/>
              <a:gd name="T1" fmla="*/ 0 h 384"/>
              <a:gd name="T2" fmla="*/ 2147483647 w 1968"/>
              <a:gd name="T3" fmla="*/ 2147483647 h 384"/>
              <a:gd name="T4" fmla="*/ 2147483647 w 1968"/>
              <a:gd name="T5" fmla="*/ 0 h 384"/>
              <a:gd name="T6" fmla="*/ 0 60000 65536"/>
              <a:gd name="T7" fmla="*/ 0 60000 65536"/>
              <a:gd name="T8" fmla="*/ 0 60000 65536"/>
              <a:gd name="T9" fmla="*/ 0 w 1968"/>
              <a:gd name="T10" fmla="*/ 0 h 384"/>
              <a:gd name="T11" fmla="*/ 1968 w 1968"/>
              <a:gd name="T12" fmla="*/ 384 h 384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1968" h="384">
                <a:moveTo>
                  <a:pt x="0" y="0"/>
                </a:moveTo>
                <a:cubicBezTo>
                  <a:pt x="340" y="192"/>
                  <a:pt x="680" y="384"/>
                  <a:pt x="1008" y="384"/>
                </a:cubicBezTo>
                <a:cubicBezTo>
                  <a:pt x="1336" y="384"/>
                  <a:pt x="1652" y="192"/>
                  <a:pt x="1968" y="0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 type="none" w="med" len="med"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49" name="Text Box 22"/>
          <p:cNvSpPr txBox="1">
            <a:spLocks noChangeArrowheads="1"/>
          </p:cNvSpPr>
          <p:nvPr/>
        </p:nvSpPr>
        <p:spPr bwMode="auto">
          <a:xfrm>
            <a:off x="4251325" y="4232275"/>
            <a:ext cx="387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latin typeface="Times New Roman" pitchFamily="18" charset="0"/>
              </a:rPr>
              <a:t>R</a:t>
            </a:r>
          </a:p>
        </p:txBody>
      </p:sp>
      <p:sp>
        <p:nvSpPr>
          <p:cNvPr id="22550" name="Line 23"/>
          <p:cNvSpPr>
            <a:spLocks noChangeShapeType="1"/>
          </p:cNvSpPr>
          <p:nvPr/>
        </p:nvSpPr>
        <p:spPr bwMode="auto">
          <a:xfrm>
            <a:off x="3733800" y="4114800"/>
            <a:ext cx="15240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stealth" w="med" len="med"/>
          </a:ln>
        </p:spPr>
        <p:txBody>
          <a:bodyPr/>
          <a:lstStyle/>
          <a:p>
            <a:endParaRPr lang="en-US"/>
          </a:p>
        </p:txBody>
      </p:sp>
      <p:sp>
        <p:nvSpPr>
          <p:cNvPr id="22551" name="Text Box 24"/>
          <p:cNvSpPr txBox="1">
            <a:spLocks noChangeArrowheads="1"/>
          </p:cNvSpPr>
          <p:nvPr/>
        </p:nvSpPr>
        <p:spPr bwMode="auto">
          <a:xfrm>
            <a:off x="4343400" y="3733800"/>
            <a:ext cx="268288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i="1">
                <a:latin typeface="Times New Roman" pitchFamily="18" charset="0"/>
              </a:rPr>
              <a:t>t</a:t>
            </a:r>
          </a:p>
        </p:txBody>
      </p:sp>
      <p:sp>
        <p:nvSpPr>
          <p:cNvPr id="682009" name="Text Box 25"/>
          <p:cNvSpPr txBox="1">
            <a:spLocks noChangeArrowheads="1"/>
          </p:cNvSpPr>
          <p:nvPr/>
        </p:nvSpPr>
        <p:spPr bwMode="auto">
          <a:xfrm>
            <a:off x="914400" y="5334000"/>
            <a:ext cx="7402989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dirty="0"/>
              <a:t>The vectors </a:t>
            </a:r>
            <a:r>
              <a:rPr lang="en-US" sz="3200" b="1" i="1" dirty="0">
                <a:solidFill>
                  <a:srgbClr val="FF00FF"/>
                </a:solidFill>
                <a:latin typeface="Times New Roman" pitchFamily="18" charset="0"/>
              </a:rPr>
              <a:t>Rx</a:t>
            </a:r>
            <a:r>
              <a:rPr lang="en-US" sz="3200" dirty="0"/>
              <a:t>, </a:t>
            </a:r>
            <a:r>
              <a:rPr lang="en-US" sz="3200" b="1" i="1" dirty="0">
                <a:solidFill>
                  <a:srgbClr val="66FF33"/>
                </a:solidFill>
                <a:latin typeface="Times New Roman" pitchFamily="18" charset="0"/>
              </a:rPr>
              <a:t>t</a:t>
            </a:r>
            <a:r>
              <a:rPr lang="en-US" sz="3200" dirty="0"/>
              <a:t>, and </a:t>
            </a:r>
            <a:r>
              <a:rPr lang="en-US" sz="3200" b="1" i="1" dirty="0">
                <a:solidFill>
                  <a:srgbClr val="FF0000"/>
                </a:solidFill>
                <a:latin typeface="Times New Roman" pitchFamily="18" charset="0"/>
              </a:rPr>
              <a:t>x’</a:t>
            </a:r>
            <a:r>
              <a:rPr lang="en-US" sz="3200" dirty="0"/>
              <a:t> are coplanar </a:t>
            </a:r>
          </a:p>
        </p:txBody>
      </p:sp>
      <p:sp>
        <p:nvSpPr>
          <p:cNvPr id="25" name="Text Box 6"/>
          <p:cNvSpPr txBox="1">
            <a:spLocks noChangeArrowheads="1"/>
          </p:cNvSpPr>
          <p:nvPr/>
        </p:nvSpPr>
        <p:spPr bwMode="auto">
          <a:xfrm>
            <a:off x="4648200" y="1143000"/>
            <a:ext cx="901209" cy="369332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 dirty="0">
                <a:latin typeface="Times New Roman" pitchFamily="18" charset="0"/>
              </a:rPr>
              <a:t>= </a:t>
            </a:r>
            <a:r>
              <a:rPr lang="en-US" sz="1800" dirty="0">
                <a:latin typeface="Times New Roman" pitchFamily="18" charset="0"/>
              </a:rPr>
              <a:t>(</a:t>
            </a:r>
            <a:r>
              <a:rPr lang="en-US" sz="1800" b="1" i="1" dirty="0">
                <a:latin typeface="Times New Roman" pitchFamily="18" charset="0"/>
              </a:rPr>
              <a:t>x,</a:t>
            </a:r>
            <a:r>
              <a:rPr lang="en-US" sz="1800" dirty="0">
                <a:latin typeface="Times New Roman" pitchFamily="18" charset="0"/>
              </a:rPr>
              <a:t>1)</a:t>
            </a:r>
            <a:r>
              <a:rPr lang="en-US" sz="1800" i="1" baseline="30000" dirty="0">
                <a:latin typeface="Times New Roman" pitchFamily="18" charset="0"/>
              </a:rPr>
              <a:t>T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F2F79C-4F4E-46B8-B10B-944B55A82C54}" type="slidenum">
              <a:rPr lang="en-US" smtClean="0"/>
              <a:pPr>
                <a:defRPr/>
              </a:pPr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35943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20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583" grpId="0"/>
      <p:bldP spid="24585" grpId="0"/>
      <p:bldP spid="682009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2" name="AutoShape 22"/>
          <p:cNvSpPr>
            <a:spLocks noChangeArrowheads="1"/>
          </p:cNvSpPr>
          <p:nvPr/>
        </p:nvSpPr>
        <p:spPr bwMode="auto">
          <a:xfrm>
            <a:off x="6781800" y="4681538"/>
            <a:ext cx="457200" cy="381000"/>
          </a:xfrm>
          <a:prstGeom prst="downArrow">
            <a:avLst>
              <a:gd name="adj1" fmla="val 50000"/>
              <a:gd name="adj2" fmla="val 2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863" name="Text Box 23"/>
          <p:cNvSpPr txBox="1">
            <a:spLocks noChangeArrowheads="1"/>
          </p:cNvSpPr>
          <p:nvPr/>
        </p:nvSpPr>
        <p:spPr bwMode="auto">
          <a:xfrm>
            <a:off x="5355379" y="5222875"/>
            <a:ext cx="3260829" cy="83099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b="1" dirty="0">
                <a:solidFill>
                  <a:srgbClr val="C00000"/>
                </a:solidFill>
              </a:rPr>
              <a:t>Essential Matrix E</a:t>
            </a:r>
          </a:p>
          <a:p>
            <a:pPr algn="ctr"/>
            <a:r>
              <a:rPr lang="en-US" dirty="0"/>
              <a:t>(</a:t>
            </a:r>
            <a:r>
              <a:rPr lang="en-US" dirty="0" err="1"/>
              <a:t>Longuet</a:t>
            </a:r>
            <a:r>
              <a:rPr lang="en-US" dirty="0"/>
              <a:t>-Higgins, 1981)</a:t>
            </a:r>
          </a:p>
        </p:txBody>
      </p:sp>
      <p:sp>
        <p:nvSpPr>
          <p:cNvPr id="675864" name="Rectangle 24"/>
          <p:cNvSpPr>
            <a:spLocks noChangeArrowheads="1"/>
          </p:cNvSpPr>
          <p:nvPr/>
        </p:nvSpPr>
        <p:spPr bwMode="auto">
          <a:xfrm>
            <a:off x="5181600" y="5138738"/>
            <a:ext cx="3581400" cy="1033462"/>
          </a:xfrm>
          <a:prstGeom prst="rect">
            <a:avLst/>
          </a:prstGeom>
          <a:noFill/>
          <a:ln w="28575">
            <a:solidFill>
              <a:srgbClr val="CC33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1" name="Rectangle 25"/>
          <p:cNvSpPr>
            <a:spLocks noGrp="1" noChangeArrowheads="1"/>
          </p:cNvSpPr>
          <p:nvPr>
            <p:ph type="title"/>
          </p:nvPr>
        </p:nvSpPr>
        <p:spPr>
          <a:xfrm>
            <a:off x="0" y="76200"/>
            <a:ext cx="8763000" cy="838200"/>
          </a:xfrm>
        </p:spPr>
        <p:txBody>
          <a:bodyPr/>
          <a:lstStyle/>
          <a:p>
            <a:r>
              <a:rPr lang="en-US" dirty="0" err="1"/>
              <a:t>Epipolar</a:t>
            </a:r>
            <a:r>
              <a:rPr lang="en-US" dirty="0"/>
              <a:t> constraint: Calibrated case</a:t>
            </a:r>
          </a:p>
        </p:txBody>
      </p:sp>
      <p:graphicFrame>
        <p:nvGraphicFramePr>
          <p:cNvPr id="675866" name="Object 26"/>
          <p:cNvGraphicFramePr>
            <a:graphicFrameLocks noGrp="1" noChangeAspect="1"/>
          </p:cNvGraphicFramePr>
          <p:nvPr>
            <p:ph sz="half" idx="1"/>
            <p:extLst/>
          </p:nvPr>
        </p:nvGraphicFramePr>
        <p:xfrm>
          <a:off x="609600" y="4132263"/>
          <a:ext cx="22225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062" name="Equation" r:id="rId4" imgW="1054080" imgH="203040" progId="Equation.3">
                  <p:embed/>
                </p:oleObj>
              </mc:Choice>
              <mc:Fallback>
                <p:oleObj name="Equation" r:id="rId4" imgW="1054080" imgH="203040" progId="Equation.3">
                  <p:embed/>
                  <p:pic>
                    <p:nvPicPr>
                      <p:cNvPr id="675866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132263"/>
                        <a:ext cx="22225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45"/>
          <p:cNvGrpSpPr>
            <a:grpSpLocks/>
          </p:cNvGrpSpPr>
          <p:nvPr/>
        </p:nvGrpSpPr>
        <p:grpSpPr bwMode="auto">
          <a:xfrm>
            <a:off x="3429000" y="4024103"/>
            <a:ext cx="5157788" cy="542925"/>
            <a:chOff x="1992" y="2546"/>
            <a:chExt cx="3249" cy="342"/>
          </a:xfrm>
        </p:grpSpPr>
        <p:graphicFrame>
          <p:nvGraphicFramePr>
            <p:cNvPr id="1027" name="Object 27"/>
            <p:cNvGraphicFramePr>
              <a:graphicFrameLocks noChangeAspect="1"/>
            </p:cNvGraphicFramePr>
            <p:nvPr>
              <p:extLst/>
            </p:nvPr>
          </p:nvGraphicFramePr>
          <p:xfrm>
            <a:off x="2487" y="2546"/>
            <a:ext cx="2754" cy="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63" name="Equation" r:id="rId6" imgW="1841400" imgH="228600" progId="Equation.3">
                    <p:embed/>
                  </p:oleObj>
                </mc:Choice>
                <mc:Fallback>
                  <p:oleObj name="Equation" r:id="rId6" imgW="1841400" imgH="228600" progId="Equation.3">
                    <p:embed/>
                    <p:pic>
                      <p:nvPicPr>
                        <p:cNvPr id="1027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7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7" y="2546"/>
                          <a:ext cx="2754" cy="34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047" name="AutoShape 28"/>
            <p:cNvSpPr>
              <a:spLocks noChangeArrowheads="1"/>
            </p:cNvSpPr>
            <p:nvPr/>
          </p:nvSpPr>
          <p:spPr bwMode="auto">
            <a:xfrm>
              <a:off x="1992" y="2592"/>
              <a:ext cx="336" cy="240"/>
            </a:xfrm>
            <a:prstGeom prst="rightArrow">
              <a:avLst>
                <a:gd name="adj1" fmla="val 50000"/>
                <a:gd name="adj2" fmla="val 3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pic>
        <p:nvPicPr>
          <p:cNvPr id="1033" name="Picture 30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990600" y="1219200"/>
            <a:ext cx="7010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34" name="Rectangle 31"/>
          <p:cNvSpPr>
            <a:spLocks noChangeArrowheads="1"/>
          </p:cNvSpPr>
          <p:nvPr/>
        </p:nvSpPr>
        <p:spPr bwMode="auto">
          <a:xfrm>
            <a:off x="1060450" y="1806575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5" name="Rectangle 32"/>
          <p:cNvSpPr>
            <a:spLocks noChangeArrowheads="1"/>
          </p:cNvSpPr>
          <p:nvPr/>
        </p:nvSpPr>
        <p:spPr bwMode="auto">
          <a:xfrm>
            <a:off x="7669213" y="1814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36" name="Text Box 33"/>
          <p:cNvSpPr txBox="1">
            <a:spLocks noChangeArrowheads="1"/>
          </p:cNvSpPr>
          <p:nvPr/>
        </p:nvSpPr>
        <p:spPr bwMode="auto">
          <a:xfrm>
            <a:off x="4391025" y="1143000"/>
            <a:ext cx="338138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latin typeface="Times New Roman" pitchFamily="18" charset="0"/>
              </a:rPr>
              <a:t>X</a:t>
            </a:r>
          </a:p>
        </p:txBody>
      </p:sp>
      <p:sp>
        <p:nvSpPr>
          <p:cNvPr id="1037" name="Freeform 34"/>
          <p:cNvSpPr>
            <a:spLocks/>
          </p:cNvSpPr>
          <p:nvPr/>
        </p:nvSpPr>
        <p:spPr bwMode="auto">
          <a:xfrm>
            <a:off x="2655888" y="2468563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38" name="Text Box 35"/>
          <p:cNvSpPr txBox="1">
            <a:spLocks noChangeArrowheads="1"/>
          </p:cNvSpPr>
          <p:nvPr/>
        </p:nvSpPr>
        <p:spPr bwMode="auto">
          <a:xfrm>
            <a:off x="2655888" y="2286000"/>
            <a:ext cx="192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1039" name="Freeform 36"/>
          <p:cNvSpPr>
            <a:spLocks/>
          </p:cNvSpPr>
          <p:nvPr/>
        </p:nvSpPr>
        <p:spPr bwMode="auto">
          <a:xfrm>
            <a:off x="6126163" y="2446338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1040" name="Text Box 37"/>
          <p:cNvSpPr txBox="1">
            <a:spLocks noChangeArrowheads="1"/>
          </p:cNvSpPr>
          <p:nvPr/>
        </p:nvSpPr>
        <p:spPr bwMode="auto">
          <a:xfrm>
            <a:off x="6057900" y="2286000"/>
            <a:ext cx="346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x’</a:t>
            </a:r>
          </a:p>
        </p:txBody>
      </p:sp>
      <p:sp>
        <p:nvSpPr>
          <p:cNvPr id="1041" name="Line 38"/>
          <p:cNvSpPr>
            <a:spLocks noChangeShapeType="1"/>
          </p:cNvSpPr>
          <p:nvPr/>
        </p:nvSpPr>
        <p:spPr bwMode="auto">
          <a:xfrm flipV="1">
            <a:off x="1204913" y="3713163"/>
            <a:ext cx="1911350" cy="11112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2" name="Line 39"/>
          <p:cNvSpPr>
            <a:spLocks noChangeShapeType="1"/>
          </p:cNvSpPr>
          <p:nvPr/>
        </p:nvSpPr>
        <p:spPr bwMode="auto">
          <a:xfrm>
            <a:off x="3436938" y="3719513"/>
            <a:ext cx="2105025" cy="1587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3" name="Line 40"/>
          <p:cNvSpPr>
            <a:spLocks noChangeShapeType="1"/>
          </p:cNvSpPr>
          <p:nvPr/>
        </p:nvSpPr>
        <p:spPr bwMode="auto">
          <a:xfrm>
            <a:off x="5883275" y="3719513"/>
            <a:ext cx="1909763" cy="1587"/>
          </a:xfrm>
          <a:prstGeom prst="line">
            <a:avLst/>
          </a:prstGeom>
          <a:noFill/>
          <a:ln w="38100">
            <a:solidFill>
              <a:srgbClr val="00FF00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4" name="Line 41"/>
          <p:cNvSpPr>
            <a:spLocks noChangeShapeType="1"/>
          </p:cNvSpPr>
          <p:nvPr/>
        </p:nvSpPr>
        <p:spPr bwMode="auto">
          <a:xfrm>
            <a:off x="6075363" y="2590800"/>
            <a:ext cx="1717675" cy="112236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stealth" w="lg" len="lg"/>
            <a:tailEnd type="none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045" name="Line 42"/>
          <p:cNvSpPr>
            <a:spLocks noChangeShapeType="1"/>
          </p:cNvSpPr>
          <p:nvPr/>
        </p:nvSpPr>
        <p:spPr bwMode="auto">
          <a:xfrm flipV="1">
            <a:off x="1193800" y="2586038"/>
            <a:ext cx="1722438" cy="1116012"/>
          </a:xfrm>
          <a:prstGeom prst="line">
            <a:avLst/>
          </a:prstGeom>
          <a:noFill/>
          <a:ln w="38100">
            <a:solidFill>
              <a:srgbClr val="FF00FF"/>
            </a:solidFill>
            <a:round/>
            <a:headEnd/>
            <a:tailEnd type="stealth" w="lg" len="lg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75886" name="Text Box 46"/>
          <p:cNvSpPr txBox="1">
            <a:spLocks noChangeArrowheads="1"/>
          </p:cNvSpPr>
          <p:nvPr/>
        </p:nvSpPr>
        <p:spPr bwMode="auto">
          <a:xfrm>
            <a:off x="1828800" y="6365875"/>
            <a:ext cx="5400837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/>
              <a:t>The vectors </a:t>
            </a:r>
            <a:r>
              <a:rPr lang="en-US" b="1" i="1" dirty="0">
                <a:solidFill>
                  <a:srgbClr val="FF00FF"/>
                </a:solidFill>
                <a:latin typeface="Times New Roman" pitchFamily="18" charset="0"/>
              </a:rPr>
              <a:t>Rx</a:t>
            </a:r>
            <a:r>
              <a:rPr lang="en-US" dirty="0"/>
              <a:t>, </a:t>
            </a:r>
            <a:r>
              <a:rPr lang="en-US" b="1" i="1" dirty="0">
                <a:solidFill>
                  <a:srgbClr val="66FF33"/>
                </a:solidFill>
                <a:latin typeface="Times New Roman" pitchFamily="18" charset="0"/>
              </a:rPr>
              <a:t>t</a:t>
            </a:r>
            <a:r>
              <a:rPr lang="en-US" dirty="0"/>
              <a:t>, and </a:t>
            </a:r>
            <a:r>
              <a:rPr lang="en-US" b="1" i="1" dirty="0">
                <a:solidFill>
                  <a:srgbClr val="FF0000"/>
                </a:solidFill>
                <a:latin typeface="Times New Roman" pitchFamily="18" charset="0"/>
              </a:rPr>
              <a:t>x’</a:t>
            </a:r>
            <a:r>
              <a:rPr lang="en-US" dirty="0"/>
              <a:t> are coplanar 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7F2F79C-4F4E-46B8-B10B-944B55A82C54}" type="slidenum">
              <a:rPr lang="en-US" smtClean="0"/>
              <a:pPr>
                <a:defRPr/>
              </a:pPr>
              <a:t>19</a:t>
            </a:fld>
            <a:endParaRPr lang="en-US"/>
          </a:p>
        </p:txBody>
      </p:sp>
      <p:sp>
        <p:nvSpPr>
          <p:cNvPr id="4" name="Oval 3"/>
          <p:cNvSpPr/>
          <p:nvPr/>
        </p:nvSpPr>
        <p:spPr bwMode="auto">
          <a:xfrm>
            <a:off x="6985793" y="3880068"/>
            <a:ext cx="1790700" cy="830997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  <a:ex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679258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8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758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75862" grpId="0" animBg="1"/>
      <p:bldP spid="675863" grpId="0" autoUpdateAnimBg="0"/>
      <p:bldP spid="675864" grpId="0" animBg="1"/>
      <p:bldP spid="4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0600" y="1219200"/>
            <a:ext cx="7010400" cy="2819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3" name="Rectangle 4"/>
          <p:cNvSpPr>
            <a:spLocks noChangeArrowheads="1"/>
          </p:cNvSpPr>
          <p:nvPr/>
        </p:nvSpPr>
        <p:spPr bwMode="auto">
          <a:xfrm>
            <a:off x="1060450" y="1806575"/>
            <a:ext cx="207963" cy="265113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4" name="Rectangle 5"/>
          <p:cNvSpPr>
            <a:spLocks noChangeArrowheads="1"/>
          </p:cNvSpPr>
          <p:nvPr/>
        </p:nvSpPr>
        <p:spPr bwMode="auto">
          <a:xfrm>
            <a:off x="7669213" y="1814513"/>
            <a:ext cx="293687" cy="266700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55" name="Text Box 6"/>
          <p:cNvSpPr txBox="1">
            <a:spLocks noChangeArrowheads="1"/>
          </p:cNvSpPr>
          <p:nvPr/>
        </p:nvSpPr>
        <p:spPr bwMode="auto">
          <a:xfrm>
            <a:off x="4391025" y="1143000"/>
            <a:ext cx="338138" cy="369888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800" b="1" i="1">
                <a:latin typeface="Times New Roman" pitchFamily="18" charset="0"/>
              </a:rPr>
              <a:t>X</a:t>
            </a:r>
          </a:p>
        </p:txBody>
      </p:sp>
      <p:sp>
        <p:nvSpPr>
          <p:cNvPr id="2056" name="Freeform 7"/>
          <p:cNvSpPr>
            <a:spLocks/>
          </p:cNvSpPr>
          <p:nvPr/>
        </p:nvSpPr>
        <p:spPr bwMode="auto">
          <a:xfrm>
            <a:off x="2655888" y="2446338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7" name="Text Box 8"/>
          <p:cNvSpPr txBox="1">
            <a:spLocks noChangeArrowheads="1"/>
          </p:cNvSpPr>
          <p:nvPr/>
        </p:nvSpPr>
        <p:spPr bwMode="auto">
          <a:xfrm>
            <a:off x="2655888" y="2286000"/>
            <a:ext cx="192087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</a:t>
            </a:r>
          </a:p>
        </p:txBody>
      </p:sp>
      <p:sp>
        <p:nvSpPr>
          <p:cNvPr id="2058" name="Freeform 9"/>
          <p:cNvSpPr>
            <a:spLocks/>
          </p:cNvSpPr>
          <p:nvPr/>
        </p:nvSpPr>
        <p:spPr bwMode="auto">
          <a:xfrm>
            <a:off x="6126163" y="2446338"/>
            <a:ext cx="209550" cy="198437"/>
          </a:xfrm>
          <a:custGeom>
            <a:avLst/>
            <a:gdLst>
              <a:gd name="T0" fmla="*/ 2147483647 w 144"/>
              <a:gd name="T1" fmla="*/ 0 h 144"/>
              <a:gd name="T2" fmla="*/ 0 w 144"/>
              <a:gd name="T3" fmla="*/ 2147483647 h 144"/>
              <a:gd name="T4" fmla="*/ 2147483647 w 144"/>
              <a:gd name="T5" fmla="*/ 2147483647 h 144"/>
              <a:gd name="T6" fmla="*/ 2147483647 w 144"/>
              <a:gd name="T7" fmla="*/ 2147483647 h 144"/>
              <a:gd name="T8" fmla="*/ 2147483647 w 144"/>
              <a:gd name="T9" fmla="*/ 0 h 144"/>
              <a:gd name="T10" fmla="*/ 2147483647 w 144"/>
              <a:gd name="T11" fmla="*/ 0 h 144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  <a:gd name="T18" fmla="*/ 0 w 144"/>
              <a:gd name="T19" fmla="*/ 0 h 144"/>
              <a:gd name="T20" fmla="*/ 144 w 144"/>
              <a:gd name="T21" fmla="*/ 144 h 144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T18" t="T19" r="T20" b="T21"/>
            <a:pathLst>
              <a:path w="144" h="144">
                <a:moveTo>
                  <a:pt x="48" y="0"/>
                </a:moveTo>
                <a:lnTo>
                  <a:pt x="0" y="96"/>
                </a:lnTo>
                <a:lnTo>
                  <a:pt x="48" y="144"/>
                </a:lnTo>
                <a:lnTo>
                  <a:pt x="144" y="96"/>
                </a:lnTo>
                <a:lnTo>
                  <a:pt x="144" y="0"/>
                </a:lnTo>
                <a:lnTo>
                  <a:pt x="48" y="0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059" name="Text Box 10"/>
          <p:cNvSpPr txBox="1">
            <a:spLocks noChangeArrowheads="1"/>
          </p:cNvSpPr>
          <p:nvPr/>
        </p:nvSpPr>
        <p:spPr bwMode="auto">
          <a:xfrm>
            <a:off x="6057900" y="2286000"/>
            <a:ext cx="346075" cy="30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 b="1" i="1">
                <a:latin typeface="Times New Roman" pitchFamily="18" charset="0"/>
              </a:rPr>
              <a:t>x’</a:t>
            </a:r>
          </a:p>
        </p:txBody>
      </p:sp>
      <p:sp>
        <p:nvSpPr>
          <p:cNvPr id="660500" name="Line 20"/>
          <p:cNvSpPr>
            <a:spLocks noChangeShapeType="1"/>
          </p:cNvSpPr>
          <p:nvPr/>
        </p:nvSpPr>
        <p:spPr bwMode="auto">
          <a:xfrm flipH="1" flipV="1">
            <a:off x="2916238" y="2457450"/>
            <a:ext cx="238125" cy="1377950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0501" name="Line 21"/>
          <p:cNvSpPr>
            <a:spLocks noChangeShapeType="1"/>
          </p:cNvSpPr>
          <p:nvPr/>
        </p:nvSpPr>
        <p:spPr bwMode="auto">
          <a:xfrm flipV="1">
            <a:off x="5837238" y="2468563"/>
            <a:ext cx="231775" cy="1382712"/>
          </a:xfrm>
          <a:prstGeom prst="line">
            <a:avLst/>
          </a:prstGeom>
          <a:noFill/>
          <a:ln w="38100">
            <a:solidFill>
              <a:srgbClr val="CC3300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062" name="Rectangle 27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Epipolar constraint: Calibrated case</a:t>
            </a:r>
          </a:p>
        </p:txBody>
      </p:sp>
      <p:sp>
        <p:nvSpPr>
          <p:cNvPr id="660510" name="Rectangle 30"/>
          <p:cNvSpPr>
            <a:spLocks noGrp="1" noChangeArrowheads="1"/>
          </p:cNvSpPr>
          <p:nvPr>
            <p:ph type="body" idx="1"/>
          </p:nvPr>
        </p:nvSpPr>
        <p:spPr>
          <a:xfrm>
            <a:off x="381000" y="4800600"/>
            <a:ext cx="8534400" cy="1981200"/>
          </a:xfrm>
        </p:spPr>
        <p:txBody>
          <a:bodyPr/>
          <a:lstStyle/>
          <a:p>
            <a:pPr>
              <a:lnSpc>
                <a:spcPct val="80000"/>
              </a:lnSpc>
              <a:buFontTx/>
              <a:buChar char="•"/>
            </a:pPr>
            <a:r>
              <a:rPr lang="en-US" sz="2400" b="1" i="1" dirty="0"/>
              <a:t>E x</a:t>
            </a:r>
            <a:r>
              <a:rPr lang="en-US" sz="2400" dirty="0"/>
              <a:t> is the </a:t>
            </a:r>
            <a:r>
              <a:rPr lang="en-US" sz="2400" dirty="0" err="1"/>
              <a:t>epipolar</a:t>
            </a:r>
            <a:r>
              <a:rPr lang="en-US" sz="2400" dirty="0"/>
              <a:t> line associated with </a:t>
            </a:r>
            <a:r>
              <a:rPr lang="en-US" sz="2400" b="1" i="1" dirty="0"/>
              <a:t>x</a:t>
            </a:r>
            <a:r>
              <a:rPr lang="en-US" sz="2400" i="1" dirty="0"/>
              <a:t> </a:t>
            </a:r>
            <a:r>
              <a:rPr lang="en-US" sz="2400" dirty="0"/>
              <a:t>(</a:t>
            </a:r>
            <a:r>
              <a:rPr lang="en-US" sz="2400" b="1" i="1" dirty="0"/>
              <a:t>l</a:t>
            </a:r>
            <a:r>
              <a:rPr lang="en-US" sz="2400" i="1" dirty="0"/>
              <a:t>' = </a:t>
            </a:r>
            <a:r>
              <a:rPr lang="en-US" sz="2400" b="1" i="1" dirty="0"/>
              <a:t>E x</a:t>
            </a:r>
            <a:r>
              <a:rPr lang="en-US" sz="2400" dirty="0"/>
              <a:t>)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2400" b="1" i="1" dirty="0" err="1"/>
              <a:t>E</a:t>
            </a:r>
            <a:r>
              <a:rPr lang="en-US" sz="2400" i="1" baseline="30000" dirty="0" err="1"/>
              <a:t>T</a:t>
            </a:r>
            <a:r>
              <a:rPr lang="en-US" sz="2400" b="1" i="1" dirty="0" err="1"/>
              <a:t>x</a:t>
            </a:r>
            <a:r>
              <a:rPr lang="en-US" sz="2400" i="1" dirty="0"/>
              <a:t>'</a:t>
            </a:r>
            <a:r>
              <a:rPr lang="en-US" sz="2400" b="1" dirty="0"/>
              <a:t> </a:t>
            </a:r>
            <a:r>
              <a:rPr lang="en-US" sz="2400" dirty="0"/>
              <a:t>is the </a:t>
            </a:r>
            <a:r>
              <a:rPr lang="en-US" sz="2400" dirty="0" err="1"/>
              <a:t>epipolar</a:t>
            </a:r>
            <a:r>
              <a:rPr lang="en-US" sz="2400" dirty="0"/>
              <a:t> line associated with </a:t>
            </a:r>
            <a:r>
              <a:rPr lang="en-US" sz="2400" b="1" i="1" dirty="0"/>
              <a:t>x'</a:t>
            </a:r>
            <a:r>
              <a:rPr lang="en-US" sz="2400" i="1" dirty="0"/>
              <a:t> </a:t>
            </a:r>
            <a:r>
              <a:rPr lang="en-US" sz="2400" dirty="0"/>
              <a:t>(</a:t>
            </a:r>
            <a:r>
              <a:rPr lang="en-US" sz="2400" b="1" i="1" dirty="0"/>
              <a:t>l</a:t>
            </a:r>
            <a:r>
              <a:rPr lang="en-US" sz="2400" i="1" dirty="0"/>
              <a:t> = </a:t>
            </a:r>
            <a:r>
              <a:rPr lang="en-US" sz="2400" b="1" i="1" dirty="0" err="1"/>
              <a:t>E</a:t>
            </a:r>
            <a:r>
              <a:rPr lang="en-US" sz="2400" i="1" baseline="30000" dirty="0" err="1"/>
              <a:t>T</a:t>
            </a:r>
            <a:r>
              <a:rPr lang="en-US" sz="2400" b="1" i="1" dirty="0" err="1"/>
              <a:t>x</a:t>
            </a:r>
            <a:r>
              <a:rPr lang="en-US" sz="2400" i="1" dirty="0"/>
              <a:t>'</a:t>
            </a:r>
            <a:r>
              <a:rPr lang="en-US" sz="2400" dirty="0"/>
              <a:t>)</a:t>
            </a:r>
            <a:endParaRPr lang="en-US" sz="2400" i="1" dirty="0"/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2400" b="1" i="1" dirty="0"/>
              <a:t>E </a:t>
            </a:r>
            <a:r>
              <a:rPr lang="en-US" sz="2400" b="1" i="1" dirty="0" err="1"/>
              <a:t>e</a:t>
            </a:r>
            <a:r>
              <a:rPr lang="en-US" sz="2400" i="1" dirty="0"/>
              <a:t> </a:t>
            </a:r>
            <a:r>
              <a:rPr lang="en-US" sz="2400" dirty="0"/>
              <a:t>= 0   and   </a:t>
            </a:r>
            <a:r>
              <a:rPr lang="en-US" sz="2400" b="1" i="1" dirty="0" err="1"/>
              <a:t>E</a:t>
            </a:r>
            <a:r>
              <a:rPr lang="en-US" sz="2400" i="1" baseline="30000" dirty="0" err="1"/>
              <a:t>T</a:t>
            </a:r>
            <a:r>
              <a:rPr lang="en-US" sz="2400" b="1" i="1" dirty="0" err="1"/>
              <a:t>e</a:t>
            </a:r>
            <a:r>
              <a:rPr lang="en-US" sz="2400" i="1" dirty="0"/>
              <a:t>' = 0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2400" b="1" i="1" dirty="0"/>
              <a:t>E</a:t>
            </a:r>
            <a:r>
              <a:rPr lang="en-US" sz="2400" i="1" dirty="0"/>
              <a:t> </a:t>
            </a:r>
            <a:r>
              <a:rPr lang="en-US" sz="2400" dirty="0"/>
              <a:t>is singular (rank two)</a:t>
            </a:r>
          </a:p>
          <a:p>
            <a:pPr>
              <a:lnSpc>
                <a:spcPct val="80000"/>
              </a:lnSpc>
              <a:buFontTx/>
              <a:buChar char="•"/>
            </a:pPr>
            <a:r>
              <a:rPr lang="en-US" sz="2400" b="1" i="1" dirty="0"/>
              <a:t>E</a:t>
            </a:r>
            <a:r>
              <a:rPr lang="en-US" sz="2400" dirty="0"/>
              <a:t> has five degrees of freedom </a:t>
            </a:r>
          </a:p>
        </p:txBody>
      </p:sp>
      <p:sp>
        <p:nvSpPr>
          <p:cNvPr id="2064" name="AutoShape 36"/>
          <p:cNvSpPr>
            <a:spLocks noChangeArrowheads="1"/>
          </p:cNvSpPr>
          <p:nvPr/>
        </p:nvSpPr>
        <p:spPr bwMode="auto">
          <a:xfrm>
            <a:off x="3162300" y="4114800"/>
            <a:ext cx="533400" cy="381000"/>
          </a:xfrm>
          <a:prstGeom prst="rightArrow">
            <a:avLst>
              <a:gd name="adj1" fmla="val 50000"/>
              <a:gd name="adj2" fmla="val 35000"/>
            </a:avLst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0498" name="Oval 18"/>
          <p:cNvSpPr>
            <a:spLocks noChangeArrowheads="1"/>
          </p:cNvSpPr>
          <p:nvPr/>
        </p:nvSpPr>
        <p:spPr bwMode="auto">
          <a:xfrm>
            <a:off x="3055938" y="3641725"/>
            <a:ext cx="138112" cy="1333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660499" name="Oval 19"/>
          <p:cNvSpPr>
            <a:spLocks noChangeArrowheads="1"/>
          </p:cNvSpPr>
          <p:nvPr/>
        </p:nvSpPr>
        <p:spPr bwMode="auto">
          <a:xfrm>
            <a:off x="5786438" y="3668713"/>
            <a:ext cx="138112" cy="13335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aphicFrame>
        <p:nvGraphicFramePr>
          <p:cNvPr id="19" name="Object 26"/>
          <p:cNvGraphicFramePr>
            <a:graphicFrameLocks noChangeAspect="1"/>
          </p:cNvGraphicFramePr>
          <p:nvPr>
            <p:extLst/>
          </p:nvPr>
        </p:nvGraphicFramePr>
        <p:xfrm>
          <a:off x="609600" y="4132263"/>
          <a:ext cx="2222500" cy="4286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6" name="Equation" r:id="rId5" imgW="1054080" imgH="203040" progId="Equation.3">
                  <p:embed/>
                </p:oleObj>
              </mc:Choice>
              <mc:Fallback>
                <p:oleObj name="Equation" r:id="rId5" imgW="1054080" imgH="203040" progId="Equation.3">
                  <p:embed/>
                  <p:pic>
                    <p:nvPicPr>
                      <p:cNvPr id="19" name="Object 2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6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609600" y="4132263"/>
                        <a:ext cx="2222500" cy="4286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0" name="Group 45"/>
          <p:cNvGrpSpPr>
            <a:grpSpLocks/>
          </p:cNvGrpSpPr>
          <p:nvPr/>
        </p:nvGrpSpPr>
        <p:grpSpPr bwMode="auto">
          <a:xfrm>
            <a:off x="3162300" y="4041775"/>
            <a:ext cx="5157788" cy="542925"/>
            <a:chOff x="1992" y="2546"/>
            <a:chExt cx="3249" cy="342"/>
          </a:xfrm>
        </p:grpSpPr>
        <p:graphicFrame>
          <p:nvGraphicFramePr>
            <p:cNvPr id="21" name="Object 27"/>
            <p:cNvGraphicFramePr>
              <a:graphicFrameLocks noChangeAspect="1"/>
            </p:cNvGraphicFramePr>
            <p:nvPr>
              <p:extLst/>
            </p:nvPr>
          </p:nvGraphicFramePr>
          <p:xfrm>
            <a:off x="2487" y="2546"/>
            <a:ext cx="2754" cy="34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7" name="Equation" r:id="rId7" imgW="1841400" imgH="228600" progId="Equation.3">
                    <p:embed/>
                  </p:oleObj>
                </mc:Choice>
                <mc:Fallback>
                  <p:oleObj name="Equation" r:id="rId7" imgW="1841400" imgH="228600" progId="Equation.3">
                    <p:embed/>
                    <p:pic>
                      <p:nvPicPr>
                        <p:cNvPr id="21" name="Object 27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8"/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2487" y="2546"/>
                          <a:ext cx="2754" cy="342"/>
                        </a:xfrm>
                        <a:prstGeom prst="rect">
                          <a:avLst/>
                        </a:prstGeom>
                        <a:noFill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rgbClr val="FFFFFF"/>
                              </a:solidFill>
                            </a14:hiddenFill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22" name="AutoShape 28"/>
            <p:cNvSpPr>
              <a:spLocks noChangeArrowheads="1"/>
            </p:cNvSpPr>
            <p:nvPr/>
          </p:nvSpPr>
          <p:spPr bwMode="auto">
            <a:xfrm>
              <a:off x="1992" y="2592"/>
              <a:ext cx="336" cy="240"/>
            </a:xfrm>
            <a:prstGeom prst="rightArrow">
              <a:avLst>
                <a:gd name="adj1" fmla="val 50000"/>
                <a:gd name="adj2" fmla="val 35000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8877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5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5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605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5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4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5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05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60500" grpId="0" animBg="1"/>
      <p:bldP spid="660501" grpId="0" animBg="1"/>
      <p:bldP spid="660510" grpId="0" build="p"/>
      <p:bldP spid="660498" grpId="0" animBg="1"/>
      <p:bldP spid="660499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384175" y="76200"/>
            <a:ext cx="8229600" cy="1143000"/>
          </a:xfrm>
        </p:spPr>
        <p:txBody>
          <a:bodyPr/>
          <a:lstStyle/>
          <a:p>
            <a:r>
              <a:rPr lang="en-US" dirty="0"/>
              <a:t>Moving on to stereo…</a:t>
            </a:r>
          </a:p>
        </p:txBody>
      </p:sp>
      <p:sp>
        <p:nvSpPr>
          <p:cNvPr id="3891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84175" y="1013618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/>
              <a:t>	Fuse a calibrated binocular stereo pair to produce a depth image</a:t>
            </a:r>
          </a:p>
        </p:txBody>
      </p:sp>
      <p:sp>
        <p:nvSpPr>
          <p:cNvPr id="38916" name="Text Box 10"/>
          <p:cNvSpPr txBox="1">
            <a:spLocks noChangeArrowheads="1"/>
          </p:cNvSpPr>
          <p:nvPr/>
        </p:nvSpPr>
        <p:spPr bwMode="auto">
          <a:xfrm>
            <a:off x="2432050" y="1919288"/>
            <a:ext cx="996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 dirty="0"/>
              <a:t>image 1</a:t>
            </a:r>
            <a:endParaRPr lang="en-GB" dirty="0"/>
          </a:p>
        </p:txBody>
      </p:sp>
      <p:sp>
        <p:nvSpPr>
          <p:cNvPr id="38917" name="Text Box 11"/>
          <p:cNvSpPr txBox="1">
            <a:spLocks noChangeArrowheads="1"/>
          </p:cNvSpPr>
          <p:nvPr/>
        </p:nvSpPr>
        <p:spPr bwMode="auto">
          <a:xfrm>
            <a:off x="5556250" y="1919288"/>
            <a:ext cx="9969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image 2</a:t>
            </a:r>
            <a:endParaRPr lang="en-GB"/>
          </a:p>
        </p:txBody>
      </p:sp>
      <p:sp>
        <p:nvSpPr>
          <p:cNvPr id="38918" name="Text Box 12"/>
          <p:cNvSpPr txBox="1">
            <a:spLocks noChangeArrowheads="1"/>
          </p:cNvSpPr>
          <p:nvPr/>
        </p:nvSpPr>
        <p:spPr bwMode="auto">
          <a:xfrm>
            <a:off x="3433763" y="4357688"/>
            <a:ext cx="19875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de-DE"/>
              <a:t>Dense depth map</a:t>
            </a:r>
            <a:endParaRPr lang="en-GB"/>
          </a:p>
        </p:txBody>
      </p:sp>
      <p:pic>
        <p:nvPicPr>
          <p:cNvPr id="38919" name="Picture 13" descr="rect_006_007_lef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5588" y="2270125"/>
            <a:ext cx="2741612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0" name="Picture 14" descr="rect_006_007_righ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724400" y="2259013"/>
            <a:ext cx="2749550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8921" name="Picture 15" descr="disparity_006_007_lr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124200" y="4768850"/>
            <a:ext cx="2749550" cy="2012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8922" name="TextBox 9"/>
          <p:cNvSpPr txBox="1">
            <a:spLocks noChangeArrowheads="1"/>
          </p:cNvSpPr>
          <p:nvPr/>
        </p:nvSpPr>
        <p:spPr bwMode="auto">
          <a:xfrm flipH="1">
            <a:off x="6218238" y="6334125"/>
            <a:ext cx="2925762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400"/>
              <a:t>Many of these slides adapted from Steve Seitz and Lana Lazebnik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8935391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Freeform 2"/>
          <p:cNvSpPr>
            <a:spLocks/>
          </p:cNvSpPr>
          <p:nvPr/>
        </p:nvSpPr>
        <p:spPr bwMode="auto">
          <a:xfrm>
            <a:off x="7291388" y="685800"/>
            <a:ext cx="1220787" cy="839788"/>
          </a:xfrm>
          <a:custGeom>
            <a:avLst/>
            <a:gdLst>
              <a:gd name="T0" fmla="*/ 2147483647 w 865"/>
              <a:gd name="T1" fmla="*/ 0 h 529"/>
              <a:gd name="T2" fmla="*/ 2147483647 w 865"/>
              <a:gd name="T3" fmla="*/ 2147483647 h 529"/>
              <a:gd name="T4" fmla="*/ 2147483647 w 865"/>
              <a:gd name="T5" fmla="*/ 2147483647 h 529"/>
              <a:gd name="T6" fmla="*/ 2147483647 w 865"/>
              <a:gd name="T7" fmla="*/ 2147483647 h 529"/>
              <a:gd name="T8" fmla="*/ 2147483647 w 865"/>
              <a:gd name="T9" fmla="*/ 2147483647 h 529"/>
              <a:gd name="T10" fmla="*/ 2147483647 w 865"/>
              <a:gd name="T11" fmla="*/ 2147483647 h 529"/>
              <a:gd name="T12" fmla="*/ 2147483647 w 865"/>
              <a:gd name="T13" fmla="*/ 2147483647 h 529"/>
              <a:gd name="T14" fmla="*/ 2147483647 w 865"/>
              <a:gd name="T15" fmla="*/ 2147483647 h 529"/>
              <a:gd name="T16" fmla="*/ 2147483647 w 865"/>
              <a:gd name="T17" fmla="*/ 2147483647 h 529"/>
              <a:gd name="T18" fmla="*/ 0 w 865"/>
              <a:gd name="T19" fmla="*/ 2147483647 h 529"/>
              <a:gd name="T20" fmla="*/ 0 w 865"/>
              <a:gd name="T21" fmla="*/ 2147483647 h 529"/>
              <a:gd name="T22" fmla="*/ 0 w 865"/>
              <a:gd name="T23" fmla="*/ 2147483647 h 529"/>
              <a:gd name="T24" fmla="*/ 2147483647 w 865"/>
              <a:gd name="T25" fmla="*/ 2147483647 h 529"/>
              <a:gd name="T26" fmla="*/ 2147483647 w 865"/>
              <a:gd name="T27" fmla="*/ 2147483647 h 529"/>
              <a:gd name="T28" fmla="*/ 2147483647 w 865"/>
              <a:gd name="T29" fmla="*/ 2147483647 h 529"/>
              <a:gd name="T30" fmla="*/ 2147483647 w 865"/>
              <a:gd name="T31" fmla="*/ 2147483647 h 529"/>
              <a:gd name="T32" fmla="*/ 2147483647 w 865"/>
              <a:gd name="T33" fmla="*/ 2147483647 h 529"/>
              <a:gd name="T34" fmla="*/ 2147483647 w 865"/>
              <a:gd name="T35" fmla="*/ 2147483647 h 529"/>
              <a:gd name="T36" fmla="*/ 2147483647 w 865"/>
              <a:gd name="T37" fmla="*/ 2147483647 h 529"/>
              <a:gd name="T38" fmla="*/ 2147483647 w 865"/>
              <a:gd name="T39" fmla="*/ 2147483647 h 529"/>
              <a:gd name="T40" fmla="*/ 2147483647 w 865"/>
              <a:gd name="T41" fmla="*/ 2147483647 h 529"/>
              <a:gd name="T42" fmla="*/ 2147483647 w 865"/>
              <a:gd name="T43" fmla="*/ 2147483647 h 529"/>
              <a:gd name="T44" fmla="*/ 2147483647 w 865"/>
              <a:gd name="T45" fmla="*/ 2147483647 h 529"/>
              <a:gd name="T46" fmla="*/ 2147483647 w 865"/>
              <a:gd name="T47" fmla="*/ 2147483647 h 529"/>
              <a:gd name="T48" fmla="*/ 2147483647 w 865"/>
              <a:gd name="T49" fmla="*/ 2147483647 h 529"/>
              <a:gd name="T50" fmla="*/ 2147483647 w 865"/>
              <a:gd name="T51" fmla="*/ 2147483647 h 529"/>
              <a:gd name="T52" fmla="*/ 2147483647 w 865"/>
              <a:gd name="T53" fmla="*/ 2147483647 h 529"/>
              <a:gd name="T54" fmla="*/ 2147483647 w 865"/>
              <a:gd name="T55" fmla="*/ 2147483647 h 529"/>
              <a:gd name="T56" fmla="*/ 2147483647 w 865"/>
              <a:gd name="T57" fmla="*/ 2147483647 h 529"/>
              <a:gd name="T58" fmla="*/ 2147483647 w 865"/>
              <a:gd name="T59" fmla="*/ 2147483647 h 529"/>
              <a:gd name="T60" fmla="*/ 2147483647 w 865"/>
              <a:gd name="T61" fmla="*/ 2147483647 h 529"/>
              <a:gd name="T62" fmla="*/ 2147483647 w 865"/>
              <a:gd name="T63" fmla="*/ 2147483647 h 529"/>
              <a:gd name="T64" fmla="*/ 2147483647 w 865"/>
              <a:gd name="T65" fmla="*/ 2147483647 h 529"/>
              <a:gd name="T66" fmla="*/ 2147483647 w 865"/>
              <a:gd name="T67" fmla="*/ 2147483647 h 529"/>
              <a:gd name="T68" fmla="*/ 2147483647 w 865"/>
              <a:gd name="T69" fmla="*/ 2147483647 h 529"/>
              <a:gd name="T70" fmla="*/ 2147483647 w 865"/>
              <a:gd name="T71" fmla="*/ 2147483647 h 529"/>
              <a:gd name="T72" fmla="*/ 2147483647 w 865"/>
              <a:gd name="T73" fmla="*/ 2147483647 h 529"/>
              <a:gd name="T74" fmla="*/ 2147483647 w 865"/>
              <a:gd name="T75" fmla="*/ 2147483647 h 529"/>
              <a:gd name="T76" fmla="*/ 2147483647 w 865"/>
              <a:gd name="T77" fmla="*/ 2147483647 h 529"/>
              <a:gd name="T78" fmla="*/ 2147483647 w 865"/>
              <a:gd name="T79" fmla="*/ 0 h 529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60000 65536"/>
              <a:gd name="T97" fmla="*/ 0 60000 65536"/>
              <a:gd name="T98" fmla="*/ 0 60000 65536"/>
              <a:gd name="T99" fmla="*/ 0 60000 65536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w 865"/>
              <a:gd name="T121" fmla="*/ 0 h 529"/>
              <a:gd name="T122" fmla="*/ 865 w 865"/>
              <a:gd name="T123" fmla="*/ 529 h 529"/>
            </a:gdLst>
            <a:ahLst/>
            <a:cxnLst>
              <a:cxn ang="T80">
                <a:pos x="T0" y="T1"/>
              </a:cxn>
              <a:cxn ang="T81">
                <a:pos x="T2" y="T3"/>
              </a:cxn>
              <a:cxn ang="T82">
                <a:pos x="T4" y="T5"/>
              </a:cxn>
              <a:cxn ang="T83">
                <a:pos x="T6" y="T7"/>
              </a:cxn>
              <a:cxn ang="T84">
                <a:pos x="T8" y="T9"/>
              </a:cxn>
              <a:cxn ang="T85">
                <a:pos x="T10" y="T11"/>
              </a:cxn>
              <a:cxn ang="T86">
                <a:pos x="T12" y="T13"/>
              </a:cxn>
              <a:cxn ang="T87">
                <a:pos x="T14" y="T15"/>
              </a:cxn>
              <a:cxn ang="T88">
                <a:pos x="T16" y="T17"/>
              </a:cxn>
              <a:cxn ang="T89">
                <a:pos x="T18" y="T19"/>
              </a:cxn>
              <a:cxn ang="T90">
                <a:pos x="T20" y="T21"/>
              </a:cxn>
              <a:cxn ang="T91">
                <a:pos x="T22" y="T23"/>
              </a:cxn>
              <a:cxn ang="T92">
                <a:pos x="T24" y="T25"/>
              </a:cxn>
              <a:cxn ang="T93">
                <a:pos x="T26" y="T27"/>
              </a:cxn>
              <a:cxn ang="T94">
                <a:pos x="T28" y="T29"/>
              </a:cxn>
              <a:cxn ang="T95">
                <a:pos x="T30" y="T31"/>
              </a:cxn>
              <a:cxn ang="T96">
                <a:pos x="T32" y="T33"/>
              </a:cxn>
              <a:cxn ang="T97">
                <a:pos x="T34" y="T35"/>
              </a:cxn>
              <a:cxn ang="T98">
                <a:pos x="T36" y="T37"/>
              </a:cxn>
              <a:cxn ang="T99">
                <a:pos x="T38" y="T39"/>
              </a:cxn>
              <a:cxn ang="T100">
                <a:pos x="T40" y="T41"/>
              </a:cxn>
              <a:cxn ang="T101">
                <a:pos x="T42" y="T43"/>
              </a:cxn>
              <a:cxn ang="T102">
                <a:pos x="T44" y="T45"/>
              </a:cxn>
              <a:cxn ang="T103">
                <a:pos x="T46" y="T47"/>
              </a:cxn>
              <a:cxn ang="T104">
                <a:pos x="T48" y="T49"/>
              </a:cxn>
              <a:cxn ang="T105">
                <a:pos x="T50" y="T51"/>
              </a:cxn>
              <a:cxn ang="T106">
                <a:pos x="T52" y="T53"/>
              </a:cxn>
              <a:cxn ang="T107">
                <a:pos x="T54" y="T55"/>
              </a:cxn>
              <a:cxn ang="T108">
                <a:pos x="T56" y="T57"/>
              </a:cxn>
              <a:cxn ang="T109">
                <a:pos x="T58" y="T59"/>
              </a:cxn>
              <a:cxn ang="T110">
                <a:pos x="T60" y="T61"/>
              </a:cxn>
              <a:cxn ang="T111">
                <a:pos x="T62" y="T63"/>
              </a:cxn>
              <a:cxn ang="T112">
                <a:pos x="T64" y="T65"/>
              </a:cxn>
              <a:cxn ang="T113">
                <a:pos x="T66" y="T67"/>
              </a:cxn>
              <a:cxn ang="T114">
                <a:pos x="T68" y="T69"/>
              </a:cxn>
              <a:cxn ang="T115">
                <a:pos x="T70" y="T71"/>
              </a:cxn>
              <a:cxn ang="T116">
                <a:pos x="T72" y="T73"/>
              </a:cxn>
              <a:cxn ang="T117">
                <a:pos x="T74" y="T75"/>
              </a:cxn>
              <a:cxn ang="T118">
                <a:pos x="T76" y="T77"/>
              </a:cxn>
              <a:cxn ang="T119">
                <a:pos x="T78" y="T79"/>
              </a:cxn>
            </a:cxnLst>
            <a:rect l="T120" t="T121" r="T122" b="T123"/>
            <a:pathLst>
              <a:path w="865" h="529">
                <a:moveTo>
                  <a:pt x="84" y="0"/>
                </a:moveTo>
                <a:lnTo>
                  <a:pt x="72" y="24"/>
                </a:lnTo>
                <a:lnTo>
                  <a:pt x="72" y="48"/>
                </a:lnTo>
                <a:lnTo>
                  <a:pt x="48" y="72"/>
                </a:lnTo>
                <a:lnTo>
                  <a:pt x="36" y="96"/>
                </a:lnTo>
                <a:lnTo>
                  <a:pt x="36" y="120"/>
                </a:lnTo>
                <a:lnTo>
                  <a:pt x="36" y="144"/>
                </a:lnTo>
                <a:lnTo>
                  <a:pt x="24" y="168"/>
                </a:lnTo>
                <a:lnTo>
                  <a:pt x="12" y="192"/>
                </a:lnTo>
                <a:lnTo>
                  <a:pt x="0" y="216"/>
                </a:lnTo>
                <a:lnTo>
                  <a:pt x="0" y="240"/>
                </a:lnTo>
                <a:lnTo>
                  <a:pt x="0" y="264"/>
                </a:lnTo>
                <a:lnTo>
                  <a:pt x="12" y="288"/>
                </a:lnTo>
                <a:lnTo>
                  <a:pt x="12" y="312"/>
                </a:lnTo>
                <a:lnTo>
                  <a:pt x="24" y="336"/>
                </a:lnTo>
                <a:lnTo>
                  <a:pt x="24" y="360"/>
                </a:lnTo>
                <a:lnTo>
                  <a:pt x="36" y="384"/>
                </a:lnTo>
                <a:lnTo>
                  <a:pt x="36" y="408"/>
                </a:lnTo>
                <a:lnTo>
                  <a:pt x="48" y="432"/>
                </a:lnTo>
                <a:lnTo>
                  <a:pt x="60" y="456"/>
                </a:lnTo>
                <a:lnTo>
                  <a:pt x="852" y="528"/>
                </a:lnTo>
                <a:lnTo>
                  <a:pt x="804" y="480"/>
                </a:lnTo>
                <a:lnTo>
                  <a:pt x="792" y="456"/>
                </a:lnTo>
                <a:lnTo>
                  <a:pt x="780" y="420"/>
                </a:lnTo>
                <a:lnTo>
                  <a:pt x="768" y="396"/>
                </a:lnTo>
                <a:lnTo>
                  <a:pt x="756" y="372"/>
                </a:lnTo>
                <a:lnTo>
                  <a:pt x="744" y="348"/>
                </a:lnTo>
                <a:lnTo>
                  <a:pt x="744" y="324"/>
                </a:lnTo>
                <a:lnTo>
                  <a:pt x="744" y="288"/>
                </a:lnTo>
                <a:lnTo>
                  <a:pt x="744" y="264"/>
                </a:lnTo>
                <a:lnTo>
                  <a:pt x="744" y="240"/>
                </a:lnTo>
                <a:lnTo>
                  <a:pt x="768" y="216"/>
                </a:lnTo>
                <a:lnTo>
                  <a:pt x="768" y="192"/>
                </a:lnTo>
                <a:lnTo>
                  <a:pt x="780" y="168"/>
                </a:lnTo>
                <a:lnTo>
                  <a:pt x="804" y="156"/>
                </a:lnTo>
                <a:lnTo>
                  <a:pt x="804" y="132"/>
                </a:lnTo>
                <a:lnTo>
                  <a:pt x="828" y="108"/>
                </a:lnTo>
                <a:lnTo>
                  <a:pt x="852" y="96"/>
                </a:lnTo>
                <a:lnTo>
                  <a:pt x="864" y="72"/>
                </a:lnTo>
                <a:lnTo>
                  <a:pt x="84" y="0"/>
                </a:lnTo>
              </a:path>
            </a:pathLst>
          </a:custGeom>
          <a:gradFill rotWithShape="0">
            <a:gsLst>
              <a:gs pos="0">
                <a:srgbClr val="012501"/>
              </a:gs>
              <a:gs pos="100000">
                <a:srgbClr val="037C03"/>
              </a:gs>
            </a:gsLst>
            <a:lin ang="18900000" scaled="1"/>
          </a:gradFill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35" name="Line 3"/>
          <p:cNvSpPr>
            <a:spLocks noChangeShapeType="1"/>
          </p:cNvSpPr>
          <p:nvPr/>
        </p:nvSpPr>
        <p:spPr bwMode="auto">
          <a:xfrm>
            <a:off x="4700588" y="4038600"/>
            <a:ext cx="3251200" cy="18288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6" name="Line 4"/>
          <p:cNvSpPr>
            <a:spLocks noChangeShapeType="1"/>
          </p:cNvSpPr>
          <p:nvPr/>
        </p:nvSpPr>
        <p:spPr bwMode="auto">
          <a:xfrm flipV="1">
            <a:off x="6021388" y="990600"/>
            <a:ext cx="1795462" cy="1771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7" name="Freeform 5"/>
          <p:cNvSpPr>
            <a:spLocks/>
          </p:cNvSpPr>
          <p:nvPr/>
        </p:nvSpPr>
        <p:spPr bwMode="auto">
          <a:xfrm>
            <a:off x="4632325" y="1447800"/>
            <a:ext cx="1695450" cy="1601788"/>
          </a:xfrm>
          <a:custGeom>
            <a:avLst/>
            <a:gdLst>
              <a:gd name="T0" fmla="*/ 2147483647 w 1201"/>
              <a:gd name="T1" fmla="*/ 2147483647 h 1009"/>
              <a:gd name="T2" fmla="*/ 2147483647 w 1201"/>
              <a:gd name="T3" fmla="*/ 2147483647 h 1009"/>
              <a:gd name="T4" fmla="*/ 2147483647 w 1201"/>
              <a:gd name="T5" fmla="*/ 2147483647 h 1009"/>
              <a:gd name="T6" fmla="*/ 0 w 1201"/>
              <a:gd name="T7" fmla="*/ 0 h 1009"/>
              <a:gd name="T8" fmla="*/ 2147483647 w 1201"/>
              <a:gd name="T9" fmla="*/ 2147483647 h 100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201"/>
              <a:gd name="T16" fmla="*/ 0 h 1009"/>
              <a:gd name="T17" fmla="*/ 1201 w 1201"/>
              <a:gd name="T18" fmla="*/ 1009 h 1009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201" h="1009">
                <a:moveTo>
                  <a:pt x="336" y="576"/>
                </a:moveTo>
                <a:lnTo>
                  <a:pt x="1200" y="1008"/>
                </a:lnTo>
                <a:lnTo>
                  <a:pt x="864" y="432"/>
                </a:lnTo>
                <a:lnTo>
                  <a:pt x="0" y="0"/>
                </a:lnTo>
                <a:lnTo>
                  <a:pt x="336" y="576"/>
                </a:lnTo>
              </a:path>
            </a:pathLst>
          </a:custGeom>
          <a:solidFill>
            <a:srgbClr val="919191"/>
          </a:soli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38" name="Line 6"/>
          <p:cNvSpPr>
            <a:spLocks noChangeShapeType="1"/>
          </p:cNvSpPr>
          <p:nvPr/>
        </p:nvSpPr>
        <p:spPr bwMode="auto">
          <a:xfrm flipH="1" flipV="1">
            <a:off x="7816850" y="990600"/>
            <a:ext cx="66675" cy="24384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39" name="Line 7"/>
          <p:cNvSpPr>
            <a:spLocks noChangeShapeType="1"/>
          </p:cNvSpPr>
          <p:nvPr/>
        </p:nvSpPr>
        <p:spPr bwMode="auto">
          <a:xfrm flipV="1">
            <a:off x="5343525" y="2743200"/>
            <a:ext cx="677863" cy="666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0" name="Freeform 8"/>
          <p:cNvSpPr>
            <a:spLocks/>
          </p:cNvSpPr>
          <p:nvPr/>
        </p:nvSpPr>
        <p:spPr bwMode="auto">
          <a:xfrm>
            <a:off x="4497388" y="2219325"/>
            <a:ext cx="1220787" cy="2001838"/>
          </a:xfrm>
          <a:custGeom>
            <a:avLst/>
            <a:gdLst>
              <a:gd name="T0" fmla="*/ 0 w 865"/>
              <a:gd name="T1" fmla="*/ 2147483647 h 1261"/>
              <a:gd name="T2" fmla="*/ 2147483647 w 865"/>
              <a:gd name="T3" fmla="*/ 2147483647 h 1261"/>
              <a:gd name="T4" fmla="*/ 2147483647 w 865"/>
              <a:gd name="T5" fmla="*/ 2147483647 h 1261"/>
              <a:gd name="T6" fmla="*/ 0 w 865"/>
              <a:gd name="T7" fmla="*/ 0 h 1261"/>
              <a:gd name="T8" fmla="*/ 0 w 865"/>
              <a:gd name="T9" fmla="*/ 2147483647 h 12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"/>
              <a:gd name="T16" fmla="*/ 0 h 1261"/>
              <a:gd name="T17" fmla="*/ 865 w 865"/>
              <a:gd name="T18" fmla="*/ 1261 h 12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" h="1261">
                <a:moveTo>
                  <a:pt x="0" y="828"/>
                </a:moveTo>
                <a:lnTo>
                  <a:pt x="864" y="1260"/>
                </a:lnTo>
                <a:lnTo>
                  <a:pt x="864" y="414"/>
                </a:lnTo>
                <a:lnTo>
                  <a:pt x="0" y="0"/>
                </a:lnTo>
                <a:lnTo>
                  <a:pt x="0" y="828"/>
                </a:lnTo>
              </a:path>
            </a:pathLst>
          </a:custGeom>
          <a:solidFill>
            <a:srgbClr val="FEBF02"/>
          </a:soli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1" name="Freeform 9"/>
          <p:cNvSpPr>
            <a:spLocks/>
          </p:cNvSpPr>
          <p:nvPr/>
        </p:nvSpPr>
        <p:spPr bwMode="auto">
          <a:xfrm>
            <a:off x="7410450" y="2743200"/>
            <a:ext cx="1558925" cy="1525588"/>
          </a:xfrm>
          <a:custGeom>
            <a:avLst/>
            <a:gdLst>
              <a:gd name="T0" fmla="*/ 0 w 1105"/>
              <a:gd name="T1" fmla="*/ 2147483647 h 961"/>
              <a:gd name="T2" fmla="*/ 0 w 1105"/>
              <a:gd name="T3" fmla="*/ 2147483647 h 961"/>
              <a:gd name="T4" fmla="*/ 2147483647 w 1105"/>
              <a:gd name="T5" fmla="*/ 2147483647 h 961"/>
              <a:gd name="T6" fmla="*/ 2147483647 w 1105"/>
              <a:gd name="T7" fmla="*/ 0 h 961"/>
              <a:gd name="T8" fmla="*/ 0 w 1105"/>
              <a:gd name="T9" fmla="*/ 2147483647 h 9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05"/>
              <a:gd name="T16" fmla="*/ 0 h 961"/>
              <a:gd name="T17" fmla="*/ 1105 w 1105"/>
              <a:gd name="T18" fmla="*/ 961 h 9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05" h="961">
                <a:moveTo>
                  <a:pt x="0" y="202"/>
                </a:moveTo>
                <a:lnTo>
                  <a:pt x="0" y="960"/>
                </a:lnTo>
                <a:lnTo>
                  <a:pt x="1104" y="758"/>
                </a:lnTo>
                <a:lnTo>
                  <a:pt x="1104" y="0"/>
                </a:lnTo>
                <a:lnTo>
                  <a:pt x="0" y="202"/>
                </a:lnTo>
              </a:path>
            </a:pathLst>
          </a:custGeom>
          <a:solidFill>
            <a:srgbClr val="919191"/>
          </a:soli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2" name="Line 10"/>
          <p:cNvSpPr>
            <a:spLocks noChangeShapeType="1"/>
          </p:cNvSpPr>
          <p:nvPr/>
        </p:nvSpPr>
        <p:spPr bwMode="auto">
          <a:xfrm flipH="1" flipV="1">
            <a:off x="7883525" y="3429000"/>
            <a:ext cx="34925" cy="14287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3" name="Freeform 11"/>
          <p:cNvSpPr>
            <a:spLocks/>
          </p:cNvSpPr>
          <p:nvPr/>
        </p:nvSpPr>
        <p:spPr bwMode="auto">
          <a:xfrm>
            <a:off x="7613650" y="3937000"/>
            <a:ext cx="1220788" cy="2001838"/>
          </a:xfrm>
          <a:custGeom>
            <a:avLst/>
            <a:gdLst>
              <a:gd name="T0" fmla="*/ 0 w 865"/>
              <a:gd name="T1" fmla="*/ 2147483647 h 1261"/>
              <a:gd name="T2" fmla="*/ 2147483647 w 865"/>
              <a:gd name="T3" fmla="*/ 2147483647 h 1261"/>
              <a:gd name="T4" fmla="*/ 2147483647 w 865"/>
              <a:gd name="T5" fmla="*/ 2147483647 h 1261"/>
              <a:gd name="T6" fmla="*/ 0 w 865"/>
              <a:gd name="T7" fmla="*/ 0 h 1261"/>
              <a:gd name="T8" fmla="*/ 0 w 865"/>
              <a:gd name="T9" fmla="*/ 2147483647 h 126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865"/>
              <a:gd name="T16" fmla="*/ 0 h 1261"/>
              <a:gd name="T17" fmla="*/ 865 w 865"/>
              <a:gd name="T18" fmla="*/ 1261 h 1261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865" h="1261">
                <a:moveTo>
                  <a:pt x="0" y="828"/>
                </a:moveTo>
                <a:lnTo>
                  <a:pt x="864" y="1260"/>
                </a:lnTo>
                <a:lnTo>
                  <a:pt x="864" y="414"/>
                </a:lnTo>
                <a:lnTo>
                  <a:pt x="0" y="0"/>
                </a:lnTo>
                <a:lnTo>
                  <a:pt x="0" y="828"/>
                </a:lnTo>
              </a:path>
            </a:pathLst>
          </a:custGeom>
          <a:solidFill>
            <a:srgbClr val="FEBF02"/>
          </a:solidFill>
          <a:ln w="12700" cap="rnd">
            <a:solidFill>
              <a:schemeClr val="bg2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4" name="Line 12"/>
          <p:cNvSpPr>
            <a:spLocks noChangeShapeType="1"/>
          </p:cNvSpPr>
          <p:nvPr/>
        </p:nvSpPr>
        <p:spPr bwMode="auto">
          <a:xfrm flipV="1">
            <a:off x="4700588" y="3409950"/>
            <a:ext cx="642937" cy="628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5" name="Line 13"/>
          <p:cNvSpPr>
            <a:spLocks noChangeShapeType="1"/>
          </p:cNvSpPr>
          <p:nvPr/>
        </p:nvSpPr>
        <p:spPr bwMode="auto">
          <a:xfrm flipH="1" flipV="1">
            <a:off x="7918450" y="4857750"/>
            <a:ext cx="33338" cy="100965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6" name="Oval 16"/>
          <p:cNvSpPr>
            <a:spLocks noChangeArrowheads="1"/>
          </p:cNvSpPr>
          <p:nvPr/>
        </p:nvSpPr>
        <p:spPr bwMode="auto">
          <a:xfrm>
            <a:off x="7856538" y="3397250"/>
            <a:ext cx="55562" cy="63500"/>
          </a:xfrm>
          <a:prstGeom prst="ellipse">
            <a:avLst/>
          </a:prstGeom>
          <a:solidFill>
            <a:srgbClr val="037C03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7" name="Oval 17"/>
          <p:cNvSpPr>
            <a:spLocks noChangeArrowheads="1"/>
          </p:cNvSpPr>
          <p:nvPr/>
        </p:nvSpPr>
        <p:spPr bwMode="auto">
          <a:xfrm>
            <a:off x="5992813" y="2730500"/>
            <a:ext cx="57150" cy="63500"/>
          </a:xfrm>
          <a:prstGeom prst="ellipse">
            <a:avLst/>
          </a:prstGeom>
          <a:solidFill>
            <a:srgbClr val="037C03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48" name="Freeform 18"/>
          <p:cNvSpPr>
            <a:spLocks/>
          </p:cNvSpPr>
          <p:nvPr/>
        </p:nvSpPr>
        <p:spPr bwMode="auto">
          <a:xfrm>
            <a:off x="4343400" y="3989388"/>
            <a:ext cx="393700" cy="387350"/>
          </a:xfrm>
          <a:custGeom>
            <a:avLst/>
            <a:gdLst>
              <a:gd name="T0" fmla="*/ 0 w 279"/>
              <a:gd name="T1" fmla="*/ 2147483647 h 244"/>
              <a:gd name="T2" fmla="*/ 2147483647 w 279"/>
              <a:gd name="T3" fmla="*/ 2147483647 h 244"/>
              <a:gd name="T4" fmla="*/ 2147483647 w 279"/>
              <a:gd name="T5" fmla="*/ 0 h 244"/>
              <a:gd name="T6" fmla="*/ 2147483647 w 279"/>
              <a:gd name="T7" fmla="*/ 2147483647 h 244"/>
              <a:gd name="T8" fmla="*/ 2147483647 w 279"/>
              <a:gd name="T9" fmla="*/ 2147483647 h 244"/>
              <a:gd name="T10" fmla="*/ 2147483647 w 279"/>
              <a:gd name="T11" fmla="*/ 2147483647 h 244"/>
              <a:gd name="T12" fmla="*/ 2147483647 w 279"/>
              <a:gd name="T13" fmla="*/ 2147483647 h 244"/>
              <a:gd name="T14" fmla="*/ 2147483647 w 279"/>
              <a:gd name="T15" fmla="*/ 2147483647 h 244"/>
              <a:gd name="T16" fmla="*/ 2147483647 w 279"/>
              <a:gd name="T17" fmla="*/ 2147483647 h 244"/>
              <a:gd name="T18" fmla="*/ 2147483647 w 279"/>
              <a:gd name="T19" fmla="*/ 2147483647 h 244"/>
              <a:gd name="T20" fmla="*/ 2147483647 w 279"/>
              <a:gd name="T21" fmla="*/ 2147483647 h 244"/>
              <a:gd name="T22" fmla="*/ 2147483647 w 279"/>
              <a:gd name="T23" fmla="*/ 2147483647 h 244"/>
              <a:gd name="T24" fmla="*/ 2147483647 w 279"/>
              <a:gd name="T25" fmla="*/ 2147483647 h 244"/>
              <a:gd name="T26" fmla="*/ 2147483647 w 279"/>
              <a:gd name="T27" fmla="*/ 2147483647 h 244"/>
              <a:gd name="T28" fmla="*/ 2147483647 w 279"/>
              <a:gd name="T29" fmla="*/ 2147483647 h 244"/>
              <a:gd name="T30" fmla="*/ 2147483647 w 279"/>
              <a:gd name="T31" fmla="*/ 2147483647 h 244"/>
              <a:gd name="T32" fmla="*/ 2147483647 w 279"/>
              <a:gd name="T33" fmla="*/ 2147483647 h 244"/>
              <a:gd name="T34" fmla="*/ 2147483647 w 279"/>
              <a:gd name="T35" fmla="*/ 2147483647 h 244"/>
              <a:gd name="T36" fmla="*/ 2147483647 w 279"/>
              <a:gd name="T37" fmla="*/ 2147483647 h 244"/>
              <a:gd name="T38" fmla="*/ 2147483647 w 279"/>
              <a:gd name="T39" fmla="*/ 2147483647 h 244"/>
              <a:gd name="T40" fmla="*/ 2147483647 w 279"/>
              <a:gd name="T41" fmla="*/ 2147483647 h 244"/>
              <a:gd name="T42" fmla="*/ 2147483647 w 279"/>
              <a:gd name="T43" fmla="*/ 2147483647 h 244"/>
              <a:gd name="T44" fmla="*/ 2147483647 w 279"/>
              <a:gd name="T45" fmla="*/ 2147483647 h 244"/>
              <a:gd name="T46" fmla="*/ 2147483647 w 279"/>
              <a:gd name="T47" fmla="*/ 2147483647 h 244"/>
              <a:gd name="T48" fmla="*/ 2147483647 w 279"/>
              <a:gd name="T49" fmla="*/ 2147483647 h 244"/>
              <a:gd name="T50" fmla="*/ 2147483647 w 279"/>
              <a:gd name="T51" fmla="*/ 2147483647 h 244"/>
              <a:gd name="T52" fmla="*/ 2147483647 w 279"/>
              <a:gd name="T53" fmla="*/ 2147483647 h 244"/>
              <a:gd name="T54" fmla="*/ 2147483647 w 279"/>
              <a:gd name="T55" fmla="*/ 2147483647 h 244"/>
              <a:gd name="T56" fmla="*/ 2147483647 w 279"/>
              <a:gd name="T57" fmla="*/ 2147483647 h 244"/>
              <a:gd name="T58" fmla="*/ 2147483647 w 279"/>
              <a:gd name="T59" fmla="*/ 2147483647 h 244"/>
              <a:gd name="T60" fmla="*/ 2147483647 w 279"/>
              <a:gd name="T61" fmla="*/ 2147483647 h 244"/>
              <a:gd name="T62" fmla="*/ 2147483647 w 279"/>
              <a:gd name="T63" fmla="*/ 2147483647 h 244"/>
              <a:gd name="T64" fmla="*/ 2147483647 w 279"/>
              <a:gd name="T65" fmla="*/ 2147483647 h 244"/>
              <a:gd name="T66" fmla="*/ 2147483647 w 279"/>
              <a:gd name="T67" fmla="*/ 2147483647 h 244"/>
              <a:gd name="T68" fmla="*/ 2147483647 w 279"/>
              <a:gd name="T69" fmla="*/ 2147483647 h 244"/>
              <a:gd name="T70" fmla="*/ 2147483647 w 279"/>
              <a:gd name="T71" fmla="*/ 2147483647 h 244"/>
              <a:gd name="T72" fmla="*/ 2147483647 w 279"/>
              <a:gd name="T73" fmla="*/ 2147483647 h 244"/>
              <a:gd name="T74" fmla="*/ 2147483647 w 279"/>
              <a:gd name="T75" fmla="*/ 2147483647 h 244"/>
              <a:gd name="T76" fmla="*/ 2147483647 w 279"/>
              <a:gd name="T77" fmla="*/ 2147483647 h 244"/>
              <a:gd name="T78" fmla="*/ 2147483647 w 279"/>
              <a:gd name="T79" fmla="*/ 2147483647 h 244"/>
              <a:gd name="T80" fmla="*/ 2147483647 w 279"/>
              <a:gd name="T81" fmla="*/ 2147483647 h 244"/>
              <a:gd name="T82" fmla="*/ 2147483647 w 279"/>
              <a:gd name="T83" fmla="*/ 2147483647 h 244"/>
              <a:gd name="T84" fmla="*/ 2147483647 w 279"/>
              <a:gd name="T85" fmla="*/ 2147483647 h 244"/>
              <a:gd name="T86" fmla="*/ 2147483647 w 279"/>
              <a:gd name="T87" fmla="*/ 2147483647 h 244"/>
              <a:gd name="T88" fmla="*/ 2147483647 w 279"/>
              <a:gd name="T89" fmla="*/ 2147483647 h 244"/>
              <a:gd name="T90" fmla="*/ 2147483647 w 279"/>
              <a:gd name="T91" fmla="*/ 2147483647 h 244"/>
              <a:gd name="T92" fmla="*/ 2147483647 w 279"/>
              <a:gd name="T93" fmla="*/ 2147483647 h 244"/>
              <a:gd name="T94" fmla="*/ 2147483647 w 279"/>
              <a:gd name="T95" fmla="*/ 2147483647 h 244"/>
              <a:gd name="T96" fmla="*/ 2147483647 w 279"/>
              <a:gd name="T97" fmla="*/ 2147483647 h 244"/>
              <a:gd name="T98" fmla="*/ 0 w 279"/>
              <a:gd name="T99" fmla="*/ 2147483647 h 24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79"/>
              <a:gd name="T151" fmla="*/ 0 h 244"/>
              <a:gd name="T152" fmla="*/ 279 w 279"/>
              <a:gd name="T153" fmla="*/ 244 h 24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79" h="244">
                <a:moveTo>
                  <a:pt x="0" y="243"/>
                </a:moveTo>
                <a:lnTo>
                  <a:pt x="148" y="1"/>
                </a:lnTo>
                <a:lnTo>
                  <a:pt x="160" y="0"/>
                </a:lnTo>
                <a:lnTo>
                  <a:pt x="167" y="3"/>
                </a:lnTo>
                <a:lnTo>
                  <a:pt x="168" y="6"/>
                </a:lnTo>
                <a:lnTo>
                  <a:pt x="173" y="5"/>
                </a:lnTo>
                <a:lnTo>
                  <a:pt x="177" y="9"/>
                </a:lnTo>
                <a:lnTo>
                  <a:pt x="182" y="7"/>
                </a:lnTo>
                <a:lnTo>
                  <a:pt x="184" y="12"/>
                </a:lnTo>
                <a:lnTo>
                  <a:pt x="190" y="13"/>
                </a:lnTo>
                <a:lnTo>
                  <a:pt x="196" y="14"/>
                </a:lnTo>
                <a:lnTo>
                  <a:pt x="201" y="15"/>
                </a:lnTo>
                <a:lnTo>
                  <a:pt x="205" y="19"/>
                </a:lnTo>
                <a:lnTo>
                  <a:pt x="210" y="20"/>
                </a:lnTo>
                <a:lnTo>
                  <a:pt x="215" y="23"/>
                </a:lnTo>
                <a:lnTo>
                  <a:pt x="222" y="25"/>
                </a:lnTo>
                <a:lnTo>
                  <a:pt x="226" y="29"/>
                </a:lnTo>
                <a:lnTo>
                  <a:pt x="229" y="32"/>
                </a:lnTo>
                <a:lnTo>
                  <a:pt x="231" y="36"/>
                </a:lnTo>
                <a:lnTo>
                  <a:pt x="235" y="39"/>
                </a:lnTo>
                <a:lnTo>
                  <a:pt x="238" y="45"/>
                </a:lnTo>
                <a:lnTo>
                  <a:pt x="242" y="46"/>
                </a:lnTo>
                <a:lnTo>
                  <a:pt x="248" y="55"/>
                </a:lnTo>
                <a:lnTo>
                  <a:pt x="249" y="58"/>
                </a:lnTo>
                <a:lnTo>
                  <a:pt x="255" y="63"/>
                </a:lnTo>
                <a:lnTo>
                  <a:pt x="256" y="67"/>
                </a:lnTo>
                <a:lnTo>
                  <a:pt x="261" y="71"/>
                </a:lnTo>
                <a:lnTo>
                  <a:pt x="261" y="75"/>
                </a:lnTo>
                <a:lnTo>
                  <a:pt x="264" y="81"/>
                </a:lnTo>
                <a:lnTo>
                  <a:pt x="264" y="86"/>
                </a:lnTo>
                <a:lnTo>
                  <a:pt x="266" y="90"/>
                </a:lnTo>
                <a:lnTo>
                  <a:pt x="266" y="95"/>
                </a:lnTo>
                <a:lnTo>
                  <a:pt x="268" y="99"/>
                </a:lnTo>
                <a:lnTo>
                  <a:pt x="267" y="103"/>
                </a:lnTo>
                <a:lnTo>
                  <a:pt x="268" y="109"/>
                </a:lnTo>
                <a:lnTo>
                  <a:pt x="269" y="113"/>
                </a:lnTo>
                <a:lnTo>
                  <a:pt x="273" y="119"/>
                </a:lnTo>
                <a:lnTo>
                  <a:pt x="274" y="124"/>
                </a:lnTo>
                <a:lnTo>
                  <a:pt x="275" y="128"/>
                </a:lnTo>
                <a:lnTo>
                  <a:pt x="276" y="134"/>
                </a:lnTo>
                <a:lnTo>
                  <a:pt x="277" y="138"/>
                </a:lnTo>
                <a:lnTo>
                  <a:pt x="277" y="143"/>
                </a:lnTo>
                <a:lnTo>
                  <a:pt x="277" y="147"/>
                </a:lnTo>
                <a:lnTo>
                  <a:pt x="274" y="153"/>
                </a:lnTo>
                <a:lnTo>
                  <a:pt x="276" y="156"/>
                </a:lnTo>
                <a:lnTo>
                  <a:pt x="277" y="162"/>
                </a:lnTo>
                <a:lnTo>
                  <a:pt x="278" y="167"/>
                </a:lnTo>
                <a:lnTo>
                  <a:pt x="275" y="172"/>
                </a:lnTo>
                <a:lnTo>
                  <a:pt x="271" y="181"/>
                </a:lnTo>
                <a:lnTo>
                  <a:pt x="0" y="243"/>
                </a:lnTo>
              </a:path>
            </a:pathLst>
          </a:custGeom>
          <a:noFill/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49" name="Arc 19"/>
          <p:cNvSpPr>
            <a:spLocks/>
          </p:cNvSpPr>
          <p:nvPr/>
        </p:nvSpPr>
        <p:spPr bwMode="auto">
          <a:xfrm rot="720000">
            <a:off x="4543425" y="4005263"/>
            <a:ext cx="211138" cy="236537"/>
          </a:xfrm>
          <a:custGeom>
            <a:avLst/>
            <a:gdLst>
              <a:gd name="T0" fmla="*/ 0 w 21745"/>
              <a:gd name="T1" fmla="*/ 0 h 21600"/>
              <a:gd name="T2" fmla="*/ 2147483647 w 21745"/>
              <a:gd name="T3" fmla="*/ 2147483647 h 21600"/>
              <a:gd name="T4" fmla="*/ 1179876122 w 21745"/>
              <a:gd name="T5" fmla="*/ 2147483647 h 21600"/>
              <a:gd name="T6" fmla="*/ 0 60000 65536"/>
              <a:gd name="T7" fmla="*/ 0 60000 65536"/>
              <a:gd name="T8" fmla="*/ 0 60000 65536"/>
              <a:gd name="T9" fmla="*/ 0 w 21745"/>
              <a:gd name="T10" fmla="*/ 0 h 21600"/>
              <a:gd name="T11" fmla="*/ 21745 w 2174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745" h="21600" fill="none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</a:path>
              <a:path w="21745" h="21600" stroke="0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  <a:lnTo>
                  <a:pt x="145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50" name="Line 20"/>
          <p:cNvSpPr>
            <a:spLocks noChangeShapeType="1"/>
          </p:cNvSpPr>
          <p:nvPr/>
        </p:nvSpPr>
        <p:spPr bwMode="auto">
          <a:xfrm flipH="1">
            <a:off x="4343400" y="3824288"/>
            <a:ext cx="303213" cy="5508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51" name="Oval 21"/>
          <p:cNvSpPr>
            <a:spLocks noChangeArrowheads="1"/>
          </p:cNvSpPr>
          <p:nvPr/>
        </p:nvSpPr>
        <p:spPr bwMode="auto">
          <a:xfrm rot="-1860000">
            <a:off x="4621213" y="4010025"/>
            <a:ext cx="100012" cy="19843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52" name="Line 22"/>
          <p:cNvSpPr>
            <a:spLocks noChangeShapeType="1"/>
          </p:cNvSpPr>
          <p:nvPr/>
        </p:nvSpPr>
        <p:spPr bwMode="auto">
          <a:xfrm flipV="1">
            <a:off x="4343400" y="4230688"/>
            <a:ext cx="555625" cy="1444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53" name="Freeform 23"/>
          <p:cNvSpPr>
            <a:spLocks/>
          </p:cNvSpPr>
          <p:nvPr/>
        </p:nvSpPr>
        <p:spPr bwMode="auto">
          <a:xfrm>
            <a:off x="7594600" y="5818188"/>
            <a:ext cx="393700" cy="387350"/>
          </a:xfrm>
          <a:custGeom>
            <a:avLst/>
            <a:gdLst>
              <a:gd name="T0" fmla="*/ 0 w 279"/>
              <a:gd name="T1" fmla="*/ 2147483647 h 244"/>
              <a:gd name="T2" fmla="*/ 2147483647 w 279"/>
              <a:gd name="T3" fmla="*/ 2147483647 h 244"/>
              <a:gd name="T4" fmla="*/ 2147483647 w 279"/>
              <a:gd name="T5" fmla="*/ 0 h 244"/>
              <a:gd name="T6" fmla="*/ 2147483647 w 279"/>
              <a:gd name="T7" fmla="*/ 2147483647 h 244"/>
              <a:gd name="T8" fmla="*/ 2147483647 w 279"/>
              <a:gd name="T9" fmla="*/ 2147483647 h 244"/>
              <a:gd name="T10" fmla="*/ 2147483647 w 279"/>
              <a:gd name="T11" fmla="*/ 2147483647 h 244"/>
              <a:gd name="T12" fmla="*/ 2147483647 w 279"/>
              <a:gd name="T13" fmla="*/ 2147483647 h 244"/>
              <a:gd name="T14" fmla="*/ 2147483647 w 279"/>
              <a:gd name="T15" fmla="*/ 2147483647 h 244"/>
              <a:gd name="T16" fmla="*/ 2147483647 w 279"/>
              <a:gd name="T17" fmla="*/ 2147483647 h 244"/>
              <a:gd name="T18" fmla="*/ 2147483647 w 279"/>
              <a:gd name="T19" fmla="*/ 2147483647 h 244"/>
              <a:gd name="T20" fmla="*/ 2147483647 w 279"/>
              <a:gd name="T21" fmla="*/ 2147483647 h 244"/>
              <a:gd name="T22" fmla="*/ 2147483647 w 279"/>
              <a:gd name="T23" fmla="*/ 2147483647 h 244"/>
              <a:gd name="T24" fmla="*/ 2147483647 w 279"/>
              <a:gd name="T25" fmla="*/ 2147483647 h 244"/>
              <a:gd name="T26" fmla="*/ 2147483647 w 279"/>
              <a:gd name="T27" fmla="*/ 2147483647 h 244"/>
              <a:gd name="T28" fmla="*/ 2147483647 w 279"/>
              <a:gd name="T29" fmla="*/ 2147483647 h 244"/>
              <a:gd name="T30" fmla="*/ 2147483647 w 279"/>
              <a:gd name="T31" fmla="*/ 2147483647 h 244"/>
              <a:gd name="T32" fmla="*/ 2147483647 w 279"/>
              <a:gd name="T33" fmla="*/ 2147483647 h 244"/>
              <a:gd name="T34" fmla="*/ 2147483647 w 279"/>
              <a:gd name="T35" fmla="*/ 2147483647 h 244"/>
              <a:gd name="T36" fmla="*/ 2147483647 w 279"/>
              <a:gd name="T37" fmla="*/ 2147483647 h 244"/>
              <a:gd name="T38" fmla="*/ 2147483647 w 279"/>
              <a:gd name="T39" fmla="*/ 2147483647 h 244"/>
              <a:gd name="T40" fmla="*/ 2147483647 w 279"/>
              <a:gd name="T41" fmla="*/ 2147483647 h 244"/>
              <a:gd name="T42" fmla="*/ 2147483647 w 279"/>
              <a:gd name="T43" fmla="*/ 2147483647 h 244"/>
              <a:gd name="T44" fmla="*/ 2147483647 w 279"/>
              <a:gd name="T45" fmla="*/ 2147483647 h 244"/>
              <a:gd name="T46" fmla="*/ 2147483647 w 279"/>
              <a:gd name="T47" fmla="*/ 2147483647 h 244"/>
              <a:gd name="T48" fmla="*/ 2147483647 w 279"/>
              <a:gd name="T49" fmla="*/ 2147483647 h 244"/>
              <a:gd name="T50" fmla="*/ 2147483647 w 279"/>
              <a:gd name="T51" fmla="*/ 2147483647 h 244"/>
              <a:gd name="T52" fmla="*/ 2147483647 w 279"/>
              <a:gd name="T53" fmla="*/ 2147483647 h 244"/>
              <a:gd name="T54" fmla="*/ 2147483647 w 279"/>
              <a:gd name="T55" fmla="*/ 2147483647 h 244"/>
              <a:gd name="T56" fmla="*/ 2147483647 w 279"/>
              <a:gd name="T57" fmla="*/ 2147483647 h 244"/>
              <a:gd name="T58" fmla="*/ 2147483647 w 279"/>
              <a:gd name="T59" fmla="*/ 2147483647 h 244"/>
              <a:gd name="T60" fmla="*/ 2147483647 w 279"/>
              <a:gd name="T61" fmla="*/ 2147483647 h 244"/>
              <a:gd name="T62" fmla="*/ 2147483647 w 279"/>
              <a:gd name="T63" fmla="*/ 2147483647 h 244"/>
              <a:gd name="T64" fmla="*/ 2147483647 w 279"/>
              <a:gd name="T65" fmla="*/ 2147483647 h 244"/>
              <a:gd name="T66" fmla="*/ 2147483647 w 279"/>
              <a:gd name="T67" fmla="*/ 2147483647 h 244"/>
              <a:gd name="T68" fmla="*/ 2147483647 w 279"/>
              <a:gd name="T69" fmla="*/ 2147483647 h 244"/>
              <a:gd name="T70" fmla="*/ 2147483647 w 279"/>
              <a:gd name="T71" fmla="*/ 2147483647 h 244"/>
              <a:gd name="T72" fmla="*/ 2147483647 w 279"/>
              <a:gd name="T73" fmla="*/ 2147483647 h 244"/>
              <a:gd name="T74" fmla="*/ 2147483647 w 279"/>
              <a:gd name="T75" fmla="*/ 2147483647 h 244"/>
              <a:gd name="T76" fmla="*/ 2147483647 w 279"/>
              <a:gd name="T77" fmla="*/ 2147483647 h 244"/>
              <a:gd name="T78" fmla="*/ 2147483647 w 279"/>
              <a:gd name="T79" fmla="*/ 2147483647 h 244"/>
              <a:gd name="T80" fmla="*/ 2147483647 w 279"/>
              <a:gd name="T81" fmla="*/ 2147483647 h 244"/>
              <a:gd name="T82" fmla="*/ 2147483647 w 279"/>
              <a:gd name="T83" fmla="*/ 2147483647 h 244"/>
              <a:gd name="T84" fmla="*/ 2147483647 w 279"/>
              <a:gd name="T85" fmla="*/ 2147483647 h 244"/>
              <a:gd name="T86" fmla="*/ 2147483647 w 279"/>
              <a:gd name="T87" fmla="*/ 2147483647 h 244"/>
              <a:gd name="T88" fmla="*/ 2147483647 w 279"/>
              <a:gd name="T89" fmla="*/ 2147483647 h 244"/>
              <a:gd name="T90" fmla="*/ 2147483647 w 279"/>
              <a:gd name="T91" fmla="*/ 2147483647 h 244"/>
              <a:gd name="T92" fmla="*/ 2147483647 w 279"/>
              <a:gd name="T93" fmla="*/ 2147483647 h 244"/>
              <a:gd name="T94" fmla="*/ 2147483647 w 279"/>
              <a:gd name="T95" fmla="*/ 2147483647 h 244"/>
              <a:gd name="T96" fmla="*/ 2147483647 w 279"/>
              <a:gd name="T97" fmla="*/ 2147483647 h 244"/>
              <a:gd name="T98" fmla="*/ 0 w 279"/>
              <a:gd name="T99" fmla="*/ 2147483647 h 244"/>
              <a:gd name="T100" fmla="*/ 0 60000 65536"/>
              <a:gd name="T101" fmla="*/ 0 60000 65536"/>
              <a:gd name="T102" fmla="*/ 0 60000 65536"/>
              <a:gd name="T103" fmla="*/ 0 60000 65536"/>
              <a:gd name="T104" fmla="*/ 0 60000 65536"/>
              <a:gd name="T105" fmla="*/ 0 60000 65536"/>
              <a:gd name="T106" fmla="*/ 0 60000 65536"/>
              <a:gd name="T107" fmla="*/ 0 60000 65536"/>
              <a:gd name="T108" fmla="*/ 0 60000 65536"/>
              <a:gd name="T109" fmla="*/ 0 60000 65536"/>
              <a:gd name="T110" fmla="*/ 0 60000 65536"/>
              <a:gd name="T111" fmla="*/ 0 60000 65536"/>
              <a:gd name="T112" fmla="*/ 0 60000 65536"/>
              <a:gd name="T113" fmla="*/ 0 60000 65536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w 279"/>
              <a:gd name="T151" fmla="*/ 0 h 244"/>
              <a:gd name="T152" fmla="*/ 279 w 279"/>
              <a:gd name="T153" fmla="*/ 244 h 244"/>
            </a:gdLst>
            <a:ahLst/>
            <a:cxnLst>
              <a:cxn ang="T100">
                <a:pos x="T0" y="T1"/>
              </a:cxn>
              <a:cxn ang="T101">
                <a:pos x="T2" y="T3"/>
              </a:cxn>
              <a:cxn ang="T102">
                <a:pos x="T4" y="T5"/>
              </a:cxn>
              <a:cxn ang="T103">
                <a:pos x="T6" y="T7"/>
              </a:cxn>
              <a:cxn ang="T104">
                <a:pos x="T8" y="T9"/>
              </a:cxn>
              <a:cxn ang="T105">
                <a:pos x="T10" y="T11"/>
              </a:cxn>
              <a:cxn ang="T106">
                <a:pos x="T12" y="T13"/>
              </a:cxn>
              <a:cxn ang="T107">
                <a:pos x="T14" y="T15"/>
              </a:cxn>
              <a:cxn ang="T108">
                <a:pos x="T16" y="T17"/>
              </a:cxn>
              <a:cxn ang="T109">
                <a:pos x="T18" y="T19"/>
              </a:cxn>
              <a:cxn ang="T110">
                <a:pos x="T20" y="T21"/>
              </a:cxn>
              <a:cxn ang="T111">
                <a:pos x="T22" y="T23"/>
              </a:cxn>
              <a:cxn ang="T112">
                <a:pos x="T24" y="T25"/>
              </a:cxn>
              <a:cxn ang="T113">
                <a:pos x="T26" y="T27"/>
              </a:cxn>
              <a:cxn ang="T114">
                <a:pos x="T28" y="T29"/>
              </a:cxn>
              <a:cxn ang="T115">
                <a:pos x="T30" y="T31"/>
              </a:cxn>
              <a:cxn ang="T116">
                <a:pos x="T32" y="T33"/>
              </a:cxn>
              <a:cxn ang="T117">
                <a:pos x="T34" y="T35"/>
              </a:cxn>
              <a:cxn ang="T118">
                <a:pos x="T36" y="T37"/>
              </a:cxn>
              <a:cxn ang="T119">
                <a:pos x="T38" y="T39"/>
              </a:cxn>
              <a:cxn ang="T120">
                <a:pos x="T40" y="T41"/>
              </a:cxn>
              <a:cxn ang="T121">
                <a:pos x="T42" y="T43"/>
              </a:cxn>
              <a:cxn ang="T122">
                <a:pos x="T44" y="T45"/>
              </a:cxn>
              <a:cxn ang="T123">
                <a:pos x="T46" y="T47"/>
              </a:cxn>
              <a:cxn ang="T124">
                <a:pos x="T48" y="T49"/>
              </a:cxn>
              <a:cxn ang="T125">
                <a:pos x="T50" y="T51"/>
              </a:cxn>
              <a:cxn ang="T126">
                <a:pos x="T52" y="T53"/>
              </a:cxn>
              <a:cxn ang="T127">
                <a:pos x="T54" y="T55"/>
              </a:cxn>
              <a:cxn ang="T128">
                <a:pos x="T56" y="T57"/>
              </a:cxn>
              <a:cxn ang="T129">
                <a:pos x="T58" y="T59"/>
              </a:cxn>
              <a:cxn ang="T130">
                <a:pos x="T60" y="T61"/>
              </a:cxn>
              <a:cxn ang="T131">
                <a:pos x="T62" y="T63"/>
              </a:cxn>
              <a:cxn ang="T132">
                <a:pos x="T64" y="T65"/>
              </a:cxn>
              <a:cxn ang="T133">
                <a:pos x="T66" y="T67"/>
              </a:cxn>
              <a:cxn ang="T134">
                <a:pos x="T68" y="T69"/>
              </a:cxn>
              <a:cxn ang="T135">
                <a:pos x="T70" y="T71"/>
              </a:cxn>
              <a:cxn ang="T136">
                <a:pos x="T72" y="T73"/>
              </a:cxn>
              <a:cxn ang="T137">
                <a:pos x="T74" y="T75"/>
              </a:cxn>
              <a:cxn ang="T138">
                <a:pos x="T76" y="T77"/>
              </a:cxn>
              <a:cxn ang="T139">
                <a:pos x="T78" y="T79"/>
              </a:cxn>
              <a:cxn ang="T140">
                <a:pos x="T80" y="T81"/>
              </a:cxn>
              <a:cxn ang="T141">
                <a:pos x="T82" y="T83"/>
              </a:cxn>
              <a:cxn ang="T142">
                <a:pos x="T84" y="T85"/>
              </a:cxn>
              <a:cxn ang="T143">
                <a:pos x="T86" y="T87"/>
              </a:cxn>
              <a:cxn ang="T144">
                <a:pos x="T88" y="T89"/>
              </a:cxn>
              <a:cxn ang="T145">
                <a:pos x="T90" y="T91"/>
              </a:cxn>
              <a:cxn ang="T146">
                <a:pos x="T92" y="T93"/>
              </a:cxn>
              <a:cxn ang="T147">
                <a:pos x="T94" y="T95"/>
              </a:cxn>
              <a:cxn ang="T148">
                <a:pos x="T96" y="T97"/>
              </a:cxn>
              <a:cxn ang="T149">
                <a:pos x="T98" y="T99"/>
              </a:cxn>
            </a:cxnLst>
            <a:rect l="T150" t="T151" r="T152" b="T153"/>
            <a:pathLst>
              <a:path w="279" h="244">
                <a:moveTo>
                  <a:pt x="0" y="243"/>
                </a:moveTo>
                <a:lnTo>
                  <a:pt x="148" y="1"/>
                </a:lnTo>
                <a:lnTo>
                  <a:pt x="160" y="0"/>
                </a:lnTo>
                <a:lnTo>
                  <a:pt x="167" y="3"/>
                </a:lnTo>
                <a:lnTo>
                  <a:pt x="168" y="6"/>
                </a:lnTo>
                <a:lnTo>
                  <a:pt x="173" y="5"/>
                </a:lnTo>
                <a:lnTo>
                  <a:pt x="177" y="9"/>
                </a:lnTo>
                <a:lnTo>
                  <a:pt x="182" y="7"/>
                </a:lnTo>
                <a:lnTo>
                  <a:pt x="184" y="12"/>
                </a:lnTo>
                <a:lnTo>
                  <a:pt x="190" y="13"/>
                </a:lnTo>
                <a:lnTo>
                  <a:pt x="196" y="14"/>
                </a:lnTo>
                <a:lnTo>
                  <a:pt x="201" y="15"/>
                </a:lnTo>
                <a:lnTo>
                  <a:pt x="205" y="19"/>
                </a:lnTo>
                <a:lnTo>
                  <a:pt x="210" y="20"/>
                </a:lnTo>
                <a:lnTo>
                  <a:pt x="215" y="23"/>
                </a:lnTo>
                <a:lnTo>
                  <a:pt x="222" y="25"/>
                </a:lnTo>
                <a:lnTo>
                  <a:pt x="226" y="29"/>
                </a:lnTo>
                <a:lnTo>
                  <a:pt x="229" y="32"/>
                </a:lnTo>
                <a:lnTo>
                  <a:pt x="231" y="36"/>
                </a:lnTo>
                <a:lnTo>
                  <a:pt x="235" y="39"/>
                </a:lnTo>
                <a:lnTo>
                  <a:pt x="238" y="45"/>
                </a:lnTo>
                <a:lnTo>
                  <a:pt x="242" y="46"/>
                </a:lnTo>
                <a:lnTo>
                  <a:pt x="248" y="55"/>
                </a:lnTo>
                <a:lnTo>
                  <a:pt x="249" y="58"/>
                </a:lnTo>
                <a:lnTo>
                  <a:pt x="255" y="63"/>
                </a:lnTo>
                <a:lnTo>
                  <a:pt x="256" y="67"/>
                </a:lnTo>
                <a:lnTo>
                  <a:pt x="261" y="71"/>
                </a:lnTo>
                <a:lnTo>
                  <a:pt x="261" y="75"/>
                </a:lnTo>
                <a:lnTo>
                  <a:pt x="264" y="81"/>
                </a:lnTo>
                <a:lnTo>
                  <a:pt x="264" y="86"/>
                </a:lnTo>
                <a:lnTo>
                  <a:pt x="266" y="90"/>
                </a:lnTo>
                <a:lnTo>
                  <a:pt x="266" y="95"/>
                </a:lnTo>
                <a:lnTo>
                  <a:pt x="268" y="99"/>
                </a:lnTo>
                <a:lnTo>
                  <a:pt x="267" y="103"/>
                </a:lnTo>
                <a:lnTo>
                  <a:pt x="268" y="109"/>
                </a:lnTo>
                <a:lnTo>
                  <a:pt x="269" y="113"/>
                </a:lnTo>
                <a:lnTo>
                  <a:pt x="273" y="119"/>
                </a:lnTo>
                <a:lnTo>
                  <a:pt x="274" y="124"/>
                </a:lnTo>
                <a:lnTo>
                  <a:pt x="275" y="128"/>
                </a:lnTo>
                <a:lnTo>
                  <a:pt x="276" y="134"/>
                </a:lnTo>
                <a:lnTo>
                  <a:pt x="277" y="138"/>
                </a:lnTo>
                <a:lnTo>
                  <a:pt x="277" y="143"/>
                </a:lnTo>
                <a:lnTo>
                  <a:pt x="277" y="147"/>
                </a:lnTo>
                <a:lnTo>
                  <a:pt x="274" y="153"/>
                </a:lnTo>
                <a:lnTo>
                  <a:pt x="276" y="156"/>
                </a:lnTo>
                <a:lnTo>
                  <a:pt x="277" y="162"/>
                </a:lnTo>
                <a:lnTo>
                  <a:pt x="278" y="167"/>
                </a:lnTo>
                <a:lnTo>
                  <a:pt x="275" y="172"/>
                </a:lnTo>
                <a:lnTo>
                  <a:pt x="271" y="181"/>
                </a:lnTo>
                <a:lnTo>
                  <a:pt x="0" y="243"/>
                </a:lnTo>
              </a:path>
            </a:pathLst>
          </a:custGeom>
          <a:noFill/>
          <a:ln w="9525" cap="rnd">
            <a:noFill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54" name="Arc 24"/>
          <p:cNvSpPr>
            <a:spLocks/>
          </p:cNvSpPr>
          <p:nvPr/>
        </p:nvSpPr>
        <p:spPr bwMode="auto">
          <a:xfrm rot="720000">
            <a:off x="7794625" y="5834063"/>
            <a:ext cx="211138" cy="236537"/>
          </a:xfrm>
          <a:custGeom>
            <a:avLst/>
            <a:gdLst>
              <a:gd name="T0" fmla="*/ 0 w 21745"/>
              <a:gd name="T1" fmla="*/ 0 h 21600"/>
              <a:gd name="T2" fmla="*/ 2147483647 w 21745"/>
              <a:gd name="T3" fmla="*/ 2147483647 h 21600"/>
              <a:gd name="T4" fmla="*/ 1179876122 w 21745"/>
              <a:gd name="T5" fmla="*/ 2147483647 h 21600"/>
              <a:gd name="T6" fmla="*/ 0 60000 65536"/>
              <a:gd name="T7" fmla="*/ 0 60000 65536"/>
              <a:gd name="T8" fmla="*/ 0 60000 65536"/>
              <a:gd name="T9" fmla="*/ 0 w 21745"/>
              <a:gd name="T10" fmla="*/ 0 h 21600"/>
              <a:gd name="T11" fmla="*/ 21745 w 21745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745" h="21600" fill="none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</a:path>
              <a:path w="21745" h="21600" stroke="0" extrusionOk="0">
                <a:moveTo>
                  <a:pt x="0" y="0"/>
                </a:moveTo>
                <a:cubicBezTo>
                  <a:pt x="48" y="0"/>
                  <a:pt x="96" y="-1"/>
                  <a:pt x="145" y="0"/>
                </a:cubicBezTo>
                <a:cubicBezTo>
                  <a:pt x="12074" y="0"/>
                  <a:pt x="21745" y="9670"/>
                  <a:pt x="21745" y="21600"/>
                </a:cubicBezTo>
                <a:lnTo>
                  <a:pt x="145" y="21600"/>
                </a:lnTo>
                <a:close/>
              </a:path>
            </a:pathLst>
          </a:custGeom>
          <a:noFill/>
          <a:ln w="25400" cap="rnd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55" name="Line 25"/>
          <p:cNvSpPr>
            <a:spLocks noChangeShapeType="1"/>
          </p:cNvSpPr>
          <p:nvPr/>
        </p:nvSpPr>
        <p:spPr bwMode="auto">
          <a:xfrm flipH="1">
            <a:off x="7594600" y="5653088"/>
            <a:ext cx="303213" cy="5508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56" name="Oval 26"/>
          <p:cNvSpPr>
            <a:spLocks noChangeArrowheads="1"/>
          </p:cNvSpPr>
          <p:nvPr/>
        </p:nvSpPr>
        <p:spPr bwMode="auto">
          <a:xfrm rot="-1860000">
            <a:off x="7872413" y="5838825"/>
            <a:ext cx="100012" cy="198438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57" name="Line 27"/>
          <p:cNvSpPr>
            <a:spLocks noChangeShapeType="1"/>
          </p:cNvSpPr>
          <p:nvPr/>
        </p:nvSpPr>
        <p:spPr bwMode="auto">
          <a:xfrm flipV="1">
            <a:off x="7594600" y="6059488"/>
            <a:ext cx="555625" cy="144462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 type="none" w="sm" len="sm"/>
            <a:tailEnd type="none" w="sm" len="sm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58" name="Rectangle 28"/>
          <p:cNvSpPr>
            <a:spLocks noGrp="1" noChangeArrowheads="1"/>
          </p:cNvSpPr>
          <p:nvPr>
            <p:ph type="title"/>
          </p:nvPr>
        </p:nvSpPr>
        <p:spPr>
          <a:xfrm>
            <a:off x="-17491" y="0"/>
            <a:ext cx="8229600" cy="1143000"/>
          </a:xfrm>
          <a:noFill/>
        </p:spPr>
        <p:txBody>
          <a:bodyPr/>
          <a:lstStyle/>
          <a:p>
            <a:r>
              <a:rPr lang="en-US" dirty="0"/>
              <a:t>Stereo image rectification</a:t>
            </a:r>
          </a:p>
        </p:txBody>
      </p:sp>
      <p:sp>
        <p:nvSpPr>
          <p:cNvPr id="416797" name="Rectangle 29"/>
          <p:cNvSpPr>
            <a:spLocks noGrp="1" noChangeArrowheads="1"/>
          </p:cNvSpPr>
          <p:nvPr>
            <p:ph type="body" idx="1"/>
          </p:nvPr>
        </p:nvSpPr>
        <p:spPr>
          <a:xfrm>
            <a:off x="76200" y="1219200"/>
            <a:ext cx="4191000" cy="5541963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80000"/>
              </a:lnSpc>
              <a:buFontTx/>
              <a:buChar char="•"/>
              <a:defRPr/>
            </a:pPr>
            <a:r>
              <a:rPr lang="en-US" sz="2800" dirty="0" err="1"/>
              <a:t>Reproject</a:t>
            </a:r>
            <a:r>
              <a:rPr lang="en-US" sz="2800" dirty="0"/>
              <a:t> image planes onto a common plane parallel to the line between camera centers</a:t>
            </a:r>
          </a:p>
          <a:p>
            <a:pPr>
              <a:lnSpc>
                <a:spcPct val="80000"/>
              </a:lnSpc>
              <a:buFontTx/>
              <a:buChar char="•"/>
              <a:defRPr/>
            </a:pPr>
            <a:endParaRPr lang="en-US" sz="2800" dirty="0"/>
          </a:p>
          <a:p>
            <a:pPr>
              <a:lnSpc>
                <a:spcPct val="80000"/>
              </a:lnSpc>
              <a:buFontTx/>
              <a:buChar char="•"/>
              <a:defRPr/>
            </a:pPr>
            <a:r>
              <a:rPr lang="en-US" sz="2800" dirty="0"/>
              <a:t>Pixel motion is horizontal after this transformation</a:t>
            </a:r>
          </a:p>
          <a:p>
            <a:pPr>
              <a:lnSpc>
                <a:spcPct val="80000"/>
              </a:lnSpc>
              <a:buFontTx/>
              <a:buChar char="•"/>
              <a:defRPr/>
            </a:pPr>
            <a:endParaRPr lang="en-US" sz="2800" dirty="0"/>
          </a:p>
          <a:p>
            <a:pPr>
              <a:lnSpc>
                <a:spcPct val="80000"/>
              </a:lnSpc>
              <a:buFontTx/>
              <a:buChar char="•"/>
              <a:defRPr/>
            </a:pPr>
            <a:endParaRPr lang="en-US" sz="2800" dirty="0"/>
          </a:p>
          <a:p>
            <a:pPr>
              <a:lnSpc>
                <a:spcPct val="80000"/>
              </a:lnSpc>
              <a:buFontTx/>
              <a:buChar char="•"/>
              <a:defRPr/>
            </a:pPr>
            <a:r>
              <a:rPr lang="en-US" sz="2800" dirty="0"/>
              <a:t>Two </a:t>
            </a:r>
            <a:r>
              <a:rPr lang="en-US" sz="2800" dirty="0" err="1"/>
              <a:t>homographies</a:t>
            </a:r>
            <a:r>
              <a:rPr lang="en-US" sz="2800" dirty="0"/>
              <a:t> (3x3 transform), one for each input image </a:t>
            </a:r>
            <a:r>
              <a:rPr lang="en-US" sz="2800" dirty="0" err="1"/>
              <a:t>reprojection</a:t>
            </a:r>
            <a:endParaRPr lang="en-US" sz="2800" dirty="0"/>
          </a:p>
          <a:p>
            <a:pPr>
              <a:lnSpc>
                <a:spcPct val="80000"/>
              </a:lnSpc>
              <a:buFont typeface="Wingdings" pitchFamily="2" charset="2"/>
              <a:buChar char="Ø"/>
              <a:defRPr/>
            </a:pPr>
            <a:endParaRPr lang="en-US" sz="2000" dirty="0"/>
          </a:p>
          <a:p>
            <a:pPr>
              <a:lnSpc>
                <a:spcPct val="80000"/>
              </a:lnSpc>
              <a:buFont typeface="Wingdings" pitchFamily="2" charset="2"/>
              <a:buChar char="Ø"/>
              <a:defRPr/>
            </a:pPr>
            <a:r>
              <a:rPr lang="en-US" sz="2000" dirty="0"/>
              <a:t>C. Loop and Z. Zhang. </a:t>
            </a:r>
            <a:r>
              <a:rPr lang="en-US" sz="2000" dirty="0">
                <a:hlinkClick r:id="rId3"/>
              </a:rPr>
              <a:t>Computing Rectifying </a:t>
            </a:r>
            <a:r>
              <a:rPr lang="en-US" sz="2000" dirty="0" err="1">
                <a:hlinkClick r:id="rId3"/>
              </a:rPr>
              <a:t>Homographies</a:t>
            </a:r>
            <a:r>
              <a:rPr lang="en-US" sz="2000" dirty="0">
                <a:hlinkClick r:id="rId3"/>
              </a:rPr>
              <a:t> for Stereo Vision</a:t>
            </a:r>
            <a:r>
              <a:rPr lang="en-US" sz="2000" dirty="0"/>
              <a:t>. IEEE Conf. Computer Vision and Pattern Recognition, 1999</a:t>
            </a:r>
            <a:r>
              <a:rPr lang="en-US" sz="2400" dirty="0"/>
              <a:t>.</a:t>
            </a:r>
          </a:p>
        </p:txBody>
      </p:sp>
      <p:sp>
        <p:nvSpPr>
          <p:cNvPr id="44060" name="Line 35"/>
          <p:cNvSpPr>
            <a:spLocks noChangeShapeType="1"/>
          </p:cNvSpPr>
          <p:nvPr/>
        </p:nvSpPr>
        <p:spPr bwMode="auto">
          <a:xfrm>
            <a:off x="5726113" y="2886075"/>
            <a:ext cx="1893887" cy="10461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1" name="Line 36"/>
          <p:cNvSpPr>
            <a:spLocks noChangeShapeType="1"/>
          </p:cNvSpPr>
          <p:nvPr/>
        </p:nvSpPr>
        <p:spPr bwMode="auto">
          <a:xfrm>
            <a:off x="5718175" y="4216400"/>
            <a:ext cx="1893888" cy="10461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798" name="Line 30"/>
          <p:cNvSpPr>
            <a:spLocks noChangeShapeType="1"/>
          </p:cNvSpPr>
          <p:nvPr/>
        </p:nvSpPr>
        <p:spPr bwMode="auto">
          <a:xfrm>
            <a:off x="4497388" y="2936875"/>
            <a:ext cx="1209675" cy="668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799" name="Line 31"/>
          <p:cNvSpPr>
            <a:spLocks noChangeShapeType="1"/>
          </p:cNvSpPr>
          <p:nvPr/>
        </p:nvSpPr>
        <p:spPr bwMode="auto">
          <a:xfrm>
            <a:off x="7629525" y="4683125"/>
            <a:ext cx="1209675" cy="66833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16806" name="Line 38"/>
          <p:cNvSpPr>
            <a:spLocks noChangeShapeType="1"/>
          </p:cNvSpPr>
          <p:nvPr/>
        </p:nvSpPr>
        <p:spPr bwMode="auto">
          <a:xfrm>
            <a:off x="5726113" y="3622675"/>
            <a:ext cx="1893887" cy="1046163"/>
          </a:xfrm>
          <a:prstGeom prst="line">
            <a:avLst/>
          </a:prstGeom>
          <a:noFill/>
          <a:ln w="12700">
            <a:solidFill>
              <a:schemeClr val="tx1"/>
            </a:solidFill>
            <a:prstDash val="dash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4065" name="Oval 14"/>
          <p:cNvSpPr>
            <a:spLocks noChangeArrowheads="1"/>
          </p:cNvSpPr>
          <p:nvPr/>
        </p:nvSpPr>
        <p:spPr bwMode="auto">
          <a:xfrm>
            <a:off x="7889875" y="4810125"/>
            <a:ext cx="57150" cy="63500"/>
          </a:xfrm>
          <a:prstGeom prst="ellipse">
            <a:avLst/>
          </a:prstGeom>
          <a:solidFill>
            <a:srgbClr val="037C03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4066" name="Oval 15"/>
          <p:cNvSpPr>
            <a:spLocks noChangeArrowheads="1"/>
          </p:cNvSpPr>
          <p:nvPr/>
        </p:nvSpPr>
        <p:spPr bwMode="auto">
          <a:xfrm>
            <a:off x="5314950" y="3378200"/>
            <a:ext cx="57150" cy="63500"/>
          </a:xfrm>
          <a:prstGeom prst="ellipse">
            <a:avLst/>
          </a:prstGeom>
          <a:solidFill>
            <a:srgbClr val="037C03"/>
          </a:solidFill>
          <a:ln w="12700">
            <a:solidFill>
              <a:schemeClr val="bg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1975875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679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167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8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4168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167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1679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41679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67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1679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6798" grpId="0" animBg="1"/>
      <p:bldP spid="416799" grpId="0" animBg="1"/>
      <p:bldP spid="416806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itle 1"/>
          <p:cNvSpPr>
            <a:spLocks noGrp="1"/>
          </p:cNvSpPr>
          <p:nvPr>
            <p:ph type="title"/>
          </p:nvPr>
        </p:nvSpPr>
        <p:spPr>
          <a:xfrm>
            <a:off x="457200" y="14288"/>
            <a:ext cx="8229600" cy="1143000"/>
          </a:xfrm>
        </p:spPr>
        <p:txBody>
          <a:bodyPr/>
          <a:lstStyle/>
          <a:p>
            <a:r>
              <a:rPr lang="en-US" dirty="0">
                <a:latin typeface="Arial" charset="0"/>
              </a:rPr>
              <a:t>Example</a:t>
            </a:r>
          </a:p>
        </p:txBody>
      </p:sp>
      <p:pic>
        <p:nvPicPr>
          <p:cNvPr id="29699" name="Picture 2" descr="http://www.ifp.illinois.edu/~yuhuang/rectify/orig_4_5_bd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3425" y="914400"/>
            <a:ext cx="7724775" cy="2873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9700" name="Picture 4" descr="http://www.ifp.illinois.edu/~yuhuang/rectify/rectif_4_5_bd.JPG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" y="3886200"/>
            <a:ext cx="7772400" cy="2859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29701" name="Straight Connector 4"/>
          <p:cNvCxnSpPr>
            <a:cxnSpLocks noChangeShapeType="1"/>
          </p:cNvCxnSpPr>
          <p:nvPr/>
        </p:nvCxnSpPr>
        <p:spPr bwMode="auto">
          <a:xfrm>
            <a:off x="733425" y="1600200"/>
            <a:ext cx="7724775" cy="0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702" name="Straight Connector 7"/>
          <p:cNvCxnSpPr>
            <a:cxnSpLocks noChangeShapeType="1"/>
          </p:cNvCxnSpPr>
          <p:nvPr/>
        </p:nvCxnSpPr>
        <p:spPr bwMode="auto">
          <a:xfrm>
            <a:off x="733425" y="2152650"/>
            <a:ext cx="7724775" cy="0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703" name="Straight Connector 8"/>
          <p:cNvCxnSpPr>
            <a:cxnSpLocks noChangeShapeType="1"/>
          </p:cNvCxnSpPr>
          <p:nvPr/>
        </p:nvCxnSpPr>
        <p:spPr bwMode="auto">
          <a:xfrm>
            <a:off x="733425" y="3527425"/>
            <a:ext cx="7724775" cy="0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11" name="TextBox 10"/>
          <p:cNvSpPr txBox="1"/>
          <p:nvPr/>
        </p:nvSpPr>
        <p:spPr>
          <a:xfrm>
            <a:off x="733425" y="928688"/>
            <a:ext cx="2590800" cy="457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 err="1">
                <a:solidFill>
                  <a:schemeClr val="bg1"/>
                </a:solidFill>
                <a:latin typeface="+mn-lt"/>
                <a:ea typeface="+mn-ea"/>
              </a:rPr>
              <a:t>Unrectified</a:t>
            </a:r>
            <a:endParaRPr lang="en-US" dirty="0">
              <a:solidFill>
                <a:schemeClr val="bg1"/>
              </a:solidFill>
              <a:latin typeface="+mn-lt"/>
              <a:ea typeface="+mn-ea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95325" y="3886200"/>
            <a:ext cx="2590800" cy="45720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  <a:latin typeface="+mn-lt"/>
                <a:ea typeface="+mn-ea"/>
              </a:rPr>
              <a:t>Rectified</a:t>
            </a:r>
          </a:p>
        </p:txBody>
      </p:sp>
      <p:cxnSp>
        <p:nvCxnSpPr>
          <p:cNvPr id="29706" name="Straight Connector 14"/>
          <p:cNvCxnSpPr>
            <a:cxnSpLocks noChangeShapeType="1"/>
          </p:cNvCxnSpPr>
          <p:nvPr/>
        </p:nvCxnSpPr>
        <p:spPr bwMode="auto">
          <a:xfrm>
            <a:off x="709613" y="4357688"/>
            <a:ext cx="7724775" cy="0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707" name="Straight Connector 15"/>
          <p:cNvCxnSpPr>
            <a:cxnSpLocks noChangeShapeType="1"/>
          </p:cNvCxnSpPr>
          <p:nvPr/>
        </p:nvCxnSpPr>
        <p:spPr bwMode="auto">
          <a:xfrm>
            <a:off x="693738" y="4840288"/>
            <a:ext cx="7724775" cy="0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708" name="Straight Connector 16"/>
          <p:cNvCxnSpPr>
            <a:cxnSpLocks noChangeShapeType="1"/>
          </p:cNvCxnSpPr>
          <p:nvPr/>
        </p:nvCxnSpPr>
        <p:spPr bwMode="auto">
          <a:xfrm>
            <a:off x="709613" y="5322888"/>
            <a:ext cx="7724775" cy="0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709" name="Straight Connector 17"/>
          <p:cNvCxnSpPr>
            <a:cxnSpLocks noChangeShapeType="1"/>
          </p:cNvCxnSpPr>
          <p:nvPr/>
        </p:nvCxnSpPr>
        <p:spPr bwMode="auto">
          <a:xfrm>
            <a:off x="709613" y="5799138"/>
            <a:ext cx="7724775" cy="0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cxnSp>
        <p:nvCxnSpPr>
          <p:cNvPr id="29710" name="Straight Connector 18"/>
          <p:cNvCxnSpPr>
            <a:cxnSpLocks noChangeShapeType="1"/>
          </p:cNvCxnSpPr>
          <p:nvPr/>
        </p:nvCxnSpPr>
        <p:spPr bwMode="auto">
          <a:xfrm>
            <a:off x="695325" y="6280150"/>
            <a:ext cx="7724775" cy="0"/>
          </a:xfrm>
          <a:prstGeom prst="line">
            <a:avLst/>
          </a:prstGeom>
          <a:noFill/>
          <a:ln w="12700">
            <a:solidFill>
              <a:srgbClr val="33CC33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cxn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717973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Freeform 5"/>
          <p:cNvSpPr>
            <a:spLocks/>
          </p:cNvSpPr>
          <p:nvPr/>
        </p:nvSpPr>
        <p:spPr bwMode="auto">
          <a:xfrm>
            <a:off x="5705475" y="3859213"/>
            <a:ext cx="1884363" cy="314325"/>
          </a:xfrm>
          <a:custGeom>
            <a:avLst/>
            <a:gdLst>
              <a:gd name="T0" fmla="*/ 0 w 1468"/>
              <a:gd name="T1" fmla="*/ 2147483647 h 252"/>
              <a:gd name="T2" fmla="*/ 2147483647 w 1468"/>
              <a:gd name="T3" fmla="*/ 2147483647 h 252"/>
              <a:gd name="T4" fmla="*/ 2147483647 w 1468"/>
              <a:gd name="T5" fmla="*/ 2147483647 h 252"/>
              <a:gd name="T6" fmla="*/ 2147483647 w 1468"/>
              <a:gd name="T7" fmla="*/ 2147483647 h 252"/>
              <a:gd name="T8" fmla="*/ 2147483647 w 1468"/>
              <a:gd name="T9" fmla="*/ 2147483647 h 252"/>
              <a:gd name="T10" fmla="*/ 2147483647 w 1468"/>
              <a:gd name="T11" fmla="*/ 0 h 252"/>
              <a:gd name="T12" fmla="*/ 2147483647 w 1468"/>
              <a:gd name="T13" fmla="*/ 2147483647 h 252"/>
              <a:gd name="T14" fmla="*/ 2147483647 w 1468"/>
              <a:gd name="T15" fmla="*/ 2147483647 h 252"/>
              <a:gd name="T16" fmla="*/ 2147483647 w 1468"/>
              <a:gd name="T17" fmla="*/ 2147483647 h 252"/>
              <a:gd name="T18" fmla="*/ 2147483647 w 1468"/>
              <a:gd name="T19" fmla="*/ 2147483647 h 252"/>
              <a:gd name="T20" fmla="*/ 2147483647 w 1468"/>
              <a:gd name="T21" fmla="*/ 2147483647 h 252"/>
              <a:gd name="T22" fmla="*/ 2147483647 w 1468"/>
              <a:gd name="T23" fmla="*/ 2147483647 h 252"/>
              <a:gd name="T24" fmla="*/ 2147483647 w 1468"/>
              <a:gd name="T25" fmla="*/ 2147483647 h 252"/>
              <a:gd name="T26" fmla="*/ 2147483647 w 1468"/>
              <a:gd name="T27" fmla="*/ 2147483647 h 252"/>
              <a:gd name="T28" fmla="*/ 2147483647 w 1468"/>
              <a:gd name="T29" fmla="*/ 2147483647 h 252"/>
              <a:gd name="T30" fmla="*/ 2147483647 w 1468"/>
              <a:gd name="T31" fmla="*/ 2147483647 h 252"/>
              <a:gd name="T32" fmla="*/ 2147483647 w 1468"/>
              <a:gd name="T33" fmla="*/ 2147483647 h 252"/>
              <a:gd name="T34" fmla="*/ 2147483647 w 1468"/>
              <a:gd name="T35" fmla="*/ 2147483647 h 252"/>
              <a:gd name="T36" fmla="*/ 2147483647 w 1468"/>
              <a:gd name="T37" fmla="*/ 2147483647 h 252"/>
              <a:gd name="T38" fmla="*/ 2147483647 w 1468"/>
              <a:gd name="T39" fmla="*/ 2147483647 h 252"/>
              <a:gd name="T40" fmla="*/ 2147483647 w 1468"/>
              <a:gd name="T41" fmla="*/ 2147483647 h 252"/>
              <a:gd name="T42" fmla="*/ 2147483647 w 1468"/>
              <a:gd name="T43" fmla="*/ 2147483647 h 252"/>
              <a:gd name="T44" fmla="*/ 2147483647 w 1468"/>
              <a:gd name="T45" fmla="*/ 2147483647 h 252"/>
              <a:gd name="T46" fmla="*/ 2147483647 w 1468"/>
              <a:gd name="T47" fmla="*/ 2147483647 h 252"/>
              <a:gd name="T48" fmla="*/ 2147483647 w 1468"/>
              <a:gd name="T49" fmla="*/ 2147483647 h 252"/>
              <a:gd name="T50" fmla="*/ 2147483647 w 1468"/>
              <a:gd name="T51" fmla="*/ 2147483647 h 252"/>
              <a:gd name="T52" fmla="*/ 2147483647 w 1468"/>
              <a:gd name="T53" fmla="*/ 2147483647 h 252"/>
              <a:gd name="T54" fmla="*/ 2147483647 w 1468"/>
              <a:gd name="T55" fmla="*/ 2147483647 h 252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w 1468"/>
              <a:gd name="T85" fmla="*/ 0 h 252"/>
              <a:gd name="T86" fmla="*/ 1468 w 1468"/>
              <a:gd name="T87" fmla="*/ 252 h 252"/>
            </a:gdLst>
            <a:ahLst/>
            <a:cxnLst>
              <a:cxn ang="T56">
                <a:pos x="T0" y="T1"/>
              </a:cxn>
              <a:cxn ang="T57">
                <a:pos x="T2" y="T3"/>
              </a:cxn>
              <a:cxn ang="T58">
                <a:pos x="T4" y="T5"/>
              </a:cxn>
              <a:cxn ang="T59">
                <a:pos x="T6" y="T7"/>
              </a:cxn>
              <a:cxn ang="T60">
                <a:pos x="T8" y="T9"/>
              </a:cxn>
              <a:cxn ang="T61">
                <a:pos x="T10" y="T11"/>
              </a:cxn>
              <a:cxn ang="T62">
                <a:pos x="T12" y="T13"/>
              </a:cxn>
              <a:cxn ang="T63">
                <a:pos x="T14" y="T15"/>
              </a:cxn>
              <a:cxn ang="T64">
                <a:pos x="T16" y="T17"/>
              </a:cxn>
              <a:cxn ang="T65">
                <a:pos x="T18" y="T19"/>
              </a:cxn>
              <a:cxn ang="T66">
                <a:pos x="T20" y="T21"/>
              </a:cxn>
              <a:cxn ang="T67">
                <a:pos x="T22" y="T23"/>
              </a:cxn>
              <a:cxn ang="T68">
                <a:pos x="T24" y="T25"/>
              </a:cxn>
              <a:cxn ang="T69">
                <a:pos x="T26" y="T27"/>
              </a:cxn>
              <a:cxn ang="T70">
                <a:pos x="T28" y="T29"/>
              </a:cxn>
              <a:cxn ang="T71">
                <a:pos x="T30" y="T31"/>
              </a:cxn>
              <a:cxn ang="T72">
                <a:pos x="T32" y="T33"/>
              </a:cxn>
              <a:cxn ang="T73">
                <a:pos x="T34" y="T35"/>
              </a:cxn>
              <a:cxn ang="T74">
                <a:pos x="T36" y="T37"/>
              </a:cxn>
              <a:cxn ang="T75">
                <a:pos x="T38" y="T39"/>
              </a:cxn>
              <a:cxn ang="T76">
                <a:pos x="T40" y="T41"/>
              </a:cxn>
              <a:cxn ang="T77">
                <a:pos x="T42" y="T43"/>
              </a:cxn>
              <a:cxn ang="T78">
                <a:pos x="T44" y="T45"/>
              </a:cxn>
              <a:cxn ang="T79">
                <a:pos x="T46" y="T47"/>
              </a:cxn>
              <a:cxn ang="T80">
                <a:pos x="T48" y="T49"/>
              </a:cxn>
              <a:cxn ang="T81">
                <a:pos x="T50" y="T51"/>
              </a:cxn>
              <a:cxn ang="T82">
                <a:pos x="T52" y="T53"/>
              </a:cxn>
              <a:cxn ang="T83">
                <a:pos x="T54" y="T55"/>
              </a:cxn>
            </a:cxnLst>
            <a:rect l="T84" t="T85" r="T86" b="T87"/>
            <a:pathLst>
              <a:path w="1468" h="252">
                <a:moveTo>
                  <a:pt x="0" y="5"/>
                </a:moveTo>
                <a:cubicBezTo>
                  <a:pt x="22" y="20"/>
                  <a:pt x="30" y="32"/>
                  <a:pt x="56" y="41"/>
                </a:cubicBezTo>
                <a:cubicBezTo>
                  <a:pt x="61" y="39"/>
                  <a:pt x="67" y="39"/>
                  <a:pt x="71" y="36"/>
                </a:cubicBezTo>
                <a:cubicBezTo>
                  <a:pt x="75" y="33"/>
                  <a:pt x="77" y="27"/>
                  <a:pt x="81" y="25"/>
                </a:cubicBezTo>
                <a:cubicBezTo>
                  <a:pt x="95" y="18"/>
                  <a:pt x="112" y="15"/>
                  <a:pt x="127" y="10"/>
                </a:cubicBezTo>
                <a:cubicBezTo>
                  <a:pt x="137" y="7"/>
                  <a:pt x="157" y="0"/>
                  <a:pt x="157" y="0"/>
                </a:cubicBezTo>
                <a:cubicBezTo>
                  <a:pt x="196" y="13"/>
                  <a:pt x="233" y="31"/>
                  <a:pt x="273" y="41"/>
                </a:cubicBezTo>
                <a:cubicBezTo>
                  <a:pt x="283" y="40"/>
                  <a:pt x="353" y="26"/>
                  <a:pt x="369" y="30"/>
                </a:cubicBezTo>
                <a:cubicBezTo>
                  <a:pt x="390" y="54"/>
                  <a:pt x="366" y="30"/>
                  <a:pt x="395" y="46"/>
                </a:cubicBezTo>
                <a:cubicBezTo>
                  <a:pt x="406" y="52"/>
                  <a:pt x="450" y="137"/>
                  <a:pt x="455" y="121"/>
                </a:cubicBezTo>
                <a:cubicBezTo>
                  <a:pt x="486" y="168"/>
                  <a:pt x="519" y="233"/>
                  <a:pt x="576" y="252"/>
                </a:cubicBezTo>
                <a:cubicBezTo>
                  <a:pt x="603" y="245"/>
                  <a:pt x="593" y="186"/>
                  <a:pt x="615" y="171"/>
                </a:cubicBezTo>
                <a:cubicBezTo>
                  <a:pt x="618" y="161"/>
                  <a:pt x="624" y="139"/>
                  <a:pt x="627" y="129"/>
                </a:cubicBezTo>
                <a:cubicBezTo>
                  <a:pt x="629" y="124"/>
                  <a:pt x="646" y="102"/>
                  <a:pt x="651" y="99"/>
                </a:cubicBezTo>
                <a:cubicBezTo>
                  <a:pt x="661" y="92"/>
                  <a:pt x="681" y="78"/>
                  <a:pt x="681" y="78"/>
                </a:cubicBezTo>
                <a:cubicBezTo>
                  <a:pt x="694" y="59"/>
                  <a:pt x="724" y="71"/>
                  <a:pt x="747" y="78"/>
                </a:cubicBezTo>
                <a:cubicBezTo>
                  <a:pt x="768" y="86"/>
                  <a:pt x="791" y="116"/>
                  <a:pt x="809" y="126"/>
                </a:cubicBezTo>
                <a:cubicBezTo>
                  <a:pt x="824" y="127"/>
                  <a:pt x="854" y="137"/>
                  <a:pt x="854" y="137"/>
                </a:cubicBezTo>
                <a:cubicBezTo>
                  <a:pt x="919" y="131"/>
                  <a:pt x="895" y="133"/>
                  <a:pt x="935" y="106"/>
                </a:cubicBezTo>
                <a:cubicBezTo>
                  <a:pt x="954" y="94"/>
                  <a:pt x="979" y="98"/>
                  <a:pt x="1001" y="96"/>
                </a:cubicBezTo>
                <a:cubicBezTo>
                  <a:pt x="1020" y="83"/>
                  <a:pt x="1042" y="78"/>
                  <a:pt x="1062" y="66"/>
                </a:cubicBezTo>
                <a:cubicBezTo>
                  <a:pt x="1096" y="71"/>
                  <a:pt x="1169" y="82"/>
                  <a:pt x="1198" y="101"/>
                </a:cubicBezTo>
                <a:cubicBezTo>
                  <a:pt x="1221" y="117"/>
                  <a:pt x="1247" y="133"/>
                  <a:pt x="1274" y="142"/>
                </a:cubicBezTo>
                <a:cubicBezTo>
                  <a:pt x="1291" y="159"/>
                  <a:pt x="1312" y="170"/>
                  <a:pt x="1334" y="177"/>
                </a:cubicBezTo>
                <a:cubicBezTo>
                  <a:pt x="1370" y="173"/>
                  <a:pt x="1383" y="175"/>
                  <a:pt x="1410" y="157"/>
                </a:cubicBezTo>
                <a:cubicBezTo>
                  <a:pt x="1417" y="135"/>
                  <a:pt x="1429" y="117"/>
                  <a:pt x="1446" y="101"/>
                </a:cubicBezTo>
                <a:cubicBezTo>
                  <a:pt x="1448" y="96"/>
                  <a:pt x="1447" y="90"/>
                  <a:pt x="1451" y="86"/>
                </a:cubicBezTo>
                <a:cubicBezTo>
                  <a:pt x="1468" y="69"/>
                  <a:pt x="1466" y="90"/>
                  <a:pt x="1466" y="76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grpSp>
        <p:nvGrpSpPr>
          <p:cNvPr id="47107" name="Group 6"/>
          <p:cNvGrpSpPr>
            <a:grpSpLocks/>
          </p:cNvGrpSpPr>
          <p:nvPr/>
        </p:nvGrpSpPr>
        <p:grpSpPr bwMode="auto">
          <a:xfrm>
            <a:off x="5708650" y="3721100"/>
            <a:ext cx="1909763" cy="477838"/>
            <a:chOff x="2064" y="2160"/>
            <a:chExt cx="1488" cy="384"/>
          </a:xfrm>
        </p:grpSpPr>
        <p:sp>
          <p:nvSpPr>
            <p:cNvPr id="47126" name="Line 7"/>
            <p:cNvSpPr>
              <a:spLocks noChangeShapeType="1"/>
            </p:cNvSpPr>
            <p:nvPr/>
          </p:nvSpPr>
          <p:spPr bwMode="auto">
            <a:xfrm flipV="1">
              <a:off x="2064" y="2160"/>
              <a:ext cx="0" cy="384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  <p:sp>
          <p:nvSpPr>
            <p:cNvPr id="47127" name="Line 8"/>
            <p:cNvSpPr>
              <a:spLocks noChangeShapeType="1"/>
            </p:cNvSpPr>
            <p:nvPr/>
          </p:nvSpPr>
          <p:spPr bwMode="auto">
            <a:xfrm>
              <a:off x="2064" y="2544"/>
              <a:ext cx="1488" cy="0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47108" name="Text Box 9"/>
          <p:cNvSpPr txBox="1">
            <a:spLocks noChangeArrowheads="1"/>
          </p:cNvSpPr>
          <p:nvPr/>
        </p:nvSpPr>
        <p:spPr bwMode="auto">
          <a:xfrm>
            <a:off x="4343400" y="3581400"/>
            <a:ext cx="1344613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Matching cost</a:t>
            </a:r>
          </a:p>
        </p:txBody>
      </p:sp>
      <p:sp>
        <p:nvSpPr>
          <p:cNvPr id="47109" name="Text Box 10"/>
          <p:cNvSpPr txBox="1">
            <a:spLocks noChangeArrowheads="1"/>
          </p:cNvSpPr>
          <p:nvPr/>
        </p:nvSpPr>
        <p:spPr bwMode="auto">
          <a:xfrm>
            <a:off x="7635875" y="3962400"/>
            <a:ext cx="89852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disparity</a:t>
            </a:r>
          </a:p>
        </p:txBody>
      </p:sp>
      <p:pic>
        <p:nvPicPr>
          <p:cNvPr id="47110" name="Picture 11" descr="lef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4013" y="1212850"/>
            <a:ext cx="2957512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7111" name="Picture 12" descr="righ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1738" y="1212850"/>
            <a:ext cx="2957512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7112" name="Line 13"/>
          <p:cNvSpPr>
            <a:spLocks noChangeShapeType="1"/>
          </p:cNvSpPr>
          <p:nvPr/>
        </p:nvSpPr>
        <p:spPr bwMode="auto">
          <a:xfrm>
            <a:off x="1439863" y="2108200"/>
            <a:ext cx="6713537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3" name="Rectangle 14"/>
          <p:cNvSpPr>
            <a:spLocks noChangeArrowheads="1"/>
          </p:cNvSpPr>
          <p:nvPr/>
        </p:nvSpPr>
        <p:spPr bwMode="auto">
          <a:xfrm>
            <a:off x="3017838" y="2049463"/>
            <a:ext cx="123825" cy="119062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47114" name="Group 15"/>
          <p:cNvGrpSpPr>
            <a:grpSpLocks/>
          </p:cNvGrpSpPr>
          <p:nvPr/>
        </p:nvGrpSpPr>
        <p:grpSpPr bwMode="auto">
          <a:xfrm>
            <a:off x="6021388" y="2049463"/>
            <a:ext cx="862012" cy="119062"/>
            <a:chOff x="3111" y="3838"/>
            <a:chExt cx="672" cy="96"/>
          </a:xfrm>
        </p:grpSpPr>
        <p:sp>
          <p:nvSpPr>
            <p:cNvPr id="47121" name="Rectangle 16"/>
            <p:cNvSpPr>
              <a:spLocks noChangeArrowheads="1"/>
            </p:cNvSpPr>
            <p:nvPr/>
          </p:nvSpPr>
          <p:spPr bwMode="auto">
            <a:xfrm>
              <a:off x="3399" y="3838"/>
              <a:ext cx="96" cy="96"/>
            </a:xfrm>
            <a:prstGeom prst="rect">
              <a:avLst/>
            </a:prstGeom>
            <a:noFill/>
            <a:ln w="15875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2" name="Rectangle 17"/>
            <p:cNvSpPr>
              <a:spLocks noChangeArrowheads="1"/>
            </p:cNvSpPr>
            <p:nvPr/>
          </p:nvSpPr>
          <p:spPr bwMode="auto">
            <a:xfrm>
              <a:off x="3111" y="3838"/>
              <a:ext cx="96" cy="96"/>
            </a:xfrm>
            <a:prstGeom prst="rect">
              <a:avLst/>
            </a:prstGeom>
            <a:noFill/>
            <a:ln w="15875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3" name="Rectangle 18"/>
            <p:cNvSpPr>
              <a:spLocks noChangeArrowheads="1"/>
            </p:cNvSpPr>
            <p:nvPr/>
          </p:nvSpPr>
          <p:spPr bwMode="auto">
            <a:xfrm>
              <a:off x="3255" y="3838"/>
              <a:ext cx="96" cy="96"/>
            </a:xfrm>
            <a:prstGeom prst="rect">
              <a:avLst/>
            </a:prstGeom>
            <a:noFill/>
            <a:ln w="15875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4" name="Rectangle 19"/>
            <p:cNvSpPr>
              <a:spLocks noChangeArrowheads="1"/>
            </p:cNvSpPr>
            <p:nvPr/>
          </p:nvSpPr>
          <p:spPr bwMode="auto">
            <a:xfrm>
              <a:off x="3543" y="3838"/>
              <a:ext cx="96" cy="96"/>
            </a:xfrm>
            <a:prstGeom prst="rect">
              <a:avLst/>
            </a:prstGeom>
            <a:noFill/>
            <a:ln w="15875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47125" name="Rectangle 20"/>
            <p:cNvSpPr>
              <a:spLocks noChangeArrowheads="1"/>
            </p:cNvSpPr>
            <p:nvPr/>
          </p:nvSpPr>
          <p:spPr bwMode="auto">
            <a:xfrm>
              <a:off x="3687" y="3838"/>
              <a:ext cx="96" cy="96"/>
            </a:xfrm>
            <a:prstGeom prst="rect">
              <a:avLst/>
            </a:prstGeom>
            <a:noFill/>
            <a:ln w="15875">
              <a:solidFill>
                <a:srgbClr val="00FFFF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47115" name="Text Box 21"/>
          <p:cNvSpPr txBox="1">
            <a:spLocks noChangeArrowheads="1"/>
          </p:cNvSpPr>
          <p:nvPr/>
        </p:nvSpPr>
        <p:spPr bwMode="auto">
          <a:xfrm>
            <a:off x="2925763" y="914400"/>
            <a:ext cx="523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Left</a:t>
            </a:r>
          </a:p>
        </p:txBody>
      </p:sp>
      <p:sp>
        <p:nvSpPr>
          <p:cNvPr id="47116" name="Text Box 22"/>
          <p:cNvSpPr txBox="1">
            <a:spLocks noChangeArrowheads="1"/>
          </p:cNvSpPr>
          <p:nvPr/>
        </p:nvSpPr>
        <p:spPr bwMode="auto">
          <a:xfrm>
            <a:off x="6223000" y="914400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Right</a:t>
            </a:r>
          </a:p>
        </p:txBody>
      </p:sp>
      <p:sp>
        <p:nvSpPr>
          <p:cNvPr id="47117" name="Freeform 23"/>
          <p:cNvSpPr>
            <a:spLocks/>
          </p:cNvSpPr>
          <p:nvPr/>
        </p:nvSpPr>
        <p:spPr bwMode="auto">
          <a:xfrm>
            <a:off x="6430963" y="1212850"/>
            <a:ext cx="23812" cy="3219450"/>
          </a:xfrm>
          <a:custGeom>
            <a:avLst/>
            <a:gdLst>
              <a:gd name="T0" fmla="*/ 2147483647 w 18"/>
              <a:gd name="T1" fmla="*/ 0 h 2587"/>
              <a:gd name="T2" fmla="*/ 0 w 18"/>
              <a:gd name="T3" fmla="*/ 2147483647 h 2587"/>
              <a:gd name="T4" fmla="*/ 0 60000 65536"/>
              <a:gd name="T5" fmla="*/ 0 60000 65536"/>
              <a:gd name="T6" fmla="*/ 0 w 18"/>
              <a:gd name="T7" fmla="*/ 0 h 2587"/>
              <a:gd name="T8" fmla="*/ 18 w 18"/>
              <a:gd name="T9" fmla="*/ 2587 h 258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18" h="2587">
                <a:moveTo>
                  <a:pt x="18" y="0"/>
                </a:moveTo>
                <a:lnTo>
                  <a:pt x="0" y="2587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7118" name="Text Box 24"/>
          <p:cNvSpPr txBox="1">
            <a:spLocks noChangeArrowheads="1"/>
          </p:cNvSpPr>
          <p:nvPr/>
        </p:nvSpPr>
        <p:spPr bwMode="auto">
          <a:xfrm>
            <a:off x="595313" y="1905000"/>
            <a:ext cx="8524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scanline</a:t>
            </a:r>
          </a:p>
        </p:txBody>
      </p:sp>
      <p:sp>
        <p:nvSpPr>
          <p:cNvPr id="47119" name="Rectangle 25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382000" cy="838200"/>
          </a:xfrm>
        </p:spPr>
        <p:txBody>
          <a:bodyPr/>
          <a:lstStyle/>
          <a:p>
            <a:endParaRPr lang="en-US" sz="3000" dirty="0">
              <a:solidFill>
                <a:srgbClr val="FF0000"/>
              </a:solidFill>
            </a:endParaRPr>
          </a:p>
        </p:txBody>
      </p:sp>
      <p:sp>
        <p:nvSpPr>
          <p:cNvPr id="25616" name="Rectangle 26"/>
          <p:cNvSpPr>
            <a:spLocks noGrp="1" noChangeArrowheads="1"/>
          </p:cNvSpPr>
          <p:nvPr>
            <p:ph type="body" idx="1"/>
          </p:nvPr>
        </p:nvSpPr>
        <p:spPr>
          <a:xfrm>
            <a:off x="685800" y="4572000"/>
            <a:ext cx="7772400" cy="1981200"/>
          </a:xfrm>
        </p:spPr>
        <p:txBody>
          <a:bodyPr>
            <a:normAutofit fontScale="85000" lnSpcReduction="10000"/>
          </a:bodyPr>
          <a:lstStyle/>
          <a:p>
            <a:pPr>
              <a:buFontTx/>
              <a:buChar char="•"/>
              <a:defRPr/>
            </a:pPr>
            <a:r>
              <a:rPr lang="en-US" dirty="0"/>
              <a:t>Slide a window along the right scanline and compare contents of that window with the reference window in the left image</a:t>
            </a:r>
          </a:p>
          <a:p>
            <a:pPr>
              <a:buFontTx/>
              <a:buChar char="•"/>
              <a:defRPr/>
            </a:pPr>
            <a:r>
              <a:rPr lang="en-US" dirty="0">
                <a:solidFill>
                  <a:srgbClr val="FF0000"/>
                </a:solidFill>
              </a:rPr>
              <a:t>Matching cost: SSD, SAD, or normalized correlation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99814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154" name="Picture 2" descr="lef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24013" y="1212850"/>
            <a:ext cx="2957512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9155" name="Picture 3" descr="right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011738" y="1212850"/>
            <a:ext cx="2957512" cy="2151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56" name="Line 4"/>
          <p:cNvSpPr>
            <a:spLocks noChangeShapeType="1"/>
          </p:cNvSpPr>
          <p:nvPr/>
        </p:nvSpPr>
        <p:spPr bwMode="auto">
          <a:xfrm>
            <a:off x="1439863" y="2108200"/>
            <a:ext cx="6713537" cy="0"/>
          </a:xfrm>
          <a:prstGeom prst="line">
            <a:avLst/>
          </a:prstGeom>
          <a:noFill/>
          <a:ln w="12700">
            <a:solidFill>
              <a:schemeClr val="folHlink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9157" name="Rectangle 5"/>
          <p:cNvSpPr>
            <a:spLocks noChangeArrowheads="1"/>
          </p:cNvSpPr>
          <p:nvPr/>
        </p:nvSpPr>
        <p:spPr bwMode="auto">
          <a:xfrm>
            <a:off x="3017838" y="2049463"/>
            <a:ext cx="123825" cy="119062"/>
          </a:xfrm>
          <a:prstGeom prst="rect">
            <a:avLst/>
          </a:prstGeom>
          <a:noFill/>
          <a:ln w="15875">
            <a:solidFill>
              <a:srgbClr val="FF0000"/>
            </a:solidFill>
            <a:miter lim="800000"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49158" name="Text Box 6"/>
          <p:cNvSpPr txBox="1">
            <a:spLocks noChangeArrowheads="1"/>
          </p:cNvSpPr>
          <p:nvPr/>
        </p:nvSpPr>
        <p:spPr bwMode="auto">
          <a:xfrm>
            <a:off x="2925763" y="914400"/>
            <a:ext cx="523875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Left</a:t>
            </a:r>
          </a:p>
        </p:txBody>
      </p:sp>
      <p:sp>
        <p:nvSpPr>
          <p:cNvPr id="49159" name="Text Box 7"/>
          <p:cNvSpPr txBox="1">
            <a:spLocks noChangeArrowheads="1"/>
          </p:cNvSpPr>
          <p:nvPr/>
        </p:nvSpPr>
        <p:spPr bwMode="auto">
          <a:xfrm>
            <a:off x="6223000" y="914400"/>
            <a:ext cx="636588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Right</a:t>
            </a:r>
          </a:p>
        </p:txBody>
      </p:sp>
      <p:sp>
        <p:nvSpPr>
          <p:cNvPr id="49160" name="Text Box 8"/>
          <p:cNvSpPr txBox="1">
            <a:spLocks noChangeArrowheads="1"/>
          </p:cNvSpPr>
          <p:nvPr/>
        </p:nvSpPr>
        <p:spPr bwMode="auto">
          <a:xfrm>
            <a:off x="595313" y="1905000"/>
            <a:ext cx="852487" cy="33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600">
                <a:solidFill>
                  <a:schemeClr val="tx2"/>
                </a:solidFill>
                <a:latin typeface="Times New Roman" pitchFamily="18" charset="0"/>
                <a:ea typeface="SimSun" pitchFamily="2" charset="-122"/>
              </a:rPr>
              <a:t>scanline</a:t>
            </a:r>
          </a:p>
        </p:txBody>
      </p:sp>
      <p:sp>
        <p:nvSpPr>
          <p:cNvPr id="49161" name="Rectangle 9"/>
          <p:cNvSpPr>
            <a:spLocks noGrp="1" noChangeArrowheads="1"/>
          </p:cNvSpPr>
          <p:nvPr>
            <p:ph type="title"/>
          </p:nvPr>
        </p:nvSpPr>
        <p:spPr>
          <a:xfrm>
            <a:off x="685800" y="76200"/>
            <a:ext cx="8382000" cy="838200"/>
          </a:xfrm>
        </p:spPr>
        <p:txBody>
          <a:bodyPr/>
          <a:lstStyle/>
          <a:p>
            <a:r>
              <a:rPr lang="en-US" sz="3000"/>
              <a:t>Correspondence search</a:t>
            </a:r>
          </a:p>
        </p:txBody>
      </p:sp>
      <p:sp>
        <p:nvSpPr>
          <p:cNvPr id="49162" name="Text Box 11"/>
          <p:cNvSpPr txBox="1">
            <a:spLocks noChangeArrowheads="1"/>
          </p:cNvSpPr>
          <p:nvPr/>
        </p:nvSpPr>
        <p:spPr bwMode="auto">
          <a:xfrm>
            <a:off x="5835650" y="6262688"/>
            <a:ext cx="1263650" cy="3667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/>
              <a:t>Norm. corr</a:t>
            </a:r>
          </a:p>
        </p:txBody>
      </p:sp>
      <p:pic>
        <p:nvPicPr>
          <p:cNvPr id="49163" name="Picture 1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00613" y="3730625"/>
            <a:ext cx="3176587" cy="2365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164" name="Freeform 12"/>
          <p:cNvSpPr>
            <a:spLocks/>
          </p:cNvSpPr>
          <p:nvPr/>
        </p:nvSpPr>
        <p:spPr bwMode="auto">
          <a:xfrm>
            <a:off x="6454775" y="1212850"/>
            <a:ext cx="4763" cy="5043488"/>
          </a:xfrm>
          <a:custGeom>
            <a:avLst/>
            <a:gdLst>
              <a:gd name="T0" fmla="*/ 0 w 3"/>
              <a:gd name="T1" fmla="*/ 0 h 3177"/>
              <a:gd name="T2" fmla="*/ 2147483647 w 3"/>
              <a:gd name="T3" fmla="*/ 2147483647 h 3177"/>
              <a:gd name="T4" fmla="*/ 0 60000 65536"/>
              <a:gd name="T5" fmla="*/ 0 60000 65536"/>
              <a:gd name="T6" fmla="*/ 0 w 3"/>
              <a:gd name="T7" fmla="*/ 0 h 3177"/>
              <a:gd name="T8" fmla="*/ 3 w 3"/>
              <a:gd name="T9" fmla="*/ 3177 h 3177"/>
            </a:gdLst>
            <a:ahLst/>
            <a:cxnLst>
              <a:cxn ang="T4">
                <a:pos x="T0" y="T1"/>
              </a:cxn>
              <a:cxn ang="T5">
                <a:pos x="T2" y="T3"/>
              </a:cxn>
            </a:cxnLst>
            <a:rect l="T6" t="T7" r="T8" b="T9"/>
            <a:pathLst>
              <a:path w="3" h="3177">
                <a:moveTo>
                  <a:pt x="0" y="0"/>
                </a:moveTo>
                <a:lnTo>
                  <a:pt x="3" y="3177"/>
                </a:lnTo>
              </a:path>
            </a:pathLst>
          </a:custGeom>
          <a:noFill/>
          <a:ln w="12700">
            <a:solidFill>
              <a:srgbClr val="FF0000"/>
            </a:solidFill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7C59B69-6083-0D46-8CBF-CC33D581A354}" type="slidenum">
              <a:rPr lang="en-US" smtClean="0"/>
              <a:pPr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251997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40" name="Rectangle 2"/>
          <p:cNvSpPr>
            <a:spLocks noGrp="1" noChangeArrowheads="1"/>
          </p:cNvSpPr>
          <p:nvPr>
            <p:ph type="title"/>
          </p:nvPr>
        </p:nvSpPr>
        <p:spPr>
          <a:xfrm>
            <a:off x="457200" y="133350"/>
            <a:ext cx="8229600" cy="1143000"/>
          </a:xfrm>
        </p:spPr>
        <p:txBody>
          <a:bodyPr/>
          <a:lstStyle/>
          <a:p>
            <a:r>
              <a:rPr lang="en-US" dirty="0"/>
              <a:t>Results with window search</a:t>
            </a:r>
          </a:p>
        </p:txBody>
      </p:sp>
      <p:graphicFrame>
        <p:nvGraphicFramePr>
          <p:cNvPr id="14338" name="Object 3"/>
          <p:cNvGraphicFramePr>
            <a:graphicFrameLocks noChangeAspect="1"/>
          </p:cNvGraphicFramePr>
          <p:nvPr/>
        </p:nvGraphicFramePr>
        <p:xfrm>
          <a:off x="5257800" y="4332288"/>
          <a:ext cx="3276600" cy="237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4" name="Image" r:id="rId4" imgW="4422167" imgH="3202259" progId="">
                  <p:embed/>
                </p:oleObj>
              </mc:Choice>
              <mc:Fallback>
                <p:oleObj name="Image" r:id="rId4" imgW="4422167" imgH="3202259" progId="">
                  <p:embed/>
                  <p:pic>
                    <p:nvPicPr>
                      <p:cNvPr id="14338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5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257800" y="4332288"/>
                        <a:ext cx="3276600" cy="2373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1" name="Text Box 4"/>
          <p:cNvSpPr txBox="1">
            <a:spLocks noChangeArrowheads="1"/>
          </p:cNvSpPr>
          <p:nvPr/>
        </p:nvSpPr>
        <p:spPr bwMode="auto">
          <a:xfrm>
            <a:off x="817563" y="3810000"/>
            <a:ext cx="3525837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Window-based matching</a:t>
            </a:r>
          </a:p>
        </p:txBody>
      </p:sp>
      <p:graphicFrame>
        <p:nvGraphicFramePr>
          <p:cNvPr id="14339" name="Object 5"/>
          <p:cNvGraphicFramePr>
            <a:graphicFrameLocks noChangeAspect="1"/>
          </p:cNvGraphicFramePr>
          <p:nvPr/>
        </p:nvGraphicFramePr>
        <p:xfrm>
          <a:off x="914400" y="4332288"/>
          <a:ext cx="3276600" cy="237331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5" name="Image" r:id="rId6" imgW="4422167" imgH="3202259" progId="">
                  <p:embed/>
                </p:oleObj>
              </mc:Choice>
              <mc:Fallback>
                <p:oleObj name="Image" r:id="rId6" imgW="4422167" imgH="3202259" progId="">
                  <p:embed/>
                  <p:pic>
                    <p:nvPicPr>
                      <p:cNvPr id="14339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914400" y="4332288"/>
                        <a:ext cx="3276600" cy="2373312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14342" name="Text Box 6"/>
          <p:cNvSpPr txBox="1">
            <a:spLocks noChangeArrowheads="1"/>
          </p:cNvSpPr>
          <p:nvPr/>
        </p:nvSpPr>
        <p:spPr bwMode="auto">
          <a:xfrm>
            <a:off x="5964238" y="3810000"/>
            <a:ext cx="18954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Ground truth</a:t>
            </a:r>
          </a:p>
        </p:txBody>
      </p:sp>
      <p:pic>
        <p:nvPicPr>
          <p:cNvPr id="14343" name="Picture 7" descr="scene1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3048000" y="1276350"/>
            <a:ext cx="3276600" cy="2457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4344" name="Text Box 6"/>
          <p:cNvSpPr txBox="1">
            <a:spLocks noChangeArrowheads="1"/>
          </p:cNvSpPr>
          <p:nvPr/>
        </p:nvSpPr>
        <p:spPr bwMode="auto">
          <a:xfrm>
            <a:off x="4344988" y="838200"/>
            <a:ext cx="82867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/>
              <a:t>Data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CA7CF4-79CC-6A48-A466-8C20EA113E48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579964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Using more than two images</a:t>
            </a:r>
          </a:p>
        </p:txBody>
      </p:sp>
      <p:pic>
        <p:nvPicPr>
          <p:cNvPr id="60419" name="Picture 2" descr="http://grail.cs.washington.edu/projects/mvscpc/images/NotreDameFacade_large.jpg"/>
          <p:cNvPicPr>
            <a:picLocks noChangeAspect="1" noChangeArrowheads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8200" y="1435100"/>
            <a:ext cx="3705225" cy="4806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0420" name="Picture 3"/>
          <p:cNvPicPr>
            <a:picLocks noChangeAspect="1" noChangeArrowheads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905000"/>
            <a:ext cx="3048000" cy="15049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60421" name="Picture 4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3657600"/>
            <a:ext cx="3048000" cy="1492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60422" name="Right Arrow 3"/>
          <p:cNvSpPr>
            <a:spLocks noChangeArrowheads="1"/>
          </p:cNvSpPr>
          <p:nvPr/>
        </p:nvSpPr>
        <p:spPr bwMode="auto">
          <a:xfrm>
            <a:off x="3810000" y="3276600"/>
            <a:ext cx="685800" cy="457200"/>
          </a:xfrm>
          <a:prstGeom prst="righ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349250" y="5919788"/>
            <a:ext cx="4572000" cy="64611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1200">
                <a:latin typeface="Arial" charset="0"/>
                <a:hlinkClick r:id="rId5" action="ppaction://hlinkfile"/>
              </a:rPr>
              <a:t>Multi-View Stereo for Community Photo Collections</a:t>
            </a:r>
            <a:br>
              <a:rPr lang="en-US" sz="1200">
                <a:latin typeface="Arial" charset="0"/>
              </a:rPr>
            </a:br>
            <a:r>
              <a:rPr lang="en-US" sz="1200">
                <a:latin typeface="Arial" charset="0"/>
              </a:rPr>
              <a:t>M. Goesele, N. Snavely, B. Curless, H. Hoppe, S. Seitz</a:t>
            </a:r>
            <a:br>
              <a:rPr lang="en-US" sz="1200">
                <a:latin typeface="Arial" charset="0"/>
              </a:rPr>
            </a:br>
            <a:r>
              <a:rPr lang="en-US" sz="1200">
                <a:latin typeface="Arial" charset="0"/>
              </a:rPr>
              <a:t>Proceedings of </a:t>
            </a:r>
            <a:r>
              <a:rPr lang="en-US" sz="1200">
                <a:latin typeface="Arial" charset="0"/>
                <a:hlinkClick r:id="rId6"/>
              </a:rPr>
              <a:t>ICCV 2007</a:t>
            </a:r>
            <a:r>
              <a:rPr lang="en-US" sz="1200">
                <a:latin typeface="Arial" charset="0"/>
              </a:rPr>
              <a:t>, </a:t>
            </a: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35E129A-E41D-479C-9971-1A57C1F71E37}" type="slidenum">
              <a:rPr lang="en-US" smtClean="0">
                <a:solidFill>
                  <a:srgbClr val="000000"/>
                </a:solidFill>
              </a:rPr>
              <a:pPr>
                <a:defRPr/>
              </a:pPr>
              <a:t>27</a:t>
            </a:fld>
            <a:endParaRPr lang="en-US">
              <a:solidFill>
                <a:srgbClr val="0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932702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163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2913" y="1758950"/>
            <a:ext cx="8229600" cy="4924425"/>
          </a:xfrm>
        </p:spPr>
        <p:txBody>
          <a:bodyPr/>
          <a:lstStyle/>
          <a:p>
            <a:r>
              <a:rPr lang="en-GB" sz="2400" dirty="0">
                <a:latin typeface="Arial" pitchFamily="34" charset="0"/>
                <a:cs typeface="Arial" pitchFamily="34" charset="0"/>
              </a:rPr>
              <a:t>“Digital copy” of real object</a:t>
            </a:r>
          </a:p>
          <a:p>
            <a:endParaRPr lang="en-GB" sz="900" dirty="0">
              <a:latin typeface="Arial" pitchFamily="34" charset="0"/>
              <a:cs typeface="Arial" pitchFamily="34" charset="0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</a:rPr>
              <a:t>Allows us to</a:t>
            </a:r>
          </a:p>
          <a:p>
            <a:pPr lvl="1"/>
            <a:r>
              <a:rPr lang="en-GB" sz="2000" dirty="0">
                <a:latin typeface="Arial" pitchFamily="34" charset="0"/>
                <a:cs typeface="Arial" pitchFamily="34" charset="0"/>
              </a:rPr>
              <a:t>Inspect details of object</a:t>
            </a:r>
          </a:p>
          <a:p>
            <a:pPr lvl="1"/>
            <a:r>
              <a:rPr lang="en-GB" sz="2000" dirty="0">
                <a:latin typeface="Arial" pitchFamily="34" charset="0"/>
                <a:cs typeface="Arial" pitchFamily="34" charset="0"/>
              </a:rPr>
              <a:t>Measure properties</a:t>
            </a:r>
          </a:p>
          <a:p>
            <a:pPr lvl="1"/>
            <a:r>
              <a:rPr lang="en-GB" sz="2000" dirty="0">
                <a:latin typeface="Arial" pitchFamily="34" charset="0"/>
                <a:cs typeface="Arial" pitchFamily="34" charset="0"/>
              </a:rPr>
              <a:t>Reproduce in different material</a:t>
            </a:r>
            <a:endParaRPr lang="en-GB" sz="700" dirty="0">
              <a:latin typeface="Arial" pitchFamily="34" charset="0"/>
              <a:cs typeface="Arial" pitchFamily="34" charset="0"/>
            </a:endParaRPr>
          </a:p>
          <a:p>
            <a:endParaRPr lang="en-GB" sz="900" dirty="0">
              <a:latin typeface="Arial" pitchFamily="34" charset="0"/>
              <a:cs typeface="Arial" pitchFamily="34" charset="0"/>
            </a:endParaRPr>
          </a:p>
          <a:p>
            <a:r>
              <a:rPr lang="en-GB" sz="2400" dirty="0">
                <a:latin typeface="Arial" pitchFamily="34" charset="0"/>
                <a:cs typeface="Arial" pitchFamily="34" charset="0"/>
              </a:rPr>
              <a:t>Many applications</a:t>
            </a:r>
          </a:p>
          <a:p>
            <a:pPr lvl="1"/>
            <a:r>
              <a:rPr lang="en-GB" sz="2000" dirty="0">
                <a:latin typeface="Arial" pitchFamily="34" charset="0"/>
                <a:cs typeface="Arial" pitchFamily="34" charset="0"/>
              </a:rPr>
              <a:t>Cultural heritage preservation </a:t>
            </a:r>
          </a:p>
          <a:p>
            <a:pPr lvl="1"/>
            <a:r>
              <a:rPr lang="en-GB" sz="2000" dirty="0">
                <a:latin typeface="Arial" pitchFamily="34" charset="0"/>
                <a:cs typeface="Arial" pitchFamily="34" charset="0"/>
              </a:rPr>
              <a:t>Computer games and movies</a:t>
            </a:r>
          </a:p>
          <a:p>
            <a:pPr lvl="1"/>
            <a:r>
              <a:rPr lang="en-GB" sz="2000" dirty="0">
                <a:latin typeface="Arial" pitchFamily="34" charset="0"/>
                <a:cs typeface="Arial" pitchFamily="34" charset="0"/>
              </a:rPr>
              <a:t>City modelling</a:t>
            </a:r>
          </a:p>
          <a:p>
            <a:pPr lvl="1"/>
            <a:r>
              <a:rPr lang="en-GB" sz="2000" dirty="0">
                <a:latin typeface="Arial" pitchFamily="34" charset="0"/>
                <a:cs typeface="Arial" pitchFamily="34" charset="0"/>
              </a:rPr>
              <a:t>E-commerce</a:t>
            </a:r>
          </a:p>
        </p:txBody>
      </p:sp>
      <p:pic>
        <p:nvPicPr>
          <p:cNvPr id="1221640" name="Picture 8" descr="capture0000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91375" y="2362616"/>
            <a:ext cx="1016715" cy="1507097"/>
          </a:xfrm>
          <a:prstGeom prst="rect">
            <a:avLst/>
          </a:prstGeom>
          <a:noFill/>
        </p:spPr>
      </p:pic>
      <p:pic>
        <p:nvPicPr>
          <p:cNvPr id="1221641" name="Picture 9" descr="capture0009"/>
          <p:cNvPicPr>
            <a:picLocks noChangeAspect="1" noChangeArrowheads="1"/>
          </p:cNvPicPr>
          <p:nvPr/>
        </p:nvPicPr>
        <p:blipFill>
          <a:blip r:embed="rId4" cstate="print"/>
          <a:srcRect b="5236"/>
          <a:stretch>
            <a:fillRect/>
          </a:stretch>
        </p:blipFill>
        <p:spPr bwMode="auto">
          <a:xfrm>
            <a:off x="7920999" y="2246313"/>
            <a:ext cx="1118116" cy="1571625"/>
          </a:xfrm>
          <a:prstGeom prst="rect">
            <a:avLst/>
          </a:prstGeom>
          <a:noFill/>
        </p:spPr>
      </p:pic>
      <p:sp>
        <p:nvSpPr>
          <p:cNvPr id="12216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3D model</a:t>
            </a:r>
          </a:p>
        </p:txBody>
      </p:sp>
      <p:pic>
        <p:nvPicPr>
          <p:cNvPr id="1221637" name="Picture 5" descr="capture0001"/>
          <p:cNvPicPr>
            <a:picLocks noChangeAspect="1" noChangeArrowheads="1"/>
          </p:cNvPicPr>
          <p:nvPr/>
        </p:nvPicPr>
        <p:blipFill>
          <a:blip r:embed="rId5" cstate="print">
            <a:clrChange>
              <a:clrFrom>
                <a:srgbClr val="FFFF00"/>
              </a:clrFrom>
              <a:clrTo>
                <a:srgbClr val="FFFF00">
                  <a:alpha val="0"/>
                </a:srgbClr>
              </a:clrTo>
            </a:clrChange>
          </a:blip>
          <a:srcRect l="9854" r="14157"/>
          <a:stretch>
            <a:fillRect/>
          </a:stretch>
        </p:blipFill>
        <p:spPr bwMode="auto">
          <a:xfrm>
            <a:off x="7191375" y="3817938"/>
            <a:ext cx="1847740" cy="1837201"/>
          </a:xfrm>
          <a:prstGeom prst="rect">
            <a:avLst/>
          </a:prstGeom>
          <a:noFill/>
        </p:spPr>
      </p:pic>
      <p:pic>
        <p:nvPicPr>
          <p:cNvPr id="1221638" name="Picture 6" descr="house_black_v2"/>
          <p:cNvPicPr>
            <a:picLocks noChangeAspect="1" noChangeArrowheads="1"/>
          </p:cNvPicPr>
          <p:nvPr/>
        </p:nvPicPr>
        <p:blipFill>
          <a:blip r:embed="rId6" cstate="print">
            <a:clrChange>
              <a:clrFrom>
                <a:srgbClr val="FF0000"/>
              </a:clrFrom>
              <a:clrTo>
                <a:srgbClr val="FF000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4854575" y="1247775"/>
            <a:ext cx="2530475" cy="2336800"/>
          </a:xfrm>
          <a:prstGeom prst="rect">
            <a:avLst/>
          </a:prstGeom>
          <a:noFill/>
        </p:spPr>
      </p:pic>
      <p:grpSp>
        <p:nvGrpSpPr>
          <p:cNvPr id="3" name="Group 12"/>
          <p:cNvGrpSpPr>
            <a:grpSpLocks noChangeAspect="1"/>
          </p:cNvGrpSpPr>
          <p:nvPr/>
        </p:nvGrpSpPr>
        <p:grpSpPr bwMode="auto">
          <a:xfrm>
            <a:off x="6140450" y="5592763"/>
            <a:ext cx="2552700" cy="1041400"/>
            <a:chOff x="365" y="3025"/>
            <a:chExt cx="2562" cy="1148"/>
          </a:xfrm>
        </p:grpSpPr>
        <p:pic>
          <p:nvPicPr>
            <p:cNvPr id="1221645" name="Picture 13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65" y="3025"/>
              <a:ext cx="2562" cy="564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</p:pic>
        <p:pic>
          <p:nvPicPr>
            <p:cNvPr id="1221646" name="Picture 14" descr="hand_one_3d_004"/>
            <p:cNvPicPr>
              <a:picLocks noChangeAspect="1" noChangeArrowheads="1"/>
            </p:cNvPicPr>
            <p:nvPr/>
          </p:nvPicPr>
          <p:blipFill>
            <a:blip r:embed="rId8" cstate="print"/>
            <a:srcRect r="490"/>
            <a:stretch>
              <a:fillRect/>
            </a:stretch>
          </p:blipFill>
          <p:spPr bwMode="auto">
            <a:xfrm>
              <a:off x="2081" y="3606"/>
              <a:ext cx="846" cy="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1647" name="Picture 15" descr="hand_one_3d_008"/>
            <p:cNvPicPr>
              <a:picLocks noChangeAspect="1" noChangeArrowheads="1"/>
            </p:cNvPicPr>
            <p:nvPr/>
          </p:nvPicPr>
          <p:blipFill>
            <a:blip r:embed="rId9" cstate="print"/>
            <a:srcRect r="874"/>
            <a:stretch>
              <a:fillRect/>
            </a:stretch>
          </p:blipFill>
          <p:spPr bwMode="auto">
            <a:xfrm>
              <a:off x="1224" y="3606"/>
              <a:ext cx="843" cy="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221648" name="Picture 16" descr="hand_one_3d_014"/>
            <p:cNvPicPr>
              <a:picLocks noChangeAspect="1" noChangeArrowheads="1"/>
            </p:cNvPicPr>
            <p:nvPr/>
          </p:nvPicPr>
          <p:blipFill>
            <a:blip r:embed="rId10" cstate="print"/>
            <a:srcRect r="874"/>
            <a:stretch>
              <a:fillRect/>
            </a:stretch>
          </p:blipFill>
          <p:spPr bwMode="auto">
            <a:xfrm>
              <a:off x="366" y="3606"/>
              <a:ext cx="843" cy="56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grpSp>
        <p:nvGrpSpPr>
          <p:cNvPr id="4" name="Group 19"/>
          <p:cNvGrpSpPr>
            <a:grpSpLocks noChangeAspect="1"/>
          </p:cNvGrpSpPr>
          <p:nvPr/>
        </p:nvGrpSpPr>
        <p:grpSpPr bwMode="auto">
          <a:xfrm>
            <a:off x="5257800" y="3794125"/>
            <a:ext cx="2190750" cy="1368425"/>
            <a:chOff x="3920" y="1124"/>
            <a:chExt cx="1840" cy="1149"/>
          </a:xfrm>
        </p:grpSpPr>
        <p:pic>
          <p:nvPicPr>
            <p:cNvPr id="1221652" name="Picture 20" descr="image4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920" y="1124"/>
              <a:ext cx="1258" cy="943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pic>
          <p:nvPicPr>
            <p:cNvPr id="1221653" name="Picture 21" descr="parth_recon"/>
            <p:cNvPicPr>
              <a:picLocks noChangeAspect="1" noChangeArrowheads="1"/>
            </p:cNvPicPr>
            <p:nvPr/>
          </p:nvPicPr>
          <p:blipFill>
            <a:blip r:embed="rId1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4322" y="1442"/>
              <a:ext cx="1438" cy="831"/>
            </a:xfrm>
            <a:prstGeom prst="rect">
              <a:avLst/>
            </a:prstGeom>
            <a:noFill/>
          </p:spPr>
        </p:pic>
      </p:grpSp>
    </p:spTree>
    <p:extLst>
      <p:ext uri="{BB962C8B-B14F-4D97-AF65-F5344CB8AC3E}">
        <p14:creationId xmlns:p14="http://schemas.microsoft.com/office/powerpoint/2010/main" val="31440124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1347" name="Picture 3" descr="000_002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6250" y="2393950"/>
            <a:ext cx="4037013" cy="30241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41348" name="Picture 4" descr="capture0000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524375" y="1512888"/>
            <a:ext cx="1703388" cy="2478087"/>
          </a:xfrm>
          <a:prstGeom prst="rect">
            <a:avLst/>
          </a:prstGeom>
          <a:noFill/>
        </p:spPr>
      </p:pic>
      <p:pic>
        <p:nvPicPr>
          <p:cNvPr id="441349" name="Picture 5" descr="capture0001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5892800" y="1595438"/>
            <a:ext cx="1590675" cy="2312987"/>
          </a:xfrm>
          <a:prstGeom prst="rect">
            <a:avLst/>
          </a:prstGeom>
          <a:noFill/>
        </p:spPr>
      </p:pic>
      <p:pic>
        <p:nvPicPr>
          <p:cNvPr id="441350" name="Picture 6" descr="capture0002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7191375" y="1300163"/>
            <a:ext cx="1925638" cy="2800350"/>
          </a:xfrm>
          <a:prstGeom prst="rect">
            <a:avLst/>
          </a:prstGeom>
          <a:noFill/>
        </p:spPr>
      </p:pic>
      <p:pic>
        <p:nvPicPr>
          <p:cNvPr id="441351" name="Picture 7" descr="capture0007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6754813" y="3735388"/>
            <a:ext cx="2079625" cy="3022600"/>
          </a:xfrm>
          <a:prstGeom prst="rect">
            <a:avLst/>
          </a:prstGeom>
          <a:noFill/>
        </p:spPr>
      </p:pic>
      <p:pic>
        <p:nvPicPr>
          <p:cNvPr id="441352" name="Picture 8" descr="capture000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4476750" y="3690938"/>
            <a:ext cx="2157413" cy="3138487"/>
          </a:xfrm>
          <a:prstGeom prst="rect">
            <a:avLst/>
          </a:prstGeom>
          <a:noFill/>
        </p:spPr>
      </p:pic>
      <p:sp>
        <p:nvSpPr>
          <p:cNvPr id="441354" name="Rectangle 10"/>
          <p:cNvSpPr>
            <a:spLocks noGrp="1" noChangeArrowheads="1"/>
          </p:cNvSpPr>
          <p:nvPr>
            <p:ph type="title"/>
          </p:nvPr>
        </p:nvSpPr>
        <p:spPr>
          <a:xfrm>
            <a:off x="228600" y="152400"/>
            <a:ext cx="8613775" cy="1143000"/>
          </a:xfrm>
          <a:noFill/>
          <a:ln/>
        </p:spPr>
        <p:txBody>
          <a:bodyPr lIns="92075" tIns="46038" rIns="92075" bIns="46038"/>
          <a:lstStyle/>
          <a:p>
            <a:r>
              <a:rPr lang="en-GB" dirty="0"/>
              <a:t>Applications: cultural heritage</a:t>
            </a:r>
          </a:p>
        </p:txBody>
      </p:sp>
      <p:sp>
        <p:nvSpPr>
          <p:cNvPr id="441355" name="Rectangle 11"/>
          <p:cNvSpPr>
            <a:spLocks noChangeArrowheads="1"/>
          </p:cNvSpPr>
          <p:nvPr/>
        </p:nvSpPr>
        <p:spPr bwMode="auto">
          <a:xfrm>
            <a:off x="368300" y="2057400"/>
            <a:ext cx="3851275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00" b="1">
                <a:solidFill>
                  <a:prstClr val="black"/>
                </a:solidFill>
                <a:latin typeface="Calibri"/>
              </a:rPr>
              <a:t>SCULPTEUR European project</a:t>
            </a:r>
            <a:r>
              <a:rPr lang="en-GB" sz="1600">
                <a:solidFill>
                  <a:prstClr val="black"/>
                </a:solidFill>
                <a:latin typeface="Calibri"/>
              </a:rPr>
              <a:t> </a:t>
            </a:r>
            <a:br>
              <a:rPr lang="en-GB" sz="1600">
                <a:solidFill>
                  <a:prstClr val="black"/>
                </a:solidFill>
                <a:latin typeface="Calibri"/>
              </a:rPr>
            </a:br>
            <a:endParaRPr lang="en-GB" sz="1600">
              <a:solidFill>
                <a:prstClr val="black"/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207659748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3400" name="Rectangle 8"/>
          <p:cNvSpPr>
            <a:spLocks noGrp="1" noChangeArrowheads="1"/>
          </p:cNvSpPr>
          <p:nvPr>
            <p:ph type="title"/>
          </p:nvPr>
        </p:nvSpPr>
        <p:spPr>
          <a:xfrm>
            <a:off x="228600" y="-1639"/>
            <a:ext cx="8613775" cy="1143000"/>
          </a:xfrm>
          <a:noFill/>
          <a:ln/>
        </p:spPr>
        <p:txBody>
          <a:bodyPr lIns="92075" tIns="46038" rIns="92075" bIns="46038"/>
          <a:lstStyle/>
          <a:p>
            <a:r>
              <a:rPr lang="en-GB" dirty="0"/>
              <a:t>Applications: art</a:t>
            </a:r>
            <a:endParaRPr lang="fr-FR" dirty="0"/>
          </a:p>
        </p:txBody>
      </p:sp>
      <p:pic>
        <p:nvPicPr>
          <p:cNvPr id="443401" name="Picture 9"/>
          <p:cNvPicPr>
            <a:picLocks noChangeAspect="1" noChangeArrowheads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6967538" y="4070350"/>
            <a:ext cx="1744662" cy="264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43402" name="Picture 10" descr="gormley3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978400" y="4070350"/>
            <a:ext cx="1741488" cy="2644775"/>
          </a:xfrm>
          <a:prstGeom prst="rect">
            <a:avLst/>
          </a:prstGeom>
          <a:noFill/>
        </p:spPr>
      </p:pic>
      <p:pic>
        <p:nvPicPr>
          <p:cNvPr id="443403" name="Picture 11" descr="gormley5"/>
          <p:cNvPicPr>
            <a:picLocks noChangeAspect="1" noChangeArrowheads="1"/>
          </p:cNvPicPr>
          <p:nvPr/>
        </p:nvPicPr>
        <p:blipFill>
          <a:blip r:embed="rId5"/>
          <a:srcRect t="4158" b="7423"/>
          <a:stretch>
            <a:fillRect/>
          </a:stretch>
        </p:blipFill>
        <p:spPr bwMode="auto">
          <a:xfrm>
            <a:off x="1150938" y="4373563"/>
            <a:ext cx="2700337" cy="1890712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443404" name="Picture 12" descr="gormley4"/>
          <p:cNvPicPr>
            <a:picLocks noChangeAspect="1" noChangeArrowheads="1"/>
          </p:cNvPicPr>
          <p:nvPr/>
        </p:nvPicPr>
        <p:blipFill>
          <a:blip r:embed="rId6"/>
          <a:srcRect b="13542"/>
          <a:stretch>
            <a:fillRect/>
          </a:stretch>
        </p:blipFill>
        <p:spPr bwMode="auto">
          <a:xfrm>
            <a:off x="1150938" y="1476375"/>
            <a:ext cx="2700337" cy="2312988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grpSp>
        <p:nvGrpSpPr>
          <p:cNvPr id="2" name="Group 17"/>
          <p:cNvGrpSpPr>
            <a:grpSpLocks/>
          </p:cNvGrpSpPr>
          <p:nvPr/>
        </p:nvGrpSpPr>
        <p:grpSpPr bwMode="auto">
          <a:xfrm>
            <a:off x="4302125" y="1455738"/>
            <a:ext cx="4591050" cy="2528887"/>
            <a:chOff x="2710" y="941"/>
            <a:chExt cx="2892" cy="1593"/>
          </a:xfrm>
        </p:grpSpPr>
        <p:pic>
          <p:nvPicPr>
            <p:cNvPr id="443406" name="Picture 14" descr="gormley1"/>
            <p:cNvPicPr>
              <a:picLocks noChangeAspect="1" noChangeArrowheads="1"/>
            </p:cNvPicPr>
            <p:nvPr/>
          </p:nvPicPr>
          <p:blipFill>
            <a:blip r:embed="rId7"/>
            <a:srcRect l="7559" t="22617" r="22678" b="10052"/>
            <a:stretch>
              <a:fillRect/>
            </a:stretch>
          </p:blipFill>
          <p:spPr bwMode="auto">
            <a:xfrm>
              <a:off x="3589" y="941"/>
              <a:ext cx="1097" cy="1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3407" name="Picture 15" descr="gormley2"/>
            <p:cNvPicPr>
              <a:picLocks noChangeAspect="1" noChangeArrowheads="1"/>
            </p:cNvPicPr>
            <p:nvPr/>
          </p:nvPicPr>
          <p:blipFill>
            <a:blip r:embed="rId8"/>
            <a:srcRect l="7559" t="22617" r="22678" b="10052"/>
            <a:stretch>
              <a:fillRect/>
            </a:stretch>
          </p:blipFill>
          <p:spPr bwMode="auto">
            <a:xfrm>
              <a:off x="2710" y="941"/>
              <a:ext cx="1097" cy="1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443408" name="Picture 16" descr="gormley3"/>
            <p:cNvPicPr>
              <a:picLocks noChangeAspect="1" noChangeArrowheads="1"/>
            </p:cNvPicPr>
            <p:nvPr/>
          </p:nvPicPr>
          <p:blipFill>
            <a:blip r:embed="rId9"/>
            <a:srcRect l="12094" t="22617" r="22678" b="10052"/>
            <a:stretch>
              <a:fillRect/>
            </a:stretch>
          </p:blipFill>
          <p:spPr bwMode="auto">
            <a:xfrm>
              <a:off x="4577" y="941"/>
              <a:ext cx="1025" cy="15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443410" name="Rectangle 18"/>
          <p:cNvSpPr>
            <a:spLocks noChangeArrowheads="1"/>
          </p:cNvSpPr>
          <p:nvPr/>
        </p:nvSpPr>
        <p:spPr bwMode="auto">
          <a:xfrm>
            <a:off x="944563" y="6264275"/>
            <a:ext cx="3132137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400">
                <a:solidFill>
                  <a:prstClr val="black"/>
                </a:solidFill>
                <a:latin typeface="Calibri"/>
              </a:rPr>
              <a:t>Domain Series Domain VIII Crouching</a:t>
            </a:r>
            <a:br>
              <a:rPr lang="en-GB" sz="1400">
                <a:solidFill>
                  <a:prstClr val="black"/>
                </a:solidFill>
                <a:latin typeface="Calibri"/>
              </a:rPr>
            </a:br>
            <a:r>
              <a:rPr lang="en-GB" sz="1400">
                <a:solidFill>
                  <a:prstClr val="black"/>
                </a:solidFill>
                <a:latin typeface="Calibri"/>
              </a:rPr>
              <a:t> 1999 </a:t>
            </a:r>
            <a:r>
              <a:rPr lang="en-GB" sz="1400" i="1">
                <a:solidFill>
                  <a:prstClr val="black"/>
                </a:solidFill>
                <a:latin typeface="Calibri"/>
              </a:rPr>
              <a:t>Mild steel bar</a:t>
            </a:r>
            <a:r>
              <a:rPr lang="en-GB" sz="1400">
                <a:solidFill>
                  <a:prstClr val="black"/>
                </a:solidFill>
                <a:latin typeface="Calibri"/>
              </a:rPr>
              <a:t> 81 x 59 x 63 cm </a:t>
            </a:r>
          </a:p>
        </p:txBody>
      </p:sp>
      <p:sp>
        <p:nvSpPr>
          <p:cNvPr id="443411" name="Rectangle 19"/>
          <p:cNvSpPr>
            <a:spLocks noChangeArrowheads="1"/>
          </p:cNvSpPr>
          <p:nvPr/>
        </p:nvSpPr>
        <p:spPr bwMode="auto">
          <a:xfrm>
            <a:off x="1065213" y="3767138"/>
            <a:ext cx="2876550" cy="5175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400">
                <a:solidFill>
                  <a:prstClr val="black"/>
                </a:solidFill>
                <a:latin typeface="Calibri"/>
              </a:rPr>
              <a:t>Block Works Precipitate III 2004 </a:t>
            </a:r>
            <a:br>
              <a:rPr lang="en-GB" sz="1400">
                <a:solidFill>
                  <a:prstClr val="black"/>
                </a:solidFill>
                <a:latin typeface="Calibri"/>
              </a:rPr>
            </a:br>
            <a:r>
              <a:rPr lang="en-GB" sz="1400" i="1">
                <a:solidFill>
                  <a:prstClr val="black"/>
                </a:solidFill>
                <a:latin typeface="Calibri"/>
              </a:rPr>
              <a:t>Mild steel blocks</a:t>
            </a:r>
            <a:r>
              <a:rPr lang="en-GB" sz="1400">
                <a:solidFill>
                  <a:prstClr val="black"/>
                </a:solidFill>
                <a:latin typeface="Calibri"/>
              </a:rPr>
              <a:t> 80 x 46 x 66 cm </a:t>
            </a:r>
          </a:p>
        </p:txBody>
      </p:sp>
    </p:spTree>
    <p:extLst>
      <p:ext uri="{BB962C8B-B14F-4D97-AF65-F5344CB8AC3E}">
        <p14:creationId xmlns:p14="http://schemas.microsoft.com/office/powerpoint/2010/main" val="330273570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3330" name="Rectangle 2"/>
          <p:cNvSpPr>
            <a:spLocks noGrp="1" noChangeArrowheads="1"/>
          </p:cNvSpPr>
          <p:nvPr>
            <p:ph type="title"/>
          </p:nvPr>
        </p:nvSpPr>
        <p:spPr>
          <a:xfrm>
            <a:off x="225425" y="482600"/>
            <a:ext cx="8613775" cy="1143000"/>
          </a:xfrm>
          <a:noFill/>
          <a:ln/>
        </p:spPr>
        <p:txBody>
          <a:bodyPr lIns="92075" tIns="46038" rIns="92075" bIns="46038"/>
          <a:lstStyle/>
          <a:p>
            <a:r>
              <a:rPr lang="en-GB" sz="4000"/>
              <a:t>Applications: structure engineering</a:t>
            </a:r>
            <a:endParaRPr lang="fr-FR" sz="4000"/>
          </a:p>
        </p:txBody>
      </p:sp>
      <p:pic>
        <p:nvPicPr>
          <p:cNvPr id="483332" name="Picture 4" descr="gormley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7196138" y="1584325"/>
            <a:ext cx="1741487" cy="2644775"/>
          </a:xfrm>
          <a:prstGeom prst="rect">
            <a:avLst/>
          </a:prstGeom>
          <a:noFill/>
        </p:spPr>
      </p:pic>
      <p:sp>
        <p:nvSpPr>
          <p:cNvPr id="483341" name="Rectangle 13"/>
          <p:cNvSpPr>
            <a:spLocks noChangeArrowheads="1"/>
          </p:cNvSpPr>
          <p:nvPr/>
        </p:nvSpPr>
        <p:spPr bwMode="auto">
          <a:xfrm>
            <a:off x="747713" y="5499100"/>
            <a:ext cx="6345237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800">
                <a:solidFill>
                  <a:prstClr val="black"/>
                </a:solidFill>
                <a:latin typeface="Calibri"/>
              </a:rPr>
              <a:t>BODY / SPACE / FRAME, Antony Gormley, Lelystad, Holland </a:t>
            </a:r>
          </a:p>
        </p:txBody>
      </p:sp>
      <p:pic>
        <p:nvPicPr>
          <p:cNvPr id="483342" name="Picture 14" descr="renderGormley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92163" y="1979613"/>
            <a:ext cx="6216650" cy="3384550"/>
          </a:xfrm>
          <a:prstGeom prst="rect">
            <a:avLst/>
          </a:prstGeom>
          <a:noFill/>
          <a:ln w="9525">
            <a:solidFill>
              <a:schemeClr val="bg2"/>
            </a:solidFill>
            <a:miter lim="800000"/>
            <a:headEnd/>
            <a:tailEnd/>
          </a:ln>
        </p:spPr>
      </p:pic>
      <p:pic>
        <p:nvPicPr>
          <p:cNvPr id="483343" name="Picture 15" descr="goodmesh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52286"/>
          <a:stretch>
            <a:fillRect/>
          </a:stretch>
        </p:blipFill>
        <p:spPr bwMode="auto">
          <a:xfrm>
            <a:off x="7181850" y="4157663"/>
            <a:ext cx="1806575" cy="270033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40179093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0511" name="Rectangle 15"/>
          <p:cNvSpPr>
            <a:spLocks noChangeArrowheads="1"/>
          </p:cNvSpPr>
          <p:nvPr/>
        </p:nvSpPr>
        <p:spPr bwMode="auto">
          <a:xfrm>
            <a:off x="965200" y="2057400"/>
            <a:ext cx="3851275" cy="5810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00" b="1">
                <a:solidFill>
                  <a:prstClr val="black"/>
                </a:solidFill>
                <a:latin typeface="Calibri"/>
              </a:rPr>
              <a:t>SCULPTEUR European project</a:t>
            </a:r>
            <a:r>
              <a:rPr lang="en-GB" sz="1600">
                <a:solidFill>
                  <a:prstClr val="black"/>
                </a:solidFill>
                <a:latin typeface="Calibri"/>
              </a:rPr>
              <a:t> </a:t>
            </a:r>
            <a:br>
              <a:rPr lang="en-GB" sz="1600">
                <a:solidFill>
                  <a:prstClr val="black"/>
                </a:solidFill>
                <a:latin typeface="Calibri"/>
              </a:rPr>
            </a:br>
            <a:endParaRPr lang="en-GB" sz="16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0498" name="Text Box 2"/>
          <p:cNvSpPr txBox="1">
            <a:spLocks noChangeArrowheads="1"/>
          </p:cNvSpPr>
          <p:nvPr/>
        </p:nvSpPr>
        <p:spPr bwMode="auto">
          <a:xfrm>
            <a:off x="1525588" y="4851400"/>
            <a:ext cx="6315075" cy="396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2000" b="1">
                <a:solidFill>
                  <a:prstClr val="black"/>
                </a:solidFill>
              </a:rPr>
              <a:t>medical, industrial and cultural heritage indexation</a:t>
            </a:r>
          </a:p>
        </p:txBody>
      </p:sp>
      <p:pic>
        <p:nvPicPr>
          <p:cNvPr id="490499" name="Picture 3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629400" y="2590800"/>
            <a:ext cx="1722438" cy="1878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0500" name="Picture 4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4419600" y="2819400"/>
            <a:ext cx="2143125" cy="1508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0501" name="Picture 5"/>
          <p:cNvPicPr>
            <a:picLocks noChangeAspect="1" noChangeArrowheads="1"/>
          </p:cNvPicPr>
          <p:nvPr/>
        </p:nvPicPr>
        <p:blipFill>
          <a:blip r:embed="rId5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2667000" y="2819400"/>
            <a:ext cx="1616075" cy="15001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0502" name="Picture 6"/>
          <p:cNvPicPr>
            <a:picLocks noChangeAspect="1" noChangeArrowheads="1"/>
          </p:cNvPicPr>
          <p:nvPr/>
        </p:nvPicPr>
        <p:blipFill>
          <a:blip r:embed="rId6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838200" y="2514600"/>
            <a:ext cx="1571625" cy="2009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90503" name="Picture 7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1028700" y="1419225"/>
            <a:ext cx="7391400" cy="501808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sp>
        <p:nvSpPr>
          <p:cNvPr id="490504" name="Text Box 8"/>
          <p:cNvSpPr txBox="1">
            <a:spLocks noChangeArrowheads="1"/>
          </p:cNvSpPr>
          <p:nvPr/>
        </p:nvSpPr>
        <p:spPr bwMode="auto">
          <a:xfrm>
            <a:off x="3200400" y="1600200"/>
            <a:ext cx="4953000" cy="4483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4800" b="1">
                <a:solidFill>
                  <a:srgbClr val="0000FF"/>
                </a:solidFill>
              </a:rPr>
              <a:t>?		 ?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s-ES" sz="4800" b="1">
              <a:solidFill>
                <a:srgbClr val="0000FF"/>
              </a:solidFill>
            </a:endParaRP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4800" b="1">
                <a:solidFill>
                  <a:srgbClr val="0000FF"/>
                </a:solidFill>
              </a:rPr>
              <a:t> 	? ?		 ?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4800" b="1">
                <a:solidFill>
                  <a:srgbClr val="0000FF"/>
                </a:solidFill>
              </a:rPr>
              <a:t>			 ?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4800" b="1">
                <a:solidFill>
                  <a:srgbClr val="0000FF"/>
                </a:solidFill>
              </a:rPr>
              <a:t>?	 ?</a:t>
            </a:r>
          </a:p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s-ES" sz="4800" b="1">
                <a:solidFill>
                  <a:srgbClr val="0000FF"/>
                </a:solidFill>
              </a:rPr>
              <a:t>		 ?</a:t>
            </a:r>
          </a:p>
        </p:txBody>
      </p:sp>
      <p:pic>
        <p:nvPicPr>
          <p:cNvPr id="490505" name="Picture 9"/>
          <p:cNvPicPr>
            <a:picLocks noChangeAspect="1" noChangeArrowheads="1"/>
          </p:cNvPicPr>
          <p:nvPr/>
        </p:nvPicPr>
        <p:blipFill>
          <a:blip r:embed="rId8"/>
          <a:srcRect/>
          <a:stretch>
            <a:fillRect/>
          </a:stretch>
        </p:blipFill>
        <p:spPr bwMode="auto">
          <a:xfrm>
            <a:off x="1219200" y="1828800"/>
            <a:ext cx="1652588" cy="269240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90506" name="Picture 10"/>
          <p:cNvPicPr>
            <a:picLocks noChangeAspect="1" noChangeArrowheads="1"/>
          </p:cNvPicPr>
          <p:nvPr/>
        </p:nvPicPr>
        <p:blipFill>
          <a:blip r:embed="rId9"/>
          <a:srcRect t="8957"/>
          <a:stretch>
            <a:fillRect/>
          </a:stretch>
        </p:blipFill>
        <p:spPr bwMode="auto">
          <a:xfrm>
            <a:off x="3276600" y="1651000"/>
            <a:ext cx="5562600" cy="2843213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490507" name="Picture 11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5334000" y="2590800"/>
            <a:ext cx="3200400" cy="2406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90510" name="Rectangle 14"/>
          <p:cNvSpPr>
            <a:spLocks noGrp="1" noChangeArrowheads="1"/>
          </p:cNvSpPr>
          <p:nvPr>
            <p:ph type="title"/>
          </p:nvPr>
        </p:nvSpPr>
        <p:spPr>
          <a:xfrm>
            <a:off x="228600" y="76200"/>
            <a:ext cx="8613775" cy="1143000"/>
          </a:xfrm>
          <a:noFill/>
          <a:ln/>
        </p:spPr>
        <p:txBody>
          <a:bodyPr lIns="92075" tIns="46038" rIns="92075" bIns="46038"/>
          <a:lstStyle/>
          <a:p>
            <a:r>
              <a:rPr lang="en-GB" dirty="0"/>
              <a:t>Applications: 3D indexation</a:t>
            </a:r>
          </a:p>
        </p:txBody>
      </p:sp>
    </p:spTree>
    <p:extLst>
      <p:ext uri="{BB962C8B-B14F-4D97-AF65-F5344CB8AC3E}">
        <p14:creationId xmlns:p14="http://schemas.microsoft.com/office/powerpoint/2010/main" val="23829147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05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9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4905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905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905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0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905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905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0504" grpId="0" autoUpdateAnimBg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2548" name="Picture 4" descr="poster-s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863850" y="2586038"/>
            <a:ext cx="6242050" cy="4237037"/>
          </a:xfrm>
          <a:prstGeom prst="rect">
            <a:avLst/>
          </a:prstGeom>
          <a:noFill/>
          <a:ln w="9525">
            <a:solidFill>
              <a:srgbClr val="333333"/>
            </a:solidFill>
            <a:miter lim="800000"/>
            <a:headEnd/>
            <a:tailEnd/>
          </a:ln>
        </p:spPr>
      </p:pic>
      <p:pic>
        <p:nvPicPr>
          <p:cNvPr id="492549" name="Picture 5" descr="a2140-010g-0-c-bigicon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450" y="3841750"/>
            <a:ext cx="3268663" cy="1714500"/>
          </a:xfrm>
          <a:prstGeom prst="rect">
            <a:avLst/>
          </a:prstGeom>
          <a:noFill/>
          <a:ln w="9525">
            <a:solidFill>
              <a:srgbClr val="808080"/>
            </a:solidFill>
            <a:miter lim="800000"/>
            <a:headEnd/>
            <a:tailEnd/>
          </a:ln>
        </p:spPr>
      </p:pic>
      <p:sp>
        <p:nvSpPr>
          <p:cNvPr id="492550" name="Text Box 6"/>
          <p:cNvSpPr txBox="1">
            <a:spLocks noChangeArrowheads="1"/>
          </p:cNvSpPr>
          <p:nvPr/>
        </p:nvSpPr>
        <p:spPr bwMode="auto">
          <a:xfrm>
            <a:off x="365125" y="5500688"/>
            <a:ext cx="22923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>
                <a:solidFill>
                  <a:prstClr val="black"/>
                </a:solidFill>
                <a:latin typeface="Calibri"/>
              </a:rPr>
              <a:t>1186 fragments</a:t>
            </a:r>
          </a:p>
        </p:txBody>
      </p:sp>
      <p:sp>
        <p:nvSpPr>
          <p:cNvPr id="492553" name="Rectangle 9"/>
          <p:cNvSpPr>
            <a:spLocks noGrp="1" noChangeArrowheads="1"/>
          </p:cNvSpPr>
          <p:nvPr>
            <p:ph type="title"/>
          </p:nvPr>
        </p:nvSpPr>
        <p:spPr>
          <a:xfrm>
            <a:off x="225425" y="482600"/>
            <a:ext cx="8613775" cy="1143000"/>
          </a:xfrm>
          <a:noFill/>
          <a:ln/>
        </p:spPr>
        <p:txBody>
          <a:bodyPr lIns="92075" tIns="46038" rIns="92075" bIns="46038"/>
          <a:lstStyle/>
          <a:p>
            <a:r>
              <a:rPr lang="en-GB"/>
              <a:t>Applications: archaeology</a:t>
            </a:r>
          </a:p>
        </p:txBody>
      </p:sp>
      <p:sp>
        <p:nvSpPr>
          <p:cNvPr id="492554" name="Rectangle 10"/>
          <p:cNvSpPr>
            <a:spLocks noChangeArrowheads="1"/>
          </p:cNvSpPr>
          <p:nvPr/>
        </p:nvSpPr>
        <p:spPr bwMode="auto">
          <a:xfrm>
            <a:off x="446088" y="1533525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  <a:buFontTx/>
              <a:buChar char="•"/>
            </a:pPr>
            <a:r>
              <a:rPr lang="en-GB" sz="2800">
                <a:solidFill>
                  <a:prstClr val="black"/>
                </a:solidFill>
                <a:latin typeface="Calibri"/>
              </a:rPr>
              <a:t>“forma urbis romae” project</a:t>
            </a:r>
          </a:p>
          <a:p>
            <a:pPr marL="342900" indent="-342900" eaLnBrk="1" fontAlgn="auto" hangingPunct="1">
              <a:spcBef>
                <a:spcPct val="20000"/>
              </a:spcBef>
              <a:spcAft>
                <a:spcPts val="0"/>
              </a:spcAft>
            </a:pPr>
            <a:endParaRPr lang="en-GB" sz="2800">
              <a:solidFill>
                <a:prstClr val="black"/>
              </a:solidFill>
              <a:latin typeface="Calibri"/>
            </a:endParaRPr>
          </a:p>
        </p:txBody>
      </p:sp>
      <p:graphicFrame>
        <p:nvGraphicFramePr>
          <p:cNvPr id="492581" name="Group 37"/>
          <p:cNvGraphicFramePr>
            <a:graphicFrameLocks noGrp="1"/>
          </p:cNvGraphicFramePr>
          <p:nvPr/>
        </p:nvGraphicFramePr>
        <p:xfrm>
          <a:off x="2027238" y="2560638"/>
          <a:ext cx="1706562" cy="1756920"/>
        </p:xfrm>
        <a:graphic>
          <a:graphicData uri="http://schemas.openxmlformats.org/drawingml/2006/table">
            <a:tbl>
              <a:tblPr/>
              <a:tblGrid>
                <a:gridCol w="1706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  <a:r>
                        <a:rPr kumimoji="0" lang="en-GB" sz="7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                 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92559" name="AutoShape 15" descr="010g-icon"/>
          <p:cNvSpPr>
            <a:spLocks noChangeAspect="1" noChangeArrowheads="1"/>
          </p:cNvSpPr>
          <p:nvPr/>
        </p:nvSpPr>
        <p:spPr bwMode="auto">
          <a:xfrm>
            <a:off x="2181225" y="3113088"/>
            <a:ext cx="1190625" cy="1190625"/>
          </a:xfrm>
          <a:prstGeom prst="rect">
            <a:avLst/>
          </a:prstGeom>
          <a:noFill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492586" name="Rectangle 42"/>
          <p:cNvSpPr>
            <a:spLocks noChangeArrowheads="1"/>
          </p:cNvSpPr>
          <p:nvPr/>
        </p:nvSpPr>
        <p:spPr bwMode="auto">
          <a:xfrm>
            <a:off x="152400" y="1981200"/>
            <a:ext cx="7527925" cy="136842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0000" tIns="46800" rIns="90000" bIns="468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400" b="1" dirty="0">
                <a:solidFill>
                  <a:prstClr val="black"/>
                </a:solidFill>
                <a:latin typeface="Calibri"/>
              </a:rPr>
              <a:t>Fragments of the City: Stanford's Digital Forma Urbis </a:t>
            </a:r>
            <a:r>
              <a:rPr lang="en-GB" sz="1400" b="1" dirty="0" err="1">
                <a:solidFill>
                  <a:prstClr val="black"/>
                </a:solidFill>
                <a:latin typeface="Calibri"/>
              </a:rPr>
              <a:t>Romae</a:t>
            </a:r>
            <a:r>
              <a:rPr lang="en-GB" sz="1400" b="1" dirty="0">
                <a:solidFill>
                  <a:prstClr val="black"/>
                </a:solidFill>
                <a:latin typeface="Calibri"/>
              </a:rPr>
              <a:t> Project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 </a:t>
            </a:r>
            <a:br>
              <a:rPr lang="en-GB" sz="1400" dirty="0">
                <a:solidFill>
                  <a:prstClr val="black"/>
                </a:solidFill>
                <a:latin typeface="Calibri"/>
              </a:rPr>
            </a:br>
            <a:r>
              <a:rPr lang="en-GB" sz="1400" dirty="0">
                <a:solidFill>
                  <a:prstClr val="black"/>
                </a:solidFill>
                <a:latin typeface="Calibri"/>
              </a:rPr>
              <a:t>David </a:t>
            </a:r>
            <a:r>
              <a:rPr lang="en-GB" sz="1400" dirty="0" err="1">
                <a:solidFill>
                  <a:prstClr val="black"/>
                </a:solidFill>
                <a:latin typeface="Calibri"/>
              </a:rPr>
              <a:t>Koller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, Jennifer Trimble, Tina </a:t>
            </a:r>
            <a:r>
              <a:rPr lang="en-GB" sz="1400" dirty="0" err="1">
                <a:solidFill>
                  <a:prstClr val="black"/>
                </a:solidFill>
                <a:latin typeface="Calibri"/>
              </a:rPr>
              <a:t>Najbjerg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, Natasha </a:t>
            </a:r>
            <a:r>
              <a:rPr lang="en-GB" sz="1400" dirty="0" err="1">
                <a:solidFill>
                  <a:prstClr val="black"/>
                </a:solidFill>
                <a:latin typeface="Calibri"/>
              </a:rPr>
              <a:t>Gelfand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, Marc </a:t>
            </a:r>
            <a:r>
              <a:rPr lang="en-GB" sz="1400" dirty="0" err="1">
                <a:solidFill>
                  <a:prstClr val="black"/>
                </a:solidFill>
                <a:latin typeface="Calibri"/>
              </a:rPr>
              <a:t>Levoy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 </a:t>
            </a:r>
            <a:br>
              <a:rPr lang="en-GB" sz="1400" dirty="0">
                <a:solidFill>
                  <a:prstClr val="black"/>
                </a:solidFill>
                <a:latin typeface="Calibri"/>
              </a:rPr>
            </a:br>
            <a:r>
              <a:rPr lang="en-GB" sz="1400" i="1" dirty="0">
                <a:solidFill>
                  <a:prstClr val="black"/>
                </a:solidFill>
                <a:latin typeface="Calibri"/>
              </a:rPr>
              <a:t>Proc. Third Williams Symposium </a:t>
            </a:r>
            <a:br>
              <a:rPr lang="en-GB" sz="1400" i="1" dirty="0">
                <a:solidFill>
                  <a:prstClr val="black"/>
                </a:solidFill>
                <a:latin typeface="Calibri"/>
              </a:rPr>
            </a:br>
            <a:r>
              <a:rPr lang="en-GB" sz="1400" i="1" dirty="0">
                <a:solidFill>
                  <a:prstClr val="black"/>
                </a:solidFill>
                <a:latin typeface="Calibri"/>
              </a:rPr>
              <a:t>on Classical Architecture, </a:t>
            </a:r>
            <a:br>
              <a:rPr lang="en-GB" sz="1400" i="1" dirty="0">
                <a:solidFill>
                  <a:prstClr val="black"/>
                </a:solidFill>
                <a:latin typeface="Calibri"/>
              </a:rPr>
            </a:br>
            <a:r>
              <a:rPr lang="en-GB" sz="1400" i="1" dirty="0">
                <a:solidFill>
                  <a:prstClr val="black"/>
                </a:solidFill>
                <a:latin typeface="Calibri"/>
              </a:rPr>
              <a:t>Journal of Roman Archaeology </a:t>
            </a:r>
            <a:br>
              <a:rPr lang="en-GB" sz="1400" i="1" dirty="0">
                <a:solidFill>
                  <a:prstClr val="black"/>
                </a:solidFill>
                <a:latin typeface="Calibri"/>
              </a:rPr>
            </a:br>
            <a:r>
              <a:rPr lang="en-GB" sz="1400" i="1" dirty="0">
                <a:solidFill>
                  <a:prstClr val="black"/>
                </a:solidFill>
                <a:latin typeface="Calibri"/>
              </a:rPr>
              <a:t>supplement</a:t>
            </a:r>
            <a:r>
              <a:rPr lang="en-GB" sz="1400" dirty="0">
                <a:solidFill>
                  <a:prstClr val="black"/>
                </a:solidFill>
                <a:latin typeface="Calibri"/>
              </a:rPr>
              <a:t>, 2006.</a:t>
            </a:r>
          </a:p>
        </p:txBody>
      </p:sp>
    </p:spTree>
    <p:extLst>
      <p:ext uri="{BB962C8B-B14F-4D97-AF65-F5344CB8AC3E}">
        <p14:creationId xmlns:p14="http://schemas.microsoft.com/office/powerpoint/2010/main" val="1570881004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2553" name="Rectangle 9"/>
          <p:cNvSpPr>
            <a:spLocks noGrp="1" noChangeArrowheads="1"/>
          </p:cNvSpPr>
          <p:nvPr>
            <p:ph type="title"/>
          </p:nvPr>
        </p:nvSpPr>
        <p:spPr>
          <a:xfrm>
            <a:off x="225425" y="482600"/>
            <a:ext cx="8613775" cy="1143000"/>
          </a:xfrm>
          <a:noFill/>
          <a:ln/>
        </p:spPr>
        <p:txBody>
          <a:bodyPr lIns="92075" tIns="46038" rIns="92075" bIns="46038"/>
          <a:lstStyle/>
          <a:p>
            <a:r>
              <a:rPr lang="en-GB" dirty="0"/>
              <a:t>Applications: large scale modelling</a:t>
            </a:r>
          </a:p>
        </p:txBody>
      </p:sp>
      <p:graphicFrame>
        <p:nvGraphicFramePr>
          <p:cNvPr id="492581" name="Group 37"/>
          <p:cNvGraphicFramePr>
            <a:graphicFrameLocks noGrp="1"/>
          </p:cNvGraphicFramePr>
          <p:nvPr/>
        </p:nvGraphicFramePr>
        <p:xfrm>
          <a:off x="2027238" y="2560638"/>
          <a:ext cx="1706562" cy="1756920"/>
        </p:xfrm>
        <a:graphic>
          <a:graphicData uri="http://schemas.openxmlformats.org/drawingml/2006/table">
            <a:tbl>
              <a:tblPr/>
              <a:tblGrid>
                <a:gridCol w="170656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rebuchet MS" pitchFamily="34" charset="0"/>
                      </a:endParaRP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22375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  </a:t>
                      </a:r>
                      <a:r>
                        <a:rPr kumimoji="0" lang="en-GB" sz="75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</a:t>
                      </a:r>
                      <a:r>
                        <a:rPr kumimoji="0" lang="en-GB" sz="18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</a:rPr>
                        <a:t>                  </a:t>
                      </a:r>
                    </a:p>
                  </a:txBody>
                  <a:tcPr marL="90000" marR="90000" marT="46800" marB="46800" anchor="ctr" horzOverflow="overflow">
                    <a:lnL cap="flat">
                      <a:noFill/>
                    </a:lnL>
                    <a:lnR cap="flat">
                      <a:noFill/>
                    </a:lnR>
                    <a:lnT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92559" name="AutoShape 15" descr="010g-icon"/>
          <p:cNvSpPr>
            <a:spLocks noChangeAspect="1" noChangeArrowheads="1"/>
          </p:cNvSpPr>
          <p:nvPr/>
        </p:nvSpPr>
        <p:spPr bwMode="auto">
          <a:xfrm>
            <a:off x="2181225" y="3113088"/>
            <a:ext cx="1190625" cy="1190625"/>
          </a:xfrm>
          <a:prstGeom prst="rect">
            <a:avLst/>
          </a:prstGeom>
          <a:noFill/>
        </p:spPr>
        <p:txBody>
          <a:bodyPr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88521" y="2418557"/>
            <a:ext cx="4787167" cy="17407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" name="Picture 11" descr="internetmvs.jpg"/>
          <p:cNvPicPr>
            <a:picLocks noChangeAspect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>
          <a:xfrm>
            <a:off x="1154090" y="2329657"/>
            <a:ext cx="2376510" cy="1592262"/>
          </a:xfrm>
          <a:prstGeom prst="rect">
            <a:avLst/>
          </a:prstGeom>
        </p:spPr>
      </p:pic>
      <p:sp>
        <p:nvSpPr>
          <p:cNvPr id="13" name="Text Box 20"/>
          <p:cNvSpPr txBox="1">
            <a:spLocks noChangeArrowheads="1"/>
          </p:cNvSpPr>
          <p:nvPr/>
        </p:nvSpPr>
        <p:spPr bwMode="auto">
          <a:xfrm>
            <a:off x="5312607" y="3988977"/>
            <a:ext cx="1355156" cy="3407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prstClr val="black"/>
                </a:solidFill>
                <a:latin typeface="Calibri"/>
              </a:rPr>
              <a:t>[Pollefeys08]</a:t>
            </a:r>
          </a:p>
        </p:txBody>
      </p:sp>
      <p:sp>
        <p:nvSpPr>
          <p:cNvPr id="15" name="Text Box 20"/>
          <p:cNvSpPr txBox="1">
            <a:spLocks noChangeArrowheads="1"/>
          </p:cNvSpPr>
          <p:nvPr/>
        </p:nvSpPr>
        <p:spPr bwMode="auto">
          <a:xfrm>
            <a:off x="1678721" y="3962978"/>
            <a:ext cx="1424086" cy="3407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prstClr val="black"/>
                </a:solidFill>
                <a:latin typeface="Calibri"/>
              </a:rPr>
              <a:t>[Furukawa10]</a:t>
            </a:r>
          </a:p>
        </p:txBody>
      </p:sp>
      <p:pic>
        <p:nvPicPr>
          <p:cNvPr id="11" name="Picture 10" descr="NotreDameFacad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0017" y="4404662"/>
            <a:ext cx="1598626" cy="2076138"/>
          </a:xfrm>
          <a:prstGeom prst="rect">
            <a:avLst/>
          </a:prstGeom>
        </p:spPr>
      </p:pic>
      <p:sp>
        <p:nvSpPr>
          <p:cNvPr id="14" name="Text Box 20"/>
          <p:cNvSpPr txBox="1">
            <a:spLocks noChangeArrowheads="1"/>
          </p:cNvSpPr>
          <p:nvPr/>
        </p:nvSpPr>
        <p:spPr bwMode="auto">
          <a:xfrm>
            <a:off x="5539957" y="6480800"/>
            <a:ext cx="1287830" cy="340735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 lIns="90000" tIns="46800" rIns="90000" bIns="4680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600" dirty="0">
                <a:solidFill>
                  <a:prstClr val="black"/>
                </a:solidFill>
                <a:latin typeface="Calibri"/>
              </a:rPr>
              <a:t>[Goesele07]</a:t>
            </a:r>
          </a:p>
        </p:txBody>
      </p:sp>
      <p:sp>
        <p:nvSpPr>
          <p:cNvPr id="16" name="Rectangle 15"/>
          <p:cNvSpPr/>
          <p:nvPr/>
        </p:nvSpPr>
        <p:spPr>
          <a:xfrm>
            <a:off x="1863967" y="6415655"/>
            <a:ext cx="1277914" cy="338554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1600" dirty="0">
                <a:solidFill>
                  <a:prstClr val="black"/>
                </a:solidFill>
                <a:latin typeface="Calibri"/>
              </a:rPr>
              <a:t>[Cornelis08]</a:t>
            </a:r>
            <a:endParaRPr lang="en-GB" sz="1600" dirty="0">
              <a:solidFill>
                <a:prstClr val="black"/>
              </a:solidFill>
              <a:latin typeface="Calibri"/>
            </a:endParaRPr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974210" y="4437049"/>
            <a:ext cx="2940882" cy="199878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  <p:extLst>
      <p:ext uri="{BB962C8B-B14F-4D97-AF65-F5344CB8AC3E}">
        <p14:creationId xmlns:p14="http://schemas.microsoft.com/office/powerpoint/2010/main" val="25705077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Applications: Medicine</a:t>
            </a:r>
          </a:p>
        </p:txBody>
      </p:sp>
      <p:pic>
        <p:nvPicPr>
          <p:cNvPr id="6" name="Picture 13" descr="Jia_ICPR2014_final (1).pdf - Adobe Reader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795" t="29630" r="6551" b="35925"/>
          <a:stretch>
            <a:fillRect/>
          </a:stretch>
        </p:blipFill>
        <p:spPr bwMode="auto">
          <a:xfrm>
            <a:off x="457200" y="4832790"/>
            <a:ext cx="8229600" cy="2014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5843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76400" y="1974644"/>
            <a:ext cx="2069943" cy="222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5844" name="Picture 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86200" y="1208314"/>
            <a:ext cx="3587750" cy="37567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191089738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58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Scanning technologies</a:t>
            </a:r>
          </a:p>
        </p:txBody>
      </p:sp>
      <p:sp>
        <p:nvSpPr>
          <p:cNvPr id="50585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46088" y="1533525"/>
            <a:ext cx="8229600" cy="4525963"/>
          </a:xfrm>
        </p:spPr>
        <p:txBody>
          <a:bodyPr/>
          <a:lstStyle/>
          <a:p>
            <a:r>
              <a:rPr lang="en-GB" sz="2800" dirty="0">
                <a:latin typeface="Arial" pitchFamily="34" charset="0"/>
                <a:cs typeface="Arial" pitchFamily="34" charset="0"/>
              </a:rPr>
              <a:t>Laser scanner, coordinate measuring machine</a:t>
            </a:r>
          </a:p>
          <a:p>
            <a:pPr lvl="1"/>
            <a:r>
              <a:rPr lang="en-GB" sz="2400" dirty="0">
                <a:latin typeface="Arial" pitchFamily="34" charset="0"/>
                <a:cs typeface="Arial" pitchFamily="34" charset="0"/>
              </a:rPr>
              <a:t>Very accurate</a:t>
            </a:r>
          </a:p>
          <a:p>
            <a:pPr lvl="1"/>
            <a:r>
              <a:rPr lang="en-GB" sz="2400" dirty="0">
                <a:latin typeface="Arial" pitchFamily="34" charset="0"/>
                <a:cs typeface="Arial" pitchFamily="34" charset="0"/>
              </a:rPr>
              <a:t>Very Expensive</a:t>
            </a:r>
          </a:p>
          <a:p>
            <a:pPr lvl="1"/>
            <a:r>
              <a:rPr lang="en-GB" sz="2400" dirty="0">
                <a:latin typeface="Arial" pitchFamily="34" charset="0"/>
                <a:cs typeface="Arial" pitchFamily="34" charset="0"/>
              </a:rPr>
              <a:t>Complicated to use</a:t>
            </a:r>
          </a:p>
        </p:txBody>
      </p:sp>
      <p:pic>
        <p:nvPicPr>
          <p:cNvPr id="505861" name="Picture 5"/>
          <p:cNvPicPr>
            <a:picLocks noChangeAspect="1" noChangeArrowheads="1"/>
          </p:cNvPicPr>
          <p:nvPr/>
        </p:nvPicPr>
        <p:blipFill>
          <a:blip r:embed="rId3"/>
          <a:srcRect l="3435" t="1219" r="3435" b="2438"/>
          <a:stretch>
            <a:fillRect/>
          </a:stretch>
        </p:blipFill>
        <p:spPr bwMode="auto">
          <a:xfrm>
            <a:off x="5005388" y="2122488"/>
            <a:ext cx="1906587" cy="2774950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</p:spPr>
      </p:pic>
      <p:pic>
        <p:nvPicPr>
          <p:cNvPr id="505862" name="Picture 6" descr="scanner-head-and-david-head-s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279400" y="3494088"/>
            <a:ext cx="4503738" cy="2814637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  <p:sp>
        <p:nvSpPr>
          <p:cNvPr id="505863" name="Text Box 7"/>
          <p:cNvSpPr txBox="1">
            <a:spLocks noChangeArrowheads="1"/>
          </p:cNvSpPr>
          <p:nvPr/>
        </p:nvSpPr>
        <p:spPr bwMode="auto">
          <a:xfrm>
            <a:off x="5067300" y="4965700"/>
            <a:ext cx="1795463" cy="366713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GB" sz="1800" dirty="0">
                <a:solidFill>
                  <a:prstClr val="black"/>
                </a:solidFill>
                <a:latin typeface="Calibri"/>
              </a:rPr>
              <a:t>Minolta</a:t>
            </a:r>
          </a:p>
        </p:txBody>
      </p:sp>
      <p:sp>
        <p:nvSpPr>
          <p:cNvPr id="505864" name="Text Box 8"/>
          <p:cNvSpPr txBox="1">
            <a:spLocks noChangeArrowheads="1"/>
          </p:cNvSpPr>
          <p:nvPr/>
        </p:nvSpPr>
        <p:spPr bwMode="auto">
          <a:xfrm>
            <a:off x="7137400" y="6162675"/>
            <a:ext cx="1795463" cy="40011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GB" sz="1800" dirty="0" err="1">
                <a:solidFill>
                  <a:prstClr val="black"/>
                </a:solidFill>
                <a:latin typeface="Calibri"/>
              </a:rPr>
              <a:t>Contura</a:t>
            </a:r>
            <a:r>
              <a:rPr lang="en-GB" sz="1800" dirty="0">
                <a:solidFill>
                  <a:prstClr val="black"/>
                </a:solidFill>
                <a:latin typeface="Calibri"/>
              </a:rPr>
              <a:t> CMM</a:t>
            </a:r>
          </a:p>
        </p:txBody>
      </p:sp>
      <p:sp>
        <p:nvSpPr>
          <p:cNvPr id="505865" name="Text Box 9"/>
          <p:cNvSpPr txBox="1">
            <a:spLocks noChangeArrowheads="1"/>
          </p:cNvSpPr>
          <p:nvPr/>
        </p:nvSpPr>
        <p:spPr bwMode="auto">
          <a:xfrm>
            <a:off x="1223963" y="6265863"/>
            <a:ext cx="2720975" cy="3667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 eaLnBrk="1" fontAlgn="auto" hangingPunct="1">
              <a:spcBef>
                <a:spcPct val="50000"/>
              </a:spcBef>
              <a:spcAft>
                <a:spcPts val="0"/>
              </a:spcAft>
            </a:pPr>
            <a:r>
              <a:rPr lang="en-GB" sz="1800">
                <a:solidFill>
                  <a:prstClr val="white"/>
                </a:solidFill>
              </a:rPr>
              <a:t>“Michelangelo” project</a:t>
            </a:r>
          </a:p>
        </p:txBody>
      </p:sp>
      <p:pic>
        <p:nvPicPr>
          <p:cNvPr id="505866" name="Picture 10" descr="contura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7137400" y="3203575"/>
            <a:ext cx="1771650" cy="2852738"/>
          </a:xfrm>
          <a:prstGeom prst="rect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111319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Medical Scanning System</a:t>
            </a:r>
          </a:p>
        </p:txBody>
      </p:sp>
      <p:pic>
        <p:nvPicPr>
          <p:cNvPr id="368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38906"/>
            <a:ext cx="5182049" cy="44443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686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99063" y="1371600"/>
            <a:ext cx="3944937" cy="451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1582350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“Us” Data Set (subset)</a:t>
            </a:r>
          </a:p>
        </p:txBody>
      </p:sp>
      <p:pic>
        <p:nvPicPr>
          <p:cNvPr id="37890" name="Picture 2" descr="C:\Users\shapiro\Desktop\sample2D\linda.jpg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1" y="1295401"/>
            <a:ext cx="1447800" cy="21818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1" name="Picture 3" descr="C:\Users\shapiro\Desktop\sample2D\kasia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02274" y="1295400"/>
            <a:ext cx="1538028" cy="210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2" name="Picture 4" descr="C:\Users\shapiro\Desktop\sample2D\xia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0" y="1295401"/>
            <a:ext cx="1676400" cy="21172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3" name="Picture 5" descr="C:\Users\shapiro\Desktop\sample2D\steve1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1" y="1286435"/>
            <a:ext cx="1497273" cy="2108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4" name="Picture 6" descr="C:\Users\shapiro\Desktop\sample2D\eric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3738282"/>
            <a:ext cx="1539699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5" name="Picture 7" descr="C:\Users\shapiro\Desktop\sample2D\indri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32445" y="3738282"/>
            <a:ext cx="1601976" cy="2209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6" name="Picture 8" descr="C:\Users\shapiro\Desktop\sample2D\sarah.jpg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60900" y="3767779"/>
            <a:ext cx="1587500" cy="215080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7897" name="Picture 9" descr="C:\Users\shapiro\Desktop\sample2D\carrie.jpg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1" y="3767780"/>
            <a:ext cx="1600200" cy="20726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240849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630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3d shape from photographs</a:t>
            </a:r>
          </a:p>
        </p:txBody>
      </p:sp>
      <p:sp>
        <p:nvSpPr>
          <p:cNvPr id="86630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000125" y="1743075"/>
            <a:ext cx="6781800" cy="1373188"/>
          </a:xfrm>
          <a:noFill/>
          <a:ln/>
        </p:spPr>
        <p:txBody>
          <a:bodyPr/>
          <a:lstStyle/>
          <a:p>
            <a:pPr indent="20638" algn="ctr">
              <a:lnSpc>
                <a:spcPct val="80000"/>
              </a:lnSpc>
              <a:buFontTx/>
              <a:buNone/>
            </a:pPr>
            <a:r>
              <a:rPr lang="en-GB" sz="2400" i="1" dirty="0">
                <a:latin typeface="Arial" pitchFamily="34" charset="0"/>
                <a:cs typeface="Arial" pitchFamily="34" charset="0"/>
              </a:rPr>
              <a:t>“Estimate a 3d shape that would generate the input photographs given the same material, viewpoints and illumination”</a:t>
            </a:r>
          </a:p>
        </p:txBody>
      </p:sp>
      <p:sp>
        <p:nvSpPr>
          <p:cNvPr id="866313" name="AutoShape 9"/>
          <p:cNvSpPr>
            <a:spLocks noChangeArrowheads="1"/>
          </p:cNvSpPr>
          <p:nvPr/>
        </p:nvSpPr>
        <p:spPr bwMode="auto">
          <a:xfrm flipH="1">
            <a:off x="4346575" y="4329113"/>
            <a:ext cx="674688" cy="676275"/>
          </a:xfrm>
          <a:prstGeom prst="flowChartSummingJunction">
            <a:avLst/>
          </a:prstGeom>
          <a:solidFill>
            <a:schemeClr val="accent1"/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6314" name="AutoShape 10"/>
          <p:cNvSpPr>
            <a:spLocks noChangeArrowheads="1"/>
          </p:cNvSpPr>
          <p:nvPr/>
        </p:nvSpPr>
        <p:spPr bwMode="auto">
          <a:xfrm flipH="1">
            <a:off x="3538538" y="4419600"/>
            <a:ext cx="584200" cy="404813"/>
          </a:xfrm>
          <a:prstGeom prst="leftArrow">
            <a:avLst>
              <a:gd name="adj1" fmla="val 50000"/>
              <a:gd name="adj2" fmla="val 36078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6318" name="AutoShape 14"/>
          <p:cNvSpPr>
            <a:spLocks noChangeArrowheads="1"/>
          </p:cNvSpPr>
          <p:nvPr/>
        </p:nvSpPr>
        <p:spPr bwMode="auto">
          <a:xfrm>
            <a:off x="5157788" y="4419600"/>
            <a:ext cx="854075" cy="450850"/>
          </a:xfrm>
          <a:custGeom>
            <a:avLst/>
            <a:gdLst>
              <a:gd name="G0" fmla="+- 16200 0 0"/>
              <a:gd name="G1" fmla="+- 5400 0 0"/>
              <a:gd name="G2" fmla="+- 21600 0 5400"/>
              <a:gd name="G3" fmla="+- 10800 0 5400"/>
              <a:gd name="G4" fmla="+- 21600 0 16200"/>
              <a:gd name="G5" fmla="*/ G4 G3 10800"/>
              <a:gd name="G6" fmla="+- 21600 0 G5"/>
              <a:gd name="T0" fmla="*/ 16200 w 21600"/>
              <a:gd name="T1" fmla="*/ 0 h 21600"/>
              <a:gd name="T2" fmla="*/ 0 w 21600"/>
              <a:gd name="T3" fmla="*/ 10800 h 21600"/>
              <a:gd name="T4" fmla="*/ 16200 w 21600"/>
              <a:gd name="T5" fmla="*/ 21600 h 21600"/>
              <a:gd name="T6" fmla="*/ 21600 w 21600"/>
              <a:gd name="T7" fmla="*/ 10800 h 21600"/>
              <a:gd name="T8" fmla="*/ 17694720 60000 65536"/>
              <a:gd name="T9" fmla="*/ 11796480 60000 65536"/>
              <a:gd name="T10" fmla="*/ 5898240 60000 65536"/>
              <a:gd name="T11" fmla="*/ 0 60000 65536"/>
              <a:gd name="T12" fmla="*/ 3375 w 21600"/>
              <a:gd name="T13" fmla="*/ G1 h 21600"/>
              <a:gd name="T14" fmla="*/ G6 w 21600"/>
              <a:gd name="T15" fmla="*/ G2 h 21600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1600" h="21600">
                <a:moveTo>
                  <a:pt x="16200" y="0"/>
                </a:moveTo>
                <a:lnTo>
                  <a:pt x="16200" y="5400"/>
                </a:lnTo>
                <a:lnTo>
                  <a:pt x="3375" y="5400"/>
                </a:lnTo>
                <a:lnTo>
                  <a:pt x="3375" y="16200"/>
                </a:lnTo>
                <a:lnTo>
                  <a:pt x="16200" y="16200"/>
                </a:lnTo>
                <a:lnTo>
                  <a:pt x="16200" y="21600"/>
                </a:lnTo>
                <a:lnTo>
                  <a:pt x="21600" y="10800"/>
                </a:lnTo>
                <a:close/>
              </a:path>
              <a:path w="21600" h="21600">
                <a:moveTo>
                  <a:pt x="1350" y="5400"/>
                </a:moveTo>
                <a:lnTo>
                  <a:pt x="1350" y="16200"/>
                </a:lnTo>
                <a:lnTo>
                  <a:pt x="2700" y="16200"/>
                </a:lnTo>
                <a:lnTo>
                  <a:pt x="2700" y="5400"/>
                </a:lnTo>
                <a:close/>
              </a:path>
              <a:path w="21600" h="21600">
                <a:moveTo>
                  <a:pt x="0" y="5400"/>
                </a:moveTo>
                <a:lnTo>
                  <a:pt x="0" y="16200"/>
                </a:lnTo>
                <a:lnTo>
                  <a:pt x="675" y="16200"/>
                </a:lnTo>
                <a:lnTo>
                  <a:pt x="675" y="5400"/>
                </a:lnTo>
                <a:close/>
              </a:path>
            </a:pathLst>
          </a:cu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black"/>
              </a:solidFill>
              <a:latin typeface="Calibri"/>
            </a:endParaRPr>
          </a:p>
        </p:txBody>
      </p:sp>
      <p:grpSp>
        <p:nvGrpSpPr>
          <p:cNvPr id="2" name="Group 26"/>
          <p:cNvGrpSpPr>
            <a:grpSpLocks/>
          </p:cNvGrpSpPr>
          <p:nvPr/>
        </p:nvGrpSpPr>
        <p:grpSpPr bwMode="auto">
          <a:xfrm>
            <a:off x="3162300" y="5049838"/>
            <a:ext cx="1319213" cy="1038225"/>
            <a:chOff x="1992" y="3181"/>
            <a:chExt cx="831" cy="654"/>
          </a:xfrm>
        </p:grpSpPr>
        <p:sp>
          <p:nvSpPr>
            <p:cNvPr id="866316" name="AutoShape 12"/>
            <p:cNvSpPr>
              <a:spLocks noChangeArrowheads="1"/>
            </p:cNvSpPr>
            <p:nvPr/>
          </p:nvSpPr>
          <p:spPr bwMode="auto">
            <a:xfrm rot="17998004" flipH="1">
              <a:off x="2512" y="3237"/>
              <a:ext cx="368" cy="255"/>
            </a:xfrm>
            <a:prstGeom prst="leftArrow">
              <a:avLst>
                <a:gd name="adj1" fmla="val 50000"/>
                <a:gd name="adj2" fmla="val 36078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black"/>
                </a:solidFill>
                <a:latin typeface="Calibri"/>
                <a:cs typeface="Arial" pitchFamily="34" charset="0"/>
              </a:endParaRPr>
            </a:p>
          </p:txBody>
        </p:sp>
        <p:sp>
          <p:nvSpPr>
            <p:cNvPr id="866319" name="Text Box 15"/>
            <p:cNvSpPr txBox="1">
              <a:spLocks noChangeArrowheads="1"/>
            </p:cNvSpPr>
            <p:nvPr/>
          </p:nvSpPr>
          <p:spPr bwMode="auto">
            <a:xfrm flipH="1">
              <a:off x="1992" y="3602"/>
              <a:ext cx="633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800" dirty="0">
                  <a:solidFill>
                    <a:prstClr val="black"/>
                  </a:solidFill>
                  <a:latin typeface="Calibri"/>
                  <a:cs typeface="Arial" pitchFamily="34" charset="0"/>
                </a:rPr>
                <a:t>material</a:t>
              </a:r>
            </a:p>
          </p:txBody>
        </p:sp>
      </p:grpSp>
      <p:grpSp>
        <p:nvGrpSpPr>
          <p:cNvPr id="3" name="Group 27"/>
          <p:cNvGrpSpPr>
            <a:grpSpLocks/>
          </p:cNvGrpSpPr>
          <p:nvPr/>
        </p:nvGrpSpPr>
        <p:grpSpPr bwMode="auto">
          <a:xfrm>
            <a:off x="4748215" y="5094288"/>
            <a:ext cx="1338263" cy="993775"/>
            <a:chOff x="2991" y="3209"/>
            <a:chExt cx="843" cy="626"/>
          </a:xfrm>
        </p:grpSpPr>
        <p:sp>
          <p:nvSpPr>
            <p:cNvPr id="866317" name="AutoShape 13"/>
            <p:cNvSpPr>
              <a:spLocks noChangeArrowheads="1"/>
            </p:cNvSpPr>
            <p:nvPr/>
          </p:nvSpPr>
          <p:spPr bwMode="auto">
            <a:xfrm rot="14348698" flipH="1">
              <a:off x="2994" y="3265"/>
              <a:ext cx="368" cy="255"/>
            </a:xfrm>
            <a:prstGeom prst="leftArrow">
              <a:avLst>
                <a:gd name="adj1" fmla="val 50000"/>
                <a:gd name="adj2" fmla="val 36078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black"/>
                </a:solidFill>
                <a:latin typeface="Calibri"/>
                <a:cs typeface="Arial" pitchFamily="34" charset="0"/>
              </a:endParaRPr>
            </a:p>
          </p:txBody>
        </p:sp>
        <p:sp>
          <p:nvSpPr>
            <p:cNvPr id="866320" name="Text Box 16"/>
            <p:cNvSpPr txBox="1">
              <a:spLocks noChangeArrowheads="1"/>
            </p:cNvSpPr>
            <p:nvPr/>
          </p:nvSpPr>
          <p:spPr bwMode="auto">
            <a:xfrm flipH="1">
              <a:off x="2991" y="3602"/>
              <a:ext cx="843" cy="233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800">
                  <a:solidFill>
                    <a:prstClr val="black"/>
                  </a:solidFill>
                  <a:latin typeface="Calibri"/>
                  <a:cs typeface="Arial" pitchFamily="34" charset="0"/>
                </a:rPr>
                <a:t>illumination</a:t>
              </a:r>
            </a:p>
          </p:txBody>
        </p:sp>
      </p:grpSp>
      <p:grpSp>
        <p:nvGrpSpPr>
          <p:cNvPr id="4" name="Group 25"/>
          <p:cNvGrpSpPr>
            <a:grpSpLocks/>
          </p:cNvGrpSpPr>
          <p:nvPr/>
        </p:nvGrpSpPr>
        <p:grpSpPr bwMode="auto">
          <a:xfrm>
            <a:off x="4105275" y="3203575"/>
            <a:ext cx="1187450" cy="1035050"/>
            <a:chOff x="2586" y="2018"/>
            <a:chExt cx="748" cy="652"/>
          </a:xfrm>
        </p:grpSpPr>
        <p:sp>
          <p:nvSpPr>
            <p:cNvPr id="866315" name="AutoShape 11"/>
            <p:cNvSpPr>
              <a:spLocks noChangeArrowheads="1"/>
            </p:cNvSpPr>
            <p:nvPr/>
          </p:nvSpPr>
          <p:spPr bwMode="auto">
            <a:xfrm rot="5400000" flipH="1">
              <a:off x="2768" y="2358"/>
              <a:ext cx="368" cy="255"/>
            </a:xfrm>
            <a:prstGeom prst="leftArrow">
              <a:avLst>
                <a:gd name="adj1" fmla="val 50000"/>
                <a:gd name="adj2" fmla="val 36078"/>
              </a:avLst>
            </a:prstGeom>
            <a:solidFill>
              <a:schemeClr val="accent1"/>
            </a:solidFill>
            <a:ln w="9525" algn="ctr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</a:pPr>
              <a:endParaRPr lang="en-GB" sz="1800">
                <a:solidFill>
                  <a:prstClr val="black"/>
                </a:solidFill>
                <a:latin typeface="Calibri"/>
                <a:cs typeface="Arial" pitchFamily="34" charset="0"/>
              </a:endParaRPr>
            </a:p>
          </p:txBody>
        </p:sp>
        <p:sp>
          <p:nvSpPr>
            <p:cNvPr id="866321" name="Text Box 17"/>
            <p:cNvSpPr txBox="1">
              <a:spLocks noChangeArrowheads="1"/>
            </p:cNvSpPr>
            <p:nvPr/>
          </p:nvSpPr>
          <p:spPr bwMode="auto">
            <a:xfrm flipH="1">
              <a:off x="2586" y="2018"/>
              <a:ext cx="748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800" dirty="0">
                  <a:solidFill>
                    <a:prstClr val="black"/>
                  </a:solidFill>
                  <a:latin typeface="Calibri"/>
                  <a:cs typeface="Arial" pitchFamily="34" charset="0"/>
                </a:rPr>
                <a:t>viewpoint</a:t>
              </a:r>
            </a:p>
          </p:txBody>
        </p:sp>
      </p:grpSp>
      <p:grpSp>
        <p:nvGrpSpPr>
          <p:cNvPr id="5" name="Group 23"/>
          <p:cNvGrpSpPr>
            <a:grpSpLocks/>
          </p:cNvGrpSpPr>
          <p:nvPr/>
        </p:nvGrpSpPr>
        <p:grpSpPr bwMode="auto">
          <a:xfrm>
            <a:off x="609600" y="3471863"/>
            <a:ext cx="2522538" cy="2522537"/>
            <a:chOff x="556" y="2187"/>
            <a:chExt cx="1589" cy="1589"/>
          </a:xfrm>
        </p:grpSpPr>
        <p:pic>
          <p:nvPicPr>
            <p:cNvPr id="866312" name="Picture 8" descr="house_new_A_recon"/>
            <p:cNvPicPr>
              <a:picLocks noChangeAspect="1" noChangeArrowheads="1"/>
            </p:cNvPicPr>
            <p:nvPr/>
          </p:nvPicPr>
          <p:blipFill>
            <a:blip r:embed="rId3">
              <a:clrChange>
                <a:clrFrom>
                  <a:srgbClr val="FF0000"/>
                </a:clrFrom>
                <a:clrTo>
                  <a:srgbClr val="FF0000">
                    <a:alpha val="0"/>
                  </a:srgbClr>
                </a:clrTo>
              </a:clrChange>
            </a:blip>
            <a:srcRect/>
            <a:stretch>
              <a:fillRect/>
            </a:stretch>
          </p:blipFill>
          <p:spPr bwMode="auto">
            <a:xfrm>
              <a:off x="556" y="2187"/>
              <a:ext cx="1589" cy="158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866322" name="Text Box 18"/>
            <p:cNvSpPr txBox="1">
              <a:spLocks noChangeArrowheads="1"/>
            </p:cNvSpPr>
            <p:nvPr/>
          </p:nvSpPr>
          <p:spPr bwMode="auto">
            <a:xfrm flipH="1">
              <a:off x="909" y="3545"/>
              <a:ext cx="727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800" dirty="0">
                  <a:solidFill>
                    <a:prstClr val="black"/>
                  </a:solidFill>
                  <a:latin typeface="Calibri"/>
                  <a:cs typeface="Arial" pitchFamily="34" charset="0"/>
                </a:rPr>
                <a:t>geometry</a:t>
              </a:r>
            </a:p>
          </p:txBody>
        </p:sp>
      </p:grpSp>
      <p:grpSp>
        <p:nvGrpSpPr>
          <p:cNvPr id="6" name="Group 24"/>
          <p:cNvGrpSpPr>
            <a:grpSpLocks/>
          </p:cNvGrpSpPr>
          <p:nvPr/>
        </p:nvGrpSpPr>
        <p:grpSpPr bwMode="auto">
          <a:xfrm>
            <a:off x="6281738" y="3563938"/>
            <a:ext cx="2339975" cy="2436812"/>
            <a:chOff x="3957" y="2245"/>
            <a:chExt cx="1474" cy="1535"/>
          </a:xfrm>
        </p:grpSpPr>
        <p:pic>
          <p:nvPicPr>
            <p:cNvPr id="866308" name="Picture 4" descr="house_new_A_input"/>
            <p:cNvPicPr>
              <a:picLocks noChangeAspect="1" noChangeArrowheads="1"/>
            </p:cNvPicPr>
            <p:nvPr/>
          </p:nvPicPr>
          <p:blipFill>
            <a:blip r:embed="rId4"/>
            <a:srcRect r="4430" b="17717"/>
            <a:stretch>
              <a:fillRect/>
            </a:stretch>
          </p:blipFill>
          <p:spPr bwMode="auto">
            <a:xfrm>
              <a:off x="3957" y="2245"/>
              <a:ext cx="1474" cy="1269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miter lim="800000"/>
              <a:headEnd/>
              <a:tailEnd/>
            </a:ln>
          </p:spPr>
        </p:pic>
        <p:sp>
          <p:nvSpPr>
            <p:cNvPr id="866323" name="Text Box 19"/>
            <p:cNvSpPr txBox="1">
              <a:spLocks noChangeArrowheads="1"/>
            </p:cNvSpPr>
            <p:nvPr/>
          </p:nvSpPr>
          <p:spPr bwMode="auto">
            <a:xfrm flipH="1">
              <a:off x="4299" y="3549"/>
              <a:ext cx="633" cy="231"/>
            </a:xfrm>
            <a:prstGeom prst="rect">
              <a:avLst/>
            </a:prstGeom>
            <a:noFill/>
            <a:ln w="9525" algn="ctr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</a:pPr>
              <a:r>
                <a:rPr lang="en-GB" sz="1800" dirty="0">
                  <a:solidFill>
                    <a:prstClr val="black"/>
                  </a:solidFill>
                  <a:latin typeface="Calibri"/>
                  <a:cs typeface="Arial" pitchFamily="34" charset="0"/>
                </a:rPr>
                <a:t>   image</a:t>
              </a:r>
            </a:p>
          </p:txBody>
        </p:sp>
      </p:grpSp>
      <p:sp>
        <p:nvSpPr>
          <p:cNvPr id="866325" name="AutoShape 21"/>
          <p:cNvSpPr>
            <a:spLocks noChangeArrowheads="1"/>
          </p:cNvSpPr>
          <p:nvPr/>
        </p:nvSpPr>
        <p:spPr bwMode="auto">
          <a:xfrm flipH="1">
            <a:off x="2681288" y="6084888"/>
            <a:ext cx="4310062" cy="536575"/>
          </a:xfrm>
          <a:prstGeom prst="rightArrow">
            <a:avLst>
              <a:gd name="adj1" fmla="val 49704"/>
              <a:gd name="adj2" fmla="val 76941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miter lim="800000"/>
            <a:headEnd/>
            <a:tailEnd/>
          </a:ln>
          <a:effectLst/>
        </p:spPr>
        <p:txBody>
          <a:bodyPr lIns="90000" tIns="46800" rIns="90000" bIns="46800" anchor="ctr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en-GB" sz="180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866332" name="Text Box 28"/>
          <p:cNvSpPr txBox="1">
            <a:spLocks noChangeArrowheads="1"/>
          </p:cNvSpPr>
          <p:nvPr/>
        </p:nvSpPr>
        <p:spPr bwMode="auto">
          <a:xfrm>
            <a:off x="1482725" y="3405188"/>
            <a:ext cx="1187450" cy="2255837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defTabSz="328613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GB" sz="14200">
                <a:solidFill>
                  <a:srgbClr val="CC0000"/>
                </a:solidFill>
                <a:latin typeface="Calibri"/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12863801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3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8663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63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66325" grpId="0" animBg="1"/>
      <p:bldP spid="866332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Photometric Stereo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/>
              <a:t>Estimate the surface </a:t>
            </a:r>
            <a:r>
              <a:rPr lang="en-US" dirty="0" err="1"/>
              <a:t>normals</a:t>
            </a:r>
            <a:r>
              <a:rPr lang="en-US" dirty="0"/>
              <a:t> of a given scene given multiple 2D images taken from the </a:t>
            </a:r>
            <a:r>
              <a:rPr lang="en-US" i="1" dirty="0"/>
              <a:t>same </a:t>
            </a:r>
            <a:r>
              <a:rPr lang="en-US" dirty="0"/>
              <a:t>viewpoint, but under </a:t>
            </a:r>
            <a:r>
              <a:rPr lang="en-US" i="1" dirty="0"/>
              <a:t>different lighting </a:t>
            </a:r>
            <a:r>
              <a:rPr lang="en-US" dirty="0"/>
              <a:t>conditions.</a:t>
            </a:r>
          </a:p>
          <a:p>
            <a:r>
              <a:rPr lang="en-US" dirty="0">
                <a:solidFill>
                  <a:srgbClr val="C00000"/>
                </a:solidFill>
              </a:rPr>
              <a:t>Basic photometric stereo </a:t>
            </a:r>
            <a:r>
              <a:rPr lang="en-US" dirty="0"/>
              <a:t>required a </a:t>
            </a:r>
            <a:r>
              <a:rPr lang="en-US" dirty="0" err="1"/>
              <a:t>Lambertian</a:t>
            </a:r>
            <a:r>
              <a:rPr lang="en-US" dirty="0"/>
              <a:t> reflectance model:</a:t>
            </a:r>
          </a:p>
          <a:p>
            <a:pPr marL="0" indent="0">
              <a:buNone/>
            </a:pPr>
            <a:r>
              <a:rPr lang="en-US" dirty="0">
                <a:solidFill>
                  <a:srgbClr val="0000FF"/>
                </a:solidFill>
              </a:rPr>
              <a:t>            I = </a:t>
            </a:r>
            <a:r>
              <a:rPr lang="en-US" dirty="0">
                <a:solidFill>
                  <a:srgbClr val="0000FF"/>
                </a:solidFill>
                <a:sym typeface="Symbol"/>
              </a:rPr>
              <a:t> </a:t>
            </a:r>
            <a:r>
              <a:rPr lang="en-US" b="1" dirty="0">
                <a:solidFill>
                  <a:srgbClr val="0000FF"/>
                </a:solidFill>
                <a:sym typeface="Symbol"/>
              </a:rPr>
              <a:t>n</a:t>
            </a:r>
            <a:r>
              <a:rPr lang="en-US" dirty="0">
                <a:solidFill>
                  <a:srgbClr val="0000FF"/>
                </a:solidFill>
                <a:sym typeface="Symbol"/>
              </a:rPr>
              <a:t> · </a:t>
            </a:r>
            <a:r>
              <a:rPr lang="en-US" b="1" dirty="0">
                <a:solidFill>
                  <a:srgbClr val="0000FF"/>
                </a:solidFill>
                <a:sym typeface="Symbol"/>
              </a:rPr>
              <a:t>v</a:t>
            </a:r>
          </a:p>
          <a:p>
            <a:pPr marL="0" indent="0">
              <a:buNone/>
            </a:pPr>
            <a:r>
              <a:rPr lang="en-US" dirty="0">
                <a:sym typeface="Symbol"/>
              </a:rPr>
              <a:t>where I is pixel </a:t>
            </a:r>
            <a:r>
              <a:rPr lang="en-US" dirty="0">
                <a:solidFill>
                  <a:schemeClr val="accent6"/>
                </a:solidFill>
                <a:sym typeface="Symbol"/>
              </a:rPr>
              <a:t>intensity</a:t>
            </a:r>
            <a:r>
              <a:rPr lang="en-US" dirty="0">
                <a:sym typeface="Symbol"/>
              </a:rPr>
              <a:t>, </a:t>
            </a:r>
            <a:r>
              <a:rPr lang="en-US" b="1" dirty="0">
                <a:sym typeface="Symbol"/>
              </a:rPr>
              <a:t>n</a:t>
            </a:r>
            <a:r>
              <a:rPr lang="en-US" dirty="0">
                <a:sym typeface="Symbol"/>
              </a:rPr>
              <a:t> is the </a:t>
            </a:r>
            <a:r>
              <a:rPr lang="en-US" dirty="0">
                <a:solidFill>
                  <a:srgbClr val="0000FF"/>
                </a:solidFill>
                <a:sym typeface="Symbol"/>
              </a:rPr>
              <a:t>normal</a:t>
            </a:r>
            <a:r>
              <a:rPr lang="en-US" dirty="0">
                <a:sym typeface="Symbol"/>
              </a:rPr>
              <a:t>, </a:t>
            </a:r>
            <a:r>
              <a:rPr lang="en-US" b="1" dirty="0">
                <a:sym typeface="Symbol"/>
              </a:rPr>
              <a:t>v</a:t>
            </a:r>
            <a:r>
              <a:rPr lang="en-US" dirty="0">
                <a:sym typeface="Symbol"/>
              </a:rPr>
              <a:t> is the </a:t>
            </a:r>
            <a:r>
              <a:rPr lang="en-US" dirty="0">
                <a:solidFill>
                  <a:srgbClr val="0000FF"/>
                </a:solidFill>
                <a:sym typeface="Symbol"/>
              </a:rPr>
              <a:t>lighting direction</a:t>
            </a:r>
            <a:r>
              <a:rPr lang="en-US" dirty="0">
                <a:sym typeface="Symbol"/>
              </a:rPr>
              <a:t>, and  is diffuse albedo constant, which is a reflection coefficient.</a:t>
            </a:r>
          </a:p>
        </p:txBody>
      </p:sp>
    </p:spTree>
    <p:extLst>
      <p:ext uri="{BB962C8B-B14F-4D97-AF65-F5344CB8AC3E}">
        <p14:creationId xmlns:p14="http://schemas.microsoft.com/office/powerpoint/2010/main" val="24091891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Photometric Stereo</a:t>
            </a:r>
          </a:p>
        </p:txBody>
      </p:sp>
      <p:pic>
        <p:nvPicPr>
          <p:cNvPr id="36866" name="Picture 2" descr="Image result for photometric stereo setup with light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1828800"/>
            <a:ext cx="6652870" cy="40386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7416124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Photometric Stereo</a:t>
            </a:r>
          </a:p>
        </p:txBody>
      </p:sp>
      <p:pic>
        <p:nvPicPr>
          <p:cNvPr id="35844" name="Picture 4" descr="Image result for photometric stereo setup with lights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28800" y="2222046"/>
            <a:ext cx="6039528" cy="4026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4289992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Basic Photometric Stereo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>
                <a:solidFill>
                  <a:srgbClr val="FF0000"/>
                </a:solidFill>
              </a:rPr>
              <a:t>K</a:t>
            </a:r>
            <a:r>
              <a:rPr lang="en-US" dirty="0"/>
              <a:t> light sources</a:t>
            </a:r>
          </a:p>
          <a:p>
            <a:r>
              <a:rPr lang="en-US" dirty="0"/>
              <a:t>Lead to </a:t>
            </a:r>
            <a:r>
              <a:rPr lang="en-US" dirty="0">
                <a:solidFill>
                  <a:srgbClr val="FF0000"/>
                </a:solidFill>
              </a:rPr>
              <a:t>K images R</a:t>
            </a:r>
            <a:r>
              <a:rPr lang="en-US" baseline="-25000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p,q</a:t>
            </a:r>
            <a:r>
              <a:rPr lang="en-US" dirty="0">
                <a:solidFill>
                  <a:srgbClr val="FF0000"/>
                </a:solidFill>
              </a:rPr>
              <a:t>), ...,R</a:t>
            </a:r>
            <a:r>
              <a:rPr lang="en-US" baseline="-25000" dirty="0">
                <a:solidFill>
                  <a:srgbClr val="FF0000"/>
                </a:solidFill>
              </a:rPr>
              <a:t>K</a:t>
            </a:r>
            <a:r>
              <a:rPr lang="en-US" dirty="0">
                <a:solidFill>
                  <a:srgbClr val="FF0000"/>
                </a:solidFill>
              </a:rPr>
              <a:t>(</a:t>
            </a:r>
            <a:r>
              <a:rPr lang="en-US" dirty="0" err="1">
                <a:solidFill>
                  <a:srgbClr val="FF0000"/>
                </a:solidFill>
              </a:rPr>
              <a:t>p,q</a:t>
            </a:r>
            <a:r>
              <a:rPr lang="en-US" dirty="0">
                <a:solidFill>
                  <a:srgbClr val="FF0000"/>
                </a:solidFill>
              </a:rPr>
              <a:t>) </a:t>
            </a:r>
            <a:r>
              <a:rPr lang="en-US" dirty="0"/>
              <a:t>each from just one of the light sources being on</a:t>
            </a:r>
          </a:p>
          <a:p>
            <a:r>
              <a:rPr lang="en-US" dirty="0"/>
              <a:t>For any (</a:t>
            </a:r>
            <a:r>
              <a:rPr lang="en-US" dirty="0" err="1"/>
              <a:t>p,q</a:t>
            </a:r>
            <a:r>
              <a:rPr lang="en-US" dirty="0"/>
              <a:t>), we get </a:t>
            </a:r>
            <a:r>
              <a:rPr lang="en-US" dirty="0">
                <a:solidFill>
                  <a:srgbClr val="FF0000"/>
                </a:solidFill>
              </a:rPr>
              <a:t>K intensities I</a:t>
            </a:r>
            <a:r>
              <a:rPr lang="en-US" baseline="-25000" dirty="0">
                <a:solidFill>
                  <a:srgbClr val="FF0000"/>
                </a:solidFill>
              </a:rPr>
              <a:t>1</a:t>
            </a:r>
            <a:r>
              <a:rPr lang="en-US" dirty="0">
                <a:solidFill>
                  <a:srgbClr val="FF0000"/>
                </a:solidFill>
              </a:rPr>
              <a:t>,...I</a:t>
            </a:r>
            <a:r>
              <a:rPr lang="en-US" baseline="-25000" dirty="0">
                <a:solidFill>
                  <a:srgbClr val="FF0000"/>
                </a:solidFill>
              </a:rPr>
              <a:t>K</a:t>
            </a:r>
          </a:p>
          <a:p>
            <a:r>
              <a:rPr lang="en-US" dirty="0"/>
              <a:t>Leads to a set of </a:t>
            </a:r>
            <a:r>
              <a:rPr lang="en-US" dirty="0">
                <a:solidFill>
                  <a:srgbClr val="0000FF"/>
                </a:solidFill>
              </a:rPr>
              <a:t>linear equations </a:t>
            </a:r>
            <a:r>
              <a:rPr lang="en-US" dirty="0"/>
              <a:t>of the form</a:t>
            </a:r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err="1">
                <a:solidFill>
                  <a:srgbClr val="FF0000"/>
                </a:solidFill>
              </a:rPr>
              <a:t>I</a:t>
            </a:r>
            <a:r>
              <a:rPr lang="en-US" baseline="-25000" dirty="0" err="1">
                <a:solidFill>
                  <a:srgbClr val="FF0000"/>
                </a:solidFill>
              </a:rPr>
              <a:t>k</a:t>
            </a:r>
            <a:r>
              <a:rPr lang="en-US" dirty="0">
                <a:solidFill>
                  <a:srgbClr val="FF0000"/>
                </a:solidFill>
              </a:rPr>
              <a:t> = </a:t>
            </a:r>
            <a:r>
              <a:rPr lang="en-US" dirty="0">
                <a:solidFill>
                  <a:srgbClr val="FF0000"/>
                </a:solidFill>
                <a:sym typeface="Symbol"/>
              </a:rPr>
              <a:t></a:t>
            </a:r>
            <a:r>
              <a:rPr lang="en-US" b="1" dirty="0" err="1">
                <a:solidFill>
                  <a:srgbClr val="FF0000"/>
                </a:solidFill>
                <a:sym typeface="Symbol"/>
              </a:rPr>
              <a:t>n</a:t>
            </a:r>
            <a:r>
              <a:rPr lang="en-US" dirty="0" err="1">
                <a:solidFill>
                  <a:srgbClr val="FF0000"/>
                </a:solidFill>
                <a:sym typeface="Symbol"/>
              </a:rPr>
              <a:t></a:t>
            </a:r>
            <a:r>
              <a:rPr lang="en-US" b="1" dirty="0" err="1">
                <a:solidFill>
                  <a:srgbClr val="FF0000"/>
                </a:solidFill>
                <a:sym typeface="Symbol"/>
              </a:rPr>
              <a:t>v</a:t>
            </a:r>
            <a:r>
              <a:rPr lang="en-US" baseline="-25000" dirty="0" err="1">
                <a:solidFill>
                  <a:srgbClr val="FF0000"/>
                </a:solidFill>
                <a:sym typeface="Symbol"/>
              </a:rPr>
              <a:t>k</a:t>
            </a:r>
            <a:endParaRPr lang="en-US" baseline="-25000" dirty="0"/>
          </a:p>
          <a:p>
            <a:r>
              <a:rPr lang="en-US" dirty="0"/>
              <a:t>Solving leads to a </a:t>
            </a:r>
            <a:r>
              <a:rPr lang="en-US" dirty="0">
                <a:solidFill>
                  <a:srgbClr val="0000FF"/>
                </a:solidFill>
              </a:rPr>
              <a:t>surface normal map</a:t>
            </a:r>
            <a:r>
              <a:rPr lang="en-US" dirty="0"/>
              <a:t>.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2907522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Photometric Stereo</a:t>
            </a:r>
          </a:p>
        </p:txBody>
      </p:sp>
      <p:pic>
        <p:nvPicPr>
          <p:cNvPr id="3891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62200" y="1524000"/>
            <a:ext cx="4495800" cy="33891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685800" y="1905000"/>
            <a:ext cx="1760418" cy="267765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Inputs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3D </a:t>
            </a:r>
            <a:r>
              <a:rPr lang="en-US" dirty="0" err="1"/>
              <a:t>normals</a:t>
            </a:r>
            <a:endParaRPr lang="en-US" dirty="0"/>
          </a:p>
        </p:txBody>
      </p:sp>
      <p:pic>
        <p:nvPicPr>
          <p:cNvPr id="37890" name="Picture 2" descr="Image result for surface normals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3232942"/>
            <a:ext cx="2171700" cy="14097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3901220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5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>
              <a:buFontTx/>
              <a:buNone/>
            </a:pPr>
            <a:r>
              <a:rPr lang="en-GB" dirty="0">
                <a:latin typeface="Arial" pitchFamily="34" charset="0"/>
                <a:cs typeface="Arial" pitchFamily="34" charset="0"/>
              </a:rPr>
              <a:t>Photograph based 3d reconstruction is:</a:t>
            </a:r>
            <a:br>
              <a:rPr lang="en-GB" dirty="0">
                <a:latin typeface="Arial" pitchFamily="34" charset="0"/>
                <a:cs typeface="Arial" pitchFamily="34" charset="0"/>
              </a:rPr>
            </a:br>
            <a:endParaRPr lang="en-GB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00FF00"/>
              </a:buClr>
              <a:buFont typeface="Wingdings 2" pitchFamily="18" charset="2"/>
              <a:buChar char="P"/>
            </a:pPr>
            <a:r>
              <a:rPr lang="en-GB" dirty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practical</a:t>
            </a:r>
          </a:p>
          <a:p>
            <a:pPr lvl="1">
              <a:buClr>
                <a:srgbClr val="00FF00"/>
              </a:buClr>
              <a:buFont typeface="Wingdings 2" pitchFamily="18" charset="2"/>
              <a:buChar char="P"/>
            </a:pPr>
            <a:r>
              <a:rPr lang="en-GB" dirty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fast</a:t>
            </a:r>
          </a:p>
          <a:p>
            <a:pPr lvl="1">
              <a:buClr>
                <a:srgbClr val="00FF00"/>
              </a:buClr>
              <a:buFont typeface="Wingdings 2" pitchFamily="18" charset="2"/>
              <a:buChar char="P"/>
            </a:pPr>
            <a:r>
              <a:rPr lang="en-GB" dirty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non-intrusive</a:t>
            </a:r>
            <a:endParaRPr lang="en-GB" sz="3600" dirty="0">
              <a:latin typeface="Arial" pitchFamily="34" charset="0"/>
              <a:cs typeface="Arial" pitchFamily="34" charset="0"/>
            </a:endParaRPr>
          </a:p>
          <a:p>
            <a:pPr lvl="1">
              <a:buClr>
                <a:srgbClr val="00FF00"/>
              </a:buClr>
              <a:buFont typeface="Wingdings 2" pitchFamily="18" charset="2"/>
              <a:buChar char="P"/>
            </a:pPr>
            <a:r>
              <a:rPr lang="en-GB" dirty="0">
                <a:solidFill>
                  <a:srgbClr val="00FF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low cost</a:t>
            </a:r>
          </a:p>
          <a:p>
            <a:pPr lvl="1">
              <a:buClr>
                <a:srgbClr val="00FF00"/>
              </a:buClr>
              <a:buFont typeface="Wingdings 2" pitchFamily="18" charset="2"/>
              <a:buChar char="P"/>
            </a:pPr>
            <a:r>
              <a:rPr lang="en-GB" dirty="0">
                <a:latin typeface="Arial" pitchFamily="34" charset="0"/>
                <a:cs typeface="Arial" pitchFamily="34" charset="0"/>
              </a:rPr>
              <a:t> Easily deployable outdoors</a:t>
            </a:r>
          </a:p>
          <a:p>
            <a:pPr lvl="1">
              <a:buClr>
                <a:srgbClr val="FF0000"/>
              </a:buClr>
              <a:buFont typeface="Wingdings 2" pitchFamily="18" charset="2"/>
              <a:buChar char="O"/>
            </a:pPr>
            <a:r>
              <a:rPr lang="en-GB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“low” accuracy</a:t>
            </a:r>
          </a:p>
          <a:p>
            <a:pPr lvl="1">
              <a:buClr>
                <a:srgbClr val="FF0000"/>
              </a:buClr>
              <a:buFont typeface="Wingdings 2" pitchFamily="18" charset="2"/>
              <a:buChar char="O"/>
            </a:pPr>
            <a:r>
              <a:rPr lang="en-GB" dirty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en-GB" dirty="0">
                <a:latin typeface="Arial" pitchFamily="34" charset="0"/>
                <a:cs typeface="Arial" pitchFamily="34" charset="0"/>
              </a:rPr>
              <a:t>Results depend on material properties</a:t>
            </a:r>
          </a:p>
        </p:txBody>
      </p:sp>
      <p:sp>
        <p:nvSpPr>
          <p:cNvPr id="1165322" name="Rectangle 10"/>
          <p:cNvSpPr>
            <a:spLocks noGrp="1" noChangeArrowheads="1"/>
          </p:cNvSpPr>
          <p:nvPr>
            <p:ph type="title"/>
          </p:nvPr>
        </p:nvSpPr>
        <p:spPr>
          <a:noFill/>
          <a:ln/>
        </p:spPr>
        <p:txBody>
          <a:bodyPr/>
          <a:lstStyle/>
          <a:p>
            <a:r>
              <a:rPr lang="en-GB"/>
              <a:t>3d shape from photographs</a:t>
            </a:r>
          </a:p>
        </p:txBody>
      </p:sp>
    </p:spTree>
    <p:extLst>
      <p:ext uri="{BB962C8B-B14F-4D97-AF65-F5344CB8AC3E}">
        <p14:creationId xmlns:p14="http://schemas.microsoft.com/office/powerpoint/2010/main" val="15371453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Reconstruction</a:t>
            </a:r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001000" cy="5257800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/>
              <a:t>Generic problem formulation: given several images of the same object or scene, compute a representation of its 3D shape</a:t>
            </a: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br>
              <a:rPr lang="en-US"/>
            </a:br>
            <a:endParaRPr lang="en-US"/>
          </a:p>
        </p:txBody>
      </p:sp>
      <p:pic>
        <p:nvPicPr>
          <p:cNvPr id="24580" name="Picture 7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911850" y="2514600"/>
            <a:ext cx="2360613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1" name="Picture 8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838200" y="2438400"/>
            <a:ext cx="2401888" cy="3581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4582" name="Picture 9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376613" y="2438400"/>
            <a:ext cx="2200275" cy="3600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910231920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/>
          <p:cNvSpPr>
            <a:spLocks noGrp="1" noChangeArrowheads="1"/>
          </p:cNvSpPr>
          <p:nvPr>
            <p:ph type="title"/>
          </p:nvPr>
        </p:nvSpPr>
        <p:spPr>
          <a:xfrm>
            <a:off x="386080" y="318"/>
            <a:ext cx="8229600" cy="1143000"/>
          </a:xfrm>
        </p:spPr>
        <p:txBody>
          <a:bodyPr/>
          <a:lstStyle/>
          <a:p>
            <a:r>
              <a:rPr lang="en-US" dirty="0"/>
              <a:t>Reconstruction</a:t>
            </a:r>
          </a:p>
        </p:txBody>
      </p:sp>
      <p:sp>
        <p:nvSpPr>
          <p:cNvPr id="71475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457200" y="914400"/>
            <a:ext cx="8229600" cy="5943600"/>
          </a:xfrm>
        </p:spPr>
        <p:txBody>
          <a:bodyPr>
            <a:normAutofit fontScale="85000" lnSpcReduction="20000"/>
          </a:bodyPr>
          <a:lstStyle/>
          <a:p>
            <a:pPr>
              <a:buFontTx/>
              <a:buChar char="•"/>
            </a:pPr>
            <a:r>
              <a:rPr lang="en-US" dirty="0">
                <a:solidFill>
                  <a:srgbClr val="0000FF"/>
                </a:solidFill>
              </a:rPr>
              <a:t>Generic problem formulation: </a:t>
            </a:r>
            <a:r>
              <a:rPr lang="en-US" dirty="0"/>
              <a:t>given several images of the same object or scene, compute a representation of its 3D shape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rgbClr val="0000FF"/>
                </a:solidFill>
              </a:rPr>
              <a:t>“Images of the same object or scene”</a:t>
            </a:r>
          </a:p>
          <a:p>
            <a:pPr lvl="1"/>
            <a:r>
              <a:rPr lang="en-US" dirty="0"/>
              <a:t>Arbitrary number of images (from two to thousands)</a:t>
            </a:r>
          </a:p>
          <a:p>
            <a:pPr lvl="1"/>
            <a:r>
              <a:rPr lang="en-US" dirty="0"/>
              <a:t>Arbitrary camera positions (camera network or video sequence)</a:t>
            </a:r>
          </a:p>
          <a:p>
            <a:pPr lvl="1"/>
            <a:r>
              <a:rPr lang="en-US" dirty="0"/>
              <a:t>Calibration may be initially unknown </a:t>
            </a:r>
          </a:p>
          <a:p>
            <a:pPr>
              <a:buFontTx/>
              <a:buChar char="•"/>
            </a:pPr>
            <a:r>
              <a:rPr lang="en-US" dirty="0">
                <a:solidFill>
                  <a:srgbClr val="0000FF"/>
                </a:solidFill>
              </a:rPr>
              <a:t>“Representation of 3D shape”</a:t>
            </a:r>
          </a:p>
          <a:p>
            <a:pPr lvl="1"/>
            <a:r>
              <a:rPr lang="en-US" dirty="0"/>
              <a:t>Depth maps</a:t>
            </a:r>
          </a:p>
          <a:p>
            <a:pPr lvl="1"/>
            <a:r>
              <a:rPr lang="en-US" dirty="0"/>
              <a:t>Meshes</a:t>
            </a:r>
          </a:p>
          <a:p>
            <a:pPr lvl="1"/>
            <a:r>
              <a:rPr lang="en-US" dirty="0"/>
              <a:t>Point clouds</a:t>
            </a:r>
          </a:p>
          <a:p>
            <a:pPr lvl="1"/>
            <a:r>
              <a:rPr lang="en-US" dirty="0"/>
              <a:t>Patch clouds</a:t>
            </a:r>
          </a:p>
          <a:p>
            <a:pPr lvl="1"/>
            <a:r>
              <a:rPr lang="en-US" dirty="0"/>
              <a:t>Volumetric models</a:t>
            </a:r>
          </a:p>
          <a:p>
            <a:pPr lvl="1"/>
            <a:r>
              <a:rPr lang="en-US" dirty="0"/>
              <a:t>Layered models</a:t>
            </a:r>
          </a:p>
        </p:txBody>
      </p:sp>
    </p:spTree>
    <p:extLst>
      <p:ext uri="{BB962C8B-B14F-4D97-AF65-F5344CB8AC3E}">
        <p14:creationId xmlns:p14="http://schemas.microsoft.com/office/powerpoint/2010/main" val="4816917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475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14755" grpId="0" build="p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13"/>
          <p:cNvGrpSpPr>
            <a:grpSpLocks/>
          </p:cNvGrpSpPr>
          <p:nvPr/>
        </p:nvGrpSpPr>
        <p:grpSpPr bwMode="auto">
          <a:xfrm>
            <a:off x="1066800" y="1143000"/>
            <a:ext cx="7010400" cy="4953000"/>
            <a:chOff x="134" y="192"/>
            <a:chExt cx="5482" cy="3887"/>
          </a:xfrm>
        </p:grpSpPr>
        <p:pic>
          <p:nvPicPr>
            <p:cNvPr id="28677" name="Picture 2" descr="mbase10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1824" y="1920"/>
              <a:ext cx="2126" cy="21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78" name="Picture 3" descr="town0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44" y="192"/>
              <a:ext cx="1536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79" name="Picture 4" descr="town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824" y="192"/>
              <a:ext cx="1536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8680" name="Picture 5" descr="town9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4080" y="192"/>
              <a:ext cx="1536" cy="144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8681" name="AutoShape 6"/>
            <p:cNvSpPr>
              <a:spLocks noChangeArrowheads="1"/>
            </p:cNvSpPr>
            <p:nvPr/>
          </p:nvSpPr>
          <p:spPr bwMode="auto">
            <a:xfrm>
              <a:off x="3408" y="768"/>
              <a:ext cx="624" cy="288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w 21600"/>
                <a:gd name="T7" fmla="*/ 0 h 21600"/>
                <a:gd name="T8" fmla="*/ 17694720 60000 65536"/>
                <a:gd name="T9" fmla="*/ 11796480 60000 65536"/>
                <a:gd name="T10" fmla="*/ 5898240 60000 65536"/>
                <a:gd name="T11" fmla="*/ 0 60000 65536"/>
                <a:gd name="T12" fmla="*/ 3358 w 21600"/>
                <a:gd name="T13" fmla="*/ 5400 h 21600"/>
                <a:gd name="T14" fmla="*/ 18900 w 21600"/>
                <a:gd name="T15" fmla="*/ 16200 h 2160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600" h="21600">
                  <a:moveTo>
                    <a:pt x="16200" y="0"/>
                  </a:moveTo>
                  <a:lnTo>
                    <a:pt x="16200" y="5400"/>
                  </a:lnTo>
                  <a:lnTo>
                    <a:pt x="3375" y="5400"/>
                  </a:lnTo>
                  <a:lnTo>
                    <a:pt x="3375" y="16200"/>
                  </a:lnTo>
                  <a:lnTo>
                    <a:pt x="16200" y="16200"/>
                  </a:lnTo>
                  <a:lnTo>
                    <a:pt x="16200" y="21600"/>
                  </a:lnTo>
                  <a:lnTo>
                    <a:pt x="21600" y="10800"/>
                  </a:lnTo>
                  <a:close/>
                </a:path>
                <a:path w="21600" h="21600">
                  <a:moveTo>
                    <a:pt x="1350" y="5400"/>
                  </a:moveTo>
                  <a:lnTo>
                    <a:pt x="1350" y="16200"/>
                  </a:lnTo>
                  <a:lnTo>
                    <a:pt x="2700" y="16200"/>
                  </a:lnTo>
                  <a:lnTo>
                    <a:pt x="2700" y="5400"/>
                  </a:lnTo>
                  <a:close/>
                </a:path>
                <a:path w="21600" h="21600">
                  <a:moveTo>
                    <a:pt x="0" y="5400"/>
                  </a:moveTo>
                  <a:lnTo>
                    <a:pt x="0" y="16200"/>
                  </a:lnTo>
                  <a:lnTo>
                    <a:pt x="675" y="16200"/>
                  </a:lnTo>
                  <a:lnTo>
                    <a:pt x="675" y="5400"/>
                  </a:ln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2" name="AutoShape 7"/>
            <p:cNvSpPr>
              <a:spLocks noChangeArrowheads="1"/>
            </p:cNvSpPr>
            <p:nvPr/>
          </p:nvSpPr>
          <p:spPr bwMode="auto">
            <a:xfrm rot="2347618">
              <a:off x="1008" y="2112"/>
              <a:ext cx="576" cy="336"/>
            </a:xfrm>
            <a:prstGeom prst="rightArrow">
              <a:avLst>
                <a:gd name="adj1" fmla="val 50000"/>
                <a:gd name="adj2" fmla="val 4285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3" name="AutoShape 8"/>
            <p:cNvSpPr>
              <a:spLocks noChangeArrowheads="1"/>
            </p:cNvSpPr>
            <p:nvPr/>
          </p:nvSpPr>
          <p:spPr bwMode="auto">
            <a:xfrm rot="19252382" flipH="1">
              <a:off x="4176" y="2112"/>
              <a:ext cx="576" cy="336"/>
            </a:xfrm>
            <a:prstGeom prst="rightArrow">
              <a:avLst>
                <a:gd name="adj1" fmla="val 50000"/>
                <a:gd name="adj2" fmla="val 4285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28684" name="Text Box 9"/>
            <p:cNvSpPr txBox="1">
              <a:spLocks noChangeArrowheads="1"/>
            </p:cNvSpPr>
            <p:nvPr/>
          </p:nvSpPr>
          <p:spPr bwMode="auto">
            <a:xfrm>
              <a:off x="134" y="1631"/>
              <a:ext cx="343" cy="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imes New Roman" pitchFamily="18" charset="0"/>
                </a:rPr>
                <a:t>I1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8685" name="Text Box 10"/>
            <p:cNvSpPr txBox="1">
              <a:spLocks noChangeArrowheads="1"/>
            </p:cNvSpPr>
            <p:nvPr/>
          </p:nvSpPr>
          <p:spPr bwMode="auto">
            <a:xfrm>
              <a:off x="1814" y="1631"/>
              <a:ext cx="342" cy="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imes New Roman" pitchFamily="18" charset="0"/>
                </a:rPr>
                <a:t>I2</a:t>
              </a:r>
              <a:endParaRPr lang="en-US">
                <a:latin typeface="Times New Roman" pitchFamily="18" charset="0"/>
              </a:endParaRPr>
            </a:p>
          </p:txBody>
        </p:sp>
        <p:sp>
          <p:nvSpPr>
            <p:cNvPr id="28686" name="Text Box 11"/>
            <p:cNvSpPr txBox="1">
              <a:spLocks noChangeArrowheads="1"/>
            </p:cNvSpPr>
            <p:nvPr/>
          </p:nvSpPr>
          <p:spPr bwMode="auto">
            <a:xfrm>
              <a:off x="4070" y="1631"/>
              <a:ext cx="462" cy="35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>
                  <a:solidFill>
                    <a:schemeClr val="bg1"/>
                  </a:solidFill>
                  <a:latin typeface="Times New Roman" pitchFamily="18" charset="0"/>
                </a:rPr>
                <a:t>I10</a:t>
              </a:r>
              <a:endParaRPr lang="en-US">
                <a:latin typeface="Times New Roman" pitchFamily="18" charset="0"/>
              </a:endParaRPr>
            </a:p>
          </p:txBody>
        </p:sp>
      </p:grpSp>
      <p:sp>
        <p:nvSpPr>
          <p:cNvPr id="28675" name="Rectangle 1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Multiple-baseline stereo</a:t>
            </a:r>
          </a:p>
        </p:txBody>
      </p:sp>
      <p:sp>
        <p:nvSpPr>
          <p:cNvPr id="28676" name="Text Box 15"/>
          <p:cNvSpPr txBox="1">
            <a:spLocks noChangeArrowheads="1"/>
          </p:cNvSpPr>
          <p:nvPr/>
        </p:nvSpPr>
        <p:spPr bwMode="auto">
          <a:xfrm>
            <a:off x="228600" y="6140450"/>
            <a:ext cx="86868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1800">
                <a:solidFill>
                  <a:schemeClr val="bg2"/>
                </a:solidFill>
              </a:rPr>
              <a:t>M. Okutomi and T. Kanade, </a:t>
            </a:r>
            <a:r>
              <a:rPr lang="en-US" sz="1800">
                <a:solidFill>
                  <a:schemeClr val="bg2"/>
                </a:solidFill>
                <a:hlinkClick r:id="rId7"/>
              </a:rPr>
              <a:t>“A Multiple-Baseline Stereo System,”</a:t>
            </a:r>
            <a:r>
              <a:rPr lang="en-US" sz="1800">
                <a:solidFill>
                  <a:schemeClr val="bg2"/>
                </a:solidFill>
              </a:rPr>
              <a:t>  IEEE Trans. on Pattern Analysis and Machine Intelligence,  15(4):353-363 (1993). </a:t>
            </a:r>
          </a:p>
        </p:txBody>
      </p:sp>
    </p:spTree>
    <p:extLst>
      <p:ext uri="{BB962C8B-B14F-4D97-AF65-F5344CB8AC3E}">
        <p14:creationId xmlns:p14="http://schemas.microsoft.com/office/powerpoint/2010/main" val="2246704538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4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Reconstruction from silhouettes</a:t>
            </a:r>
          </a:p>
        </p:txBody>
      </p:sp>
      <p:sp>
        <p:nvSpPr>
          <p:cNvPr id="318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342900" indent="-342900"/>
            <a:r>
              <a:rPr lang="en-US" dirty="0"/>
              <a:t>Can be computed robustly</a:t>
            </a:r>
          </a:p>
          <a:p>
            <a:pPr marL="342900" indent="-342900"/>
            <a:r>
              <a:rPr lang="en-US" dirty="0"/>
              <a:t>Can be computed efficiently</a:t>
            </a:r>
          </a:p>
          <a:p>
            <a:pPr marL="342900" indent="-342900"/>
            <a:endParaRPr lang="en-US" dirty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1801813" y="3906838"/>
            <a:ext cx="5867400" cy="2200275"/>
            <a:chOff x="240" y="2742"/>
            <a:chExt cx="3696" cy="1386"/>
          </a:xfrm>
        </p:grpSpPr>
        <p:pic>
          <p:nvPicPr>
            <p:cNvPr id="318469" name="Picture 5" descr="chris_and_bg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240" y="2742"/>
              <a:ext cx="941" cy="1386"/>
            </a:xfrm>
            <a:prstGeom prst="rect">
              <a:avLst/>
            </a:prstGeom>
            <a:noFill/>
          </p:spPr>
        </p:pic>
        <p:pic>
          <p:nvPicPr>
            <p:cNvPr id="318470" name="Picture 6" descr="nochris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635" y="2742"/>
              <a:ext cx="941" cy="1386"/>
            </a:xfrm>
            <a:prstGeom prst="rect">
              <a:avLst/>
            </a:prstGeom>
            <a:noFill/>
          </p:spPr>
        </p:pic>
        <p:pic>
          <p:nvPicPr>
            <p:cNvPr id="318471" name="Picture 7" descr="chris"/>
            <p:cNvPicPr>
              <a:picLocks noChangeAspect="1" noChangeArrowheads="1"/>
            </p:cNvPicPr>
            <p:nvPr/>
          </p:nvPicPr>
          <p:blipFill>
            <a:blip r:embed="rId6" cstate="print"/>
            <a:srcRect/>
            <a:stretch>
              <a:fillRect/>
            </a:stretch>
          </p:blipFill>
          <p:spPr bwMode="auto">
            <a:xfrm>
              <a:off x="2995" y="2742"/>
              <a:ext cx="941" cy="1386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</p:spPr>
        </p:pic>
        <p:sp>
          <p:nvSpPr>
            <p:cNvPr id="318472" name="Text Box 8"/>
            <p:cNvSpPr txBox="1">
              <a:spLocks noChangeAspect="1" noChangeArrowheads="1"/>
            </p:cNvSpPr>
            <p:nvPr/>
          </p:nvSpPr>
          <p:spPr bwMode="auto">
            <a:xfrm>
              <a:off x="1320" y="3127"/>
              <a:ext cx="245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b="1"/>
                <a:t>-</a:t>
              </a:r>
              <a:endParaRPr lang="en-US" sz="6000" b="1">
                <a:solidFill>
                  <a:schemeClr val="bg1"/>
                </a:solidFill>
              </a:endParaRPr>
            </a:p>
          </p:txBody>
        </p:sp>
        <p:sp>
          <p:nvSpPr>
            <p:cNvPr id="318473" name="Text Box 9"/>
            <p:cNvSpPr txBox="1">
              <a:spLocks noChangeAspect="1" noChangeArrowheads="1"/>
            </p:cNvSpPr>
            <p:nvPr/>
          </p:nvSpPr>
          <p:spPr bwMode="auto">
            <a:xfrm>
              <a:off x="2647" y="3166"/>
              <a:ext cx="244" cy="36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3200" b="1"/>
                <a:t>=</a:t>
              </a:r>
              <a:endParaRPr lang="en-US" sz="6000" b="1">
                <a:solidFill>
                  <a:schemeClr val="bg1"/>
                </a:solidFill>
              </a:endParaRPr>
            </a:p>
          </p:txBody>
        </p:sp>
        <p:sp>
          <p:nvSpPr>
            <p:cNvPr id="318474" name="Text Box 10"/>
            <p:cNvSpPr txBox="1">
              <a:spLocks noChangeAspect="1" noChangeArrowheads="1"/>
            </p:cNvSpPr>
            <p:nvPr/>
          </p:nvSpPr>
          <p:spPr bwMode="auto">
            <a:xfrm>
              <a:off x="310" y="2742"/>
              <a:ext cx="810" cy="4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background </a:t>
              </a:r>
            </a:p>
            <a:p>
              <a:pPr algn="ctr"/>
              <a:r>
                <a:rPr lang="en-US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+ </a:t>
              </a:r>
            </a:p>
            <a:p>
              <a:pPr algn="ctr"/>
              <a:r>
                <a:rPr lang="en-US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foreground</a:t>
              </a:r>
            </a:p>
          </p:txBody>
        </p:sp>
        <p:sp>
          <p:nvSpPr>
            <p:cNvPr id="318475" name="Text Box 11"/>
            <p:cNvSpPr txBox="1">
              <a:spLocks noChangeAspect="1" noChangeArrowheads="1"/>
            </p:cNvSpPr>
            <p:nvPr/>
          </p:nvSpPr>
          <p:spPr bwMode="auto">
            <a:xfrm>
              <a:off x="1704" y="2742"/>
              <a:ext cx="81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background</a:t>
              </a:r>
              <a:r>
                <a:rPr lang="en-US" sz="80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 </a:t>
              </a:r>
              <a:endParaRPr lang="en-US" sz="1600">
                <a:solidFill>
                  <a:schemeClr val="bg1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Arial" charset="0"/>
              </a:endParaRPr>
            </a:p>
          </p:txBody>
        </p:sp>
        <p:sp>
          <p:nvSpPr>
            <p:cNvPr id="318476" name="Text Box 12"/>
            <p:cNvSpPr txBox="1">
              <a:spLocks noChangeAspect="1" noChangeArrowheads="1"/>
            </p:cNvSpPr>
            <p:nvPr/>
          </p:nvSpPr>
          <p:spPr bwMode="auto">
            <a:xfrm>
              <a:off x="3064" y="2742"/>
              <a:ext cx="810" cy="17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>
              <a:spAutoFit/>
            </a:bodyPr>
            <a:lstStyle/>
            <a:p>
              <a:pPr algn="ctr"/>
              <a:r>
                <a:rPr lang="en-US" sz="1200" b="1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  <a:latin typeface="Arial" charset="0"/>
                </a:rPr>
                <a:t>foreground </a:t>
              </a:r>
            </a:p>
          </p:txBody>
        </p:sp>
      </p:grpSp>
      <p:grpSp>
        <p:nvGrpSpPr>
          <p:cNvPr id="3" name="Group 13"/>
          <p:cNvGrpSpPr>
            <a:grpSpLocks/>
          </p:cNvGrpSpPr>
          <p:nvPr/>
        </p:nvGrpSpPr>
        <p:grpSpPr bwMode="auto">
          <a:xfrm>
            <a:off x="6369050" y="1590675"/>
            <a:ext cx="2362200" cy="1905000"/>
            <a:chOff x="3936" y="1002"/>
            <a:chExt cx="1488" cy="1200"/>
          </a:xfrm>
        </p:grpSpPr>
        <p:pic>
          <p:nvPicPr>
            <p:cNvPr id="318478" name="Picture 14" descr="bunny1"/>
            <p:cNvPicPr>
              <a:picLocks noChangeAspect="1" noChangeArrowheads="1"/>
            </p:cNvPicPr>
            <p:nvPr/>
          </p:nvPicPr>
          <p:blipFill>
            <a:blip r:embed="rId7" cstate="print"/>
            <a:srcRect/>
            <a:stretch>
              <a:fillRect/>
            </a:stretch>
          </p:blipFill>
          <p:spPr bwMode="auto">
            <a:xfrm>
              <a:off x="3936" y="1003"/>
              <a:ext cx="705" cy="555"/>
            </a:xfrm>
            <a:prstGeom prst="rect">
              <a:avLst/>
            </a:prstGeom>
            <a:noFill/>
          </p:spPr>
        </p:pic>
        <p:graphicFrame>
          <p:nvGraphicFramePr>
            <p:cNvPr id="318479" name="Object 15"/>
            <p:cNvGraphicFramePr>
              <a:graphicFrameLocks noChangeAspect="1"/>
            </p:cNvGraphicFramePr>
            <p:nvPr/>
          </p:nvGraphicFramePr>
          <p:xfrm>
            <a:off x="4719" y="1002"/>
            <a:ext cx="705" cy="55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151" name="Document" r:id="rId8" imgW="3192840" imgH="2400480" progId="Word.Document.8">
                    <p:embed/>
                  </p:oleObj>
                </mc:Choice>
                <mc:Fallback>
                  <p:oleObj name="Document" r:id="rId8" imgW="3192840" imgH="2400480" progId="Word.Document.8">
                    <p:embed/>
                    <p:pic>
                      <p:nvPicPr>
                        <p:cNvPr id="318479" name="Object 15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9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4719" y="1002"/>
                          <a:ext cx="705" cy="556"/>
                        </a:xfrm>
                        <a:prstGeom prst="rect">
                          <a:avLst/>
                        </a:prstGeom>
                        <a:noFill/>
                        <a:ln>
                          <a:noFill/>
                        </a:ln>
                        <a:effectLst/>
                        <a:extLst>
                          <a:ext uri="{909E8E84-426E-40DD-AFC4-6F175D3DCCD1}">
                            <a14:hiddenFill xmlns:a14="http://schemas.microsoft.com/office/drawing/2010/main">
                              <a:solidFill>
                                <a:schemeClr val="accent1"/>
                              </a:solidFill>
                            </a14:hiddenFill>
                          </a:ext>
                          <a:ext uri="{91240B29-F687-4F45-9708-019B960494DF}">
                            <a14:hiddenLine xmlns:a14="http://schemas.microsoft.com/office/drawing/2010/main" w="9525">
                              <a:solidFill>
                                <a:schemeClr val="tx1"/>
                              </a:solidFill>
                              <a:miter lim="800000"/>
                              <a:headEnd/>
                              <a:tailEnd/>
                            </a14:hiddenLine>
                          </a:ext>
                          <a:ext uri="{AF507438-7753-43E0-B8FC-AC1667EBCBE1}">
                            <a14:hiddenEffects xmlns:a14="http://schemas.microsoft.com/office/drawing/2010/main">
                              <a:effectLst>
                                <a:outerShdw blurRad="63500" dist="38099" dir="2700000" algn="ctr" rotWithShape="0">
                                  <a:schemeClr val="bg2">
                                    <a:alpha val="74998"/>
                                  </a:schemeClr>
                                </a:outerShdw>
                              </a:effectLst>
                            </a14:hiddenEffects>
                          </a:ext>
                        </a:extLst>
                      </p:spPr>
                    </p:pic>
                  </p:oleObj>
                </mc:Fallback>
              </mc:AlternateContent>
            </a:graphicData>
          </a:graphic>
        </p:graphicFrame>
        <p:pic>
          <p:nvPicPr>
            <p:cNvPr id="318480" name="Picture 16"/>
            <p:cNvPicPr>
              <a:picLocks noChangeAspect="1" noChangeArrowheads="1"/>
            </p:cNvPicPr>
            <p:nvPr/>
          </p:nvPicPr>
          <p:blipFill>
            <a:blip r:embed="rId10" cstate="print"/>
            <a:srcRect/>
            <a:stretch>
              <a:fillRect/>
            </a:stretch>
          </p:blipFill>
          <p:spPr bwMode="auto">
            <a:xfrm>
              <a:off x="4719" y="1648"/>
              <a:ext cx="705" cy="55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</p:pic>
        <p:pic>
          <p:nvPicPr>
            <p:cNvPr id="318481" name="Picture 17"/>
            <p:cNvPicPr>
              <a:picLocks noChangeAspect="1" noChangeArrowheads="1"/>
            </p:cNvPicPr>
            <p:nvPr/>
          </p:nvPicPr>
          <p:blipFill>
            <a:blip r:embed="rId11" cstate="print"/>
            <a:srcRect/>
            <a:stretch>
              <a:fillRect/>
            </a:stretch>
          </p:blipFill>
          <p:spPr bwMode="auto">
            <a:xfrm>
              <a:off x="3936" y="1648"/>
              <a:ext cx="705" cy="554"/>
            </a:xfrm>
            <a:prstGeom prst="rect">
              <a:avLst/>
            </a:prstGeom>
            <a:noFill/>
            <a:ln w="9525">
              <a:solidFill>
                <a:schemeClr val="bg1"/>
              </a:solidFill>
              <a:miter lim="800000"/>
              <a:headEnd/>
              <a:tailEnd/>
            </a:ln>
            <a:effectLst/>
          </p:spPr>
        </p:pic>
      </p:grpSp>
    </p:spTree>
    <p:extLst>
      <p:ext uri="{BB962C8B-B14F-4D97-AF65-F5344CB8AC3E}">
        <p14:creationId xmlns:p14="http://schemas.microsoft.com/office/powerpoint/2010/main" val="152022489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/>
              <a:t>Reconstruction from Silhouettes</a:t>
            </a:r>
          </a:p>
        </p:txBody>
      </p:sp>
      <p:grpSp>
        <p:nvGrpSpPr>
          <p:cNvPr id="37891" name="Group 3"/>
          <p:cNvGrpSpPr>
            <a:grpSpLocks/>
          </p:cNvGrpSpPr>
          <p:nvPr/>
        </p:nvGrpSpPr>
        <p:grpSpPr bwMode="auto">
          <a:xfrm>
            <a:off x="7010400" y="4038600"/>
            <a:ext cx="533400" cy="381000"/>
            <a:chOff x="3648" y="2448"/>
            <a:chExt cx="336" cy="240"/>
          </a:xfrm>
        </p:grpSpPr>
        <p:sp>
          <p:nvSpPr>
            <p:cNvPr id="37908" name="Oval 4"/>
            <p:cNvSpPr>
              <a:spLocks noChangeArrowheads="1"/>
            </p:cNvSpPr>
            <p:nvPr/>
          </p:nvSpPr>
          <p:spPr bwMode="auto">
            <a:xfrm>
              <a:off x="3744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scene3d>
              <a:camera prst="legacyPerspectiveFront">
                <a:rot lat="2400000" lon="18300000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7909" name="Rectangle 5"/>
            <p:cNvSpPr>
              <a:spLocks noChangeArrowheads="1"/>
            </p:cNvSpPr>
            <p:nvPr/>
          </p:nvSpPr>
          <p:spPr bwMode="auto">
            <a:xfrm>
              <a:off x="3648" y="2448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Front">
                <a:rot lat="2400000" lon="18300000" rev="0"/>
              </a:camera>
              <a:lightRig rig="legacyFlat4" dir="t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37892" name="Rectangle 6"/>
          <p:cNvSpPr>
            <a:spLocks noChangeArrowheads="1"/>
          </p:cNvSpPr>
          <p:nvPr/>
        </p:nvSpPr>
        <p:spPr bwMode="auto">
          <a:xfrm>
            <a:off x="6172200" y="3505200"/>
            <a:ext cx="990600" cy="6858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PerspectiveFront">
              <a:rot lat="2400000" lon="18300000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37893" name="Rectangle 7"/>
          <p:cNvSpPr>
            <a:spLocks noChangeArrowheads="1"/>
          </p:cNvSpPr>
          <p:nvPr/>
        </p:nvSpPr>
        <p:spPr bwMode="auto">
          <a:xfrm>
            <a:off x="5257800" y="3886200"/>
            <a:ext cx="990600" cy="7620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PerspectiveFront">
              <a:rot lat="2700000" lon="20099989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37894" name="Rectangle 8"/>
          <p:cNvSpPr>
            <a:spLocks noChangeArrowheads="1"/>
          </p:cNvSpPr>
          <p:nvPr/>
        </p:nvSpPr>
        <p:spPr bwMode="auto">
          <a:xfrm>
            <a:off x="4038600" y="4038600"/>
            <a:ext cx="990600" cy="7620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PerspectiveFront">
              <a:rot lat="2400000" lon="1200000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909321" name="Text Box 9"/>
          <p:cNvSpPr txBox="1">
            <a:spLocks noChangeArrowheads="1"/>
          </p:cNvSpPr>
          <p:nvPr/>
        </p:nvSpPr>
        <p:spPr bwMode="auto">
          <a:xfrm>
            <a:off x="788988" y="4323476"/>
            <a:ext cx="1954212" cy="427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2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Binary Images</a:t>
            </a:r>
          </a:p>
        </p:txBody>
      </p:sp>
      <p:sp>
        <p:nvSpPr>
          <p:cNvPr id="37896" name="Line 10"/>
          <p:cNvSpPr>
            <a:spLocks noChangeShapeType="1"/>
          </p:cNvSpPr>
          <p:nvPr/>
        </p:nvSpPr>
        <p:spPr bwMode="auto">
          <a:xfrm flipV="1">
            <a:off x="2895600" y="4546600"/>
            <a:ext cx="609600" cy="0"/>
          </a:xfrm>
          <a:prstGeom prst="line">
            <a:avLst/>
          </a:prstGeom>
          <a:noFill/>
          <a:ln w="57150">
            <a:solidFill>
              <a:schemeClr val="accent1"/>
            </a:solidFill>
            <a:miter lim="800000"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7" name="Freeform 11"/>
          <p:cNvSpPr>
            <a:spLocks/>
          </p:cNvSpPr>
          <p:nvPr/>
        </p:nvSpPr>
        <p:spPr bwMode="auto">
          <a:xfrm>
            <a:off x="4495800" y="2286000"/>
            <a:ext cx="1181100" cy="1270000"/>
          </a:xfrm>
          <a:custGeom>
            <a:avLst/>
            <a:gdLst>
              <a:gd name="T0" fmla="*/ 2147483647 w 744"/>
              <a:gd name="T1" fmla="*/ 2147483647 h 800"/>
              <a:gd name="T2" fmla="*/ 2147483647 w 744"/>
              <a:gd name="T3" fmla="*/ 2147483647 h 800"/>
              <a:gd name="T4" fmla="*/ 2147483647 w 744"/>
              <a:gd name="T5" fmla="*/ 2147483647 h 800"/>
              <a:gd name="T6" fmla="*/ 2147483647 w 744"/>
              <a:gd name="T7" fmla="*/ 2147483647 h 800"/>
              <a:gd name="T8" fmla="*/ 2147483647 w 744"/>
              <a:gd name="T9" fmla="*/ 2147483647 h 800"/>
              <a:gd name="T10" fmla="*/ 2147483647 w 744"/>
              <a:gd name="T11" fmla="*/ 2147483647 h 800"/>
              <a:gd name="T12" fmla="*/ 2147483647 w 744"/>
              <a:gd name="T13" fmla="*/ 2147483647 h 800"/>
              <a:gd name="T14" fmla="*/ 2147483647 w 744"/>
              <a:gd name="T15" fmla="*/ 2147483647 h 800"/>
              <a:gd name="T16" fmla="*/ 2147483647 w 744"/>
              <a:gd name="T17" fmla="*/ 2147483647 h 800"/>
              <a:gd name="T18" fmla="*/ 2147483647 w 744"/>
              <a:gd name="T19" fmla="*/ 2147483647 h 800"/>
              <a:gd name="T20" fmla="*/ 2147483647 w 744"/>
              <a:gd name="T21" fmla="*/ 2147483647 h 800"/>
              <a:gd name="T22" fmla="*/ 2147483647 w 744"/>
              <a:gd name="T23" fmla="*/ 2147483647 h 800"/>
              <a:gd name="T24" fmla="*/ 2147483647 w 744"/>
              <a:gd name="T25" fmla="*/ 2147483647 h 800"/>
              <a:gd name="T26" fmla="*/ 2147483647 w 744"/>
              <a:gd name="T27" fmla="*/ 2147483647 h 8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44"/>
              <a:gd name="T43" fmla="*/ 0 h 800"/>
              <a:gd name="T44" fmla="*/ 744 w 744"/>
              <a:gd name="T45" fmla="*/ 800 h 8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44" h="800">
                <a:moveTo>
                  <a:pt x="248" y="32"/>
                </a:moveTo>
                <a:cubicBezTo>
                  <a:pt x="224" y="64"/>
                  <a:pt x="232" y="184"/>
                  <a:pt x="200" y="224"/>
                </a:cubicBezTo>
                <a:cubicBezTo>
                  <a:pt x="168" y="264"/>
                  <a:pt x="88" y="232"/>
                  <a:pt x="56" y="272"/>
                </a:cubicBezTo>
                <a:cubicBezTo>
                  <a:pt x="24" y="312"/>
                  <a:pt x="0" y="392"/>
                  <a:pt x="8" y="464"/>
                </a:cubicBezTo>
                <a:cubicBezTo>
                  <a:pt x="16" y="536"/>
                  <a:pt x="64" y="664"/>
                  <a:pt x="104" y="704"/>
                </a:cubicBezTo>
                <a:cubicBezTo>
                  <a:pt x="144" y="744"/>
                  <a:pt x="192" y="688"/>
                  <a:pt x="248" y="704"/>
                </a:cubicBezTo>
                <a:cubicBezTo>
                  <a:pt x="304" y="720"/>
                  <a:pt x="384" y="800"/>
                  <a:pt x="440" y="800"/>
                </a:cubicBezTo>
                <a:cubicBezTo>
                  <a:pt x="496" y="800"/>
                  <a:pt x="536" y="736"/>
                  <a:pt x="584" y="704"/>
                </a:cubicBezTo>
                <a:cubicBezTo>
                  <a:pt x="632" y="672"/>
                  <a:pt x="712" y="672"/>
                  <a:pt x="728" y="608"/>
                </a:cubicBezTo>
                <a:cubicBezTo>
                  <a:pt x="744" y="544"/>
                  <a:pt x="704" y="400"/>
                  <a:pt x="680" y="320"/>
                </a:cubicBezTo>
                <a:cubicBezTo>
                  <a:pt x="656" y="240"/>
                  <a:pt x="624" y="168"/>
                  <a:pt x="584" y="128"/>
                </a:cubicBezTo>
                <a:cubicBezTo>
                  <a:pt x="544" y="88"/>
                  <a:pt x="480" y="96"/>
                  <a:pt x="440" y="80"/>
                </a:cubicBezTo>
                <a:cubicBezTo>
                  <a:pt x="400" y="64"/>
                  <a:pt x="376" y="40"/>
                  <a:pt x="344" y="32"/>
                </a:cubicBezTo>
                <a:cubicBezTo>
                  <a:pt x="312" y="24"/>
                  <a:pt x="272" y="0"/>
                  <a:pt x="248" y="32"/>
                </a:cubicBezTo>
                <a:close/>
              </a:path>
            </a:pathLst>
          </a:custGeom>
          <a:gradFill rotWithShape="0">
            <a:gsLst>
              <a:gs pos="0">
                <a:srgbClr val="000000"/>
              </a:gs>
              <a:gs pos="100000">
                <a:srgbClr val="FF9900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898" name="Freeform 12"/>
          <p:cNvSpPr>
            <a:spLocks/>
          </p:cNvSpPr>
          <p:nvPr/>
        </p:nvSpPr>
        <p:spPr bwMode="auto">
          <a:xfrm>
            <a:off x="4267200" y="4178300"/>
            <a:ext cx="393700" cy="419100"/>
          </a:xfrm>
          <a:custGeom>
            <a:avLst/>
            <a:gdLst>
              <a:gd name="T0" fmla="*/ 2147483647 w 248"/>
              <a:gd name="T1" fmla="*/ 2147483647 h 264"/>
              <a:gd name="T2" fmla="*/ 2147483647 w 248"/>
              <a:gd name="T3" fmla="*/ 2147483647 h 264"/>
              <a:gd name="T4" fmla="*/ 2147483647 w 248"/>
              <a:gd name="T5" fmla="*/ 2147483647 h 264"/>
              <a:gd name="T6" fmla="*/ 2147483647 w 248"/>
              <a:gd name="T7" fmla="*/ 2147483647 h 264"/>
              <a:gd name="T8" fmla="*/ 0 w 248"/>
              <a:gd name="T9" fmla="*/ 2147483647 h 264"/>
              <a:gd name="T10" fmla="*/ 2147483647 w 248"/>
              <a:gd name="T11" fmla="*/ 2147483647 h 264"/>
              <a:gd name="T12" fmla="*/ 2147483647 w 248"/>
              <a:gd name="T13" fmla="*/ 2147483647 h 264"/>
              <a:gd name="T14" fmla="*/ 2147483647 w 248"/>
              <a:gd name="T15" fmla="*/ 2147483647 h 264"/>
              <a:gd name="T16" fmla="*/ 2147483647 w 248"/>
              <a:gd name="T17" fmla="*/ 2147483647 h 264"/>
              <a:gd name="T18" fmla="*/ 2147483647 w 248"/>
              <a:gd name="T19" fmla="*/ 2147483647 h 2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48"/>
              <a:gd name="T31" fmla="*/ 0 h 264"/>
              <a:gd name="T32" fmla="*/ 248 w 248"/>
              <a:gd name="T33" fmla="*/ 264 h 2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48" h="264">
                <a:moveTo>
                  <a:pt x="192" y="56"/>
                </a:moveTo>
                <a:cubicBezTo>
                  <a:pt x="184" y="40"/>
                  <a:pt x="168" y="64"/>
                  <a:pt x="144" y="56"/>
                </a:cubicBezTo>
                <a:cubicBezTo>
                  <a:pt x="120" y="48"/>
                  <a:pt x="64" y="0"/>
                  <a:pt x="48" y="8"/>
                </a:cubicBezTo>
                <a:cubicBezTo>
                  <a:pt x="32" y="16"/>
                  <a:pt x="56" y="80"/>
                  <a:pt x="48" y="104"/>
                </a:cubicBezTo>
                <a:cubicBezTo>
                  <a:pt x="40" y="128"/>
                  <a:pt x="0" y="128"/>
                  <a:pt x="0" y="152"/>
                </a:cubicBezTo>
                <a:cubicBezTo>
                  <a:pt x="0" y="176"/>
                  <a:pt x="24" y="232"/>
                  <a:pt x="48" y="248"/>
                </a:cubicBezTo>
                <a:cubicBezTo>
                  <a:pt x="72" y="264"/>
                  <a:pt x="112" y="248"/>
                  <a:pt x="144" y="248"/>
                </a:cubicBezTo>
                <a:cubicBezTo>
                  <a:pt x="176" y="248"/>
                  <a:pt x="232" y="264"/>
                  <a:pt x="240" y="248"/>
                </a:cubicBezTo>
                <a:cubicBezTo>
                  <a:pt x="248" y="232"/>
                  <a:pt x="200" y="184"/>
                  <a:pt x="192" y="152"/>
                </a:cubicBezTo>
                <a:cubicBezTo>
                  <a:pt x="184" y="120"/>
                  <a:pt x="200" y="72"/>
                  <a:pt x="192" y="56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7899" name="Group 13"/>
          <p:cNvGrpSpPr>
            <a:grpSpLocks/>
          </p:cNvGrpSpPr>
          <p:nvPr/>
        </p:nvGrpSpPr>
        <p:grpSpPr bwMode="auto">
          <a:xfrm>
            <a:off x="4114800" y="4724400"/>
            <a:ext cx="533400" cy="381000"/>
            <a:chOff x="3648" y="2448"/>
            <a:chExt cx="336" cy="240"/>
          </a:xfrm>
        </p:grpSpPr>
        <p:sp>
          <p:nvSpPr>
            <p:cNvPr id="37906" name="Oval 14"/>
            <p:cNvSpPr>
              <a:spLocks noChangeArrowheads="1"/>
            </p:cNvSpPr>
            <p:nvPr/>
          </p:nvSpPr>
          <p:spPr bwMode="auto">
            <a:xfrm>
              <a:off x="3744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scene3d>
              <a:camera prst="legacyPerspectiveFront">
                <a:rot lat="2400000" lon="1200000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7907" name="Rectangle 15"/>
            <p:cNvSpPr>
              <a:spLocks noChangeArrowheads="1"/>
            </p:cNvSpPr>
            <p:nvPr/>
          </p:nvSpPr>
          <p:spPr bwMode="auto">
            <a:xfrm>
              <a:off x="3648" y="2448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Front">
                <a:rot lat="2400000" lon="1200000" rev="0"/>
              </a:camera>
              <a:lightRig rig="legacyFlat4" dir="t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37900" name="Freeform 16"/>
          <p:cNvSpPr>
            <a:spLocks/>
          </p:cNvSpPr>
          <p:nvPr/>
        </p:nvSpPr>
        <p:spPr bwMode="auto">
          <a:xfrm rot="4098212">
            <a:off x="5546725" y="4122738"/>
            <a:ext cx="419100" cy="374650"/>
          </a:xfrm>
          <a:custGeom>
            <a:avLst/>
            <a:gdLst>
              <a:gd name="T0" fmla="*/ 2147483647 w 264"/>
              <a:gd name="T1" fmla="*/ 2147483647 h 256"/>
              <a:gd name="T2" fmla="*/ 2147483647 w 264"/>
              <a:gd name="T3" fmla="*/ 2147483647 h 256"/>
              <a:gd name="T4" fmla="*/ 2147483647 w 264"/>
              <a:gd name="T5" fmla="*/ 2147483647 h 256"/>
              <a:gd name="T6" fmla="*/ 0 w 264"/>
              <a:gd name="T7" fmla="*/ 2147483647 h 256"/>
              <a:gd name="T8" fmla="*/ 2147483647 w 264"/>
              <a:gd name="T9" fmla="*/ 2147483647 h 256"/>
              <a:gd name="T10" fmla="*/ 2147483647 w 264"/>
              <a:gd name="T11" fmla="*/ 2147483647 h 256"/>
              <a:gd name="T12" fmla="*/ 2147483647 w 264"/>
              <a:gd name="T13" fmla="*/ 2147483647 h 256"/>
              <a:gd name="T14" fmla="*/ 2147483647 w 264"/>
              <a:gd name="T15" fmla="*/ 2147483647 h 256"/>
              <a:gd name="T16" fmla="*/ 2147483647 w 264"/>
              <a:gd name="T17" fmla="*/ 2147483647 h 2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4"/>
              <a:gd name="T28" fmla="*/ 0 h 256"/>
              <a:gd name="T29" fmla="*/ 264 w 264"/>
              <a:gd name="T30" fmla="*/ 256 h 2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4" h="256">
                <a:moveTo>
                  <a:pt x="192" y="8"/>
                </a:moveTo>
                <a:cubicBezTo>
                  <a:pt x="168" y="0"/>
                  <a:pt x="120" y="0"/>
                  <a:pt x="96" y="8"/>
                </a:cubicBezTo>
                <a:cubicBezTo>
                  <a:pt x="72" y="16"/>
                  <a:pt x="64" y="40"/>
                  <a:pt x="48" y="56"/>
                </a:cubicBezTo>
                <a:cubicBezTo>
                  <a:pt x="32" y="72"/>
                  <a:pt x="0" y="88"/>
                  <a:pt x="0" y="104"/>
                </a:cubicBezTo>
                <a:cubicBezTo>
                  <a:pt x="0" y="120"/>
                  <a:pt x="32" y="128"/>
                  <a:pt x="48" y="152"/>
                </a:cubicBezTo>
                <a:cubicBezTo>
                  <a:pt x="64" y="176"/>
                  <a:pt x="64" y="240"/>
                  <a:pt x="96" y="248"/>
                </a:cubicBezTo>
                <a:cubicBezTo>
                  <a:pt x="128" y="256"/>
                  <a:pt x="216" y="232"/>
                  <a:pt x="240" y="200"/>
                </a:cubicBezTo>
                <a:cubicBezTo>
                  <a:pt x="264" y="168"/>
                  <a:pt x="248" y="88"/>
                  <a:pt x="240" y="56"/>
                </a:cubicBezTo>
                <a:cubicBezTo>
                  <a:pt x="232" y="24"/>
                  <a:pt x="216" y="16"/>
                  <a:pt x="192" y="8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7901" name="Group 17"/>
          <p:cNvGrpSpPr>
            <a:grpSpLocks/>
          </p:cNvGrpSpPr>
          <p:nvPr/>
        </p:nvGrpSpPr>
        <p:grpSpPr bwMode="auto">
          <a:xfrm>
            <a:off x="5715000" y="4572000"/>
            <a:ext cx="533400" cy="381000"/>
            <a:chOff x="3648" y="2448"/>
            <a:chExt cx="336" cy="240"/>
          </a:xfrm>
        </p:grpSpPr>
        <p:sp>
          <p:nvSpPr>
            <p:cNvPr id="37904" name="Oval 18"/>
            <p:cNvSpPr>
              <a:spLocks noChangeArrowheads="1"/>
            </p:cNvSpPr>
            <p:nvPr/>
          </p:nvSpPr>
          <p:spPr bwMode="auto">
            <a:xfrm>
              <a:off x="3744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scene3d>
              <a:camera prst="legacyPerspectiveFront">
                <a:rot lat="2700000" lon="20099989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7905" name="Rectangle 19"/>
            <p:cNvSpPr>
              <a:spLocks noChangeArrowheads="1"/>
            </p:cNvSpPr>
            <p:nvPr/>
          </p:nvSpPr>
          <p:spPr bwMode="auto">
            <a:xfrm>
              <a:off x="3648" y="2448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Front">
                <a:rot lat="2700000" lon="20099989" rev="0"/>
              </a:camera>
              <a:lightRig rig="legacyFlat4" dir="t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37902" name="Freeform 20"/>
          <p:cNvSpPr>
            <a:spLocks/>
          </p:cNvSpPr>
          <p:nvPr/>
        </p:nvSpPr>
        <p:spPr bwMode="auto">
          <a:xfrm>
            <a:off x="6527800" y="3632200"/>
            <a:ext cx="254000" cy="419100"/>
          </a:xfrm>
          <a:custGeom>
            <a:avLst/>
            <a:gdLst>
              <a:gd name="T0" fmla="*/ 2147483647 w 208"/>
              <a:gd name="T1" fmla="*/ 2147483647 h 264"/>
              <a:gd name="T2" fmla="*/ 2147483647 w 208"/>
              <a:gd name="T3" fmla="*/ 2147483647 h 264"/>
              <a:gd name="T4" fmla="*/ 2147483647 w 208"/>
              <a:gd name="T5" fmla="*/ 2147483647 h 264"/>
              <a:gd name="T6" fmla="*/ 2147483647 w 208"/>
              <a:gd name="T7" fmla="*/ 2147483647 h 264"/>
              <a:gd name="T8" fmla="*/ 2147483647 w 208"/>
              <a:gd name="T9" fmla="*/ 2147483647 h 264"/>
              <a:gd name="T10" fmla="*/ 2147483647 w 208"/>
              <a:gd name="T11" fmla="*/ 2147483647 h 264"/>
              <a:gd name="T12" fmla="*/ 2147483647 w 208"/>
              <a:gd name="T13" fmla="*/ 2147483647 h 264"/>
              <a:gd name="T14" fmla="*/ 2147483647 w 208"/>
              <a:gd name="T15" fmla="*/ 2147483647 h 264"/>
              <a:gd name="T16" fmla="*/ 2147483647 w 208"/>
              <a:gd name="T17" fmla="*/ 2147483647 h 2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8"/>
              <a:gd name="T28" fmla="*/ 0 h 264"/>
              <a:gd name="T29" fmla="*/ 208 w 208"/>
              <a:gd name="T30" fmla="*/ 264 h 2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8" h="264">
                <a:moveTo>
                  <a:pt x="160" y="16"/>
                </a:moveTo>
                <a:cubicBezTo>
                  <a:pt x="144" y="0"/>
                  <a:pt x="128" y="8"/>
                  <a:pt x="112" y="16"/>
                </a:cubicBezTo>
                <a:cubicBezTo>
                  <a:pt x="96" y="24"/>
                  <a:pt x="80" y="56"/>
                  <a:pt x="64" y="64"/>
                </a:cubicBezTo>
                <a:cubicBezTo>
                  <a:pt x="48" y="72"/>
                  <a:pt x="24" y="48"/>
                  <a:pt x="16" y="64"/>
                </a:cubicBezTo>
                <a:cubicBezTo>
                  <a:pt x="8" y="80"/>
                  <a:pt x="0" y="128"/>
                  <a:pt x="16" y="160"/>
                </a:cubicBezTo>
                <a:cubicBezTo>
                  <a:pt x="32" y="192"/>
                  <a:pt x="88" y="248"/>
                  <a:pt x="112" y="256"/>
                </a:cubicBezTo>
                <a:cubicBezTo>
                  <a:pt x="136" y="264"/>
                  <a:pt x="144" y="232"/>
                  <a:pt x="160" y="208"/>
                </a:cubicBezTo>
                <a:cubicBezTo>
                  <a:pt x="176" y="184"/>
                  <a:pt x="208" y="144"/>
                  <a:pt x="208" y="112"/>
                </a:cubicBezTo>
                <a:cubicBezTo>
                  <a:pt x="208" y="80"/>
                  <a:pt x="176" y="32"/>
                  <a:pt x="160" y="16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7903" name="Rectangle 25"/>
          <p:cNvSpPr>
            <a:spLocks noGrp="1" noChangeArrowheads="1"/>
          </p:cNvSpPr>
          <p:nvPr>
            <p:ph type="body" idx="1"/>
          </p:nvPr>
        </p:nvSpPr>
        <p:spPr>
          <a:xfrm>
            <a:off x="533400" y="1163001"/>
            <a:ext cx="8229600" cy="45259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The case of binary images: a voxel is </a:t>
            </a:r>
            <a:r>
              <a:rPr lang="en-US" dirty="0">
                <a:solidFill>
                  <a:srgbClr val="FF0000"/>
                </a:solidFill>
              </a:rPr>
              <a:t>photo-consistent </a:t>
            </a:r>
            <a:r>
              <a:rPr lang="en-US" dirty="0"/>
              <a:t>if it lies inside the object’s silhouette in </a:t>
            </a:r>
            <a:r>
              <a:rPr lang="en-US" b="1" dirty="0">
                <a:solidFill>
                  <a:srgbClr val="FF0000"/>
                </a:solidFill>
              </a:rPr>
              <a:t>all </a:t>
            </a:r>
            <a:r>
              <a:rPr lang="en-US" dirty="0"/>
              <a:t>views</a:t>
            </a:r>
          </a:p>
        </p:txBody>
      </p:sp>
    </p:spTree>
    <p:extLst>
      <p:ext uri="{BB962C8B-B14F-4D97-AF65-F5344CB8AC3E}">
        <p14:creationId xmlns:p14="http://schemas.microsoft.com/office/powerpoint/2010/main" val="10284266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Rectangle 2"/>
          <p:cNvSpPr>
            <a:spLocks noGrp="1" noChangeArrowheads="1"/>
          </p:cNvSpPr>
          <p:nvPr>
            <p:ph type="title"/>
          </p:nvPr>
        </p:nvSpPr>
        <p:spPr>
          <a:xfrm>
            <a:off x="423863" y="81599"/>
            <a:ext cx="8229600" cy="1143000"/>
          </a:xfrm>
        </p:spPr>
        <p:txBody>
          <a:bodyPr/>
          <a:lstStyle/>
          <a:p>
            <a:r>
              <a:rPr lang="en-US" sz="3200" dirty="0"/>
              <a:t>Reconstruction from Silhouettes</a:t>
            </a:r>
          </a:p>
        </p:txBody>
      </p:sp>
      <p:grpSp>
        <p:nvGrpSpPr>
          <p:cNvPr id="38915" name="Group 3"/>
          <p:cNvGrpSpPr>
            <a:grpSpLocks/>
          </p:cNvGrpSpPr>
          <p:nvPr/>
        </p:nvGrpSpPr>
        <p:grpSpPr bwMode="auto">
          <a:xfrm>
            <a:off x="7010400" y="4038600"/>
            <a:ext cx="533400" cy="381000"/>
            <a:chOff x="3648" y="2448"/>
            <a:chExt cx="336" cy="240"/>
          </a:xfrm>
        </p:grpSpPr>
        <p:sp>
          <p:nvSpPr>
            <p:cNvPr id="38945" name="Oval 4"/>
            <p:cNvSpPr>
              <a:spLocks noChangeArrowheads="1"/>
            </p:cNvSpPr>
            <p:nvPr/>
          </p:nvSpPr>
          <p:spPr bwMode="auto">
            <a:xfrm>
              <a:off x="3744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scene3d>
              <a:camera prst="legacyPerspectiveFront">
                <a:rot lat="2400000" lon="18300000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8946" name="Rectangle 5"/>
            <p:cNvSpPr>
              <a:spLocks noChangeArrowheads="1"/>
            </p:cNvSpPr>
            <p:nvPr/>
          </p:nvSpPr>
          <p:spPr bwMode="auto">
            <a:xfrm>
              <a:off x="3648" y="2448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Front">
                <a:rot lat="2400000" lon="18300000" rev="0"/>
              </a:camera>
              <a:lightRig rig="legacyFlat4" dir="t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38916" name="Rectangle 6"/>
          <p:cNvSpPr>
            <a:spLocks noChangeArrowheads="1"/>
          </p:cNvSpPr>
          <p:nvPr/>
        </p:nvSpPr>
        <p:spPr bwMode="auto">
          <a:xfrm>
            <a:off x="6172200" y="3505200"/>
            <a:ext cx="990600" cy="6858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PerspectiveFront">
              <a:rot lat="2400000" lon="18300000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38917" name="Rectangle 7"/>
          <p:cNvSpPr>
            <a:spLocks noChangeArrowheads="1"/>
          </p:cNvSpPr>
          <p:nvPr/>
        </p:nvSpPr>
        <p:spPr bwMode="auto">
          <a:xfrm>
            <a:off x="5257800" y="3886200"/>
            <a:ext cx="990600" cy="7620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PerspectiveFront">
              <a:rot lat="2700000" lon="20099989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38918" name="Rectangle 8"/>
          <p:cNvSpPr>
            <a:spLocks noChangeArrowheads="1"/>
          </p:cNvSpPr>
          <p:nvPr/>
        </p:nvSpPr>
        <p:spPr bwMode="auto">
          <a:xfrm>
            <a:off x="4038600" y="4038600"/>
            <a:ext cx="990600" cy="762000"/>
          </a:xfrm>
          <a:prstGeom prst="rect">
            <a:avLst/>
          </a:prstGeom>
          <a:solidFill>
            <a:schemeClr val="folHlink"/>
          </a:solidFill>
          <a:ln w="9525">
            <a:miter lim="800000"/>
            <a:headEnd/>
            <a:tailEnd/>
          </a:ln>
          <a:scene3d>
            <a:camera prst="legacyPerspectiveFront">
              <a:rot lat="2400000" lon="1200000" rev="0"/>
            </a:camera>
            <a:lightRig rig="legacyFlat4" dir="t"/>
          </a:scene3d>
          <a:sp3d prstMaterial="legacyMatte">
            <a:bevelT w="13500" h="13500" prst="angle"/>
            <a:bevelB w="13500" h="13500" prst="angle"/>
            <a:extrusionClr>
              <a:schemeClr val="folHlink"/>
            </a:extrusionClr>
          </a:sp3d>
        </p:spPr>
        <p:txBody>
          <a:bodyPr wrap="none" anchor="ctr">
            <a:flatTx/>
          </a:bodyPr>
          <a:lstStyle/>
          <a:p>
            <a:endParaRPr lang="en-US"/>
          </a:p>
        </p:txBody>
      </p:sp>
      <p:sp>
        <p:nvSpPr>
          <p:cNvPr id="913417" name="Text Box 9"/>
          <p:cNvSpPr txBox="1">
            <a:spLocks noChangeArrowheads="1"/>
          </p:cNvSpPr>
          <p:nvPr/>
        </p:nvSpPr>
        <p:spPr bwMode="auto">
          <a:xfrm>
            <a:off x="919163" y="4297363"/>
            <a:ext cx="1954212" cy="427037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2200" dirty="0">
                <a:solidFill>
                  <a:srgbClr val="FF00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ahoma" pitchFamily="34" charset="0"/>
              </a:rPr>
              <a:t>Binary Images</a:t>
            </a:r>
          </a:p>
        </p:txBody>
      </p:sp>
      <p:sp>
        <p:nvSpPr>
          <p:cNvPr id="38920" name="Line 10"/>
          <p:cNvSpPr>
            <a:spLocks noChangeShapeType="1"/>
          </p:cNvSpPr>
          <p:nvPr/>
        </p:nvSpPr>
        <p:spPr bwMode="auto">
          <a:xfrm flipV="1">
            <a:off x="2895600" y="4546600"/>
            <a:ext cx="609600" cy="0"/>
          </a:xfrm>
          <a:prstGeom prst="line">
            <a:avLst/>
          </a:prstGeom>
          <a:noFill/>
          <a:ln w="57150">
            <a:solidFill>
              <a:srgbClr val="FF0000"/>
            </a:solidFill>
            <a:miter lim="800000"/>
            <a:headEnd/>
            <a:tailEnd type="triangle" w="med" len="med"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1" name="Freeform 11"/>
          <p:cNvSpPr>
            <a:spLocks/>
          </p:cNvSpPr>
          <p:nvPr/>
        </p:nvSpPr>
        <p:spPr bwMode="auto">
          <a:xfrm>
            <a:off x="4495800" y="2286000"/>
            <a:ext cx="1181100" cy="1270000"/>
          </a:xfrm>
          <a:custGeom>
            <a:avLst/>
            <a:gdLst>
              <a:gd name="T0" fmla="*/ 2147483647 w 744"/>
              <a:gd name="T1" fmla="*/ 2147483647 h 800"/>
              <a:gd name="T2" fmla="*/ 2147483647 w 744"/>
              <a:gd name="T3" fmla="*/ 2147483647 h 800"/>
              <a:gd name="T4" fmla="*/ 2147483647 w 744"/>
              <a:gd name="T5" fmla="*/ 2147483647 h 800"/>
              <a:gd name="T6" fmla="*/ 2147483647 w 744"/>
              <a:gd name="T7" fmla="*/ 2147483647 h 800"/>
              <a:gd name="T8" fmla="*/ 2147483647 w 744"/>
              <a:gd name="T9" fmla="*/ 2147483647 h 800"/>
              <a:gd name="T10" fmla="*/ 2147483647 w 744"/>
              <a:gd name="T11" fmla="*/ 2147483647 h 800"/>
              <a:gd name="T12" fmla="*/ 2147483647 w 744"/>
              <a:gd name="T13" fmla="*/ 2147483647 h 800"/>
              <a:gd name="T14" fmla="*/ 2147483647 w 744"/>
              <a:gd name="T15" fmla="*/ 2147483647 h 800"/>
              <a:gd name="T16" fmla="*/ 2147483647 w 744"/>
              <a:gd name="T17" fmla="*/ 2147483647 h 800"/>
              <a:gd name="T18" fmla="*/ 2147483647 w 744"/>
              <a:gd name="T19" fmla="*/ 2147483647 h 800"/>
              <a:gd name="T20" fmla="*/ 2147483647 w 744"/>
              <a:gd name="T21" fmla="*/ 2147483647 h 800"/>
              <a:gd name="T22" fmla="*/ 2147483647 w 744"/>
              <a:gd name="T23" fmla="*/ 2147483647 h 800"/>
              <a:gd name="T24" fmla="*/ 2147483647 w 744"/>
              <a:gd name="T25" fmla="*/ 2147483647 h 800"/>
              <a:gd name="T26" fmla="*/ 2147483647 w 744"/>
              <a:gd name="T27" fmla="*/ 2147483647 h 800"/>
              <a:gd name="T28" fmla="*/ 0 60000 65536"/>
              <a:gd name="T29" fmla="*/ 0 60000 65536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w 744"/>
              <a:gd name="T43" fmla="*/ 0 h 800"/>
              <a:gd name="T44" fmla="*/ 744 w 744"/>
              <a:gd name="T45" fmla="*/ 800 h 800"/>
            </a:gdLst>
            <a:ahLst/>
            <a:cxnLst>
              <a:cxn ang="T28">
                <a:pos x="T0" y="T1"/>
              </a:cxn>
              <a:cxn ang="T29">
                <a:pos x="T2" y="T3"/>
              </a:cxn>
              <a:cxn ang="T30">
                <a:pos x="T4" y="T5"/>
              </a:cxn>
              <a:cxn ang="T31">
                <a:pos x="T6" y="T7"/>
              </a:cxn>
              <a:cxn ang="T32">
                <a:pos x="T8" y="T9"/>
              </a:cxn>
              <a:cxn ang="T33">
                <a:pos x="T10" y="T11"/>
              </a:cxn>
              <a:cxn ang="T34">
                <a:pos x="T12" y="T13"/>
              </a:cxn>
              <a:cxn ang="T35">
                <a:pos x="T14" y="T15"/>
              </a:cxn>
              <a:cxn ang="T36">
                <a:pos x="T16" y="T17"/>
              </a:cxn>
              <a:cxn ang="T37">
                <a:pos x="T18" y="T19"/>
              </a:cxn>
              <a:cxn ang="T38">
                <a:pos x="T20" y="T21"/>
              </a:cxn>
              <a:cxn ang="T39">
                <a:pos x="T22" y="T23"/>
              </a:cxn>
              <a:cxn ang="T40">
                <a:pos x="T24" y="T25"/>
              </a:cxn>
              <a:cxn ang="T41">
                <a:pos x="T26" y="T27"/>
              </a:cxn>
            </a:cxnLst>
            <a:rect l="T42" t="T43" r="T44" b="T45"/>
            <a:pathLst>
              <a:path w="744" h="800">
                <a:moveTo>
                  <a:pt x="248" y="32"/>
                </a:moveTo>
                <a:cubicBezTo>
                  <a:pt x="224" y="64"/>
                  <a:pt x="232" y="184"/>
                  <a:pt x="200" y="224"/>
                </a:cubicBezTo>
                <a:cubicBezTo>
                  <a:pt x="168" y="264"/>
                  <a:pt x="88" y="232"/>
                  <a:pt x="56" y="272"/>
                </a:cubicBezTo>
                <a:cubicBezTo>
                  <a:pt x="24" y="312"/>
                  <a:pt x="0" y="392"/>
                  <a:pt x="8" y="464"/>
                </a:cubicBezTo>
                <a:cubicBezTo>
                  <a:pt x="16" y="536"/>
                  <a:pt x="64" y="664"/>
                  <a:pt x="104" y="704"/>
                </a:cubicBezTo>
                <a:cubicBezTo>
                  <a:pt x="144" y="744"/>
                  <a:pt x="192" y="688"/>
                  <a:pt x="248" y="704"/>
                </a:cubicBezTo>
                <a:cubicBezTo>
                  <a:pt x="304" y="720"/>
                  <a:pt x="384" y="800"/>
                  <a:pt x="440" y="800"/>
                </a:cubicBezTo>
                <a:cubicBezTo>
                  <a:pt x="496" y="800"/>
                  <a:pt x="536" y="736"/>
                  <a:pt x="584" y="704"/>
                </a:cubicBezTo>
                <a:cubicBezTo>
                  <a:pt x="632" y="672"/>
                  <a:pt x="712" y="672"/>
                  <a:pt x="728" y="608"/>
                </a:cubicBezTo>
                <a:cubicBezTo>
                  <a:pt x="744" y="544"/>
                  <a:pt x="704" y="400"/>
                  <a:pt x="680" y="320"/>
                </a:cubicBezTo>
                <a:cubicBezTo>
                  <a:pt x="656" y="240"/>
                  <a:pt x="624" y="168"/>
                  <a:pt x="584" y="128"/>
                </a:cubicBezTo>
                <a:cubicBezTo>
                  <a:pt x="544" y="88"/>
                  <a:pt x="480" y="96"/>
                  <a:pt x="440" y="80"/>
                </a:cubicBezTo>
                <a:cubicBezTo>
                  <a:pt x="400" y="64"/>
                  <a:pt x="376" y="40"/>
                  <a:pt x="344" y="32"/>
                </a:cubicBezTo>
                <a:cubicBezTo>
                  <a:pt x="312" y="24"/>
                  <a:pt x="272" y="0"/>
                  <a:pt x="248" y="32"/>
                </a:cubicBezTo>
                <a:close/>
              </a:path>
            </a:pathLst>
          </a:custGeom>
          <a:gradFill rotWithShape="0">
            <a:gsLst>
              <a:gs pos="0">
                <a:srgbClr val="000000"/>
              </a:gs>
              <a:gs pos="100000">
                <a:srgbClr val="FF9900"/>
              </a:gs>
            </a:gsLst>
            <a:lin ang="18900000" scaled="1"/>
          </a:gra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8922" name="Freeform 12"/>
          <p:cNvSpPr>
            <a:spLocks/>
          </p:cNvSpPr>
          <p:nvPr/>
        </p:nvSpPr>
        <p:spPr bwMode="auto">
          <a:xfrm>
            <a:off x="4267200" y="4178300"/>
            <a:ext cx="393700" cy="419100"/>
          </a:xfrm>
          <a:custGeom>
            <a:avLst/>
            <a:gdLst>
              <a:gd name="T0" fmla="*/ 2147483647 w 248"/>
              <a:gd name="T1" fmla="*/ 2147483647 h 264"/>
              <a:gd name="T2" fmla="*/ 2147483647 w 248"/>
              <a:gd name="T3" fmla="*/ 2147483647 h 264"/>
              <a:gd name="T4" fmla="*/ 2147483647 w 248"/>
              <a:gd name="T5" fmla="*/ 2147483647 h 264"/>
              <a:gd name="T6" fmla="*/ 2147483647 w 248"/>
              <a:gd name="T7" fmla="*/ 2147483647 h 264"/>
              <a:gd name="T8" fmla="*/ 0 w 248"/>
              <a:gd name="T9" fmla="*/ 2147483647 h 264"/>
              <a:gd name="T10" fmla="*/ 2147483647 w 248"/>
              <a:gd name="T11" fmla="*/ 2147483647 h 264"/>
              <a:gd name="T12" fmla="*/ 2147483647 w 248"/>
              <a:gd name="T13" fmla="*/ 2147483647 h 264"/>
              <a:gd name="T14" fmla="*/ 2147483647 w 248"/>
              <a:gd name="T15" fmla="*/ 2147483647 h 264"/>
              <a:gd name="T16" fmla="*/ 2147483647 w 248"/>
              <a:gd name="T17" fmla="*/ 2147483647 h 264"/>
              <a:gd name="T18" fmla="*/ 2147483647 w 248"/>
              <a:gd name="T19" fmla="*/ 2147483647 h 264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60000 65536"/>
              <a:gd name="T28" fmla="*/ 0 60000 65536"/>
              <a:gd name="T29" fmla="*/ 0 60000 65536"/>
              <a:gd name="T30" fmla="*/ 0 w 248"/>
              <a:gd name="T31" fmla="*/ 0 h 264"/>
              <a:gd name="T32" fmla="*/ 248 w 248"/>
              <a:gd name="T33" fmla="*/ 264 h 264"/>
            </a:gdLst>
            <a:ahLst/>
            <a:cxnLst>
              <a:cxn ang="T20">
                <a:pos x="T0" y="T1"/>
              </a:cxn>
              <a:cxn ang="T21">
                <a:pos x="T2" y="T3"/>
              </a:cxn>
              <a:cxn ang="T22">
                <a:pos x="T4" y="T5"/>
              </a:cxn>
              <a:cxn ang="T23">
                <a:pos x="T6" y="T7"/>
              </a:cxn>
              <a:cxn ang="T24">
                <a:pos x="T8" y="T9"/>
              </a:cxn>
              <a:cxn ang="T25">
                <a:pos x="T10" y="T11"/>
              </a:cxn>
              <a:cxn ang="T26">
                <a:pos x="T12" y="T13"/>
              </a:cxn>
              <a:cxn ang="T27">
                <a:pos x="T14" y="T15"/>
              </a:cxn>
              <a:cxn ang="T28">
                <a:pos x="T16" y="T17"/>
              </a:cxn>
              <a:cxn ang="T29">
                <a:pos x="T18" y="T19"/>
              </a:cxn>
            </a:cxnLst>
            <a:rect l="T30" t="T31" r="T32" b="T33"/>
            <a:pathLst>
              <a:path w="248" h="264">
                <a:moveTo>
                  <a:pt x="192" y="56"/>
                </a:moveTo>
                <a:cubicBezTo>
                  <a:pt x="184" y="40"/>
                  <a:pt x="168" y="64"/>
                  <a:pt x="144" y="56"/>
                </a:cubicBezTo>
                <a:cubicBezTo>
                  <a:pt x="120" y="48"/>
                  <a:pt x="64" y="0"/>
                  <a:pt x="48" y="8"/>
                </a:cubicBezTo>
                <a:cubicBezTo>
                  <a:pt x="32" y="16"/>
                  <a:pt x="56" y="80"/>
                  <a:pt x="48" y="104"/>
                </a:cubicBezTo>
                <a:cubicBezTo>
                  <a:pt x="40" y="128"/>
                  <a:pt x="0" y="128"/>
                  <a:pt x="0" y="152"/>
                </a:cubicBezTo>
                <a:cubicBezTo>
                  <a:pt x="0" y="176"/>
                  <a:pt x="24" y="232"/>
                  <a:pt x="48" y="248"/>
                </a:cubicBezTo>
                <a:cubicBezTo>
                  <a:pt x="72" y="264"/>
                  <a:pt x="112" y="248"/>
                  <a:pt x="144" y="248"/>
                </a:cubicBezTo>
                <a:cubicBezTo>
                  <a:pt x="176" y="248"/>
                  <a:pt x="232" y="264"/>
                  <a:pt x="240" y="248"/>
                </a:cubicBezTo>
                <a:cubicBezTo>
                  <a:pt x="248" y="232"/>
                  <a:pt x="200" y="184"/>
                  <a:pt x="192" y="152"/>
                </a:cubicBezTo>
                <a:cubicBezTo>
                  <a:pt x="184" y="120"/>
                  <a:pt x="200" y="72"/>
                  <a:pt x="192" y="56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8923" name="Group 13"/>
          <p:cNvGrpSpPr>
            <a:grpSpLocks/>
          </p:cNvGrpSpPr>
          <p:nvPr/>
        </p:nvGrpSpPr>
        <p:grpSpPr bwMode="auto">
          <a:xfrm>
            <a:off x="4114800" y="4724400"/>
            <a:ext cx="533400" cy="381000"/>
            <a:chOff x="3648" y="2448"/>
            <a:chExt cx="336" cy="240"/>
          </a:xfrm>
        </p:grpSpPr>
        <p:sp>
          <p:nvSpPr>
            <p:cNvPr id="38943" name="Oval 14"/>
            <p:cNvSpPr>
              <a:spLocks noChangeArrowheads="1"/>
            </p:cNvSpPr>
            <p:nvPr/>
          </p:nvSpPr>
          <p:spPr bwMode="auto">
            <a:xfrm>
              <a:off x="3744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scene3d>
              <a:camera prst="legacyPerspectiveFront">
                <a:rot lat="2400000" lon="1200000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8944" name="Rectangle 15"/>
            <p:cNvSpPr>
              <a:spLocks noChangeArrowheads="1"/>
            </p:cNvSpPr>
            <p:nvPr/>
          </p:nvSpPr>
          <p:spPr bwMode="auto">
            <a:xfrm>
              <a:off x="3648" y="2448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Front">
                <a:rot lat="2400000" lon="1200000" rev="0"/>
              </a:camera>
              <a:lightRig rig="legacyFlat4" dir="t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38924" name="Freeform 16"/>
          <p:cNvSpPr>
            <a:spLocks/>
          </p:cNvSpPr>
          <p:nvPr/>
        </p:nvSpPr>
        <p:spPr bwMode="auto">
          <a:xfrm rot="4098212">
            <a:off x="5546725" y="4122738"/>
            <a:ext cx="419100" cy="374650"/>
          </a:xfrm>
          <a:custGeom>
            <a:avLst/>
            <a:gdLst>
              <a:gd name="T0" fmla="*/ 2147483647 w 264"/>
              <a:gd name="T1" fmla="*/ 2147483647 h 256"/>
              <a:gd name="T2" fmla="*/ 2147483647 w 264"/>
              <a:gd name="T3" fmla="*/ 2147483647 h 256"/>
              <a:gd name="T4" fmla="*/ 2147483647 w 264"/>
              <a:gd name="T5" fmla="*/ 2147483647 h 256"/>
              <a:gd name="T6" fmla="*/ 0 w 264"/>
              <a:gd name="T7" fmla="*/ 2147483647 h 256"/>
              <a:gd name="T8" fmla="*/ 2147483647 w 264"/>
              <a:gd name="T9" fmla="*/ 2147483647 h 256"/>
              <a:gd name="T10" fmla="*/ 2147483647 w 264"/>
              <a:gd name="T11" fmla="*/ 2147483647 h 256"/>
              <a:gd name="T12" fmla="*/ 2147483647 w 264"/>
              <a:gd name="T13" fmla="*/ 2147483647 h 256"/>
              <a:gd name="T14" fmla="*/ 2147483647 w 264"/>
              <a:gd name="T15" fmla="*/ 2147483647 h 256"/>
              <a:gd name="T16" fmla="*/ 2147483647 w 264"/>
              <a:gd name="T17" fmla="*/ 2147483647 h 25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64"/>
              <a:gd name="T28" fmla="*/ 0 h 256"/>
              <a:gd name="T29" fmla="*/ 264 w 264"/>
              <a:gd name="T30" fmla="*/ 256 h 25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64" h="256">
                <a:moveTo>
                  <a:pt x="192" y="8"/>
                </a:moveTo>
                <a:cubicBezTo>
                  <a:pt x="168" y="0"/>
                  <a:pt x="120" y="0"/>
                  <a:pt x="96" y="8"/>
                </a:cubicBezTo>
                <a:cubicBezTo>
                  <a:pt x="72" y="16"/>
                  <a:pt x="64" y="40"/>
                  <a:pt x="48" y="56"/>
                </a:cubicBezTo>
                <a:cubicBezTo>
                  <a:pt x="32" y="72"/>
                  <a:pt x="0" y="88"/>
                  <a:pt x="0" y="104"/>
                </a:cubicBezTo>
                <a:cubicBezTo>
                  <a:pt x="0" y="120"/>
                  <a:pt x="32" y="128"/>
                  <a:pt x="48" y="152"/>
                </a:cubicBezTo>
                <a:cubicBezTo>
                  <a:pt x="64" y="176"/>
                  <a:pt x="64" y="240"/>
                  <a:pt x="96" y="248"/>
                </a:cubicBezTo>
                <a:cubicBezTo>
                  <a:pt x="128" y="256"/>
                  <a:pt x="216" y="232"/>
                  <a:pt x="240" y="200"/>
                </a:cubicBezTo>
                <a:cubicBezTo>
                  <a:pt x="264" y="168"/>
                  <a:pt x="248" y="88"/>
                  <a:pt x="240" y="56"/>
                </a:cubicBezTo>
                <a:cubicBezTo>
                  <a:pt x="232" y="24"/>
                  <a:pt x="216" y="16"/>
                  <a:pt x="192" y="8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38925" name="Group 17"/>
          <p:cNvGrpSpPr>
            <a:grpSpLocks/>
          </p:cNvGrpSpPr>
          <p:nvPr/>
        </p:nvGrpSpPr>
        <p:grpSpPr bwMode="auto">
          <a:xfrm>
            <a:off x="5715000" y="4572000"/>
            <a:ext cx="533400" cy="381000"/>
            <a:chOff x="3648" y="2448"/>
            <a:chExt cx="336" cy="240"/>
          </a:xfrm>
        </p:grpSpPr>
        <p:sp>
          <p:nvSpPr>
            <p:cNvPr id="38941" name="Oval 18"/>
            <p:cNvSpPr>
              <a:spLocks noChangeArrowheads="1"/>
            </p:cNvSpPr>
            <p:nvPr/>
          </p:nvSpPr>
          <p:spPr bwMode="auto">
            <a:xfrm>
              <a:off x="3744" y="2496"/>
              <a:ext cx="144" cy="144"/>
            </a:xfrm>
            <a:prstGeom prst="ellipse">
              <a:avLst/>
            </a:prstGeom>
            <a:solidFill>
              <a:schemeClr val="accent1"/>
            </a:solidFill>
            <a:ln w="9525">
              <a:round/>
              <a:headEnd/>
              <a:tailEnd/>
            </a:ln>
            <a:scene3d>
              <a:camera prst="legacyPerspectiveFront">
                <a:rot lat="2700000" lon="20099989" rev="0"/>
              </a:camera>
              <a:lightRig rig="legacyFlat4" dir="t"/>
            </a:scene3d>
            <a:sp3d extrusionH="4302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  <p:sp>
          <p:nvSpPr>
            <p:cNvPr id="38942" name="Rectangle 19"/>
            <p:cNvSpPr>
              <a:spLocks noChangeArrowheads="1"/>
            </p:cNvSpPr>
            <p:nvPr/>
          </p:nvSpPr>
          <p:spPr bwMode="auto">
            <a:xfrm>
              <a:off x="3648" y="2448"/>
              <a:ext cx="336" cy="240"/>
            </a:xfrm>
            <a:prstGeom prst="rect">
              <a:avLst/>
            </a:prstGeom>
            <a:solidFill>
              <a:schemeClr val="accent1"/>
            </a:solidFill>
            <a:ln w="9525">
              <a:miter lim="800000"/>
              <a:headEnd/>
              <a:tailEnd/>
            </a:ln>
            <a:scene3d>
              <a:camera prst="legacyPerspectiveFront">
                <a:rot lat="2700000" lon="20099989" rev="0"/>
              </a:camera>
              <a:lightRig rig="legacyFlat4" dir="t"/>
            </a:scene3d>
            <a:sp3d extrusionH="163500" prstMaterial="legacyMatte">
              <a:bevelT w="13500" h="13500" prst="angle"/>
              <a:bevelB w="13500" h="13500" prst="angle"/>
              <a:extrusionClr>
                <a:schemeClr val="accent1"/>
              </a:extrusionClr>
            </a:sp3d>
          </p:spPr>
          <p:txBody>
            <a:bodyPr wrap="none" anchor="ctr">
              <a:flatTx/>
            </a:bodyPr>
            <a:lstStyle/>
            <a:p>
              <a:endParaRPr lang="en-US"/>
            </a:p>
          </p:txBody>
        </p:sp>
      </p:grpSp>
      <p:sp>
        <p:nvSpPr>
          <p:cNvPr id="38926" name="Freeform 20"/>
          <p:cNvSpPr>
            <a:spLocks/>
          </p:cNvSpPr>
          <p:nvPr/>
        </p:nvSpPr>
        <p:spPr bwMode="auto">
          <a:xfrm>
            <a:off x="6527800" y="3632200"/>
            <a:ext cx="254000" cy="419100"/>
          </a:xfrm>
          <a:custGeom>
            <a:avLst/>
            <a:gdLst>
              <a:gd name="T0" fmla="*/ 2147483647 w 208"/>
              <a:gd name="T1" fmla="*/ 2147483647 h 264"/>
              <a:gd name="T2" fmla="*/ 2147483647 w 208"/>
              <a:gd name="T3" fmla="*/ 2147483647 h 264"/>
              <a:gd name="T4" fmla="*/ 2147483647 w 208"/>
              <a:gd name="T5" fmla="*/ 2147483647 h 264"/>
              <a:gd name="T6" fmla="*/ 2147483647 w 208"/>
              <a:gd name="T7" fmla="*/ 2147483647 h 264"/>
              <a:gd name="T8" fmla="*/ 2147483647 w 208"/>
              <a:gd name="T9" fmla="*/ 2147483647 h 264"/>
              <a:gd name="T10" fmla="*/ 2147483647 w 208"/>
              <a:gd name="T11" fmla="*/ 2147483647 h 264"/>
              <a:gd name="T12" fmla="*/ 2147483647 w 208"/>
              <a:gd name="T13" fmla="*/ 2147483647 h 264"/>
              <a:gd name="T14" fmla="*/ 2147483647 w 208"/>
              <a:gd name="T15" fmla="*/ 2147483647 h 264"/>
              <a:gd name="T16" fmla="*/ 2147483647 w 208"/>
              <a:gd name="T17" fmla="*/ 2147483647 h 26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  <a:gd name="T27" fmla="*/ 0 w 208"/>
              <a:gd name="T28" fmla="*/ 0 h 264"/>
              <a:gd name="T29" fmla="*/ 208 w 208"/>
              <a:gd name="T30" fmla="*/ 264 h 264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T27" t="T28" r="T29" b="T30"/>
            <a:pathLst>
              <a:path w="208" h="264">
                <a:moveTo>
                  <a:pt x="160" y="16"/>
                </a:moveTo>
                <a:cubicBezTo>
                  <a:pt x="144" y="0"/>
                  <a:pt x="128" y="8"/>
                  <a:pt x="112" y="16"/>
                </a:cubicBezTo>
                <a:cubicBezTo>
                  <a:pt x="96" y="24"/>
                  <a:pt x="80" y="56"/>
                  <a:pt x="64" y="64"/>
                </a:cubicBezTo>
                <a:cubicBezTo>
                  <a:pt x="48" y="72"/>
                  <a:pt x="24" y="48"/>
                  <a:pt x="16" y="64"/>
                </a:cubicBezTo>
                <a:cubicBezTo>
                  <a:pt x="8" y="80"/>
                  <a:pt x="0" y="128"/>
                  <a:pt x="16" y="160"/>
                </a:cubicBezTo>
                <a:cubicBezTo>
                  <a:pt x="32" y="192"/>
                  <a:pt x="88" y="248"/>
                  <a:pt x="112" y="256"/>
                </a:cubicBezTo>
                <a:cubicBezTo>
                  <a:pt x="136" y="264"/>
                  <a:pt x="144" y="232"/>
                  <a:pt x="160" y="208"/>
                </a:cubicBezTo>
                <a:cubicBezTo>
                  <a:pt x="176" y="184"/>
                  <a:pt x="208" y="144"/>
                  <a:pt x="208" y="112"/>
                </a:cubicBezTo>
                <a:cubicBezTo>
                  <a:pt x="208" y="80"/>
                  <a:pt x="176" y="32"/>
                  <a:pt x="160" y="16"/>
                </a:cubicBezTo>
                <a:close/>
              </a:path>
            </a:pathLst>
          </a:custGeom>
          <a:solidFill>
            <a:schemeClr val="bg2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5" name="Group 21"/>
          <p:cNvGrpSpPr>
            <a:grpSpLocks/>
          </p:cNvGrpSpPr>
          <p:nvPr/>
        </p:nvGrpSpPr>
        <p:grpSpPr bwMode="auto">
          <a:xfrm>
            <a:off x="4538663" y="2314575"/>
            <a:ext cx="1400175" cy="2062163"/>
            <a:chOff x="2859" y="1458"/>
            <a:chExt cx="882" cy="1299"/>
          </a:xfrm>
        </p:grpSpPr>
        <p:sp>
          <p:nvSpPr>
            <p:cNvPr id="38938" name="Freeform 22"/>
            <p:cNvSpPr>
              <a:spLocks/>
            </p:cNvSpPr>
            <p:nvPr/>
          </p:nvSpPr>
          <p:spPr bwMode="auto">
            <a:xfrm>
              <a:off x="3105" y="1458"/>
              <a:ext cx="495" cy="1135"/>
            </a:xfrm>
            <a:custGeom>
              <a:avLst/>
              <a:gdLst>
                <a:gd name="T0" fmla="*/ 495 w 495"/>
                <a:gd name="T1" fmla="*/ 1135 h 1135"/>
                <a:gd name="T2" fmla="*/ 0 w 495"/>
                <a:gd name="T3" fmla="*/ 0 h 1135"/>
                <a:gd name="T4" fmla="*/ 0 60000 65536"/>
                <a:gd name="T5" fmla="*/ 0 60000 65536"/>
                <a:gd name="T6" fmla="*/ 0 w 495"/>
                <a:gd name="T7" fmla="*/ 0 h 1135"/>
                <a:gd name="T8" fmla="*/ 495 w 495"/>
                <a:gd name="T9" fmla="*/ 1135 h 113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95" h="1135">
                  <a:moveTo>
                    <a:pt x="495" y="1135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9" name="Freeform 23"/>
            <p:cNvSpPr>
              <a:spLocks/>
            </p:cNvSpPr>
            <p:nvPr/>
          </p:nvSpPr>
          <p:spPr bwMode="auto">
            <a:xfrm>
              <a:off x="2859" y="1989"/>
              <a:ext cx="675" cy="768"/>
            </a:xfrm>
            <a:custGeom>
              <a:avLst/>
              <a:gdLst>
                <a:gd name="T0" fmla="*/ 675 w 675"/>
                <a:gd name="T1" fmla="*/ 768 h 768"/>
                <a:gd name="T2" fmla="*/ 0 w 675"/>
                <a:gd name="T3" fmla="*/ 0 h 768"/>
                <a:gd name="T4" fmla="*/ 0 60000 65536"/>
                <a:gd name="T5" fmla="*/ 0 60000 65536"/>
                <a:gd name="T6" fmla="*/ 0 w 675"/>
                <a:gd name="T7" fmla="*/ 0 h 768"/>
                <a:gd name="T8" fmla="*/ 675 w 675"/>
                <a:gd name="T9" fmla="*/ 768 h 768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75" h="768">
                  <a:moveTo>
                    <a:pt x="675" y="768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40" name="Freeform 24"/>
            <p:cNvSpPr>
              <a:spLocks/>
            </p:cNvSpPr>
            <p:nvPr/>
          </p:nvSpPr>
          <p:spPr bwMode="auto">
            <a:xfrm>
              <a:off x="3549" y="1908"/>
              <a:ext cx="192" cy="813"/>
            </a:xfrm>
            <a:custGeom>
              <a:avLst/>
              <a:gdLst>
                <a:gd name="T0" fmla="*/ 192 w 192"/>
                <a:gd name="T1" fmla="*/ 813 h 813"/>
                <a:gd name="T2" fmla="*/ 0 w 192"/>
                <a:gd name="T3" fmla="*/ 0 h 813"/>
                <a:gd name="T4" fmla="*/ 0 60000 65536"/>
                <a:gd name="T5" fmla="*/ 0 60000 65536"/>
                <a:gd name="T6" fmla="*/ 0 w 192"/>
                <a:gd name="T7" fmla="*/ 0 h 813"/>
                <a:gd name="T8" fmla="*/ 192 w 192"/>
                <a:gd name="T9" fmla="*/ 813 h 813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92" h="813">
                  <a:moveTo>
                    <a:pt x="192" y="813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8928" name="Rectangle 25"/>
          <p:cNvSpPr>
            <a:spLocks noChangeArrowheads="1"/>
          </p:cNvSpPr>
          <p:nvPr/>
        </p:nvSpPr>
        <p:spPr bwMode="auto">
          <a:xfrm>
            <a:off x="685800" y="5334000"/>
            <a:ext cx="77724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342900" indent="-342900">
              <a:spcBef>
                <a:spcPct val="20000"/>
              </a:spcBef>
            </a:pPr>
            <a:r>
              <a:rPr lang="en-US" dirty="0"/>
              <a:t>Finding the silhouette-consistent shape (</a:t>
            </a:r>
            <a:r>
              <a:rPr lang="en-US" i="1" dirty="0"/>
              <a:t>visual hull</a:t>
            </a:r>
            <a:r>
              <a:rPr lang="en-US" dirty="0"/>
              <a:t>):  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i="1" dirty="0" err="1"/>
              <a:t>Backproject</a:t>
            </a:r>
            <a:r>
              <a:rPr lang="en-US" sz="2000" dirty="0"/>
              <a:t> each silhouette</a:t>
            </a:r>
          </a:p>
          <a:p>
            <a:pPr marL="742950" lvl="1" indent="-285750">
              <a:spcBef>
                <a:spcPct val="20000"/>
              </a:spcBef>
              <a:buFontTx/>
              <a:buChar char="•"/>
            </a:pPr>
            <a:r>
              <a:rPr lang="en-US" sz="2000" dirty="0"/>
              <a:t>Intersect </a:t>
            </a:r>
            <a:r>
              <a:rPr lang="en-US" sz="2000" dirty="0" err="1"/>
              <a:t>backprojected</a:t>
            </a:r>
            <a:r>
              <a:rPr lang="en-US" sz="2000" dirty="0"/>
              <a:t> volumes</a:t>
            </a:r>
          </a:p>
        </p:txBody>
      </p:sp>
      <p:sp>
        <p:nvSpPr>
          <p:cNvPr id="38929" name="Rectangle 26"/>
          <p:cNvSpPr>
            <a:spLocks noGrp="1" noChangeArrowheads="1"/>
          </p:cNvSpPr>
          <p:nvPr>
            <p:ph type="body" idx="1"/>
          </p:nvPr>
        </p:nvSpPr>
        <p:spPr>
          <a:xfrm>
            <a:off x="533400" y="808356"/>
            <a:ext cx="8229600" cy="4525963"/>
          </a:xfrm>
        </p:spPr>
        <p:txBody>
          <a:bodyPr/>
          <a:lstStyle/>
          <a:p>
            <a:pPr>
              <a:buFontTx/>
              <a:buChar char="•"/>
            </a:pPr>
            <a:r>
              <a:rPr lang="en-US" dirty="0"/>
              <a:t>The case of binary images: a voxel is </a:t>
            </a:r>
            <a:r>
              <a:rPr lang="en-US" dirty="0">
                <a:solidFill>
                  <a:srgbClr val="FF0000"/>
                </a:solidFill>
              </a:rPr>
              <a:t>photo-consistent </a:t>
            </a:r>
            <a:r>
              <a:rPr lang="en-US" dirty="0"/>
              <a:t>if it lies inside the object’s silhouette</a:t>
            </a:r>
            <a:r>
              <a:rPr lang="en-US" i="1" dirty="0"/>
              <a:t> </a:t>
            </a:r>
            <a:r>
              <a:rPr lang="en-US" dirty="0"/>
              <a:t>in </a:t>
            </a:r>
            <a:r>
              <a:rPr lang="en-US" dirty="0">
                <a:solidFill>
                  <a:srgbClr val="FF0000"/>
                </a:solidFill>
              </a:rPr>
              <a:t>all views</a:t>
            </a:r>
          </a:p>
        </p:txBody>
      </p:sp>
      <p:grpSp>
        <p:nvGrpSpPr>
          <p:cNvPr id="6" name="Group 27"/>
          <p:cNvGrpSpPr>
            <a:grpSpLocks/>
          </p:cNvGrpSpPr>
          <p:nvPr/>
        </p:nvGrpSpPr>
        <p:grpSpPr bwMode="auto">
          <a:xfrm>
            <a:off x="4291013" y="2409825"/>
            <a:ext cx="1338262" cy="2162175"/>
            <a:chOff x="2703" y="1518"/>
            <a:chExt cx="843" cy="1362"/>
          </a:xfrm>
        </p:grpSpPr>
        <p:sp>
          <p:nvSpPr>
            <p:cNvPr id="38935" name="Freeform 28"/>
            <p:cNvSpPr>
              <a:spLocks/>
            </p:cNvSpPr>
            <p:nvPr/>
          </p:nvSpPr>
          <p:spPr bwMode="auto">
            <a:xfrm>
              <a:off x="2703" y="1809"/>
              <a:ext cx="138" cy="975"/>
            </a:xfrm>
            <a:custGeom>
              <a:avLst/>
              <a:gdLst>
                <a:gd name="T0" fmla="*/ 0 w 138"/>
                <a:gd name="T1" fmla="*/ 975 h 975"/>
                <a:gd name="T2" fmla="*/ 138 w 138"/>
                <a:gd name="T3" fmla="*/ 0 h 975"/>
                <a:gd name="T4" fmla="*/ 0 60000 65536"/>
                <a:gd name="T5" fmla="*/ 0 60000 65536"/>
                <a:gd name="T6" fmla="*/ 0 w 138"/>
                <a:gd name="T7" fmla="*/ 0 h 975"/>
                <a:gd name="T8" fmla="*/ 138 w 138"/>
                <a:gd name="T9" fmla="*/ 975 h 975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38" h="975">
                  <a:moveTo>
                    <a:pt x="0" y="975"/>
                  </a:moveTo>
                  <a:lnTo>
                    <a:pt x="138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6" name="Freeform 29"/>
            <p:cNvSpPr>
              <a:spLocks/>
            </p:cNvSpPr>
            <p:nvPr/>
          </p:nvSpPr>
          <p:spPr bwMode="auto">
            <a:xfrm>
              <a:off x="2832" y="1518"/>
              <a:ext cx="429" cy="1170"/>
            </a:xfrm>
            <a:custGeom>
              <a:avLst/>
              <a:gdLst>
                <a:gd name="T0" fmla="*/ 0 w 429"/>
                <a:gd name="T1" fmla="*/ 1170 h 1170"/>
                <a:gd name="T2" fmla="*/ 429 w 429"/>
                <a:gd name="T3" fmla="*/ 0 h 1170"/>
                <a:gd name="T4" fmla="*/ 0 60000 65536"/>
                <a:gd name="T5" fmla="*/ 0 60000 65536"/>
                <a:gd name="T6" fmla="*/ 0 w 429"/>
                <a:gd name="T7" fmla="*/ 0 h 1170"/>
                <a:gd name="T8" fmla="*/ 429 w 429"/>
                <a:gd name="T9" fmla="*/ 1170 h 1170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429" h="1170">
                  <a:moveTo>
                    <a:pt x="0" y="1170"/>
                  </a:moveTo>
                  <a:lnTo>
                    <a:pt x="429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7" name="Freeform 30"/>
            <p:cNvSpPr>
              <a:spLocks/>
            </p:cNvSpPr>
            <p:nvPr/>
          </p:nvSpPr>
          <p:spPr bwMode="auto">
            <a:xfrm>
              <a:off x="2928" y="2073"/>
              <a:ext cx="618" cy="807"/>
            </a:xfrm>
            <a:custGeom>
              <a:avLst/>
              <a:gdLst>
                <a:gd name="T0" fmla="*/ 0 w 618"/>
                <a:gd name="T1" fmla="*/ 807 h 807"/>
                <a:gd name="T2" fmla="*/ 618 w 618"/>
                <a:gd name="T3" fmla="*/ 0 h 807"/>
                <a:gd name="T4" fmla="*/ 0 60000 65536"/>
                <a:gd name="T5" fmla="*/ 0 60000 65536"/>
                <a:gd name="T6" fmla="*/ 0 w 618"/>
                <a:gd name="T7" fmla="*/ 0 h 807"/>
                <a:gd name="T8" fmla="*/ 618 w 618"/>
                <a:gd name="T9" fmla="*/ 807 h 80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618" h="807">
                  <a:moveTo>
                    <a:pt x="0" y="807"/>
                  </a:moveTo>
                  <a:lnTo>
                    <a:pt x="618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" name="Group 31"/>
          <p:cNvGrpSpPr>
            <a:grpSpLocks/>
          </p:cNvGrpSpPr>
          <p:nvPr/>
        </p:nvGrpSpPr>
        <p:grpSpPr bwMode="auto">
          <a:xfrm>
            <a:off x="4724400" y="2471738"/>
            <a:ext cx="1981200" cy="1571625"/>
            <a:chOff x="2976" y="1557"/>
            <a:chExt cx="1248" cy="990"/>
          </a:xfrm>
        </p:grpSpPr>
        <p:sp>
          <p:nvSpPr>
            <p:cNvPr id="38932" name="Freeform 32"/>
            <p:cNvSpPr>
              <a:spLocks/>
            </p:cNvSpPr>
            <p:nvPr/>
          </p:nvSpPr>
          <p:spPr bwMode="auto">
            <a:xfrm>
              <a:off x="2976" y="2160"/>
              <a:ext cx="1233" cy="387"/>
            </a:xfrm>
            <a:custGeom>
              <a:avLst/>
              <a:gdLst>
                <a:gd name="T0" fmla="*/ 1233 w 1233"/>
                <a:gd name="T1" fmla="*/ 387 h 387"/>
                <a:gd name="T2" fmla="*/ 0 w 1233"/>
                <a:gd name="T3" fmla="*/ 0 h 387"/>
                <a:gd name="T4" fmla="*/ 0 60000 65536"/>
                <a:gd name="T5" fmla="*/ 0 60000 65536"/>
                <a:gd name="T6" fmla="*/ 0 w 1233"/>
                <a:gd name="T7" fmla="*/ 0 h 387"/>
                <a:gd name="T8" fmla="*/ 1233 w 1233"/>
                <a:gd name="T9" fmla="*/ 387 h 38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1233" h="387">
                  <a:moveTo>
                    <a:pt x="1233" y="387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3" name="Freeform 33"/>
            <p:cNvSpPr>
              <a:spLocks/>
            </p:cNvSpPr>
            <p:nvPr/>
          </p:nvSpPr>
          <p:spPr bwMode="auto">
            <a:xfrm>
              <a:off x="3408" y="1557"/>
              <a:ext cx="816" cy="747"/>
            </a:xfrm>
            <a:custGeom>
              <a:avLst/>
              <a:gdLst>
                <a:gd name="T0" fmla="*/ 816 w 816"/>
                <a:gd name="T1" fmla="*/ 747 h 747"/>
                <a:gd name="T2" fmla="*/ 0 w 816"/>
                <a:gd name="T3" fmla="*/ 0 h 747"/>
                <a:gd name="T4" fmla="*/ 0 60000 65536"/>
                <a:gd name="T5" fmla="*/ 0 60000 65536"/>
                <a:gd name="T6" fmla="*/ 0 w 816"/>
                <a:gd name="T7" fmla="*/ 0 h 747"/>
                <a:gd name="T8" fmla="*/ 816 w 816"/>
                <a:gd name="T9" fmla="*/ 747 h 747"/>
              </a:gdLst>
              <a:ahLst/>
              <a:cxnLst>
                <a:cxn ang="T4">
                  <a:pos x="T0" y="T1"/>
                </a:cxn>
                <a:cxn ang="T5">
                  <a:pos x="T2" y="T3"/>
                </a:cxn>
              </a:cxnLst>
              <a:rect l="T6" t="T7" r="T8" b="T9"/>
              <a:pathLst>
                <a:path w="816" h="747">
                  <a:moveTo>
                    <a:pt x="816" y="747"/>
                  </a:moveTo>
                  <a:lnTo>
                    <a:pt x="0" y="0"/>
                  </a:lnTo>
                </a:path>
              </a:pathLst>
            </a:cu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38934" name="Line 34"/>
            <p:cNvSpPr>
              <a:spLocks noChangeShapeType="1"/>
            </p:cNvSpPr>
            <p:nvPr/>
          </p:nvSpPr>
          <p:spPr bwMode="auto">
            <a:xfrm flipH="1" flipV="1">
              <a:off x="3024" y="1680"/>
              <a:ext cx="1152" cy="720"/>
            </a:xfrm>
            <a:prstGeom prst="line">
              <a:avLst/>
            </a:prstGeom>
            <a:noFill/>
            <a:ln w="19050">
              <a:solidFill>
                <a:schemeClr val="bg2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2" name="TextBox 1"/>
          <p:cNvSpPr txBox="1"/>
          <p:nvPr/>
        </p:nvSpPr>
        <p:spPr>
          <a:xfrm>
            <a:off x="5981700" y="2209800"/>
            <a:ext cx="181171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voxel space</a:t>
            </a:r>
          </a:p>
        </p:txBody>
      </p:sp>
    </p:spTree>
    <p:extLst>
      <p:ext uri="{BB962C8B-B14F-4D97-AF65-F5344CB8AC3E}">
        <p14:creationId xmlns:p14="http://schemas.microsoft.com/office/powerpoint/2010/main" val="10632959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 charset="0"/>
              </a:rPr>
              <a:t>Calibrated Image Acquisition</a:t>
            </a:r>
          </a:p>
        </p:txBody>
      </p:sp>
      <p:pic>
        <p:nvPicPr>
          <p:cNvPr id="37890" name="Picture 3" descr="acqui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1905000"/>
            <a:ext cx="3733800" cy="2800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1" name="Picture 4" descr="dino-2440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1295400"/>
            <a:ext cx="154305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2" name="Picture 5" descr="dino2440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1295400"/>
            <a:ext cx="1543050" cy="203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3" name="Picture 6" descr="flowy1220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05400" y="4038600"/>
            <a:ext cx="15684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7894" name="Picture 7" descr="flowy-2440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81800" y="4038600"/>
            <a:ext cx="1568450" cy="1905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5" name="Rectangle 8"/>
          <p:cNvSpPr>
            <a:spLocks noGrp="1" noChangeArrowheads="1"/>
          </p:cNvSpPr>
          <p:nvPr>
            <p:ph type="body" idx="1"/>
          </p:nvPr>
        </p:nvSpPr>
        <p:spPr>
          <a:xfrm>
            <a:off x="685800" y="4876800"/>
            <a:ext cx="3886200" cy="914400"/>
          </a:xfrm>
          <a:noFill/>
        </p:spPr>
        <p:txBody>
          <a:bodyPr>
            <a:normAutofit lnSpcReduction="10000"/>
          </a:bodyPr>
          <a:lstStyle/>
          <a:p>
            <a:pPr marL="0" indent="0" algn="ctr">
              <a:buFontTx/>
              <a:buNone/>
            </a:pPr>
            <a:r>
              <a:rPr lang="en-US" i="1">
                <a:latin typeface="Arial" charset="0"/>
              </a:rPr>
              <a:t>Calibrated Turntable</a:t>
            </a:r>
          </a:p>
          <a:p>
            <a:pPr marL="0" indent="0" algn="ctr">
              <a:buFontTx/>
              <a:buNone/>
            </a:pPr>
            <a:r>
              <a:rPr lang="en-US" sz="2200" i="1">
                <a:solidFill>
                  <a:srgbClr val="FFFFFF"/>
                </a:solidFill>
                <a:latin typeface="Arial" charset="0"/>
              </a:rPr>
              <a:t>360° rotation (21 images)</a:t>
            </a:r>
          </a:p>
        </p:txBody>
      </p:sp>
      <p:sp>
        <p:nvSpPr>
          <p:cNvPr id="26633" name="Rectangle 9"/>
          <p:cNvSpPr>
            <a:spLocks noChangeArrowheads="1"/>
          </p:cNvSpPr>
          <p:nvPr/>
        </p:nvSpPr>
        <p:spPr bwMode="auto">
          <a:xfrm>
            <a:off x="4876800" y="3429000"/>
            <a:ext cx="3667125" cy="427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Selected Dinosaur Images</a:t>
            </a:r>
            <a:endParaRPr lang="en-US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6634" name="Rectangle 10"/>
          <p:cNvSpPr>
            <a:spLocks noChangeArrowheads="1"/>
          </p:cNvSpPr>
          <p:nvPr/>
        </p:nvSpPr>
        <p:spPr bwMode="auto">
          <a:xfrm>
            <a:off x="5032375" y="6019800"/>
            <a:ext cx="3355975" cy="427038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ctr">
            <a:spAutoFit/>
          </a:bodyPr>
          <a:lstStyle/>
          <a:p>
            <a:pPr algn="ctr">
              <a:spcBef>
                <a:spcPct val="20000"/>
              </a:spcBef>
              <a:defRPr/>
            </a:pPr>
            <a:r>
              <a:rPr lang="en-US" sz="22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DDDDDD"/>
                  </a:outerShdw>
                </a:effectLst>
                <a:latin typeface="Arial" charset="0"/>
              </a:rPr>
              <a:t>Selected Flower Images</a:t>
            </a:r>
            <a:endParaRPr lang="en-US" i="1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1967151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Space Carving in General</a:t>
            </a:r>
          </a:p>
        </p:txBody>
      </p:sp>
      <p:sp>
        <p:nvSpPr>
          <p:cNvPr id="348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09600" y="3410729"/>
            <a:ext cx="7924800" cy="533400"/>
          </a:xfrm>
        </p:spPr>
        <p:txBody>
          <a:bodyPr>
            <a:normAutofit lnSpcReduction="10000"/>
          </a:bodyPr>
          <a:lstStyle/>
          <a:p>
            <a:pPr marL="0" indent="0"/>
            <a:r>
              <a:rPr lang="en-US" dirty="0"/>
              <a:t> Space Carving Algorithm</a:t>
            </a:r>
          </a:p>
        </p:txBody>
      </p:sp>
      <p:sp>
        <p:nvSpPr>
          <p:cNvPr id="34820" name="Freeform 4"/>
          <p:cNvSpPr>
            <a:spLocks/>
          </p:cNvSpPr>
          <p:nvPr/>
        </p:nvSpPr>
        <p:spPr bwMode="auto">
          <a:xfrm>
            <a:off x="1719263" y="1781175"/>
            <a:ext cx="990600" cy="1524000"/>
          </a:xfrm>
          <a:custGeom>
            <a:avLst/>
            <a:gdLst>
              <a:gd name="T0" fmla="*/ 2147483647 w 624"/>
              <a:gd name="T1" fmla="*/ 2147483647 h 960"/>
              <a:gd name="T2" fmla="*/ 2147483647 w 624"/>
              <a:gd name="T3" fmla="*/ 2147483647 h 960"/>
              <a:gd name="T4" fmla="*/ 0 w 624"/>
              <a:gd name="T5" fmla="*/ 0 h 960"/>
              <a:gd name="T6" fmla="*/ 0 w 624"/>
              <a:gd name="T7" fmla="*/ 2147483647 h 960"/>
              <a:gd name="T8" fmla="*/ 2147483647 w 624"/>
              <a:gd name="T9" fmla="*/ 2147483647 h 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4"/>
              <a:gd name="T16" fmla="*/ 0 h 960"/>
              <a:gd name="T17" fmla="*/ 624 w 624"/>
              <a:gd name="T18" fmla="*/ 960 h 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4" h="960">
                <a:moveTo>
                  <a:pt x="624" y="960"/>
                </a:moveTo>
                <a:lnTo>
                  <a:pt x="624" y="384"/>
                </a:lnTo>
                <a:lnTo>
                  <a:pt x="0" y="0"/>
                </a:lnTo>
                <a:lnTo>
                  <a:pt x="0" y="576"/>
                </a:lnTo>
                <a:lnTo>
                  <a:pt x="624" y="960"/>
                </a:lnTo>
                <a:close/>
              </a:path>
            </a:pathLst>
          </a:cu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1" name="Freeform 5"/>
          <p:cNvSpPr>
            <a:spLocks/>
          </p:cNvSpPr>
          <p:nvPr/>
        </p:nvSpPr>
        <p:spPr bwMode="auto">
          <a:xfrm flipH="1">
            <a:off x="6443663" y="1933575"/>
            <a:ext cx="990600" cy="1524000"/>
          </a:xfrm>
          <a:custGeom>
            <a:avLst/>
            <a:gdLst>
              <a:gd name="T0" fmla="*/ 2147483647 w 624"/>
              <a:gd name="T1" fmla="*/ 2147483647 h 960"/>
              <a:gd name="T2" fmla="*/ 2147483647 w 624"/>
              <a:gd name="T3" fmla="*/ 2147483647 h 960"/>
              <a:gd name="T4" fmla="*/ 0 w 624"/>
              <a:gd name="T5" fmla="*/ 0 h 960"/>
              <a:gd name="T6" fmla="*/ 0 w 624"/>
              <a:gd name="T7" fmla="*/ 2147483647 h 960"/>
              <a:gd name="T8" fmla="*/ 2147483647 w 624"/>
              <a:gd name="T9" fmla="*/ 2147483647 h 96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624"/>
              <a:gd name="T16" fmla="*/ 0 h 960"/>
              <a:gd name="T17" fmla="*/ 624 w 624"/>
              <a:gd name="T18" fmla="*/ 960 h 960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624" h="960">
                <a:moveTo>
                  <a:pt x="624" y="960"/>
                </a:moveTo>
                <a:lnTo>
                  <a:pt x="624" y="384"/>
                </a:lnTo>
                <a:lnTo>
                  <a:pt x="0" y="0"/>
                </a:lnTo>
                <a:lnTo>
                  <a:pt x="0" y="576"/>
                </a:lnTo>
                <a:lnTo>
                  <a:pt x="624" y="960"/>
                </a:lnTo>
                <a:close/>
              </a:path>
            </a:pathLst>
          </a:custGeom>
          <a:noFill/>
          <a:ln w="19050">
            <a:solidFill>
              <a:schemeClr val="tx2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34822" name="Text Box 6"/>
          <p:cNvSpPr txBox="1">
            <a:spLocks noChangeArrowheads="1"/>
          </p:cNvSpPr>
          <p:nvPr/>
        </p:nvSpPr>
        <p:spPr bwMode="auto">
          <a:xfrm>
            <a:off x="317152" y="2144683"/>
            <a:ext cx="1011302" cy="400110"/>
          </a:xfrm>
          <a:prstGeom prst="rect">
            <a:avLst/>
          </a:prstGeom>
          <a:noFill/>
          <a:ln w="12700">
            <a:solidFill>
              <a:schemeClr val="tx2"/>
            </a:solidFill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Image 1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34823" name="Text Box 7"/>
          <p:cNvSpPr txBox="1">
            <a:spLocks noChangeArrowheads="1"/>
          </p:cNvSpPr>
          <p:nvPr/>
        </p:nvSpPr>
        <p:spPr bwMode="auto">
          <a:xfrm>
            <a:off x="7584078" y="2239933"/>
            <a:ext cx="1046569" cy="40011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000" dirty="0">
                <a:solidFill>
                  <a:schemeClr val="accent6">
                    <a:lumMod val="75000"/>
                  </a:schemeClr>
                </a:solidFill>
              </a:rPr>
              <a:t>Image N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</p:txBody>
      </p:sp>
      <p:sp>
        <p:nvSpPr>
          <p:cNvPr id="34824" name="Text Box 8"/>
          <p:cNvSpPr txBox="1">
            <a:spLocks noChangeArrowheads="1"/>
          </p:cNvSpPr>
          <p:nvPr/>
        </p:nvSpPr>
        <p:spPr bwMode="auto">
          <a:xfrm>
            <a:off x="4353762" y="2855397"/>
            <a:ext cx="516488" cy="36933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none" anchor="ctr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…...</a:t>
            </a:r>
            <a:endParaRPr lang="en-US" dirty="0">
              <a:solidFill>
                <a:schemeClr val="accent6">
                  <a:lumMod val="75000"/>
                </a:schemeClr>
              </a:solidFill>
              <a:latin typeface="Times New Roman" pitchFamily="18" charset="0"/>
            </a:endParaRPr>
          </a:p>
        </p:txBody>
      </p:sp>
      <p:grpSp>
        <p:nvGrpSpPr>
          <p:cNvPr id="2" name="Group 9"/>
          <p:cNvGrpSpPr>
            <a:grpSpLocks/>
          </p:cNvGrpSpPr>
          <p:nvPr/>
        </p:nvGrpSpPr>
        <p:grpSpPr bwMode="auto">
          <a:xfrm>
            <a:off x="649288" y="1295400"/>
            <a:ext cx="7924800" cy="3171825"/>
            <a:chOff x="409" y="960"/>
            <a:chExt cx="4992" cy="1998"/>
          </a:xfrm>
        </p:grpSpPr>
        <p:grpSp>
          <p:nvGrpSpPr>
            <p:cNvPr id="34893" name="Group 10"/>
            <p:cNvGrpSpPr>
              <a:grpSpLocks/>
            </p:cNvGrpSpPr>
            <p:nvPr/>
          </p:nvGrpSpPr>
          <p:grpSpPr bwMode="auto">
            <a:xfrm>
              <a:off x="2431" y="960"/>
              <a:ext cx="905" cy="807"/>
              <a:chOff x="2431" y="960"/>
              <a:chExt cx="905" cy="807"/>
            </a:xfrm>
          </p:grpSpPr>
          <p:sp>
            <p:nvSpPr>
              <p:cNvPr id="34895" name="Rectangle 11"/>
              <p:cNvSpPr>
                <a:spLocks noChangeArrowheads="1"/>
              </p:cNvSpPr>
              <p:nvPr/>
            </p:nvSpPr>
            <p:spPr bwMode="auto">
              <a:xfrm>
                <a:off x="2682" y="1439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96" name="Rectangle 12"/>
              <p:cNvSpPr>
                <a:spLocks noChangeArrowheads="1"/>
              </p:cNvSpPr>
              <p:nvPr/>
            </p:nvSpPr>
            <p:spPr bwMode="auto">
              <a:xfrm>
                <a:off x="2598" y="1523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97" name="Rectangle 13"/>
              <p:cNvSpPr>
                <a:spLocks noChangeArrowheads="1"/>
              </p:cNvSpPr>
              <p:nvPr/>
            </p:nvSpPr>
            <p:spPr bwMode="auto">
              <a:xfrm>
                <a:off x="2682" y="127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98" name="Rectangle 14"/>
              <p:cNvSpPr>
                <a:spLocks noChangeArrowheads="1"/>
              </p:cNvSpPr>
              <p:nvPr/>
            </p:nvSpPr>
            <p:spPr bwMode="auto">
              <a:xfrm>
                <a:off x="2598" y="136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99" name="Rectangle 15"/>
              <p:cNvSpPr>
                <a:spLocks noChangeArrowheads="1"/>
              </p:cNvSpPr>
              <p:nvPr/>
            </p:nvSpPr>
            <p:spPr bwMode="auto">
              <a:xfrm>
                <a:off x="2515" y="1446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0" name="Rectangle 16"/>
              <p:cNvSpPr>
                <a:spLocks noChangeArrowheads="1"/>
              </p:cNvSpPr>
              <p:nvPr/>
            </p:nvSpPr>
            <p:spPr bwMode="auto">
              <a:xfrm>
                <a:off x="2682" y="112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1" name="Rectangle 17"/>
              <p:cNvSpPr>
                <a:spLocks noChangeArrowheads="1"/>
              </p:cNvSpPr>
              <p:nvPr/>
            </p:nvSpPr>
            <p:spPr bwMode="auto">
              <a:xfrm>
                <a:off x="2598" y="1204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2" name="Rectangle 18"/>
              <p:cNvSpPr>
                <a:spLocks noChangeArrowheads="1"/>
              </p:cNvSpPr>
              <p:nvPr/>
            </p:nvSpPr>
            <p:spPr bwMode="auto">
              <a:xfrm>
                <a:off x="2515" y="128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3" name="Rectangle 19"/>
              <p:cNvSpPr>
                <a:spLocks noChangeArrowheads="1"/>
              </p:cNvSpPr>
              <p:nvPr/>
            </p:nvSpPr>
            <p:spPr bwMode="auto">
              <a:xfrm>
                <a:off x="2431" y="137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4" name="Rectangle 20"/>
              <p:cNvSpPr>
                <a:spLocks noChangeArrowheads="1"/>
              </p:cNvSpPr>
              <p:nvPr/>
            </p:nvSpPr>
            <p:spPr bwMode="auto">
              <a:xfrm>
                <a:off x="2598" y="1044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5" name="Rectangle 21"/>
              <p:cNvSpPr>
                <a:spLocks noChangeArrowheads="1"/>
              </p:cNvSpPr>
              <p:nvPr/>
            </p:nvSpPr>
            <p:spPr bwMode="auto">
              <a:xfrm>
                <a:off x="2515" y="1128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6" name="Rectangle 22"/>
              <p:cNvSpPr>
                <a:spLocks noChangeArrowheads="1"/>
              </p:cNvSpPr>
              <p:nvPr/>
            </p:nvSpPr>
            <p:spPr bwMode="auto">
              <a:xfrm>
                <a:off x="2431" y="1212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7" name="Rectangle 23"/>
              <p:cNvSpPr>
                <a:spLocks noChangeArrowheads="1"/>
              </p:cNvSpPr>
              <p:nvPr/>
            </p:nvSpPr>
            <p:spPr bwMode="auto">
              <a:xfrm>
                <a:off x="2846" y="1439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8" name="Rectangle 24"/>
              <p:cNvSpPr>
                <a:spLocks noChangeArrowheads="1"/>
              </p:cNvSpPr>
              <p:nvPr/>
            </p:nvSpPr>
            <p:spPr bwMode="auto">
              <a:xfrm>
                <a:off x="2763" y="1523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09" name="Rectangle 25"/>
              <p:cNvSpPr>
                <a:spLocks noChangeArrowheads="1"/>
              </p:cNvSpPr>
              <p:nvPr/>
            </p:nvSpPr>
            <p:spPr bwMode="auto">
              <a:xfrm>
                <a:off x="2679" y="1607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0" name="Rectangle 26"/>
              <p:cNvSpPr>
                <a:spLocks noChangeArrowheads="1"/>
              </p:cNvSpPr>
              <p:nvPr/>
            </p:nvSpPr>
            <p:spPr bwMode="auto">
              <a:xfrm>
                <a:off x="2846" y="1278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1" name="Rectangle 27"/>
              <p:cNvSpPr>
                <a:spLocks noChangeArrowheads="1"/>
              </p:cNvSpPr>
              <p:nvPr/>
            </p:nvSpPr>
            <p:spPr bwMode="auto">
              <a:xfrm>
                <a:off x="2763" y="136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2" name="Rectangle 28"/>
              <p:cNvSpPr>
                <a:spLocks noChangeArrowheads="1"/>
              </p:cNvSpPr>
              <p:nvPr/>
            </p:nvSpPr>
            <p:spPr bwMode="auto">
              <a:xfrm>
                <a:off x="2679" y="1446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3" name="Rectangle 29"/>
              <p:cNvSpPr>
                <a:spLocks noChangeArrowheads="1"/>
              </p:cNvSpPr>
              <p:nvPr/>
            </p:nvSpPr>
            <p:spPr bwMode="auto">
              <a:xfrm>
                <a:off x="2596" y="153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4" name="Rectangle 30"/>
              <p:cNvSpPr>
                <a:spLocks noChangeArrowheads="1"/>
              </p:cNvSpPr>
              <p:nvPr/>
            </p:nvSpPr>
            <p:spPr bwMode="auto">
              <a:xfrm>
                <a:off x="2846" y="1120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5" name="Rectangle 31"/>
              <p:cNvSpPr>
                <a:spLocks noChangeArrowheads="1"/>
              </p:cNvSpPr>
              <p:nvPr/>
            </p:nvSpPr>
            <p:spPr bwMode="auto">
              <a:xfrm>
                <a:off x="2763" y="1204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6" name="Rectangle 32"/>
              <p:cNvSpPr>
                <a:spLocks noChangeArrowheads="1"/>
              </p:cNvSpPr>
              <p:nvPr/>
            </p:nvSpPr>
            <p:spPr bwMode="auto">
              <a:xfrm>
                <a:off x="2679" y="1288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7" name="Rectangle 33"/>
              <p:cNvSpPr>
                <a:spLocks noChangeArrowheads="1"/>
              </p:cNvSpPr>
              <p:nvPr/>
            </p:nvSpPr>
            <p:spPr bwMode="auto">
              <a:xfrm>
                <a:off x="2596" y="137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8" name="Rectangle 34"/>
              <p:cNvSpPr>
                <a:spLocks noChangeArrowheads="1"/>
              </p:cNvSpPr>
              <p:nvPr/>
            </p:nvSpPr>
            <p:spPr bwMode="auto">
              <a:xfrm>
                <a:off x="2846" y="960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19" name="Rectangle 35"/>
              <p:cNvSpPr>
                <a:spLocks noChangeArrowheads="1"/>
              </p:cNvSpPr>
              <p:nvPr/>
            </p:nvSpPr>
            <p:spPr bwMode="auto">
              <a:xfrm>
                <a:off x="2763" y="1044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0" name="Rectangle 36"/>
              <p:cNvSpPr>
                <a:spLocks noChangeArrowheads="1"/>
              </p:cNvSpPr>
              <p:nvPr/>
            </p:nvSpPr>
            <p:spPr bwMode="auto">
              <a:xfrm>
                <a:off x="2679" y="1128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1" name="Rectangle 37"/>
              <p:cNvSpPr>
                <a:spLocks noChangeArrowheads="1"/>
              </p:cNvSpPr>
              <p:nvPr/>
            </p:nvSpPr>
            <p:spPr bwMode="auto">
              <a:xfrm>
                <a:off x="3011" y="1439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2" name="Rectangle 38"/>
              <p:cNvSpPr>
                <a:spLocks noChangeArrowheads="1"/>
              </p:cNvSpPr>
              <p:nvPr/>
            </p:nvSpPr>
            <p:spPr bwMode="auto">
              <a:xfrm>
                <a:off x="2927" y="1523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3" name="Rectangle 39"/>
              <p:cNvSpPr>
                <a:spLocks noChangeArrowheads="1"/>
              </p:cNvSpPr>
              <p:nvPr/>
            </p:nvSpPr>
            <p:spPr bwMode="auto">
              <a:xfrm>
                <a:off x="2844" y="1607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4" name="Rectangle 40"/>
              <p:cNvSpPr>
                <a:spLocks noChangeArrowheads="1"/>
              </p:cNvSpPr>
              <p:nvPr/>
            </p:nvSpPr>
            <p:spPr bwMode="auto">
              <a:xfrm>
                <a:off x="3011" y="127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5" name="Rectangle 41"/>
              <p:cNvSpPr>
                <a:spLocks noChangeArrowheads="1"/>
              </p:cNvSpPr>
              <p:nvPr/>
            </p:nvSpPr>
            <p:spPr bwMode="auto">
              <a:xfrm>
                <a:off x="2927" y="1362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6" name="Rectangle 42"/>
              <p:cNvSpPr>
                <a:spLocks noChangeArrowheads="1"/>
              </p:cNvSpPr>
              <p:nvPr/>
            </p:nvSpPr>
            <p:spPr bwMode="auto">
              <a:xfrm>
                <a:off x="2844" y="1446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7" name="Rectangle 43"/>
              <p:cNvSpPr>
                <a:spLocks noChangeArrowheads="1"/>
              </p:cNvSpPr>
              <p:nvPr/>
            </p:nvSpPr>
            <p:spPr bwMode="auto">
              <a:xfrm>
                <a:off x="3011" y="112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8" name="Rectangle 44"/>
              <p:cNvSpPr>
                <a:spLocks noChangeArrowheads="1"/>
              </p:cNvSpPr>
              <p:nvPr/>
            </p:nvSpPr>
            <p:spPr bwMode="auto">
              <a:xfrm>
                <a:off x="2927" y="1204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29" name="Rectangle 45"/>
              <p:cNvSpPr>
                <a:spLocks noChangeArrowheads="1"/>
              </p:cNvSpPr>
              <p:nvPr/>
            </p:nvSpPr>
            <p:spPr bwMode="auto">
              <a:xfrm>
                <a:off x="2844" y="128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0" name="Rectangle 46"/>
              <p:cNvSpPr>
                <a:spLocks noChangeArrowheads="1"/>
              </p:cNvSpPr>
              <p:nvPr/>
            </p:nvSpPr>
            <p:spPr bwMode="auto">
              <a:xfrm>
                <a:off x="2760" y="1372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1" name="Rectangle 47"/>
              <p:cNvSpPr>
                <a:spLocks noChangeArrowheads="1"/>
              </p:cNvSpPr>
              <p:nvPr/>
            </p:nvSpPr>
            <p:spPr bwMode="auto">
              <a:xfrm>
                <a:off x="3011" y="960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2" name="Rectangle 48"/>
              <p:cNvSpPr>
                <a:spLocks noChangeArrowheads="1"/>
              </p:cNvSpPr>
              <p:nvPr/>
            </p:nvSpPr>
            <p:spPr bwMode="auto">
              <a:xfrm>
                <a:off x="2844" y="1128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3" name="Rectangle 49"/>
              <p:cNvSpPr>
                <a:spLocks noChangeArrowheads="1"/>
              </p:cNvSpPr>
              <p:nvPr/>
            </p:nvSpPr>
            <p:spPr bwMode="auto">
              <a:xfrm>
                <a:off x="3176" y="1439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4" name="Rectangle 50"/>
              <p:cNvSpPr>
                <a:spLocks noChangeArrowheads="1"/>
              </p:cNvSpPr>
              <p:nvPr/>
            </p:nvSpPr>
            <p:spPr bwMode="auto">
              <a:xfrm>
                <a:off x="3092" y="1523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5" name="Rectangle 51"/>
              <p:cNvSpPr>
                <a:spLocks noChangeArrowheads="1"/>
              </p:cNvSpPr>
              <p:nvPr/>
            </p:nvSpPr>
            <p:spPr bwMode="auto">
              <a:xfrm>
                <a:off x="3009" y="1607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6" name="Rectangle 52"/>
              <p:cNvSpPr>
                <a:spLocks noChangeArrowheads="1"/>
              </p:cNvSpPr>
              <p:nvPr/>
            </p:nvSpPr>
            <p:spPr bwMode="auto">
              <a:xfrm>
                <a:off x="3092" y="136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7" name="Rectangle 53"/>
              <p:cNvSpPr>
                <a:spLocks noChangeArrowheads="1"/>
              </p:cNvSpPr>
              <p:nvPr/>
            </p:nvSpPr>
            <p:spPr bwMode="auto">
              <a:xfrm>
                <a:off x="3009" y="1446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8" name="Rectangle 54"/>
              <p:cNvSpPr>
                <a:spLocks noChangeArrowheads="1"/>
              </p:cNvSpPr>
              <p:nvPr/>
            </p:nvSpPr>
            <p:spPr bwMode="auto">
              <a:xfrm>
                <a:off x="2925" y="153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39" name="Rectangle 55"/>
              <p:cNvSpPr>
                <a:spLocks noChangeArrowheads="1"/>
              </p:cNvSpPr>
              <p:nvPr/>
            </p:nvSpPr>
            <p:spPr bwMode="auto">
              <a:xfrm>
                <a:off x="3176" y="112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40" name="Rectangle 56"/>
              <p:cNvSpPr>
                <a:spLocks noChangeArrowheads="1"/>
              </p:cNvSpPr>
              <p:nvPr/>
            </p:nvSpPr>
            <p:spPr bwMode="auto">
              <a:xfrm>
                <a:off x="3176" y="960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41" name="Rectangle 57"/>
              <p:cNvSpPr>
                <a:spLocks noChangeArrowheads="1"/>
              </p:cNvSpPr>
              <p:nvPr/>
            </p:nvSpPr>
            <p:spPr bwMode="auto">
              <a:xfrm>
                <a:off x="3092" y="1044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42" name="Rectangle 58"/>
              <p:cNvSpPr>
                <a:spLocks noChangeArrowheads="1"/>
              </p:cNvSpPr>
              <p:nvPr/>
            </p:nvSpPr>
            <p:spPr bwMode="auto">
              <a:xfrm>
                <a:off x="2925" y="137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943" name="Rectangle 59"/>
              <p:cNvSpPr>
                <a:spLocks noChangeArrowheads="1"/>
              </p:cNvSpPr>
              <p:nvPr/>
            </p:nvSpPr>
            <p:spPr bwMode="auto">
              <a:xfrm>
                <a:off x="2760" y="1212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</p:grpSp>
        <p:sp>
          <p:nvSpPr>
            <p:cNvPr id="34894" name="Rectangle 60"/>
            <p:cNvSpPr>
              <a:spLocks noChangeArrowheads="1"/>
            </p:cNvSpPr>
            <p:nvPr/>
          </p:nvSpPr>
          <p:spPr bwMode="auto">
            <a:xfrm>
              <a:off x="409" y="2670"/>
              <a:ext cx="49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742950" lvl="1" indent="-285750">
                <a:spcBef>
                  <a:spcPct val="25000"/>
                </a:spcBef>
                <a:buClr>
                  <a:schemeClr val="bg2"/>
                </a:buClr>
                <a:buFontTx/>
                <a:buChar char="•"/>
              </a:pPr>
              <a:r>
                <a:rPr lang="en-US" sz="2000" dirty="0">
                  <a:solidFill>
                    <a:schemeClr val="accent6">
                      <a:lumMod val="75000"/>
                    </a:schemeClr>
                  </a:solidFill>
                </a:rPr>
                <a:t>Initialize to a volume V containing the true scene</a:t>
              </a:r>
            </a:p>
          </p:txBody>
        </p:sp>
      </p:grpSp>
      <p:grpSp>
        <p:nvGrpSpPr>
          <p:cNvPr id="5" name="Group 64"/>
          <p:cNvGrpSpPr>
            <a:grpSpLocks/>
          </p:cNvGrpSpPr>
          <p:nvPr/>
        </p:nvGrpSpPr>
        <p:grpSpPr bwMode="auto">
          <a:xfrm>
            <a:off x="685800" y="1943100"/>
            <a:ext cx="7924800" cy="3086100"/>
            <a:chOff x="432" y="1368"/>
            <a:chExt cx="4992" cy="1944"/>
          </a:xfrm>
        </p:grpSpPr>
        <p:sp>
          <p:nvSpPr>
            <p:cNvPr id="34889" name="Rectangle 65"/>
            <p:cNvSpPr>
              <a:spLocks noChangeArrowheads="1"/>
            </p:cNvSpPr>
            <p:nvPr/>
          </p:nvSpPr>
          <p:spPr bwMode="auto">
            <a:xfrm>
              <a:off x="432" y="2921"/>
              <a:ext cx="4992" cy="39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742950" lvl="1" indent="-285750">
                <a:spcBef>
                  <a:spcPct val="25000"/>
                </a:spcBef>
                <a:buClr>
                  <a:schemeClr val="bg2"/>
                </a:buClr>
                <a:buFontTx/>
                <a:buChar char="•"/>
              </a:pPr>
              <a:r>
                <a:rPr lang="en-US" sz="2000" dirty="0">
                  <a:solidFill>
                    <a:schemeClr val="accent6">
                      <a:lumMod val="75000"/>
                    </a:schemeClr>
                  </a:solidFill>
                </a:rPr>
                <a:t>Choose a </a:t>
              </a:r>
              <a:r>
                <a:rPr lang="en-US" sz="2000" dirty="0" err="1">
                  <a:solidFill>
                    <a:schemeClr val="accent6">
                      <a:lumMod val="75000"/>
                    </a:schemeClr>
                  </a:solidFill>
                </a:rPr>
                <a:t>voxel</a:t>
              </a:r>
              <a:r>
                <a:rPr lang="en-US" sz="2000" dirty="0">
                  <a:solidFill>
                    <a:schemeClr val="accent6">
                      <a:lumMod val="75000"/>
                    </a:schemeClr>
                  </a:solidFill>
                </a:rPr>
                <a:t> on the outside of the volume</a:t>
              </a:r>
            </a:p>
          </p:txBody>
        </p:sp>
        <p:sp>
          <p:nvSpPr>
            <p:cNvPr id="34890" name="Rectangle 66"/>
            <p:cNvSpPr>
              <a:spLocks noChangeArrowheads="1"/>
            </p:cNvSpPr>
            <p:nvPr/>
          </p:nvSpPr>
          <p:spPr bwMode="auto">
            <a:xfrm>
              <a:off x="2756" y="1368"/>
              <a:ext cx="164" cy="164"/>
            </a:xfrm>
            <a:prstGeom prst="rect">
              <a:avLst/>
            </a:prstGeom>
            <a:solidFill>
              <a:schemeClr val="hlink"/>
            </a:solidFill>
            <a:ln w="12700">
              <a:noFill/>
              <a:miter lim="800000"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6" name="Group 67"/>
          <p:cNvGrpSpPr>
            <a:grpSpLocks/>
          </p:cNvGrpSpPr>
          <p:nvPr/>
        </p:nvGrpSpPr>
        <p:grpSpPr bwMode="auto">
          <a:xfrm>
            <a:off x="666750" y="1295400"/>
            <a:ext cx="7924800" cy="4367213"/>
            <a:chOff x="420" y="960"/>
            <a:chExt cx="4992" cy="2751"/>
          </a:xfrm>
        </p:grpSpPr>
        <p:sp>
          <p:nvSpPr>
            <p:cNvPr id="34839" name="Rectangle 68"/>
            <p:cNvSpPr>
              <a:spLocks noChangeArrowheads="1"/>
            </p:cNvSpPr>
            <p:nvPr/>
          </p:nvSpPr>
          <p:spPr bwMode="auto">
            <a:xfrm>
              <a:off x="420" y="3423"/>
              <a:ext cx="49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742950" lvl="1" indent="-285750">
                <a:spcBef>
                  <a:spcPct val="25000"/>
                </a:spcBef>
                <a:buClr>
                  <a:schemeClr val="bg2"/>
                </a:buClr>
                <a:buFontTx/>
                <a:buChar char="•"/>
              </a:pPr>
              <a:r>
                <a:rPr lang="en-US" sz="2000" dirty="0">
                  <a:solidFill>
                    <a:schemeClr val="accent6">
                      <a:lumMod val="75000"/>
                    </a:schemeClr>
                  </a:solidFill>
                </a:rPr>
                <a:t>Carve if not photo-consistent (inside object’s silhouette)</a:t>
              </a:r>
            </a:p>
          </p:txBody>
        </p:sp>
        <p:grpSp>
          <p:nvGrpSpPr>
            <p:cNvPr id="34840" name="Group 69"/>
            <p:cNvGrpSpPr>
              <a:grpSpLocks/>
            </p:cNvGrpSpPr>
            <p:nvPr/>
          </p:nvGrpSpPr>
          <p:grpSpPr bwMode="auto">
            <a:xfrm>
              <a:off x="2430" y="960"/>
              <a:ext cx="905" cy="807"/>
              <a:chOff x="3847" y="960"/>
              <a:chExt cx="905" cy="807"/>
            </a:xfrm>
          </p:grpSpPr>
          <p:sp>
            <p:nvSpPr>
              <p:cNvPr id="34841" name="Rectangle 70"/>
              <p:cNvSpPr>
                <a:spLocks noChangeArrowheads="1"/>
              </p:cNvSpPr>
              <p:nvPr/>
            </p:nvSpPr>
            <p:spPr bwMode="auto">
              <a:xfrm>
                <a:off x="4098" y="1439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42" name="Rectangle 71"/>
              <p:cNvSpPr>
                <a:spLocks noChangeArrowheads="1"/>
              </p:cNvSpPr>
              <p:nvPr/>
            </p:nvSpPr>
            <p:spPr bwMode="auto">
              <a:xfrm>
                <a:off x="4014" y="1523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43" name="Rectangle 72"/>
              <p:cNvSpPr>
                <a:spLocks noChangeArrowheads="1"/>
              </p:cNvSpPr>
              <p:nvPr/>
            </p:nvSpPr>
            <p:spPr bwMode="auto">
              <a:xfrm>
                <a:off x="4098" y="127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44" name="Rectangle 73"/>
              <p:cNvSpPr>
                <a:spLocks noChangeArrowheads="1"/>
              </p:cNvSpPr>
              <p:nvPr/>
            </p:nvSpPr>
            <p:spPr bwMode="auto">
              <a:xfrm>
                <a:off x="4014" y="136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45" name="Rectangle 74"/>
              <p:cNvSpPr>
                <a:spLocks noChangeArrowheads="1"/>
              </p:cNvSpPr>
              <p:nvPr/>
            </p:nvSpPr>
            <p:spPr bwMode="auto">
              <a:xfrm>
                <a:off x="3931" y="1446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46" name="Rectangle 75"/>
              <p:cNvSpPr>
                <a:spLocks noChangeArrowheads="1"/>
              </p:cNvSpPr>
              <p:nvPr/>
            </p:nvSpPr>
            <p:spPr bwMode="auto">
              <a:xfrm>
                <a:off x="4098" y="112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47" name="Rectangle 76"/>
              <p:cNvSpPr>
                <a:spLocks noChangeArrowheads="1"/>
              </p:cNvSpPr>
              <p:nvPr/>
            </p:nvSpPr>
            <p:spPr bwMode="auto">
              <a:xfrm>
                <a:off x="4014" y="1204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48" name="Rectangle 77"/>
              <p:cNvSpPr>
                <a:spLocks noChangeArrowheads="1"/>
              </p:cNvSpPr>
              <p:nvPr/>
            </p:nvSpPr>
            <p:spPr bwMode="auto">
              <a:xfrm>
                <a:off x="3931" y="128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49" name="Rectangle 78"/>
              <p:cNvSpPr>
                <a:spLocks noChangeArrowheads="1"/>
              </p:cNvSpPr>
              <p:nvPr/>
            </p:nvSpPr>
            <p:spPr bwMode="auto">
              <a:xfrm>
                <a:off x="3847" y="137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0" name="Rectangle 79"/>
              <p:cNvSpPr>
                <a:spLocks noChangeArrowheads="1"/>
              </p:cNvSpPr>
              <p:nvPr/>
            </p:nvSpPr>
            <p:spPr bwMode="auto">
              <a:xfrm>
                <a:off x="4014" y="1044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1" name="Rectangle 80"/>
              <p:cNvSpPr>
                <a:spLocks noChangeArrowheads="1"/>
              </p:cNvSpPr>
              <p:nvPr/>
            </p:nvSpPr>
            <p:spPr bwMode="auto">
              <a:xfrm>
                <a:off x="3931" y="1128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2" name="Rectangle 81"/>
              <p:cNvSpPr>
                <a:spLocks noChangeArrowheads="1"/>
              </p:cNvSpPr>
              <p:nvPr/>
            </p:nvSpPr>
            <p:spPr bwMode="auto">
              <a:xfrm>
                <a:off x="3847" y="1212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3" name="Rectangle 82"/>
              <p:cNvSpPr>
                <a:spLocks noChangeArrowheads="1"/>
              </p:cNvSpPr>
              <p:nvPr/>
            </p:nvSpPr>
            <p:spPr bwMode="auto">
              <a:xfrm>
                <a:off x="4262" y="1439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4" name="Rectangle 83"/>
              <p:cNvSpPr>
                <a:spLocks noChangeArrowheads="1"/>
              </p:cNvSpPr>
              <p:nvPr/>
            </p:nvSpPr>
            <p:spPr bwMode="auto">
              <a:xfrm>
                <a:off x="4179" y="1523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5" name="Rectangle 84"/>
              <p:cNvSpPr>
                <a:spLocks noChangeArrowheads="1"/>
              </p:cNvSpPr>
              <p:nvPr/>
            </p:nvSpPr>
            <p:spPr bwMode="auto">
              <a:xfrm>
                <a:off x="4095" y="1607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6" name="Rectangle 85"/>
              <p:cNvSpPr>
                <a:spLocks noChangeArrowheads="1"/>
              </p:cNvSpPr>
              <p:nvPr/>
            </p:nvSpPr>
            <p:spPr bwMode="auto">
              <a:xfrm>
                <a:off x="4262" y="1278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7" name="Rectangle 86"/>
              <p:cNvSpPr>
                <a:spLocks noChangeArrowheads="1"/>
              </p:cNvSpPr>
              <p:nvPr/>
            </p:nvSpPr>
            <p:spPr bwMode="auto">
              <a:xfrm>
                <a:off x="4179" y="136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8" name="Rectangle 87"/>
              <p:cNvSpPr>
                <a:spLocks noChangeArrowheads="1"/>
              </p:cNvSpPr>
              <p:nvPr/>
            </p:nvSpPr>
            <p:spPr bwMode="auto">
              <a:xfrm>
                <a:off x="4095" y="1446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59" name="Rectangle 88"/>
              <p:cNvSpPr>
                <a:spLocks noChangeArrowheads="1"/>
              </p:cNvSpPr>
              <p:nvPr/>
            </p:nvSpPr>
            <p:spPr bwMode="auto">
              <a:xfrm>
                <a:off x="4012" y="153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0" name="Rectangle 89"/>
              <p:cNvSpPr>
                <a:spLocks noChangeArrowheads="1"/>
              </p:cNvSpPr>
              <p:nvPr/>
            </p:nvSpPr>
            <p:spPr bwMode="auto">
              <a:xfrm>
                <a:off x="4262" y="1120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1" name="Rectangle 90"/>
              <p:cNvSpPr>
                <a:spLocks noChangeArrowheads="1"/>
              </p:cNvSpPr>
              <p:nvPr/>
            </p:nvSpPr>
            <p:spPr bwMode="auto">
              <a:xfrm>
                <a:off x="4179" y="1204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2" name="Rectangle 91"/>
              <p:cNvSpPr>
                <a:spLocks noChangeArrowheads="1"/>
              </p:cNvSpPr>
              <p:nvPr/>
            </p:nvSpPr>
            <p:spPr bwMode="auto">
              <a:xfrm>
                <a:off x="4095" y="1288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3" name="Rectangle 92"/>
              <p:cNvSpPr>
                <a:spLocks noChangeArrowheads="1"/>
              </p:cNvSpPr>
              <p:nvPr/>
            </p:nvSpPr>
            <p:spPr bwMode="auto">
              <a:xfrm>
                <a:off x="4012" y="137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4" name="Rectangle 93"/>
              <p:cNvSpPr>
                <a:spLocks noChangeArrowheads="1"/>
              </p:cNvSpPr>
              <p:nvPr/>
            </p:nvSpPr>
            <p:spPr bwMode="auto">
              <a:xfrm>
                <a:off x="4262" y="960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5" name="Rectangle 94"/>
              <p:cNvSpPr>
                <a:spLocks noChangeArrowheads="1"/>
              </p:cNvSpPr>
              <p:nvPr/>
            </p:nvSpPr>
            <p:spPr bwMode="auto">
              <a:xfrm>
                <a:off x="4179" y="1044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6" name="Rectangle 95"/>
              <p:cNvSpPr>
                <a:spLocks noChangeArrowheads="1"/>
              </p:cNvSpPr>
              <p:nvPr/>
            </p:nvSpPr>
            <p:spPr bwMode="auto">
              <a:xfrm>
                <a:off x="4095" y="1128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7" name="Rectangle 96"/>
              <p:cNvSpPr>
                <a:spLocks noChangeArrowheads="1"/>
              </p:cNvSpPr>
              <p:nvPr/>
            </p:nvSpPr>
            <p:spPr bwMode="auto">
              <a:xfrm>
                <a:off x="4427" y="1439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8" name="Rectangle 97"/>
              <p:cNvSpPr>
                <a:spLocks noChangeArrowheads="1"/>
              </p:cNvSpPr>
              <p:nvPr/>
            </p:nvSpPr>
            <p:spPr bwMode="auto">
              <a:xfrm>
                <a:off x="4343" y="1523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69" name="Rectangle 98"/>
              <p:cNvSpPr>
                <a:spLocks noChangeArrowheads="1"/>
              </p:cNvSpPr>
              <p:nvPr/>
            </p:nvSpPr>
            <p:spPr bwMode="auto">
              <a:xfrm>
                <a:off x="4260" y="1607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0" name="Rectangle 99"/>
              <p:cNvSpPr>
                <a:spLocks noChangeArrowheads="1"/>
              </p:cNvSpPr>
              <p:nvPr/>
            </p:nvSpPr>
            <p:spPr bwMode="auto">
              <a:xfrm>
                <a:off x="4427" y="127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1" name="Rectangle 100"/>
              <p:cNvSpPr>
                <a:spLocks noChangeArrowheads="1"/>
              </p:cNvSpPr>
              <p:nvPr/>
            </p:nvSpPr>
            <p:spPr bwMode="auto">
              <a:xfrm>
                <a:off x="4343" y="1362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2" name="Rectangle 101"/>
              <p:cNvSpPr>
                <a:spLocks noChangeArrowheads="1"/>
              </p:cNvSpPr>
              <p:nvPr/>
            </p:nvSpPr>
            <p:spPr bwMode="auto">
              <a:xfrm>
                <a:off x="4260" y="1446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3" name="Rectangle 102"/>
              <p:cNvSpPr>
                <a:spLocks noChangeArrowheads="1"/>
              </p:cNvSpPr>
              <p:nvPr/>
            </p:nvSpPr>
            <p:spPr bwMode="auto">
              <a:xfrm>
                <a:off x="4427" y="112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4" name="Rectangle 103"/>
              <p:cNvSpPr>
                <a:spLocks noChangeArrowheads="1"/>
              </p:cNvSpPr>
              <p:nvPr/>
            </p:nvSpPr>
            <p:spPr bwMode="auto">
              <a:xfrm>
                <a:off x="4343" y="1204"/>
                <a:ext cx="161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5" name="Rectangle 104"/>
              <p:cNvSpPr>
                <a:spLocks noChangeArrowheads="1"/>
              </p:cNvSpPr>
              <p:nvPr/>
            </p:nvSpPr>
            <p:spPr bwMode="auto">
              <a:xfrm>
                <a:off x="4260" y="1288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6" name="Rectangle 105"/>
              <p:cNvSpPr>
                <a:spLocks noChangeArrowheads="1"/>
              </p:cNvSpPr>
              <p:nvPr/>
            </p:nvSpPr>
            <p:spPr bwMode="auto">
              <a:xfrm>
                <a:off x="4427" y="960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7" name="Rectangle 106"/>
              <p:cNvSpPr>
                <a:spLocks noChangeArrowheads="1"/>
              </p:cNvSpPr>
              <p:nvPr/>
            </p:nvSpPr>
            <p:spPr bwMode="auto">
              <a:xfrm>
                <a:off x="4260" y="1128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8" name="Rectangle 107"/>
              <p:cNvSpPr>
                <a:spLocks noChangeArrowheads="1"/>
              </p:cNvSpPr>
              <p:nvPr/>
            </p:nvSpPr>
            <p:spPr bwMode="auto">
              <a:xfrm>
                <a:off x="4592" y="1439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79" name="Rectangle 108"/>
              <p:cNvSpPr>
                <a:spLocks noChangeArrowheads="1"/>
              </p:cNvSpPr>
              <p:nvPr/>
            </p:nvSpPr>
            <p:spPr bwMode="auto">
              <a:xfrm>
                <a:off x="4508" y="1523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80" name="Rectangle 109"/>
              <p:cNvSpPr>
                <a:spLocks noChangeArrowheads="1"/>
              </p:cNvSpPr>
              <p:nvPr/>
            </p:nvSpPr>
            <p:spPr bwMode="auto">
              <a:xfrm>
                <a:off x="4425" y="1607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81" name="Rectangle 110"/>
              <p:cNvSpPr>
                <a:spLocks noChangeArrowheads="1"/>
              </p:cNvSpPr>
              <p:nvPr/>
            </p:nvSpPr>
            <p:spPr bwMode="auto">
              <a:xfrm>
                <a:off x="4508" y="136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82" name="Rectangle 111"/>
              <p:cNvSpPr>
                <a:spLocks noChangeArrowheads="1"/>
              </p:cNvSpPr>
              <p:nvPr/>
            </p:nvSpPr>
            <p:spPr bwMode="auto">
              <a:xfrm>
                <a:off x="4425" y="1446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83" name="Rectangle 112"/>
              <p:cNvSpPr>
                <a:spLocks noChangeArrowheads="1"/>
              </p:cNvSpPr>
              <p:nvPr/>
            </p:nvSpPr>
            <p:spPr bwMode="auto">
              <a:xfrm>
                <a:off x="4341" y="153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84" name="Rectangle 113"/>
              <p:cNvSpPr>
                <a:spLocks noChangeArrowheads="1"/>
              </p:cNvSpPr>
              <p:nvPr/>
            </p:nvSpPr>
            <p:spPr bwMode="auto">
              <a:xfrm>
                <a:off x="4592" y="1120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85" name="Rectangle 114"/>
              <p:cNvSpPr>
                <a:spLocks noChangeArrowheads="1"/>
              </p:cNvSpPr>
              <p:nvPr/>
            </p:nvSpPr>
            <p:spPr bwMode="auto">
              <a:xfrm>
                <a:off x="4592" y="960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86" name="Rectangle 115"/>
              <p:cNvSpPr>
                <a:spLocks noChangeArrowheads="1"/>
              </p:cNvSpPr>
              <p:nvPr/>
            </p:nvSpPr>
            <p:spPr bwMode="auto">
              <a:xfrm>
                <a:off x="4508" y="1044"/>
                <a:ext cx="160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87" name="Rectangle 116"/>
              <p:cNvSpPr>
                <a:spLocks noChangeArrowheads="1"/>
              </p:cNvSpPr>
              <p:nvPr/>
            </p:nvSpPr>
            <p:spPr bwMode="auto">
              <a:xfrm>
                <a:off x="4341" y="1372"/>
                <a:ext cx="160" cy="161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  <p:sp>
            <p:nvSpPr>
              <p:cNvPr id="34888" name="Rectangle 117"/>
              <p:cNvSpPr>
                <a:spLocks noChangeArrowheads="1"/>
              </p:cNvSpPr>
              <p:nvPr/>
            </p:nvSpPr>
            <p:spPr bwMode="auto">
              <a:xfrm>
                <a:off x="4176" y="1212"/>
                <a:ext cx="161" cy="160"/>
              </a:xfrm>
              <a:prstGeom prst="rect">
                <a:avLst/>
              </a:prstGeom>
              <a:solidFill>
                <a:schemeClr val="tx1"/>
              </a:solidFill>
              <a:ln w="9525">
                <a:miter lim="800000"/>
                <a:headEnd/>
                <a:tailEnd/>
              </a:ln>
              <a:scene3d>
                <a:camera prst="legacyObliqueTopRight"/>
                <a:lightRig rig="legacyFlat3" dir="b"/>
              </a:scene3d>
              <a:sp3d extrusionH="430200" prstMaterial="legacyPlastic">
                <a:bevelT w="13500" h="13500" prst="angle"/>
                <a:bevelB w="13500" h="13500" prst="angle"/>
                <a:extrusionClr>
                  <a:schemeClr val="tx1"/>
                </a:extrusionClr>
              </a:sp3d>
            </p:spPr>
            <p:txBody>
              <a:bodyPr wrap="none" anchor="ctr">
                <a:flatTx/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8" name="Group 118"/>
          <p:cNvGrpSpPr>
            <a:grpSpLocks/>
          </p:cNvGrpSpPr>
          <p:nvPr/>
        </p:nvGrpSpPr>
        <p:grpSpPr bwMode="auto">
          <a:xfrm>
            <a:off x="646431" y="2043113"/>
            <a:ext cx="7924800" cy="3254375"/>
            <a:chOff x="430" y="1456"/>
            <a:chExt cx="4992" cy="2050"/>
          </a:xfrm>
        </p:grpSpPr>
        <p:sp>
          <p:nvSpPr>
            <p:cNvPr id="34831" name="Rectangle 119"/>
            <p:cNvSpPr>
              <a:spLocks noChangeArrowheads="1"/>
            </p:cNvSpPr>
            <p:nvPr/>
          </p:nvSpPr>
          <p:spPr bwMode="auto">
            <a:xfrm>
              <a:off x="430" y="3218"/>
              <a:ext cx="4992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marL="742950" lvl="1" indent="-285750">
                <a:spcBef>
                  <a:spcPct val="25000"/>
                </a:spcBef>
                <a:buClr>
                  <a:schemeClr val="bg2"/>
                </a:buClr>
                <a:buFontTx/>
                <a:buChar char="•"/>
              </a:pPr>
              <a:r>
                <a:rPr lang="en-US" sz="2000" dirty="0">
                  <a:solidFill>
                    <a:schemeClr val="accent6">
                      <a:lumMod val="75000"/>
                    </a:schemeClr>
                  </a:solidFill>
                </a:rPr>
                <a:t>Project to visible input images</a:t>
              </a:r>
            </a:p>
          </p:txBody>
        </p:sp>
        <p:grpSp>
          <p:nvGrpSpPr>
            <p:cNvPr id="34832" name="Group 120"/>
            <p:cNvGrpSpPr>
              <a:grpSpLocks/>
            </p:cNvGrpSpPr>
            <p:nvPr/>
          </p:nvGrpSpPr>
          <p:grpSpPr bwMode="auto">
            <a:xfrm>
              <a:off x="489" y="1456"/>
              <a:ext cx="4728" cy="688"/>
              <a:chOff x="489" y="1456"/>
              <a:chExt cx="4728" cy="688"/>
            </a:xfrm>
          </p:grpSpPr>
          <p:grpSp>
            <p:nvGrpSpPr>
              <p:cNvPr id="34833" name="Group 121"/>
              <p:cNvGrpSpPr>
                <a:grpSpLocks/>
              </p:cNvGrpSpPr>
              <p:nvPr/>
            </p:nvGrpSpPr>
            <p:grpSpPr bwMode="auto">
              <a:xfrm>
                <a:off x="489" y="1456"/>
                <a:ext cx="2374" cy="534"/>
                <a:chOff x="504" y="2471"/>
                <a:chExt cx="2374" cy="534"/>
              </a:xfrm>
            </p:grpSpPr>
            <p:sp>
              <p:nvSpPr>
                <p:cNvPr id="34837" name="Line 122"/>
                <p:cNvSpPr>
                  <a:spLocks noChangeShapeType="1"/>
                </p:cNvSpPr>
                <p:nvPr/>
              </p:nvSpPr>
              <p:spPr bwMode="auto">
                <a:xfrm flipH="1">
                  <a:off x="1719" y="2471"/>
                  <a:ext cx="1159" cy="262"/>
                </a:xfrm>
                <a:prstGeom prst="line">
                  <a:avLst/>
                </a:prstGeom>
                <a:noFill/>
                <a:ln w="28575">
                  <a:solidFill>
                    <a:srgbClr val="FF9933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838" name="Line 123"/>
                <p:cNvSpPr>
                  <a:spLocks noChangeShapeType="1"/>
                </p:cNvSpPr>
                <p:nvPr/>
              </p:nvSpPr>
              <p:spPr bwMode="auto">
                <a:xfrm flipH="1">
                  <a:off x="504" y="2805"/>
                  <a:ext cx="903" cy="200"/>
                </a:xfrm>
                <a:prstGeom prst="line">
                  <a:avLst/>
                </a:prstGeom>
                <a:noFill/>
                <a:ln w="28575">
                  <a:solidFill>
                    <a:srgbClr val="FF9933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grpSp>
            <p:nvGrpSpPr>
              <p:cNvPr id="34834" name="Group 124"/>
              <p:cNvGrpSpPr>
                <a:grpSpLocks/>
              </p:cNvGrpSpPr>
              <p:nvPr/>
            </p:nvGrpSpPr>
            <p:grpSpPr bwMode="auto">
              <a:xfrm>
                <a:off x="2857" y="1456"/>
                <a:ext cx="2360" cy="688"/>
                <a:chOff x="2872" y="2471"/>
                <a:chExt cx="2360" cy="688"/>
              </a:xfrm>
            </p:grpSpPr>
            <p:sp>
              <p:nvSpPr>
                <p:cNvPr id="34835" name="Line 125"/>
                <p:cNvSpPr>
                  <a:spLocks noChangeShapeType="1"/>
                </p:cNvSpPr>
                <p:nvPr/>
              </p:nvSpPr>
              <p:spPr bwMode="auto">
                <a:xfrm>
                  <a:off x="2872" y="2471"/>
                  <a:ext cx="1195" cy="349"/>
                </a:xfrm>
                <a:prstGeom prst="line">
                  <a:avLst/>
                </a:prstGeom>
                <a:noFill/>
                <a:ln w="28575">
                  <a:solidFill>
                    <a:srgbClr val="FF9933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34836" name="Line 126"/>
                <p:cNvSpPr>
                  <a:spLocks noChangeShapeType="1"/>
                </p:cNvSpPr>
                <p:nvPr/>
              </p:nvSpPr>
              <p:spPr bwMode="auto">
                <a:xfrm>
                  <a:off x="4437" y="2923"/>
                  <a:ext cx="795" cy="236"/>
                </a:xfrm>
                <a:prstGeom prst="line">
                  <a:avLst/>
                </a:prstGeom>
                <a:noFill/>
                <a:ln w="28575">
                  <a:solidFill>
                    <a:srgbClr val="FF9933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sp>
        <p:nvSpPr>
          <p:cNvPr id="34830" name="Rectangle 127"/>
          <p:cNvSpPr>
            <a:spLocks noChangeArrowheads="1"/>
          </p:cNvSpPr>
          <p:nvPr/>
        </p:nvSpPr>
        <p:spPr bwMode="auto">
          <a:xfrm>
            <a:off x="36831" y="6027738"/>
            <a:ext cx="9144000" cy="36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>
            <a:spAutoFit/>
          </a:bodyPr>
          <a:lstStyle/>
          <a:p>
            <a:r>
              <a:rPr lang="en-US" sz="1800" dirty="0">
                <a:solidFill>
                  <a:srgbClr val="0000FF"/>
                </a:solidFill>
              </a:rPr>
              <a:t>K. N. </a:t>
            </a:r>
            <a:r>
              <a:rPr lang="en-US" sz="1800" dirty="0" err="1">
                <a:solidFill>
                  <a:srgbClr val="0000FF"/>
                </a:solidFill>
              </a:rPr>
              <a:t>Kutulakos</a:t>
            </a:r>
            <a:r>
              <a:rPr lang="en-US" sz="1800" dirty="0">
                <a:solidFill>
                  <a:srgbClr val="0000FF"/>
                </a:solidFill>
              </a:rPr>
              <a:t> and S. M. Seitz, </a:t>
            </a:r>
            <a:r>
              <a:rPr lang="en-US" sz="1800" b="1" dirty="0">
                <a:solidFill>
                  <a:srgbClr val="0000FF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 Theory of Shape by Space Carving</a:t>
            </a:r>
            <a:r>
              <a:rPr lang="en-US" sz="1800" dirty="0">
                <a:solidFill>
                  <a:srgbClr val="0000FF"/>
                </a:solidFill>
              </a:rPr>
              <a:t>, </a:t>
            </a:r>
            <a:r>
              <a:rPr lang="en-US" sz="1800" i="1" dirty="0">
                <a:solidFill>
                  <a:srgbClr val="0000FF"/>
                </a:solidFill>
              </a:rPr>
              <a:t>ICCV</a:t>
            </a:r>
            <a:r>
              <a:rPr lang="en-US" sz="1800" dirty="0">
                <a:solidFill>
                  <a:srgbClr val="0000FF"/>
                </a:solidFill>
              </a:rPr>
              <a:t> 1999</a:t>
            </a:r>
          </a:p>
        </p:txBody>
      </p:sp>
    </p:spTree>
    <p:extLst>
      <p:ext uri="{BB962C8B-B14F-4D97-AF65-F5344CB8AC3E}">
        <p14:creationId xmlns:p14="http://schemas.microsoft.com/office/powerpoint/2010/main" val="35520853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317500" y="52388"/>
            <a:ext cx="8637588" cy="1431925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US" altLang="en-US" dirty="0"/>
              <a:t>Our 4-camera light-striping stereo system</a:t>
            </a:r>
          </a:p>
        </p:txBody>
      </p:sp>
      <p:pic>
        <p:nvPicPr>
          <p:cNvPr id="717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75" t="35938" r="28749" b="24219"/>
          <a:stretch>
            <a:fillRect/>
          </a:stretch>
        </p:blipFill>
        <p:spPr bwMode="auto">
          <a:xfrm>
            <a:off x="1981200" y="2057400"/>
            <a:ext cx="5105400" cy="3886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172" name="Text Box 4"/>
          <p:cNvSpPr txBox="1">
            <a:spLocks noChangeArrowheads="1"/>
          </p:cNvSpPr>
          <p:nvPr/>
        </p:nvSpPr>
        <p:spPr bwMode="auto">
          <a:xfrm>
            <a:off x="4267200" y="3325813"/>
            <a:ext cx="10985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000" baseline="0">
                <a:solidFill>
                  <a:schemeClr val="bg1"/>
                </a:solidFill>
                <a:latin typeface="Times New Roman" pitchFamily="18" charset="0"/>
              </a:rPr>
              <a:t>projector</a:t>
            </a:r>
          </a:p>
        </p:txBody>
      </p:sp>
      <p:sp>
        <p:nvSpPr>
          <p:cNvPr id="7173" name="Text Box 5"/>
          <p:cNvSpPr txBox="1">
            <a:spLocks noChangeArrowheads="1"/>
          </p:cNvSpPr>
          <p:nvPr/>
        </p:nvSpPr>
        <p:spPr bwMode="auto">
          <a:xfrm>
            <a:off x="4343400" y="4572000"/>
            <a:ext cx="9715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000" baseline="0">
                <a:solidFill>
                  <a:schemeClr val="bg1"/>
                </a:solidFill>
                <a:latin typeface="Times New Roman" pitchFamily="18" charset="0"/>
              </a:rPr>
              <a:t>rotation</a:t>
            </a:r>
          </a:p>
          <a:p>
            <a:pPr algn="ctr" eaLnBrk="1" hangingPunct="1"/>
            <a:r>
              <a:rPr lang="en-US" altLang="en-US" sz="2000" baseline="0">
                <a:solidFill>
                  <a:schemeClr val="bg1"/>
                </a:solidFill>
                <a:latin typeface="Times New Roman" pitchFamily="18" charset="0"/>
              </a:rPr>
              <a:t>table</a:t>
            </a:r>
          </a:p>
        </p:txBody>
      </p:sp>
      <p:sp>
        <p:nvSpPr>
          <p:cNvPr id="7174" name="Text Box 6"/>
          <p:cNvSpPr txBox="1">
            <a:spLocks noChangeArrowheads="1"/>
          </p:cNvSpPr>
          <p:nvPr/>
        </p:nvSpPr>
        <p:spPr bwMode="auto">
          <a:xfrm>
            <a:off x="4784725" y="2022475"/>
            <a:ext cx="11811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baseline="0">
                <a:solidFill>
                  <a:schemeClr val="bg1"/>
                </a:solidFill>
                <a:latin typeface="Times New Roman" pitchFamily="18" charset="0"/>
              </a:rPr>
              <a:t>cameras</a:t>
            </a:r>
          </a:p>
        </p:txBody>
      </p:sp>
      <p:sp>
        <p:nvSpPr>
          <p:cNvPr id="7175" name="Text Box 7"/>
          <p:cNvSpPr txBox="1">
            <a:spLocks noChangeArrowheads="1"/>
          </p:cNvSpPr>
          <p:nvPr/>
        </p:nvSpPr>
        <p:spPr bwMode="auto">
          <a:xfrm>
            <a:off x="1139115" y="5638800"/>
            <a:ext cx="934871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 eaLnBrk="1" hangingPunct="1"/>
            <a:r>
              <a:rPr lang="en-US" altLang="en-US" sz="2400" baseline="0" dirty="0">
                <a:solidFill>
                  <a:srgbClr val="0000FF"/>
                </a:solidFill>
                <a:latin typeface="Times New Roman" pitchFamily="18" charset="0"/>
              </a:rPr>
              <a:t>3D</a:t>
            </a:r>
          </a:p>
          <a:p>
            <a:pPr algn="ctr" eaLnBrk="1" hangingPunct="1"/>
            <a:r>
              <a:rPr lang="en-US" altLang="en-US" sz="2400" baseline="0" dirty="0">
                <a:solidFill>
                  <a:srgbClr val="0000FF"/>
                </a:solidFill>
                <a:latin typeface="Times New Roman" pitchFamily="18" charset="0"/>
              </a:rPr>
              <a:t>object</a:t>
            </a:r>
          </a:p>
        </p:txBody>
      </p:sp>
      <p:sp>
        <p:nvSpPr>
          <p:cNvPr id="7176" name="Freeform 8"/>
          <p:cNvSpPr>
            <a:spLocks/>
          </p:cNvSpPr>
          <p:nvPr/>
        </p:nvSpPr>
        <p:spPr bwMode="auto">
          <a:xfrm>
            <a:off x="948531" y="5387975"/>
            <a:ext cx="1316037" cy="1165225"/>
          </a:xfrm>
          <a:custGeom>
            <a:avLst/>
            <a:gdLst>
              <a:gd name="T0" fmla="*/ 825500 w 829"/>
              <a:gd name="T1" fmla="*/ 26988 h 734"/>
              <a:gd name="T2" fmla="*/ 434975 w 829"/>
              <a:gd name="T3" fmla="*/ 26988 h 734"/>
              <a:gd name="T4" fmla="*/ 323850 w 829"/>
              <a:gd name="T5" fmla="*/ 82550 h 734"/>
              <a:gd name="T6" fmla="*/ 266700 w 829"/>
              <a:gd name="T7" fmla="*/ 138113 h 734"/>
              <a:gd name="T8" fmla="*/ 222250 w 829"/>
              <a:gd name="T9" fmla="*/ 204788 h 734"/>
              <a:gd name="T10" fmla="*/ 166687 w 829"/>
              <a:gd name="T11" fmla="*/ 261938 h 734"/>
              <a:gd name="T12" fmla="*/ 77787 w 829"/>
              <a:gd name="T13" fmla="*/ 450850 h 734"/>
              <a:gd name="T14" fmla="*/ 33337 w 829"/>
              <a:gd name="T15" fmla="*/ 584200 h 734"/>
              <a:gd name="T16" fmla="*/ 0 w 829"/>
              <a:gd name="T17" fmla="*/ 708025 h 734"/>
              <a:gd name="T18" fmla="*/ 177800 w 829"/>
              <a:gd name="T19" fmla="*/ 1063625 h 734"/>
              <a:gd name="T20" fmla="*/ 346075 w 829"/>
              <a:gd name="T21" fmla="*/ 1143000 h 734"/>
              <a:gd name="T22" fmla="*/ 412750 w 829"/>
              <a:gd name="T23" fmla="*/ 1165225 h 734"/>
              <a:gd name="T24" fmla="*/ 836612 w 829"/>
              <a:gd name="T25" fmla="*/ 1096963 h 734"/>
              <a:gd name="T26" fmla="*/ 1125537 w 829"/>
              <a:gd name="T27" fmla="*/ 1063625 h 734"/>
              <a:gd name="T28" fmla="*/ 1316037 w 829"/>
              <a:gd name="T29" fmla="*/ 908050 h 734"/>
              <a:gd name="T30" fmla="*/ 1181100 w 829"/>
              <a:gd name="T31" fmla="*/ 584200 h 734"/>
              <a:gd name="T32" fmla="*/ 992187 w 829"/>
              <a:gd name="T33" fmla="*/ 484188 h 734"/>
              <a:gd name="T34" fmla="*/ 825500 w 829"/>
              <a:gd name="T35" fmla="*/ 26988 h 734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</a:gdLst>
            <a:ahLst/>
            <a:cxnLst>
              <a:cxn ang="T36">
                <a:pos x="T0" y="T1"/>
              </a:cxn>
              <a:cxn ang="T37">
                <a:pos x="T2" y="T3"/>
              </a:cxn>
              <a:cxn ang="T38">
                <a:pos x="T4" y="T5"/>
              </a:cxn>
              <a:cxn ang="T39">
                <a:pos x="T6" y="T7"/>
              </a:cxn>
              <a:cxn ang="T40">
                <a:pos x="T8" y="T9"/>
              </a:cxn>
              <a:cxn ang="T41">
                <a:pos x="T10" y="T11"/>
              </a:cxn>
              <a:cxn ang="T42">
                <a:pos x="T12" y="T13"/>
              </a:cxn>
              <a:cxn ang="T43">
                <a:pos x="T14" y="T15"/>
              </a:cxn>
              <a:cxn ang="T44">
                <a:pos x="T16" y="T17"/>
              </a:cxn>
              <a:cxn ang="T45">
                <a:pos x="T18" y="T19"/>
              </a:cxn>
              <a:cxn ang="T46">
                <a:pos x="T20" y="T21"/>
              </a:cxn>
              <a:cxn ang="T47">
                <a:pos x="T22" y="T23"/>
              </a:cxn>
              <a:cxn ang="T48">
                <a:pos x="T24" y="T25"/>
              </a:cxn>
              <a:cxn ang="T49">
                <a:pos x="T26" y="T27"/>
              </a:cxn>
              <a:cxn ang="T50">
                <a:pos x="T28" y="T29"/>
              </a:cxn>
              <a:cxn ang="T51">
                <a:pos x="T30" y="T31"/>
              </a:cxn>
              <a:cxn ang="T52">
                <a:pos x="T32" y="T33"/>
              </a:cxn>
              <a:cxn ang="T53">
                <a:pos x="T34" y="T35"/>
              </a:cxn>
            </a:cxnLst>
            <a:rect l="0" t="0" r="r" b="b"/>
            <a:pathLst>
              <a:path w="829" h="734">
                <a:moveTo>
                  <a:pt x="520" y="17"/>
                </a:moveTo>
                <a:cubicBezTo>
                  <a:pt x="433" y="11"/>
                  <a:pt x="359" y="0"/>
                  <a:pt x="274" y="17"/>
                </a:cubicBezTo>
                <a:cubicBezTo>
                  <a:pt x="250" y="29"/>
                  <a:pt x="229" y="44"/>
                  <a:pt x="204" y="52"/>
                </a:cubicBezTo>
                <a:cubicBezTo>
                  <a:pt x="192" y="64"/>
                  <a:pt x="177" y="73"/>
                  <a:pt x="168" y="87"/>
                </a:cubicBezTo>
                <a:cubicBezTo>
                  <a:pt x="159" y="101"/>
                  <a:pt x="152" y="117"/>
                  <a:pt x="140" y="129"/>
                </a:cubicBezTo>
                <a:cubicBezTo>
                  <a:pt x="128" y="141"/>
                  <a:pt x="112" y="150"/>
                  <a:pt x="105" y="165"/>
                </a:cubicBezTo>
                <a:cubicBezTo>
                  <a:pt x="84" y="208"/>
                  <a:pt x="76" y="243"/>
                  <a:pt x="49" y="284"/>
                </a:cubicBezTo>
                <a:cubicBezTo>
                  <a:pt x="41" y="315"/>
                  <a:pt x="39" y="341"/>
                  <a:pt x="21" y="368"/>
                </a:cubicBezTo>
                <a:cubicBezTo>
                  <a:pt x="14" y="394"/>
                  <a:pt x="6" y="420"/>
                  <a:pt x="0" y="446"/>
                </a:cubicBezTo>
                <a:cubicBezTo>
                  <a:pt x="25" y="565"/>
                  <a:pt x="21" y="607"/>
                  <a:pt x="112" y="670"/>
                </a:cubicBezTo>
                <a:cubicBezTo>
                  <a:pt x="167" y="708"/>
                  <a:pt x="146" y="696"/>
                  <a:pt x="218" y="720"/>
                </a:cubicBezTo>
                <a:cubicBezTo>
                  <a:pt x="232" y="725"/>
                  <a:pt x="260" y="734"/>
                  <a:pt x="260" y="734"/>
                </a:cubicBezTo>
                <a:cubicBezTo>
                  <a:pt x="351" y="725"/>
                  <a:pt x="436" y="700"/>
                  <a:pt x="527" y="691"/>
                </a:cubicBezTo>
                <a:cubicBezTo>
                  <a:pt x="624" y="667"/>
                  <a:pt x="564" y="678"/>
                  <a:pt x="709" y="670"/>
                </a:cubicBezTo>
                <a:cubicBezTo>
                  <a:pt x="762" y="652"/>
                  <a:pt x="804" y="622"/>
                  <a:pt x="829" y="572"/>
                </a:cubicBezTo>
                <a:cubicBezTo>
                  <a:pt x="825" y="510"/>
                  <a:pt x="821" y="393"/>
                  <a:pt x="744" y="368"/>
                </a:cubicBezTo>
                <a:cubicBezTo>
                  <a:pt x="705" y="329"/>
                  <a:pt x="677" y="315"/>
                  <a:pt x="625" y="305"/>
                </a:cubicBezTo>
                <a:cubicBezTo>
                  <a:pt x="575" y="206"/>
                  <a:pt x="658" y="58"/>
                  <a:pt x="520" y="17"/>
                </a:cubicBezTo>
              </a:path>
            </a:pathLst>
          </a:custGeom>
          <a:noFill/>
          <a:ln w="9525">
            <a:solidFill>
              <a:schemeClr val="accent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7177" name="Freeform 9"/>
          <p:cNvSpPr>
            <a:spLocks/>
          </p:cNvSpPr>
          <p:nvPr/>
        </p:nvSpPr>
        <p:spPr bwMode="auto">
          <a:xfrm>
            <a:off x="1139115" y="5440680"/>
            <a:ext cx="609600" cy="990600"/>
          </a:xfrm>
          <a:custGeom>
            <a:avLst/>
            <a:gdLst>
              <a:gd name="T0" fmla="*/ 609600 w 384"/>
              <a:gd name="T1" fmla="*/ 0 h 624"/>
              <a:gd name="T2" fmla="*/ 381000 w 384"/>
              <a:gd name="T3" fmla="*/ 76200 h 624"/>
              <a:gd name="T4" fmla="*/ 228600 w 384"/>
              <a:gd name="T5" fmla="*/ 304800 h 624"/>
              <a:gd name="T6" fmla="*/ 76200 w 384"/>
              <a:gd name="T7" fmla="*/ 685800 h 624"/>
              <a:gd name="T8" fmla="*/ 0 w 384"/>
              <a:gd name="T9" fmla="*/ 990600 h 62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384" h="624">
                <a:moveTo>
                  <a:pt x="384" y="0"/>
                </a:moveTo>
                <a:cubicBezTo>
                  <a:pt x="332" y="8"/>
                  <a:pt x="280" y="16"/>
                  <a:pt x="240" y="48"/>
                </a:cubicBezTo>
                <a:cubicBezTo>
                  <a:pt x="200" y="80"/>
                  <a:pt x="176" y="128"/>
                  <a:pt x="144" y="192"/>
                </a:cubicBezTo>
                <a:cubicBezTo>
                  <a:pt x="112" y="256"/>
                  <a:pt x="72" y="360"/>
                  <a:pt x="48" y="432"/>
                </a:cubicBezTo>
                <a:cubicBezTo>
                  <a:pt x="24" y="504"/>
                  <a:pt x="12" y="564"/>
                  <a:pt x="0" y="624"/>
                </a:cubicBezTo>
              </a:path>
            </a:pathLst>
          </a:cu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2" name="TextBox 1"/>
          <p:cNvSpPr txBox="1"/>
          <p:nvPr/>
        </p:nvSpPr>
        <p:spPr>
          <a:xfrm>
            <a:off x="609600" y="1447800"/>
            <a:ext cx="16745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0000FF"/>
                </a:solidFill>
              </a:rPr>
              <a:t>(now deceased)</a:t>
            </a:r>
          </a:p>
        </p:txBody>
      </p:sp>
    </p:spTree>
    <p:extLst>
      <p:ext uri="{BB962C8B-B14F-4D97-AF65-F5344CB8AC3E}">
        <p14:creationId xmlns:p14="http://schemas.microsoft.com/office/powerpoint/2010/main" val="96137199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/>
              <a:t>Calibration Object</a:t>
            </a: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9999" t="21094" r="38126" b="45313"/>
          <a:stretch>
            <a:fillRect/>
          </a:stretch>
        </p:blipFill>
        <p:spPr bwMode="auto">
          <a:xfrm>
            <a:off x="5029200" y="2286000"/>
            <a:ext cx="2667000" cy="3276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3316" name="Text Box 4"/>
          <p:cNvSpPr txBox="1">
            <a:spLocks noChangeArrowheads="1"/>
          </p:cNvSpPr>
          <p:nvPr/>
        </p:nvSpPr>
        <p:spPr bwMode="auto">
          <a:xfrm>
            <a:off x="1676400" y="2895600"/>
            <a:ext cx="2637260" cy="19389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400" baseline="0" dirty="0">
                <a:latin typeface="Times New Roman" pitchFamily="18" charset="0"/>
              </a:rPr>
              <a:t>The idea is to snap</a:t>
            </a:r>
          </a:p>
          <a:p>
            <a:pPr eaLnBrk="1" hangingPunct="1"/>
            <a:r>
              <a:rPr lang="en-US" altLang="en-US" sz="2400" baseline="0" dirty="0">
                <a:latin typeface="Times New Roman" pitchFamily="18" charset="0"/>
              </a:rPr>
              <a:t>images at different</a:t>
            </a:r>
          </a:p>
          <a:p>
            <a:pPr eaLnBrk="1" hangingPunct="1"/>
            <a:r>
              <a:rPr lang="en-US" altLang="en-US" sz="2400" baseline="0" dirty="0">
                <a:latin typeface="Times New Roman" pitchFamily="18" charset="0"/>
              </a:rPr>
              <a:t>depths and get a</a:t>
            </a:r>
          </a:p>
          <a:p>
            <a:pPr eaLnBrk="1" hangingPunct="1"/>
            <a:r>
              <a:rPr lang="en-US" altLang="en-US" sz="2400" baseline="0" dirty="0">
                <a:latin typeface="Times New Roman" pitchFamily="18" charset="0"/>
              </a:rPr>
              <a:t>lot of  </a:t>
            </a:r>
            <a:r>
              <a:rPr lang="en-US" altLang="en-US" sz="2400" baseline="0" dirty="0">
                <a:solidFill>
                  <a:srgbClr val="FF0000"/>
                </a:solidFill>
                <a:latin typeface="Times New Roman" pitchFamily="18" charset="0"/>
              </a:rPr>
              <a:t>2D-3D  point</a:t>
            </a:r>
          </a:p>
          <a:p>
            <a:pPr eaLnBrk="1" hangingPunct="1"/>
            <a:r>
              <a:rPr lang="en-US" altLang="en-US" sz="2400" baseline="0" dirty="0">
                <a:solidFill>
                  <a:srgbClr val="FF0000"/>
                </a:solidFill>
                <a:latin typeface="Times New Roman" pitchFamily="18" charset="0"/>
              </a:rPr>
              <a:t>correspondences.</a:t>
            </a:r>
          </a:p>
        </p:txBody>
      </p:sp>
    </p:spTree>
    <p:extLst>
      <p:ext uri="{BB962C8B-B14F-4D97-AF65-F5344CB8AC3E}">
        <p14:creationId xmlns:p14="http://schemas.microsoft.com/office/powerpoint/2010/main" val="347230405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26" name="Picture 2" descr="S00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100" y="514350"/>
            <a:ext cx="7353300" cy="5681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5-Point Star 1"/>
          <p:cNvSpPr/>
          <p:nvPr/>
        </p:nvSpPr>
        <p:spPr bwMode="auto">
          <a:xfrm>
            <a:off x="1905000" y="2362200"/>
            <a:ext cx="457200" cy="533400"/>
          </a:xfrm>
          <a:prstGeom prst="star5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6990299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50" name="Picture 2" descr="S00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4663245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74" name="Picture 2" descr="S00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572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579588939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22" name="Picture 2" descr="S00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4572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590304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Cube 1"/>
          <p:cNvSpPr>
            <a:spLocks noChangeArrowheads="1"/>
          </p:cNvSpPr>
          <p:nvPr/>
        </p:nvSpPr>
        <p:spPr bwMode="auto">
          <a:xfrm>
            <a:off x="5713413" y="3813175"/>
            <a:ext cx="1216025" cy="1216025"/>
          </a:xfrm>
          <a:prstGeom prst="cube">
            <a:avLst>
              <a:gd name="adj" fmla="val 25000"/>
            </a:avLst>
          </a:prstGeom>
          <a:solidFill>
            <a:schemeClr val="accent1"/>
          </a:solidFill>
          <a:ln w="9525" algn="ctr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endParaRPr lang="en-US" altLang="en-US"/>
          </a:p>
        </p:txBody>
      </p:sp>
      <p:cxnSp>
        <p:nvCxnSpPr>
          <p:cNvPr id="31747" name="Straight Connector 6"/>
          <p:cNvCxnSpPr>
            <a:cxnSpLocks noChangeShapeType="1"/>
          </p:cNvCxnSpPr>
          <p:nvPr/>
        </p:nvCxnSpPr>
        <p:spPr bwMode="auto">
          <a:xfrm>
            <a:off x="2982726" y="2214096"/>
            <a:ext cx="871538" cy="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48" name="Straight Connector 12"/>
          <p:cNvCxnSpPr>
            <a:cxnSpLocks noChangeShapeType="1"/>
          </p:cNvCxnSpPr>
          <p:nvPr/>
        </p:nvCxnSpPr>
        <p:spPr bwMode="auto">
          <a:xfrm>
            <a:off x="3854264" y="2170953"/>
            <a:ext cx="0" cy="98742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49" name="Straight Connector 14"/>
          <p:cNvCxnSpPr>
            <a:cxnSpLocks noChangeShapeType="1"/>
          </p:cNvCxnSpPr>
          <p:nvPr/>
        </p:nvCxnSpPr>
        <p:spPr bwMode="auto">
          <a:xfrm flipH="1">
            <a:off x="3581400" y="3158378"/>
            <a:ext cx="261938" cy="22860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50" name="Straight Connector 16"/>
          <p:cNvCxnSpPr>
            <a:cxnSpLocks noChangeShapeType="1"/>
          </p:cNvCxnSpPr>
          <p:nvPr/>
        </p:nvCxnSpPr>
        <p:spPr bwMode="auto">
          <a:xfrm flipH="1">
            <a:off x="2615827" y="2214096"/>
            <a:ext cx="344487" cy="30162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51" name="Straight Connector 18"/>
          <p:cNvCxnSpPr>
            <a:cxnSpLocks noChangeShapeType="1"/>
          </p:cNvCxnSpPr>
          <p:nvPr/>
        </p:nvCxnSpPr>
        <p:spPr bwMode="auto">
          <a:xfrm>
            <a:off x="2627313" y="2515721"/>
            <a:ext cx="0" cy="91440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52" name="Straight Connector 20"/>
          <p:cNvCxnSpPr>
            <a:cxnSpLocks noChangeShapeType="1"/>
          </p:cNvCxnSpPr>
          <p:nvPr/>
        </p:nvCxnSpPr>
        <p:spPr bwMode="auto">
          <a:xfrm>
            <a:off x="2627313" y="3430121"/>
            <a:ext cx="954087" cy="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53" name="Straight Connector 22"/>
          <p:cNvCxnSpPr>
            <a:cxnSpLocks noChangeShapeType="1"/>
          </p:cNvCxnSpPr>
          <p:nvPr/>
        </p:nvCxnSpPr>
        <p:spPr bwMode="auto">
          <a:xfrm flipV="1">
            <a:off x="798979" y="1203044"/>
            <a:ext cx="4038600" cy="9937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54" name="Straight Connector 24"/>
          <p:cNvCxnSpPr>
            <a:cxnSpLocks noChangeShapeType="1"/>
          </p:cNvCxnSpPr>
          <p:nvPr/>
        </p:nvCxnSpPr>
        <p:spPr bwMode="auto">
          <a:xfrm flipV="1">
            <a:off x="866775" y="3430121"/>
            <a:ext cx="4038600" cy="993775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55" name="Straight Connector 25"/>
          <p:cNvCxnSpPr>
            <a:cxnSpLocks noChangeShapeType="1"/>
          </p:cNvCxnSpPr>
          <p:nvPr/>
        </p:nvCxnSpPr>
        <p:spPr bwMode="auto">
          <a:xfrm>
            <a:off x="4819650" y="1239371"/>
            <a:ext cx="57150" cy="219075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31756" name="Straight Connector 27"/>
          <p:cNvCxnSpPr>
            <a:cxnSpLocks noChangeShapeType="1"/>
          </p:cNvCxnSpPr>
          <p:nvPr/>
        </p:nvCxnSpPr>
        <p:spPr bwMode="auto">
          <a:xfrm>
            <a:off x="866775" y="2177303"/>
            <a:ext cx="57150" cy="2190750"/>
          </a:xfrm>
          <a:prstGeom prst="line">
            <a:avLst/>
          </a:prstGeom>
          <a:noFill/>
          <a:ln w="9525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31757" name="TextBox 28"/>
          <p:cNvSpPr txBox="1">
            <a:spLocks noChangeArrowheads="1"/>
          </p:cNvSpPr>
          <p:nvPr/>
        </p:nvSpPr>
        <p:spPr bwMode="auto">
          <a:xfrm>
            <a:off x="4933950" y="1348488"/>
            <a:ext cx="1675459" cy="748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200" dirty="0"/>
              <a:t>image plane</a:t>
            </a:r>
          </a:p>
          <a:p>
            <a:pPr eaLnBrk="1" hangingPunct="1"/>
            <a:r>
              <a:rPr lang="en-US" altLang="en-US" sz="3200" dirty="0"/>
              <a:t>depth map</a:t>
            </a:r>
          </a:p>
        </p:txBody>
      </p:sp>
      <p:sp>
        <p:nvSpPr>
          <p:cNvPr id="31758" name="TextBox 29"/>
          <p:cNvSpPr txBox="1">
            <a:spLocks noChangeArrowheads="1"/>
          </p:cNvSpPr>
          <p:nvPr/>
        </p:nvSpPr>
        <p:spPr bwMode="auto">
          <a:xfrm>
            <a:off x="2578474" y="1754188"/>
            <a:ext cx="844975" cy="3795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2800" dirty="0"/>
              <a:t>(</a:t>
            </a:r>
            <a:r>
              <a:rPr lang="en-US" altLang="en-US" sz="2800" dirty="0" err="1"/>
              <a:t>u,v,d</a:t>
            </a:r>
            <a:r>
              <a:rPr lang="en-US" altLang="en-US" sz="2800" dirty="0"/>
              <a:t>)</a:t>
            </a:r>
          </a:p>
        </p:txBody>
      </p:sp>
      <p:sp>
        <p:nvSpPr>
          <p:cNvPr id="31760" name="TextBox 58367"/>
          <p:cNvSpPr txBox="1">
            <a:spLocks noChangeArrowheads="1"/>
          </p:cNvSpPr>
          <p:nvPr/>
        </p:nvSpPr>
        <p:spPr bwMode="auto">
          <a:xfrm>
            <a:off x="1066800" y="5486400"/>
            <a:ext cx="1703388" cy="5032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4000" dirty="0"/>
              <a:t>OUTSIDE</a:t>
            </a:r>
          </a:p>
        </p:txBody>
      </p:sp>
      <p:sp>
        <p:nvSpPr>
          <p:cNvPr id="31761" name="TextBox 58368"/>
          <p:cNvSpPr txBox="1">
            <a:spLocks noChangeArrowheads="1"/>
          </p:cNvSpPr>
          <p:nvPr/>
        </p:nvSpPr>
        <p:spPr bwMode="auto">
          <a:xfrm>
            <a:off x="5683250" y="5321300"/>
            <a:ext cx="3100529" cy="7489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200" dirty="0"/>
              <a:t>one of many cubes</a:t>
            </a:r>
          </a:p>
          <a:p>
            <a:pPr eaLnBrk="1" hangingPunct="1"/>
            <a:r>
              <a:rPr lang="en-US" altLang="en-US" sz="3200" dirty="0"/>
              <a:t>in virtual 3D cube space</a:t>
            </a:r>
          </a:p>
        </p:txBody>
      </p:sp>
      <p:sp>
        <p:nvSpPr>
          <p:cNvPr id="31762" name="TextBox 58370"/>
          <p:cNvSpPr txBox="1">
            <a:spLocks noChangeArrowheads="1"/>
          </p:cNvSpPr>
          <p:nvPr/>
        </p:nvSpPr>
        <p:spPr bwMode="auto">
          <a:xfrm>
            <a:off x="457200" y="114300"/>
            <a:ext cx="7777163" cy="647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baseline="-250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baseline="-25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baseline="-25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/>
            <a:r>
              <a:rPr lang="en-US" altLang="en-US" sz="3600" baseline="0" dirty="0"/>
              <a:t>3D space is made up of many cubes.</a:t>
            </a:r>
            <a:endParaRPr lang="en-US" altLang="en-US" sz="3600" dirty="0"/>
          </a:p>
        </p:txBody>
      </p:sp>
      <p:sp>
        <p:nvSpPr>
          <p:cNvPr id="2" name="TextBox 1"/>
          <p:cNvSpPr txBox="1"/>
          <p:nvPr/>
        </p:nvSpPr>
        <p:spPr>
          <a:xfrm>
            <a:off x="5410200" y="3316261"/>
            <a:ext cx="13742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(</a:t>
            </a:r>
            <a:r>
              <a:rPr lang="en-US" dirty="0" err="1"/>
              <a:t>x,y,z</a:t>
            </a:r>
            <a:r>
              <a:rPr lang="en-US" dirty="0"/>
              <a:t>)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086600" y="1699931"/>
            <a:ext cx="28725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(</a:t>
            </a:r>
          </a:p>
        </p:txBody>
      </p:sp>
    </p:spTree>
    <p:extLst>
      <p:ext uri="{BB962C8B-B14F-4D97-AF65-F5344CB8AC3E}">
        <p14:creationId xmlns:p14="http://schemas.microsoft.com/office/powerpoint/2010/main" val="836390893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770" name="Picture 2" descr="S0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3810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7968304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794" name="Picture 2" descr="S0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641459336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818" name="Picture 2" descr="S0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67667605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842" name="Picture 2" descr="S01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8200" y="4572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30484063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866" name="Picture 2" descr="S01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53049714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S019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8803060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914" name="Picture 2" descr="S02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07095547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938" name="Picture 2" descr="S02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2000" y="381000"/>
            <a:ext cx="7543800" cy="5829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12458853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2800" dirty="0"/>
              <a:t>More: Space Carving Results:  African Violet</a:t>
            </a:r>
          </a:p>
        </p:txBody>
      </p:sp>
      <p:pic>
        <p:nvPicPr>
          <p:cNvPr id="35843" name="Picture 3" descr="fviolet1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47800" y="1066800"/>
            <a:ext cx="2871788" cy="2368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4" name="Picture 4" descr="fviolet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100638" y="1066800"/>
            <a:ext cx="2747962" cy="2370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5" name="Picture 5" descr="violet3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852988" y="3962400"/>
            <a:ext cx="3148012" cy="2362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5846" name="Picture 6" descr="violet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1447800" y="4006850"/>
            <a:ext cx="2943225" cy="231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5847" name="Text Box 7"/>
          <p:cNvSpPr txBox="1">
            <a:spLocks noChangeArrowheads="1"/>
          </p:cNvSpPr>
          <p:nvPr/>
        </p:nvSpPr>
        <p:spPr bwMode="auto">
          <a:xfrm>
            <a:off x="1184275" y="3429000"/>
            <a:ext cx="3360738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200" b="1">
                <a:solidFill>
                  <a:schemeClr val="bg2"/>
                </a:solidFill>
                <a:latin typeface="Tahoma" pitchFamily="34" charset="0"/>
              </a:rPr>
              <a:t>Input Image (1 of 45) </a:t>
            </a:r>
            <a:endParaRPr lang="en-US" b="1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5848" name="Text Box 8"/>
          <p:cNvSpPr txBox="1">
            <a:spLocks noChangeArrowheads="1"/>
          </p:cNvSpPr>
          <p:nvPr/>
        </p:nvSpPr>
        <p:spPr bwMode="auto">
          <a:xfrm>
            <a:off x="5294313" y="3429000"/>
            <a:ext cx="23145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200" b="1">
                <a:solidFill>
                  <a:schemeClr val="bg2"/>
                </a:solidFill>
                <a:latin typeface="Tahoma" pitchFamily="34" charset="0"/>
              </a:rPr>
              <a:t>Reconstruction</a:t>
            </a:r>
            <a:endParaRPr lang="en-US" b="1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5849" name="Text Box 9"/>
          <p:cNvSpPr txBox="1">
            <a:spLocks noChangeArrowheads="1"/>
          </p:cNvSpPr>
          <p:nvPr/>
        </p:nvSpPr>
        <p:spPr bwMode="auto">
          <a:xfrm>
            <a:off x="5305425" y="6324600"/>
            <a:ext cx="23145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200" b="1">
                <a:solidFill>
                  <a:schemeClr val="bg2"/>
                </a:solidFill>
                <a:latin typeface="Tahoma" pitchFamily="34" charset="0"/>
              </a:rPr>
              <a:t>Reconstruction</a:t>
            </a:r>
            <a:endParaRPr lang="en-US" b="1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5850" name="Text Box 10"/>
          <p:cNvSpPr txBox="1">
            <a:spLocks noChangeArrowheads="1"/>
          </p:cNvSpPr>
          <p:nvPr/>
        </p:nvSpPr>
        <p:spPr bwMode="auto">
          <a:xfrm>
            <a:off x="1828800" y="6324600"/>
            <a:ext cx="2314575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200" b="1">
                <a:solidFill>
                  <a:schemeClr val="bg2"/>
                </a:solidFill>
                <a:latin typeface="Tahoma" pitchFamily="34" charset="0"/>
              </a:rPr>
              <a:t>Reconstruction</a:t>
            </a:r>
            <a:endParaRPr lang="en-US" b="1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5851" name="Text Box 11"/>
          <p:cNvSpPr txBox="1">
            <a:spLocks noChangeArrowheads="1"/>
          </p:cNvSpPr>
          <p:nvPr/>
        </p:nvSpPr>
        <p:spPr bwMode="auto">
          <a:xfrm>
            <a:off x="7772400" y="6507163"/>
            <a:ext cx="1276350" cy="2746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dirty="0"/>
              <a:t>Source: S. Seitz</a:t>
            </a:r>
          </a:p>
        </p:txBody>
      </p:sp>
    </p:spTree>
    <p:extLst>
      <p:ext uri="{BB962C8B-B14F-4D97-AF65-F5344CB8AC3E}">
        <p14:creationId xmlns:p14="http://schemas.microsoft.com/office/powerpoint/2010/main" val="1646619510"/>
      </p:ext>
    </p:extLst>
  </p:cSld>
  <p:clrMapOvr>
    <a:masterClrMapping/>
  </p:clrMapOvr>
  <p:transition advTm="29024"/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More: Space Carving Results:  Hand</a:t>
            </a:r>
          </a:p>
        </p:txBody>
      </p:sp>
      <p:sp>
        <p:nvSpPr>
          <p:cNvPr id="36867" name="Text Box 3"/>
          <p:cNvSpPr txBox="1">
            <a:spLocks noChangeArrowheads="1"/>
          </p:cNvSpPr>
          <p:nvPr/>
        </p:nvSpPr>
        <p:spPr bwMode="auto">
          <a:xfrm>
            <a:off x="1641475" y="4648200"/>
            <a:ext cx="1963738" cy="76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200" b="1">
                <a:solidFill>
                  <a:schemeClr val="bg2"/>
                </a:solidFill>
                <a:latin typeface="Tahoma" pitchFamily="34" charset="0"/>
              </a:rPr>
              <a:t>Input Image</a:t>
            </a:r>
          </a:p>
          <a:p>
            <a:pPr algn="ctr"/>
            <a:r>
              <a:rPr lang="en-US" sz="2200" b="1">
                <a:solidFill>
                  <a:schemeClr val="bg2"/>
                </a:solidFill>
                <a:latin typeface="Tahoma" pitchFamily="34" charset="0"/>
              </a:rPr>
              <a:t>(1 of 100) </a:t>
            </a:r>
            <a:endParaRPr lang="en-US" b="1">
              <a:solidFill>
                <a:schemeClr val="bg2"/>
              </a:solidFill>
              <a:latin typeface="Times New Roman" pitchFamily="18" charset="0"/>
            </a:endParaRPr>
          </a:p>
        </p:txBody>
      </p:sp>
      <p:sp>
        <p:nvSpPr>
          <p:cNvPr id="36868" name="Text Box 4"/>
          <p:cNvSpPr txBox="1">
            <a:spLocks noChangeArrowheads="1"/>
          </p:cNvSpPr>
          <p:nvPr/>
        </p:nvSpPr>
        <p:spPr bwMode="auto">
          <a:xfrm>
            <a:off x="4672013" y="6324600"/>
            <a:ext cx="3592512" cy="4270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pPr algn="ctr"/>
            <a:r>
              <a:rPr lang="en-US" sz="2200" b="1">
                <a:solidFill>
                  <a:schemeClr val="bg2"/>
                </a:solidFill>
                <a:latin typeface="Tahoma" pitchFamily="34" charset="0"/>
              </a:rPr>
              <a:t>Views of Reconstruction</a:t>
            </a:r>
            <a:endParaRPr lang="en-US" b="1">
              <a:solidFill>
                <a:schemeClr val="bg2"/>
              </a:solidFill>
              <a:latin typeface="Times New Roman" pitchFamily="18" charset="0"/>
            </a:endParaRPr>
          </a:p>
        </p:txBody>
      </p:sp>
      <p:pic>
        <p:nvPicPr>
          <p:cNvPr id="36869" name="Picture 5" descr="fsarah-last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38200" y="2266950"/>
            <a:ext cx="3657600" cy="2305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0" name="Picture 6" descr="hand1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981575" y="1100138"/>
            <a:ext cx="3095625" cy="25574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871" name="Picture 7" descr="hand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953000" y="3716338"/>
            <a:ext cx="3124200" cy="26082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432559925"/>
      </p:ext>
    </p:extLst>
  </p:cSld>
  <p:clrMapOvr>
    <a:masterClrMapping/>
  </p:clrMapOvr>
  <p:transition advTm="29024"/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/>
          </p:nvPr>
        </p:nvSpPr>
        <p:spPr>
          <a:xfrm>
            <a:off x="304800" y="0"/>
            <a:ext cx="8229600" cy="1143000"/>
          </a:xfrm>
        </p:spPr>
        <p:txBody>
          <a:bodyPr/>
          <a:lstStyle/>
          <a:p>
            <a:r>
              <a:rPr lang="en-US" sz="3000" dirty="0"/>
              <a:t>Stereo from community photo collections</a:t>
            </a:r>
          </a:p>
        </p:txBody>
      </p:sp>
      <p:sp>
        <p:nvSpPr>
          <p:cNvPr id="47107" name="AutoShape 3"/>
          <p:cNvSpPr>
            <a:spLocks noGrp="1" noChangeAspect="1" noChangeArrowheads="1"/>
          </p:cNvSpPr>
          <p:nvPr>
            <p:ph type="body" idx="1"/>
          </p:nvPr>
        </p:nvSpPr>
        <p:spPr>
          <a:xfrm>
            <a:off x="726510" y="785018"/>
            <a:ext cx="8229600" cy="4525963"/>
          </a:xfrm>
        </p:spPr>
        <p:txBody>
          <a:bodyPr>
            <a:normAutofit/>
          </a:bodyPr>
          <a:lstStyle/>
          <a:p>
            <a:pPr>
              <a:buFontTx/>
              <a:buChar char="•"/>
            </a:pPr>
            <a:r>
              <a:rPr lang="en-US" sz="2400" dirty="0"/>
              <a:t>Up to now, we’ve always assumed that camera calibration is known</a:t>
            </a:r>
          </a:p>
          <a:p>
            <a:pPr>
              <a:buFontTx/>
              <a:buChar char="•"/>
            </a:pPr>
            <a:r>
              <a:rPr lang="en-US" sz="2400" dirty="0"/>
              <a:t>For photos taken from the Internet, we need </a:t>
            </a:r>
            <a:r>
              <a:rPr lang="en-US" sz="2400" i="1" dirty="0">
                <a:solidFill>
                  <a:srgbClr val="FF0000"/>
                </a:solidFill>
              </a:rPr>
              <a:t>structure from motion</a:t>
            </a:r>
            <a:r>
              <a:rPr lang="en-US" sz="2400" dirty="0">
                <a:solidFill>
                  <a:srgbClr val="FF0000"/>
                </a:solidFill>
              </a:rPr>
              <a:t> </a:t>
            </a:r>
            <a:r>
              <a:rPr lang="en-US" sz="2400" dirty="0"/>
              <a:t>techniques to reconstruct both camera positions and 3D points.</a:t>
            </a:r>
          </a:p>
        </p:txBody>
      </p:sp>
      <p:pic>
        <p:nvPicPr>
          <p:cNvPr id="5" name="Picture 4" descr="liberty-close.jpg"/>
          <p:cNvPicPr>
            <a:picLocks noChangeAspect="1"/>
          </p:cNvPicPr>
          <p:nvPr/>
        </p:nvPicPr>
        <p:blipFill>
          <a:blip r:embed="rId3" cstate="print"/>
          <a:srcRect r="30034"/>
          <a:stretch>
            <a:fillRect/>
          </a:stretch>
        </p:blipFill>
        <p:spPr>
          <a:xfrm>
            <a:off x="4419600" y="3048000"/>
            <a:ext cx="4260675" cy="3429000"/>
          </a:xfrm>
          <a:prstGeom prst="rect">
            <a:avLst/>
          </a:prstGeom>
        </p:spPr>
      </p:pic>
      <p:pic>
        <p:nvPicPr>
          <p:cNvPr id="47110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99650" y="2895600"/>
            <a:ext cx="4348550" cy="3962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75253959"/>
      </p:ext>
    </p:extLst>
  </p:cSld>
  <p:clrMapOvr>
    <a:masterClrMapping/>
  </p:clrMapOvr>
  <p:transition/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77962"/>
            <a:ext cx="8229600" cy="4525963"/>
          </a:xfrm>
        </p:spPr>
        <p:txBody>
          <a:bodyPr/>
          <a:lstStyle/>
          <a:p>
            <a:endParaRPr lang="en-US"/>
          </a:p>
        </p:txBody>
      </p:sp>
      <p:pic>
        <p:nvPicPr>
          <p:cNvPr id="505860" name="Picture 4" descr="http://grail.cs.washington.edu/software/pmvs/images/col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182562"/>
            <a:ext cx="4645516" cy="3245210"/>
          </a:xfrm>
          <a:prstGeom prst="rect">
            <a:avLst/>
          </a:prstGeom>
          <a:noFill/>
        </p:spPr>
      </p:pic>
      <p:pic>
        <p:nvPicPr>
          <p:cNvPr id="505862" name="Picture 6" descr="http://grail.cs.washington.edu/software/pmvs/images/col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0" y="182562"/>
            <a:ext cx="4572000" cy="3154190"/>
          </a:xfrm>
          <a:prstGeom prst="rect">
            <a:avLst/>
          </a:prstGeom>
          <a:noFill/>
        </p:spPr>
      </p:pic>
      <p:pic>
        <p:nvPicPr>
          <p:cNvPr id="505858" name="Picture 2" descr="http://grail.cs.washington.edu/software/pmvs/images/henry-0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-1" y="3306762"/>
            <a:ext cx="9144001" cy="2838824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997989053"/>
      </p:ext>
    </p:extLst>
  </p:cSld>
  <p:clrMapOvr>
    <a:masterClrMapping/>
  </p:clrMapOvr>
  <p:transition advTm="29093"/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2400" dirty="0">
                <a:solidFill>
                  <a:srgbClr val="0000FF"/>
                </a:solidFill>
              </a:rPr>
              <a:t>Head Reconstruction from Uncalibrated Internet Photos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44600"/>
            <a:ext cx="8229600" cy="4525963"/>
          </a:xfrm>
        </p:spPr>
        <p:txBody>
          <a:bodyPr>
            <a:normAutofit/>
          </a:bodyPr>
          <a:lstStyle/>
          <a:p>
            <a:r>
              <a:rPr lang="en-US" sz="2400" dirty="0"/>
              <a:t>Input: Internet photos</a:t>
            </a:r>
            <a:r>
              <a:rPr lang="zh-CN" altLang="en-US" sz="2400" dirty="0"/>
              <a:t> </a:t>
            </a:r>
            <a:r>
              <a:rPr lang="en-US" altLang="zh-CN" sz="2400" dirty="0"/>
              <a:t>in</a:t>
            </a:r>
            <a:r>
              <a:rPr lang="zh-CN" altLang="en-US" sz="2400" dirty="0"/>
              <a:t> </a:t>
            </a:r>
            <a:r>
              <a:rPr lang="en-US" altLang="zh-CN" sz="2400" dirty="0"/>
              <a:t>different</a:t>
            </a:r>
            <a:r>
              <a:rPr lang="zh-CN" altLang="en-US" sz="2400" dirty="0"/>
              <a:t> </a:t>
            </a:r>
            <a:r>
              <a:rPr lang="en-US" altLang="zh-CN" sz="2400" dirty="0"/>
              <a:t>poses</a:t>
            </a:r>
            <a:r>
              <a:rPr lang="zh-CN" altLang="en-US" sz="2400" dirty="0"/>
              <a:t> </a:t>
            </a:r>
            <a:r>
              <a:rPr lang="en-US" altLang="zh-CN" sz="2400" dirty="0"/>
              <a:t>and</a:t>
            </a:r>
            <a:r>
              <a:rPr lang="zh-CN" altLang="en-US" sz="2400" dirty="0"/>
              <a:t> </a:t>
            </a:r>
            <a:r>
              <a:rPr lang="en-US" altLang="zh-CN" sz="2400" dirty="0"/>
              <a:t>expressions</a:t>
            </a:r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endParaRPr lang="en-US" sz="2400" dirty="0"/>
          </a:p>
          <a:p>
            <a:r>
              <a:rPr lang="en-US" sz="2400" dirty="0"/>
              <a:t>Output: 3D model of </a:t>
            </a:r>
            <a:r>
              <a:rPr lang="en-US" sz="2800" dirty="0"/>
              <a:t>the head</a:t>
            </a:r>
          </a:p>
        </p:txBody>
      </p:sp>
      <p:pic>
        <p:nvPicPr>
          <p:cNvPr id="4" name="Content Placeholder 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028" t="19502" r="10487" b="65796"/>
          <a:stretch/>
        </p:blipFill>
        <p:spPr>
          <a:xfrm>
            <a:off x="1469571" y="4800600"/>
            <a:ext cx="5687881" cy="1588127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2119" y="1828800"/>
            <a:ext cx="4511355" cy="2469411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7157452" y="5943600"/>
            <a:ext cx="1572866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accent6"/>
                </a:solidFill>
              </a:rPr>
              <a:t>work of</a:t>
            </a:r>
          </a:p>
          <a:p>
            <a:r>
              <a:rPr lang="en-US" dirty="0">
                <a:solidFill>
                  <a:schemeClr val="accent6"/>
                </a:solidFill>
              </a:rPr>
              <a:t>Shu Liang</a:t>
            </a:r>
          </a:p>
        </p:txBody>
      </p:sp>
    </p:spTree>
    <p:extLst>
      <p:ext uri="{BB962C8B-B14F-4D97-AF65-F5344CB8AC3E}">
        <p14:creationId xmlns:p14="http://schemas.microsoft.com/office/powerpoint/2010/main" val="3174474101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latin typeface="Comic Sans MS" panose="030F0702030302020204" pitchFamily="66" charset="0"/>
              </a:rPr>
              <a:t>Recognizing Deformable Shapes</a:t>
            </a:r>
            <a:r>
              <a:rPr lang="en-US" altLang="en-US"/>
              <a:t>	</a:t>
            </a:r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latin typeface="Comic Sans MS" panose="030F0702030302020204" pitchFamily="66" charset="0"/>
              </a:rPr>
              <a:t>Salvador Ruiz Correa</a:t>
            </a:r>
          </a:p>
          <a:p>
            <a:pPr eaLnBrk="1" hangingPunct="1">
              <a:defRPr/>
            </a:pPr>
            <a:r>
              <a:rPr lang="en-US" altLang="en-US">
                <a:latin typeface="Comic Sans MS" panose="030F0702030302020204" pitchFamily="66" charset="0"/>
              </a:rPr>
              <a:t>(CSE/EE576 Computer Vision I)</a:t>
            </a:r>
          </a:p>
        </p:txBody>
      </p:sp>
    </p:spTree>
    <p:extLst>
      <p:ext uri="{BB962C8B-B14F-4D97-AF65-F5344CB8AC3E}">
        <p14:creationId xmlns:p14="http://schemas.microsoft.com/office/powerpoint/2010/main" val="569485927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>
                <a:latin typeface="Comic Sans MS" panose="030F0702030302020204" pitchFamily="66" charset="0"/>
              </a:rPr>
              <a:t>Goal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533400" y="1295400"/>
            <a:ext cx="8229600" cy="1676400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2600">
                <a:latin typeface="Comic Sans MS" panose="030F0702030302020204" pitchFamily="66" charset="0"/>
              </a:rPr>
              <a:t>We are interested in  developing algorithms for recognizing and classifying deformable object shapes from range data.</a:t>
            </a:r>
          </a:p>
        </p:txBody>
      </p:sp>
      <p:pic>
        <p:nvPicPr>
          <p:cNvPr id="5124" name="Picture 5" descr="jul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91400" y="3276600"/>
            <a:ext cx="1538288" cy="18288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222" name="Text Box 6"/>
          <p:cNvSpPr txBox="1">
            <a:spLocks noChangeArrowheads="1"/>
          </p:cNvSpPr>
          <p:nvPr/>
        </p:nvSpPr>
        <p:spPr bwMode="auto">
          <a:xfrm>
            <a:off x="7239000" y="2590800"/>
            <a:ext cx="1828800" cy="6429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3-D Output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Surface Mesh</a:t>
            </a:r>
          </a:p>
        </p:txBody>
      </p:sp>
      <p:pic>
        <p:nvPicPr>
          <p:cNvPr id="5126" name="Picture 7" descr="P002959"/>
          <p:cNvPicPr>
            <a:picLocks noChangeAspect="1" noChangeArrowheads="1"/>
          </p:cNvPicPr>
          <p:nvPr/>
        </p:nvPicPr>
        <p:blipFill>
          <a:blip r:embed="rId3">
            <a:lum contrast="6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3352800"/>
            <a:ext cx="2514600" cy="18859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1082675" y="2895600"/>
            <a:ext cx="240188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3-D Laser Scanner</a:t>
            </a: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-152400" y="4038600"/>
            <a:ext cx="1295400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Input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3-D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Object</a:t>
            </a:r>
          </a:p>
        </p:txBody>
      </p:sp>
      <p:sp>
        <p:nvSpPr>
          <p:cNvPr id="9226" name="Line 10"/>
          <p:cNvSpPr>
            <a:spLocks noChangeShapeType="1"/>
          </p:cNvSpPr>
          <p:nvPr/>
        </p:nvSpPr>
        <p:spPr bwMode="auto">
          <a:xfrm flipV="1">
            <a:off x="914400" y="4038600"/>
            <a:ext cx="914400" cy="22860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29" name="Rectangle 13"/>
          <p:cNvSpPr>
            <a:spLocks noChangeArrowheads="1"/>
          </p:cNvSpPr>
          <p:nvPr/>
        </p:nvSpPr>
        <p:spPr bwMode="auto">
          <a:xfrm>
            <a:off x="685800" y="5510213"/>
            <a:ext cx="8153400" cy="9159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eaLnBrk="1" hangingPunct="1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/>
            </a:pPr>
            <a:r>
              <a:rPr lang="en-US" altLang="en-US" sz="28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 </a:t>
            </a:r>
            <a:r>
              <a:rPr lang="en-US" altLang="en-US" sz="26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This is a  difficult problem that is relevant in several application fields.</a:t>
            </a:r>
          </a:p>
        </p:txBody>
      </p:sp>
      <p:sp>
        <p:nvSpPr>
          <p:cNvPr id="9230" name="Line 14"/>
          <p:cNvSpPr>
            <a:spLocks noChangeShapeType="1"/>
          </p:cNvSpPr>
          <p:nvPr/>
        </p:nvSpPr>
        <p:spPr bwMode="auto">
          <a:xfrm>
            <a:off x="2209800" y="3276600"/>
            <a:ext cx="533400" cy="6858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31" name="Line 15"/>
          <p:cNvSpPr>
            <a:spLocks noChangeShapeType="1"/>
          </p:cNvSpPr>
          <p:nvPr/>
        </p:nvSpPr>
        <p:spPr bwMode="auto">
          <a:xfrm flipV="1">
            <a:off x="4038600" y="4114800"/>
            <a:ext cx="6858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32" name="Text Box 16"/>
          <p:cNvSpPr txBox="1">
            <a:spLocks noChangeArrowheads="1"/>
          </p:cNvSpPr>
          <p:nvPr/>
        </p:nvSpPr>
        <p:spPr bwMode="auto">
          <a:xfrm>
            <a:off x="3962400" y="3276600"/>
            <a:ext cx="88265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Range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data</a:t>
            </a:r>
          </a:p>
        </p:txBody>
      </p:sp>
      <p:sp>
        <p:nvSpPr>
          <p:cNvPr id="9233" name="Text Box 17"/>
          <p:cNvSpPr txBox="1">
            <a:spLocks noChangeArrowheads="1"/>
          </p:cNvSpPr>
          <p:nvPr/>
        </p:nvSpPr>
        <p:spPr bwMode="auto">
          <a:xfrm>
            <a:off x="3657600" y="4267200"/>
            <a:ext cx="1516063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(Cloud of 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3-D points)</a:t>
            </a:r>
          </a:p>
        </p:txBody>
      </p:sp>
      <p:sp>
        <p:nvSpPr>
          <p:cNvPr id="9234" name="Rectangle 18"/>
          <p:cNvSpPr>
            <a:spLocks noChangeArrowheads="1"/>
          </p:cNvSpPr>
          <p:nvPr/>
        </p:nvSpPr>
        <p:spPr bwMode="auto">
          <a:xfrm>
            <a:off x="5181600" y="3657600"/>
            <a:ext cx="1371600" cy="914400"/>
          </a:xfrm>
          <a:prstGeom prst="rect">
            <a:avLst/>
          </a:prstGeom>
          <a:noFill/>
          <a:ln w="381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35" name="Line 19"/>
          <p:cNvSpPr>
            <a:spLocks noChangeShapeType="1"/>
          </p:cNvSpPr>
          <p:nvPr/>
        </p:nvSpPr>
        <p:spPr bwMode="auto">
          <a:xfrm flipV="1">
            <a:off x="6629400" y="4114800"/>
            <a:ext cx="685800" cy="0"/>
          </a:xfrm>
          <a:prstGeom prst="line">
            <a:avLst/>
          </a:prstGeom>
          <a:noFill/>
          <a:ln w="38100">
            <a:solidFill>
              <a:schemeClr val="hlink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237" name="Rectangle 21"/>
          <p:cNvSpPr>
            <a:spLocks noChangeArrowheads="1"/>
          </p:cNvSpPr>
          <p:nvPr/>
        </p:nvSpPr>
        <p:spPr bwMode="auto">
          <a:xfrm>
            <a:off x="5164138" y="3733800"/>
            <a:ext cx="130492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1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Post-</a:t>
            </a:r>
          </a:p>
          <a:p>
            <a:pPr algn="ctr" eaLnBrk="1" hangingPunct="1">
              <a:defRPr/>
            </a:pPr>
            <a:r>
              <a:rPr lang="en-US" altLang="en-US" sz="18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processing</a:t>
            </a:r>
          </a:p>
        </p:txBody>
      </p:sp>
    </p:spTree>
    <p:extLst>
      <p:ext uri="{BB962C8B-B14F-4D97-AF65-F5344CB8AC3E}">
        <p14:creationId xmlns:p14="http://schemas.microsoft.com/office/powerpoint/2010/main" val="24614652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2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9" grpId="0"/>
    </p:bld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38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What Kind Of Deformations?</a:t>
            </a:r>
          </a:p>
        </p:txBody>
      </p:sp>
      <p:sp>
        <p:nvSpPr>
          <p:cNvPr id="9219" name="Text Box 3"/>
          <p:cNvSpPr txBox="1">
            <a:spLocks noChangeArrowheads="1"/>
          </p:cNvSpPr>
          <p:nvPr/>
        </p:nvSpPr>
        <p:spPr bwMode="auto">
          <a:xfrm>
            <a:off x="6019800" y="4038600"/>
            <a:ext cx="18272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bg1"/>
                </a:solidFill>
              </a:rPr>
              <a:t>Toy animals</a:t>
            </a:r>
          </a:p>
        </p:txBody>
      </p:sp>
      <p:sp>
        <p:nvSpPr>
          <p:cNvPr id="9220" name="Text Box 4"/>
          <p:cNvSpPr txBox="1">
            <a:spLocks noChangeArrowheads="1"/>
          </p:cNvSpPr>
          <p:nvPr/>
        </p:nvSpPr>
        <p:spPr bwMode="auto">
          <a:xfrm>
            <a:off x="1447800" y="4953000"/>
            <a:ext cx="162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bg1"/>
                </a:solidFill>
              </a:rPr>
              <a:t>3-D Faces</a:t>
            </a:r>
          </a:p>
        </p:txBody>
      </p:sp>
      <p:pic>
        <p:nvPicPr>
          <p:cNvPr id="9221" name="Picture 5" descr="tr1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5410200"/>
            <a:ext cx="101123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2" name="Picture 6" descr="tr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9400" y="5410200"/>
            <a:ext cx="1042988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3" name="Picture 7" descr="tr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0200" y="5410200"/>
            <a:ext cx="979488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4" name="Text Box 8"/>
          <p:cNvSpPr txBox="1">
            <a:spLocks noChangeArrowheads="1"/>
          </p:cNvSpPr>
          <p:nvPr/>
        </p:nvSpPr>
        <p:spPr bwMode="auto">
          <a:xfrm>
            <a:off x="2667000" y="60007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n-US" altLang="en-US" sz="2400">
              <a:solidFill>
                <a:schemeClr val="bg1"/>
              </a:solidFill>
            </a:endParaRPr>
          </a:p>
        </p:txBody>
      </p:sp>
      <p:sp>
        <p:nvSpPr>
          <p:cNvPr id="9225" name="Text Box 9"/>
          <p:cNvSpPr txBox="1">
            <a:spLocks noChangeArrowheads="1"/>
          </p:cNvSpPr>
          <p:nvPr/>
        </p:nvSpPr>
        <p:spPr bwMode="auto">
          <a:xfrm>
            <a:off x="5029200" y="2133600"/>
            <a:ext cx="928688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chemeClr val="bg1"/>
                </a:solidFill>
              </a:rPr>
              <a:t>Normal </a:t>
            </a:r>
          </a:p>
        </p:txBody>
      </p:sp>
      <p:pic>
        <p:nvPicPr>
          <p:cNvPr id="9226" name="Picture 10" descr="m22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3657600"/>
            <a:ext cx="1066800" cy="854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7" name="Picture 11" descr="m3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600" y="3657600"/>
            <a:ext cx="914400" cy="876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28" name="Picture 12" descr="m11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0" y="3505200"/>
            <a:ext cx="877888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9" name="Text Box 13"/>
          <p:cNvSpPr txBox="1">
            <a:spLocks noChangeArrowheads="1"/>
          </p:cNvSpPr>
          <p:nvPr/>
        </p:nvSpPr>
        <p:spPr bwMode="auto">
          <a:xfrm>
            <a:off x="1676400" y="3200400"/>
            <a:ext cx="16144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bg1"/>
                </a:solidFill>
              </a:rPr>
              <a:t>Mandibles</a:t>
            </a:r>
          </a:p>
        </p:txBody>
      </p:sp>
      <p:pic>
        <p:nvPicPr>
          <p:cNvPr id="9230" name="Picture 14" descr="head5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52600"/>
            <a:ext cx="1092200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1" name="Picture 15" descr="head0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3000" y="1752600"/>
            <a:ext cx="98266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2" name="Picture 16" descr="head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9800" y="1828800"/>
            <a:ext cx="1000125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3" name="Picture 17" descr="head4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752600"/>
            <a:ext cx="9906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4" name="Picture 18" descr="d1leftside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3800" y="2438400"/>
            <a:ext cx="1600200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5" name="Picture 19" descr="d0_d4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2362200"/>
            <a:ext cx="1371600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36" name="Picture 20" descr="d0lside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953000" y="2438400"/>
            <a:ext cx="1295400" cy="1081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37" name="Text Box 21"/>
          <p:cNvSpPr txBox="1">
            <a:spLocks noChangeArrowheads="1"/>
          </p:cNvSpPr>
          <p:nvPr/>
        </p:nvSpPr>
        <p:spPr bwMode="auto">
          <a:xfrm>
            <a:off x="5867400" y="1828800"/>
            <a:ext cx="2438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bg1"/>
                </a:solidFill>
              </a:rPr>
              <a:t>Neurocranium</a:t>
            </a:r>
          </a:p>
        </p:txBody>
      </p:sp>
      <p:sp>
        <p:nvSpPr>
          <p:cNvPr id="9238" name="Text Box 22"/>
          <p:cNvSpPr txBox="1">
            <a:spLocks noChangeArrowheads="1"/>
          </p:cNvSpPr>
          <p:nvPr/>
        </p:nvSpPr>
        <p:spPr bwMode="auto">
          <a:xfrm>
            <a:off x="533400" y="3733800"/>
            <a:ext cx="9366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chemeClr val="bg1"/>
                </a:solidFill>
              </a:rPr>
              <a:t>Normal</a:t>
            </a:r>
            <a:r>
              <a:rPr lang="en-US" altLang="en-US">
                <a:solidFill>
                  <a:schemeClr val="bg1"/>
                </a:solidFill>
              </a:rPr>
              <a:t> </a:t>
            </a:r>
          </a:p>
        </p:txBody>
      </p:sp>
      <p:pic>
        <p:nvPicPr>
          <p:cNvPr id="9239" name="Picture 23" descr="tiger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6800" y="4572000"/>
            <a:ext cx="1295400" cy="1065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0" name="Picture 24" descr="lepard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48400" y="4572000"/>
            <a:ext cx="1143000" cy="10858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241" name="Picture 25" descr="lion"/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4495800"/>
            <a:ext cx="1219200" cy="1176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42" name="Text Box 28"/>
          <p:cNvSpPr txBox="1">
            <a:spLocks noChangeArrowheads="1"/>
          </p:cNvSpPr>
          <p:nvPr/>
        </p:nvSpPr>
        <p:spPr bwMode="auto">
          <a:xfrm>
            <a:off x="2209800" y="4419600"/>
            <a:ext cx="11509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chemeClr val="bg1"/>
                </a:solidFill>
              </a:rPr>
              <a:t>Abnormal</a:t>
            </a:r>
            <a:r>
              <a:rPr lang="en-US" altLang="en-US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243" name="Text Box 29"/>
          <p:cNvSpPr txBox="1">
            <a:spLocks noChangeArrowheads="1"/>
          </p:cNvSpPr>
          <p:nvPr/>
        </p:nvSpPr>
        <p:spPr bwMode="auto">
          <a:xfrm>
            <a:off x="7162800" y="3429000"/>
            <a:ext cx="11509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1600">
                <a:solidFill>
                  <a:schemeClr val="bg1"/>
                </a:solidFill>
              </a:rPr>
              <a:t>Abnormal</a:t>
            </a:r>
            <a:r>
              <a:rPr lang="en-US" altLang="en-US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9244" name="Text Box 30"/>
          <p:cNvSpPr txBox="1">
            <a:spLocks noChangeArrowheads="1"/>
          </p:cNvSpPr>
          <p:nvPr/>
        </p:nvSpPr>
        <p:spPr bwMode="auto">
          <a:xfrm>
            <a:off x="5181600" y="5791200"/>
            <a:ext cx="3589338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Shape classes: significant</a:t>
            </a:r>
          </a:p>
          <a:p>
            <a:pPr eaLnBrk="1" hangingPunct="1"/>
            <a:r>
              <a:rPr lang="en-US" altLang="en-US">
                <a:solidFill>
                  <a:schemeClr val="bg1"/>
                </a:solidFill>
              </a:rPr>
              <a:t>amount of intra-class variability</a:t>
            </a:r>
          </a:p>
        </p:txBody>
      </p:sp>
    </p:spTree>
    <p:extLst>
      <p:ext uri="{BB962C8B-B14F-4D97-AF65-F5344CB8AC3E}">
        <p14:creationId xmlns:p14="http://schemas.microsoft.com/office/powerpoint/2010/main" val="2028853281"/>
      </p:ext>
    </p:extLst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143000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4000" dirty="0">
                <a:latin typeface="Comic Sans MS" panose="030F0702030302020204" pitchFamily="66" charset="0"/>
              </a:rPr>
              <a:t>Component-Based Methodology</a:t>
            </a:r>
            <a:br>
              <a:rPr lang="en-US" altLang="en-US" sz="4000" dirty="0">
                <a:latin typeface="Comic Sans MS" panose="030F0702030302020204" pitchFamily="66" charset="0"/>
              </a:rPr>
            </a:br>
            <a:endParaRPr lang="en-US" altLang="en-US" sz="4000" dirty="0">
              <a:latin typeface="Comic Sans MS" panose="030F0702030302020204" pitchFamily="66" charset="0"/>
            </a:endParaRPr>
          </a:p>
        </p:txBody>
      </p:sp>
      <p:sp>
        <p:nvSpPr>
          <p:cNvPr id="23555" name="Line 3"/>
          <p:cNvSpPr>
            <a:spLocks noChangeShapeType="1"/>
          </p:cNvSpPr>
          <p:nvPr/>
        </p:nvSpPr>
        <p:spPr bwMode="auto">
          <a:xfrm>
            <a:off x="3511550" y="3976688"/>
            <a:ext cx="358775" cy="4572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57" name="Rectangle 5"/>
          <p:cNvSpPr>
            <a:spLocks noChangeArrowheads="1"/>
          </p:cNvSpPr>
          <p:nvPr/>
        </p:nvSpPr>
        <p:spPr bwMode="auto">
          <a:xfrm>
            <a:off x="1752600" y="1600200"/>
            <a:ext cx="1539875" cy="1227138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Numeric</a:t>
            </a:r>
          </a:p>
          <a:p>
            <a:pPr algn="ctr" eaLnBrk="1" hangingPunct="1">
              <a:defRPr/>
            </a:pPr>
            <a:r>
              <a:rPr lang="en-US" alt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sp>
        <p:nvSpPr>
          <p:cNvPr id="23558" name="Rectangle 6"/>
          <p:cNvSpPr>
            <a:spLocks noChangeArrowheads="1"/>
          </p:cNvSpPr>
          <p:nvPr/>
        </p:nvSpPr>
        <p:spPr bwMode="auto">
          <a:xfrm>
            <a:off x="1752600" y="3236913"/>
            <a:ext cx="1557338" cy="1182687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Components</a:t>
            </a:r>
          </a:p>
        </p:txBody>
      </p:sp>
      <p:sp>
        <p:nvSpPr>
          <p:cNvPr id="23559" name="Line 7"/>
          <p:cNvSpPr>
            <a:spLocks noChangeShapeType="1"/>
          </p:cNvSpPr>
          <p:nvPr/>
        </p:nvSpPr>
        <p:spPr bwMode="auto">
          <a:xfrm>
            <a:off x="2549525" y="2827338"/>
            <a:ext cx="0" cy="409575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60" name="Rectangle 8"/>
          <p:cNvSpPr>
            <a:spLocks noChangeArrowheads="1"/>
          </p:cNvSpPr>
          <p:nvPr/>
        </p:nvSpPr>
        <p:spPr bwMode="auto">
          <a:xfrm>
            <a:off x="1752600" y="4876800"/>
            <a:ext cx="1495425" cy="123825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Symbolic</a:t>
            </a:r>
          </a:p>
          <a:p>
            <a:pPr algn="ctr" eaLnBrk="1" hangingPunct="1">
              <a:defRPr/>
            </a:pPr>
            <a:r>
              <a:rPr lang="en-US" alt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sp>
        <p:nvSpPr>
          <p:cNvPr id="23561" name="Rectangle 9"/>
          <p:cNvSpPr>
            <a:spLocks noChangeArrowheads="1"/>
          </p:cNvSpPr>
          <p:nvPr/>
        </p:nvSpPr>
        <p:spPr bwMode="auto">
          <a:xfrm>
            <a:off x="5029200" y="4191000"/>
            <a:ext cx="1447800" cy="1052513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Architecture</a:t>
            </a:r>
          </a:p>
          <a:p>
            <a:pPr algn="ctr" eaLnBrk="1" hangingPunct="1">
              <a:defRPr/>
            </a:pPr>
            <a:r>
              <a:rPr lang="en-US" alt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of </a:t>
            </a:r>
          </a:p>
          <a:p>
            <a:pPr algn="ctr" eaLnBrk="1" hangingPunct="1">
              <a:defRPr/>
            </a:pPr>
            <a:r>
              <a:rPr lang="en-US" altLang="en-US" sz="2000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Classifiers</a:t>
            </a:r>
          </a:p>
        </p:txBody>
      </p:sp>
      <p:sp>
        <p:nvSpPr>
          <p:cNvPr id="23562" name="Line 10"/>
          <p:cNvSpPr>
            <a:spLocks noChangeShapeType="1"/>
          </p:cNvSpPr>
          <p:nvPr/>
        </p:nvSpPr>
        <p:spPr bwMode="auto">
          <a:xfrm flipV="1">
            <a:off x="3511550" y="5119688"/>
            <a:ext cx="358775" cy="4572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63" name="Oval 11"/>
          <p:cNvSpPr>
            <a:spLocks noChangeArrowheads="1"/>
          </p:cNvSpPr>
          <p:nvPr/>
        </p:nvSpPr>
        <p:spPr bwMode="auto">
          <a:xfrm>
            <a:off x="3886200" y="4495800"/>
            <a:ext cx="457200" cy="457200"/>
          </a:xfrm>
          <a:prstGeom prst="ellipse">
            <a:avLst/>
          </a:prstGeom>
          <a:noFill/>
          <a:ln w="12700" algn="ctr">
            <a:solidFill>
              <a:schemeClr val="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b="1">
                <a:effectLst>
                  <a:outerShdw blurRad="38100" dist="38100" dir="2700000" algn="tl">
                    <a:srgbClr val="000000"/>
                  </a:outerShdw>
                </a:effectLst>
              </a:rPr>
              <a:t>+</a:t>
            </a:r>
          </a:p>
        </p:txBody>
      </p:sp>
      <p:sp>
        <p:nvSpPr>
          <p:cNvPr id="23564" name="Line 12"/>
          <p:cNvSpPr>
            <a:spLocks noChangeShapeType="1"/>
          </p:cNvSpPr>
          <p:nvPr/>
        </p:nvSpPr>
        <p:spPr bwMode="auto">
          <a:xfrm>
            <a:off x="4419600" y="4724400"/>
            <a:ext cx="533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65" name="Rectangle 13"/>
          <p:cNvSpPr>
            <a:spLocks noChangeArrowheads="1"/>
          </p:cNvSpPr>
          <p:nvPr/>
        </p:nvSpPr>
        <p:spPr bwMode="auto">
          <a:xfrm>
            <a:off x="6858000" y="4267200"/>
            <a:ext cx="2286000" cy="868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1700">
                <a:effectLst>
                  <a:outerShdw blurRad="38100" dist="38100" dir="2700000" algn="tl">
                    <a:srgbClr val="000000"/>
                  </a:outerShdw>
                </a:effectLst>
              </a:rPr>
              <a:t>Recognition And Classification Of</a:t>
            </a:r>
          </a:p>
          <a:p>
            <a:pPr algn="ctr" eaLnBrk="1" hangingPunct="1">
              <a:defRPr/>
            </a:pPr>
            <a:r>
              <a:rPr lang="en-US" altLang="en-US" sz="1700">
                <a:effectLst>
                  <a:outerShdw blurRad="38100" dist="38100" dir="2700000" algn="tl">
                    <a:srgbClr val="000000"/>
                  </a:outerShdw>
                </a:effectLst>
              </a:rPr>
              <a:t>Deformable Shapes </a:t>
            </a:r>
          </a:p>
        </p:txBody>
      </p:sp>
      <p:sp>
        <p:nvSpPr>
          <p:cNvPr id="23566" name="Line 14"/>
          <p:cNvSpPr>
            <a:spLocks noChangeShapeType="1"/>
          </p:cNvSpPr>
          <p:nvPr/>
        </p:nvSpPr>
        <p:spPr bwMode="auto">
          <a:xfrm>
            <a:off x="6553200" y="4724400"/>
            <a:ext cx="533400" cy="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67" name="Text Box 15"/>
          <p:cNvSpPr txBox="1">
            <a:spLocks noChangeArrowheads="1"/>
          </p:cNvSpPr>
          <p:nvPr/>
        </p:nvSpPr>
        <p:spPr bwMode="auto">
          <a:xfrm>
            <a:off x="4246563" y="1957388"/>
            <a:ext cx="3613150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Overcomes the limitations</a:t>
            </a:r>
          </a:p>
          <a:p>
            <a:pPr algn="ctr" eaLnBrk="1" hangingPunct="1">
              <a:defRPr/>
            </a:pPr>
            <a:r>
              <a:rPr lang="en-US" alt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of the alignment-verification</a:t>
            </a:r>
          </a:p>
          <a:p>
            <a:pPr algn="ctr" eaLnBrk="1" hangingPunct="1">
              <a:defRPr/>
            </a:pPr>
            <a:r>
              <a:rPr lang="en-US" alt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approach</a:t>
            </a:r>
          </a:p>
        </p:txBody>
      </p:sp>
      <p:sp>
        <p:nvSpPr>
          <p:cNvPr id="15375" name="Text Box 23"/>
          <p:cNvSpPr txBox="1">
            <a:spLocks noChangeArrowheads="1"/>
          </p:cNvSpPr>
          <p:nvPr/>
        </p:nvSpPr>
        <p:spPr bwMode="auto">
          <a:xfrm>
            <a:off x="2844800" y="2884488"/>
            <a:ext cx="868363" cy="339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r>
              <a:rPr lang="en-US" altLang="en-US" sz="1800">
                <a:solidFill>
                  <a:schemeClr val="tx2"/>
                </a:solidFill>
                <a:latin typeface="Comic Sans MS" panose="030F0702030302020204" pitchFamily="66" charset="0"/>
              </a:rPr>
              <a:t>define</a:t>
            </a:r>
          </a:p>
        </p:txBody>
      </p:sp>
      <p:sp>
        <p:nvSpPr>
          <p:cNvPr id="23576" name="Text Box 24"/>
          <p:cNvSpPr txBox="1">
            <a:spLocks noChangeArrowheads="1"/>
          </p:cNvSpPr>
          <p:nvPr/>
        </p:nvSpPr>
        <p:spPr bwMode="auto">
          <a:xfrm>
            <a:off x="-87314" y="4114800"/>
            <a:ext cx="1773242" cy="1046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Describe 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spatial 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 dirty="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configuration</a:t>
            </a:r>
          </a:p>
        </p:txBody>
      </p:sp>
      <p:sp>
        <p:nvSpPr>
          <p:cNvPr id="23578" name="Line 26"/>
          <p:cNvSpPr>
            <a:spLocks noChangeShapeType="1"/>
          </p:cNvSpPr>
          <p:nvPr/>
        </p:nvSpPr>
        <p:spPr bwMode="auto">
          <a:xfrm flipV="1">
            <a:off x="2514600" y="4419600"/>
            <a:ext cx="0" cy="4572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3579" name="Text Box 27"/>
          <p:cNvSpPr txBox="1">
            <a:spLocks noChangeArrowheads="1"/>
          </p:cNvSpPr>
          <p:nvPr/>
        </p:nvSpPr>
        <p:spPr bwMode="auto">
          <a:xfrm>
            <a:off x="1685925" y="1565275"/>
            <a:ext cx="287338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</a:p>
        </p:txBody>
      </p:sp>
      <p:sp>
        <p:nvSpPr>
          <p:cNvPr id="15379" name="Text Box 29"/>
          <p:cNvSpPr txBox="1">
            <a:spLocks noChangeArrowheads="1"/>
          </p:cNvSpPr>
          <p:nvPr/>
        </p:nvSpPr>
        <p:spPr bwMode="auto">
          <a:xfrm>
            <a:off x="1676400" y="3200400"/>
            <a:ext cx="32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/>
              <a:t>2</a:t>
            </a:r>
          </a:p>
        </p:txBody>
      </p:sp>
      <p:sp>
        <p:nvSpPr>
          <p:cNvPr id="15380" name="Text Box 30"/>
          <p:cNvSpPr txBox="1">
            <a:spLocks noChangeArrowheads="1"/>
          </p:cNvSpPr>
          <p:nvPr/>
        </p:nvSpPr>
        <p:spPr bwMode="auto">
          <a:xfrm>
            <a:off x="1676400" y="4876800"/>
            <a:ext cx="323850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/>
              <a:t>3</a:t>
            </a:r>
          </a:p>
        </p:txBody>
      </p:sp>
      <p:sp>
        <p:nvSpPr>
          <p:cNvPr id="15381" name="Text Box 31"/>
          <p:cNvSpPr txBox="1">
            <a:spLocks noChangeArrowheads="1"/>
          </p:cNvSpPr>
          <p:nvPr/>
        </p:nvSpPr>
        <p:spPr bwMode="auto">
          <a:xfrm>
            <a:off x="6172200" y="3719513"/>
            <a:ext cx="323850" cy="3667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/>
              <a:t>4</a:t>
            </a:r>
          </a:p>
        </p:txBody>
      </p:sp>
    </p:spTree>
    <p:extLst>
      <p:ext uri="{BB962C8B-B14F-4D97-AF65-F5344CB8AC3E}">
        <p14:creationId xmlns:p14="http://schemas.microsoft.com/office/powerpoint/2010/main" val="628082202"/>
      </p:ext>
    </p:extLst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58511"/>
            <a:ext cx="8229600" cy="109378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 dirty="0">
                <a:latin typeface="Comic Sans MS" panose="030F0702030302020204" pitchFamily="66" charset="0"/>
              </a:rPr>
              <a:t>Numeric Signatures</a:t>
            </a:r>
          </a:p>
        </p:txBody>
      </p:sp>
      <p:sp>
        <p:nvSpPr>
          <p:cNvPr id="30725" name="Rectangle 5"/>
          <p:cNvSpPr>
            <a:spLocks noChangeArrowheads="1"/>
          </p:cNvSpPr>
          <p:nvPr/>
        </p:nvSpPr>
        <p:spPr bwMode="auto">
          <a:xfrm>
            <a:off x="6477000" y="4267200"/>
            <a:ext cx="1676400" cy="10668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Architecture</a:t>
            </a:r>
          </a:p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of </a:t>
            </a:r>
          </a:p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Classifiers</a:t>
            </a:r>
          </a:p>
        </p:txBody>
      </p:sp>
      <p:sp>
        <p:nvSpPr>
          <p:cNvPr id="30729" name="Rectangle 9"/>
          <p:cNvSpPr>
            <a:spLocks noChangeArrowheads="1"/>
          </p:cNvSpPr>
          <p:nvPr/>
        </p:nvSpPr>
        <p:spPr bwMode="auto">
          <a:xfrm>
            <a:off x="1752600" y="1447800"/>
            <a:ext cx="1981200" cy="10668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Numeric</a:t>
            </a:r>
          </a:p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sp>
        <p:nvSpPr>
          <p:cNvPr id="30730" name="Rectangle 10"/>
          <p:cNvSpPr>
            <a:spLocks noChangeArrowheads="1"/>
          </p:cNvSpPr>
          <p:nvPr/>
        </p:nvSpPr>
        <p:spPr bwMode="auto">
          <a:xfrm>
            <a:off x="1752600" y="3200400"/>
            <a:ext cx="2057400" cy="12192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Components</a:t>
            </a:r>
          </a:p>
        </p:txBody>
      </p:sp>
      <p:sp>
        <p:nvSpPr>
          <p:cNvPr id="30735" name="Line 15"/>
          <p:cNvSpPr>
            <a:spLocks noChangeShapeType="1"/>
          </p:cNvSpPr>
          <p:nvPr/>
        </p:nvSpPr>
        <p:spPr bwMode="auto">
          <a:xfrm>
            <a:off x="2819400" y="2514600"/>
            <a:ext cx="0" cy="685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36" name="Rectangle 16"/>
          <p:cNvSpPr>
            <a:spLocks noChangeArrowheads="1"/>
          </p:cNvSpPr>
          <p:nvPr/>
        </p:nvSpPr>
        <p:spPr bwMode="auto">
          <a:xfrm>
            <a:off x="1752600" y="5029200"/>
            <a:ext cx="2057400" cy="12192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Symbolic</a:t>
            </a:r>
          </a:p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7772400" y="381000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4</a:t>
            </a:r>
          </a:p>
        </p:txBody>
      </p:sp>
      <p:grpSp>
        <p:nvGrpSpPr>
          <p:cNvPr id="23561" name="Group 24"/>
          <p:cNvGrpSpPr>
            <a:grpSpLocks/>
          </p:cNvGrpSpPr>
          <p:nvPr/>
        </p:nvGrpSpPr>
        <p:grpSpPr bwMode="auto">
          <a:xfrm>
            <a:off x="4343400" y="3962400"/>
            <a:ext cx="1905000" cy="1828800"/>
            <a:chOff x="3024" y="2112"/>
            <a:chExt cx="1200" cy="1152"/>
          </a:xfrm>
        </p:grpSpPr>
        <p:sp>
          <p:nvSpPr>
            <p:cNvPr id="30745" name="Line 25"/>
            <p:cNvSpPr>
              <a:spLocks noChangeShapeType="1"/>
            </p:cNvSpPr>
            <p:nvPr/>
          </p:nvSpPr>
          <p:spPr bwMode="auto">
            <a:xfrm>
              <a:off x="3024" y="2112"/>
              <a:ext cx="384" cy="33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746" name="Line 26"/>
            <p:cNvSpPr>
              <a:spLocks noChangeShapeType="1"/>
            </p:cNvSpPr>
            <p:nvPr/>
          </p:nvSpPr>
          <p:spPr bwMode="auto">
            <a:xfrm flipV="1">
              <a:off x="3072" y="2928"/>
              <a:ext cx="336" cy="33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0747" name="Oval 27"/>
            <p:cNvSpPr>
              <a:spLocks noChangeArrowheads="1"/>
            </p:cNvSpPr>
            <p:nvPr/>
          </p:nvSpPr>
          <p:spPr bwMode="auto">
            <a:xfrm>
              <a:off x="3456" y="2496"/>
              <a:ext cx="336" cy="336"/>
            </a:xfrm>
            <a:prstGeom prst="ellipse">
              <a:avLst/>
            </a:prstGeom>
            <a:noFill/>
            <a:ln w="12700" algn="ctr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altLang="en-US" sz="2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+</a:t>
              </a:r>
            </a:p>
          </p:txBody>
        </p:sp>
        <p:sp>
          <p:nvSpPr>
            <p:cNvPr id="30748" name="Line 28"/>
            <p:cNvSpPr>
              <a:spLocks noChangeShapeType="1"/>
            </p:cNvSpPr>
            <p:nvPr/>
          </p:nvSpPr>
          <p:spPr bwMode="auto">
            <a:xfrm flipV="1">
              <a:off x="3888" y="2640"/>
              <a:ext cx="33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0752" name="Text Box 32"/>
          <p:cNvSpPr txBox="1">
            <a:spLocks noChangeArrowheads="1"/>
          </p:cNvSpPr>
          <p:nvPr/>
        </p:nvSpPr>
        <p:spPr bwMode="auto">
          <a:xfrm>
            <a:off x="1773238" y="1447800"/>
            <a:ext cx="298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</a:p>
        </p:txBody>
      </p:sp>
      <p:sp>
        <p:nvSpPr>
          <p:cNvPr id="30753" name="Text Box 33"/>
          <p:cNvSpPr txBox="1">
            <a:spLocks noChangeArrowheads="1"/>
          </p:cNvSpPr>
          <p:nvPr/>
        </p:nvSpPr>
        <p:spPr bwMode="auto">
          <a:xfrm>
            <a:off x="1752600" y="320040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</a:p>
        </p:txBody>
      </p:sp>
      <p:sp>
        <p:nvSpPr>
          <p:cNvPr id="30754" name="Text Box 34"/>
          <p:cNvSpPr txBox="1">
            <a:spLocks noChangeArrowheads="1"/>
          </p:cNvSpPr>
          <p:nvPr/>
        </p:nvSpPr>
        <p:spPr bwMode="auto">
          <a:xfrm>
            <a:off x="1752600" y="502920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4191000" y="1524000"/>
            <a:ext cx="2667000" cy="1200329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Encode Local </a:t>
            </a:r>
          </a:p>
          <a:p>
            <a:pPr algn="ctr" eaLnBrk="1" hangingPunct="1">
              <a:defRPr/>
            </a:pPr>
            <a:r>
              <a:rPr lang="en-US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Surface Geometry  of an Object</a:t>
            </a:r>
          </a:p>
        </p:txBody>
      </p:sp>
    </p:spTree>
    <p:extLst>
      <p:ext uri="{BB962C8B-B14F-4D97-AF65-F5344CB8AC3E}">
        <p14:creationId xmlns:p14="http://schemas.microsoft.com/office/powerpoint/2010/main" val="3196286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07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32" grpId="0" animBg="1"/>
    </p:bld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0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4000">
                <a:latin typeface="Comic Sans MS" panose="030F0702030302020204" pitchFamily="66" charset="0"/>
              </a:rPr>
              <a:t>The Spin Image Signature</a:t>
            </a:r>
          </a:p>
        </p:txBody>
      </p:sp>
      <p:sp>
        <p:nvSpPr>
          <p:cNvPr id="24579" name="AutoShape 3"/>
          <p:cNvSpPr>
            <a:spLocks noChangeArrowheads="1"/>
          </p:cNvSpPr>
          <p:nvPr/>
        </p:nvSpPr>
        <p:spPr bwMode="auto">
          <a:xfrm>
            <a:off x="2895600" y="3657600"/>
            <a:ext cx="3276600" cy="1143000"/>
          </a:xfrm>
          <a:prstGeom prst="parallelogram">
            <a:avLst>
              <a:gd name="adj" fmla="val 71667"/>
            </a:avLst>
          </a:prstGeom>
          <a:solidFill>
            <a:schemeClr val="accent1"/>
          </a:solidFill>
          <a:ln w="12700">
            <a:solidFill>
              <a:schemeClr val="tx1"/>
            </a:solidFill>
            <a:miter lim="800000"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n-US" altLang="en-US" sz="240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131076" name="Line 4"/>
          <p:cNvSpPr>
            <a:spLocks noChangeShapeType="1"/>
          </p:cNvSpPr>
          <p:nvPr/>
        </p:nvSpPr>
        <p:spPr bwMode="auto">
          <a:xfrm flipV="1">
            <a:off x="4495800" y="3200400"/>
            <a:ext cx="0" cy="990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077" name="Oval 5"/>
          <p:cNvSpPr>
            <a:spLocks noChangeArrowheads="1"/>
          </p:cNvSpPr>
          <p:nvPr/>
        </p:nvSpPr>
        <p:spPr bwMode="auto">
          <a:xfrm>
            <a:off x="4419600" y="4114800"/>
            <a:ext cx="152400" cy="152400"/>
          </a:xfrm>
          <a:prstGeom prst="ellipse">
            <a:avLst/>
          </a:prstGeom>
          <a:solidFill>
            <a:srgbClr val="663300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078" name="Oval 6"/>
          <p:cNvSpPr>
            <a:spLocks noChangeArrowheads="1"/>
          </p:cNvSpPr>
          <p:nvPr/>
        </p:nvSpPr>
        <p:spPr bwMode="auto">
          <a:xfrm>
            <a:off x="5334000" y="3048000"/>
            <a:ext cx="152400" cy="152400"/>
          </a:xfrm>
          <a:prstGeom prst="ellipse">
            <a:avLst/>
          </a:prstGeom>
          <a:solidFill>
            <a:schemeClr val="tx1"/>
          </a:solidFill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83" name="Text Box 7"/>
          <p:cNvSpPr txBox="1">
            <a:spLocks noChangeArrowheads="1"/>
          </p:cNvSpPr>
          <p:nvPr/>
        </p:nvSpPr>
        <p:spPr bwMode="auto">
          <a:xfrm>
            <a:off x="4038600" y="4038600"/>
            <a:ext cx="3698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 sz="2400" b="1">
                <a:solidFill>
                  <a:schemeClr val="bg1"/>
                </a:solidFill>
                <a:latin typeface="Times New Roman" panose="02020603050405020304" pitchFamily="18" charset="0"/>
              </a:rPr>
              <a:t>P</a:t>
            </a:r>
          </a:p>
        </p:txBody>
      </p:sp>
      <p:sp>
        <p:nvSpPr>
          <p:cNvPr id="24584" name="Text Box 8"/>
          <p:cNvSpPr txBox="1">
            <a:spLocks noChangeArrowheads="1"/>
          </p:cNvSpPr>
          <p:nvPr/>
        </p:nvSpPr>
        <p:spPr bwMode="auto">
          <a:xfrm>
            <a:off x="5486400" y="2667000"/>
            <a:ext cx="404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</a:rPr>
              <a:t>X</a:t>
            </a:r>
          </a:p>
        </p:txBody>
      </p:sp>
      <p:sp>
        <p:nvSpPr>
          <p:cNvPr id="131081" name="Line 9"/>
          <p:cNvSpPr>
            <a:spLocks noChangeShapeType="1"/>
          </p:cNvSpPr>
          <p:nvPr/>
        </p:nvSpPr>
        <p:spPr bwMode="auto">
          <a:xfrm>
            <a:off x="5410200" y="3124200"/>
            <a:ext cx="0" cy="8382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1082" name="Line 10"/>
          <p:cNvSpPr>
            <a:spLocks noChangeShapeType="1"/>
          </p:cNvSpPr>
          <p:nvPr/>
        </p:nvSpPr>
        <p:spPr bwMode="auto">
          <a:xfrm flipV="1">
            <a:off x="4495800" y="3962400"/>
            <a:ext cx="914400" cy="22860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4587" name="Text Box 11"/>
          <p:cNvSpPr txBox="1">
            <a:spLocks noChangeArrowheads="1"/>
          </p:cNvSpPr>
          <p:nvPr/>
        </p:nvSpPr>
        <p:spPr bwMode="auto">
          <a:xfrm>
            <a:off x="4098925" y="2936875"/>
            <a:ext cx="3540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</a:rPr>
              <a:t>n</a:t>
            </a:r>
          </a:p>
        </p:txBody>
      </p:sp>
      <p:sp>
        <p:nvSpPr>
          <p:cNvPr id="24588" name="Text Box 12"/>
          <p:cNvSpPr txBox="1">
            <a:spLocks noChangeArrowheads="1"/>
          </p:cNvSpPr>
          <p:nvPr/>
        </p:nvSpPr>
        <p:spPr bwMode="auto">
          <a:xfrm>
            <a:off x="4860925" y="3997325"/>
            <a:ext cx="3762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 sz="2400" b="1">
                <a:solidFill>
                  <a:schemeClr val="bg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</a:t>
            </a:r>
            <a:endParaRPr lang="en-US" altLang="en-US" sz="2400" b="1">
              <a:solidFill>
                <a:schemeClr val="bg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89" name="Text Box 13"/>
          <p:cNvSpPr txBox="1">
            <a:spLocks noChangeArrowheads="1"/>
          </p:cNvSpPr>
          <p:nvPr/>
        </p:nvSpPr>
        <p:spPr bwMode="auto">
          <a:xfrm>
            <a:off x="5029200" y="3276600"/>
            <a:ext cx="35083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 sz="2400" b="1">
                <a:solidFill>
                  <a:schemeClr val="tx1"/>
                </a:solidFill>
                <a:latin typeface="Times New Roman" panose="02020603050405020304" pitchFamily="18" charset="0"/>
                <a:sym typeface="Symbol" panose="05050102010706020507" pitchFamily="18" charset="2"/>
              </a:rPr>
              <a:t></a:t>
            </a:r>
            <a:endParaRPr lang="en-US" altLang="en-US" sz="2400" b="1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  <p:sp>
        <p:nvSpPr>
          <p:cNvPr id="24590" name="Text Box 14"/>
          <p:cNvSpPr txBox="1">
            <a:spLocks noChangeArrowheads="1"/>
          </p:cNvSpPr>
          <p:nvPr/>
        </p:nvSpPr>
        <p:spPr bwMode="auto">
          <a:xfrm>
            <a:off x="381000" y="2185988"/>
            <a:ext cx="8026400" cy="3749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 sz="2000">
                <a:solidFill>
                  <a:schemeClr val="tx1"/>
                </a:solidFill>
              </a:rPr>
              <a:t>P is the selected vertex.</a:t>
            </a:r>
          </a:p>
          <a:p>
            <a:pPr algn="l" eaLnBrk="1" hangingPunct="1"/>
            <a:endParaRPr lang="en-US" altLang="en-US" sz="2000">
              <a:solidFill>
                <a:schemeClr val="tx1"/>
              </a:solidFill>
            </a:endParaRPr>
          </a:p>
          <a:p>
            <a:pPr algn="l" eaLnBrk="1" hangingPunct="1"/>
            <a:r>
              <a:rPr lang="en-US" altLang="en-US" sz="2000">
                <a:solidFill>
                  <a:schemeClr val="tx1"/>
                </a:solidFill>
              </a:rPr>
              <a:t>X is a contributing point</a:t>
            </a:r>
          </a:p>
          <a:p>
            <a:pPr algn="l" eaLnBrk="1" hangingPunct="1"/>
            <a:r>
              <a:rPr lang="en-US" altLang="en-US" sz="2000">
                <a:solidFill>
                  <a:schemeClr val="tx1"/>
                </a:solidFill>
              </a:rPr>
              <a:t>    of the mesh.</a:t>
            </a:r>
          </a:p>
          <a:p>
            <a:pPr algn="l" eaLnBrk="1" hangingPunct="1"/>
            <a:endParaRPr lang="en-US" altLang="en-US" sz="2000">
              <a:solidFill>
                <a:schemeClr val="tx1"/>
              </a:solidFill>
            </a:endParaRPr>
          </a:p>
          <a:p>
            <a:pPr algn="l" eaLnBrk="1" hangingPunct="1"/>
            <a:endParaRPr lang="en-US" altLang="en-US" sz="2000">
              <a:solidFill>
                <a:schemeClr val="tx1"/>
              </a:solidFill>
            </a:endParaRPr>
          </a:p>
          <a:p>
            <a:pPr algn="l" eaLnBrk="1" hangingPunct="1"/>
            <a:endParaRPr lang="en-US" altLang="en-US" sz="2000">
              <a:solidFill>
                <a:schemeClr val="tx1"/>
              </a:solidFill>
            </a:endParaRPr>
          </a:p>
          <a:p>
            <a:pPr algn="l" eaLnBrk="1" hangingPunct="1"/>
            <a:endParaRPr lang="en-US" altLang="en-US" sz="2000">
              <a:solidFill>
                <a:schemeClr val="tx1"/>
              </a:solidFill>
            </a:endParaRPr>
          </a:p>
          <a:p>
            <a:pPr algn="l" eaLnBrk="1" hangingPunct="1"/>
            <a:endParaRPr lang="en-US" altLang="en-US" sz="2000">
              <a:solidFill>
                <a:schemeClr val="tx1"/>
              </a:solidFill>
              <a:sym typeface="Symbol" panose="05050102010706020507" pitchFamily="18" charset="2"/>
            </a:endParaRPr>
          </a:p>
          <a:p>
            <a:pPr algn="l" eaLnBrk="1" hangingPunct="1"/>
            <a:r>
              <a:rPr lang="en-US" altLang="en-US" sz="2000">
                <a:solidFill>
                  <a:schemeClr val="tx1"/>
                </a:solidFill>
                <a:sym typeface="Symbol" panose="05050102010706020507" pitchFamily="18" charset="2"/>
              </a:rPr>
              <a:t> is the perpendicular distance from X to P’s surface normal.</a:t>
            </a:r>
          </a:p>
          <a:p>
            <a:pPr algn="l" eaLnBrk="1" hangingPunct="1"/>
            <a:endParaRPr lang="en-US" altLang="en-US" sz="2000">
              <a:solidFill>
                <a:schemeClr val="tx1"/>
              </a:solidFill>
              <a:sym typeface="Symbol" panose="05050102010706020507" pitchFamily="18" charset="2"/>
            </a:endParaRPr>
          </a:p>
          <a:p>
            <a:pPr algn="l" eaLnBrk="1" hangingPunct="1"/>
            <a:r>
              <a:rPr lang="en-US" altLang="en-US" sz="2000">
                <a:solidFill>
                  <a:schemeClr val="tx1"/>
                </a:solidFill>
                <a:sym typeface="Symbol" panose="05050102010706020507" pitchFamily="18" charset="2"/>
              </a:rPr>
              <a:t> is the signed perpendicular distance from X to P’s tangent plane.</a:t>
            </a:r>
            <a:endParaRPr lang="en-US" altLang="en-US" sz="2000">
              <a:solidFill>
                <a:schemeClr val="tx1"/>
              </a:solidFill>
            </a:endParaRPr>
          </a:p>
        </p:txBody>
      </p:sp>
      <p:sp>
        <p:nvSpPr>
          <p:cNvPr id="24591" name="Text Box 15"/>
          <p:cNvSpPr txBox="1">
            <a:spLocks noChangeArrowheads="1"/>
          </p:cNvSpPr>
          <p:nvPr/>
        </p:nvSpPr>
        <p:spPr bwMode="auto">
          <a:xfrm>
            <a:off x="5927725" y="3979863"/>
            <a:ext cx="2312988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 sz="2000">
                <a:solidFill>
                  <a:schemeClr val="tx1"/>
                </a:solidFill>
              </a:rPr>
              <a:t>tangent plane at P</a:t>
            </a:r>
          </a:p>
        </p:txBody>
      </p:sp>
    </p:spTree>
    <p:extLst>
      <p:ext uri="{BB962C8B-B14F-4D97-AF65-F5344CB8AC3E}">
        <p14:creationId xmlns:p14="http://schemas.microsoft.com/office/powerpoint/2010/main" val="3745372298"/>
      </p:ext>
    </p:extLst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09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4000">
                <a:latin typeface="Comic Sans MS" panose="030F0702030302020204" pitchFamily="66" charset="0"/>
              </a:rPr>
              <a:t>Spin Image Construction</a:t>
            </a:r>
          </a:p>
        </p:txBody>
      </p:sp>
      <p:sp>
        <p:nvSpPr>
          <p:cNvPr id="25603" name="Text Box 3"/>
          <p:cNvSpPr txBox="1">
            <a:spLocks noChangeArrowheads="1"/>
          </p:cNvSpPr>
          <p:nvPr/>
        </p:nvSpPr>
        <p:spPr bwMode="auto">
          <a:xfrm>
            <a:off x="914400" y="2138363"/>
            <a:ext cx="7673975" cy="3505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>
              <a:buFontTx/>
              <a:buChar char="•"/>
            </a:pPr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  </a:t>
            </a:r>
            <a:r>
              <a:rPr lang="en-US" altLang="en-US" sz="2000">
                <a:solidFill>
                  <a:schemeClr val="tx1"/>
                </a:solidFill>
              </a:rPr>
              <a:t>A spin image is constructed</a:t>
            </a:r>
          </a:p>
          <a:p>
            <a:pPr algn="l" eaLnBrk="1" hangingPunct="1"/>
            <a:r>
              <a:rPr lang="en-US" altLang="en-US" sz="2000">
                <a:solidFill>
                  <a:schemeClr val="tx1"/>
                </a:solidFill>
              </a:rPr>
              <a:t>    - about a specified oriented point o of the object surface</a:t>
            </a:r>
          </a:p>
          <a:p>
            <a:pPr algn="l" eaLnBrk="1" hangingPunct="1"/>
            <a:r>
              <a:rPr lang="en-US" altLang="en-US" sz="2000">
                <a:solidFill>
                  <a:schemeClr val="tx1"/>
                </a:solidFill>
              </a:rPr>
              <a:t>    -  with respect to a set of contributing points C, which is</a:t>
            </a:r>
          </a:p>
          <a:p>
            <a:pPr algn="l" eaLnBrk="1" hangingPunct="1"/>
            <a:r>
              <a:rPr lang="en-US" altLang="en-US" sz="2000">
                <a:solidFill>
                  <a:schemeClr val="tx1"/>
                </a:solidFill>
              </a:rPr>
              <a:t>       controlled by maximum distance and angle from o.</a:t>
            </a:r>
          </a:p>
          <a:p>
            <a:pPr algn="l" eaLnBrk="1" hangingPunct="1"/>
            <a:endParaRPr lang="en-US" altLang="en-US" sz="2000">
              <a:solidFill>
                <a:schemeClr val="tx1"/>
              </a:solidFill>
            </a:endParaRPr>
          </a:p>
          <a:p>
            <a:pPr algn="l" eaLnBrk="1" hangingPunct="1">
              <a:buFontTx/>
              <a:buChar char="•"/>
            </a:pPr>
            <a:r>
              <a:rPr lang="en-US" altLang="en-US" sz="2000">
                <a:solidFill>
                  <a:schemeClr val="tx1"/>
                </a:solidFill>
              </a:rPr>
              <a:t>  It is stored as an array of accumulators S(</a:t>
            </a:r>
            <a:r>
              <a:rPr lang="en-US" altLang="en-US" sz="2000">
                <a:solidFill>
                  <a:schemeClr val="tx1"/>
                </a:solidFill>
                <a:sym typeface="Symbol" panose="05050102010706020507" pitchFamily="18" charset="2"/>
              </a:rPr>
              <a:t>,) computed via:</a:t>
            </a:r>
          </a:p>
          <a:p>
            <a:pPr algn="l" eaLnBrk="1" hangingPunct="1"/>
            <a:endParaRPr lang="en-US" altLang="en-US" sz="2000">
              <a:solidFill>
                <a:schemeClr val="tx1"/>
              </a:solidFill>
              <a:sym typeface="Symbol" panose="05050102010706020507" pitchFamily="18" charset="2"/>
            </a:endParaRPr>
          </a:p>
          <a:p>
            <a:pPr algn="l" eaLnBrk="1" hangingPunct="1">
              <a:buFontTx/>
              <a:buChar char="•"/>
            </a:pPr>
            <a:r>
              <a:rPr lang="en-US" altLang="en-US" sz="2000">
                <a:solidFill>
                  <a:schemeClr val="tx1"/>
                </a:solidFill>
                <a:sym typeface="Symbol" panose="05050102010706020507" pitchFamily="18" charset="2"/>
              </a:rPr>
              <a:t>  For each point c in C(o)</a:t>
            </a:r>
          </a:p>
          <a:p>
            <a:pPr algn="l" eaLnBrk="1" hangingPunct="1"/>
            <a:endParaRPr lang="en-US" altLang="en-US" sz="2000">
              <a:solidFill>
                <a:schemeClr val="tx1"/>
              </a:solidFill>
              <a:sym typeface="Symbol" panose="05050102010706020507" pitchFamily="18" charset="2"/>
            </a:endParaRPr>
          </a:p>
          <a:p>
            <a:pPr algn="l" eaLnBrk="1" hangingPunct="1"/>
            <a:r>
              <a:rPr lang="en-US" altLang="en-US" sz="2000">
                <a:solidFill>
                  <a:schemeClr val="tx1"/>
                </a:solidFill>
                <a:sym typeface="Symbol" panose="05050102010706020507" pitchFamily="18" charset="2"/>
              </a:rPr>
              <a:t>    1. compute  and  for c.</a:t>
            </a:r>
          </a:p>
          <a:p>
            <a:pPr algn="l" eaLnBrk="1" hangingPunct="1"/>
            <a:r>
              <a:rPr lang="en-US" altLang="en-US" sz="2000">
                <a:solidFill>
                  <a:schemeClr val="tx1"/>
                </a:solidFill>
                <a:sym typeface="Symbol" panose="05050102010706020507" pitchFamily="18" charset="2"/>
              </a:rPr>
              <a:t>    2. increment S </a:t>
            </a:r>
            <a:r>
              <a:rPr lang="en-US" altLang="en-US" sz="2000">
                <a:solidFill>
                  <a:schemeClr val="tx1"/>
                </a:solidFill>
              </a:rPr>
              <a:t>(</a:t>
            </a:r>
            <a:r>
              <a:rPr lang="en-US" altLang="en-US" sz="2000">
                <a:solidFill>
                  <a:schemeClr val="tx1"/>
                </a:solidFill>
                <a:sym typeface="Symbol" panose="05050102010706020507" pitchFamily="18" charset="2"/>
              </a:rPr>
              <a:t>,) </a:t>
            </a:r>
          </a:p>
        </p:txBody>
      </p:sp>
      <p:sp>
        <p:nvSpPr>
          <p:cNvPr id="132100" name="Arc 4"/>
          <p:cNvSpPr>
            <a:spLocks/>
          </p:cNvSpPr>
          <p:nvPr/>
        </p:nvSpPr>
        <p:spPr bwMode="auto">
          <a:xfrm>
            <a:off x="5867400" y="4724400"/>
            <a:ext cx="1447800" cy="762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1" name="Arc 5"/>
          <p:cNvSpPr>
            <a:spLocks/>
          </p:cNvSpPr>
          <p:nvPr/>
        </p:nvSpPr>
        <p:spPr bwMode="auto">
          <a:xfrm>
            <a:off x="5791200" y="5029200"/>
            <a:ext cx="1447800" cy="762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2" name="Arc 6"/>
          <p:cNvSpPr>
            <a:spLocks/>
          </p:cNvSpPr>
          <p:nvPr/>
        </p:nvSpPr>
        <p:spPr bwMode="auto">
          <a:xfrm>
            <a:off x="5638800" y="5334000"/>
            <a:ext cx="1447800" cy="762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3" name="Arc 7"/>
          <p:cNvSpPr>
            <a:spLocks/>
          </p:cNvSpPr>
          <p:nvPr/>
        </p:nvSpPr>
        <p:spPr bwMode="auto">
          <a:xfrm rot="6070738">
            <a:off x="6057900" y="5219700"/>
            <a:ext cx="1447800" cy="762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4" name="Arc 8"/>
          <p:cNvSpPr>
            <a:spLocks/>
          </p:cNvSpPr>
          <p:nvPr/>
        </p:nvSpPr>
        <p:spPr bwMode="auto">
          <a:xfrm rot="6070738">
            <a:off x="5753100" y="5067300"/>
            <a:ext cx="1447800" cy="762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5" name="Arc 9"/>
          <p:cNvSpPr>
            <a:spLocks/>
          </p:cNvSpPr>
          <p:nvPr/>
        </p:nvSpPr>
        <p:spPr bwMode="auto">
          <a:xfrm rot="6070738">
            <a:off x="5448300" y="4914900"/>
            <a:ext cx="1447800" cy="762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6" name="Arc 10"/>
          <p:cNvSpPr>
            <a:spLocks/>
          </p:cNvSpPr>
          <p:nvPr/>
        </p:nvSpPr>
        <p:spPr bwMode="auto">
          <a:xfrm rot="6070738">
            <a:off x="5143500" y="4762500"/>
            <a:ext cx="1447800" cy="762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7" name="Arc 11"/>
          <p:cNvSpPr>
            <a:spLocks/>
          </p:cNvSpPr>
          <p:nvPr/>
        </p:nvSpPr>
        <p:spPr bwMode="auto">
          <a:xfrm rot="6070738">
            <a:off x="4838700" y="4610100"/>
            <a:ext cx="1447800" cy="762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8" name="Arc 12"/>
          <p:cNvSpPr>
            <a:spLocks/>
          </p:cNvSpPr>
          <p:nvPr/>
        </p:nvSpPr>
        <p:spPr bwMode="auto">
          <a:xfrm>
            <a:off x="5410200" y="5562600"/>
            <a:ext cx="1447800" cy="762000"/>
          </a:xfrm>
          <a:custGeom>
            <a:avLst/>
            <a:gdLst>
              <a:gd name="G0" fmla="+- 0 0 0"/>
              <a:gd name="G1" fmla="+- 21600 0 0"/>
              <a:gd name="G2" fmla="+- 21600 0 0"/>
              <a:gd name="T0" fmla="*/ 0 w 21600"/>
              <a:gd name="T1" fmla="*/ 0 h 21600"/>
              <a:gd name="T2" fmla="*/ 21600 w 21600"/>
              <a:gd name="T3" fmla="*/ 21600 h 21600"/>
              <a:gd name="T4" fmla="*/ 0 w 21600"/>
              <a:gd name="T5" fmla="*/ 216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21600" h="21600" fill="none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0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noFill/>
          <a:ln w="12700">
            <a:solidFill>
              <a:schemeClr val="tx1"/>
            </a:solidFill>
            <a:round/>
            <a:headEnd type="none" w="sm" len="sm"/>
            <a:tailEnd type="none" w="sm" len="sm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2109" name="Line 13"/>
          <p:cNvSpPr>
            <a:spLocks noChangeShapeType="1"/>
          </p:cNvSpPr>
          <p:nvPr/>
        </p:nvSpPr>
        <p:spPr bwMode="auto">
          <a:xfrm flipV="1">
            <a:off x="6400800" y="4648200"/>
            <a:ext cx="0" cy="762000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 type="none" w="sm" len="sm"/>
            <a:tailEnd type="triangle" w="sm" len="sm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5614" name="Text Box 14"/>
          <p:cNvSpPr txBox="1">
            <a:spLocks noChangeArrowheads="1"/>
          </p:cNvSpPr>
          <p:nvPr/>
        </p:nvSpPr>
        <p:spPr bwMode="auto">
          <a:xfrm>
            <a:off x="6400800" y="5105400"/>
            <a:ext cx="3365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 type="none" w="sm" len="sm"/>
                <a:tailEnd type="none" w="sm" len="sm"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 sz="2400">
                <a:solidFill>
                  <a:schemeClr val="tx1"/>
                </a:solidFill>
                <a:latin typeface="Times New Roman" panose="02020603050405020304" pitchFamily="18" charset="0"/>
              </a:rPr>
              <a:t>o</a:t>
            </a:r>
          </a:p>
        </p:txBody>
      </p:sp>
    </p:spTree>
    <p:extLst>
      <p:ext uri="{BB962C8B-B14F-4D97-AF65-F5344CB8AC3E}">
        <p14:creationId xmlns:p14="http://schemas.microsoft.com/office/powerpoint/2010/main" val="892195332"/>
      </p:ext>
    </p:extLst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381000" y="228600"/>
            <a:ext cx="8229600" cy="11398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3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Numeric Signatures: Spin Images</a:t>
            </a:r>
            <a:br>
              <a:rPr lang="en-US" altLang="en-US" sz="36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</a:br>
            <a:endParaRPr lang="en-US" altLang="en-US" sz="36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1747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457200" y="4343400"/>
            <a:ext cx="8382000" cy="2362200"/>
          </a:xfrm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bg1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marL="495300" indent="-495300" eaLnBrk="1" hangingPunct="1">
              <a:lnSpc>
                <a:spcPct val="80000"/>
              </a:lnSpc>
              <a:defRPr/>
            </a:pPr>
            <a:endParaRPr lang="en-US" altLang="en-US" sz="16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marL="495300" indent="-495300" eaLnBrk="1" hangingPunct="1">
              <a:lnSpc>
                <a:spcPct val="80000"/>
              </a:lnSpc>
              <a:defRPr/>
            </a:pPr>
            <a:r>
              <a:rPr lang="en-US" altLang="en-US" sz="2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Rich set of surface shape descriptors.</a:t>
            </a:r>
          </a:p>
          <a:p>
            <a:pPr marL="495300" indent="-495300" eaLnBrk="1" hangingPunct="1">
              <a:lnSpc>
                <a:spcPct val="80000"/>
              </a:lnSpc>
              <a:defRPr/>
            </a:pPr>
            <a:endParaRPr lang="en-US" altLang="en-US" sz="2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marL="495300" indent="-495300" eaLnBrk="1" hangingPunct="1">
              <a:lnSpc>
                <a:spcPct val="80000"/>
              </a:lnSpc>
              <a:defRPr/>
            </a:pPr>
            <a:r>
              <a:rPr lang="en-US" altLang="en-US" sz="2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Their spatial scale can be modified  to include local and non-local surface  features. </a:t>
            </a:r>
          </a:p>
          <a:p>
            <a:pPr marL="495300" indent="-495300" eaLnBrk="1" hangingPunct="1">
              <a:lnSpc>
                <a:spcPct val="80000"/>
              </a:lnSpc>
              <a:defRPr/>
            </a:pPr>
            <a:endParaRPr lang="en-US" altLang="en-US" sz="2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  <a:p>
            <a:pPr marL="495300" indent="-495300" eaLnBrk="1" hangingPunct="1">
              <a:lnSpc>
                <a:spcPct val="80000"/>
              </a:lnSpc>
              <a:defRPr/>
            </a:pPr>
            <a:r>
              <a:rPr lang="en-US" altLang="en-US" sz="2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Representation is robust to scene clutter and occlusions.</a:t>
            </a:r>
          </a:p>
        </p:txBody>
      </p:sp>
      <p:pic>
        <p:nvPicPr>
          <p:cNvPr id="26628" name="Picture 5" descr="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47788" y="1492250"/>
            <a:ext cx="1076325" cy="109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29" name="Picture 6" descr="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98913" y="1492250"/>
            <a:ext cx="968375" cy="11509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0" name="Picture 7" descr="4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1450" y="1371600"/>
            <a:ext cx="1062038" cy="1271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1" name="Picture 8" descr="5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41600" y="1552575"/>
            <a:ext cx="985838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2" name="Picture 9" descr="train_02463_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2765425"/>
            <a:ext cx="989013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3" name="Picture 10" descr="train_03500_1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5413" y="2765425"/>
            <a:ext cx="974725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4" name="Picture 11" descr="train_03523_4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25750"/>
            <a:ext cx="922338" cy="908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5" name="Picture 12" descr="train_03714_1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76513" y="2825750"/>
            <a:ext cx="874712" cy="847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6" name="Picture 13" descr="train_03767_4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4950" y="2765425"/>
            <a:ext cx="977900" cy="968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6637" name="Picture 14" descr="1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725" y="1552575"/>
            <a:ext cx="906463" cy="10302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59" name="Rectangle 15"/>
          <p:cNvSpPr>
            <a:spLocks noChangeArrowheads="1"/>
          </p:cNvSpPr>
          <p:nvPr/>
        </p:nvSpPr>
        <p:spPr bwMode="auto">
          <a:xfrm>
            <a:off x="1219200" y="2765425"/>
            <a:ext cx="1035050" cy="968375"/>
          </a:xfrm>
          <a:prstGeom prst="rect">
            <a:avLst/>
          </a:prstGeom>
          <a:noFill/>
          <a:ln w="254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60" name="Rectangle 16"/>
          <p:cNvSpPr>
            <a:spLocks noChangeArrowheads="1"/>
          </p:cNvSpPr>
          <p:nvPr/>
        </p:nvSpPr>
        <p:spPr bwMode="auto">
          <a:xfrm>
            <a:off x="2576513" y="2765425"/>
            <a:ext cx="1035050" cy="968375"/>
          </a:xfrm>
          <a:prstGeom prst="rect">
            <a:avLst/>
          </a:prstGeom>
          <a:noFill/>
          <a:ln w="254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61" name="Rectangle 17"/>
          <p:cNvSpPr>
            <a:spLocks noChangeArrowheads="1"/>
          </p:cNvSpPr>
          <p:nvPr/>
        </p:nvSpPr>
        <p:spPr bwMode="auto">
          <a:xfrm>
            <a:off x="3935413" y="2765425"/>
            <a:ext cx="1033462" cy="968375"/>
          </a:xfrm>
          <a:prstGeom prst="rect">
            <a:avLst/>
          </a:prstGeom>
          <a:noFill/>
          <a:ln w="254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62" name="Rectangle 18"/>
          <p:cNvSpPr>
            <a:spLocks noChangeArrowheads="1"/>
          </p:cNvSpPr>
          <p:nvPr/>
        </p:nvSpPr>
        <p:spPr bwMode="auto">
          <a:xfrm>
            <a:off x="5292725" y="2765425"/>
            <a:ext cx="1033463" cy="968375"/>
          </a:xfrm>
          <a:prstGeom prst="rect">
            <a:avLst/>
          </a:prstGeom>
          <a:noFill/>
          <a:ln w="254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63" name="Rectangle 19"/>
          <p:cNvSpPr>
            <a:spLocks noChangeArrowheads="1"/>
          </p:cNvSpPr>
          <p:nvPr/>
        </p:nvSpPr>
        <p:spPr bwMode="auto">
          <a:xfrm>
            <a:off x="6584950" y="2765425"/>
            <a:ext cx="1035050" cy="968375"/>
          </a:xfrm>
          <a:prstGeom prst="rect">
            <a:avLst/>
          </a:prstGeom>
          <a:noFill/>
          <a:ln w="254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64" name="Line 20"/>
          <p:cNvSpPr>
            <a:spLocks noChangeShapeType="1"/>
          </p:cNvSpPr>
          <p:nvPr/>
        </p:nvSpPr>
        <p:spPr bwMode="auto">
          <a:xfrm flipV="1">
            <a:off x="762000" y="1752600"/>
            <a:ext cx="609600" cy="228600"/>
          </a:xfrm>
          <a:prstGeom prst="line">
            <a:avLst/>
          </a:prstGeom>
          <a:noFill/>
          <a:ln w="38100">
            <a:solidFill>
              <a:schemeClr val="bg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65" name="Oval 21"/>
          <p:cNvSpPr>
            <a:spLocks noChangeArrowheads="1"/>
          </p:cNvSpPr>
          <p:nvPr/>
        </p:nvSpPr>
        <p:spPr bwMode="auto">
          <a:xfrm>
            <a:off x="1676400" y="1600200"/>
            <a:ext cx="76200" cy="76200"/>
          </a:xfrm>
          <a:prstGeom prst="ellipse">
            <a:avLst/>
          </a:prstGeom>
          <a:solidFill>
            <a:schemeClr val="bg1"/>
          </a:solidFill>
          <a:ln w="1270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645" name="Text Box 22"/>
          <p:cNvSpPr txBox="1">
            <a:spLocks noChangeArrowheads="1"/>
          </p:cNvSpPr>
          <p:nvPr/>
        </p:nvSpPr>
        <p:spPr bwMode="auto">
          <a:xfrm>
            <a:off x="228600" y="1828800"/>
            <a:ext cx="422275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3600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26646" name="Text Box 23"/>
          <p:cNvSpPr txBox="1">
            <a:spLocks noChangeArrowheads="1"/>
          </p:cNvSpPr>
          <p:nvPr/>
        </p:nvSpPr>
        <p:spPr bwMode="auto">
          <a:xfrm>
            <a:off x="2819400" y="3810000"/>
            <a:ext cx="3454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bg1"/>
                </a:solidFill>
              </a:rPr>
              <a:t>Spin images for point </a:t>
            </a:r>
            <a:r>
              <a:rPr lang="en-US" altLang="en-US" sz="2400" i="1">
                <a:solidFill>
                  <a:schemeClr val="bg1"/>
                </a:solidFill>
              </a:rPr>
              <a:t>P</a:t>
            </a:r>
          </a:p>
        </p:txBody>
      </p:sp>
      <p:sp>
        <p:nvSpPr>
          <p:cNvPr id="31768" name="Oval 24"/>
          <p:cNvSpPr>
            <a:spLocks noChangeArrowheads="1"/>
          </p:cNvSpPr>
          <p:nvPr/>
        </p:nvSpPr>
        <p:spPr bwMode="auto">
          <a:xfrm>
            <a:off x="5562600" y="1676400"/>
            <a:ext cx="76200" cy="76200"/>
          </a:xfrm>
          <a:prstGeom prst="ellipse">
            <a:avLst/>
          </a:prstGeom>
          <a:solidFill>
            <a:schemeClr val="bg1"/>
          </a:solidFill>
          <a:ln w="1270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69" name="Oval 25"/>
          <p:cNvSpPr>
            <a:spLocks noChangeArrowheads="1"/>
          </p:cNvSpPr>
          <p:nvPr/>
        </p:nvSpPr>
        <p:spPr bwMode="auto">
          <a:xfrm>
            <a:off x="4343400" y="1676400"/>
            <a:ext cx="76200" cy="76200"/>
          </a:xfrm>
          <a:prstGeom prst="ellipse">
            <a:avLst/>
          </a:prstGeom>
          <a:solidFill>
            <a:schemeClr val="bg1"/>
          </a:solidFill>
          <a:ln w="1270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70" name="Oval 26"/>
          <p:cNvSpPr>
            <a:spLocks noChangeArrowheads="1"/>
          </p:cNvSpPr>
          <p:nvPr/>
        </p:nvSpPr>
        <p:spPr bwMode="auto">
          <a:xfrm>
            <a:off x="2895600" y="1676400"/>
            <a:ext cx="76200" cy="76200"/>
          </a:xfrm>
          <a:prstGeom prst="ellipse">
            <a:avLst/>
          </a:prstGeom>
          <a:solidFill>
            <a:schemeClr val="bg1"/>
          </a:solidFill>
          <a:ln w="1270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771" name="Oval 27"/>
          <p:cNvSpPr>
            <a:spLocks noChangeArrowheads="1"/>
          </p:cNvSpPr>
          <p:nvPr/>
        </p:nvSpPr>
        <p:spPr bwMode="auto">
          <a:xfrm>
            <a:off x="6858000" y="1524000"/>
            <a:ext cx="76200" cy="76200"/>
          </a:xfrm>
          <a:prstGeom prst="ellipse">
            <a:avLst/>
          </a:prstGeom>
          <a:solidFill>
            <a:schemeClr val="bg1"/>
          </a:solidFill>
          <a:ln w="12700" algn="ctr">
            <a:solidFill>
              <a:schemeClr val="hlink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26651" name="Text Box 28"/>
          <p:cNvSpPr txBox="1">
            <a:spLocks noChangeArrowheads="1"/>
          </p:cNvSpPr>
          <p:nvPr/>
        </p:nvSpPr>
        <p:spPr bwMode="auto">
          <a:xfrm>
            <a:off x="7553325" y="1752600"/>
            <a:ext cx="15906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bg1"/>
                </a:solidFill>
              </a:rPr>
              <a:t>3-D faces</a:t>
            </a:r>
          </a:p>
        </p:txBody>
      </p:sp>
    </p:spTree>
    <p:extLst>
      <p:ext uri="{BB962C8B-B14F-4D97-AF65-F5344CB8AC3E}">
        <p14:creationId xmlns:p14="http://schemas.microsoft.com/office/powerpoint/2010/main" val="526770393"/>
      </p:ext>
    </p:extLst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09378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>
                <a:latin typeface="Comic Sans MS" panose="030F0702030302020204" pitchFamily="66" charset="0"/>
              </a:rPr>
              <a:t>Components</a:t>
            </a:r>
          </a:p>
        </p:txBody>
      </p:sp>
      <p:sp>
        <p:nvSpPr>
          <p:cNvPr id="93188" name="Rectangle 4"/>
          <p:cNvSpPr>
            <a:spLocks noChangeArrowheads="1"/>
          </p:cNvSpPr>
          <p:nvPr/>
        </p:nvSpPr>
        <p:spPr bwMode="auto">
          <a:xfrm>
            <a:off x="228600" y="1524000"/>
            <a:ext cx="1981200" cy="10668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Numeric</a:t>
            </a:r>
          </a:p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sp>
        <p:nvSpPr>
          <p:cNvPr id="93189" name="Rectangle 5"/>
          <p:cNvSpPr>
            <a:spLocks noChangeArrowheads="1"/>
          </p:cNvSpPr>
          <p:nvPr/>
        </p:nvSpPr>
        <p:spPr bwMode="auto">
          <a:xfrm>
            <a:off x="228600" y="3276600"/>
            <a:ext cx="2057400" cy="12192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Components</a:t>
            </a:r>
          </a:p>
        </p:txBody>
      </p:sp>
      <p:sp>
        <p:nvSpPr>
          <p:cNvPr id="93190" name="Line 6"/>
          <p:cNvSpPr>
            <a:spLocks noChangeShapeType="1"/>
          </p:cNvSpPr>
          <p:nvPr/>
        </p:nvSpPr>
        <p:spPr bwMode="auto">
          <a:xfrm>
            <a:off x="1295400" y="2590800"/>
            <a:ext cx="0" cy="685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3191" name="Rectangle 7"/>
          <p:cNvSpPr>
            <a:spLocks noChangeArrowheads="1"/>
          </p:cNvSpPr>
          <p:nvPr/>
        </p:nvSpPr>
        <p:spPr bwMode="auto">
          <a:xfrm>
            <a:off x="228600" y="5105400"/>
            <a:ext cx="2057400" cy="12192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Symbolic</a:t>
            </a:r>
          </a:p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grpSp>
        <p:nvGrpSpPr>
          <p:cNvPr id="27655" name="Group 21"/>
          <p:cNvGrpSpPr>
            <a:grpSpLocks/>
          </p:cNvGrpSpPr>
          <p:nvPr/>
        </p:nvGrpSpPr>
        <p:grpSpPr bwMode="auto">
          <a:xfrm>
            <a:off x="7239000" y="3886200"/>
            <a:ext cx="1676400" cy="1524000"/>
            <a:chOff x="3312" y="2448"/>
            <a:chExt cx="1056" cy="960"/>
          </a:xfrm>
        </p:grpSpPr>
        <p:sp>
          <p:nvSpPr>
            <p:cNvPr id="93187" name="Rectangle 3"/>
            <p:cNvSpPr>
              <a:spLocks noChangeArrowheads="1"/>
            </p:cNvSpPr>
            <p:nvPr/>
          </p:nvSpPr>
          <p:spPr bwMode="auto">
            <a:xfrm>
              <a:off x="3312" y="2736"/>
              <a:ext cx="1056" cy="672"/>
            </a:xfrm>
            <a:prstGeom prst="rect">
              <a:avLst/>
            </a:prstGeom>
            <a:noFill/>
            <a:ln w="1270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alt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Architecture</a:t>
              </a:r>
            </a:p>
            <a:p>
              <a:pPr algn="ctr" eaLnBrk="1" hangingPunct="1">
                <a:defRPr/>
              </a:pPr>
              <a:r>
                <a:rPr lang="en-US" alt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of </a:t>
              </a:r>
            </a:p>
            <a:p>
              <a:pPr algn="ctr" eaLnBrk="1" hangingPunct="1">
                <a:defRPr/>
              </a:pPr>
              <a:r>
                <a:rPr lang="en-US" alt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Classifiers</a:t>
              </a:r>
            </a:p>
          </p:txBody>
        </p:sp>
        <p:sp>
          <p:nvSpPr>
            <p:cNvPr id="93192" name="Text Box 8"/>
            <p:cNvSpPr txBox="1">
              <a:spLocks noChangeArrowheads="1"/>
            </p:cNvSpPr>
            <p:nvPr/>
          </p:nvSpPr>
          <p:spPr bwMode="auto">
            <a:xfrm>
              <a:off x="4128" y="2448"/>
              <a:ext cx="2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algn="ctr" eaLnBrk="1" hangingPunct="1">
                <a:defRPr/>
              </a:pPr>
              <a:r>
                <a:rPr lang="en-US" altLang="en-US" sz="2000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4</a:t>
              </a:r>
            </a:p>
          </p:txBody>
        </p:sp>
      </p:grpSp>
      <p:grpSp>
        <p:nvGrpSpPr>
          <p:cNvPr id="27656" name="Group 9"/>
          <p:cNvGrpSpPr>
            <a:grpSpLocks/>
          </p:cNvGrpSpPr>
          <p:nvPr/>
        </p:nvGrpSpPr>
        <p:grpSpPr bwMode="auto">
          <a:xfrm>
            <a:off x="5181600" y="4038600"/>
            <a:ext cx="1905000" cy="1828800"/>
            <a:chOff x="3024" y="2112"/>
            <a:chExt cx="1200" cy="1152"/>
          </a:xfrm>
        </p:grpSpPr>
        <p:sp>
          <p:nvSpPr>
            <p:cNvPr id="93194" name="Line 10"/>
            <p:cNvSpPr>
              <a:spLocks noChangeShapeType="1"/>
            </p:cNvSpPr>
            <p:nvPr/>
          </p:nvSpPr>
          <p:spPr bwMode="auto">
            <a:xfrm>
              <a:off x="3024" y="2112"/>
              <a:ext cx="384" cy="33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3195" name="Line 11"/>
            <p:cNvSpPr>
              <a:spLocks noChangeShapeType="1"/>
            </p:cNvSpPr>
            <p:nvPr/>
          </p:nvSpPr>
          <p:spPr bwMode="auto">
            <a:xfrm flipV="1">
              <a:off x="3072" y="2928"/>
              <a:ext cx="336" cy="33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3196" name="Oval 12"/>
            <p:cNvSpPr>
              <a:spLocks noChangeArrowheads="1"/>
            </p:cNvSpPr>
            <p:nvPr/>
          </p:nvSpPr>
          <p:spPr bwMode="auto">
            <a:xfrm>
              <a:off x="3456" y="2496"/>
              <a:ext cx="336" cy="336"/>
            </a:xfrm>
            <a:prstGeom prst="ellipse">
              <a:avLst/>
            </a:prstGeom>
            <a:noFill/>
            <a:ln w="12700" algn="ctr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r>
                <a:rPr lang="en-US" altLang="en-US" sz="2400" b="1">
                  <a:solidFill>
                    <a:schemeClr val="tx1"/>
                  </a:solidFill>
                  <a:effectLst>
                    <a:outerShdw blurRad="38100" dist="38100" dir="2700000" algn="tl">
                      <a:srgbClr val="000000"/>
                    </a:outerShdw>
                  </a:effectLst>
                </a:rPr>
                <a:t>+</a:t>
              </a:r>
            </a:p>
          </p:txBody>
        </p:sp>
        <p:sp>
          <p:nvSpPr>
            <p:cNvPr id="93197" name="Line 13"/>
            <p:cNvSpPr>
              <a:spLocks noChangeShapeType="1"/>
            </p:cNvSpPr>
            <p:nvPr/>
          </p:nvSpPr>
          <p:spPr bwMode="auto">
            <a:xfrm flipV="1">
              <a:off x="3888" y="2640"/>
              <a:ext cx="33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93199" name="Text Box 15"/>
          <p:cNvSpPr txBox="1">
            <a:spLocks noChangeArrowheads="1"/>
          </p:cNvSpPr>
          <p:nvPr/>
        </p:nvSpPr>
        <p:spPr bwMode="auto">
          <a:xfrm>
            <a:off x="249238" y="1524000"/>
            <a:ext cx="298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</a:p>
        </p:txBody>
      </p:sp>
      <p:sp>
        <p:nvSpPr>
          <p:cNvPr id="93200" name="Text Box 16"/>
          <p:cNvSpPr txBox="1">
            <a:spLocks noChangeArrowheads="1"/>
          </p:cNvSpPr>
          <p:nvPr/>
        </p:nvSpPr>
        <p:spPr bwMode="auto">
          <a:xfrm>
            <a:off x="228600" y="327660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</a:p>
        </p:txBody>
      </p:sp>
      <p:sp>
        <p:nvSpPr>
          <p:cNvPr id="93201" name="Text Box 17"/>
          <p:cNvSpPr txBox="1">
            <a:spLocks noChangeArrowheads="1"/>
          </p:cNvSpPr>
          <p:nvPr/>
        </p:nvSpPr>
        <p:spPr bwMode="auto">
          <a:xfrm>
            <a:off x="228600" y="510540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</a:p>
        </p:txBody>
      </p:sp>
      <p:sp>
        <p:nvSpPr>
          <p:cNvPr id="93203" name="Text Box 19"/>
          <p:cNvSpPr txBox="1">
            <a:spLocks noChangeArrowheads="1"/>
          </p:cNvSpPr>
          <p:nvPr/>
        </p:nvSpPr>
        <p:spPr bwMode="auto">
          <a:xfrm>
            <a:off x="2438400" y="3276600"/>
            <a:ext cx="2711116" cy="2308324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Equivalent Numeric Signatures:</a:t>
            </a:r>
          </a:p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Encode Local Geometry</a:t>
            </a:r>
          </a:p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of a Shape Class</a:t>
            </a:r>
          </a:p>
        </p:txBody>
      </p:sp>
      <p:sp>
        <p:nvSpPr>
          <p:cNvPr id="93206" name="Text Box 22"/>
          <p:cNvSpPr txBox="1">
            <a:spLocks noChangeArrowheads="1"/>
          </p:cNvSpPr>
          <p:nvPr/>
        </p:nvSpPr>
        <p:spPr bwMode="auto">
          <a:xfrm>
            <a:off x="1524000" y="2743200"/>
            <a:ext cx="8683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define</a:t>
            </a:r>
          </a:p>
        </p:txBody>
      </p:sp>
    </p:spTree>
    <p:extLst>
      <p:ext uri="{BB962C8B-B14F-4D97-AF65-F5344CB8AC3E}">
        <p14:creationId xmlns:p14="http://schemas.microsoft.com/office/powerpoint/2010/main" val="12430254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2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32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32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203" grpId="0" animBg="1"/>
    </p:bld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5" name="Rectangle 3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458200" cy="132238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How To Extract Shape Class Components?</a:t>
            </a:r>
            <a:br>
              <a:rPr lang="en-US" altLang="en-US" sz="3200" dirty="0">
                <a:solidFill>
                  <a:srgbClr val="0000FF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</a:br>
            <a:endParaRPr lang="en-US" altLang="en-US" sz="3200" dirty="0">
              <a:solidFill>
                <a:srgbClr val="0000FF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  <p:grpSp>
        <p:nvGrpSpPr>
          <p:cNvPr id="28675" name="Group 4"/>
          <p:cNvGrpSpPr>
            <a:grpSpLocks/>
          </p:cNvGrpSpPr>
          <p:nvPr/>
        </p:nvGrpSpPr>
        <p:grpSpPr bwMode="auto">
          <a:xfrm>
            <a:off x="3124200" y="990600"/>
            <a:ext cx="5789613" cy="2016125"/>
            <a:chOff x="1019" y="384"/>
            <a:chExt cx="3647" cy="1270"/>
          </a:xfrm>
        </p:grpSpPr>
        <p:sp>
          <p:nvSpPr>
            <p:cNvPr id="33797" name="Text Box 5"/>
            <p:cNvSpPr txBox="1">
              <a:spLocks noChangeArrowheads="1"/>
            </p:cNvSpPr>
            <p:nvPr/>
          </p:nvSpPr>
          <p:spPr bwMode="auto">
            <a:xfrm>
              <a:off x="3120" y="384"/>
              <a:ext cx="1034" cy="1017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ctr" eaLnBrk="1" hangingPunct="1">
                <a:defRPr/>
              </a:pPr>
              <a:r>
                <a:rPr lang="en-US" altLang="en-US" sz="10000">
                  <a:solidFill>
                    <a:schemeClr val="bg1"/>
                  </a:solidFill>
                  <a:effectLst>
                    <a:outerShdw blurRad="38100" dist="38100" dir="2700000" algn="tl">
                      <a:srgbClr val="C0C0C0"/>
                    </a:outerShdw>
                  </a:effectLst>
                </a:rPr>
                <a:t>…</a:t>
              </a:r>
            </a:p>
          </p:txBody>
        </p:sp>
        <p:pic>
          <p:nvPicPr>
            <p:cNvPr id="28698" name="Picture 6" descr="2h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984" y="720"/>
              <a:ext cx="682" cy="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9" name="Picture 7" descr="2h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02" y="790"/>
              <a:ext cx="678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00" name="Picture 8" descr="2h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19" y="761"/>
              <a:ext cx="660" cy="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701" name="Picture 9" descr="2h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786" y="761"/>
              <a:ext cx="692" cy="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02" name="Oval 10"/>
            <p:cNvSpPr>
              <a:spLocks noChangeArrowheads="1"/>
            </p:cNvSpPr>
            <p:nvPr/>
          </p:nvSpPr>
          <p:spPr bwMode="auto">
            <a:xfrm>
              <a:off x="1306" y="905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3803" name="Oval 11"/>
            <p:cNvSpPr>
              <a:spLocks noChangeArrowheads="1"/>
            </p:cNvSpPr>
            <p:nvPr/>
          </p:nvSpPr>
          <p:spPr bwMode="auto">
            <a:xfrm>
              <a:off x="2064" y="912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3804" name="Oval 12"/>
            <p:cNvSpPr>
              <a:spLocks noChangeArrowheads="1"/>
            </p:cNvSpPr>
            <p:nvPr/>
          </p:nvSpPr>
          <p:spPr bwMode="auto">
            <a:xfrm>
              <a:off x="2890" y="905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3805" name="Oval 13"/>
            <p:cNvSpPr>
              <a:spLocks noChangeArrowheads="1"/>
            </p:cNvSpPr>
            <p:nvPr/>
          </p:nvSpPr>
          <p:spPr bwMode="auto">
            <a:xfrm>
              <a:off x="4272" y="864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grpSp>
        <p:nvGrpSpPr>
          <p:cNvPr id="28676" name="Group 14"/>
          <p:cNvGrpSpPr>
            <a:grpSpLocks/>
          </p:cNvGrpSpPr>
          <p:nvPr/>
        </p:nvGrpSpPr>
        <p:grpSpPr bwMode="auto">
          <a:xfrm>
            <a:off x="2895600" y="4918075"/>
            <a:ext cx="6034088" cy="1558925"/>
            <a:chOff x="961" y="3386"/>
            <a:chExt cx="3753" cy="934"/>
          </a:xfrm>
        </p:grpSpPr>
        <p:pic>
          <p:nvPicPr>
            <p:cNvPr id="28689" name="Picture 15" descr="2h2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032" y="3386"/>
              <a:ext cx="682" cy="9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0" name="Picture 16" descr="2h2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496" y="3434"/>
              <a:ext cx="678" cy="82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1" name="Picture 17" descr="2h2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1" y="3405"/>
              <a:ext cx="660" cy="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8692" name="Picture 18" descr="2h2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680" y="3386"/>
              <a:ext cx="692" cy="87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33811" name="Freeform 19"/>
            <p:cNvSpPr>
              <a:spLocks/>
            </p:cNvSpPr>
            <p:nvPr/>
          </p:nvSpPr>
          <p:spPr bwMode="auto">
            <a:xfrm>
              <a:off x="1200" y="3482"/>
              <a:ext cx="144" cy="144"/>
            </a:xfrm>
            <a:custGeom>
              <a:avLst/>
              <a:gdLst>
                <a:gd name="T0" fmla="*/ 0 w 144"/>
                <a:gd name="T1" fmla="*/ 48 h 144"/>
                <a:gd name="T2" fmla="*/ 96 w 144"/>
                <a:gd name="T3" fmla="*/ 0 h 144"/>
                <a:gd name="T4" fmla="*/ 144 w 144"/>
                <a:gd name="T5" fmla="*/ 48 h 144"/>
                <a:gd name="T6" fmla="*/ 96 w 144"/>
                <a:gd name="T7" fmla="*/ 144 h 144"/>
                <a:gd name="T8" fmla="*/ 0 w 144"/>
                <a:gd name="T9" fmla="*/ 96 h 144"/>
                <a:gd name="T10" fmla="*/ 0 w 144"/>
                <a:gd name="T11" fmla="*/ 4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44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96" y="144"/>
                  </a:lnTo>
                  <a:lnTo>
                    <a:pt x="0" y="9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hlink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3812" name="Freeform 20"/>
            <p:cNvSpPr>
              <a:spLocks/>
            </p:cNvSpPr>
            <p:nvPr/>
          </p:nvSpPr>
          <p:spPr bwMode="auto">
            <a:xfrm>
              <a:off x="1920" y="3482"/>
              <a:ext cx="144" cy="144"/>
            </a:xfrm>
            <a:custGeom>
              <a:avLst/>
              <a:gdLst>
                <a:gd name="T0" fmla="*/ 0 w 144"/>
                <a:gd name="T1" fmla="*/ 48 h 144"/>
                <a:gd name="T2" fmla="*/ 96 w 144"/>
                <a:gd name="T3" fmla="*/ 0 h 144"/>
                <a:gd name="T4" fmla="*/ 144 w 144"/>
                <a:gd name="T5" fmla="*/ 48 h 144"/>
                <a:gd name="T6" fmla="*/ 96 w 144"/>
                <a:gd name="T7" fmla="*/ 144 h 144"/>
                <a:gd name="T8" fmla="*/ 0 w 144"/>
                <a:gd name="T9" fmla="*/ 96 h 144"/>
                <a:gd name="T10" fmla="*/ 0 w 144"/>
                <a:gd name="T11" fmla="*/ 4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44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96" y="144"/>
                  </a:lnTo>
                  <a:lnTo>
                    <a:pt x="0" y="9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hlink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3813" name="Freeform 21"/>
            <p:cNvSpPr>
              <a:spLocks/>
            </p:cNvSpPr>
            <p:nvPr/>
          </p:nvSpPr>
          <p:spPr bwMode="auto">
            <a:xfrm>
              <a:off x="2736" y="3482"/>
              <a:ext cx="144" cy="144"/>
            </a:xfrm>
            <a:custGeom>
              <a:avLst/>
              <a:gdLst>
                <a:gd name="T0" fmla="*/ 0 w 144"/>
                <a:gd name="T1" fmla="*/ 48 h 144"/>
                <a:gd name="T2" fmla="*/ 96 w 144"/>
                <a:gd name="T3" fmla="*/ 0 h 144"/>
                <a:gd name="T4" fmla="*/ 144 w 144"/>
                <a:gd name="T5" fmla="*/ 48 h 144"/>
                <a:gd name="T6" fmla="*/ 96 w 144"/>
                <a:gd name="T7" fmla="*/ 144 h 144"/>
                <a:gd name="T8" fmla="*/ 0 w 144"/>
                <a:gd name="T9" fmla="*/ 96 h 144"/>
                <a:gd name="T10" fmla="*/ 0 w 144"/>
                <a:gd name="T11" fmla="*/ 4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44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96" y="144"/>
                  </a:lnTo>
                  <a:lnTo>
                    <a:pt x="0" y="9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hlink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3814" name="Freeform 22"/>
            <p:cNvSpPr>
              <a:spLocks/>
            </p:cNvSpPr>
            <p:nvPr/>
          </p:nvSpPr>
          <p:spPr bwMode="auto">
            <a:xfrm>
              <a:off x="4272" y="3482"/>
              <a:ext cx="144" cy="144"/>
            </a:xfrm>
            <a:custGeom>
              <a:avLst/>
              <a:gdLst>
                <a:gd name="T0" fmla="*/ 0 w 144"/>
                <a:gd name="T1" fmla="*/ 48 h 144"/>
                <a:gd name="T2" fmla="*/ 96 w 144"/>
                <a:gd name="T3" fmla="*/ 0 h 144"/>
                <a:gd name="T4" fmla="*/ 144 w 144"/>
                <a:gd name="T5" fmla="*/ 48 h 144"/>
                <a:gd name="T6" fmla="*/ 96 w 144"/>
                <a:gd name="T7" fmla="*/ 144 h 144"/>
                <a:gd name="T8" fmla="*/ 0 w 144"/>
                <a:gd name="T9" fmla="*/ 96 h 144"/>
                <a:gd name="T10" fmla="*/ 0 w 144"/>
                <a:gd name="T11" fmla="*/ 48 h 1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44" h="144">
                  <a:moveTo>
                    <a:pt x="0" y="48"/>
                  </a:moveTo>
                  <a:lnTo>
                    <a:pt x="96" y="0"/>
                  </a:lnTo>
                  <a:lnTo>
                    <a:pt x="144" y="48"/>
                  </a:lnTo>
                  <a:lnTo>
                    <a:pt x="96" y="144"/>
                  </a:lnTo>
                  <a:lnTo>
                    <a:pt x="0" y="96"/>
                  </a:lnTo>
                  <a:lnTo>
                    <a:pt x="0" y="48"/>
                  </a:lnTo>
                  <a:close/>
                </a:path>
              </a:pathLst>
            </a:custGeom>
            <a:solidFill>
              <a:schemeClr val="accent1"/>
            </a:solidFill>
            <a:ln w="12700" cap="flat" cmpd="sng">
              <a:solidFill>
                <a:schemeClr val="hlink"/>
              </a:solidFill>
              <a:prstDash val="solid"/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3815" name="Text Box 23"/>
          <p:cNvSpPr txBox="1">
            <a:spLocks noChangeArrowheads="1"/>
          </p:cNvSpPr>
          <p:nvPr/>
        </p:nvSpPr>
        <p:spPr bwMode="auto">
          <a:xfrm>
            <a:off x="6248400" y="4800600"/>
            <a:ext cx="1641475" cy="1631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100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…</a:t>
            </a:r>
          </a:p>
        </p:txBody>
      </p:sp>
      <p:sp>
        <p:nvSpPr>
          <p:cNvPr id="33816" name="Text Box 24"/>
          <p:cNvSpPr txBox="1">
            <a:spLocks noChangeArrowheads="1"/>
          </p:cNvSpPr>
          <p:nvPr/>
        </p:nvSpPr>
        <p:spPr bwMode="auto">
          <a:xfrm>
            <a:off x="5105400" y="3505200"/>
            <a:ext cx="2590800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Component</a:t>
            </a:r>
          </a:p>
          <a:p>
            <a:pPr algn="ctr" eaLnBrk="1" hangingPunct="1"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Detector</a:t>
            </a:r>
            <a:endParaRPr lang="en-US" altLang="en-US" sz="3000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3817" name="Rectangle 25"/>
          <p:cNvSpPr>
            <a:spLocks noChangeArrowheads="1"/>
          </p:cNvSpPr>
          <p:nvPr/>
        </p:nvSpPr>
        <p:spPr bwMode="auto">
          <a:xfrm>
            <a:off x="609600" y="3317875"/>
            <a:ext cx="1676400" cy="11430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Compute</a:t>
            </a:r>
          </a:p>
          <a:p>
            <a:pPr algn="ctr" eaLnBrk="1" hangingPunct="1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Numeric</a:t>
            </a:r>
          </a:p>
          <a:p>
            <a:pPr algn="ctr" eaLnBrk="1" hangingPunct="1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sp>
        <p:nvSpPr>
          <p:cNvPr id="33818" name="Text Box 26"/>
          <p:cNvSpPr txBox="1">
            <a:spLocks noChangeArrowheads="1"/>
          </p:cNvSpPr>
          <p:nvPr/>
        </p:nvSpPr>
        <p:spPr bwMode="auto">
          <a:xfrm>
            <a:off x="6310905" y="1066800"/>
            <a:ext cx="1833964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400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Training Set</a:t>
            </a:r>
          </a:p>
        </p:txBody>
      </p:sp>
      <p:sp>
        <p:nvSpPr>
          <p:cNvPr id="33819" name="Rectangle 27"/>
          <p:cNvSpPr>
            <a:spLocks noChangeArrowheads="1"/>
          </p:cNvSpPr>
          <p:nvPr/>
        </p:nvSpPr>
        <p:spPr bwMode="auto">
          <a:xfrm>
            <a:off x="609600" y="1641475"/>
            <a:ext cx="1676400" cy="11430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Select</a:t>
            </a:r>
          </a:p>
          <a:p>
            <a:pPr algn="ctr" eaLnBrk="1" hangingPunct="1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Seed</a:t>
            </a:r>
          </a:p>
          <a:p>
            <a:pPr algn="ctr" eaLnBrk="1" hangingPunct="1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Points</a:t>
            </a:r>
          </a:p>
        </p:txBody>
      </p:sp>
      <p:sp>
        <p:nvSpPr>
          <p:cNvPr id="33820" name="Rectangle 28"/>
          <p:cNvSpPr>
            <a:spLocks noChangeArrowheads="1"/>
          </p:cNvSpPr>
          <p:nvPr/>
        </p:nvSpPr>
        <p:spPr bwMode="auto">
          <a:xfrm>
            <a:off x="2819400" y="3394075"/>
            <a:ext cx="1676400" cy="11430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Region</a:t>
            </a:r>
          </a:p>
          <a:p>
            <a:pPr algn="ctr" eaLnBrk="1" hangingPunct="1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Growing</a:t>
            </a:r>
          </a:p>
          <a:p>
            <a:pPr algn="ctr" eaLnBrk="1" hangingPunct="1">
              <a:defRPr/>
            </a:pPr>
            <a:r>
              <a:rPr lang="en-US" altLang="en-US" sz="24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Algorithm</a:t>
            </a:r>
          </a:p>
        </p:txBody>
      </p:sp>
      <p:sp>
        <p:nvSpPr>
          <p:cNvPr id="33823" name="AutoShape 31"/>
          <p:cNvSpPr>
            <a:spLocks noChangeArrowheads="1"/>
          </p:cNvSpPr>
          <p:nvPr/>
        </p:nvSpPr>
        <p:spPr bwMode="auto">
          <a:xfrm>
            <a:off x="2362200" y="3775075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824" name="AutoShape 32"/>
          <p:cNvSpPr>
            <a:spLocks noChangeArrowheads="1"/>
          </p:cNvSpPr>
          <p:nvPr/>
        </p:nvSpPr>
        <p:spPr bwMode="auto">
          <a:xfrm rot="5400000">
            <a:off x="1257300" y="2898775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825" name="AutoShape 33"/>
          <p:cNvSpPr>
            <a:spLocks noChangeArrowheads="1"/>
          </p:cNvSpPr>
          <p:nvPr/>
        </p:nvSpPr>
        <p:spPr bwMode="auto">
          <a:xfrm rot="10800000">
            <a:off x="2438400" y="2098675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826" name="AutoShape 34"/>
          <p:cNvSpPr>
            <a:spLocks noChangeArrowheads="1"/>
          </p:cNvSpPr>
          <p:nvPr/>
        </p:nvSpPr>
        <p:spPr bwMode="auto">
          <a:xfrm>
            <a:off x="4572000" y="3851275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827" name="AutoShape 35"/>
          <p:cNvSpPr>
            <a:spLocks noChangeArrowheads="1"/>
          </p:cNvSpPr>
          <p:nvPr/>
        </p:nvSpPr>
        <p:spPr bwMode="auto">
          <a:xfrm rot="5400000">
            <a:off x="6324600" y="4537075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3829" name="Text Box 37"/>
          <p:cNvSpPr txBox="1">
            <a:spLocks noChangeArrowheads="1"/>
          </p:cNvSpPr>
          <p:nvPr/>
        </p:nvSpPr>
        <p:spPr bwMode="auto">
          <a:xfrm>
            <a:off x="31278" y="5334000"/>
            <a:ext cx="2855269" cy="8309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Grown components</a:t>
            </a:r>
          </a:p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C0C0C0"/>
                  </a:outerShdw>
                </a:effectLst>
              </a:rPr>
              <a:t>around seeds</a:t>
            </a:r>
          </a:p>
        </p:txBody>
      </p:sp>
    </p:spTree>
    <p:extLst>
      <p:ext uri="{BB962C8B-B14F-4D97-AF65-F5344CB8AC3E}">
        <p14:creationId xmlns:p14="http://schemas.microsoft.com/office/powerpoint/2010/main" val="3643243839"/>
      </p:ext>
    </p:extLst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/>
          <p:cNvGrpSpPr>
            <a:grpSpLocks/>
          </p:cNvGrpSpPr>
          <p:nvPr/>
        </p:nvGrpSpPr>
        <p:grpSpPr bwMode="auto">
          <a:xfrm>
            <a:off x="1371600" y="2590800"/>
            <a:ext cx="2057400" cy="2613025"/>
            <a:chOff x="768" y="1810"/>
            <a:chExt cx="1145" cy="1425"/>
          </a:xfrm>
        </p:grpSpPr>
        <p:pic>
          <p:nvPicPr>
            <p:cNvPr id="29707" name="Picture 3" descr="ttt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68" y="1810"/>
              <a:ext cx="1145" cy="1425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34820" name="Oval 4"/>
            <p:cNvSpPr>
              <a:spLocks noChangeArrowheads="1"/>
            </p:cNvSpPr>
            <p:nvPr/>
          </p:nvSpPr>
          <p:spPr bwMode="auto">
            <a:xfrm>
              <a:off x="1488" y="2112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821" name="Oval 5"/>
            <p:cNvSpPr>
              <a:spLocks noChangeArrowheads="1"/>
            </p:cNvSpPr>
            <p:nvPr/>
          </p:nvSpPr>
          <p:spPr bwMode="auto">
            <a:xfrm>
              <a:off x="1296" y="2160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822" name="Oval 6"/>
            <p:cNvSpPr>
              <a:spLocks noChangeArrowheads="1"/>
            </p:cNvSpPr>
            <p:nvPr/>
          </p:nvSpPr>
          <p:spPr bwMode="auto">
            <a:xfrm>
              <a:off x="1584" y="3024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823" name="Oval 7"/>
            <p:cNvSpPr>
              <a:spLocks noChangeArrowheads="1"/>
            </p:cNvSpPr>
            <p:nvPr/>
          </p:nvSpPr>
          <p:spPr bwMode="auto">
            <a:xfrm>
              <a:off x="1392" y="3024"/>
              <a:ext cx="49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824" name="Oval 8"/>
            <p:cNvSpPr>
              <a:spLocks noChangeArrowheads="1"/>
            </p:cNvSpPr>
            <p:nvPr/>
          </p:nvSpPr>
          <p:spPr bwMode="auto">
            <a:xfrm>
              <a:off x="1200" y="2976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825" name="Oval 9"/>
            <p:cNvSpPr>
              <a:spLocks noChangeArrowheads="1"/>
            </p:cNvSpPr>
            <p:nvPr/>
          </p:nvSpPr>
          <p:spPr bwMode="auto">
            <a:xfrm>
              <a:off x="1248" y="2592"/>
              <a:ext cx="49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826" name="Oval 10"/>
            <p:cNvSpPr>
              <a:spLocks noChangeArrowheads="1"/>
            </p:cNvSpPr>
            <p:nvPr/>
          </p:nvSpPr>
          <p:spPr bwMode="auto">
            <a:xfrm>
              <a:off x="1200" y="2784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4827" name="Oval 11"/>
            <p:cNvSpPr>
              <a:spLocks noChangeArrowheads="1"/>
            </p:cNvSpPr>
            <p:nvPr/>
          </p:nvSpPr>
          <p:spPr bwMode="auto">
            <a:xfrm>
              <a:off x="1056" y="2640"/>
              <a:ext cx="48" cy="48"/>
            </a:xfrm>
            <a:prstGeom prst="ellipse">
              <a:avLst/>
            </a:prstGeom>
            <a:solidFill>
              <a:schemeClr val="accent1"/>
            </a:solidFill>
            <a:ln w="12700" algn="ctr">
              <a:solidFill>
                <a:schemeClr val="hlink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pic>
        <p:nvPicPr>
          <p:cNvPr id="29699" name="Picture 12" descr="figSymbolicSi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056313" y="2547938"/>
            <a:ext cx="2082800" cy="2700337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4829" name="Text Box 13"/>
          <p:cNvSpPr txBox="1">
            <a:spLocks noChangeArrowheads="1"/>
          </p:cNvSpPr>
          <p:nvPr/>
        </p:nvSpPr>
        <p:spPr bwMode="auto">
          <a:xfrm>
            <a:off x="5370513" y="1633538"/>
            <a:ext cx="34290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Labeled </a:t>
            </a:r>
          </a:p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Surface Mesh</a:t>
            </a:r>
          </a:p>
        </p:txBody>
      </p:sp>
      <p:sp>
        <p:nvSpPr>
          <p:cNvPr id="34830" name="Text Box 14"/>
          <p:cNvSpPr txBox="1">
            <a:spLocks noChangeArrowheads="1"/>
          </p:cNvSpPr>
          <p:nvPr/>
        </p:nvSpPr>
        <p:spPr bwMode="auto">
          <a:xfrm>
            <a:off x="1143000" y="1676400"/>
            <a:ext cx="2486025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Selected 8 seed</a:t>
            </a:r>
          </a:p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points by hand</a:t>
            </a:r>
          </a:p>
        </p:txBody>
      </p:sp>
      <p:sp>
        <p:nvSpPr>
          <p:cNvPr id="34831" name="Rectangle 15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4000">
                <a:latin typeface="Comic Sans MS" panose="030F0702030302020204" pitchFamily="66" charset="0"/>
              </a:rPr>
              <a:t>Component Extraction Example</a:t>
            </a:r>
          </a:p>
        </p:txBody>
      </p:sp>
      <p:sp>
        <p:nvSpPr>
          <p:cNvPr id="34832" name="Line 16"/>
          <p:cNvSpPr>
            <a:spLocks noChangeShapeType="1"/>
          </p:cNvSpPr>
          <p:nvPr/>
        </p:nvSpPr>
        <p:spPr bwMode="auto">
          <a:xfrm>
            <a:off x="4419600" y="4267200"/>
            <a:ext cx="765175" cy="1588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4833" name="Text Box 17"/>
          <p:cNvSpPr txBox="1">
            <a:spLocks noChangeArrowheads="1"/>
          </p:cNvSpPr>
          <p:nvPr/>
        </p:nvSpPr>
        <p:spPr bwMode="auto">
          <a:xfrm>
            <a:off x="4191000" y="3276600"/>
            <a:ext cx="13144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Region </a:t>
            </a:r>
          </a:p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Growing</a:t>
            </a:r>
          </a:p>
        </p:txBody>
      </p:sp>
      <p:sp>
        <p:nvSpPr>
          <p:cNvPr id="34834" name="Text Box 18"/>
          <p:cNvSpPr txBox="1">
            <a:spLocks noChangeArrowheads="1"/>
          </p:cNvSpPr>
          <p:nvPr/>
        </p:nvSpPr>
        <p:spPr bwMode="auto">
          <a:xfrm>
            <a:off x="685800" y="5334000"/>
            <a:ext cx="3565525" cy="1006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Grow one region at the time </a:t>
            </a:r>
          </a:p>
          <a:p>
            <a:pPr algn="ctr" eaLnBrk="1" hangingPunct="1">
              <a:defRPr/>
            </a:pPr>
            <a:r>
              <a:rPr lang="en-US" alt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(get one detector</a:t>
            </a:r>
          </a:p>
          <a:p>
            <a:pPr algn="ctr" eaLnBrk="1" hangingPunct="1">
              <a:defRPr/>
            </a:pPr>
            <a:r>
              <a:rPr lang="en-US" altLang="en-US" sz="2000">
                <a:effectLst>
                  <a:outerShdw blurRad="38100" dist="38100" dir="2700000" algn="tl">
                    <a:srgbClr val="000000"/>
                  </a:outerShdw>
                </a:effectLst>
              </a:rPr>
              <a:t>per component)</a:t>
            </a:r>
          </a:p>
        </p:txBody>
      </p:sp>
      <p:sp>
        <p:nvSpPr>
          <p:cNvPr id="34837" name="Text Box 21"/>
          <p:cNvSpPr txBox="1">
            <a:spLocks noChangeArrowheads="1"/>
          </p:cNvSpPr>
          <p:nvPr/>
        </p:nvSpPr>
        <p:spPr bwMode="auto">
          <a:xfrm>
            <a:off x="6172200" y="5257800"/>
            <a:ext cx="2112963" cy="10366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Detected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components on a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Comic Sans MS" panose="030F0702030302020204" pitchFamily="66" charset="0"/>
              </a:rPr>
              <a:t>training sample</a:t>
            </a:r>
          </a:p>
        </p:txBody>
      </p:sp>
    </p:spTree>
    <p:extLst>
      <p:ext uri="{BB962C8B-B14F-4D97-AF65-F5344CB8AC3E}">
        <p14:creationId xmlns:p14="http://schemas.microsoft.com/office/powerpoint/2010/main" val="2727247664"/>
      </p:ext>
    </p:extLst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277813"/>
            <a:ext cx="8458200" cy="1322387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How To Combine Component Information?</a:t>
            </a:r>
            <a:br>
              <a:rPr lang="en-US" altLang="en-US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</a:br>
            <a:br>
              <a:rPr lang="en-US" altLang="en-US" sz="32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</a:br>
            <a:endParaRPr lang="en-US" altLang="en-US" sz="3200" dirty="0">
              <a:solidFill>
                <a:schemeClr val="accent2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30723" name="Text Box 3"/>
          <p:cNvSpPr txBox="1">
            <a:spLocks noChangeArrowheads="1"/>
          </p:cNvSpPr>
          <p:nvPr/>
        </p:nvSpPr>
        <p:spPr bwMode="auto">
          <a:xfrm>
            <a:off x="5410200" y="2247900"/>
            <a:ext cx="1371600" cy="1616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10000">
                <a:solidFill>
                  <a:schemeClr val="bg1"/>
                </a:solidFill>
              </a:rPr>
              <a:t>…</a:t>
            </a:r>
          </a:p>
        </p:txBody>
      </p:sp>
      <p:pic>
        <p:nvPicPr>
          <p:cNvPr id="30724" name="Picture 4" descr="2h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42200" y="2124075"/>
            <a:ext cx="1701800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5" name="Picture 5" descr="2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150" y="2247900"/>
            <a:ext cx="1730375" cy="22129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6" name="Picture 6" descr="2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0125" y="2247900"/>
            <a:ext cx="1652588" cy="21002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0727" name="Picture 7" descr="2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2098675"/>
            <a:ext cx="1711325" cy="233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0728" name="Rectangle 8"/>
          <p:cNvSpPr>
            <a:spLocks noChangeArrowheads="1"/>
          </p:cNvSpPr>
          <p:nvPr/>
        </p:nvSpPr>
        <p:spPr bwMode="auto">
          <a:xfrm>
            <a:off x="1600200" y="4610100"/>
            <a:ext cx="55626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bg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chemeClr val="bg1"/>
                </a:solidFill>
              </a:rPr>
              <a:t>Extracted components on test samples</a:t>
            </a:r>
          </a:p>
        </p:txBody>
      </p:sp>
      <p:sp>
        <p:nvSpPr>
          <p:cNvPr id="30729" name="Text Box 9"/>
          <p:cNvSpPr txBox="1">
            <a:spLocks noChangeArrowheads="1"/>
          </p:cNvSpPr>
          <p:nvPr/>
        </p:nvSpPr>
        <p:spPr bwMode="auto">
          <a:xfrm>
            <a:off x="8223250" y="2408238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0730" name="Text Box 10"/>
          <p:cNvSpPr txBox="1">
            <a:spLocks noChangeArrowheads="1"/>
          </p:cNvSpPr>
          <p:nvPr/>
        </p:nvSpPr>
        <p:spPr bwMode="auto">
          <a:xfrm>
            <a:off x="7842250" y="2484438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731" name="Text Box 11"/>
          <p:cNvSpPr txBox="1">
            <a:spLocks noChangeArrowheads="1"/>
          </p:cNvSpPr>
          <p:nvPr/>
        </p:nvSpPr>
        <p:spPr bwMode="auto">
          <a:xfrm>
            <a:off x="7689850" y="3246438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3</a:t>
            </a:r>
          </a:p>
        </p:txBody>
      </p:sp>
      <p:sp>
        <p:nvSpPr>
          <p:cNvPr id="30732" name="Text Box 12"/>
          <p:cNvSpPr txBox="1">
            <a:spLocks noChangeArrowheads="1"/>
          </p:cNvSpPr>
          <p:nvPr/>
        </p:nvSpPr>
        <p:spPr bwMode="auto">
          <a:xfrm>
            <a:off x="8147050" y="3856038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7</a:t>
            </a:r>
          </a:p>
        </p:txBody>
      </p:sp>
      <p:sp>
        <p:nvSpPr>
          <p:cNvPr id="30733" name="Text Box 13"/>
          <p:cNvSpPr txBox="1">
            <a:spLocks noChangeArrowheads="1"/>
          </p:cNvSpPr>
          <p:nvPr/>
        </p:nvSpPr>
        <p:spPr bwMode="auto">
          <a:xfrm>
            <a:off x="7918450" y="3779838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6</a:t>
            </a:r>
          </a:p>
        </p:txBody>
      </p:sp>
      <p:sp>
        <p:nvSpPr>
          <p:cNvPr id="30734" name="Text Box 14"/>
          <p:cNvSpPr txBox="1">
            <a:spLocks noChangeArrowheads="1"/>
          </p:cNvSpPr>
          <p:nvPr/>
        </p:nvSpPr>
        <p:spPr bwMode="auto">
          <a:xfrm>
            <a:off x="6927850" y="3246438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30735" name="Text Box 15"/>
          <p:cNvSpPr txBox="1">
            <a:spLocks noChangeArrowheads="1"/>
          </p:cNvSpPr>
          <p:nvPr/>
        </p:nvSpPr>
        <p:spPr bwMode="auto">
          <a:xfrm>
            <a:off x="7080250" y="4160838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8</a:t>
            </a:r>
          </a:p>
        </p:txBody>
      </p:sp>
      <p:sp>
        <p:nvSpPr>
          <p:cNvPr id="30736" name="Text Box 16"/>
          <p:cNvSpPr txBox="1">
            <a:spLocks noChangeArrowheads="1"/>
          </p:cNvSpPr>
          <p:nvPr/>
        </p:nvSpPr>
        <p:spPr bwMode="auto">
          <a:xfrm>
            <a:off x="7004050" y="3703638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5</a:t>
            </a:r>
          </a:p>
        </p:txBody>
      </p:sp>
      <p:sp>
        <p:nvSpPr>
          <p:cNvPr id="35857" name="Line 17"/>
          <p:cNvSpPr>
            <a:spLocks noChangeShapeType="1"/>
          </p:cNvSpPr>
          <p:nvPr/>
        </p:nvSpPr>
        <p:spPr bwMode="auto">
          <a:xfrm>
            <a:off x="7315200" y="3470275"/>
            <a:ext cx="304800" cy="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858" name="Line 18"/>
          <p:cNvSpPr>
            <a:spLocks noChangeShapeType="1"/>
          </p:cNvSpPr>
          <p:nvPr/>
        </p:nvSpPr>
        <p:spPr bwMode="auto">
          <a:xfrm flipV="1">
            <a:off x="7315200" y="3775075"/>
            <a:ext cx="381000" cy="152400"/>
          </a:xfrm>
          <a:prstGeom prst="line">
            <a:avLst/>
          </a:prstGeom>
          <a:noFill/>
          <a:ln w="25400">
            <a:solidFill>
              <a:srgbClr val="0080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859" name="Line 19"/>
          <p:cNvSpPr>
            <a:spLocks noChangeShapeType="1"/>
          </p:cNvSpPr>
          <p:nvPr/>
        </p:nvSpPr>
        <p:spPr bwMode="auto">
          <a:xfrm flipV="1">
            <a:off x="7467600" y="3851275"/>
            <a:ext cx="381000" cy="381000"/>
          </a:xfrm>
          <a:prstGeom prst="line">
            <a:avLst/>
          </a:prstGeom>
          <a:noFill/>
          <a:ln w="25400">
            <a:solidFill>
              <a:schemeClr val="tx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0740" name="Text Box 20"/>
          <p:cNvSpPr txBox="1">
            <a:spLocks noChangeArrowheads="1"/>
          </p:cNvSpPr>
          <p:nvPr/>
        </p:nvSpPr>
        <p:spPr bwMode="auto">
          <a:xfrm>
            <a:off x="4184650" y="2405063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0741" name="Text Box 21"/>
          <p:cNvSpPr txBox="1">
            <a:spLocks noChangeArrowheads="1"/>
          </p:cNvSpPr>
          <p:nvPr/>
        </p:nvSpPr>
        <p:spPr bwMode="auto">
          <a:xfrm>
            <a:off x="2508250" y="2405063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0742" name="Text Box 22"/>
          <p:cNvSpPr txBox="1">
            <a:spLocks noChangeArrowheads="1"/>
          </p:cNvSpPr>
          <p:nvPr/>
        </p:nvSpPr>
        <p:spPr bwMode="auto">
          <a:xfrm>
            <a:off x="755650" y="2328863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1</a:t>
            </a:r>
          </a:p>
        </p:txBody>
      </p:sp>
      <p:sp>
        <p:nvSpPr>
          <p:cNvPr id="30743" name="Text Box 23"/>
          <p:cNvSpPr txBox="1">
            <a:spLocks noChangeArrowheads="1"/>
          </p:cNvSpPr>
          <p:nvPr/>
        </p:nvSpPr>
        <p:spPr bwMode="auto">
          <a:xfrm>
            <a:off x="450850" y="2405063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744" name="Text Box 24"/>
          <p:cNvSpPr txBox="1">
            <a:spLocks noChangeArrowheads="1"/>
          </p:cNvSpPr>
          <p:nvPr/>
        </p:nvSpPr>
        <p:spPr bwMode="auto">
          <a:xfrm>
            <a:off x="2279650" y="2481263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745" name="Text Box 25"/>
          <p:cNvSpPr txBox="1">
            <a:spLocks noChangeArrowheads="1"/>
          </p:cNvSpPr>
          <p:nvPr/>
        </p:nvSpPr>
        <p:spPr bwMode="auto">
          <a:xfrm>
            <a:off x="3879850" y="2481263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746" name="Text Box 26"/>
          <p:cNvSpPr txBox="1">
            <a:spLocks noChangeArrowheads="1"/>
          </p:cNvSpPr>
          <p:nvPr/>
        </p:nvSpPr>
        <p:spPr bwMode="auto">
          <a:xfrm>
            <a:off x="2889250" y="2481263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747" name="Text Box 27"/>
          <p:cNvSpPr txBox="1">
            <a:spLocks noChangeArrowheads="1"/>
          </p:cNvSpPr>
          <p:nvPr/>
        </p:nvSpPr>
        <p:spPr bwMode="auto">
          <a:xfrm>
            <a:off x="1060450" y="2405063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748" name="Text Box 28"/>
          <p:cNvSpPr txBox="1">
            <a:spLocks noChangeArrowheads="1"/>
          </p:cNvSpPr>
          <p:nvPr/>
        </p:nvSpPr>
        <p:spPr bwMode="auto">
          <a:xfrm>
            <a:off x="4565650" y="2481263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b="1">
                <a:solidFill>
                  <a:schemeClr val="bg1"/>
                </a:solidFill>
              </a:rPr>
              <a:t>2</a:t>
            </a:r>
          </a:p>
        </p:txBody>
      </p:sp>
      <p:sp>
        <p:nvSpPr>
          <p:cNvPr id="30749" name="Text Box 29"/>
          <p:cNvSpPr txBox="1">
            <a:spLocks noChangeArrowheads="1"/>
          </p:cNvSpPr>
          <p:nvPr/>
        </p:nvSpPr>
        <p:spPr bwMode="auto">
          <a:xfrm>
            <a:off x="766763" y="5638800"/>
            <a:ext cx="7300912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 dirty="0">
                <a:solidFill>
                  <a:schemeClr val="bg1"/>
                </a:solidFill>
              </a:rPr>
              <a:t>Note: Numeric signatures are invariant to mirror symmetry;</a:t>
            </a:r>
          </a:p>
          <a:p>
            <a:pPr eaLnBrk="1" hangingPunct="1"/>
            <a:r>
              <a:rPr lang="en-US" altLang="en-US" sz="2000" dirty="0">
                <a:solidFill>
                  <a:schemeClr val="bg1"/>
                </a:solidFill>
              </a:rPr>
              <a:t>our approach preserves such an invariance.</a:t>
            </a:r>
          </a:p>
        </p:txBody>
      </p:sp>
    </p:spTree>
    <p:extLst>
      <p:ext uri="{BB962C8B-B14F-4D97-AF65-F5344CB8AC3E}">
        <p14:creationId xmlns:p14="http://schemas.microsoft.com/office/powerpoint/2010/main" val="2271998973"/>
      </p:ext>
    </p:extLst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09378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>
                <a:latin typeface="Comic Sans MS" panose="030F0702030302020204" pitchFamily="66" charset="0"/>
              </a:rPr>
              <a:t>Symbolic Signatures</a:t>
            </a:r>
          </a:p>
        </p:txBody>
      </p:sp>
      <p:sp>
        <p:nvSpPr>
          <p:cNvPr id="94211" name="Rectangle 3"/>
          <p:cNvSpPr>
            <a:spLocks noChangeArrowheads="1"/>
          </p:cNvSpPr>
          <p:nvPr/>
        </p:nvSpPr>
        <p:spPr bwMode="auto">
          <a:xfrm>
            <a:off x="228600" y="1524000"/>
            <a:ext cx="1981200" cy="10668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Numeric</a:t>
            </a:r>
          </a:p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sp>
        <p:nvSpPr>
          <p:cNvPr id="94212" name="Rectangle 4"/>
          <p:cNvSpPr>
            <a:spLocks noChangeArrowheads="1"/>
          </p:cNvSpPr>
          <p:nvPr/>
        </p:nvSpPr>
        <p:spPr bwMode="auto">
          <a:xfrm>
            <a:off x="228600" y="3276600"/>
            <a:ext cx="2057400" cy="12192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Components</a:t>
            </a:r>
          </a:p>
        </p:txBody>
      </p:sp>
      <p:sp>
        <p:nvSpPr>
          <p:cNvPr id="94213" name="Line 5"/>
          <p:cNvSpPr>
            <a:spLocks noChangeShapeType="1"/>
          </p:cNvSpPr>
          <p:nvPr/>
        </p:nvSpPr>
        <p:spPr bwMode="auto">
          <a:xfrm>
            <a:off x="1295400" y="2590800"/>
            <a:ext cx="0" cy="685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4214" name="Rectangle 6"/>
          <p:cNvSpPr>
            <a:spLocks noChangeArrowheads="1"/>
          </p:cNvSpPr>
          <p:nvPr/>
        </p:nvSpPr>
        <p:spPr bwMode="auto">
          <a:xfrm>
            <a:off x="228600" y="5105400"/>
            <a:ext cx="2057400" cy="1219200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Symbolic</a:t>
            </a:r>
          </a:p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grpSp>
        <p:nvGrpSpPr>
          <p:cNvPr id="31751" name="Group 7"/>
          <p:cNvGrpSpPr>
            <a:grpSpLocks/>
          </p:cNvGrpSpPr>
          <p:nvPr/>
        </p:nvGrpSpPr>
        <p:grpSpPr bwMode="auto">
          <a:xfrm>
            <a:off x="7086600" y="3886200"/>
            <a:ext cx="1676400" cy="1524000"/>
            <a:chOff x="3312" y="2448"/>
            <a:chExt cx="1056" cy="960"/>
          </a:xfrm>
        </p:grpSpPr>
        <p:sp>
          <p:nvSpPr>
            <p:cNvPr id="31761" name="Rectangle 8"/>
            <p:cNvSpPr>
              <a:spLocks noChangeArrowheads="1"/>
            </p:cNvSpPr>
            <p:nvPr/>
          </p:nvSpPr>
          <p:spPr bwMode="auto">
            <a:xfrm>
              <a:off x="3312" y="2736"/>
              <a:ext cx="1056" cy="672"/>
            </a:xfrm>
            <a:prstGeom prst="rect">
              <a:avLst/>
            </a:prstGeom>
            <a:noFill/>
            <a:ln w="1270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r>
                <a:rPr lang="en-US" altLang="en-US" sz="2000">
                  <a:solidFill>
                    <a:schemeClr val="tx1"/>
                  </a:solidFill>
                </a:rPr>
                <a:t>Architecture</a:t>
              </a:r>
            </a:p>
            <a:p>
              <a:pPr eaLnBrk="1" hangingPunct="1"/>
              <a:r>
                <a:rPr lang="en-US" altLang="en-US" sz="2000">
                  <a:solidFill>
                    <a:schemeClr val="tx1"/>
                  </a:solidFill>
                </a:rPr>
                <a:t>of </a:t>
              </a:r>
            </a:p>
            <a:p>
              <a:pPr eaLnBrk="1" hangingPunct="1"/>
              <a:r>
                <a:rPr lang="en-US" altLang="en-US" sz="2000">
                  <a:solidFill>
                    <a:schemeClr val="tx1"/>
                  </a:solidFill>
                </a:rPr>
                <a:t>Classifiers</a:t>
              </a:r>
            </a:p>
          </p:txBody>
        </p:sp>
        <p:sp>
          <p:nvSpPr>
            <p:cNvPr id="31762" name="Text Box 9"/>
            <p:cNvSpPr txBox="1">
              <a:spLocks noChangeArrowheads="1"/>
            </p:cNvSpPr>
            <p:nvPr/>
          </p:nvSpPr>
          <p:spPr bwMode="auto">
            <a:xfrm>
              <a:off x="4128" y="2448"/>
              <a:ext cx="2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r>
                <a:rPr lang="en-US" altLang="en-US" sz="2000">
                  <a:solidFill>
                    <a:schemeClr val="tx1"/>
                  </a:solidFill>
                </a:rPr>
                <a:t>4</a:t>
              </a:r>
            </a:p>
          </p:txBody>
        </p:sp>
      </p:grpSp>
      <p:grpSp>
        <p:nvGrpSpPr>
          <p:cNvPr id="31752" name="Group 10"/>
          <p:cNvGrpSpPr>
            <a:grpSpLocks/>
          </p:cNvGrpSpPr>
          <p:nvPr/>
        </p:nvGrpSpPr>
        <p:grpSpPr bwMode="auto">
          <a:xfrm>
            <a:off x="5410200" y="4038600"/>
            <a:ext cx="1905000" cy="1828800"/>
            <a:chOff x="3024" y="2112"/>
            <a:chExt cx="1200" cy="1152"/>
          </a:xfrm>
        </p:grpSpPr>
        <p:sp>
          <p:nvSpPr>
            <p:cNvPr id="94219" name="Line 11"/>
            <p:cNvSpPr>
              <a:spLocks noChangeShapeType="1"/>
            </p:cNvSpPr>
            <p:nvPr/>
          </p:nvSpPr>
          <p:spPr bwMode="auto">
            <a:xfrm>
              <a:off x="3024" y="2112"/>
              <a:ext cx="384" cy="33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4220" name="Line 12"/>
            <p:cNvSpPr>
              <a:spLocks noChangeShapeType="1"/>
            </p:cNvSpPr>
            <p:nvPr/>
          </p:nvSpPr>
          <p:spPr bwMode="auto">
            <a:xfrm flipV="1">
              <a:off x="3072" y="2928"/>
              <a:ext cx="336" cy="33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1759" name="Oval 13"/>
            <p:cNvSpPr>
              <a:spLocks noChangeArrowheads="1"/>
            </p:cNvSpPr>
            <p:nvPr/>
          </p:nvSpPr>
          <p:spPr bwMode="auto">
            <a:xfrm>
              <a:off x="3456" y="2496"/>
              <a:ext cx="336" cy="336"/>
            </a:xfrm>
            <a:prstGeom prst="ellipse">
              <a:avLst/>
            </a:prstGeom>
            <a:noFill/>
            <a:ln w="12700" algn="ctr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r>
                <a:rPr lang="en-US" altLang="en-US" sz="2400" b="1">
                  <a:solidFill>
                    <a:schemeClr val="tx1"/>
                  </a:solidFill>
                </a:rPr>
                <a:t>+</a:t>
              </a:r>
            </a:p>
          </p:txBody>
        </p:sp>
        <p:sp>
          <p:nvSpPr>
            <p:cNvPr id="94222" name="Line 14"/>
            <p:cNvSpPr>
              <a:spLocks noChangeShapeType="1"/>
            </p:cNvSpPr>
            <p:nvPr/>
          </p:nvSpPr>
          <p:spPr bwMode="auto">
            <a:xfrm flipV="1">
              <a:off x="3888" y="2640"/>
              <a:ext cx="33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94223" name="Text Box 15"/>
          <p:cNvSpPr txBox="1">
            <a:spLocks noChangeArrowheads="1"/>
          </p:cNvSpPr>
          <p:nvPr/>
        </p:nvSpPr>
        <p:spPr bwMode="auto">
          <a:xfrm>
            <a:off x="249238" y="1524000"/>
            <a:ext cx="298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1</a:t>
            </a:r>
          </a:p>
        </p:txBody>
      </p:sp>
      <p:sp>
        <p:nvSpPr>
          <p:cNvPr id="94224" name="Text Box 16"/>
          <p:cNvSpPr txBox="1">
            <a:spLocks noChangeArrowheads="1"/>
          </p:cNvSpPr>
          <p:nvPr/>
        </p:nvSpPr>
        <p:spPr bwMode="auto">
          <a:xfrm>
            <a:off x="228600" y="327660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2</a:t>
            </a:r>
          </a:p>
        </p:txBody>
      </p:sp>
      <p:sp>
        <p:nvSpPr>
          <p:cNvPr id="94225" name="Text Box 17"/>
          <p:cNvSpPr txBox="1">
            <a:spLocks noChangeArrowheads="1"/>
          </p:cNvSpPr>
          <p:nvPr/>
        </p:nvSpPr>
        <p:spPr bwMode="auto">
          <a:xfrm>
            <a:off x="228600" y="510540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3</a:t>
            </a:r>
          </a:p>
        </p:txBody>
      </p:sp>
      <p:sp>
        <p:nvSpPr>
          <p:cNvPr id="94226" name="Text Box 18"/>
          <p:cNvSpPr txBox="1">
            <a:spLocks noChangeArrowheads="1"/>
          </p:cNvSpPr>
          <p:nvPr/>
        </p:nvSpPr>
        <p:spPr bwMode="auto">
          <a:xfrm>
            <a:off x="2438400" y="4746874"/>
            <a:ext cx="2743200" cy="19389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Encode Geometrical </a:t>
            </a:r>
          </a:p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Relationships </a:t>
            </a:r>
          </a:p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Among Components</a:t>
            </a:r>
          </a:p>
        </p:txBody>
      </p:sp>
    </p:spTree>
    <p:extLst>
      <p:ext uri="{BB962C8B-B14F-4D97-AF65-F5344CB8AC3E}">
        <p14:creationId xmlns:p14="http://schemas.microsoft.com/office/powerpoint/2010/main" val="2246706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42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42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226" grpId="0" animBg="1"/>
    </p:bld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4200" dirty="0">
                <a:latin typeface="Comic Sans MS" panose="030F0702030302020204" pitchFamily="66" charset="0"/>
              </a:rPr>
              <a:t>Symbolic Signature</a:t>
            </a:r>
            <a:br>
              <a:rPr lang="en-US" altLang="en-US" sz="4200" dirty="0">
                <a:latin typeface="Comic Sans MS" panose="030F0702030302020204" pitchFamily="66" charset="0"/>
              </a:rPr>
            </a:br>
            <a:endParaRPr lang="en-US" altLang="en-US" sz="4200" dirty="0">
              <a:latin typeface="Comic Sans MS" panose="030F0702030302020204" pitchFamily="66" charset="0"/>
            </a:endParaRPr>
          </a:p>
        </p:txBody>
      </p:sp>
      <p:sp>
        <p:nvSpPr>
          <p:cNvPr id="37891" name="Text Box 3"/>
          <p:cNvSpPr txBox="1">
            <a:spLocks noChangeArrowheads="1"/>
          </p:cNvSpPr>
          <p:nvPr/>
        </p:nvSpPr>
        <p:spPr bwMode="auto">
          <a:xfrm>
            <a:off x="6400800" y="2438400"/>
            <a:ext cx="2209800" cy="7620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2200">
                <a:effectLst>
                  <a:outerShdw blurRad="38100" dist="38100" dir="2700000" algn="tl">
                    <a:srgbClr val="000000"/>
                  </a:outerShdw>
                </a:effectLst>
              </a:rPr>
              <a:t>Symbolic </a:t>
            </a:r>
          </a:p>
          <a:p>
            <a:pPr algn="ctr" eaLnBrk="1" hangingPunct="1">
              <a:defRPr/>
            </a:pPr>
            <a:r>
              <a:rPr lang="en-US" altLang="en-US" sz="2200">
                <a:effectLst>
                  <a:outerShdw blurRad="38100" dist="38100" dir="2700000" algn="tl">
                    <a:srgbClr val="000000"/>
                  </a:outerShdw>
                </a:effectLst>
              </a:rPr>
              <a:t>Signature at P</a:t>
            </a:r>
            <a:endParaRPr lang="en-US" altLang="en-US" sz="2200" i="1">
              <a:effectLst>
                <a:outerShdw blurRad="38100" dist="38100" dir="2700000" algn="tl">
                  <a:srgbClr val="000000"/>
                </a:outerShdw>
              </a:effectLst>
            </a:endParaRPr>
          </a:p>
        </p:txBody>
      </p:sp>
      <p:pic>
        <p:nvPicPr>
          <p:cNvPr id="32772" name="Picture 12" descr="figSymbolicSig"/>
          <p:cNvPicPr>
            <a:picLocks noGrp="1" noChangeAspect="1" noChangeArrowheads="1"/>
          </p:cNvPicPr>
          <p:nvPr>
            <p:ph sz="quarter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371600" y="2743200"/>
            <a:ext cx="2371725" cy="3195638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37901" name="Oval 13"/>
          <p:cNvSpPr>
            <a:spLocks noChangeArrowheads="1"/>
          </p:cNvSpPr>
          <p:nvPr/>
        </p:nvSpPr>
        <p:spPr bwMode="auto">
          <a:xfrm>
            <a:off x="2087563" y="4505325"/>
            <a:ext cx="152400" cy="152400"/>
          </a:xfrm>
          <a:prstGeom prst="ellipse">
            <a:avLst/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902" name="Line 14"/>
          <p:cNvSpPr>
            <a:spLocks noChangeShapeType="1"/>
          </p:cNvSpPr>
          <p:nvPr/>
        </p:nvSpPr>
        <p:spPr bwMode="auto">
          <a:xfrm>
            <a:off x="1143000" y="3962400"/>
            <a:ext cx="838200" cy="542925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32775" name="Group 24"/>
          <p:cNvGrpSpPr>
            <a:grpSpLocks/>
          </p:cNvGrpSpPr>
          <p:nvPr/>
        </p:nvGrpSpPr>
        <p:grpSpPr bwMode="auto">
          <a:xfrm>
            <a:off x="6705600" y="3352800"/>
            <a:ext cx="1676400" cy="1828800"/>
            <a:chOff x="4224" y="2112"/>
            <a:chExt cx="1056" cy="1152"/>
          </a:xfrm>
        </p:grpSpPr>
        <p:sp>
          <p:nvSpPr>
            <p:cNvPr id="37893" name="Rectangle 5"/>
            <p:cNvSpPr>
              <a:spLocks noChangeArrowheads="1"/>
            </p:cNvSpPr>
            <p:nvPr/>
          </p:nvSpPr>
          <p:spPr bwMode="auto">
            <a:xfrm>
              <a:off x="4224" y="2112"/>
              <a:ext cx="1056" cy="1152"/>
            </a:xfrm>
            <a:prstGeom prst="rect">
              <a:avLst/>
            </a:prstGeom>
            <a:solidFill>
              <a:schemeClr val="tx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38100" algn="ctr">
                  <a:solidFill>
                    <a:schemeClr val="tx2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grpSp>
          <p:nvGrpSpPr>
            <p:cNvPr id="32782" name="Group 23"/>
            <p:cNvGrpSpPr>
              <a:grpSpLocks/>
            </p:cNvGrpSpPr>
            <p:nvPr/>
          </p:nvGrpSpPr>
          <p:grpSpPr bwMode="auto">
            <a:xfrm>
              <a:off x="4272" y="2160"/>
              <a:ext cx="928" cy="1065"/>
              <a:chOff x="3984" y="1727"/>
              <a:chExt cx="928" cy="1065"/>
            </a:xfrm>
          </p:grpSpPr>
          <p:pic>
            <p:nvPicPr>
              <p:cNvPr id="32783" name="Picture 4" descr="2h10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984" y="1727"/>
                <a:ext cx="928" cy="10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rgbClr val="808080"/>
                      </a:outerShdw>
                    </a:effectLst>
                  </a14:hiddenEffects>
                </a:ext>
              </a:extLst>
            </p:spPr>
          </p:pic>
          <p:sp>
            <p:nvSpPr>
              <p:cNvPr id="37894" name="Text Box 6"/>
              <p:cNvSpPr txBox="1">
                <a:spLocks noChangeArrowheads="1"/>
              </p:cNvSpPr>
              <p:nvPr/>
            </p:nvSpPr>
            <p:spPr bwMode="auto">
              <a:xfrm>
                <a:off x="4458" y="1828"/>
                <a:ext cx="262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altLang="en-US" sz="3000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3</a:t>
                </a:r>
              </a:p>
            </p:txBody>
          </p:sp>
          <p:sp>
            <p:nvSpPr>
              <p:cNvPr id="37895" name="Text Box 7"/>
              <p:cNvSpPr txBox="1">
                <a:spLocks noChangeArrowheads="1"/>
              </p:cNvSpPr>
              <p:nvPr/>
            </p:nvSpPr>
            <p:spPr bwMode="auto">
              <a:xfrm>
                <a:off x="4225" y="1893"/>
                <a:ext cx="262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altLang="en-US" sz="3000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4</a:t>
                </a:r>
              </a:p>
            </p:txBody>
          </p:sp>
          <p:sp>
            <p:nvSpPr>
              <p:cNvPr id="37896" name="Text Box 8"/>
              <p:cNvSpPr txBox="1">
                <a:spLocks noChangeArrowheads="1"/>
              </p:cNvSpPr>
              <p:nvPr/>
            </p:nvSpPr>
            <p:spPr bwMode="auto">
              <a:xfrm>
                <a:off x="4368" y="2112"/>
                <a:ext cx="262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altLang="en-US" sz="3000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5</a:t>
                </a:r>
              </a:p>
            </p:txBody>
          </p:sp>
          <p:sp>
            <p:nvSpPr>
              <p:cNvPr id="37897" name="Text Box 9"/>
              <p:cNvSpPr txBox="1">
                <a:spLocks noChangeArrowheads="1"/>
              </p:cNvSpPr>
              <p:nvPr/>
            </p:nvSpPr>
            <p:spPr bwMode="auto">
              <a:xfrm>
                <a:off x="4444" y="2446"/>
                <a:ext cx="262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altLang="en-US" sz="3000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6</a:t>
                </a:r>
              </a:p>
            </p:txBody>
          </p:sp>
          <p:sp>
            <p:nvSpPr>
              <p:cNvPr id="37898" name="Text Box 10"/>
              <p:cNvSpPr txBox="1">
                <a:spLocks noChangeArrowheads="1"/>
              </p:cNvSpPr>
              <p:nvPr/>
            </p:nvSpPr>
            <p:spPr bwMode="auto">
              <a:xfrm>
                <a:off x="4225" y="2327"/>
                <a:ext cx="262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altLang="en-US" sz="3000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8</a:t>
                </a:r>
              </a:p>
            </p:txBody>
          </p:sp>
          <p:sp>
            <p:nvSpPr>
              <p:cNvPr id="37899" name="Text Box 11"/>
              <p:cNvSpPr txBox="1">
                <a:spLocks noChangeArrowheads="1"/>
              </p:cNvSpPr>
              <p:nvPr/>
            </p:nvSpPr>
            <p:spPr bwMode="auto">
              <a:xfrm>
                <a:off x="4608" y="2400"/>
                <a:ext cx="262" cy="346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1" hangingPunct="1">
                  <a:defRPr/>
                </a:pPr>
                <a:r>
                  <a:rPr lang="en-US" altLang="en-US" sz="3000">
                    <a:effectLst>
                      <a:outerShdw blurRad="38100" dist="38100" dir="2700000" algn="tl">
                        <a:srgbClr val="000000"/>
                      </a:outerShdw>
                    </a:effectLst>
                  </a:rPr>
                  <a:t>7</a:t>
                </a:r>
              </a:p>
            </p:txBody>
          </p:sp>
          <p:sp>
            <p:nvSpPr>
              <p:cNvPr id="37903" name="Text Box 15"/>
              <p:cNvSpPr txBox="1">
                <a:spLocks noChangeArrowheads="1"/>
              </p:cNvSpPr>
              <p:nvPr/>
            </p:nvSpPr>
            <p:spPr bwMode="auto">
              <a:xfrm>
                <a:off x="4723" y="2500"/>
                <a:ext cx="116" cy="250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/>
              <a:p>
                <a:pPr algn="ctr" eaLnBrk="1" hangingPunct="1">
                  <a:defRPr/>
                </a:pPr>
                <a:endParaRPr lang="en-US" altLang="en-US" sz="2000">
                  <a:effectLst>
                    <a:outerShdw blurRad="38100" dist="38100" dir="2700000" algn="tl">
                      <a:srgbClr val="000000"/>
                    </a:outerShdw>
                  </a:effectLst>
                </a:endParaRPr>
              </a:p>
            </p:txBody>
          </p:sp>
        </p:grpSp>
      </p:grpSp>
      <p:sp>
        <p:nvSpPr>
          <p:cNvPr id="37904" name="Text Box 16"/>
          <p:cNvSpPr txBox="1">
            <a:spLocks noChangeArrowheads="1"/>
          </p:cNvSpPr>
          <p:nvPr/>
        </p:nvSpPr>
        <p:spPr bwMode="auto">
          <a:xfrm>
            <a:off x="990600" y="1905000"/>
            <a:ext cx="320040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Labeled </a:t>
            </a:r>
          </a:p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Surface Mesh</a:t>
            </a:r>
          </a:p>
        </p:txBody>
      </p:sp>
      <p:sp>
        <p:nvSpPr>
          <p:cNvPr id="37905" name="Text Box 17"/>
          <p:cNvSpPr txBox="1">
            <a:spLocks noChangeArrowheads="1"/>
          </p:cNvSpPr>
          <p:nvPr/>
        </p:nvSpPr>
        <p:spPr bwMode="auto">
          <a:xfrm>
            <a:off x="6248400" y="5181600"/>
            <a:ext cx="2895600" cy="1096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2200">
                <a:effectLst>
                  <a:outerShdw blurRad="38100" dist="38100" dir="2700000" algn="tl">
                    <a:srgbClr val="000000"/>
                  </a:outerShdw>
                </a:effectLst>
              </a:rPr>
              <a:t>Matrix storing component</a:t>
            </a:r>
          </a:p>
          <a:p>
            <a:pPr algn="ctr" eaLnBrk="1" hangingPunct="1">
              <a:defRPr/>
            </a:pPr>
            <a:r>
              <a:rPr lang="en-US" altLang="en-US" sz="2200">
                <a:effectLst>
                  <a:outerShdw blurRad="38100" dist="38100" dir="2700000" algn="tl">
                    <a:srgbClr val="000000"/>
                  </a:outerShdw>
                </a:effectLst>
              </a:rPr>
              <a:t>labels</a:t>
            </a:r>
          </a:p>
        </p:txBody>
      </p:sp>
      <p:sp>
        <p:nvSpPr>
          <p:cNvPr id="37906" name="AutoShape 18"/>
          <p:cNvSpPr>
            <a:spLocks noChangeArrowheads="1"/>
          </p:cNvSpPr>
          <p:nvPr/>
        </p:nvSpPr>
        <p:spPr bwMode="auto">
          <a:xfrm>
            <a:off x="4953000" y="4648200"/>
            <a:ext cx="685800" cy="457200"/>
          </a:xfrm>
          <a:prstGeom prst="rightArrow">
            <a:avLst>
              <a:gd name="adj1" fmla="val 50000"/>
              <a:gd name="adj2" fmla="val 37500"/>
            </a:avLst>
          </a:prstGeom>
          <a:solidFill>
            <a:schemeClr val="accent1"/>
          </a:solidFill>
          <a:ln w="12700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7907" name="Text Box 19"/>
          <p:cNvSpPr txBox="1">
            <a:spLocks noChangeArrowheads="1"/>
          </p:cNvSpPr>
          <p:nvPr/>
        </p:nvSpPr>
        <p:spPr bwMode="auto">
          <a:xfrm>
            <a:off x="4191000" y="3200400"/>
            <a:ext cx="2101850" cy="11874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Encode</a:t>
            </a:r>
          </a:p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Geometric</a:t>
            </a:r>
          </a:p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Configuration</a:t>
            </a:r>
          </a:p>
        </p:txBody>
      </p:sp>
      <p:sp>
        <p:nvSpPr>
          <p:cNvPr id="32780" name="Text Box 20"/>
          <p:cNvSpPr txBox="1">
            <a:spLocks noChangeArrowheads="1"/>
          </p:cNvSpPr>
          <p:nvPr/>
        </p:nvSpPr>
        <p:spPr bwMode="auto">
          <a:xfrm>
            <a:off x="0" y="3048000"/>
            <a:ext cx="1530350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>
                <a:solidFill>
                  <a:srgbClr val="FF0000"/>
                </a:solidFill>
              </a:rPr>
              <a:t>Critical</a:t>
            </a:r>
          </a:p>
          <a:p>
            <a:pPr eaLnBrk="1" hangingPunct="1"/>
            <a:r>
              <a:rPr lang="en-US" altLang="en-US" sz="2400">
                <a:solidFill>
                  <a:srgbClr val="FF0000"/>
                </a:solidFill>
              </a:rPr>
              <a:t> Point P</a:t>
            </a:r>
          </a:p>
        </p:txBody>
      </p:sp>
    </p:spTree>
    <p:extLst>
      <p:ext uri="{BB962C8B-B14F-4D97-AF65-F5344CB8AC3E}">
        <p14:creationId xmlns:p14="http://schemas.microsoft.com/office/powerpoint/2010/main" val="3245286114"/>
      </p:ext>
    </p:extLst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Symbolic Signatures Are Robust </a:t>
            </a:r>
            <a:br>
              <a:rPr lang="en-US" altLang="en-US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</a:br>
            <a:r>
              <a:rPr lang="en-US" altLang="en-US" sz="28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To Deformations</a:t>
            </a:r>
          </a:p>
        </p:txBody>
      </p:sp>
      <p:pic>
        <p:nvPicPr>
          <p:cNvPr id="34819" name="Picture 6" descr="2h1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3429000"/>
            <a:ext cx="13208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43" name="Rectangle 7"/>
          <p:cNvSpPr>
            <a:spLocks noChangeArrowheads="1"/>
          </p:cNvSpPr>
          <p:nvPr/>
        </p:nvSpPr>
        <p:spPr bwMode="auto">
          <a:xfrm>
            <a:off x="2743200" y="3505200"/>
            <a:ext cx="1219200" cy="1371600"/>
          </a:xfrm>
          <a:prstGeom prst="rect">
            <a:avLst/>
          </a:prstGeom>
          <a:noFill/>
          <a:ln w="38100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821" name="Picture 8" descr="2h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1676400"/>
            <a:ext cx="1330325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2" name="Picture 9" descr="2h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1752600"/>
            <a:ext cx="136366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3" name="Picture 10" descr="2h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10400" y="1676400"/>
            <a:ext cx="1435100" cy="175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4" name="Picture 11" descr="2h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62600" y="1752600"/>
            <a:ext cx="1303338" cy="1600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5" name="Picture 12" descr="2h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3200" y="1676400"/>
            <a:ext cx="1274763" cy="1676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4826" name="Picture 14" descr="2h10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3581400"/>
            <a:ext cx="1185863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51" name="Rectangle 15"/>
          <p:cNvSpPr>
            <a:spLocks noChangeArrowheads="1"/>
          </p:cNvSpPr>
          <p:nvPr/>
        </p:nvSpPr>
        <p:spPr bwMode="auto">
          <a:xfrm>
            <a:off x="1295400" y="3505200"/>
            <a:ext cx="1219200" cy="1371600"/>
          </a:xfrm>
          <a:prstGeom prst="rect">
            <a:avLst/>
          </a:prstGeom>
          <a:noFill/>
          <a:ln w="38100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828" name="Picture 17" descr="2h10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14800" y="3429000"/>
            <a:ext cx="12192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54" name="Rectangle 18"/>
          <p:cNvSpPr>
            <a:spLocks noChangeArrowheads="1"/>
          </p:cNvSpPr>
          <p:nvPr/>
        </p:nvSpPr>
        <p:spPr bwMode="auto">
          <a:xfrm>
            <a:off x="4191000" y="3505200"/>
            <a:ext cx="1219200" cy="1371600"/>
          </a:xfrm>
          <a:prstGeom prst="rect">
            <a:avLst/>
          </a:prstGeom>
          <a:noFill/>
          <a:ln w="38100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830" name="Picture 20" descr="2h10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5000" y="3581400"/>
            <a:ext cx="1135063" cy="1219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57" name="Rectangle 21"/>
          <p:cNvSpPr>
            <a:spLocks noChangeArrowheads="1"/>
          </p:cNvSpPr>
          <p:nvPr/>
        </p:nvSpPr>
        <p:spPr bwMode="auto">
          <a:xfrm>
            <a:off x="5638800" y="3505200"/>
            <a:ext cx="1219200" cy="1371600"/>
          </a:xfrm>
          <a:prstGeom prst="rect">
            <a:avLst/>
          </a:prstGeom>
          <a:noFill/>
          <a:ln w="38100" algn="ctr">
            <a:solidFill>
              <a:schemeClr val="tx2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4832" name="Picture 23" descr="2h10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3505200"/>
            <a:ext cx="1165225" cy="1295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9960" name="Rectangle 24"/>
          <p:cNvSpPr>
            <a:spLocks noChangeArrowheads="1"/>
          </p:cNvSpPr>
          <p:nvPr/>
        </p:nvSpPr>
        <p:spPr bwMode="auto">
          <a:xfrm>
            <a:off x="7086600" y="3505200"/>
            <a:ext cx="1219200" cy="1371600"/>
          </a:xfrm>
          <a:prstGeom prst="rect">
            <a:avLst/>
          </a:prstGeom>
          <a:noFill/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61" name="Oval 25"/>
          <p:cNvSpPr>
            <a:spLocks noChangeArrowheads="1"/>
          </p:cNvSpPr>
          <p:nvPr/>
        </p:nvSpPr>
        <p:spPr bwMode="auto">
          <a:xfrm>
            <a:off x="1447800" y="2743200"/>
            <a:ext cx="76200" cy="76200"/>
          </a:xfrm>
          <a:prstGeom prst="ellipse">
            <a:avLst/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62" name="Oval 26"/>
          <p:cNvSpPr>
            <a:spLocks noChangeArrowheads="1"/>
          </p:cNvSpPr>
          <p:nvPr/>
        </p:nvSpPr>
        <p:spPr bwMode="auto">
          <a:xfrm>
            <a:off x="2895600" y="2667000"/>
            <a:ext cx="76200" cy="76200"/>
          </a:xfrm>
          <a:prstGeom prst="ellipse">
            <a:avLst/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63" name="Oval 27"/>
          <p:cNvSpPr>
            <a:spLocks noChangeArrowheads="1"/>
          </p:cNvSpPr>
          <p:nvPr/>
        </p:nvSpPr>
        <p:spPr bwMode="auto">
          <a:xfrm>
            <a:off x="4343400" y="2819400"/>
            <a:ext cx="76200" cy="76200"/>
          </a:xfrm>
          <a:prstGeom prst="ellipse">
            <a:avLst/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64" name="Oval 28"/>
          <p:cNvSpPr>
            <a:spLocks noChangeArrowheads="1"/>
          </p:cNvSpPr>
          <p:nvPr/>
        </p:nvSpPr>
        <p:spPr bwMode="auto">
          <a:xfrm>
            <a:off x="5791200" y="2743200"/>
            <a:ext cx="76200" cy="76200"/>
          </a:xfrm>
          <a:prstGeom prst="ellipse">
            <a:avLst/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65" name="Oval 29"/>
          <p:cNvSpPr>
            <a:spLocks noChangeArrowheads="1"/>
          </p:cNvSpPr>
          <p:nvPr/>
        </p:nvSpPr>
        <p:spPr bwMode="auto">
          <a:xfrm>
            <a:off x="7315200" y="2819400"/>
            <a:ext cx="76200" cy="76200"/>
          </a:xfrm>
          <a:prstGeom prst="ellipse">
            <a:avLst/>
          </a:prstGeom>
          <a:solidFill>
            <a:srgbClr val="FF0000"/>
          </a:solidFill>
          <a:ln w="12700" algn="ctr">
            <a:solidFill>
              <a:srgbClr val="FF0000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66" name="Line 30"/>
          <p:cNvSpPr>
            <a:spLocks noChangeShapeType="1"/>
          </p:cNvSpPr>
          <p:nvPr/>
        </p:nvSpPr>
        <p:spPr bwMode="auto">
          <a:xfrm flipV="1">
            <a:off x="990600" y="2895600"/>
            <a:ext cx="381000" cy="381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67" name="Line 31"/>
          <p:cNvSpPr>
            <a:spLocks noChangeShapeType="1"/>
          </p:cNvSpPr>
          <p:nvPr/>
        </p:nvSpPr>
        <p:spPr bwMode="auto">
          <a:xfrm flipV="1">
            <a:off x="2438400" y="2819400"/>
            <a:ext cx="381000" cy="381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68" name="Line 32"/>
          <p:cNvSpPr>
            <a:spLocks noChangeShapeType="1"/>
          </p:cNvSpPr>
          <p:nvPr/>
        </p:nvSpPr>
        <p:spPr bwMode="auto">
          <a:xfrm flipV="1">
            <a:off x="3886200" y="2895600"/>
            <a:ext cx="381000" cy="381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69" name="Line 33"/>
          <p:cNvSpPr>
            <a:spLocks noChangeShapeType="1"/>
          </p:cNvSpPr>
          <p:nvPr/>
        </p:nvSpPr>
        <p:spPr bwMode="auto">
          <a:xfrm flipV="1">
            <a:off x="5334000" y="2895600"/>
            <a:ext cx="381000" cy="381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70" name="Line 34"/>
          <p:cNvSpPr>
            <a:spLocks noChangeShapeType="1"/>
          </p:cNvSpPr>
          <p:nvPr/>
        </p:nvSpPr>
        <p:spPr bwMode="auto">
          <a:xfrm flipV="1">
            <a:off x="6858000" y="2895600"/>
            <a:ext cx="381000" cy="381000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971" name="Text Box 35"/>
          <p:cNvSpPr txBox="1">
            <a:spLocks noChangeArrowheads="1"/>
          </p:cNvSpPr>
          <p:nvPr/>
        </p:nvSpPr>
        <p:spPr bwMode="auto">
          <a:xfrm>
            <a:off x="457200" y="3124200"/>
            <a:ext cx="4572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4000">
                <a:solidFill>
                  <a:srgbClr val="FF3300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P</a:t>
            </a:r>
          </a:p>
        </p:txBody>
      </p:sp>
      <p:sp>
        <p:nvSpPr>
          <p:cNvPr id="39972" name="Text Box 36"/>
          <p:cNvSpPr txBox="1">
            <a:spLocks noChangeArrowheads="1"/>
          </p:cNvSpPr>
          <p:nvPr/>
        </p:nvSpPr>
        <p:spPr bwMode="auto">
          <a:xfrm>
            <a:off x="1898650" y="37401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39973" name="Text Box 37"/>
          <p:cNvSpPr txBox="1">
            <a:spLocks noChangeArrowheads="1"/>
          </p:cNvSpPr>
          <p:nvPr/>
        </p:nvSpPr>
        <p:spPr bwMode="auto">
          <a:xfrm>
            <a:off x="1593850" y="37401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39974" name="Text Box 38"/>
          <p:cNvSpPr txBox="1">
            <a:spLocks noChangeArrowheads="1"/>
          </p:cNvSpPr>
          <p:nvPr/>
        </p:nvSpPr>
        <p:spPr bwMode="auto">
          <a:xfrm>
            <a:off x="1746250" y="4044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39975" name="Text Box 39"/>
          <p:cNvSpPr txBox="1">
            <a:spLocks noChangeArrowheads="1"/>
          </p:cNvSpPr>
          <p:nvPr/>
        </p:nvSpPr>
        <p:spPr bwMode="auto">
          <a:xfrm>
            <a:off x="1822450" y="4425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</a:p>
        </p:txBody>
      </p:sp>
      <p:sp>
        <p:nvSpPr>
          <p:cNvPr id="39976" name="Text Box 40"/>
          <p:cNvSpPr txBox="1">
            <a:spLocks noChangeArrowheads="1"/>
          </p:cNvSpPr>
          <p:nvPr/>
        </p:nvSpPr>
        <p:spPr bwMode="auto">
          <a:xfrm>
            <a:off x="2051050" y="4425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</a:t>
            </a:r>
          </a:p>
        </p:txBody>
      </p:sp>
      <p:sp>
        <p:nvSpPr>
          <p:cNvPr id="39977" name="Text Box 41"/>
          <p:cNvSpPr txBox="1">
            <a:spLocks noChangeArrowheads="1"/>
          </p:cNvSpPr>
          <p:nvPr/>
        </p:nvSpPr>
        <p:spPr bwMode="auto">
          <a:xfrm>
            <a:off x="1593850" y="42735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8</a:t>
            </a:r>
          </a:p>
        </p:txBody>
      </p:sp>
      <p:sp>
        <p:nvSpPr>
          <p:cNvPr id="39978" name="Text Box 42"/>
          <p:cNvSpPr txBox="1">
            <a:spLocks noChangeArrowheads="1"/>
          </p:cNvSpPr>
          <p:nvPr/>
        </p:nvSpPr>
        <p:spPr bwMode="auto">
          <a:xfrm>
            <a:off x="6242050" y="3663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39979" name="Text Box 43"/>
          <p:cNvSpPr txBox="1">
            <a:spLocks noChangeArrowheads="1"/>
          </p:cNvSpPr>
          <p:nvPr/>
        </p:nvSpPr>
        <p:spPr bwMode="auto">
          <a:xfrm>
            <a:off x="3270250" y="3587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39980" name="Text Box 44"/>
          <p:cNvSpPr txBox="1">
            <a:spLocks noChangeArrowheads="1"/>
          </p:cNvSpPr>
          <p:nvPr/>
        </p:nvSpPr>
        <p:spPr bwMode="auto">
          <a:xfrm>
            <a:off x="4718050" y="3587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39981" name="Text Box 45"/>
          <p:cNvSpPr txBox="1">
            <a:spLocks noChangeArrowheads="1"/>
          </p:cNvSpPr>
          <p:nvPr/>
        </p:nvSpPr>
        <p:spPr bwMode="auto">
          <a:xfrm>
            <a:off x="7613650" y="3663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3</a:t>
            </a:r>
          </a:p>
        </p:txBody>
      </p:sp>
      <p:sp>
        <p:nvSpPr>
          <p:cNvPr id="39982" name="Text Box 46"/>
          <p:cNvSpPr txBox="1">
            <a:spLocks noChangeArrowheads="1"/>
          </p:cNvSpPr>
          <p:nvPr/>
        </p:nvSpPr>
        <p:spPr bwMode="auto">
          <a:xfrm>
            <a:off x="2889250" y="3587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39983" name="Text Box 47"/>
          <p:cNvSpPr txBox="1">
            <a:spLocks noChangeArrowheads="1"/>
          </p:cNvSpPr>
          <p:nvPr/>
        </p:nvSpPr>
        <p:spPr bwMode="auto">
          <a:xfrm>
            <a:off x="4413250" y="3663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39984" name="Text Box 48"/>
          <p:cNvSpPr txBox="1">
            <a:spLocks noChangeArrowheads="1"/>
          </p:cNvSpPr>
          <p:nvPr/>
        </p:nvSpPr>
        <p:spPr bwMode="auto">
          <a:xfrm>
            <a:off x="5937250" y="37401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39985" name="Text Box 49"/>
          <p:cNvSpPr txBox="1">
            <a:spLocks noChangeArrowheads="1"/>
          </p:cNvSpPr>
          <p:nvPr/>
        </p:nvSpPr>
        <p:spPr bwMode="auto">
          <a:xfrm>
            <a:off x="7308850" y="37401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4</a:t>
            </a:r>
          </a:p>
        </p:txBody>
      </p:sp>
      <p:sp>
        <p:nvSpPr>
          <p:cNvPr id="39986" name="Text Box 50"/>
          <p:cNvSpPr txBox="1">
            <a:spLocks noChangeArrowheads="1"/>
          </p:cNvSpPr>
          <p:nvPr/>
        </p:nvSpPr>
        <p:spPr bwMode="auto">
          <a:xfrm>
            <a:off x="2889250" y="42735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8</a:t>
            </a:r>
          </a:p>
        </p:txBody>
      </p:sp>
      <p:sp>
        <p:nvSpPr>
          <p:cNvPr id="39987" name="Text Box 51"/>
          <p:cNvSpPr txBox="1">
            <a:spLocks noChangeArrowheads="1"/>
          </p:cNvSpPr>
          <p:nvPr/>
        </p:nvSpPr>
        <p:spPr bwMode="auto">
          <a:xfrm>
            <a:off x="4413250" y="41973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8</a:t>
            </a:r>
          </a:p>
        </p:txBody>
      </p:sp>
      <p:sp>
        <p:nvSpPr>
          <p:cNvPr id="39988" name="Text Box 52"/>
          <p:cNvSpPr txBox="1">
            <a:spLocks noChangeArrowheads="1"/>
          </p:cNvSpPr>
          <p:nvPr/>
        </p:nvSpPr>
        <p:spPr bwMode="auto">
          <a:xfrm>
            <a:off x="5937250" y="41973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8</a:t>
            </a:r>
          </a:p>
        </p:txBody>
      </p:sp>
      <p:sp>
        <p:nvSpPr>
          <p:cNvPr id="39989" name="Text Box 53"/>
          <p:cNvSpPr txBox="1">
            <a:spLocks noChangeArrowheads="1"/>
          </p:cNvSpPr>
          <p:nvPr/>
        </p:nvSpPr>
        <p:spPr bwMode="auto">
          <a:xfrm>
            <a:off x="7308850" y="41973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8</a:t>
            </a:r>
          </a:p>
        </p:txBody>
      </p:sp>
      <p:sp>
        <p:nvSpPr>
          <p:cNvPr id="39990" name="Text Box 54"/>
          <p:cNvSpPr txBox="1">
            <a:spLocks noChangeArrowheads="1"/>
          </p:cNvSpPr>
          <p:nvPr/>
        </p:nvSpPr>
        <p:spPr bwMode="auto">
          <a:xfrm>
            <a:off x="3194050" y="3968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39991" name="Text Box 55"/>
          <p:cNvSpPr txBox="1">
            <a:spLocks noChangeArrowheads="1"/>
          </p:cNvSpPr>
          <p:nvPr/>
        </p:nvSpPr>
        <p:spPr bwMode="auto">
          <a:xfrm>
            <a:off x="4641850" y="3968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39992" name="Text Box 56"/>
          <p:cNvSpPr txBox="1">
            <a:spLocks noChangeArrowheads="1"/>
          </p:cNvSpPr>
          <p:nvPr/>
        </p:nvSpPr>
        <p:spPr bwMode="auto">
          <a:xfrm>
            <a:off x="6165850" y="3968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39993" name="Text Box 57"/>
          <p:cNvSpPr txBox="1">
            <a:spLocks noChangeArrowheads="1"/>
          </p:cNvSpPr>
          <p:nvPr/>
        </p:nvSpPr>
        <p:spPr bwMode="auto">
          <a:xfrm>
            <a:off x="7537450" y="3968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5</a:t>
            </a:r>
          </a:p>
        </p:txBody>
      </p:sp>
      <p:sp>
        <p:nvSpPr>
          <p:cNvPr id="39994" name="Text Box 58"/>
          <p:cNvSpPr txBox="1">
            <a:spLocks noChangeArrowheads="1"/>
          </p:cNvSpPr>
          <p:nvPr/>
        </p:nvSpPr>
        <p:spPr bwMode="auto">
          <a:xfrm>
            <a:off x="7613650" y="4349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</a:p>
        </p:txBody>
      </p:sp>
      <p:sp>
        <p:nvSpPr>
          <p:cNvPr id="39995" name="Text Box 59"/>
          <p:cNvSpPr txBox="1">
            <a:spLocks noChangeArrowheads="1"/>
          </p:cNvSpPr>
          <p:nvPr/>
        </p:nvSpPr>
        <p:spPr bwMode="auto">
          <a:xfrm>
            <a:off x="4641850" y="4425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</a:p>
        </p:txBody>
      </p:sp>
      <p:sp>
        <p:nvSpPr>
          <p:cNvPr id="39996" name="Text Box 60"/>
          <p:cNvSpPr txBox="1">
            <a:spLocks noChangeArrowheads="1"/>
          </p:cNvSpPr>
          <p:nvPr/>
        </p:nvSpPr>
        <p:spPr bwMode="auto">
          <a:xfrm>
            <a:off x="3194050" y="4425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</a:p>
        </p:txBody>
      </p:sp>
      <p:sp>
        <p:nvSpPr>
          <p:cNvPr id="39997" name="Text Box 61"/>
          <p:cNvSpPr txBox="1">
            <a:spLocks noChangeArrowheads="1"/>
          </p:cNvSpPr>
          <p:nvPr/>
        </p:nvSpPr>
        <p:spPr bwMode="auto">
          <a:xfrm>
            <a:off x="3575050" y="4425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</a:t>
            </a:r>
          </a:p>
        </p:txBody>
      </p:sp>
      <p:sp>
        <p:nvSpPr>
          <p:cNvPr id="39998" name="Text Box 62"/>
          <p:cNvSpPr txBox="1">
            <a:spLocks noChangeArrowheads="1"/>
          </p:cNvSpPr>
          <p:nvPr/>
        </p:nvSpPr>
        <p:spPr bwMode="auto">
          <a:xfrm>
            <a:off x="4946650" y="44259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</a:t>
            </a:r>
          </a:p>
        </p:txBody>
      </p:sp>
      <p:sp>
        <p:nvSpPr>
          <p:cNvPr id="39999" name="Text Box 63"/>
          <p:cNvSpPr txBox="1">
            <a:spLocks noChangeArrowheads="1"/>
          </p:cNvSpPr>
          <p:nvPr/>
        </p:nvSpPr>
        <p:spPr bwMode="auto">
          <a:xfrm>
            <a:off x="6470650" y="4349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</a:t>
            </a:r>
          </a:p>
        </p:txBody>
      </p:sp>
      <p:sp>
        <p:nvSpPr>
          <p:cNvPr id="40000" name="Text Box 64"/>
          <p:cNvSpPr txBox="1">
            <a:spLocks noChangeArrowheads="1"/>
          </p:cNvSpPr>
          <p:nvPr/>
        </p:nvSpPr>
        <p:spPr bwMode="auto">
          <a:xfrm>
            <a:off x="7918450" y="4349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7</a:t>
            </a:r>
          </a:p>
        </p:txBody>
      </p:sp>
      <p:sp>
        <p:nvSpPr>
          <p:cNvPr id="40001" name="Text Box 65"/>
          <p:cNvSpPr txBox="1">
            <a:spLocks noChangeArrowheads="1"/>
          </p:cNvSpPr>
          <p:nvPr/>
        </p:nvSpPr>
        <p:spPr bwMode="auto">
          <a:xfrm>
            <a:off x="6242050" y="434975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000">
                <a:solidFill>
                  <a:schemeClr val="tx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6</a:t>
            </a:r>
          </a:p>
        </p:txBody>
      </p:sp>
      <p:sp>
        <p:nvSpPr>
          <p:cNvPr id="40002" name="Text Box 66"/>
          <p:cNvSpPr txBox="1">
            <a:spLocks noChangeArrowheads="1"/>
          </p:cNvSpPr>
          <p:nvPr/>
        </p:nvSpPr>
        <p:spPr bwMode="auto">
          <a:xfrm>
            <a:off x="2514600" y="5029200"/>
            <a:ext cx="4691063" cy="11445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2300" i="1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Relative position of components is  stable across deformations: experimental evidence</a:t>
            </a:r>
          </a:p>
        </p:txBody>
      </p:sp>
      <p:sp>
        <p:nvSpPr>
          <p:cNvPr id="40005" name="Rectangle 69"/>
          <p:cNvSpPr>
            <a:spLocks noChangeArrowheads="1"/>
          </p:cNvSpPr>
          <p:nvPr/>
        </p:nvSpPr>
        <p:spPr bwMode="auto">
          <a:xfrm>
            <a:off x="5638800" y="3505200"/>
            <a:ext cx="1219200" cy="1371600"/>
          </a:xfrm>
          <a:prstGeom prst="rect">
            <a:avLst/>
          </a:prstGeom>
          <a:noFill/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006" name="Rectangle 70"/>
          <p:cNvSpPr>
            <a:spLocks noChangeArrowheads="1"/>
          </p:cNvSpPr>
          <p:nvPr/>
        </p:nvSpPr>
        <p:spPr bwMode="auto">
          <a:xfrm>
            <a:off x="4191000" y="3505200"/>
            <a:ext cx="1219200" cy="1371600"/>
          </a:xfrm>
          <a:prstGeom prst="rect">
            <a:avLst/>
          </a:prstGeom>
          <a:noFill/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007" name="Rectangle 71"/>
          <p:cNvSpPr>
            <a:spLocks noChangeArrowheads="1"/>
          </p:cNvSpPr>
          <p:nvPr/>
        </p:nvSpPr>
        <p:spPr bwMode="auto">
          <a:xfrm>
            <a:off x="2743200" y="3505200"/>
            <a:ext cx="1219200" cy="1371600"/>
          </a:xfrm>
          <a:prstGeom prst="rect">
            <a:avLst/>
          </a:prstGeom>
          <a:noFill/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008" name="Rectangle 72"/>
          <p:cNvSpPr>
            <a:spLocks noChangeArrowheads="1"/>
          </p:cNvSpPr>
          <p:nvPr/>
        </p:nvSpPr>
        <p:spPr bwMode="auto">
          <a:xfrm>
            <a:off x="1295400" y="3505200"/>
            <a:ext cx="1219200" cy="1371600"/>
          </a:xfrm>
          <a:prstGeom prst="rect">
            <a:avLst/>
          </a:prstGeom>
          <a:noFill/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73517506"/>
      </p:ext>
    </p:extLst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234" name="Rectangle 2"/>
          <p:cNvSpPr>
            <a:spLocks noGrp="1" noRot="1" noChangeArrowheads="1"/>
          </p:cNvSpPr>
          <p:nvPr>
            <p:ph type="title"/>
          </p:nvPr>
        </p:nvSpPr>
        <p:spPr>
          <a:xfrm>
            <a:off x="457200" y="152400"/>
            <a:ext cx="8229600" cy="1093788"/>
          </a:xfrm>
        </p:spPr>
        <p:txBody>
          <a:bodyPr/>
          <a:lstStyle/>
          <a:p>
            <a:pPr eaLnBrk="1" hangingPunct="1">
              <a:defRPr/>
            </a:pPr>
            <a:r>
              <a:rPr lang="en-US" altLang="en-US" sz="4000">
                <a:latin typeface="Comic Sans MS" panose="030F0702030302020204" pitchFamily="66" charset="0"/>
              </a:rPr>
              <a:t>Architecture of Classifiers</a:t>
            </a:r>
          </a:p>
        </p:txBody>
      </p:sp>
      <p:sp>
        <p:nvSpPr>
          <p:cNvPr id="35843" name="Rectangle 3"/>
          <p:cNvSpPr>
            <a:spLocks noChangeArrowheads="1"/>
          </p:cNvSpPr>
          <p:nvPr/>
        </p:nvSpPr>
        <p:spPr bwMode="auto">
          <a:xfrm>
            <a:off x="2209800" y="1524000"/>
            <a:ext cx="1981200" cy="10668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Numeric</a:t>
            </a:r>
          </a:p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Signatures</a:t>
            </a:r>
          </a:p>
        </p:txBody>
      </p:sp>
      <p:sp>
        <p:nvSpPr>
          <p:cNvPr id="35844" name="Rectangle 4"/>
          <p:cNvSpPr>
            <a:spLocks noChangeArrowheads="1"/>
          </p:cNvSpPr>
          <p:nvPr/>
        </p:nvSpPr>
        <p:spPr bwMode="auto">
          <a:xfrm>
            <a:off x="2209800" y="3276600"/>
            <a:ext cx="2057400" cy="12192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Components</a:t>
            </a:r>
          </a:p>
        </p:txBody>
      </p:sp>
      <p:sp>
        <p:nvSpPr>
          <p:cNvPr id="95237" name="Line 5"/>
          <p:cNvSpPr>
            <a:spLocks noChangeShapeType="1"/>
          </p:cNvSpPr>
          <p:nvPr/>
        </p:nvSpPr>
        <p:spPr bwMode="auto">
          <a:xfrm>
            <a:off x="3276600" y="2590800"/>
            <a:ext cx="0" cy="685800"/>
          </a:xfrm>
          <a:prstGeom prst="line">
            <a:avLst/>
          </a:prstGeom>
          <a:noFill/>
          <a:ln w="381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5846" name="Rectangle 6"/>
          <p:cNvSpPr>
            <a:spLocks noChangeArrowheads="1"/>
          </p:cNvSpPr>
          <p:nvPr/>
        </p:nvSpPr>
        <p:spPr bwMode="auto">
          <a:xfrm>
            <a:off x="2209800" y="5105400"/>
            <a:ext cx="2057400" cy="1219200"/>
          </a:xfrm>
          <a:prstGeom prst="rect">
            <a:avLst/>
          </a:prstGeom>
          <a:noFill/>
          <a:ln w="12700">
            <a:solidFill>
              <a:schemeClr val="hlink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CC00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Symbolic</a:t>
            </a:r>
          </a:p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Signatures</a:t>
            </a:r>
          </a:p>
        </p:txBody>
      </p:sp>
      <p:grpSp>
        <p:nvGrpSpPr>
          <p:cNvPr id="35847" name="Group 7"/>
          <p:cNvGrpSpPr>
            <a:grpSpLocks/>
          </p:cNvGrpSpPr>
          <p:nvPr/>
        </p:nvGrpSpPr>
        <p:grpSpPr bwMode="auto">
          <a:xfrm>
            <a:off x="6664326" y="3657601"/>
            <a:ext cx="1676400" cy="2141538"/>
            <a:chOff x="3286" y="2448"/>
            <a:chExt cx="1056" cy="1349"/>
          </a:xfrm>
        </p:grpSpPr>
        <p:sp>
          <p:nvSpPr>
            <p:cNvPr id="35857" name="Rectangle 8"/>
            <p:cNvSpPr>
              <a:spLocks noChangeArrowheads="1"/>
            </p:cNvSpPr>
            <p:nvPr/>
          </p:nvSpPr>
          <p:spPr bwMode="auto">
            <a:xfrm>
              <a:off x="3286" y="3125"/>
              <a:ext cx="1056" cy="67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hlink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r>
                <a:rPr lang="en-US" altLang="en-US" sz="2000" dirty="0">
                  <a:solidFill>
                    <a:schemeClr val="tx1"/>
                  </a:solidFill>
                </a:rPr>
                <a:t>Architecture</a:t>
              </a:r>
            </a:p>
            <a:p>
              <a:pPr eaLnBrk="1" hangingPunct="1"/>
              <a:r>
                <a:rPr lang="en-US" altLang="en-US" sz="2000" dirty="0">
                  <a:solidFill>
                    <a:schemeClr val="tx1"/>
                  </a:solidFill>
                </a:rPr>
                <a:t>of </a:t>
              </a:r>
            </a:p>
            <a:p>
              <a:pPr eaLnBrk="1" hangingPunct="1"/>
              <a:r>
                <a:rPr lang="en-US" altLang="en-US" sz="2000" dirty="0">
                  <a:solidFill>
                    <a:schemeClr val="tx1"/>
                  </a:solidFill>
                </a:rPr>
                <a:t>Classifiers</a:t>
              </a:r>
            </a:p>
          </p:txBody>
        </p:sp>
        <p:sp>
          <p:nvSpPr>
            <p:cNvPr id="35858" name="Text Box 9"/>
            <p:cNvSpPr txBox="1">
              <a:spLocks noChangeArrowheads="1"/>
            </p:cNvSpPr>
            <p:nvPr/>
          </p:nvSpPr>
          <p:spPr bwMode="auto">
            <a:xfrm>
              <a:off x="4128" y="2448"/>
              <a:ext cx="214" cy="2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r>
                <a:rPr lang="en-US" altLang="en-US" sz="2000">
                  <a:solidFill>
                    <a:schemeClr val="tx1"/>
                  </a:solidFill>
                </a:rPr>
                <a:t>4</a:t>
              </a:r>
            </a:p>
          </p:txBody>
        </p:sp>
      </p:grpSp>
      <p:grpSp>
        <p:nvGrpSpPr>
          <p:cNvPr id="35848" name="Group 10"/>
          <p:cNvGrpSpPr>
            <a:grpSpLocks/>
          </p:cNvGrpSpPr>
          <p:nvPr/>
        </p:nvGrpSpPr>
        <p:grpSpPr bwMode="auto">
          <a:xfrm>
            <a:off x="4648200" y="3886200"/>
            <a:ext cx="1905000" cy="1828800"/>
            <a:chOff x="3024" y="2112"/>
            <a:chExt cx="1200" cy="1152"/>
          </a:xfrm>
        </p:grpSpPr>
        <p:sp>
          <p:nvSpPr>
            <p:cNvPr id="95243" name="Line 11"/>
            <p:cNvSpPr>
              <a:spLocks noChangeShapeType="1"/>
            </p:cNvSpPr>
            <p:nvPr/>
          </p:nvSpPr>
          <p:spPr bwMode="auto">
            <a:xfrm>
              <a:off x="3024" y="2112"/>
              <a:ext cx="384" cy="33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95244" name="Line 12"/>
            <p:cNvSpPr>
              <a:spLocks noChangeShapeType="1"/>
            </p:cNvSpPr>
            <p:nvPr/>
          </p:nvSpPr>
          <p:spPr bwMode="auto">
            <a:xfrm flipV="1">
              <a:off x="3072" y="2928"/>
              <a:ext cx="336" cy="336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35855" name="Oval 13"/>
            <p:cNvSpPr>
              <a:spLocks noChangeArrowheads="1"/>
            </p:cNvSpPr>
            <p:nvPr/>
          </p:nvSpPr>
          <p:spPr bwMode="auto">
            <a:xfrm>
              <a:off x="3456" y="2496"/>
              <a:ext cx="336" cy="336"/>
            </a:xfrm>
            <a:prstGeom prst="ellipse">
              <a:avLst/>
            </a:prstGeom>
            <a:noFill/>
            <a:ln w="12700" algn="ctr">
              <a:solidFill>
                <a:schemeClr val="accent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hlink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r>
                <a:rPr lang="en-US" altLang="en-US" sz="2400" b="1">
                  <a:solidFill>
                    <a:schemeClr val="tx1"/>
                  </a:solidFill>
                </a:rPr>
                <a:t>+</a:t>
              </a:r>
            </a:p>
          </p:txBody>
        </p:sp>
        <p:sp>
          <p:nvSpPr>
            <p:cNvPr id="95246" name="Line 14"/>
            <p:cNvSpPr>
              <a:spLocks noChangeShapeType="1"/>
            </p:cNvSpPr>
            <p:nvPr/>
          </p:nvSpPr>
          <p:spPr bwMode="auto">
            <a:xfrm flipV="1">
              <a:off x="3888" y="2640"/>
              <a:ext cx="336" cy="0"/>
            </a:xfrm>
            <a:prstGeom prst="line">
              <a:avLst/>
            </a:prstGeom>
            <a:noFill/>
            <a:ln w="38100">
              <a:solidFill>
                <a:schemeClr val="accent1"/>
              </a:solidFill>
              <a:round/>
              <a:headEnd/>
              <a:tailEnd type="triangle" w="med" len="lg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eaLnBrk="1" hangingPunct="1">
                <a:defRPr/>
              </a:pPr>
              <a:endParaRPr lang="en-US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</p:grpSp>
      <p:sp>
        <p:nvSpPr>
          <p:cNvPr id="35849" name="Text Box 15"/>
          <p:cNvSpPr txBox="1">
            <a:spLocks noChangeArrowheads="1"/>
          </p:cNvSpPr>
          <p:nvPr/>
        </p:nvSpPr>
        <p:spPr bwMode="auto">
          <a:xfrm>
            <a:off x="2230438" y="1524000"/>
            <a:ext cx="298450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1</a:t>
            </a:r>
          </a:p>
        </p:txBody>
      </p:sp>
      <p:sp>
        <p:nvSpPr>
          <p:cNvPr id="35850" name="Text Box 16"/>
          <p:cNvSpPr txBox="1">
            <a:spLocks noChangeArrowheads="1"/>
          </p:cNvSpPr>
          <p:nvPr/>
        </p:nvSpPr>
        <p:spPr bwMode="auto">
          <a:xfrm>
            <a:off x="2209800" y="327660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2</a:t>
            </a:r>
          </a:p>
        </p:txBody>
      </p:sp>
      <p:sp>
        <p:nvSpPr>
          <p:cNvPr id="35851" name="Text Box 17"/>
          <p:cNvSpPr txBox="1">
            <a:spLocks noChangeArrowheads="1"/>
          </p:cNvSpPr>
          <p:nvPr/>
        </p:nvSpPr>
        <p:spPr bwMode="auto">
          <a:xfrm>
            <a:off x="2209800" y="5105400"/>
            <a:ext cx="339725" cy="396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>
                <a:solidFill>
                  <a:schemeClr val="tx1"/>
                </a:solidFill>
              </a:rPr>
              <a:t>3</a:t>
            </a:r>
          </a:p>
        </p:txBody>
      </p:sp>
      <p:sp>
        <p:nvSpPr>
          <p:cNvPr id="95250" name="Text Box 18"/>
          <p:cNvSpPr txBox="1">
            <a:spLocks noChangeArrowheads="1"/>
          </p:cNvSpPr>
          <p:nvPr/>
        </p:nvSpPr>
        <p:spPr bwMode="auto">
          <a:xfrm>
            <a:off x="6055894" y="2446922"/>
            <a:ext cx="2783305" cy="193899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Learns Components</a:t>
            </a:r>
          </a:p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And Their</a:t>
            </a:r>
          </a:p>
          <a:p>
            <a:pPr algn="ctr" eaLnBrk="1" hangingPunct="1">
              <a:defRPr/>
            </a:pPr>
            <a:r>
              <a:rPr lang="en-US" altLang="en-US" dirty="0">
                <a:effectLst>
                  <a:outerShdw blurRad="38100" dist="38100" dir="2700000" algn="tl">
                    <a:srgbClr val="000000"/>
                  </a:outerShdw>
                </a:effectLst>
              </a:rPr>
              <a:t>Geometric Relationships</a:t>
            </a:r>
          </a:p>
        </p:txBody>
      </p:sp>
    </p:spTree>
    <p:extLst>
      <p:ext uri="{BB962C8B-B14F-4D97-AF65-F5344CB8AC3E}">
        <p14:creationId xmlns:p14="http://schemas.microsoft.com/office/powerpoint/2010/main" val="14384300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52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52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5250" grpId="0" animBg="1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sz="4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Proposed Architecture</a:t>
            </a:r>
            <a:br>
              <a:rPr lang="en-US" altLang="en-US" sz="4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</a:br>
            <a:endParaRPr lang="en-US" altLang="en-US" sz="4000" dirty="0">
              <a:solidFill>
                <a:schemeClr val="bg1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1987" name="Text Box 3"/>
          <p:cNvSpPr txBox="1">
            <a:spLocks noChangeArrowheads="1"/>
          </p:cNvSpPr>
          <p:nvPr/>
        </p:nvSpPr>
        <p:spPr bwMode="auto">
          <a:xfrm>
            <a:off x="152400" y="2743200"/>
            <a:ext cx="1219200" cy="473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25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Input</a:t>
            </a:r>
          </a:p>
        </p:txBody>
      </p:sp>
      <p:sp>
        <p:nvSpPr>
          <p:cNvPr id="41988" name="AutoShape 4"/>
          <p:cNvSpPr>
            <a:spLocks noChangeArrowheads="1"/>
          </p:cNvSpPr>
          <p:nvPr/>
        </p:nvSpPr>
        <p:spPr bwMode="auto">
          <a:xfrm>
            <a:off x="1447800" y="2895600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hlink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6869" name="Picture 7" descr="abnorma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" y="3352800"/>
            <a:ext cx="1382713" cy="1981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41992" name="Text Box 8"/>
          <p:cNvSpPr txBox="1">
            <a:spLocks noChangeArrowheads="1"/>
          </p:cNvSpPr>
          <p:nvPr/>
        </p:nvSpPr>
        <p:spPr bwMode="auto">
          <a:xfrm>
            <a:off x="3962400" y="3429000"/>
            <a:ext cx="13716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Labeled</a:t>
            </a:r>
          </a:p>
          <a:p>
            <a:pPr algn="ctr" eaLnBrk="1" hangingPunct="1">
              <a:defRPr/>
            </a:pPr>
            <a:r>
              <a:rPr lang="en-US" altLang="en-US">
                <a:solidFill>
                  <a:schemeClr val="hlink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Mesh</a:t>
            </a:r>
          </a:p>
        </p:txBody>
      </p:sp>
      <p:sp>
        <p:nvSpPr>
          <p:cNvPr id="41993" name="Text Box 9"/>
          <p:cNvSpPr txBox="1">
            <a:spLocks noChangeArrowheads="1"/>
          </p:cNvSpPr>
          <p:nvPr/>
        </p:nvSpPr>
        <p:spPr bwMode="auto">
          <a:xfrm>
            <a:off x="8001000" y="2667000"/>
            <a:ext cx="990600" cy="8540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25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Class</a:t>
            </a:r>
          </a:p>
          <a:p>
            <a:pPr algn="ctr" eaLnBrk="1" hangingPunct="1">
              <a:defRPr/>
            </a:pPr>
            <a:r>
              <a:rPr lang="en-US" altLang="en-US" sz="25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Label</a:t>
            </a:r>
          </a:p>
        </p:txBody>
      </p:sp>
      <p:sp>
        <p:nvSpPr>
          <p:cNvPr id="41994" name="AutoShape 10"/>
          <p:cNvSpPr>
            <a:spLocks noChangeArrowheads="1"/>
          </p:cNvSpPr>
          <p:nvPr/>
        </p:nvSpPr>
        <p:spPr bwMode="auto">
          <a:xfrm>
            <a:off x="7543800" y="2971800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accent1"/>
          </a:solidFill>
          <a:ln w="12700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endParaRPr lang="en-US" altLang="en-US" sz="2400">
              <a:solidFill>
                <a:schemeClr val="accent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Comic Sans MS" panose="030F0702030302020204" pitchFamily="66" charset="0"/>
            </a:endParaRPr>
          </a:p>
        </p:txBody>
      </p:sp>
      <p:sp>
        <p:nvSpPr>
          <p:cNvPr id="41995" name="AutoShape 11"/>
          <p:cNvSpPr>
            <a:spLocks noChangeArrowheads="1"/>
          </p:cNvSpPr>
          <p:nvPr/>
        </p:nvSpPr>
        <p:spPr bwMode="auto">
          <a:xfrm>
            <a:off x="4419600" y="2971800"/>
            <a:ext cx="381000" cy="304800"/>
          </a:xfrm>
          <a:prstGeom prst="rightArrow">
            <a:avLst>
              <a:gd name="adj1" fmla="val 50000"/>
              <a:gd name="adj2" fmla="val 31250"/>
            </a:avLst>
          </a:prstGeom>
          <a:solidFill>
            <a:schemeClr val="hlink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1996" name="Text Box 12"/>
          <p:cNvSpPr txBox="1">
            <a:spLocks noChangeArrowheads="1"/>
          </p:cNvSpPr>
          <p:nvPr/>
        </p:nvSpPr>
        <p:spPr bwMode="auto">
          <a:xfrm>
            <a:off x="7696200" y="4191000"/>
            <a:ext cx="1295400" cy="8239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defRPr/>
            </a:pPr>
            <a:r>
              <a:rPr lang="en-US" altLang="en-US" sz="32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-1</a:t>
            </a:r>
          </a:p>
          <a:p>
            <a:pPr algn="ctr" eaLnBrk="1" hangingPunct="1">
              <a:defRPr/>
            </a:pPr>
            <a:r>
              <a:rPr lang="en-US" altLang="en-US" sz="1600">
                <a:solidFill>
                  <a:schemeClr val="accent1"/>
                </a:solidFill>
                <a:effectLst>
                  <a:outerShdw blurRad="38100" dist="38100" dir="2700000" algn="tl">
                    <a:srgbClr val="C0C0C0"/>
                  </a:outerShdw>
                </a:effectLst>
              </a:rPr>
              <a:t>(Abnormal)</a:t>
            </a:r>
          </a:p>
        </p:txBody>
      </p:sp>
      <p:sp>
        <p:nvSpPr>
          <p:cNvPr id="36875" name="Text Box 13"/>
          <p:cNvSpPr txBox="1">
            <a:spLocks noChangeArrowheads="1"/>
          </p:cNvSpPr>
          <p:nvPr/>
        </p:nvSpPr>
        <p:spPr bwMode="auto">
          <a:xfrm>
            <a:off x="4495800" y="1295400"/>
            <a:ext cx="35814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3200">
                <a:solidFill>
                  <a:schemeClr val="tx1"/>
                </a:solidFill>
                <a:latin typeface="Garamond" panose="02020404030301010803" pitchFamily="18" charset="0"/>
              </a:defRPr>
            </a:lvl1pPr>
            <a:lvl2pPr marL="742950" indent="-28575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800">
                <a:solidFill>
                  <a:schemeClr val="tx1"/>
                </a:solidFill>
                <a:latin typeface="Garamond" panose="02020404030301010803" pitchFamily="18" charset="0"/>
              </a:defRPr>
            </a:lvl2pPr>
            <a:lvl3pPr marL="1143000" indent="-228600">
              <a:spcBef>
                <a:spcPct val="20000"/>
              </a:spcBef>
              <a:buClr>
                <a:schemeClr val="tx2"/>
              </a:buClr>
              <a:buSzPct val="70000"/>
              <a:buFont typeface="Wingdings" panose="05000000000000000000" pitchFamily="2" charset="2"/>
              <a:buChar char="n"/>
              <a:defRPr sz="2400">
                <a:solidFill>
                  <a:schemeClr val="tx1"/>
                </a:solidFill>
                <a:latin typeface="Garamond" panose="02020404030301010803" pitchFamily="18" charset="0"/>
              </a:defRPr>
            </a:lvl3pPr>
            <a:lvl4pPr marL="1600200" indent="-228600">
              <a:spcBef>
                <a:spcPct val="20000"/>
              </a:spcBef>
              <a:buClr>
                <a:schemeClr val="accent2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4pPr>
            <a:lvl5pPr marL="2057400" indent="-228600">
              <a:spcBef>
                <a:spcPct val="20000"/>
              </a:spcBef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hlink"/>
              </a:buClr>
              <a:buSzPct val="70000"/>
              <a:buFont typeface="Wingdings" panose="05000000000000000000" pitchFamily="2" charset="2"/>
              <a:buChar char="n"/>
              <a:defRPr sz="2000">
                <a:solidFill>
                  <a:schemeClr val="tx1"/>
                </a:solidFill>
                <a:latin typeface="Garamond" panose="02020404030301010803" pitchFamily="18" charset="0"/>
              </a:defRPr>
            </a:lvl9pPr>
          </a:lstStyle>
          <a:p>
            <a:pPr algn="ctr" eaLnBrk="1" hangingPunct="1">
              <a:lnSpc>
                <a:spcPct val="90000"/>
              </a:lnSpc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chemeClr val="folHlink"/>
                </a:solidFill>
                <a:latin typeface="Comic Sans MS" panose="030F0702030302020204" pitchFamily="66" charset="0"/>
              </a:rPr>
              <a:t>Verify spatial configuration</a:t>
            </a:r>
          </a:p>
          <a:p>
            <a:pPr algn="ctr" eaLnBrk="1" hangingPunct="1">
              <a:lnSpc>
                <a:spcPct val="90000"/>
              </a:lnSpc>
              <a:buClr>
                <a:schemeClr val="accent1"/>
              </a:buClr>
              <a:buSzPct val="65000"/>
              <a:buFont typeface="Wingdings" panose="05000000000000000000" pitchFamily="2" charset="2"/>
              <a:buNone/>
            </a:pPr>
            <a:r>
              <a:rPr lang="en-US" altLang="en-US" sz="2000">
                <a:solidFill>
                  <a:schemeClr val="folHlink"/>
                </a:solidFill>
                <a:latin typeface="Comic Sans MS" panose="030F0702030302020204" pitchFamily="66" charset="0"/>
              </a:rPr>
              <a:t>of the components </a:t>
            </a:r>
          </a:p>
        </p:txBody>
      </p:sp>
      <p:sp>
        <p:nvSpPr>
          <p:cNvPr id="41998" name="Rectangle 14"/>
          <p:cNvSpPr>
            <a:spLocks noChangeArrowheads="1"/>
          </p:cNvSpPr>
          <p:nvPr/>
        </p:nvSpPr>
        <p:spPr bwMode="auto">
          <a:xfrm>
            <a:off x="5257800" y="2362200"/>
            <a:ext cx="2133600" cy="1600200"/>
          </a:xfrm>
          <a:prstGeom prst="rect">
            <a:avLst/>
          </a:prstGeom>
          <a:solidFill>
            <a:schemeClr val="accent1"/>
          </a:solidFill>
          <a:ln w="12700" algn="ctr">
            <a:solidFill>
              <a:schemeClr val="fol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Identify</a:t>
            </a:r>
          </a:p>
          <a:p>
            <a:pPr algn="ctr" eaLnBrk="1" hangingPunct="1">
              <a:defRPr/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Symbolic</a:t>
            </a:r>
          </a:p>
          <a:p>
            <a:pPr algn="ctr" eaLnBrk="1" hangingPunct="1">
              <a:defRPr/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Signatures</a:t>
            </a:r>
          </a:p>
        </p:txBody>
      </p:sp>
      <p:sp>
        <p:nvSpPr>
          <p:cNvPr id="41999" name="Rectangle 15"/>
          <p:cNvSpPr>
            <a:spLocks noChangeArrowheads="1"/>
          </p:cNvSpPr>
          <p:nvPr/>
        </p:nvSpPr>
        <p:spPr bwMode="auto">
          <a:xfrm>
            <a:off x="1905000" y="2286000"/>
            <a:ext cx="2133600" cy="1600200"/>
          </a:xfrm>
          <a:prstGeom prst="rect">
            <a:avLst/>
          </a:prstGeom>
          <a:solidFill>
            <a:schemeClr val="hlink"/>
          </a:solidFill>
          <a:ln w="12700" algn="ctr">
            <a:solidFill>
              <a:schemeClr val="hlink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Identify</a:t>
            </a:r>
          </a:p>
          <a:p>
            <a:pPr algn="ctr" eaLnBrk="1" hangingPunct="1">
              <a:defRPr/>
            </a:pPr>
            <a:r>
              <a:rPr lang="en-US" altLang="en-US" sz="3000">
                <a:solidFill>
                  <a:schemeClr val="bg1"/>
                </a:solidFill>
                <a:effectLst>
                  <a:outerShdw blurRad="38100" dist="38100" dir="2700000" algn="tl">
                    <a:srgbClr val="000000"/>
                  </a:outerShdw>
                </a:effectLst>
              </a:rPr>
              <a:t>Components</a:t>
            </a:r>
          </a:p>
        </p:txBody>
      </p:sp>
      <p:sp>
        <p:nvSpPr>
          <p:cNvPr id="42000" name="Text Box 16"/>
          <p:cNvSpPr txBox="1">
            <a:spLocks noChangeArrowheads="1"/>
          </p:cNvSpPr>
          <p:nvPr/>
        </p:nvSpPr>
        <p:spPr bwMode="auto">
          <a:xfrm>
            <a:off x="3048000" y="5334000"/>
            <a:ext cx="3962400" cy="4206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4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Two classification stages</a:t>
            </a:r>
          </a:p>
        </p:txBody>
      </p:sp>
      <p:sp>
        <p:nvSpPr>
          <p:cNvPr id="42001" name="Rectangle 17"/>
          <p:cNvSpPr>
            <a:spLocks noChangeArrowheads="1"/>
          </p:cNvSpPr>
          <p:nvPr/>
        </p:nvSpPr>
        <p:spPr bwMode="auto">
          <a:xfrm>
            <a:off x="152400" y="5410200"/>
            <a:ext cx="1524000" cy="701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 algn="ctr">
                <a:solidFill>
                  <a:schemeClr val="tx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algn="l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Surface </a:t>
            </a:r>
          </a:p>
          <a:p>
            <a:pPr algn="ctr" eaLnBrk="1" hangingPunct="1">
              <a:lnSpc>
                <a:spcPct val="90000"/>
              </a:lnSpc>
              <a:spcBef>
                <a:spcPct val="20000"/>
              </a:spcBef>
              <a:buClr>
                <a:schemeClr val="accent1"/>
              </a:buClr>
              <a:buSzPct val="65000"/>
              <a:buFont typeface="Wingdings" panose="05000000000000000000" pitchFamily="2" charset="2"/>
              <a:buNone/>
              <a:defRPr/>
            </a:pPr>
            <a:r>
              <a:rPr lang="en-US" altLang="en-US" sz="2000" dirty="0">
                <a:solidFill>
                  <a:schemeClr val="accent2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mic Sans MS" panose="030F0702030302020204" pitchFamily="66" charset="0"/>
              </a:rPr>
              <a:t>Mesh</a:t>
            </a:r>
          </a:p>
        </p:txBody>
      </p:sp>
      <p:sp>
        <p:nvSpPr>
          <p:cNvPr id="42002" name="AutoShape 18"/>
          <p:cNvSpPr>
            <a:spLocks/>
          </p:cNvSpPr>
          <p:nvPr/>
        </p:nvSpPr>
        <p:spPr bwMode="auto">
          <a:xfrm rot="5400000">
            <a:off x="6172200" y="1143000"/>
            <a:ext cx="228600" cy="2057400"/>
          </a:xfrm>
          <a:prstGeom prst="leftBrace">
            <a:avLst>
              <a:gd name="adj1" fmla="val 75000"/>
              <a:gd name="adj2" fmla="val 50000"/>
            </a:avLst>
          </a:prstGeom>
          <a:noFill/>
          <a:ln w="9525">
            <a:solidFill>
              <a:schemeClr val="folHlink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69731412"/>
      </p:ext>
    </p:extLst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9" name="Rectangle 3"/>
          <p:cNvSpPr>
            <a:spLocks noGrp="1" noRot="1" noChangeArrowheads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altLang="en-US" dirty="0">
                <a:latin typeface="Comic Sans MS" panose="030F0702030302020204" pitchFamily="66" charset="0"/>
              </a:rPr>
              <a:t>Experimental Validation</a:t>
            </a:r>
            <a:br>
              <a:rPr lang="en-US" altLang="en-US" dirty="0">
                <a:latin typeface="Comic Sans MS" panose="030F0702030302020204" pitchFamily="66" charset="0"/>
              </a:rPr>
            </a:br>
            <a:endParaRPr lang="en-US" altLang="en-US" dirty="0">
              <a:latin typeface="Comic Sans MS" panose="030F0702030302020204" pitchFamily="66" charset="0"/>
            </a:endParaRPr>
          </a:p>
        </p:txBody>
      </p:sp>
      <p:sp>
        <p:nvSpPr>
          <p:cNvPr id="96260" name="Rectangle 4"/>
          <p:cNvSpPr>
            <a:spLocks noGrp="1" noChangeArrowheads="1"/>
          </p:cNvSpPr>
          <p:nvPr>
            <p:ph type="body" sz="half" idx="1"/>
          </p:nvPr>
        </p:nvSpPr>
        <p:spPr>
          <a:xfrm>
            <a:off x="533400" y="1600200"/>
            <a:ext cx="8305800" cy="1905000"/>
          </a:xfrm>
        </p:spPr>
        <p:txBody>
          <a:bodyPr/>
          <a:lstStyle/>
          <a:p>
            <a:pPr marL="571500" indent="-571500" algn="ctr" eaLnBrk="1" hangingPunct="1">
              <a:buFont typeface="Wingdings" panose="05000000000000000000" pitchFamily="2" charset="2"/>
              <a:buNone/>
              <a:defRPr/>
            </a:pPr>
            <a:r>
              <a:rPr lang="en-US" altLang="en-US" sz="2800">
                <a:latin typeface="Comic Sans MS" panose="030F0702030302020204" pitchFamily="66" charset="0"/>
              </a:rPr>
              <a:t>Recognition Tasks: 4 (T1 - T4)</a:t>
            </a:r>
          </a:p>
          <a:p>
            <a:pPr marL="571500" indent="-571500" algn="ctr" eaLnBrk="1" hangingPunct="1">
              <a:buFont typeface="Wingdings" panose="05000000000000000000" pitchFamily="2" charset="2"/>
              <a:buNone/>
              <a:defRPr/>
            </a:pPr>
            <a:r>
              <a:rPr lang="en-US" altLang="en-US" sz="2800">
                <a:latin typeface="Comic Sans MS" panose="030F0702030302020204" pitchFamily="66" charset="0"/>
              </a:rPr>
              <a:t>Classification Tasks: 3 (T5 – T7)</a:t>
            </a:r>
          </a:p>
          <a:p>
            <a:pPr marL="571500" indent="-571500" algn="ctr" eaLnBrk="1" hangingPunct="1">
              <a:buFont typeface="Wingdings" panose="05000000000000000000" pitchFamily="2" charset="2"/>
              <a:buNone/>
              <a:defRPr/>
            </a:pPr>
            <a:r>
              <a:rPr lang="en-US" altLang="en-US" sz="2800">
                <a:latin typeface="Comic Sans MS" panose="030F0702030302020204" pitchFamily="66" charset="0"/>
              </a:rPr>
              <a:t>No. Experiments: 5470 </a:t>
            </a:r>
          </a:p>
        </p:txBody>
      </p:sp>
      <p:pic>
        <p:nvPicPr>
          <p:cNvPr id="41988" name="Picture 14" descr="P00295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1600" y="4038600"/>
            <a:ext cx="28956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989" name="Picture 15" descr="P00294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4038600"/>
            <a:ext cx="2895600" cy="2171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6272" name="Text Box 16"/>
          <p:cNvSpPr txBox="1">
            <a:spLocks noChangeArrowheads="1"/>
          </p:cNvSpPr>
          <p:nvPr/>
        </p:nvSpPr>
        <p:spPr bwMode="auto">
          <a:xfrm>
            <a:off x="3962400" y="3352800"/>
            <a:ext cx="1309688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Setup</a:t>
            </a:r>
          </a:p>
        </p:txBody>
      </p:sp>
      <p:sp>
        <p:nvSpPr>
          <p:cNvPr id="96273" name="Text Box 17"/>
          <p:cNvSpPr txBox="1">
            <a:spLocks noChangeArrowheads="1"/>
          </p:cNvSpPr>
          <p:nvPr/>
        </p:nvSpPr>
        <p:spPr bwMode="auto">
          <a:xfrm>
            <a:off x="1600200" y="6248400"/>
            <a:ext cx="19081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Recognition </a:t>
            </a:r>
          </a:p>
        </p:txBody>
      </p:sp>
      <p:sp>
        <p:nvSpPr>
          <p:cNvPr id="96274" name="Text Box 18"/>
          <p:cNvSpPr txBox="1">
            <a:spLocks noChangeArrowheads="1"/>
          </p:cNvSpPr>
          <p:nvPr/>
        </p:nvSpPr>
        <p:spPr bwMode="auto">
          <a:xfrm>
            <a:off x="5562600" y="6248400"/>
            <a:ext cx="218281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Classification </a:t>
            </a:r>
          </a:p>
        </p:txBody>
      </p:sp>
      <p:sp>
        <p:nvSpPr>
          <p:cNvPr id="96275" name="Text Box 19"/>
          <p:cNvSpPr txBox="1">
            <a:spLocks noChangeArrowheads="1"/>
          </p:cNvSpPr>
          <p:nvPr/>
        </p:nvSpPr>
        <p:spPr bwMode="auto">
          <a:xfrm>
            <a:off x="7115175" y="3429000"/>
            <a:ext cx="9683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Laser</a:t>
            </a:r>
          </a:p>
        </p:txBody>
      </p:sp>
      <p:sp>
        <p:nvSpPr>
          <p:cNvPr id="96276" name="Line 20"/>
          <p:cNvSpPr>
            <a:spLocks noChangeShapeType="1"/>
          </p:cNvSpPr>
          <p:nvPr/>
        </p:nvSpPr>
        <p:spPr bwMode="auto">
          <a:xfrm flipH="1">
            <a:off x="7086600" y="3810000"/>
            <a:ext cx="381000" cy="7620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6277" name="Text Box 21"/>
          <p:cNvSpPr txBox="1">
            <a:spLocks noChangeArrowheads="1"/>
          </p:cNvSpPr>
          <p:nvPr/>
        </p:nvSpPr>
        <p:spPr bwMode="auto">
          <a:xfrm>
            <a:off x="152400" y="3429000"/>
            <a:ext cx="20256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2400">
                <a:effectLst>
                  <a:outerShdw blurRad="38100" dist="38100" dir="2700000" algn="tl">
                    <a:srgbClr val="000000"/>
                  </a:outerShdw>
                </a:effectLst>
              </a:rPr>
              <a:t>Rotary Table</a:t>
            </a:r>
          </a:p>
        </p:txBody>
      </p:sp>
      <p:sp>
        <p:nvSpPr>
          <p:cNvPr id="96279" name="Line 23"/>
          <p:cNvSpPr>
            <a:spLocks noChangeShapeType="1"/>
          </p:cNvSpPr>
          <p:nvPr/>
        </p:nvSpPr>
        <p:spPr bwMode="auto">
          <a:xfrm>
            <a:off x="762000" y="4038600"/>
            <a:ext cx="533400" cy="838200"/>
          </a:xfrm>
          <a:prstGeom prst="line">
            <a:avLst/>
          </a:prstGeom>
          <a:noFill/>
          <a:ln w="38100">
            <a:solidFill>
              <a:schemeClr val="tx2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75570236"/>
      </p:ext>
    </p:extLst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3800">
                <a:latin typeface="Comic Sans MS" panose="030F0702030302020204" pitchFamily="66" charset="0"/>
              </a:rPr>
              <a:t>Shape Classes</a:t>
            </a:r>
          </a:p>
        </p:txBody>
      </p:sp>
      <p:pic>
        <p:nvPicPr>
          <p:cNvPr id="43011" name="Picture 3" descr="class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1600200"/>
            <a:ext cx="8839200" cy="4173538"/>
          </a:xfrm>
          <a:prstGeom prst="rect">
            <a:avLst/>
          </a:prstGeom>
          <a:noFill/>
          <a:ln w="15875">
            <a:solidFill>
              <a:srgbClr val="FFCC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68799532"/>
      </p:ext>
    </p:extLst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ChangeArrowheads="1"/>
          </p:cNvSpPr>
          <p:nvPr/>
        </p:nvSpPr>
        <p:spPr bwMode="auto">
          <a:xfrm>
            <a:off x="457200" y="277813"/>
            <a:ext cx="8458200" cy="6365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1pPr>
            <a:lvl2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2pPr>
            <a:lvl3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3pPr>
            <a:lvl4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4pPr>
            <a:lvl5pPr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5pPr>
            <a:lvl6pPr marL="4572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6pPr>
            <a:lvl7pPr marL="9144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7pPr>
            <a:lvl8pPr marL="13716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8pPr>
            <a:lvl9pPr marL="1828800" algn="ctr" fontAlgn="base">
              <a:spcBef>
                <a:spcPct val="0"/>
              </a:spcBef>
              <a:spcAft>
                <a:spcPct val="0"/>
              </a:spcAft>
              <a:defRPr sz="4400" b="1">
                <a:solidFill>
                  <a:schemeClr val="tx2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Garamond" panose="02020404030301010803" pitchFamily="18" charset="0"/>
              </a:defRPr>
            </a:lvl9pPr>
          </a:lstStyle>
          <a:p>
            <a:pPr algn="ctr" eaLnBrk="1" hangingPunct="1">
              <a:defRPr/>
            </a:pPr>
            <a:r>
              <a:rPr lang="en-US" altLang="en-US" sz="3300">
                <a:latin typeface="Comic Sans MS" panose="030F0702030302020204" pitchFamily="66" charset="0"/>
              </a:rPr>
              <a:t>Enlarging  Training Sets Using Virtual Samples</a:t>
            </a:r>
          </a:p>
        </p:txBody>
      </p:sp>
      <p:sp>
        <p:nvSpPr>
          <p:cNvPr id="44035" name="Text Box 3"/>
          <p:cNvSpPr txBox="1">
            <a:spLocks noChangeArrowheads="1"/>
          </p:cNvSpPr>
          <p:nvPr/>
        </p:nvSpPr>
        <p:spPr bwMode="auto">
          <a:xfrm>
            <a:off x="7848600" y="838200"/>
            <a:ext cx="1219200" cy="39687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1000">
                <a:solidFill>
                  <a:srgbClr val="FF0000"/>
                </a:solidFill>
              </a:rPr>
              <a:t>Displacement</a:t>
            </a:r>
          </a:p>
          <a:p>
            <a:pPr eaLnBrk="1" hangingPunct="1"/>
            <a:r>
              <a:rPr lang="en-US" altLang="en-US" sz="1000">
                <a:solidFill>
                  <a:srgbClr val="FF0000"/>
                </a:solidFill>
              </a:rPr>
              <a:t>Vectors</a:t>
            </a:r>
          </a:p>
        </p:txBody>
      </p:sp>
      <p:grpSp>
        <p:nvGrpSpPr>
          <p:cNvPr id="44036" name="Group 4"/>
          <p:cNvGrpSpPr>
            <a:grpSpLocks/>
          </p:cNvGrpSpPr>
          <p:nvPr/>
        </p:nvGrpSpPr>
        <p:grpSpPr bwMode="auto">
          <a:xfrm>
            <a:off x="5181600" y="1143000"/>
            <a:ext cx="3411538" cy="3810000"/>
            <a:chOff x="3323" y="624"/>
            <a:chExt cx="2149" cy="2400"/>
          </a:xfrm>
        </p:grpSpPr>
        <p:sp>
          <p:nvSpPr>
            <p:cNvPr id="44053" name="Text Box 5"/>
            <p:cNvSpPr txBox="1">
              <a:spLocks noChangeArrowheads="1"/>
            </p:cNvSpPr>
            <p:nvPr/>
          </p:nvSpPr>
          <p:spPr bwMode="auto">
            <a:xfrm>
              <a:off x="3323" y="1770"/>
              <a:ext cx="916" cy="2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chemeClr val="hlink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>
              <a:lvl1pPr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1pPr>
              <a:lvl2pPr marL="742950" indent="-28575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2pPr>
              <a:lvl3pPr marL="11430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3pPr>
              <a:lvl4pPr marL="16002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4pPr>
              <a:lvl5pPr marL="2057400" indent="-228600" algn="ctr"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2"/>
                  </a:solidFill>
                  <a:latin typeface="Comic Sans MS" panose="030F0702030302020204" pitchFamily="66" charset="0"/>
                </a:defRPr>
              </a:lvl9pPr>
            </a:lstStyle>
            <a:p>
              <a:pPr eaLnBrk="1" hangingPunct="1"/>
              <a:r>
                <a:rPr lang="en-US" altLang="en-US" sz="2400"/>
                <a:t>Originals</a:t>
              </a:r>
              <a:endParaRPr lang="en-US" altLang="en-US" sz="2400">
                <a:solidFill>
                  <a:schemeClr val="tx1"/>
                </a:solidFill>
              </a:endParaRPr>
            </a:p>
          </p:txBody>
        </p:sp>
        <p:grpSp>
          <p:nvGrpSpPr>
            <p:cNvPr id="44054" name="Group 6"/>
            <p:cNvGrpSpPr>
              <a:grpSpLocks/>
            </p:cNvGrpSpPr>
            <p:nvPr/>
          </p:nvGrpSpPr>
          <p:grpSpPr bwMode="auto">
            <a:xfrm>
              <a:off x="3408" y="624"/>
              <a:ext cx="2064" cy="2400"/>
              <a:chOff x="192" y="768"/>
              <a:chExt cx="2064" cy="2400"/>
            </a:xfrm>
          </p:grpSpPr>
          <p:grpSp>
            <p:nvGrpSpPr>
              <p:cNvPr id="44055" name="Group 7"/>
              <p:cNvGrpSpPr>
                <a:grpSpLocks/>
              </p:cNvGrpSpPr>
              <p:nvPr/>
            </p:nvGrpSpPr>
            <p:grpSpPr bwMode="auto">
              <a:xfrm>
                <a:off x="202" y="768"/>
                <a:ext cx="2054" cy="1056"/>
                <a:chOff x="202" y="768"/>
                <a:chExt cx="2788" cy="1392"/>
              </a:xfrm>
            </p:grpSpPr>
            <p:pic>
              <p:nvPicPr>
                <p:cNvPr id="44066" name="Picture 8" descr="2h2"/>
                <p:cNvPicPr>
                  <a:picLocks noChangeAspect="1" noChangeArrowheads="1"/>
                </p:cNvPicPr>
                <p:nvPr/>
              </p:nvPicPr>
              <p:blipFill>
                <a:blip r:embed="rId2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02" y="1152"/>
                  <a:ext cx="800" cy="1008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9033" name="Line 9"/>
                <p:cNvSpPr>
                  <a:spLocks noChangeShapeType="1"/>
                </p:cNvSpPr>
                <p:nvPr/>
              </p:nvSpPr>
              <p:spPr bwMode="auto">
                <a:xfrm>
                  <a:off x="1152" y="1631"/>
                  <a:ext cx="481" cy="0"/>
                </a:xfrm>
                <a:prstGeom prst="line">
                  <a:avLst/>
                </a:prstGeom>
                <a:noFill/>
                <a:ln w="50800">
                  <a:solidFill>
                    <a:schemeClr val="accent1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pic>
              <p:nvPicPr>
                <p:cNvPr id="44068" name="Picture 10" descr="2h2"/>
                <p:cNvPicPr>
                  <a:picLocks noChangeAspect="1" noChangeArrowheads="1"/>
                </p:cNvPicPr>
                <p:nvPr/>
              </p:nvPicPr>
              <p:blipFill>
                <a:blip r:embed="rId3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1968" y="1152"/>
                  <a:ext cx="708" cy="9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9035" name="Line 11"/>
                <p:cNvSpPr>
                  <a:spLocks noChangeShapeType="1"/>
                </p:cNvSpPr>
                <p:nvPr/>
              </p:nvSpPr>
              <p:spPr bwMode="auto">
                <a:xfrm>
                  <a:off x="1857" y="966"/>
                  <a:ext cx="204" cy="206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36" name="Line 12"/>
                <p:cNvSpPr>
                  <a:spLocks noChangeShapeType="1"/>
                </p:cNvSpPr>
                <p:nvPr/>
              </p:nvSpPr>
              <p:spPr bwMode="auto">
                <a:xfrm flipH="1">
                  <a:off x="2481" y="966"/>
                  <a:ext cx="204" cy="206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37" name="Line 13"/>
                <p:cNvSpPr>
                  <a:spLocks noChangeShapeType="1"/>
                </p:cNvSpPr>
                <p:nvPr/>
              </p:nvSpPr>
              <p:spPr bwMode="auto">
                <a:xfrm>
                  <a:off x="2290" y="768"/>
                  <a:ext cx="0" cy="308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38" name="Line 14"/>
                <p:cNvSpPr>
                  <a:spLocks noChangeShapeType="1"/>
                </p:cNvSpPr>
                <p:nvPr/>
              </p:nvSpPr>
              <p:spPr bwMode="auto">
                <a:xfrm>
                  <a:off x="2736" y="1680"/>
                  <a:ext cx="254" cy="1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39" name="Line 15"/>
                <p:cNvSpPr>
                  <a:spLocks noChangeShapeType="1"/>
                </p:cNvSpPr>
                <p:nvPr/>
              </p:nvSpPr>
              <p:spPr bwMode="auto">
                <a:xfrm flipH="1">
                  <a:off x="1665" y="1660"/>
                  <a:ext cx="254" cy="1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grpSp>
            <p:nvGrpSpPr>
              <p:cNvPr id="44056" name="Group 16"/>
              <p:cNvGrpSpPr>
                <a:grpSpLocks/>
              </p:cNvGrpSpPr>
              <p:nvPr/>
            </p:nvGrpSpPr>
            <p:grpSpPr bwMode="auto">
              <a:xfrm>
                <a:off x="192" y="2112"/>
                <a:ext cx="2064" cy="1056"/>
                <a:chOff x="2328" y="2256"/>
                <a:chExt cx="2788" cy="1440"/>
              </a:xfrm>
            </p:grpSpPr>
            <p:pic>
              <p:nvPicPr>
                <p:cNvPr id="44058" name="Picture 17" descr="he"/>
                <p:cNvPicPr>
                  <a:picLocks noChangeAspect="1" noChangeArrowheads="1"/>
                </p:cNvPicPr>
                <p:nvPr/>
              </p:nvPicPr>
              <p:blipFill>
                <a:blip r:embed="rId4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4080" y="2400"/>
                  <a:ext cx="915" cy="1152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pic>
              <p:nvPicPr>
                <p:cNvPr id="44059" name="Picture 18" descr="hd"/>
                <p:cNvPicPr>
                  <a:picLocks noChangeAspect="1" noChangeArrowheads="1"/>
                </p:cNvPicPr>
                <p:nvPr/>
              </p:nvPicPr>
              <p:blipFill>
                <a:blip r:embed="rId5" cstate="print"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rcRect/>
                <a:stretch>
                  <a:fillRect/>
                </a:stretch>
              </p:blipFill>
              <p:spPr bwMode="auto">
                <a:xfrm>
                  <a:off x="2328" y="2544"/>
                  <a:ext cx="916" cy="960"/>
                </a:xfrm>
                <a:prstGeom prst="rect">
                  <a:avLst/>
                </a:prstGeom>
                <a:noFill/>
                <a:ln>
                  <a:noFill/>
                </a:ln>
                <a:extLst>
                  <a:ext uri="{909E8E84-426E-40DD-AFC4-6F175D3DCCD1}">
                    <a14:hiddenFill xmlns:a14="http://schemas.microsoft.com/office/drawing/2010/main">
                      <a:solidFill>
                        <a:srgbClr val="FFFFFF"/>
                      </a:solidFill>
                    </a14:hiddenFill>
                  </a:ex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miter lim="800000"/>
                      <a:headEnd/>
                      <a:tailEnd/>
                    </a14:hiddenLine>
                  </a:ext>
                </a:extLst>
              </p:spPr>
            </p:pic>
            <p:sp>
              <p:nvSpPr>
                <p:cNvPr id="129043" name="Line 19"/>
                <p:cNvSpPr>
                  <a:spLocks noChangeShapeType="1"/>
                </p:cNvSpPr>
                <p:nvPr/>
              </p:nvSpPr>
              <p:spPr bwMode="auto">
                <a:xfrm>
                  <a:off x="3340" y="2976"/>
                  <a:ext cx="481" cy="0"/>
                </a:xfrm>
                <a:prstGeom prst="line">
                  <a:avLst/>
                </a:prstGeom>
                <a:noFill/>
                <a:ln w="50800">
                  <a:solidFill>
                    <a:schemeClr val="accent1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44" name="Line 20"/>
                <p:cNvSpPr>
                  <a:spLocks noChangeShapeType="1"/>
                </p:cNvSpPr>
                <p:nvPr/>
              </p:nvSpPr>
              <p:spPr bwMode="auto">
                <a:xfrm flipV="1">
                  <a:off x="4924" y="2641"/>
                  <a:ext cx="192" cy="191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45" name="Line 21"/>
                <p:cNvSpPr>
                  <a:spLocks noChangeShapeType="1"/>
                </p:cNvSpPr>
                <p:nvPr/>
              </p:nvSpPr>
              <p:spPr bwMode="auto">
                <a:xfrm flipH="1" flipV="1">
                  <a:off x="3917" y="2256"/>
                  <a:ext cx="239" cy="288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46" name="Line 22"/>
                <p:cNvSpPr>
                  <a:spLocks noChangeShapeType="1"/>
                </p:cNvSpPr>
                <p:nvPr/>
              </p:nvSpPr>
              <p:spPr bwMode="auto">
                <a:xfrm>
                  <a:off x="4828" y="3408"/>
                  <a:ext cx="192" cy="288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47" name="Line 23"/>
                <p:cNvSpPr>
                  <a:spLocks noChangeShapeType="1"/>
                </p:cNvSpPr>
                <p:nvPr/>
              </p:nvSpPr>
              <p:spPr bwMode="auto">
                <a:xfrm>
                  <a:off x="3821" y="2831"/>
                  <a:ext cx="239" cy="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  <p:sp>
              <p:nvSpPr>
                <p:cNvPr id="129048" name="Line 24"/>
                <p:cNvSpPr>
                  <a:spLocks noChangeShapeType="1"/>
                </p:cNvSpPr>
                <p:nvPr/>
              </p:nvSpPr>
              <p:spPr bwMode="auto">
                <a:xfrm flipV="1">
                  <a:off x="4753" y="2304"/>
                  <a:ext cx="143" cy="240"/>
                </a:xfrm>
                <a:prstGeom prst="line">
                  <a:avLst/>
                </a:prstGeom>
                <a:noFill/>
                <a:ln w="38100">
                  <a:solidFill>
                    <a:srgbClr val="FF0000"/>
                  </a:solidFill>
                  <a:round/>
                  <a:headEnd/>
                  <a:tailEnd type="triangle" w="med" len="lg"/>
                </a:ln>
                <a:effectLst/>
                <a:extLst>
                  <a:ext uri="{909E8E84-426E-40DD-AFC4-6F175D3DCCD1}">
                    <a14:hiddenFill xmlns:a14="http://schemas.microsoft.com/office/drawing/2010/main">
                      <a:noFill/>
                    </a14:hiddenFill>
                  </a:ext>
                  <a:ext uri="{AF507438-7753-43E0-B8FC-AC1667EBCBE1}">
                    <a14:hiddenEffects xmlns:a14="http://schemas.microsoft.com/office/drawing/2010/main">
                      <a:effectLst>
                        <a:outerShdw dist="35921" dir="2700000" algn="ctr" rotWithShape="0">
                          <a:schemeClr val="bg2"/>
                        </a:outerShdw>
                      </a:effectLst>
                    </a14:hiddenEffects>
                  </a:ext>
                </a:extLst>
              </p:spPr>
              <p:txBody>
                <a:bodyPr wrap="none" anchor="ctr"/>
                <a:lstStyle/>
                <a:p>
                  <a:pPr algn="ctr" eaLnBrk="1" hangingPunct="1">
                    <a:defRPr/>
                  </a:pPr>
                  <a:endParaRPr lang="en-US">
                    <a:effectLst>
                      <a:outerShdw blurRad="38100" dist="38100" dir="2700000" algn="tl">
                        <a:srgbClr val="000000">
                          <a:alpha val="43137"/>
                        </a:srgbClr>
                      </a:outerShdw>
                    </a:effectLst>
                  </a:endParaRPr>
                </a:p>
              </p:txBody>
            </p:sp>
          </p:grpSp>
          <p:sp>
            <p:nvSpPr>
              <p:cNvPr id="44057" name="Text Box 25"/>
              <p:cNvSpPr txBox="1">
                <a:spLocks noChangeArrowheads="1"/>
              </p:cNvSpPr>
              <p:nvPr/>
            </p:nvSpPr>
            <p:spPr bwMode="auto">
              <a:xfrm>
                <a:off x="1412" y="1866"/>
                <a:ext cx="786" cy="288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chemeClr val="hlink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>
                <a:spAutoFit/>
              </a:bodyPr>
              <a:lstStyle>
                <a:lvl1pPr algn="ctr">
                  <a:defRPr>
                    <a:solidFill>
                      <a:schemeClr val="tx2"/>
                    </a:solidFill>
                    <a:latin typeface="Comic Sans MS" panose="030F0702030302020204" pitchFamily="66" charset="0"/>
                  </a:defRPr>
                </a:lvl1pPr>
                <a:lvl2pPr marL="742950" indent="-285750" algn="ctr">
                  <a:defRPr>
                    <a:solidFill>
                      <a:schemeClr val="tx2"/>
                    </a:solidFill>
                    <a:latin typeface="Comic Sans MS" panose="030F0702030302020204" pitchFamily="66" charset="0"/>
                  </a:defRPr>
                </a:lvl2pPr>
                <a:lvl3pPr marL="1143000" indent="-228600" algn="ctr">
                  <a:defRPr>
                    <a:solidFill>
                      <a:schemeClr val="tx2"/>
                    </a:solidFill>
                    <a:latin typeface="Comic Sans MS" panose="030F0702030302020204" pitchFamily="66" charset="0"/>
                  </a:defRPr>
                </a:lvl3pPr>
                <a:lvl4pPr marL="1600200" indent="-228600" algn="ctr">
                  <a:defRPr>
                    <a:solidFill>
                      <a:schemeClr val="tx2"/>
                    </a:solidFill>
                    <a:latin typeface="Comic Sans MS" panose="030F0702030302020204" pitchFamily="66" charset="0"/>
                  </a:defRPr>
                </a:lvl4pPr>
                <a:lvl5pPr marL="2057400" indent="-228600" algn="ctr">
                  <a:defRPr>
                    <a:solidFill>
                      <a:schemeClr val="tx2"/>
                    </a:solidFill>
                    <a:latin typeface="Comic Sans MS" panose="030F0702030302020204" pitchFamily="66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2"/>
                    </a:solidFill>
                    <a:latin typeface="Comic Sans MS" panose="030F0702030302020204" pitchFamily="66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2"/>
                    </a:solidFill>
                    <a:latin typeface="Comic Sans MS" panose="030F0702030302020204" pitchFamily="66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2"/>
                    </a:solidFill>
                    <a:latin typeface="Comic Sans MS" panose="030F0702030302020204" pitchFamily="66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2"/>
                    </a:solidFill>
                    <a:latin typeface="Comic Sans MS" panose="030F0702030302020204" pitchFamily="66" charset="0"/>
                  </a:defRPr>
                </a:lvl9pPr>
              </a:lstStyle>
              <a:p>
                <a:pPr eaLnBrk="1" hangingPunct="1"/>
                <a:r>
                  <a:rPr lang="en-US" altLang="en-US" sz="2400"/>
                  <a:t>Morphs</a:t>
                </a:r>
                <a:endParaRPr lang="en-US" altLang="en-US" sz="2400">
                  <a:solidFill>
                    <a:schemeClr val="tx1"/>
                  </a:solidFill>
                </a:endParaRPr>
              </a:p>
            </p:txBody>
          </p:sp>
        </p:grpSp>
      </p:grpSp>
      <p:pic>
        <p:nvPicPr>
          <p:cNvPr id="44037" name="Picture 26" descr="sm11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6713" y="2862263"/>
            <a:ext cx="733425" cy="1263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8" name="Picture 27" descr="sm11c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4075" y="1997075"/>
            <a:ext cx="847725" cy="974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4039" name="Picture 28" descr="sm11c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36788" y="3195638"/>
            <a:ext cx="741362" cy="152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29053" name="Line 29"/>
          <p:cNvSpPr>
            <a:spLocks noChangeShapeType="1"/>
          </p:cNvSpPr>
          <p:nvPr/>
        </p:nvSpPr>
        <p:spPr bwMode="auto">
          <a:xfrm flipV="1">
            <a:off x="1330325" y="2662238"/>
            <a:ext cx="509588" cy="533400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9054" name="Line 30"/>
          <p:cNvSpPr>
            <a:spLocks noChangeShapeType="1"/>
          </p:cNvSpPr>
          <p:nvPr/>
        </p:nvSpPr>
        <p:spPr bwMode="auto">
          <a:xfrm>
            <a:off x="1387475" y="3727450"/>
            <a:ext cx="622300" cy="331788"/>
          </a:xfrm>
          <a:prstGeom prst="line">
            <a:avLst/>
          </a:prstGeom>
          <a:noFill/>
          <a:ln w="50800">
            <a:solidFill>
              <a:schemeClr val="accent1"/>
            </a:solidFill>
            <a:round/>
            <a:headEnd/>
            <a:tailEnd type="triangle" w="med" len="lg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042" name="Text Box 31"/>
          <p:cNvSpPr txBox="1">
            <a:spLocks noChangeArrowheads="1"/>
          </p:cNvSpPr>
          <p:nvPr/>
        </p:nvSpPr>
        <p:spPr bwMode="auto">
          <a:xfrm>
            <a:off x="3062288" y="2320925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n-US" altLang="en-US" sz="2400">
              <a:solidFill>
                <a:schemeClr val="tx1"/>
              </a:solidFill>
            </a:endParaRPr>
          </a:p>
        </p:txBody>
      </p:sp>
      <p:sp>
        <p:nvSpPr>
          <p:cNvPr id="44043" name="Text Box 32"/>
          <p:cNvSpPr txBox="1">
            <a:spLocks noChangeArrowheads="1"/>
          </p:cNvSpPr>
          <p:nvPr/>
        </p:nvSpPr>
        <p:spPr bwMode="auto">
          <a:xfrm>
            <a:off x="2603500" y="1897063"/>
            <a:ext cx="2176463" cy="13112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000"/>
              <a:t>Twist (5deg)</a:t>
            </a:r>
          </a:p>
          <a:p>
            <a:pPr eaLnBrk="1" hangingPunct="1"/>
            <a:r>
              <a:rPr lang="en-US" altLang="en-US" sz="2000"/>
              <a:t>+ Taper</a:t>
            </a:r>
          </a:p>
          <a:p>
            <a:pPr eaLnBrk="1" hangingPunct="1"/>
            <a:r>
              <a:rPr lang="en-US" altLang="en-US" sz="2000"/>
              <a:t>- Push</a:t>
            </a:r>
          </a:p>
          <a:p>
            <a:pPr eaLnBrk="1" hangingPunct="1"/>
            <a:r>
              <a:rPr lang="en-US" altLang="en-US" sz="2000"/>
              <a:t>+ Spherify (10</a:t>
            </a:r>
            <a:r>
              <a:rPr lang="en-US" altLang="en-US" sz="2000">
                <a:solidFill>
                  <a:schemeClr val="tx1"/>
                </a:solidFill>
              </a:rPr>
              <a:t>%)</a:t>
            </a:r>
          </a:p>
        </p:txBody>
      </p:sp>
      <p:sp>
        <p:nvSpPr>
          <p:cNvPr id="44044" name="Text Box 33"/>
          <p:cNvSpPr txBox="1">
            <a:spLocks noChangeArrowheads="1"/>
          </p:cNvSpPr>
          <p:nvPr/>
        </p:nvSpPr>
        <p:spPr bwMode="auto">
          <a:xfrm>
            <a:off x="2625725" y="3405188"/>
            <a:ext cx="2176463" cy="10969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200"/>
              <a:t>Push </a:t>
            </a:r>
          </a:p>
          <a:p>
            <a:pPr eaLnBrk="1" hangingPunct="1"/>
            <a:r>
              <a:rPr lang="en-US" altLang="en-US" sz="2200"/>
              <a:t>+Twist (10 deg)</a:t>
            </a:r>
          </a:p>
          <a:p>
            <a:pPr eaLnBrk="1" hangingPunct="1"/>
            <a:r>
              <a:rPr lang="en-US" altLang="en-US" sz="2200"/>
              <a:t>+Scale (1.2</a:t>
            </a:r>
            <a:r>
              <a:rPr lang="en-US" altLang="en-US" sz="2200">
                <a:solidFill>
                  <a:schemeClr val="tx1"/>
                </a:solidFill>
              </a:rPr>
              <a:t>)</a:t>
            </a:r>
          </a:p>
        </p:txBody>
      </p:sp>
      <p:sp>
        <p:nvSpPr>
          <p:cNvPr id="44045" name="Text Box 34"/>
          <p:cNvSpPr txBox="1">
            <a:spLocks noChangeArrowheads="1"/>
          </p:cNvSpPr>
          <p:nvPr/>
        </p:nvSpPr>
        <p:spPr bwMode="auto">
          <a:xfrm>
            <a:off x="150813" y="1971675"/>
            <a:ext cx="130651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/>
              <a:t>Original</a:t>
            </a:r>
          </a:p>
        </p:txBody>
      </p:sp>
      <p:sp>
        <p:nvSpPr>
          <p:cNvPr id="44046" name="Text Box 35"/>
          <p:cNvSpPr txBox="1">
            <a:spLocks noChangeArrowheads="1"/>
          </p:cNvSpPr>
          <p:nvPr/>
        </p:nvSpPr>
        <p:spPr bwMode="auto">
          <a:xfrm>
            <a:off x="577850" y="4714875"/>
            <a:ext cx="2471738" cy="822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/>
              <a:t>Global Morphing</a:t>
            </a:r>
          </a:p>
          <a:p>
            <a:pPr eaLnBrk="1" hangingPunct="1"/>
            <a:r>
              <a:rPr lang="en-US" altLang="en-US" sz="2400"/>
              <a:t> Operators</a:t>
            </a:r>
          </a:p>
        </p:txBody>
      </p:sp>
      <p:sp>
        <p:nvSpPr>
          <p:cNvPr id="44047" name="Text Box 36"/>
          <p:cNvSpPr txBox="1">
            <a:spLocks noChangeArrowheads="1"/>
          </p:cNvSpPr>
          <p:nvPr/>
        </p:nvSpPr>
        <p:spPr bwMode="auto">
          <a:xfrm>
            <a:off x="1916113" y="1362075"/>
            <a:ext cx="1247775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/>
              <a:t>Morphs</a:t>
            </a:r>
          </a:p>
        </p:txBody>
      </p:sp>
      <p:sp>
        <p:nvSpPr>
          <p:cNvPr id="44048" name="Text Box 37"/>
          <p:cNvSpPr txBox="1">
            <a:spLocks noChangeArrowheads="1"/>
          </p:cNvSpPr>
          <p:nvPr/>
        </p:nvSpPr>
        <p:spPr bwMode="auto">
          <a:xfrm>
            <a:off x="5927725" y="5151438"/>
            <a:ext cx="18415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endParaRPr lang="en-US" altLang="en-US" sz="2400">
              <a:solidFill>
                <a:schemeClr val="tx1"/>
              </a:solidFill>
            </a:endParaRPr>
          </a:p>
        </p:txBody>
      </p:sp>
      <p:sp>
        <p:nvSpPr>
          <p:cNvPr id="44049" name="Text Box 38"/>
          <p:cNvSpPr txBox="1">
            <a:spLocks noChangeArrowheads="1"/>
          </p:cNvSpPr>
          <p:nvPr/>
        </p:nvSpPr>
        <p:spPr bwMode="auto">
          <a:xfrm>
            <a:off x="5626100" y="4867275"/>
            <a:ext cx="2667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/>
              <a:t>Physical Modeling</a:t>
            </a:r>
          </a:p>
        </p:txBody>
      </p:sp>
      <p:sp>
        <p:nvSpPr>
          <p:cNvPr id="44050" name="Text Box 39"/>
          <p:cNvSpPr txBox="1">
            <a:spLocks noChangeArrowheads="1"/>
          </p:cNvSpPr>
          <p:nvPr/>
        </p:nvSpPr>
        <p:spPr bwMode="auto">
          <a:xfrm>
            <a:off x="328613" y="4105275"/>
            <a:ext cx="728662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eaLnBrk="1" hangingPunct="1"/>
            <a:r>
              <a:rPr lang="en-US" altLang="en-US" sz="2400"/>
              <a:t>(14)</a:t>
            </a:r>
          </a:p>
        </p:txBody>
      </p:sp>
      <p:sp>
        <p:nvSpPr>
          <p:cNvPr id="44051" name="Text Box 40"/>
          <p:cNvSpPr txBox="1">
            <a:spLocks noChangeArrowheads="1"/>
          </p:cNvSpPr>
          <p:nvPr/>
        </p:nvSpPr>
        <p:spPr bwMode="auto">
          <a:xfrm>
            <a:off x="5053329" y="6273670"/>
            <a:ext cx="2905125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 dirty="0">
                <a:solidFill>
                  <a:schemeClr val="accent1"/>
                </a:solidFill>
              </a:rPr>
              <a:t>University of Washington</a:t>
            </a:r>
          </a:p>
        </p:txBody>
      </p:sp>
      <p:sp>
        <p:nvSpPr>
          <p:cNvPr id="44052" name="Text Box 41"/>
          <p:cNvSpPr txBox="1">
            <a:spLocks noChangeArrowheads="1"/>
          </p:cNvSpPr>
          <p:nvPr/>
        </p:nvSpPr>
        <p:spPr bwMode="auto">
          <a:xfrm>
            <a:off x="457200" y="6248400"/>
            <a:ext cx="25066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1pPr>
            <a:lvl2pPr marL="742950" indent="-28575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2pPr>
            <a:lvl3pPr marL="11430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3pPr>
            <a:lvl4pPr marL="16002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4pPr>
            <a:lvl5pPr marL="2057400" indent="-228600" algn="ctr"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2"/>
                </a:solidFill>
                <a:latin typeface="Comic Sans MS" panose="030F0702030302020204" pitchFamily="66" charset="0"/>
              </a:defRPr>
            </a:lvl9pPr>
          </a:lstStyle>
          <a:p>
            <a:pPr algn="l" eaLnBrk="1" hangingPunct="1"/>
            <a:r>
              <a:rPr lang="en-US" altLang="en-US">
                <a:solidFill>
                  <a:schemeClr val="accent1"/>
                </a:solidFill>
              </a:rPr>
              <a:t>Electrical Engineering</a:t>
            </a:r>
          </a:p>
        </p:txBody>
      </p:sp>
    </p:spTree>
    <p:extLst>
      <p:ext uri="{BB962C8B-B14F-4D97-AF65-F5344CB8AC3E}">
        <p14:creationId xmlns:p14="http://schemas.microsoft.com/office/powerpoint/2010/main" val="3223801660"/>
      </p:ext>
    </p:extLst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3200" dirty="0">
                <a:latin typeface="Comic Sans MS" panose="030F0702030302020204" pitchFamily="66" charset="0"/>
              </a:rPr>
              <a:t>Task 1: Recognizing Single  Objects (1)</a:t>
            </a:r>
          </a:p>
        </p:txBody>
      </p:sp>
      <p:sp>
        <p:nvSpPr>
          <p:cNvPr id="972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No. Shape classes: 9.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Training set size: 400 meshes.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Testing set size: 200 meshes.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No. Experiments: 1960.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No. Component detectors:3.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No. Symbolic signature detectors: 1.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Numeric signature size: 40x40.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Symbolic signature size: 20x20.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No clutter and occlusion.</a:t>
            </a:r>
          </a:p>
          <a:p>
            <a:pPr eaLnBrk="1" hangingPunct="1">
              <a:lnSpc>
                <a:spcPct val="90000"/>
              </a:lnSpc>
              <a:defRPr/>
            </a:pPr>
            <a:endParaRPr lang="en-US" altLang="en-US" sz="2800" dirty="0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452432"/>
      </p:ext>
    </p:extLst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8" name="Rectangle 4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3200" dirty="0">
                <a:latin typeface="Comic Sans MS" panose="030F0702030302020204" pitchFamily="66" charset="0"/>
              </a:rPr>
              <a:t>Task 1: Recognizing Single  Objects (2)</a:t>
            </a:r>
          </a:p>
        </p:txBody>
      </p:sp>
      <p:sp>
        <p:nvSpPr>
          <p:cNvPr id="98309" name="Rectangle 5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Snowman: 93%.</a:t>
            </a:r>
          </a:p>
          <a:p>
            <a:pPr eaLnBrk="1" hangingPunct="1"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Rabbit: 92%.</a:t>
            </a:r>
          </a:p>
          <a:p>
            <a:pPr eaLnBrk="1" hangingPunct="1"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Dog: 89%.</a:t>
            </a:r>
          </a:p>
          <a:p>
            <a:pPr eaLnBrk="1" hangingPunct="1"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Cat: 85.5%.</a:t>
            </a:r>
          </a:p>
          <a:p>
            <a:pPr eaLnBrk="1" hangingPunct="1"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Cow: 92%.</a:t>
            </a:r>
          </a:p>
          <a:p>
            <a:pPr eaLnBrk="1" hangingPunct="1"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Bear: 94%.</a:t>
            </a:r>
          </a:p>
          <a:p>
            <a:pPr eaLnBrk="1" hangingPunct="1">
              <a:defRPr/>
            </a:pPr>
            <a:r>
              <a:rPr lang="en-US" altLang="en-US" sz="2800" dirty="0">
                <a:latin typeface="Comic Sans MS" panose="030F0702030302020204" pitchFamily="66" charset="0"/>
              </a:rPr>
              <a:t>Horse: 92.7%.</a:t>
            </a:r>
          </a:p>
          <a:p>
            <a:pPr eaLnBrk="1" hangingPunct="1">
              <a:defRPr/>
            </a:pPr>
            <a:endParaRPr lang="en-US" altLang="en-US" sz="2800" dirty="0">
              <a:latin typeface="Comic Sans MS" panose="030F0702030302020204" pitchFamily="66" charset="0"/>
            </a:endParaRPr>
          </a:p>
        </p:txBody>
      </p:sp>
      <p:sp>
        <p:nvSpPr>
          <p:cNvPr id="98310" name="Rectangle 6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2800">
                <a:latin typeface="Comic Sans MS" panose="030F0702030302020204" pitchFamily="66" charset="0"/>
              </a:rPr>
              <a:t>Human head: 97.7%.</a:t>
            </a:r>
          </a:p>
          <a:p>
            <a:pPr eaLnBrk="1" hangingPunct="1">
              <a:defRPr/>
            </a:pPr>
            <a:r>
              <a:rPr lang="en-US" altLang="en-US" sz="2800">
                <a:solidFill>
                  <a:srgbClr val="FF3300"/>
                </a:solidFill>
                <a:latin typeface="Comic Sans MS" panose="030F0702030302020204" pitchFamily="66" charset="0"/>
              </a:rPr>
              <a:t>Human face: 76%.</a:t>
            </a:r>
          </a:p>
        </p:txBody>
      </p:sp>
      <p:sp>
        <p:nvSpPr>
          <p:cNvPr id="98311" name="Text Box 7"/>
          <p:cNvSpPr txBox="1">
            <a:spLocks noChangeArrowheads="1"/>
          </p:cNvSpPr>
          <p:nvPr/>
        </p:nvSpPr>
        <p:spPr bwMode="auto">
          <a:xfrm>
            <a:off x="1427163" y="5546725"/>
            <a:ext cx="6534150" cy="5794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 sz="3200">
                <a:effectLst>
                  <a:outerShdw blurRad="38100" dist="38100" dir="2700000" algn="tl">
                    <a:srgbClr val="000000"/>
                  </a:outerShdw>
                </a:effectLst>
              </a:rPr>
              <a:t>Recognition rates (true positives)</a:t>
            </a:r>
          </a:p>
        </p:txBody>
      </p:sp>
      <p:pic>
        <p:nvPicPr>
          <p:cNvPr id="46086" name="Picture 8" descr="va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0" y="2895600"/>
            <a:ext cx="1416050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7" name="Picture 9" descr="caballo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88013" y="2895600"/>
            <a:ext cx="1249362" cy="205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6088" name="Picture 10" descr="leon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7600" y="2895600"/>
            <a:ext cx="1163638" cy="2060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8315" name="Rectangle 11"/>
          <p:cNvSpPr>
            <a:spLocks noChangeArrowheads="1"/>
          </p:cNvSpPr>
          <p:nvPr/>
        </p:nvSpPr>
        <p:spPr bwMode="auto">
          <a:xfrm>
            <a:off x="4191000" y="3200400"/>
            <a:ext cx="169863" cy="195263"/>
          </a:xfrm>
          <a:prstGeom prst="rect">
            <a:avLst/>
          </a:prstGeom>
          <a:noFill/>
          <a:ln w="38100" algn="ctr">
            <a:solidFill>
              <a:schemeClr val="bg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316" name="Rectangle 12"/>
          <p:cNvSpPr>
            <a:spLocks noChangeArrowheads="1"/>
          </p:cNvSpPr>
          <p:nvPr/>
        </p:nvSpPr>
        <p:spPr bwMode="auto">
          <a:xfrm>
            <a:off x="6629400" y="3048000"/>
            <a:ext cx="169863" cy="195263"/>
          </a:xfrm>
          <a:prstGeom prst="rect">
            <a:avLst/>
          </a:prstGeom>
          <a:noFill/>
          <a:ln w="38100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317" name="Rectangle 13"/>
          <p:cNvSpPr>
            <a:spLocks noChangeArrowheads="1"/>
          </p:cNvSpPr>
          <p:nvPr/>
        </p:nvSpPr>
        <p:spPr bwMode="auto">
          <a:xfrm>
            <a:off x="8229600" y="3200400"/>
            <a:ext cx="169863" cy="195263"/>
          </a:xfrm>
          <a:prstGeom prst="rect">
            <a:avLst/>
          </a:prstGeom>
          <a:noFill/>
          <a:ln w="38100" algn="ctr">
            <a:solidFill>
              <a:schemeClr val="accent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 algn="ctr" eaLnBrk="1" hangingPunct="1">
              <a:defRPr/>
            </a:pPr>
            <a:endParaRPr lang="en-US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98319" name="Text Box 15"/>
          <p:cNvSpPr txBox="1">
            <a:spLocks noChangeArrowheads="1"/>
          </p:cNvSpPr>
          <p:nvPr/>
        </p:nvSpPr>
        <p:spPr bwMode="auto">
          <a:xfrm>
            <a:off x="2362200" y="6172200"/>
            <a:ext cx="4754563" cy="3667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hlink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hlink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 algn="ctr" eaLnBrk="1" hangingPunct="1">
              <a:defRPr/>
            </a:pPr>
            <a:r>
              <a:rPr lang="en-US" altLang="en-US">
                <a:effectLst>
                  <a:outerShdw blurRad="38100" dist="38100" dir="2700000" algn="tl">
                    <a:srgbClr val="000000"/>
                  </a:outerShdw>
                </a:effectLst>
              </a:rPr>
              <a:t>(No clutter, no occlusion, complete models)</a:t>
            </a:r>
          </a:p>
        </p:txBody>
      </p:sp>
    </p:spTree>
    <p:extLst>
      <p:ext uri="{BB962C8B-B14F-4D97-AF65-F5344CB8AC3E}">
        <p14:creationId xmlns:p14="http://schemas.microsoft.com/office/powerpoint/2010/main" val="3933285528"/>
      </p:ext>
    </p:extLst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Rectangle 2"/>
          <p:cNvSpPr>
            <a:spLocks noGrp="1" noRot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altLang="en-US" sz="4200">
                <a:latin typeface="Comic Sans MS" panose="030F0702030302020204" pitchFamily="66" charset="0"/>
              </a:rPr>
              <a:t>Main Contributions (2)</a:t>
            </a:r>
          </a:p>
        </p:txBody>
      </p:sp>
      <p:sp>
        <p:nvSpPr>
          <p:cNvPr id="7987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304800" y="1600200"/>
            <a:ext cx="8839200" cy="5257800"/>
          </a:xfrm>
        </p:spPr>
        <p:txBody>
          <a:bodyPr/>
          <a:lstStyle/>
          <a:p>
            <a:pPr eaLnBrk="1" hangingPunct="1">
              <a:lnSpc>
                <a:spcPct val="80000"/>
              </a:lnSpc>
              <a:buFont typeface="Wingdings" panose="05000000000000000000" pitchFamily="2" charset="2"/>
              <a:buNone/>
              <a:defRPr/>
            </a:pPr>
            <a:endParaRPr lang="en-US" altLang="en-US"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>
                <a:latin typeface="Comic Sans MS" panose="030F0702030302020204" pitchFamily="66" charset="0"/>
              </a:rPr>
              <a:t>A </a:t>
            </a:r>
            <a:r>
              <a:rPr lang="en-US" altLang="en-US">
                <a:solidFill>
                  <a:schemeClr val="hlink"/>
                </a:solidFill>
                <a:latin typeface="Comic Sans MS" panose="030F0702030302020204" pitchFamily="66" charset="0"/>
              </a:rPr>
              <a:t>region growing</a:t>
            </a:r>
            <a:r>
              <a:rPr lang="en-US" altLang="en-US">
                <a:latin typeface="Comic Sans MS" panose="030F0702030302020204" pitchFamily="66" charset="0"/>
              </a:rPr>
              <a:t> algorithm for learning shape class components. 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en-US"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>
                <a:latin typeface="Comic Sans MS" panose="030F0702030302020204" pitchFamily="66" charset="0"/>
              </a:rPr>
              <a:t>A novel </a:t>
            </a:r>
            <a:r>
              <a:rPr lang="en-US" altLang="en-US">
                <a:solidFill>
                  <a:schemeClr val="hlink"/>
                </a:solidFill>
                <a:latin typeface="Comic Sans MS" panose="030F0702030302020204" pitchFamily="66" charset="0"/>
              </a:rPr>
              <a:t>architecture of classifiers</a:t>
            </a:r>
            <a:r>
              <a:rPr lang="en-US" altLang="en-US">
                <a:latin typeface="Comic Sans MS" panose="030F0702030302020204" pitchFamily="66" charset="0"/>
              </a:rPr>
              <a:t> for abstracting the geometry of a shape class.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en-US">
              <a:latin typeface="Comic Sans MS" panose="030F0702030302020204" pitchFamily="66" charset="0"/>
            </a:endParaRPr>
          </a:p>
          <a:p>
            <a:pPr eaLnBrk="1" hangingPunct="1">
              <a:lnSpc>
                <a:spcPct val="80000"/>
              </a:lnSpc>
              <a:defRPr/>
            </a:pPr>
            <a:r>
              <a:rPr lang="en-US" altLang="en-US"/>
              <a:t> </a:t>
            </a:r>
            <a:r>
              <a:rPr lang="en-US" altLang="en-US">
                <a:latin typeface="Comic Sans MS" panose="030F0702030302020204" pitchFamily="66" charset="0"/>
              </a:rPr>
              <a:t>A validation of our methodology in a set of </a:t>
            </a:r>
            <a:r>
              <a:rPr lang="en-US" altLang="en-US">
                <a:solidFill>
                  <a:schemeClr val="hlink"/>
                </a:solidFill>
                <a:latin typeface="Comic Sans MS" panose="030F0702030302020204" pitchFamily="66" charset="0"/>
              </a:rPr>
              <a:t>large scale</a:t>
            </a:r>
            <a:r>
              <a:rPr lang="en-US" altLang="en-US">
                <a:latin typeface="Comic Sans MS" panose="030F0702030302020204" pitchFamily="66" charset="0"/>
              </a:rPr>
              <a:t> recognition and classification experiments aimed at applications in scene analysis and medical diagnosis.</a:t>
            </a:r>
          </a:p>
          <a:p>
            <a:pPr eaLnBrk="1" hangingPunct="1">
              <a:lnSpc>
                <a:spcPct val="80000"/>
              </a:lnSpc>
              <a:defRPr/>
            </a:pPr>
            <a:endParaRPr lang="en-US" altLang="en-US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56792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98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987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875" grpId="0" build="p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3022</TotalTime>
  <Words>2940</Words>
  <Application>Microsoft Office PowerPoint</Application>
  <PresentationFormat>On-screen Show (4:3)</PresentationFormat>
  <Paragraphs>779</Paragraphs>
  <Slides>96</Slides>
  <Notes>33</Notes>
  <HiddenSlides>0</HiddenSlides>
  <MMClips>0</MMClips>
  <ScaleCrop>false</ScaleCrop>
  <HeadingPairs>
    <vt:vector size="8" baseType="variant">
      <vt:variant>
        <vt:lpstr>Fonts Used</vt:lpstr>
      </vt:variant>
      <vt:variant>
        <vt:i4>16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3</vt:i4>
      </vt:variant>
      <vt:variant>
        <vt:lpstr>Slide Titles</vt:lpstr>
      </vt:variant>
      <vt:variant>
        <vt:i4>96</vt:i4>
      </vt:variant>
    </vt:vector>
  </HeadingPairs>
  <TitlesOfParts>
    <vt:vector size="116" baseType="lpstr">
      <vt:lpstr>SimSun</vt:lpstr>
      <vt:lpstr>SimSun</vt:lpstr>
      <vt:lpstr>Arial</vt:lpstr>
      <vt:lpstr>Arial Bold</vt:lpstr>
      <vt:lpstr>Arial Rounded MT Bold</vt:lpstr>
      <vt:lpstr>Calibri</vt:lpstr>
      <vt:lpstr>Comic Sans MS</vt:lpstr>
      <vt:lpstr>Kalinga</vt:lpstr>
      <vt:lpstr>Symbol</vt:lpstr>
      <vt:lpstr>Tahoma</vt:lpstr>
      <vt:lpstr>Times New Roman</vt:lpstr>
      <vt:lpstr>Trebuchet MS</vt:lpstr>
      <vt:lpstr>Verdana</vt:lpstr>
      <vt:lpstr>Wingdings</vt:lpstr>
      <vt:lpstr>Wingdings 2</vt:lpstr>
      <vt:lpstr>ヒラギノ明朝 ProN W3</vt:lpstr>
      <vt:lpstr>Office Theme</vt:lpstr>
      <vt:lpstr>Equation</vt:lpstr>
      <vt:lpstr>Image</vt:lpstr>
      <vt:lpstr>Document</vt:lpstr>
      <vt:lpstr>  Computer Vision   CSE 455 Stereo and 3D  Linda Shapiro Professor of Computer Science &amp; Engineering Professor of Electrical Engineering</vt:lpstr>
      <vt:lpstr>Camera Calibration</vt:lpstr>
      <vt:lpstr>Camera Parameters</vt:lpstr>
      <vt:lpstr>Stereo</vt:lpstr>
      <vt:lpstr>PowerPoint Presentation</vt:lpstr>
      <vt:lpstr>Amount of horizontal movement is …</vt:lpstr>
      <vt:lpstr>Depth from Stereo</vt:lpstr>
      <vt:lpstr>Depth from disparity</vt:lpstr>
      <vt:lpstr>Depth from Stereo</vt:lpstr>
      <vt:lpstr>Correspondence Problem</vt:lpstr>
      <vt:lpstr>Key idea: Epipolar constraint</vt:lpstr>
      <vt:lpstr>Epipolar geometry: notation</vt:lpstr>
      <vt:lpstr>Epipolar geometry: notation</vt:lpstr>
      <vt:lpstr>Example: Converging cameras</vt:lpstr>
      <vt:lpstr>Example: Motion parallel to image plane</vt:lpstr>
      <vt:lpstr>Epipolar constraint: Calibrated case</vt:lpstr>
      <vt:lpstr>Simplified Matrices for the 2 Cameras</vt:lpstr>
      <vt:lpstr>Epipolar constraint: Calibrated case</vt:lpstr>
      <vt:lpstr>Epipolar constraint: Calibrated case</vt:lpstr>
      <vt:lpstr>Epipolar constraint: Calibrated case</vt:lpstr>
      <vt:lpstr>Moving on to stereo…</vt:lpstr>
      <vt:lpstr>Stereo image rectification</vt:lpstr>
      <vt:lpstr>Example</vt:lpstr>
      <vt:lpstr>PowerPoint Presentation</vt:lpstr>
      <vt:lpstr>Correspondence search</vt:lpstr>
      <vt:lpstr>Results with window search</vt:lpstr>
      <vt:lpstr>Using more than two images</vt:lpstr>
      <vt:lpstr>3D model</vt:lpstr>
      <vt:lpstr>Applications: cultural heritage</vt:lpstr>
      <vt:lpstr>Applications: art</vt:lpstr>
      <vt:lpstr>Applications: structure engineering</vt:lpstr>
      <vt:lpstr>Applications: 3D indexation</vt:lpstr>
      <vt:lpstr>Applications: archaeology</vt:lpstr>
      <vt:lpstr>Applications: large scale modelling</vt:lpstr>
      <vt:lpstr>Applications: Medicine</vt:lpstr>
      <vt:lpstr>Scanning technologies</vt:lpstr>
      <vt:lpstr>Medical Scanning System</vt:lpstr>
      <vt:lpstr>The “Us” Data Set (subset)</vt:lpstr>
      <vt:lpstr>3d shape from photographs</vt:lpstr>
      <vt:lpstr>Photometric Stereo</vt:lpstr>
      <vt:lpstr>Basic Photometric Stereo</vt:lpstr>
      <vt:lpstr>Basic Photometric Stereo</vt:lpstr>
      <vt:lpstr>Basic Photometric Stereo</vt:lpstr>
      <vt:lpstr>Photometric Stereo</vt:lpstr>
      <vt:lpstr>3d shape from photographs</vt:lpstr>
      <vt:lpstr>Reconstruction</vt:lpstr>
      <vt:lpstr>Reconstruction</vt:lpstr>
      <vt:lpstr>Multiple-baseline stereo</vt:lpstr>
      <vt:lpstr>Reconstruction from silhouettes</vt:lpstr>
      <vt:lpstr>Reconstruction from Silhouettes</vt:lpstr>
      <vt:lpstr>Reconstruction from Silhouettes</vt:lpstr>
      <vt:lpstr>Calibrated Image Acquisition</vt:lpstr>
      <vt:lpstr>Space Carving in General</vt:lpstr>
      <vt:lpstr>Our 4-camera light-striping stereo system</vt:lpstr>
      <vt:lpstr>Calibration Object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More: Space Carving Results:  African Violet</vt:lpstr>
      <vt:lpstr>More: Space Carving Results:  Hand</vt:lpstr>
      <vt:lpstr>Stereo from community photo collections</vt:lpstr>
      <vt:lpstr>PowerPoint Presentation</vt:lpstr>
      <vt:lpstr>Head Reconstruction from Uncalibrated Internet Photos</vt:lpstr>
      <vt:lpstr>Recognizing Deformable Shapes </vt:lpstr>
      <vt:lpstr>Goal</vt:lpstr>
      <vt:lpstr>What Kind Of Deformations?</vt:lpstr>
      <vt:lpstr>Component-Based Methodology </vt:lpstr>
      <vt:lpstr>Numeric Signatures</vt:lpstr>
      <vt:lpstr>The Spin Image Signature</vt:lpstr>
      <vt:lpstr>Spin Image Construction</vt:lpstr>
      <vt:lpstr>Numeric Signatures: Spin Images </vt:lpstr>
      <vt:lpstr>Components</vt:lpstr>
      <vt:lpstr>How To Extract Shape Class Components? </vt:lpstr>
      <vt:lpstr>Component Extraction Example</vt:lpstr>
      <vt:lpstr>How To Combine Component Information?  </vt:lpstr>
      <vt:lpstr>Symbolic Signatures</vt:lpstr>
      <vt:lpstr>Symbolic Signature </vt:lpstr>
      <vt:lpstr>Symbolic Signatures Are Robust  To Deformations</vt:lpstr>
      <vt:lpstr>Architecture of Classifiers</vt:lpstr>
      <vt:lpstr>Proposed Architecture </vt:lpstr>
      <vt:lpstr>Experimental Validation </vt:lpstr>
      <vt:lpstr>Shape Classes</vt:lpstr>
      <vt:lpstr>PowerPoint Presentation</vt:lpstr>
      <vt:lpstr>Task 1: Recognizing Single  Objects (1)</vt:lpstr>
      <vt:lpstr>Task 1: Recognizing Single  Objects (2)</vt:lpstr>
      <vt:lpstr>Main Contributions (2)</vt:lpstr>
    </vt:vector>
  </TitlesOfParts>
  <Company>University of Illinois Computer Science Dept.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Visual Recognition and Learning</dc:title>
  <dc:creator>David Forsyth</dc:creator>
  <cp:lastModifiedBy>shapiro</cp:lastModifiedBy>
  <cp:revision>295</cp:revision>
  <dcterms:created xsi:type="dcterms:W3CDTF">2013-01-06T19:09:38Z</dcterms:created>
  <dcterms:modified xsi:type="dcterms:W3CDTF">2020-05-29T20:36:26Z</dcterms:modified>
</cp:coreProperties>
</file>