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ppt/ink/ink4.xml" ContentType="application/inkml+xml"/>
  <Override PartName="/ppt/notesSlides/notesSlide2.xml" ContentType="application/vnd.openxmlformats-officedocument.presentationml.notesSlide+xml"/>
  <Override PartName="/ppt/ink/ink5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6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7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ink/ink11.xml" ContentType="application/inkml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8"/>
  </p:notesMasterIdLst>
  <p:sldIdLst>
    <p:sldId id="256" r:id="rId2"/>
    <p:sldId id="338" r:id="rId3"/>
    <p:sldId id="278" r:id="rId4"/>
    <p:sldId id="339" r:id="rId5"/>
    <p:sldId id="344" r:id="rId6"/>
    <p:sldId id="345" r:id="rId7"/>
    <p:sldId id="346" r:id="rId8"/>
    <p:sldId id="347" r:id="rId9"/>
    <p:sldId id="348" r:id="rId10"/>
    <p:sldId id="349" r:id="rId11"/>
    <p:sldId id="350" r:id="rId12"/>
    <p:sldId id="351" r:id="rId13"/>
    <p:sldId id="352" r:id="rId14"/>
    <p:sldId id="353" r:id="rId15"/>
    <p:sldId id="354" r:id="rId16"/>
    <p:sldId id="362" r:id="rId17"/>
    <p:sldId id="363" r:id="rId18"/>
    <p:sldId id="364" r:id="rId19"/>
    <p:sldId id="365" r:id="rId20"/>
    <p:sldId id="366" r:id="rId21"/>
    <p:sldId id="372" r:id="rId22"/>
    <p:sldId id="378" r:id="rId23"/>
    <p:sldId id="379" r:id="rId24"/>
    <p:sldId id="380" r:id="rId25"/>
    <p:sldId id="382" r:id="rId26"/>
    <p:sldId id="385" r:id="rId27"/>
    <p:sldId id="396" r:id="rId28"/>
    <p:sldId id="547" r:id="rId29"/>
    <p:sldId id="548" r:id="rId30"/>
    <p:sldId id="549" r:id="rId31"/>
    <p:sldId id="550" r:id="rId32"/>
    <p:sldId id="553" r:id="rId33"/>
    <p:sldId id="554" r:id="rId34"/>
    <p:sldId id="555" r:id="rId35"/>
    <p:sldId id="621" r:id="rId36"/>
    <p:sldId id="556" r:id="rId37"/>
    <p:sldId id="622" r:id="rId38"/>
    <p:sldId id="623" r:id="rId39"/>
    <p:sldId id="558" r:id="rId40"/>
    <p:sldId id="624" r:id="rId41"/>
    <p:sldId id="649" r:id="rId42"/>
    <p:sldId id="648" r:id="rId43"/>
    <p:sldId id="641" r:id="rId44"/>
    <p:sldId id="625" r:id="rId45"/>
    <p:sldId id="562" r:id="rId46"/>
    <p:sldId id="515" r:id="rId47"/>
    <p:sldId id="516" r:id="rId48"/>
    <p:sldId id="476" r:id="rId49"/>
    <p:sldId id="616" r:id="rId50"/>
    <p:sldId id="496" r:id="rId51"/>
    <p:sldId id="497" r:id="rId52"/>
    <p:sldId id="539" r:id="rId53"/>
    <p:sldId id="451" r:id="rId54"/>
    <p:sldId id="626" r:id="rId55"/>
    <p:sldId id="627" r:id="rId56"/>
    <p:sldId id="628" r:id="rId57"/>
    <p:sldId id="629" r:id="rId58"/>
    <p:sldId id="630" r:id="rId59"/>
    <p:sldId id="631" r:id="rId60"/>
    <p:sldId id="632" r:id="rId61"/>
    <p:sldId id="633" r:id="rId62"/>
    <p:sldId id="634" r:id="rId63"/>
    <p:sldId id="635" r:id="rId64"/>
    <p:sldId id="636" r:id="rId65"/>
    <p:sldId id="637" r:id="rId66"/>
    <p:sldId id="638" r:id="rId67"/>
    <p:sldId id="639" r:id="rId68"/>
    <p:sldId id="640" r:id="rId69"/>
    <p:sldId id="452" r:id="rId70"/>
    <p:sldId id="453" r:id="rId71"/>
    <p:sldId id="509" r:id="rId72"/>
    <p:sldId id="611" r:id="rId73"/>
    <p:sldId id="642" r:id="rId74"/>
    <p:sldId id="650" r:id="rId75"/>
    <p:sldId id="651" r:id="rId76"/>
    <p:sldId id="652" r:id="rId77"/>
    <p:sldId id="653" r:id="rId78"/>
    <p:sldId id="658" r:id="rId79"/>
    <p:sldId id="659" r:id="rId80"/>
    <p:sldId id="660" r:id="rId81"/>
    <p:sldId id="661" r:id="rId82"/>
    <p:sldId id="662" r:id="rId83"/>
    <p:sldId id="663" r:id="rId84"/>
    <p:sldId id="664" r:id="rId85"/>
    <p:sldId id="665" r:id="rId86"/>
    <p:sldId id="666" r:id="rId87"/>
    <p:sldId id="667" r:id="rId88"/>
    <p:sldId id="669" r:id="rId89"/>
    <p:sldId id="670" r:id="rId90"/>
    <p:sldId id="671" r:id="rId91"/>
    <p:sldId id="673" r:id="rId92"/>
    <p:sldId id="674" r:id="rId93"/>
    <p:sldId id="675" r:id="rId94"/>
    <p:sldId id="676" r:id="rId95"/>
    <p:sldId id="677" r:id="rId96"/>
    <p:sldId id="686" r:id="rId9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4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00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6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7:09:50.4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370 3534 738 0,'0'1'7'15,"0"0"-2"-15,0-1-1 0,2 0-1 0,-2 0-1 0,0 0 7 16,0 0-1-1,0 0 2-15,0 0 2 0,0 0 1 16,0 0 1-16,-2 0 1 16,2 0 2-16,0 0-3 15,0 0 0-15,0 0-6 16,0 0-1-16,0 0-3 16,0 0 0-16,0 0-2 15,0 0-1-15,0 0 0 16,0 0 0-16,0 0-1 15,2 2 1-15,3 6-1 16,3 3 1-16,0-1-1 16,32 30-1-16,-31-27 0 15,-1 1-1-15,0 0 0 16,0 1 0-16,-1 0-1 16,2 0 0-16,0 0-3 15,0 0-1-15,0 2-5 16,2-1-2-16,0 2-5 0,0 1 0 15,0-1 0-15,-1 0 0 16,-1-3-6-16,2 0-2 16,-2-3-5-16,0 1-4 15,-1-6-24-15,-2 1 42 16,1-2-33-16,-2-2-14 16</inkml:trace>
  <inkml:trace contextRef="#ctx0" brushRef="#br0" timeOffset="725.137">623 3510 474 0,'-44'40'110'0,"42"-40"-170"16,2-1 17-16,0 1 0 0,0 0 6 15,0 0 1 1,0 0 24-16,0 0 38 0,-1-2-5 15,-1 2 44-15,2 0-34 16,0 0-7-16,0 0-7 16,-1 0-1-16,0 0 2 15,1 0 0-15,0 0-1 16,-1 0 1-16,0 0-4 16,1 0-2-16,-1 0-2 15,0 0-3-15,-1 7 1 16,1 7 0-16,-2 3 6 15,-5 32 2-15,3-27 6 16,0 2-1-16,3 2 0 16,-2 1-1-16,-2 1-2 15,0-1-1-15,-2 0-7 16,2 2-2-16,-2-4-5 16,-2 2-1-16,-3-4 0 15,0 0 0-15,0-3 1 0,-1 0 1 16,5-3 0-16,-3-2 0 15,2-2-1-15,0-3-1 16,6-3-13-16,-1 1-23 16,2-3 29-16,2-3-17 15,-3-3-15-15</inkml:trace>
  <inkml:trace contextRef="#ctx0" brushRef="#br0" timeOffset="1755.532">751 3864 53 0,'29'32'73'0,"-29"-29"-1"16,0 2-27-16,-1-1 25 0,1-4-1 15,-2 0-4-15,2 0-8 16,-1 0-13-16,0 0-6 15,0 5-10-15,0 1-6 16,0 1-7-16,-1 2-3 16,1-1-3-16,-1 1 0 15,-1 4 0-15,-9 27 0 16,6-26 4-16,-1 3 2 16,-1 0 3-16,1 3 0 15,-1 2 0-15,0-1 0 16,-1-2-1-16,0 1-1 0,0-2-4 15,-1-1-4-15,3-2-4 16,-1-3-1-16,4-1-1 16,-1-1 3-16,2-2 3 15,0 0 4-15,2-2 2 16,1-2 1-16,0 0 0 16,0-4-1-16,0 0-1 15,0 0-3-15,0 0-3 16,0 0-4-16,12 5-3 15,0 3 0-15,31 28-4 16,-28-29-4-16,0-1-6 16,-2 0-5-16,-1-3-22 15,0 0-16-15,-1 0-44 16,0-2 71-16,-1-1-55 16,-1-2-28-16</inkml:trace>
  <inkml:trace contextRef="#ctx0" brushRef="#br0" timeOffset="2344.178">629 4092 611 0,'0'3'119'0,"0"-1"-154"0,0 1-58 15,0-3 46-15,0 0-56 16,0 0 7-16,0 0 3 15,0 0 80-15,0 0 66 16,0 0 9-16,0 0-24 16,0 0 39-16,0 0-4 15,0 0-12-15,0 0-6 0,0 0-10 16,0 0-2-16,0 0-8 16,0 0-6-16,2 4-17 15,3 2-6-15,1 1-6 16,9 1-1-16,30 29-2 15,-27-28-4-15,-1-3-25 16,0 0-24-16,-2-3 44 16,-1 1-29-16,-3-4-21 15</inkml:trace>
  <inkml:trace contextRef="#ctx0" brushRef="#br0" timeOffset="3032.974">965 3957 496 0,'30'26'131'16,"-29"-26"-148"-16,1 0-8 16,0 2-8-16,-2-2-5 15,0 0 3-15,0 0 13 16,0 0 34-16,0 0 7 15,2 4 0-15,2 5 0 16,5 0 0-16,-1 2-1 16,29 28-8-16,-30-28-3 0,-1 3-4 15,-2 2 1 1,-3 3-2-16,-2-1-1 0,-5 2-12 16,1-2-21-16,-5 1 27 15,1-1-16-15,-6-5-14 16</inkml:trace>
  <inkml:trace contextRef="#ctx0" brushRef="#br0" timeOffset="4173.238">1252 3612 519 0,'5'-1'103'0,"-3"0"-158"15,-1 1 27-15,-1 0-1 16,0 0 4-16,0 0 6 15,0 0 6-15,0 0 49 16,0 0 20-16,-1 0-1 16,0 0-13-16,0 0-14 15,0 0-3-15,0 0-4 16,0 0-3-16,-1 0-2 16,1 0-2-16,0 0-5 15,0 1-3-15,-4 7-3 16,0 1-1-16,-2 3-1 15,-19 27 1-15,19-28 2 16,2 1 0-16,-2-1 0 16,1 2 0-16,1 2-1 0,1-1 1 15,0 1-2-15,1-1 0 16,0 1-1-16,1 1 1 16,2-2-1-16,0-2-1 15,0 0-1-15,2-1 0 16,1-3-1-16,1 2 0 15,2-3-1-15,0-4 1 16,2 2 2-16,0-4 1 16,2 0 1-16,1-2 1 0,0-1 0 15,1-2 1-15,-2-1 0 16,1 1 1-16,-2-1 2 16,0 2 2-16,-2-3 2 15,-1-1 0-15,-1 0 2 16,0 0-1-16,1 2 1 15,-3-5 1-15,2 0 0 16,0-2-1-16,-3 1-1 16,0 2-1-16,0-1-3 15,1 1 1-15,-3 0-2 16,1 3-2-16,-1 0-3 16,-1 2-1-16,1 0-2 15,0 3 0-15,0 0-6 16,0 0-3-16,0 0-3 15,0 0 0-15,0-1-1 16,0 2-1-16,0 0 2 16,0 0 1-16,0 0 4 0,3 11 4 15,4 7 2-15,13 33-1 16,-15-27 2-16,0 2-1 16,0 1 0-16,-1 2 0 15,0 1 1-15,-2 2 1 16,-1 1 0-16,2 0 0 15,-2-1 2-15,0-1 0 16,0-1 0-16,-1-3 1 0,0-5 4 16,-1-3 2-16,-1-5 3 15,-3-1 0-15,-2-4-2 16,-2 2-3-16,-3-5-8 16,-2 3-8-16,-1-3-23 15,0-2-21-15,0-2 37 16,0-4-31-16,3-7-17 15</inkml:trace>
  <inkml:trace contextRef="#ctx0" brushRef="#br0" timeOffset="5087.323">1520 3871 432 0,'-11'74'128'0,"10"-74"-143"16,1 0-3-16,-1 0 5 15,1 0-12-15,0 0-4 16,0 0 11-16,-1 0 15 16,1 0 21-16,0 0 1 15,0 0-6-15,0 0 2 16,0 0 0-16,0 0 0 15,0 0 4-15,0 0 2 0,0 0 1 16,0 0-2-16,0 0-1 16,1 0-2-16,4 6-4 15,-2 2 0-15,-2 0-1 16,2 4-1-16,5 1 1 16,12 32 1-16,-20-26 1 15,2 0 0-15,-5 2 0 16,0 0-1-16,1 0-2 15,-1-2 0-15,2-1-3 16,-1-1-1-16,1-2 0 16,-2 1-1-16,3-2-1 15,1-4-1-15,3-1-2 16,-1 1 1-16,3-2-2 16,1-1 0-16,1 0-10 15,1-5-2-15,2 0-8 16,0 2-6-16,1-3-15 15,2-1-9-15,-3-4-25 16,3 0-19-16,1-4 64 0,-2-2-44 16,1 0-16-16</inkml:trace>
  <inkml:trace contextRef="#ctx0" brushRef="#br0" timeOffset="5688.143">1545 4009 300 0,'-4'-2'38'0,"2"2"-66"0,2 0 27 16,0 0-4-16,0 0 2 16,-1 0 4-16,0 0 18 15,0 0 29-15,1 0 2 16,-1 0-17-16,0 0-2 16,-1 0 8-16,1 0 1 15,1 0 5-15,0 0 1 16,0 0 0-16,0 0 0 15,0 0-6-15,0 0-8 16,0 0-18-16,1 3-4 0,2 1-6 16,-1 0 1-16,11-1-1 15,-3 2 0-15,33 28 0 16,-29-29-2-16,-2 0-8 16,1 0-5-16,-3-1-13 15,0 0-11-15,-2-1-33 16,0-2-32-16,-2-1 69 15,2-3-51-15,1-3-24 16</inkml:trace>
  <inkml:trace contextRef="#ctx0" brushRef="#br0" timeOffset="7136.082">1805 4195 169 0,'3'39'111'16,"-3"-39"-50"-16,1 2-37 15,0-2 30-15,-1 0-10 16,0 0-9-16,0 0 0 16,0 0 2-16,0 0-2 15,0 0-3-15,0 0-2 0,0 0-9 16,0 0-5-16,0 0-10 15,0 1-3-15,3 9-4 16,-1-1-1-16,0 2 0 16,9 29-1-16,-10-28-13 15,-1-2-8-15,-1 0-46 16,-3 1 56-16,-2-5-38 16,-1-3-28-16</inkml:trace>
  <inkml:trace contextRef="#ctx0" brushRef="#br0" timeOffset="8214.954">1838 3855 446 0,'43'-6'161'16,"-41"8"-144"-16,-2-2-20 16,0 0 8-16,0-2-17 15,0 2-8-15,0 0 9 16,0 0 11-16,0 0 18 15,0 0 1-15,0 0-6 16,0 0 0-16,0 0 3 16,0 0 0-16,0 0-2 15,0 0 0-15,0 0-1 16,5 3-1-16,3 1 1 0,1 1 0 16,-1 0 2-16,30 19-1 15,-29-21-4-15,2 2 1 16,0-2 0-16,-3 1 0 15,4-2 2-15,-1-1-1 16,2 0-4-16,-5-1 0 16,4 2-1-16,-1-1 0 15,1-1-1-15,-1 2-1 16,-1-1-3-16,1 0 0 0,-1 2-1 16,2 0 0-16,-2-2 1 15,-1 2-1-15,1-2 0 16,0 0 1-16,-1 0 0 15,-1 0 1-15,-1 0-1 16,-1 2 1-16,0-1 0 16,-1 0 0-16,-2-1 1 15,-3-1 2-15,0 0 2 16,0 0 2-16,0 0 1 16,0 0 1-16,-1 0 1 15,-1 3 2-15,-2 5 1 16,-2 1-2-16,0 0-2 15,-37 30-2-15,25-26-3 16,2 0 0-16,-1 1-2 16,-1-2-1-16,4 2-3 15,-3 0 1-15,2 0 0 16,2 0 2-16,1-4 2 0,2 1 0 16,2-4 1-16,2 0 0 15,1-2 3-15,3 0 0 16,1-4-1-16,1 1-1 15,0-2-1-15,0 0-1 16,0 0-1-16,0 0 0 16,0 0-2-16,0 0-2 15,14 3 1-15,1 1-1 16,32 6-1-16,-29-7 1 0,1-2 0 16,0 0-1-16,-3 0-1 15,2 0-5-15,-3 0-11 16,-3-1-8-16,-1 0-30 15,-3 2-22 1,-2-2-54-16,-2 1 92 0,0-1-77 16,-4-1-37-16</inkml:trace>
  <inkml:trace contextRef="#ctx0" brushRef="#br0" timeOffset="8848.089">2371 3913 233 0,'38'14'157'15,"-36"-13"-72"1,0-1-48-16,4 1 44 0,-6-1-31 15,0 0-7-15,0 0-3 16,0 0-1-16,0 0-1 16,1 0-3-16,6 3-8 15,-1 1-6-15,-2-2-11 16,2 3-4-16,-1-1-3 16,-2 6-1-16,1 1 1 15,26 28 0-15,-30-26 0 16,0 1 1-16,-1-1 2 15,-2 0 0-15,2 2 0 16,0-2 1-16,1 0-2 16,-3-1 1-16,1 1-1 15,2-1-1-15,0 0-1 0,3 0-1 16,1-2 0-16,4 2-1 16,4-2-1-16,3 1 0 15,4-2-8-15,2-2-5 16,2-2-8-16,3-1-6 15,-3-2-14-15,0-2-9 16,-2-1-19-16,-2-6-28 16,0-6 66-16,-3-4-42 0,-4-4-16 15</inkml:trace>
  <inkml:trace contextRef="#ctx0" brushRef="#br0" timeOffset="9478.48">2409 3981 428 0,'2'6'35'0,"0"-2"-101"16,2 2 10-16,-4-1 0 0,0-1 116 15,0 0 9-15,0-4-31 16,0 0 39-16,-1 0-9 15,1 0-11-15,-2 0-13 16,2 0 1-16,0 0 5 16,0 0 2-16,0 0-5 15,0 0-5-15,4 1-13 16,7 3-3-16,8 2-3 16,30 6-2-16,-25-11-3 15,1 0-4-15,0-1-4 16,3 0 0-16,-2 2-2 15,2-1-1-15,-5 1-2 16,-2-2-3-16,-6 0-30 0,-2 1-30 16,-4 0 47-16,-6-1-30 15,-7 0-24-15</inkml:trace>
  <inkml:trace contextRef="#ctx0" brushRef="#br0" timeOffset="13129.668">559 3091 187 0,'-3'0'75'15,"2"1"-45"1,-3-1-13-16,3 0 28 0,0 0 13 15,0-1 12-15,0 1-4 16,0-1-37-16,-1 1-14 16,1 0-15-16,0 0-2 15,0 0-2-15,0 0 2 16,0 0 2-16,0 0 0 16,-1 0 2-16,-2 0-1 0,3 0 0 15,-4 0-1-15,4 0 0 16,-4 1 0-16,2 0 0 15,-1 0 0-15,-1 1 0 16,-2 2 0-16,-1 1 0 16,-2-1-1-16,-1 1-1 15,-31 37-1-15,26-22 0 16,-1 1 0-16,0 4 1 16,-2-1 1-16,2 2 0 15,2-3-1-15,1 0 0 16,3 1-1-16,0 5 0 15,2 1 0-15,-1 1 1 16,-1 0 0-16,2-1 0 16,-1-1 2-16,0 1-1 15,1 3-1-15,-2 3 0 16,-1 2 0-16,3-1 0 16,0-2 0-16,3-8 0 0,4 4-3 15,0 2-1-15,2-5 0 16,4 6 0-16,0-6 2 15,3-3 2-15,1-1 0 16,1-3 2-16,1 1 0 16,4 2 2-16,2 2 0 15,0 2-2-15,0 2-1 16,0-3-33-16,0-1-43 16,2-3 50-16</inkml:trace>
  <inkml:trace contextRef="#ctx0" brushRef="#br0" timeOffset="13852.411">2471 3430 601 0,'-2'0'181'15,"0"0"-181"-15</inkml:trace>
  <inkml:trace contextRef="#ctx0" brushRef="#br0" timeOffset="14400.942">2467 3431 188 0,'0'0'117'0,"0"0"-21"16,0 0-28-16,0 0-44 15,0 0-13 1,0 0-1-16,2 2 11 0,0 2 19 16,0-1 14-16,-2-3 3 15,3 1-6-15,3 2-17 16,4-2-13-16,2 5-12 16,28 27-5-16,-29-31-2 15,2 3 0 1,1-1 1-16,1 2 0 0,0 0 1 15,0 0 1-15,-2-2-1 16,0 0 0-16,-1 2 0 16,-2 1-1-16,0-2 0 15,0 1 0-15,-2 0 0 16,1 1-1-16,2 2-1 0,2 3-1 16,2 0 0-16,1 3 0 15,-2 0 0-15,0 2 0 16,-1 2 0-16,-4-1 1 15,1 2 1-15,1-3 1 16,-6-2-1-16,2 0 1 16,-2 0-1-16,-1-1-1 15,3 2 1-15,-4 3-1 16,2-2 0-16,-2 0 1 0,3 0-1 16,0 2-1-1,-1-3 1-15,0 3-1 0,-2-6 1 16,1 2 0-16,-1 0 0 15,-2-2 0-15,0 0 0 16,-2-4 1-16,0-2 1 16,1 0 1-16,-3 1 2 15,1 0 2-15,-1 6 0 16,1-4-2-16,0 2-7 16,-3-3-23-16,4-3-100 15,-5-1 85-15</inkml:trace>
  <inkml:trace contextRef="#ctx0" brushRef="#br0" timeOffset="32995.034">11867 4979 412 0,'7'-1'105'16,"-7"2"-32"-16</inkml:trace>
  <inkml:trace contextRef="#ctx0" brushRef="#br0" timeOffset="34201.058">11904 5001 149 0,'34'21'87'0,"-24"-21"-18"16,0 0-28 0,4-1-33-16,3 0-6 0,3 2 1 15,4 0 4-15,6 0 6 16,3 0 2-16,10 0 0 16,5-1 4-16,10 2-1 15,4-1 1-15,7-1 1 16,-5-1-8-16,-4 1-3 15,0 0 0-15,-5-3 20 16,5 0 7-16,5-4 6 16,-4 1 2-16,2-2-5 15,3 1 16-15,-3 0-5 16,5-2-4-16,1 0-20 16,2 2-22-16,7 0-1 15,-1 2 2-15,5 0 2 16,3-1 0-16,4-2 0 15,6 0 0-15,-4 1-2 16,-4-1-2-16,-4 1 9 0,-6-1 11 16,1-2 10-16,0 1 4 15,-2 2-2-15,2 0-10 16,-2-1-7-16,-1-1-3 16,9-2-8-16,4-1 1 15,1-1 4-15,4 3 0 16,-6-4 5-16,0-3 0 15,6-3 5-15,-4-2 2 0,3 3 0 16,0 1-2 0,-3 5-8-16,1-1-2 0,-2 3-5 15,-4 4-1-15,1-3-1 16,0 1-2 0,9 0 2-16,2-2-1 0,-3 0 1 15,4-2 2-15,-5 2 5 16,1-2 0-16,2 1 7 15,-6 1-2-15,-2-1-4 16,-1-2 1-16,-1 4-8 16,4-3-1-16,-2 1-1 15,4 2-1-15,2 1 5 16,0 3 1-16,10 0 1 16,-7-5 1-16,-3 1-6 15,-6 2-3-15,-12 1-1 16,4 1 2-16,-4 1 2 15,-2 0 0-15,-1 2 1 0,-5 2-2 16,-3 2-2-16,3 2 0 16,0-1-1-16,-2 0 0 15,1 1 0-15,-5-3 0 16,1 1-1-16,-4 2 0 16,0-2 1-16,2 3 0 15,2-3 0-15,3 0 2 16,-3-2 0-16,0 1 0 15,-5-2-1-15,-6-1-1 0,0 2 0 16,0-1 1-16,3-2 1 16,3 2 0-16,2-1-1 15,-1 0-1-15,0 2-1 16,-5-1 0-16,0 0 1 16,2 0-1-16,8-2 0 15,4 0 0-15,-1 1 0 16,-1 1 0-16,-7 2 0 15,-1 0 0-15,2-2 0 16,0-1 1-16,9-2 0 16,-2 3-1-16,0 3 0 15,-3 2 0-15,-7 0 0 16,1-2 0-16,-3-1 1 16,1 0-1-16,2 1 1 15,-3-1-1-15,-2 0 0 16,0 0 0-16,-3-1 1 0,-1 1-1 15,-5-1 1-15,5 0 0 16,-3 2-1-16,0 0 1 16,-2 1-1-16,-1 1 1 15,-2-3 0-15,-1 1-1 16,-3 2 1-16,-5 1 0 16,-7 2 0-16,1-4 1 15,-14 0-1-15,2 4 0 16,-9-6-7-16,-2 3-15 0,1-3-58 15,-4 0-45-15,0 0-225 16,1 0 225-16</inkml:trace>
  <inkml:trace contextRef="#ctx0" brushRef="#br0" timeOffset="36618.501">22195 3643 249 0,'49'29'109'0,"-41"-30"-52"15,1 0-16-15,-2-3-8 0,0 2 4 16,-4 2 8-16,0 0 2 15,-3 0-4-15,0 0-6 16,0 0-16-16,0 0-6 16,0 0-10-16,0 0 4 15,0 0 6-15,0 0 5 16,0 0 10-16,0 0 3 16,0 0-2-16,0 0 1 0,0 0-5 15,-1 0-7-15,-1 0-6 16,1 0-6-16,0 0-2 15,-16 4 4-15,-33 11 1 16,29-10 1-16,-9 1-1 16,4 1-3-16,-3 0-2 15,-1-3-1-15,8 2-3 16,-1 2-2-16,6-3 0 16,4 0 0-16,1 0 1 15,-1-3 1-15,4 4 1 16,1-1 0-16,2 2-2 15,3 1-1-15,-3 4 0 16,-1 1 0-16,1 3-1 16,-3-1 1-16,2 3 0 15,-1-1-1-15,0 4 0 16,1 5-1-16,-1 3-2 16,2-1 2-16,1 6-1 15,-1 4 1-15,3 9 3 0,0 8 0 16,-1-3 0-16,2-2 0 15,0-6 0-15,-1 0 0 16,1-3 0-16,0 0 0 16,-1-1-1-16,3 6 3 15,-3 11-1-15,-3-2 0 16,0 3-1-16,-4-8-1 16,0-7 1-16,-3 3 0 0,0-10 2 15,0 3 1-15,1-3 2 16,1-2-1-16,2 0 1 15,2-2-2-15,2-9 0 16,1-2-4-16,2-5 21 16,-1-4 6-16,3-2 8 15,3 0 3-15,1 0-20 16,4-3-6-16,3 2-8 16,3 0-2-16,10 4 0 15,4 3-1-15,8 5 1 16,6 2-1-16,2 2 1 15,8-3-1-15,-5-1 0 16,2-8 0-16,-2 0-2 16,-7-1-5-16,3-5-27 15,-5-1-23-15,-7-1-94 16,-5-3-89-16,-8 1 151 0</inkml:trace>
  <inkml:trace contextRef="#ctx0" brushRef="#br0" timeOffset="37953.348">23214 3607 1057 0,'9'0'207'16,"2"0"-478"-16,8 4 171 15,1 0-254-15,0 7 174 16,-5-2 184-16,-5-4 95 16,3-1 89-16,2-4-93 15,2 0-29-15,1 3-43 16,3 0-10-16,-1-1-11 16,2-2 1-16,4 1 4 15,1-3 1-15,6-1 2 16,4 2 2-16,2-5-2 15,3-1-1-15,-2 0-2 16,0 2-3-16,-5 1-4 16,0 6 0-16,-4 5 0 15,-5-1-1-15,-2 6 0 0,-5 1 0 16,-13-1 0-16,7 6 1 16,-5-1 2-16,-3 1 2 15,6 2 1-15,-2 1 0 16,-1 2-3-16,-2 4 1 15,4 3 3-15,-4-2 1 16,-3 5 2-16,7 3 0 16,-8-2-3-16,5 8 2 15,1 7 5-15,-5 2 4 16,1 4 1-16,-3 2 1 0,0-1-8 16,-1-2-3-16,-4-2-5 15,0-4 0 1,-6-6 6-16,5 1 13 0,2 0 3 15,-4-2 1-15,4-5-8 16,3-2-12-16,-2 0-4 16,-1-2-1-16,5 4 0 15,-8-2-1-15,2-5 1 16,1-1 0-16,-1-5 1 16,-2-2 1-16,6-3 0 15,-1 1 2-15,-4-4 0 16,5 0 0-16,-3-3 0 15,0-1 3-15,3-2 1 16,-1-2 1-16,-1 0 3 16,-2-3 0-16,2 3 3 15,0 0-1-15,2 1-3 0,-1 1-4 16,1 1-3 0,-4 1 2-16,0 2 10 0,3 0 4 15,-6-3 5-15,2 0-2 16,0 1-8-16,-4 0 0 15,2 3 7-15,4-2 8 16,-5 1 12-16,1 2 0 0,-6-3-6 16,-2 1-8-16,-4-2-12 15,-5-1-3-15,-1 5-6 16,-3-3-3-16,-2 0 0 16,3-2-1-16,-1-5-13 15,-1 1-18-15,6 0-54 16,0 1-30-16,0-2-50 15,4-4-26-15,-5-9-32 16,4-3-37-16,1-12 166 16</inkml:trace>
  <inkml:trace contextRef="#ctx0" brushRef="#br0" timeOffset="38674.241">22154 3884 753 0,'-31'27'52'0,"32"-27"-133"15</inkml:trace>
  <inkml:trace contextRef="#ctx0" brushRef="#br0" timeOffset="38856.262">22124 3916 237 0,'0'0'124'0,"0"0"-31"16,0 0-39-16,0 1-36 15,2 3-5-15,3 1-8 16,2 0-2-16,2 2 4 15,1 1 4-15,32 29 5 16,-29-28 0-16,1 2-6 0,0 0-10 16,1 1-50-16,-2-2-49 15,-3-1 61-15</inkml:trace>
  <inkml:trace contextRef="#ctx0" brushRef="#br0" timeOffset="39260.706">22704 3926 766 0,'1'1'119'16,"6"2"-175"-16</inkml:trace>
  <inkml:trace contextRef="#ctx0" brushRef="#br0" timeOffset="39431.25">22728 3951 243 0,'35'30'147'0,"-31"-27"-19"0,5 1-44 16,-1 2-14-16,2-2-13 15,1 2-3-15,1 3-15 16,3 3-7-16,2 3-15 16,0 4-6-16,3 5-11 15,-3 1-13-15,-1 0-44 16,-3-2-31-16,1-6-101 15,-4-4 114-15</inkml:trace>
  <inkml:trace contextRef="#ctx0" brushRef="#br0" timeOffset="39677.59">23272 3876 944 0,'29'52'236'15</inkml:trace>
  <inkml:trace contextRef="#ctx0" brushRef="#br0" timeOffset="39828.191">23295 3929 461 0,'-1'5'202'0,"1"-2"-88"15,0 1-44-15,1 0-28 16,2 3-9-16,1 2-9 16,-2 0 2-16,12 2 12 15,30 28 5-15,-28-29-8 16,3 2-10-16,-1 2-28 15,1-3-25-15,1 3-87 16,-5-2-78-16,0-3 118 16</inkml:trace>
  <inkml:trace contextRef="#ctx0" brushRef="#br0" timeOffset="40606.954">22274 4290 162 0,'12'78'115'15,"-7"-73"12"-15,0-1-47 16,-2 3-14-16,1-2-13 16,-1-4-9-16,2 3-11 15,-5-4-2-15,0 0-5 16,0 0-3-16,0 0-8 15,0 0-5-15,10 5-8 16,-1 0-4-16,3 1-25 16,30 20-21-16,-30-22-82 15,-2 0-57-15,5 0 115 16</inkml:trace>
  <inkml:trace contextRef="#ctx0" brushRef="#br0" timeOffset="41007.933">22776 4396 230 0,'4'4'125'0,"4"0"-23"16,0 1-22-16,2-1-12 16,2 0-4-16,1 1-14 15,2 1-12-15,2 0-50 16,-1 1-35-16,2 2-94 16,-3-1 86-16</inkml:trace>
  <inkml:trace contextRef="#ctx0" brushRef="#br0" timeOffset="41411.043">23401 4350 274 0,'7'1'117'0,"4"1"-77"16,-1 3-7-16,4 1-33 16,-3 3-2-16,1 6 0 0,1-1-5 15,1 3-96-15,-1-4 75 16</inkml:trace>
  <inkml:trace contextRef="#ctx0" brushRef="#br0" timeOffset="42174.977">22337 4742 368 0,'29'35'138'0,"-27"-32"-110"16,1 1-20-16,2 6-15 15,0-2 3-15,-2 4 4 16,2-1 3-16,0 1-1 0,0-1 0 16,0 1-1-16,1 0-1 15,-4-3-2-15,2 6-11 16,1-4-106-16,-2 0 86 15</inkml:trace>
  <inkml:trace contextRef="#ctx0" brushRef="#br0" timeOffset="42589.409">22816 4762 462 0,'8'12'176'16,"-3"-7"-22"-16</inkml:trace>
  <inkml:trace contextRef="#ctx0" brushRef="#br0" timeOffset="42698.113">22866 4818 171 0,'37'40'126'0,"-33"-33"15"15,0 0-11-15,1-5-42 16,-3 2-26-16,1-2-42 15,-3-2-20-15,0 0-95 16,0 0 67-16</inkml:trace>
  <inkml:trace contextRef="#ctx0" brushRef="#br0" timeOffset="43071.161">23372 4894 342 0,'11'13'169'0,"1"-3"-66"16,-1 3-36-16,2 1-46 15,0-4-32-15,-2 3 6 16</inkml:trace>
  <inkml:trace contextRef="#ctx0" brushRef="#br0" timeOffset="81555.829">6959 5418 104 0,'0'0'39'0,"0"0"-19"0,0 0-21 15,0 0-7-15,0 0 6 16,0 0 14-16,0 0 4 16,-1 0 14-16,0 0 5 15,0 0-1-15,-1 0-2 16,1 0-4-16,0 0 4 16,0 0 11-16,0 0 7 15,0 0 12-15,0 0-4 16,-1 0-15-16,1 0-10 0,0 0-18 15,0-1-3-15,0 0 8 16,0 0 10-16,-1 0 15 16,1 0-1-16,0 0-14 15,0-1-9-15,-5-5-16 16,0-2-4-16,1 1-1 16,-21-32-3-16,18 29-3 15,0 3-6-15,-2-3-6 16,-2 3-8-16,1-1 1 15,-3 1 2-15,0 1 6 16,-3-1 8-16,-3-2 4 16,5 2 3-16,-4-1 1 15,0 2 1-15,4 1 1 16,-2 2 0-16,2 1 0 16,3 1-1-16,-4 2-2 15,2 1 0-15,2 4 0 16,-2-2 2-16,0 2-1 15,-1 0 1-15,-5-1-2 0,3 5 1 16,-1 1 1-16,-2 1 0 16,-1-2 1-16,1-1 0 15,-1 3-1 1,1-1-1-16,1 4 1 0,1 2-1 16,2 7 0-16,-1 1 0 15,-2 2 0-15,-1 4 0 0,-3-1 1 16,2 1 0-1,4-2 0-15,-2-1 1 0,4-1 1 16,-1 2 1-16,0 2 3 16,4 6 0-16,0-3 1 15,0 2-2-15,4-3-1 16,0-1 2-16,3 2 2 16,4 1 2-16,2 2 1 15,4 1 4-15,2-6-2 16,1-3 0-16,2-2-5 15,1 1-5-15,-3 1-2 16,2 1 0-16,-2 0-1 16,2-2 1-16,2-2 0 15,-5-3-1-15,0-1 0 16,-1-3 1-16,-2 2-1 16,6-2 0-16,-3-2 0 0,3 3 0 15,1-7 0-15,1 2 0 16,6-6 1-16,-1-3 2 15,2-4 3-15,2-2 1 16,0-1 4-16,1-1 3 16,1-5 1-16,-1-5 0 15,3-3-5-15,1-2-4 16,3-1-6-16,2 2-2 16,-2-2-2-16,0-3-1 15,-4-7 4-15,0-3 0 16,-5-5 3-16,-4-4 0 0,2 7 0 15,-4 0-1-15,1 1-2 16,3 3-9-16,-1-8-11 16,2-1-1-16,4 1 3 15,-2 1 8-15,-1 2 11 16,3-2 1-16,-2 0 0 16,0-2-1-16,0 3 1 15,-4 5 1-15,-4 6 3 16,-2 2-1-16,-5 2 6 15,-1-3 3-15,-3 3 2 16,-2 2 3-16,-1 1 2 16,-3 6-2-16,0 0-3 15,-2 3-3-15,-2-4-6 16,-1 2-1-16,-3 0 0 16,1-1 0-16,-1 3-2 0,0 3-3 15,0-3-10 1,-2 5-6-16,0 2-56 0,-3-2-107 15,2 10 120-15</inkml:trace>
  <inkml:trace contextRef="#ctx0" brushRef="#br0" timeOffset="96172.913">21014 9094 187 0,'42'27'47'15</inkml:trace>
  <inkml:trace contextRef="#ctx0" brushRef="#br0" timeOffset="97077.402">21056 9123 240 0,'0'0'103'0,"0"0"-57"16,-1 0-7-16,1 0 4 16,0 0 8-16,0 0 17 15,1 0 1-15,0 0-8 16,-1 0-11-16,0 0-23 15,2 0-6-15,-2 0-3 16,0-2-2-16,-2 1 16 16,0 0 3-16,0-1 9 15,-2-2 3-15,1 0-1 16,1-2 0-16,-2-1-4 16,0 0-5-16,-1-1-15 15,-1 0-7-15,2 0-10 16,-2 0-1-16,-2-1-1 15,-29-30 0-15,16 27 0 16,3 3 1-16,-4-2-1 0,-5-2-1 16,1-2 0-16,-3-2-1 15,0 0 0-15,3 3 1 16,-2-1-5-16,0 3-4 16,2 2-6-16,-1 2-2 15,8 6 0-15,0 0-2 16,-2 2-3-16,4 2-3 15,-8-1 3-15,1 4 3 0,-1-1 8 16,-2 1 5-16,1 1-1 16,1-3-6-16,1 5-21 15,1 0-16-15,0 5-8 16,1 6 6-16,0 1 20 16,5 2 17-16,-1 7 7 15,3 4-1-15,3 11 0 16,1 5 0-16,5-4 2 15,3-3-1-15,3 3-6 16,0-3-3-16,0 4 1 16,2-1 1-16,1-9-12 15,2-1 0-15,5-1-2 16,2-2-1-16,4 0 13 16,5-2 0-16,3-6 5 15,4 0 2-15,2-6 9 16,1-1 3-16,3-5 4 0,-3-1-1 15,2 0-3 1,-2-3-7-16,-1-1-7 0,4-2-3 16,3-3-28-16,4-2-10 15,5-5-40-15,-1-5-4 16,1-5 29-16,-2-5 20 16,2-8 46-16,0 1 8 15,-5-8-5-15,-1-6-4 16,-5-1-11-16,-7 2 0 15,-1-1 9-15,-2 9 8 0,-5 2 14 16,1-4 2-16,-5 5-11 16,-4 0-10-16,-4-2-14 15,-2 4-1-15,-3 0 7 16,-3-2 7-16,-5 0 4 16,-2-1 1-16,-6 1-7 15,-2 3-12-15,-4 5-8 16,-4 4 3-16,0 5 10 15,-5 2 8-15,4 2-10 16,-4 0-17-16,-3 3 17 16</inkml:trace>
  <inkml:trace contextRef="#ctx0" brushRef="#br0" timeOffset="103576.533">18882 5287 22 0,'-35'32'42'0,"34"-31"55"16,0-1 16-16,0 0-1 16,0 0-25-16,1 0-57 15,0 0-17-15,0 0-9 16,0 0-1-16,0 0 10 16,0 0 9-16,0 0 15 15,-1 0 4-15,1 0-2 16,0 0-5-16,0 0-10 15,0 0-7-15,0-1-13 16,0 0-11-16,0 0-21 16,0 0-1-16,0 0 6 15,0 0 10-15,0-1 18 16,0 1 3-16,0 0 0 16,-1-2-4-16,1-3-4 15,0 1-3-15,0 1-5 16,0 3-4-16,-2-2-10 0,2 2-6 15,0 0 3 1,0 0 2-16,0 0 2 0,0-1-1 16,0 1-2-16,-1-3 0 15,1-3 8-15,0 0 7 16,-1-1 8-16,0 2 2 16,0-1 3-16,1 2 1 15,0 0-4-15,0-2-1 0,0-2-5 16,0-1 0-16,0-2-2 15,4-29 1-15,0 31 5 16,0 0 1-16,0 0 4 16,-1 3 6-16,1-2 13 15,-1 0 5-15,-2 3 4 16,2 0-3-16,-2 4-12 16,-1 2-5-16,0-1-3 15,0 1 0-15,0 0 6 16,0 0 4-16,0 0 3 15,0 0-3-15,0 0-6 16,0 0-2-16,0 0-1 16,0 0-1-16,0 0 0 15,1 10-1-15,1 1 2 16,2 1 4-16,12 35 14 16,-10-28 7-16,-3 7 0 15,1 1-5-15,-2 2-14 16,-2 1-7-16,0-5 2 0,-2 1 5 15,-3 0 9-15,2 2 0 16,-4 10-4-16,1-1-6 16,0 0-8-16,0-4-1 15,2-5-2-15,-1-2 2 16,2 5 1-16,0 4 2 16,1 2 0-16,1-2-1 15,0-3-4-15,1-5-2 16,0 0-1-16,0 2 0 0,0-3 1 15,-1 3-1-15,-1-2 1 16,0-2-1-16,0-1 0 16,0-1 0-16,-2-1 0 15,2 0-1-15,-2-2 1 16,3 0-1-16,0 0 1 16,0-3-1-16,1-1 1 15,1-1-1-15,0-1 0 16,0-1 0-16,3-4-3 15,-3-1-2-15,2-1-77 16,0-3-90-16,-1-2 109 16</inkml:trace>
  <inkml:trace contextRef="#ctx0" brushRef="#br0" timeOffset="106950.726">18977 5153 407 0,'-30'75'129'16,"27"-79"-187"-16,2-3-60 15,1 1 46-15,0 0 54 16,-1 2 98-16,0 0 15 16,1 3-52-16,-1 0-39 0,1 0-21 15,0 0 3-15,0 1 19 16,0 0 12-16,0 0 23 15,0 0 13-15,0 0 15 16,0 0 2-16,0 0-2 16,0 0-4-16,0 0-2 15,0 0 0-15,0 0-3 16,0 0-4-16,0 0-20 16,0 0-7-16,0 0-15 15,0 0-7-15,0 0-3 16,0 0 0-16,0 0-2 15,0 0 1-15,0 0 0 16,0 0-1-16,0 0 0 16,0 0 0-16,0 0-1 15,0 0 0-15,0 0-1 16,0-2 0-16,0 1 0 16,0 0-1-16,4-2 1 15,9-5-1-15,3-2 0 0,33-14 0 16,-28 21-1-16,7-1 2 15,1 1-1-15,0 0 1 16,-4 1 0-16,-1 0 0 16,-1 0 1-16,2 0 0 15,6 1 0-15,0 1 0 16,3 0 0-16,-1 1 0 16,-1 1 0-16,0 0 0 0,2 0 1 15,1 2 0-15,-3-2 1 16,0 0 0-16,-2 2 2 15,-7-2 0-15,-4 1 2 16,-1 0 0-16,-7-1 0 16,2 0-1-16,-3-1-1 15,2 2-1-15,-3-3-1 16,0 1 1-16,4-1-2 16,-4 0 1-16,9 0 0 15,-1-1-1-15,0 2 1 16,2-1 0-16,-2 1 1 15,0-1-1-15,2 0-1 16,0 1 0-16,2 2-1 16,2 0 0-16,-3-2 0 15,-2 1 0-15,0-2 0 16,-1 2 1-16,-1-1-1 16,2-1 1-16,1 2-1 0,-2-2 0 15,0 4 0-15,2-3-1 16,-7 1 1-16,9 1-1 15,-4-1 0-15,-2 0 0 16,8 0 0-16,-5-1 0 16,0 4 1-16,-1-3 0 15,-6 1 0-15,-2-1 0 16,-4-3-2-16,2 3 0 16,1 0-2-16,0 1-1 0,2-1 2 15,2-2 0-15,-1-2 2 16,2-2 1-16,2 1-1 15,1 0 1-15,0 0-1 16,3 2 0-16,-1 0 0 16,-1-2 0-16,3 3 1 15,-3-1 0-15,-2 0 0 16,0 2 0-16,-3 0 0 16,-3-1 0-16,-1 2 0 15,-1-2 0-15,-5 2 0 16,5 0 1-16,-2 0-1 15,-2 1 1-15,1-1 0 16,-4-2-1-16,0 0 1 16,0 0 0-16,0 0 1 15,0 0 0-15,0 0-1 16,4 0 1-16,8 1-1 0,3 0 0 16,25 6 0-16,-25-6 0 15,-3-1 1-15,-1 2-1 16,-3-2 0-16,-2 1 0 15,1 1 0-15,-4-2 0 16,1 1 0-16,-4-1 0 16,0 0 0-16,0 0 0 15,0 0-1-15,0 0 0 16,0 0 0-16,0 0 0 16,0 0 0-16,6 0 0 0,-3 0 0 15,1 0 0-15,-1 0 0 16,0 0-1-16,2 1 1 15,-1-1 0-15,1 3 2 16,-1-2 8-16,-1 0 8 16,2 1 4-16,3 1 2 15,-1 9-4-15,31 30-5 16,-29-26-4-16,-1 1-3 16,-1 3-1-16,0-1-1 15,0 3 0-15,-1 2 1 16,-1 2 1-16,-1 6 3 15,-1-1 1-15,0 0-1 16,0-2-1-16,1 1-5 16,-3 1 0-16,-1 4 0 15,0 3 0-15,0-3 0 16,-3-5 1-16,0-7 1 0,0-3 2 16,-1-4 1-16,1 1 0 15,0-5-3-15,1 1-1 16,0 1-3-16,1-2-1 15,-1 5-1-15,0 0 0 16,0 1 0-16,-1 5-1 16,2-1 1-16,-1-1-1 15,0-2 0-15,-1-2 1 0,1 4-1 16,1 0 0-16,1 5 0 16,0-1 0-16,0-1 1 15,3 1-1-15,0-1 0 16,0-1-1-16,2 0 0 15,-3-6 1-15,2-3 0 16,-1 1 1-16,-1-5 0 16,1 5 0-16,-2-3 0 15,0-1 0-15,-1-1 0 16,0-2 0-16,0 0 0 16,0-1 0-16,0-1 1 15,1-1 0-15,-2-2 1 16,0-3 2-16,0 0 6 15,-1 0 5-15,1 0 10 16,0 0 1-16,0 0-1 16,0 0-3-16,0 0-10 15,-2 0-3-15,-13 1-6 0,-30 1-2 16,28-5 0-16,-2 0-1 16,-2-1 0-16,-1 1 1 15,2-2 0-15,3 0 0 16,1 2-1-16,2-1 0 15,-2 1 0-15,2-2-1 16,-2 3 0-16,3-5 0 16,-5 3 0-16,-7-1-1 15,-2-4 0-15,-7 4 0 0,-2-1-1 16,0 1 1-16,1 2 0 16,2 1-1-16,4-3 0 15,0 3-1 1,5 1 0-16,2-2 1 0,4 3 1 15,1-1 1-15,1 1 0 16,5 1 1-16,-1-2 0 16,2-1 0-16,-3-1-1 15,-1 0 0-15,-1 0-1 16,-1-1-2-16,0-1 2 16,-2 2-1-16,-1 0 2 15,3 0 0-15,2 0 1 16,0 0-1-16,2 2 0 15,-1 0 0-15,2 0 0 16,-1 0-1-16,-2 0 1 16,1 0 0-16,-2-1 0 15,1 1 0-15,-1 0 0 0,1 0 0 16,1-1 0-16,1 2 0 16,1-2-1-16,-3 2-1 15,-2-1 0-15,4 1 0 16,1 0 1-16,3-2 0 15,-2 3 1-15,-2-1 0 16,2 0 0-16,-5-1 0 16,6 1-1-16,1 0 0 15,-3 0 0-15,2 0-1 0,-5 0 1 16,0 0 1-16,-1 0 0 16,1-1 0-16,0 0 0 15,-2 0 0-15,0-2 0 16,-1 1 0-16,-3 1 0 15,0-3-1-15,0 4 0 16,0-1-1-16,0 0-2 16,0 0 0-16,-1-3-1 15,0 3-1-15,-1-1 0 16,0-1 0-16,1 1 2 16,-1 0-1-16,5 0-2 15,-2 1-2-15,3-4-1 16,5 3 0-16,-2-1 3 15,1 1 0-15,1 3-1 16,-3-3-2-16,5 0-5 16,0 2-1-16,0 0 2 0,2 0 2 15,0 0 5-15,1 0 0 16,-1-2 2-16,1 2 0 16,0 0 0-16,0 0 1 15,1 2 1-15,1-2 1 16,-1-2 2-16,1 2 0 15,1 0-1-15,-1 2 0 16,2-1 0-16,1-1 0 16,1 0 1-16,0 0 0 15,0 0 1-15,0 0 0 0,0 0-1 16,0 0 0-16,-1 0-2 16,1 0-2-16,0 0 0 15,0 0 0-15,0 0 2 16,0 0 1-16,-1 0 0 15,1 0 1-15,0 0 0 16,0 0 0-16,0 0 0 16,0 0-1-16,0 0 0 15,-1 0 0-15,1 0-1 16,0 0-4-16,0 0-15 16,-2 1-9-16,-1 0-10 15,1 0 1-15,-1 0 12 16,1 1 4-16,0-2-17 15,2 0-23-15,0 0-82 16,0 0-108-16,0 0 163 16</inkml:trace>
  <inkml:trace contextRef="#ctx0" brushRef="#br0" timeOffset="126091.905">17177 9908 31 0,'40'29'11'16,"-35"-29"-6"-16,-3 0 3 15,-3-2 11-15,1 2 3 16,0 0-6-16,0 0-9 16,0 0-10-16,0 0-1 15,0-1 10-15,0 0 9 0,0 0 13 16,0 0 9-16,0 0 15 15,0 0 1-15,0-1-11 16,-1 1-14-16,1 0-23 16,0 1-5-16,0 0-3 15,0 0 2-15,0 0 6 16,0 0 1-16,0 0-6 16,0 0-12-16,0 0-13 15,0-1 1-15,0 1 24 16,0 0 16-16,0 0 13 15,0 0-2-15,0 0-15 16,-1 0-9-16,1 0-28 16,-1 0-40-16,-1 0 42 15</inkml:trace>
  <inkml:trace contextRef="#ctx0" brushRef="#br0" timeOffset="128383.889">17231 9924 100 0,'0'0'55'0,"0"0"-5"16,0 0-19-16,0 0 0 15,0 0 12-15,0 0 7 0,0 0 14 16,0 0 4-16,0 0-4 16,0 0-6-16,0 0-8 15,0 0-1-15,0 0 9 16,0 0 2-16,0 0-3 16,0 0-7-16,0 0-21 15,0 0-4-15,0 0 5 16,0 0 3-16,0 0 6 15,0 0 0-15,0 0-14 16,0 0-7-16,0 0-9 16,0 0 3-16,0 0 7 15,0 0 1-15,0 0 4 16,1 0-6-16,0-1-11 16,-1 0-3-16,0-1-2 15,0 1-2-15,2-2 1 0,3-9-1 16,-1 3 0-16,-2 0 0 15,11-32 0-15,-7 31-1 16,-9 0 0-16,3-2-1 16,-2 1 0-16,0-3 1 15,3 0 0-15,-1 0 1 16,4 4 1-16,-1 2 0 16,-3-5 2-16,2 5-1 15,-3 1 2-15,0-2-2 0,-2 5 0 16,1-3-2-16,0 1 0 15,1 0 0-15,-1 1 1 16,-1-2 0-16,2 3 1 16,-4-4-1-16,-1-3 2 15,4 3 1-15,-4-6 1 16,-4 2 1-16,5 0-2 16,-5-1 0-16,2 4 4 15,1 0 0-15,-4 0 5 16,5 2 2-16,-1 2-2 15,5 2 0-15,2 0-2 16,-2 0-1-16,1 2 3 16,0 0 1-16,0 0-1 15,0-1-1-15,0 1-5 16,-1 0-3-16,-4-5-2 16,-3-2 0-16,0-1-1 15,-26-27 0-15,25 31 2 0,2-1 0 16,-1 2 4-16,1 1 1 15,1-1 7 1,0 2 4-16,1-1 6 0,1 0 1 16,-1 1-4-16,0 1-4 15,1-1-7-15,-1 0-3 16,-3 1-3-16,4 0-1 16,-3 0-1-16,1-1 0 15,0 0-1-15,-1-1 0 16,1 1 0-16,-1-1 1 0,0-1 0 15,0 3 1-15,0-2-1 16,2-1-1-16,0 0-1 16,0 1-1-16,0-1 0 15,0 3-2-15,-3-1 0 16,5 2-1-16,-3-1-1 16,-1-3 0-16,1 3-1 15,-5-5 2-15,4 5 0 16,1 0 2-16,2 0 1 15,1 2 0-15,-4-1-1 16,2 0-1-16,2 1-1 16,-3-2-1-16,3 2 2 15,2 0 1-15,1-1 1 16,0 0 0-16,0 0 0 16,-1 0-2-16,1 0-2 15,0 0 1-15,0 0-1 16,0 0 0-16,0 0 1 0,0 0 0 15,-2 2 1-15,-5 3 0 16,1 3 0-16,-1 0 1 16,-29 27-1-16,33-26 0 15,-7-1 1-15,4 4-1 16,2 3 1-16,-6 0-1 16,3 3 2-16,1 0-1 15,-4-3 1-15,4 1 0 0,1 2 1 16,-1 1-1-16,-1-1 0 15,1 3 0-15,-3-5-2 16,3 0 0-16,0 2 0 16,-2 0 1-1,3-1-2-15,-3 3 0 0,0-3 0 16,2-2-1-16,-1 3 2 16,2-1 1-16,2 2 1 15,-3 1 0-15,4-1 1 16,1 3 0-16,-1-2 0 15,4 4 0-15,1 4-1 16,0 1 1-16,4 2 1 16,-4-1 0-16,1 0 2 15,1-5 0-15,-4-3 1 16,2 0-1-16,-2-4-1 16,0-2 1-16,0 4 2 15,0-4 2-15,1 0 1 0,1-1-2 16,0-2-2-16,0-3 0 15,0 0-1-15,3-4 0 16,-1 0 0-16,0 2-2 16,2-3 0-16,-1 2-1 15,-1-6 0-15,3 1 0 16,-1-2 1-16,0 4 0 16,3-2 0-16,1 0 0 0,3 1-1 15,0-3 0-15,-1 0 1 16,2-3 1-16,-1-1 1 15,5 0-1-15,-1-3-2 16,-2 3-1-16,2-3-1 16,-7-2 0-16,1-2 1 15,2 3 2-15,-1 4-1 16,-1-2 1-16,-5-3 1 16,6 0-1-16,-6-4 0 15,3 1-2-15,4 6 1 16,-3-3 0-16,2 1 1 15,0 1-1-15,-2-4 0 16,-1 1 1-16,2 2-2 16,0 0 2-16,-1 0-2 15,0 0 1-15,-1 0 1 16,-1-1 1-16,0 1 2 16,1-1 1-16,0-2-1 0,-1-3-1 15,-1-1-2-15,-1 1-1 16,1-2-1-16,0-1 0 15,1 0 0-15,2-1-1 16,2 1 0-16,0 0 0 16,3 1 1-16,-1-2-1 15,2 1 0-15,0 1 1 16,-5 2-1-16,1-2 1 16,-3 2-3-16,-3-3-2 0,5 0-3 15,-5-1-1-15,3-1 0 16,2 4 2-16,-5-4 3 15,3 5 1-15,-5-3 3 16,3 2-1-16,0-1-3 16,0-4-1-16,-5 5 1 15,-3-2-1-15,-1 1-1 16,2 1-1-16,5 0-1 16,0 1 0-16,2 3 4 15,-7 0 1-15,0 6 2 16,0 0 1-16,-2 0-4 15,2 5-5-15,0-1-5 16,0 1-4-16,0 0-2 16,0 0 1-16,0 0 1 15,0 0 1-15,0 0-3 16,-1 7-7-16,0 8-45 16,3 29-52-16,-2-30 77 0</inkml:trace>
  <inkml:trace contextRef="#ctx0" brushRef="#br0" timeOffset="129434.746">16787 9424 304 0,'-6'28'65'0,"4"-29"-70"16</inkml:trace>
  <inkml:trace contextRef="#ctx0" brushRef="#br0" timeOffset="130241.81">16775 9445 69 0,'-2'0'43'16,"1"0"-7"-16,0 0-6 16,1 0 7-16,0 0 7 15,0 0 24-15,0 0 12 16,0 0 4-16,-1-1-6 15,0 1-23-15,0 0-14 16,0 0-24-16,1 0-6 16,0 0-7-16,0 0-2 15,0 0 1-15,-2 0 1 0,1 0 5 16,0 0 5-16,0 0 11 16,0 0 4-16,0 0 1 15,-1 0-4-15,1 0-10 16,0 0-5-16,0 0-3 15,0 0 1-15,0 0 3 16,0 0 0-16,-1 0-2 16,1 0-3-16,0 0-2 15,0 0 1-15,0 0 2 16,0 0 2-16,-1 0-1 16,1 0 0-16,0 0-3 15,0 0 0-15,0 0-2 16,0 0-1-16,0 0 1 15,1 0-1-15,0 0 0 16,-2 0-1-16,1 0 0 16,0 0-1-16,0 0 0 0,1 0 0 15,0 0-2-15,0 0 0 16,0 0 1-16,0 0 0 16,0 0 3-16,0 0 2 15,0 0 2-15,0 0-2 16,0 0 0-16,0 0-3 15,0 0 1-15,0 0 3 0,0 0 6 16,0 0 2 0,-1 0 0-16,0 0-1 0,-1 0-4 15,2 0 0-15,0 0-3 16,0 0 1-16,0 0 0 16,0 0 0-16,-1 0 2 15,1 0 1-15,0 0 3 16,0 0-1-16,0 0-2 15,0 0-3-15,0-1-4 16,0 0-1-16,0 0 0 16,3-4 0-16,0-9-1 15,5-1-1-15,27-35 0 16,-27 31 0-16,-1-2 0 16,1 0 0-16,0 2 0 15,1 2 0-15,-1 1 1 16,-4-2-1-16,1-1 1 15,-1-3-1-15,-1-5-1 16,2 1 1-16,-3 2 0 16,-1 2 0-16,4 6-2 0,-3-1-7 15,-1 9-37-15,2 1-43 16,-1 6 54-16</inkml:trace>
  <inkml:trace contextRef="#ctx0" brushRef="#br0" timeOffset="131861.472">16509 7502 936 0,'0'0'245'0,"0"0"-378"16,0 0-2-16,0 0 51 0,0 0 44 15,0 0 71-15,0 0 12 16,0 0 6-16,6 3-3 16,5 3-15-1,-1-1-11-15,34 14-10 0,-32-17-3 16,1 2-3-16,0 3-2 16,-3 0-2-16,1 2 0 15,2 1 0-15,1 1-1 16,5 1 1-16,-1-1 0 15,3-2 0-15,-3 1 0 16,-3 4 1-16,-1 0 0 0,-5 7-1 16,4 0 0-16,-4 2 0 15,3 1 0-15,-3-2 0 16,-8 3 0-16,-1-3 5 16,-9 0-4-16,-7 0-10 15,-2 0-7-15,-14 4-4 16,2 1 3-16,-9-1 10 15,-2 1 3-15,-8-6-6 16,0 0-6-16,-1-3-4 16,6-1 1-16,11-4 9 15,2-4 4-15,13-1 2 16,4-2-10-16,11 2-33 16,3 1-2-16,6 3 4 15,5 3 11-15,15 2 34 16,5 1 3-16,11 4 4 15,6-3-1-15,-1-1 0 0,-2-3-1 16,-4-2 0-16,-4 4 5 16,-4-2 8-16,0 5 1 15,-10-2-3-15,0-3-5 16,-4 4-7-16,-4-6 0 16,-5 5 4-16,-4 4 3 15,-6-3 11-15,-4 3 1 0,-10-1-4 16,-1-6-2-1,-8-3-8-15,-5 0 2 0,-8-6-5 16,-2 3-4-16,-7-7-25 16,1-2-24-16,-7-1-52 15,-2-7-53-15,0-2 96 16</inkml:trace>
  <inkml:trace contextRef="#ctx0" brushRef="#br0" timeOffset="133340.434">16929 7555 881 0,'30'61'284'15,"-25"-55"-281"-15,0 4-23 16,3 0 13-16,1 5 17 16,-3 0 10-1,0 1 12-15,1 3 6 0,-2 3 0 16,-2 0-7-16,1 7-14 16,-2 2-6-16,1 7-9 15,0 4-2-15,0 13 1 16,-3 1-1-16,0 1 0 15,-1-1 0-15,-2-8 0 16,0-4 0-16,0-7 1 16,2-8-1-16,0-7 1 15,-1-6 0-15,2-6 1 16,0 1 0-16,-1-10 2 16,0-1 3-16,1 0 24 15,-1 0 20-15,0 0 30 16,0-1 3-16,-1 0-20 0,1-1-18 15,1 1-28-15,-1-17-6 16,-1-40-2-16,6 25-2 16,0-10-2-16,3 4-2 15,-1-4 0-15,2-2 0 16,2 4 2-16,2-3 2 16,-1 9 3-16,2 3-1 0,-2 10-1 15,2 4-2-15,2 3-3 16,-1 4-1-16,-2-1-3 15,1 4 1-15,-7-2-2 16,3 0-1-16,4 3-1 16,-2 1 1-16,6-1 1 15,-1 3 0-15,-6-3 1 16,3 1 0 0,-4 3 0-16,1-2 0 0,5 4 0 15,-2 0 1-15,3 0-1 16,3 3-1-16,-2 0-2 15,1 2 0-15,0 4 0 16,-5-1-1-16,4 4 3 16,-2 0 0-16,0 2 1 15,-2 4-1-15,1-1 0 16,1 2 0-16,-3 5 0 16,-1-1-1-16,0 9 0 0,-3 0-1 15,-1 3-3-15,-2 2 0 16,-2-6 0-16,-1 0 2 15,-3-2 0-15,1 3 0 16,-1 5-1-16,0-4 0 16,-1-3 3-16,-1-2 1 15,1-3 1-15,-2-2 0 16,0 0 0-16,0-3 0 16,-2 2 1-16,-1 1 0 15,-1-2 0-15,-3-3 1 0,2-2 3 16,-2-5 2-16,-1 0 1 15,0-3 1-15,-1-1-2 16,1-1-1-16,-1-2-1 16,4 2 1-16,-2-3 0 15,1 2 0-15,2-3 0 16,-2 0 1-16,0-1-2 16,-1 0 0-16,0-1-2 15,1-1 0-15,-1-1-2 16,1 1-1-16,2-3 0 15,-1 1 1-15,2-2-1 16,2 3 0-16,0 0-1 16,-3 1 0-16,-3 0 1 15,0-3 0-15,-3 2 0 16,5 0 0-16,-2 0 1 16,-1 1 0-16,0-1 0 15,-2-1-1-15,0 0 1 0,1 0-1 16,0 2 3-16,5 0 0 15,1 1 4-15,3 2 0 16,1-2 0-16,2 1 0 16,0 0-2-16,0-1-2 15,-1 1 0-15,1 0 0 16,0 0-1-16,0-1 0 0,0 0-1 16,0-1-1-16,-1 1-1 15,-1 0-1-15,-4-1 0 16,2 1-1-16,0-2-7 15,0 2-11-15,3 0-50 16,-1 0-53-16,2 0-198 16,0 0 206-16</inkml:trace>
  <inkml:trace contextRef="#ctx0" brushRef="#br0" timeOffset="138311.883">16055 10279 122 0,'15'30'74'0,"-15"-30"-10"16,0-4-19-16,1 2-23 16,-1 2-9-16,0 0-7 15,0 0 1-15,0 0 3 16,0 0 4-16,0 0 25 16,0 0 14-16,0 0 11 15,0 0-3-15,0 0-22 16,0 0-18-16,0-1-15 15,0 0-2-15,0 0 2 16,0 0 6-16,0-1 16 16,0 1 8-16,0 0 14 15,0 0 3-15,0 0 3 16,0 0 0-16,0 0-11 16,0-1-7-16,0 1-11 15,0 0-5-15,0 0-3 16,0 0 2-16,0 0 4 15,0-1 0-15,0 1-1 0,0 0-4 16,0 0-10-16,0 0-4 16,0 0 1-16,0 0-1 15,0-1 3-15,0 1-1 16,0 0-3-16,0 0-2 16,4 0-2-16,4 0 0 15,0-1-1-15,1 0 0 0,3 1 0 16,29-5-1-16,-29 3 0 15,3 4 1 1,-3-2-1-16,5 1-1 0,-1-1 0 16,-1-3 1-16,-3 1 0 15,0-1 0-15,2 4 0 16,-4 0 0-16,5 1 1 16,-1-1 0-16,0 0 0 15,-2-1 0-15,3 1 0 16,-4 0 0-16,0 3 1 15,2-1 0-15,-6-2-2 16,6 2 0-16,-7-2 0 16,1 1-1-16,0 3 1 15,-4-1 0-15,-3-2 0 16,1-1 1-16,-2-1 1 16,-1 0 3-16,2 0 2 0,0 0-1 15,-1 1-3 1,0 0-1-16,0 0-3 0,0 0-1 15,-5 0-3-15,-4 1 0 16,-2 0-1-16,1 1 1 16,-29 8 0-16,34-8-1 15,-5 3-5-15,-4-7 0 16,1 2 3-16,-5-1 2 16,3-5 2-16,1 6 0 15,-2-1-1-15,0 0 0 0,-1 0 3 16,2 1 1-1,-2-2 2-15,3-3 0 0,0 5 0 16,0-5 0-16,5 7 2 16,0-1 0-16,4-1 3 15,1-3-1-15,3 1 2 16,1 1 1-16,1 0 2 16,0 1 3-16,0 0 1 15,0 0 0-15,0 0-8 16,0 0-4-16,0 0-4 15,0 0-2-15,0 0 3 16,0 0 1-16,14 0 0 16,2 0 0-16,31 1 0 15,-30 0 0-15,2 3 1 16,-1-3 0-16,-3 2 0 16,-2 2 0-16,0-4 0 15,-7 4 1-15,5-3-1 16,-1 1 1-16,-2 1 0 0,2-4 0 15,-7 0 0 1,-2 2 0-16,0-1 2 0,-1-1 2 16,-1 0 3-16,0 0 3 15,0 0 2-15,0 0 1 16,0 0 0-16,-1 0-2 16,2 0-5-16,0 0-6 0,0 0-10 15,0 0-7-15,-1 0-32 16,0 0-40-16,0 0-129 15,-4 1 138-15</inkml:trace>
  <inkml:trace contextRef="#ctx0" brushRef="#br0" timeOffset="141602.11">14193 9173 54 0,'-3'35'58'0,"2"-35"42"15,-4-1 5-15,2 0 2 16,1 0 2-16,1-1-18 16,0 2 5-16,0 0-1 15,0 0-6-15,0 0-13 16,-3 0-13-16,1 0-20 15,-2 0-6-15,2-1-3 16,-3 1 4-16,1 0 10 16,2 0 4-16,1 0-3 0,0 0-5 15,1 0-13-15,0 0-2 16,0 0-2-16,0 0-1 16,0 0-5-16,0 0-3 15,-1 0-7-15,1 0-4 16,0 0-4-16,0 0-2 15,0 0-1-15,0 0-1 16,-1 0 1-16,1 0 0 16,0 0 0-16,0 0 0 0,0 0-1 15,0 0-1-15,0 0-3 16,1 0 1-16,0 0-1 16,0-1-1-16,2 0-1 15,15 0 0-15,34 0-2 16,-28 1-1-16,0-2 1 15,0 4-1-15,-2-4-8 16,2 2-14-16,1 2-40 16,1-2-37-16,1 3-129 15,0-3 152-15</inkml:trace>
  <inkml:trace contextRef="#ctx0" brushRef="#br0" timeOffset="142282.629">14186 9789 340 0,'-5'-1'161'15,"-1"0"-54"-15,0-3-14 16,4 2-18-16,-2-2 0 16,2 2 0-16,1 1-10 15,0 0-9-15,0 0-5 16,-1 0-15-16,1 1-8 15,1 0-14-15,0 0-7 0,0 0-9 16,0 0 0-16,0 0 1 16,0 0 1-16,11 0 0 15,15 5-2-15,41 9-4 16,-20-9-2-16,9 3-26 16,1-5-22-16,4 1-73 15,-1 0-74-15,1-4 128 16</inkml:trace>
  <inkml:trace contextRef="#ctx0" brushRef="#br0" timeOffset="142851.375">14218 10322 597 0,'-3'0'190'0,"2"0"-201"15,0 0-10-15,0 0 15 0,0 0 17 16,3 5 24-16,14 3 2 16,53 32-9-16,-24-29-13 15,9 4-14-15</inkml:trace>
  <inkml:trace contextRef="#ctx0" brushRef="#br0" timeOffset="148450.52">13065 8883 827 0,'1'1'233'15,"0"0"-233"-15,1-1-97 0,-2 0 13 16,0 0 94-16,0 0 34 16,0 0 32-16,0 0 8 15,0 0-20-15,0 0-14 16,0 0-22-16,-1 0-2 15,0 0 27-15,0-1 14 16,0 0 12-16,-1 0 0 16,-9-6-22-16,-2 4-10 15,-27-40-15-15,26 27-9 0,1 2-11 16,0-1-3-16,-4 1-3 16,2-1-2-16,-9-5 0 15,-1 0-2-15,-10-4-1 16,0-1-1-16,-1-1 3 15,-1 0 3-15,-3 1 2 16,2 5 1-16,-5 0 0 16,0-2-3-16,4-1-2 15,-6-5 1-15,4 5 1 16,-6 0 0-16,-6 1-1 16,4 1 0-16,-10 4-3 15,4 4-2-15,-3 0-1 16,2 3-2-16,3 1 0 15,-1 2 1-15,-3 2 2 16,-7 1 1-16,-2-2 1 31,-5-1 0-31,3 4-1 0,1-1 0 0,5 3-1 0,-6 0 0 16,-6-1-1-16,-3-1-1 16,-6 1 0-16,7 2-1 15,7 2 0-15,0 4 0 16,-2 1 0-16,-1 0-1 15,0 2 0-15,5 3-1 16,9 1-3-16,1 6-4 16,-1 0-4-16,0 3 2 0,-3 4 2 15,-3 1 2 1,4 3 2-16,3 0 1 0,5-1 1 16,1-1 1-16,5 3 1 15,-1-1 0-15,3 3-4 16,1 0 0-16,0-5-4 15,0 0 1-15,5-5 1 16,2 0 2-16,5 0 2 16,4 0 0-16,5 6 0 15,-1 0-1-15,4 1-1 16,0 0-1-16,3 3-3 16,-4 4-1-16,3 8-2 15,-5 5 0-15,-3 2-1 16,-2-6 0-16,-1 2 0 15,-1 3 3-15,2-1 3 16,6 7 3-16,3 1 0 16,2 8-1-16,3-3-3 0,2-3 0 15,5-4 4-15,1-3 1 16,6-2 4-16,-1 0 1 16,2 2 0-16,0-1 1 15,0 1 0-15,3-1 0 16,3-7 0-16,0-4 0 15,2-3 1-15,2 3 0 16,2-1-1-16,1-2 0 16,1 1 0-16,1-3 1 0,0 3-1 15,0 3 0-15,-5-4 0 16,1 1 0-16,1-6 3 16,0-4 0-16,4 6 0 15,-2-3 0-15,0-1 0 16,4 1-2-16,-1-5 4 15,2-1 1-15,6 2 0 16,0 0-1-16,2 3-2 16,8 1-1-16,0 4 0 15,1-4 0-15,-1-7 1 16,-2-1 1-16,0-8 2 16,-4-4 2-16,3 5 1 15,-9-4 2-15,-2-3-2 16,6 3 0-16,-2-6-4 15,6 7-1-15,-2-1-2 16,-1 0 0-16,4-1-2 16,-1-5 1-16,4 1 1 0,2-3-2 15,0-1 1-15,-3 3 0 16,-1-3-1-16,-3-1 1 16,0 1 1-16,5-4 0 15,1 0 2-15,-1-3 0 16,2 2 2-16,-1 0 0 15,4 1-1-15,4 0-1 16,2 0-1-16,2 0-2 16,-4-2 0-16,-1 1 0 15,0-4 0-15,2 2 0 0,4-2 1 16,3-4-1-16,3-3-1 16,-3-2 0-16,0-1 0 15,-6 3 1-15,-5 1 0 16,-4-3 0-1,0 5-1-15,2 1 0 0,3 4 1 16,2 2 0-16,-3 2 0 16,0-1 0-16,-1 0 0 15,-1 0 0-15,-3 0 1 16,1 1 0-16,-7 0 0 16,-4-4 0-16,-3 3 2 15,-4-5 1-15,7 1 2 16,-3 0 3-16,5-1 0 15,-1 3 0-15,-2-3-3 16,-1 0 0-16,0 3-3 0,-1-1 0 16,-1 3-2-16,2 0-1 15,-2 0 0-15,-2-1 0 16,0-1 0-16,-3-2 0 16,-1 0-1-16,3 1 0 15,-2 0 1-15,-3-2-1 16,4 3 0-16,-3-5 1 15,3 5-1-15,5-1 0 0,-1-3 1 16,1 2-1-16,2-6 0 16,-4 4 0-16,6 0 0 15,-3 3 0-15,2 1 0 16,-4-2 1-16,-2-1-1 16,-1-2 1-16,0-2 0 15,-1-3 0-15,-1-5-1 16,3 1 0-16,-2-4 0 15,-1 0 0-15,2 5 0 16,-6-2 0-16,0 1 0 16,0 1 0-16,-3-2-1 15,6-4 1-15,-1-2-1 16,3-3 1-16,-6-4 1 16,3 6 1-16,-4-4-1 15,-2 0 0-15,2-2 1 16,-1-4 0-16,3 0-1 15,1 1 0-15,0 3-1 16,-1 2 0-16,2-1 0 0,-2-1 0 16,-3-5 12-16,2 1 1 15,-4-2 1-15,1 1 8 16,-4-6-5-16,0-5-1 16,-3-1 0-16,0-2-8 15,-2 10-3-15,0 5-2 16,3 3-1-16,0 3-1 15,3-2-2-15,-3-2 0 0,4 5 1 16,-1-4 1 0,-5 1 1-16,2 1 0 0,-3-6 0 15,-1 1 0-15,1 0 1 16,-2-4-1-16,-5 9 0 16,2 4 0-16,-1 5-1 15,-2-1 2-15,1-1 0 16,-4-6 1-16,1 2 0 15,1 1-1-15,-2 0-3 16,1 5 1-16,-1-4-1 16,3 3 0-16,0 3 0 15,3 0 0-15,-3 0 1 16,0 1 1-16,-2 1 1 16,-2 1-1-16,0 1-2 15,0 0-6-15,-1 0 0 16,0-2 0-16,0 4 1 15,-2-2 4-15,4 4 0 16,-2 4 1-16,3 3 0 0,1 0 1 16,-1 0-1-16,3-1-2 15,-5-3 0-15,3 0 0 16,-1-1-1-16,3 3-1 16,-1-1 1-16,-2-1 0 15,-3 0 1-15,-2-5 0 16,1 4 1-16,-1 1-1 15,3-3 1-15,-3 5 1 0,2-3-1 16,1 3 1-16,1 0 0 16,1-1 0-16,-1 1 1 15,-6 2 0-15,3-2-1 16,2 5 1-16,-1-4-1 16,5-1 0-16,-2 5 0 15,-8 0 0-15,-2 1-3 16,1 1-1-16,-4-1-10 15,4 0-13-15,-3 5-68 16,-2-3-74-16,2 6 106 16</inkml:trace>
  <inkml:trace contextRef="#ctx0" brushRef="#br0" timeOffset="150376.422">9838 7084 629 0,'-4'-3'52'0,"5"2"-119"16</inkml:trace>
  <inkml:trace contextRef="#ctx0" brushRef="#br0" timeOffset="150779.591">9835 7080 262 0,'0'0'159'15,"0"0"-19"-15,0 0-68 16,0 0-14-16,-1 0-2 16,0 0 7-16,0 0 21 15,0 0 2-15,0 0-19 16,0 0-14-16,-1 0-25 16,1 0-9-16,-6 1-7 15,-4 0-1-15,-4 3-6 0,-31 9-4 16,25-7-1-16,-3 2-1 15,-3 3 0-15,0-1 0 16,-1 4 1-16,0 1 0 16,1 0 0-16,-3 1 0 15,-3 5 0-15,1 3 0 16,3 7-2-16,3 6-1 16,8 1 1-16,3-1-1 0,10-3 0 15,3 1 0-15,8-2 0 16,8 3 1-1,8-2 2-15,3-7 2 0,6-6 7 16,1-3 1-16,-1-8 1 16,0-3 0-16,-2 0-6 15,-2-5-2-15,-2-1-10 16,0-1-11-16,-1-7-33 16,-1 0-28-1,1-4-77-15,-1-6-67 0,5-9 140 16</inkml:trace>
  <inkml:trace contextRef="#ctx0" brushRef="#br0" timeOffset="151570.734">10479 7186 840 0,'1'0'358'0,"-2"-1"-108"15,1 0-374-15,-1 1 0 16,-1 0 28-16,1 0 37 16,0-2 82-16,0 2 9 0,-12 0 3 15,1-1 0-15,-28 0-19 16,30 1-10-16,-3-1-5 15,-2-1 0-15,-1 0 1 16,-1 0 5-16,1-1 10 16,0 0 0-16,1 1-2 15,2-1-7-15,-2 3-15 16,2 2-2-16,-3 3 0 16,0 1 1-16,-1 6 1 15,3 1 2-15,-2 7-1 16,0 6 1-16,0-1 1 15,-1 2-1-15,8 0-2 16,5-2-2-16,9-2-9 16,1-3-4-16,3-5-5 15,-1-2 2-15,3-4 7 16,0-2 4-16,3-2 6 16,1-2 2-16,1-2 4 0,2-2 1 15,-1-3 2-15,1-4 1 16,5-4 0-16,2 2-1 15,0-3 0-15,-2-1 0 16,-6 6 1-16,-3-5 1 16,-5 3 8-1,-3 1 3-15,-2 0 0 0,-3-2 2 0,-1 2-4 16,0-3 4-16,-4 3 10 16,2 2 5-16,-3 2 2 15,2 0-4-15,1 1-16 16,2 4-7-16,0 0-12 15,0 0-2-15,0 0 2 16,0 0 1 0,0 6 5-16,4 16 1 0,11 35-1 15,-7-25 0-15,1 7-3 16,-3 4 0-16,-1 4-3 16,-2-2-2-16,0-13-32 15,-2-5-16-15,1-13-53 16,-1-7-28-16,0-4-17 15,0-1 5-15,-1-3-5 16,0 0 96-16</inkml:trace>
  <inkml:trace contextRef="#ctx0" brushRef="#br0" timeOffset="152503.474">10707 7211 1154 0,'28'-7'293'0,"-28"18"-395"16,1 8-26-16,-5 18 35 16,0 3 77-16,-4 3 16 15,2 3 0-15,1 3 0 16,0 1 0-16,3 0 0 15,1-6-2-15,1-15 0 16,0-9 0-16,0-10 4 16,0-6 7-16,0-3 21 15,0-1 6-15,-1-1-3 16,1 0-12-16,0 0-38 16,0 0-17-16,4-6-16 15,4-9 5-15,16-36 20 16,-16 25 12-16,0-5 19 15,1-4 5-15,0 1 2 16,2-2 0-16,1-3-5 16,2 5-2-16,0-4 4 15,0 0 6-15,-1 9 9 0,-3 4 1 16,-3 11-6-16,0 5-7 16,-1 5-13-16,-1 3-3 15,5 1-7-15,0 1-3 16,3 2 0-16,1 6 1 15,-1 2 2-15,-1 5 4 16,2 8 2-16,-2 6 3 16,-1 2 0-16,0 3 1 0,-5 1 0 15,-1-2-1-15,0 1 1 16,2 3 0-16,1-5 0 16,-3 0 0-16,0-7 0 15,-1-2 0-15,-4-8-1 16,3-3-2-16,-1-4-1 15,-4-4 3-15,2-3 5 16,0-1 4-16,-2 0 9 16,2-1 3-16,0 0-4 15,0 0-3-15,0-5-7 16,5-13-4-16,12-34-2 16,-12 25 0-16,2-2 0 15,-3 0 0-15,1-1-2 16,2-3 1-16,-1-3 1 15,3 2 0-15,-2-6 0 16,4 4 0-16,0 9 1 16,-1 1-1-16,3 10-1 0,-3 2-2 15,-2 4-3-15,2 3-2 16,-2 5-3-16,1 3-1 16,1 5 2-16,1 3 3 15,1 3 3-15,2 3 1 16,1 2 3-16,0 3 2 15,-2 11 2-15,-1 6 1 16,-3 9-2-16,-3 2-2 0,-2-1-2 16,-3 1-1-16,-1-2-7 15,0 0-11-15,0-11-60 16,-1-6-49-16,1-13 78 16</inkml:trace>
  <inkml:trace contextRef="#ctx0" brushRef="#br0" timeOffset="153162.924">11537 7249 1141 0,'0'3'316'0,"4"-2"-297"15,2 6-221-15,4 6 6 16,4 6 127-16,2-3 49 16,-1-2 27-16,0-3 7 15,-3-5 6-15,-2 0 1 16,1-5-4-16,-1-1 0 15,1 0 17-15,0-3 9 16,0-5 10-16,-1-3-1 0,0 0-21 16,0-5-11-16,-2 3-15 15,-1-3-4 1,-2 1-4-16,1 1-4 0,0-1-2 16,-1 3-1-16,-2 0-3 15,-1 1-1-15,-2 2 0 16,0 1-2-16,-2-1-4 15,-1 1 0-15,-3-2-1 16,-3-1 3-16,-3 3 9 16,-1 1 2-16,-4 5 1 15,1 2 0-15,-1 3-4 16,-1 5-2-16,3 5 0 16,2 0 1-16,-4-1 7 15,5 3 3-15,1 3 4 16,2 2 2-16,8 13 7 15,0 0 6-15,3 5 10 16,5 0 3-16,6 1-3 16,2 0-6-16,7 4-11 0,1 1-4 15,2-6-6-15,0-7-4 16,-2-10-22-16,1-8-12 16,-6-10-4-16,3-3-1 15,3-12-25-15,1 0-38 16,5-25 67-16</inkml:trace>
  <inkml:trace contextRef="#ctx0" brushRef="#br0" timeOffset="153626.212">12125 7112 1203 0,'0'0'284'0,"4"5"-436"15,6 18-12-15,1 46 66 16,-16-24 74-16,-2 7 17 16,2-4 2-16,1-5 2 15,-1-6 1-15,4-13 2 16,-3-3 0-16,4-11 1 15,0-4 3-15,0-5 14 0,-1 0 16 16,0-2 4-16,1 0-8 16,0 0-22-16,0-1-18 15,1-10-6-15,3-11 4 16,7-36 9-16,-5 21 1 16,0-9 1-16,3-5 1 15,0-4 10-15,1 5 8 16,5 3 8-16,0 2 3 15,3 10-8-15,1 5-6 0,1 14-10 16,2 5-3-16,3 7-2 16,4 5 0-16,6 8 0 15,-1 7-13-15,4 15-85 16,-4 5-114-16,-3 8 131 16</inkml:trace>
  <inkml:trace contextRef="#ctx0" brushRef="#br0" timeOffset="154286.826">12874 7181 1141 0,'-1'-1'334'16,"0"-1"-406"-16,0-1-22 16,0 2 42-16,0 0 32 15,0 0 38-15,-11-4 9 16,-2 0-3-16,-31-13-4 16,31 15-15-16,-1 1-4 15,2 2-2-15,-1 2-3 16,2 2 1-16,-1 3 0 15,1 3 1-15,-3-2 2 0,4 3-1 16,0 3 0-16,3 7 1 16,1 3-1-16,3 1-1 31,3 1 1-31,4-3-1 0,2 0 2 0,2-7 1 16,3-2 2-16,-4-5 4 15,0-4 4-15,1-2 9 16,-2-3 3-16,4-1 1 15,-1 1-2-15,4-3-8 16,-2 0-2-16,4-4-1 16,-2-3 0-16,-1-4-1 15,3-1-1-15,-5-6-3 16,1-1-1-16,-1-5-5 16,-3-3 0-16,0 3-1 15,-1 3-1-15,-2 11 5 16,2 4 1-16,-4 6-4 0,0 3-8 15,1 2-7-15,-2-2 3 16,0 0 11 0,5 16 7-16,53 51 7 0,-25-27-3 15,5 5-7-15,5-2-3 16,-1-11-6-16,2-2-19 16,-2-8-50-16,-3-7-32 15,-6-13-79-15,-7-7-32 16,-13-17 139-16</inkml:trace>
  <inkml:trace contextRef="#ctx0" brushRef="#br0" timeOffset="154687.037">10240 7894 510 0,'-4'-5'128'0</inkml:trace>
  <inkml:trace contextRef="#ctx0" brushRef="#br0" timeOffset="155529.604">10227 7887 927 0,'-1'-1'280'16,"0"-1"-330"-16,0 1-141 16,0 1-2-16,1 3 64 15,6 23 97-15,9 42 27 16,-6-25 2-16,1 5 3 16,1 4 0-16,-1-2 2 15,1-2-1-15,-4-8 2 0,-1-10 5 16,-2-10 19-16,-3-8 6 15,-1-8 4-15,0 0-2 16,1-4-18-16,-1 0-3 16,0-2 6-16,0 2 9 15,0 0 9-15,0 0 12 16,0 0-6-16,0-1-6 16,0 0-7-16,-1 0-10 15,0-8 6-15,-2-8-3 0,0-38-3 16,3 29-5-16,1-10-12 15,1-3-2-15,3 2-1 16,2-2-1-16,1 4 1 16,2 3-1-16,2 3 0 15,-1 4 0-15,2 5 1 16,0 4-1-16,-1 7-2 16,1 3-1-16,-3 4-3 15,3 2 0-15,2 4 1 16,1 4 1-16,6 13 0 15,-3 6-1-15,-1 12-6 16,-2 1-4-16,-3-1-4 16,0-2 0-16,-5-4 9 15,-1-1 5-15,-2-10 6 16,0-3 2-16,-4-11 2 16,-1-4 0-16,0-4 3 15,-1 0 2-15,0-1 7 0,1 1 2 16,0 0 4-16,0-1-4 15,0-1-9-15,0 1-5 16,1-11-8-16,1-11-2 16,4-34 4-16,-4 26 0 15,2-6 1-15,1 1 0 16,5 3 0-16,-1 3 0 16,2 8-1-16,1 1-2 0,2 7-2 15,-1 4-1-15,3 5 1 16,2 5 2-16,3 4 2 15,1 4 2-15,4 13 3 16,1 6-1-16,-2 13 0 16,-1 1-3-16,-5-1-10 15,-4 0-5-15,-5-10-15 16,-2 1-12-16,-5-12-20 16,0-6-18-16,-2-6-56 15,0-9-36-15,9-17 106 16</inkml:trace>
  <inkml:trace contextRef="#ctx0" brushRef="#br0" timeOffset="156155.006">11408 7782 1205 0,'6'1'403'16,"-6"-1"-410"-16,0 0-112 15,0 0 4-15,0 0 37 16,0 0 88-16,0 0 18 16,-1 0-5-16,-1 0-6 0,1-1-18 15,0 0-2-15,-7-2 2 16,-6-1 6-16,-30-14 8 15,29 10 3-15,3 5-2 16,-3-3-6-16,-1 5-13 16,-3 1-7-16,1 10-5 15,-1 9 0-15,3 9 1 16,0 5-5-16,4 5-15 16,1 0-10-16,3 0-3 15,4-2 7-15,3-11 19 16,1-5 12-16,3-10 11 15,-1-5 2-15,1-4 5 16,2-2 0-16,-5 0 2 16,0-1-3-16,14-7-3 15,39-31-2-15,-29 12 0 16,4 1 0-16,-6 1 2 0,-4 3 5 16,-3 8 16-16,-5 1 3 15,0 7-2-15,-2 4-4 16,4 5-16-16,0 2-4 15,1 7 1-15,2 8 1 16,-5 14-1-16,-3 11-2 16,-3 8-4-16,-4 0-16 15,-2 0-35-15,6-6-30 16,-4-15-52-16,2-6-15 16,4-18-3-16,-3-6 26 0,8-12-39 15,1-13 113-15</inkml:trace>
  <inkml:trace contextRef="#ctx0" brushRef="#br0" timeOffset="156518.977">11836 7522 972 0,'2'-3'327'0,"-4"1"-379"16,-1 2-104-16,2 0-2 15,0 0 30-15,-1 22 128 16,-6 33 26-16,2-23 20 0,1 4 3 16,1 7-8-16,0 8-12 15,0-1-20-15,0 2-5 16,1 0-2-16,-1-4 0 15,2 1 0-15,0-7 1 16,-1-9 1-16,1-6 0 16,1-9 0-16,0-1-1 15,1-6-3-15,0-3-2 16,0-2-43-16,0-3-32 0,0-3-64 16,0-2-24-16,-1 1 103 15</inkml:trace>
  <inkml:trace contextRef="#ctx0" brushRef="#br0" timeOffset="156894.012">11396 7893 1107 0,'5'0'275'0,"3"6"-357"0,5 4-72 15,4 1 52-15,2 5 86 16,-6-4 38-16,2 1 11 15,3-4 8-15,1 0-1 16,3-2-20-16,0-4-11 16,0-3-16-16,0-1-15 15,1-6-18-15,0-2-4 16,1-8 5-16,0-1 10 0,2 0-29 16,-1 1-35-16,3 2 58 15</inkml:trace>
  <inkml:trace contextRef="#ctx0" brushRef="#br0" timeOffset="157455.856">12009 7783 919 0,'0'0'278'0,"0"0"-341"15,2 5-138-15,1 18 2 0,26 31 62 16,-29-24 112-16,-4 1 18 16,4 0 16-16,1 1 6 15,-4-3 6-15,3-2 0 16,-2-9-6-16,0-2-4 15,2-9 11-15,1-2 17 16,1-4 46-16,1 0 11 16,-3-1-12-16,0 0-19 15,0 0-56-15,-2-1-20 0,1 0-26 16,0 0-12-16,0 0-3 16,0-1 6-16,0 1 16 15,0 0 12-15,-2-12 12 16,3-10 2-16,4-37 4 15,4 28 1-15,-2 0 7 16,-1 0 6-16,3 4 15 16,-1 4 6-16,2 4 6 15,-2 2-4-15,3 5-18 16,-2 3-9-16,1 1-16 16,1 5-4-16,-4 0-1 15,2 4 1-15,0 4 3 16,1 3 0-16,2 7-10 15,-2-3-14-15,0 8-44 16,-1 0-37-16,-3 2 69 16</inkml:trace>
  <inkml:trace contextRef="#ctx0" brushRef="#br0" timeOffset="157824.869">12450 7856 961 0,'4'0'189'15,"-4"3"-283"-15,2 4-133 16,-2-7 24-16,0 1 174 16,-1 19 58-16,-5 34 43 15,0-28 2-15,2 6-15 16,-3 2-19-16,-1-2-34 16,2 2-3-16,-1-8-1 15,2-6 1-15,2-6 1 16,-1-10 0-16,3-1 3 15,0-3-4-15,1-1-29 16,-1-1-56-16,1 1 52 16</inkml:trace>
  <inkml:trace contextRef="#ctx0" brushRef="#br0" timeOffset="158037.253">12450 7548 1305 0,'-1'-1'352'0,"0"0"-505"16,0 1-8-16,-13 6 23 15,2 12-2-15,-33 34 114 16</inkml:trace>
  <inkml:trace contextRef="#ctx0" brushRef="#br0" timeOffset="158438.714">12774 7728 1394 0,'-1'-1'357'16,"0"1"-562"-16,0 2-2 15,1-2 75-15,0 0 62 16,1 17 76-16,7 36 2 15,0-25-1-15,2 4-2 16,1 7-2-16,3 3-1 0,1 2 4 16,0-2 4-1,1-7 14-15,1-4 6 0,-4-3 3 16,3-1-5-16,-6 1-14 16,3 1-8-16,8-5-30 15,-3 0-34-15,5-10-52 16,-3-5-26-16,-3-10-44 15,-2-8 2-15,5-5 117 16</inkml:trace>
  <inkml:trace contextRef="#ctx0" brushRef="#br0" timeOffset="158783.92">13097 7690 1351 0,'-31'-30'350'16,"31"32"-526"-16,0 4-4 15,-3 8 78-15,1 3 65 16,-6 8 76-16,1 3 10 15,-5 1 1-15,-5-2-2 0,1 1-16 16,-3 3-9-16,-3 8-14 16,0 7-2-16,-7 8 8 15,-3-3 4-15,-5 6 0 16,0 1-1-16,-2-2-12 16,1 2-7-16,0 3-77 15,0 1-117-15,3 5 127 16</inkml:trace>
  <inkml:trace contextRef="#ctx0" brushRef="#br0" timeOffset="173098.488">8193 8743 169 0,'-7'30'137'16,"7"-30"26"-16,1 0-22 0,-2-1-51 15,0 0-18-15,-1 1-28 16,1-1-10-16,0 0-9 16,0 1 0-16,0 0 6 15,0 0 6-15,-1-1 8 16,1-1 0-16,0 1-5 16,0 0-2-16,-4-1 6 15,-6-4 3-15,1 0 9 16,-33-20-3-16,30 17-15 15,-1-1-11-15,-3-2-19 16,-1-1 0-16,-2-2 3 16,-2 2 7-16,0 2 9 15,-2 0-3-15,-5 4-6 16,0 2-8-16,-3 0-8 16,1 3-1-16,1 1-1 15,0-1 0-15,5 5 0 16,3-1 0-16,1 3 0 0,4 2 0 15,-6-3 0-15,1 3-1 16,1 4 1-16,-4-1 0 16,-2 3 0-16,1 2 0 15,-4 1 0-15,2 1 0 16,0 3-1-16,-1-1 1 16,-1 3-1-16,-1 0 1 15,2 3 0-15,0 4 0 0,-1 5-1 16,3-1 1-1,1 2 0-15,1 3 1 0,2 2 0 16,-1 4-1-16,1 7 0 16,-4-4 0-16,-1-2 0 15,-1 0 0-15,0-3 0 16,2 1 0-16,4-4 0 16,3-2 0-16,2-3 0 15,1 1-1-15,4 7-1 16,1 3 1-16,0-4 0 15,1-3-1-15,1-2 1 16,0-1 0-16,1 5 1 16,-5 0-1-16,1 1 1 15,3-3-1-15,2 0 1 16,1 3 0-16,4 5 1 16,-2 3 0-16,0-6 1 15,5-4 0-15,0 0 0 16,1-3-1-16,3 3 0 15,-4 1 0-15,0-5-1 0,3 2 0 16,-1-2 0-16,2 2 0 16,4 6 0-16,-3 0 1 15,-1-5-1-15,2 1 1 16,-1-5 0-16,3 3 0 16,0 4-1-16,0-6 1 15,1-2-1-15,-1-2 0 0,0-6-1 16,0 3 1-16,3 1 0 15,-2-1 0-15,3 4 3 16,0-2 2-16,-1-5 0 16,1-2 1-16,0-5-4 15,1-1 0-15,1 1-2 16,-2 0 0-16,3 2 0 16,-1 0 0-16,1-3 1 15,2-2 0-15,-1-2 0 16,0-1-1-16,-1-1 1 15,0-2 0-15,4 0 2 16,-1-1 0-16,1-1 0 16,-2 2-1-16,1-1-2 15,1-2 0-15,3 2 0 16,1-1 0-16,3 0-1 16,0 0 0-16,0-4 0 15,3 2 0-15,-2-3 0 0,1 1-1 16,1-3 1-16,0 0-1 15,1-3 2-15,-1-1-1 16,0 0 1-16,-2-5 0 16,0 0 1-16,-5-3-1 15,1-1 0-15,1-4 0 16,-1-1 0-16,6 2 0 16,-1-4 0-16,-3 1 1 15,0-1 1-15,-2-3 6 16,-2 0 3-16,-1-1 2 0,2 1 0 15,-3-6-5-15,3-5-5 16,-1-6-1-16,2-4-2 16,-1 4-3-16,1 2-9 15,0 3-2-15,-2-1 1 16,-4 2 2-16,-2-3 11 16,0 0 0-16,0-1 0 15,-5-5 0-15,5 0-1 16,-2 1-9-16,0-1-1 15,3 4 1-15,-8 6 0 16,1-1 9-16,-2 0 2 16,0 2 0-16,-2-4 1 15,-1-2-1-15,0-4 1 16,1-6 0-16,1-10 1 16,0 1-1-16,-1 5 0 15,-3 9 0-15,-1 7 0 0,-1 4 0 16,0-4 2-16,0-3 1 15,-2 4 0-15,-1-4 0 16,1-1-2-16,1-3-3 16,0-5 0-16,0 2 0 15,-2 10 1-15,0 4 1 16,-3 2-2-16,-3 0 0 16,2-4 0-16,-1 5-1 0,-4 4 1 15,5 1 0-15,-4 3 0 16,1-2 0-16,1-2 0 15,0 3 1-15,0-5 0 16,1 1-1-16,3-2 0 16,1-1 0-16,-3 2-1 15,-1 0 0-15,0 4 0 16,2 1 1-16,2 3-1 16,3 0 1-16,-1 3 0 15,-3 0 0-15,0 0-1 16,-2 2 1-16,4 1 0 15,-2 2-1-15,1 3 0 16,2 0 0-16,-4 1 1 16,1 2 0-16,2-2 0 15,-5 0 1-15,3-1 0 16,0 1 0-16,-3-1 1 16,1-1 2-16,-1 0 1 0,-4-1 0 15,3 1 0-15,-2 2-1 16,3 2 3-16,3-1-1 15,-1 3-8-15,-1-1-15 16,0 2-67-16,-3 2-61 16,-9 1-125-16,0 3-102 15,-5 6 231-15</inkml:trace>
  <inkml:trace contextRef="#ctx0" brushRef="#br0" timeOffset="192023.504">3653 9065 512 0,'-2'0'143'16,"1"0"-205"-16,0 0-76 15,-6 2 26-15,-1 3 125 0,1 1 82 16,1-5 73-16,1 0-13 16,-1 0-82-16,0 3-25 15,0-1-23-15,1-1-1 16,0 0 9-16,3-2 11 15,-2 1 14-15,3-1 3 16,0 0-4-16,0 0-6 16,0 0-18-16,0 0-9 0,-1 0-19 15,1 0-7-15,0 0-11 16,0 0-1-16,0 0 3 16,0 0 4-16,-1 0 7 15,1 0 3-15,0 0-1 16,0 0-1-16,0 0-6 15,0 0-4-15,0 0-1 16,-1 0 2-16,2 2 3 16,2 10 3-16,2 4-1 15,18 30 0-15,-10-27 0 16,-1 0-1-16,3 0 2 16,2 4 1-16,0 1-1 15,2 4 0-15,-1 6 0 16,-1-2 0-16,0 1 1 15,0-1 0-15,-1-2 1 16,-4 0 0-16,1 3 0 16,-2 2 0-16,-1 0 0 0,3 1 0 15,-1-6 0-15,3 0-1 16,-3-5-28-16,0-2-20 16,-1-3-54-16,1 0-39 15,-2-8 90-15</inkml:trace>
  <inkml:trace contextRef="#ctx0" brushRef="#br0" timeOffset="192722.5">3868 9143 1079 0,'28'43'333'0,"-30"-43"-387"16,3 0-175-16,-2 0 10 15,1 0 110-15,0 0 92 16,0 0 141-16,0 0 1 0,-2 0-64 16,2 0-24-16,0 0-28 15,0 0-1-15,0 0 15 16,0-1 8-16,-1 1 9 16,0 0 0-16,0 0-16 15,1 0-8-15,0 0-13 16,0 0-3-16,-1 0-3 15,0 0-1-15,0 0 2 16,-9 14 2-16,-25 35 0 16,16-24 0-16,-3 4 3 15,0 6-1-15,0 1 0 16,-1-2 0-16,1 3-2 16,-1 2 0-16,-1 1 0 15,-1 5 0-15,1-8 0 16,1-5 2-16,3-10 0 15,5-6-1-15,2-2-6 16,4-4-14-16,2-3-57 0,0-1-45 16,3-5-129-16,2-1 152 15</inkml:trace>
  <inkml:trace contextRef="#ctx0" brushRef="#br0" timeOffset="192963.005">4152 8939 100 0,'1'-2'25'0</inkml:trace>
  <inkml:trace contextRef="#ctx0" brushRef="#br0" timeOffset="193161.475">4140 8957 255 0,'-1'0'157'16,"0"0"-8"-16,0 2-76 15,0 0-11-15,0 1 5 0,-2 0 7 16,-1 5 0 0,-2 5-5-16,-18 40-16 0,17-23-6 15,-1 4-13-15,1 2-6 16,0-1-16-16,0-4-6 16,1-4-6-16,2-2-4 15,1-3-49-15,1-3-71 16,4 0 80-16</inkml:trace>
  <inkml:trace contextRef="#ctx0" brushRef="#br0" timeOffset="194837.093">3552 10195 264 0,'0'0'166'0,"0"2"0"15,0-2-97-15,-1 0-21 16,0 0 22-16,0 0 42 16,1 0 16-16,0 0-6 15,0 0-21-15,0 0-35 16,0 0-13-16,0 0-25 16,0 0-11-16,-1 0-15 15,0 0-2-15,-1 0-4 16,1 0-1-16,0 0-1 15,-4 7-1-15,-5 14-2 16,-7 33-1-16,20-22-4 16,4 3-3-16,12-1-6 15,1-1-2-15,7-4-5 16,4-1-5-16,1-10-2 16,4-2-5-16,-1-9 3 15,-3-6 7-15,0-7 13 16,-5-5 10-16,-4-8 8 15,0-2 1-15,-8-2 3 0,1 3 3 16,-7 2 16-16,-4 3 9 16,-4 3 13-16,-5-2 4 15,3 3-11-15,-2 1-9 16,1 4-13-16,4 4-7 16,-7 0-4-16,4 2-2 15,0 0-3-15,0 0-1 16,0 0-1-16,0 0 0 0,-2 7 2 15,-3 13 1-15,-4 34 0 16,10-26 0-16,4 4 0 16,-4 2 2-16,0-2 4 15,0-1 1-15,-3-4 2 16,1-1-1-16,-2 0 0 16,-2-2 1-16,-8 1 5 15,1 1 2-15,-5-2-3 16,-4 0-3-16,0-6-15 15,-1 0-16-15,0-7-56 16,0-5-52-16,4 0-193 16,-2-6 204-16</inkml:trace>
  <inkml:trace contextRef="#ctx0" brushRef="#br0" timeOffset="195261.719">4058 10015 394 0,'0'0'212'0,"0"-1"-53"15,0 1-42-15,0 0-55 16,0 0-18-16,0 0-20 16,0 0-8-16,0 11-10 15,0 19-3-15,-1 46-2 16,1-29-2-16,0 4-31 0,0-1-47 16,3-4 52-16</inkml:trace>
  <inkml:trace contextRef="#ctx0" brushRef="#br0" timeOffset="195978.537">4251 8617 765 0,'3'1'303'0,"-3"-2"-158"15,2 4-368-15,-2-3 2 16,0 0 65-16,0 0 87 16,6 14 136-16,3 3 7 15,16 29-20-15,-10-27-13 16,3 0-21-16,0 1-7 0,-1 6-1 16,0 6 4-16,-2 10 4 15,1 7 1 1,3 8-7-16,-2 7-7 0,-2 7-6 15,-1 2 0-15,-1 9 0 16,-4-3 0-16,4 6 0 16,0 8 0-16,1 2-1 15,0 1 0-15,-4-5 0 16,0-8 0-16,-5 1 0 16,1-3 2-16,-6-1 2 15,0-5 3-15,-4-12 14 16,-6-3 7-16,-5 2 9 15,-3 5 3-15,-6-4-9 16,-3 1-6-16,-6-8-15 16,-2-7-16-16,-6-9-73 15,-2-8-63-15,-1-12 85 16</inkml:trace>
  <inkml:trace contextRef="#ctx0" brushRef="#br0" timeOffset="196402.555">3333 8635 717 0,'56'36'155'0,"-52"-34"-168"15,8 7-93-15</inkml:trace>
  <inkml:trace contextRef="#ctx0" brushRef="#br0" timeOffset="196814.562">3445 8721 209 0,'36'34'134'16,"-35"-33"3"-16,-1-1-15 15,0 0-3-15,-1-1-5 0,1 1-8 16,-1 0-16-16,0 0-45 16,-1 0-14-16,1 0-24 15,-5 1-7-15,-7 17-3 16,-33 32 1-16,29-17 0 15,-5 6 1-15,-2 0 0 16,2 7 0-16,-4 8 0 16,2 4 1-16,-3 5 0 15,1-2 1-15,-1 4 1 16,3-2 1-16,1 6 2 16,0 4 3-16,0-2 0 15,-2 1 0-15,2 1-1 16,3 0 5-16,-2-6 8 15,6 0 2-15,2 0 0 16,3-1-5-16,7-1-11 16,2-1-2-16,2-4-2 15,0-3 0-15,5-2 0 0,0-2-1 16,6 1 2-16,3 0-1 16,6-2 9-16,1 0 1 15,3-11-1-15,5 2-1 16,2-5-19-16,2-6-34 15,5 0-128-15,4-7 115 16</inkml:trace>
  <inkml:trace contextRef="#ctx0" brushRef="#br0" timeOffset="210836.787">5657 17373 532 0,'-59'-33'200'0,"48"29"-150"15,3 1-38-15,0-4-13 16,1 3 5-16,0-4 43 16,0 1 25-16,3 2 32 15,-1 2 5-15,2 2-24 16,-1-3-18-16,3 3-31 15,0 0-11-15,0 0-17 16,-1 0-6-16,1-1-7 16,0 2-2-16,0 0-3 15,1 0-2-15,0-1 2 16,0 0 1-16,16-2 4 0,42-10 1 16,-20 4 1-16,5 0-1 15,4-2 2-15,2 2 1 16,6-3 1-16,3 0 3 15,9 1-1-15,4-4 1 16,3-1 0-16,-1 0-2 16,-5-4-1-16,0 5 0 15,-1-1-1-15,1 1 1 0,2 2 11 16,2 1 3 0,-13 2 3-16,-5 3 1 0,-7 1-10 15,-2-3-3-15,8 6 7 16,5-1 6-16,3 0 9 15,-1 3 0-15,-3 0-7 16,-2-1-7-16,0 1-5 16,3-2-2-16,0 3 3 15,2 0-1-15,-7 1-2 16,-3 1 4-16,-9 0 14 16,0 1 5-16,-7 3 5 15,-1-1-3-15,-3-3-14 16,-6-1-4-16,-1 3-6 15,0-1 0-15,-1 2 1 16,3-1 3-16,2 0-1 16,2-1 0-16,-1 1-6 15,7 3-1-15,1-3-2 0,1 3-1 16,1 0 1-16,-1-2 0 16,-4 5 1-16,2 0 0 15,-2 3 2-15,3-1 1 16,6-3 3-16,0 0 1 15,3-1-1-15,-5-1-1 16,2-2-2-16,0 3-1 16,-1-4-2-16,0 2-2 15,-3 1 0-15,-7-7-1 0,3 2 1 16,-1 3 0-16,2-3 1 16,5 5 0-16,2-2 0 15,-2-3 0-15,2 2 1 16,2-1 0-16,11 4 3 15,0 1 1-15,-1 0-1 16,-2-1-1-16,-7-1-4 16,2-2 0-16,2 3 1 15,3-2 0-15,-1 1 0 16,5 2 1-16,-1-5 0 16,-2 3 2-16,5-1 8 15,-5-3 1-15,-5 2 2 16,1 1-1-16,-9-4-5 15,5 0 0-15,0 2 0 16,1-3 1-16,6 0-1 16,-6 0-1-16,-4 0-4 0,-6-1-1 15,-7-2-2-15,-2 4-1 16,3-2 1-16,-1 1-1 16,5 0 1-16,4-1-1 15,-2-2 0-15,1 0 0 16,-3 0-1-16,-4-2 1 15,-1 1 0-15,-1 0 0 16,-4 1 0-16,6 0 0 16,-5 3-1-16,2-1 1 0,4 1 0 15,-6-1 0-15,8 1-1 16,-1 0-1-16,0 0 0 16,-1-1-1-16,6-3 0 15,3-2 1-15,0 0 1 16,6 0 1-16,-4-1 0 15,-3 4 2-15,-6-1 0 16,-3 2 0-16,2 0 0 16,3-2-2-16,4 3 1 15,4-2-1-15,-1-1 0 16,2 1 1-16,1-2 0 16,0-1 1-16,-1-2-1 15,1 4-1-15,0-3 10 16,1 4 2-16,4 1 8 15,0-1 4-15,5 3-4 16,-4-2-3-16,-3 2-5 0,-3 0-3 16,-2-1-3-1,-1 1 1-15,-5 1 0 0,1 3 0 16,0-2 1-16,2 6 0 16,2-1 6-16,0 1 1 15,-2-1 3-15,-2-2 0 16,1-2-2-16,0 1-1 15,-2-1-4-15,-1-1-1 16,-6 1-3-16,0-1-2 16,0 3-1-16,0-2-1 0,2 2-1 15,-1-2 1-15,1 2 0 16,2 1 3-16,3-2 3 16,1 0 0-16,0-1-2 15,3-1-1-15,-4 2-5 16,-3-4 0-16,-6 0-1 15,4 0 0-15,1-2 0 16,4 2 0-16,4 1-3 16,0 0 0-16,0-1-1 15,2-1 2-15,1-3 0 16,-3 1-1-16,1-1-1 16,-3-1-1-16,-3 1 2 15,-3 0 1-15,-5 0 3 16,1 4 0-16,1-2 1 15,-1 1-1-15,3-3-1 16,-6 1 0-16,1 0 0 16,-1 1 0-16,2 1 1 0,-1 0-1 15,1-2 0-15,-2 1 0 16,0-1 0-16,-1-2 0 16,2 3 0-16,-1-2 0 15,-4 1 0-15,3-1 0 16,-5-3 0-16,1 2 0 15,2-3 0-15,1 2 0 0,1 1 0 16,-1 0 0 0,-1-1 0-16,0 2 0 0,-2 1 0 15,-2-2 0 1,1 2 0-16,-2-3 1 0,3 0-1 16,1 2 1-16,0 2 0 15,-3 2 0-15,4-1 1 16,2 0 0-16,-2 0-1 15,1 1 0-15,-2 0-1 16,-3 0 0-16,2-2 0 16,-2-3 0-16,1-1 0 15,3 2 2-15,2 1 0 16,2-2 1-16,0-1-1 16,2 2-1-16,-2 3 1 15,0-1-1-15,-1 2 0 16,0-2-1-16,-2-3 0 15,-1 0 0-15,1 3 0 16,0-1 1-16,-1 3 1 0,3 0 1 16,-2 1 0-16,-2 0 0 15,2 1-1-15,2-1-1 16,-1-4 1-16,5 4 1 16,1-2 0-16,-2-4 1 15,3 5 0-15,-3-2 1 16,0 0 0-16,2 1 0 15,-3-1-1-15,0 0 1 16,1 2 0-16,-5 0 2 16,1 2 1-16,-1 1 0 0,-1 1-1 15,0 1-3-15,3-4-1 16,3 3-1-16,1-3 0 16,6 7 0-16,-1-2 2 15,0 2 0-15,2 0 2 16,0-4 1-16,1 2 1 15,0-5 0-15,-1-1 0 16,0 0-1-16,2 3-2 16,-1-1 1-16,3 1-1 15,-1 1 0-15,-1-3 0 16,-1 2 0-16,0-1-2 16,-1-2 0-16,1 0-1 15,-1 1-2-15,-6 0 2 16,-1 1 0-16,-6-2 1 15,-1 0-1-15,2 0 0 16,-3 2 0-16,3 3-1 0,-3-6 0 16,2 1 0-16,3 3-1 15,-2 1 1-15,3 0 0 16,-5 0 0-16,1-3-1 16,1-1 0-16,2 4 0 15,4-1-1-15,-4 0 1 16,2 0 1-16,-2-1 0 15,-2 0 1-15,-2 1 1 0,-2-1 1 16,-5 0 2-16,0-2-1 16,0 1 0-16,-1 2 0 15,5 0-1-15,-3-1-2 16,-1-2 1-16,2 2-2 16,-1-1 1-16,-1-1 0 15,3 4 0-15,0-2-1 16,0-2 1-16,0 2-2 15,3-1 0-15,-3 0 0 16,0-1 1-16,0 2-1 16,-1 0 1-16,2-1-1 15,-2-1 0-15,2 1 0 16,0-1 0-16,-1 0 0 16,-2 0 0-16,2 0 0 15,-4 1 1-15,9 0-2 16,13-1-7-16,12 0 2 0,9 0 1 15,1 0 4-15,-7-1 7 16,-9 0-2-16,-1-1-2 16,1-5-3-16,-5-3 0 15,2-2-1-15,-1-1 1 16,0-2 1-16,9 1 0 16,-1 2 1-16,5-7-1 15,0 6 1-15,-5 1 0 16,-1 0 4-16,-6 4 1 15,-2 0 1-15,-4 2-1 0,-3 2-3 16,1 0 0-16,1 3-1 16,-1 1 0-16,2 1-2 15,-4 0 1-15,-1 2-1 16,-1-1-3-16,-6 2-2 16,0 1-3-16,-6 5-5 15,1-4-1-15,-5 1-7 16,-2 0-6-16,-3-1-20 15,-1 0-17-15,-4-6-58 16,0-1-45-16,0-9-150 16,-2-8 197-16</inkml:trace>
  <inkml:trace contextRef="#ctx0" brushRef="#br0" timeOffset="-212588.833">19469 14455 674 0,'-2'1'282'16,"0"0"-138"-16,1 0-138 15,0-1-17-15,0 0 6 16,0 0 9-16,1 0 36 16,0 0 13-16,0 0 10 15,0 0-2-15,0 0-26 16,0 0-15-16,0 0-28 16,0 0-9-16,-1 0-7 15,-1 0 1-15,1-1 11 16,1 1 5-16,0 0 15 15,-1-1 5-15,0 0 4 16,0 0 1-16,0-1 2 0,0 1 2 16,-1 1 2-16,1 0-5 15,1 0-16-15,0 0-9 16,0 0-22-16,0 0-5 16,-1 0-1-16,1 0 4 15,0 0 13-15,-1 0 4 16,1 0 5-16,0 0 2 15,0 0 2-15,0 0 1 16,-1-1 1 0,0 0-1-16,-1 0-3 0,-1-6-6 0,-4-9-27 15,-9-29-13-15,11 26-28 16,3 3-10-16,3 0-4 16,0 3-3-16,4 1 11 15,0-1 15-15,-1 1 40 16,1 2 26-16,-4 5 39 15,1 4 15-15,-2 0 15 16,0 1-2-16,0-1-11 16,0 0-12-16,0 0-26 15,0 0-9-15,0-1-6 16,1-8-1-16,1-2 4 16,-1 4 10-16,4-22 22 15,-6 26 10-15,0-5 14 16,-2 2-4-16,-1-5-22 15,-2 2-9-15,-2-2-17 16,-3-2-2-16,1 2 0 0,-2-3 3 16,3 4 6-1,0-2 2-15,-4-1 1 0,-1 2-2 16,-3-3-2-16,1 4 0 16,-3-1 2-16,-2 2 3 15,3-1 5-15,-3-2 0 16,-2-1-6-16,4-2-3 0,-7 3-10 15,-3 2-5 1,-1 3-10-16,-5 2-5 0,-7 1-10 16,1 0-1-16,-3 5 3 15,-1 0 5-15,0 1 9 16,-1 4 4-16,4 2 6 16,5 2 0-16,6 4 1 15,4 1-2-15,0 2 0 16,1-2 0-16,0 0 5 15,2-2 3-15,3 0 6 16,3-1 1-16,3 7-3 16,1-1 0-16,2 4-5 15,3 5-1-15,-2 3-1 16,0 6-2-16,2 5 0 16,0-1-1-16,1 6 1 15,1 1 1-15,1 0 1 16,-1 0 0-16,0-1-1 15,0 0 0-15,-1 0 2 16,4 1 8-16,1-3 15 0,2-5 2 16,5-4 0-16,1-3-6 15,5 2-14-15,-1 2-1 16,1 0-1-16,-1-2 0 16,2-6 4-16,-2 0 1 15,-1-2 4-15,-2 5-1 16,0 2-4-16,-1 1-2 15,1-7-4-15,2-3 1 0,2-5 3 16,1-3 3 0,3 0 8-16,0-2 2 0,4-2-4 15,4-1-1-15,5 1-9 16,0-1-2-16,0 3-1 16,-4-5-1-16,1 2-1 15,6 0-1-15,1 2 1 16,1 1-1-16,2 0 0 15,-3 2 0-15,2-1 1 16,0 2-1-16,0-3 0 16,2-1 0-16,-3-3 0 15,1-1 0-15,-3-3 7 16,-2 0 4-16,-4-1 2 16,-1-2 0-16,7 0-1 15,0 0-2-15,6-2-1 16,4 0 1-16,-9-3-5 15,2-3-1-15,-9 2-1 0,-3-2 2 16,-6 3 2-16,-4-2 1 16,-3 0 3-16,-1 1 3 15,-1-2 1-15,0 3-3 16,-2-2-2-16,2-3-5 16,2 0-4-16,0-3 0 15,0-1-1-15,0-3 0 16,0-6-2-16,2 1 0 0,-1-3-1 15,1 0 0-15,0 5 1 16,-6-2 0-16,3 2 1 16,-2 4 2-16,-1 1-1 15,3-1 0-15,-1-3-1 16,1-5 0-16,-1-7-7 16,2-1-5-16,-1 1-7 15,2 1-2-15,2 2 5 16,0-1 3-16,0-2 6 15,-3-6 0-15,6-3-13 16,-6 1-7-16,10 2-20 16,1-4-7-16,-2-2-6 15,3-4 2-15,-4 1 17 16,-1 5 11-16,1 5 20 16,-1 8 7-16,-3 2 4 15,-3 4 1-15,-3 4 1 16,-2 1-1-16,-2 10 2 0,0 1 2 15,0 4 3-15,-2-1 3 16,0 0 0-16,0 0-2 16,-1-1-4-16,0 1-3 15,-1-12-4-15,-17-5-1 16,-32-28-2-16,31 33 0 16,-1 1-6-16,-2 4-15 15,-1 1-123-15,-2-2 104 16</inkml:trace>
  <inkml:trace contextRef="#ctx0" brushRef="#br0" timeOffset="-196823.035">14902 14729 246 0,'-3'-1'42'0,"1"-1"-29"15</inkml:trace>
  <inkml:trace contextRef="#ctx0" brushRef="#br0" timeOffset="-195221.755">14892 14720 382 0,'-1'-2'248'0,"0"-1"-13"15,-1 2-58-15,0 0-81 16,1-1-25-16,0 0-26 16,0 1-13-16,0 1-18 15,1 0-5-15,0 0-2 16,0 0 4-16,0 0 4 15,0 0 0-15,0 0-3 16,-3-1-6-16,2 0-16 0,-1 0-5 16,-2 0-2-16,2 0 3 15,0-2 14-15,1 1 5 16,-1 1 4-16,1 0-1 16,0-1-3-16,0 1-2 15,0 0-4-15,1 1-2 16,0 0-1-16,0 0 0 15,0 0 7-15,0-1 4 16,0 1 2-16,-1-1-2 0,0 0-7 16,-1 0-3-16,2 1-7 15,0 0-1-15,0 0-4 16,-1 0 2-16,0 1 7 16,0-1 6-16,1-1 10 15,-1-1 2-15,1-1-1 16,-1-4-2-16,-2-1-2 15,0-1-1-15,-3-2 4 16,-14-24 3-16,11 23 10 16,0-1 8-16,3 4 10 15,-3-4 5-15,3 3 5 16,-2-3 1-16,0 2 3 16,-2-1-3-16,-2 0-9 15,0-1-8-15,-2 0-16 16,-1-1-6-16,-4-3-9 15,3-1-2-15,-2-5-1 0,-2 0 4 16,0 3 0-16,1 0 2 16,2 4-2-16,-1 1-5 15,-1-2-4-15,0 1-2 16,-3-1-3-16,3 3 1 16,0 0 5-16,2-1 1 15,3 5 4-15,-3-2 0 16,3 6 1-16,1-1 0 0,-4-2-1 15,3 1 0 1,-7 0 0-16,1 0 0 16,-4 1 0-16,-3 1-2 15,-4-1-1-15,-1 5 0 0,-2-1 1 16,2-2 0-16,0 5 0 16,-3-4 0-16,3 2 0 15,2 2 0-15,3-1 0 16,1 2-2-16,3 4-1 15,-4 1-3-15,-1-1-5 16,1 5-3-16,-7 1-5 16,0 3 1-16,0 6 0 15,0-4 1-15,2 4 2 16,0 1-2-16,5-2-5 16,0 5-2-16,5 3-3 15,-1 6 2-15,1 5 0 16,4 3 0-16,1 3 3 0,2 0 4 15,3 3 9 1,-3 0 4-16,4-2 5 0,1-3 0 16,3-2 1-16,3 5-7 15,-1 8-10-15,3-1-3 16,1 1-1-16,2-4 6 16,4-10 9-16,1-2 2 15,2-7 2-15,5-4-1 16,2-3 2-16,1-1 0 0,4-2 1 15,-1 2 0-15,5 5-1 16,2 3 0-16,2 5 1 16,3 1-1-16,2-5 0 15,1-4 0-15,1-2-6 16,0-2-4-16,-3 1-1 16,2-1 0-16,-3-3 6 15,-3-2 3-15,-3-5 2 16,-1 1 6-16,-3-3 1 15,3-2 1-15,0-1 0 16,3-1-6-16,2-1-2 16,-1-1 0-16,0-3 0 15,0 1 0-15,1 0 0 16,-2 1 0-16,3 0 9 16,3-2 2-16,-1 0 4 15,0-2 4-15,-2-1-8 0,-2-1-1 16,-6-2-3-16,-2-1-3 15,2 4-1-15,-2-5 0 16,2-1 0-16,0 2 2 16,1-4 2-16,1 1 1 15,0-5-4-15,0-4-3 16,-4-5-6-16,-2 1-2 16,-3-1 3-16,0 3 2 15,3 3 1-15,1 0 1 16,3 4-1-16,0 2-1 15,1 0 1 1,0 1 0-16,-5-2 0 0,0-1 0 0,-5 1 1 16,-5 0 1-16,3 3-1 15,-6 0 1-15,-1-1-1 16,6-2 0-16,-2-4-6 16,2-1-4-16,3-2-9 15,2 1-4-15,-6-2-5 16,5 4 2-16,-4 3 3 15,-1-1 1-15,0 5 8 16,-5-4 2-16,2 2-1 16,-3-1 2-16,3-2 1 15,-1-1-2-15,-2-1-8 16,3-7-15-16,1-6-54 16,1-4-37-16,6-5-89 15,0-2-52-15,2-7 168 16</inkml:trace>
  <inkml:trace contextRef="#ctx0" brushRef="#br0" timeOffset="-195099.076">15150 14606 250 0,'-2'-21'143'15,"0"7"-33"-15,-2 0-38 16,-1 2-56-16,0-2-24 16,-6-5-64-16,-4 4-60 0,-8-3 80 15</inkml:trace>
  <inkml:trace contextRef="#ctx0" brushRef="#br0" timeOffset="-173395.57">5022 14277 899 0,'-2'-2'339'0,"0"2"-232"16,2 0-154-16,0 0-13 16,0 0 10-16,0 0 19 0,0 0 57 15,0 0 7-15,0 0 3 16,0 0-4-16,-2-1-10 16,1 0 5-16,0-1 24 15,0 1 15-15,0 0 19 16,0 0 1-16,-2-3-13 15,-5-5-11-15,-1-1-22 16,-32-29-11-16,29 28-15 16,-3 1-6-16,0 0-5 15,0-3-1-15,-4-1 1 16,1 0 1-16,-3-2 3 16,-2-2 3-16,-4-1 3 15,-2 1 3-15,-3 0 6 16,-3 5-1-16,0-1-2 15,-1 0-3-15,-6-3-10 16,-3-3-4-16,-2 2-12 16,-2-1-3-16,6 5-4 15,0 4-1-15,-1 4-2 0,-1 5-5 16,-7 2-5-16,3 4 2 16,-3 4 9-16,2 0 7 15,4 3 9-15,1 3 1 16,7 3-7-16,0 2-7 15,7 2-11-15,-2-2-1 0,-7 10 2 16,2 4 2-16,-4 7 4 16,-2 5 2-16,5 2 3 15,1 7 1-15,2 13 0 16,2 7 0-16,9 20 0 16,-1-3-3-16,5 8-9 15,2 2-6-15,6 2-10 16,4 7 0-16,4 8 1 15,5 0 4-15,-1-3 14 16,-1-3 2-16,8-16 16 16,-2-4 1-16,1-11 3 15,8 5 2-15,-1-6 8 16,3-5 3-16,6-7-1 16,-1-10-2-16,7-9-7 15,0-3-1-15,9-7-1 16,0-4-1-16,4-1 1 15,6-2 1-15,-4-3-1 16,4-1 1-16,-7-9-1 0,-2-3-1 16,1-4 0-16,-6-4 1 15,5-3 0-15,-1 2 1 16,2-2 0-16,3-4-1 16,1 1-1-16,-1-3 1 15,-4 2 0-15,4 0 0 16,-4-4 0-16,-1-3 2 15,-1-2-1-15,-2-3 0 0,1-4 0 16,-1-5 1-16,1-3 1 16,-3-3 1-16,-1-7 6 15,1 2 2-15,0-2 2 16,0-1 1-16,4-1-5 16,-2-2-3-16,3-4-4 15,-4-1-1-15,-6 7 0 16,-1-1 0-16,-4-2 2 15,-2 3 2-15,1-7 7 16,0 3 3-16,-4 6 0 16,-1 0-1-16,-1-3-4 15,-5-1 1-15,-2-3-1 16,2-4 0-16,-5 4-6 16,2 5-2-16,-1-1-2 15,-3 3 0-15,2-3-1 16,-1-3 1-16,1 2-1 15,0 2 0-15,0 6 0 16,0-1 1-16,0 1 0 0,-2-1 1 16,1-2-1-16,-1 4 1 15,-1 3-1-15,1 1 0 16,-1 2 0-16,-1 0 0 16,6 1 1-16,-7-4-1 15,3 1 0-15,0-2 0 16,-2-1-1-16,3 1 1 0,-2-2 0 15,-1 2 1-15,1 0 4 16,0 1 3-16,-2-6-1 16,1-2-1-16,-1 2-4 15,1-3-2-15,0 10 0 16,0 0 1-16,-1 4 2 16,0 1 1-16,-1 1 3 15,-1 1 2-15,2 1-1 16,-5-3 1-16,5 1-4 15,-1-3-2-15,-3-2 1 16,2 3 2-16,-2-3 8 16,1 3 6-16,0-2 9 15,-2 3 1-15,0-1-2 16,-2 0-5-16,-2-3-9 16,0-5-6-16,-2-3-7 15,2 0-2-15,-2 2 0 16,3 8-2-16,0 1 2 0,-2 3 0 15,2 2 0 1,0 2 1-16,2 2-3 0,0 0-8 16,-1 4-46-16,2-1-49 15,0-1 64-15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7:15:58.9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2642 5217 87 0,'23'-38'47'16,"-28"32"-9"-16,4 0-31 15,-1 5-7-15,0 0 3 0,2 1 19 16,0 0 9 0,-1 0 12-16,1 0 1 0,-1 0-1 15,0 0 1-15,0 0 10 16,0 0 7-16,1 3 8 15,0 7-2-15,0-4-18 16,0 4-11-16,-2-1-22 16,1 0-5-16,0 1-8 15,1 27 1-15,4-26 1 16,-2-4 3-16,3-2 8 16,3 2 2-16,3-1 6 15,2 0 0-15,2 0-4 16,1-2-3-16,4 3-9 15,0-3 0-15,7 0 3 16,0 3 3-16,-1-7 7 16,-1 7 0-16,1-3-5 0,0-3-5 15,5 4-6-15,0-3-1 16,3 1-1-16,-1 3 1 16,3-4 4-16,2 2 3 15,3-4-1-15,1 0 2 16,6 7-3-16,0-4-2 15,-5 2-1-15,2-3-1 16,-5-4-1-16,2-4 1 16,2 0 1-16,-1 3 0 15,3-2 0-15,-1 3-1 0,1 1-3 16,5-1 0-16,-6 0-1 16,-2 1 0-16,-2 0 0 15,-2-3 0-15,4 4 2 16,-2-1 0-16,5 0 3 15,2 0 2-15,0 1 3 16,4 1 2-16,2-1-3 16,-3 0-3-16,-3-3-4 15,2 0-1-15,-5-3 0 16,1 4 0-16,5 0-1 16,-1-4 1-16,8 6 2 15,3 0 1-15,-4 0 0 16,2 6 0-16,-2-6 0 15,1 0 2-15,5 1 1 16,-1-2 2-16,3 0 4 16,-4-2 4-16,-3 1 13 0,-5-1 2 15,-3-2-1-15,5 4-6 16,-1 0-13-16,2-2-3 16,2 2-4-16,-3-3 1 15,-4 0 3-15,-4 4 2 16,-3-1 6-16,0 2-1 15,-2 2-2-15,0-2-2 16,-2 4-8-16,1-1-2 16,0-1 0-16,1 3 0 0,0-2 0 15,-1-2 0-15,-3 2 0 16,-1-1 0-16,-6-3 0 16,3 1 1-16,1-2-2 15,-1 0 1-15,3 1-1 16,0 0 2-16,1 1 7 15,2-1 2-15,-1 1 1 16,1 0 0-16,2 0-9 16,-3 2-1-16,-1 0-1 15,0 0 0-15,-1 1 0 16,1-2 0-16,4-1 1 16,-1 4-1-16,3-3 6 15,-1 2 3-15,-1-2 1 16,1-2 1-16,-5 5-5 15,0-4-4-15,-5 2-1 16,2 0 0-16,0-5-1 0,1 2 0 16,5 2 1-1,-1 0-1-15,-1 0 1 0,0 1 0 16,-2-3 0-16,-2 2 0 16,0-1 1-16,4 0 0 15,-7 1 2-15,-1 1 0 16,-5-1-2-16,-1-2-1 15,0 2-3-15,4 2 0 16,0 0 0-16,-3 2-1 16,4 1 1-16,-6-2-1 0,4-2 0 15,-1 5 0-15,-4-1-1 16,1 0-12-16,-5 1-116 16,3-1-226-16,-7 0 232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7:17:05.2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17597 7891 358 0,'0'0'194'0,"2"0"-51"16,-2 2-48 0,0-2-61-16,0 0-16 0,0 0-3 15,0 0 7-15,0 0 14 16,0 0 5-16,0 0 5 15,0 0 1-15,0 0-5 16,0 0-4-16,1 0-14 16,13 0-8-16,2 1-8 15,32 1-2-15,-28-2 0 16,2 0-1-16,2-2-2 16,0 1-1-16,1 1-1 15,-1 0 0-15,1 2-1 16,-1-1 0-16,4 4 0 15,-1-2 0-15,0 3 0 16,2 2 0-16,-2 1 0 16,-2-1 0-16,-4 6 0 15,-2-1 0-15,-3 1 0 16,1 3 0-16,-7-1-1 16,-3 1 0-16,-8 1 1 0,-3-2 0 15,-7-1 1-15,-3-1 2 16,-3 1 0-16,-5 1 0 15,0 4 1-15,0 0 0 16,2 0-1 0,2-2 0-16,5-5 0 0,3 3 0 15,4-2 2-15,0-3 0 16,5 4 2-16,-1-3-1 0,1-1-2 16,1 4-1-16,2-2 0 15,0 2 0-15,4 0 0 16,-1-1 2-16,4 1 1 15,1 2-1-15,3 3 1 16,1 2-1-16,-3 1-1 16,1-1 3-16,-4-3 12 15,-1-3 4-15,-4-3 2 16,-3 1 2-16,-4 2-8 16,-6 1 3-16,-5 3 20 15,-4-3 10-15,-5-2 11 16,-1-3-4-16,-2-4-21 15,0-3-13-15,-3-5-32 16,-2-2-25-16,-3-8-58 16,-2-3-28-16,5-9-90 15,1-2-90-15,15-12 197 16</inkml:trace>
  <inkml:trace contextRef="#ctx0" brushRef="#br0" timeOffset="952.905">18429 7925 1231 0,'1'1'255'16,"3"7"-497"-16,5 7-116 15,2 9 50-15,2 11 219 16,1-3 146-16,-4 6 51 16,1 0-8-16,-5 1-46 15,-1 4-15-15,-4-5 3 16,0-2 6-16,-2-7 24 15,1-2 9-15,-2-4 5 16,-2 4-14-16,1 2-31 16,-2 1-11-16,1 3-16 15,-2-4-5-15,1-4-6 16,1-3-3-16,2-7-9 0,0-3-12 16,1-8-16-16,0 0-2 15,0-5 13-15,1-1 11 16,0 1 27-16,0-9 15 15,1-21 25-15,4-34 12 16,0 24 9-16,4 3-7 16,1-1-20-16,0 0-9 15,3 0-6-15,0-3-1 16,-1-1 0-16,4 4 1 0,-1 9-4 16,0 4-1-16,0 9 0 15,-4 1-1-15,-2 4-6 16,1 2-5-16,3 7-9 15,4 3-5-15,2 5-2 16,-3 6-1-16,5 1 1 16,2 5 2-16,3 6 0 15,4 1 0-15,-2 8 0 16,-2 4 0-16,1-5 1 16,-1 2 1-16,0-6-1 15,-2-1 1-15,-2 3-1 16,-2-1 1-16,-3 3 4 15,-5 1 1-15,-2 0 2 16,-2-3 1-16,-6-2 3 16,0-3 1-16,-3-2 1 15,-1-1 0-15,-3-2-7 0,-2-2-1 16,-1-4 1-16,-1 2 0 16,-5-3 2-16,0 1 0 15,-4-3-2-15,-2 2-2 16,-4-3-2-16,-2 1-2 15,-5 1-1-15,-3-1 0 16,1 1 1-16,-4-1 0 16,3-3 2-16,1 1 1 15,-3-1-1-15,0 1 0 16,-5 1 4-16,-3-1 1 0,3 0-1 16,4-1 0-16,6 1-16 15,3-1-11-15,5-5-13 16,1 4-10-16,1-5-49 15,-2-2-64-15,0 0 100 16</inkml:trace>
  <inkml:trace contextRef="#ctx0" brushRef="#br0" timeOffset="4031.499">11852 12739 831 0,'-2'3'281'16,"0"-5"-242"-16,0 4-125 0,1-2-3 15,0 0 46-15,0 0 43 16,-1 0 58-16,-2 6 10 16,-1 2-7-16,1-1-11 15,-2 3-25-15,0 0-4 16,-16 35-6-16,18-28-3 0,0 5-4 15,2 5-5-15,1 13-6 16,1 7-1-16,3 6 1 16,2 2 1-16,0-5 1 15,2 0 0-15,-2 1-8 16,-2-5-17-16,1-6-74 16,-1-7-89-16,1-10 116 15</inkml:trace>
  <inkml:trace contextRef="#ctx0" brushRef="#br0" timeOffset="4960.11">12137 12859 882 0,'-3'6'209'16,"3"13"-409"-16,0 14-48 16,0 16 44-16,-1 5 78 0,-1 0 160 15,1-13 50-15,0-1 20 16,-1-5-3-16,2-6-42 15,0-5-24-15,0-14-20 16,0 2-2-16,0-11 43 16,0 3 19-16,2-4 14 15,-4-2-3-15,1 1-45 16,0-1-18-16,0-21-21 16,2-32-4-16,3 18-9 15,-2-1-5-15,5-10 1 16,0-7 2-16,2 1 8 15,2 2 4-15,3 1 1 16,-1 9 2-16,3-1 3 16,-1 0 0-16,2 10 2 15,3 5 3-15,2 6-1 16,0 8-1-16,1 11-4 16,2 4-3-16,1 16-1 15,0 8 0-15,-4 14-1 16,-1 2 1-16,-2 9-2 0,-5-2 2 15,-1 11 2-15,-2 4 3 16,0 0 5-16,0-3 5 16,-4-14 2-16,-1-6-3 15,-4-6-3-15,2-6-6 16,-2-9-1-16,-1-5 3 16,-1-10 8-16,-1 0 9 0,0-4 28 15,0-1 7 1,0-1-1-16,-1 1-10 0,1 0-32 15,1-15-8-15,3-47-11 16,-3 23-1-16,3-2 0 16,-3-6 1-16,6-8 3 15,1-2-1-15,1 1 0 16,1 1-2-16,-1 9 0 16,1 1 0-16,2 9 4 15,-2 8 2-15,2 11 7 16,1 5 1-16,-1 6-4 15,2 1-1-15,2 8-6 16,1 1 0-16,8 9 2 16,0 3 1-16,0 13 5 15,0 8 2-15,0 13 5 16,-2 2 4-16,-2 16 1 16,-8 5 1-16,-2-2-3 15,-6 5-4-15,0-15-6 0,-2-10-17 16,-4-9-38-16,0-8-30 15,-3-13-102-15,4-4-96 16,-4-15 175-16</inkml:trace>
  <inkml:trace contextRef="#ctx0" brushRef="#br0" timeOffset="5718.108">13223 12828 1251 0,'0'-2'400'0,"-2"-2"-441"15,-2-4-41-15,-1-3 23 16,-2-1 30-16,2-3 63 15,-4 0 13-15,1 1-6 16,1 2-12-16,-2 0-28 16,0-2-10-16,-1 0-3 15,-1 2 4-15,0-3 14 16,-1 4 5-16,2 3 9 16,-1 1-1-16,2 3-6 0,1 3-5 15,-1 4-15-15,-1 6-4 16,-2 10-4-16,1 5 1 15,-1 14 5-15,3 6 2 16,3 4-2-16,3 3-3 16,4 7-12-16,4-2-2 15,2-4 1-15,3-5 5 16,-1-18 6-16,0-8 2 0,4-9 2 16,-1-3 0-16,1-7 8 15,3-3 3-15,3-6 6 16,1-6 1-16,1-4-1 15,2-4-1-15,-4-8-7 16,-1-3-3-16,-2-12-2 16,-3-1 1-16,-3 0 4 15,-2 1-1-15,-3-2 2 16,-2 0 0-16,-1 4 1 16,-2-1 1-16,-3 16 9 15,0 5 6-15,-1 9 13 16,1 3 5-16,1 5-3 15,0 5-5-15,4 7-15 16,3 5-3-16,5 17 5 16,-1 7 5-16,7 18 15 15,-3 2-1-15,3 14-8 16,-2 2-7-16,-7-6-13 0,4-1-5 16,-7-16-14-1,4-11-14-15,-1-11-40 0,-5-11-24 16,0-13-61-16,-2-2-23 15,5-13-18-15,2-4-5 16,3-11-35-16,6-9 148 16</inkml:trace>
  <inkml:trace contextRef="#ctx0" brushRef="#br0" timeOffset="6217.823">13710 12698 347 0,'7'-11'215'0,"-2"3"4"16,-3-1-28-16,-2-3-39 16,0 3-21-16,-5 2-36 15,1-5-11-15,-3 4-19 16,-1-2-4-16,-4 6-11 16,0-1-10-16,-6 6-16 15,2 3-9-15,-3 3-13 16,-2 8-4-16,2 3-1 15,1 2-1-15,6 9 0 16,7 1 1-16,6 3 1 16,6 2 0-16,1-8 3 15,0-4 5-15,1-8 4 0,-1-4 1 16,0-6 0 0,1 0-3-16,0-4-3 0,2 0 0 15,2-2-1-15,2 0 0 16,1 0 1-1,0 2 0-15,2 8 5 0,0 7-2 16,1 27 0-16,-1 11-2 16,-3 20 0-16,-4 15 5 15,-2 6 8-15,-5 9 2 16,-6 8-2-16,-4-6-5 0,-6-13-9 16,2-8-4-16,2-16-5 15,2-8-15-15,1-20-29 16,2-9-22-16,1-21-59 15,1-9-22-15,2-19-63 16,1-18-19-16,4-23 150 16</inkml:trace>
  <inkml:trace contextRef="#ctx0" brushRef="#br0" timeOffset="6849.048">14034 12742 1205 0,'-1'0'392'15,"-2"0"-420"-15,-2 2-39 16,4-2 6-16,0 0 22 15,0 0 57-15,-4 14 12 16,0-1 4-16,-3 29-3 16,13-28-18-16,1-2-7 15,5-1-2-15,1-1 4 0,1-3 13 16,0-3 6-16,-2-3 23 16,2-1 2-16,1-3-2 15,0-1-6-15,0-10-24 16,0 1-13-16,-2-2-19 15,0-2-7-15,-2 6-3 16,-2-1 4-16,-2-2 9 16,-1 4 3-16,-4-6-1 15,-1 2-1-15,-5 2-1 16,0-2 2-16,-5 3 2 16,0-1 2-16,-3 3 3 15,2 3 0-15,-4 3 1 16,-1-2 0-16,-3 5 0 15,0 0 0-15,1 7 1 16,2 6 0-16,3 11 1 16,4 4-1-16,5 9 4 15,0 4 3-15,4 8 17 0,5 9 12 16,7 10 14-16,6 0 3 16,11-2-10-16,4-6-12 15,11-8-17-15,4-2-11 16,4-12-22-16,2-5-22 15,-8-17-54-15,-2-8-34 16,0-18-94-16,-5-18-105 16,-1-35 211-16</inkml:trace>
  <inkml:trace contextRef="#ctx0" brushRef="#br0" timeOffset="7313.31">11884 12284 1438 0,'0'23'562'0,"-8"-8"-423"16,2 7-182-16,6 9-106 15,3 6-14-15,-2 5 21 16,0-1-45-1,-5-2 136-15</inkml:trace>
  <inkml:trace contextRef="#ctx0" brushRef="#br0" timeOffset="14835.104">15374 13366 799 0,'-5'-1'260'0,"4"1"-320"15,2 0-100-15,-2-1-33 16,0 1 54-16,0 0 145 16,0-1 70-16,-1 0 41 15,1 0-8-15,0-1-42 16,0 1-26-16,0 0-22 16,0 0 0-16,0-4 12 15,-2-4 3-15,2-5-4 16,-2-27-9-16,4 27-16 15,-1-2-3-15,-4 4-2 0,5 0 1 16,-2-1 0 0,0 1 1-16,0-1 0 0,-8-1 2 15,3 1 1-15,0-1 1 16,-6-1 9-16,1 3 6 16,-4-3 6-16,-1 2 0 15,0 0-6-15,3 1-6 16,-2 0-7-16,0-1-2 15,1 3-5-15,-1-2-1 0,2 3 4 16,-5 1-3-16,1 5-9 16,-4 3-4-16,-6 3-5 15,1 3 4-15,-1 3 13 16,2 3 3-16,6-1 4 16,1 4-1-16,5-2 0 15,1 1-1-15,5 5-1 16,0 5 1-16,3 8 4 15,0 4 0-15,-5 5-2 16,1-3-2-16,3 7-3 16,1 1-2-16,5 7-1 15,1 1-3-15,-1-9-1 16,4-3 0-16,1-12-1 16,-2-3 0-16,7 2 4 15,-2-4 2-15,5-1 5 16,3-1 4-16,3-7-1 0,3-2-1 15,3-3-4-15,1-3-2 16,2-4-4-16,-2-1-1 16,0-2 2-16,2-3 0 15,-6-4 7-15,4-4 3 16,-5-11 0-16,-1-1 0 16,1-2-5-16,-9-4-2 15,4-1 1-15,-6 2 2 16,0 0 9-16,1 0 8 15,-8-3 14-15,2 2 5 16,-3-11 1-16,-1-2-8 0,1 4-16 16,-4-2-6-16,-5 6-9 15,2-1-1-15,0 1-2 16,-4-2-2-16,0 9-5 16,-4 4-4-16,-1 6-7 15,4 4-5-15,-5 3-7 16,-1 3-7-16,-3 3-28 15,1-1-21-15,3 4-109 16,-1 0 125-16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7:19:45.5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4429 3886 696 0,'-7'-2'146'0,"4"0"-355"16,2 2 19-16,1 0 143 16,0 0 102-16,-1 0 141 0,0-1-2 15,0-1-116-15,1 1-37 16,0 0-30-16,1-5-6 15,1-4-1-15,-1 4 7 16,-1 4 23-16,1-2 10 16,-1 3 16-16,0 0 1 15,0 0-16-15,0 0-10 16,0 0-20-16,0 0-9 16,0-1-12-16,0 1-2 15,0 0 1-15,0 0 2 16,3-1 3-16,6-3 2 0,-1 3 0 15,0-1-1-15,0 2 1 16,-2 0 1-16,2 0 0 16,2 0 0-16,2 0 0 15,33-4-1-15,-28 5 1 16,2 0 0-16,1 1 0 16,-1 0 0-16,-2 5 1 15,0-1-1-15,1 0 1 16,0 5 0-16,2-3 3 15,-2-1 7-15,2 1 14 16,-2-7 5-16,5 3 3 16,1 0-6-16,3-2-14 15,0 2-5-15,-3-3-4 16,-1 0-1-16,0-2 0 16,2 2 1-16,1 0 8 15,-1-1 3-15,4 1 1 0,1 1 0 16,2-1-9-16,0 4-4 15,1-4-2-15,0 0-1 16,0 5 1-16,-1-5 2 16,0 0-1-16,-2-2 1 15,1-1-2-15,4 2-1 16,3 1 1-16,2 3-2 16,1-2 1-16,1-3 0 0,1-1 0 15,2-7 1-15,1 1 1 16,-3 2-1-16,-2-3 0 15,0 4 0-15,0 3 0 16,1-2 0-16,3 2-1 16,-1 0-1-16,1 1 1 15,3 0-1-15,-5 2 1 16,2-1 0-16,-3 2 15 16,-4 2 3-16,3-1 1 15,-2 3 2-15,6-3-15 16,4 1-1-16,5 0-3 15,4 3 1-15,-1-1-1 16,0-1 2-16,-12-3 18 16,1-1 2-16,-4 0 4 15,-1 0-1-15,6 9-18 16,-2-5-3-16,1 1-1 0,1-2-2 16,2-5 1-1,-2 2 0-15,-2-3 0 0,5 2 0 16,-2-1-1-16,6 0-1 15,3 0-2-15,-3-1 0 16,4 1 0-16,-3-1 0 16,1 2 1-16,0 0-1 15,-2 1 1-15,-2-1-1 16,-1-2 1-16,0 0-1 16,2 2 2-16,0-2-1 0,-3 4-1 15,1 0 1-15,-11 2-1 16,5 4 0-16,-5-3 2 15,2-1-1-15,6 1 1 16,0-1-1-16,6 2-1 16,-2-5 1-16,0 2-1 15,1-1 1-15,-6 1 0 16,0 2 1-16,-5-1 1 16,-1 0-1-16,2-2-1 15,1 3 0-15,3-4-1 16,0 3-1-16,2 3 0 15,-1-2 0-15,-4 5 0 16,0 1 0-16,-6-2 0 16,-1 1 1-16,3 1-1 15,-1-1 0-15,8 1 1 16,2 0 0-16,0 0 0 16,3 2 0-16,-1-2 1 0,-3 8 0 15,-4-2 1-15,-6 0 0 16,-4 0 3-16,-1-4 0 15,-2 0 1-15,3 2 0 16,-3-2-3-16,1-1 0 16,-2-3 0-16,-2-3 0 15,-2 1 1-15,-4-4 0 0,-7 3 0 16,-3-3-1 0,-8-2 0-16,1 2 1 0,-5-3-3 15,0 1-1-15,0 0-13 16,-1 0-16-16,1-1-61 15,0 0-47-15,0 0 82 16</inkml:trace>
  <inkml:trace contextRef="#ctx0" brushRef="#br0" timeOffset="6079.499">20396 3966 165 0,'0'0'66'0,"0"0"-27"16,0 0-1-16,0 0 11 0,0 0 2 16,0 0 1-16,0 0-7 15,0 0-8-15,0 0-1 16,0 0-3-16,0 0-5 15,0 0 1-15,0 0 1 16,0 0 8-16,0 0 12 16,0 0 10-16,0 0 0 15,0 0-11-15,0 0-12 16,0 0-10-16,0 0-1 16,0 0-4-16,0 0 1 0,0 0 0 15,0 0 2-15,0 0 4 16,0 0 3-16,0 0-1 15,0 0 0-15,0 0-7 16,0 0-5-16,0 0-8 16,0 0-7-16,1 0-6 15,0 0 0-15,1 0 0 16,5 2 1-16,1-1 0 16,5 2 0-16,32 2 0 15,-28-7 0-15,2 1-1 16,0 0 0-16,0 1 1 15,-1 0-1-15,6 0 2 16,-2 1 0-16,4-1 0 16,3-1 0-16,3 0-1 15,1 1 1-15,4 0-1 16,2 0 0-16,4 1 0 0,2-2-1 16,2-2 1-16,2 3 0 15,-3-4 1-15,1-1 0 16,-3 0 0-16,1 1 0 15,1-1 0-15,2 2 0 16,1-1 0-16,-1 4 0 16,1-1 0-16,-6 2 0 15,-8 1 0-15,-4-1 0 0,-14 2 0 16,-5-3-3 0,-5 5-61-16,-1-2-89 0,-3 4 99 15</inkml:trace>
  <inkml:trace contextRef="#ctx0" brushRef="#br0" timeOffset="27221.808">4182 7400 718 0,'-4'0'220'0,"4"1"-367"0,1 6-46 16,-2-7-6-16,1 0 31 16,-1 7 187-16,0 1 59 15,0-3 47-15,0-3 8 16,0-2-35-16,-1 3-14 16,1-3-17-16,0 0-6 15,0 0 2-15,0 0-4 16,0 1-23-16,-1 0-13 0,1-1-24 15,0 0-8 1,0 0-5-16,0 0-1 0,0 0 6 16,1 0 3-16,0 1 5 15,0 0 1-15,8 1 1 16,4 5-1-16,35 16-1 16,-30-20 0-16,1-3 0 15,1 2-1-15,-3-4 2 16,-1 2 0-16,-4-1 0 15,3-1 2-15,-1 2 0 16,1 0 0-16,2 0 1 16,-1-1-1-16,3 2-2 15,3 2 0-15,1-1 0 16,1 3 0-16,2 0 0 16,2 0 0-16,-1-2 0 15,3 2 1-15,0-5 1 16,-1 0 1-16,3 0 7 15,-1-2 2-15,3 1 3 0,-3 1-1 16,-4 0-5-16,1 3-4 16,-5 3-3-16,0 1-1 15,-1-3 0-15,-2 2 1 16,0-1 0-16,2-1 0 16,3 2 3-16,-2-1 2 15,5-1 2-15,2 1 0 16,4-3-2-16,0 2-1 0,0 2-3 15,5-5 0-15,-5 2-2 16,1 1 1-16,-3-4-1 16,-4 4 0-16,1 0 0 15,-3-2 0-15,2 0 1 16,0-1 0-16,2 3 2 16,0-3 1-16,1 0 3 15,2 0 4-15,0-2 6 16,2 0 0-16,0-2-1 15,1 0-4-15,3 2-4 16,-5-4-1-16,3 0-1 16,-4-2 0-16,1-1-2 15,-1 4-1-15,-4 0 0 16,3 0 1-16,-6 2 1 16,5-3 1-16,-1 3 5 15,1 0 3-15,3-4 2 0,2-1-1 16,4 1-6-16,-4-1-3 15,2 3-4-15,-3-1 0 16,-3 0-1-16,4 0 0 16,-2-1-1-16,0-1 0 15,0 2 1-15,2 1-2 16,-4-2 2-16,2 3-1 16,-4-3 0-16,-2 1 1 15,0 4 0-15,-3-2 0 16,0-1 2-16,-3 1 0 0,-2-1-1 15,-2 0 0-15,2 4-1 16,0-2 1-16,0 1-1 16,1 4 1-1,0-2 0-15,0 0 0 0,3 2 0 16,0 0 0-16,1 0-1 16,0 1 0-16,2 0-1 15,0 3 0-15,-2-1 1 16,-1 1 1-16,-7-4 1 15,-3 1 1-15,-4-1 1 16,-1 0 0-16,-2 0-2 16,-2 2-1-16,1-2-3 15,3 2 0-15,4 2-2 16,2 1 0-16,1 2-2 16,0 2-3-16,4-1-27 15,-2 4-32-15,1 0-119 0,3 1 118 16</inkml:trace>
  <inkml:trace contextRef="#ctx0" brushRef="#br0" timeOffset="32106.19">4173 9831 789 0,'2'-3'267'0,"-1"3"-336"15,0 0-81-15,-1 0-6 16,0 0 14-16,0 0 123 15,0 0 69-15,0 0 56 16,0 0 20-16,0-1-4 16,0 1-25-16,0 0-53 15,0 0-20-15,0 0-18 16,0 0-3-16,0 0-3 16,0 0-3-16,0 0-3 15,0 0-1-15,0 0 3 16,0 0 0-16,4 0 4 15,11 2 0-15,3 3-1 16,28 11 0-16,-23-9 0 16,-1-2-1-16,1-2 2 0,7-1 0 15,-3 1 0-15,0 2 0 16,3-2 0-16,-2-1 0 16,2 3 0-16,2-3 1 15,5 1-1-15,-1 2 0 16,3-1 0-16,-1-4-1 15,2-2 1-15,3 1 0 0,-7-3-1 16,2-1 1 0,-5 2-1-16,0-2 0 0,5 3 1 15,-3 0-1-15,6 0 1 16,-2 1-1-16,0-2 0 16,0 0 1-16,4 4 0 15,-5-2 0-15,-8-1 0 16,3 0 0-16,-6-5 0 15,5 2 0-15,3-1 0 16,-4 2 0-16,4 1 1 16,0-5 0-16,8 6 0 15,1-5 0-15,-2-1 1 16,2 0 0-16,-3-1-1 16,1 2 2-16,-1 1-1 15,-5 5 0-15,-1-5 1 16,-1 2-2-16,-2 0 2 15,0-3 2-15,6 6 4 0,0-4 1 16,3 1 1-16,2-1-3 16,0-3-4-16,-3 2-1 15,-2-1-2-15,-7 2 0 16,2 2 0-16,0 0 1 16,2 2 3-16,3 0 2 15,1-2 1-15,3 2 1 16,1 0-3-16,1-1-3 15,-2-2-1-15,-2 2-1 16,-2 0 0-16,0-1 1 0,-1 2-1 16,-1-2 0-16,2-3 1 15,4 4 0-15,3-2 0 16,2 1 0-16,2 2 0 16,1-4 0-16,0 4-1 15,-4-2 1-15,3 0 2 16,0-3 26-16,5-4 8 15,8 3-1-15,0-3-2 16,7-1-27-16,-7 3-7 16,-3-1 0-16,-3 3 0 15,-7 2-1-15,5-2 0 16,-1 1 2-16,12 1 19 16,5-1 11-16,3 3 5 15,3-3 0-15,-9 2-21 16,-1 1-11-16,-8 2-5 15,-3-2 0-15,-5 4 2 16,-2 1 1-16,-1-1 0 0,-2 2-1 16,-4-3-1-16,3 4-1 15,-1-1 0-15,-1-1 0 16,2 1-1-16,-3-3 1 16,1 0 1-16,3 5-1 15,0-2 1-15,1 1-1 16,-5 3 1-16,-5-2-1 0,-4 4 0 15,-5 0 0-15,-4-2 0 16,3 3 0-16,-3-1 0 16,-2 0 1-16,-2-1 0 15,-2-1-1-15,-4-1 1 16,1 0 0-16,-8-3-1 16,1 0 1-16,-6-3-6 15,1 1-18-15,-1 1-65 16,-1-3-54-16,0 0 83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7:21:05.2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13737 2456 330 0,'4'-3'103'0,"1"3"-59"15,3 3-119-15,5 0 0 16,-2-1 42-16,2 0 28 15,-4-1 26-15,0-1 40 16,2 2 10-16,0 3 3 16,4-5-21-16,1 0-33 15,-1 0-9-15,-1-7 0 16,0 2 8-16,-1-1 15 16,3 1 2-16,2 3-3 15,4-5-7-15,4 2-15 16,1-1-2-16,6 2-3 0,-2 0 2 15,0 2 7-15,0 2 10 16,-5 0 8-16,-1 4 1 16,-5 1-6-16,-2 6-11 15,-6 1-7-15,-2 5 1 16,-6 3 18-16,0-2 10 16,-9 8 8-16,-2-3-2 15,-9 1-12-15,-5 0-9 0,-8 1-7 16,-3 2 2-16,-6 4-5 15,-1 2-1 1,-4 1-3-16,-1-3-4 0,6-7-4 16,0-4 1-16,10-9 0 15,6 1 0-15,6-5-2 16,5-4-1-16,7 2-8 16,2 1-1-16,8 1-1 15,5 9 1-15,8-1 5 16,3 7 1-16,5 2 0 15,1 0 0-15,-2 3 2 16,-3-4 1-16,-6-2 0 16,-4 1 0-16,-11 5 2 15,-2 1 0-15,-11 4 2 16,-6 2 0-16,-7 0-1 16,-2-2 2-16,-12-5-1 0,1-3 0 15,-6-9-2-15,-1-1-8 16,6-11-41-16,-2-2-37 15,5-8-144-15,4-9 144 16</inkml:trace>
  <inkml:trace contextRef="#ctx0" brushRef="#br0" timeOffset="736.364">14681 2448 1311 0,'3'4'240'0,"2"17"-470"16,0 7-26-16,-5 10 110 15,-3 1 133-15,-8 2 22 16,-1 1 4-16,0 9 0 16,-2 3-1-16,1-6-7 15,0-3-3-15,3-14 5 16,0-10 23-16,4-6 29 16,0-7 5-16,4-3-4 0,0-2-21 15,-1-3-32-15,2 0-6 16,0-1-3-16,0 0-1 15,0 0 2-15,-1 0 0 16,-3-18 0-16,-6-35 0 16,14 22 0-16,2-10 1 15,3-10 0-15,3-1 3 16,-1 0 14-16,3 4 4 16,-2 8 3-16,1 2 3 0,1 6-7 15,-4 1-3-15,4 9-6 16,-1 4-7-16,2 7-10 15,1 5-4-15,5 7 1 16,0 6 0-16,8 6 4 16,2 0 3-16,1 10 1 15,-1 1-1-15,0 11 0 16,1 1 0-16,1 1-1 16,3 3 0-16,0-1 1 15,-2 3 2-15,-2 1 2 16,-2-3 0-16,-8-5 4 15,-5-3 1-15,-9-7 2 16,-4 1 2-16,-11-1 5 16,-7-1 1-16,-12 2-3 15,-9 5 0-15,-10-6-7 16,-5-2-2-16,-3-3 4 0,1-7 2 16,-3 0-1-16,0 0-2 15,-4 0-18-15,-2 3-13 16,3-2-36-16,4 3-47 15,2-1 68-15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7:23:20.2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1753 16266 518 0,'-5'2'248'15,"-6"-1"-92"-15,1 3-74 16,3-2-54-16,2 2-9 16,1-3 6-16,-2 0 14 15,2 1 28-15,0-1 6 0,0 2-13 16,0-2-16-16,1 0-36 16,-1 2-19-16,-1 4-22 15,-1 5-4-15,-3 36 7 16,20-22 8-16,10 7 16 15,2 3 3-15,8 4 1 16,4 3 0-16,4 5-27 16,5 5-25-16,2 6-65 15,1 2-43-15,0 1-86 16,3 1 149-16</inkml:trace>
  <inkml:trace contextRef="#ctx0" brushRef="#br0" timeOffset="441.816">2169 16185 1092 0,'-20'7'430'16,"2"0"-299"-16,11-5-106 15,2 2-67-15,2-2-55 16,-2-2-25-16,4 0 17 16,0 0 20-16,-4 7 47 15,2 17 26-15,-41 35 16 16,28-23 1-16,0 12-21 16,0 6-12-16,-3 6-12 15,1 2-7-15,4 2 5 16,-2-3-2-16,2 8-62 15,1-3-58-15,-2-4 102 0</inkml:trace>
  <inkml:trace contextRef="#ctx0" brushRef="#br0" timeOffset="889.685">1506 16785 1155 0,'-7'0'431'0,"8"2"-353"15,0-2-54-15,-1 0-75 16,0 0-6-16,0-1 8 16,0 0 18-16,8-1 25 15,17 0 3-15,40-1 1 16,-22 2 0-16,9-1-1 15,7-1 0-15,9-4 0 16,-4 0 0-16,3-6 2 16,0 2 0-16,0-4 0 0,7 0 1 15,4-2-17-15,4 2-13 16,-7 0-100-16,3-3-115 16,-2 5 157-16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7:27:42.4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3336 12398 269 0,'-2'0'134'16,"1"0"-42"-16,0 0-27 15,1 0-18-15,0 0-4 0,0 0-3 16,0 0-5 0,0 0-2-16,0 0 3 0,-1 0 13 15,0 1 6-15,0 3-4 16,0-2-8-16,-1-1-20 16,1 0-9-16,0-1-3 15,0 1 10-15,0 0 11 16,0-1 5-16,-1 0-4 15,1 0-10-15,0 0-15 16,0 0-6-16,1 0-2 16,0 2-3-16,1 1-2 15,1 2-2-15,2 0-3 16,1 2 1-16,-1 0 2 16,0 0 2-16,1-1 4 15,1-3 0-15,3 2 1 16,-1 0 2-16,0-3 0 15,3 1 2-15,25 29-2 16,-28-32 1-16,3 3-2 0,0-1 0 16,0-2 0-16,2 3 0 15,-2-1-1-15,1 1 0 16,2 2 0-16,0 0 0 16,-1-1 0-16,2 0 0 15,-2-3 1-15,0 0 0 16,2-1 1-16,0 2 0 15,3 2 1-15,1-1 1 0,0 2 0 16,0-1 0-16,0-1-1 16,0 0 0-16,0 1 0 15,0-2 1-15,-3 1 3 16,0-1 2-16,-1 1 0 16,-5-2-1-16,3 1-1 15,1 2-3-15,-5-4 0 16,5 3 1-16,0-1 7 15,0-1 5-15,1 0 6 16,0-2 1-16,3 0-5 16,-1-2-3-16,4 3-6 15,0-1-4-15,-3 1-3 16,1 1-1-16,-1-2-1 16,1 1 0-16,2 0 2 15,3 0 1-15,0 0 6 16,-4-2 1-16,2 3 1 0,-2-2 1 15,-2 2-1-15,3 0 1 16,-1-2 3-16,1 2 3 16,-1-1 1-16,-1-1 0 15,0 1-3-15,2-2-1 16,-4-2-5-16,3 4-2 16,-5-1-4-16,0-1 0 15,0 2-3-15,0-1 0 16,-2 1 0-16,-2 0 0 15,0 0 0-15,0 0 0 0,-1-2 1 16,2 0 0-16,-2 1-1 16,1 2-1-16,0 1 0 15,1 0 0-15,2 0-1 16,-1-2 1-16,4-2-1 16,-2 3 1-16,2 0-1 15,0-1 1-15,2 0-1 16,0-1 1-16,2 0-1 15,-3 1 1-15,-1-3-1 16,-2 1 1-16,-3-3-1 16,0 1 2-16,0 1-1 15,1 1 0-15,-3 0 0 16,2 2 0-16,1-5-1 16,-3 3 0-16,8-2 0 15,-1 2 0-15,-4-1 1 16,5 0 0-16,-8 0 2 15,2-1 0-15,-2 1 1 0,3 0-1 16,-2-2 0-16,-2 1 0 16,0 2 1-16,-3-1 0 15,0 0 2-15,0 1-1 16,3-1-1-16,-1-3-2 16,3-1-1-16,-2 0 1 15,-2 2 6-15,-1 0 9 0,-2-1 4 16,1 0-1-1,-1-1-5-15,2 4-9 0,-1-1-3 16,1 2-1-16,-2 0 0 16,1-2-1-16,-3 2 2 15,-2 1 1-15,0 0 0 16,0-1-3-16,0 1-11 16,0 0-11-16,0 0-26 15,0 0-12-15,0 0-16 16,0 0-4-16,0-1-40 15,0 1-58-15,4-16 116 16</inkml:trace>
  <inkml:trace contextRef="#ctx0" brushRef="#br0" timeOffset="1524.826">4061 10946 941 0,'0'0'201'16,"0"0"-419"-16,0 0 114 15</inkml:trace>
  <inkml:trace contextRef="#ctx0" brushRef="#br0" timeOffset="1856.078">4061 10950 339 0,'0'0'168'0,"0"0"-59"0,0 0-43 15,0 0-53-15,0 0-8 16,0 0-11-16,0 0 0 15,0 0-1-15,0 0-3 16,0 0-1-16,0 0 1 16,1 16 5-16,2 31 2 15,-4-24 3-15,0 5 0 16,-1 4 0-16,-2 8 1 16,1 1 4-16,1 1 3 0,-3-8 9 15,1-6 3-15,1-6 3 16,1-2-3-16,1-2-6 15,1-3-2-15,1-1-2 16,1 1 2-16,3-3 8 16,3 1 1-16,7 3-1 15,3-2-5-15,9 0-10 16,0-2-5-16,7-4-11 16,-2-1-5-16,3-1-13 15,-2-6-11-15,-6-3-51 16,5-1-48-16,-5-7 87 15</inkml:trace>
  <inkml:trace contextRef="#ctx0" brushRef="#br0" timeOffset="2677.641">4016 10923 328 0,'10'29'176'15,"-10"-26"-47"-15,0-3-49 16,0-3-57-16,-1 3-6 16,1-1 10-16,0 1 9 15,0 0 14-15,0 0 1 16,0 0-2-16,0 0-3 0,0 0 0 16,0 0-2-16,0 0-8 15,6 1-5-15,12 5-10 16,31 9-6-16,-19-7-7 15,-2 2-2 1,8 1-3-16,0-1-1 0,0 2 1 16,-2-3 0-16,0-2 0 15,4 1 1-15,-4-3 0 16,2-3-2-16,0 1 0 16,-3 1-1-16,6-1 0 15,4 2 0-15,3-1 2 16,-1-1-1-16,-6-1 0 15,-2-1 0-15,-15-1-1 16,-5 0-1-16,-7 0-3 16,-3 0-8-16,-2 3-27 15,1-3-20-15,-4 2-69 16,-2-2-64-16,0 0 122 0</inkml:trace>
  <inkml:trace contextRef="#ctx0" brushRef="#br0" timeOffset="3738.354">4079 11268 616 0,'12'29'177'0,"-13"-30"-264"16,-3-1-29-16,-1 0 19 16,5 2 37-16,-1-1 83 15,0 1 14-15,0 0-5 0,0-1-8 16,0 0-8-16,0 0 7 16,-1 1 21-16,1 0 10 15,0 0 11-15,1 0-7 16,0-1-21-16,0-1-12 15,0 2-16-15,0 0-3 16,0 0 3-16,0 0 5 16,0 0 13-16,0 0 8 15,0 0 12-15,0 0 1 0,0 0-9 16,0 0-7-16,0 0-17 16,4 0-7-16,7 2-7 15,2-1-1-15,32 5-1 16,-26-3 0-16,6-3 1 15,-1 2 1-15,3 1 3 16,2 0 1-16,-2-3 1 16,-1 1 1-16,3-1 2 15,-1-3-2-15,3 3-1 16,2-1-2-16,-2-1-3 16,2 2 0-16,-3-1-1 15,-1 0-4-15,-4-1-32 16,-3 1-30-16,-6-2-110 15,-1 2 110-15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7:39:43.0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9039 11517 1307 0,'-1'53'14'16,"3"-25"31"-16,-2 56 8 0,0-85 26 15,0 3 5-15,-2-2 3 16,2 0-10-16,-1-1-26 15,-1 0-7-15,1 0-12 16,0 0 2-16,-12-4 0 16,0-1-2-16,-37-11-7 15,28 11-4-15,-7 0-2 0,-2-1-2 16,-6-2-4-16,-3-2-3 16,-3 1-6-16,-2 1-3 15,6-1-1-15,-2-1-1 16,4 0 1-16,-3 1-1 15,2-2 1-15,4 4 1 16,-3-1-1-16,2 1 0 16,1-3 0-16,-3-3 0 15,2 1-2-15,2-2-2 16,-2-1-4-16,1-1-4 0,-1 1 1 16,2 1 0-16,-1 3 6 15,2-1 4-15,-5 4 1 16,-6-2 1-16,-3 1 1 15,0 0 1-15,-1-3 0 16,0 4 1-16,7 2 3 16,0 0 4-1,4 3 0-15,-2-3 1 0,-5 2-6 16,-2 0-2-16,-4 0-2 16,3 3 0-16,2 0 4 15,-1 0 1-15,-1-1 6 16,2 2 3-16,2-2 5 15,-4-1-1-15,1 2-4 16,-6-2-4-16,-10 2-8 16,1 1-3-16,-5-1 0 15,1-5 0-15,0 1 0 0,0 0 0 16,-2-2 0-16,-2 1 1 16,-2 1-1-16,0 5 0 15,6-4-1-15,-2 1 0 16,5-1 0-16,-5-4 0 15,-11 7-1-15,-1-5 0 16,-9 5-1-16,8-3-2 16,0-2-1-16,2 4-1 0,-2 0-2 15,-8 3 2-15,4 2 2 16,7 1 0-16,7 0 2 16,2-1-2-16,-1 0-1 15,-6-3 0-15,2 2 0 16,0 4 2-16,7-3 1 15,4 5-1-15,-2-3-1 16,-2 2 1-16,-4 1 0 16,-1 1 0-16,5 2-3 15,1 2 0-15,10 4-5 16,-3 3-2-16,-2 0 0 16,1 4 1-16,-8 4 2 15,4 4 2-15,2 8 1 16,2 3 1-16,8 3 2 15,2 1 0-15,4 3-1 16,2 2-1-16,-2 0 0 16,2-2-1-16,1 1-1 0,0 1-1 15,6 0-3-15,-1 5-3 16,7 1 3-16,4 2 3 16,0-1 6-16,7-3 3 15,9-9 1-15,-2-6 0 16,13-5-2-16,-2-1-1 15,3-1-1-15,7 1-1 16,1-2 0-16,6 0 0 16,8 2-1-16,5 0-1 15,12 3 2-15,4-1 1 0,7-9 1 16,5-1 1-16,-2-7 1 16,5-2 0-16,0 0 0 15,-1-6 1-15,7-3 0 16,-2 1 0-16,-1-5-1 15,-4 3 1-15,-2 0 1 16,-3-2 2-16,1 3 1 16,2-4 0-16,0 4-1 15,0-2-2-15,2-4-1 16,0 6-1-16,-2-2 1 16,1 2 0-16,-8 0 1 15,4-4 2-15,6-1 1 16,4 2 0-16,8 0 1 15,0-1 3-15,-4-5 12 16,4 0 0-16,1-1 0 16,0-2-5-16,1 2-15 15,-4 2-1-15,-4 2-1 0,-7 0 6 16,0 3 7-16,1-3 2 16,4-2 2-16,4 4-5 15,-1-3-5-15,0 0-1 16,-6 1-3-16,-4-1-1 15,0 5-1-15,4 1 0 16,4-2 0-16,6 1 0 0,-4-1 1 16,0-1-1-16,-7 0 2 15,0 0-1-15,4-2 0 16,-1-1-1-16,10 2 2 16,1-3 1-16,-6 1 0 15,-1-2 3-15,-2 2-2 16,-3 1-1-16,2 2-1 15,1 0-1-15,-4 1 0 16,0-1 0-16,-4-1 1 16,-2 1-2-16,-3-4 11 15,1-2 2-15,5-1 2 16,-2-6 3-16,-2 3-10 16,2 0-2-16,-9-1-3 15,-3 2 0-15,1 1-3 16,1-1 1-16,6 0-1 15,4 1 0-15,2-2 0 16,-1 0 1-16,-1-3-1 0,4 1 0 16,-7-6 1-16,3-4-2 15,3-1-2-15,-4-2 1 16,5 0 0-16,-2 1 2 16,-2 2 1-16,-3-6 1 15,-4 5-2-15,1-6 0 16,-1-9-5-16,2 0 0 15,-2-11 0-15,-2 5-1 16,-9 7 6-16,-5 2 0 16,-11 10 3-16,-5-4 2 0,-7 3-1 15,-3 2 0-15,-1 3-1 16,-2 2-1-16,-4-1 0 16,-1 0-1-16,-1-2 0 15,-1 2 1-15,-2 1 5 16,1-4-1-16,-5-7 0 15,-1-1 0-15,0-6-3 16,1 4 1-16,1 1 1 16,-2 0 0-16,-1 1 0 15,0 2-1-15,-5 0 0 16,2-1 0-16,-2 0-2 16,-3-5-2-16,3 2 1 15,0 2 0-15,0 2-3 16,-3 4 1-16,1-1-1 15,-2-1 0-15,0-4 2 16,0-1 0-16,-2-4-1 0,4-2 0 16,-2 8 0-16,0 0-3 15,2 8-3-15,1 1-4 16,-4 2-4-16,0-2 2 16,-1 1 4-16,-6 3 0 15,-1 1 1-15,-2 0-2 16,-2 7-3-16,-4-5-4 0,-2 5-9 15,1 1-6-15,2 2-27 16,1 2-24-16,3 0-179 16,2-6 176-16</inkml:trace>
  <inkml:trace contextRef="#ctx0" brushRef="#br0" timeOffset="14047.636">4539 11484 611 0,'29'29'174'15,"-30"-29"-221"-15,-1 0-88 16,0-2 49-16,1 2 140 16,1 0 81-16,0 0 92 15,0 0-33-15,-1 0-91 16,0 0-34-16,0-1-53 16,0 0-10-16,-1 0-5 15,1 0 1-15,0 0 6 0,-12-2 2 16,-3 1-1-1,-30-7-1-15,27 6-12 0,-2 1-12 16,-7 4-23 0,-3 3-12-16,0 4-14 0,-4 2 6 15,3 5 11-15,-2 5 5 16,-7 10 6-16,0 3-5 16,-3 8 0-16,5-1 4 15,3-3 16-15,4 2 5 16,6 5 13-16,2 5 2 0,4 3 0 15,4 5-1-15,4 1-4 16,1 0-2-16,7 2-2 16,1-3 1-16,3 2 4 15,1-1 1-15,3-6-4 16,-5-1 0-16,4-7-8 16,4 1-6-16,5-2 1 15,3-4-1-15,0-4-1 16,-3-6 2-16,3 1-6 15,0-1-5-15,0-3-1 16,1-2 3-16,1-9 9 16,-2 1 8-16,5-5 9 15,1-2 4-15,1-3 5 16,2-2 1-16,-1-2 2 16,-1 0 1-16,0-1-3 15,2-1-1-15,-1-1 1 0,4 0 1 16,-2-2 2-16,-5 1 4 15,-4-5 5-15,0 1 2 16,0-2-1-16,2-1-1 16,0-2 0-16,-1-2 4 15,-1-4 2-15,-1 1-2 16,0-3-8-16,-1-1-8 0,0 3-2 16,0-6-1-1,1 5 7-15,-2-1 7 0,-1-2 13 16,1 0 6-16,-2-2 0 15,1-4-6-15,0-5-12 16,1-1-6-16,-1-3-3 16,2 5 9-16,-4 2 14 15,-1 2 8-15,1-1 6 16,-4 2-6-16,1-2-11 16,1 2-5-16,-3 1 0 15,0 0-2-15,-2 1-1 16,-3 1 0-16,2 2-11 15,-2-4 0-15,-2 0-2 16,-1-3-1-16,1 3 0 16,0 1 0-16,0-5-1 15,2 1 0-15,0 2 0 16,2 2 1-16,-2 5 10 0,0-1 5 16,-3 1 6-16,2-2-1 15,1-2-9-15,0 2-5 16,-3-1-8-16,0 0-2 15,1 2-2-15,-2-1 0 16,1 0 1-16,0 3 0 16,0-1 0-16,1-1 0 15,-3-2-1-15,3 2 1 16,-2-1-1-16,3 3 1 16,0 2 0-16,0-4 0 0,0 6 0 15,-2-1 1-15,-1 1-1 16,0 4 0-16,-3 2-2 15,1 0-2-15,-3 1 0 16,-2-2 0-16,-2 4 3 16,0-1 0-16,-3-2-3 15,0 2-1-15,-2 1-8 16,-3-2-8-16,5 6-40 16,-3 1-47-16,-1 6 67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7:40:23.6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3980 6617 837 0,'-7'-9'245'16,"4"3"-333"-16,3 3-51 15,0 1 9-15,-1 2 68 16,1 0 77-16,-2-1 88 15,1-1 12-15,0 1-29 0,1 0-25 16,0 0-35-16,0 0-11 16,0 0 7-16,0-1 11 15,0 1 3-15,0 0-5 16,0 0-18-16,0 0-13 16,-1 1-6-16,0 0 0 15,0 7 1-15,-3 15 2 16,-2 33 1-16,6-31 0 15,-1 4 1-15,4 3 1 16,1 8 0-16,0 4 0 0,-2 3 2 16,-1 1 3-16,-2 5 2 15,1 1 1-15,0 3 2 16,0-5-2-16,0-8-1 16,0-4 0-16,-1-6 1 15,-3-5 3-15,1-5 3 16,1-2-2-16,-1-10-3 15,1 0-5-15,0-4-33 16,0 0-50-16,1 0 51 16</inkml:trace>
  <inkml:trace contextRef="#ctx0" brushRef="#br0" timeOffset="1170.113">11308 6253 1302 0,'60'43'391'16,"-59"-43"-349"-16,3 1-287 15,1 1 43-15,-5-2 135 16,0 0 75-16,0 0 56 15,0 0-6-15,0 0-5 16,1 0 6-16,10 3 9 16,-1-1-1-16,-2-1-8 15,33 0-5-15,-26-4-13 16,-2-3-8-16,9 3-13 16,-6-1-5-16,6 1-7 15,3-1-4-15,4 2-3 16,7 1-1-16,3 2-4 0,4 2 0 15,-2 4-2-15,1 7 2 16,-3 6 0-16,-1 2 2 16,-2 2 2-16,-8-5-1 15,-3 0 1-15,-1 0 0 16,-3-1-1-16,4 0-1 16,-3-3 1-16,0 0 0 15,-5-2 0-15,-3 1-1 16,-5 1-4-16,-3-3-5 0,-2 6-4 15,-4-1 1-15,-3 1 3 16,-2 2 6-16,-8 0 3 16,1-1 1-16,-2 3 1 15,-3 0 0-15,0 0 0 16,-4-1-1-16,3-2 1 16,5 1 1-16,4-2-1 15,2-3 1-15,1-1 0 16,4 1-1-16,-2-3 1 15,-1-1 0-15,3-3 0 16,0-1 0-16,3 0 0 16,3 1 1-16,0 0 0 15,-3-1 1-15,2 0 2 16,1-2-1-16,0 0 0 16,5 1-1-16,0 3-1 15,6 1 0-15,5 2 0 0,6 2 0 16,11 3 0-16,0-2 0 15,9 4-1-15,-1-4 0 16,3 0-1-16,1 2 0 16,-2-1-3-16,1 2-1 15,-15-5-17-15,-4 1-20 16,-13-3-92-16,-3-2-95 16,-4 2 143-16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7:41:13.1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10757 7541 200 0,'-2'38'50'0</inkml:trace>
  <inkml:trace contextRef="#ctx0" brushRef="#br0" timeOffset="1650.802">10753 7578 297 0,'0'0'148'16,"0"0"-40"-16,0-1-79 16,0-1-16-16,0 1-10 15,0 0 2-15,0 0 16 16,0 1 6-16,0 0 5 16,0 0-2-16,0 0-16 15,0-1-6-15,1 1-6 16,-1 0-1-16,0 0-1 15,0 0 0-15,1 0 7 16,1 1 4-16,0 0 3 16,3-1 1-16,1 1-5 15,5 0-2-15,6 1 2 16,30 3 0-16,-27-3 2 0,1-2-2 16,-1 1-4-16,1 1-1 15,0 0-2-15,0 2 1 16,-2-4 2-16,1-1 3 15,-2-2 1-15,4 0-1 16,0-1-2-16,2 1-2 16,5-2-2-16,0 0 0 15,2 3 1-15,1-1 2 16,1 1 9-16,1-2 3 0,2 0 0 16,-1-1-1-16,-1 0-6 15,3 1-2-15,-3-2 2 16,1 0 3-16,0 0 12 15,-2 3 3-15,4 0 3 16,2 0-3-16,4 3-11 16,0 0-4-16,3 0-3 15,-1 1 2-15,-4 1 5 16,2-4 0-16,-4 0 2 16,-1 2-4-16,-4-3-5 15,-2 3-2-15,0 0-1 16,-3-2 4-16,3 4 9 15,1-2 3-15,-3 1 7 16,0 1-2-16,-1-1-4 16,4 3-3-16,-2-2-8 15,3 0-4-15,1 2-5 0,-3-2-2 16,-1 3 0-16,-1-2-1 16,3 1 0-16,-1-1 0 15,3 1 0-15,0-1-1 16,0-1 3-16,2 3 3 15,3-3 4-15,1 2-1 16,-1-2-2-16,1 0-4 16,-3 2-3-16,-2-1-1 15,0 1 1 1,-2 0-1-16,7 3 0 0,1-1 0 0,5 1 0 16,1-1 0-16,2-3 0 15,-3-2 0-15,2 2 0 16,-4-3 1-16,-5 1-1 15,0 0 0-15,1-1 1 16,6 0-1-16,3 0 0 16,1-1 0-16,-1 1 0 15,0 0 0-15,-4 1 0 16,1 1 1-16,-3 0-1 16,0 0 1-16,2-1-1 15,1 0 0-15,2 0 0 16,1 0 1-16,0 2-1 15,3-1 1-15,-3 0-1 16,0 3 0-16,-8-2 1 16,2 0-1-16,1 0 0 15,-1-1 1-15,9 4 0 0,0-1 1 16,-2-2 0-16,2-2 0 16,-1-1 0-16,-3 0 0 15,-6 0-1-15,-3 3 0 16,-1-1-1-16,0 0-1 15,6 3 1-15,-1-3-1 16,-1 3 1-16,2-1 1 16,1 1-1-16,0-2 1 15,-7-1 0-15,5 1 0 0,-1-3-1 16,-1 0 1-16,9 2 0 16,-5-2 0-16,3 0 0 15,0 3 0-15,1 1-1 16,-3-1 1-16,-2 3 0 15,0 0 0-15,-3 0 11 16,0 3 4-16,3 0 7 16,-2-2 2-16,-1 0-8 15,2-3-5-15,-2-1-5 16,-1 3-1-16,-2-3-1 16,-2 2 0-16,-2 0-1 15,-4-3 1-15,1 0 1 16,1 2-1-16,1-5 0 15,7 1-1-15,-1 1-1 16,4-1 0-16,-2 2 0 16,1-1-1-16,0 0 0 0,-2 4 0 15,0-2 0-15,-2 1 0 16,-5-1-1-16,3-3 1 16,-2 0 0-16,3 0 0 15,6 0 2-15,2 1 2 16,0-1 5-16,-1 2 2 15,-1-2-1-15,-2-3-2 0,-2 3-3 32,-1-2-1-32,-4-1-2 0,5 1-1 0,1-1 0 15,2-4 0-15,3 7 1 16,-6-3 0-16,-1-1-1 16,-2 3 0-16,3-1-2 15,-6-1-1-15,4 4-1 16,0 2 1-16,-5 1-1 15,-3-1 0-15,3-1 1 16,2 0 0-16,3-1 1 16,3 2 0-16,-2-3-1 15,-3 1 1-15,-7 0 0 16,-5-1 0-16,-10 1 0 16,-5 2-3-16,-8-3-38 15,2 1-35-15,-8 1-140 16,1-2-228-16,-9 2 289 15</inkml:trace>
  <inkml:trace contextRef="#ctx0" brushRef="#br0" timeOffset="10365.659">8031 9389 598 0,'0'-1'163'0,"5"1"-234"16,-3 1-7-16,-2-1 36 15,0 0 17-15,0 0 31 16,0 0 10-16,0 0 16 16,0 0 14-16,0 0 16 15,2 0 5-15,1-1 7 16,-1 0-1-16,-2 0 0 15,1-1-3-15,-1 1-20 16,0 0-11-16,1-2-13 16,3-9 3-16,-3 4 10 15,-1 1 4-15,-2-3 7 16,-3 2-4-16,-1 0-13 16,-32-29-3-16,20 30-17 15,-1-1-4-15,-5 1 3 16,-4 0 5-16,-3-1 19 15,-2 1 7-15,-2 0 6 0,2 0-5 16,3 0-14-16,-1 0-7 16,3 0-13-16,4 2-2 15,-6 1-6-15,1-3 0 16,-7 5-2-16,-4-2 1 16,-3 1-1-16,1 4 0 0,-2 0-1 15,-1 0 0 1,0 5 0-16,0-2 1 0,6-2 0 15,-2 5 0-15,0-3 1 16,-4 3 0-16,-3 6-1 16,-2-3 0-16,5 5 0 15,0-1-1-15,2 4 0 16,5-2 0-16,1 3 1 16,4 5-1-16,1-3 0 15,-6 3 0-15,-1-2-1 16,-3 0 0-16,-1 5 1 15,2 2 0-15,2 5 0 16,2 3 0-16,3-1 0 16,3 0 0-16,4-2-3 15,-2-5 2-15,5 1-2 16,3-2 1-16,5 4-1 16,3 2-3-16,1 3-3 15,2 6-1-15,1 4 0 0,3 9 1 16,4 1 1-16,2-4 2 15,4-4 2-15,2-8 1 16,2 0 1-16,1 0-1 16,4-6 0-16,4 2-2 15,6-1-2-15,4 0-3 16,5 6-2-16,5-1 1 16,7-4 2-16,3-2 4 15,5-7 4-15,2 2 0 16,2 0 1-16,-2 0 1 0,-2-4 1 15,-4-9 2-15,2-3 3 16,-1-3 0-16,2-3 2 16,2 4 0-16,0-5-2 15,-6-1 1-15,3-4-4 16,-6-1 0-16,0-1-1 16,4 0-1-16,-5 1-1 15,4-1 1-15,-1 1-1 16,-2-1 1-16,1-3 1 15,-3 1-1-15,-4-2 1 16,-2-3 1-16,-8-1 1 16,1 0 1-16,-1-8-1 15,0 1 0-15,3 0-1 16,-3-5-2-16,-3 0-2 16,3-3-2-16,-2-4 0 15,3 1-1-15,-3-6 2 16,-2-4 1-16,-5-5-1 0,-2-1 2 15,0 2 0-15,-2 10 0 16,2 4 0-16,-2 2 0 16,0 3-1-16,0-3-1 15,-7 3-17-15,4 0-5 16,-2 0-4-16,-2 1-4 16,5-2 10-16,-5 1 3 0,-2-1 7 15,-1 3 2-15,-1-4 9 16,1-1 1-16,1-4-3 15,1-2 0-15,3-3 0 16,-1 2-4-16,-6 5-3 16,2-1-7-16,-5 2-11 15,1-2-8-15,-2-3-33 16,-5 0-26-16,-2 3-103 16,-8 0 123-16</inkml:trace>
  <inkml:trace contextRef="#ctx0" brushRef="#br0" timeOffset="12679.084">11879 10371 1125 0,'72'69'368'0,"-74"-69"-421"16,-2 0-117-16,3 3-13 16,1-3 53-16,0 0 128 15,0 0 60-15,0 0 34 16,0 0-5-16,0 0-10 15,0 0-12-15,0 0-17 16,0 0-5-16,0 0-11 16,0 0 2-16,0 0-5 15,0 0-3-15,8 1-6 0,-2 0-6 16,2 0-9-16,7 1-2 16,33 5-3-16,-23-5 0 15,7 0 0-15,2 1 0 16,8 0 1-16,2 0-1 15,1 2 1-15,-1-2 0 16,-4-2 0-16,0 3 1 16,1-4 1-16,-1 0-1 15,3-1 0-15,2-3 1 16,2 3-1-16,4-1 0 0,3-1 1 16,0 0 0-1,2-1 0-15,-5 1 0 16,0 1-1-16,0-2 0 0,-8 2-1 15,7-2 1-15,0 2 1 16,-1 0 2-16,10 2 0 16,-3 0 1-1,-3 0 1-15,-2 0 3 0,-4-2 0 16,4-1-1 0,1 0 2-16,1-1 1 0,5 0 1 15,-1 0 0-15,2 3-5 16,5 0-3-16,-6 1-3 15,1-1 1-15,-1 1 1 16,-1-3 5-16,-1 2 6 16,-2 1 1-16,-2-1 0 15,0 1-5-15,-7 1-6 16,-4 0-1-16,3 1-2 0,-3 2 0 16,10 1 0-16,2-2 0 15,0 3 0-15,5-1 0 16,-2-1 1-16,-3 1 3 15,-8-2 2-15,-4 3 3 16,-7-1 3-16,4 1 1 16,4 2-3-16,2-4-1 15,0 5-6-15,-3 3-2 0,2 1-2 16,-1-1-1-16,-1-1 1 16,-1-4-1-16,-1-4 0 15,-4-1 1-15,3 2 0 16,2-2 0-16,4 2 1 15,2-2-1-15,1 0-1 16,1 3 1-16,1-1-1 16,0 0 1-16,0 0-1 15,-5 0 1-15,4-1 0 16,3 0 0-16,1-1 0 16,7 1 1-16,-2-3 0 15,1 4 1-15,-4-2 1 16,-4 1-1-16,-4 1 1 15,1 0-1-15,4 1-1 16,2-1 0-16,2-2 0 16,-2-2 1-16,0 4 3 0,-4-3 1 15,-3 2 1-15,-3 2 1 16,-8-6-4-16,9 3-2 16,-3-5-2-16,5 0 0 15,6 3-1-15,-5-3 0 16,4 0 0-16,-4 1 1 15,-2-1 3-15,-3 0-1 16,-1 1 2-16,-3-1-1 16,-1 0-1-16,2 2 0 0,0-1-2 15,1 0 0-15,4 2 0 16,-1-2-1-16,3 2 1 16,-1 0-1-16,0 0 0 15,-2-1 0-15,-3 0 0 16,-1-1 0-16,3 2 0 15,4 0 0 1,1-1 0-16,6 1 0 0,1-2-1 16,-2-1 0-16,-3 1 0 15,-2-2 1-15,-7 1 0 16,-2 0 0-16,4 1 0 16,-2 1 0-16,3-1 1 15,-2-2-1-15,-4-2 1 16,-1 3 0-16,2 1 0 15,0-1 0-15,3 1 0 16,0 1 0-16,-4-1 1 16,-2 2 0-16,0 0 0 15,-2-1 0-15,4-1 4 0,1 1 0 16,0 0 2-16,3 1 0 16,-3-1-3-16,-1 0-1 15,-3 2-1-15,-1-1-2 16,-5 1-1-16,2 4 0 15,-4-3 0-15,-1 3-1 16,-8-1 0-16,2 1 0 16,0-1 0-16,5 1 1 15,5-2 0-15,-1 1 0 0,4-1-1 16,-3 0 0-16,2 0 1 16,1 1-1-16,0-2 0 15,2 4 0-15,2-2 1 16,0 1-1-16,-5 1 1 15,0-1 0-15,-2 1 0 16,-3 0 0-16,3-5 0 16,0 0 0-16,-4 0-1 15,-1-1-1-15,-3 2 0 16,-1-4-1-16,0-1 2 16,0 2-1-16,2-5 0 15,1 3-1-15,-1-1 1 16,-1 0-1-16,-4 1-19 15,-2 2-18-15,-3 1-73 16,-1-1-76-16,-4-11 119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7:51:20.4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16704 10543 331 0,'36'47'94'16,"-34"-46"-86"-16,-4 2-41 15,0-1 8-15,1-2 53 0,-1 0 18 16,1 0 33-16,1 0 13 16,0 0-3-16,-1 0-7 15,0 0-20-15,0 0-7 16,1 0-7-16,0 0 1 16,0 0-6-16,0 0-8 15,0 0-13-15,0 0 0 16,0 0-3-16,0 0 0 0,0 0-1 15,0 0-6 1,0 0-3-16,0 0 0 0,0 0-2 16,0 0 0-16,0 0-1 15,0 0-1-15,0 0 2 16,0 0 0-16,0 0-3 16,-1 0 1-16,-1 0-7 15,1-1-4-15,0 0-1 16,0 0-1-16,0-1 5 15,-4-1 3-15,-3-3 5 16,1 3-1-16,1-1-5 16,4 3-5-16,0 0-8 15,0 0 0-15,0 0 5 16,1-1 5-16,0 1 4 16,0 0 3-16,0 0-1 15,0 0 0-15,-1 1-2 16,1 0 0-16,0 0 0 15,0 0-1-15,0 0-1 0,0 0 1 16,0 0 1-16,-1 3 1 16,2 3 2-16,2 0 2 15,0-2 2-15,2 3-1 16,-1-2 0-16,7 0-1 16,1-2-4-16,30 28 0 15,-31-28 0-15,-1-1-1 16,2-1 0-16,-1-1 0 15,-6 0 1-15,0-1-1 0,-4-3 13 16,-1 3 5-16,1 0 3 16,0 0 2-16,0 0-19 15,0 0-3-15,1-10-4 16,-1 2 0-16,-1-1 3 16,-1-30 0-16,-1 30-2 15,3-3-4-15,-3 0-8 16,-3 0-4-16,2 1-7 15,-4 3-1-15,2 4-9 16,1 1-1-16,0 2 10 16,0-1 2-16,-1 3 18 15,-1 1 5-15,-1 3 0 16,-1-2-1-16,1 5-3 16,-1 0 1-16,8 2 2 15,1 4 2-15,2 2 9 16,0-1 1-16,3 1 2 15,-3-3 0-15,7 0-6 0,-1-1-1 16,1-1-1-16,1-1-1 16,-3-1 0-16,2-1-1 15,-3 0 3-15,0-3-1 16,-1 0 2-16,1-3 1 16,-4 0-1-1,2 0 0-15,-4-1 15 0,0-1 4 16,0 0 3-16,0 0-1 15,0 0-16-15,0 0-7 0,0-1-9 16,0 1-5-16,0 0-3 16,-1 0 0-16,0-7 0 15,-2 1 4-15,1 0 3 16,-3-1 3-16,1 1 4 16,-2-3 1-16,-32-28 1 15,28 30-1-15,4 0 2 16,0 1 0-16,0 3-8 15,5 1-4-15,-4 0-5 16,2 3-2-16,2 0 2 16,0 0 2-16,0 0 6 15,1 0 3-15,0 0 7 16,-2 7 3-16,1 5-1 16,0 1 1-16,1 28-1 15,2-28 0-15,4-3 2 16,-2 0-1-16,-1 0-1 15,3-2 1-15,0-1 6 16,-2-3 3-16,5-3 8 0,0-1 3 16,1-3-1-16,4-3 1 15,-5-1-7-15,-3-1 4 16,-4 2-3-16,-2 0-5 16,0-3-17-16,0 3-38 15,-3-3-301-15,-7-2 240 16</inkml:trace>
  <inkml:trace contextRef="#ctx0" brushRef="#br0" timeOffset="8474.129">8390 6125 120 0,'0'6'55'16,"-1"1"-18"-16,-2 0-26 16,1-1 12-16,-1-2 22 15,-1 1 4-15,3-4-1 0,-1 2-14 16,-1 0-14-16,1-1 3 15,0 0 6-15,1-1-2 16,-1-1-9-16,1 0-9 16,0 0-7-16,0 0 1 15,0 0 17-15,0 2 13 16,-1-1 15-16,1 1 0 16,0-2-12-16,0 0-10 0,0 0-13 15,0 0-1-15,0 0-4 16,-1 0-3-16,1 0-3 15,1 0 3-15,0 0 9 16,0 0 5-16,0 0 6 16,0 0 1-16,0 0-1 15,0 0 0-15,0 0 5 16,0 0 1-16,0 0 1 16,0 0 0-16,0 0-1 15,0 0-1-15,0 0-5 16,0 0-5-16,0 0-6 15,-1 0-3-15,1 0-5 16,0 0-2-16,0 0 0 16,0-1 1-16,0 0 2 15,0 0-1-15,-1-1-1 16,0-7-1-16,-3-1-3 16,0-3 0-16,-18-24 0 0,14 29 1 15,1 4-1-15,-4-2 0 16,2 1 0-16,1 1-1 15,-2 1 0-15,3 1 1 16,-1 0-1-16,-3-1 0 16,5 3-1-16,-3 0-2 15,5 2-2-15,-2-1 1 16,4 1 1-16,1-2 2 16,-1 0 0-16,1 0 1 0,0 0 0 15,0 0 0 1,0 0 0-16,0 5 2 0,1 8 0 15,0 1 0-15,3 32-2 16,1-29-1-16,-1-1 0 16,5 0-1-16,-3-5 1 15,-2-1 0-15,4-1 1 16,-2-5 0-16,3 2 0 16,-5-1 0-16,3-2 0 15,0 2 0-15,-2-3 1 16,1 0 1-16,1-2 2 15,-3 0 1-15,-3-1 2 16,0 0 1-16,0 0-2 16,0 0 3-16,5 0 2 15,3-2 2-15,-2 1 8 16,-1-1-2-16,-2 0-5 0,-1 1-3 16,-1-8-9-1,0-3-1-15,28-34-1 0,-29 29 1 16,-1 0 2-16,-2 2 1 15,1-1 2-15,0-1-1 16,-1 2-3-16,-1 1 0 16,0 8-4-16,-2 1-3 15,0 3-1-15,-2 1 0 16,0-1 3-16,-1 0 0 0,-3 2 0 16,1 1-1-16,-2 0 1 15,3 1 1-15,0 1 0 16,0-1 1-16,1 5-2 15,1 0-1-15,1 4 1 16,-1 3 2-16,3 1 1 16,3 0 2-16,1-2 2 15,1-1 1-15,2 2-2 16,-1 0 0-16,4-2-2 16,-1-1-1-16,3-3 2 15,0-1-1-15,0-2 2 16,2 0 0-16,-1-1 0 15,3-1 0-15,-3 0 1 16,0-1 1-16,1-4 6 16,-3 1 3-16,1-2 6 15,-3 0 2-15,-1 1-3 16,-2-3-3-16,-1 5-5 0,0 0-4 16,0-1-1-16,0 1-1 15,0 0 0-15,-1 0-1 16,0 0-1-16,-1-4 0 15,1 1-1-15,0-1 0 16,0 1-2-16,0 2-2 16,0 0-3-16,-1 1-4 15,1 0-4-15,0-1-6 16,0 1-25-16,0 0-44 16,0 1 58-16</inkml:trace>
  <inkml:trace contextRef="#ctx0" brushRef="#br0" timeOffset="40363.782">9302 5193 93 0,'18'66'23'15</inkml:trace>
  <inkml:trace contextRef="#ctx0" brushRef="#br0" timeOffset="41413.752">9316 5258 139 0,'-3'1'84'0,"1"2"13"16,-2-1-13-16,1 0 10 16,0 1 6-16,-1-2-7 15,1 0-10-15,-1 1-23 16,0 1-14-16,-1-1-22 16,0-1-4-16,0 0 1 15,-1 0 2-15,-1-1 4 16,0 0 3-16,-1 0-5 15,0 0-2-15,1 0-6 16,0 0-4-16,0 0-4 16,1-1-2-16,-1 0 2 15,0 0 0-15,1-1-1 16,-3-2 1-16,0-1-2 16,-1 0-2-16,-30-16-2 15,29 15-1-15,0 0 0 16,-1 2-1-16,-3 0-1 0,-1 0 0 15,-4 1 0-15,4 3 1 16,-3-1 3-16,-2 1 1 16,2 0-3-16,0-1-2 15,-1 1-2-15,2 1-1 16,0 4 1-16,0-1-2 16,1 2-12-16,-3 1-7 15,1-2-16-15,-2 2-1 16,-1 4 5-16,-1-2 5 0,4 5 12 15,0-1 1-15,4-3-14 16,3 4-2-16,-2-1-5 16,3 4 1-16,1 4 18 15,-1-3 3-15,1 9 4 16,3-4-1-16,-1 2-5 16,2 4 1-16,4 0-1 15,-4-3 2-15,4 0 6 16,-4-1 2-16,4-1 7 15,-1 5 2-15,4 3 5 16,4-3 0-16,3 1-1 16,2-3-2-16,1-6-3 15,2-1-1-15,0 2 0 16,6-2 0-16,2-2 3 16,-1 1 0-16,5 0 1 15,-4 0 0-15,6 1-1 0,1 0 0 16,0-6-1-16,2 1 0 15,-1-6 0-15,1-2 1 16,1-2 1 0,-1-4 6-16,-1-1 8 0,1-2 3 15,-2-4 3-15,-3 0-4 16,1-6-6-16,-7-1-1 16,1-5 3-16,-2 3-1 15,-3-1 3-15,-1 1 0 16,-4 0-3-16,-2-2 1 0,2-3-1 15,0 1-2-15,-1-2-1 16,-1-1-1-16,-2-1 4 16,-1 0 2-16,-3-2-1 15,1-1 0-15,0 0-8 16,-1-1-3-16,0-2-2 16,1 6 1-16,-1 1 1 15,-1 2 3-15,-1 1 5 16,0 0 12-16,-3-2-1 15,-2-1-3-15,-3 0-5 16,-2 0-11-16,-2 1-3 16,-1 3-1-16,-2 1-1 15,-2-2 1-15,3 4-1 16,-2 0-1-16,-2-3-1 16,2 2 1-16,-1 1 0 15,6 1-1-15,4 3-14 0,0 2-14 16,1 3-39-16,-3 2-25 15,0 4-89-15,2 0-68 16,-6 3 159-16</inkml:trace>
  <inkml:trace contextRef="#ctx0" brushRef="#br0" timeOffset="47551.824">17019 10081 539 0,'70'-10'135'16</inkml:trace>
  <inkml:trace contextRef="#ctx0" brushRef="#br0" timeOffset="48458.279">17097 10060 427 0,'5'-5'213'0,"-2"1"-63"15,1 0-37-15,-2 2-40 16,1 0-8-16,-2-1-10 15,0 0-5-15,-1-1-13 16,0 1-9-16,-1-1-16 16,0 0-4-16,-1-2 4 15,0-1 2-15,0-1 3 16,-2 0 0-16,1-1-4 16,-2-2 0-16,-18-30 0 0,14 28 2 15,-4 3 0-15,2 0 0 16,-2 0-5-16,-1 1-2 15,-3 2-6-15,-2-3-3 16,-1 4-3-16,-1 0-1 16,-1 3-2-16,-2 2 1 15,0 1-1-15,-1 0 1 16,0 4 3-16,4 5 1 16,-2 0 2-16,-3-1 0 0,-2 2 0 15,-8-2-2-15,1 7 0 16,1 4-1-16,-5 6-5 15,1 7-2-15,1 6-3 16,-2 3-3-16,5 1 2 16,3 2 2-16,5-1 5 15,6 2 4-15,4-4 3 16,4-1 0-16,3 1-1 16,0-2 0-16,6 3 1 15,-5 2-2-15,-3 0-8 16,8-2-3-16,0-3-1 15,0-4 1-15,11-2 3 16,-6 2 1-16,5-7 3 16,2 1 2-16,4-1 1 15,0-6 0-15,10 1-5 16,3 0-1-16,8-1-3 0,6 2 0 16,7-4 1-16,6-4 1 15,4-7 2-15,-1-2-2 16,-7-5 0-16,0-2-5 15,-2-6-10-15,-1-2-5 16,2-7-1-16,-3-2 6 16,-5-2 12-16,2-3 8 15,-5 0 4-15,3 0 0 16,-6-4 0-16,2 0 1 16,-8-3 13-16,-5-1 10 0,-3-1 22 15,-9 0 7-15,-1 2-9 16,-4-2-10-16,-3-7-22 15,3-2-8-15,2-9-3 16,-3 0 0-16,1 6 0 16,-4-6-1-16,-3 3 8 15,1 4 6-15,-1 0 18 16,-5 3 7-16,1 0-2 16,-5-2-7-16,1-1-14 15,0 4-8-15,-5 4-3 16,0 4 0-16,-5 8-3 15,-1 4-1-15,-2 2-1 16,-2 3-1-16,-5-1-3 16,0 3-3-16,-4 5-27 15,-5-1-36-15,0 12-169 16,-3 4 159-16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8:00:41.7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12862 11212 973 0,'0'2'308'0,"1"-2"-334"16,2 3-27-16,-3-3 11 15,0 0 21-15,0 0 46 0,0 0 14 16,0 0 8-16,0 0 0 16,0 0-22-16,0 0-11 15,0 0-3-15,0 0 10 16,0 0 14-16,0 0 1 15,0 0-5-15,0-1-10 16,-1 0-15-16,0 0-3 16,0 0-2-16,-5-11-1 15,-4 0-2-15,-29-28 2 0,26 25 0 16,2 0 1-16,-2-1 0 16,2 0 1-16,1 3 4 15,-4 1 4-15,-1 3 4 16,-6-2 0-16,-4-4-5 15,-3-7-5-15,-4-1-6 16,-1-1-2-16,-5 2-2 16,-2 5 2-16,3 4 2 15,-2 3 2-15,-2 4-1 16,-3 6-7-16,-2 5-16 16,-4 6-7-16,0 8-13 15,-2 5 0-15,0 8 6 16,1 0 5-16,3 4 14 15,6 4 5-15,-5 2 10 16,1 1 4-16,-2 2 7 16,1-4-1-16,9 2 4 15,5 5 1-15,7 6-1 0,7 1-1 16,10 8 0-16,5 0 1 16,9 0 7-16,5-2 10 15,5-8 10-15,5 0 2 16,6 0-1-16,2-2-4 15,6 4-12-15,4-3-5 16,1-6-9-16,3-4-5 16,-3-7 0-16,1-4 3 15,0-3 12-15,1-3 3 0,4 3 10 16,3-4 2-16,0-3-5 16,-1 0-1-16,3-8-5 15,1 1-3-15,-4-8-1 16,-3-1 3-16,-7-6 3 15,-2-3 2-15,0-2 3 16,2-4 0-16,-1-2-8 16,-1 0-5-16,0-2-11 15,2-1-2-15,-4-2-3 16,-2-3 2-16,2-2 1 16,-5 0 0-16,-1 0-1 15,1-3-2-15,-11-5-3 16,4-2-1-16,-4-8 1 15,-4 2 2-15,-1 3 1 16,-2-2 0-16,-6 0 0 16,2-3 0-16,-3-4-3 0,1 2 1 15,-8 2-1-15,-1-3-1 16,-1-5 1-16,-7-4 0 16,10-2 0-16,-5 1 0 15,2 4 0-15,1 1 1 16,-2 4-1-16,3 3 1 15,-5 5-4-15,0 6-3 16,0 3-9-16,-1 1-14 16,-7-3-45-16,-6-2-34 0,-11 2-44 15,-5 0-50-15,-8 11 134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6-02T18:01:48.8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20623 15425 740 0,'14'2'326'0,"1"-2"-151"15,2-6-104-15,4-3-32 0,2-3 0 16,0-1 2-16,-4 0 31 16,0-1 15-16,-5 2 13 15,-2 2-3-15,-5 2-24 16,1-3-16-16,-2-1-28 16,1-6-9-16,0-1-3 15,-1-1 3-15,0-2 4 16,-1 0 1-16,0 2-1 15,1-2-3-15,-2 0-4 16,1 1-1-16,-1-3-5 16,1-3-2-16,-1-2-3 15,0-2 1-15,-3 1 0 16,3-1-1-16,-3-7-2 16,-1-3-1-16,2-9-3 15,1-2 0-15,1-2-2 16,2-4 1-16,0 1 0 0,-1 0 1 15,1 0 0-15,-1 0 0 16,-2 1-1-16,0-2 0 16,-3 5-1-16,0 3 0 15,-3 3-1-15,-1 2 1 16,-4 4 1-16,-2 1 0 16,0 0-1-16,-2-1 1 0,0-5 0 15,-1-1 1 1,-2 7 0-16,0 3 0 0,-1 0 0 15,0-2 1-15,-4-1 0 16,2-4 1-16,-4 4 0 16,-1-3 3-16,2-6 5 15,-3-1 4-15,2-1 5 16,0 1 0-16,0 5-3 16,1 2-2-16,-2-3-5 15,-1 1-1-15,-10-12-2 16,-4 1 0-16,-3-11-2 15,-5 0 0-15,3 3-4 16,-2 0 0-16,-2 9 1 16,1-2 0-16,0-1 2 15,0 2-1-15,0-4 1 16,-6-5 1-16,-7 4-2 16,-4 5 0-16,-1 7 2 15,2 6 0-15,5 5 2 16,3 2 1-16,0-5 1 0,-5 2 3 15,-2 1 1-15,-6 1 2 16,-5 4-2-16,1-2-1 16,5 1-5-16,-4-2-1 15,-1 3 3-15,-5 5-1 16,-7 5 2-16,2 3 1 16,10 3-5-16,-1 1 0 15,-1 0 0-15,-3 0-2 0,-10-2-1 16,1 0 0-16,6-2-3 15,2 2-1-15,-3 0-1 16,-4 5 0-16,-8 3 0 16,4 5 0-16,7 6-1 15,-1 1 0-15,-9 6-2 16,-7 3 2-16,-5 9-5 16,3 5-2-16,5 4 3 15,1 4 0-15,0-2 4 16,6 2 3-16,11 9-3 15,7 3-1-15,3 6 2 16,-4 4-1-16,-2 4 3 16,2 3 0-16,8 7-1 15,3 5 0-15,11 7 2 16,2 7 0-16,2 10 0 16,8-1 3-16,-1 2-1 15,1-5-1-15,1 8-1 0,-3 3 0 16,2-4 0-16,0 0-1 15,3-6-1-15,-2 1 0 16,1 2-1-16,3 4 0 16,-4-4-3-16,3 2 0 15,-6-1-1-15,3-8-10 16,4-11-26-16,3-14-22 16,13-16-82-16,3-9-82 0,11-18 147 15</inkml:trace>
  <inkml:trace contextRef="#ctx0" brushRef="#br0" timeOffset="521.604">15521 12812 1036 0,'-13'3'362'0,"-1"5"-369"15,5 3-58-15,2 9-48 0,-1 12 16 16,1 19 110-16,-1 6 63 15,-1 3 66-15,3-1 10 16,-7-7-42-16,1 1-34 16,-3 3-41-16,-1 4-17 15,-1 12-15 1,0-1 0-16,-3 17 1 0,0-2 1 16,4 4 4-16,1 9 0 0,4 3-2 15,-2-3-1 1,5-7-4-16,1-7 1 15,5-3 0-15,1-2 1 0,6-10 3 16,5-9 1-16,6-15 12 16,2-5 2-16,2-16 4 15,5-1-1-15,16-13-11 16,13-7-3-16,29-15-2 16,17-10-3-16,20-24-22 15,9-7-21-15,17-32-126 16,0-12 108-16</inkml:trace>
  <inkml:trace contextRef="#ctx0" brushRef="#br0" timeOffset="16621.103">7646 15413 362 0,'39'7'208'16,"-39"-7"-36"-16,-2 0-115 16,0 0-90-16,1 0-5 15,-1 0 30-15,1 0 32 16,0 0 62-16,0 0 13 16,0 0-12-16,0 0-19 15,0 1-42-15,-1 5-14 16,1 2-12-16,-1 1-3 15,-2-1 2-15,1-1 1 0,-2 3 5 16,2-2 4-16,-1-1 3 16,0 4 5-16,2-6 5 15,-1 5 2-15,0 0 2 16,0-2-2-16,-10 32-8 16,10-29-4-16,3-1-8 15,-1 2-3-15,3-2-2 16,0-2 0-16,-1 0 0 15,2-2 1-15,1-1 2 16,3-1 4-16,-2 1 2 16,3 2 1-16,1-3-1 15,-4 3-2-15,6-1-4 16,-1 0 0-16,4 1 1 16,0-3 0-16,4 3 2 15,-1-1 1-15,1 1 3 16,5 0 4-16,-5 1 11 15,2 0 9-15,1 0 12 0,-2-1 5 16,3 0 3-16,2 2-5 16,2-2-8-16,0 3-5 15,1-2-8-15,-3-4-2 16,1 2 0-16,-2-3-2 16,-1-1-3-16,-2 3-3 15,-4-4-5-15,2-1 0 16,-3 0 0-16,6 0-1 15,-2 4-2-15,-2-2-3 0,6 1-3 16,-1-1-2-16,6 1 0 16,-1-1-1-16,2-1 2 15,0-1-1-15,3-1 2 16,2-2 0-16,2 1-1 16,1-1 0-16,-1-4-1 15,-2 2 1-15,-5-1 0 16,3 0 2-16,-6 1 4 15,2 2 2-15,-1 1 4 16,1-2-1-16,2 3 0 16,0-2-2-16,2-2-1 15,1 0-2-15,0 4-2 16,3 1 1-16,-4-1-3 16,5 1 1-16,-2 0-1 15,-4 0-1-15,-1 1 2 0,-6-2 2 16,1 0 2-1,2-1-1-15,3-3 0 0,2 5-2 16,0 1-4-16,2 0 0 16,-4 3 0-16,1-1-1 15,-1-3-1-15,1 4 2 16,2-4-2-16,-3 0 0 16,1 2 1-16,-3-2-1 15,0 1 0-15,-2 1 0 16,1 0 0-16,1 1 1 0,-1 0-1 15,7 2 0-15,-2-3 0 16,-2 0 1-16,3-1-1 16,0-1 1-16,-1 1 0 15,0 0 0-15,-3 0 1 16,1 3-1-16,-2-3 0 16,-2 0 1-16,0 5-2 15,-3-3 0-15,4 2 1 16,1-2-1-16,2-2 0 15,2 1 0-15,2-1 0 16,-1 1 0-16,3-1 0 16,-2 1 1-16,3 0-1 15,0 0 0-15,-2-2 0 16,0 1 0-16,1 0 0 16,-1-1 0-16,-1 0 0 15,1 0 0-15,0-1 1 16,-1 1 0-16,1 1-1 0,-4 0 1 15,-2 2 0-15,-3-1 1 16,-3-1 1-16,-4-1-1 16,-4 1 0-16,-2 2 0 15,-2-1-5-15,-1 0-8 16,-3-1-42-16,-2 0-37 16,-1 1-164-16,3 1 163 15</inkml:trace>
  <inkml:trace contextRef="#ctx0" brushRef="#br0" timeOffset="18025.054">12401 11272 565 0,'2'1'288'0,"0"0"-82"15,-1-1-208-15,-2 0-102 16,0 0-10-16,0 0 28 16,-5 2 29-16,-10 5 49 15,-32 15 12-15,30-17-1 16,1-3-34-16,4 1 20 15</inkml:trace>
  <inkml:trace contextRef="#ctx0" brushRef="#br0" timeOffset="18475.229">12474 11255 406 0,'13'11'106'16,"6"-1"-37"-16,10 5-123 0</inkml:trace>
  <inkml:trace contextRef="#ctx0" brushRef="#br0" timeOffset="19043.927">12592 11327 356 0,'151'38'230'0,"-115"-30"-10"15,3 0-109-15,4 0-29 16,4-2-39-16,5 0-8 16,5-2 9-16,6-1 3 15,7 2 12-15,6 2 1 0,0 0-12 16,0-1-7-16,0 1-11 16,-4 0-3-16,0 0-3 15,0 1 5-15,-4 0 13 16,-6 1 6-16,-5-2 11 15,-3 1 0-15,-3-3-15 16,6-2-6-16,7 1-10 16,0 0-4-16,4 0-5 15,-7-1-4-15,-3-2-9 16,0 2-1-16,-2-1-1 16,5 0-1-16,3-1 1 15,-1 3-1-15,-5-3 2 16,-2-1 2-16,-7 1 1 15,-8-1 0-15,1-1-3 16,0 0-2-16,4-1-1 16,5-1 0-16,0 0 0 15,-4-1 2-15,-3 2 0 16,0-1 1-16,-4-1 1 0,0 1 0 16,3 0 1-16,0 3-1 15,5-1-2-15,3 1-1 16,-2-1-2-16,2 0-1 15,-4 0 0-15,1-3 0 16,-3 2 0-16,-4-3-1 16,-4 1 1-16,0 1 0 15,-7 0-1-15,3-1 1 16,2 2 0-16,-6 2-1 0,0 2 0 16,-5 2-2-16,-5 1-7 15,0 0-10-15,-5 0-37 16,-2 1-27-16,-4-1-109 15,-3 0-99-15,-4 1 185 16</inkml:trace>
  <inkml:trace contextRef="#ctx0" brushRef="#br0" timeOffset="28348.244">6838 16280 459 0,'25'-34'147'0,"-28"31"-176"15,-2 0-43-15,0-2 21 16,0 0 34-16,0 0 76 15,1 1 18-15,-3 2-19 16,2 2-25-16,1-4-73 16,-5 3-36-16,7-5-56 15,-1 3 5-15,-1-2 76 16,5 0 68-16,-3 4 125 16,1 0 25-16,0 0-14 15,0 0-36-15,-1 0-71 16,1 0-27-16,1 1-41 0,0 0-14 15,0 0-17-15,0 0-3 16,0 0 9-16,0 0 11 16,0 0 19-16,0 0 9 15,0 0 9-15,0 0 3 16,0 0 2-16,0-2 0 16,0 1-4-16,0 0-7 15,5-8-40-15,1-6-23 0,35-27-25 16,-27 30 4-16,-2 1 38 15,-4 6 33-15,-4 2 75 16,0 1 31-16,-3 2 45 16,-1-1 8-16,-1 0-24 15,1 1-15-15,0 0-25 16,0 0-5-16,0 0-10 16,0 0-3-16,0 0-6 15,0 0-3-15,0 0-3 16,0 0-1-16,3 9-8 15,5 10-4-15,14 36-14 16,-11-23-7-16,-1 4-10 16,3 1-3-16,-1 12-4 15,1 10-5-15,1 11-10 16,0 13-2-16,-1 7-1 16,0 4 5-16,-2 11 7 15,-1 4 5-15,-5 3 3 16,-2 0 2-16,-1 5 1 0,-1 0 0 15,-1-9 3-15,-2-8-2 16,-4-18 0-16,3-10 0 16,-3-11-21-16,4-8-19 15,3-13-72-15,-1-10-53 16,1-14 100-16</inkml:trace>
  <inkml:trace contextRef="#ctx0" brushRef="#br0" timeOffset="30096.294">6943 16112 783 0,'29'9'315'0,"-28"-9"-184"16,0-2-187-16,-1 4-32 16,0-2-3-16,0 0 16 0,0 0 67 15,0 0 18-15,0 0 9 16,0 0-1-16,0 0-11 15,14 3-4-15,9 2-4 16,31 5-1-16,-22-7 2 16,1-4 0-16,5-2 8 15,8 1 1-15,10-4 1 16,12 2-1-16,14-1-6 16,6 1 0-16,2 3 2 15,7-1 4-15,7 4 8 16,4-3 0-16,6-2-3 15,-1 0-4-15,-1-2-10 16,3 5 0-16,0 5 0 16,-3-2 1-16,-6 4 2 15,1-3 3-15,-5-4-1 16,-4 4-1-16,-1 0-2 16,-9-1-2-16,-2 1-1 15,1-3-1-15,-5 4 1 0,-10-2 0 16,-14 4 1-16,-6 1 0 15,-16-3 0-15,1 2 0 16,-7-2 2-16,-4-1 0 16,-4 0 0-16,-1-1-1 15,-1-2 1-15,0 7 0 16,-2-6 0-16,-3 3-2 16,-3-1-3-16,-1 0-5 15,-1 1-3-15,-1-1 1 0,-3-2 4 16,0 3 6-16,-4 3 13 15,1-3 2-15,-1 5 1 16,0 1-1-16,2 1-13 16,-1 8-1-16,1 7-5 15,-2 12-8-15,-1 15-5 16,1 7-1-16,1 8 5 16,0 0 10-16,1-1 12 15,1 5 2-15,3 9 0 16,0-2-3-16,0 6-7 15,1-3-1-15,0-13 0 16,5 4 0-16,-5-3 0 16,2-6 1-16,0-10 1 15,-4-4-1-15,4-17-1 16,-4 8-7-16,5-3-12 16,-2-3-2-16,2-3 0 0,3-5 9 15,-6 3 10-15,-1-3 2 16,-5 2-2-16,0-4-5 15,-3 1-18-15,-2 0-7 16,2-5-4-16,-1-3 6 16,0-6 19-16,-1-1 9 15,-2 0 20-15,-1 2 11 16,-1-4 18-16,0 0 6 0,-2-3-6 16,0 0-10-1,-7-2-19-15,-4-1-10 16,-6 1-10-16,-4 2-6 0,-4-1-13 15,-2-4-3-15,-5 1 1 16,-4-3 6-16,0 0 12 16,-1 2 5-16,0-2 12 15,5-2 0-15,-1 0 1 16,1-4 2-16,-1 4-7 16,-8 0 0-16,0-2 1 15,-4 3 1-15,-3-5 3 16,3-1 3-16,-3-2 0 15,4 3-1-15,-2 0-7 16,-3-1-2-16,-4-1-5 16,-10-1-1-16,0 3-1 15,3 2 1-15,5 1 0 16,12-2 0-16,3 5 2 16,-2-3-1-16,-3 3-1 0,-9 1-1 15,-5 1-4-15,-1-2-6 16,-1 3-50-16,0 0-20 15,2 0-20-15,2 1 5 16,4-3 52-16,1 0 22 16,3-3 25-16,3-2 1 15,9 2-3-15,-2-3-10 16,6 3-30-16,1 0-3 16,3-3 2-16,6 4 25 0,1-1 60 15,1-1 15-15,1 0 6 16,-1 1-11-16,3-2-31 15,-1-2-8-15,4 4-7 16,1-4-3-16,3-1-5 16,-2 6 0-16,1-1-1 15,1-2 0-15,-5 3 0 16,2-6-1-16,2 4-2 16,2 3-4-16,3 5-13 15,0-1-11-15,-3 1-17 16,-1 1-6-16,-2-4 6 15,-2 5 11-15,-1 1 17 16,1 1 11-16,-7 3 1 16,3 1-7-16,-4 2-21 15,1 5-16-15,0-2-70 16,-1 0 78-16</inkml:trace>
  <inkml:trace contextRef="#ctx0" brushRef="#br0" timeOffset="30681.35">6144 16477 800 0,'14'24'404'0,"-18"-16"-149"15,1 2-267-15,4 9-384 16,6 7 254-16</inkml:trace>
  <inkml:trace contextRef="#ctx0" brushRef="#br0" timeOffset="30815.087">6154 16851 120 0,'-13'55'62'16,"-1"-6"-5"-16,-4-8-51 15,1-8-2-15,-4-4 4 16,-2-1-4-16,-3-9-13 15,-3 0-2-15,-1-9 0 16,-1-1 0-16,3-3-36 16,-2-3 38-16</inkml:trace>
  <inkml:trace contextRef="#ctx0" brushRef="#br0" timeOffset="31138.457">5675 17024 362 0,'-13'-13'229'0,"2"-4"-26"16,5 1-89-16,5 5-38 15,1-5-42-15,0 1-12 16,3 0-13-16,-2 2-3 16,5-1-19-16,4 0-8 0,5 6-4 15,3 1-1-15,5 7 13 16,-1 4 6-16,5 6 6 16,2 1 0-16,9 4-1 15,3 1 1-15,7 0-4 16,-1 1 0-16,4 3-1 15,1-2 1-15,1 9 0 16,0 6 2-16,0 4 0 16,2 3 1-16,3-2 1 15,1-4 1-15,-18-11 3 32,-20-12 4-32,0 2 1 0,56 32 0 0,-11-3-2 15,-6 0-1-15,-33-21-4 16</inkml:trace>
  <inkml:trace contextRef="#ctx0" brushRef="#br0" timeOffset="32556.905">8168 18584 985 0,'0'8'391'16,"-1"-2"-274"-16,0 2-78 0,1-1-59 16,-3-7 11-16,1 4 38 15,2-4 26-15,-1 0 17 16,0 0-2-16,0 0-17 16,0 0-14-16,0 0-20 15,0 0-8-15,-1 0-6 16,1 0 0-16,0 0 0 15,0 0 1-15,0 0-3 16,0-2-2-16,0 1-3 16,-4-7-1-16,-4-23-2 15,-2-34 0-15,17 25 0 16,-4 1-1-16,4 1 1 16,0 2 0-16,1-1 2 15,0-7 0-15,2 4 0 16,0 2 0-16,0 5-1 15,4 3 1-15,0 4 0 16,-1 0 0-16,3 5 1 0,-1-3-1 16,4-3 1-1,0 1 1-15,0-3 1 0,1 7 0 16,0 2-1-16,-1 5 1 16,0 0-2-16,1-1-3 15,0 2-3-15,4 2-2 16,-1 5-3-16,-1 1-2 15,1 1-1-15,-5 2-1 16,4-2 2-16,-3 1 2 0,2 2 3 16,-3-1 2-16,-1 3 3 15,-2 3-1-15,-6-2 0 16,4 1-7-16,-9 0-5 16,3 2-1-16,-1 0-10 15,-3 2-2-15,0 1-12 16,-2 1-20-16,-8 5-47 15,-6 3-34-15,-13 4-64 16,-7 5-35-16,-8 8 156 16</inkml:trace>
  <inkml:trace contextRef="#ctx0" brushRef="#br0" timeOffset="33083.497">8247 18160 154 0,'-32'22'108'0,"5"-11"4"15,11 3-17-15,2-7-16 16,1-7 13-16,10 2 24 15,-1-3 5-15,6 1-26 16,-2 0-23-16,0 0-34 0,0-1-13 16,15-2-6-16,8-5-1 15,39-18-8 1,-25 14-2-16,9-1-2 0,5 5-2 16,3 0-1-16,1 0-1 15,-6 0-2-15,-4-2 0 16,-11 1 0-16,-4 0 0 15,4 3 0-15,-2 5 1 16,-1 3 1-16,2 1-1 0,-8 5-1 16,-4 0 0-16,-4 1-6 15,-5 0-3-15,-4-4-17 16,-1 1-16-16,-3-2-20 16,-4 3-4-16,-3 2 14 15,-3 2 17-15,-6 1 30 16,-2 2 14-16,-7 5 30 15,2-1 3-15,-9 1-4 16,3 3-8-16,-4-4-24 16,1 2-6-16,-2 13-6 15,-4-4 2-15,-8-14-1 16,-6 1 1-16,-9-13 23 16,-1 3 19-16,-5 13 32 15,1 0 13-15,2 0-7 16,0-1-11-16,0 5-27 15,0-2-12-15,-8-5-9 0,1 2-1 16,6-6-2-16,1 2-1 16,13 4-29-16,8-8-58 15,-10-6 49-15</inkml:trace>
  <inkml:trace contextRef="#ctx0" brushRef="#br0" timeOffset="35175.563">6132 16412 453 0,'72'31'184'16,"-76"-32"-119"-16,7 2-47 0,-3 1-1 15,0-4 34-15,0 2 68 16,0 0 21-16,-1-1-4 16,-1 0-29-16,1 0-59 15,0 0-19-15,0 0-21 16,0-1-1-16,0 1 8 16,0 0 9-16,-1 1 7 15,1 0-1-15,0 0-9 16,-4 0-11-16,3 0-17 15,1 0-6-15,0 0-7 16,0 0 0-16,0 0 6 16,-1 0 6-16,-6 15 8 15,-4 31 4-15,13-28 1 16,2 2-1-16,1 6-3 16,-2-2-1-16,4 8-3 15,0 0-1-15,-1 3-6 16,3 1-4-16,0 3-8 0,-5 1 0 15,-1 5 5-15,3 0 5 16,-5-7 9-16,4-4 3 16,1-14 0-16,-5 0 1 15,0-4-9-15,0 0-6 16,-1 5-2-16,2-2 0 16,-2-2 10-16,-4-1 5 15,1-6 8-15,-5 1 3 16,5-4 4-16,-2-3 2 0,-2 2-4 15,0-1-3-15,0 2-6 16,-5-2-3-16,2 3 5 16,-3-1 5-16,-3-3 13 15,2 0 1-15,-4 0-6 16,2-1-6-16,0 1-11 16,-2-2-1-16,1 0-2 15,-3-1 2-15,1 4 5 16,-2-5 8-16,4 1 11 15,1 3 2-15,-3-4-5 16,2 1-10-16,-3-2-15 16,-2-4-5-16,3 3 1 15,4-1 3-15,2 2 9 16,3 0 5-16,1 0 9 16,0-2 4-16,1-1 4 15,2 0-1-15,-2-2-8 0,2 1-4 16,2-1-10-16,3-3 0 15,1 0-2-15,-2 1 0 16,2-1 0-16,-2 1-1 16,1-6 0-16,2-1-1 15,-2-3 0-15,2-1 0 16,2 2 0-16,2-2 1 16,3 3-2-16,-4 0 1 15,8-1-1-15,-3 0 0 0,-1-2 0 16,3 4 1-16,-4-2 1 15,1 3 0-15,1 4 1 16,-1-1 3-16,0 4-1 16,1 0 1-16,-2-1 0 15,2 2-2-15,2-1 1 16,-5-1-1-16,7 5-1 16,1-4-1-16,0 5 1 15,5 0-1-15,-4 0 0 16,1 2 1-16,2 0 0 15,1 1 0-15,2 3 0 16,1-2 0-16,1 2 0 16,1 1 0-16,1 0 0 15,0 2 0-15,3 1-1 16,1 1 1-16,-2 5 0 16,0 0 0-16,-3 1 1 15,-3-1 0-15,-5-1 0 0,5 2 0 16,-4 0 2-16,1 0 4 15,1-1 4-15,-6-1 1 16,0-2-1-16,-2 0-4 16,2 0-5-16,-3 1-1 15,1-2-1-15,0 1 0 16,-1 7 1-16,-1-2 2 16,-1 1 2-16,3-3 1 15,-2-2 0-15,4 2-4 0,-1 2-1 16,1 3-1-16,1-6-1 15,-1 0 2-15,0 1-1 16,-1-2 1-16,-1 2 0 16,-1 0 0-16,0-1 1 15,-1-3 0-15,-2 0-1 16,0 1 1-16,-2-2 1 16,0-1 1-16,-2-2 2 15,0 2-1-15,-2-5-4 16,0 1-8-16,1-1-30 15,-1-3-34-15,0 0-189 16,0-1 174-16</inkml:trace>
  <inkml:trace contextRef="#ctx0" brushRef="#br0" timeOffset="36263.767">7621 16033 489 0,'7'47'266'0,"-13"-47"-51"0,0 0-81 15,5 0-58-15,0 0-6 16,1 0 0-16,-1 0 3 15,0 0-10-15,-1 0-10 16,0 6-24-16,-1 8-8 16,-2 4-13-16,-6 36-4 15,4-22-4-15,1 4 0 16,-2 7-1-16,2 6-1 16,0 13-1-16,0 5-2 0,1 15-9 15,0 3-5-15,-1 15-26 16,-1 6 2-16,-1 0 12 15,-1 0 7-15,1-11 27 16,2 1 0-16,4 0-1 16,2 1-2-16,1-10 5 15,1-12 5-15,4-20 4 16,-1-10 0-16,-1-5-12 16,3-6-26-16,1-5-126 15,5-6-106-15,3-13 152 16</inkml:trace>
  <inkml:trace contextRef="#ctx0" brushRef="#br0" timeOffset="36695.125">7961 16057 1337 0,'40'11'521'0,"-46"-7"-341"0,2 1-164 16,-2-2-48-16,1 2-4 15,-1-1 4-15,-4 10 40 16,0 2 18-16,-4 11 6 16,-3 8-2-16,0 8-18 15,0 7-10 1,1 23-14-16,4 4-4 0,0 13-4 16,1 9 0-16,0 14-16 15,3 4-10-15,3 9 0 16,2-3-6-16,3-5-23 15,2-8-20-15,5-2-76 16,4-7-23-16,1-21-45 16,1-4-42-16,2-15 194 0</inkml:trace>
  <inkml:trace contextRef="#ctx0" brushRef="#br0" timeOffset="37114.275">8258 16006 1292 0,'0'10'511'15,"-2"-7"-317"-15,2 3-166 16,-2 2-47-16,3 7-9 16,2 3-1-16,3 12 15 15,0 10 7-15,-3 17 4 16,2 25-23-16,-2 31-40 15,2 16-18-15,-2 24-19 16,-1 0 20-16,-5-2 38 16,-1-11 13-16,0-11 14 15,3-7-10-15,3-15-62 0,5-5-62 16,4-20-99-16,0-10-37 16,-2-29 173-16</inkml:trace>
  <inkml:trace contextRef="#ctx0" brushRef="#br0" timeOffset="37446.33">8905 15772 1179 0,'0'33'439'0,"0"0"-367"16,1 11-102-16,3 17-58 16,1 2 4-16,-3 16 44 15,-2 8 36-15,-4 20 28 16,-2 9 3-16,1 13-8 15,-3-3-10-15,2-2-21 16,-3 3-36-16,-1 0-115 16,5 11-64-16,-2-11 129 0</inkml:trace>
  <inkml:trace contextRef="#ctx0" brushRef="#br0" timeOffset="37781.841">9241 15910 1196 0,'0'1'441'0,"2"3"-374"16,-2-1-88-16,0-3-49 16,0 1 8-16,9 29 38 15,18 47 32-15,-12-26 25 16,1 10-7-16,1 16-10 16,4 20-15-16,2 29-27 15,1 6-16-15,-1 15-9 16,-3-7-24-16,-4-1-99 15,-3 0 122-15</inkml:trace>
  <inkml:trace contextRef="#ctx0" brushRef="#br0" timeOffset="38237.291">9672 16116 1155 0,'-3'2'458'16,"3"4"-275"-16,2-4-157 16,-4-2-21-16,1 0-5 15,0 0 0-15,0 27 7 16,-2 33 1-16,1-14-1 15,-1 16-3-15,4 23-24 16,4 17-24-16,4 39-59 0,1 7-20 16,2 19 13-16,0 8 22 15,2-6 60-15,-3-9 21 16,-1-13-4-16,3-15-51 16,5-15 44-16</inkml:trace>
  <inkml:trace contextRef="#ctx0" brushRef="#br0" timeOffset="39213.24">8875 17232 371 0,'-10'7'171'16,"1"1"-37"-16,2 0-149 15,0 2-12-15,1-2 27 16,-2 2 28-16,0 5 65 16,-1 1 18-16,-1 9 14 15,2 2-9-15,4-2-40 16,-1-2-16-16,2-4-29 15,0-1-10-15,-1 6-13 16,3 2-3-16,-3 0-5 16,2 3-13-16,-1-7-60 15,-1 2-73-15,2-7 90 16</inkml:trace>
  <inkml:trace contextRef="#ctx0" brushRef="#br0" timeOffset="39961.26">9415 16864 525 0,'32'38'214'16,"-32"-34"-126"-16,2-1-61 15,-2 1 7-15,0-4 25 16,0 0 45-16,0 0 15 16,0 0-21-16,0 0-24 15,0 9-42-15,0 3-16 0,0 2-12 16,-2 30-1-16,1-29 1 15,0 2 2-15,-4 3 2 16,3 3 0-16,-1 5-4 16,1 2-2-16,2 10-3 15,-1-2-2-15,1 17 1 16,0 5 1-16,-4 3 7 16,2 5 11-16,0-7 23 15,-2-9 10-15,4-5 1 16,-1-12-9-16,1-11-23 15,0 0-15-15,0-4-18 16,0-2-14-16,1-3-30 16,-1 1-26-16,0-7-104 15,0-1-194-15,-3-9 252 16</inkml:trace>
  <inkml:trace contextRef="#ctx0" brushRef="#br0" timeOffset="40740.412">7425 16513 700 0,'-11'5'263'0,"1"-2"-172"16,4-1-92-16,-1 0 0 15,2-2 39-15,-2 0 24 16,-3 0 34-16,4 1 8 16,0-1-18-16,1 4-15 0,4-4-27 15,0 0-11-15,1 0-18 16,0-1-7-16,0 1-9 15,0 0-3-15,0 0-1 16,2 0 3-16,28 9 4 16,43 10 4-16,-19-8 0 15,8-3-2-15,11 6-4 16,6 1 0-16,17 1 0 16,9 2-1-16,7 1-1 15,3-2 1-15,4-1-1 16,-2-5 1-16,0-4 0 15,-2-3 1-15,-4 0 0 16,-3 3 0-16,-1-5 0 16,-3-1 0-16,-6-2 0 15,-2-1 3-15,-9-4-33 16,-2 5-34-16,-17-2-109 16,-5 0-113-16,-5-1 180 15</inkml:trace>
  <inkml:trace contextRef="#ctx0" brushRef="#br0" timeOffset="41175.426">7170 16383 207 0,'12'0'82'16,"-3"-5"-37"-16</inkml:trace>
  <inkml:trace contextRef="#ctx0" brushRef="#br0" timeOffset="41619.639">7176 16940 714 0,'1'13'308'0,"7"-3"-168"16,-3 1-81-16,8 1-63 16,5 0-2-16,3-3 10 15,11 3 12-15,13-3 27 16,10 2 11-16,13-1 2 0,2 1-8 16,3-6-24-16,3-2-11 15,5-2-7-15,4-4-2 16,11-1-2-16,-4-1-1 15,6-2 1-15,1 0 0 16,6 1 0-16,9-1-1 16,4 5-1-16,3-2 0 15,11 4-21-15,0 0-20 0,3 0-75 16,1 2-55 0,-9-1-164-16,-6 2 205 15</inkml:trace>
  <inkml:trace contextRef="#ctx0" brushRef="#br0" timeOffset="42282.852">7100 17273 746 0,'20'14'395'0,"-5"2"-16"0,11 4-327 15,-1-2-47-15,10 2-5 16,3-2 0-16,-2-3 0 16,-1 0 1-16,3-1 2 15,-1-3-1-15,8 0-1 16,4 1 0-16,8-3-1 16,3 2 0-16,7-2-2 15,5-1 0-15,9-4 0 16,9 2 0-16,6-12 1 15,1-2 1-15,4-7 0 16,2-4-1-16,4-3-1 16,0-7 0-16,1-7-2 15,-9-3-1-15,9 0-2 16,2 5 1-16,-14 8-8 0,2 3-5 16,-23 1-7-16,-2 3-3 15,-5 7-2-15,-5 6-13 16,-4 14-41-16,-6 4-40 15,-4 3 75-15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6/2/2020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BC00F9F-FA22-4E68-AE92-A73BF5E34EA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84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4F5F75DC-2DAD-45AD-BC6F-C3559FDD87A9}" type="slidenum">
              <a:rPr lang="en-US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52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797BD444-5732-439E-BCA3-B73A32001A6B}" type="slidenum">
              <a:rPr lang="en-US" smtClean="0">
                <a:latin typeface="Arial" pitchFamily="34" charset="0"/>
                <a:cs typeface="Arial" pitchFamily="34" charset="0"/>
              </a:rPr>
              <a:pPr/>
              <a:t>12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8407" y="3257778"/>
            <a:ext cx="6707188" cy="3085419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55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21CC6933-934E-4D07-8F9B-9DAEEBC08295}" type="slidenum">
              <a:rPr lang="en-US" smtClean="0">
                <a:latin typeface="Arial" pitchFamily="34" charset="0"/>
                <a:cs typeface="Arial" pitchFamily="34" charset="0"/>
              </a:rPr>
              <a:pPr/>
              <a:t>13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8407" y="3257778"/>
            <a:ext cx="6707188" cy="3085419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460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32BDD873-1981-47F1-8996-2C700F1D5DA0}" type="slidenum">
              <a:rPr lang="en-US" smtClean="0">
                <a:latin typeface="Arial" pitchFamily="34" charset="0"/>
                <a:cs typeface="Arial" pitchFamily="34" charset="0"/>
              </a:rPr>
              <a:pPr/>
              <a:t>14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483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500BC622-53E4-4B74-A169-8A5785B49C86}" type="slidenum">
              <a:rPr lang="en-US" smtClean="0">
                <a:latin typeface="Arial" pitchFamily="34" charset="0"/>
                <a:cs typeface="Arial" pitchFamily="34" charset="0"/>
              </a:rPr>
              <a:pPr/>
              <a:t>15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479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15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B656120C-FE6B-4B78-86E7-7DAEDC88597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X’ is X in the second camera’s coordinate system</a:t>
            </a:r>
          </a:p>
          <a:p>
            <a:pPr eaLnBrk="1" hangingPunct="1"/>
            <a:r>
              <a:rPr lang="en-US" dirty="0"/>
              <a:t>We can identify the non-homogeneous 3D vectors X and X’ with the homogeneous coordinate vectors x and x’ of the projections of the two points into the two respective images</a:t>
            </a:r>
          </a:p>
        </p:txBody>
      </p:sp>
    </p:spTree>
    <p:extLst>
      <p:ext uri="{BB962C8B-B14F-4D97-AF65-F5344CB8AC3E}">
        <p14:creationId xmlns:p14="http://schemas.microsoft.com/office/powerpoint/2010/main" val="2807569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4F68B779-E80A-48EC-BD10-FC50FE2E1B6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260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2ACF0DE9-DE6A-4EC6-8CB6-4B20A56B856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85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865DE2D-B43A-4809-9F43-A0D11507C48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98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E3CE4A0-8865-40C5-BB63-53519C9CFB2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59088" y="514350"/>
            <a:ext cx="3429000" cy="257175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2" y="3257551"/>
            <a:ext cx="6705599" cy="3086100"/>
          </a:xfrm>
          <a:noFill/>
        </p:spPr>
        <p:txBody>
          <a:bodyPr wrap="square" lIns="104165" tIns="52082" rIns="104165" bIns="5208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18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95A5A5-AC04-41D2-827A-EAADDB20938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59088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2" y="3257551"/>
            <a:ext cx="6705599" cy="30861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939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D168AE7-BE0C-47DE-BCE5-3769041515A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59088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2" y="3257551"/>
            <a:ext cx="6705599" cy="30861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68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31C379D-1FA9-4C5D-A2B4-CE2EC84057A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88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28E48B-0C04-4B68-9EB5-51B0C034EF33}" type="slidenum">
              <a:rPr lang="en-GB">
                <a:solidFill>
                  <a:prstClr val="black"/>
                </a:solidFill>
                <a:latin typeface="Calibri"/>
              </a:rPr>
              <a:pPr/>
              <a:t>28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2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915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A396CD-D24A-40F7-90D7-528C8ED7FD52}" type="slidenum">
              <a:rPr lang="en-GB">
                <a:solidFill>
                  <a:prstClr val="black"/>
                </a:solidFill>
                <a:latin typeface="Calibri"/>
              </a:rPr>
              <a:pPr/>
              <a:t>29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2063" y="723900"/>
            <a:ext cx="4797425" cy="3597275"/>
          </a:xfrm>
          <a:ln/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290" y="4560086"/>
            <a:ext cx="5368624" cy="4317339"/>
          </a:xfrm>
        </p:spPr>
        <p:txBody>
          <a:bodyPr/>
          <a:lstStyle/>
          <a:p>
            <a:r>
              <a:rPr lang="es-ES"/>
              <a:t>To sum up,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10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B2AC53-D684-4F12-A19E-DD045AE9064B}" type="slidenum">
              <a:rPr lang="en-GB">
                <a:solidFill>
                  <a:prstClr val="black"/>
                </a:solidFill>
                <a:latin typeface="Calibri"/>
              </a:rPr>
              <a:pPr/>
              <a:t>30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2063" y="723900"/>
            <a:ext cx="4797425" cy="3597275"/>
          </a:xfrm>
          <a:ln/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290" y="4560086"/>
            <a:ext cx="5368624" cy="431733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239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B42615-54C8-4626-99BF-435A8BD5B5F1}" type="slidenum">
              <a:rPr lang="en-GB">
                <a:solidFill>
                  <a:prstClr val="black"/>
                </a:solidFill>
                <a:latin typeface="Calibri"/>
              </a:rPr>
              <a:pPr/>
              <a:t>31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2063" y="723900"/>
            <a:ext cx="4797425" cy="3597275"/>
          </a:xfrm>
          <a:ln/>
        </p:spPr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290" y="4560086"/>
            <a:ext cx="5368624" cy="4317339"/>
          </a:xfrm>
        </p:spPr>
        <p:txBody>
          <a:bodyPr/>
          <a:lstStyle/>
          <a:p>
            <a:r>
              <a:rPr lang="es-ES"/>
              <a:t>To sum up,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05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181684-F474-4E39-B4C0-40D7F029510D}" type="slidenum">
              <a:rPr lang="en-GB">
                <a:solidFill>
                  <a:prstClr val="black"/>
                </a:solidFill>
                <a:latin typeface="Calibri"/>
              </a:rPr>
              <a:pPr/>
              <a:t>32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7425" cy="3598863"/>
          </a:xfrm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5" y="4560086"/>
            <a:ext cx="5365353" cy="4320317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22401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2D3E11-B5D8-4EB1-BCF3-9F9E364DAEF0}" type="slidenum">
              <a:rPr lang="en-GB">
                <a:solidFill>
                  <a:prstClr val="black"/>
                </a:solidFill>
                <a:latin typeface="Calibri"/>
              </a:rPr>
              <a:pPr/>
              <a:t>36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7425" cy="3598863"/>
          </a:xfrm>
          <a:ln/>
        </p:spPr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242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F1E127-D03A-472C-BE8E-EFD7DB3BCA0D}" type="slidenum">
              <a:rPr lang="en-GB">
                <a:solidFill>
                  <a:prstClr val="black"/>
                </a:solidFill>
                <a:latin typeface="Calibri"/>
              </a:rPr>
              <a:pPr/>
              <a:t>39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12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43F499-0F0F-4514-A233-C5D656EBE467}" type="slidenum">
              <a:rPr lang="en-GB">
                <a:solidFill>
                  <a:prstClr val="black"/>
                </a:solidFill>
                <a:latin typeface="Calibri"/>
              </a:rPr>
              <a:pPr/>
              <a:t>45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6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071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9AD3-72B2-459F-A055-57371C6C710A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04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737B6-1D05-4996-ADE0-C072AA1DADAD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589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DB9568-F711-48C3-AB4E-9801A519BB01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466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4C164F-F28E-4C43-8BD9-FA11EBCE3785}" type="slidenum">
              <a:rPr lang="en-US"/>
              <a:pPr/>
              <a:t>49</a:t>
            </a:fld>
            <a:endParaRPr lang="en-US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0612164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EA6BC2-35DA-47B6-B292-6D2A0F09AB64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911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66E640-A3A3-42BB-88D8-986CC438D9F3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614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8EE493-F194-47CE-BFEA-76433316F3CC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079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328FB3-5AFD-4850-A9C2-D515CF4756BA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471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CCD0B-304E-4D71-B73C-EE265D8BB34F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109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B0D8D4-9C3E-48BD-9A7B-0110AAF4E35E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80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6/2/2020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6/2/2020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6/2/2020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6/2/2020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6/2/2020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6/2/2020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CA22-8AD5-47DA-9A46-27D65F7EC882}" type="datetime1">
              <a:rPr lang="en-US" smtClean="0"/>
              <a:t>6/2/2020</a:t>
            </a:fld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2F79C-4F4E-46B8-B10B-944B55A82C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3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FC5EE-F5B8-4E62-B4FB-0D78900CE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9349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B4A0E-913D-4144-9E32-56EDEE4598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365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6/2/2020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customXml" Target="../ink/ink1.xml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customXml" Target="../ink/ink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customXml" Target="../ink/ink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1.wmf"/><Relationship Id="rId10" Type="http://schemas.openxmlformats.org/officeDocument/2006/relationships/image" Target="../media/image33.png"/><Relationship Id="rId4" Type="http://schemas.openxmlformats.org/officeDocument/2006/relationships/oleObject" Target="../embeddings/oleObject3.bin"/><Relationship Id="rId9" Type="http://schemas.openxmlformats.org/officeDocument/2006/relationships/customXml" Target="../ink/ink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microsoft.com/~zhang/Papers/TR99-21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wmf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40.png"/><Relationship Id="rId4" Type="http://schemas.openxmlformats.org/officeDocument/2006/relationships/oleObject" Target="../embeddings/oleObject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ccv2007.rutgers.edu/" TargetMode="External"/><Relationship Id="rId5" Type="http://schemas.openxmlformats.org/officeDocument/2006/relationships/hyperlink" Target="http://grail.cs.washington.edu/projects/mvscpc/download/Goesele-2007-MVS.pdf" TargetMode="Externa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jpe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6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3.jpeg"/><Relationship Id="rId7" Type="http://schemas.openxmlformats.org/officeDocument/2006/relationships/image" Target="../media/image97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Relationship Id="rId9" Type="http://schemas.openxmlformats.org/officeDocument/2006/relationships/image" Target="../media/image9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gif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w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7" Type="http://schemas.openxmlformats.org/officeDocument/2006/relationships/hyperlink" Target="http://www.ri.cmu.edu/pub_files/pub2/okutomi_m_1993_1/okutomi_m_1993_1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9.png"/><Relationship Id="rId11" Type="http://schemas.openxmlformats.org/officeDocument/2006/relationships/image" Target="../media/image122.png"/><Relationship Id="rId5" Type="http://schemas.openxmlformats.org/officeDocument/2006/relationships/image" Target="../media/image118.png"/><Relationship Id="rId10" Type="http://schemas.openxmlformats.org/officeDocument/2006/relationships/image" Target="../media/image121.png"/><Relationship Id="rId4" Type="http://schemas.openxmlformats.org/officeDocument/2006/relationships/image" Target="../media/image117.png"/><Relationship Id="rId9" Type="http://schemas.openxmlformats.org/officeDocument/2006/relationships/image" Target="../media/image116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washington.edu/homes/seitz/papers/kutu-ijcv00.pdf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9.png"/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12" Type="http://schemas.openxmlformats.org/officeDocument/2006/relationships/image" Target="../media/image168.png"/><Relationship Id="rId17" Type="http://schemas.openxmlformats.org/officeDocument/2006/relationships/image" Target="../media/image173.png"/><Relationship Id="rId2" Type="http://schemas.openxmlformats.org/officeDocument/2006/relationships/image" Target="../media/image158.png"/><Relationship Id="rId16" Type="http://schemas.openxmlformats.org/officeDocument/2006/relationships/image" Target="../media/image17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5" Type="http://schemas.openxmlformats.org/officeDocument/2006/relationships/image" Target="../media/image161.png"/><Relationship Id="rId15" Type="http://schemas.openxmlformats.org/officeDocument/2006/relationships/image" Target="../media/image171.png"/><Relationship Id="rId10" Type="http://schemas.openxmlformats.org/officeDocument/2006/relationships/image" Target="../media/image166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Relationship Id="rId14" Type="http://schemas.openxmlformats.org/officeDocument/2006/relationships/image" Target="../media/image170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177.png"/><Relationship Id="rId7" Type="http://schemas.openxmlformats.org/officeDocument/2006/relationships/image" Target="../media/image181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0.png"/><Relationship Id="rId11" Type="http://schemas.openxmlformats.org/officeDocument/2006/relationships/image" Target="../media/image185.png"/><Relationship Id="rId5" Type="http://schemas.openxmlformats.org/officeDocument/2006/relationships/image" Target="../media/image179.png"/><Relationship Id="rId10" Type="http://schemas.openxmlformats.org/officeDocument/2006/relationships/image" Target="../media/image184.png"/><Relationship Id="rId4" Type="http://schemas.openxmlformats.org/officeDocument/2006/relationships/image" Target="../media/image178.png"/><Relationship Id="rId9" Type="http://schemas.openxmlformats.org/officeDocument/2006/relationships/image" Target="../media/image183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5.png"/><Relationship Id="rId4" Type="http://schemas.openxmlformats.org/officeDocument/2006/relationships/image" Target="../media/image194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14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3" Type="http://schemas.openxmlformats.org/officeDocument/2006/relationships/image" Target="../media/image192.png"/><Relationship Id="rId7" Type="http://schemas.openxmlformats.org/officeDocument/2006/relationships/image" Target="../media/image195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11" Type="http://schemas.openxmlformats.org/officeDocument/2006/relationships/image" Target="../media/image201.png"/><Relationship Id="rId5" Type="http://schemas.openxmlformats.org/officeDocument/2006/relationships/image" Target="../media/image194.png"/><Relationship Id="rId10" Type="http://schemas.openxmlformats.org/officeDocument/2006/relationships/image" Target="../media/image200.png"/><Relationship Id="rId4" Type="http://schemas.openxmlformats.org/officeDocument/2006/relationships/image" Target="../media/image193.png"/><Relationship Id="rId9" Type="http://schemas.openxmlformats.org/officeDocument/2006/relationships/image" Target="../media/image199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1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3" Type="http://schemas.openxmlformats.org/officeDocument/2006/relationships/image" Target="../media/image188.png"/><Relationship Id="rId7" Type="http://schemas.openxmlformats.org/officeDocument/2006/relationships/image" Target="../media/image210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4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Stereo and 3D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Calibration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2E67A0-41F0-486B-9478-A190280637F8}" type="slidenum">
              <a:rPr lang="en-US" altLang="en-US" smtClean="0"/>
              <a:pPr/>
              <a:t>2</a:t>
            </a:fld>
            <a:endParaRPr lang="en-US" altLang="en-US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19200"/>
            <a:ext cx="2670175" cy="327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412558"/>
            <a:ext cx="2686954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idea is to snap</a:t>
            </a:r>
          </a:p>
          <a:p>
            <a:r>
              <a:rPr lang="en-US" dirty="0"/>
              <a:t>images at different</a:t>
            </a:r>
          </a:p>
          <a:p>
            <a:r>
              <a:rPr lang="en-US" dirty="0"/>
              <a:t>depths and get a</a:t>
            </a:r>
          </a:p>
          <a:p>
            <a:r>
              <a:rPr lang="en-US" dirty="0"/>
              <a:t>lot of  2D-3D  point</a:t>
            </a:r>
          </a:p>
          <a:p>
            <a:r>
              <a:rPr lang="en-US" dirty="0"/>
              <a:t>correspondences.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x1, y1, z1, u1, v1</a:t>
            </a:r>
          </a:p>
          <a:p>
            <a:r>
              <a:rPr lang="en-US" dirty="0">
                <a:solidFill>
                  <a:srgbClr val="C00000"/>
                </a:solidFill>
              </a:rPr>
              <a:t>x2, y2, z1, u2, v2</a:t>
            </a:r>
          </a:p>
          <a:p>
            <a:r>
              <a:rPr lang="en-US" dirty="0">
                <a:solidFill>
                  <a:srgbClr val="C00000"/>
                </a:solidFill>
              </a:rPr>
              <a:t>.</a:t>
            </a:r>
          </a:p>
          <a:p>
            <a:r>
              <a:rPr lang="en-US" dirty="0">
                <a:solidFill>
                  <a:srgbClr val="C00000"/>
                </a:solidFill>
              </a:rPr>
              <a:t>.</a:t>
            </a:r>
          </a:p>
          <a:p>
            <a:r>
              <a:rPr lang="en-US" dirty="0" err="1">
                <a:solidFill>
                  <a:srgbClr val="C00000"/>
                </a:solidFill>
              </a:rPr>
              <a:t>xn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yn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zn</a:t>
            </a:r>
            <a:r>
              <a:rPr lang="en-US" dirty="0">
                <a:solidFill>
                  <a:srgbClr val="C00000"/>
                </a:solidFill>
              </a:rPr>
              <a:t>, un, </a:t>
            </a:r>
            <a:r>
              <a:rPr lang="en-US" dirty="0" err="1">
                <a:solidFill>
                  <a:srgbClr val="C00000"/>
                </a:solidFill>
              </a:rPr>
              <a:t>vn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/>
          </a:p>
          <a:p>
            <a:r>
              <a:rPr lang="en-US" dirty="0"/>
              <a:t>Then solve a system</a:t>
            </a:r>
          </a:p>
          <a:p>
            <a:r>
              <a:rPr lang="en-US" dirty="0"/>
              <a:t>of equations to get</a:t>
            </a:r>
          </a:p>
          <a:p>
            <a:r>
              <a:rPr lang="en-US" dirty="0"/>
              <a:t>camera parameters.</a:t>
            </a:r>
          </a:p>
        </p:txBody>
      </p:sp>
    </p:spTree>
    <p:extLst>
      <p:ext uri="{BB962C8B-B14F-4D97-AF65-F5344CB8AC3E}">
        <p14:creationId xmlns:p14="http://schemas.microsoft.com/office/powerpoint/2010/main" val="2110713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Line 1"/>
          <p:cNvSpPr>
            <a:spLocks noChangeShapeType="1"/>
          </p:cNvSpPr>
          <p:nvPr/>
        </p:nvSpPr>
        <p:spPr bwMode="auto">
          <a:xfrm>
            <a:off x="685800" y="838200"/>
            <a:ext cx="77724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6963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429000"/>
            <a:ext cx="6127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138" y="3886200"/>
            <a:ext cx="201612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>
          <a:xfrm>
            <a:off x="528320" y="-15081"/>
            <a:ext cx="8229600" cy="1143000"/>
          </a:xfrm>
        </p:spPr>
        <p:txBody>
          <a:bodyPr rIns="132080"/>
          <a:lstStyle/>
          <a:p>
            <a:pPr indent="0" eaLnBrk="1" hangingPunct="1"/>
            <a:r>
              <a:rPr lang="en-US" altLang="en-US" dirty="0"/>
              <a:t>Camera Parameters</a:t>
            </a:r>
          </a:p>
        </p:txBody>
      </p:sp>
      <p:sp>
        <p:nvSpPr>
          <p:cNvPr id="69637" name="Rectangle 5"/>
          <p:cNvSpPr>
            <a:spLocks/>
          </p:cNvSpPr>
          <p:nvPr/>
        </p:nvSpPr>
        <p:spPr bwMode="auto">
          <a:xfrm>
            <a:off x="685800" y="914400"/>
            <a:ext cx="81661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>
            <a:lvl1pPr marL="382588" indent="-3429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9pPr>
          </a:lstStyle>
          <a:p>
            <a:pPr eaLnBrk="1" hangingPunct="1">
              <a:spcBef>
                <a:spcPts val="450"/>
              </a:spcBef>
            </a:pPr>
            <a:r>
              <a:rPr lang="en-US" alt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A camera is described by several parameters</a:t>
            </a:r>
          </a:p>
          <a:p>
            <a:pPr eaLnBrk="1" hangingPunct="1">
              <a:spcBef>
                <a:spcPts val="413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Translation </a:t>
            </a:r>
            <a:r>
              <a:rPr lang="en-US" altLang="en-US" sz="1800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</a:t>
            </a: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of the optical center from the origin of world </a:t>
            </a:r>
            <a:r>
              <a:rPr lang="en-US" altLang="en-US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coords</a:t>
            </a:r>
            <a:endParaRPr lang="en-US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eaLnBrk="1" hangingPunct="1">
              <a:spcBef>
                <a:spcPts val="413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Rotation </a:t>
            </a:r>
            <a:r>
              <a:rPr lang="en-US" altLang="en-US" sz="1800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R</a:t>
            </a: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of the image plane</a:t>
            </a:r>
          </a:p>
          <a:p>
            <a:pPr eaLnBrk="1" hangingPunct="1">
              <a:spcBef>
                <a:spcPts val="413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focal length </a:t>
            </a:r>
            <a:r>
              <a:rPr lang="en-US" alt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f</a:t>
            </a: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, principal point </a:t>
            </a:r>
            <a:r>
              <a:rPr lang="en-US" alt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(x</a:t>
            </a:r>
            <a:r>
              <a:rPr lang="ja-JP" alt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’</a:t>
            </a:r>
            <a:r>
              <a:rPr lang="en-US" altLang="ja-JP" sz="18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c</a:t>
            </a:r>
            <a:r>
              <a:rPr lang="en-US" altLang="ja-JP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, y</a:t>
            </a:r>
            <a:r>
              <a:rPr lang="ja-JP" alt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’</a:t>
            </a:r>
            <a:r>
              <a:rPr lang="en-US" altLang="ja-JP" sz="18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c</a:t>
            </a:r>
            <a:r>
              <a:rPr lang="en-US" altLang="ja-JP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)</a:t>
            </a:r>
            <a:r>
              <a:rPr lang="en-US" altLang="ja-JP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, pixel size </a:t>
            </a:r>
            <a:r>
              <a:rPr lang="en-US" altLang="ja-JP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(</a:t>
            </a:r>
            <a:r>
              <a:rPr lang="en-US" altLang="ja-JP" sz="1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s</a:t>
            </a:r>
            <a:r>
              <a:rPr lang="en-US" altLang="ja-JP" sz="1800" baseline="-25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x</a:t>
            </a:r>
            <a:r>
              <a:rPr lang="en-US" altLang="ja-JP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, </a:t>
            </a:r>
            <a:r>
              <a:rPr lang="en-US" altLang="ja-JP" sz="1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s</a:t>
            </a:r>
            <a:r>
              <a:rPr lang="en-US" altLang="ja-JP" sz="1800" baseline="-25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y</a:t>
            </a:r>
            <a:r>
              <a:rPr lang="en-US" altLang="ja-JP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)</a:t>
            </a:r>
          </a:p>
          <a:p>
            <a:pPr eaLnBrk="1" hangingPunct="1">
              <a:spcBef>
                <a:spcPts val="413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blue parameters are called </a:t>
            </a:r>
            <a:r>
              <a:rPr lang="ja-JP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“</a:t>
            </a:r>
            <a:r>
              <a:rPr lang="en-US" altLang="ja-JP" sz="1800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extrinsics</a:t>
            </a:r>
            <a:r>
              <a:rPr lang="en-US" altLang="ja-JP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,</a:t>
            </a:r>
            <a:r>
              <a:rPr lang="ja-JP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”</a:t>
            </a:r>
            <a:r>
              <a:rPr lang="en-US" altLang="ja-JP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 red are </a:t>
            </a:r>
            <a:r>
              <a:rPr lang="ja-JP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“</a:t>
            </a:r>
            <a:r>
              <a:rPr lang="en-US" altLang="ja-JP" sz="1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intrinsics</a:t>
            </a:r>
            <a:r>
              <a:rPr lang="ja-JP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”</a:t>
            </a:r>
            <a:endParaRPr lang="en-US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2774" name="Rectangle 6"/>
          <p:cNvSpPr>
            <a:spLocks/>
          </p:cNvSpPr>
          <p:nvPr/>
        </p:nvSpPr>
        <p:spPr bwMode="auto">
          <a:xfrm>
            <a:off x="685800" y="6172200"/>
            <a:ext cx="81661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>
            <a:lvl1pPr marL="782638" indent="-28575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9pPr>
          </a:lstStyle>
          <a:p>
            <a:pPr eaLnBrk="1" hangingPunct="1">
              <a:spcBef>
                <a:spcPts val="413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The definitions of these parameters are </a:t>
            </a:r>
            <a:r>
              <a:rPr lang="en-US" altLang="en-US" sz="1800" dirty="0">
                <a:solidFill>
                  <a:schemeClr val="tx1"/>
                </a:solidFill>
                <a:latin typeface="Arial Bold" pitchFamily="-84" charset="0"/>
                <a:sym typeface="Arial Bold" pitchFamily="-84" charset="0"/>
              </a:rPr>
              <a:t>not</a:t>
            </a: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completely standardized</a:t>
            </a:r>
          </a:p>
          <a:p>
            <a:pPr eaLnBrk="1" hangingPunct="1">
              <a:spcBef>
                <a:spcPts val="350"/>
              </a:spcBef>
              <a:buClr>
                <a:srgbClr val="000000"/>
              </a:buClr>
              <a:buSzPct val="100000"/>
              <a:buFont typeface="Arial" pitchFamily="34" charset="0"/>
              <a:buChar char="–"/>
            </a:pPr>
            <a:r>
              <a:rPr lang="en-US" alt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especially </a:t>
            </a:r>
            <a:r>
              <a:rPr lang="en-US" altLang="en-US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intrinsics</a:t>
            </a:r>
            <a:r>
              <a:rPr lang="en-US" alt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—varies from one book to another</a:t>
            </a:r>
          </a:p>
        </p:txBody>
      </p:sp>
      <p:sp>
        <p:nvSpPr>
          <p:cNvPr id="69639" name="Rectangle 7"/>
          <p:cNvSpPr>
            <a:spLocks/>
          </p:cNvSpPr>
          <p:nvPr/>
        </p:nvSpPr>
        <p:spPr bwMode="auto">
          <a:xfrm>
            <a:off x="6781800" y="2743200"/>
            <a:ext cx="1447800" cy="1143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40" name="Line 8"/>
          <p:cNvSpPr>
            <a:spLocks noChangeShapeType="1"/>
          </p:cNvSpPr>
          <p:nvPr/>
        </p:nvSpPr>
        <p:spPr bwMode="auto">
          <a:xfrm rot="10800000" flipH="1">
            <a:off x="7467600" y="2743200"/>
            <a:ext cx="158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9641" name="Line 9"/>
          <p:cNvSpPr>
            <a:spLocks noChangeShapeType="1"/>
          </p:cNvSpPr>
          <p:nvPr/>
        </p:nvSpPr>
        <p:spPr bwMode="auto">
          <a:xfrm>
            <a:off x="7467600" y="3351213"/>
            <a:ext cx="6096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69642" name="Picture 1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00" y="3276600"/>
            <a:ext cx="215900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3" name="Picture 1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150" y="2868613"/>
            <a:ext cx="1905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4" name="Line 12"/>
          <p:cNvSpPr>
            <a:spLocks noChangeShapeType="1"/>
          </p:cNvSpPr>
          <p:nvPr/>
        </p:nvSpPr>
        <p:spPr bwMode="auto">
          <a:xfrm rot="10800000" flipH="1">
            <a:off x="6699250" y="3276600"/>
            <a:ext cx="158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9645" name="Line 13"/>
          <p:cNvSpPr>
            <a:spLocks noChangeShapeType="1"/>
          </p:cNvSpPr>
          <p:nvPr/>
        </p:nvSpPr>
        <p:spPr bwMode="auto">
          <a:xfrm>
            <a:off x="6781800" y="3960813"/>
            <a:ext cx="6096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69646" name="Picture 1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3276600"/>
            <a:ext cx="1905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7" name="Oval 15"/>
          <p:cNvSpPr>
            <a:spLocks/>
          </p:cNvSpPr>
          <p:nvPr/>
        </p:nvSpPr>
        <p:spPr bwMode="auto">
          <a:xfrm>
            <a:off x="7424738" y="33099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>
            <a:lvl1pPr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48" name="Freeform 16"/>
          <p:cNvSpPr>
            <a:spLocks/>
          </p:cNvSpPr>
          <p:nvPr/>
        </p:nvSpPr>
        <p:spPr bwMode="auto">
          <a:xfrm>
            <a:off x="5027613" y="1674813"/>
            <a:ext cx="3125787" cy="1601787"/>
          </a:xfrm>
          <a:custGeom>
            <a:avLst/>
            <a:gdLst>
              <a:gd name="T0" fmla="*/ 0 w 21515"/>
              <a:gd name="T1" fmla="*/ 2147483647 h 21442"/>
              <a:gd name="T2" fmla="*/ 2147483647 w 21515"/>
              <a:gd name="T3" fmla="*/ 373530199 h 21442"/>
              <a:gd name="T4" fmla="*/ 2147483647 w 21515"/>
              <a:gd name="T5" fmla="*/ 2147483647 h 21442"/>
              <a:gd name="T6" fmla="*/ 2147483647 w 21515"/>
              <a:gd name="T7" fmla="*/ 2147483647 h 21442"/>
              <a:gd name="T8" fmla="*/ 2147483647 w 21515"/>
              <a:gd name="T9" fmla="*/ 2147483647 h 214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515"/>
              <a:gd name="T16" fmla="*/ 0 h 21442"/>
              <a:gd name="T17" fmla="*/ 21515 w 21515"/>
              <a:gd name="T18" fmla="*/ 21442 h 214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515" h="21442">
                <a:moveTo>
                  <a:pt x="0" y="3073"/>
                </a:moveTo>
                <a:cubicBezTo>
                  <a:pt x="3585" y="1458"/>
                  <a:pt x="7171" y="-158"/>
                  <a:pt x="9969" y="12"/>
                </a:cubicBezTo>
                <a:cubicBezTo>
                  <a:pt x="12768" y="182"/>
                  <a:pt x="14866" y="1883"/>
                  <a:pt x="16790" y="4094"/>
                </a:cubicBezTo>
                <a:cubicBezTo>
                  <a:pt x="18714" y="6305"/>
                  <a:pt x="21425" y="10387"/>
                  <a:pt x="21513" y="13278"/>
                </a:cubicBezTo>
                <a:cubicBezTo>
                  <a:pt x="21600" y="16170"/>
                  <a:pt x="19457" y="18806"/>
                  <a:pt x="17315" y="214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685800" y="2667000"/>
            <a:ext cx="8166100" cy="3505200"/>
            <a:chOff x="0" y="0"/>
            <a:chExt cx="5144" cy="2208"/>
          </a:xfrm>
        </p:grpSpPr>
        <p:sp>
          <p:nvSpPr>
            <p:cNvPr id="69650" name="Rectangle 17"/>
            <p:cNvSpPr>
              <a:spLocks/>
            </p:cNvSpPr>
            <p:nvPr/>
          </p:nvSpPr>
          <p:spPr bwMode="auto">
            <a:xfrm>
              <a:off x="0" y="0"/>
              <a:ext cx="5144" cy="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/>
            <a:lstStyle>
              <a:lvl1pPr marL="382588" indent="-3429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eaLnBrk="1" hangingPunct="1">
                <a:spcBef>
                  <a:spcPts val="450"/>
                </a:spcBef>
              </a:pPr>
              <a:r>
                <a:rPr lang="en-US" altLang="en-US"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Projection equation</a:t>
              </a:r>
            </a:p>
            <a:p>
              <a:pPr eaLnBrk="1" hangingPunct="1">
                <a:spcBef>
                  <a:spcPts val="450"/>
                </a:spcBef>
              </a:pPr>
              <a:endParaRPr lang="en-US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eaLnBrk="1" hangingPunct="1">
                <a:spcBef>
                  <a:spcPts val="450"/>
                </a:spcBef>
              </a:pPr>
              <a:endParaRPr lang="en-US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eaLnBrk="1" hangingPunct="1">
                <a:spcBef>
                  <a:spcPts val="450"/>
                </a:spcBef>
              </a:pPr>
              <a:endParaRPr lang="en-US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eaLnBrk="1" hangingPunct="1">
                <a:spcBef>
                  <a:spcPts val="413"/>
                </a:spcBef>
                <a:buClr>
                  <a:srgbClr val="000000"/>
                </a:buClr>
                <a:buSzPct val="100000"/>
                <a:buFont typeface="Arial" pitchFamily="34" charset="0"/>
                <a:buChar char="•"/>
              </a:pPr>
              <a:r>
                <a:rPr lang="en-US" altLang="en-US" sz="18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The projection matrix models the cumulative effect of all parameters</a:t>
              </a:r>
            </a:p>
            <a:p>
              <a:pPr eaLnBrk="1" hangingPunct="1">
                <a:spcBef>
                  <a:spcPts val="413"/>
                </a:spcBef>
                <a:buClr>
                  <a:srgbClr val="000000"/>
                </a:buClr>
                <a:buSzPct val="100000"/>
                <a:buFont typeface="Arial" pitchFamily="34" charset="0"/>
                <a:buChar char="•"/>
              </a:pPr>
              <a:r>
                <a:rPr lang="en-US" altLang="en-US" sz="18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Useful to decompose into a series of operations</a:t>
              </a:r>
            </a:p>
          </p:txBody>
        </p:sp>
        <p:pic>
          <p:nvPicPr>
            <p:cNvPr id="69651" name="Picture 1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" y="1440"/>
              <a:ext cx="3392" cy="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52" name="Rectangle 19"/>
            <p:cNvSpPr>
              <a:spLocks/>
            </p:cNvSpPr>
            <p:nvPr/>
          </p:nvSpPr>
          <p:spPr bwMode="auto">
            <a:xfrm>
              <a:off x="1837" y="2016"/>
              <a:ext cx="58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>
              <a:spAutoFit/>
            </a:bodyPr>
            <a:lstStyle>
              <a:lvl1pPr marL="39688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projection</a:t>
              </a:r>
            </a:p>
          </p:txBody>
        </p:sp>
        <p:sp>
          <p:nvSpPr>
            <p:cNvPr id="69653" name="Rectangle 20"/>
            <p:cNvSpPr>
              <a:spLocks/>
            </p:cNvSpPr>
            <p:nvPr/>
          </p:nvSpPr>
          <p:spPr bwMode="auto">
            <a:xfrm>
              <a:off x="1117" y="2016"/>
              <a:ext cx="53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>
              <a:spAutoFit/>
            </a:bodyPr>
            <a:lstStyle>
              <a:lvl1pPr marL="39688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intrinsics</a:t>
              </a:r>
            </a:p>
          </p:txBody>
        </p:sp>
        <p:sp>
          <p:nvSpPr>
            <p:cNvPr id="69654" name="Rectangle 21"/>
            <p:cNvSpPr>
              <a:spLocks/>
            </p:cNvSpPr>
            <p:nvPr/>
          </p:nvSpPr>
          <p:spPr bwMode="auto">
            <a:xfrm>
              <a:off x="2640" y="2016"/>
              <a:ext cx="47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>
              <a:spAutoFit/>
            </a:bodyPr>
            <a:lstStyle>
              <a:lvl1pPr marL="39688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rotation</a:t>
              </a:r>
            </a:p>
          </p:txBody>
        </p:sp>
        <p:sp>
          <p:nvSpPr>
            <p:cNvPr id="69655" name="Rectangle 22"/>
            <p:cNvSpPr>
              <a:spLocks/>
            </p:cNvSpPr>
            <p:nvPr/>
          </p:nvSpPr>
          <p:spPr bwMode="auto">
            <a:xfrm>
              <a:off x="3277" y="2016"/>
              <a:ext cx="61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>
              <a:spAutoFit/>
            </a:bodyPr>
            <a:lstStyle>
              <a:lvl1pPr marL="39688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translation</a:t>
              </a:r>
            </a:p>
          </p:txBody>
        </p:sp>
        <p:sp>
          <p:nvSpPr>
            <p:cNvPr id="69656" name="Rectangle 23"/>
            <p:cNvSpPr>
              <a:spLocks/>
            </p:cNvSpPr>
            <p:nvPr/>
          </p:nvSpPr>
          <p:spPr bwMode="auto">
            <a:xfrm>
              <a:off x="3853" y="1248"/>
              <a:ext cx="887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>
              <a:spAutoFit/>
            </a:bodyPr>
            <a:lstStyle>
              <a:lvl1pPr marL="39688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identity matrix</a:t>
              </a:r>
            </a:p>
          </p:txBody>
        </p:sp>
        <p:sp>
          <p:nvSpPr>
            <p:cNvPr id="69657" name="Line 24"/>
            <p:cNvSpPr>
              <a:spLocks noChangeShapeType="1"/>
            </p:cNvSpPr>
            <p:nvPr/>
          </p:nvSpPr>
          <p:spPr bwMode="auto">
            <a:xfrm flipH="1">
              <a:off x="3408" y="1392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69658" name="Picture 2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" y="248"/>
              <a:ext cx="2625" cy="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69659" name="Rectangle 26"/>
            <p:cNvSpPr>
              <a:spLocks/>
            </p:cNvSpPr>
            <p:nvPr/>
          </p:nvSpPr>
          <p:spPr bwMode="auto">
            <a:xfrm>
              <a:off x="416" y="1576"/>
              <a:ext cx="376" cy="3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>
                  <a:alpha val="0"/>
                </a:schemeClr>
              </a:solidFill>
              <a:round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pic>
          <p:nvPicPr>
            <p:cNvPr id="69660" name="Picture 2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" y="1616"/>
              <a:ext cx="280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28BAD-4FF9-4326-B3FA-847EDC5D27C2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391400" y="5181600"/>
            <a:ext cx="1501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</a:t>
            </a:r>
            <a:r>
              <a:rPr lang="en-US" dirty="0" err="1"/>
              <a:t>tx</a:t>
            </a:r>
            <a:r>
              <a:rPr lang="en-US" dirty="0"/>
              <a:t>, ty, </a:t>
            </a:r>
            <a:r>
              <a:rPr lang="en-US" dirty="0" err="1"/>
              <a:t>tz</a:t>
            </a:r>
            <a:r>
              <a:rPr lang="en-US" dirty="0"/>
              <a:t>]</a:t>
            </a:r>
            <a:r>
              <a:rPr lang="en-US" baseline="30000" dirty="0"/>
              <a:t>T</a:t>
            </a:r>
          </a:p>
        </p:txBody>
      </p:sp>
      <p:cxnSp>
        <p:nvCxnSpPr>
          <p:cNvPr id="6" name="Straight Arrow Connector 5"/>
          <p:cNvCxnSpPr>
            <a:stCxn id="4" idx="1"/>
            <a:endCxn id="69651" idx="3"/>
          </p:cNvCxnSpPr>
          <p:nvPr/>
        </p:nvCxnSpPr>
        <p:spPr bwMode="auto">
          <a:xfrm flipH="1">
            <a:off x="7064375" y="5412433"/>
            <a:ext cx="327025" cy="3324"/>
          </a:xfrm>
          <a:prstGeom prst="straightConnector1">
            <a:avLst/>
          </a:prstGeom>
          <a:solidFill>
            <a:srgbClr val="00CC99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C196B1D-F311-4305-AEFE-852205EBAC4B}"/>
                  </a:ext>
                </a:extLst>
              </p14:cNvPr>
              <p14:cNvContentPartPr/>
              <p14:nvPr/>
            </p14:nvContentPartPr>
            <p14:xfrm>
              <a:off x="62640" y="1112400"/>
              <a:ext cx="8584560" cy="51422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C196B1D-F311-4305-AEFE-852205EBAC4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280" y="1103040"/>
                <a:ext cx="8603280" cy="516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192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+mn-lt"/>
                <a:ea typeface="+mj-ea"/>
                <a:cs typeface="Kalinga" pitchFamily="34" charset="0"/>
              </a:rPr>
              <a:t>Stereo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667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>
              <a:ea typeface="+mn-ea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>
              <a:ea typeface="+mn-ea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6155-94F9-4E4E-97D3-68C234BB7AA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5040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053" r="35135" b="13116"/>
          <a:stretch/>
        </p:blipFill>
        <p:spPr>
          <a:xfrm>
            <a:off x="304800" y="1752600"/>
            <a:ext cx="8508772" cy="38100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 flipH="1">
            <a:off x="6248400" y="3581400"/>
            <a:ext cx="3048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Arrow Connector 5"/>
          <p:cNvCxnSpPr/>
          <p:nvPr/>
        </p:nvCxnSpPr>
        <p:spPr bwMode="auto">
          <a:xfrm flipH="1">
            <a:off x="5791200" y="4876800"/>
            <a:ext cx="6096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7391400" y="2667000"/>
            <a:ext cx="21640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63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Amount of horizontal movement is 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13116"/>
          <a:stretch/>
        </p:blipFill>
        <p:spPr>
          <a:xfrm>
            <a:off x="228600" y="2590800"/>
            <a:ext cx="8458200" cy="23410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6002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…inversely proportional to the distance from the camera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6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5F3E931-F8EA-46E9-BB4A-CA6135965246}"/>
                  </a:ext>
                </a:extLst>
              </p14:cNvPr>
              <p14:cNvContentPartPr/>
              <p14:nvPr/>
            </p14:nvContentPartPr>
            <p14:xfrm>
              <a:off x="951120" y="1859400"/>
              <a:ext cx="1937880" cy="1119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5F3E931-F8EA-46E9-BB4A-CA61359652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1760" y="1850040"/>
                <a:ext cx="1956600" cy="13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94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from Stereo</a:t>
            </a:r>
          </a:p>
        </p:txBody>
      </p:sp>
      <p:sp>
        <p:nvSpPr>
          <p:cNvPr id="53" name="Content Placeholder 5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Goal: recover depth by finding image coordinate x’ that corresponds to x</a:t>
            </a:r>
          </a:p>
        </p:txBody>
      </p:sp>
      <p:grpSp>
        <p:nvGrpSpPr>
          <p:cNvPr id="24" name="Group 47"/>
          <p:cNvGrpSpPr>
            <a:grpSpLocks noChangeAspect="1"/>
          </p:cNvGrpSpPr>
          <p:nvPr/>
        </p:nvGrpSpPr>
        <p:grpSpPr bwMode="auto">
          <a:xfrm>
            <a:off x="4648200" y="2684426"/>
            <a:ext cx="3823231" cy="3487774"/>
            <a:chOff x="432" y="1264"/>
            <a:chExt cx="2296" cy="2065"/>
          </a:xfrm>
        </p:grpSpPr>
        <p:sp>
          <p:nvSpPr>
            <p:cNvPr id="25" name="Oval 5"/>
            <p:cNvSpPr>
              <a:spLocks noChangeArrowheads="1"/>
            </p:cNvSpPr>
            <p:nvPr/>
          </p:nvSpPr>
          <p:spPr bwMode="auto">
            <a:xfrm>
              <a:off x="720" y="2880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2016" y="2880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7" name="Line 7"/>
            <p:cNvSpPr>
              <a:spLocks noChangeShapeType="1"/>
            </p:cNvSpPr>
            <p:nvPr/>
          </p:nvSpPr>
          <p:spPr bwMode="auto">
            <a:xfrm>
              <a:off x="432" y="2544"/>
              <a:ext cx="6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8" name="Line 8"/>
            <p:cNvSpPr>
              <a:spLocks noChangeShapeType="1"/>
            </p:cNvSpPr>
            <p:nvPr/>
          </p:nvSpPr>
          <p:spPr bwMode="auto">
            <a:xfrm>
              <a:off x="1728" y="2544"/>
              <a:ext cx="6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>
              <a:off x="1324" y="1515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0" name="Line 10"/>
            <p:cNvSpPr>
              <a:spLocks noChangeShapeType="1"/>
            </p:cNvSpPr>
            <p:nvPr/>
          </p:nvSpPr>
          <p:spPr bwMode="auto">
            <a:xfrm flipV="1">
              <a:off x="768" y="1536"/>
              <a:ext cx="576" cy="13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1" name="Line 11"/>
            <p:cNvSpPr>
              <a:spLocks noChangeShapeType="1"/>
            </p:cNvSpPr>
            <p:nvPr/>
          </p:nvSpPr>
          <p:spPr bwMode="auto">
            <a:xfrm flipH="1" flipV="1">
              <a:off x="1344" y="1536"/>
              <a:ext cx="720" cy="13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2" name="Line 12"/>
            <p:cNvSpPr>
              <a:spLocks noChangeShapeType="1"/>
            </p:cNvSpPr>
            <p:nvPr/>
          </p:nvSpPr>
          <p:spPr bwMode="auto">
            <a:xfrm flipV="1">
              <a:off x="748" y="2544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3" name="Text Box 13"/>
            <p:cNvSpPr txBox="1">
              <a:spLocks noChangeArrowheads="1"/>
            </p:cNvSpPr>
            <p:nvPr/>
          </p:nvSpPr>
          <p:spPr bwMode="auto">
            <a:xfrm>
              <a:off x="609" y="2607"/>
              <a:ext cx="153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/>
                <a:t>f</a:t>
              </a:r>
            </a:p>
          </p:txBody>
        </p:sp>
        <p:sp>
          <p:nvSpPr>
            <p:cNvPr id="34" name="Oval 14"/>
            <p:cNvSpPr>
              <a:spLocks noChangeArrowheads="1"/>
            </p:cNvSpPr>
            <p:nvPr/>
          </p:nvSpPr>
          <p:spPr bwMode="auto">
            <a:xfrm>
              <a:off x="892" y="2517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5" name="Oval 15"/>
            <p:cNvSpPr>
              <a:spLocks noChangeArrowheads="1"/>
            </p:cNvSpPr>
            <p:nvPr/>
          </p:nvSpPr>
          <p:spPr bwMode="auto">
            <a:xfrm>
              <a:off x="1845" y="2517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6" name="Line 16"/>
            <p:cNvSpPr>
              <a:spLocks noChangeShapeType="1"/>
            </p:cNvSpPr>
            <p:nvPr/>
          </p:nvSpPr>
          <p:spPr bwMode="auto">
            <a:xfrm flipV="1">
              <a:off x="2043" y="2544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7" name="Line 17"/>
            <p:cNvSpPr>
              <a:spLocks noChangeShapeType="1"/>
            </p:cNvSpPr>
            <p:nvPr/>
          </p:nvSpPr>
          <p:spPr bwMode="auto">
            <a:xfrm>
              <a:off x="720" y="2496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med" len="sm"/>
              <a:tailEnd type="arrow" w="med" len="sm"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8" name="Text Box 18"/>
            <p:cNvSpPr txBox="1">
              <a:spLocks noChangeArrowheads="1"/>
            </p:cNvSpPr>
            <p:nvPr/>
          </p:nvSpPr>
          <p:spPr bwMode="auto">
            <a:xfrm>
              <a:off x="736" y="2272"/>
              <a:ext cx="188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/>
                <a:t>x</a:t>
              </a:r>
            </a:p>
          </p:txBody>
        </p:sp>
        <p:sp>
          <p:nvSpPr>
            <p:cNvPr id="39" name="Line 19"/>
            <p:cNvSpPr>
              <a:spLocks noChangeShapeType="1"/>
            </p:cNvSpPr>
            <p:nvPr/>
          </p:nvSpPr>
          <p:spPr bwMode="auto">
            <a:xfrm>
              <a:off x="1872" y="2496"/>
              <a:ext cx="1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sm"/>
              <a:tailEnd type="none" w="med" len="sm"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0" name="Text Box 20"/>
            <p:cNvSpPr txBox="1">
              <a:spLocks noChangeArrowheads="1"/>
            </p:cNvSpPr>
            <p:nvPr/>
          </p:nvSpPr>
          <p:spPr bwMode="auto">
            <a:xfrm>
              <a:off x="1851" y="2272"/>
              <a:ext cx="223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/>
                <a:t>x’</a:t>
              </a:r>
            </a:p>
          </p:txBody>
        </p:sp>
        <p:sp>
          <p:nvSpPr>
            <p:cNvPr id="41" name="Text Box 21"/>
            <p:cNvSpPr txBox="1">
              <a:spLocks noChangeArrowheads="1"/>
            </p:cNvSpPr>
            <p:nvPr/>
          </p:nvSpPr>
          <p:spPr bwMode="auto">
            <a:xfrm>
              <a:off x="1036" y="2910"/>
              <a:ext cx="703" cy="41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/>
                <a:t>Baseline</a:t>
              </a:r>
              <a:br>
                <a:rPr lang="en-US" sz="2000"/>
              </a:br>
              <a:r>
                <a:rPr lang="en-US" sz="2000"/>
                <a:t>B</a:t>
              </a:r>
            </a:p>
          </p:txBody>
        </p:sp>
        <p:sp>
          <p:nvSpPr>
            <p:cNvPr id="42" name="Line 22"/>
            <p:cNvSpPr>
              <a:spLocks noChangeShapeType="1"/>
            </p:cNvSpPr>
            <p:nvPr/>
          </p:nvSpPr>
          <p:spPr bwMode="auto">
            <a:xfrm flipV="1">
              <a:off x="2496" y="1536"/>
              <a:ext cx="0" cy="13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3" name="Text Box 23"/>
            <p:cNvSpPr txBox="1">
              <a:spLocks noChangeArrowheads="1"/>
            </p:cNvSpPr>
            <p:nvPr/>
          </p:nvSpPr>
          <p:spPr bwMode="auto">
            <a:xfrm>
              <a:off x="2540" y="2031"/>
              <a:ext cx="188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/>
                <a:t>z</a:t>
              </a:r>
            </a:p>
          </p:txBody>
        </p:sp>
        <p:sp>
          <p:nvSpPr>
            <p:cNvPr id="44" name="Text Box 24"/>
            <p:cNvSpPr txBox="1">
              <a:spLocks noChangeArrowheads="1"/>
            </p:cNvSpPr>
            <p:nvPr/>
          </p:nvSpPr>
          <p:spPr bwMode="auto">
            <a:xfrm>
              <a:off x="508" y="2915"/>
              <a:ext cx="486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C</a:t>
              </a:r>
              <a:endParaRPr lang="en-US" sz="2000" baseline="-25000" dirty="0"/>
            </a:p>
          </p:txBody>
        </p:sp>
        <p:sp>
          <p:nvSpPr>
            <p:cNvPr id="45" name="Text Box 25"/>
            <p:cNvSpPr txBox="1">
              <a:spLocks noChangeArrowheads="1"/>
            </p:cNvSpPr>
            <p:nvPr/>
          </p:nvSpPr>
          <p:spPr bwMode="auto">
            <a:xfrm>
              <a:off x="1824" y="2915"/>
              <a:ext cx="486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C’</a:t>
              </a:r>
              <a:endParaRPr lang="en-US" sz="2000" baseline="-25000" dirty="0"/>
            </a:p>
          </p:txBody>
        </p:sp>
        <p:sp>
          <p:nvSpPr>
            <p:cNvPr id="46" name="Text Box 26"/>
            <p:cNvSpPr txBox="1">
              <a:spLocks noChangeArrowheads="1"/>
            </p:cNvSpPr>
            <p:nvPr/>
          </p:nvSpPr>
          <p:spPr bwMode="auto">
            <a:xfrm>
              <a:off x="1104" y="1264"/>
              <a:ext cx="486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</a:t>
              </a:r>
              <a:endParaRPr lang="en-US" sz="2000" baseline="-25000" dirty="0"/>
            </a:p>
          </p:txBody>
        </p:sp>
        <p:sp>
          <p:nvSpPr>
            <p:cNvPr id="47" name="Line 27"/>
            <p:cNvSpPr>
              <a:spLocks noChangeShapeType="1"/>
            </p:cNvSpPr>
            <p:nvPr/>
          </p:nvSpPr>
          <p:spPr bwMode="auto">
            <a:xfrm>
              <a:off x="796" y="2901"/>
              <a:ext cx="1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8" name="Text Box 28"/>
            <p:cNvSpPr txBox="1">
              <a:spLocks noChangeArrowheads="1"/>
            </p:cNvSpPr>
            <p:nvPr/>
          </p:nvSpPr>
          <p:spPr bwMode="auto">
            <a:xfrm>
              <a:off x="2022" y="2608"/>
              <a:ext cx="153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/>
                <a:t>f</a:t>
              </a:r>
            </a:p>
          </p:txBody>
        </p:sp>
      </p:grpSp>
      <p:grpSp>
        <p:nvGrpSpPr>
          <p:cNvPr id="54" name="Group 53"/>
          <p:cNvGrpSpPr>
            <a:grpSpLocks noChangeAspect="1"/>
          </p:cNvGrpSpPr>
          <p:nvPr/>
        </p:nvGrpSpPr>
        <p:grpSpPr>
          <a:xfrm>
            <a:off x="1105828" y="2362200"/>
            <a:ext cx="2856572" cy="3795508"/>
            <a:chOff x="609600" y="753824"/>
            <a:chExt cx="3905925" cy="5189776"/>
          </a:xfrm>
        </p:grpSpPr>
        <p:grpSp>
          <p:nvGrpSpPr>
            <p:cNvPr id="49" name="Group 48"/>
            <p:cNvGrpSpPr>
              <a:grpSpLocks noChangeAspect="1"/>
            </p:cNvGrpSpPr>
            <p:nvPr/>
          </p:nvGrpSpPr>
          <p:grpSpPr>
            <a:xfrm>
              <a:off x="609600" y="1143000"/>
              <a:ext cx="3905925" cy="4800600"/>
              <a:chOff x="533400" y="957263"/>
              <a:chExt cx="4491038" cy="5519737"/>
            </a:xfrm>
          </p:grpSpPr>
          <p:sp>
            <p:nvSpPr>
              <p:cNvPr id="4" name="Freeform 4"/>
              <p:cNvSpPr>
                <a:spLocks/>
              </p:cNvSpPr>
              <p:nvPr/>
            </p:nvSpPr>
            <p:spPr bwMode="auto">
              <a:xfrm>
                <a:off x="3481388" y="957263"/>
                <a:ext cx="1220787" cy="839787"/>
              </a:xfrm>
              <a:custGeom>
                <a:avLst/>
                <a:gdLst>
                  <a:gd name="T0" fmla="*/ 2147483647 w 865"/>
                  <a:gd name="T1" fmla="*/ 0 h 529"/>
                  <a:gd name="T2" fmla="*/ 2147483647 w 865"/>
                  <a:gd name="T3" fmla="*/ 2147483647 h 529"/>
                  <a:gd name="T4" fmla="*/ 2147483647 w 865"/>
                  <a:gd name="T5" fmla="*/ 2147483647 h 529"/>
                  <a:gd name="T6" fmla="*/ 2147483647 w 865"/>
                  <a:gd name="T7" fmla="*/ 2147483647 h 529"/>
                  <a:gd name="T8" fmla="*/ 2147483647 w 865"/>
                  <a:gd name="T9" fmla="*/ 2147483647 h 529"/>
                  <a:gd name="T10" fmla="*/ 2147483647 w 865"/>
                  <a:gd name="T11" fmla="*/ 2147483647 h 529"/>
                  <a:gd name="T12" fmla="*/ 2147483647 w 865"/>
                  <a:gd name="T13" fmla="*/ 2147483647 h 529"/>
                  <a:gd name="T14" fmla="*/ 2147483647 w 865"/>
                  <a:gd name="T15" fmla="*/ 2147483647 h 529"/>
                  <a:gd name="T16" fmla="*/ 2147483647 w 865"/>
                  <a:gd name="T17" fmla="*/ 2147483647 h 529"/>
                  <a:gd name="T18" fmla="*/ 0 w 865"/>
                  <a:gd name="T19" fmla="*/ 2147483647 h 529"/>
                  <a:gd name="T20" fmla="*/ 0 w 865"/>
                  <a:gd name="T21" fmla="*/ 2147483647 h 529"/>
                  <a:gd name="T22" fmla="*/ 0 w 865"/>
                  <a:gd name="T23" fmla="*/ 2147483647 h 529"/>
                  <a:gd name="T24" fmla="*/ 2147483647 w 865"/>
                  <a:gd name="T25" fmla="*/ 2147483647 h 529"/>
                  <a:gd name="T26" fmla="*/ 2147483647 w 865"/>
                  <a:gd name="T27" fmla="*/ 2147483647 h 529"/>
                  <a:gd name="T28" fmla="*/ 2147483647 w 865"/>
                  <a:gd name="T29" fmla="*/ 2147483647 h 529"/>
                  <a:gd name="T30" fmla="*/ 2147483647 w 865"/>
                  <a:gd name="T31" fmla="*/ 2147483647 h 529"/>
                  <a:gd name="T32" fmla="*/ 2147483647 w 865"/>
                  <a:gd name="T33" fmla="*/ 2147483647 h 529"/>
                  <a:gd name="T34" fmla="*/ 2147483647 w 865"/>
                  <a:gd name="T35" fmla="*/ 2147483647 h 529"/>
                  <a:gd name="T36" fmla="*/ 2147483647 w 865"/>
                  <a:gd name="T37" fmla="*/ 2147483647 h 529"/>
                  <a:gd name="T38" fmla="*/ 2147483647 w 865"/>
                  <a:gd name="T39" fmla="*/ 2147483647 h 529"/>
                  <a:gd name="T40" fmla="*/ 2147483647 w 865"/>
                  <a:gd name="T41" fmla="*/ 2147483647 h 529"/>
                  <a:gd name="T42" fmla="*/ 2147483647 w 865"/>
                  <a:gd name="T43" fmla="*/ 2147483647 h 529"/>
                  <a:gd name="T44" fmla="*/ 2147483647 w 865"/>
                  <a:gd name="T45" fmla="*/ 2147483647 h 529"/>
                  <a:gd name="T46" fmla="*/ 2147483647 w 865"/>
                  <a:gd name="T47" fmla="*/ 2147483647 h 529"/>
                  <a:gd name="T48" fmla="*/ 2147483647 w 865"/>
                  <a:gd name="T49" fmla="*/ 2147483647 h 529"/>
                  <a:gd name="T50" fmla="*/ 2147483647 w 865"/>
                  <a:gd name="T51" fmla="*/ 2147483647 h 529"/>
                  <a:gd name="T52" fmla="*/ 2147483647 w 865"/>
                  <a:gd name="T53" fmla="*/ 2147483647 h 529"/>
                  <a:gd name="T54" fmla="*/ 2147483647 w 865"/>
                  <a:gd name="T55" fmla="*/ 2147483647 h 529"/>
                  <a:gd name="T56" fmla="*/ 2147483647 w 865"/>
                  <a:gd name="T57" fmla="*/ 2147483647 h 529"/>
                  <a:gd name="T58" fmla="*/ 2147483647 w 865"/>
                  <a:gd name="T59" fmla="*/ 2147483647 h 529"/>
                  <a:gd name="T60" fmla="*/ 2147483647 w 865"/>
                  <a:gd name="T61" fmla="*/ 2147483647 h 529"/>
                  <a:gd name="T62" fmla="*/ 2147483647 w 865"/>
                  <a:gd name="T63" fmla="*/ 2147483647 h 529"/>
                  <a:gd name="T64" fmla="*/ 2147483647 w 865"/>
                  <a:gd name="T65" fmla="*/ 2147483647 h 529"/>
                  <a:gd name="T66" fmla="*/ 2147483647 w 865"/>
                  <a:gd name="T67" fmla="*/ 2147483647 h 529"/>
                  <a:gd name="T68" fmla="*/ 2147483647 w 865"/>
                  <a:gd name="T69" fmla="*/ 2147483647 h 529"/>
                  <a:gd name="T70" fmla="*/ 2147483647 w 865"/>
                  <a:gd name="T71" fmla="*/ 2147483647 h 529"/>
                  <a:gd name="T72" fmla="*/ 2147483647 w 865"/>
                  <a:gd name="T73" fmla="*/ 2147483647 h 529"/>
                  <a:gd name="T74" fmla="*/ 2147483647 w 865"/>
                  <a:gd name="T75" fmla="*/ 2147483647 h 529"/>
                  <a:gd name="T76" fmla="*/ 2147483647 w 865"/>
                  <a:gd name="T77" fmla="*/ 2147483647 h 529"/>
                  <a:gd name="T78" fmla="*/ 2147483647 w 865"/>
                  <a:gd name="T79" fmla="*/ 0 h 52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65"/>
                  <a:gd name="T121" fmla="*/ 0 h 529"/>
                  <a:gd name="T122" fmla="*/ 865 w 865"/>
                  <a:gd name="T123" fmla="*/ 529 h 529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65" h="529">
                    <a:moveTo>
                      <a:pt x="84" y="0"/>
                    </a:moveTo>
                    <a:lnTo>
                      <a:pt x="72" y="24"/>
                    </a:lnTo>
                    <a:lnTo>
                      <a:pt x="72" y="48"/>
                    </a:lnTo>
                    <a:lnTo>
                      <a:pt x="48" y="72"/>
                    </a:lnTo>
                    <a:lnTo>
                      <a:pt x="36" y="96"/>
                    </a:lnTo>
                    <a:lnTo>
                      <a:pt x="36" y="120"/>
                    </a:lnTo>
                    <a:lnTo>
                      <a:pt x="36" y="144"/>
                    </a:lnTo>
                    <a:lnTo>
                      <a:pt x="24" y="168"/>
                    </a:lnTo>
                    <a:lnTo>
                      <a:pt x="12" y="192"/>
                    </a:lnTo>
                    <a:lnTo>
                      <a:pt x="0" y="216"/>
                    </a:lnTo>
                    <a:lnTo>
                      <a:pt x="0" y="240"/>
                    </a:lnTo>
                    <a:lnTo>
                      <a:pt x="0" y="264"/>
                    </a:lnTo>
                    <a:lnTo>
                      <a:pt x="12" y="288"/>
                    </a:lnTo>
                    <a:lnTo>
                      <a:pt x="12" y="312"/>
                    </a:lnTo>
                    <a:lnTo>
                      <a:pt x="24" y="336"/>
                    </a:lnTo>
                    <a:lnTo>
                      <a:pt x="24" y="360"/>
                    </a:lnTo>
                    <a:lnTo>
                      <a:pt x="36" y="384"/>
                    </a:lnTo>
                    <a:lnTo>
                      <a:pt x="36" y="408"/>
                    </a:lnTo>
                    <a:lnTo>
                      <a:pt x="48" y="432"/>
                    </a:lnTo>
                    <a:lnTo>
                      <a:pt x="60" y="456"/>
                    </a:lnTo>
                    <a:lnTo>
                      <a:pt x="852" y="528"/>
                    </a:lnTo>
                    <a:lnTo>
                      <a:pt x="804" y="480"/>
                    </a:lnTo>
                    <a:lnTo>
                      <a:pt x="792" y="456"/>
                    </a:lnTo>
                    <a:lnTo>
                      <a:pt x="780" y="420"/>
                    </a:lnTo>
                    <a:lnTo>
                      <a:pt x="768" y="396"/>
                    </a:lnTo>
                    <a:lnTo>
                      <a:pt x="756" y="372"/>
                    </a:lnTo>
                    <a:lnTo>
                      <a:pt x="744" y="348"/>
                    </a:lnTo>
                    <a:lnTo>
                      <a:pt x="744" y="324"/>
                    </a:lnTo>
                    <a:lnTo>
                      <a:pt x="744" y="288"/>
                    </a:lnTo>
                    <a:lnTo>
                      <a:pt x="744" y="264"/>
                    </a:lnTo>
                    <a:lnTo>
                      <a:pt x="744" y="240"/>
                    </a:lnTo>
                    <a:lnTo>
                      <a:pt x="768" y="216"/>
                    </a:lnTo>
                    <a:lnTo>
                      <a:pt x="768" y="192"/>
                    </a:lnTo>
                    <a:lnTo>
                      <a:pt x="780" y="168"/>
                    </a:lnTo>
                    <a:lnTo>
                      <a:pt x="804" y="156"/>
                    </a:lnTo>
                    <a:lnTo>
                      <a:pt x="804" y="132"/>
                    </a:lnTo>
                    <a:lnTo>
                      <a:pt x="828" y="108"/>
                    </a:lnTo>
                    <a:lnTo>
                      <a:pt x="852" y="96"/>
                    </a:lnTo>
                    <a:lnTo>
                      <a:pt x="864" y="72"/>
                    </a:lnTo>
                    <a:lnTo>
                      <a:pt x="84" y="0"/>
                    </a:lnTo>
                  </a:path>
                </a:pathLst>
              </a:custGeom>
              <a:gradFill rotWithShape="0">
                <a:gsLst>
                  <a:gs pos="0">
                    <a:srgbClr val="012501"/>
                  </a:gs>
                  <a:gs pos="100000">
                    <a:srgbClr val="037C03"/>
                  </a:gs>
                </a:gsLst>
                <a:lin ang="18900000" scaled="1"/>
              </a:gra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5" name="Line 5"/>
              <p:cNvSpPr>
                <a:spLocks noChangeShapeType="1"/>
              </p:cNvSpPr>
              <p:nvPr/>
            </p:nvSpPr>
            <p:spPr bwMode="auto">
              <a:xfrm>
                <a:off x="890588" y="4310063"/>
                <a:ext cx="3251200" cy="18288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" name="Freeform 9"/>
              <p:cNvSpPr>
                <a:spLocks/>
              </p:cNvSpPr>
              <p:nvPr/>
            </p:nvSpPr>
            <p:spPr bwMode="auto">
              <a:xfrm>
                <a:off x="1533525" y="1219200"/>
                <a:ext cx="2471738" cy="2462213"/>
              </a:xfrm>
              <a:custGeom>
                <a:avLst/>
                <a:gdLst>
                  <a:gd name="T0" fmla="*/ 0 w 1557"/>
                  <a:gd name="T1" fmla="*/ 2147483647 h 1551"/>
                  <a:gd name="T2" fmla="*/ 2147483647 w 1557"/>
                  <a:gd name="T3" fmla="*/ 0 h 1551"/>
                  <a:gd name="T4" fmla="*/ 0 60000 65536"/>
                  <a:gd name="T5" fmla="*/ 0 60000 65536"/>
                  <a:gd name="T6" fmla="*/ 0 w 1557"/>
                  <a:gd name="T7" fmla="*/ 0 h 1551"/>
                  <a:gd name="T8" fmla="*/ 1557 w 1557"/>
                  <a:gd name="T9" fmla="*/ 1551 h 155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557" h="1551">
                    <a:moveTo>
                      <a:pt x="0" y="1551"/>
                    </a:moveTo>
                    <a:lnTo>
                      <a:pt x="1557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" name="Freeform 10"/>
              <p:cNvSpPr>
                <a:spLocks/>
              </p:cNvSpPr>
              <p:nvPr/>
            </p:nvSpPr>
            <p:spPr bwMode="auto">
              <a:xfrm>
                <a:off x="687388" y="2490788"/>
                <a:ext cx="1220787" cy="2001837"/>
              </a:xfrm>
              <a:custGeom>
                <a:avLst/>
                <a:gdLst>
                  <a:gd name="T0" fmla="*/ 0 w 865"/>
                  <a:gd name="T1" fmla="*/ 2147483647 h 1261"/>
                  <a:gd name="T2" fmla="*/ 2147483647 w 865"/>
                  <a:gd name="T3" fmla="*/ 2147483647 h 1261"/>
                  <a:gd name="T4" fmla="*/ 2147483647 w 865"/>
                  <a:gd name="T5" fmla="*/ 2147483647 h 1261"/>
                  <a:gd name="T6" fmla="*/ 0 w 865"/>
                  <a:gd name="T7" fmla="*/ 0 h 1261"/>
                  <a:gd name="T8" fmla="*/ 0 w 865"/>
                  <a:gd name="T9" fmla="*/ 2147483647 h 12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5"/>
                  <a:gd name="T16" fmla="*/ 0 h 1261"/>
                  <a:gd name="T17" fmla="*/ 865 w 865"/>
                  <a:gd name="T18" fmla="*/ 1261 h 12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5" h="1261">
                    <a:moveTo>
                      <a:pt x="0" y="828"/>
                    </a:moveTo>
                    <a:lnTo>
                      <a:pt x="864" y="1260"/>
                    </a:lnTo>
                    <a:lnTo>
                      <a:pt x="864" y="414"/>
                    </a:lnTo>
                    <a:lnTo>
                      <a:pt x="0" y="0"/>
                    </a:lnTo>
                    <a:lnTo>
                      <a:pt x="0" y="828"/>
                    </a:lnTo>
                  </a:path>
                </a:pathLst>
              </a:custGeom>
              <a:solidFill>
                <a:srgbClr val="FEBF02"/>
              </a:solidFill>
              <a:ln w="12700" cap="rnd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8" name="Freeform 12"/>
              <p:cNvSpPr>
                <a:spLocks/>
              </p:cNvSpPr>
              <p:nvPr/>
            </p:nvSpPr>
            <p:spPr bwMode="auto">
              <a:xfrm>
                <a:off x="3990975" y="1219200"/>
                <a:ext cx="117475" cy="3910013"/>
              </a:xfrm>
              <a:custGeom>
                <a:avLst/>
                <a:gdLst>
                  <a:gd name="T0" fmla="*/ 2147483647 w 74"/>
                  <a:gd name="T1" fmla="*/ 2147483647 h 2463"/>
                  <a:gd name="T2" fmla="*/ 0 w 74"/>
                  <a:gd name="T3" fmla="*/ 0 h 2463"/>
                  <a:gd name="T4" fmla="*/ 0 60000 65536"/>
                  <a:gd name="T5" fmla="*/ 0 60000 65536"/>
                  <a:gd name="T6" fmla="*/ 0 w 74"/>
                  <a:gd name="T7" fmla="*/ 0 h 2463"/>
                  <a:gd name="T8" fmla="*/ 74 w 74"/>
                  <a:gd name="T9" fmla="*/ 2463 h 246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4" h="2463">
                    <a:moveTo>
                      <a:pt x="74" y="2463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9" name="Freeform 13"/>
              <p:cNvSpPr>
                <a:spLocks/>
              </p:cNvSpPr>
              <p:nvPr/>
            </p:nvSpPr>
            <p:spPr bwMode="auto">
              <a:xfrm>
                <a:off x="3803650" y="4208463"/>
                <a:ext cx="1220788" cy="2001837"/>
              </a:xfrm>
              <a:custGeom>
                <a:avLst/>
                <a:gdLst>
                  <a:gd name="T0" fmla="*/ 0 w 865"/>
                  <a:gd name="T1" fmla="*/ 2147483647 h 1261"/>
                  <a:gd name="T2" fmla="*/ 2147483647 w 865"/>
                  <a:gd name="T3" fmla="*/ 2147483647 h 1261"/>
                  <a:gd name="T4" fmla="*/ 2147483647 w 865"/>
                  <a:gd name="T5" fmla="*/ 2147483647 h 1261"/>
                  <a:gd name="T6" fmla="*/ 0 w 865"/>
                  <a:gd name="T7" fmla="*/ 0 h 1261"/>
                  <a:gd name="T8" fmla="*/ 0 w 865"/>
                  <a:gd name="T9" fmla="*/ 2147483647 h 12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5"/>
                  <a:gd name="T16" fmla="*/ 0 h 1261"/>
                  <a:gd name="T17" fmla="*/ 865 w 865"/>
                  <a:gd name="T18" fmla="*/ 1261 h 12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5" h="1261">
                    <a:moveTo>
                      <a:pt x="0" y="828"/>
                    </a:moveTo>
                    <a:lnTo>
                      <a:pt x="864" y="1260"/>
                    </a:lnTo>
                    <a:lnTo>
                      <a:pt x="864" y="414"/>
                    </a:lnTo>
                    <a:lnTo>
                      <a:pt x="0" y="0"/>
                    </a:lnTo>
                    <a:lnTo>
                      <a:pt x="0" y="828"/>
                    </a:lnTo>
                  </a:path>
                </a:pathLst>
              </a:custGeom>
              <a:solidFill>
                <a:srgbClr val="FEBF02"/>
              </a:solidFill>
              <a:ln w="12700" cap="rnd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10" name="Line 14"/>
              <p:cNvSpPr>
                <a:spLocks noChangeShapeType="1"/>
              </p:cNvSpPr>
              <p:nvPr/>
            </p:nvSpPr>
            <p:spPr bwMode="auto">
              <a:xfrm flipV="1">
                <a:off x="890588" y="3681413"/>
                <a:ext cx="642937" cy="6286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1" name="Line 15"/>
              <p:cNvSpPr>
                <a:spLocks noChangeShapeType="1"/>
              </p:cNvSpPr>
              <p:nvPr/>
            </p:nvSpPr>
            <p:spPr bwMode="auto">
              <a:xfrm flipH="1" flipV="1">
                <a:off x="4108450" y="5129213"/>
                <a:ext cx="33338" cy="10096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2" name="Freeform 18"/>
              <p:cNvSpPr>
                <a:spLocks/>
              </p:cNvSpPr>
              <p:nvPr/>
            </p:nvSpPr>
            <p:spPr bwMode="auto">
              <a:xfrm>
                <a:off x="533400" y="4260850"/>
                <a:ext cx="393700" cy="387350"/>
              </a:xfrm>
              <a:custGeom>
                <a:avLst/>
                <a:gdLst>
                  <a:gd name="T0" fmla="*/ 0 w 279"/>
                  <a:gd name="T1" fmla="*/ 2147483647 h 244"/>
                  <a:gd name="T2" fmla="*/ 2147483647 w 279"/>
                  <a:gd name="T3" fmla="*/ 2147483647 h 244"/>
                  <a:gd name="T4" fmla="*/ 2147483647 w 279"/>
                  <a:gd name="T5" fmla="*/ 0 h 244"/>
                  <a:gd name="T6" fmla="*/ 2147483647 w 279"/>
                  <a:gd name="T7" fmla="*/ 2147483647 h 244"/>
                  <a:gd name="T8" fmla="*/ 2147483647 w 279"/>
                  <a:gd name="T9" fmla="*/ 2147483647 h 244"/>
                  <a:gd name="T10" fmla="*/ 2147483647 w 279"/>
                  <a:gd name="T11" fmla="*/ 2147483647 h 244"/>
                  <a:gd name="T12" fmla="*/ 2147483647 w 279"/>
                  <a:gd name="T13" fmla="*/ 2147483647 h 244"/>
                  <a:gd name="T14" fmla="*/ 2147483647 w 279"/>
                  <a:gd name="T15" fmla="*/ 2147483647 h 244"/>
                  <a:gd name="T16" fmla="*/ 2147483647 w 279"/>
                  <a:gd name="T17" fmla="*/ 2147483647 h 244"/>
                  <a:gd name="T18" fmla="*/ 2147483647 w 279"/>
                  <a:gd name="T19" fmla="*/ 2147483647 h 244"/>
                  <a:gd name="T20" fmla="*/ 2147483647 w 279"/>
                  <a:gd name="T21" fmla="*/ 2147483647 h 244"/>
                  <a:gd name="T22" fmla="*/ 2147483647 w 279"/>
                  <a:gd name="T23" fmla="*/ 2147483647 h 244"/>
                  <a:gd name="T24" fmla="*/ 2147483647 w 279"/>
                  <a:gd name="T25" fmla="*/ 2147483647 h 244"/>
                  <a:gd name="T26" fmla="*/ 2147483647 w 279"/>
                  <a:gd name="T27" fmla="*/ 2147483647 h 244"/>
                  <a:gd name="T28" fmla="*/ 2147483647 w 279"/>
                  <a:gd name="T29" fmla="*/ 2147483647 h 244"/>
                  <a:gd name="T30" fmla="*/ 2147483647 w 279"/>
                  <a:gd name="T31" fmla="*/ 2147483647 h 244"/>
                  <a:gd name="T32" fmla="*/ 2147483647 w 279"/>
                  <a:gd name="T33" fmla="*/ 2147483647 h 244"/>
                  <a:gd name="T34" fmla="*/ 2147483647 w 279"/>
                  <a:gd name="T35" fmla="*/ 2147483647 h 244"/>
                  <a:gd name="T36" fmla="*/ 2147483647 w 279"/>
                  <a:gd name="T37" fmla="*/ 2147483647 h 244"/>
                  <a:gd name="T38" fmla="*/ 2147483647 w 279"/>
                  <a:gd name="T39" fmla="*/ 2147483647 h 244"/>
                  <a:gd name="T40" fmla="*/ 2147483647 w 279"/>
                  <a:gd name="T41" fmla="*/ 2147483647 h 244"/>
                  <a:gd name="T42" fmla="*/ 2147483647 w 279"/>
                  <a:gd name="T43" fmla="*/ 2147483647 h 244"/>
                  <a:gd name="T44" fmla="*/ 2147483647 w 279"/>
                  <a:gd name="T45" fmla="*/ 2147483647 h 244"/>
                  <a:gd name="T46" fmla="*/ 2147483647 w 279"/>
                  <a:gd name="T47" fmla="*/ 2147483647 h 244"/>
                  <a:gd name="T48" fmla="*/ 2147483647 w 279"/>
                  <a:gd name="T49" fmla="*/ 2147483647 h 244"/>
                  <a:gd name="T50" fmla="*/ 2147483647 w 279"/>
                  <a:gd name="T51" fmla="*/ 2147483647 h 244"/>
                  <a:gd name="T52" fmla="*/ 2147483647 w 279"/>
                  <a:gd name="T53" fmla="*/ 2147483647 h 244"/>
                  <a:gd name="T54" fmla="*/ 2147483647 w 279"/>
                  <a:gd name="T55" fmla="*/ 2147483647 h 244"/>
                  <a:gd name="T56" fmla="*/ 2147483647 w 279"/>
                  <a:gd name="T57" fmla="*/ 2147483647 h 244"/>
                  <a:gd name="T58" fmla="*/ 2147483647 w 279"/>
                  <a:gd name="T59" fmla="*/ 2147483647 h 244"/>
                  <a:gd name="T60" fmla="*/ 2147483647 w 279"/>
                  <a:gd name="T61" fmla="*/ 2147483647 h 244"/>
                  <a:gd name="T62" fmla="*/ 2147483647 w 279"/>
                  <a:gd name="T63" fmla="*/ 2147483647 h 244"/>
                  <a:gd name="T64" fmla="*/ 2147483647 w 279"/>
                  <a:gd name="T65" fmla="*/ 2147483647 h 244"/>
                  <a:gd name="T66" fmla="*/ 2147483647 w 279"/>
                  <a:gd name="T67" fmla="*/ 2147483647 h 244"/>
                  <a:gd name="T68" fmla="*/ 2147483647 w 279"/>
                  <a:gd name="T69" fmla="*/ 2147483647 h 244"/>
                  <a:gd name="T70" fmla="*/ 2147483647 w 279"/>
                  <a:gd name="T71" fmla="*/ 2147483647 h 244"/>
                  <a:gd name="T72" fmla="*/ 2147483647 w 279"/>
                  <a:gd name="T73" fmla="*/ 2147483647 h 244"/>
                  <a:gd name="T74" fmla="*/ 2147483647 w 279"/>
                  <a:gd name="T75" fmla="*/ 2147483647 h 244"/>
                  <a:gd name="T76" fmla="*/ 2147483647 w 279"/>
                  <a:gd name="T77" fmla="*/ 2147483647 h 244"/>
                  <a:gd name="T78" fmla="*/ 2147483647 w 279"/>
                  <a:gd name="T79" fmla="*/ 2147483647 h 244"/>
                  <a:gd name="T80" fmla="*/ 2147483647 w 279"/>
                  <a:gd name="T81" fmla="*/ 2147483647 h 244"/>
                  <a:gd name="T82" fmla="*/ 2147483647 w 279"/>
                  <a:gd name="T83" fmla="*/ 2147483647 h 244"/>
                  <a:gd name="T84" fmla="*/ 2147483647 w 279"/>
                  <a:gd name="T85" fmla="*/ 2147483647 h 244"/>
                  <a:gd name="T86" fmla="*/ 2147483647 w 279"/>
                  <a:gd name="T87" fmla="*/ 2147483647 h 244"/>
                  <a:gd name="T88" fmla="*/ 2147483647 w 279"/>
                  <a:gd name="T89" fmla="*/ 2147483647 h 244"/>
                  <a:gd name="T90" fmla="*/ 2147483647 w 279"/>
                  <a:gd name="T91" fmla="*/ 2147483647 h 244"/>
                  <a:gd name="T92" fmla="*/ 2147483647 w 279"/>
                  <a:gd name="T93" fmla="*/ 2147483647 h 244"/>
                  <a:gd name="T94" fmla="*/ 2147483647 w 279"/>
                  <a:gd name="T95" fmla="*/ 2147483647 h 244"/>
                  <a:gd name="T96" fmla="*/ 2147483647 w 279"/>
                  <a:gd name="T97" fmla="*/ 2147483647 h 244"/>
                  <a:gd name="T98" fmla="*/ 0 w 279"/>
                  <a:gd name="T99" fmla="*/ 2147483647 h 24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9"/>
                  <a:gd name="T151" fmla="*/ 0 h 244"/>
                  <a:gd name="T152" fmla="*/ 279 w 279"/>
                  <a:gd name="T153" fmla="*/ 244 h 24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9" h="244">
                    <a:moveTo>
                      <a:pt x="0" y="243"/>
                    </a:moveTo>
                    <a:lnTo>
                      <a:pt x="148" y="1"/>
                    </a:lnTo>
                    <a:lnTo>
                      <a:pt x="160" y="0"/>
                    </a:lnTo>
                    <a:lnTo>
                      <a:pt x="167" y="3"/>
                    </a:lnTo>
                    <a:lnTo>
                      <a:pt x="168" y="6"/>
                    </a:lnTo>
                    <a:lnTo>
                      <a:pt x="173" y="5"/>
                    </a:lnTo>
                    <a:lnTo>
                      <a:pt x="177" y="9"/>
                    </a:lnTo>
                    <a:lnTo>
                      <a:pt x="182" y="7"/>
                    </a:lnTo>
                    <a:lnTo>
                      <a:pt x="184" y="12"/>
                    </a:lnTo>
                    <a:lnTo>
                      <a:pt x="190" y="13"/>
                    </a:lnTo>
                    <a:lnTo>
                      <a:pt x="196" y="14"/>
                    </a:lnTo>
                    <a:lnTo>
                      <a:pt x="201" y="15"/>
                    </a:lnTo>
                    <a:lnTo>
                      <a:pt x="205" y="19"/>
                    </a:lnTo>
                    <a:lnTo>
                      <a:pt x="210" y="20"/>
                    </a:lnTo>
                    <a:lnTo>
                      <a:pt x="215" y="23"/>
                    </a:lnTo>
                    <a:lnTo>
                      <a:pt x="222" y="25"/>
                    </a:lnTo>
                    <a:lnTo>
                      <a:pt x="226" y="29"/>
                    </a:lnTo>
                    <a:lnTo>
                      <a:pt x="229" y="32"/>
                    </a:lnTo>
                    <a:lnTo>
                      <a:pt x="231" y="36"/>
                    </a:lnTo>
                    <a:lnTo>
                      <a:pt x="235" y="39"/>
                    </a:lnTo>
                    <a:lnTo>
                      <a:pt x="238" y="45"/>
                    </a:lnTo>
                    <a:lnTo>
                      <a:pt x="242" y="46"/>
                    </a:lnTo>
                    <a:lnTo>
                      <a:pt x="248" y="55"/>
                    </a:lnTo>
                    <a:lnTo>
                      <a:pt x="249" y="58"/>
                    </a:lnTo>
                    <a:lnTo>
                      <a:pt x="255" y="63"/>
                    </a:lnTo>
                    <a:lnTo>
                      <a:pt x="256" y="67"/>
                    </a:lnTo>
                    <a:lnTo>
                      <a:pt x="261" y="71"/>
                    </a:lnTo>
                    <a:lnTo>
                      <a:pt x="261" y="75"/>
                    </a:lnTo>
                    <a:lnTo>
                      <a:pt x="264" y="81"/>
                    </a:lnTo>
                    <a:lnTo>
                      <a:pt x="264" y="86"/>
                    </a:lnTo>
                    <a:lnTo>
                      <a:pt x="266" y="90"/>
                    </a:lnTo>
                    <a:lnTo>
                      <a:pt x="266" y="95"/>
                    </a:lnTo>
                    <a:lnTo>
                      <a:pt x="268" y="99"/>
                    </a:lnTo>
                    <a:lnTo>
                      <a:pt x="267" y="103"/>
                    </a:lnTo>
                    <a:lnTo>
                      <a:pt x="268" y="109"/>
                    </a:lnTo>
                    <a:lnTo>
                      <a:pt x="269" y="113"/>
                    </a:lnTo>
                    <a:lnTo>
                      <a:pt x="273" y="119"/>
                    </a:lnTo>
                    <a:lnTo>
                      <a:pt x="274" y="124"/>
                    </a:lnTo>
                    <a:lnTo>
                      <a:pt x="275" y="128"/>
                    </a:lnTo>
                    <a:lnTo>
                      <a:pt x="276" y="134"/>
                    </a:lnTo>
                    <a:lnTo>
                      <a:pt x="277" y="138"/>
                    </a:lnTo>
                    <a:lnTo>
                      <a:pt x="277" y="143"/>
                    </a:lnTo>
                    <a:lnTo>
                      <a:pt x="277" y="147"/>
                    </a:lnTo>
                    <a:lnTo>
                      <a:pt x="274" y="153"/>
                    </a:lnTo>
                    <a:lnTo>
                      <a:pt x="276" y="156"/>
                    </a:lnTo>
                    <a:lnTo>
                      <a:pt x="277" y="162"/>
                    </a:lnTo>
                    <a:lnTo>
                      <a:pt x="278" y="167"/>
                    </a:lnTo>
                    <a:lnTo>
                      <a:pt x="275" y="172"/>
                    </a:lnTo>
                    <a:lnTo>
                      <a:pt x="271" y="181"/>
                    </a:lnTo>
                    <a:lnTo>
                      <a:pt x="0" y="243"/>
                    </a:lnTo>
                  </a:path>
                </a:pathLst>
              </a:custGeom>
              <a:noFill/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13" name="Arc 19"/>
              <p:cNvSpPr>
                <a:spLocks/>
              </p:cNvSpPr>
              <p:nvPr/>
            </p:nvSpPr>
            <p:spPr bwMode="auto">
              <a:xfrm rot="720000">
                <a:off x="733425" y="4276725"/>
                <a:ext cx="211138" cy="236538"/>
              </a:xfrm>
              <a:custGeom>
                <a:avLst/>
                <a:gdLst>
                  <a:gd name="T0" fmla="*/ 0 w 21745"/>
                  <a:gd name="T1" fmla="*/ 0 h 21600"/>
                  <a:gd name="T2" fmla="*/ 2147483647 w 21745"/>
                  <a:gd name="T3" fmla="*/ 2147483647 h 21600"/>
                  <a:gd name="T4" fmla="*/ 1179876122 w 21745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745"/>
                  <a:gd name="T10" fmla="*/ 0 h 21600"/>
                  <a:gd name="T11" fmla="*/ 21745 w 2174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45" h="21600" fill="none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</a:path>
                  <a:path w="21745" h="21600" stroke="0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  <a:lnTo>
                      <a:pt x="145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4" name="Line 20"/>
              <p:cNvSpPr>
                <a:spLocks noChangeShapeType="1"/>
              </p:cNvSpPr>
              <p:nvPr/>
            </p:nvSpPr>
            <p:spPr bwMode="auto">
              <a:xfrm flipH="1">
                <a:off x="533400" y="4095750"/>
                <a:ext cx="303213" cy="5508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5" name="Oval 21"/>
              <p:cNvSpPr>
                <a:spLocks noChangeArrowheads="1"/>
              </p:cNvSpPr>
              <p:nvPr/>
            </p:nvSpPr>
            <p:spPr bwMode="auto">
              <a:xfrm rot="19740000">
                <a:off x="811213" y="4281488"/>
                <a:ext cx="100012" cy="198437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6" name="Line 22"/>
              <p:cNvSpPr>
                <a:spLocks noChangeShapeType="1"/>
              </p:cNvSpPr>
              <p:nvPr/>
            </p:nvSpPr>
            <p:spPr bwMode="auto">
              <a:xfrm flipV="1">
                <a:off x="533400" y="4502150"/>
                <a:ext cx="555625" cy="1444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7" name="Freeform 23"/>
              <p:cNvSpPr>
                <a:spLocks/>
              </p:cNvSpPr>
              <p:nvPr/>
            </p:nvSpPr>
            <p:spPr bwMode="auto">
              <a:xfrm>
                <a:off x="3784600" y="6089650"/>
                <a:ext cx="393700" cy="387350"/>
              </a:xfrm>
              <a:custGeom>
                <a:avLst/>
                <a:gdLst>
                  <a:gd name="T0" fmla="*/ 0 w 279"/>
                  <a:gd name="T1" fmla="*/ 2147483647 h 244"/>
                  <a:gd name="T2" fmla="*/ 2147483647 w 279"/>
                  <a:gd name="T3" fmla="*/ 2147483647 h 244"/>
                  <a:gd name="T4" fmla="*/ 2147483647 w 279"/>
                  <a:gd name="T5" fmla="*/ 0 h 244"/>
                  <a:gd name="T6" fmla="*/ 2147483647 w 279"/>
                  <a:gd name="T7" fmla="*/ 2147483647 h 244"/>
                  <a:gd name="T8" fmla="*/ 2147483647 w 279"/>
                  <a:gd name="T9" fmla="*/ 2147483647 h 244"/>
                  <a:gd name="T10" fmla="*/ 2147483647 w 279"/>
                  <a:gd name="T11" fmla="*/ 2147483647 h 244"/>
                  <a:gd name="T12" fmla="*/ 2147483647 w 279"/>
                  <a:gd name="T13" fmla="*/ 2147483647 h 244"/>
                  <a:gd name="T14" fmla="*/ 2147483647 w 279"/>
                  <a:gd name="T15" fmla="*/ 2147483647 h 244"/>
                  <a:gd name="T16" fmla="*/ 2147483647 w 279"/>
                  <a:gd name="T17" fmla="*/ 2147483647 h 244"/>
                  <a:gd name="T18" fmla="*/ 2147483647 w 279"/>
                  <a:gd name="T19" fmla="*/ 2147483647 h 244"/>
                  <a:gd name="T20" fmla="*/ 2147483647 w 279"/>
                  <a:gd name="T21" fmla="*/ 2147483647 h 244"/>
                  <a:gd name="T22" fmla="*/ 2147483647 w 279"/>
                  <a:gd name="T23" fmla="*/ 2147483647 h 244"/>
                  <a:gd name="T24" fmla="*/ 2147483647 w 279"/>
                  <a:gd name="T25" fmla="*/ 2147483647 h 244"/>
                  <a:gd name="T26" fmla="*/ 2147483647 w 279"/>
                  <a:gd name="T27" fmla="*/ 2147483647 h 244"/>
                  <a:gd name="T28" fmla="*/ 2147483647 w 279"/>
                  <a:gd name="T29" fmla="*/ 2147483647 h 244"/>
                  <a:gd name="T30" fmla="*/ 2147483647 w 279"/>
                  <a:gd name="T31" fmla="*/ 2147483647 h 244"/>
                  <a:gd name="T32" fmla="*/ 2147483647 w 279"/>
                  <a:gd name="T33" fmla="*/ 2147483647 h 244"/>
                  <a:gd name="T34" fmla="*/ 2147483647 w 279"/>
                  <a:gd name="T35" fmla="*/ 2147483647 h 244"/>
                  <a:gd name="T36" fmla="*/ 2147483647 w 279"/>
                  <a:gd name="T37" fmla="*/ 2147483647 h 244"/>
                  <a:gd name="T38" fmla="*/ 2147483647 w 279"/>
                  <a:gd name="T39" fmla="*/ 2147483647 h 244"/>
                  <a:gd name="T40" fmla="*/ 2147483647 w 279"/>
                  <a:gd name="T41" fmla="*/ 2147483647 h 244"/>
                  <a:gd name="T42" fmla="*/ 2147483647 w 279"/>
                  <a:gd name="T43" fmla="*/ 2147483647 h 244"/>
                  <a:gd name="T44" fmla="*/ 2147483647 w 279"/>
                  <a:gd name="T45" fmla="*/ 2147483647 h 244"/>
                  <a:gd name="T46" fmla="*/ 2147483647 w 279"/>
                  <a:gd name="T47" fmla="*/ 2147483647 h 244"/>
                  <a:gd name="T48" fmla="*/ 2147483647 w 279"/>
                  <a:gd name="T49" fmla="*/ 2147483647 h 244"/>
                  <a:gd name="T50" fmla="*/ 2147483647 w 279"/>
                  <a:gd name="T51" fmla="*/ 2147483647 h 244"/>
                  <a:gd name="T52" fmla="*/ 2147483647 w 279"/>
                  <a:gd name="T53" fmla="*/ 2147483647 h 244"/>
                  <a:gd name="T54" fmla="*/ 2147483647 w 279"/>
                  <a:gd name="T55" fmla="*/ 2147483647 h 244"/>
                  <a:gd name="T56" fmla="*/ 2147483647 w 279"/>
                  <a:gd name="T57" fmla="*/ 2147483647 h 244"/>
                  <a:gd name="T58" fmla="*/ 2147483647 w 279"/>
                  <a:gd name="T59" fmla="*/ 2147483647 h 244"/>
                  <a:gd name="T60" fmla="*/ 2147483647 w 279"/>
                  <a:gd name="T61" fmla="*/ 2147483647 h 244"/>
                  <a:gd name="T62" fmla="*/ 2147483647 w 279"/>
                  <a:gd name="T63" fmla="*/ 2147483647 h 244"/>
                  <a:gd name="T64" fmla="*/ 2147483647 w 279"/>
                  <a:gd name="T65" fmla="*/ 2147483647 h 244"/>
                  <a:gd name="T66" fmla="*/ 2147483647 w 279"/>
                  <a:gd name="T67" fmla="*/ 2147483647 h 244"/>
                  <a:gd name="T68" fmla="*/ 2147483647 w 279"/>
                  <a:gd name="T69" fmla="*/ 2147483647 h 244"/>
                  <a:gd name="T70" fmla="*/ 2147483647 w 279"/>
                  <a:gd name="T71" fmla="*/ 2147483647 h 244"/>
                  <a:gd name="T72" fmla="*/ 2147483647 w 279"/>
                  <a:gd name="T73" fmla="*/ 2147483647 h 244"/>
                  <a:gd name="T74" fmla="*/ 2147483647 w 279"/>
                  <a:gd name="T75" fmla="*/ 2147483647 h 244"/>
                  <a:gd name="T76" fmla="*/ 2147483647 w 279"/>
                  <a:gd name="T77" fmla="*/ 2147483647 h 244"/>
                  <a:gd name="T78" fmla="*/ 2147483647 w 279"/>
                  <a:gd name="T79" fmla="*/ 2147483647 h 244"/>
                  <a:gd name="T80" fmla="*/ 2147483647 w 279"/>
                  <a:gd name="T81" fmla="*/ 2147483647 h 244"/>
                  <a:gd name="T82" fmla="*/ 2147483647 w 279"/>
                  <a:gd name="T83" fmla="*/ 2147483647 h 244"/>
                  <a:gd name="T84" fmla="*/ 2147483647 w 279"/>
                  <a:gd name="T85" fmla="*/ 2147483647 h 244"/>
                  <a:gd name="T86" fmla="*/ 2147483647 w 279"/>
                  <a:gd name="T87" fmla="*/ 2147483647 h 244"/>
                  <a:gd name="T88" fmla="*/ 2147483647 w 279"/>
                  <a:gd name="T89" fmla="*/ 2147483647 h 244"/>
                  <a:gd name="T90" fmla="*/ 2147483647 w 279"/>
                  <a:gd name="T91" fmla="*/ 2147483647 h 244"/>
                  <a:gd name="T92" fmla="*/ 2147483647 w 279"/>
                  <a:gd name="T93" fmla="*/ 2147483647 h 244"/>
                  <a:gd name="T94" fmla="*/ 2147483647 w 279"/>
                  <a:gd name="T95" fmla="*/ 2147483647 h 244"/>
                  <a:gd name="T96" fmla="*/ 2147483647 w 279"/>
                  <a:gd name="T97" fmla="*/ 2147483647 h 244"/>
                  <a:gd name="T98" fmla="*/ 0 w 279"/>
                  <a:gd name="T99" fmla="*/ 2147483647 h 24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9"/>
                  <a:gd name="T151" fmla="*/ 0 h 244"/>
                  <a:gd name="T152" fmla="*/ 279 w 279"/>
                  <a:gd name="T153" fmla="*/ 244 h 24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9" h="244">
                    <a:moveTo>
                      <a:pt x="0" y="243"/>
                    </a:moveTo>
                    <a:lnTo>
                      <a:pt x="148" y="1"/>
                    </a:lnTo>
                    <a:lnTo>
                      <a:pt x="160" y="0"/>
                    </a:lnTo>
                    <a:lnTo>
                      <a:pt x="167" y="3"/>
                    </a:lnTo>
                    <a:lnTo>
                      <a:pt x="168" y="6"/>
                    </a:lnTo>
                    <a:lnTo>
                      <a:pt x="173" y="5"/>
                    </a:lnTo>
                    <a:lnTo>
                      <a:pt x="177" y="9"/>
                    </a:lnTo>
                    <a:lnTo>
                      <a:pt x="182" y="7"/>
                    </a:lnTo>
                    <a:lnTo>
                      <a:pt x="184" y="12"/>
                    </a:lnTo>
                    <a:lnTo>
                      <a:pt x="190" y="13"/>
                    </a:lnTo>
                    <a:lnTo>
                      <a:pt x="196" y="14"/>
                    </a:lnTo>
                    <a:lnTo>
                      <a:pt x="201" y="15"/>
                    </a:lnTo>
                    <a:lnTo>
                      <a:pt x="205" y="19"/>
                    </a:lnTo>
                    <a:lnTo>
                      <a:pt x="210" y="20"/>
                    </a:lnTo>
                    <a:lnTo>
                      <a:pt x="215" y="23"/>
                    </a:lnTo>
                    <a:lnTo>
                      <a:pt x="222" y="25"/>
                    </a:lnTo>
                    <a:lnTo>
                      <a:pt x="226" y="29"/>
                    </a:lnTo>
                    <a:lnTo>
                      <a:pt x="229" y="32"/>
                    </a:lnTo>
                    <a:lnTo>
                      <a:pt x="231" y="36"/>
                    </a:lnTo>
                    <a:lnTo>
                      <a:pt x="235" y="39"/>
                    </a:lnTo>
                    <a:lnTo>
                      <a:pt x="238" y="45"/>
                    </a:lnTo>
                    <a:lnTo>
                      <a:pt x="242" y="46"/>
                    </a:lnTo>
                    <a:lnTo>
                      <a:pt x="248" y="55"/>
                    </a:lnTo>
                    <a:lnTo>
                      <a:pt x="249" y="58"/>
                    </a:lnTo>
                    <a:lnTo>
                      <a:pt x="255" y="63"/>
                    </a:lnTo>
                    <a:lnTo>
                      <a:pt x="256" y="67"/>
                    </a:lnTo>
                    <a:lnTo>
                      <a:pt x="261" y="71"/>
                    </a:lnTo>
                    <a:lnTo>
                      <a:pt x="261" y="75"/>
                    </a:lnTo>
                    <a:lnTo>
                      <a:pt x="264" y="81"/>
                    </a:lnTo>
                    <a:lnTo>
                      <a:pt x="264" y="86"/>
                    </a:lnTo>
                    <a:lnTo>
                      <a:pt x="266" y="90"/>
                    </a:lnTo>
                    <a:lnTo>
                      <a:pt x="266" y="95"/>
                    </a:lnTo>
                    <a:lnTo>
                      <a:pt x="268" y="99"/>
                    </a:lnTo>
                    <a:lnTo>
                      <a:pt x="267" y="103"/>
                    </a:lnTo>
                    <a:lnTo>
                      <a:pt x="268" y="109"/>
                    </a:lnTo>
                    <a:lnTo>
                      <a:pt x="269" y="113"/>
                    </a:lnTo>
                    <a:lnTo>
                      <a:pt x="273" y="119"/>
                    </a:lnTo>
                    <a:lnTo>
                      <a:pt x="274" y="124"/>
                    </a:lnTo>
                    <a:lnTo>
                      <a:pt x="275" y="128"/>
                    </a:lnTo>
                    <a:lnTo>
                      <a:pt x="276" y="134"/>
                    </a:lnTo>
                    <a:lnTo>
                      <a:pt x="277" y="138"/>
                    </a:lnTo>
                    <a:lnTo>
                      <a:pt x="277" y="143"/>
                    </a:lnTo>
                    <a:lnTo>
                      <a:pt x="277" y="147"/>
                    </a:lnTo>
                    <a:lnTo>
                      <a:pt x="274" y="153"/>
                    </a:lnTo>
                    <a:lnTo>
                      <a:pt x="276" y="156"/>
                    </a:lnTo>
                    <a:lnTo>
                      <a:pt x="277" y="162"/>
                    </a:lnTo>
                    <a:lnTo>
                      <a:pt x="278" y="167"/>
                    </a:lnTo>
                    <a:lnTo>
                      <a:pt x="275" y="172"/>
                    </a:lnTo>
                    <a:lnTo>
                      <a:pt x="271" y="181"/>
                    </a:lnTo>
                    <a:lnTo>
                      <a:pt x="0" y="243"/>
                    </a:lnTo>
                  </a:path>
                </a:pathLst>
              </a:custGeom>
              <a:noFill/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18" name="Arc 24"/>
              <p:cNvSpPr>
                <a:spLocks/>
              </p:cNvSpPr>
              <p:nvPr/>
            </p:nvSpPr>
            <p:spPr bwMode="auto">
              <a:xfrm rot="720000">
                <a:off x="3984625" y="6105525"/>
                <a:ext cx="211138" cy="236538"/>
              </a:xfrm>
              <a:custGeom>
                <a:avLst/>
                <a:gdLst>
                  <a:gd name="T0" fmla="*/ 0 w 21745"/>
                  <a:gd name="T1" fmla="*/ 0 h 21600"/>
                  <a:gd name="T2" fmla="*/ 2147483647 w 21745"/>
                  <a:gd name="T3" fmla="*/ 2147483647 h 21600"/>
                  <a:gd name="T4" fmla="*/ 1179876122 w 21745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745"/>
                  <a:gd name="T10" fmla="*/ 0 h 21600"/>
                  <a:gd name="T11" fmla="*/ 21745 w 2174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45" h="21600" fill="none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</a:path>
                  <a:path w="21745" h="21600" stroke="0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  <a:lnTo>
                      <a:pt x="145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9" name="Line 25"/>
              <p:cNvSpPr>
                <a:spLocks noChangeShapeType="1"/>
              </p:cNvSpPr>
              <p:nvPr/>
            </p:nvSpPr>
            <p:spPr bwMode="auto">
              <a:xfrm flipH="1">
                <a:off x="3784600" y="5924550"/>
                <a:ext cx="303213" cy="5508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20" name="Oval 26"/>
              <p:cNvSpPr>
                <a:spLocks noChangeArrowheads="1"/>
              </p:cNvSpPr>
              <p:nvPr/>
            </p:nvSpPr>
            <p:spPr bwMode="auto">
              <a:xfrm rot="19740000">
                <a:off x="4062413" y="6110288"/>
                <a:ext cx="100012" cy="198437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21" name="Line 27"/>
              <p:cNvSpPr>
                <a:spLocks noChangeShapeType="1"/>
              </p:cNvSpPr>
              <p:nvPr/>
            </p:nvSpPr>
            <p:spPr bwMode="auto">
              <a:xfrm flipV="1">
                <a:off x="3784600" y="6330950"/>
                <a:ext cx="555625" cy="1444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22" name="Oval 33"/>
              <p:cNvSpPr>
                <a:spLocks noChangeArrowheads="1"/>
              </p:cNvSpPr>
              <p:nvPr/>
            </p:nvSpPr>
            <p:spPr bwMode="auto">
              <a:xfrm>
                <a:off x="4079875" y="5081588"/>
                <a:ext cx="57150" cy="63500"/>
              </a:xfrm>
              <a:prstGeom prst="ellipse">
                <a:avLst/>
              </a:prstGeom>
              <a:solidFill>
                <a:srgbClr val="037C03"/>
              </a:solidFill>
              <a:ln w="127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23" name="Oval 34"/>
              <p:cNvSpPr>
                <a:spLocks noChangeArrowheads="1"/>
              </p:cNvSpPr>
              <p:nvPr/>
            </p:nvSpPr>
            <p:spPr bwMode="auto">
              <a:xfrm>
                <a:off x="1504950" y="3649663"/>
                <a:ext cx="57150" cy="63500"/>
              </a:xfrm>
              <a:prstGeom prst="ellipse">
                <a:avLst/>
              </a:prstGeom>
              <a:solidFill>
                <a:srgbClr val="037C03"/>
              </a:solidFill>
              <a:ln w="127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</p:grpSp>
        <p:sp>
          <p:nvSpPr>
            <p:cNvPr id="50" name="Text Box 26"/>
            <p:cNvSpPr txBox="1">
              <a:spLocks noChangeArrowheads="1"/>
            </p:cNvSpPr>
            <p:nvPr/>
          </p:nvSpPr>
          <p:spPr bwMode="auto">
            <a:xfrm>
              <a:off x="3657600" y="753824"/>
              <a:ext cx="809272" cy="5470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</a:t>
              </a:r>
              <a:endParaRPr lang="en-US" sz="2000" baseline="-25000" dirty="0"/>
            </a:p>
          </p:txBody>
        </p:sp>
        <p:sp>
          <p:nvSpPr>
            <p:cNvPr id="51" name="Text Box 26"/>
            <p:cNvSpPr txBox="1">
              <a:spLocks noChangeArrowheads="1"/>
            </p:cNvSpPr>
            <p:nvPr/>
          </p:nvSpPr>
          <p:spPr bwMode="auto">
            <a:xfrm>
              <a:off x="867127" y="3092412"/>
              <a:ext cx="809272" cy="5470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</a:t>
              </a:r>
              <a:endParaRPr lang="en-US" sz="2000" baseline="-25000" dirty="0"/>
            </a:p>
          </p:txBody>
        </p:sp>
        <p:sp>
          <p:nvSpPr>
            <p:cNvPr id="52" name="Text Box 26"/>
            <p:cNvSpPr txBox="1">
              <a:spLocks noChangeArrowheads="1"/>
            </p:cNvSpPr>
            <p:nvPr/>
          </p:nvSpPr>
          <p:spPr bwMode="auto">
            <a:xfrm>
              <a:off x="3520189" y="4479002"/>
              <a:ext cx="809272" cy="5470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x'</a:t>
              </a:r>
              <a:endParaRPr lang="en-US" sz="2000" baseline="-250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7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EC3EBD26-F7C5-44E4-909F-15AF2626EEB7}"/>
                  </a:ext>
                </a:extLst>
              </p14:cNvPr>
              <p14:cNvContentPartPr/>
              <p14:nvPr/>
            </p14:nvContentPartPr>
            <p14:xfrm>
              <a:off x="4241880" y="2840760"/>
              <a:ext cx="2619360" cy="219132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EC3EBD26-F7C5-44E4-909F-15AF2626EEB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32520" y="2831400"/>
                <a:ext cx="2638080" cy="221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8535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Depth from disparity</a:t>
            </a:r>
          </a:p>
        </p:txBody>
      </p:sp>
      <p:sp>
        <p:nvSpPr>
          <p:cNvPr id="13318" name="Oval 5"/>
          <p:cNvSpPr>
            <a:spLocks noChangeArrowheads="1"/>
          </p:cNvSpPr>
          <p:nvPr/>
        </p:nvSpPr>
        <p:spPr bwMode="auto">
          <a:xfrm>
            <a:off x="3392488" y="4069126"/>
            <a:ext cx="90487" cy="9178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Oval 6"/>
          <p:cNvSpPr>
            <a:spLocks noChangeArrowheads="1"/>
          </p:cNvSpPr>
          <p:nvPr/>
        </p:nvSpPr>
        <p:spPr bwMode="auto">
          <a:xfrm>
            <a:off x="5835650" y="4069126"/>
            <a:ext cx="90487" cy="9178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Line 7"/>
          <p:cNvSpPr>
            <a:spLocks noChangeShapeType="1"/>
          </p:cNvSpPr>
          <p:nvPr/>
        </p:nvSpPr>
        <p:spPr bwMode="auto">
          <a:xfrm>
            <a:off x="2849563" y="3426651"/>
            <a:ext cx="1176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Line 8"/>
          <p:cNvSpPr>
            <a:spLocks noChangeShapeType="1"/>
          </p:cNvSpPr>
          <p:nvPr/>
        </p:nvSpPr>
        <p:spPr bwMode="auto">
          <a:xfrm>
            <a:off x="5292725" y="3426651"/>
            <a:ext cx="1176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Oval 9"/>
          <p:cNvSpPr>
            <a:spLocks noChangeArrowheads="1"/>
          </p:cNvSpPr>
          <p:nvPr/>
        </p:nvSpPr>
        <p:spPr bwMode="auto">
          <a:xfrm>
            <a:off x="4531122" y="1459071"/>
            <a:ext cx="90487" cy="9178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Line 10"/>
          <p:cNvSpPr>
            <a:spLocks noChangeShapeType="1"/>
          </p:cNvSpPr>
          <p:nvPr/>
        </p:nvSpPr>
        <p:spPr bwMode="auto">
          <a:xfrm flipV="1">
            <a:off x="3482975" y="1499226"/>
            <a:ext cx="1085850" cy="25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Line 11"/>
          <p:cNvSpPr>
            <a:spLocks noChangeShapeType="1"/>
          </p:cNvSpPr>
          <p:nvPr/>
        </p:nvSpPr>
        <p:spPr bwMode="auto">
          <a:xfrm flipH="1" flipV="1">
            <a:off x="4568825" y="1499226"/>
            <a:ext cx="1357312" cy="266168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Line 12"/>
          <p:cNvSpPr>
            <a:spLocks noChangeShapeType="1"/>
          </p:cNvSpPr>
          <p:nvPr/>
        </p:nvSpPr>
        <p:spPr bwMode="auto">
          <a:xfrm flipV="1">
            <a:off x="3445272" y="3426651"/>
            <a:ext cx="0" cy="642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Text Box 13"/>
          <p:cNvSpPr txBox="1">
            <a:spLocks noChangeArrowheads="1"/>
          </p:cNvSpPr>
          <p:nvPr/>
        </p:nvSpPr>
        <p:spPr bwMode="auto">
          <a:xfrm>
            <a:off x="3196432" y="3560500"/>
            <a:ext cx="262037" cy="4264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f</a:t>
            </a:r>
          </a:p>
        </p:txBody>
      </p:sp>
      <p:sp>
        <p:nvSpPr>
          <p:cNvPr id="13327" name="Oval 14"/>
          <p:cNvSpPr>
            <a:spLocks noChangeArrowheads="1"/>
          </p:cNvSpPr>
          <p:nvPr/>
        </p:nvSpPr>
        <p:spPr bwMode="auto">
          <a:xfrm>
            <a:off x="3716735" y="3375023"/>
            <a:ext cx="90487" cy="9178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Oval 15"/>
          <p:cNvSpPr>
            <a:spLocks noChangeArrowheads="1"/>
          </p:cNvSpPr>
          <p:nvPr/>
        </p:nvSpPr>
        <p:spPr bwMode="auto">
          <a:xfrm>
            <a:off x="5513288" y="3375023"/>
            <a:ext cx="90487" cy="9178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Line 16"/>
          <p:cNvSpPr>
            <a:spLocks noChangeShapeType="1"/>
          </p:cNvSpPr>
          <p:nvPr/>
        </p:nvSpPr>
        <p:spPr bwMode="auto">
          <a:xfrm flipV="1">
            <a:off x="5562600" y="3461084"/>
            <a:ext cx="0" cy="642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Line 17"/>
          <p:cNvSpPr>
            <a:spLocks noChangeShapeType="1"/>
          </p:cNvSpPr>
          <p:nvPr/>
        </p:nvSpPr>
        <p:spPr bwMode="auto">
          <a:xfrm>
            <a:off x="3392488" y="3334869"/>
            <a:ext cx="361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sm"/>
            <a:tailEnd type="arrow" w="med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Text Box 20"/>
          <p:cNvSpPr txBox="1">
            <a:spLocks noChangeArrowheads="1"/>
          </p:cNvSpPr>
          <p:nvPr/>
        </p:nvSpPr>
        <p:spPr bwMode="auto">
          <a:xfrm>
            <a:off x="5562600" y="2971800"/>
            <a:ext cx="386457" cy="4264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 dirty="0"/>
              <a:t>x’</a:t>
            </a:r>
          </a:p>
        </p:txBody>
      </p:sp>
      <p:sp>
        <p:nvSpPr>
          <p:cNvPr id="13334" name="Text Box 21"/>
          <p:cNvSpPr txBox="1">
            <a:spLocks noChangeArrowheads="1"/>
          </p:cNvSpPr>
          <p:nvPr/>
        </p:nvSpPr>
        <p:spPr bwMode="auto">
          <a:xfrm>
            <a:off x="4022130" y="4147523"/>
            <a:ext cx="1255514" cy="7610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Baseline</a:t>
            </a:r>
            <a:br>
              <a:rPr lang="en-US" sz="2200"/>
            </a:br>
            <a:r>
              <a:rPr lang="en-US" sz="2200"/>
              <a:t>B</a:t>
            </a:r>
          </a:p>
        </p:txBody>
      </p:sp>
      <p:sp>
        <p:nvSpPr>
          <p:cNvPr id="13335" name="Line 22"/>
          <p:cNvSpPr>
            <a:spLocks noChangeShapeType="1"/>
          </p:cNvSpPr>
          <p:nvPr/>
        </p:nvSpPr>
        <p:spPr bwMode="auto">
          <a:xfrm flipV="1">
            <a:off x="6740525" y="1499226"/>
            <a:ext cx="0" cy="266168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6" name="Text Box 23"/>
          <p:cNvSpPr txBox="1">
            <a:spLocks noChangeArrowheads="1"/>
          </p:cNvSpPr>
          <p:nvPr/>
        </p:nvSpPr>
        <p:spPr bwMode="auto">
          <a:xfrm>
            <a:off x="6838553" y="2459114"/>
            <a:ext cx="324247" cy="4264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z</a:t>
            </a:r>
          </a:p>
        </p:txBody>
      </p:sp>
      <p:sp>
        <p:nvSpPr>
          <p:cNvPr id="13337" name="Text Box 24"/>
          <p:cNvSpPr txBox="1">
            <a:spLocks noChangeArrowheads="1"/>
          </p:cNvSpPr>
          <p:nvPr/>
        </p:nvSpPr>
        <p:spPr bwMode="auto">
          <a:xfrm>
            <a:off x="2992835" y="4149435"/>
            <a:ext cx="916186" cy="4264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O</a:t>
            </a:r>
            <a:endParaRPr lang="en-US" sz="2200" baseline="-25000"/>
          </a:p>
        </p:txBody>
      </p:sp>
      <p:sp>
        <p:nvSpPr>
          <p:cNvPr id="13338" name="Text Box 25"/>
          <p:cNvSpPr txBox="1">
            <a:spLocks noChangeArrowheads="1"/>
          </p:cNvSpPr>
          <p:nvPr/>
        </p:nvSpPr>
        <p:spPr bwMode="auto">
          <a:xfrm>
            <a:off x="5473700" y="4149435"/>
            <a:ext cx="916186" cy="4264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O’</a:t>
            </a:r>
            <a:endParaRPr lang="en-US" sz="2200" baseline="-25000"/>
          </a:p>
        </p:txBody>
      </p:sp>
      <p:sp>
        <p:nvSpPr>
          <p:cNvPr id="13339" name="Text Box 26"/>
          <p:cNvSpPr txBox="1">
            <a:spLocks noChangeArrowheads="1"/>
          </p:cNvSpPr>
          <p:nvPr/>
        </p:nvSpPr>
        <p:spPr bwMode="auto">
          <a:xfrm>
            <a:off x="4116388" y="990600"/>
            <a:ext cx="916186" cy="428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X</a:t>
            </a:r>
            <a:endParaRPr lang="en-US" sz="2200" baseline="-25000"/>
          </a:p>
        </p:txBody>
      </p:sp>
      <p:sp>
        <p:nvSpPr>
          <p:cNvPr id="13340" name="Line 27"/>
          <p:cNvSpPr>
            <a:spLocks noChangeShapeType="1"/>
          </p:cNvSpPr>
          <p:nvPr/>
        </p:nvSpPr>
        <p:spPr bwMode="auto">
          <a:xfrm>
            <a:off x="3535760" y="4109281"/>
            <a:ext cx="22621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1" name="Text Box 28"/>
          <p:cNvSpPr txBox="1">
            <a:spLocks noChangeArrowheads="1"/>
          </p:cNvSpPr>
          <p:nvPr/>
        </p:nvSpPr>
        <p:spPr bwMode="auto">
          <a:xfrm>
            <a:off x="5257800" y="3657600"/>
            <a:ext cx="262037" cy="428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 dirty="0"/>
              <a:t>f</a:t>
            </a:r>
          </a:p>
        </p:txBody>
      </p:sp>
      <p:graphicFrame>
        <p:nvGraphicFramePr>
          <p:cNvPr id="426028" name="Object 44"/>
          <p:cNvGraphicFramePr>
            <a:graphicFrameLocks noGrp="1" noChangeAspect="1"/>
          </p:cNvGraphicFramePr>
          <p:nvPr>
            <p:ph idx="1"/>
          </p:nvPr>
        </p:nvGraphicFramePr>
        <p:xfrm>
          <a:off x="2971800" y="5029200"/>
          <a:ext cx="358140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Equation" r:id="rId4" imgW="1536480" imgH="393480" progId="Equation.3">
                  <p:embed/>
                </p:oleObj>
              </mc:Choice>
              <mc:Fallback>
                <p:oleObj name="Equation" r:id="rId4" imgW="1536480" imgH="393480" progId="Equation.3">
                  <p:embed/>
                  <p:pic>
                    <p:nvPicPr>
                      <p:cNvPr id="426028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029200"/>
                        <a:ext cx="3581400" cy="917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6032" name="Text Box 48"/>
          <p:cNvSpPr txBox="1">
            <a:spLocks noChangeArrowheads="1"/>
          </p:cNvSpPr>
          <p:nvPr/>
        </p:nvSpPr>
        <p:spPr bwMode="auto">
          <a:xfrm>
            <a:off x="1300109" y="5986790"/>
            <a:ext cx="64620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Disparity is inversely proportional to depth.</a:t>
            </a:r>
          </a:p>
        </p:txBody>
      </p:sp>
      <p:sp>
        <p:nvSpPr>
          <p:cNvPr id="30" name="Line 17"/>
          <p:cNvSpPr>
            <a:spLocks noChangeShapeType="1"/>
          </p:cNvSpPr>
          <p:nvPr/>
        </p:nvSpPr>
        <p:spPr bwMode="auto">
          <a:xfrm>
            <a:off x="5303520" y="3352800"/>
            <a:ext cx="18288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sm"/>
            <a:tailEnd type="arrow" w="med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1" name="Text Box 18"/>
          <p:cNvSpPr txBox="1">
            <a:spLocks noChangeArrowheads="1"/>
          </p:cNvSpPr>
          <p:nvPr/>
        </p:nvSpPr>
        <p:spPr bwMode="auto">
          <a:xfrm>
            <a:off x="3437732" y="2919937"/>
            <a:ext cx="324247" cy="4264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x</a:t>
            </a:r>
          </a:p>
        </p:txBody>
      </p:sp>
      <p:graphicFrame>
        <p:nvGraphicFramePr>
          <p:cNvPr id="4" name="Object 44"/>
          <p:cNvGraphicFramePr>
            <a:graphicFrameLocks noChangeAspect="1"/>
          </p:cNvGraphicFramePr>
          <p:nvPr>
            <p:extLst/>
          </p:nvPr>
        </p:nvGraphicFramePr>
        <p:xfrm>
          <a:off x="874713" y="2316163"/>
          <a:ext cx="1778000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quation" r:id="rId6" imgW="761760" imgH="393480" progId="Equation.3">
                  <p:embed/>
                </p:oleObj>
              </mc:Choice>
              <mc:Fallback>
                <p:oleObj name="Equation" r:id="rId6" imgW="761760" imgH="393480" progId="Equation.3">
                  <p:embed/>
                  <p:pic>
                    <p:nvPicPr>
                      <p:cNvPr id="4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713" y="2316163"/>
                        <a:ext cx="1778000" cy="9159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4EA4E1-1DA6-4DFB-ADE8-5E147A0DBA1A}"/>
              </a:ext>
            </a:extLst>
          </p:cNvPr>
          <p:cNvSpPr txBox="1"/>
          <p:nvPr/>
        </p:nvSpPr>
        <p:spPr>
          <a:xfrm>
            <a:off x="7213004" y="4160908"/>
            <a:ext cx="1636354" cy="92333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See Chapter 12 of Shapiro and Stockman Text.</a:t>
            </a:r>
          </a:p>
        </p:txBody>
      </p:sp>
    </p:spTree>
    <p:extLst>
      <p:ext uri="{BB962C8B-B14F-4D97-AF65-F5344CB8AC3E}">
        <p14:creationId xmlns:p14="http://schemas.microsoft.com/office/powerpoint/2010/main" val="3291614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60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3771"/>
            <a:ext cx="8229600" cy="1143000"/>
          </a:xfrm>
        </p:spPr>
        <p:txBody>
          <a:bodyPr/>
          <a:lstStyle/>
          <a:p>
            <a:r>
              <a:rPr lang="en-US" dirty="0"/>
              <a:t>Depth from Stereo</a:t>
            </a:r>
          </a:p>
        </p:txBody>
      </p:sp>
      <p:sp>
        <p:nvSpPr>
          <p:cNvPr id="53" name="Content Placeholder 5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667000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Goal: recover depth by finding image coordinate x’ that corresponds to x</a:t>
            </a:r>
          </a:p>
          <a:p>
            <a:r>
              <a:rPr lang="en-US" sz="2800" dirty="0"/>
              <a:t>Sub-Problems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Calibration: How do we recover the relation of the cameras (if not already known)?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Correspondence: How do we search for the matching point x’?</a:t>
            </a:r>
          </a:p>
        </p:txBody>
      </p:sp>
      <p:grpSp>
        <p:nvGrpSpPr>
          <p:cNvPr id="54" name="Group 53"/>
          <p:cNvGrpSpPr>
            <a:grpSpLocks noChangeAspect="1"/>
          </p:cNvGrpSpPr>
          <p:nvPr/>
        </p:nvGrpSpPr>
        <p:grpSpPr>
          <a:xfrm>
            <a:off x="3361601" y="3754448"/>
            <a:ext cx="2240346" cy="2976732"/>
            <a:chOff x="609600" y="753824"/>
            <a:chExt cx="3905925" cy="5189776"/>
          </a:xfrm>
        </p:grpSpPr>
        <p:grpSp>
          <p:nvGrpSpPr>
            <p:cNvPr id="55" name="Group 54"/>
            <p:cNvGrpSpPr>
              <a:grpSpLocks noChangeAspect="1"/>
            </p:cNvGrpSpPr>
            <p:nvPr/>
          </p:nvGrpSpPr>
          <p:grpSpPr>
            <a:xfrm>
              <a:off x="609600" y="1143000"/>
              <a:ext cx="3905925" cy="4800600"/>
              <a:chOff x="533400" y="957263"/>
              <a:chExt cx="4491038" cy="5519737"/>
            </a:xfrm>
          </p:grpSpPr>
          <p:sp>
            <p:nvSpPr>
              <p:cNvPr id="59" name="Freeform 4"/>
              <p:cNvSpPr>
                <a:spLocks/>
              </p:cNvSpPr>
              <p:nvPr/>
            </p:nvSpPr>
            <p:spPr bwMode="auto">
              <a:xfrm>
                <a:off x="3481388" y="957263"/>
                <a:ext cx="1220787" cy="839787"/>
              </a:xfrm>
              <a:custGeom>
                <a:avLst/>
                <a:gdLst>
                  <a:gd name="T0" fmla="*/ 2147483647 w 865"/>
                  <a:gd name="T1" fmla="*/ 0 h 529"/>
                  <a:gd name="T2" fmla="*/ 2147483647 w 865"/>
                  <a:gd name="T3" fmla="*/ 2147483647 h 529"/>
                  <a:gd name="T4" fmla="*/ 2147483647 w 865"/>
                  <a:gd name="T5" fmla="*/ 2147483647 h 529"/>
                  <a:gd name="T6" fmla="*/ 2147483647 w 865"/>
                  <a:gd name="T7" fmla="*/ 2147483647 h 529"/>
                  <a:gd name="T8" fmla="*/ 2147483647 w 865"/>
                  <a:gd name="T9" fmla="*/ 2147483647 h 529"/>
                  <a:gd name="T10" fmla="*/ 2147483647 w 865"/>
                  <a:gd name="T11" fmla="*/ 2147483647 h 529"/>
                  <a:gd name="T12" fmla="*/ 2147483647 w 865"/>
                  <a:gd name="T13" fmla="*/ 2147483647 h 529"/>
                  <a:gd name="T14" fmla="*/ 2147483647 w 865"/>
                  <a:gd name="T15" fmla="*/ 2147483647 h 529"/>
                  <a:gd name="T16" fmla="*/ 2147483647 w 865"/>
                  <a:gd name="T17" fmla="*/ 2147483647 h 529"/>
                  <a:gd name="T18" fmla="*/ 0 w 865"/>
                  <a:gd name="T19" fmla="*/ 2147483647 h 529"/>
                  <a:gd name="T20" fmla="*/ 0 w 865"/>
                  <a:gd name="T21" fmla="*/ 2147483647 h 529"/>
                  <a:gd name="T22" fmla="*/ 0 w 865"/>
                  <a:gd name="T23" fmla="*/ 2147483647 h 529"/>
                  <a:gd name="T24" fmla="*/ 2147483647 w 865"/>
                  <a:gd name="T25" fmla="*/ 2147483647 h 529"/>
                  <a:gd name="T26" fmla="*/ 2147483647 w 865"/>
                  <a:gd name="T27" fmla="*/ 2147483647 h 529"/>
                  <a:gd name="T28" fmla="*/ 2147483647 w 865"/>
                  <a:gd name="T29" fmla="*/ 2147483647 h 529"/>
                  <a:gd name="T30" fmla="*/ 2147483647 w 865"/>
                  <a:gd name="T31" fmla="*/ 2147483647 h 529"/>
                  <a:gd name="T32" fmla="*/ 2147483647 w 865"/>
                  <a:gd name="T33" fmla="*/ 2147483647 h 529"/>
                  <a:gd name="T34" fmla="*/ 2147483647 w 865"/>
                  <a:gd name="T35" fmla="*/ 2147483647 h 529"/>
                  <a:gd name="T36" fmla="*/ 2147483647 w 865"/>
                  <a:gd name="T37" fmla="*/ 2147483647 h 529"/>
                  <a:gd name="T38" fmla="*/ 2147483647 w 865"/>
                  <a:gd name="T39" fmla="*/ 2147483647 h 529"/>
                  <a:gd name="T40" fmla="*/ 2147483647 w 865"/>
                  <a:gd name="T41" fmla="*/ 2147483647 h 529"/>
                  <a:gd name="T42" fmla="*/ 2147483647 w 865"/>
                  <a:gd name="T43" fmla="*/ 2147483647 h 529"/>
                  <a:gd name="T44" fmla="*/ 2147483647 w 865"/>
                  <a:gd name="T45" fmla="*/ 2147483647 h 529"/>
                  <a:gd name="T46" fmla="*/ 2147483647 w 865"/>
                  <a:gd name="T47" fmla="*/ 2147483647 h 529"/>
                  <a:gd name="T48" fmla="*/ 2147483647 w 865"/>
                  <a:gd name="T49" fmla="*/ 2147483647 h 529"/>
                  <a:gd name="T50" fmla="*/ 2147483647 w 865"/>
                  <a:gd name="T51" fmla="*/ 2147483647 h 529"/>
                  <a:gd name="T52" fmla="*/ 2147483647 w 865"/>
                  <a:gd name="T53" fmla="*/ 2147483647 h 529"/>
                  <a:gd name="T54" fmla="*/ 2147483647 w 865"/>
                  <a:gd name="T55" fmla="*/ 2147483647 h 529"/>
                  <a:gd name="T56" fmla="*/ 2147483647 w 865"/>
                  <a:gd name="T57" fmla="*/ 2147483647 h 529"/>
                  <a:gd name="T58" fmla="*/ 2147483647 w 865"/>
                  <a:gd name="T59" fmla="*/ 2147483647 h 529"/>
                  <a:gd name="T60" fmla="*/ 2147483647 w 865"/>
                  <a:gd name="T61" fmla="*/ 2147483647 h 529"/>
                  <a:gd name="T62" fmla="*/ 2147483647 w 865"/>
                  <a:gd name="T63" fmla="*/ 2147483647 h 529"/>
                  <a:gd name="T64" fmla="*/ 2147483647 w 865"/>
                  <a:gd name="T65" fmla="*/ 2147483647 h 529"/>
                  <a:gd name="T66" fmla="*/ 2147483647 w 865"/>
                  <a:gd name="T67" fmla="*/ 2147483647 h 529"/>
                  <a:gd name="T68" fmla="*/ 2147483647 w 865"/>
                  <a:gd name="T69" fmla="*/ 2147483647 h 529"/>
                  <a:gd name="T70" fmla="*/ 2147483647 w 865"/>
                  <a:gd name="T71" fmla="*/ 2147483647 h 529"/>
                  <a:gd name="T72" fmla="*/ 2147483647 w 865"/>
                  <a:gd name="T73" fmla="*/ 2147483647 h 529"/>
                  <a:gd name="T74" fmla="*/ 2147483647 w 865"/>
                  <a:gd name="T75" fmla="*/ 2147483647 h 529"/>
                  <a:gd name="T76" fmla="*/ 2147483647 w 865"/>
                  <a:gd name="T77" fmla="*/ 2147483647 h 529"/>
                  <a:gd name="T78" fmla="*/ 2147483647 w 865"/>
                  <a:gd name="T79" fmla="*/ 0 h 52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65"/>
                  <a:gd name="T121" fmla="*/ 0 h 529"/>
                  <a:gd name="T122" fmla="*/ 865 w 865"/>
                  <a:gd name="T123" fmla="*/ 529 h 529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65" h="529">
                    <a:moveTo>
                      <a:pt x="84" y="0"/>
                    </a:moveTo>
                    <a:lnTo>
                      <a:pt x="72" y="24"/>
                    </a:lnTo>
                    <a:lnTo>
                      <a:pt x="72" y="48"/>
                    </a:lnTo>
                    <a:lnTo>
                      <a:pt x="48" y="72"/>
                    </a:lnTo>
                    <a:lnTo>
                      <a:pt x="36" y="96"/>
                    </a:lnTo>
                    <a:lnTo>
                      <a:pt x="36" y="120"/>
                    </a:lnTo>
                    <a:lnTo>
                      <a:pt x="36" y="144"/>
                    </a:lnTo>
                    <a:lnTo>
                      <a:pt x="24" y="168"/>
                    </a:lnTo>
                    <a:lnTo>
                      <a:pt x="12" y="192"/>
                    </a:lnTo>
                    <a:lnTo>
                      <a:pt x="0" y="216"/>
                    </a:lnTo>
                    <a:lnTo>
                      <a:pt x="0" y="240"/>
                    </a:lnTo>
                    <a:lnTo>
                      <a:pt x="0" y="264"/>
                    </a:lnTo>
                    <a:lnTo>
                      <a:pt x="12" y="288"/>
                    </a:lnTo>
                    <a:lnTo>
                      <a:pt x="12" y="312"/>
                    </a:lnTo>
                    <a:lnTo>
                      <a:pt x="24" y="336"/>
                    </a:lnTo>
                    <a:lnTo>
                      <a:pt x="24" y="360"/>
                    </a:lnTo>
                    <a:lnTo>
                      <a:pt x="36" y="384"/>
                    </a:lnTo>
                    <a:lnTo>
                      <a:pt x="36" y="408"/>
                    </a:lnTo>
                    <a:lnTo>
                      <a:pt x="48" y="432"/>
                    </a:lnTo>
                    <a:lnTo>
                      <a:pt x="60" y="456"/>
                    </a:lnTo>
                    <a:lnTo>
                      <a:pt x="852" y="528"/>
                    </a:lnTo>
                    <a:lnTo>
                      <a:pt x="804" y="480"/>
                    </a:lnTo>
                    <a:lnTo>
                      <a:pt x="792" y="456"/>
                    </a:lnTo>
                    <a:lnTo>
                      <a:pt x="780" y="420"/>
                    </a:lnTo>
                    <a:lnTo>
                      <a:pt x="768" y="396"/>
                    </a:lnTo>
                    <a:lnTo>
                      <a:pt x="756" y="372"/>
                    </a:lnTo>
                    <a:lnTo>
                      <a:pt x="744" y="348"/>
                    </a:lnTo>
                    <a:lnTo>
                      <a:pt x="744" y="324"/>
                    </a:lnTo>
                    <a:lnTo>
                      <a:pt x="744" y="288"/>
                    </a:lnTo>
                    <a:lnTo>
                      <a:pt x="744" y="264"/>
                    </a:lnTo>
                    <a:lnTo>
                      <a:pt x="744" y="240"/>
                    </a:lnTo>
                    <a:lnTo>
                      <a:pt x="768" y="216"/>
                    </a:lnTo>
                    <a:lnTo>
                      <a:pt x="768" y="192"/>
                    </a:lnTo>
                    <a:lnTo>
                      <a:pt x="780" y="168"/>
                    </a:lnTo>
                    <a:lnTo>
                      <a:pt x="804" y="156"/>
                    </a:lnTo>
                    <a:lnTo>
                      <a:pt x="804" y="132"/>
                    </a:lnTo>
                    <a:lnTo>
                      <a:pt x="828" y="108"/>
                    </a:lnTo>
                    <a:lnTo>
                      <a:pt x="852" y="96"/>
                    </a:lnTo>
                    <a:lnTo>
                      <a:pt x="864" y="72"/>
                    </a:lnTo>
                    <a:lnTo>
                      <a:pt x="84" y="0"/>
                    </a:lnTo>
                  </a:path>
                </a:pathLst>
              </a:custGeom>
              <a:gradFill rotWithShape="0">
                <a:gsLst>
                  <a:gs pos="0">
                    <a:srgbClr val="012501"/>
                  </a:gs>
                  <a:gs pos="100000">
                    <a:srgbClr val="037C03"/>
                  </a:gs>
                </a:gsLst>
                <a:lin ang="18900000" scaled="1"/>
              </a:gra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60" name="Line 5"/>
              <p:cNvSpPr>
                <a:spLocks noChangeShapeType="1"/>
              </p:cNvSpPr>
              <p:nvPr/>
            </p:nvSpPr>
            <p:spPr bwMode="auto">
              <a:xfrm>
                <a:off x="890588" y="4310063"/>
                <a:ext cx="3251200" cy="18288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1" name="Freeform 9"/>
              <p:cNvSpPr>
                <a:spLocks/>
              </p:cNvSpPr>
              <p:nvPr/>
            </p:nvSpPr>
            <p:spPr bwMode="auto">
              <a:xfrm>
                <a:off x="1533525" y="1219200"/>
                <a:ext cx="2471738" cy="2462213"/>
              </a:xfrm>
              <a:custGeom>
                <a:avLst/>
                <a:gdLst>
                  <a:gd name="T0" fmla="*/ 0 w 1557"/>
                  <a:gd name="T1" fmla="*/ 2147483647 h 1551"/>
                  <a:gd name="T2" fmla="*/ 2147483647 w 1557"/>
                  <a:gd name="T3" fmla="*/ 0 h 1551"/>
                  <a:gd name="T4" fmla="*/ 0 60000 65536"/>
                  <a:gd name="T5" fmla="*/ 0 60000 65536"/>
                  <a:gd name="T6" fmla="*/ 0 w 1557"/>
                  <a:gd name="T7" fmla="*/ 0 h 1551"/>
                  <a:gd name="T8" fmla="*/ 1557 w 1557"/>
                  <a:gd name="T9" fmla="*/ 1551 h 155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557" h="1551">
                    <a:moveTo>
                      <a:pt x="0" y="1551"/>
                    </a:moveTo>
                    <a:lnTo>
                      <a:pt x="1557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auto">
              <a:xfrm>
                <a:off x="687388" y="2490788"/>
                <a:ext cx="1220787" cy="2001837"/>
              </a:xfrm>
              <a:custGeom>
                <a:avLst/>
                <a:gdLst>
                  <a:gd name="T0" fmla="*/ 0 w 865"/>
                  <a:gd name="T1" fmla="*/ 2147483647 h 1261"/>
                  <a:gd name="T2" fmla="*/ 2147483647 w 865"/>
                  <a:gd name="T3" fmla="*/ 2147483647 h 1261"/>
                  <a:gd name="T4" fmla="*/ 2147483647 w 865"/>
                  <a:gd name="T5" fmla="*/ 2147483647 h 1261"/>
                  <a:gd name="T6" fmla="*/ 0 w 865"/>
                  <a:gd name="T7" fmla="*/ 0 h 1261"/>
                  <a:gd name="T8" fmla="*/ 0 w 865"/>
                  <a:gd name="T9" fmla="*/ 2147483647 h 12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5"/>
                  <a:gd name="T16" fmla="*/ 0 h 1261"/>
                  <a:gd name="T17" fmla="*/ 865 w 865"/>
                  <a:gd name="T18" fmla="*/ 1261 h 12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5" h="1261">
                    <a:moveTo>
                      <a:pt x="0" y="828"/>
                    </a:moveTo>
                    <a:lnTo>
                      <a:pt x="864" y="1260"/>
                    </a:lnTo>
                    <a:lnTo>
                      <a:pt x="864" y="414"/>
                    </a:lnTo>
                    <a:lnTo>
                      <a:pt x="0" y="0"/>
                    </a:lnTo>
                    <a:lnTo>
                      <a:pt x="0" y="828"/>
                    </a:lnTo>
                  </a:path>
                </a:pathLst>
              </a:custGeom>
              <a:solidFill>
                <a:srgbClr val="FEBF02"/>
              </a:solidFill>
              <a:ln w="12700" cap="rnd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63" name="Freeform 12"/>
              <p:cNvSpPr>
                <a:spLocks/>
              </p:cNvSpPr>
              <p:nvPr/>
            </p:nvSpPr>
            <p:spPr bwMode="auto">
              <a:xfrm>
                <a:off x="3990975" y="1219200"/>
                <a:ext cx="117475" cy="3910013"/>
              </a:xfrm>
              <a:custGeom>
                <a:avLst/>
                <a:gdLst>
                  <a:gd name="T0" fmla="*/ 2147483647 w 74"/>
                  <a:gd name="T1" fmla="*/ 2147483647 h 2463"/>
                  <a:gd name="T2" fmla="*/ 0 w 74"/>
                  <a:gd name="T3" fmla="*/ 0 h 2463"/>
                  <a:gd name="T4" fmla="*/ 0 60000 65536"/>
                  <a:gd name="T5" fmla="*/ 0 60000 65536"/>
                  <a:gd name="T6" fmla="*/ 0 w 74"/>
                  <a:gd name="T7" fmla="*/ 0 h 2463"/>
                  <a:gd name="T8" fmla="*/ 74 w 74"/>
                  <a:gd name="T9" fmla="*/ 2463 h 246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4" h="2463">
                    <a:moveTo>
                      <a:pt x="74" y="2463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4" name="Freeform 13"/>
              <p:cNvSpPr>
                <a:spLocks/>
              </p:cNvSpPr>
              <p:nvPr/>
            </p:nvSpPr>
            <p:spPr bwMode="auto">
              <a:xfrm>
                <a:off x="3803650" y="4208463"/>
                <a:ext cx="1220788" cy="2001837"/>
              </a:xfrm>
              <a:custGeom>
                <a:avLst/>
                <a:gdLst>
                  <a:gd name="T0" fmla="*/ 0 w 865"/>
                  <a:gd name="T1" fmla="*/ 2147483647 h 1261"/>
                  <a:gd name="T2" fmla="*/ 2147483647 w 865"/>
                  <a:gd name="T3" fmla="*/ 2147483647 h 1261"/>
                  <a:gd name="T4" fmla="*/ 2147483647 w 865"/>
                  <a:gd name="T5" fmla="*/ 2147483647 h 1261"/>
                  <a:gd name="T6" fmla="*/ 0 w 865"/>
                  <a:gd name="T7" fmla="*/ 0 h 1261"/>
                  <a:gd name="T8" fmla="*/ 0 w 865"/>
                  <a:gd name="T9" fmla="*/ 2147483647 h 12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5"/>
                  <a:gd name="T16" fmla="*/ 0 h 1261"/>
                  <a:gd name="T17" fmla="*/ 865 w 865"/>
                  <a:gd name="T18" fmla="*/ 1261 h 12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5" h="1261">
                    <a:moveTo>
                      <a:pt x="0" y="828"/>
                    </a:moveTo>
                    <a:lnTo>
                      <a:pt x="864" y="1260"/>
                    </a:lnTo>
                    <a:lnTo>
                      <a:pt x="864" y="414"/>
                    </a:lnTo>
                    <a:lnTo>
                      <a:pt x="0" y="0"/>
                    </a:lnTo>
                    <a:lnTo>
                      <a:pt x="0" y="828"/>
                    </a:lnTo>
                  </a:path>
                </a:pathLst>
              </a:custGeom>
              <a:solidFill>
                <a:srgbClr val="FEBF02"/>
              </a:solidFill>
              <a:ln w="12700" cap="rnd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65" name="Line 14"/>
              <p:cNvSpPr>
                <a:spLocks noChangeShapeType="1"/>
              </p:cNvSpPr>
              <p:nvPr/>
            </p:nvSpPr>
            <p:spPr bwMode="auto">
              <a:xfrm flipV="1">
                <a:off x="890588" y="3681413"/>
                <a:ext cx="642937" cy="6286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6" name="Line 15"/>
              <p:cNvSpPr>
                <a:spLocks noChangeShapeType="1"/>
              </p:cNvSpPr>
              <p:nvPr/>
            </p:nvSpPr>
            <p:spPr bwMode="auto">
              <a:xfrm flipH="1" flipV="1">
                <a:off x="4108450" y="5129213"/>
                <a:ext cx="33338" cy="10096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7" name="Freeform 18"/>
              <p:cNvSpPr>
                <a:spLocks/>
              </p:cNvSpPr>
              <p:nvPr/>
            </p:nvSpPr>
            <p:spPr bwMode="auto">
              <a:xfrm>
                <a:off x="533400" y="4260850"/>
                <a:ext cx="393700" cy="387350"/>
              </a:xfrm>
              <a:custGeom>
                <a:avLst/>
                <a:gdLst>
                  <a:gd name="T0" fmla="*/ 0 w 279"/>
                  <a:gd name="T1" fmla="*/ 2147483647 h 244"/>
                  <a:gd name="T2" fmla="*/ 2147483647 w 279"/>
                  <a:gd name="T3" fmla="*/ 2147483647 h 244"/>
                  <a:gd name="T4" fmla="*/ 2147483647 w 279"/>
                  <a:gd name="T5" fmla="*/ 0 h 244"/>
                  <a:gd name="T6" fmla="*/ 2147483647 w 279"/>
                  <a:gd name="T7" fmla="*/ 2147483647 h 244"/>
                  <a:gd name="T8" fmla="*/ 2147483647 w 279"/>
                  <a:gd name="T9" fmla="*/ 2147483647 h 244"/>
                  <a:gd name="T10" fmla="*/ 2147483647 w 279"/>
                  <a:gd name="T11" fmla="*/ 2147483647 h 244"/>
                  <a:gd name="T12" fmla="*/ 2147483647 w 279"/>
                  <a:gd name="T13" fmla="*/ 2147483647 h 244"/>
                  <a:gd name="T14" fmla="*/ 2147483647 w 279"/>
                  <a:gd name="T15" fmla="*/ 2147483647 h 244"/>
                  <a:gd name="T16" fmla="*/ 2147483647 w 279"/>
                  <a:gd name="T17" fmla="*/ 2147483647 h 244"/>
                  <a:gd name="T18" fmla="*/ 2147483647 w 279"/>
                  <a:gd name="T19" fmla="*/ 2147483647 h 244"/>
                  <a:gd name="T20" fmla="*/ 2147483647 w 279"/>
                  <a:gd name="T21" fmla="*/ 2147483647 h 244"/>
                  <a:gd name="T22" fmla="*/ 2147483647 w 279"/>
                  <a:gd name="T23" fmla="*/ 2147483647 h 244"/>
                  <a:gd name="T24" fmla="*/ 2147483647 w 279"/>
                  <a:gd name="T25" fmla="*/ 2147483647 h 244"/>
                  <a:gd name="T26" fmla="*/ 2147483647 w 279"/>
                  <a:gd name="T27" fmla="*/ 2147483647 h 244"/>
                  <a:gd name="T28" fmla="*/ 2147483647 w 279"/>
                  <a:gd name="T29" fmla="*/ 2147483647 h 244"/>
                  <a:gd name="T30" fmla="*/ 2147483647 w 279"/>
                  <a:gd name="T31" fmla="*/ 2147483647 h 244"/>
                  <a:gd name="T32" fmla="*/ 2147483647 w 279"/>
                  <a:gd name="T33" fmla="*/ 2147483647 h 244"/>
                  <a:gd name="T34" fmla="*/ 2147483647 w 279"/>
                  <a:gd name="T35" fmla="*/ 2147483647 h 244"/>
                  <a:gd name="T36" fmla="*/ 2147483647 w 279"/>
                  <a:gd name="T37" fmla="*/ 2147483647 h 244"/>
                  <a:gd name="T38" fmla="*/ 2147483647 w 279"/>
                  <a:gd name="T39" fmla="*/ 2147483647 h 244"/>
                  <a:gd name="T40" fmla="*/ 2147483647 w 279"/>
                  <a:gd name="T41" fmla="*/ 2147483647 h 244"/>
                  <a:gd name="T42" fmla="*/ 2147483647 w 279"/>
                  <a:gd name="T43" fmla="*/ 2147483647 h 244"/>
                  <a:gd name="T44" fmla="*/ 2147483647 w 279"/>
                  <a:gd name="T45" fmla="*/ 2147483647 h 244"/>
                  <a:gd name="T46" fmla="*/ 2147483647 w 279"/>
                  <a:gd name="T47" fmla="*/ 2147483647 h 244"/>
                  <a:gd name="T48" fmla="*/ 2147483647 w 279"/>
                  <a:gd name="T49" fmla="*/ 2147483647 h 244"/>
                  <a:gd name="T50" fmla="*/ 2147483647 w 279"/>
                  <a:gd name="T51" fmla="*/ 2147483647 h 244"/>
                  <a:gd name="T52" fmla="*/ 2147483647 w 279"/>
                  <a:gd name="T53" fmla="*/ 2147483647 h 244"/>
                  <a:gd name="T54" fmla="*/ 2147483647 w 279"/>
                  <a:gd name="T55" fmla="*/ 2147483647 h 244"/>
                  <a:gd name="T56" fmla="*/ 2147483647 w 279"/>
                  <a:gd name="T57" fmla="*/ 2147483647 h 244"/>
                  <a:gd name="T58" fmla="*/ 2147483647 w 279"/>
                  <a:gd name="T59" fmla="*/ 2147483647 h 244"/>
                  <a:gd name="T60" fmla="*/ 2147483647 w 279"/>
                  <a:gd name="T61" fmla="*/ 2147483647 h 244"/>
                  <a:gd name="T62" fmla="*/ 2147483647 w 279"/>
                  <a:gd name="T63" fmla="*/ 2147483647 h 244"/>
                  <a:gd name="T64" fmla="*/ 2147483647 w 279"/>
                  <a:gd name="T65" fmla="*/ 2147483647 h 244"/>
                  <a:gd name="T66" fmla="*/ 2147483647 w 279"/>
                  <a:gd name="T67" fmla="*/ 2147483647 h 244"/>
                  <a:gd name="T68" fmla="*/ 2147483647 w 279"/>
                  <a:gd name="T69" fmla="*/ 2147483647 h 244"/>
                  <a:gd name="T70" fmla="*/ 2147483647 w 279"/>
                  <a:gd name="T71" fmla="*/ 2147483647 h 244"/>
                  <a:gd name="T72" fmla="*/ 2147483647 w 279"/>
                  <a:gd name="T73" fmla="*/ 2147483647 h 244"/>
                  <a:gd name="T74" fmla="*/ 2147483647 w 279"/>
                  <a:gd name="T75" fmla="*/ 2147483647 h 244"/>
                  <a:gd name="T76" fmla="*/ 2147483647 w 279"/>
                  <a:gd name="T77" fmla="*/ 2147483647 h 244"/>
                  <a:gd name="T78" fmla="*/ 2147483647 w 279"/>
                  <a:gd name="T79" fmla="*/ 2147483647 h 244"/>
                  <a:gd name="T80" fmla="*/ 2147483647 w 279"/>
                  <a:gd name="T81" fmla="*/ 2147483647 h 244"/>
                  <a:gd name="T82" fmla="*/ 2147483647 w 279"/>
                  <a:gd name="T83" fmla="*/ 2147483647 h 244"/>
                  <a:gd name="T84" fmla="*/ 2147483647 w 279"/>
                  <a:gd name="T85" fmla="*/ 2147483647 h 244"/>
                  <a:gd name="T86" fmla="*/ 2147483647 w 279"/>
                  <a:gd name="T87" fmla="*/ 2147483647 h 244"/>
                  <a:gd name="T88" fmla="*/ 2147483647 w 279"/>
                  <a:gd name="T89" fmla="*/ 2147483647 h 244"/>
                  <a:gd name="T90" fmla="*/ 2147483647 w 279"/>
                  <a:gd name="T91" fmla="*/ 2147483647 h 244"/>
                  <a:gd name="T92" fmla="*/ 2147483647 w 279"/>
                  <a:gd name="T93" fmla="*/ 2147483647 h 244"/>
                  <a:gd name="T94" fmla="*/ 2147483647 w 279"/>
                  <a:gd name="T95" fmla="*/ 2147483647 h 244"/>
                  <a:gd name="T96" fmla="*/ 2147483647 w 279"/>
                  <a:gd name="T97" fmla="*/ 2147483647 h 244"/>
                  <a:gd name="T98" fmla="*/ 0 w 279"/>
                  <a:gd name="T99" fmla="*/ 2147483647 h 24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9"/>
                  <a:gd name="T151" fmla="*/ 0 h 244"/>
                  <a:gd name="T152" fmla="*/ 279 w 279"/>
                  <a:gd name="T153" fmla="*/ 244 h 24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9" h="244">
                    <a:moveTo>
                      <a:pt x="0" y="243"/>
                    </a:moveTo>
                    <a:lnTo>
                      <a:pt x="148" y="1"/>
                    </a:lnTo>
                    <a:lnTo>
                      <a:pt x="160" y="0"/>
                    </a:lnTo>
                    <a:lnTo>
                      <a:pt x="167" y="3"/>
                    </a:lnTo>
                    <a:lnTo>
                      <a:pt x="168" y="6"/>
                    </a:lnTo>
                    <a:lnTo>
                      <a:pt x="173" y="5"/>
                    </a:lnTo>
                    <a:lnTo>
                      <a:pt x="177" y="9"/>
                    </a:lnTo>
                    <a:lnTo>
                      <a:pt x="182" y="7"/>
                    </a:lnTo>
                    <a:lnTo>
                      <a:pt x="184" y="12"/>
                    </a:lnTo>
                    <a:lnTo>
                      <a:pt x="190" y="13"/>
                    </a:lnTo>
                    <a:lnTo>
                      <a:pt x="196" y="14"/>
                    </a:lnTo>
                    <a:lnTo>
                      <a:pt x="201" y="15"/>
                    </a:lnTo>
                    <a:lnTo>
                      <a:pt x="205" y="19"/>
                    </a:lnTo>
                    <a:lnTo>
                      <a:pt x="210" y="20"/>
                    </a:lnTo>
                    <a:lnTo>
                      <a:pt x="215" y="23"/>
                    </a:lnTo>
                    <a:lnTo>
                      <a:pt x="222" y="25"/>
                    </a:lnTo>
                    <a:lnTo>
                      <a:pt x="226" y="29"/>
                    </a:lnTo>
                    <a:lnTo>
                      <a:pt x="229" y="32"/>
                    </a:lnTo>
                    <a:lnTo>
                      <a:pt x="231" y="36"/>
                    </a:lnTo>
                    <a:lnTo>
                      <a:pt x="235" y="39"/>
                    </a:lnTo>
                    <a:lnTo>
                      <a:pt x="238" y="45"/>
                    </a:lnTo>
                    <a:lnTo>
                      <a:pt x="242" y="46"/>
                    </a:lnTo>
                    <a:lnTo>
                      <a:pt x="248" y="55"/>
                    </a:lnTo>
                    <a:lnTo>
                      <a:pt x="249" y="58"/>
                    </a:lnTo>
                    <a:lnTo>
                      <a:pt x="255" y="63"/>
                    </a:lnTo>
                    <a:lnTo>
                      <a:pt x="256" y="67"/>
                    </a:lnTo>
                    <a:lnTo>
                      <a:pt x="261" y="71"/>
                    </a:lnTo>
                    <a:lnTo>
                      <a:pt x="261" y="75"/>
                    </a:lnTo>
                    <a:lnTo>
                      <a:pt x="264" y="81"/>
                    </a:lnTo>
                    <a:lnTo>
                      <a:pt x="264" y="86"/>
                    </a:lnTo>
                    <a:lnTo>
                      <a:pt x="266" y="90"/>
                    </a:lnTo>
                    <a:lnTo>
                      <a:pt x="266" y="95"/>
                    </a:lnTo>
                    <a:lnTo>
                      <a:pt x="268" y="99"/>
                    </a:lnTo>
                    <a:lnTo>
                      <a:pt x="267" y="103"/>
                    </a:lnTo>
                    <a:lnTo>
                      <a:pt x="268" y="109"/>
                    </a:lnTo>
                    <a:lnTo>
                      <a:pt x="269" y="113"/>
                    </a:lnTo>
                    <a:lnTo>
                      <a:pt x="273" y="119"/>
                    </a:lnTo>
                    <a:lnTo>
                      <a:pt x="274" y="124"/>
                    </a:lnTo>
                    <a:lnTo>
                      <a:pt x="275" y="128"/>
                    </a:lnTo>
                    <a:lnTo>
                      <a:pt x="276" y="134"/>
                    </a:lnTo>
                    <a:lnTo>
                      <a:pt x="277" y="138"/>
                    </a:lnTo>
                    <a:lnTo>
                      <a:pt x="277" y="143"/>
                    </a:lnTo>
                    <a:lnTo>
                      <a:pt x="277" y="147"/>
                    </a:lnTo>
                    <a:lnTo>
                      <a:pt x="274" y="153"/>
                    </a:lnTo>
                    <a:lnTo>
                      <a:pt x="276" y="156"/>
                    </a:lnTo>
                    <a:lnTo>
                      <a:pt x="277" y="162"/>
                    </a:lnTo>
                    <a:lnTo>
                      <a:pt x="278" y="167"/>
                    </a:lnTo>
                    <a:lnTo>
                      <a:pt x="275" y="172"/>
                    </a:lnTo>
                    <a:lnTo>
                      <a:pt x="271" y="181"/>
                    </a:lnTo>
                    <a:lnTo>
                      <a:pt x="0" y="243"/>
                    </a:lnTo>
                  </a:path>
                </a:pathLst>
              </a:custGeom>
              <a:noFill/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68" name="Arc 19"/>
              <p:cNvSpPr>
                <a:spLocks/>
              </p:cNvSpPr>
              <p:nvPr/>
            </p:nvSpPr>
            <p:spPr bwMode="auto">
              <a:xfrm rot="720000">
                <a:off x="733425" y="4276725"/>
                <a:ext cx="211138" cy="236538"/>
              </a:xfrm>
              <a:custGeom>
                <a:avLst/>
                <a:gdLst>
                  <a:gd name="T0" fmla="*/ 0 w 21745"/>
                  <a:gd name="T1" fmla="*/ 0 h 21600"/>
                  <a:gd name="T2" fmla="*/ 2147483647 w 21745"/>
                  <a:gd name="T3" fmla="*/ 2147483647 h 21600"/>
                  <a:gd name="T4" fmla="*/ 1179876122 w 21745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745"/>
                  <a:gd name="T10" fmla="*/ 0 h 21600"/>
                  <a:gd name="T11" fmla="*/ 21745 w 2174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45" h="21600" fill="none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</a:path>
                  <a:path w="21745" h="21600" stroke="0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  <a:lnTo>
                      <a:pt x="145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9" name="Line 20"/>
              <p:cNvSpPr>
                <a:spLocks noChangeShapeType="1"/>
              </p:cNvSpPr>
              <p:nvPr/>
            </p:nvSpPr>
            <p:spPr bwMode="auto">
              <a:xfrm flipH="1">
                <a:off x="533400" y="4095750"/>
                <a:ext cx="303213" cy="5508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0" name="Oval 21"/>
              <p:cNvSpPr>
                <a:spLocks noChangeArrowheads="1"/>
              </p:cNvSpPr>
              <p:nvPr/>
            </p:nvSpPr>
            <p:spPr bwMode="auto">
              <a:xfrm rot="19740000">
                <a:off x="811213" y="4281488"/>
                <a:ext cx="100012" cy="198437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1" name="Line 22"/>
              <p:cNvSpPr>
                <a:spLocks noChangeShapeType="1"/>
              </p:cNvSpPr>
              <p:nvPr/>
            </p:nvSpPr>
            <p:spPr bwMode="auto">
              <a:xfrm flipV="1">
                <a:off x="533400" y="4502150"/>
                <a:ext cx="555625" cy="1444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2" name="Freeform 23"/>
              <p:cNvSpPr>
                <a:spLocks/>
              </p:cNvSpPr>
              <p:nvPr/>
            </p:nvSpPr>
            <p:spPr bwMode="auto">
              <a:xfrm>
                <a:off x="3784600" y="6089650"/>
                <a:ext cx="393700" cy="387350"/>
              </a:xfrm>
              <a:custGeom>
                <a:avLst/>
                <a:gdLst>
                  <a:gd name="T0" fmla="*/ 0 w 279"/>
                  <a:gd name="T1" fmla="*/ 2147483647 h 244"/>
                  <a:gd name="T2" fmla="*/ 2147483647 w 279"/>
                  <a:gd name="T3" fmla="*/ 2147483647 h 244"/>
                  <a:gd name="T4" fmla="*/ 2147483647 w 279"/>
                  <a:gd name="T5" fmla="*/ 0 h 244"/>
                  <a:gd name="T6" fmla="*/ 2147483647 w 279"/>
                  <a:gd name="T7" fmla="*/ 2147483647 h 244"/>
                  <a:gd name="T8" fmla="*/ 2147483647 w 279"/>
                  <a:gd name="T9" fmla="*/ 2147483647 h 244"/>
                  <a:gd name="T10" fmla="*/ 2147483647 w 279"/>
                  <a:gd name="T11" fmla="*/ 2147483647 h 244"/>
                  <a:gd name="T12" fmla="*/ 2147483647 w 279"/>
                  <a:gd name="T13" fmla="*/ 2147483647 h 244"/>
                  <a:gd name="T14" fmla="*/ 2147483647 w 279"/>
                  <a:gd name="T15" fmla="*/ 2147483647 h 244"/>
                  <a:gd name="T16" fmla="*/ 2147483647 w 279"/>
                  <a:gd name="T17" fmla="*/ 2147483647 h 244"/>
                  <a:gd name="T18" fmla="*/ 2147483647 w 279"/>
                  <a:gd name="T19" fmla="*/ 2147483647 h 244"/>
                  <a:gd name="T20" fmla="*/ 2147483647 w 279"/>
                  <a:gd name="T21" fmla="*/ 2147483647 h 244"/>
                  <a:gd name="T22" fmla="*/ 2147483647 w 279"/>
                  <a:gd name="T23" fmla="*/ 2147483647 h 244"/>
                  <a:gd name="T24" fmla="*/ 2147483647 w 279"/>
                  <a:gd name="T25" fmla="*/ 2147483647 h 244"/>
                  <a:gd name="T26" fmla="*/ 2147483647 w 279"/>
                  <a:gd name="T27" fmla="*/ 2147483647 h 244"/>
                  <a:gd name="T28" fmla="*/ 2147483647 w 279"/>
                  <a:gd name="T29" fmla="*/ 2147483647 h 244"/>
                  <a:gd name="T30" fmla="*/ 2147483647 w 279"/>
                  <a:gd name="T31" fmla="*/ 2147483647 h 244"/>
                  <a:gd name="T32" fmla="*/ 2147483647 w 279"/>
                  <a:gd name="T33" fmla="*/ 2147483647 h 244"/>
                  <a:gd name="T34" fmla="*/ 2147483647 w 279"/>
                  <a:gd name="T35" fmla="*/ 2147483647 h 244"/>
                  <a:gd name="T36" fmla="*/ 2147483647 w 279"/>
                  <a:gd name="T37" fmla="*/ 2147483647 h 244"/>
                  <a:gd name="T38" fmla="*/ 2147483647 w 279"/>
                  <a:gd name="T39" fmla="*/ 2147483647 h 244"/>
                  <a:gd name="T40" fmla="*/ 2147483647 w 279"/>
                  <a:gd name="T41" fmla="*/ 2147483647 h 244"/>
                  <a:gd name="T42" fmla="*/ 2147483647 w 279"/>
                  <a:gd name="T43" fmla="*/ 2147483647 h 244"/>
                  <a:gd name="T44" fmla="*/ 2147483647 w 279"/>
                  <a:gd name="T45" fmla="*/ 2147483647 h 244"/>
                  <a:gd name="T46" fmla="*/ 2147483647 w 279"/>
                  <a:gd name="T47" fmla="*/ 2147483647 h 244"/>
                  <a:gd name="T48" fmla="*/ 2147483647 w 279"/>
                  <a:gd name="T49" fmla="*/ 2147483647 h 244"/>
                  <a:gd name="T50" fmla="*/ 2147483647 w 279"/>
                  <a:gd name="T51" fmla="*/ 2147483647 h 244"/>
                  <a:gd name="T52" fmla="*/ 2147483647 w 279"/>
                  <a:gd name="T53" fmla="*/ 2147483647 h 244"/>
                  <a:gd name="T54" fmla="*/ 2147483647 w 279"/>
                  <a:gd name="T55" fmla="*/ 2147483647 h 244"/>
                  <a:gd name="T56" fmla="*/ 2147483647 w 279"/>
                  <a:gd name="T57" fmla="*/ 2147483647 h 244"/>
                  <a:gd name="T58" fmla="*/ 2147483647 w 279"/>
                  <a:gd name="T59" fmla="*/ 2147483647 h 244"/>
                  <a:gd name="T60" fmla="*/ 2147483647 w 279"/>
                  <a:gd name="T61" fmla="*/ 2147483647 h 244"/>
                  <a:gd name="T62" fmla="*/ 2147483647 w 279"/>
                  <a:gd name="T63" fmla="*/ 2147483647 h 244"/>
                  <a:gd name="T64" fmla="*/ 2147483647 w 279"/>
                  <a:gd name="T65" fmla="*/ 2147483647 h 244"/>
                  <a:gd name="T66" fmla="*/ 2147483647 w 279"/>
                  <a:gd name="T67" fmla="*/ 2147483647 h 244"/>
                  <a:gd name="T68" fmla="*/ 2147483647 w 279"/>
                  <a:gd name="T69" fmla="*/ 2147483647 h 244"/>
                  <a:gd name="T70" fmla="*/ 2147483647 w 279"/>
                  <a:gd name="T71" fmla="*/ 2147483647 h 244"/>
                  <a:gd name="T72" fmla="*/ 2147483647 w 279"/>
                  <a:gd name="T73" fmla="*/ 2147483647 h 244"/>
                  <a:gd name="T74" fmla="*/ 2147483647 w 279"/>
                  <a:gd name="T75" fmla="*/ 2147483647 h 244"/>
                  <a:gd name="T76" fmla="*/ 2147483647 w 279"/>
                  <a:gd name="T77" fmla="*/ 2147483647 h 244"/>
                  <a:gd name="T78" fmla="*/ 2147483647 w 279"/>
                  <a:gd name="T79" fmla="*/ 2147483647 h 244"/>
                  <a:gd name="T80" fmla="*/ 2147483647 w 279"/>
                  <a:gd name="T81" fmla="*/ 2147483647 h 244"/>
                  <a:gd name="T82" fmla="*/ 2147483647 w 279"/>
                  <a:gd name="T83" fmla="*/ 2147483647 h 244"/>
                  <a:gd name="T84" fmla="*/ 2147483647 w 279"/>
                  <a:gd name="T85" fmla="*/ 2147483647 h 244"/>
                  <a:gd name="T86" fmla="*/ 2147483647 w 279"/>
                  <a:gd name="T87" fmla="*/ 2147483647 h 244"/>
                  <a:gd name="T88" fmla="*/ 2147483647 w 279"/>
                  <a:gd name="T89" fmla="*/ 2147483647 h 244"/>
                  <a:gd name="T90" fmla="*/ 2147483647 w 279"/>
                  <a:gd name="T91" fmla="*/ 2147483647 h 244"/>
                  <a:gd name="T92" fmla="*/ 2147483647 w 279"/>
                  <a:gd name="T93" fmla="*/ 2147483647 h 244"/>
                  <a:gd name="T94" fmla="*/ 2147483647 w 279"/>
                  <a:gd name="T95" fmla="*/ 2147483647 h 244"/>
                  <a:gd name="T96" fmla="*/ 2147483647 w 279"/>
                  <a:gd name="T97" fmla="*/ 2147483647 h 244"/>
                  <a:gd name="T98" fmla="*/ 0 w 279"/>
                  <a:gd name="T99" fmla="*/ 2147483647 h 24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9"/>
                  <a:gd name="T151" fmla="*/ 0 h 244"/>
                  <a:gd name="T152" fmla="*/ 279 w 279"/>
                  <a:gd name="T153" fmla="*/ 244 h 24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9" h="244">
                    <a:moveTo>
                      <a:pt x="0" y="243"/>
                    </a:moveTo>
                    <a:lnTo>
                      <a:pt x="148" y="1"/>
                    </a:lnTo>
                    <a:lnTo>
                      <a:pt x="160" y="0"/>
                    </a:lnTo>
                    <a:lnTo>
                      <a:pt x="167" y="3"/>
                    </a:lnTo>
                    <a:lnTo>
                      <a:pt x="168" y="6"/>
                    </a:lnTo>
                    <a:lnTo>
                      <a:pt x="173" y="5"/>
                    </a:lnTo>
                    <a:lnTo>
                      <a:pt x="177" y="9"/>
                    </a:lnTo>
                    <a:lnTo>
                      <a:pt x="182" y="7"/>
                    </a:lnTo>
                    <a:lnTo>
                      <a:pt x="184" y="12"/>
                    </a:lnTo>
                    <a:lnTo>
                      <a:pt x="190" y="13"/>
                    </a:lnTo>
                    <a:lnTo>
                      <a:pt x="196" y="14"/>
                    </a:lnTo>
                    <a:lnTo>
                      <a:pt x="201" y="15"/>
                    </a:lnTo>
                    <a:lnTo>
                      <a:pt x="205" y="19"/>
                    </a:lnTo>
                    <a:lnTo>
                      <a:pt x="210" y="20"/>
                    </a:lnTo>
                    <a:lnTo>
                      <a:pt x="215" y="23"/>
                    </a:lnTo>
                    <a:lnTo>
                      <a:pt x="222" y="25"/>
                    </a:lnTo>
                    <a:lnTo>
                      <a:pt x="226" y="29"/>
                    </a:lnTo>
                    <a:lnTo>
                      <a:pt x="229" y="32"/>
                    </a:lnTo>
                    <a:lnTo>
                      <a:pt x="231" y="36"/>
                    </a:lnTo>
                    <a:lnTo>
                      <a:pt x="235" y="39"/>
                    </a:lnTo>
                    <a:lnTo>
                      <a:pt x="238" y="45"/>
                    </a:lnTo>
                    <a:lnTo>
                      <a:pt x="242" y="46"/>
                    </a:lnTo>
                    <a:lnTo>
                      <a:pt x="248" y="55"/>
                    </a:lnTo>
                    <a:lnTo>
                      <a:pt x="249" y="58"/>
                    </a:lnTo>
                    <a:lnTo>
                      <a:pt x="255" y="63"/>
                    </a:lnTo>
                    <a:lnTo>
                      <a:pt x="256" y="67"/>
                    </a:lnTo>
                    <a:lnTo>
                      <a:pt x="261" y="71"/>
                    </a:lnTo>
                    <a:lnTo>
                      <a:pt x="261" y="75"/>
                    </a:lnTo>
                    <a:lnTo>
                      <a:pt x="264" y="81"/>
                    </a:lnTo>
                    <a:lnTo>
                      <a:pt x="264" y="86"/>
                    </a:lnTo>
                    <a:lnTo>
                      <a:pt x="266" y="90"/>
                    </a:lnTo>
                    <a:lnTo>
                      <a:pt x="266" y="95"/>
                    </a:lnTo>
                    <a:lnTo>
                      <a:pt x="268" y="99"/>
                    </a:lnTo>
                    <a:lnTo>
                      <a:pt x="267" y="103"/>
                    </a:lnTo>
                    <a:lnTo>
                      <a:pt x="268" y="109"/>
                    </a:lnTo>
                    <a:lnTo>
                      <a:pt x="269" y="113"/>
                    </a:lnTo>
                    <a:lnTo>
                      <a:pt x="273" y="119"/>
                    </a:lnTo>
                    <a:lnTo>
                      <a:pt x="274" y="124"/>
                    </a:lnTo>
                    <a:lnTo>
                      <a:pt x="275" y="128"/>
                    </a:lnTo>
                    <a:lnTo>
                      <a:pt x="276" y="134"/>
                    </a:lnTo>
                    <a:lnTo>
                      <a:pt x="277" y="138"/>
                    </a:lnTo>
                    <a:lnTo>
                      <a:pt x="277" y="143"/>
                    </a:lnTo>
                    <a:lnTo>
                      <a:pt x="277" y="147"/>
                    </a:lnTo>
                    <a:lnTo>
                      <a:pt x="274" y="153"/>
                    </a:lnTo>
                    <a:lnTo>
                      <a:pt x="276" y="156"/>
                    </a:lnTo>
                    <a:lnTo>
                      <a:pt x="277" y="162"/>
                    </a:lnTo>
                    <a:lnTo>
                      <a:pt x="278" y="167"/>
                    </a:lnTo>
                    <a:lnTo>
                      <a:pt x="275" y="172"/>
                    </a:lnTo>
                    <a:lnTo>
                      <a:pt x="271" y="181"/>
                    </a:lnTo>
                    <a:lnTo>
                      <a:pt x="0" y="243"/>
                    </a:lnTo>
                  </a:path>
                </a:pathLst>
              </a:custGeom>
              <a:noFill/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73" name="Arc 24"/>
              <p:cNvSpPr>
                <a:spLocks/>
              </p:cNvSpPr>
              <p:nvPr/>
            </p:nvSpPr>
            <p:spPr bwMode="auto">
              <a:xfrm rot="720000">
                <a:off x="3984625" y="6105525"/>
                <a:ext cx="211138" cy="236538"/>
              </a:xfrm>
              <a:custGeom>
                <a:avLst/>
                <a:gdLst>
                  <a:gd name="T0" fmla="*/ 0 w 21745"/>
                  <a:gd name="T1" fmla="*/ 0 h 21600"/>
                  <a:gd name="T2" fmla="*/ 2147483647 w 21745"/>
                  <a:gd name="T3" fmla="*/ 2147483647 h 21600"/>
                  <a:gd name="T4" fmla="*/ 1179876122 w 21745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745"/>
                  <a:gd name="T10" fmla="*/ 0 h 21600"/>
                  <a:gd name="T11" fmla="*/ 21745 w 2174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45" h="21600" fill="none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</a:path>
                  <a:path w="21745" h="21600" stroke="0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  <a:lnTo>
                      <a:pt x="145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4" name="Line 25"/>
              <p:cNvSpPr>
                <a:spLocks noChangeShapeType="1"/>
              </p:cNvSpPr>
              <p:nvPr/>
            </p:nvSpPr>
            <p:spPr bwMode="auto">
              <a:xfrm flipH="1">
                <a:off x="3784600" y="5924550"/>
                <a:ext cx="303213" cy="5508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5" name="Oval 26"/>
              <p:cNvSpPr>
                <a:spLocks noChangeArrowheads="1"/>
              </p:cNvSpPr>
              <p:nvPr/>
            </p:nvSpPr>
            <p:spPr bwMode="auto">
              <a:xfrm rot="19740000">
                <a:off x="4062413" y="6110288"/>
                <a:ext cx="100012" cy="198437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6" name="Line 27"/>
              <p:cNvSpPr>
                <a:spLocks noChangeShapeType="1"/>
              </p:cNvSpPr>
              <p:nvPr/>
            </p:nvSpPr>
            <p:spPr bwMode="auto">
              <a:xfrm flipV="1">
                <a:off x="3784600" y="6330950"/>
                <a:ext cx="555625" cy="1444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7" name="Oval 33"/>
              <p:cNvSpPr>
                <a:spLocks noChangeArrowheads="1"/>
              </p:cNvSpPr>
              <p:nvPr/>
            </p:nvSpPr>
            <p:spPr bwMode="auto">
              <a:xfrm>
                <a:off x="4079875" y="5081588"/>
                <a:ext cx="57150" cy="63500"/>
              </a:xfrm>
              <a:prstGeom prst="ellipse">
                <a:avLst/>
              </a:prstGeom>
              <a:solidFill>
                <a:srgbClr val="037C03"/>
              </a:solidFill>
              <a:ln w="127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8" name="Oval 34"/>
              <p:cNvSpPr>
                <a:spLocks noChangeArrowheads="1"/>
              </p:cNvSpPr>
              <p:nvPr/>
            </p:nvSpPr>
            <p:spPr bwMode="auto">
              <a:xfrm>
                <a:off x="1504950" y="3649663"/>
                <a:ext cx="57150" cy="63500"/>
              </a:xfrm>
              <a:prstGeom prst="ellipse">
                <a:avLst/>
              </a:prstGeom>
              <a:solidFill>
                <a:srgbClr val="037C03"/>
              </a:solidFill>
              <a:ln w="127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</p:grpSp>
        <p:sp>
          <p:nvSpPr>
            <p:cNvPr id="56" name="Text Box 26"/>
            <p:cNvSpPr txBox="1">
              <a:spLocks noChangeArrowheads="1"/>
            </p:cNvSpPr>
            <p:nvPr/>
          </p:nvSpPr>
          <p:spPr bwMode="auto">
            <a:xfrm>
              <a:off x="3657600" y="753824"/>
              <a:ext cx="809272" cy="5470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</a:t>
              </a:r>
              <a:endParaRPr lang="en-US" sz="2000" baseline="-25000" dirty="0"/>
            </a:p>
          </p:txBody>
        </p:sp>
        <p:sp>
          <p:nvSpPr>
            <p:cNvPr id="57" name="Text Box 26"/>
            <p:cNvSpPr txBox="1">
              <a:spLocks noChangeArrowheads="1"/>
            </p:cNvSpPr>
            <p:nvPr/>
          </p:nvSpPr>
          <p:spPr bwMode="auto">
            <a:xfrm>
              <a:off x="867127" y="3092412"/>
              <a:ext cx="809272" cy="5470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</a:t>
              </a:r>
              <a:endParaRPr lang="en-US" sz="2000" baseline="-25000" dirty="0"/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auto">
            <a:xfrm>
              <a:off x="3520189" y="4479002"/>
              <a:ext cx="809272" cy="5470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x'</a:t>
              </a:r>
              <a:endParaRPr lang="en-US" sz="2000" baseline="-250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9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7B95DA1-659A-4F2C-9588-E272B1779967}"/>
                  </a:ext>
                </a:extLst>
              </p14:cNvPr>
              <p14:cNvContentPartPr/>
              <p14:nvPr/>
            </p14:nvContentPartPr>
            <p14:xfrm>
              <a:off x="1497240" y="1372680"/>
              <a:ext cx="6267240" cy="2191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7B95DA1-659A-4F2C-9588-E272B177996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87880" y="1363320"/>
                <a:ext cx="6285960" cy="221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2306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Correspondence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544763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We have two images taken from cameras with different intrinsic and extrinsic parameters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How do we match a point in the first image to a point in the second?  How can we constrain our search?</a:t>
            </a:r>
          </a:p>
        </p:txBody>
      </p:sp>
      <p:pic>
        <p:nvPicPr>
          <p:cNvPr id="4" name="Picture 13" descr="rect_006_007_lef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066800"/>
            <a:ext cx="332106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 descr="rect_006_007_righ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005590"/>
            <a:ext cx="3429000" cy="2510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653352" y="212863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87403" y="213277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38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338" y="901700"/>
            <a:ext cx="7662862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1683" name="Text Box 3"/>
          <p:cNvSpPr txBox="1">
            <a:spLocks noChangeArrowheads="1"/>
          </p:cNvSpPr>
          <p:nvPr/>
        </p:nvSpPr>
        <p:spPr bwMode="auto">
          <a:xfrm>
            <a:off x="1457325" y="4579938"/>
            <a:ext cx="72346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Potential matches for </a:t>
            </a:r>
            <a:r>
              <a:rPr lang="en-US" sz="2000" i="1" dirty="0"/>
              <a:t>x</a:t>
            </a:r>
            <a:r>
              <a:rPr lang="en-US" sz="2000" dirty="0"/>
              <a:t> have to lie on the corresponding line </a:t>
            </a:r>
            <a:r>
              <a:rPr lang="en-US" sz="2000" i="1" dirty="0"/>
              <a:t>l’</a:t>
            </a:r>
            <a:r>
              <a:rPr lang="en-US" sz="2000" dirty="0"/>
              <a:t>.</a:t>
            </a:r>
          </a:p>
        </p:txBody>
      </p:sp>
      <p:sp>
        <p:nvSpPr>
          <p:cNvPr id="711684" name="Text Box 4"/>
          <p:cNvSpPr txBox="1">
            <a:spLocks noChangeArrowheads="1"/>
          </p:cNvSpPr>
          <p:nvPr/>
        </p:nvSpPr>
        <p:spPr bwMode="auto">
          <a:xfrm>
            <a:off x="1447800" y="5646738"/>
            <a:ext cx="72346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Potential matches for </a:t>
            </a:r>
            <a:r>
              <a:rPr lang="en-US" sz="2000" i="1" dirty="0"/>
              <a:t>x’</a:t>
            </a:r>
            <a:r>
              <a:rPr lang="en-US" sz="2000" dirty="0"/>
              <a:t> have to lie on the corresponding line </a:t>
            </a:r>
            <a:r>
              <a:rPr lang="en-US" sz="2000" i="1" dirty="0"/>
              <a:t>l</a:t>
            </a:r>
            <a:r>
              <a:rPr lang="en-US" sz="2000" dirty="0"/>
              <a:t>.</a:t>
            </a:r>
          </a:p>
        </p:txBody>
      </p:sp>
      <p:sp>
        <p:nvSpPr>
          <p:cNvPr id="711685" name="Oval 5"/>
          <p:cNvSpPr>
            <a:spLocks noChangeArrowheads="1"/>
          </p:cNvSpPr>
          <p:nvPr/>
        </p:nvSpPr>
        <p:spPr bwMode="auto">
          <a:xfrm>
            <a:off x="2884488" y="24066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86" name="Line 6"/>
          <p:cNvSpPr>
            <a:spLocks noChangeShapeType="1"/>
          </p:cNvSpPr>
          <p:nvPr/>
        </p:nvSpPr>
        <p:spPr bwMode="auto">
          <a:xfrm flipH="1">
            <a:off x="6084888" y="2330450"/>
            <a:ext cx="254000" cy="158115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87" name="Oval 7"/>
          <p:cNvSpPr>
            <a:spLocks noChangeArrowheads="1"/>
          </p:cNvSpPr>
          <p:nvPr/>
        </p:nvSpPr>
        <p:spPr bwMode="auto">
          <a:xfrm>
            <a:off x="6275388" y="2406650"/>
            <a:ext cx="76200" cy="76200"/>
          </a:xfrm>
          <a:prstGeom prst="ellipse">
            <a:avLst/>
          </a:prstGeom>
          <a:solidFill>
            <a:srgbClr val="CC3300"/>
          </a:solidFill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Verdana" pitchFamily="34" charset="0"/>
            </a:endParaRPr>
          </a:p>
        </p:txBody>
      </p:sp>
      <p:sp>
        <p:nvSpPr>
          <p:cNvPr id="711688" name="Line 8"/>
          <p:cNvSpPr>
            <a:spLocks noChangeShapeType="1"/>
          </p:cNvSpPr>
          <p:nvPr/>
        </p:nvSpPr>
        <p:spPr bwMode="auto">
          <a:xfrm flipH="1" flipV="1">
            <a:off x="2909888" y="2311400"/>
            <a:ext cx="241300" cy="15621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89" name="Oval 9"/>
          <p:cNvSpPr>
            <a:spLocks noChangeArrowheads="1"/>
          </p:cNvSpPr>
          <p:nvPr/>
        </p:nvSpPr>
        <p:spPr bwMode="auto">
          <a:xfrm>
            <a:off x="3316288" y="21018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90" name="Oval 10"/>
          <p:cNvSpPr>
            <a:spLocks noChangeArrowheads="1"/>
          </p:cNvSpPr>
          <p:nvPr/>
        </p:nvSpPr>
        <p:spPr bwMode="auto">
          <a:xfrm>
            <a:off x="3970338" y="16573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91" name="Oval 11"/>
          <p:cNvSpPr>
            <a:spLocks noChangeArrowheads="1"/>
          </p:cNvSpPr>
          <p:nvPr/>
        </p:nvSpPr>
        <p:spPr bwMode="auto">
          <a:xfrm>
            <a:off x="6275388" y="24003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92" name="Oval 12"/>
          <p:cNvSpPr>
            <a:spLocks noChangeArrowheads="1"/>
          </p:cNvSpPr>
          <p:nvPr/>
        </p:nvSpPr>
        <p:spPr bwMode="auto">
          <a:xfrm>
            <a:off x="6224588" y="27559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93" name="Oval 13"/>
          <p:cNvSpPr>
            <a:spLocks noChangeArrowheads="1"/>
          </p:cNvSpPr>
          <p:nvPr/>
        </p:nvSpPr>
        <p:spPr bwMode="auto">
          <a:xfrm>
            <a:off x="6167438" y="3048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Rectangle 14"/>
          <p:cNvSpPr>
            <a:spLocks noGrp="1" noChangeArrowheads="1"/>
          </p:cNvSpPr>
          <p:nvPr>
            <p:ph type="title"/>
          </p:nvPr>
        </p:nvSpPr>
        <p:spPr>
          <a:xfrm>
            <a:off x="477838" y="-112005"/>
            <a:ext cx="8229600" cy="1143000"/>
          </a:xfrm>
        </p:spPr>
        <p:txBody>
          <a:bodyPr/>
          <a:lstStyle/>
          <a:p>
            <a:r>
              <a:rPr lang="en-US" dirty="0"/>
              <a:t>Key idea: </a:t>
            </a:r>
            <a:r>
              <a:rPr lang="en-US" dirty="0" err="1"/>
              <a:t>Epipolar</a:t>
            </a:r>
            <a:r>
              <a:rPr lang="en-US" dirty="0"/>
              <a:t> constraint</a:t>
            </a:r>
          </a:p>
        </p:txBody>
      </p:sp>
      <p:sp>
        <p:nvSpPr>
          <p:cNvPr id="20495" name="Freeform 15"/>
          <p:cNvSpPr>
            <a:spLocks/>
          </p:cNvSpPr>
          <p:nvPr/>
        </p:nvSpPr>
        <p:spPr bwMode="auto">
          <a:xfrm>
            <a:off x="2667000" y="2286000"/>
            <a:ext cx="228600" cy="228600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12" y="80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2667000" y="2209800"/>
            <a:ext cx="209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20497" name="Freeform 17"/>
          <p:cNvSpPr>
            <a:spLocks/>
          </p:cNvSpPr>
          <p:nvPr/>
        </p:nvSpPr>
        <p:spPr bwMode="auto">
          <a:xfrm>
            <a:off x="6019800" y="2336800"/>
            <a:ext cx="273050" cy="254000"/>
          </a:xfrm>
          <a:custGeom>
            <a:avLst/>
            <a:gdLst>
              <a:gd name="T0" fmla="*/ 2147483647 w 172"/>
              <a:gd name="T1" fmla="*/ 2147483647 h 160"/>
              <a:gd name="T2" fmla="*/ 0 w 172"/>
              <a:gd name="T3" fmla="*/ 2147483647 h 160"/>
              <a:gd name="T4" fmla="*/ 2147483647 w 172"/>
              <a:gd name="T5" fmla="*/ 2147483647 h 160"/>
              <a:gd name="T6" fmla="*/ 2147483647 w 172"/>
              <a:gd name="T7" fmla="*/ 2147483647 h 160"/>
              <a:gd name="T8" fmla="*/ 2147483647 w 172"/>
              <a:gd name="T9" fmla="*/ 0 h 160"/>
              <a:gd name="T10" fmla="*/ 2147483647 w 172"/>
              <a:gd name="T11" fmla="*/ 2147483647 h 16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2"/>
              <a:gd name="T19" fmla="*/ 0 h 160"/>
              <a:gd name="T20" fmla="*/ 172 w 172"/>
              <a:gd name="T21" fmla="*/ 160 h 16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2" h="160">
                <a:moveTo>
                  <a:pt x="48" y="16"/>
                </a:moveTo>
                <a:lnTo>
                  <a:pt x="0" y="112"/>
                </a:lnTo>
                <a:lnTo>
                  <a:pt x="48" y="160"/>
                </a:lnTo>
                <a:lnTo>
                  <a:pt x="144" y="112"/>
                </a:lnTo>
                <a:lnTo>
                  <a:pt x="172" y="0"/>
                </a:lnTo>
                <a:lnTo>
                  <a:pt x="48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1698" name="Text Box 18"/>
          <p:cNvSpPr txBox="1">
            <a:spLocks noChangeArrowheads="1"/>
          </p:cNvSpPr>
          <p:nvPr/>
        </p:nvSpPr>
        <p:spPr bwMode="auto">
          <a:xfrm>
            <a:off x="6019800" y="2286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20499" name="Freeform 19"/>
          <p:cNvSpPr>
            <a:spLocks/>
          </p:cNvSpPr>
          <p:nvPr/>
        </p:nvSpPr>
        <p:spPr bwMode="auto">
          <a:xfrm>
            <a:off x="8001000" y="1524000"/>
            <a:ext cx="381000" cy="304800"/>
          </a:xfrm>
          <a:custGeom>
            <a:avLst/>
            <a:gdLst>
              <a:gd name="T0" fmla="*/ 2147483647 w 240"/>
              <a:gd name="T1" fmla="*/ 2147483647 h 192"/>
              <a:gd name="T2" fmla="*/ 2147483647 w 240"/>
              <a:gd name="T3" fmla="*/ 0 h 192"/>
              <a:gd name="T4" fmla="*/ 2147483647 w 240"/>
              <a:gd name="T5" fmla="*/ 2147483647 h 192"/>
              <a:gd name="T6" fmla="*/ 0 w 240"/>
              <a:gd name="T7" fmla="*/ 2147483647 h 192"/>
              <a:gd name="T8" fmla="*/ 2147483647 w 240"/>
              <a:gd name="T9" fmla="*/ 2147483647 h 192"/>
              <a:gd name="T10" fmla="*/ 2147483647 w 240"/>
              <a:gd name="T11" fmla="*/ 2147483647 h 1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0"/>
              <a:gd name="T19" fmla="*/ 0 h 192"/>
              <a:gd name="T20" fmla="*/ 240 w 240"/>
              <a:gd name="T21" fmla="*/ 192 h 1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0" h="192">
                <a:moveTo>
                  <a:pt x="240" y="192"/>
                </a:moveTo>
                <a:lnTo>
                  <a:pt x="240" y="0"/>
                </a:lnTo>
                <a:lnTo>
                  <a:pt x="88" y="24"/>
                </a:lnTo>
                <a:lnTo>
                  <a:pt x="0" y="96"/>
                </a:lnTo>
                <a:lnTo>
                  <a:pt x="96" y="192"/>
                </a:lnTo>
                <a:lnTo>
                  <a:pt x="240" y="19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0" name="Freeform 20"/>
          <p:cNvSpPr>
            <a:spLocks/>
          </p:cNvSpPr>
          <p:nvPr/>
        </p:nvSpPr>
        <p:spPr bwMode="auto">
          <a:xfrm>
            <a:off x="838200" y="1536700"/>
            <a:ext cx="260350" cy="292100"/>
          </a:xfrm>
          <a:custGeom>
            <a:avLst/>
            <a:gdLst>
              <a:gd name="T0" fmla="*/ 2147483647 w 164"/>
              <a:gd name="T1" fmla="*/ 0 h 184"/>
              <a:gd name="T2" fmla="*/ 0 w 164"/>
              <a:gd name="T3" fmla="*/ 2147483647 h 184"/>
              <a:gd name="T4" fmla="*/ 2147483647 w 164"/>
              <a:gd name="T5" fmla="*/ 2147483647 h 184"/>
              <a:gd name="T6" fmla="*/ 2147483647 w 164"/>
              <a:gd name="T7" fmla="*/ 2147483647 h 184"/>
              <a:gd name="T8" fmla="*/ 2147483647 w 164"/>
              <a:gd name="T9" fmla="*/ 2147483647 h 184"/>
              <a:gd name="T10" fmla="*/ 2147483647 w 164"/>
              <a:gd name="T11" fmla="*/ 0 h 1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4"/>
              <a:gd name="T19" fmla="*/ 0 h 184"/>
              <a:gd name="T20" fmla="*/ 164 w 164"/>
              <a:gd name="T21" fmla="*/ 184 h 18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4" h="184">
                <a:moveTo>
                  <a:pt x="32" y="0"/>
                </a:moveTo>
                <a:lnTo>
                  <a:pt x="0" y="136"/>
                </a:lnTo>
                <a:lnTo>
                  <a:pt x="48" y="184"/>
                </a:lnTo>
                <a:lnTo>
                  <a:pt x="148" y="176"/>
                </a:lnTo>
                <a:lnTo>
                  <a:pt x="164" y="36"/>
                </a:lnTo>
                <a:lnTo>
                  <a:pt x="32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1" name="Freeform 21"/>
          <p:cNvSpPr>
            <a:spLocks/>
          </p:cNvSpPr>
          <p:nvPr/>
        </p:nvSpPr>
        <p:spPr bwMode="auto">
          <a:xfrm>
            <a:off x="5905500" y="2667000"/>
            <a:ext cx="336550" cy="698500"/>
          </a:xfrm>
          <a:custGeom>
            <a:avLst/>
            <a:gdLst>
              <a:gd name="T0" fmla="*/ 2147483647 w 212"/>
              <a:gd name="T1" fmla="*/ 2147483647 h 440"/>
              <a:gd name="T2" fmla="*/ 2147483647 w 212"/>
              <a:gd name="T3" fmla="*/ 2147483647 h 440"/>
              <a:gd name="T4" fmla="*/ 0 w 212"/>
              <a:gd name="T5" fmla="*/ 2147483647 h 440"/>
              <a:gd name="T6" fmla="*/ 2147483647 w 212"/>
              <a:gd name="T7" fmla="*/ 2147483647 h 440"/>
              <a:gd name="T8" fmla="*/ 2147483647 w 212"/>
              <a:gd name="T9" fmla="*/ 0 h 440"/>
              <a:gd name="T10" fmla="*/ 2147483647 w 212"/>
              <a:gd name="T11" fmla="*/ 2147483647 h 4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2"/>
              <a:gd name="T19" fmla="*/ 0 h 440"/>
              <a:gd name="T20" fmla="*/ 212 w 212"/>
              <a:gd name="T21" fmla="*/ 440 h 4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2" h="440">
                <a:moveTo>
                  <a:pt x="72" y="16"/>
                </a:moveTo>
                <a:lnTo>
                  <a:pt x="24" y="112"/>
                </a:lnTo>
                <a:lnTo>
                  <a:pt x="0" y="400"/>
                </a:lnTo>
                <a:lnTo>
                  <a:pt x="132" y="440"/>
                </a:lnTo>
                <a:lnTo>
                  <a:pt x="212" y="0"/>
                </a:lnTo>
                <a:lnTo>
                  <a:pt x="7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2" name="Freeform 22"/>
          <p:cNvSpPr>
            <a:spLocks/>
          </p:cNvSpPr>
          <p:nvPr/>
        </p:nvSpPr>
        <p:spPr bwMode="auto">
          <a:xfrm>
            <a:off x="3854450" y="1371600"/>
            <a:ext cx="368300" cy="298450"/>
          </a:xfrm>
          <a:custGeom>
            <a:avLst/>
            <a:gdLst>
              <a:gd name="T0" fmla="*/ 2147483647 w 232"/>
              <a:gd name="T1" fmla="*/ 2147483647 h 188"/>
              <a:gd name="T2" fmla="*/ 2147483647 w 232"/>
              <a:gd name="T3" fmla="*/ 2147483647 h 188"/>
              <a:gd name="T4" fmla="*/ 0 w 232"/>
              <a:gd name="T5" fmla="*/ 2147483647 h 188"/>
              <a:gd name="T6" fmla="*/ 2147483647 w 232"/>
              <a:gd name="T7" fmla="*/ 2147483647 h 188"/>
              <a:gd name="T8" fmla="*/ 2147483647 w 232"/>
              <a:gd name="T9" fmla="*/ 2147483647 h 188"/>
              <a:gd name="T10" fmla="*/ 2147483647 w 232"/>
              <a:gd name="T11" fmla="*/ 2147483647 h 188"/>
              <a:gd name="T12" fmla="*/ 2147483647 w 232"/>
              <a:gd name="T13" fmla="*/ 0 h 188"/>
              <a:gd name="T14" fmla="*/ 2147483647 w 232"/>
              <a:gd name="T15" fmla="*/ 2147483647 h 1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2"/>
              <a:gd name="T25" fmla="*/ 0 h 188"/>
              <a:gd name="T26" fmla="*/ 232 w 232"/>
              <a:gd name="T27" fmla="*/ 188 h 1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2" h="188">
                <a:moveTo>
                  <a:pt x="68" y="16"/>
                </a:moveTo>
                <a:lnTo>
                  <a:pt x="20" y="112"/>
                </a:lnTo>
                <a:lnTo>
                  <a:pt x="0" y="164"/>
                </a:lnTo>
                <a:lnTo>
                  <a:pt x="56" y="188"/>
                </a:lnTo>
                <a:lnTo>
                  <a:pt x="136" y="148"/>
                </a:lnTo>
                <a:lnTo>
                  <a:pt x="232" y="80"/>
                </a:lnTo>
                <a:lnTo>
                  <a:pt x="192" y="0"/>
                </a:lnTo>
                <a:lnTo>
                  <a:pt x="68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3" name="Freeform 23"/>
          <p:cNvSpPr>
            <a:spLocks/>
          </p:cNvSpPr>
          <p:nvPr/>
        </p:nvSpPr>
        <p:spPr bwMode="auto">
          <a:xfrm>
            <a:off x="3200400" y="1828800"/>
            <a:ext cx="381000" cy="260350"/>
          </a:xfrm>
          <a:custGeom>
            <a:avLst/>
            <a:gdLst>
              <a:gd name="T0" fmla="*/ 2147483647 w 240"/>
              <a:gd name="T1" fmla="*/ 2147483647 h 164"/>
              <a:gd name="T2" fmla="*/ 2147483647 w 240"/>
              <a:gd name="T3" fmla="*/ 2147483647 h 164"/>
              <a:gd name="T4" fmla="*/ 0 w 240"/>
              <a:gd name="T5" fmla="*/ 2147483647 h 164"/>
              <a:gd name="T6" fmla="*/ 2147483647 w 240"/>
              <a:gd name="T7" fmla="*/ 2147483647 h 164"/>
              <a:gd name="T8" fmla="*/ 2147483647 w 240"/>
              <a:gd name="T9" fmla="*/ 2147483647 h 164"/>
              <a:gd name="T10" fmla="*/ 2147483647 w 240"/>
              <a:gd name="T11" fmla="*/ 0 h 164"/>
              <a:gd name="T12" fmla="*/ 2147483647 w 240"/>
              <a:gd name="T13" fmla="*/ 2147483647 h 1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0"/>
              <a:gd name="T22" fmla="*/ 0 h 164"/>
              <a:gd name="T23" fmla="*/ 240 w 240"/>
              <a:gd name="T24" fmla="*/ 164 h 1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0" h="164">
                <a:moveTo>
                  <a:pt x="76" y="16"/>
                </a:moveTo>
                <a:lnTo>
                  <a:pt x="28" y="112"/>
                </a:lnTo>
                <a:lnTo>
                  <a:pt x="0" y="156"/>
                </a:lnTo>
                <a:lnTo>
                  <a:pt x="104" y="164"/>
                </a:lnTo>
                <a:lnTo>
                  <a:pt x="240" y="80"/>
                </a:lnTo>
                <a:lnTo>
                  <a:pt x="200" y="0"/>
                </a:lnTo>
                <a:lnTo>
                  <a:pt x="76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1704" name="Text Box 24"/>
          <p:cNvSpPr txBox="1">
            <a:spLocks noChangeArrowheads="1"/>
          </p:cNvSpPr>
          <p:nvPr/>
        </p:nvSpPr>
        <p:spPr bwMode="auto">
          <a:xfrm>
            <a:off x="3733800" y="1349375"/>
            <a:ext cx="30321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711705" name="Text Box 25"/>
          <p:cNvSpPr txBox="1">
            <a:spLocks noChangeArrowheads="1"/>
          </p:cNvSpPr>
          <p:nvPr/>
        </p:nvSpPr>
        <p:spPr bwMode="auto">
          <a:xfrm>
            <a:off x="5943600" y="2667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711706" name="Text Box 26"/>
          <p:cNvSpPr txBox="1">
            <a:spLocks noChangeArrowheads="1"/>
          </p:cNvSpPr>
          <p:nvPr/>
        </p:nvSpPr>
        <p:spPr bwMode="auto">
          <a:xfrm>
            <a:off x="3124200" y="1752600"/>
            <a:ext cx="30321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711707" name="Text Box 27"/>
          <p:cNvSpPr txBox="1">
            <a:spLocks noChangeArrowheads="1"/>
          </p:cNvSpPr>
          <p:nvPr/>
        </p:nvSpPr>
        <p:spPr bwMode="auto">
          <a:xfrm>
            <a:off x="58674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711708" name="Oval 28"/>
          <p:cNvSpPr>
            <a:spLocks noChangeArrowheads="1"/>
          </p:cNvSpPr>
          <p:nvPr/>
        </p:nvSpPr>
        <p:spPr bwMode="auto">
          <a:xfrm>
            <a:off x="4592638" y="12255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9" name="Rectangle 29"/>
          <p:cNvSpPr>
            <a:spLocks noChangeArrowheads="1"/>
          </p:cNvSpPr>
          <p:nvPr/>
        </p:nvSpPr>
        <p:spPr bwMode="auto">
          <a:xfrm>
            <a:off x="4419600" y="9144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710" name="Text Box 30"/>
          <p:cNvSpPr txBox="1">
            <a:spLocks noChangeArrowheads="1"/>
          </p:cNvSpPr>
          <p:nvPr/>
        </p:nvSpPr>
        <p:spPr bwMode="auto">
          <a:xfrm>
            <a:off x="4343400" y="914400"/>
            <a:ext cx="457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11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E0AF7E5-2AA0-4B56-AC34-0B5E5D110FC3}"/>
                  </a:ext>
                </a:extLst>
              </p14:cNvPr>
              <p14:cNvContentPartPr/>
              <p14:nvPr/>
            </p14:nvContentPartPr>
            <p14:xfrm>
              <a:off x="4913640" y="856080"/>
              <a:ext cx="546480" cy="3477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E0AF7E5-2AA0-4B56-AC34-0B5E5D110FC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04280" y="846720"/>
                <a:ext cx="565200" cy="36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559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683" grpId="0" autoUpdateAnimBg="0"/>
      <p:bldP spid="711684" grpId="0" autoUpdateAnimBg="0"/>
      <p:bldP spid="711685" grpId="0" animBg="1"/>
      <p:bldP spid="711686" grpId="0" animBg="1"/>
      <p:bldP spid="711687" grpId="0" animBg="1" autoUpdateAnimBg="0"/>
      <p:bldP spid="711688" grpId="0" animBg="1"/>
      <p:bldP spid="711689" grpId="0" animBg="1"/>
      <p:bldP spid="711690" grpId="0" animBg="1"/>
      <p:bldP spid="711691" grpId="0" animBg="1"/>
      <p:bldP spid="711692" grpId="0" animBg="1"/>
      <p:bldP spid="711693" grpId="0" animBg="1"/>
      <p:bldP spid="711698" grpId="0"/>
      <p:bldP spid="711704" grpId="0" animBg="1"/>
      <p:bldP spid="711705" grpId="0"/>
      <p:bldP spid="711706" grpId="0" animBg="1"/>
      <p:bldP spid="711707" grpId="0"/>
      <p:bldP spid="711708" grpId="0" animBg="1"/>
      <p:bldP spid="7117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877888"/>
            <a:ext cx="7696200" cy="32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1876" name="Line 4"/>
          <p:cNvSpPr>
            <a:spLocks noChangeShapeType="1"/>
          </p:cNvSpPr>
          <p:nvPr/>
        </p:nvSpPr>
        <p:spPr bwMode="auto">
          <a:xfrm flipV="1">
            <a:off x="1073150" y="3741738"/>
            <a:ext cx="2098675" cy="127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77" name="Line 5"/>
          <p:cNvSpPr>
            <a:spLocks noChangeShapeType="1"/>
          </p:cNvSpPr>
          <p:nvPr/>
        </p:nvSpPr>
        <p:spPr bwMode="auto">
          <a:xfrm>
            <a:off x="3524250" y="3748088"/>
            <a:ext cx="23114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78" name="Line 6"/>
          <p:cNvSpPr>
            <a:spLocks noChangeShapeType="1"/>
          </p:cNvSpPr>
          <p:nvPr/>
        </p:nvSpPr>
        <p:spPr bwMode="auto">
          <a:xfrm>
            <a:off x="6210300" y="3748088"/>
            <a:ext cx="20955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79" name="Line 7"/>
          <p:cNvSpPr>
            <a:spLocks noChangeShapeType="1"/>
          </p:cNvSpPr>
          <p:nvPr/>
        </p:nvSpPr>
        <p:spPr bwMode="auto">
          <a:xfrm>
            <a:off x="6419850" y="2452688"/>
            <a:ext cx="1885950" cy="12890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80" name="Line 8"/>
          <p:cNvSpPr>
            <a:spLocks noChangeShapeType="1"/>
          </p:cNvSpPr>
          <p:nvPr/>
        </p:nvSpPr>
        <p:spPr bwMode="auto">
          <a:xfrm>
            <a:off x="4724400" y="1284288"/>
            <a:ext cx="1466850" cy="10033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81" name="Line 9"/>
          <p:cNvSpPr>
            <a:spLocks noChangeShapeType="1"/>
          </p:cNvSpPr>
          <p:nvPr/>
        </p:nvSpPr>
        <p:spPr bwMode="auto">
          <a:xfrm flipV="1">
            <a:off x="3187700" y="1271588"/>
            <a:ext cx="1473200" cy="10096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82" name="Line 10"/>
          <p:cNvSpPr>
            <a:spLocks noChangeShapeType="1"/>
          </p:cNvSpPr>
          <p:nvPr/>
        </p:nvSpPr>
        <p:spPr bwMode="auto">
          <a:xfrm flipV="1">
            <a:off x="1060450" y="2446338"/>
            <a:ext cx="1892300" cy="12827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83" name="Text Box 11"/>
          <p:cNvSpPr txBox="1">
            <a:spLocks noChangeArrowheads="1"/>
          </p:cNvSpPr>
          <p:nvPr/>
        </p:nvSpPr>
        <p:spPr bwMode="auto">
          <a:xfrm>
            <a:off x="925776" y="5470525"/>
            <a:ext cx="655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chemeClr val="folHlink"/>
                </a:solidFill>
              </a:rPr>
              <a:t> </a:t>
            </a:r>
            <a:r>
              <a:rPr lang="en-US" sz="2000" b="1" dirty="0" err="1">
                <a:solidFill>
                  <a:schemeClr val="folHlink"/>
                </a:solidFill>
              </a:rPr>
              <a:t>Epipolar</a:t>
            </a:r>
            <a:r>
              <a:rPr lang="en-US" sz="2000" b="1" dirty="0">
                <a:solidFill>
                  <a:schemeClr val="folHlink"/>
                </a:solidFill>
              </a:rPr>
              <a:t> Plane</a:t>
            </a:r>
            <a:r>
              <a:rPr lang="en-US" sz="2000" dirty="0">
                <a:solidFill>
                  <a:schemeClr val="folHlink"/>
                </a:solidFill>
              </a:rPr>
              <a:t> – plane containing baseline (1D family)</a:t>
            </a:r>
          </a:p>
        </p:txBody>
      </p:sp>
      <p:sp>
        <p:nvSpPr>
          <p:cNvPr id="591884" name="Oval 12"/>
          <p:cNvSpPr>
            <a:spLocks noChangeArrowheads="1"/>
          </p:cNvSpPr>
          <p:nvPr/>
        </p:nvSpPr>
        <p:spPr bwMode="auto">
          <a:xfrm>
            <a:off x="3105150" y="36591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85" name="Oval 13"/>
          <p:cNvSpPr>
            <a:spLocks noChangeArrowheads="1"/>
          </p:cNvSpPr>
          <p:nvPr/>
        </p:nvSpPr>
        <p:spPr bwMode="auto">
          <a:xfrm>
            <a:off x="6102350" y="369093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86" name="Text Box 14"/>
          <p:cNvSpPr txBox="1">
            <a:spLocks noChangeArrowheads="1"/>
          </p:cNvSpPr>
          <p:nvPr/>
        </p:nvSpPr>
        <p:spPr bwMode="auto">
          <a:xfrm>
            <a:off x="920088" y="4419600"/>
            <a:ext cx="53498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rgbClr val="339966"/>
                </a:solidFill>
              </a:rPr>
              <a:t> </a:t>
            </a:r>
            <a:r>
              <a:rPr lang="en-US" sz="2000" b="1" dirty="0" err="1">
                <a:solidFill>
                  <a:srgbClr val="339966"/>
                </a:solidFill>
              </a:rPr>
              <a:t>Epipoles</a:t>
            </a:r>
            <a:r>
              <a:rPr lang="en-US" sz="2000" b="1" dirty="0">
                <a:solidFill>
                  <a:srgbClr val="339966"/>
                </a:solidFill>
              </a:rPr>
              <a:t> </a:t>
            </a:r>
          </a:p>
          <a:p>
            <a:r>
              <a:rPr lang="en-US" sz="2000" dirty="0">
                <a:solidFill>
                  <a:srgbClr val="339966"/>
                </a:solidFill>
              </a:rPr>
              <a:t>= intersections of baseline with image planes </a:t>
            </a:r>
          </a:p>
          <a:p>
            <a:r>
              <a:rPr lang="en-US" sz="2000" dirty="0">
                <a:solidFill>
                  <a:srgbClr val="339966"/>
                </a:solidFill>
              </a:rPr>
              <a:t>= projections of the other camera center</a:t>
            </a:r>
          </a:p>
        </p:txBody>
      </p:sp>
      <p:sp>
        <p:nvSpPr>
          <p:cNvPr id="591890" name="Text Box 18"/>
          <p:cNvSpPr txBox="1">
            <a:spLocks noChangeArrowheads="1"/>
          </p:cNvSpPr>
          <p:nvPr/>
        </p:nvSpPr>
        <p:spPr bwMode="auto">
          <a:xfrm>
            <a:off x="914400" y="4010025"/>
            <a:ext cx="6069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rgbClr val="FF3399"/>
                </a:solidFill>
              </a:rPr>
              <a:t> </a:t>
            </a:r>
            <a:r>
              <a:rPr lang="en-US" sz="2000" b="1" dirty="0">
                <a:solidFill>
                  <a:srgbClr val="FF3399"/>
                </a:solidFill>
              </a:rPr>
              <a:t>Baseline</a:t>
            </a:r>
            <a:r>
              <a:rPr lang="en-US" sz="2000" dirty="0">
                <a:solidFill>
                  <a:srgbClr val="FF3399"/>
                </a:solidFill>
              </a:rPr>
              <a:t> – line connecting the two camera centers</a:t>
            </a:r>
          </a:p>
        </p:txBody>
      </p:sp>
      <p:sp>
        <p:nvSpPr>
          <p:cNvPr id="591891" name="Line 19"/>
          <p:cNvSpPr>
            <a:spLocks noChangeShapeType="1"/>
          </p:cNvSpPr>
          <p:nvPr/>
        </p:nvSpPr>
        <p:spPr bwMode="auto">
          <a:xfrm>
            <a:off x="1066800" y="3773488"/>
            <a:ext cx="2057400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92" name="Line 20"/>
          <p:cNvSpPr>
            <a:spLocks noChangeShapeType="1"/>
          </p:cNvSpPr>
          <p:nvPr/>
        </p:nvSpPr>
        <p:spPr bwMode="auto">
          <a:xfrm>
            <a:off x="3505200" y="3773488"/>
            <a:ext cx="2362200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93" name="Line 21"/>
          <p:cNvSpPr>
            <a:spLocks noChangeShapeType="1"/>
          </p:cNvSpPr>
          <p:nvPr/>
        </p:nvSpPr>
        <p:spPr bwMode="auto">
          <a:xfrm>
            <a:off x="6248400" y="3773488"/>
            <a:ext cx="2057400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2" name="Rectangle 22"/>
          <p:cNvSpPr>
            <a:spLocks noGrp="1" noChangeArrowheads="1"/>
          </p:cNvSpPr>
          <p:nvPr>
            <p:ph type="title"/>
          </p:nvPr>
        </p:nvSpPr>
        <p:spPr>
          <a:xfrm>
            <a:off x="546100" y="94619"/>
            <a:ext cx="8229600" cy="1143000"/>
          </a:xfrm>
        </p:spPr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geometry: notation</a:t>
            </a:r>
          </a:p>
        </p:txBody>
      </p:sp>
      <p:sp>
        <p:nvSpPr>
          <p:cNvPr id="13333" name="Rectangle 24"/>
          <p:cNvSpPr>
            <a:spLocks noChangeArrowheads="1"/>
          </p:cNvSpPr>
          <p:nvPr/>
        </p:nvSpPr>
        <p:spPr bwMode="auto">
          <a:xfrm>
            <a:off x="914400" y="1552575"/>
            <a:ext cx="228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4" name="Rectangle 25"/>
          <p:cNvSpPr>
            <a:spLocks noChangeArrowheads="1"/>
          </p:cNvSpPr>
          <p:nvPr/>
        </p:nvSpPr>
        <p:spPr bwMode="auto">
          <a:xfrm>
            <a:off x="8170863" y="1562100"/>
            <a:ext cx="322262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5" name="Text Box 26"/>
          <p:cNvSpPr txBox="1">
            <a:spLocks noChangeArrowheads="1"/>
          </p:cNvSpPr>
          <p:nvPr/>
        </p:nvSpPr>
        <p:spPr bwMode="auto">
          <a:xfrm>
            <a:off x="4572000" y="892175"/>
            <a:ext cx="30321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13336" name="Freeform 29"/>
          <p:cNvSpPr>
            <a:spLocks/>
          </p:cNvSpPr>
          <p:nvPr/>
        </p:nvSpPr>
        <p:spPr bwMode="auto">
          <a:xfrm>
            <a:off x="2667000" y="2286000"/>
            <a:ext cx="228600" cy="228600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7" name="Text Box 27"/>
          <p:cNvSpPr txBox="1">
            <a:spLocks noChangeArrowheads="1"/>
          </p:cNvSpPr>
          <p:nvPr/>
        </p:nvSpPr>
        <p:spPr bwMode="auto">
          <a:xfrm>
            <a:off x="2667000" y="2209800"/>
            <a:ext cx="209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13338" name="Freeform 30"/>
          <p:cNvSpPr>
            <a:spLocks/>
          </p:cNvSpPr>
          <p:nvPr/>
        </p:nvSpPr>
        <p:spPr bwMode="auto">
          <a:xfrm>
            <a:off x="6477000" y="2286000"/>
            <a:ext cx="228600" cy="228600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9" name="Text Box 31"/>
          <p:cNvSpPr txBox="1">
            <a:spLocks noChangeArrowheads="1"/>
          </p:cNvSpPr>
          <p:nvPr/>
        </p:nvSpPr>
        <p:spPr bwMode="auto">
          <a:xfrm>
            <a:off x="6400800" y="2209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0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876" grpId="0" animBg="1"/>
      <p:bldP spid="591877" grpId="0" animBg="1"/>
      <p:bldP spid="591878" grpId="0" animBg="1"/>
      <p:bldP spid="591879" grpId="0" animBg="1"/>
      <p:bldP spid="591880" grpId="0" animBg="1"/>
      <p:bldP spid="591881" grpId="0" animBg="1"/>
      <p:bldP spid="591882" grpId="0" animBg="1"/>
      <p:bldP spid="591883" grpId="0" autoUpdateAnimBg="0"/>
      <p:bldP spid="591884" grpId="0" animBg="1"/>
      <p:bldP spid="591885" grpId="0" animBg="1"/>
      <p:bldP spid="591886" grpId="0" autoUpdateAnimBg="0"/>
      <p:bldP spid="591890" grpId="0" autoUpdateAnimBg="0"/>
      <p:bldP spid="591891" grpId="0" animBg="1"/>
      <p:bldP spid="591892" grpId="0" animBg="1"/>
      <p:bldP spid="59189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877888"/>
            <a:ext cx="7696200" cy="32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Line 4"/>
          <p:cNvSpPr>
            <a:spLocks noChangeShapeType="1"/>
          </p:cNvSpPr>
          <p:nvPr/>
        </p:nvSpPr>
        <p:spPr bwMode="auto">
          <a:xfrm flipV="1">
            <a:off x="1073150" y="3741738"/>
            <a:ext cx="2098675" cy="127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Line 5"/>
          <p:cNvSpPr>
            <a:spLocks noChangeShapeType="1"/>
          </p:cNvSpPr>
          <p:nvPr/>
        </p:nvSpPr>
        <p:spPr bwMode="auto">
          <a:xfrm>
            <a:off x="3524250" y="3748088"/>
            <a:ext cx="23114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Line 6"/>
          <p:cNvSpPr>
            <a:spLocks noChangeShapeType="1"/>
          </p:cNvSpPr>
          <p:nvPr/>
        </p:nvSpPr>
        <p:spPr bwMode="auto">
          <a:xfrm>
            <a:off x="6210300" y="3748088"/>
            <a:ext cx="20955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7"/>
          <p:cNvSpPr>
            <a:spLocks noChangeShapeType="1"/>
          </p:cNvSpPr>
          <p:nvPr/>
        </p:nvSpPr>
        <p:spPr bwMode="auto">
          <a:xfrm>
            <a:off x="6419850" y="2452688"/>
            <a:ext cx="1885950" cy="12890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Line 8"/>
          <p:cNvSpPr>
            <a:spLocks noChangeShapeType="1"/>
          </p:cNvSpPr>
          <p:nvPr/>
        </p:nvSpPr>
        <p:spPr bwMode="auto">
          <a:xfrm>
            <a:off x="4724400" y="1284288"/>
            <a:ext cx="1466850" cy="10033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Line 9"/>
          <p:cNvSpPr>
            <a:spLocks noChangeShapeType="1"/>
          </p:cNvSpPr>
          <p:nvPr/>
        </p:nvSpPr>
        <p:spPr bwMode="auto">
          <a:xfrm flipV="1">
            <a:off x="3187700" y="1271588"/>
            <a:ext cx="1473200" cy="10096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Line 10"/>
          <p:cNvSpPr>
            <a:spLocks noChangeShapeType="1"/>
          </p:cNvSpPr>
          <p:nvPr/>
        </p:nvSpPr>
        <p:spPr bwMode="auto">
          <a:xfrm flipV="1">
            <a:off x="1060450" y="2446338"/>
            <a:ext cx="1892300" cy="12827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Oval 12"/>
          <p:cNvSpPr>
            <a:spLocks noChangeArrowheads="1"/>
          </p:cNvSpPr>
          <p:nvPr/>
        </p:nvSpPr>
        <p:spPr bwMode="auto">
          <a:xfrm>
            <a:off x="3105150" y="36591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Oval 13"/>
          <p:cNvSpPr>
            <a:spLocks noChangeArrowheads="1"/>
          </p:cNvSpPr>
          <p:nvPr/>
        </p:nvSpPr>
        <p:spPr bwMode="auto">
          <a:xfrm>
            <a:off x="6102350" y="369093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2952750" y="2300288"/>
            <a:ext cx="3460750" cy="1600200"/>
            <a:chOff x="2952750" y="2300288"/>
            <a:chExt cx="3460750" cy="1600200"/>
          </a:xfrm>
        </p:grpSpPr>
        <p:sp>
          <p:nvSpPr>
            <p:cNvPr id="591887" name="Line 15"/>
            <p:cNvSpPr>
              <a:spLocks noChangeShapeType="1"/>
            </p:cNvSpPr>
            <p:nvPr/>
          </p:nvSpPr>
          <p:spPr bwMode="auto">
            <a:xfrm flipH="1" flipV="1">
              <a:off x="2952750" y="2300288"/>
              <a:ext cx="260350" cy="158115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1888" name="Line 16"/>
            <p:cNvSpPr>
              <a:spLocks noChangeShapeType="1"/>
            </p:cNvSpPr>
            <p:nvPr/>
          </p:nvSpPr>
          <p:spPr bwMode="auto">
            <a:xfrm flipV="1">
              <a:off x="6159500" y="2312988"/>
              <a:ext cx="254000" cy="158750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1889" name="Text Box 17"/>
          <p:cNvSpPr txBox="1">
            <a:spLocks noChangeArrowheads="1"/>
          </p:cNvSpPr>
          <p:nvPr/>
        </p:nvSpPr>
        <p:spPr bwMode="auto">
          <a:xfrm>
            <a:off x="914400" y="5804848"/>
            <a:ext cx="7467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rgbClr val="A50021"/>
                </a:solidFill>
              </a:rPr>
              <a:t> </a:t>
            </a:r>
            <a:r>
              <a:rPr lang="en-US" sz="2000" b="1" dirty="0" err="1">
                <a:solidFill>
                  <a:srgbClr val="A50021"/>
                </a:solidFill>
              </a:rPr>
              <a:t>Epipolar</a:t>
            </a:r>
            <a:r>
              <a:rPr lang="en-US" sz="2000" b="1" dirty="0">
                <a:solidFill>
                  <a:srgbClr val="A50021"/>
                </a:solidFill>
              </a:rPr>
              <a:t> Lines</a:t>
            </a:r>
            <a:r>
              <a:rPr lang="en-US" sz="2000" dirty="0">
                <a:solidFill>
                  <a:srgbClr val="A50021"/>
                </a:solidFill>
              </a:rPr>
              <a:t> - intersections of </a:t>
            </a:r>
            <a:r>
              <a:rPr lang="en-US" sz="2000" dirty="0" err="1">
                <a:solidFill>
                  <a:srgbClr val="A50021"/>
                </a:solidFill>
              </a:rPr>
              <a:t>epipolar</a:t>
            </a:r>
            <a:r>
              <a:rPr lang="en-US" sz="2000" dirty="0">
                <a:solidFill>
                  <a:srgbClr val="A50021"/>
                </a:solidFill>
              </a:rPr>
              <a:t> plane with image</a:t>
            </a:r>
            <a:br>
              <a:rPr lang="en-US" sz="2000" dirty="0">
                <a:solidFill>
                  <a:srgbClr val="A50021"/>
                </a:solidFill>
              </a:rPr>
            </a:br>
            <a:r>
              <a:rPr lang="en-US" sz="2000" dirty="0">
                <a:solidFill>
                  <a:srgbClr val="A50021"/>
                </a:solidFill>
              </a:rPr>
              <a:t>  planes (always come in corresponding pairs)</a:t>
            </a:r>
          </a:p>
          <a:p>
            <a:pPr eaLnBrk="1" hangingPunct="1">
              <a:buFontTx/>
              <a:buChar char="•"/>
            </a:pPr>
            <a:endParaRPr lang="en-US" sz="2000" dirty="0">
              <a:solidFill>
                <a:srgbClr val="A50021"/>
              </a:solidFill>
            </a:endParaRPr>
          </a:p>
        </p:txBody>
      </p:sp>
      <p:sp>
        <p:nvSpPr>
          <p:cNvPr id="15378" name="Line 19"/>
          <p:cNvSpPr>
            <a:spLocks noChangeShapeType="1"/>
          </p:cNvSpPr>
          <p:nvPr/>
        </p:nvSpPr>
        <p:spPr bwMode="auto">
          <a:xfrm>
            <a:off x="1066800" y="3773488"/>
            <a:ext cx="2057400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Line 20"/>
          <p:cNvSpPr>
            <a:spLocks noChangeShapeType="1"/>
          </p:cNvSpPr>
          <p:nvPr/>
        </p:nvSpPr>
        <p:spPr bwMode="auto">
          <a:xfrm>
            <a:off x="3505200" y="3773488"/>
            <a:ext cx="2362200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0" name="Line 21"/>
          <p:cNvSpPr>
            <a:spLocks noChangeShapeType="1"/>
          </p:cNvSpPr>
          <p:nvPr/>
        </p:nvSpPr>
        <p:spPr bwMode="auto">
          <a:xfrm>
            <a:off x="6248400" y="3773488"/>
            <a:ext cx="2057400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1" name="Rectangle 22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29600" cy="1143000"/>
          </a:xfrm>
        </p:spPr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geometry: notation</a:t>
            </a:r>
          </a:p>
        </p:txBody>
      </p:sp>
      <p:sp>
        <p:nvSpPr>
          <p:cNvPr id="15382" name="Rectangle 24"/>
          <p:cNvSpPr>
            <a:spLocks noChangeArrowheads="1"/>
          </p:cNvSpPr>
          <p:nvPr/>
        </p:nvSpPr>
        <p:spPr bwMode="auto">
          <a:xfrm>
            <a:off x="914400" y="1552575"/>
            <a:ext cx="228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3" name="Rectangle 25"/>
          <p:cNvSpPr>
            <a:spLocks noChangeArrowheads="1"/>
          </p:cNvSpPr>
          <p:nvPr/>
        </p:nvSpPr>
        <p:spPr bwMode="auto">
          <a:xfrm>
            <a:off x="8170863" y="1562100"/>
            <a:ext cx="322262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4" name="Text Box 26"/>
          <p:cNvSpPr txBox="1">
            <a:spLocks noChangeArrowheads="1"/>
          </p:cNvSpPr>
          <p:nvPr/>
        </p:nvSpPr>
        <p:spPr bwMode="auto">
          <a:xfrm>
            <a:off x="4572000" y="892175"/>
            <a:ext cx="30321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15385" name="Freeform 29"/>
          <p:cNvSpPr>
            <a:spLocks/>
          </p:cNvSpPr>
          <p:nvPr/>
        </p:nvSpPr>
        <p:spPr bwMode="auto">
          <a:xfrm>
            <a:off x="2667000" y="2286000"/>
            <a:ext cx="228600" cy="228600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6" name="Text Box 27"/>
          <p:cNvSpPr txBox="1">
            <a:spLocks noChangeArrowheads="1"/>
          </p:cNvSpPr>
          <p:nvPr/>
        </p:nvSpPr>
        <p:spPr bwMode="auto">
          <a:xfrm>
            <a:off x="2667000" y="2209800"/>
            <a:ext cx="209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15387" name="Freeform 30"/>
          <p:cNvSpPr>
            <a:spLocks/>
          </p:cNvSpPr>
          <p:nvPr/>
        </p:nvSpPr>
        <p:spPr bwMode="auto">
          <a:xfrm>
            <a:off x="6477000" y="2286000"/>
            <a:ext cx="228600" cy="228600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8" name="Text Box 31"/>
          <p:cNvSpPr txBox="1">
            <a:spLocks noChangeArrowheads="1"/>
          </p:cNvSpPr>
          <p:nvPr/>
        </p:nvSpPr>
        <p:spPr bwMode="auto">
          <a:xfrm>
            <a:off x="6400800" y="2209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925776" y="5470525"/>
            <a:ext cx="655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chemeClr val="folHlink"/>
                </a:solidFill>
              </a:rPr>
              <a:t> </a:t>
            </a:r>
            <a:r>
              <a:rPr lang="en-US" sz="2000" b="1" dirty="0" err="1">
                <a:solidFill>
                  <a:schemeClr val="folHlink"/>
                </a:solidFill>
              </a:rPr>
              <a:t>Epipolar</a:t>
            </a:r>
            <a:r>
              <a:rPr lang="en-US" sz="2000" b="1" dirty="0">
                <a:solidFill>
                  <a:schemeClr val="folHlink"/>
                </a:solidFill>
              </a:rPr>
              <a:t> Plane</a:t>
            </a:r>
            <a:r>
              <a:rPr lang="en-US" sz="2000" dirty="0">
                <a:solidFill>
                  <a:schemeClr val="folHlink"/>
                </a:solidFill>
              </a:rPr>
              <a:t> – plane containing baseline (1D family)</a:t>
            </a: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920088" y="4419600"/>
            <a:ext cx="53498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rgbClr val="339966"/>
                </a:solidFill>
              </a:rPr>
              <a:t> </a:t>
            </a:r>
            <a:r>
              <a:rPr lang="en-US" sz="2000" b="1" dirty="0" err="1">
                <a:solidFill>
                  <a:srgbClr val="339966"/>
                </a:solidFill>
              </a:rPr>
              <a:t>Epipoles</a:t>
            </a:r>
            <a:r>
              <a:rPr lang="en-US" sz="2000" b="1" dirty="0">
                <a:solidFill>
                  <a:srgbClr val="339966"/>
                </a:solidFill>
              </a:rPr>
              <a:t> </a:t>
            </a:r>
          </a:p>
          <a:p>
            <a:r>
              <a:rPr lang="en-US" sz="2000" dirty="0">
                <a:solidFill>
                  <a:srgbClr val="339966"/>
                </a:solidFill>
              </a:rPr>
              <a:t>= intersections of baseline with image planes </a:t>
            </a:r>
          </a:p>
          <a:p>
            <a:r>
              <a:rPr lang="en-US" sz="2000" dirty="0">
                <a:solidFill>
                  <a:srgbClr val="339966"/>
                </a:solidFill>
              </a:rPr>
              <a:t>= projections of the other camera center</a:t>
            </a: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914400" y="4010025"/>
            <a:ext cx="6069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rgbClr val="FF3399"/>
                </a:solidFill>
              </a:rPr>
              <a:t> </a:t>
            </a:r>
            <a:r>
              <a:rPr lang="en-US" sz="2000" b="1" dirty="0">
                <a:solidFill>
                  <a:srgbClr val="FF3399"/>
                </a:solidFill>
              </a:rPr>
              <a:t>Baseline</a:t>
            </a:r>
            <a:r>
              <a:rPr lang="en-US" sz="2000" dirty="0">
                <a:solidFill>
                  <a:srgbClr val="FF3399"/>
                </a:solidFill>
              </a:rPr>
              <a:t> – line connecting the two camera centers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13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654509E-3F6F-4191-BA91-BBBAF395561F}"/>
                  </a:ext>
                </a:extLst>
              </p14:cNvPr>
              <p14:cNvContentPartPr/>
              <p14:nvPr/>
            </p14:nvContentPartPr>
            <p14:xfrm>
              <a:off x="539640" y="5826600"/>
              <a:ext cx="378360" cy="2516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654509E-3F6F-4191-BA91-BBBAF395561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0280" y="5817240"/>
                <a:ext cx="397080" cy="27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6166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ig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6750" y="3255963"/>
            <a:ext cx="3876675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fig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3255963"/>
            <a:ext cx="3876675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fig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32063" y="914400"/>
            <a:ext cx="37052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6"/>
          <p:cNvSpPr>
            <a:spLocks noGrp="1" noChangeArrowheads="1"/>
          </p:cNvSpPr>
          <p:nvPr>
            <p:ph type="title"/>
          </p:nvPr>
        </p:nvSpPr>
        <p:spPr>
          <a:xfrm>
            <a:off x="523875" y="76200"/>
            <a:ext cx="8229600" cy="1143000"/>
          </a:xfrm>
        </p:spPr>
        <p:txBody>
          <a:bodyPr/>
          <a:lstStyle/>
          <a:p>
            <a:r>
              <a:rPr lang="en-US" dirty="0"/>
              <a:t>Example: Converging cameras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92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fig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1550" y="3905250"/>
            <a:ext cx="3370263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" descr="fig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4975" y="1536700"/>
            <a:ext cx="55530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 descr="fig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3917950"/>
            <a:ext cx="3332163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924800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Example: Motion parallel to image plane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51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19200"/>
            <a:ext cx="7010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27"/>
          <p:cNvSpPr>
            <a:spLocks noChangeArrowheads="1"/>
          </p:cNvSpPr>
          <p:nvPr/>
        </p:nvSpPr>
        <p:spPr bwMode="auto">
          <a:xfrm>
            <a:off x="1060450" y="1806575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/>
          <p:cNvSpPr>
            <a:spLocks noChangeArrowheads="1"/>
          </p:cNvSpPr>
          <p:nvPr/>
        </p:nvSpPr>
        <p:spPr bwMode="auto">
          <a:xfrm>
            <a:off x="7669213" y="1814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Text Box 29"/>
          <p:cNvSpPr txBox="1">
            <a:spLocks noChangeArrowheads="1"/>
          </p:cNvSpPr>
          <p:nvPr/>
        </p:nvSpPr>
        <p:spPr bwMode="auto">
          <a:xfrm>
            <a:off x="4391025" y="1143000"/>
            <a:ext cx="3381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Times New Roman" pitchFamily="18" charset="0"/>
              </a:rPr>
              <a:t>X</a:t>
            </a:r>
          </a:p>
        </p:txBody>
      </p:sp>
      <p:sp>
        <p:nvSpPr>
          <p:cNvPr id="23558" name="Freeform 30"/>
          <p:cNvSpPr>
            <a:spLocks/>
          </p:cNvSpPr>
          <p:nvPr/>
        </p:nvSpPr>
        <p:spPr bwMode="auto">
          <a:xfrm>
            <a:off x="2655888" y="2468563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9" name="Text Box 31"/>
          <p:cNvSpPr txBox="1">
            <a:spLocks noChangeArrowheads="1"/>
          </p:cNvSpPr>
          <p:nvPr/>
        </p:nvSpPr>
        <p:spPr bwMode="auto">
          <a:xfrm>
            <a:off x="2655888" y="2286000"/>
            <a:ext cx="192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23560" name="Freeform 32"/>
          <p:cNvSpPr>
            <a:spLocks/>
          </p:cNvSpPr>
          <p:nvPr/>
        </p:nvSpPr>
        <p:spPr bwMode="auto">
          <a:xfrm>
            <a:off x="6126163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1" name="Text Box 33"/>
          <p:cNvSpPr txBox="1">
            <a:spLocks noChangeArrowheads="1"/>
          </p:cNvSpPr>
          <p:nvPr/>
        </p:nvSpPr>
        <p:spPr bwMode="auto">
          <a:xfrm>
            <a:off x="6057900" y="2286000"/>
            <a:ext cx="34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23562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Epipolar constraint: Calibrated case</a:t>
            </a:r>
          </a:p>
        </p:txBody>
      </p:sp>
      <p:sp>
        <p:nvSpPr>
          <p:cNvPr id="23563" name="Rectangle 55"/>
          <p:cNvSpPr>
            <a:spLocks noGrp="1" noChangeArrowheads="1"/>
          </p:cNvSpPr>
          <p:nvPr>
            <p:ph type="body" idx="1"/>
          </p:nvPr>
        </p:nvSpPr>
        <p:spPr>
          <a:xfrm>
            <a:off x="695793" y="4191000"/>
            <a:ext cx="7772400" cy="2514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sz="2000" dirty="0">
                <a:solidFill>
                  <a:srgbClr val="0066FF"/>
                </a:solidFill>
              </a:rPr>
              <a:t>Assume that the intrinsic and extrinsic parameters of the cameras are known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000" dirty="0"/>
              <a:t>We can multiply the projection matrix of each camera (and the image points) by the inverse of the calibration matrix to get </a:t>
            </a:r>
            <a:r>
              <a:rPr lang="en-US" sz="2000" i="1" dirty="0">
                <a:solidFill>
                  <a:srgbClr val="C00000"/>
                </a:solidFill>
              </a:rPr>
              <a:t>normalized</a:t>
            </a:r>
            <a:r>
              <a:rPr lang="en-US" sz="2000" dirty="0">
                <a:solidFill>
                  <a:srgbClr val="C00000"/>
                </a:solidFill>
              </a:rPr>
              <a:t> image coordinates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000" dirty="0">
                <a:solidFill>
                  <a:srgbClr val="0066FF"/>
                </a:solidFill>
              </a:rPr>
              <a:t>We can also set the global coordinate system to the coordinate system of the first camera. </a:t>
            </a:r>
            <a:r>
              <a:rPr lang="en-US" sz="2000" dirty="0"/>
              <a:t>Then the projection matrices of the two cameras can be written as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[I | 0] </a:t>
            </a:r>
            <a:r>
              <a:rPr lang="en-US" sz="2000" dirty="0">
                <a:cs typeface="Times New Roman" pitchFamily="18" charset="0"/>
              </a:rPr>
              <a:t>and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[R | t]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53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Simplified Matrices for the 2 Cameras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96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1828800"/>
            <a:ext cx="5598437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66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038600"/>
            <a:ext cx="247904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12758" y="4325033"/>
            <a:ext cx="1772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= (R | T)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85800" y="1828800"/>
            <a:ext cx="1219200" cy="990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473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19200"/>
            <a:ext cx="7010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1060450" y="1806575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7669213" y="1814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4391025" y="1143000"/>
            <a:ext cx="3381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Times New Roman" pitchFamily="18" charset="0"/>
              </a:rPr>
              <a:t>X</a:t>
            </a:r>
          </a:p>
        </p:txBody>
      </p:sp>
      <p:sp>
        <p:nvSpPr>
          <p:cNvPr id="24582" name="Freeform 7"/>
          <p:cNvSpPr>
            <a:spLocks/>
          </p:cNvSpPr>
          <p:nvPr/>
        </p:nvSpPr>
        <p:spPr bwMode="auto">
          <a:xfrm>
            <a:off x="2655888" y="2468563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2655888" y="2286000"/>
            <a:ext cx="192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 dirty="0">
                <a:solidFill>
                  <a:srgbClr val="0000FF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24584" name="Freeform 9"/>
          <p:cNvSpPr>
            <a:spLocks/>
          </p:cNvSpPr>
          <p:nvPr/>
        </p:nvSpPr>
        <p:spPr bwMode="auto">
          <a:xfrm>
            <a:off x="6126163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Text Box 10"/>
          <p:cNvSpPr txBox="1">
            <a:spLocks noChangeArrowheads="1"/>
          </p:cNvSpPr>
          <p:nvPr/>
        </p:nvSpPr>
        <p:spPr bwMode="auto">
          <a:xfrm>
            <a:off x="6057900" y="2286000"/>
            <a:ext cx="13335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rgbClr val="0000FF"/>
                </a:solidFill>
                <a:latin typeface="Times New Roman" pitchFamily="18" charset="0"/>
              </a:rPr>
              <a:t>x’ = </a:t>
            </a:r>
            <a:r>
              <a:rPr lang="en-US" sz="1400" b="1" i="1" dirty="0" err="1">
                <a:solidFill>
                  <a:srgbClr val="0000FF"/>
                </a:solidFill>
                <a:latin typeface="Times New Roman" pitchFamily="18" charset="0"/>
              </a:rPr>
              <a:t>Rx+t</a:t>
            </a:r>
            <a:endParaRPr lang="en-US" sz="1400" b="1" i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681995" name="Line 11"/>
          <p:cNvSpPr>
            <a:spLocks noChangeShapeType="1"/>
          </p:cNvSpPr>
          <p:nvPr/>
        </p:nvSpPr>
        <p:spPr bwMode="auto">
          <a:xfrm flipV="1">
            <a:off x="1204913" y="3713163"/>
            <a:ext cx="1911350" cy="11112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1996" name="Line 12"/>
          <p:cNvSpPr>
            <a:spLocks noChangeShapeType="1"/>
          </p:cNvSpPr>
          <p:nvPr/>
        </p:nvSpPr>
        <p:spPr bwMode="auto">
          <a:xfrm>
            <a:off x="3436938" y="3719513"/>
            <a:ext cx="2105025" cy="15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1997" name="Line 13"/>
          <p:cNvSpPr>
            <a:spLocks noChangeShapeType="1"/>
          </p:cNvSpPr>
          <p:nvPr/>
        </p:nvSpPr>
        <p:spPr bwMode="auto">
          <a:xfrm>
            <a:off x="5883275" y="3719513"/>
            <a:ext cx="1909763" cy="15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1998" name="Line 14"/>
          <p:cNvSpPr>
            <a:spLocks noChangeShapeType="1"/>
          </p:cNvSpPr>
          <p:nvPr/>
        </p:nvSpPr>
        <p:spPr bwMode="auto">
          <a:xfrm>
            <a:off x="6075363" y="2590800"/>
            <a:ext cx="1717675" cy="1122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stealth" w="lg" len="lg"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1999" name="Line 15"/>
          <p:cNvSpPr>
            <a:spLocks noChangeShapeType="1"/>
          </p:cNvSpPr>
          <p:nvPr/>
        </p:nvSpPr>
        <p:spPr bwMode="auto">
          <a:xfrm flipV="1">
            <a:off x="1193800" y="2586038"/>
            <a:ext cx="1722438" cy="1116012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1" name="Rectangle 18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534400" cy="838200"/>
          </a:xfrm>
        </p:spPr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constraint: Calibrated case</a:t>
            </a:r>
          </a:p>
        </p:txBody>
      </p:sp>
      <p:sp>
        <p:nvSpPr>
          <p:cNvPr id="22548" name="Freeform 21"/>
          <p:cNvSpPr>
            <a:spLocks/>
          </p:cNvSpPr>
          <p:nvPr/>
        </p:nvSpPr>
        <p:spPr bwMode="auto">
          <a:xfrm>
            <a:off x="2819400" y="4114800"/>
            <a:ext cx="3124200" cy="609600"/>
          </a:xfrm>
          <a:custGeom>
            <a:avLst/>
            <a:gdLst>
              <a:gd name="T0" fmla="*/ 0 w 1968"/>
              <a:gd name="T1" fmla="*/ 0 h 384"/>
              <a:gd name="T2" fmla="*/ 2147483647 w 1968"/>
              <a:gd name="T3" fmla="*/ 2147483647 h 384"/>
              <a:gd name="T4" fmla="*/ 2147483647 w 1968"/>
              <a:gd name="T5" fmla="*/ 0 h 384"/>
              <a:gd name="T6" fmla="*/ 0 60000 65536"/>
              <a:gd name="T7" fmla="*/ 0 60000 65536"/>
              <a:gd name="T8" fmla="*/ 0 60000 65536"/>
              <a:gd name="T9" fmla="*/ 0 w 1968"/>
              <a:gd name="T10" fmla="*/ 0 h 384"/>
              <a:gd name="T11" fmla="*/ 1968 w 196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8" h="384">
                <a:moveTo>
                  <a:pt x="0" y="0"/>
                </a:moveTo>
                <a:cubicBezTo>
                  <a:pt x="340" y="192"/>
                  <a:pt x="680" y="384"/>
                  <a:pt x="1008" y="384"/>
                </a:cubicBezTo>
                <a:cubicBezTo>
                  <a:pt x="1336" y="384"/>
                  <a:pt x="1652" y="192"/>
                  <a:pt x="196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49" name="Text Box 22"/>
          <p:cNvSpPr txBox="1">
            <a:spLocks noChangeArrowheads="1"/>
          </p:cNvSpPr>
          <p:nvPr/>
        </p:nvSpPr>
        <p:spPr bwMode="auto">
          <a:xfrm>
            <a:off x="4251325" y="42322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latin typeface="Times New Roman" pitchFamily="18" charset="0"/>
              </a:rPr>
              <a:t>R</a:t>
            </a:r>
          </a:p>
        </p:txBody>
      </p:sp>
      <p:sp>
        <p:nvSpPr>
          <p:cNvPr id="22550" name="Line 23"/>
          <p:cNvSpPr>
            <a:spLocks noChangeShapeType="1"/>
          </p:cNvSpPr>
          <p:nvPr/>
        </p:nvSpPr>
        <p:spPr bwMode="auto">
          <a:xfrm>
            <a:off x="3733800" y="41148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51" name="Text Box 24"/>
          <p:cNvSpPr txBox="1">
            <a:spLocks noChangeArrowheads="1"/>
          </p:cNvSpPr>
          <p:nvPr/>
        </p:nvSpPr>
        <p:spPr bwMode="auto">
          <a:xfrm>
            <a:off x="4343400" y="3733800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latin typeface="Times New Roman" pitchFamily="18" charset="0"/>
              </a:rPr>
              <a:t>t</a:t>
            </a:r>
          </a:p>
        </p:txBody>
      </p:sp>
      <p:sp>
        <p:nvSpPr>
          <p:cNvPr id="682009" name="Text Box 25"/>
          <p:cNvSpPr txBox="1">
            <a:spLocks noChangeArrowheads="1"/>
          </p:cNvSpPr>
          <p:nvPr/>
        </p:nvSpPr>
        <p:spPr bwMode="auto">
          <a:xfrm>
            <a:off x="914400" y="5334000"/>
            <a:ext cx="74029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/>
              <a:t>The vectors </a:t>
            </a:r>
            <a:r>
              <a:rPr lang="en-US" sz="3200" b="1" i="1" dirty="0">
                <a:solidFill>
                  <a:srgbClr val="FF00FF"/>
                </a:solidFill>
                <a:latin typeface="Times New Roman" pitchFamily="18" charset="0"/>
              </a:rPr>
              <a:t>Rx</a:t>
            </a:r>
            <a:r>
              <a:rPr lang="en-US" sz="3200" dirty="0"/>
              <a:t>, </a:t>
            </a:r>
            <a:r>
              <a:rPr lang="en-US" sz="3200" b="1" i="1" dirty="0">
                <a:solidFill>
                  <a:srgbClr val="66FF33"/>
                </a:solidFill>
                <a:latin typeface="Times New Roman" pitchFamily="18" charset="0"/>
              </a:rPr>
              <a:t>t</a:t>
            </a:r>
            <a:r>
              <a:rPr lang="en-US" sz="3200" dirty="0"/>
              <a:t>, and 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</a:rPr>
              <a:t>x’</a:t>
            </a:r>
            <a:r>
              <a:rPr lang="en-US" sz="3200" dirty="0"/>
              <a:t> are coplanar </a:t>
            </a:r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4648200" y="1143000"/>
            <a:ext cx="901209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 dirty="0">
                <a:latin typeface="Times New Roman" pitchFamily="18" charset="0"/>
              </a:rPr>
              <a:t>= </a:t>
            </a:r>
            <a:r>
              <a:rPr lang="en-US" sz="1800" dirty="0">
                <a:latin typeface="Times New Roman" pitchFamily="18" charset="0"/>
              </a:rPr>
              <a:t>(</a:t>
            </a:r>
            <a:r>
              <a:rPr lang="en-US" sz="1800" b="1" i="1" dirty="0">
                <a:latin typeface="Times New Roman" pitchFamily="18" charset="0"/>
              </a:rPr>
              <a:t>x,</a:t>
            </a:r>
            <a:r>
              <a:rPr lang="en-US" sz="1800" dirty="0">
                <a:latin typeface="Times New Roman" pitchFamily="18" charset="0"/>
              </a:rPr>
              <a:t>1)</a:t>
            </a:r>
            <a:r>
              <a:rPr lang="en-US" sz="1800" i="1" baseline="30000" dirty="0">
                <a:latin typeface="Times New Roman" pitchFamily="18" charset="0"/>
              </a:rPr>
              <a:t>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2F79C-4F4E-46B8-B10B-944B55A82C5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4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/>
      <p:bldP spid="24585" grpId="0"/>
      <p:bldP spid="68200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2" name="AutoShape 22"/>
          <p:cNvSpPr>
            <a:spLocks noChangeArrowheads="1"/>
          </p:cNvSpPr>
          <p:nvPr/>
        </p:nvSpPr>
        <p:spPr bwMode="auto">
          <a:xfrm>
            <a:off x="6781800" y="4681538"/>
            <a:ext cx="4572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863" name="Text Box 23"/>
          <p:cNvSpPr txBox="1">
            <a:spLocks noChangeArrowheads="1"/>
          </p:cNvSpPr>
          <p:nvPr/>
        </p:nvSpPr>
        <p:spPr bwMode="auto">
          <a:xfrm>
            <a:off x="5355379" y="5222875"/>
            <a:ext cx="32608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Essential Matrix E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Longuet</a:t>
            </a:r>
            <a:r>
              <a:rPr lang="en-US" dirty="0"/>
              <a:t>-Higgins, 1981)</a:t>
            </a:r>
          </a:p>
        </p:txBody>
      </p:sp>
      <p:sp>
        <p:nvSpPr>
          <p:cNvPr id="675864" name="Rectangle 24"/>
          <p:cNvSpPr>
            <a:spLocks noChangeArrowheads="1"/>
          </p:cNvSpPr>
          <p:nvPr/>
        </p:nvSpPr>
        <p:spPr bwMode="auto">
          <a:xfrm>
            <a:off x="5181600" y="5138738"/>
            <a:ext cx="3581400" cy="1033462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Rectangle 25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8763000" cy="838200"/>
          </a:xfrm>
        </p:spPr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constraint: Calibrated case</a:t>
            </a:r>
          </a:p>
        </p:txBody>
      </p:sp>
      <p:graphicFrame>
        <p:nvGraphicFramePr>
          <p:cNvPr id="675866" name="Object 26"/>
          <p:cNvGraphicFramePr>
            <a:graphicFrameLocks noGrp="1" noChangeAspect="1"/>
          </p:cNvGraphicFramePr>
          <p:nvPr>
            <p:ph sz="half" idx="1"/>
            <p:extLst/>
          </p:nvPr>
        </p:nvGraphicFramePr>
        <p:xfrm>
          <a:off x="609600" y="4132263"/>
          <a:ext cx="22225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4" imgW="1054080" imgH="203040" progId="Equation.3">
                  <p:embed/>
                </p:oleObj>
              </mc:Choice>
              <mc:Fallback>
                <p:oleObj name="Equation" r:id="rId4" imgW="1054080" imgH="203040" progId="Equation.3">
                  <p:embed/>
                  <p:pic>
                    <p:nvPicPr>
                      <p:cNvPr id="67586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132263"/>
                        <a:ext cx="22225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3429000" y="4024103"/>
            <a:ext cx="5157788" cy="542925"/>
            <a:chOff x="1992" y="2546"/>
            <a:chExt cx="3249" cy="342"/>
          </a:xfrm>
        </p:grpSpPr>
        <p:graphicFrame>
          <p:nvGraphicFramePr>
            <p:cNvPr id="1027" name="Object 27"/>
            <p:cNvGraphicFramePr>
              <a:graphicFrameLocks noChangeAspect="1"/>
            </p:cNvGraphicFramePr>
            <p:nvPr>
              <p:extLst/>
            </p:nvPr>
          </p:nvGraphicFramePr>
          <p:xfrm>
            <a:off x="2487" y="2546"/>
            <a:ext cx="2754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" name="Equation" r:id="rId6" imgW="1841400" imgH="228600" progId="Equation.3">
                    <p:embed/>
                  </p:oleObj>
                </mc:Choice>
                <mc:Fallback>
                  <p:oleObj name="Equation" r:id="rId6" imgW="1841400" imgH="228600" progId="Equation.3">
                    <p:embed/>
                    <p:pic>
                      <p:nvPicPr>
                        <p:cNvPr id="1027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7" y="2546"/>
                          <a:ext cx="2754" cy="3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7" name="AutoShape 28"/>
            <p:cNvSpPr>
              <a:spLocks noChangeArrowheads="1"/>
            </p:cNvSpPr>
            <p:nvPr/>
          </p:nvSpPr>
          <p:spPr bwMode="auto">
            <a:xfrm>
              <a:off x="1992" y="2592"/>
              <a:ext cx="336" cy="240"/>
            </a:xfrm>
            <a:prstGeom prst="rightArrow">
              <a:avLst>
                <a:gd name="adj1" fmla="val 50000"/>
                <a:gd name="adj2" fmla="val 3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033" name="Picture 3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0600" y="1219200"/>
            <a:ext cx="7010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31"/>
          <p:cNvSpPr>
            <a:spLocks noChangeArrowheads="1"/>
          </p:cNvSpPr>
          <p:nvPr/>
        </p:nvSpPr>
        <p:spPr bwMode="auto">
          <a:xfrm>
            <a:off x="1060450" y="1806575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5" name="Rectangle 32"/>
          <p:cNvSpPr>
            <a:spLocks noChangeArrowheads="1"/>
          </p:cNvSpPr>
          <p:nvPr/>
        </p:nvSpPr>
        <p:spPr bwMode="auto">
          <a:xfrm>
            <a:off x="7669213" y="1814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Text Box 33"/>
          <p:cNvSpPr txBox="1">
            <a:spLocks noChangeArrowheads="1"/>
          </p:cNvSpPr>
          <p:nvPr/>
        </p:nvSpPr>
        <p:spPr bwMode="auto">
          <a:xfrm>
            <a:off x="4391025" y="1143000"/>
            <a:ext cx="3381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Times New Roman" pitchFamily="18" charset="0"/>
              </a:rPr>
              <a:t>X</a:t>
            </a:r>
          </a:p>
        </p:txBody>
      </p:sp>
      <p:sp>
        <p:nvSpPr>
          <p:cNvPr id="1037" name="Freeform 34"/>
          <p:cNvSpPr>
            <a:spLocks/>
          </p:cNvSpPr>
          <p:nvPr/>
        </p:nvSpPr>
        <p:spPr bwMode="auto">
          <a:xfrm>
            <a:off x="2655888" y="2468563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8" name="Text Box 35"/>
          <p:cNvSpPr txBox="1">
            <a:spLocks noChangeArrowheads="1"/>
          </p:cNvSpPr>
          <p:nvPr/>
        </p:nvSpPr>
        <p:spPr bwMode="auto">
          <a:xfrm>
            <a:off x="2655888" y="2286000"/>
            <a:ext cx="192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1039" name="Freeform 36"/>
          <p:cNvSpPr>
            <a:spLocks/>
          </p:cNvSpPr>
          <p:nvPr/>
        </p:nvSpPr>
        <p:spPr bwMode="auto">
          <a:xfrm>
            <a:off x="6126163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0" name="Text Box 37"/>
          <p:cNvSpPr txBox="1">
            <a:spLocks noChangeArrowheads="1"/>
          </p:cNvSpPr>
          <p:nvPr/>
        </p:nvSpPr>
        <p:spPr bwMode="auto">
          <a:xfrm>
            <a:off x="6057900" y="2286000"/>
            <a:ext cx="34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1041" name="Line 38"/>
          <p:cNvSpPr>
            <a:spLocks noChangeShapeType="1"/>
          </p:cNvSpPr>
          <p:nvPr/>
        </p:nvSpPr>
        <p:spPr bwMode="auto">
          <a:xfrm flipV="1">
            <a:off x="1204913" y="3713163"/>
            <a:ext cx="1911350" cy="11112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2" name="Line 39"/>
          <p:cNvSpPr>
            <a:spLocks noChangeShapeType="1"/>
          </p:cNvSpPr>
          <p:nvPr/>
        </p:nvSpPr>
        <p:spPr bwMode="auto">
          <a:xfrm>
            <a:off x="3436938" y="3719513"/>
            <a:ext cx="2105025" cy="15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3" name="Line 40"/>
          <p:cNvSpPr>
            <a:spLocks noChangeShapeType="1"/>
          </p:cNvSpPr>
          <p:nvPr/>
        </p:nvSpPr>
        <p:spPr bwMode="auto">
          <a:xfrm>
            <a:off x="5883275" y="3719513"/>
            <a:ext cx="1909763" cy="15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4" name="Line 41"/>
          <p:cNvSpPr>
            <a:spLocks noChangeShapeType="1"/>
          </p:cNvSpPr>
          <p:nvPr/>
        </p:nvSpPr>
        <p:spPr bwMode="auto">
          <a:xfrm>
            <a:off x="6075363" y="2590800"/>
            <a:ext cx="1717675" cy="1122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stealth" w="lg" len="lg"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5" name="Line 42"/>
          <p:cNvSpPr>
            <a:spLocks noChangeShapeType="1"/>
          </p:cNvSpPr>
          <p:nvPr/>
        </p:nvSpPr>
        <p:spPr bwMode="auto">
          <a:xfrm flipV="1">
            <a:off x="1193800" y="2586038"/>
            <a:ext cx="1722438" cy="1116012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886" name="Text Box 46"/>
          <p:cNvSpPr txBox="1">
            <a:spLocks noChangeArrowheads="1"/>
          </p:cNvSpPr>
          <p:nvPr/>
        </p:nvSpPr>
        <p:spPr bwMode="auto">
          <a:xfrm>
            <a:off x="1828800" y="6365875"/>
            <a:ext cx="54008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The vectors </a:t>
            </a:r>
            <a:r>
              <a:rPr lang="en-US" b="1" i="1" dirty="0">
                <a:solidFill>
                  <a:srgbClr val="FF00FF"/>
                </a:solidFill>
                <a:latin typeface="Times New Roman" pitchFamily="18" charset="0"/>
              </a:rPr>
              <a:t>Rx</a:t>
            </a:r>
            <a:r>
              <a:rPr lang="en-US" dirty="0"/>
              <a:t>, </a:t>
            </a:r>
            <a:r>
              <a:rPr lang="en-US" b="1" i="1" dirty="0">
                <a:solidFill>
                  <a:srgbClr val="66FF33"/>
                </a:solidFill>
                <a:latin typeface="Times New Roman" pitchFamily="18" charset="0"/>
              </a:rPr>
              <a:t>t</a:t>
            </a:r>
            <a:r>
              <a:rPr lang="en-US" dirty="0"/>
              <a:t>, and 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</a:rPr>
              <a:t>x’</a:t>
            </a:r>
            <a:r>
              <a:rPr lang="en-US" dirty="0"/>
              <a:t> are coplanar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2F79C-4F4E-46B8-B10B-944B55A82C5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4" name="Oval 3"/>
          <p:cNvSpPr/>
          <p:nvPr/>
        </p:nvSpPr>
        <p:spPr bwMode="auto">
          <a:xfrm>
            <a:off x="6985793" y="3880068"/>
            <a:ext cx="1790700" cy="830997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F8AB4E8-851E-4722-ABF7-2B053BDC933B}"/>
                  </a:ext>
                </a:extLst>
              </p14:cNvPr>
              <p14:cNvContentPartPr/>
              <p14:nvPr/>
            </p14:nvContentPartPr>
            <p14:xfrm>
              <a:off x="1193760" y="3932280"/>
              <a:ext cx="650880" cy="5990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F8AB4E8-851E-4722-ABF7-2B053BDC933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84400" y="3922920"/>
                <a:ext cx="669600" cy="61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792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2" grpId="0" animBg="1"/>
      <p:bldP spid="675863" grpId="0" autoUpdateAnimBg="0"/>
      <p:bldP spid="675864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1219200"/>
            <a:ext cx="7010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1060450" y="1806575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7669213" y="1814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4391025" y="1143000"/>
            <a:ext cx="3381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Times New Roman" pitchFamily="18" charset="0"/>
              </a:rPr>
              <a:t>X</a:t>
            </a:r>
          </a:p>
        </p:txBody>
      </p:sp>
      <p:sp>
        <p:nvSpPr>
          <p:cNvPr id="2056" name="Freeform 7"/>
          <p:cNvSpPr>
            <a:spLocks/>
          </p:cNvSpPr>
          <p:nvPr/>
        </p:nvSpPr>
        <p:spPr bwMode="auto">
          <a:xfrm>
            <a:off x="2655888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7" name="Text Box 8"/>
          <p:cNvSpPr txBox="1">
            <a:spLocks noChangeArrowheads="1"/>
          </p:cNvSpPr>
          <p:nvPr/>
        </p:nvSpPr>
        <p:spPr bwMode="auto">
          <a:xfrm>
            <a:off x="2655888" y="2286000"/>
            <a:ext cx="192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2058" name="Freeform 9"/>
          <p:cNvSpPr>
            <a:spLocks/>
          </p:cNvSpPr>
          <p:nvPr/>
        </p:nvSpPr>
        <p:spPr bwMode="auto">
          <a:xfrm>
            <a:off x="6126163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9" name="Text Box 10"/>
          <p:cNvSpPr txBox="1">
            <a:spLocks noChangeArrowheads="1"/>
          </p:cNvSpPr>
          <p:nvPr/>
        </p:nvSpPr>
        <p:spPr bwMode="auto">
          <a:xfrm>
            <a:off x="6057900" y="2286000"/>
            <a:ext cx="34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660500" name="Line 20"/>
          <p:cNvSpPr>
            <a:spLocks noChangeShapeType="1"/>
          </p:cNvSpPr>
          <p:nvPr/>
        </p:nvSpPr>
        <p:spPr bwMode="auto">
          <a:xfrm flipH="1" flipV="1">
            <a:off x="2916238" y="2457450"/>
            <a:ext cx="238125" cy="137795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0501" name="Line 21"/>
          <p:cNvSpPr>
            <a:spLocks noChangeShapeType="1"/>
          </p:cNvSpPr>
          <p:nvPr/>
        </p:nvSpPr>
        <p:spPr bwMode="auto">
          <a:xfrm flipV="1">
            <a:off x="5837238" y="2468563"/>
            <a:ext cx="231775" cy="1382712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2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Epipolar constraint: Calibrated case</a:t>
            </a:r>
          </a:p>
        </p:txBody>
      </p:sp>
      <p:sp>
        <p:nvSpPr>
          <p:cNvPr id="660510" name="Rectangle 30"/>
          <p:cNvSpPr>
            <a:spLocks noGrp="1" noChangeArrowheads="1"/>
          </p:cNvSpPr>
          <p:nvPr>
            <p:ph type="body" idx="1"/>
          </p:nvPr>
        </p:nvSpPr>
        <p:spPr>
          <a:xfrm>
            <a:off x="381000" y="4800600"/>
            <a:ext cx="8534400" cy="1981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Char char="•"/>
            </a:pPr>
            <a:r>
              <a:rPr lang="en-US" sz="2400" b="1" i="1" dirty="0"/>
              <a:t>E x</a:t>
            </a:r>
            <a:r>
              <a:rPr lang="en-US" sz="2400" dirty="0"/>
              <a:t> is the </a:t>
            </a:r>
            <a:r>
              <a:rPr lang="en-US" sz="2400" dirty="0" err="1"/>
              <a:t>epipolar</a:t>
            </a:r>
            <a:r>
              <a:rPr lang="en-US" sz="2400" dirty="0"/>
              <a:t> line associated with </a:t>
            </a:r>
            <a:r>
              <a:rPr lang="en-US" sz="2400" b="1" i="1" dirty="0"/>
              <a:t>x</a:t>
            </a:r>
            <a:r>
              <a:rPr lang="en-US" sz="2400" i="1" dirty="0"/>
              <a:t> </a:t>
            </a:r>
            <a:r>
              <a:rPr lang="en-US" sz="2400" dirty="0"/>
              <a:t>(</a:t>
            </a:r>
            <a:r>
              <a:rPr lang="en-US" sz="2400" b="1" i="1" dirty="0"/>
              <a:t>l</a:t>
            </a:r>
            <a:r>
              <a:rPr lang="en-US" sz="2400" i="1" dirty="0"/>
              <a:t>' = </a:t>
            </a:r>
            <a:r>
              <a:rPr lang="en-US" sz="2400" b="1" i="1" dirty="0"/>
              <a:t>E x</a:t>
            </a:r>
            <a:r>
              <a:rPr lang="en-US" sz="2400" dirty="0"/>
              <a:t>)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b="1" i="1" dirty="0" err="1"/>
              <a:t>E</a:t>
            </a:r>
            <a:r>
              <a:rPr lang="en-US" sz="2400" i="1" baseline="30000" dirty="0" err="1"/>
              <a:t>T</a:t>
            </a:r>
            <a:r>
              <a:rPr lang="en-US" sz="2400" b="1" i="1" dirty="0" err="1"/>
              <a:t>x</a:t>
            </a:r>
            <a:r>
              <a:rPr lang="en-US" sz="2400" i="1" dirty="0"/>
              <a:t>'</a:t>
            </a:r>
            <a:r>
              <a:rPr lang="en-US" sz="2400" b="1" dirty="0"/>
              <a:t> </a:t>
            </a:r>
            <a:r>
              <a:rPr lang="en-US" sz="2400" dirty="0"/>
              <a:t>is the </a:t>
            </a:r>
            <a:r>
              <a:rPr lang="en-US" sz="2400" dirty="0" err="1"/>
              <a:t>epipolar</a:t>
            </a:r>
            <a:r>
              <a:rPr lang="en-US" sz="2400" dirty="0"/>
              <a:t> line associated with </a:t>
            </a:r>
            <a:r>
              <a:rPr lang="en-US" sz="2400" b="1" i="1" dirty="0"/>
              <a:t>x'</a:t>
            </a:r>
            <a:r>
              <a:rPr lang="en-US" sz="2400" i="1" dirty="0"/>
              <a:t> </a:t>
            </a:r>
            <a:r>
              <a:rPr lang="en-US" sz="2400" dirty="0"/>
              <a:t>(</a:t>
            </a:r>
            <a:r>
              <a:rPr lang="en-US" sz="2400" b="1" i="1" dirty="0"/>
              <a:t>l</a:t>
            </a:r>
            <a:r>
              <a:rPr lang="en-US" sz="2400" i="1" dirty="0"/>
              <a:t> = </a:t>
            </a:r>
            <a:r>
              <a:rPr lang="en-US" sz="2400" b="1" i="1" dirty="0" err="1"/>
              <a:t>E</a:t>
            </a:r>
            <a:r>
              <a:rPr lang="en-US" sz="2400" i="1" baseline="30000" dirty="0" err="1"/>
              <a:t>T</a:t>
            </a:r>
            <a:r>
              <a:rPr lang="en-US" sz="2400" b="1" i="1" dirty="0" err="1"/>
              <a:t>x</a:t>
            </a:r>
            <a:r>
              <a:rPr lang="en-US" sz="2400" i="1" dirty="0"/>
              <a:t>'</a:t>
            </a:r>
            <a:r>
              <a:rPr lang="en-US" sz="2400" dirty="0"/>
              <a:t>)</a:t>
            </a:r>
            <a:endParaRPr lang="en-US" sz="2400" i="1" dirty="0"/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b="1" i="1" dirty="0"/>
              <a:t>E </a:t>
            </a:r>
            <a:r>
              <a:rPr lang="en-US" sz="2400" b="1" i="1" dirty="0" err="1"/>
              <a:t>e</a:t>
            </a:r>
            <a:r>
              <a:rPr lang="en-US" sz="2400" i="1" dirty="0"/>
              <a:t> </a:t>
            </a:r>
            <a:r>
              <a:rPr lang="en-US" sz="2400" dirty="0"/>
              <a:t>= 0   and   </a:t>
            </a:r>
            <a:r>
              <a:rPr lang="en-US" sz="2400" b="1" i="1" dirty="0" err="1"/>
              <a:t>E</a:t>
            </a:r>
            <a:r>
              <a:rPr lang="en-US" sz="2400" i="1" baseline="30000" dirty="0" err="1"/>
              <a:t>T</a:t>
            </a:r>
            <a:r>
              <a:rPr lang="en-US" sz="2400" b="1" i="1" dirty="0" err="1"/>
              <a:t>e</a:t>
            </a:r>
            <a:r>
              <a:rPr lang="en-US" sz="2400" i="1" dirty="0"/>
              <a:t>' = 0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b="1" i="1" dirty="0"/>
              <a:t>E</a:t>
            </a:r>
            <a:r>
              <a:rPr lang="en-US" sz="2400" i="1" dirty="0"/>
              <a:t> </a:t>
            </a:r>
            <a:r>
              <a:rPr lang="en-US" sz="2400" dirty="0"/>
              <a:t>is singular (rank two)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b="1" i="1" dirty="0"/>
              <a:t>E</a:t>
            </a:r>
            <a:r>
              <a:rPr lang="en-US" sz="2400" dirty="0"/>
              <a:t> has five degrees of freedom </a:t>
            </a:r>
          </a:p>
        </p:txBody>
      </p:sp>
      <p:sp>
        <p:nvSpPr>
          <p:cNvPr id="2064" name="AutoShape 36"/>
          <p:cNvSpPr>
            <a:spLocks noChangeArrowheads="1"/>
          </p:cNvSpPr>
          <p:nvPr/>
        </p:nvSpPr>
        <p:spPr bwMode="auto">
          <a:xfrm>
            <a:off x="3162300" y="41148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0498" name="Oval 18"/>
          <p:cNvSpPr>
            <a:spLocks noChangeArrowheads="1"/>
          </p:cNvSpPr>
          <p:nvPr/>
        </p:nvSpPr>
        <p:spPr bwMode="auto">
          <a:xfrm>
            <a:off x="3055938" y="3641725"/>
            <a:ext cx="138112" cy="1333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0499" name="Oval 19"/>
          <p:cNvSpPr>
            <a:spLocks noChangeArrowheads="1"/>
          </p:cNvSpPr>
          <p:nvPr/>
        </p:nvSpPr>
        <p:spPr bwMode="auto">
          <a:xfrm>
            <a:off x="5786438" y="3668713"/>
            <a:ext cx="138112" cy="1333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9" name="Object 26"/>
          <p:cNvGraphicFramePr>
            <a:graphicFrameLocks noChangeAspect="1"/>
          </p:cNvGraphicFramePr>
          <p:nvPr>
            <p:extLst/>
          </p:nvPr>
        </p:nvGraphicFramePr>
        <p:xfrm>
          <a:off x="609600" y="4132263"/>
          <a:ext cx="22225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5" imgW="1054080" imgH="203040" progId="Equation.3">
                  <p:embed/>
                </p:oleObj>
              </mc:Choice>
              <mc:Fallback>
                <p:oleObj name="Equation" r:id="rId5" imgW="1054080" imgH="203040" progId="Equation.3">
                  <p:embed/>
                  <p:pic>
                    <p:nvPicPr>
                      <p:cNvPr id="19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132263"/>
                        <a:ext cx="22225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45"/>
          <p:cNvGrpSpPr>
            <a:grpSpLocks/>
          </p:cNvGrpSpPr>
          <p:nvPr/>
        </p:nvGrpSpPr>
        <p:grpSpPr bwMode="auto">
          <a:xfrm>
            <a:off x="3162300" y="4041775"/>
            <a:ext cx="5157788" cy="542925"/>
            <a:chOff x="1992" y="2546"/>
            <a:chExt cx="3249" cy="342"/>
          </a:xfrm>
        </p:grpSpPr>
        <p:graphicFrame>
          <p:nvGraphicFramePr>
            <p:cNvPr id="21" name="Object 27"/>
            <p:cNvGraphicFramePr>
              <a:graphicFrameLocks noChangeAspect="1"/>
            </p:cNvGraphicFramePr>
            <p:nvPr>
              <p:extLst/>
            </p:nvPr>
          </p:nvGraphicFramePr>
          <p:xfrm>
            <a:off x="2487" y="2546"/>
            <a:ext cx="2754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" name="Equation" r:id="rId7" imgW="1841400" imgH="228600" progId="Equation.3">
                    <p:embed/>
                  </p:oleObj>
                </mc:Choice>
                <mc:Fallback>
                  <p:oleObj name="Equation" r:id="rId7" imgW="1841400" imgH="228600" progId="Equation.3">
                    <p:embed/>
                    <p:pic>
                      <p:nvPicPr>
                        <p:cNvPr id="21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7" y="2546"/>
                          <a:ext cx="2754" cy="3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AutoShape 28"/>
            <p:cNvSpPr>
              <a:spLocks noChangeArrowheads="1"/>
            </p:cNvSpPr>
            <p:nvPr/>
          </p:nvSpPr>
          <p:spPr bwMode="auto">
            <a:xfrm>
              <a:off x="1992" y="2592"/>
              <a:ext cx="336" cy="240"/>
            </a:xfrm>
            <a:prstGeom prst="rightArrow">
              <a:avLst>
                <a:gd name="adj1" fmla="val 50000"/>
                <a:gd name="adj2" fmla="val 3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8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0500" grpId="0" animBg="1"/>
      <p:bldP spid="660501" grpId="0" animBg="1"/>
      <p:bldP spid="660510" grpId="0" build="p"/>
      <p:bldP spid="660498" grpId="0" animBg="1"/>
      <p:bldP spid="66049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4175" y="76200"/>
            <a:ext cx="8229600" cy="1143000"/>
          </a:xfrm>
        </p:spPr>
        <p:txBody>
          <a:bodyPr/>
          <a:lstStyle/>
          <a:p>
            <a:r>
              <a:rPr lang="en-US" dirty="0"/>
              <a:t>Moving on to stereo…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4175" y="101361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/>
              <a:t>	Fuse a calibrated binocular stereo pair to produce a depth image</a:t>
            </a:r>
          </a:p>
        </p:txBody>
      </p:sp>
      <p:sp>
        <p:nvSpPr>
          <p:cNvPr id="38916" name="Text Box 10"/>
          <p:cNvSpPr txBox="1">
            <a:spLocks noChangeArrowheads="1"/>
          </p:cNvSpPr>
          <p:nvPr/>
        </p:nvSpPr>
        <p:spPr bwMode="auto">
          <a:xfrm>
            <a:off x="2432050" y="1919288"/>
            <a:ext cx="996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/>
              <a:t>image 1</a:t>
            </a:r>
            <a:endParaRPr lang="en-GB" dirty="0"/>
          </a:p>
        </p:txBody>
      </p:sp>
      <p:sp>
        <p:nvSpPr>
          <p:cNvPr id="38917" name="Text Box 11"/>
          <p:cNvSpPr txBox="1">
            <a:spLocks noChangeArrowheads="1"/>
          </p:cNvSpPr>
          <p:nvPr/>
        </p:nvSpPr>
        <p:spPr bwMode="auto">
          <a:xfrm>
            <a:off x="5556250" y="1919288"/>
            <a:ext cx="996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image 2</a:t>
            </a:r>
            <a:endParaRPr lang="en-GB"/>
          </a:p>
        </p:txBody>
      </p:sp>
      <p:sp>
        <p:nvSpPr>
          <p:cNvPr id="38918" name="Text Box 12"/>
          <p:cNvSpPr txBox="1">
            <a:spLocks noChangeArrowheads="1"/>
          </p:cNvSpPr>
          <p:nvPr/>
        </p:nvSpPr>
        <p:spPr bwMode="auto">
          <a:xfrm>
            <a:off x="3433763" y="4357688"/>
            <a:ext cx="198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Dense depth map</a:t>
            </a:r>
            <a:endParaRPr lang="en-GB"/>
          </a:p>
        </p:txBody>
      </p:sp>
      <p:pic>
        <p:nvPicPr>
          <p:cNvPr id="38919" name="Picture 13" descr="rect_006_007_lef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5588" y="2270125"/>
            <a:ext cx="2741612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14" descr="rect_006_007_r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259013"/>
            <a:ext cx="2749550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15" descr="disparity_006_007_l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768850"/>
            <a:ext cx="2749550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2" name="TextBox 9"/>
          <p:cNvSpPr txBox="1">
            <a:spLocks noChangeArrowheads="1"/>
          </p:cNvSpPr>
          <p:nvPr/>
        </p:nvSpPr>
        <p:spPr bwMode="auto">
          <a:xfrm flipH="1">
            <a:off x="6218238" y="6334125"/>
            <a:ext cx="29257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Many of these slides adapted from Steve Seitz and Lana Lazebnik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53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reeform 2"/>
          <p:cNvSpPr>
            <a:spLocks/>
          </p:cNvSpPr>
          <p:nvPr/>
        </p:nvSpPr>
        <p:spPr bwMode="auto">
          <a:xfrm>
            <a:off x="7291388" y="685800"/>
            <a:ext cx="1220787" cy="839788"/>
          </a:xfrm>
          <a:custGeom>
            <a:avLst/>
            <a:gdLst>
              <a:gd name="T0" fmla="*/ 2147483647 w 865"/>
              <a:gd name="T1" fmla="*/ 0 h 529"/>
              <a:gd name="T2" fmla="*/ 2147483647 w 865"/>
              <a:gd name="T3" fmla="*/ 2147483647 h 529"/>
              <a:gd name="T4" fmla="*/ 2147483647 w 865"/>
              <a:gd name="T5" fmla="*/ 2147483647 h 529"/>
              <a:gd name="T6" fmla="*/ 2147483647 w 865"/>
              <a:gd name="T7" fmla="*/ 2147483647 h 529"/>
              <a:gd name="T8" fmla="*/ 2147483647 w 865"/>
              <a:gd name="T9" fmla="*/ 2147483647 h 529"/>
              <a:gd name="T10" fmla="*/ 2147483647 w 865"/>
              <a:gd name="T11" fmla="*/ 2147483647 h 529"/>
              <a:gd name="T12" fmla="*/ 2147483647 w 865"/>
              <a:gd name="T13" fmla="*/ 2147483647 h 529"/>
              <a:gd name="T14" fmla="*/ 2147483647 w 865"/>
              <a:gd name="T15" fmla="*/ 2147483647 h 529"/>
              <a:gd name="T16" fmla="*/ 2147483647 w 865"/>
              <a:gd name="T17" fmla="*/ 2147483647 h 529"/>
              <a:gd name="T18" fmla="*/ 0 w 865"/>
              <a:gd name="T19" fmla="*/ 2147483647 h 529"/>
              <a:gd name="T20" fmla="*/ 0 w 865"/>
              <a:gd name="T21" fmla="*/ 2147483647 h 529"/>
              <a:gd name="T22" fmla="*/ 0 w 865"/>
              <a:gd name="T23" fmla="*/ 2147483647 h 529"/>
              <a:gd name="T24" fmla="*/ 2147483647 w 865"/>
              <a:gd name="T25" fmla="*/ 2147483647 h 529"/>
              <a:gd name="T26" fmla="*/ 2147483647 w 865"/>
              <a:gd name="T27" fmla="*/ 2147483647 h 529"/>
              <a:gd name="T28" fmla="*/ 2147483647 w 865"/>
              <a:gd name="T29" fmla="*/ 2147483647 h 529"/>
              <a:gd name="T30" fmla="*/ 2147483647 w 865"/>
              <a:gd name="T31" fmla="*/ 2147483647 h 529"/>
              <a:gd name="T32" fmla="*/ 2147483647 w 865"/>
              <a:gd name="T33" fmla="*/ 2147483647 h 529"/>
              <a:gd name="T34" fmla="*/ 2147483647 w 865"/>
              <a:gd name="T35" fmla="*/ 2147483647 h 529"/>
              <a:gd name="T36" fmla="*/ 2147483647 w 865"/>
              <a:gd name="T37" fmla="*/ 2147483647 h 529"/>
              <a:gd name="T38" fmla="*/ 2147483647 w 865"/>
              <a:gd name="T39" fmla="*/ 2147483647 h 529"/>
              <a:gd name="T40" fmla="*/ 2147483647 w 865"/>
              <a:gd name="T41" fmla="*/ 2147483647 h 529"/>
              <a:gd name="T42" fmla="*/ 2147483647 w 865"/>
              <a:gd name="T43" fmla="*/ 2147483647 h 529"/>
              <a:gd name="T44" fmla="*/ 2147483647 w 865"/>
              <a:gd name="T45" fmla="*/ 2147483647 h 529"/>
              <a:gd name="T46" fmla="*/ 2147483647 w 865"/>
              <a:gd name="T47" fmla="*/ 2147483647 h 529"/>
              <a:gd name="T48" fmla="*/ 2147483647 w 865"/>
              <a:gd name="T49" fmla="*/ 2147483647 h 529"/>
              <a:gd name="T50" fmla="*/ 2147483647 w 865"/>
              <a:gd name="T51" fmla="*/ 2147483647 h 529"/>
              <a:gd name="T52" fmla="*/ 2147483647 w 865"/>
              <a:gd name="T53" fmla="*/ 2147483647 h 529"/>
              <a:gd name="T54" fmla="*/ 2147483647 w 865"/>
              <a:gd name="T55" fmla="*/ 2147483647 h 529"/>
              <a:gd name="T56" fmla="*/ 2147483647 w 865"/>
              <a:gd name="T57" fmla="*/ 2147483647 h 529"/>
              <a:gd name="T58" fmla="*/ 2147483647 w 865"/>
              <a:gd name="T59" fmla="*/ 2147483647 h 529"/>
              <a:gd name="T60" fmla="*/ 2147483647 w 865"/>
              <a:gd name="T61" fmla="*/ 2147483647 h 529"/>
              <a:gd name="T62" fmla="*/ 2147483647 w 865"/>
              <a:gd name="T63" fmla="*/ 2147483647 h 529"/>
              <a:gd name="T64" fmla="*/ 2147483647 w 865"/>
              <a:gd name="T65" fmla="*/ 2147483647 h 529"/>
              <a:gd name="T66" fmla="*/ 2147483647 w 865"/>
              <a:gd name="T67" fmla="*/ 2147483647 h 529"/>
              <a:gd name="T68" fmla="*/ 2147483647 w 865"/>
              <a:gd name="T69" fmla="*/ 2147483647 h 529"/>
              <a:gd name="T70" fmla="*/ 2147483647 w 865"/>
              <a:gd name="T71" fmla="*/ 2147483647 h 529"/>
              <a:gd name="T72" fmla="*/ 2147483647 w 865"/>
              <a:gd name="T73" fmla="*/ 2147483647 h 529"/>
              <a:gd name="T74" fmla="*/ 2147483647 w 865"/>
              <a:gd name="T75" fmla="*/ 2147483647 h 529"/>
              <a:gd name="T76" fmla="*/ 2147483647 w 865"/>
              <a:gd name="T77" fmla="*/ 2147483647 h 529"/>
              <a:gd name="T78" fmla="*/ 2147483647 w 865"/>
              <a:gd name="T79" fmla="*/ 0 h 52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865"/>
              <a:gd name="T121" fmla="*/ 0 h 529"/>
              <a:gd name="T122" fmla="*/ 865 w 865"/>
              <a:gd name="T123" fmla="*/ 529 h 52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865" h="529">
                <a:moveTo>
                  <a:pt x="84" y="0"/>
                </a:moveTo>
                <a:lnTo>
                  <a:pt x="72" y="24"/>
                </a:lnTo>
                <a:lnTo>
                  <a:pt x="72" y="48"/>
                </a:lnTo>
                <a:lnTo>
                  <a:pt x="48" y="72"/>
                </a:lnTo>
                <a:lnTo>
                  <a:pt x="36" y="96"/>
                </a:lnTo>
                <a:lnTo>
                  <a:pt x="36" y="120"/>
                </a:lnTo>
                <a:lnTo>
                  <a:pt x="36" y="144"/>
                </a:lnTo>
                <a:lnTo>
                  <a:pt x="24" y="168"/>
                </a:lnTo>
                <a:lnTo>
                  <a:pt x="12" y="192"/>
                </a:lnTo>
                <a:lnTo>
                  <a:pt x="0" y="216"/>
                </a:lnTo>
                <a:lnTo>
                  <a:pt x="0" y="240"/>
                </a:lnTo>
                <a:lnTo>
                  <a:pt x="0" y="264"/>
                </a:lnTo>
                <a:lnTo>
                  <a:pt x="12" y="288"/>
                </a:lnTo>
                <a:lnTo>
                  <a:pt x="12" y="312"/>
                </a:lnTo>
                <a:lnTo>
                  <a:pt x="24" y="336"/>
                </a:lnTo>
                <a:lnTo>
                  <a:pt x="24" y="360"/>
                </a:lnTo>
                <a:lnTo>
                  <a:pt x="36" y="384"/>
                </a:lnTo>
                <a:lnTo>
                  <a:pt x="36" y="408"/>
                </a:lnTo>
                <a:lnTo>
                  <a:pt x="48" y="432"/>
                </a:lnTo>
                <a:lnTo>
                  <a:pt x="60" y="456"/>
                </a:lnTo>
                <a:lnTo>
                  <a:pt x="852" y="528"/>
                </a:lnTo>
                <a:lnTo>
                  <a:pt x="804" y="480"/>
                </a:lnTo>
                <a:lnTo>
                  <a:pt x="792" y="456"/>
                </a:lnTo>
                <a:lnTo>
                  <a:pt x="780" y="420"/>
                </a:lnTo>
                <a:lnTo>
                  <a:pt x="768" y="396"/>
                </a:lnTo>
                <a:lnTo>
                  <a:pt x="756" y="372"/>
                </a:lnTo>
                <a:lnTo>
                  <a:pt x="744" y="348"/>
                </a:lnTo>
                <a:lnTo>
                  <a:pt x="744" y="324"/>
                </a:lnTo>
                <a:lnTo>
                  <a:pt x="744" y="288"/>
                </a:lnTo>
                <a:lnTo>
                  <a:pt x="744" y="264"/>
                </a:lnTo>
                <a:lnTo>
                  <a:pt x="744" y="240"/>
                </a:lnTo>
                <a:lnTo>
                  <a:pt x="768" y="216"/>
                </a:lnTo>
                <a:lnTo>
                  <a:pt x="768" y="192"/>
                </a:lnTo>
                <a:lnTo>
                  <a:pt x="780" y="168"/>
                </a:lnTo>
                <a:lnTo>
                  <a:pt x="804" y="156"/>
                </a:lnTo>
                <a:lnTo>
                  <a:pt x="804" y="132"/>
                </a:lnTo>
                <a:lnTo>
                  <a:pt x="828" y="108"/>
                </a:lnTo>
                <a:lnTo>
                  <a:pt x="852" y="96"/>
                </a:lnTo>
                <a:lnTo>
                  <a:pt x="864" y="72"/>
                </a:lnTo>
                <a:lnTo>
                  <a:pt x="84" y="0"/>
                </a:lnTo>
              </a:path>
            </a:pathLst>
          </a:custGeom>
          <a:gradFill rotWithShape="0">
            <a:gsLst>
              <a:gs pos="0">
                <a:srgbClr val="012501"/>
              </a:gs>
              <a:gs pos="100000">
                <a:srgbClr val="037C03"/>
              </a:gs>
            </a:gsLst>
            <a:lin ang="18900000" scaled="1"/>
          </a:gradFill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5" name="Line 3"/>
          <p:cNvSpPr>
            <a:spLocks noChangeShapeType="1"/>
          </p:cNvSpPr>
          <p:nvPr/>
        </p:nvSpPr>
        <p:spPr bwMode="auto">
          <a:xfrm>
            <a:off x="4700588" y="4038600"/>
            <a:ext cx="3251200" cy="182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6" name="Line 4"/>
          <p:cNvSpPr>
            <a:spLocks noChangeShapeType="1"/>
          </p:cNvSpPr>
          <p:nvPr/>
        </p:nvSpPr>
        <p:spPr bwMode="auto">
          <a:xfrm flipV="1">
            <a:off x="6021388" y="990600"/>
            <a:ext cx="1795462" cy="1771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Freeform 5"/>
          <p:cNvSpPr>
            <a:spLocks/>
          </p:cNvSpPr>
          <p:nvPr/>
        </p:nvSpPr>
        <p:spPr bwMode="auto">
          <a:xfrm>
            <a:off x="4632325" y="1447800"/>
            <a:ext cx="1695450" cy="1601788"/>
          </a:xfrm>
          <a:custGeom>
            <a:avLst/>
            <a:gdLst>
              <a:gd name="T0" fmla="*/ 2147483647 w 1201"/>
              <a:gd name="T1" fmla="*/ 2147483647 h 1009"/>
              <a:gd name="T2" fmla="*/ 2147483647 w 1201"/>
              <a:gd name="T3" fmla="*/ 2147483647 h 1009"/>
              <a:gd name="T4" fmla="*/ 2147483647 w 1201"/>
              <a:gd name="T5" fmla="*/ 2147483647 h 1009"/>
              <a:gd name="T6" fmla="*/ 0 w 1201"/>
              <a:gd name="T7" fmla="*/ 0 h 1009"/>
              <a:gd name="T8" fmla="*/ 2147483647 w 1201"/>
              <a:gd name="T9" fmla="*/ 2147483647 h 10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009"/>
              <a:gd name="T17" fmla="*/ 1201 w 1201"/>
              <a:gd name="T18" fmla="*/ 1009 h 10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1" h="1009">
                <a:moveTo>
                  <a:pt x="336" y="576"/>
                </a:moveTo>
                <a:lnTo>
                  <a:pt x="1200" y="1008"/>
                </a:lnTo>
                <a:lnTo>
                  <a:pt x="864" y="432"/>
                </a:lnTo>
                <a:lnTo>
                  <a:pt x="0" y="0"/>
                </a:lnTo>
                <a:lnTo>
                  <a:pt x="336" y="576"/>
                </a:lnTo>
              </a:path>
            </a:pathLst>
          </a:custGeom>
          <a:solidFill>
            <a:srgbClr val="919191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 flipH="1" flipV="1">
            <a:off x="7816850" y="990600"/>
            <a:ext cx="66675" cy="2438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 flipV="1">
            <a:off x="5343525" y="2743200"/>
            <a:ext cx="677863" cy="666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0" name="Freeform 8"/>
          <p:cNvSpPr>
            <a:spLocks/>
          </p:cNvSpPr>
          <p:nvPr/>
        </p:nvSpPr>
        <p:spPr bwMode="auto">
          <a:xfrm>
            <a:off x="4497388" y="2219325"/>
            <a:ext cx="1220787" cy="2001838"/>
          </a:xfrm>
          <a:custGeom>
            <a:avLst/>
            <a:gdLst>
              <a:gd name="T0" fmla="*/ 0 w 865"/>
              <a:gd name="T1" fmla="*/ 2147483647 h 1261"/>
              <a:gd name="T2" fmla="*/ 2147483647 w 865"/>
              <a:gd name="T3" fmla="*/ 2147483647 h 1261"/>
              <a:gd name="T4" fmla="*/ 2147483647 w 865"/>
              <a:gd name="T5" fmla="*/ 2147483647 h 1261"/>
              <a:gd name="T6" fmla="*/ 0 w 865"/>
              <a:gd name="T7" fmla="*/ 0 h 1261"/>
              <a:gd name="T8" fmla="*/ 0 w 865"/>
              <a:gd name="T9" fmla="*/ 2147483647 h 12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"/>
              <a:gd name="T16" fmla="*/ 0 h 1261"/>
              <a:gd name="T17" fmla="*/ 865 w 865"/>
              <a:gd name="T18" fmla="*/ 1261 h 12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" h="1261">
                <a:moveTo>
                  <a:pt x="0" y="828"/>
                </a:moveTo>
                <a:lnTo>
                  <a:pt x="864" y="1260"/>
                </a:lnTo>
                <a:lnTo>
                  <a:pt x="864" y="414"/>
                </a:lnTo>
                <a:lnTo>
                  <a:pt x="0" y="0"/>
                </a:lnTo>
                <a:lnTo>
                  <a:pt x="0" y="828"/>
                </a:lnTo>
              </a:path>
            </a:pathLst>
          </a:custGeom>
          <a:solidFill>
            <a:srgbClr val="FEBF02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1" name="Freeform 9"/>
          <p:cNvSpPr>
            <a:spLocks/>
          </p:cNvSpPr>
          <p:nvPr/>
        </p:nvSpPr>
        <p:spPr bwMode="auto">
          <a:xfrm>
            <a:off x="7410450" y="2743200"/>
            <a:ext cx="1558925" cy="1525588"/>
          </a:xfrm>
          <a:custGeom>
            <a:avLst/>
            <a:gdLst>
              <a:gd name="T0" fmla="*/ 0 w 1105"/>
              <a:gd name="T1" fmla="*/ 2147483647 h 961"/>
              <a:gd name="T2" fmla="*/ 0 w 1105"/>
              <a:gd name="T3" fmla="*/ 2147483647 h 961"/>
              <a:gd name="T4" fmla="*/ 2147483647 w 1105"/>
              <a:gd name="T5" fmla="*/ 2147483647 h 961"/>
              <a:gd name="T6" fmla="*/ 2147483647 w 1105"/>
              <a:gd name="T7" fmla="*/ 0 h 961"/>
              <a:gd name="T8" fmla="*/ 0 w 1105"/>
              <a:gd name="T9" fmla="*/ 2147483647 h 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5"/>
              <a:gd name="T16" fmla="*/ 0 h 961"/>
              <a:gd name="T17" fmla="*/ 1105 w 1105"/>
              <a:gd name="T18" fmla="*/ 961 h 9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5" h="961">
                <a:moveTo>
                  <a:pt x="0" y="202"/>
                </a:moveTo>
                <a:lnTo>
                  <a:pt x="0" y="960"/>
                </a:lnTo>
                <a:lnTo>
                  <a:pt x="1104" y="758"/>
                </a:lnTo>
                <a:lnTo>
                  <a:pt x="1104" y="0"/>
                </a:lnTo>
                <a:lnTo>
                  <a:pt x="0" y="202"/>
                </a:lnTo>
              </a:path>
            </a:pathLst>
          </a:custGeom>
          <a:solidFill>
            <a:srgbClr val="919191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H="1" flipV="1">
            <a:off x="7883525" y="3429000"/>
            <a:ext cx="34925" cy="1428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3" name="Freeform 11"/>
          <p:cNvSpPr>
            <a:spLocks/>
          </p:cNvSpPr>
          <p:nvPr/>
        </p:nvSpPr>
        <p:spPr bwMode="auto">
          <a:xfrm>
            <a:off x="7613650" y="3937000"/>
            <a:ext cx="1220788" cy="2001838"/>
          </a:xfrm>
          <a:custGeom>
            <a:avLst/>
            <a:gdLst>
              <a:gd name="T0" fmla="*/ 0 w 865"/>
              <a:gd name="T1" fmla="*/ 2147483647 h 1261"/>
              <a:gd name="T2" fmla="*/ 2147483647 w 865"/>
              <a:gd name="T3" fmla="*/ 2147483647 h 1261"/>
              <a:gd name="T4" fmla="*/ 2147483647 w 865"/>
              <a:gd name="T5" fmla="*/ 2147483647 h 1261"/>
              <a:gd name="T6" fmla="*/ 0 w 865"/>
              <a:gd name="T7" fmla="*/ 0 h 1261"/>
              <a:gd name="T8" fmla="*/ 0 w 865"/>
              <a:gd name="T9" fmla="*/ 2147483647 h 12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"/>
              <a:gd name="T16" fmla="*/ 0 h 1261"/>
              <a:gd name="T17" fmla="*/ 865 w 865"/>
              <a:gd name="T18" fmla="*/ 1261 h 12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" h="1261">
                <a:moveTo>
                  <a:pt x="0" y="828"/>
                </a:moveTo>
                <a:lnTo>
                  <a:pt x="864" y="1260"/>
                </a:lnTo>
                <a:lnTo>
                  <a:pt x="864" y="414"/>
                </a:lnTo>
                <a:lnTo>
                  <a:pt x="0" y="0"/>
                </a:lnTo>
                <a:lnTo>
                  <a:pt x="0" y="828"/>
                </a:lnTo>
              </a:path>
            </a:pathLst>
          </a:custGeom>
          <a:solidFill>
            <a:srgbClr val="FEBF02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 flipV="1">
            <a:off x="4700588" y="3409950"/>
            <a:ext cx="642937" cy="628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 flipH="1" flipV="1">
            <a:off x="7918450" y="4857750"/>
            <a:ext cx="33338" cy="1009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6" name="Oval 16"/>
          <p:cNvSpPr>
            <a:spLocks noChangeArrowheads="1"/>
          </p:cNvSpPr>
          <p:nvPr/>
        </p:nvSpPr>
        <p:spPr bwMode="auto">
          <a:xfrm>
            <a:off x="7856538" y="3397250"/>
            <a:ext cx="55562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7" name="Oval 17"/>
          <p:cNvSpPr>
            <a:spLocks noChangeArrowheads="1"/>
          </p:cNvSpPr>
          <p:nvPr/>
        </p:nvSpPr>
        <p:spPr bwMode="auto">
          <a:xfrm>
            <a:off x="5992813" y="2730500"/>
            <a:ext cx="57150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8" name="Freeform 18"/>
          <p:cNvSpPr>
            <a:spLocks/>
          </p:cNvSpPr>
          <p:nvPr/>
        </p:nvSpPr>
        <p:spPr bwMode="auto">
          <a:xfrm>
            <a:off x="4343400" y="3989388"/>
            <a:ext cx="393700" cy="387350"/>
          </a:xfrm>
          <a:custGeom>
            <a:avLst/>
            <a:gdLst>
              <a:gd name="T0" fmla="*/ 0 w 279"/>
              <a:gd name="T1" fmla="*/ 2147483647 h 244"/>
              <a:gd name="T2" fmla="*/ 2147483647 w 279"/>
              <a:gd name="T3" fmla="*/ 2147483647 h 244"/>
              <a:gd name="T4" fmla="*/ 2147483647 w 279"/>
              <a:gd name="T5" fmla="*/ 0 h 244"/>
              <a:gd name="T6" fmla="*/ 2147483647 w 279"/>
              <a:gd name="T7" fmla="*/ 2147483647 h 244"/>
              <a:gd name="T8" fmla="*/ 2147483647 w 279"/>
              <a:gd name="T9" fmla="*/ 2147483647 h 244"/>
              <a:gd name="T10" fmla="*/ 2147483647 w 279"/>
              <a:gd name="T11" fmla="*/ 2147483647 h 244"/>
              <a:gd name="T12" fmla="*/ 2147483647 w 279"/>
              <a:gd name="T13" fmla="*/ 2147483647 h 244"/>
              <a:gd name="T14" fmla="*/ 2147483647 w 279"/>
              <a:gd name="T15" fmla="*/ 2147483647 h 244"/>
              <a:gd name="T16" fmla="*/ 2147483647 w 279"/>
              <a:gd name="T17" fmla="*/ 2147483647 h 244"/>
              <a:gd name="T18" fmla="*/ 2147483647 w 279"/>
              <a:gd name="T19" fmla="*/ 2147483647 h 244"/>
              <a:gd name="T20" fmla="*/ 2147483647 w 279"/>
              <a:gd name="T21" fmla="*/ 2147483647 h 244"/>
              <a:gd name="T22" fmla="*/ 2147483647 w 279"/>
              <a:gd name="T23" fmla="*/ 2147483647 h 244"/>
              <a:gd name="T24" fmla="*/ 2147483647 w 279"/>
              <a:gd name="T25" fmla="*/ 2147483647 h 244"/>
              <a:gd name="T26" fmla="*/ 2147483647 w 279"/>
              <a:gd name="T27" fmla="*/ 2147483647 h 244"/>
              <a:gd name="T28" fmla="*/ 2147483647 w 279"/>
              <a:gd name="T29" fmla="*/ 2147483647 h 244"/>
              <a:gd name="T30" fmla="*/ 2147483647 w 279"/>
              <a:gd name="T31" fmla="*/ 2147483647 h 244"/>
              <a:gd name="T32" fmla="*/ 2147483647 w 279"/>
              <a:gd name="T33" fmla="*/ 2147483647 h 244"/>
              <a:gd name="T34" fmla="*/ 2147483647 w 279"/>
              <a:gd name="T35" fmla="*/ 2147483647 h 244"/>
              <a:gd name="T36" fmla="*/ 2147483647 w 279"/>
              <a:gd name="T37" fmla="*/ 2147483647 h 244"/>
              <a:gd name="T38" fmla="*/ 2147483647 w 279"/>
              <a:gd name="T39" fmla="*/ 2147483647 h 244"/>
              <a:gd name="T40" fmla="*/ 2147483647 w 279"/>
              <a:gd name="T41" fmla="*/ 2147483647 h 244"/>
              <a:gd name="T42" fmla="*/ 2147483647 w 279"/>
              <a:gd name="T43" fmla="*/ 2147483647 h 244"/>
              <a:gd name="T44" fmla="*/ 2147483647 w 279"/>
              <a:gd name="T45" fmla="*/ 2147483647 h 244"/>
              <a:gd name="T46" fmla="*/ 2147483647 w 279"/>
              <a:gd name="T47" fmla="*/ 2147483647 h 244"/>
              <a:gd name="T48" fmla="*/ 2147483647 w 279"/>
              <a:gd name="T49" fmla="*/ 2147483647 h 244"/>
              <a:gd name="T50" fmla="*/ 2147483647 w 279"/>
              <a:gd name="T51" fmla="*/ 2147483647 h 244"/>
              <a:gd name="T52" fmla="*/ 2147483647 w 279"/>
              <a:gd name="T53" fmla="*/ 2147483647 h 244"/>
              <a:gd name="T54" fmla="*/ 2147483647 w 279"/>
              <a:gd name="T55" fmla="*/ 2147483647 h 244"/>
              <a:gd name="T56" fmla="*/ 2147483647 w 279"/>
              <a:gd name="T57" fmla="*/ 2147483647 h 244"/>
              <a:gd name="T58" fmla="*/ 2147483647 w 279"/>
              <a:gd name="T59" fmla="*/ 2147483647 h 244"/>
              <a:gd name="T60" fmla="*/ 2147483647 w 279"/>
              <a:gd name="T61" fmla="*/ 2147483647 h 244"/>
              <a:gd name="T62" fmla="*/ 2147483647 w 279"/>
              <a:gd name="T63" fmla="*/ 2147483647 h 244"/>
              <a:gd name="T64" fmla="*/ 2147483647 w 279"/>
              <a:gd name="T65" fmla="*/ 2147483647 h 244"/>
              <a:gd name="T66" fmla="*/ 2147483647 w 279"/>
              <a:gd name="T67" fmla="*/ 2147483647 h 244"/>
              <a:gd name="T68" fmla="*/ 2147483647 w 279"/>
              <a:gd name="T69" fmla="*/ 2147483647 h 244"/>
              <a:gd name="T70" fmla="*/ 2147483647 w 279"/>
              <a:gd name="T71" fmla="*/ 2147483647 h 244"/>
              <a:gd name="T72" fmla="*/ 2147483647 w 279"/>
              <a:gd name="T73" fmla="*/ 2147483647 h 244"/>
              <a:gd name="T74" fmla="*/ 2147483647 w 279"/>
              <a:gd name="T75" fmla="*/ 2147483647 h 244"/>
              <a:gd name="T76" fmla="*/ 2147483647 w 279"/>
              <a:gd name="T77" fmla="*/ 2147483647 h 244"/>
              <a:gd name="T78" fmla="*/ 2147483647 w 279"/>
              <a:gd name="T79" fmla="*/ 2147483647 h 244"/>
              <a:gd name="T80" fmla="*/ 2147483647 w 279"/>
              <a:gd name="T81" fmla="*/ 2147483647 h 244"/>
              <a:gd name="T82" fmla="*/ 2147483647 w 279"/>
              <a:gd name="T83" fmla="*/ 2147483647 h 244"/>
              <a:gd name="T84" fmla="*/ 2147483647 w 279"/>
              <a:gd name="T85" fmla="*/ 2147483647 h 244"/>
              <a:gd name="T86" fmla="*/ 2147483647 w 279"/>
              <a:gd name="T87" fmla="*/ 2147483647 h 244"/>
              <a:gd name="T88" fmla="*/ 2147483647 w 279"/>
              <a:gd name="T89" fmla="*/ 2147483647 h 244"/>
              <a:gd name="T90" fmla="*/ 2147483647 w 279"/>
              <a:gd name="T91" fmla="*/ 2147483647 h 244"/>
              <a:gd name="T92" fmla="*/ 2147483647 w 279"/>
              <a:gd name="T93" fmla="*/ 2147483647 h 244"/>
              <a:gd name="T94" fmla="*/ 2147483647 w 279"/>
              <a:gd name="T95" fmla="*/ 2147483647 h 244"/>
              <a:gd name="T96" fmla="*/ 2147483647 w 279"/>
              <a:gd name="T97" fmla="*/ 2147483647 h 244"/>
              <a:gd name="T98" fmla="*/ 0 w 279"/>
              <a:gd name="T99" fmla="*/ 2147483647 h 24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79"/>
              <a:gd name="T151" fmla="*/ 0 h 244"/>
              <a:gd name="T152" fmla="*/ 279 w 279"/>
              <a:gd name="T153" fmla="*/ 244 h 24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79" h="244">
                <a:moveTo>
                  <a:pt x="0" y="243"/>
                </a:moveTo>
                <a:lnTo>
                  <a:pt x="148" y="1"/>
                </a:lnTo>
                <a:lnTo>
                  <a:pt x="160" y="0"/>
                </a:lnTo>
                <a:lnTo>
                  <a:pt x="167" y="3"/>
                </a:lnTo>
                <a:lnTo>
                  <a:pt x="168" y="6"/>
                </a:lnTo>
                <a:lnTo>
                  <a:pt x="173" y="5"/>
                </a:lnTo>
                <a:lnTo>
                  <a:pt x="177" y="9"/>
                </a:lnTo>
                <a:lnTo>
                  <a:pt x="182" y="7"/>
                </a:lnTo>
                <a:lnTo>
                  <a:pt x="184" y="12"/>
                </a:lnTo>
                <a:lnTo>
                  <a:pt x="190" y="13"/>
                </a:lnTo>
                <a:lnTo>
                  <a:pt x="196" y="14"/>
                </a:lnTo>
                <a:lnTo>
                  <a:pt x="201" y="15"/>
                </a:lnTo>
                <a:lnTo>
                  <a:pt x="205" y="19"/>
                </a:lnTo>
                <a:lnTo>
                  <a:pt x="210" y="20"/>
                </a:lnTo>
                <a:lnTo>
                  <a:pt x="215" y="23"/>
                </a:lnTo>
                <a:lnTo>
                  <a:pt x="222" y="25"/>
                </a:lnTo>
                <a:lnTo>
                  <a:pt x="226" y="29"/>
                </a:lnTo>
                <a:lnTo>
                  <a:pt x="229" y="32"/>
                </a:lnTo>
                <a:lnTo>
                  <a:pt x="231" y="36"/>
                </a:lnTo>
                <a:lnTo>
                  <a:pt x="235" y="39"/>
                </a:lnTo>
                <a:lnTo>
                  <a:pt x="238" y="45"/>
                </a:lnTo>
                <a:lnTo>
                  <a:pt x="242" y="46"/>
                </a:lnTo>
                <a:lnTo>
                  <a:pt x="248" y="55"/>
                </a:lnTo>
                <a:lnTo>
                  <a:pt x="249" y="58"/>
                </a:lnTo>
                <a:lnTo>
                  <a:pt x="255" y="63"/>
                </a:lnTo>
                <a:lnTo>
                  <a:pt x="256" y="67"/>
                </a:lnTo>
                <a:lnTo>
                  <a:pt x="261" y="71"/>
                </a:lnTo>
                <a:lnTo>
                  <a:pt x="261" y="75"/>
                </a:lnTo>
                <a:lnTo>
                  <a:pt x="264" y="81"/>
                </a:lnTo>
                <a:lnTo>
                  <a:pt x="264" y="86"/>
                </a:lnTo>
                <a:lnTo>
                  <a:pt x="266" y="90"/>
                </a:lnTo>
                <a:lnTo>
                  <a:pt x="266" y="95"/>
                </a:lnTo>
                <a:lnTo>
                  <a:pt x="268" y="99"/>
                </a:lnTo>
                <a:lnTo>
                  <a:pt x="267" y="103"/>
                </a:lnTo>
                <a:lnTo>
                  <a:pt x="268" y="109"/>
                </a:lnTo>
                <a:lnTo>
                  <a:pt x="269" y="113"/>
                </a:lnTo>
                <a:lnTo>
                  <a:pt x="273" y="119"/>
                </a:lnTo>
                <a:lnTo>
                  <a:pt x="274" y="124"/>
                </a:lnTo>
                <a:lnTo>
                  <a:pt x="275" y="128"/>
                </a:lnTo>
                <a:lnTo>
                  <a:pt x="276" y="134"/>
                </a:lnTo>
                <a:lnTo>
                  <a:pt x="277" y="138"/>
                </a:lnTo>
                <a:lnTo>
                  <a:pt x="277" y="143"/>
                </a:lnTo>
                <a:lnTo>
                  <a:pt x="277" y="147"/>
                </a:lnTo>
                <a:lnTo>
                  <a:pt x="274" y="153"/>
                </a:lnTo>
                <a:lnTo>
                  <a:pt x="276" y="156"/>
                </a:lnTo>
                <a:lnTo>
                  <a:pt x="277" y="162"/>
                </a:lnTo>
                <a:lnTo>
                  <a:pt x="278" y="167"/>
                </a:lnTo>
                <a:lnTo>
                  <a:pt x="275" y="172"/>
                </a:lnTo>
                <a:lnTo>
                  <a:pt x="271" y="181"/>
                </a:lnTo>
                <a:lnTo>
                  <a:pt x="0" y="243"/>
                </a:lnTo>
              </a:path>
            </a:pathLst>
          </a:custGeom>
          <a:noFill/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9" name="Arc 19"/>
          <p:cNvSpPr>
            <a:spLocks/>
          </p:cNvSpPr>
          <p:nvPr/>
        </p:nvSpPr>
        <p:spPr bwMode="auto">
          <a:xfrm rot="720000">
            <a:off x="4543425" y="4005263"/>
            <a:ext cx="211138" cy="236537"/>
          </a:xfrm>
          <a:custGeom>
            <a:avLst/>
            <a:gdLst>
              <a:gd name="T0" fmla="*/ 0 w 21745"/>
              <a:gd name="T1" fmla="*/ 0 h 21600"/>
              <a:gd name="T2" fmla="*/ 2147483647 w 21745"/>
              <a:gd name="T3" fmla="*/ 2147483647 h 21600"/>
              <a:gd name="T4" fmla="*/ 1179876122 w 21745"/>
              <a:gd name="T5" fmla="*/ 2147483647 h 21600"/>
              <a:gd name="T6" fmla="*/ 0 60000 65536"/>
              <a:gd name="T7" fmla="*/ 0 60000 65536"/>
              <a:gd name="T8" fmla="*/ 0 60000 65536"/>
              <a:gd name="T9" fmla="*/ 0 w 21745"/>
              <a:gd name="T10" fmla="*/ 0 h 21600"/>
              <a:gd name="T11" fmla="*/ 21745 w 2174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45" h="21600" fill="none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</a:path>
              <a:path w="21745" h="21600" stroke="0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  <a:lnTo>
                  <a:pt x="145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0" name="Line 20"/>
          <p:cNvSpPr>
            <a:spLocks noChangeShapeType="1"/>
          </p:cNvSpPr>
          <p:nvPr/>
        </p:nvSpPr>
        <p:spPr bwMode="auto">
          <a:xfrm flipH="1">
            <a:off x="4343400" y="3824288"/>
            <a:ext cx="303213" cy="5508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1" name="Oval 21"/>
          <p:cNvSpPr>
            <a:spLocks noChangeArrowheads="1"/>
          </p:cNvSpPr>
          <p:nvPr/>
        </p:nvSpPr>
        <p:spPr bwMode="auto">
          <a:xfrm rot="-1860000">
            <a:off x="4621213" y="4010025"/>
            <a:ext cx="100012" cy="19843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2" name="Line 22"/>
          <p:cNvSpPr>
            <a:spLocks noChangeShapeType="1"/>
          </p:cNvSpPr>
          <p:nvPr/>
        </p:nvSpPr>
        <p:spPr bwMode="auto">
          <a:xfrm flipV="1">
            <a:off x="4343400" y="4230688"/>
            <a:ext cx="555625" cy="1444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3" name="Freeform 23"/>
          <p:cNvSpPr>
            <a:spLocks/>
          </p:cNvSpPr>
          <p:nvPr/>
        </p:nvSpPr>
        <p:spPr bwMode="auto">
          <a:xfrm>
            <a:off x="7594600" y="5818188"/>
            <a:ext cx="393700" cy="387350"/>
          </a:xfrm>
          <a:custGeom>
            <a:avLst/>
            <a:gdLst>
              <a:gd name="T0" fmla="*/ 0 w 279"/>
              <a:gd name="T1" fmla="*/ 2147483647 h 244"/>
              <a:gd name="T2" fmla="*/ 2147483647 w 279"/>
              <a:gd name="T3" fmla="*/ 2147483647 h 244"/>
              <a:gd name="T4" fmla="*/ 2147483647 w 279"/>
              <a:gd name="T5" fmla="*/ 0 h 244"/>
              <a:gd name="T6" fmla="*/ 2147483647 w 279"/>
              <a:gd name="T7" fmla="*/ 2147483647 h 244"/>
              <a:gd name="T8" fmla="*/ 2147483647 w 279"/>
              <a:gd name="T9" fmla="*/ 2147483647 h 244"/>
              <a:gd name="T10" fmla="*/ 2147483647 w 279"/>
              <a:gd name="T11" fmla="*/ 2147483647 h 244"/>
              <a:gd name="T12" fmla="*/ 2147483647 w 279"/>
              <a:gd name="T13" fmla="*/ 2147483647 h 244"/>
              <a:gd name="T14" fmla="*/ 2147483647 w 279"/>
              <a:gd name="T15" fmla="*/ 2147483647 h 244"/>
              <a:gd name="T16" fmla="*/ 2147483647 w 279"/>
              <a:gd name="T17" fmla="*/ 2147483647 h 244"/>
              <a:gd name="T18" fmla="*/ 2147483647 w 279"/>
              <a:gd name="T19" fmla="*/ 2147483647 h 244"/>
              <a:gd name="T20" fmla="*/ 2147483647 w 279"/>
              <a:gd name="T21" fmla="*/ 2147483647 h 244"/>
              <a:gd name="T22" fmla="*/ 2147483647 w 279"/>
              <a:gd name="T23" fmla="*/ 2147483647 h 244"/>
              <a:gd name="T24" fmla="*/ 2147483647 w 279"/>
              <a:gd name="T25" fmla="*/ 2147483647 h 244"/>
              <a:gd name="T26" fmla="*/ 2147483647 w 279"/>
              <a:gd name="T27" fmla="*/ 2147483647 h 244"/>
              <a:gd name="T28" fmla="*/ 2147483647 w 279"/>
              <a:gd name="T29" fmla="*/ 2147483647 h 244"/>
              <a:gd name="T30" fmla="*/ 2147483647 w 279"/>
              <a:gd name="T31" fmla="*/ 2147483647 h 244"/>
              <a:gd name="T32" fmla="*/ 2147483647 w 279"/>
              <a:gd name="T33" fmla="*/ 2147483647 h 244"/>
              <a:gd name="T34" fmla="*/ 2147483647 w 279"/>
              <a:gd name="T35" fmla="*/ 2147483647 h 244"/>
              <a:gd name="T36" fmla="*/ 2147483647 w 279"/>
              <a:gd name="T37" fmla="*/ 2147483647 h 244"/>
              <a:gd name="T38" fmla="*/ 2147483647 w 279"/>
              <a:gd name="T39" fmla="*/ 2147483647 h 244"/>
              <a:gd name="T40" fmla="*/ 2147483647 w 279"/>
              <a:gd name="T41" fmla="*/ 2147483647 h 244"/>
              <a:gd name="T42" fmla="*/ 2147483647 w 279"/>
              <a:gd name="T43" fmla="*/ 2147483647 h 244"/>
              <a:gd name="T44" fmla="*/ 2147483647 w 279"/>
              <a:gd name="T45" fmla="*/ 2147483647 h 244"/>
              <a:gd name="T46" fmla="*/ 2147483647 w 279"/>
              <a:gd name="T47" fmla="*/ 2147483647 h 244"/>
              <a:gd name="T48" fmla="*/ 2147483647 w 279"/>
              <a:gd name="T49" fmla="*/ 2147483647 h 244"/>
              <a:gd name="T50" fmla="*/ 2147483647 w 279"/>
              <a:gd name="T51" fmla="*/ 2147483647 h 244"/>
              <a:gd name="T52" fmla="*/ 2147483647 w 279"/>
              <a:gd name="T53" fmla="*/ 2147483647 h 244"/>
              <a:gd name="T54" fmla="*/ 2147483647 w 279"/>
              <a:gd name="T55" fmla="*/ 2147483647 h 244"/>
              <a:gd name="T56" fmla="*/ 2147483647 w 279"/>
              <a:gd name="T57" fmla="*/ 2147483647 h 244"/>
              <a:gd name="T58" fmla="*/ 2147483647 w 279"/>
              <a:gd name="T59" fmla="*/ 2147483647 h 244"/>
              <a:gd name="T60" fmla="*/ 2147483647 w 279"/>
              <a:gd name="T61" fmla="*/ 2147483647 h 244"/>
              <a:gd name="T62" fmla="*/ 2147483647 w 279"/>
              <a:gd name="T63" fmla="*/ 2147483647 h 244"/>
              <a:gd name="T64" fmla="*/ 2147483647 w 279"/>
              <a:gd name="T65" fmla="*/ 2147483647 h 244"/>
              <a:gd name="T66" fmla="*/ 2147483647 w 279"/>
              <a:gd name="T67" fmla="*/ 2147483647 h 244"/>
              <a:gd name="T68" fmla="*/ 2147483647 w 279"/>
              <a:gd name="T69" fmla="*/ 2147483647 h 244"/>
              <a:gd name="T70" fmla="*/ 2147483647 w 279"/>
              <a:gd name="T71" fmla="*/ 2147483647 h 244"/>
              <a:gd name="T72" fmla="*/ 2147483647 w 279"/>
              <a:gd name="T73" fmla="*/ 2147483647 h 244"/>
              <a:gd name="T74" fmla="*/ 2147483647 w 279"/>
              <a:gd name="T75" fmla="*/ 2147483647 h 244"/>
              <a:gd name="T76" fmla="*/ 2147483647 w 279"/>
              <a:gd name="T77" fmla="*/ 2147483647 h 244"/>
              <a:gd name="T78" fmla="*/ 2147483647 w 279"/>
              <a:gd name="T79" fmla="*/ 2147483647 h 244"/>
              <a:gd name="T80" fmla="*/ 2147483647 w 279"/>
              <a:gd name="T81" fmla="*/ 2147483647 h 244"/>
              <a:gd name="T82" fmla="*/ 2147483647 w 279"/>
              <a:gd name="T83" fmla="*/ 2147483647 h 244"/>
              <a:gd name="T84" fmla="*/ 2147483647 w 279"/>
              <a:gd name="T85" fmla="*/ 2147483647 h 244"/>
              <a:gd name="T86" fmla="*/ 2147483647 w 279"/>
              <a:gd name="T87" fmla="*/ 2147483647 h 244"/>
              <a:gd name="T88" fmla="*/ 2147483647 w 279"/>
              <a:gd name="T89" fmla="*/ 2147483647 h 244"/>
              <a:gd name="T90" fmla="*/ 2147483647 w 279"/>
              <a:gd name="T91" fmla="*/ 2147483647 h 244"/>
              <a:gd name="T92" fmla="*/ 2147483647 w 279"/>
              <a:gd name="T93" fmla="*/ 2147483647 h 244"/>
              <a:gd name="T94" fmla="*/ 2147483647 w 279"/>
              <a:gd name="T95" fmla="*/ 2147483647 h 244"/>
              <a:gd name="T96" fmla="*/ 2147483647 w 279"/>
              <a:gd name="T97" fmla="*/ 2147483647 h 244"/>
              <a:gd name="T98" fmla="*/ 0 w 279"/>
              <a:gd name="T99" fmla="*/ 2147483647 h 24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79"/>
              <a:gd name="T151" fmla="*/ 0 h 244"/>
              <a:gd name="T152" fmla="*/ 279 w 279"/>
              <a:gd name="T153" fmla="*/ 244 h 24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79" h="244">
                <a:moveTo>
                  <a:pt x="0" y="243"/>
                </a:moveTo>
                <a:lnTo>
                  <a:pt x="148" y="1"/>
                </a:lnTo>
                <a:lnTo>
                  <a:pt x="160" y="0"/>
                </a:lnTo>
                <a:lnTo>
                  <a:pt x="167" y="3"/>
                </a:lnTo>
                <a:lnTo>
                  <a:pt x="168" y="6"/>
                </a:lnTo>
                <a:lnTo>
                  <a:pt x="173" y="5"/>
                </a:lnTo>
                <a:lnTo>
                  <a:pt x="177" y="9"/>
                </a:lnTo>
                <a:lnTo>
                  <a:pt x="182" y="7"/>
                </a:lnTo>
                <a:lnTo>
                  <a:pt x="184" y="12"/>
                </a:lnTo>
                <a:lnTo>
                  <a:pt x="190" y="13"/>
                </a:lnTo>
                <a:lnTo>
                  <a:pt x="196" y="14"/>
                </a:lnTo>
                <a:lnTo>
                  <a:pt x="201" y="15"/>
                </a:lnTo>
                <a:lnTo>
                  <a:pt x="205" y="19"/>
                </a:lnTo>
                <a:lnTo>
                  <a:pt x="210" y="20"/>
                </a:lnTo>
                <a:lnTo>
                  <a:pt x="215" y="23"/>
                </a:lnTo>
                <a:lnTo>
                  <a:pt x="222" y="25"/>
                </a:lnTo>
                <a:lnTo>
                  <a:pt x="226" y="29"/>
                </a:lnTo>
                <a:lnTo>
                  <a:pt x="229" y="32"/>
                </a:lnTo>
                <a:lnTo>
                  <a:pt x="231" y="36"/>
                </a:lnTo>
                <a:lnTo>
                  <a:pt x="235" y="39"/>
                </a:lnTo>
                <a:lnTo>
                  <a:pt x="238" y="45"/>
                </a:lnTo>
                <a:lnTo>
                  <a:pt x="242" y="46"/>
                </a:lnTo>
                <a:lnTo>
                  <a:pt x="248" y="55"/>
                </a:lnTo>
                <a:lnTo>
                  <a:pt x="249" y="58"/>
                </a:lnTo>
                <a:lnTo>
                  <a:pt x="255" y="63"/>
                </a:lnTo>
                <a:lnTo>
                  <a:pt x="256" y="67"/>
                </a:lnTo>
                <a:lnTo>
                  <a:pt x="261" y="71"/>
                </a:lnTo>
                <a:lnTo>
                  <a:pt x="261" y="75"/>
                </a:lnTo>
                <a:lnTo>
                  <a:pt x="264" y="81"/>
                </a:lnTo>
                <a:lnTo>
                  <a:pt x="264" y="86"/>
                </a:lnTo>
                <a:lnTo>
                  <a:pt x="266" y="90"/>
                </a:lnTo>
                <a:lnTo>
                  <a:pt x="266" y="95"/>
                </a:lnTo>
                <a:lnTo>
                  <a:pt x="268" y="99"/>
                </a:lnTo>
                <a:lnTo>
                  <a:pt x="267" y="103"/>
                </a:lnTo>
                <a:lnTo>
                  <a:pt x="268" y="109"/>
                </a:lnTo>
                <a:lnTo>
                  <a:pt x="269" y="113"/>
                </a:lnTo>
                <a:lnTo>
                  <a:pt x="273" y="119"/>
                </a:lnTo>
                <a:lnTo>
                  <a:pt x="274" y="124"/>
                </a:lnTo>
                <a:lnTo>
                  <a:pt x="275" y="128"/>
                </a:lnTo>
                <a:lnTo>
                  <a:pt x="276" y="134"/>
                </a:lnTo>
                <a:lnTo>
                  <a:pt x="277" y="138"/>
                </a:lnTo>
                <a:lnTo>
                  <a:pt x="277" y="143"/>
                </a:lnTo>
                <a:lnTo>
                  <a:pt x="277" y="147"/>
                </a:lnTo>
                <a:lnTo>
                  <a:pt x="274" y="153"/>
                </a:lnTo>
                <a:lnTo>
                  <a:pt x="276" y="156"/>
                </a:lnTo>
                <a:lnTo>
                  <a:pt x="277" y="162"/>
                </a:lnTo>
                <a:lnTo>
                  <a:pt x="278" y="167"/>
                </a:lnTo>
                <a:lnTo>
                  <a:pt x="275" y="172"/>
                </a:lnTo>
                <a:lnTo>
                  <a:pt x="271" y="181"/>
                </a:lnTo>
                <a:lnTo>
                  <a:pt x="0" y="243"/>
                </a:lnTo>
              </a:path>
            </a:pathLst>
          </a:custGeom>
          <a:noFill/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54" name="Arc 24"/>
          <p:cNvSpPr>
            <a:spLocks/>
          </p:cNvSpPr>
          <p:nvPr/>
        </p:nvSpPr>
        <p:spPr bwMode="auto">
          <a:xfrm rot="720000">
            <a:off x="7794625" y="5834063"/>
            <a:ext cx="211138" cy="236537"/>
          </a:xfrm>
          <a:custGeom>
            <a:avLst/>
            <a:gdLst>
              <a:gd name="T0" fmla="*/ 0 w 21745"/>
              <a:gd name="T1" fmla="*/ 0 h 21600"/>
              <a:gd name="T2" fmla="*/ 2147483647 w 21745"/>
              <a:gd name="T3" fmla="*/ 2147483647 h 21600"/>
              <a:gd name="T4" fmla="*/ 1179876122 w 21745"/>
              <a:gd name="T5" fmla="*/ 2147483647 h 21600"/>
              <a:gd name="T6" fmla="*/ 0 60000 65536"/>
              <a:gd name="T7" fmla="*/ 0 60000 65536"/>
              <a:gd name="T8" fmla="*/ 0 60000 65536"/>
              <a:gd name="T9" fmla="*/ 0 w 21745"/>
              <a:gd name="T10" fmla="*/ 0 h 21600"/>
              <a:gd name="T11" fmla="*/ 21745 w 2174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45" h="21600" fill="none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</a:path>
              <a:path w="21745" h="21600" stroke="0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  <a:lnTo>
                  <a:pt x="145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5" name="Line 25"/>
          <p:cNvSpPr>
            <a:spLocks noChangeShapeType="1"/>
          </p:cNvSpPr>
          <p:nvPr/>
        </p:nvSpPr>
        <p:spPr bwMode="auto">
          <a:xfrm flipH="1">
            <a:off x="7594600" y="5653088"/>
            <a:ext cx="303213" cy="5508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6" name="Oval 26"/>
          <p:cNvSpPr>
            <a:spLocks noChangeArrowheads="1"/>
          </p:cNvSpPr>
          <p:nvPr/>
        </p:nvSpPr>
        <p:spPr bwMode="auto">
          <a:xfrm rot="-1860000">
            <a:off x="7872413" y="5838825"/>
            <a:ext cx="100012" cy="19843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7" name="Line 27"/>
          <p:cNvSpPr>
            <a:spLocks noChangeShapeType="1"/>
          </p:cNvSpPr>
          <p:nvPr/>
        </p:nvSpPr>
        <p:spPr bwMode="auto">
          <a:xfrm flipV="1">
            <a:off x="7594600" y="6059488"/>
            <a:ext cx="555625" cy="1444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8" name="Rectangle 28"/>
          <p:cNvSpPr>
            <a:spLocks noGrp="1" noChangeArrowheads="1"/>
          </p:cNvSpPr>
          <p:nvPr>
            <p:ph type="title"/>
          </p:nvPr>
        </p:nvSpPr>
        <p:spPr>
          <a:xfrm>
            <a:off x="-17491" y="0"/>
            <a:ext cx="8229600" cy="1143000"/>
          </a:xfrm>
          <a:noFill/>
        </p:spPr>
        <p:txBody>
          <a:bodyPr/>
          <a:lstStyle/>
          <a:p>
            <a:r>
              <a:rPr lang="en-US" dirty="0"/>
              <a:t>Stereo image rectification</a:t>
            </a:r>
          </a:p>
        </p:txBody>
      </p:sp>
      <p:sp>
        <p:nvSpPr>
          <p:cNvPr id="416797" name="Rectangle 29"/>
          <p:cNvSpPr>
            <a:spLocks noGrp="1" noChangeArrowheads="1"/>
          </p:cNvSpPr>
          <p:nvPr>
            <p:ph type="body" idx="1"/>
          </p:nvPr>
        </p:nvSpPr>
        <p:spPr>
          <a:xfrm>
            <a:off x="76200" y="1219200"/>
            <a:ext cx="4191000" cy="5541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en-US" sz="2800" dirty="0" err="1"/>
              <a:t>Reproject</a:t>
            </a:r>
            <a:r>
              <a:rPr lang="en-US" sz="2800" dirty="0"/>
              <a:t> image planes onto a common plane parallel to the line between camera centers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endParaRPr lang="en-US" sz="2800" dirty="0"/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en-US" sz="2800" dirty="0"/>
              <a:t>Pixel motion is horizontal after this transformation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endParaRPr lang="en-US" sz="2800" dirty="0"/>
          </a:p>
          <a:p>
            <a:pPr>
              <a:lnSpc>
                <a:spcPct val="80000"/>
              </a:lnSpc>
              <a:buFontTx/>
              <a:buChar char="•"/>
              <a:defRPr/>
            </a:pPr>
            <a:endParaRPr lang="en-US" sz="2800" dirty="0"/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en-US" sz="2800" dirty="0"/>
              <a:t>Two </a:t>
            </a:r>
            <a:r>
              <a:rPr lang="en-US" sz="2800" dirty="0" err="1"/>
              <a:t>homographies</a:t>
            </a:r>
            <a:r>
              <a:rPr lang="en-US" sz="2800" dirty="0"/>
              <a:t> (3x3 transform), one for each input image </a:t>
            </a:r>
            <a:r>
              <a:rPr lang="en-US" sz="2800" dirty="0" err="1"/>
              <a:t>reprojection</a:t>
            </a:r>
            <a:endParaRPr lang="en-US" sz="2800" dirty="0"/>
          </a:p>
          <a:p>
            <a:pPr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/>
          </a:p>
          <a:p>
            <a:pPr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/>
              <a:t>C. Loop and Z. Zhang. </a:t>
            </a:r>
            <a:r>
              <a:rPr lang="en-US" sz="2000" dirty="0">
                <a:hlinkClick r:id="rId3"/>
              </a:rPr>
              <a:t>Computing Rectifying </a:t>
            </a:r>
            <a:r>
              <a:rPr lang="en-US" sz="2000" dirty="0" err="1">
                <a:hlinkClick r:id="rId3"/>
              </a:rPr>
              <a:t>Homographies</a:t>
            </a:r>
            <a:r>
              <a:rPr lang="en-US" sz="2000" dirty="0">
                <a:hlinkClick r:id="rId3"/>
              </a:rPr>
              <a:t> for Stereo Vision</a:t>
            </a:r>
            <a:r>
              <a:rPr lang="en-US" sz="2000" dirty="0"/>
              <a:t>. IEEE Conf. Computer Vision and Pattern Recognition, 1999</a:t>
            </a:r>
            <a:r>
              <a:rPr lang="en-US" sz="2400" dirty="0"/>
              <a:t>.</a:t>
            </a:r>
          </a:p>
        </p:txBody>
      </p:sp>
      <p:sp>
        <p:nvSpPr>
          <p:cNvPr id="44060" name="Line 35"/>
          <p:cNvSpPr>
            <a:spLocks noChangeShapeType="1"/>
          </p:cNvSpPr>
          <p:nvPr/>
        </p:nvSpPr>
        <p:spPr bwMode="auto">
          <a:xfrm>
            <a:off x="5726113" y="2886075"/>
            <a:ext cx="1893887" cy="10461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1" name="Line 36"/>
          <p:cNvSpPr>
            <a:spLocks noChangeShapeType="1"/>
          </p:cNvSpPr>
          <p:nvPr/>
        </p:nvSpPr>
        <p:spPr bwMode="auto">
          <a:xfrm>
            <a:off x="5718175" y="4216400"/>
            <a:ext cx="1893888" cy="10461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798" name="Line 30"/>
          <p:cNvSpPr>
            <a:spLocks noChangeShapeType="1"/>
          </p:cNvSpPr>
          <p:nvPr/>
        </p:nvSpPr>
        <p:spPr bwMode="auto">
          <a:xfrm>
            <a:off x="4497388" y="2936875"/>
            <a:ext cx="1209675" cy="668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799" name="Line 31"/>
          <p:cNvSpPr>
            <a:spLocks noChangeShapeType="1"/>
          </p:cNvSpPr>
          <p:nvPr/>
        </p:nvSpPr>
        <p:spPr bwMode="auto">
          <a:xfrm>
            <a:off x="7629525" y="4683125"/>
            <a:ext cx="1209675" cy="668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806" name="Line 38"/>
          <p:cNvSpPr>
            <a:spLocks noChangeShapeType="1"/>
          </p:cNvSpPr>
          <p:nvPr/>
        </p:nvSpPr>
        <p:spPr bwMode="auto">
          <a:xfrm>
            <a:off x="5726113" y="3622675"/>
            <a:ext cx="1893887" cy="10461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5" name="Oval 14"/>
          <p:cNvSpPr>
            <a:spLocks noChangeArrowheads="1"/>
          </p:cNvSpPr>
          <p:nvPr/>
        </p:nvSpPr>
        <p:spPr bwMode="auto">
          <a:xfrm>
            <a:off x="7889875" y="4810125"/>
            <a:ext cx="57150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66" name="Oval 15"/>
          <p:cNvSpPr>
            <a:spLocks noChangeArrowheads="1"/>
          </p:cNvSpPr>
          <p:nvPr/>
        </p:nvSpPr>
        <p:spPr bwMode="auto">
          <a:xfrm>
            <a:off x="5314950" y="3378200"/>
            <a:ext cx="57150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758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6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6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6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6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67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67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98" grpId="0" animBg="1"/>
      <p:bldP spid="416799" grpId="0" animBg="1"/>
      <p:bldP spid="41680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14288"/>
            <a:ext cx="8229600" cy="1143000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Example</a:t>
            </a:r>
          </a:p>
        </p:txBody>
      </p:sp>
      <p:pic>
        <p:nvPicPr>
          <p:cNvPr id="29699" name="Picture 2" descr="http://www.ifp.illinois.edu/~yuhuang/rectify/orig_4_5_b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914400"/>
            <a:ext cx="7724775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http://www.ifp.illinois.edu/~yuhuang/rectify/rectif_4_5_b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86200"/>
            <a:ext cx="7772400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701" name="Straight Connector 4"/>
          <p:cNvCxnSpPr>
            <a:cxnSpLocks noChangeShapeType="1"/>
          </p:cNvCxnSpPr>
          <p:nvPr/>
        </p:nvCxnSpPr>
        <p:spPr bwMode="auto">
          <a:xfrm>
            <a:off x="733425" y="1600200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02" name="Straight Connector 7"/>
          <p:cNvCxnSpPr>
            <a:cxnSpLocks noChangeShapeType="1"/>
          </p:cNvCxnSpPr>
          <p:nvPr/>
        </p:nvCxnSpPr>
        <p:spPr bwMode="auto">
          <a:xfrm>
            <a:off x="733425" y="2152650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03" name="Straight Connector 8"/>
          <p:cNvCxnSpPr>
            <a:cxnSpLocks noChangeShapeType="1"/>
          </p:cNvCxnSpPr>
          <p:nvPr/>
        </p:nvCxnSpPr>
        <p:spPr bwMode="auto">
          <a:xfrm>
            <a:off x="733425" y="3527425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733425" y="928688"/>
            <a:ext cx="2590800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 err="1">
                <a:solidFill>
                  <a:schemeClr val="bg1"/>
                </a:solidFill>
                <a:latin typeface="+mn-lt"/>
                <a:ea typeface="+mn-ea"/>
              </a:rPr>
              <a:t>Unrectified</a:t>
            </a:r>
            <a:endParaRPr lang="en-US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5325" y="3886200"/>
            <a:ext cx="2590800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ea typeface="+mn-ea"/>
              </a:rPr>
              <a:t>Rectified</a:t>
            </a:r>
          </a:p>
        </p:txBody>
      </p:sp>
      <p:cxnSp>
        <p:nvCxnSpPr>
          <p:cNvPr id="29706" name="Straight Connector 14"/>
          <p:cNvCxnSpPr>
            <a:cxnSpLocks noChangeShapeType="1"/>
          </p:cNvCxnSpPr>
          <p:nvPr/>
        </p:nvCxnSpPr>
        <p:spPr bwMode="auto">
          <a:xfrm>
            <a:off x="709613" y="4357688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07" name="Straight Connector 15"/>
          <p:cNvCxnSpPr>
            <a:cxnSpLocks noChangeShapeType="1"/>
          </p:cNvCxnSpPr>
          <p:nvPr/>
        </p:nvCxnSpPr>
        <p:spPr bwMode="auto">
          <a:xfrm>
            <a:off x="693738" y="4840288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08" name="Straight Connector 16"/>
          <p:cNvCxnSpPr>
            <a:cxnSpLocks noChangeShapeType="1"/>
          </p:cNvCxnSpPr>
          <p:nvPr/>
        </p:nvCxnSpPr>
        <p:spPr bwMode="auto">
          <a:xfrm>
            <a:off x="709613" y="5322888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09" name="Straight Connector 17"/>
          <p:cNvCxnSpPr>
            <a:cxnSpLocks noChangeShapeType="1"/>
          </p:cNvCxnSpPr>
          <p:nvPr/>
        </p:nvCxnSpPr>
        <p:spPr bwMode="auto">
          <a:xfrm>
            <a:off x="709613" y="5799138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10" name="Straight Connector 18"/>
          <p:cNvCxnSpPr>
            <a:cxnSpLocks noChangeShapeType="1"/>
          </p:cNvCxnSpPr>
          <p:nvPr/>
        </p:nvCxnSpPr>
        <p:spPr bwMode="auto">
          <a:xfrm>
            <a:off x="695325" y="6280150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79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reeform 5"/>
          <p:cNvSpPr>
            <a:spLocks/>
          </p:cNvSpPr>
          <p:nvPr/>
        </p:nvSpPr>
        <p:spPr bwMode="auto">
          <a:xfrm>
            <a:off x="5705475" y="3859213"/>
            <a:ext cx="1884363" cy="314325"/>
          </a:xfrm>
          <a:custGeom>
            <a:avLst/>
            <a:gdLst>
              <a:gd name="T0" fmla="*/ 0 w 1468"/>
              <a:gd name="T1" fmla="*/ 2147483647 h 252"/>
              <a:gd name="T2" fmla="*/ 2147483647 w 1468"/>
              <a:gd name="T3" fmla="*/ 2147483647 h 252"/>
              <a:gd name="T4" fmla="*/ 2147483647 w 1468"/>
              <a:gd name="T5" fmla="*/ 2147483647 h 252"/>
              <a:gd name="T6" fmla="*/ 2147483647 w 1468"/>
              <a:gd name="T7" fmla="*/ 2147483647 h 252"/>
              <a:gd name="T8" fmla="*/ 2147483647 w 1468"/>
              <a:gd name="T9" fmla="*/ 2147483647 h 252"/>
              <a:gd name="T10" fmla="*/ 2147483647 w 1468"/>
              <a:gd name="T11" fmla="*/ 0 h 252"/>
              <a:gd name="T12" fmla="*/ 2147483647 w 1468"/>
              <a:gd name="T13" fmla="*/ 2147483647 h 252"/>
              <a:gd name="T14" fmla="*/ 2147483647 w 1468"/>
              <a:gd name="T15" fmla="*/ 2147483647 h 252"/>
              <a:gd name="T16" fmla="*/ 2147483647 w 1468"/>
              <a:gd name="T17" fmla="*/ 2147483647 h 252"/>
              <a:gd name="T18" fmla="*/ 2147483647 w 1468"/>
              <a:gd name="T19" fmla="*/ 2147483647 h 252"/>
              <a:gd name="T20" fmla="*/ 2147483647 w 1468"/>
              <a:gd name="T21" fmla="*/ 2147483647 h 252"/>
              <a:gd name="T22" fmla="*/ 2147483647 w 1468"/>
              <a:gd name="T23" fmla="*/ 2147483647 h 252"/>
              <a:gd name="T24" fmla="*/ 2147483647 w 1468"/>
              <a:gd name="T25" fmla="*/ 2147483647 h 252"/>
              <a:gd name="T26" fmla="*/ 2147483647 w 1468"/>
              <a:gd name="T27" fmla="*/ 2147483647 h 252"/>
              <a:gd name="T28" fmla="*/ 2147483647 w 1468"/>
              <a:gd name="T29" fmla="*/ 2147483647 h 252"/>
              <a:gd name="T30" fmla="*/ 2147483647 w 1468"/>
              <a:gd name="T31" fmla="*/ 2147483647 h 252"/>
              <a:gd name="T32" fmla="*/ 2147483647 w 1468"/>
              <a:gd name="T33" fmla="*/ 2147483647 h 252"/>
              <a:gd name="T34" fmla="*/ 2147483647 w 1468"/>
              <a:gd name="T35" fmla="*/ 2147483647 h 252"/>
              <a:gd name="T36" fmla="*/ 2147483647 w 1468"/>
              <a:gd name="T37" fmla="*/ 2147483647 h 252"/>
              <a:gd name="T38" fmla="*/ 2147483647 w 1468"/>
              <a:gd name="T39" fmla="*/ 2147483647 h 252"/>
              <a:gd name="T40" fmla="*/ 2147483647 w 1468"/>
              <a:gd name="T41" fmla="*/ 2147483647 h 252"/>
              <a:gd name="T42" fmla="*/ 2147483647 w 1468"/>
              <a:gd name="T43" fmla="*/ 2147483647 h 252"/>
              <a:gd name="T44" fmla="*/ 2147483647 w 1468"/>
              <a:gd name="T45" fmla="*/ 2147483647 h 252"/>
              <a:gd name="T46" fmla="*/ 2147483647 w 1468"/>
              <a:gd name="T47" fmla="*/ 2147483647 h 252"/>
              <a:gd name="T48" fmla="*/ 2147483647 w 1468"/>
              <a:gd name="T49" fmla="*/ 2147483647 h 252"/>
              <a:gd name="T50" fmla="*/ 2147483647 w 1468"/>
              <a:gd name="T51" fmla="*/ 2147483647 h 252"/>
              <a:gd name="T52" fmla="*/ 2147483647 w 1468"/>
              <a:gd name="T53" fmla="*/ 2147483647 h 252"/>
              <a:gd name="T54" fmla="*/ 2147483647 w 1468"/>
              <a:gd name="T55" fmla="*/ 2147483647 h 25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468"/>
              <a:gd name="T85" fmla="*/ 0 h 252"/>
              <a:gd name="T86" fmla="*/ 1468 w 1468"/>
              <a:gd name="T87" fmla="*/ 252 h 252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468" h="252">
                <a:moveTo>
                  <a:pt x="0" y="5"/>
                </a:moveTo>
                <a:cubicBezTo>
                  <a:pt x="22" y="20"/>
                  <a:pt x="30" y="32"/>
                  <a:pt x="56" y="41"/>
                </a:cubicBezTo>
                <a:cubicBezTo>
                  <a:pt x="61" y="39"/>
                  <a:pt x="67" y="39"/>
                  <a:pt x="71" y="36"/>
                </a:cubicBezTo>
                <a:cubicBezTo>
                  <a:pt x="75" y="33"/>
                  <a:pt x="77" y="27"/>
                  <a:pt x="81" y="25"/>
                </a:cubicBezTo>
                <a:cubicBezTo>
                  <a:pt x="95" y="18"/>
                  <a:pt x="112" y="15"/>
                  <a:pt x="127" y="10"/>
                </a:cubicBezTo>
                <a:cubicBezTo>
                  <a:pt x="137" y="7"/>
                  <a:pt x="157" y="0"/>
                  <a:pt x="157" y="0"/>
                </a:cubicBezTo>
                <a:cubicBezTo>
                  <a:pt x="196" y="13"/>
                  <a:pt x="233" y="31"/>
                  <a:pt x="273" y="41"/>
                </a:cubicBezTo>
                <a:cubicBezTo>
                  <a:pt x="283" y="40"/>
                  <a:pt x="353" y="26"/>
                  <a:pt x="369" y="30"/>
                </a:cubicBezTo>
                <a:cubicBezTo>
                  <a:pt x="390" y="54"/>
                  <a:pt x="366" y="30"/>
                  <a:pt x="395" y="46"/>
                </a:cubicBezTo>
                <a:cubicBezTo>
                  <a:pt x="406" y="52"/>
                  <a:pt x="450" y="137"/>
                  <a:pt x="455" y="121"/>
                </a:cubicBezTo>
                <a:cubicBezTo>
                  <a:pt x="486" y="168"/>
                  <a:pt x="519" y="233"/>
                  <a:pt x="576" y="252"/>
                </a:cubicBezTo>
                <a:cubicBezTo>
                  <a:pt x="603" y="245"/>
                  <a:pt x="593" y="186"/>
                  <a:pt x="615" y="171"/>
                </a:cubicBezTo>
                <a:cubicBezTo>
                  <a:pt x="618" y="161"/>
                  <a:pt x="624" y="139"/>
                  <a:pt x="627" y="129"/>
                </a:cubicBezTo>
                <a:cubicBezTo>
                  <a:pt x="629" y="124"/>
                  <a:pt x="646" y="102"/>
                  <a:pt x="651" y="99"/>
                </a:cubicBezTo>
                <a:cubicBezTo>
                  <a:pt x="661" y="92"/>
                  <a:pt x="681" y="78"/>
                  <a:pt x="681" y="78"/>
                </a:cubicBezTo>
                <a:cubicBezTo>
                  <a:pt x="694" y="59"/>
                  <a:pt x="724" y="71"/>
                  <a:pt x="747" y="78"/>
                </a:cubicBezTo>
                <a:cubicBezTo>
                  <a:pt x="768" y="86"/>
                  <a:pt x="791" y="116"/>
                  <a:pt x="809" y="126"/>
                </a:cubicBezTo>
                <a:cubicBezTo>
                  <a:pt x="824" y="127"/>
                  <a:pt x="854" y="137"/>
                  <a:pt x="854" y="137"/>
                </a:cubicBezTo>
                <a:cubicBezTo>
                  <a:pt x="919" y="131"/>
                  <a:pt x="895" y="133"/>
                  <a:pt x="935" y="106"/>
                </a:cubicBezTo>
                <a:cubicBezTo>
                  <a:pt x="954" y="94"/>
                  <a:pt x="979" y="98"/>
                  <a:pt x="1001" y="96"/>
                </a:cubicBezTo>
                <a:cubicBezTo>
                  <a:pt x="1020" y="83"/>
                  <a:pt x="1042" y="78"/>
                  <a:pt x="1062" y="66"/>
                </a:cubicBezTo>
                <a:cubicBezTo>
                  <a:pt x="1096" y="71"/>
                  <a:pt x="1169" y="82"/>
                  <a:pt x="1198" y="101"/>
                </a:cubicBezTo>
                <a:cubicBezTo>
                  <a:pt x="1221" y="117"/>
                  <a:pt x="1247" y="133"/>
                  <a:pt x="1274" y="142"/>
                </a:cubicBezTo>
                <a:cubicBezTo>
                  <a:pt x="1291" y="159"/>
                  <a:pt x="1312" y="170"/>
                  <a:pt x="1334" y="177"/>
                </a:cubicBezTo>
                <a:cubicBezTo>
                  <a:pt x="1370" y="173"/>
                  <a:pt x="1383" y="175"/>
                  <a:pt x="1410" y="157"/>
                </a:cubicBezTo>
                <a:cubicBezTo>
                  <a:pt x="1417" y="135"/>
                  <a:pt x="1429" y="117"/>
                  <a:pt x="1446" y="101"/>
                </a:cubicBezTo>
                <a:cubicBezTo>
                  <a:pt x="1448" y="96"/>
                  <a:pt x="1447" y="90"/>
                  <a:pt x="1451" y="86"/>
                </a:cubicBezTo>
                <a:cubicBezTo>
                  <a:pt x="1468" y="69"/>
                  <a:pt x="1466" y="90"/>
                  <a:pt x="1466" y="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7107" name="Group 6"/>
          <p:cNvGrpSpPr>
            <a:grpSpLocks/>
          </p:cNvGrpSpPr>
          <p:nvPr/>
        </p:nvGrpSpPr>
        <p:grpSpPr bwMode="auto">
          <a:xfrm>
            <a:off x="5708650" y="3721100"/>
            <a:ext cx="1909763" cy="477838"/>
            <a:chOff x="2064" y="2160"/>
            <a:chExt cx="1488" cy="384"/>
          </a:xfrm>
        </p:grpSpPr>
        <p:sp>
          <p:nvSpPr>
            <p:cNvPr id="47126" name="Line 7"/>
            <p:cNvSpPr>
              <a:spLocks noChangeShapeType="1"/>
            </p:cNvSpPr>
            <p:nvPr/>
          </p:nvSpPr>
          <p:spPr bwMode="auto">
            <a:xfrm flipV="1">
              <a:off x="2064" y="216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127" name="Line 8"/>
            <p:cNvSpPr>
              <a:spLocks noChangeShapeType="1"/>
            </p:cNvSpPr>
            <p:nvPr/>
          </p:nvSpPr>
          <p:spPr bwMode="auto">
            <a:xfrm>
              <a:off x="2064" y="2544"/>
              <a:ext cx="1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108" name="Text Box 9"/>
          <p:cNvSpPr txBox="1">
            <a:spLocks noChangeArrowheads="1"/>
          </p:cNvSpPr>
          <p:nvPr/>
        </p:nvSpPr>
        <p:spPr bwMode="auto">
          <a:xfrm>
            <a:off x="4343400" y="3581400"/>
            <a:ext cx="13446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Matching cost</a:t>
            </a:r>
          </a:p>
        </p:txBody>
      </p:sp>
      <p:sp>
        <p:nvSpPr>
          <p:cNvPr id="47109" name="Text Box 10"/>
          <p:cNvSpPr txBox="1">
            <a:spLocks noChangeArrowheads="1"/>
          </p:cNvSpPr>
          <p:nvPr/>
        </p:nvSpPr>
        <p:spPr bwMode="auto">
          <a:xfrm>
            <a:off x="7635875" y="3962400"/>
            <a:ext cx="898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disparity</a:t>
            </a:r>
          </a:p>
        </p:txBody>
      </p:sp>
      <p:pic>
        <p:nvPicPr>
          <p:cNvPr id="47110" name="Picture 11" descr="lef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4013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1" name="Picture 12" descr="r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1738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2" name="Line 13"/>
          <p:cNvSpPr>
            <a:spLocks noChangeShapeType="1"/>
          </p:cNvSpPr>
          <p:nvPr/>
        </p:nvSpPr>
        <p:spPr bwMode="auto">
          <a:xfrm>
            <a:off x="1439863" y="2108200"/>
            <a:ext cx="6713537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3" name="Rectangle 14"/>
          <p:cNvSpPr>
            <a:spLocks noChangeArrowheads="1"/>
          </p:cNvSpPr>
          <p:nvPr/>
        </p:nvSpPr>
        <p:spPr bwMode="auto">
          <a:xfrm>
            <a:off x="3017838" y="2049463"/>
            <a:ext cx="123825" cy="119062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7114" name="Group 15"/>
          <p:cNvGrpSpPr>
            <a:grpSpLocks/>
          </p:cNvGrpSpPr>
          <p:nvPr/>
        </p:nvGrpSpPr>
        <p:grpSpPr bwMode="auto">
          <a:xfrm>
            <a:off x="6021388" y="2049463"/>
            <a:ext cx="862012" cy="119062"/>
            <a:chOff x="3111" y="3838"/>
            <a:chExt cx="672" cy="96"/>
          </a:xfrm>
        </p:grpSpPr>
        <p:sp>
          <p:nvSpPr>
            <p:cNvPr id="47121" name="Rectangle 16"/>
            <p:cNvSpPr>
              <a:spLocks noChangeArrowheads="1"/>
            </p:cNvSpPr>
            <p:nvPr/>
          </p:nvSpPr>
          <p:spPr bwMode="auto">
            <a:xfrm>
              <a:off x="3399" y="3838"/>
              <a:ext cx="96" cy="96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2" name="Rectangle 17"/>
            <p:cNvSpPr>
              <a:spLocks noChangeArrowheads="1"/>
            </p:cNvSpPr>
            <p:nvPr/>
          </p:nvSpPr>
          <p:spPr bwMode="auto">
            <a:xfrm>
              <a:off x="3111" y="3838"/>
              <a:ext cx="96" cy="96"/>
            </a:xfrm>
            <a:prstGeom prst="rect">
              <a:avLst/>
            </a:prstGeom>
            <a:noFill/>
            <a:ln w="1587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3" name="Rectangle 18"/>
            <p:cNvSpPr>
              <a:spLocks noChangeArrowheads="1"/>
            </p:cNvSpPr>
            <p:nvPr/>
          </p:nvSpPr>
          <p:spPr bwMode="auto">
            <a:xfrm>
              <a:off x="3255" y="3838"/>
              <a:ext cx="96" cy="96"/>
            </a:xfrm>
            <a:prstGeom prst="rect">
              <a:avLst/>
            </a:prstGeom>
            <a:noFill/>
            <a:ln w="1587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4" name="Rectangle 19"/>
            <p:cNvSpPr>
              <a:spLocks noChangeArrowheads="1"/>
            </p:cNvSpPr>
            <p:nvPr/>
          </p:nvSpPr>
          <p:spPr bwMode="auto">
            <a:xfrm>
              <a:off x="3543" y="3838"/>
              <a:ext cx="96" cy="96"/>
            </a:xfrm>
            <a:prstGeom prst="rect">
              <a:avLst/>
            </a:prstGeom>
            <a:noFill/>
            <a:ln w="1587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5" name="Rectangle 20"/>
            <p:cNvSpPr>
              <a:spLocks noChangeArrowheads="1"/>
            </p:cNvSpPr>
            <p:nvPr/>
          </p:nvSpPr>
          <p:spPr bwMode="auto">
            <a:xfrm>
              <a:off x="3687" y="3838"/>
              <a:ext cx="96" cy="96"/>
            </a:xfrm>
            <a:prstGeom prst="rect">
              <a:avLst/>
            </a:prstGeom>
            <a:noFill/>
            <a:ln w="1587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7115" name="Text Box 21"/>
          <p:cNvSpPr txBox="1">
            <a:spLocks noChangeArrowheads="1"/>
          </p:cNvSpPr>
          <p:nvPr/>
        </p:nvSpPr>
        <p:spPr bwMode="auto">
          <a:xfrm>
            <a:off x="2925763" y="914400"/>
            <a:ext cx="523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Left</a:t>
            </a:r>
          </a:p>
        </p:txBody>
      </p:sp>
      <p:sp>
        <p:nvSpPr>
          <p:cNvPr id="47116" name="Text Box 22"/>
          <p:cNvSpPr txBox="1">
            <a:spLocks noChangeArrowheads="1"/>
          </p:cNvSpPr>
          <p:nvPr/>
        </p:nvSpPr>
        <p:spPr bwMode="auto">
          <a:xfrm>
            <a:off x="6223000" y="91440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Right</a:t>
            </a:r>
          </a:p>
        </p:txBody>
      </p:sp>
      <p:sp>
        <p:nvSpPr>
          <p:cNvPr id="47117" name="Freeform 23"/>
          <p:cNvSpPr>
            <a:spLocks/>
          </p:cNvSpPr>
          <p:nvPr/>
        </p:nvSpPr>
        <p:spPr bwMode="auto">
          <a:xfrm>
            <a:off x="6430963" y="1212850"/>
            <a:ext cx="23812" cy="3219450"/>
          </a:xfrm>
          <a:custGeom>
            <a:avLst/>
            <a:gdLst>
              <a:gd name="T0" fmla="*/ 2147483647 w 18"/>
              <a:gd name="T1" fmla="*/ 0 h 2587"/>
              <a:gd name="T2" fmla="*/ 0 w 18"/>
              <a:gd name="T3" fmla="*/ 2147483647 h 2587"/>
              <a:gd name="T4" fmla="*/ 0 60000 65536"/>
              <a:gd name="T5" fmla="*/ 0 60000 65536"/>
              <a:gd name="T6" fmla="*/ 0 w 18"/>
              <a:gd name="T7" fmla="*/ 0 h 2587"/>
              <a:gd name="T8" fmla="*/ 18 w 18"/>
              <a:gd name="T9" fmla="*/ 2587 h 258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" h="2587">
                <a:moveTo>
                  <a:pt x="18" y="0"/>
                </a:moveTo>
                <a:lnTo>
                  <a:pt x="0" y="2587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8" name="Text Box 24"/>
          <p:cNvSpPr txBox="1">
            <a:spLocks noChangeArrowheads="1"/>
          </p:cNvSpPr>
          <p:nvPr/>
        </p:nvSpPr>
        <p:spPr bwMode="auto">
          <a:xfrm>
            <a:off x="595313" y="1905000"/>
            <a:ext cx="852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scanline</a:t>
            </a:r>
          </a:p>
        </p:txBody>
      </p:sp>
      <p:sp>
        <p:nvSpPr>
          <p:cNvPr id="47119" name="Rectangle 25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382000" cy="838200"/>
          </a:xfrm>
        </p:spPr>
        <p:txBody>
          <a:bodyPr/>
          <a:lstStyle/>
          <a:p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25616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685800" y="4572000"/>
            <a:ext cx="7772400" cy="1981200"/>
          </a:xfrm>
        </p:spPr>
        <p:txBody>
          <a:bodyPr>
            <a:normAutofit fontScale="85000" lnSpcReduction="10000"/>
          </a:bodyPr>
          <a:lstStyle/>
          <a:p>
            <a:pPr>
              <a:buFontTx/>
              <a:buChar char="•"/>
              <a:defRPr/>
            </a:pPr>
            <a:r>
              <a:rPr lang="en-US" dirty="0"/>
              <a:t>Slide a window along the right scanline and compare contents of that window with the reference window in the left image</a:t>
            </a:r>
          </a:p>
          <a:p>
            <a:pPr>
              <a:buFontTx/>
              <a:buChar char="•"/>
              <a:defRPr/>
            </a:pPr>
            <a:r>
              <a:rPr lang="en-US" dirty="0">
                <a:solidFill>
                  <a:srgbClr val="FF0000"/>
                </a:solidFill>
              </a:rPr>
              <a:t>Matching cost: SSD, SAD, or normalized correlation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81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lef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4013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 descr="r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1738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Line 4"/>
          <p:cNvSpPr>
            <a:spLocks noChangeShapeType="1"/>
          </p:cNvSpPr>
          <p:nvPr/>
        </p:nvSpPr>
        <p:spPr bwMode="auto">
          <a:xfrm>
            <a:off x="1439863" y="2108200"/>
            <a:ext cx="6713537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3017838" y="2049463"/>
            <a:ext cx="123825" cy="119062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2925763" y="914400"/>
            <a:ext cx="523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Left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223000" y="91440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Right</a:t>
            </a: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595313" y="1905000"/>
            <a:ext cx="852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scanline</a:t>
            </a:r>
          </a:p>
        </p:txBody>
      </p:sp>
      <p:sp>
        <p:nvSpPr>
          <p:cNvPr id="49161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382000" cy="838200"/>
          </a:xfrm>
        </p:spPr>
        <p:txBody>
          <a:bodyPr/>
          <a:lstStyle/>
          <a:p>
            <a:r>
              <a:rPr lang="en-US" sz="3000"/>
              <a:t>Correspondence search</a:t>
            </a:r>
          </a:p>
        </p:txBody>
      </p:sp>
      <p:sp>
        <p:nvSpPr>
          <p:cNvPr id="49162" name="Text Box 11"/>
          <p:cNvSpPr txBox="1">
            <a:spLocks noChangeArrowheads="1"/>
          </p:cNvSpPr>
          <p:nvPr/>
        </p:nvSpPr>
        <p:spPr bwMode="auto">
          <a:xfrm>
            <a:off x="5835650" y="6262688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Norm. corr</a:t>
            </a:r>
          </a:p>
        </p:txBody>
      </p:sp>
      <p:pic>
        <p:nvPicPr>
          <p:cNvPr id="49163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00613" y="3730625"/>
            <a:ext cx="3176587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4" name="Freeform 12"/>
          <p:cNvSpPr>
            <a:spLocks/>
          </p:cNvSpPr>
          <p:nvPr/>
        </p:nvSpPr>
        <p:spPr bwMode="auto">
          <a:xfrm>
            <a:off x="6454775" y="1212850"/>
            <a:ext cx="4763" cy="5043488"/>
          </a:xfrm>
          <a:custGeom>
            <a:avLst/>
            <a:gdLst>
              <a:gd name="T0" fmla="*/ 0 w 3"/>
              <a:gd name="T1" fmla="*/ 0 h 3177"/>
              <a:gd name="T2" fmla="*/ 2147483647 w 3"/>
              <a:gd name="T3" fmla="*/ 2147483647 h 3177"/>
              <a:gd name="T4" fmla="*/ 0 60000 65536"/>
              <a:gd name="T5" fmla="*/ 0 60000 65536"/>
              <a:gd name="T6" fmla="*/ 0 w 3"/>
              <a:gd name="T7" fmla="*/ 0 h 3177"/>
              <a:gd name="T8" fmla="*/ 3 w 3"/>
              <a:gd name="T9" fmla="*/ 3177 h 317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" h="3177">
                <a:moveTo>
                  <a:pt x="0" y="0"/>
                </a:moveTo>
                <a:lnTo>
                  <a:pt x="3" y="3177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19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3350"/>
            <a:ext cx="8229600" cy="1143000"/>
          </a:xfrm>
        </p:spPr>
        <p:txBody>
          <a:bodyPr/>
          <a:lstStyle/>
          <a:p>
            <a:r>
              <a:rPr lang="en-US" dirty="0"/>
              <a:t>Results with window search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5257800" y="4332288"/>
          <a:ext cx="3276600" cy="237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Image" r:id="rId4" imgW="4422167" imgH="3202259" progId="">
                  <p:embed/>
                </p:oleObj>
              </mc:Choice>
              <mc:Fallback>
                <p:oleObj name="Image" r:id="rId4" imgW="4422167" imgH="3202259" progId="">
                  <p:embed/>
                  <p:pic>
                    <p:nvPicPr>
                      <p:cNvPr id="1433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4332288"/>
                        <a:ext cx="3276600" cy="2373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817563" y="3810000"/>
            <a:ext cx="3525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Window-based matching</a:t>
            </a:r>
          </a:p>
        </p:txBody>
      </p:sp>
      <p:graphicFrame>
        <p:nvGraphicFramePr>
          <p:cNvPr id="14339" name="Object 5"/>
          <p:cNvGraphicFramePr>
            <a:graphicFrameLocks noChangeAspect="1"/>
          </p:cNvGraphicFramePr>
          <p:nvPr/>
        </p:nvGraphicFramePr>
        <p:xfrm>
          <a:off x="914400" y="4332288"/>
          <a:ext cx="3276600" cy="237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Image" r:id="rId6" imgW="4422167" imgH="3202259" progId="">
                  <p:embed/>
                </p:oleObj>
              </mc:Choice>
              <mc:Fallback>
                <p:oleObj name="Image" r:id="rId6" imgW="4422167" imgH="3202259" progId="">
                  <p:embed/>
                  <p:pic>
                    <p:nvPicPr>
                      <p:cNvPr id="1433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332288"/>
                        <a:ext cx="3276600" cy="2373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5964238" y="3810000"/>
            <a:ext cx="189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Ground truth</a:t>
            </a:r>
          </a:p>
        </p:txBody>
      </p:sp>
      <p:pic>
        <p:nvPicPr>
          <p:cNvPr id="14343" name="Picture 7" descr="scene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0" y="12763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Text Box 6"/>
          <p:cNvSpPr txBox="1">
            <a:spLocks noChangeArrowheads="1"/>
          </p:cNvSpPr>
          <p:nvPr/>
        </p:nvSpPr>
        <p:spPr bwMode="auto">
          <a:xfrm>
            <a:off x="4344988" y="838200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99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Using more than two images</a:t>
            </a:r>
          </a:p>
        </p:txBody>
      </p:sp>
      <p:pic>
        <p:nvPicPr>
          <p:cNvPr id="60419" name="Picture 2" descr="http://grail.cs.washington.edu/projects/mvscpc/images/NotreDameFacade_larg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35100"/>
            <a:ext cx="3705225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304800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0421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57600"/>
            <a:ext cx="304800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0422" name="Right Arrow 3"/>
          <p:cNvSpPr>
            <a:spLocks noChangeArrowheads="1"/>
          </p:cNvSpPr>
          <p:nvPr/>
        </p:nvSpPr>
        <p:spPr bwMode="auto">
          <a:xfrm>
            <a:off x="3810000" y="3276600"/>
            <a:ext cx="6858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49250" y="5919788"/>
            <a:ext cx="4572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>
                <a:latin typeface="Arial" charset="0"/>
                <a:hlinkClick r:id="rId5" action="ppaction://hlinkfile"/>
              </a:rPr>
              <a:t>Multi-View Stereo for Community Photo Collections</a:t>
            </a:r>
            <a:br>
              <a:rPr lang="en-US" sz="1200">
                <a:latin typeface="Arial" charset="0"/>
              </a:rPr>
            </a:br>
            <a:r>
              <a:rPr lang="en-US" sz="1200">
                <a:latin typeface="Arial" charset="0"/>
              </a:rPr>
              <a:t>M. Goesele, N. Snavely, B. Curless, H. Hoppe, S. Seitz</a:t>
            </a:r>
            <a:br>
              <a:rPr lang="en-US" sz="1200">
                <a:latin typeface="Arial" charset="0"/>
              </a:rPr>
            </a:br>
            <a:r>
              <a:rPr lang="en-US" sz="1200">
                <a:latin typeface="Arial" charset="0"/>
              </a:rPr>
              <a:t>Proceedings of </a:t>
            </a:r>
            <a:r>
              <a:rPr lang="en-US" sz="1200">
                <a:latin typeface="Arial" charset="0"/>
                <a:hlinkClick r:id="rId6"/>
              </a:rPr>
              <a:t>ICCV 2007</a:t>
            </a:r>
            <a:r>
              <a:rPr lang="en-US" sz="1200">
                <a:latin typeface="Arial" charset="0"/>
              </a:rPr>
              <a:t>,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129A-E41D-479C-9971-1A57C1F71E3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327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913" y="1758950"/>
            <a:ext cx="8229600" cy="4924425"/>
          </a:xfrm>
        </p:spPr>
        <p:txBody>
          <a:bodyPr/>
          <a:lstStyle/>
          <a:p>
            <a:r>
              <a:rPr lang="en-GB" sz="2400" dirty="0">
                <a:latin typeface="Arial" pitchFamily="34" charset="0"/>
                <a:cs typeface="Arial" pitchFamily="34" charset="0"/>
              </a:rPr>
              <a:t>“Digital copy” of real object</a:t>
            </a:r>
          </a:p>
          <a:p>
            <a:endParaRPr lang="en-GB" sz="900" dirty="0">
              <a:latin typeface="Arial" pitchFamily="34" charset="0"/>
              <a:cs typeface="Arial" pitchFamily="34" charset="0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</a:rPr>
              <a:t>Allows us to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Inspect details of object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Measure properties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Reproduce in different material</a:t>
            </a:r>
            <a:endParaRPr lang="en-GB" sz="700" dirty="0">
              <a:latin typeface="Arial" pitchFamily="34" charset="0"/>
              <a:cs typeface="Arial" pitchFamily="34" charset="0"/>
            </a:endParaRPr>
          </a:p>
          <a:p>
            <a:endParaRPr lang="en-GB" sz="900" dirty="0">
              <a:latin typeface="Arial" pitchFamily="34" charset="0"/>
              <a:cs typeface="Arial" pitchFamily="34" charset="0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</a:rPr>
              <a:t>Many applications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Cultural heritage preservation 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Computer games and movies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City modelling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E-commerce</a:t>
            </a:r>
          </a:p>
        </p:txBody>
      </p:sp>
      <p:pic>
        <p:nvPicPr>
          <p:cNvPr id="1221640" name="Picture 8" descr="capture00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1375" y="2362616"/>
            <a:ext cx="1016715" cy="1507097"/>
          </a:xfrm>
          <a:prstGeom prst="rect">
            <a:avLst/>
          </a:prstGeom>
          <a:noFill/>
        </p:spPr>
      </p:pic>
      <p:pic>
        <p:nvPicPr>
          <p:cNvPr id="1221641" name="Picture 9" descr="capture0009"/>
          <p:cNvPicPr>
            <a:picLocks noChangeAspect="1" noChangeArrowheads="1"/>
          </p:cNvPicPr>
          <p:nvPr/>
        </p:nvPicPr>
        <p:blipFill>
          <a:blip r:embed="rId4" cstate="print"/>
          <a:srcRect b="5236"/>
          <a:stretch>
            <a:fillRect/>
          </a:stretch>
        </p:blipFill>
        <p:spPr bwMode="auto">
          <a:xfrm>
            <a:off x="7920999" y="2246313"/>
            <a:ext cx="1118116" cy="1571625"/>
          </a:xfrm>
          <a:prstGeom prst="rect">
            <a:avLst/>
          </a:prstGeom>
          <a:noFill/>
        </p:spPr>
      </p:pic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3D model</a:t>
            </a:r>
          </a:p>
        </p:txBody>
      </p:sp>
      <p:pic>
        <p:nvPicPr>
          <p:cNvPr id="1221637" name="Picture 5" descr="capture000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l="9854" r="14157"/>
          <a:stretch>
            <a:fillRect/>
          </a:stretch>
        </p:blipFill>
        <p:spPr bwMode="auto">
          <a:xfrm>
            <a:off x="7191375" y="3817938"/>
            <a:ext cx="1847740" cy="1837201"/>
          </a:xfrm>
          <a:prstGeom prst="rect">
            <a:avLst/>
          </a:prstGeom>
          <a:noFill/>
        </p:spPr>
      </p:pic>
      <p:pic>
        <p:nvPicPr>
          <p:cNvPr id="1221638" name="Picture 6" descr="house_black_v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4575" y="1247775"/>
            <a:ext cx="2530475" cy="2336800"/>
          </a:xfrm>
          <a:prstGeom prst="rect">
            <a:avLst/>
          </a:prstGeom>
          <a:noFill/>
        </p:spPr>
      </p:pic>
      <p:grpSp>
        <p:nvGrpSpPr>
          <p:cNvPr id="3" name="Group 12"/>
          <p:cNvGrpSpPr>
            <a:grpSpLocks noChangeAspect="1"/>
          </p:cNvGrpSpPr>
          <p:nvPr/>
        </p:nvGrpSpPr>
        <p:grpSpPr bwMode="auto">
          <a:xfrm>
            <a:off x="6140450" y="5592763"/>
            <a:ext cx="2552700" cy="1041400"/>
            <a:chOff x="365" y="3025"/>
            <a:chExt cx="2562" cy="1148"/>
          </a:xfrm>
        </p:grpSpPr>
        <p:pic>
          <p:nvPicPr>
            <p:cNvPr id="1221645" name="Picture 1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65" y="3025"/>
              <a:ext cx="2562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1221646" name="Picture 14" descr="hand_one_3d_004"/>
            <p:cNvPicPr>
              <a:picLocks noChangeAspect="1" noChangeArrowheads="1"/>
            </p:cNvPicPr>
            <p:nvPr/>
          </p:nvPicPr>
          <p:blipFill>
            <a:blip r:embed="rId8" cstate="print"/>
            <a:srcRect r="490"/>
            <a:stretch>
              <a:fillRect/>
            </a:stretch>
          </p:blipFill>
          <p:spPr bwMode="auto">
            <a:xfrm>
              <a:off x="2081" y="3606"/>
              <a:ext cx="846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1647" name="Picture 15" descr="hand_one_3d_008"/>
            <p:cNvPicPr>
              <a:picLocks noChangeAspect="1" noChangeArrowheads="1"/>
            </p:cNvPicPr>
            <p:nvPr/>
          </p:nvPicPr>
          <p:blipFill>
            <a:blip r:embed="rId9" cstate="print"/>
            <a:srcRect r="874"/>
            <a:stretch>
              <a:fillRect/>
            </a:stretch>
          </p:blipFill>
          <p:spPr bwMode="auto">
            <a:xfrm>
              <a:off x="1224" y="3606"/>
              <a:ext cx="843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1648" name="Picture 16" descr="hand_one_3d_014"/>
            <p:cNvPicPr>
              <a:picLocks noChangeAspect="1" noChangeArrowheads="1"/>
            </p:cNvPicPr>
            <p:nvPr/>
          </p:nvPicPr>
          <p:blipFill>
            <a:blip r:embed="rId10" cstate="print"/>
            <a:srcRect r="874"/>
            <a:stretch>
              <a:fillRect/>
            </a:stretch>
          </p:blipFill>
          <p:spPr bwMode="auto">
            <a:xfrm>
              <a:off x="366" y="3606"/>
              <a:ext cx="843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9"/>
          <p:cNvGrpSpPr>
            <a:grpSpLocks noChangeAspect="1"/>
          </p:cNvGrpSpPr>
          <p:nvPr/>
        </p:nvGrpSpPr>
        <p:grpSpPr bwMode="auto">
          <a:xfrm>
            <a:off x="5257800" y="3794125"/>
            <a:ext cx="2190750" cy="1368425"/>
            <a:chOff x="3920" y="1124"/>
            <a:chExt cx="1840" cy="1149"/>
          </a:xfrm>
        </p:grpSpPr>
        <p:pic>
          <p:nvPicPr>
            <p:cNvPr id="1221652" name="Picture 20" descr="image4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920" y="1124"/>
              <a:ext cx="1258" cy="9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221653" name="Picture 21" descr="parth_recon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22" y="1442"/>
              <a:ext cx="1438" cy="831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14401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47" name="Picture 3" descr="000_00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2393950"/>
            <a:ext cx="4037013" cy="3024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41348" name="Picture 4" descr="capture00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24375" y="1512888"/>
            <a:ext cx="1703388" cy="2478087"/>
          </a:xfrm>
          <a:prstGeom prst="rect">
            <a:avLst/>
          </a:prstGeom>
          <a:noFill/>
        </p:spPr>
      </p:pic>
      <p:pic>
        <p:nvPicPr>
          <p:cNvPr id="441349" name="Picture 5" descr="capture00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92800" y="1595438"/>
            <a:ext cx="1590675" cy="2312987"/>
          </a:xfrm>
          <a:prstGeom prst="rect">
            <a:avLst/>
          </a:prstGeom>
          <a:noFill/>
        </p:spPr>
      </p:pic>
      <p:pic>
        <p:nvPicPr>
          <p:cNvPr id="441350" name="Picture 6" descr="capture000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91375" y="1300163"/>
            <a:ext cx="1925638" cy="2800350"/>
          </a:xfrm>
          <a:prstGeom prst="rect">
            <a:avLst/>
          </a:prstGeom>
          <a:noFill/>
        </p:spPr>
      </p:pic>
      <p:pic>
        <p:nvPicPr>
          <p:cNvPr id="441351" name="Picture 7" descr="capture000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54813" y="3735388"/>
            <a:ext cx="2079625" cy="3022600"/>
          </a:xfrm>
          <a:prstGeom prst="rect">
            <a:avLst/>
          </a:prstGeom>
          <a:noFill/>
        </p:spPr>
      </p:pic>
      <p:pic>
        <p:nvPicPr>
          <p:cNvPr id="441352" name="Picture 8" descr="capture000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76750" y="3690938"/>
            <a:ext cx="2157413" cy="3138487"/>
          </a:xfrm>
          <a:prstGeom prst="rect">
            <a:avLst/>
          </a:prstGeom>
          <a:noFill/>
        </p:spPr>
      </p:pic>
      <p:sp>
        <p:nvSpPr>
          <p:cNvPr id="441354" name="Rectangle 10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13775" cy="1143000"/>
          </a:xfrm>
          <a:noFill/>
          <a:ln/>
        </p:spPr>
        <p:txBody>
          <a:bodyPr lIns="92075" tIns="46038" rIns="92075" bIns="46038"/>
          <a:lstStyle/>
          <a:p>
            <a:r>
              <a:rPr lang="en-GB" dirty="0"/>
              <a:t>Applications: cultural heritage</a:t>
            </a:r>
          </a:p>
        </p:txBody>
      </p:sp>
      <p:sp>
        <p:nvSpPr>
          <p:cNvPr id="441355" name="Rectangle 11"/>
          <p:cNvSpPr>
            <a:spLocks noChangeArrowheads="1"/>
          </p:cNvSpPr>
          <p:nvPr/>
        </p:nvSpPr>
        <p:spPr bwMode="auto">
          <a:xfrm>
            <a:off x="368300" y="2057400"/>
            <a:ext cx="385127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b="1">
                <a:solidFill>
                  <a:prstClr val="black"/>
                </a:solidFill>
                <a:latin typeface="Calibri"/>
              </a:rPr>
              <a:t>SCULPTEUR European project</a:t>
            </a:r>
            <a:r>
              <a:rPr lang="en-GB" sz="1600">
                <a:solidFill>
                  <a:prstClr val="black"/>
                </a:solidFill>
                <a:latin typeface="Calibri"/>
              </a:rPr>
              <a:t> </a:t>
            </a:r>
            <a:br>
              <a:rPr lang="en-GB" sz="1600">
                <a:solidFill>
                  <a:prstClr val="black"/>
                </a:solidFill>
                <a:latin typeface="Calibri"/>
              </a:rPr>
            </a:br>
            <a:endParaRPr lang="en-GB" sz="16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6597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400" name="Rectangle 8"/>
          <p:cNvSpPr>
            <a:spLocks noGrp="1" noChangeArrowheads="1"/>
          </p:cNvSpPr>
          <p:nvPr>
            <p:ph type="title"/>
          </p:nvPr>
        </p:nvSpPr>
        <p:spPr>
          <a:xfrm>
            <a:off x="228600" y="-1639"/>
            <a:ext cx="8613775" cy="1143000"/>
          </a:xfrm>
          <a:noFill/>
          <a:ln/>
        </p:spPr>
        <p:txBody>
          <a:bodyPr lIns="92075" tIns="46038" rIns="92075" bIns="46038"/>
          <a:lstStyle/>
          <a:p>
            <a:r>
              <a:rPr lang="en-GB" dirty="0"/>
              <a:t>Applications: art</a:t>
            </a:r>
            <a:endParaRPr lang="fr-FR" dirty="0"/>
          </a:p>
        </p:txBody>
      </p:sp>
      <p:pic>
        <p:nvPicPr>
          <p:cNvPr id="443401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67538" y="4070350"/>
            <a:ext cx="1744662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3402" name="Picture 10" descr="gormley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78400" y="4070350"/>
            <a:ext cx="1741488" cy="2644775"/>
          </a:xfrm>
          <a:prstGeom prst="rect">
            <a:avLst/>
          </a:prstGeom>
          <a:noFill/>
        </p:spPr>
      </p:pic>
      <p:pic>
        <p:nvPicPr>
          <p:cNvPr id="443403" name="Picture 11" descr="gormley5"/>
          <p:cNvPicPr>
            <a:picLocks noChangeAspect="1" noChangeArrowheads="1"/>
          </p:cNvPicPr>
          <p:nvPr/>
        </p:nvPicPr>
        <p:blipFill>
          <a:blip r:embed="rId5"/>
          <a:srcRect t="4158" b="7423"/>
          <a:stretch>
            <a:fillRect/>
          </a:stretch>
        </p:blipFill>
        <p:spPr bwMode="auto">
          <a:xfrm>
            <a:off x="1150938" y="4373563"/>
            <a:ext cx="2700337" cy="189071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443404" name="Picture 12" descr="gormley4"/>
          <p:cNvPicPr>
            <a:picLocks noChangeAspect="1" noChangeArrowheads="1"/>
          </p:cNvPicPr>
          <p:nvPr/>
        </p:nvPicPr>
        <p:blipFill>
          <a:blip r:embed="rId6"/>
          <a:srcRect b="13542"/>
          <a:stretch>
            <a:fillRect/>
          </a:stretch>
        </p:blipFill>
        <p:spPr bwMode="auto">
          <a:xfrm>
            <a:off x="1150938" y="1476375"/>
            <a:ext cx="2700337" cy="23129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302125" y="1455738"/>
            <a:ext cx="4591050" cy="2528887"/>
            <a:chOff x="2710" y="941"/>
            <a:chExt cx="2892" cy="1593"/>
          </a:xfrm>
        </p:grpSpPr>
        <p:pic>
          <p:nvPicPr>
            <p:cNvPr id="443406" name="Picture 14" descr="gormley1"/>
            <p:cNvPicPr>
              <a:picLocks noChangeAspect="1" noChangeArrowheads="1"/>
            </p:cNvPicPr>
            <p:nvPr/>
          </p:nvPicPr>
          <p:blipFill>
            <a:blip r:embed="rId7"/>
            <a:srcRect l="7559" t="22617" r="22678" b="10052"/>
            <a:stretch>
              <a:fillRect/>
            </a:stretch>
          </p:blipFill>
          <p:spPr bwMode="auto">
            <a:xfrm>
              <a:off x="3589" y="941"/>
              <a:ext cx="1097" cy="1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3407" name="Picture 15" descr="gormley2"/>
            <p:cNvPicPr>
              <a:picLocks noChangeAspect="1" noChangeArrowheads="1"/>
            </p:cNvPicPr>
            <p:nvPr/>
          </p:nvPicPr>
          <p:blipFill>
            <a:blip r:embed="rId8"/>
            <a:srcRect l="7559" t="22617" r="22678" b="10052"/>
            <a:stretch>
              <a:fillRect/>
            </a:stretch>
          </p:blipFill>
          <p:spPr bwMode="auto">
            <a:xfrm>
              <a:off x="2710" y="941"/>
              <a:ext cx="1097" cy="1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3408" name="Picture 16" descr="gormley3"/>
            <p:cNvPicPr>
              <a:picLocks noChangeAspect="1" noChangeArrowheads="1"/>
            </p:cNvPicPr>
            <p:nvPr/>
          </p:nvPicPr>
          <p:blipFill>
            <a:blip r:embed="rId9"/>
            <a:srcRect l="12094" t="22617" r="22678" b="10052"/>
            <a:stretch>
              <a:fillRect/>
            </a:stretch>
          </p:blipFill>
          <p:spPr bwMode="auto">
            <a:xfrm>
              <a:off x="4577" y="941"/>
              <a:ext cx="1025" cy="1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3410" name="Rectangle 18"/>
          <p:cNvSpPr>
            <a:spLocks noChangeArrowheads="1"/>
          </p:cNvSpPr>
          <p:nvPr/>
        </p:nvSpPr>
        <p:spPr bwMode="auto">
          <a:xfrm>
            <a:off x="944563" y="6264275"/>
            <a:ext cx="3132137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400">
                <a:solidFill>
                  <a:prstClr val="black"/>
                </a:solidFill>
                <a:latin typeface="Calibri"/>
              </a:rPr>
              <a:t>Domain Series Domain VIII Crouching</a:t>
            </a:r>
            <a:br>
              <a:rPr lang="en-GB" sz="1400">
                <a:solidFill>
                  <a:prstClr val="black"/>
                </a:solidFill>
                <a:latin typeface="Calibri"/>
              </a:rPr>
            </a:br>
            <a:r>
              <a:rPr lang="en-GB" sz="1400">
                <a:solidFill>
                  <a:prstClr val="black"/>
                </a:solidFill>
                <a:latin typeface="Calibri"/>
              </a:rPr>
              <a:t> 1999 </a:t>
            </a:r>
            <a:r>
              <a:rPr lang="en-GB" sz="1400" i="1">
                <a:solidFill>
                  <a:prstClr val="black"/>
                </a:solidFill>
                <a:latin typeface="Calibri"/>
              </a:rPr>
              <a:t>Mild steel bar</a:t>
            </a:r>
            <a:r>
              <a:rPr lang="en-GB" sz="1400">
                <a:solidFill>
                  <a:prstClr val="black"/>
                </a:solidFill>
                <a:latin typeface="Calibri"/>
              </a:rPr>
              <a:t> 81 x 59 x 63 cm </a:t>
            </a:r>
          </a:p>
        </p:txBody>
      </p:sp>
      <p:sp>
        <p:nvSpPr>
          <p:cNvPr id="443411" name="Rectangle 19"/>
          <p:cNvSpPr>
            <a:spLocks noChangeArrowheads="1"/>
          </p:cNvSpPr>
          <p:nvPr/>
        </p:nvSpPr>
        <p:spPr bwMode="auto">
          <a:xfrm>
            <a:off x="1065213" y="3767138"/>
            <a:ext cx="2876550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400">
                <a:solidFill>
                  <a:prstClr val="black"/>
                </a:solidFill>
                <a:latin typeface="Calibri"/>
              </a:rPr>
              <a:t>Block Works Precipitate III 2004 </a:t>
            </a:r>
            <a:br>
              <a:rPr lang="en-GB" sz="1400">
                <a:solidFill>
                  <a:prstClr val="black"/>
                </a:solidFill>
                <a:latin typeface="Calibri"/>
              </a:rPr>
            </a:br>
            <a:r>
              <a:rPr lang="en-GB" sz="1400" i="1">
                <a:solidFill>
                  <a:prstClr val="black"/>
                </a:solidFill>
                <a:latin typeface="Calibri"/>
              </a:rPr>
              <a:t>Mild steel blocks</a:t>
            </a:r>
            <a:r>
              <a:rPr lang="en-GB" sz="1400">
                <a:solidFill>
                  <a:prstClr val="black"/>
                </a:solidFill>
                <a:latin typeface="Calibri"/>
              </a:rPr>
              <a:t> 80 x 46 x 66 cm </a:t>
            </a:r>
          </a:p>
        </p:txBody>
      </p:sp>
    </p:spTree>
    <p:extLst>
      <p:ext uri="{BB962C8B-B14F-4D97-AF65-F5344CB8AC3E}">
        <p14:creationId xmlns:p14="http://schemas.microsoft.com/office/powerpoint/2010/main" val="33027357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5425" y="482600"/>
            <a:ext cx="8613775" cy="1143000"/>
          </a:xfrm>
          <a:noFill/>
          <a:ln/>
        </p:spPr>
        <p:txBody>
          <a:bodyPr lIns="92075" tIns="46038" rIns="92075" bIns="46038"/>
          <a:lstStyle/>
          <a:p>
            <a:r>
              <a:rPr lang="en-GB" sz="4000"/>
              <a:t>Applications: structure engineering</a:t>
            </a:r>
            <a:endParaRPr lang="fr-FR" sz="4000"/>
          </a:p>
        </p:txBody>
      </p:sp>
      <p:pic>
        <p:nvPicPr>
          <p:cNvPr id="483332" name="Picture 4" descr="gormley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6138" y="1584325"/>
            <a:ext cx="1741487" cy="2644775"/>
          </a:xfrm>
          <a:prstGeom prst="rect">
            <a:avLst/>
          </a:prstGeom>
          <a:noFill/>
        </p:spPr>
      </p:pic>
      <p:sp>
        <p:nvSpPr>
          <p:cNvPr id="483341" name="Rectangle 13"/>
          <p:cNvSpPr>
            <a:spLocks noChangeArrowheads="1"/>
          </p:cNvSpPr>
          <p:nvPr/>
        </p:nvSpPr>
        <p:spPr bwMode="auto">
          <a:xfrm>
            <a:off x="747713" y="5499100"/>
            <a:ext cx="63452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>
                <a:solidFill>
                  <a:prstClr val="black"/>
                </a:solidFill>
                <a:latin typeface="Calibri"/>
              </a:rPr>
              <a:t>BODY / SPACE / FRAME, Antony Gormley, Lelystad, Holland </a:t>
            </a:r>
          </a:p>
        </p:txBody>
      </p:sp>
      <p:pic>
        <p:nvPicPr>
          <p:cNvPr id="483342" name="Picture 14" descr="renderGormle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163" y="1979613"/>
            <a:ext cx="6216650" cy="33845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483343" name="Picture 15" descr="goodmesh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286"/>
          <a:stretch>
            <a:fillRect/>
          </a:stretch>
        </p:blipFill>
        <p:spPr bwMode="auto">
          <a:xfrm>
            <a:off x="7181850" y="4157663"/>
            <a:ext cx="1806575" cy="2700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7909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511" name="Rectangle 15"/>
          <p:cNvSpPr>
            <a:spLocks noChangeArrowheads="1"/>
          </p:cNvSpPr>
          <p:nvPr/>
        </p:nvSpPr>
        <p:spPr bwMode="auto">
          <a:xfrm>
            <a:off x="965200" y="2057400"/>
            <a:ext cx="385127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b="1">
                <a:solidFill>
                  <a:prstClr val="black"/>
                </a:solidFill>
                <a:latin typeface="Calibri"/>
              </a:rPr>
              <a:t>SCULPTEUR European project</a:t>
            </a:r>
            <a:r>
              <a:rPr lang="en-GB" sz="1600">
                <a:solidFill>
                  <a:prstClr val="black"/>
                </a:solidFill>
                <a:latin typeface="Calibri"/>
              </a:rPr>
              <a:t> </a:t>
            </a:r>
            <a:br>
              <a:rPr lang="en-GB" sz="1600">
                <a:solidFill>
                  <a:prstClr val="black"/>
                </a:solidFill>
                <a:latin typeface="Calibri"/>
              </a:rPr>
            </a:br>
            <a:endParaRPr lang="en-GB" sz="16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498" name="Text Box 2"/>
          <p:cNvSpPr txBox="1">
            <a:spLocks noChangeArrowheads="1"/>
          </p:cNvSpPr>
          <p:nvPr/>
        </p:nvSpPr>
        <p:spPr bwMode="auto">
          <a:xfrm>
            <a:off x="1525588" y="4851400"/>
            <a:ext cx="6315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2000" b="1">
                <a:solidFill>
                  <a:prstClr val="black"/>
                </a:solidFill>
              </a:rPr>
              <a:t>medical, industrial and cultural heritage indexation</a:t>
            </a:r>
          </a:p>
        </p:txBody>
      </p:sp>
      <p:pic>
        <p:nvPicPr>
          <p:cNvPr id="4904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2590800"/>
            <a:ext cx="1722438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05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2819400"/>
            <a:ext cx="214312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0501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2819400"/>
            <a:ext cx="16160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0502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2514600"/>
            <a:ext cx="157162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05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700" y="1419225"/>
            <a:ext cx="7391400" cy="5018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90504" name="Text Box 8"/>
          <p:cNvSpPr txBox="1">
            <a:spLocks noChangeArrowheads="1"/>
          </p:cNvSpPr>
          <p:nvPr/>
        </p:nvSpPr>
        <p:spPr bwMode="auto">
          <a:xfrm>
            <a:off x="3200400" y="1600200"/>
            <a:ext cx="495300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4800" b="1">
                <a:solidFill>
                  <a:srgbClr val="0000FF"/>
                </a:solidFill>
              </a:rPr>
              <a:t>?		 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sz="4800" b="1">
              <a:solidFill>
                <a:srgbClr val="0000FF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4800" b="1">
                <a:solidFill>
                  <a:srgbClr val="0000FF"/>
                </a:solidFill>
              </a:rPr>
              <a:t> 	? ?		 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4800" b="1">
                <a:solidFill>
                  <a:srgbClr val="0000FF"/>
                </a:solidFill>
              </a:rPr>
              <a:t>			 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4800" b="1">
                <a:solidFill>
                  <a:srgbClr val="0000FF"/>
                </a:solidFill>
              </a:rPr>
              <a:t>?	 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4800" b="1">
                <a:solidFill>
                  <a:srgbClr val="0000FF"/>
                </a:solidFill>
              </a:rPr>
              <a:t>		 ?</a:t>
            </a:r>
          </a:p>
        </p:txBody>
      </p:sp>
      <p:pic>
        <p:nvPicPr>
          <p:cNvPr id="490505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19200" y="1828800"/>
            <a:ext cx="1652588" cy="269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90506" name="Picture 10"/>
          <p:cNvPicPr>
            <a:picLocks noChangeAspect="1" noChangeArrowheads="1"/>
          </p:cNvPicPr>
          <p:nvPr/>
        </p:nvPicPr>
        <p:blipFill>
          <a:blip r:embed="rId9"/>
          <a:srcRect t="8957"/>
          <a:stretch>
            <a:fillRect/>
          </a:stretch>
        </p:blipFill>
        <p:spPr bwMode="auto">
          <a:xfrm>
            <a:off x="3276600" y="1651000"/>
            <a:ext cx="5562600" cy="2843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90507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34000" y="2590800"/>
            <a:ext cx="32004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0510" name="Rectangle 14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3775" cy="1143000"/>
          </a:xfrm>
          <a:noFill/>
          <a:ln/>
        </p:spPr>
        <p:txBody>
          <a:bodyPr lIns="92075" tIns="46038" rIns="92075" bIns="46038"/>
          <a:lstStyle/>
          <a:p>
            <a:r>
              <a:rPr lang="en-GB" dirty="0"/>
              <a:t>Applications: 3D indexation</a:t>
            </a:r>
          </a:p>
        </p:txBody>
      </p:sp>
    </p:spTree>
    <p:extLst>
      <p:ext uri="{BB962C8B-B14F-4D97-AF65-F5344CB8AC3E}">
        <p14:creationId xmlns:p14="http://schemas.microsoft.com/office/powerpoint/2010/main" val="238291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0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0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0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0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504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548" name="Picture 4" descr="poster-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3850" y="2586038"/>
            <a:ext cx="6242050" cy="4237037"/>
          </a:xfrm>
          <a:prstGeom prst="rect">
            <a:avLst/>
          </a:prstGeom>
          <a:noFill/>
          <a:ln w="9525">
            <a:solidFill>
              <a:srgbClr val="333333"/>
            </a:solidFill>
            <a:miter lim="800000"/>
            <a:headEnd/>
            <a:tailEnd/>
          </a:ln>
        </p:spPr>
      </p:pic>
      <p:pic>
        <p:nvPicPr>
          <p:cNvPr id="492549" name="Picture 5" descr="a2140-010g-0-c-bigic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" y="3841750"/>
            <a:ext cx="3268663" cy="1714500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</p:spPr>
      </p:pic>
      <p:sp>
        <p:nvSpPr>
          <p:cNvPr id="492550" name="Text Box 6"/>
          <p:cNvSpPr txBox="1">
            <a:spLocks noChangeArrowheads="1"/>
          </p:cNvSpPr>
          <p:nvPr/>
        </p:nvSpPr>
        <p:spPr bwMode="auto">
          <a:xfrm>
            <a:off x="365125" y="5500688"/>
            <a:ext cx="2292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prstClr val="black"/>
                </a:solidFill>
                <a:latin typeface="Calibri"/>
              </a:rPr>
              <a:t>1186 fragments</a:t>
            </a:r>
          </a:p>
        </p:txBody>
      </p:sp>
      <p:sp>
        <p:nvSpPr>
          <p:cNvPr id="492553" name="Rectangle 9"/>
          <p:cNvSpPr>
            <a:spLocks noGrp="1" noChangeArrowheads="1"/>
          </p:cNvSpPr>
          <p:nvPr>
            <p:ph type="title"/>
          </p:nvPr>
        </p:nvSpPr>
        <p:spPr>
          <a:xfrm>
            <a:off x="225425" y="482600"/>
            <a:ext cx="8613775" cy="1143000"/>
          </a:xfrm>
          <a:noFill/>
          <a:ln/>
        </p:spPr>
        <p:txBody>
          <a:bodyPr lIns="92075" tIns="46038" rIns="92075" bIns="46038"/>
          <a:lstStyle/>
          <a:p>
            <a:r>
              <a:rPr lang="en-GB"/>
              <a:t>Applications: archaeology</a:t>
            </a:r>
          </a:p>
        </p:txBody>
      </p:sp>
      <p:sp>
        <p:nvSpPr>
          <p:cNvPr id="492554" name="Rectangle 10"/>
          <p:cNvSpPr>
            <a:spLocks noChangeArrowheads="1"/>
          </p:cNvSpPr>
          <p:nvPr/>
        </p:nvSpPr>
        <p:spPr bwMode="auto">
          <a:xfrm>
            <a:off x="446088" y="153352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•"/>
            </a:pPr>
            <a:r>
              <a:rPr lang="en-GB" sz="2800">
                <a:solidFill>
                  <a:prstClr val="black"/>
                </a:solidFill>
                <a:latin typeface="Calibri"/>
              </a:rPr>
              <a:t>“forma urbis romae” project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</a:pPr>
            <a:endParaRPr lang="en-GB" sz="28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92581" name="Group 37"/>
          <p:cNvGraphicFramePr>
            <a:graphicFrameLocks noGrp="1"/>
          </p:cNvGraphicFramePr>
          <p:nvPr/>
        </p:nvGraphicFramePr>
        <p:xfrm>
          <a:off x="2027238" y="2560638"/>
          <a:ext cx="1706562" cy="1756920"/>
        </p:xfrm>
        <a:graphic>
          <a:graphicData uri="http://schemas.openxmlformats.org/drawingml/2006/table">
            <a:tbl>
              <a:tblPr/>
              <a:tblGrid>
                <a:gridCol w="1706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en-GB" sz="7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                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92559" name="AutoShape 15" descr="010g-icon"/>
          <p:cNvSpPr>
            <a:spLocks noChangeAspect="1" noChangeArrowheads="1"/>
          </p:cNvSpPr>
          <p:nvPr/>
        </p:nvSpPr>
        <p:spPr bwMode="auto">
          <a:xfrm>
            <a:off x="2181225" y="3113088"/>
            <a:ext cx="1190625" cy="1190625"/>
          </a:xfrm>
          <a:prstGeom prst="rect">
            <a:avLst/>
          </a:prstGeom>
          <a:noFill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586" name="Rectangle 42"/>
          <p:cNvSpPr>
            <a:spLocks noChangeArrowheads="1"/>
          </p:cNvSpPr>
          <p:nvPr/>
        </p:nvSpPr>
        <p:spPr bwMode="auto">
          <a:xfrm>
            <a:off x="152400" y="1981200"/>
            <a:ext cx="7527925" cy="1368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400" b="1" dirty="0">
                <a:solidFill>
                  <a:prstClr val="black"/>
                </a:solidFill>
                <a:latin typeface="Calibri"/>
              </a:rPr>
              <a:t>Fragments of the City: Stanford's Digital Forma Urbis </a:t>
            </a:r>
            <a:r>
              <a:rPr lang="en-GB" sz="1400" b="1" dirty="0" err="1">
                <a:solidFill>
                  <a:prstClr val="black"/>
                </a:solidFill>
                <a:latin typeface="Calibri"/>
              </a:rPr>
              <a:t>Romae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 Project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 </a:t>
            </a:r>
            <a:br>
              <a:rPr lang="en-GB" sz="1400" dirty="0">
                <a:solidFill>
                  <a:prstClr val="black"/>
                </a:solidFill>
                <a:latin typeface="Calibri"/>
              </a:rPr>
            </a:br>
            <a:r>
              <a:rPr lang="en-GB" sz="1400" dirty="0">
                <a:solidFill>
                  <a:prstClr val="black"/>
                </a:solidFill>
                <a:latin typeface="Calibri"/>
              </a:rPr>
              <a:t>David </a:t>
            </a:r>
            <a:r>
              <a:rPr lang="en-GB" sz="1400" dirty="0" err="1">
                <a:solidFill>
                  <a:prstClr val="black"/>
                </a:solidFill>
                <a:latin typeface="Calibri"/>
              </a:rPr>
              <a:t>Koller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, Jennifer Trimble, Tina </a:t>
            </a:r>
            <a:r>
              <a:rPr lang="en-GB" sz="1400" dirty="0" err="1">
                <a:solidFill>
                  <a:prstClr val="black"/>
                </a:solidFill>
                <a:latin typeface="Calibri"/>
              </a:rPr>
              <a:t>Najbjerg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, Natasha </a:t>
            </a:r>
            <a:r>
              <a:rPr lang="en-GB" sz="1400" dirty="0" err="1">
                <a:solidFill>
                  <a:prstClr val="black"/>
                </a:solidFill>
                <a:latin typeface="Calibri"/>
              </a:rPr>
              <a:t>Gelfand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, Marc </a:t>
            </a:r>
            <a:r>
              <a:rPr lang="en-GB" sz="1400" dirty="0" err="1">
                <a:solidFill>
                  <a:prstClr val="black"/>
                </a:solidFill>
                <a:latin typeface="Calibri"/>
              </a:rPr>
              <a:t>Levoy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 </a:t>
            </a:r>
            <a:br>
              <a:rPr lang="en-GB" sz="1400" dirty="0">
                <a:solidFill>
                  <a:prstClr val="black"/>
                </a:solidFill>
                <a:latin typeface="Calibri"/>
              </a:rPr>
            </a:br>
            <a:r>
              <a:rPr lang="en-GB" sz="1400" i="1" dirty="0">
                <a:solidFill>
                  <a:prstClr val="black"/>
                </a:solidFill>
                <a:latin typeface="Calibri"/>
              </a:rPr>
              <a:t>Proc. Third Williams Symposium </a:t>
            </a:r>
            <a:br>
              <a:rPr lang="en-GB" sz="1400" i="1" dirty="0">
                <a:solidFill>
                  <a:prstClr val="black"/>
                </a:solidFill>
                <a:latin typeface="Calibri"/>
              </a:rPr>
            </a:br>
            <a:r>
              <a:rPr lang="en-GB" sz="1400" i="1" dirty="0">
                <a:solidFill>
                  <a:prstClr val="black"/>
                </a:solidFill>
                <a:latin typeface="Calibri"/>
              </a:rPr>
              <a:t>on Classical Architecture, </a:t>
            </a:r>
            <a:br>
              <a:rPr lang="en-GB" sz="1400" i="1" dirty="0">
                <a:solidFill>
                  <a:prstClr val="black"/>
                </a:solidFill>
                <a:latin typeface="Calibri"/>
              </a:rPr>
            </a:br>
            <a:r>
              <a:rPr lang="en-GB" sz="1400" i="1" dirty="0">
                <a:solidFill>
                  <a:prstClr val="black"/>
                </a:solidFill>
                <a:latin typeface="Calibri"/>
              </a:rPr>
              <a:t>Journal of Roman Archaeology </a:t>
            </a:r>
            <a:br>
              <a:rPr lang="en-GB" sz="1400" i="1" dirty="0">
                <a:solidFill>
                  <a:prstClr val="black"/>
                </a:solidFill>
                <a:latin typeface="Calibri"/>
              </a:rPr>
            </a:br>
            <a:r>
              <a:rPr lang="en-GB" sz="1400" i="1" dirty="0">
                <a:solidFill>
                  <a:prstClr val="black"/>
                </a:solidFill>
                <a:latin typeface="Calibri"/>
              </a:rPr>
              <a:t>supplement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, 2006.</a:t>
            </a:r>
          </a:p>
        </p:txBody>
      </p:sp>
    </p:spTree>
    <p:extLst>
      <p:ext uri="{BB962C8B-B14F-4D97-AF65-F5344CB8AC3E}">
        <p14:creationId xmlns:p14="http://schemas.microsoft.com/office/powerpoint/2010/main" val="15708810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53" name="Rectangle 9"/>
          <p:cNvSpPr>
            <a:spLocks noGrp="1" noChangeArrowheads="1"/>
          </p:cNvSpPr>
          <p:nvPr>
            <p:ph type="title"/>
          </p:nvPr>
        </p:nvSpPr>
        <p:spPr>
          <a:xfrm>
            <a:off x="225425" y="482600"/>
            <a:ext cx="8613775" cy="1143000"/>
          </a:xfrm>
          <a:noFill/>
          <a:ln/>
        </p:spPr>
        <p:txBody>
          <a:bodyPr lIns="92075" tIns="46038" rIns="92075" bIns="46038"/>
          <a:lstStyle/>
          <a:p>
            <a:r>
              <a:rPr lang="en-GB" dirty="0"/>
              <a:t>Applications: large scale modelling</a:t>
            </a:r>
          </a:p>
        </p:txBody>
      </p:sp>
      <p:graphicFrame>
        <p:nvGraphicFramePr>
          <p:cNvPr id="492581" name="Group 37"/>
          <p:cNvGraphicFramePr>
            <a:graphicFrameLocks noGrp="1"/>
          </p:cNvGraphicFramePr>
          <p:nvPr/>
        </p:nvGraphicFramePr>
        <p:xfrm>
          <a:off x="2027238" y="2560638"/>
          <a:ext cx="1706562" cy="1756920"/>
        </p:xfrm>
        <a:graphic>
          <a:graphicData uri="http://schemas.openxmlformats.org/drawingml/2006/table">
            <a:tbl>
              <a:tblPr/>
              <a:tblGrid>
                <a:gridCol w="1706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en-GB" sz="7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                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92559" name="AutoShape 15" descr="010g-icon"/>
          <p:cNvSpPr>
            <a:spLocks noChangeAspect="1" noChangeArrowheads="1"/>
          </p:cNvSpPr>
          <p:nvPr/>
        </p:nvSpPr>
        <p:spPr bwMode="auto">
          <a:xfrm>
            <a:off x="2181225" y="3113088"/>
            <a:ext cx="1190625" cy="1190625"/>
          </a:xfrm>
          <a:prstGeom prst="rect">
            <a:avLst/>
          </a:prstGeom>
          <a:noFill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8521" y="2418557"/>
            <a:ext cx="4787167" cy="174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 descr="internetmvs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4090" y="2329657"/>
            <a:ext cx="2376510" cy="1592262"/>
          </a:xfrm>
          <a:prstGeom prst="rect">
            <a:avLst/>
          </a:prstGeom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5312607" y="3988977"/>
            <a:ext cx="1355156" cy="340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prstClr val="black"/>
                </a:solidFill>
                <a:latin typeface="Calibri"/>
              </a:rPr>
              <a:t>[Pollefeys08]</a:t>
            </a: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1678721" y="3962978"/>
            <a:ext cx="1424086" cy="340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prstClr val="black"/>
                </a:solidFill>
                <a:latin typeface="Calibri"/>
              </a:rPr>
              <a:t>[Furukawa10]</a:t>
            </a:r>
          </a:p>
        </p:txBody>
      </p:sp>
      <p:pic>
        <p:nvPicPr>
          <p:cNvPr id="11" name="Picture 10" descr="NotreDameFacad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0017" y="4404662"/>
            <a:ext cx="1598626" cy="2076138"/>
          </a:xfrm>
          <a:prstGeom prst="rect">
            <a:avLst/>
          </a:prstGeom>
        </p:spPr>
      </p:pic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5539957" y="6480800"/>
            <a:ext cx="1287830" cy="340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prstClr val="black"/>
                </a:solidFill>
                <a:latin typeface="Calibri"/>
              </a:rPr>
              <a:t>[Goesele07]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63967" y="6415655"/>
            <a:ext cx="12779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prstClr val="black"/>
                </a:solidFill>
                <a:latin typeface="Calibri"/>
              </a:rPr>
              <a:t>[Cornelis08]</a:t>
            </a:r>
            <a:endParaRPr lang="en-GB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4210" y="4437049"/>
            <a:ext cx="2940882" cy="1998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705077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Applications: Medicine</a:t>
            </a:r>
          </a:p>
        </p:txBody>
      </p:sp>
      <p:pic>
        <p:nvPicPr>
          <p:cNvPr id="6" name="Picture 13" descr="Jia_ICPR2014_final (1).pdf - Adobe Read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5" t="29630" r="6551" b="35925"/>
          <a:stretch>
            <a:fillRect/>
          </a:stretch>
        </p:blipFill>
        <p:spPr bwMode="auto">
          <a:xfrm>
            <a:off x="457200" y="4832790"/>
            <a:ext cx="8229600" cy="201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74644"/>
            <a:ext cx="2069943" cy="222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208314"/>
            <a:ext cx="3587750" cy="3756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10897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Scanning technologies</a:t>
            </a: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88" y="1533525"/>
            <a:ext cx="8229600" cy="4525963"/>
          </a:xfrm>
        </p:spPr>
        <p:txBody>
          <a:bodyPr/>
          <a:lstStyle/>
          <a:p>
            <a:r>
              <a:rPr lang="en-GB" sz="2800" dirty="0">
                <a:latin typeface="Arial" pitchFamily="34" charset="0"/>
                <a:cs typeface="Arial" pitchFamily="34" charset="0"/>
              </a:rPr>
              <a:t>Laser scanner, coordinate measuring machine</a:t>
            </a:r>
          </a:p>
          <a:p>
            <a:pPr lvl="1"/>
            <a:r>
              <a:rPr lang="en-GB" sz="2400" dirty="0">
                <a:latin typeface="Arial" pitchFamily="34" charset="0"/>
                <a:cs typeface="Arial" pitchFamily="34" charset="0"/>
              </a:rPr>
              <a:t>Very accurate</a:t>
            </a:r>
          </a:p>
          <a:p>
            <a:pPr lvl="1"/>
            <a:r>
              <a:rPr lang="en-GB" sz="2400" dirty="0">
                <a:latin typeface="Arial" pitchFamily="34" charset="0"/>
                <a:cs typeface="Arial" pitchFamily="34" charset="0"/>
              </a:rPr>
              <a:t>Very Expensive</a:t>
            </a:r>
          </a:p>
          <a:p>
            <a:pPr lvl="1"/>
            <a:r>
              <a:rPr lang="en-GB" sz="2400" dirty="0">
                <a:latin typeface="Arial" pitchFamily="34" charset="0"/>
                <a:cs typeface="Arial" pitchFamily="34" charset="0"/>
              </a:rPr>
              <a:t>Complicated to use</a:t>
            </a:r>
          </a:p>
        </p:txBody>
      </p:sp>
      <p:pic>
        <p:nvPicPr>
          <p:cNvPr id="505861" name="Picture 5"/>
          <p:cNvPicPr>
            <a:picLocks noChangeAspect="1" noChangeArrowheads="1"/>
          </p:cNvPicPr>
          <p:nvPr/>
        </p:nvPicPr>
        <p:blipFill>
          <a:blip r:embed="rId3"/>
          <a:srcRect l="3435" t="1219" r="3435" b="2438"/>
          <a:stretch>
            <a:fillRect/>
          </a:stretch>
        </p:blipFill>
        <p:spPr bwMode="auto">
          <a:xfrm>
            <a:off x="5005388" y="2122488"/>
            <a:ext cx="1906587" cy="277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05862" name="Picture 6" descr="scanner-head-and-david-head-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9400" y="3494088"/>
            <a:ext cx="4503738" cy="2814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05863" name="Text Box 7"/>
          <p:cNvSpPr txBox="1">
            <a:spLocks noChangeArrowheads="1"/>
          </p:cNvSpPr>
          <p:nvPr/>
        </p:nvSpPr>
        <p:spPr bwMode="auto">
          <a:xfrm>
            <a:off x="5067300" y="4965700"/>
            <a:ext cx="179546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Calibri"/>
              </a:rPr>
              <a:t>Minolta</a:t>
            </a:r>
          </a:p>
        </p:txBody>
      </p:sp>
      <p:sp>
        <p:nvSpPr>
          <p:cNvPr id="505864" name="Text Box 8"/>
          <p:cNvSpPr txBox="1">
            <a:spLocks noChangeArrowheads="1"/>
          </p:cNvSpPr>
          <p:nvPr/>
        </p:nvSpPr>
        <p:spPr bwMode="auto">
          <a:xfrm>
            <a:off x="7137400" y="6162675"/>
            <a:ext cx="179546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GB" sz="1800" dirty="0" err="1">
                <a:solidFill>
                  <a:prstClr val="black"/>
                </a:solidFill>
                <a:latin typeface="Calibri"/>
              </a:rPr>
              <a:t>Contura</a:t>
            </a:r>
            <a:r>
              <a:rPr lang="en-GB" sz="1800" dirty="0">
                <a:solidFill>
                  <a:prstClr val="black"/>
                </a:solidFill>
                <a:latin typeface="Calibri"/>
              </a:rPr>
              <a:t> CMM</a:t>
            </a:r>
          </a:p>
        </p:txBody>
      </p:sp>
      <p:sp>
        <p:nvSpPr>
          <p:cNvPr id="505865" name="Text Box 9"/>
          <p:cNvSpPr txBox="1">
            <a:spLocks noChangeArrowheads="1"/>
          </p:cNvSpPr>
          <p:nvPr/>
        </p:nvSpPr>
        <p:spPr bwMode="auto">
          <a:xfrm>
            <a:off x="1223963" y="6265863"/>
            <a:ext cx="27209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GB" sz="1800">
                <a:solidFill>
                  <a:prstClr val="white"/>
                </a:solidFill>
              </a:rPr>
              <a:t>“Michelangelo” project</a:t>
            </a:r>
          </a:p>
        </p:txBody>
      </p:sp>
      <p:pic>
        <p:nvPicPr>
          <p:cNvPr id="505866" name="Picture 10" descr="contur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37400" y="3203575"/>
            <a:ext cx="1771650" cy="2852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113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Scanning System</a:t>
            </a:r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906"/>
            <a:ext cx="5182049" cy="4444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063" y="1371600"/>
            <a:ext cx="3944937" cy="451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58235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“Us” Data Set (subset)</a:t>
            </a:r>
          </a:p>
        </p:txBody>
      </p:sp>
      <p:pic>
        <p:nvPicPr>
          <p:cNvPr id="37890" name="Picture 2" descr="C:\Users\shapiro\Desktop\sample2D\lind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295401"/>
            <a:ext cx="1447800" cy="218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1" name="Picture 3" descr="C:\Users\shapiro\Desktop\sample2D\kas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274" y="1295400"/>
            <a:ext cx="1538028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4" descr="C:\Users\shapiro\Desktop\sample2D\xia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1"/>
            <a:ext cx="1676400" cy="211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3" name="Picture 5" descr="C:\Users\shapiro\Desktop\sample2D\steve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1286435"/>
            <a:ext cx="1497273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6" descr="C:\Users\shapiro\Desktop\sample2D\eri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8282"/>
            <a:ext cx="1539699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5" name="Picture 7" descr="C:\Users\shapiro\Desktop\sample2D\indri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445" y="3738282"/>
            <a:ext cx="1601976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6" name="Picture 8" descr="C:\Users\shapiro\Desktop\sample2D\sarah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3767779"/>
            <a:ext cx="1587500" cy="215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7" name="Picture 9" descr="C:\Users\shapiro\Desktop\sample2D\carri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3767780"/>
            <a:ext cx="1600200" cy="207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084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3d shape from photographs</a:t>
            </a:r>
          </a:p>
        </p:txBody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0125" y="1743075"/>
            <a:ext cx="6781800" cy="1373188"/>
          </a:xfrm>
          <a:noFill/>
          <a:ln/>
        </p:spPr>
        <p:txBody>
          <a:bodyPr/>
          <a:lstStyle/>
          <a:p>
            <a:pPr indent="20638" algn="ctr">
              <a:lnSpc>
                <a:spcPct val="80000"/>
              </a:lnSpc>
              <a:buFontTx/>
              <a:buNone/>
            </a:pPr>
            <a:r>
              <a:rPr lang="en-GB" sz="2400" i="1" dirty="0">
                <a:latin typeface="Arial" pitchFamily="34" charset="0"/>
                <a:cs typeface="Arial" pitchFamily="34" charset="0"/>
              </a:rPr>
              <a:t>“Estimate a 3d shape that would generate the input photographs given the same material, viewpoints and illumination”</a:t>
            </a:r>
          </a:p>
        </p:txBody>
      </p:sp>
      <p:sp>
        <p:nvSpPr>
          <p:cNvPr id="866313" name="AutoShape 9"/>
          <p:cNvSpPr>
            <a:spLocks noChangeArrowheads="1"/>
          </p:cNvSpPr>
          <p:nvPr/>
        </p:nvSpPr>
        <p:spPr bwMode="auto">
          <a:xfrm flipH="1">
            <a:off x="4346575" y="4329113"/>
            <a:ext cx="674688" cy="676275"/>
          </a:xfrm>
          <a:prstGeom prst="flowChartSummingJunction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314" name="AutoShape 10"/>
          <p:cNvSpPr>
            <a:spLocks noChangeArrowheads="1"/>
          </p:cNvSpPr>
          <p:nvPr/>
        </p:nvSpPr>
        <p:spPr bwMode="auto">
          <a:xfrm flipH="1">
            <a:off x="3538538" y="4419600"/>
            <a:ext cx="584200" cy="404813"/>
          </a:xfrm>
          <a:prstGeom prst="leftArrow">
            <a:avLst>
              <a:gd name="adj1" fmla="val 50000"/>
              <a:gd name="adj2" fmla="val 3607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318" name="AutoShape 14"/>
          <p:cNvSpPr>
            <a:spLocks noChangeArrowheads="1"/>
          </p:cNvSpPr>
          <p:nvPr/>
        </p:nvSpPr>
        <p:spPr bwMode="auto">
          <a:xfrm>
            <a:off x="5157788" y="4419600"/>
            <a:ext cx="854075" cy="4508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3162300" y="5049838"/>
            <a:ext cx="1319213" cy="1038225"/>
            <a:chOff x="1992" y="3181"/>
            <a:chExt cx="831" cy="654"/>
          </a:xfrm>
        </p:grpSpPr>
        <p:sp>
          <p:nvSpPr>
            <p:cNvPr id="866316" name="AutoShape 12"/>
            <p:cNvSpPr>
              <a:spLocks noChangeArrowheads="1"/>
            </p:cNvSpPr>
            <p:nvPr/>
          </p:nvSpPr>
          <p:spPr bwMode="auto">
            <a:xfrm rot="17998004" flipH="1">
              <a:off x="2512" y="3237"/>
              <a:ext cx="368" cy="255"/>
            </a:xfrm>
            <a:prstGeom prst="leftArrow">
              <a:avLst>
                <a:gd name="adj1" fmla="val 50000"/>
                <a:gd name="adj2" fmla="val 36078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black"/>
                </a:solidFill>
                <a:latin typeface="Calibri"/>
                <a:cs typeface="Arial" pitchFamily="34" charset="0"/>
              </a:endParaRPr>
            </a:p>
          </p:txBody>
        </p:sp>
        <p:sp>
          <p:nvSpPr>
            <p:cNvPr id="866319" name="Text Box 15"/>
            <p:cNvSpPr txBox="1">
              <a:spLocks noChangeArrowheads="1"/>
            </p:cNvSpPr>
            <p:nvPr/>
          </p:nvSpPr>
          <p:spPr bwMode="auto">
            <a:xfrm flipH="1">
              <a:off x="1992" y="3602"/>
              <a:ext cx="633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>
                  <a:solidFill>
                    <a:prstClr val="black"/>
                  </a:solidFill>
                  <a:latin typeface="Calibri"/>
                  <a:cs typeface="Arial" pitchFamily="34" charset="0"/>
                </a:rPr>
                <a:t>material</a:t>
              </a:r>
            </a:p>
          </p:txBody>
        </p:sp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4748215" y="5094288"/>
            <a:ext cx="1338263" cy="993775"/>
            <a:chOff x="2991" y="3209"/>
            <a:chExt cx="843" cy="626"/>
          </a:xfrm>
        </p:grpSpPr>
        <p:sp>
          <p:nvSpPr>
            <p:cNvPr id="866317" name="AutoShape 13"/>
            <p:cNvSpPr>
              <a:spLocks noChangeArrowheads="1"/>
            </p:cNvSpPr>
            <p:nvPr/>
          </p:nvSpPr>
          <p:spPr bwMode="auto">
            <a:xfrm rot="14348698" flipH="1">
              <a:off x="2994" y="3265"/>
              <a:ext cx="368" cy="255"/>
            </a:xfrm>
            <a:prstGeom prst="leftArrow">
              <a:avLst>
                <a:gd name="adj1" fmla="val 50000"/>
                <a:gd name="adj2" fmla="val 36078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black"/>
                </a:solidFill>
                <a:latin typeface="Calibri"/>
                <a:cs typeface="Arial" pitchFamily="34" charset="0"/>
              </a:endParaRPr>
            </a:p>
          </p:txBody>
        </p:sp>
        <p:sp>
          <p:nvSpPr>
            <p:cNvPr id="866320" name="Text Box 16"/>
            <p:cNvSpPr txBox="1">
              <a:spLocks noChangeArrowheads="1"/>
            </p:cNvSpPr>
            <p:nvPr/>
          </p:nvSpPr>
          <p:spPr bwMode="auto">
            <a:xfrm flipH="1">
              <a:off x="2991" y="3602"/>
              <a:ext cx="843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>
                  <a:solidFill>
                    <a:prstClr val="black"/>
                  </a:solidFill>
                  <a:latin typeface="Calibri"/>
                  <a:cs typeface="Arial" pitchFamily="34" charset="0"/>
                </a:rPr>
                <a:t>illumination</a:t>
              </a:r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4105275" y="3203575"/>
            <a:ext cx="1187450" cy="1035050"/>
            <a:chOff x="2586" y="2018"/>
            <a:chExt cx="748" cy="652"/>
          </a:xfrm>
        </p:grpSpPr>
        <p:sp>
          <p:nvSpPr>
            <p:cNvPr id="866315" name="AutoShape 11"/>
            <p:cNvSpPr>
              <a:spLocks noChangeArrowheads="1"/>
            </p:cNvSpPr>
            <p:nvPr/>
          </p:nvSpPr>
          <p:spPr bwMode="auto">
            <a:xfrm rot="5400000" flipH="1">
              <a:off x="2768" y="2358"/>
              <a:ext cx="368" cy="255"/>
            </a:xfrm>
            <a:prstGeom prst="leftArrow">
              <a:avLst>
                <a:gd name="adj1" fmla="val 50000"/>
                <a:gd name="adj2" fmla="val 36078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black"/>
                </a:solidFill>
                <a:latin typeface="Calibri"/>
                <a:cs typeface="Arial" pitchFamily="34" charset="0"/>
              </a:endParaRPr>
            </a:p>
          </p:txBody>
        </p:sp>
        <p:sp>
          <p:nvSpPr>
            <p:cNvPr id="866321" name="Text Box 17"/>
            <p:cNvSpPr txBox="1">
              <a:spLocks noChangeArrowheads="1"/>
            </p:cNvSpPr>
            <p:nvPr/>
          </p:nvSpPr>
          <p:spPr bwMode="auto">
            <a:xfrm flipH="1">
              <a:off x="2586" y="2018"/>
              <a:ext cx="74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>
                  <a:solidFill>
                    <a:prstClr val="black"/>
                  </a:solidFill>
                  <a:latin typeface="Calibri"/>
                  <a:cs typeface="Arial" pitchFamily="34" charset="0"/>
                </a:rPr>
                <a:t>viewpoint</a:t>
              </a: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609600" y="3471863"/>
            <a:ext cx="2522538" cy="2522537"/>
            <a:chOff x="556" y="2187"/>
            <a:chExt cx="1589" cy="1589"/>
          </a:xfrm>
        </p:grpSpPr>
        <p:pic>
          <p:nvPicPr>
            <p:cNvPr id="866312" name="Picture 8" descr="house_new_A_recon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0000"/>
                </a:clrFrom>
                <a:clrTo>
                  <a:srgbClr val="FF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56" y="2187"/>
              <a:ext cx="1589" cy="1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6322" name="Text Box 18"/>
            <p:cNvSpPr txBox="1">
              <a:spLocks noChangeArrowheads="1"/>
            </p:cNvSpPr>
            <p:nvPr/>
          </p:nvSpPr>
          <p:spPr bwMode="auto">
            <a:xfrm flipH="1">
              <a:off x="909" y="3545"/>
              <a:ext cx="727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>
                  <a:solidFill>
                    <a:prstClr val="black"/>
                  </a:solidFill>
                  <a:latin typeface="Calibri"/>
                  <a:cs typeface="Arial" pitchFamily="34" charset="0"/>
                </a:rPr>
                <a:t>geometry</a:t>
              </a:r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6281738" y="3563938"/>
            <a:ext cx="2339975" cy="2436812"/>
            <a:chOff x="3957" y="2245"/>
            <a:chExt cx="1474" cy="1535"/>
          </a:xfrm>
        </p:grpSpPr>
        <p:pic>
          <p:nvPicPr>
            <p:cNvPr id="866308" name="Picture 4" descr="house_new_A_input"/>
            <p:cNvPicPr>
              <a:picLocks noChangeAspect="1" noChangeArrowheads="1"/>
            </p:cNvPicPr>
            <p:nvPr/>
          </p:nvPicPr>
          <p:blipFill>
            <a:blip r:embed="rId4"/>
            <a:srcRect r="4430" b="17717"/>
            <a:stretch>
              <a:fillRect/>
            </a:stretch>
          </p:blipFill>
          <p:spPr bwMode="auto">
            <a:xfrm>
              <a:off x="3957" y="2245"/>
              <a:ext cx="1474" cy="1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866323" name="Text Box 19"/>
            <p:cNvSpPr txBox="1">
              <a:spLocks noChangeArrowheads="1"/>
            </p:cNvSpPr>
            <p:nvPr/>
          </p:nvSpPr>
          <p:spPr bwMode="auto">
            <a:xfrm flipH="1">
              <a:off x="4299" y="3549"/>
              <a:ext cx="633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>
                  <a:solidFill>
                    <a:prstClr val="black"/>
                  </a:solidFill>
                  <a:latin typeface="Calibri"/>
                  <a:cs typeface="Arial" pitchFamily="34" charset="0"/>
                </a:rPr>
                <a:t>   image</a:t>
              </a:r>
            </a:p>
          </p:txBody>
        </p:sp>
      </p:grpSp>
      <p:sp>
        <p:nvSpPr>
          <p:cNvPr id="866325" name="AutoShape 21"/>
          <p:cNvSpPr>
            <a:spLocks noChangeArrowheads="1"/>
          </p:cNvSpPr>
          <p:nvPr/>
        </p:nvSpPr>
        <p:spPr bwMode="auto">
          <a:xfrm flipH="1">
            <a:off x="2681288" y="6084888"/>
            <a:ext cx="4310062" cy="536575"/>
          </a:xfrm>
          <a:prstGeom prst="rightArrow">
            <a:avLst>
              <a:gd name="adj1" fmla="val 49704"/>
              <a:gd name="adj2" fmla="val 7694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332" name="Text Box 28"/>
          <p:cNvSpPr txBox="1">
            <a:spLocks noChangeArrowheads="1"/>
          </p:cNvSpPr>
          <p:nvPr/>
        </p:nvSpPr>
        <p:spPr bwMode="auto">
          <a:xfrm>
            <a:off x="1482725" y="3405188"/>
            <a:ext cx="1187450" cy="22558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2861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4200">
                <a:solidFill>
                  <a:srgbClr val="CC0000"/>
                </a:solidFill>
                <a:latin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8638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6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6325" grpId="0" animBg="1"/>
      <p:bldP spid="86633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Photometric Stereo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Estimate the surface </a:t>
            </a:r>
            <a:r>
              <a:rPr lang="en-US" dirty="0" err="1"/>
              <a:t>normals</a:t>
            </a:r>
            <a:r>
              <a:rPr lang="en-US" dirty="0"/>
              <a:t> of a given scene given multiple 2D images taken from the </a:t>
            </a:r>
            <a:r>
              <a:rPr lang="en-US" i="1" dirty="0"/>
              <a:t>same </a:t>
            </a:r>
            <a:r>
              <a:rPr lang="en-US" dirty="0"/>
              <a:t>viewpoint, but under </a:t>
            </a:r>
            <a:r>
              <a:rPr lang="en-US" i="1" dirty="0"/>
              <a:t>different lighting </a:t>
            </a:r>
            <a:r>
              <a:rPr lang="en-US" dirty="0"/>
              <a:t>conditions.</a:t>
            </a:r>
          </a:p>
          <a:p>
            <a:r>
              <a:rPr lang="en-US" dirty="0">
                <a:solidFill>
                  <a:srgbClr val="C00000"/>
                </a:solidFill>
              </a:rPr>
              <a:t>Basic photometric stereo </a:t>
            </a:r>
            <a:r>
              <a:rPr lang="en-US" dirty="0"/>
              <a:t>required a </a:t>
            </a:r>
            <a:r>
              <a:rPr lang="en-US" dirty="0" err="1"/>
              <a:t>Lambertian</a:t>
            </a:r>
            <a:r>
              <a:rPr lang="en-US" dirty="0"/>
              <a:t> reflectance model: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I =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 </a:t>
            </a:r>
            <a:r>
              <a:rPr lang="en-US" b="1" dirty="0">
                <a:solidFill>
                  <a:srgbClr val="0000FF"/>
                </a:solidFill>
                <a:sym typeface="Symbol"/>
              </a:rPr>
              <a:t>n</a:t>
            </a:r>
            <a:r>
              <a:rPr lang="en-US" dirty="0">
                <a:solidFill>
                  <a:srgbClr val="0000FF"/>
                </a:solidFill>
                <a:sym typeface="Symbol"/>
              </a:rPr>
              <a:t> · </a:t>
            </a:r>
            <a:r>
              <a:rPr lang="en-US" b="1" dirty="0">
                <a:solidFill>
                  <a:srgbClr val="0000FF"/>
                </a:solidFill>
                <a:sym typeface="Symbol"/>
              </a:rPr>
              <a:t>v</a:t>
            </a:r>
          </a:p>
          <a:p>
            <a:pPr marL="0" indent="0">
              <a:buNone/>
            </a:pPr>
            <a:r>
              <a:rPr lang="en-US" dirty="0">
                <a:sym typeface="Symbol"/>
              </a:rPr>
              <a:t>where I is pixel </a:t>
            </a:r>
            <a:r>
              <a:rPr lang="en-US" dirty="0">
                <a:solidFill>
                  <a:schemeClr val="accent6"/>
                </a:solidFill>
                <a:sym typeface="Symbol"/>
              </a:rPr>
              <a:t>intensity</a:t>
            </a:r>
            <a:r>
              <a:rPr lang="en-US" dirty="0">
                <a:sym typeface="Symbol"/>
              </a:rPr>
              <a:t>, </a:t>
            </a:r>
            <a:r>
              <a:rPr lang="en-US" b="1" dirty="0">
                <a:sym typeface="Symbol"/>
              </a:rPr>
              <a:t>n</a:t>
            </a:r>
            <a:r>
              <a:rPr lang="en-US" dirty="0">
                <a:sym typeface="Symbol"/>
              </a:rPr>
              <a:t> is the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normal</a:t>
            </a:r>
            <a:r>
              <a:rPr lang="en-US" dirty="0">
                <a:sym typeface="Symbol"/>
              </a:rPr>
              <a:t>, </a:t>
            </a:r>
            <a:r>
              <a:rPr lang="en-US" b="1" dirty="0">
                <a:sym typeface="Symbol"/>
              </a:rPr>
              <a:t>v</a:t>
            </a:r>
            <a:r>
              <a:rPr lang="en-US" dirty="0">
                <a:sym typeface="Symbol"/>
              </a:rPr>
              <a:t> is the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lighting direction</a:t>
            </a:r>
            <a:r>
              <a:rPr lang="en-US" dirty="0">
                <a:sym typeface="Symbol"/>
              </a:rPr>
              <a:t>, and  is diffuse albedo constant, which is a reflection coefficient.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CE0B856-AD35-4B2E-8574-BDFFA8400F88}"/>
                  </a:ext>
                </a:extLst>
              </p14:cNvPr>
              <p14:cNvContentPartPr/>
              <p14:nvPr/>
            </p14:nvContentPartPr>
            <p14:xfrm>
              <a:off x="1235520" y="4013640"/>
              <a:ext cx="2168640" cy="635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CE0B856-AD35-4B2E-8574-BDFFA8400F8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26160" y="4004280"/>
                <a:ext cx="2187360" cy="65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9189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Photometric Stereo</a:t>
            </a:r>
          </a:p>
        </p:txBody>
      </p:sp>
      <p:pic>
        <p:nvPicPr>
          <p:cNvPr id="36866" name="Picture 2" descr="Image result for photometric stereo setup with ligh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8800"/>
            <a:ext cx="665287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10434F4-9E8A-4BC5-812B-0E1FCE85CDBF}"/>
                  </a:ext>
                </a:extLst>
              </p14:cNvPr>
              <p14:cNvContentPartPr/>
              <p14:nvPr/>
            </p14:nvContentPartPr>
            <p14:xfrm>
              <a:off x="1419840" y="2251080"/>
              <a:ext cx="3083760" cy="4014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10434F4-9E8A-4BC5-812B-0E1FCE85CDB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0480" y="2241720"/>
                <a:ext cx="3102480" cy="42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74161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Photometric Stereo</a:t>
            </a:r>
          </a:p>
        </p:txBody>
      </p:sp>
      <p:pic>
        <p:nvPicPr>
          <p:cNvPr id="35844" name="Picture 4" descr="Image result for photometric stereo setup with ligh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22046"/>
            <a:ext cx="6039528" cy="402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8999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Photometric Stereo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K</a:t>
            </a:r>
            <a:r>
              <a:rPr lang="en-US" dirty="0"/>
              <a:t> light sources</a:t>
            </a:r>
          </a:p>
          <a:p>
            <a:r>
              <a:rPr lang="en-US" dirty="0"/>
              <a:t>Lead to </a:t>
            </a:r>
            <a:r>
              <a:rPr lang="en-US" dirty="0">
                <a:solidFill>
                  <a:srgbClr val="FF0000"/>
                </a:solidFill>
              </a:rPr>
              <a:t>K images R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p,q</a:t>
            </a:r>
            <a:r>
              <a:rPr lang="en-US" dirty="0">
                <a:solidFill>
                  <a:srgbClr val="FF0000"/>
                </a:solidFill>
              </a:rPr>
              <a:t>), ...,R</a:t>
            </a:r>
            <a:r>
              <a:rPr lang="en-US" baseline="-25000" dirty="0">
                <a:solidFill>
                  <a:srgbClr val="FF0000"/>
                </a:solidFill>
              </a:rPr>
              <a:t>K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p,q</a:t>
            </a:r>
            <a:r>
              <a:rPr lang="en-US" dirty="0">
                <a:solidFill>
                  <a:srgbClr val="FF0000"/>
                </a:solidFill>
              </a:rPr>
              <a:t>) </a:t>
            </a:r>
            <a:r>
              <a:rPr lang="en-US" dirty="0"/>
              <a:t>each from just one of the light sources being on</a:t>
            </a:r>
          </a:p>
          <a:p>
            <a:r>
              <a:rPr lang="en-US" dirty="0"/>
              <a:t>For any (</a:t>
            </a:r>
            <a:r>
              <a:rPr lang="en-US" dirty="0" err="1"/>
              <a:t>p,q</a:t>
            </a:r>
            <a:r>
              <a:rPr lang="en-US" dirty="0"/>
              <a:t>), we get </a:t>
            </a:r>
            <a:r>
              <a:rPr lang="en-US" dirty="0">
                <a:solidFill>
                  <a:srgbClr val="FF0000"/>
                </a:solidFill>
              </a:rPr>
              <a:t>K intensities I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,...I</a:t>
            </a:r>
            <a:r>
              <a:rPr lang="en-US" baseline="-25000" dirty="0">
                <a:solidFill>
                  <a:srgbClr val="FF0000"/>
                </a:solidFill>
              </a:rPr>
              <a:t>K</a:t>
            </a:r>
          </a:p>
          <a:p>
            <a:r>
              <a:rPr lang="en-US" dirty="0"/>
              <a:t>Leads to a set of </a:t>
            </a:r>
            <a:r>
              <a:rPr lang="en-US" dirty="0">
                <a:solidFill>
                  <a:srgbClr val="0000FF"/>
                </a:solidFill>
              </a:rPr>
              <a:t>linear equations </a:t>
            </a:r>
            <a:r>
              <a:rPr lang="en-US" dirty="0"/>
              <a:t>of the form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baseline="-25000" dirty="0" err="1">
                <a:solidFill>
                  <a:srgbClr val="FF0000"/>
                </a:solidFill>
              </a:rPr>
              <a:t>k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dirty="0">
                <a:solidFill>
                  <a:srgbClr val="FF0000"/>
                </a:solidFill>
                <a:sym typeface="Symbol"/>
              </a:rPr>
              <a:t></a:t>
            </a:r>
            <a:r>
              <a:rPr lang="en-US" b="1" dirty="0" err="1">
                <a:solidFill>
                  <a:srgbClr val="FF0000"/>
                </a:solidFill>
                <a:sym typeface="Symbol"/>
              </a:rPr>
              <a:t>n</a:t>
            </a:r>
            <a:r>
              <a:rPr lang="en-US" dirty="0" err="1">
                <a:solidFill>
                  <a:srgbClr val="FF0000"/>
                </a:solidFill>
                <a:sym typeface="Symbol"/>
              </a:rPr>
              <a:t></a:t>
            </a:r>
            <a:r>
              <a:rPr lang="en-US" b="1" dirty="0" err="1">
                <a:solidFill>
                  <a:srgbClr val="FF0000"/>
                </a:solidFill>
                <a:sym typeface="Symbol"/>
              </a:rPr>
              <a:t>v</a:t>
            </a:r>
            <a:r>
              <a:rPr lang="en-US" baseline="-25000" dirty="0" err="1">
                <a:solidFill>
                  <a:srgbClr val="FF0000"/>
                </a:solidFill>
                <a:sym typeface="Symbol"/>
              </a:rPr>
              <a:t>k</a:t>
            </a:r>
            <a:endParaRPr lang="en-US" baseline="-25000" dirty="0"/>
          </a:p>
          <a:p>
            <a:r>
              <a:rPr lang="en-US" dirty="0"/>
              <a:t>Solving leads to a </a:t>
            </a:r>
            <a:r>
              <a:rPr lang="en-US" dirty="0">
                <a:solidFill>
                  <a:srgbClr val="0000FF"/>
                </a:solidFill>
              </a:rPr>
              <a:t>surface normal map</a:t>
            </a:r>
            <a:r>
              <a:rPr lang="en-US" dirty="0"/>
              <a:t>.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9ACDA34-13CF-42F8-9228-571688203D74}"/>
                  </a:ext>
                </a:extLst>
              </p14:cNvPr>
              <p14:cNvContentPartPr/>
              <p14:nvPr/>
            </p14:nvContentPartPr>
            <p14:xfrm>
              <a:off x="2238480" y="2702520"/>
              <a:ext cx="4959000" cy="11894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9ACDA34-13CF-42F8-9228-571688203D7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29120" y="2693160"/>
                <a:ext cx="4977720" cy="120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90752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Photometric Stereo</a:t>
            </a:r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24000"/>
            <a:ext cx="4495800" cy="338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1905000"/>
            <a:ext cx="176041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3D </a:t>
            </a:r>
            <a:r>
              <a:rPr lang="en-US" dirty="0" err="1"/>
              <a:t>normals</a:t>
            </a:r>
            <a:endParaRPr lang="en-US" dirty="0"/>
          </a:p>
        </p:txBody>
      </p:sp>
      <p:pic>
        <p:nvPicPr>
          <p:cNvPr id="37890" name="Picture 2" descr="Image result for surface norma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232942"/>
            <a:ext cx="2171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0122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GB" dirty="0">
                <a:latin typeface="Arial" pitchFamily="34" charset="0"/>
                <a:cs typeface="Arial" pitchFamily="34" charset="0"/>
              </a:rPr>
              <a:t>Photograph based 3d reconstruction is:</a:t>
            </a:r>
            <a:br>
              <a:rPr lang="en-GB" dirty="0">
                <a:latin typeface="Arial" pitchFamily="34" charset="0"/>
                <a:cs typeface="Arial" pitchFamily="34" charset="0"/>
              </a:rPr>
            </a:br>
            <a:endParaRPr lang="en-GB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00FF00"/>
              </a:buClr>
              <a:buFont typeface="Wingdings 2" pitchFamily="18" charset="2"/>
              <a:buChar char="P"/>
            </a:pPr>
            <a:r>
              <a:rPr lang="en-GB" dirty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practical</a:t>
            </a:r>
          </a:p>
          <a:p>
            <a:pPr lvl="1">
              <a:buClr>
                <a:srgbClr val="00FF00"/>
              </a:buClr>
              <a:buFont typeface="Wingdings 2" pitchFamily="18" charset="2"/>
              <a:buChar char="P"/>
            </a:pPr>
            <a:r>
              <a:rPr lang="en-GB" dirty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fast</a:t>
            </a:r>
          </a:p>
          <a:p>
            <a:pPr lvl="1">
              <a:buClr>
                <a:srgbClr val="00FF00"/>
              </a:buClr>
              <a:buFont typeface="Wingdings 2" pitchFamily="18" charset="2"/>
              <a:buChar char="P"/>
            </a:pPr>
            <a:r>
              <a:rPr lang="en-GB" dirty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non-intrusive</a:t>
            </a:r>
            <a:endParaRPr lang="en-GB" sz="3600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00FF00"/>
              </a:buClr>
              <a:buFont typeface="Wingdings 2" pitchFamily="18" charset="2"/>
              <a:buChar char="P"/>
            </a:pPr>
            <a:r>
              <a:rPr lang="en-GB" dirty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low cost</a:t>
            </a:r>
          </a:p>
          <a:p>
            <a:pPr lvl="1">
              <a:buClr>
                <a:srgbClr val="00FF00"/>
              </a:buClr>
              <a:buFont typeface="Wingdings 2" pitchFamily="18" charset="2"/>
              <a:buChar char="P"/>
            </a:pPr>
            <a:r>
              <a:rPr lang="en-GB" dirty="0">
                <a:latin typeface="Arial" pitchFamily="34" charset="0"/>
                <a:cs typeface="Arial" pitchFamily="34" charset="0"/>
              </a:rPr>
              <a:t> Easily deployable outdoors</a:t>
            </a:r>
          </a:p>
          <a:p>
            <a:pPr lvl="1">
              <a:buClr>
                <a:srgbClr val="FF0000"/>
              </a:buClr>
              <a:buFont typeface="Wingdings 2" pitchFamily="18" charset="2"/>
              <a:buChar char="O"/>
            </a:pPr>
            <a:r>
              <a:rPr lang="en-GB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“low” accuracy</a:t>
            </a:r>
          </a:p>
          <a:p>
            <a:pPr lvl="1">
              <a:buClr>
                <a:srgbClr val="FF0000"/>
              </a:buClr>
              <a:buFont typeface="Wingdings 2" pitchFamily="18" charset="2"/>
              <a:buChar char="O"/>
            </a:pPr>
            <a:r>
              <a:rPr lang="en-GB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Results depend on material properties</a:t>
            </a:r>
          </a:p>
        </p:txBody>
      </p:sp>
      <p:sp>
        <p:nvSpPr>
          <p:cNvPr id="1165322" name="Rectangle 1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3d shape from photographs</a:t>
            </a:r>
          </a:p>
        </p:txBody>
      </p:sp>
    </p:spTree>
    <p:extLst>
      <p:ext uri="{BB962C8B-B14F-4D97-AF65-F5344CB8AC3E}">
        <p14:creationId xmlns:p14="http://schemas.microsoft.com/office/powerpoint/2010/main" val="15371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Reconstruction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0010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Generic problem formulation: given several images of the same object or scene, compute a representation of its 3D shape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pic>
        <p:nvPicPr>
          <p:cNvPr id="2458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1850" y="2514600"/>
            <a:ext cx="23606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2438400"/>
            <a:ext cx="2401888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76613" y="2438400"/>
            <a:ext cx="22002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02319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6080" y="318"/>
            <a:ext cx="8229600" cy="1143000"/>
          </a:xfrm>
        </p:spPr>
        <p:txBody>
          <a:bodyPr/>
          <a:lstStyle/>
          <a:p>
            <a:r>
              <a:rPr lang="en-US" dirty="0"/>
              <a:t>Reconstruction</a:t>
            </a:r>
          </a:p>
        </p:txBody>
      </p:sp>
      <p:sp>
        <p:nvSpPr>
          <p:cNvPr id="71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Generic problem formulation: </a:t>
            </a:r>
            <a:r>
              <a:rPr lang="en-US" dirty="0"/>
              <a:t>given several images of the same object or scene, compute a representation of its 3D shape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“Images of the same object or scene”</a:t>
            </a:r>
          </a:p>
          <a:p>
            <a:pPr lvl="1"/>
            <a:r>
              <a:rPr lang="en-US" dirty="0"/>
              <a:t>Arbitrary number of images (from two to thousands)</a:t>
            </a:r>
          </a:p>
          <a:p>
            <a:pPr lvl="1"/>
            <a:r>
              <a:rPr lang="en-US" dirty="0"/>
              <a:t>Arbitrary camera positions (camera network or video sequence)</a:t>
            </a:r>
          </a:p>
          <a:p>
            <a:pPr lvl="1"/>
            <a:r>
              <a:rPr lang="en-US" dirty="0"/>
              <a:t>Calibration may be initially unknown 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“Representation of 3D shape”</a:t>
            </a:r>
          </a:p>
          <a:p>
            <a:pPr lvl="1"/>
            <a:r>
              <a:rPr lang="en-US" dirty="0"/>
              <a:t>Depth maps</a:t>
            </a:r>
          </a:p>
          <a:p>
            <a:pPr lvl="1"/>
            <a:r>
              <a:rPr lang="en-US" dirty="0"/>
              <a:t>Meshes</a:t>
            </a:r>
          </a:p>
          <a:p>
            <a:pPr lvl="1"/>
            <a:r>
              <a:rPr lang="en-US" dirty="0"/>
              <a:t>Point clouds</a:t>
            </a:r>
          </a:p>
          <a:p>
            <a:pPr lvl="1"/>
            <a:r>
              <a:rPr lang="en-US" dirty="0"/>
              <a:t>Patch clouds</a:t>
            </a:r>
          </a:p>
          <a:p>
            <a:pPr lvl="1"/>
            <a:r>
              <a:rPr lang="en-US" dirty="0"/>
              <a:t>Volumetric models</a:t>
            </a:r>
          </a:p>
          <a:p>
            <a:pPr lvl="1"/>
            <a:r>
              <a:rPr lang="en-US" dirty="0"/>
              <a:t>Layered models</a:t>
            </a:r>
          </a:p>
        </p:txBody>
      </p:sp>
    </p:spTree>
    <p:extLst>
      <p:ext uri="{BB962C8B-B14F-4D97-AF65-F5344CB8AC3E}">
        <p14:creationId xmlns:p14="http://schemas.microsoft.com/office/powerpoint/2010/main" val="4816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475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3"/>
          <p:cNvGrpSpPr>
            <a:grpSpLocks/>
          </p:cNvGrpSpPr>
          <p:nvPr/>
        </p:nvGrpSpPr>
        <p:grpSpPr bwMode="auto">
          <a:xfrm>
            <a:off x="1066800" y="1143000"/>
            <a:ext cx="7010400" cy="4953000"/>
            <a:chOff x="134" y="192"/>
            <a:chExt cx="5482" cy="3887"/>
          </a:xfrm>
        </p:grpSpPr>
        <p:pic>
          <p:nvPicPr>
            <p:cNvPr id="28677" name="Picture 2" descr="mbase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4" y="1920"/>
              <a:ext cx="2126" cy="2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8" name="Picture 3" descr="town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4" y="192"/>
              <a:ext cx="1536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9" name="Picture 4" descr="town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24" y="192"/>
              <a:ext cx="1536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0" name="Picture 5" descr="town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80" y="192"/>
              <a:ext cx="1536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1" name="AutoShape 6"/>
            <p:cNvSpPr>
              <a:spLocks noChangeArrowheads="1"/>
            </p:cNvSpPr>
            <p:nvPr/>
          </p:nvSpPr>
          <p:spPr bwMode="auto">
            <a:xfrm>
              <a:off x="3408" y="768"/>
              <a:ext cx="624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58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2" name="AutoShape 7"/>
            <p:cNvSpPr>
              <a:spLocks noChangeArrowheads="1"/>
            </p:cNvSpPr>
            <p:nvPr/>
          </p:nvSpPr>
          <p:spPr bwMode="auto">
            <a:xfrm rot="2347618">
              <a:off x="1008" y="2112"/>
              <a:ext cx="576" cy="336"/>
            </a:xfrm>
            <a:prstGeom prst="rightArrow">
              <a:avLst>
                <a:gd name="adj1" fmla="val 50000"/>
                <a:gd name="adj2" fmla="val 4285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3" name="AutoShape 8"/>
            <p:cNvSpPr>
              <a:spLocks noChangeArrowheads="1"/>
            </p:cNvSpPr>
            <p:nvPr/>
          </p:nvSpPr>
          <p:spPr bwMode="auto">
            <a:xfrm rot="19252382" flipH="1">
              <a:off x="4176" y="2112"/>
              <a:ext cx="576" cy="336"/>
            </a:xfrm>
            <a:prstGeom prst="rightArrow">
              <a:avLst>
                <a:gd name="adj1" fmla="val 50000"/>
                <a:gd name="adj2" fmla="val 4285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4" name="Text Box 9"/>
            <p:cNvSpPr txBox="1">
              <a:spLocks noChangeArrowheads="1"/>
            </p:cNvSpPr>
            <p:nvPr/>
          </p:nvSpPr>
          <p:spPr bwMode="auto">
            <a:xfrm>
              <a:off x="134" y="1631"/>
              <a:ext cx="343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imes New Roman" pitchFamily="18" charset="0"/>
                </a:rPr>
                <a:t>I1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8685" name="Text Box 10"/>
            <p:cNvSpPr txBox="1">
              <a:spLocks noChangeArrowheads="1"/>
            </p:cNvSpPr>
            <p:nvPr/>
          </p:nvSpPr>
          <p:spPr bwMode="auto">
            <a:xfrm>
              <a:off x="1814" y="1631"/>
              <a:ext cx="342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imes New Roman" pitchFamily="18" charset="0"/>
                </a:rPr>
                <a:t>I2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8686" name="Text Box 11"/>
            <p:cNvSpPr txBox="1">
              <a:spLocks noChangeArrowheads="1"/>
            </p:cNvSpPr>
            <p:nvPr/>
          </p:nvSpPr>
          <p:spPr bwMode="auto">
            <a:xfrm>
              <a:off x="4070" y="1631"/>
              <a:ext cx="462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imes New Roman" pitchFamily="18" charset="0"/>
                </a:rPr>
                <a:t>I10</a:t>
              </a:r>
              <a:endParaRPr lang="en-US">
                <a:latin typeface="Times New Roman" pitchFamily="18" charset="0"/>
              </a:endParaRPr>
            </a:p>
          </p:txBody>
        </p:sp>
      </p:grpSp>
      <p:sp>
        <p:nvSpPr>
          <p:cNvPr id="28675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Multiple-baseline stereo</a:t>
            </a:r>
          </a:p>
        </p:txBody>
      </p:sp>
      <p:sp>
        <p:nvSpPr>
          <p:cNvPr id="28676" name="Text Box 15"/>
          <p:cNvSpPr txBox="1">
            <a:spLocks noChangeArrowheads="1"/>
          </p:cNvSpPr>
          <p:nvPr/>
        </p:nvSpPr>
        <p:spPr bwMode="auto">
          <a:xfrm>
            <a:off x="228600" y="6140450"/>
            <a:ext cx="868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2"/>
                </a:solidFill>
              </a:rPr>
              <a:t>M. Okutomi and T. Kanade, </a:t>
            </a:r>
            <a:r>
              <a:rPr lang="en-US" sz="1800">
                <a:solidFill>
                  <a:schemeClr val="bg2"/>
                </a:solidFill>
                <a:hlinkClick r:id="rId7"/>
              </a:rPr>
              <a:t>“A Multiple-Baseline Stereo System,”</a:t>
            </a:r>
            <a:r>
              <a:rPr lang="en-US" sz="1800">
                <a:solidFill>
                  <a:schemeClr val="bg2"/>
                </a:solidFill>
              </a:rPr>
              <a:t>  IEEE Trans. on Pattern Analysis and Machine Intelligence,  15(4):353-363 (1993). </a:t>
            </a:r>
          </a:p>
        </p:txBody>
      </p:sp>
    </p:spTree>
    <p:extLst>
      <p:ext uri="{BB962C8B-B14F-4D97-AF65-F5344CB8AC3E}">
        <p14:creationId xmlns:p14="http://schemas.microsoft.com/office/powerpoint/2010/main" val="22467045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Reconstruction from silhouettes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en-US" dirty="0"/>
              <a:t>Can be computed robustly</a:t>
            </a:r>
          </a:p>
          <a:p>
            <a:pPr marL="342900" indent="-342900"/>
            <a:r>
              <a:rPr lang="en-US" dirty="0"/>
              <a:t>Can be computed efficiently</a:t>
            </a:r>
          </a:p>
          <a:p>
            <a:pPr marL="342900" indent="-342900"/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01813" y="3906838"/>
            <a:ext cx="5867400" cy="2200275"/>
            <a:chOff x="240" y="2742"/>
            <a:chExt cx="3696" cy="1386"/>
          </a:xfrm>
        </p:grpSpPr>
        <p:pic>
          <p:nvPicPr>
            <p:cNvPr id="318469" name="Picture 5" descr="chris_and_b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742"/>
              <a:ext cx="941" cy="1386"/>
            </a:xfrm>
            <a:prstGeom prst="rect">
              <a:avLst/>
            </a:prstGeom>
            <a:noFill/>
          </p:spPr>
        </p:pic>
        <p:pic>
          <p:nvPicPr>
            <p:cNvPr id="318470" name="Picture 6" descr="nochri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35" y="2742"/>
              <a:ext cx="941" cy="1386"/>
            </a:xfrm>
            <a:prstGeom prst="rect">
              <a:avLst/>
            </a:prstGeom>
            <a:noFill/>
          </p:spPr>
        </p:pic>
        <p:pic>
          <p:nvPicPr>
            <p:cNvPr id="318471" name="Picture 7" descr="chri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95" y="2742"/>
              <a:ext cx="941" cy="138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318472" name="Text Box 8"/>
            <p:cNvSpPr txBox="1">
              <a:spLocks noChangeAspect="1" noChangeArrowheads="1"/>
            </p:cNvSpPr>
            <p:nvPr/>
          </p:nvSpPr>
          <p:spPr bwMode="auto">
            <a:xfrm>
              <a:off x="1320" y="3127"/>
              <a:ext cx="245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/>
                <a:t>-</a:t>
              </a:r>
              <a:endParaRPr lang="en-US" sz="6000" b="1">
                <a:solidFill>
                  <a:schemeClr val="bg1"/>
                </a:solidFill>
              </a:endParaRPr>
            </a:p>
          </p:txBody>
        </p:sp>
        <p:sp>
          <p:nvSpPr>
            <p:cNvPr id="318473" name="Text Box 9"/>
            <p:cNvSpPr txBox="1">
              <a:spLocks noChangeAspect="1" noChangeArrowheads="1"/>
            </p:cNvSpPr>
            <p:nvPr/>
          </p:nvSpPr>
          <p:spPr bwMode="auto">
            <a:xfrm>
              <a:off x="2647" y="3166"/>
              <a:ext cx="24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/>
                <a:t>=</a:t>
              </a:r>
              <a:endParaRPr lang="en-US" sz="6000" b="1">
                <a:solidFill>
                  <a:schemeClr val="bg1"/>
                </a:solidFill>
              </a:endParaRPr>
            </a:p>
          </p:txBody>
        </p:sp>
        <p:sp>
          <p:nvSpPr>
            <p:cNvPr id="318474" name="Text Box 10"/>
            <p:cNvSpPr txBox="1">
              <a:spLocks noChangeAspect="1" noChangeArrowheads="1"/>
            </p:cNvSpPr>
            <p:nvPr/>
          </p:nvSpPr>
          <p:spPr bwMode="auto">
            <a:xfrm>
              <a:off x="310" y="2742"/>
              <a:ext cx="81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background </a:t>
              </a:r>
            </a:p>
            <a:p>
              <a:pPr algn="ctr"/>
              <a:r>
                <a:rPr lang="en-US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+ </a:t>
              </a:r>
            </a:p>
            <a:p>
              <a:pPr algn="ctr"/>
              <a:r>
                <a:rPr lang="en-US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foreground</a:t>
              </a:r>
            </a:p>
          </p:txBody>
        </p:sp>
        <p:sp>
          <p:nvSpPr>
            <p:cNvPr id="318475" name="Text Box 11"/>
            <p:cNvSpPr txBox="1">
              <a:spLocks noChangeAspect="1" noChangeArrowheads="1"/>
            </p:cNvSpPr>
            <p:nvPr/>
          </p:nvSpPr>
          <p:spPr bwMode="auto">
            <a:xfrm>
              <a:off x="1704" y="2742"/>
              <a:ext cx="81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background</a:t>
              </a:r>
              <a:r>
                <a:rPr lang="en-US" sz="80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 </a:t>
              </a:r>
              <a:endParaRPr lang="en-US" sz="1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  <p:sp>
          <p:nvSpPr>
            <p:cNvPr id="318476" name="Text Box 12"/>
            <p:cNvSpPr txBox="1">
              <a:spLocks noChangeAspect="1" noChangeArrowheads="1"/>
            </p:cNvSpPr>
            <p:nvPr/>
          </p:nvSpPr>
          <p:spPr bwMode="auto">
            <a:xfrm>
              <a:off x="3064" y="2742"/>
              <a:ext cx="81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foreground 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6369050" y="1590675"/>
            <a:ext cx="2362200" cy="1905000"/>
            <a:chOff x="3936" y="1002"/>
            <a:chExt cx="1488" cy="1200"/>
          </a:xfrm>
        </p:grpSpPr>
        <p:pic>
          <p:nvPicPr>
            <p:cNvPr id="318478" name="Picture 14" descr="bunny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936" y="1003"/>
              <a:ext cx="705" cy="555"/>
            </a:xfrm>
            <a:prstGeom prst="rect">
              <a:avLst/>
            </a:prstGeom>
            <a:noFill/>
          </p:spPr>
        </p:pic>
        <p:graphicFrame>
          <p:nvGraphicFramePr>
            <p:cNvPr id="318479" name="Object 15"/>
            <p:cNvGraphicFramePr>
              <a:graphicFrameLocks noChangeAspect="1"/>
            </p:cNvGraphicFramePr>
            <p:nvPr/>
          </p:nvGraphicFramePr>
          <p:xfrm>
            <a:off x="4719" y="1002"/>
            <a:ext cx="705" cy="5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2" name="Document" r:id="rId8" imgW="3192840" imgH="2400480" progId="Word.Document.8">
                    <p:embed/>
                  </p:oleObj>
                </mc:Choice>
                <mc:Fallback>
                  <p:oleObj name="Document" r:id="rId8" imgW="3192840" imgH="2400480" progId="Word.Document.8">
                    <p:embed/>
                    <p:pic>
                      <p:nvPicPr>
                        <p:cNvPr id="318479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9" y="1002"/>
                          <a:ext cx="705" cy="5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18480" name="Picture 16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719" y="1648"/>
              <a:ext cx="705" cy="55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</p:pic>
        <p:pic>
          <p:nvPicPr>
            <p:cNvPr id="318481" name="Picture 17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936" y="1648"/>
              <a:ext cx="705" cy="55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5202248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Reconstruction from Silhouettes</a:t>
            </a:r>
          </a:p>
        </p:txBody>
      </p:sp>
      <p:grpSp>
        <p:nvGrpSpPr>
          <p:cNvPr id="37891" name="Group 3"/>
          <p:cNvGrpSpPr>
            <a:grpSpLocks/>
          </p:cNvGrpSpPr>
          <p:nvPr/>
        </p:nvGrpSpPr>
        <p:grpSpPr bwMode="auto">
          <a:xfrm>
            <a:off x="7010400" y="4038600"/>
            <a:ext cx="533400" cy="381000"/>
            <a:chOff x="3648" y="2448"/>
            <a:chExt cx="336" cy="240"/>
          </a:xfrm>
        </p:grpSpPr>
        <p:sp>
          <p:nvSpPr>
            <p:cNvPr id="37908" name="Oval 4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400000" lon="18300000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909" name="Rectangle 5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400000" lon="18300000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6172200" y="3505200"/>
            <a:ext cx="990600" cy="6858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400000" lon="18300000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37893" name="Rectangle 7"/>
          <p:cNvSpPr>
            <a:spLocks noChangeArrowheads="1"/>
          </p:cNvSpPr>
          <p:nvPr/>
        </p:nvSpPr>
        <p:spPr bwMode="auto">
          <a:xfrm>
            <a:off x="5257800" y="3886200"/>
            <a:ext cx="990600" cy="7620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700000" lon="20099989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37894" name="Rectangle 8"/>
          <p:cNvSpPr>
            <a:spLocks noChangeArrowheads="1"/>
          </p:cNvSpPr>
          <p:nvPr/>
        </p:nvSpPr>
        <p:spPr bwMode="auto">
          <a:xfrm>
            <a:off x="4038600" y="4038600"/>
            <a:ext cx="990600" cy="7620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400000" lon="1200000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909321" name="Text Box 9"/>
          <p:cNvSpPr txBox="1">
            <a:spLocks noChangeArrowheads="1"/>
          </p:cNvSpPr>
          <p:nvPr/>
        </p:nvSpPr>
        <p:spPr bwMode="auto">
          <a:xfrm>
            <a:off x="788988" y="4323476"/>
            <a:ext cx="1954212" cy="427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Binary Images</a:t>
            </a:r>
          </a:p>
        </p:txBody>
      </p:sp>
      <p:sp>
        <p:nvSpPr>
          <p:cNvPr id="37896" name="Line 10"/>
          <p:cNvSpPr>
            <a:spLocks noChangeShapeType="1"/>
          </p:cNvSpPr>
          <p:nvPr/>
        </p:nvSpPr>
        <p:spPr bwMode="auto">
          <a:xfrm flipV="1">
            <a:off x="2895600" y="4546600"/>
            <a:ext cx="609600" cy="0"/>
          </a:xfrm>
          <a:prstGeom prst="line">
            <a:avLst/>
          </a:prstGeom>
          <a:noFill/>
          <a:ln w="57150">
            <a:solidFill>
              <a:schemeClr val="accent1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7" name="Freeform 11"/>
          <p:cNvSpPr>
            <a:spLocks/>
          </p:cNvSpPr>
          <p:nvPr/>
        </p:nvSpPr>
        <p:spPr bwMode="auto">
          <a:xfrm>
            <a:off x="4495800" y="2286000"/>
            <a:ext cx="1181100" cy="1270000"/>
          </a:xfrm>
          <a:custGeom>
            <a:avLst/>
            <a:gdLst>
              <a:gd name="T0" fmla="*/ 2147483647 w 744"/>
              <a:gd name="T1" fmla="*/ 2147483647 h 800"/>
              <a:gd name="T2" fmla="*/ 2147483647 w 744"/>
              <a:gd name="T3" fmla="*/ 2147483647 h 800"/>
              <a:gd name="T4" fmla="*/ 2147483647 w 744"/>
              <a:gd name="T5" fmla="*/ 2147483647 h 800"/>
              <a:gd name="T6" fmla="*/ 2147483647 w 744"/>
              <a:gd name="T7" fmla="*/ 2147483647 h 800"/>
              <a:gd name="T8" fmla="*/ 2147483647 w 744"/>
              <a:gd name="T9" fmla="*/ 2147483647 h 800"/>
              <a:gd name="T10" fmla="*/ 2147483647 w 744"/>
              <a:gd name="T11" fmla="*/ 2147483647 h 800"/>
              <a:gd name="T12" fmla="*/ 2147483647 w 744"/>
              <a:gd name="T13" fmla="*/ 2147483647 h 800"/>
              <a:gd name="T14" fmla="*/ 2147483647 w 744"/>
              <a:gd name="T15" fmla="*/ 2147483647 h 800"/>
              <a:gd name="T16" fmla="*/ 2147483647 w 744"/>
              <a:gd name="T17" fmla="*/ 2147483647 h 800"/>
              <a:gd name="T18" fmla="*/ 2147483647 w 744"/>
              <a:gd name="T19" fmla="*/ 2147483647 h 800"/>
              <a:gd name="T20" fmla="*/ 2147483647 w 744"/>
              <a:gd name="T21" fmla="*/ 2147483647 h 800"/>
              <a:gd name="T22" fmla="*/ 2147483647 w 744"/>
              <a:gd name="T23" fmla="*/ 2147483647 h 800"/>
              <a:gd name="T24" fmla="*/ 2147483647 w 744"/>
              <a:gd name="T25" fmla="*/ 2147483647 h 800"/>
              <a:gd name="T26" fmla="*/ 2147483647 w 744"/>
              <a:gd name="T27" fmla="*/ 2147483647 h 8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44"/>
              <a:gd name="T43" fmla="*/ 0 h 800"/>
              <a:gd name="T44" fmla="*/ 744 w 744"/>
              <a:gd name="T45" fmla="*/ 800 h 8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44" h="800">
                <a:moveTo>
                  <a:pt x="248" y="32"/>
                </a:moveTo>
                <a:cubicBezTo>
                  <a:pt x="224" y="64"/>
                  <a:pt x="232" y="184"/>
                  <a:pt x="200" y="224"/>
                </a:cubicBezTo>
                <a:cubicBezTo>
                  <a:pt x="168" y="264"/>
                  <a:pt x="88" y="232"/>
                  <a:pt x="56" y="272"/>
                </a:cubicBezTo>
                <a:cubicBezTo>
                  <a:pt x="24" y="312"/>
                  <a:pt x="0" y="392"/>
                  <a:pt x="8" y="464"/>
                </a:cubicBezTo>
                <a:cubicBezTo>
                  <a:pt x="16" y="536"/>
                  <a:pt x="64" y="664"/>
                  <a:pt x="104" y="704"/>
                </a:cubicBezTo>
                <a:cubicBezTo>
                  <a:pt x="144" y="744"/>
                  <a:pt x="192" y="688"/>
                  <a:pt x="248" y="704"/>
                </a:cubicBezTo>
                <a:cubicBezTo>
                  <a:pt x="304" y="720"/>
                  <a:pt x="384" y="800"/>
                  <a:pt x="440" y="800"/>
                </a:cubicBezTo>
                <a:cubicBezTo>
                  <a:pt x="496" y="800"/>
                  <a:pt x="536" y="736"/>
                  <a:pt x="584" y="704"/>
                </a:cubicBezTo>
                <a:cubicBezTo>
                  <a:pt x="632" y="672"/>
                  <a:pt x="712" y="672"/>
                  <a:pt x="728" y="608"/>
                </a:cubicBezTo>
                <a:cubicBezTo>
                  <a:pt x="744" y="544"/>
                  <a:pt x="704" y="400"/>
                  <a:pt x="680" y="320"/>
                </a:cubicBezTo>
                <a:cubicBezTo>
                  <a:pt x="656" y="240"/>
                  <a:pt x="624" y="168"/>
                  <a:pt x="584" y="128"/>
                </a:cubicBezTo>
                <a:cubicBezTo>
                  <a:pt x="544" y="88"/>
                  <a:pt x="480" y="96"/>
                  <a:pt x="440" y="80"/>
                </a:cubicBezTo>
                <a:cubicBezTo>
                  <a:pt x="400" y="64"/>
                  <a:pt x="376" y="40"/>
                  <a:pt x="344" y="32"/>
                </a:cubicBezTo>
                <a:cubicBezTo>
                  <a:pt x="312" y="24"/>
                  <a:pt x="272" y="0"/>
                  <a:pt x="248" y="32"/>
                </a:cubicBezTo>
                <a:close/>
              </a:path>
            </a:pathLst>
          </a:custGeom>
          <a:gradFill rotWithShape="0">
            <a:gsLst>
              <a:gs pos="0">
                <a:srgbClr val="000000"/>
              </a:gs>
              <a:gs pos="100000">
                <a:srgbClr val="FF9900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8" name="Freeform 12"/>
          <p:cNvSpPr>
            <a:spLocks/>
          </p:cNvSpPr>
          <p:nvPr/>
        </p:nvSpPr>
        <p:spPr bwMode="auto">
          <a:xfrm>
            <a:off x="4267200" y="4178300"/>
            <a:ext cx="393700" cy="419100"/>
          </a:xfrm>
          <a:custGeom>
            <a:avLst/>
            <a:gdLst>
              <a:gd name="T0" fmla="*/ 2147483647 w 248"/>
              <a:gd name="T1" fmla="*/ 2147483647 h 264"/>
              <a:gd name="T2" fmla="*/ 2147483647 w 248"/>
              <a:gd name="T3" fmla="*/ 2147483647 h 264"/>
              <a:gd name="T4" fmla="*/ 2147483647 w 248"/>
              <a:gd name="T5" fmla="*/ 2147483647 h 264"/>
              <a:gd name="T6" fmla="*/ 2147483647 w 248"/>
              <a:gd name="T7" fmla="*/ 2147483647 h 264"/>
              <a:gd name="T8" fmla="*/ 0 w 248"/>
              <a:gd name="T9" fmla="*/ 2147483647 h 264"/>
              <a:gd name="T10" fmla="*/ 2147483647 w 248"/>
              <a:gd name="T11" fmla="*/ 2147483647 h 264"/>
              <a:gd name="T12" fmla="*/ 2147483647 w 248"/>
              <a:gd name="T13" fmla="*/ 2147483647 h 264"/>
              <a:gd name="T14" fmla="*/ 2147483647 w 248"/>
              <a:gd name="T15" fmla="*/ 2147483647 h 264"/>
              <a:gd name="T16" fmla="*/ 2147483647 w 248"/>
              <a:gd name="T17" fmla="*/ 2147483647 h 264"/>
              <a:gd name="T18" fmla="*/ 2147483647 w 248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8"/>
              <a:gd name="T31" fmla="*/ 0 h 264"/>
              <a:gd name="T32" fmla="*/ 248 w 248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8" h="264">
                <a:moveTo>
                  <a:pt x="192" y="56"/>
                </a:moveTo>
                <a:cubicBezTo>
                  <a:pt x="184" y="40"/>
                  <a:pt x="168" y="64"/>
                  <a:pt x="144" y="56"/>
                </a:cubicBezTo>
                <a:cubicBezTo>
                  <a:pt x="120" y="48"/>
                  <a:pt x="64" y="0"/>
                  <a:pt x="48" y="8"/>
                </a:cubicBezTo>
                <a:cubicBezTo>
                  <a:pt x="32" y="16"/>
                  <a:pt x="56" y="80"/>
                  <a:pt x="48" y="104"/>
                </a:cubicBezTo>
                <a:cubicBezTo>
                  <a:pt x="40" y="128"/>
                  <a:pt x="0" y="128"/>
                  <a:pt x="0" y="152"/>
                </a:cubicBezTo>
                <a:cubicBezTo>
                  <a:pt x="0" y="176"/>
                  <a:pt x="24" y="232"/>
                  <a:pt x="48" y="248"/>
                </a:cubicBezTo>
                <a:cubicBezTo>
                  <a:pt x="72" y="264"/>
                  <a:pt x="112" y="248"/>
                  <a:pt x="144" y="248"/>
                </a:cubicBezTo>
                <a:cubicBezTo>
                  <a:pt x="176" y="248"/>
                  <a:pt x="232" y="264"/>
                  <a:pt x="240" y="248"/>
                </a:cubicBezTo>
                <a:cubicBezTo>
                  <a:pt x="248" y="232"/>
                  <a:pt x="200" y="184"/>
                  <a:pt x="192" y="152"/>
                </a:cubicBezTo>
                <a:cubicBezTo>
                  <a:pt x="184" y="120"/>
                  <a:pt x="200" y="72"/>
                  <a:pt x="192" y="56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899" name="Group 13"/>
          <p:cNvGrpSpPr>
            <a:grpSpLocks/>
          </p:cNvGrpSpPr>
          <p:nvPr/>
        </p:nvGrpSpPr>
        <p:grpSpPr bwMode="auto">
          <a:xfrm>
            <a:off x="4114800" y="4724400"/>
            <a:ext cx="533400" cy="381000"/>
            <a:chOff x="3648" y="2448"/>
            <a:chExt cx="336" cy="240"/>
          </a:xfrm>
        </p:grpSpPr>
        <p:sp>
          <p:nvSpPr>
            <p:cNvPr id="37906" name="Oval 14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400000" lon="1200000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907" name="Rectangle 15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400000" lon="1200000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7900" name="Freeform 16"/>
          <p:cNvSpPr>
            <a:spLocks/>
          </p:cNvSpPr>
          <p:nvPr/>
        </p:nvSpPr>
        <p:spPr bwMode="auto">
          <a:xfrm rot="4098212">
            <a:off x="5546725" y="4122738"/>
            <a:ext cx="419100" cy="374650"/>
          </a:xfrm>
          <a:custGeom>
            <a:avLst/>
            <a:gdLst>
              <a:gd name="T0" fmla="*/ 2147483647 w 264"/>
              <a:gd name="T1" fmla="*/ 2147483647 h 256"/>
              <a:gd name="T2" fmla="*/ 2147483647 w 264"/>
              <a:gd name="T3" fmla="*/ 2147483647 h 256"/>
              <a:gd name="T4" fmla="*/ 2147483647 w 264"/>
              <a:gd name="T5" fmla="*/ 2147483647 h 256"/>
              <a:gd name="T6" fmla="*/ 0 w 264"/>
              <a:gd name="T7" fmla="*/ 2147483647 h 256"/>
              <a:gd name="T8" fmla="*/ 2147483647 w 264"/>
              <a:gd name="T9" fmla="*/ 2147483647 h 256"/>
              <a:gd name="T10" fmla="*/ 2147483647 w 264"/>
              <a:gd name="T11" fmla="*/ 2147483647 h 256"/>
              <a:gd name="T12" fmla="*/ 2147483647 w 264"/>
              <a:gd name="T13" fmla="*/ 2147483647 h 256"/>
              <a:gd name="T14" fmla="*/ 2147483647 w 264"/>
              <a:gd name="T15" fmla="*/ 2147483647 h 256"/>
              <a:gd name="T16" fmla="*/ 2147483647 w 264"/>
              <a:gd name="T17" fmla="*/ 2147483647 h 2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4"/>
              <a:gd name="T28" fmla="*/ 0 h 256"/>
              <a:gd name="T29" fmla="*/ 264 w 264"/>
              <a:gd name="T30" fmla="*/ 256 h 2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4" h="256">
                <a:moveTo>
                  <a:pt x="192" y="8"/>
                </a:moveTo>
                <a:cubicBezTo>
                  <a:pt x="168" y="0"/>
                  <a:pt x="120" y="0"/>
                  <a:pt x="96" y="8"/>
                </a:cubicBezTo>
                <a:cubicBezTo>
                  <a:pt x="72" y="16"/>
                  <a:pt x="64" y="40"/>
                  <a:pt x="48" y="56"/>
                </a:cubicBezTo>
                <a:cubicBezTo>
                  <a:pt x="32" y="72"/>
                  <a:pt x="0" y="88"/>
                  <a:pt x="0" y="104"/>
                </a:cubicBezTo>
                <a:cubicBezTo>
                  <a:pt x="0" y="120"/>
                  <a:pt x="32" y="128"/>
                  <a:pt x="48" y="152"/>
                </a:cubicBezTo>
                <a:cubicBezTo>
                  <a:pt x="64" y="176"/>
                  <a:pt x="64" y="240"/>
                  <a:pt x="96" y="248"/>
                </a:cubicBezTo>
                <a:cubicBezTo>
                  <a:pt x="128" y="256"/>
                  <a:pt x="216" y="232"/>
                  <a:pt x="240" y="200"/>
                </a:cubicBezTo>
                <a:cubicBezTo>
                  <a:pt x="264" y="168"/>
                  <a:pt x="248" y="88"/>
                  <a:pt x="240" y="56"/>
                </a:cubicBezTo>
                <a:cubicBezTo>
                  <a:pt x="232" y="24"/>
                  <a:pt x="216" y="16"/>
                  <a:pt x="192" y="8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901" name="Group 17"/>
          <p:cNvGrpSpPr>
            <a:grpSpLocks/>
          </p:cNvGrpSpPr>
          <p:nvPr/>
        </p:nvGrpSpPr>
        <p:grpSpPr bwMode="auto">
          <a:xfrm>
            <a:off x="5715000" y="4572000"/>
            <a:ext cx="533400" cy="381000"/>
            <a:chOff x="3648" y="2448"/>
            <a:chExt cx="336" cy="240"/>
          </a:xfrm>
        </p:grpSpPr>
        <p:sp>
          <p:nvSpPr>
            <p:cNvPr id="37904" name="Oval 18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700000" lon="20099989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905" name="Rectangle 19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700000" lon="20099989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7902" name="Freeform 20"/>
          <p:cNvSpPr>
            <a:spLocks/>
          </p:cNvSpPr>
          <p:nvPr/>
        </p:nvSpPr>
        <p:spPr bwMode="auto">
          <a:xfrm>
            <a:off x="6527800" y="3632200"/>
            <a:ext cx="254000" cy="419100"/>
          </a:xfrm>
          <a:custGeom>
            <a:avLst/>
            <a:gdLst>
              <a:gd name="T0" fmla="*/ 2147483647 w 208"/>
              <a:gd name="T1" fmla="*/ 2147483647 h 264"/>
              <a:gd name="T2" fmla="*/ 2147483647 w 208"/>
              <a:gd name="T3" fmla="*/ 2147483647 h 264"/>
              <a:gd name="T4" fmla="*/ 2147483647 w 208"/>
              <a:gd name="T5" fmla="*/ 2147483647 h 264"/>
              <a:gd name="T6" fmla="*/ 2147483647 w 208"/>
              <a:gd name="T7" fmla="*/ 2147483647 h 264"/>
              <a:gd name="T8" fmla="*/ 2147483647 w 208"/>
              <a:gd name="T9" fmla="*/ 2147483647 h 264"/>
              <a:gd name="T10" fmla="*/ 2147483647 w 208"/>
              <a:gd name="T11" fmla="*/ 2147483647 h 264"/>
              <a:gd name="T12" fmla="*/ 2147483647 w 208"/>
              <a:gd name="T13" fmla="*/ 2147483647 h 264"/>
              <a:gd name="T14" fmla="*/ 2147483647 w 208"/>
              <a:gd name="T15" fmla="*/ 2147483647 h 264"/>
              <a:gd name="T16" fmla="*/ 2147483647 w 208"/>
              <a:gd name="T17" fmla="*/ 2147483647 h 2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8"/>
              <a:gd name="T28" fmla="*/ 0 h 264"/>
              <a:gd name="T29" fmla="*/ 208 w 208"/>
              <a:gd name="T30" fmla="*/ 264 h 2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8" h="264">
                <a:moveTo>
                  <a:pt x="160" y="16"/>
                </a:moveTo>
                <a:cubicBezTo>
                  <a:pt x="144" y="0"/>
                  <a:pt x="128" y="8"/>
                  <a:pt x="112" y="16"/>
                </a:cubicBezTo>
                <a:cubicBezTo>
                  <a:pt x="96" y="24"/>
                  <a:pt x="80" y="56"/>
                  <a:pt x="64" y="64"/>
                </a:cubicBezTo>
                <a:cubicBezTo>
                  <a:pt x="48" y="72"/>
                  <a:pt x="24" y="48"/>
                  <a:pt x="16" y="64"/>
                </a:cubicBezTo>
                <a:cubicBezTo>
                  <a:pt x="8" y="80"/>
                  <a:pt x="0" y="128"/>
                  <a:pt x="16" y="160"/>
                </a:cubicBezTo>
                <a:cubicBezTo>
                  <a:pt x="32" y="192"/>
                  <a:pt x="88" y="248"/>
                  <a:pt x="112" y="256"/>
                </a:cubicBezTo>
                <a:cubicBezTo>
                  <a:pt x="136" y="264"/>
                  <a:pt x="144" y="232"/>
                  <a:pt x="160" y="208"/>
                </a:cubicBezTo>
                <a:cubicBezTo>
                  <a:pt x="176" y="184"/>
                  <a:pt x="208" y="144"/>
                  <a:pt x="208" y="112"/>
                </a:cubicBezTo>
                <a:cubicBezTo>
                  <a:pt x="208" y="80"/>
                  <a:pt x="176" y="32"/>
                  <a:pt x="160" y="16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03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533400" y="1163001"/>
            <a:ext cx="8229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The case of binary images: a voxel is </a:t>
            </a:r>
            <a:r>
              <a:rPr lang="en-US" dirty="0">
                <a:solidFill>
                  <a:srgbClr val="FF0000"/>
                </a:solidFill>
              </a:rPr>
              <a:t>photo-consistent </a:t>
            </a:r>
            <a:r>
              <a:rPr lang="en-US" dirty="0"/>
              <a:t>if it lies inside the object’s silhouette in </a:t>
            </a:r>
            <a:r>
              <a:rPr lang="en-US" b="1" dirty="0">
                <a:solidFill>
                  <a:srgbClr val="FF0000"/>
                </a:solidFill>
              </a:rPr>
              <a:t>all </a:t>
            </a:r>
            <a:r>
              <a:rPr lang="en-US" dirty="0"/>
              <a:t>views</a:t>
            </a:r>
          </a:p>
        </p:txBody>
      </p:sp>
    </p:spTree>
    <p:extLst>
      <p:ext uri="{BB962C8B-B14F-4D97-AF65-F5344CB8AC3E}">
        <p14:creationId xmlns:p14="http://schemas.microsoft.com/office/powerpoint/2010/main" val="102842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81599"/>
            <a:ext cx="8229600" cy="1143000"/>
          </a:xfrm>
        </p:spPr>
        <p:txBody>
          <a:bodyPr/>
          <a:lstStyle/>
          <a:p>
            <a:r>
              <a:rPr lang="en-US" sz="3200" dirty="0"/>
              <a:t>Reconstruction from Silhouettes</a:t>
            </a:r>
          </a:p>
        </p:txBody>
      </p:sp>
      <p:grpSp>
        <p:nvGrpSpPr>
          <p:cNvPr id="38915" name="Group 3"/>
          <p:cNvGrpSpPr>
            <a:grpSpLocks/>
          </p:cNvGrpSpPr>
          <p:nvPr/>
        </p:nvGrpSpPr>
        <p:grpSpPr bwMode="auto">
          <a:xfrm>
            <a:off x="7010400" y="4038600"/>
            <a:ext cx="533400" cy="381000"/>
            <a:chOff x="3648" y="2448"/>
            <a:chExt cx="336" cy="240"/>
          </a:xfrm>
        </p:grpSpPr>
        <p:sp>
          <p:nvSpPr>
            <p:cNvPr id="38945" name="Oval 4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400000" lon="18300000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8946" name="Rectangle 5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400000" lon="18300000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8916" name="Rectangle 6"/>
          <p:cNvSpPr>
            <a:spLocks noChangeArrowheads="1"/>
          </p:cNvSpPr>
          <p:nvPr/>
        </p:nvSpPr>
        <p:spPr bwMode="auto">
          <a:xfrm>
            <a:off x="6172200" y="3505200"/>
            <a:ext cx="990600" cy="6858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400000" lon="18300000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5257800" y="3886200"/>
            <a:ext cx="990600" cy="7620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700000" lon="20099989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38918" name="Rectangle 8"/>
          <p:cNvSpPr>
            <a:spLocks noChangeArrowheads="1"/>
          </p:cNvSpPr>
          <p:nvPr/>
        </p:nvSpPr>
        <p:spPr bwMode="auto">
          <a:xfrm>
            <a:off x="4038600" y="4038600"/>
            <a:ext cx="990600" cy="7620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400000" lon="1200000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913417" name="Text Box 9"/>
          <p:cNvSpPr txBox="1">
            <a:spLocks noChangeArrowheads="1"/>
          </p:cNvSpPr>
          <p:nvPr/>
        </p:nvSpPr>
        <p:spPr bwMode="auto">
          <a:xfrm>
            <a:off x="919163" y="4297363"/>
            <a:ext cx="1954212" cy="427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Binary Images</a:t>
            </a:r>
          </a:p>
        </p:txBody>
      </p:sp>
      <p:sp>
        <p:nvSpPr>
          <p:cNvPr id="38920" name="Line 10"/>
          <p:cNvSpPr>
            <a:spLocks noChangeShapeType="1"/>
          </p:cNvSpPr>
          <p:nvPr/>
        </p:nvSpPr>
        <p:spPr bwMode="auto">
          <a:xfrm flipV="1">
            <a:off x="2895600" y="4546600"/>
            <a:ext cx="609600" cy="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Freeform 11"/>
          <p:cNvSpPr>
            <a:spLocks/>
          </p:cNvSpPr>
          <p:nvPr/>
        </p:nvSpPr>
        <p:spPr bwMode="auto">
          <a:xfrm>
            <a:off x="4495800" y="2286000"/>
            <a:ext cx="1181100" cy="1270000"/>
          </a:xfrm>
          <a:custGeom>
            <a:avLst/>
            <a:gdLst>
              <a:gd name="T0" fmla="*/ 2147483647 w 744"/>
              <a:gd name="T1" fmla="*/ 2147483647 h 800"/>
              <a:gd name="T2" fmla="*/ 2147483647 w 744"/>
              <a:gd name="T3" fmla="*/ 2147483647 h 800"/>
              <a:gd name="T4" fmla="*/ 2147483647 w 744"/>
              <a:gd name="T5" fmla="*/ 2147483647 h 800"/>
              <a:gd name="T6" fmla="*/ 2147483647 w 744"/>
              <a:gd name="T7" fmla="*/ 2147483647 h 800"/>
              <a:gd name="T8" fmla="*/ 2147483647 w 744"/>
              <a:gd name="T9" fmla="*/ 2147483647 h 800"/>
              <a:gd name="T10" fmla="*/ 2147483647 w 744"/>
              <a:gd name="T11" fmla="*/ 2147483647 h 800"/>
              <a:gd name="T12" fmla="*/ 2147483647 w 744"/>
              <a:gd name="T13" fmla="*/ 2147483647 h 800"/>
              <a:gd name="T14" fmla="*/ 2147483647 w 744"/>
              <a:gd name="T15" fmla="*/ 2147483647 h 800"/>
              <a:gd name="T16" fmla="*/ 2147483647 w 744"/>
              <a:gd name="T17" fmla="*/ 2147483647 h 800"/>
              <a:gd name="T18" fmla="*/ 2147483647 w 744"/>
              <a:gd name="T19" fmla="*/ 2147483647 h 800"/>
              <a:gd name="T20" fmla="*/ 2147483647 w 744"/>
              <a:gd name="T21" fmla="*/ 2147483647 h 800"/>
              <a:gd name="T22" fmla="*/ 2147483647 w 744"/>
              <a:gd name="T23" fmla="*/ 2147483647 h 800"/>
              <a:gd name="T24" fmla="*/ 2147483647 w 744"/>
              <a:gd name="T25" fmla="*/ 2147483647 h 800"/>
              <a:gd name="T26" fmla="*/ 2147483647 w 744"/>
              <a:gd name="T27" fmla="*/ 2147483647 h 8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44"/>
              <a:gd name="T43" fmla="*/ 0 h 800"/>
              <a:gd name="T44" fmla="*/ 744 w 744"/>
              <a:gd name="T45" fmla="*/ 800 h 8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44" h="800">
                <a:moveTo>
                  <a:pt x="248" y="32"/>
                </a:moveTo>
                <a:cubicBezTo>
                  <a:pt x="224" y="64"/>
                  <a:pt x="232" y="184"/>
                  <a:pt x="200" y="224"/>
                </a:cubicBezTo>
                <a:cubicBezTo>
                  <a:pt x="168" y="264"/>
                  <a:pt x="88" y="232"/>
                  <a:pt x="56" y="272"/>
                </a:cubicBezTo>
                <a:cubicBezTo>
                  <a:pt x="24" y="312"/>
                  <a:pt x="0" y="392"/>
                  <a:pt x="8" y="464"/>
                </a:cubicBezTo>
                <a:cubicBezTo>
                  <a:pt x="16" y="536"/>
                  <a:pt x="64" y="664"/>
                  <a:pt x="104" y="704"/>
                </a:cubicBezTo>
                <a:cubicBezTo>
                  <a:pt x="144" y="744"/>
                  <a:pt x="192" y="688"/>
                  <a:pt x="248" y="704"/>
                </a:cubicBezTo>
                <a:cubicBezTo>
                  <a:pt x="304" y="720"/>
                  <a:pt x="384" y="800"/>
                  <a:pt x="440" y="800"/>
                </a:cubicBezTo>
                <a:cubicBezTo>
                  <a:pt x="496" y="800"/>
                  <a:pt x="536" y="736"/>
                  <a:pt x="584" y="704"/>
                </a:cubicBezTo>
                <a:cubicBezTo>
                  <a:pt x="632" y="672"/>
                  <a:pt x="712" y="672"/>
                  <a:pt x="728" y="608"/>
                </a:cubicBezTo>
                <a:cubicBezTo>
                  <a:pt x="744" y="544"/>
                  <a:pt x="704" y="400"/>
                  <a:pt x="680" y="320"/>
                </a:cubicBezTo>
                <a:cubicBezTo>
                  <a:pt x="656" y="240"/>
                  <a:pt x="624" y="168"/>
                  <a:pt x="584" y="128"/>
                </a:cubicBezTo>
                <a:cubicBezTo>
                  <a:pt x="544" y="88"/>
                  <a:pt x="480" y="96"/>
                  <a:pt x="440" y="80"/>
                </a:cubicBezTo>
                <a:cubicBezTo>
                  <a:pt x="400" y="64"/>
                  <a:pt x="376" y="40"/>
                  <a:pt x="344" y="32"/>
                </a:cubicBezTo>
                <a:cubicBezTo>
                  <a:pt x="312" y="24"/>
                  <a:pt x="272" y="0"/>
                  <a:pt x="248" y="32"/>
                </a:cubicBezTo>
                <a:close/>
              </a:path>
            </a:pathLst>
          </a:custGeom>
          <a:gradFill rotWithShape="0">
            <a:gsLst>
              <a:gs pos="0">
                <a:srgbClr val="000000"/>
              </a:gs>
              <a:gs pos="100000">
                <a:srgbClr val="FF9900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Freeform 12"/>
          <p:cNvSpPr>
            <a:spLocks/>
          </p:cNvSpPr>
          <p:nvPr/>
        </p:nvSpPr>
        <p:spPr bwMode="auto">
          <a:xfrm>
            <a:off x="4267200" y="4178300"/>
            <a:ext cx="393700" cy="419100"/>
          </a:xfrm>
          <a:custGeom>
            <a:avLst/>
            <a:gdLst>
              <a:gd name="T0" fmla="*/ 2147483647 w 248"/>
              <a:gd name="T1" fmla="*/ 2147483647 h 264"/>
              <a:gd name="T2" fmla="*/ 2147483647 w 248"/>
              <a:gd name="T3" fmla="*/ 2147483647 h 264"/>
              <a:gd name="T4" fmla="*/ 2147483647 w 248"/>
              <a:gd name="T5" fmla="*/ 2147483647 h 264"/>
              <a:gd name="T6" fmla="*/ 2147483647 w 248"/>
              <a:gd name="T7" fmla="*/ 2147483647 h 264"/>
              <a:gd name="T8" fmla="*/ 0 w 248"/>
              <a:gd name="T9" fmla="*/ 2147483647 h 264"/>
              <a:gd name="T10" fmla="*/ 2147483647 w 248"/>
              <a:gd name="T11" fmla="*/ 2147483647 h 264"/>
              <a:gd name="T12" fmla="*/ 2147483647 w 248"/>
              <a:gd name="T13" fmla="*/ 2147483647 h 264"/>
              <a:gd name="T14" fmla="*/ 2147483647 w 248"/>
              <a:gd name="T15" fmla="*/ 2147483647 h 264"/>
              <a:gd name="T16" fmla="*/ 2147483647 w 248"/>
              <a:gd name="T17" fmla="*/ 2147483647 h 264"/>
              <a:gd name="T18" fmla="*/ 2147483647 w 248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8"/>
              <a:gd name="T31" fmla="*/ 0 h 264"/>
              <a:gd name="T32" fmla="*/ 248 w 248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8" h="264">
                <a:moveTo>
                  <a:pt x="192" y="56"/>
                </a:moveTo>
                <a:cubicBezTo>
                  <a:pt x="184" y="40"/>
                  <a:pt x="168" y="64"/>
                  <a:pt x="144" y="56"/>
                </a:cubicBezTo>
                <a:cubicBezTo>
                  <a:pt x="120" y="48"/>
                  <a:pt x="64" y="0"/>
                  <a:pt x="48" y="8"/>
                </a:cubicBezTo>
                <a:cubicBezTo>
                  <a:pt x="32" y="16"/>
                  <a:pt x="56" y="80"/>
                  <a:pt x="48" y="104"/>
                </a:cubicBezTo>
                <a:cubicBezTo>
                  <a:pt x="40" y="128"/>
                  <a:pt x="0" y="128"/>
                  <a:pt x="0" y="152"/>
                </a:cubicBezTo>
                <a:cubicBezTo>
                  <a:pt x="0" y="176"/>
                  <a:pt x="24" y="232"/>
                  <a:pt x="48" y="248"/>
                </a:cubicBezTo>
                <a:cubicBezTo>
                  <a:pt x="72" y="264"/>
                  <a:pt x="112" y="248"/>
                  <a:pt x="144" y="248"/>
                </a:cubicBezTo>
                <a:cubicBezTo>
                  <a:pt x="176" y="248"/>
                  <a:pt x="232" y="264"/>
                  <a:pt x="240" y="248"/>
                </a:cubicBezTo>
                <a:cubicBezTo>
                  <a:pt x="248" y="232"/>
                  <a:pt x="200" y="184"/>
                  <a:pt x="192" y="152"/>
                </a:cubicBezTo>
                <a:cubicBezTo>
                  <a:pt x="184" y="120"/>
                  <a:pt x="200" y="72"/>
                  <a:pt x="192" y="56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8923" name="Group 13"/>
          <p:cNvGrpSpPr>
            <a:grpSpLocks/>
          </p:cNvGrpSpPr>
          <p:nvPr/>
        </p:nvGrpSpPr>
        <p:grpSpPr bwMode="auto">
          <a:xfrm>
            <a:off x="4114800" y="4724400"/>
            <a:ext cx="533400" cy="381000"/>
            <a:chOff x="3648" y="2448"/>
            <a:chExt cx="336" cy="240"/>
          </a:xfrm>
        </p:grpSpPr>
        <p:sp>
          <p:nvSpPr>
            <p:cNvPr id="38943" name="Oval 14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400000" lon="1200000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8944" name="Rectangle 15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400000" lon="1200000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8924" name="Freeform 16"/>
          <p:cNvSpPr>
            <a:spLocks/>
          </p:cNvSpPr>
          <p:nvPr/>
        </p:nvSpPr>
        <p:spPr bwMode="auto">
          <a:xfrm rot="4098212">
            <a:off x="5546725" y="4122738"/>
            <a:ext cx="419100" cy="374650"/>
          </a:xfrm>
          <a:custGeom>
            <a:avLst/>
            <a:gdLst>
              <a:gd name="T0" fmla="*/ 2147483647 w 264"/>
              <a:gd name="T1" fmla="*/ 2147483647 h 256"/>
              <a:gd name="T2" fmla="*/ 2147483647 w 264"/>
              <a:gd name="T3" fmla="*/ 2147483647 h 256"/>
              <a:gd name="T4" fmla="*/ 2147483647 w 264"/>
              <a:gd name="T5" fmla="*/ 2147483647 h 256"/>
              <a:gd name="T6" fmla="*/ 0 w 264"/>
              <a:gd name="T7" fmla="*/ 2147483647 h 256"/>
              <a:gd name="T8" fmla="*/ 2147483647 w 264"/>
              <a:gd name="T9" fmla="*/ 2147483647 h 256"/>
              <a:gd name="T10" fmla="*/ 2147483647 w 264"/>
              <a:gd name="T11" fmla="*/ 2147483647 h 256"/>
              <a:gd name="T12" fmla="*/ 2147483647 w 264"/>
              <a:gd name="T13" fmla="*/ 2147483647 h 256"/>
              <a:gd name="T14" fmla="*/ 2147483647 w 264"/>
              <a:gd name="T15" fmla="*/ 2147483647 h 256"/>
              <a:gd name="T16" fmla="*/ 2147483647 w 264"/>
              <a:gd name="T17" fmla="*/ 2147483647 h 2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4"/>
              <a:gd name="T28" fmla="*/ 0 h 256"/>
              <a:gd name="T29" fmla="*/ 264 w 264"/>
              <a:gd name="T30" fmla="*/ 256 h 2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4" h="256">
                <a:moveTo>
                  <a:pt x="192" y="8"/>
                </a:moveTo>
                <a:cubicBezTo>
                  <a:pt x="168" y="0"/>
                  <a:pt x="120" y="0"/>
                  <a:pt x="96" y="8"/>
                </a:cubicBezTo>
                <a:cubicBezTo>
                  <a:pt x="72" y="16"/>
                  <a:pt x="64" y="40"/>
                  <a:pt x="48" y="56"/>
                </a:cubicBezTo>
                <a:cubicBezTo>
                  <a:pt x="32" y="72"/>
                  <a:pt x="0" y="88"/>
                  <a:pt x="0" y="104"/>
                </a:cubicBezTo>
                <a:cubicBezTo>
                  <a:pt x="0" y="120"/>
                  <a:pt x="32" y="128"/>
                  <a:pt x="48" y="152"/>
                </a:cubicBezTo>
                <a:cubicBezTo>
                  <a:pt x="64" y="176"/>
                  <a:pt x="64" y="240"/>
                  <a:pt x="96" y="248"/>
                </a:cubicBezTo>
                <a:cubicBezTo>
                  <a:pt x="128" y="256"/>
                  <a:pt x="216" y="232"/>
                  <a:pt x="240" y="200"/>
                </a:cubicBezTo>
                <a:cubicBezTo>
                  <a:pt x="264" y="168"/>
                  <a:pt x="248" y="88"/>
                  <a:pt x="240" y="56"/>
                </a:cubicBezTo>
                <a:cubicBezTo>
                  <a:pt x="232" y="24"/>
                  <a:pt x="216" y="16"/>
                  <a:pt x="192" y="8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8925" name="Group 17"/>
          <p:cNvGrpSpPr>
            <a:grpSpLocks/>
          </p:cNvGrpSpPr>
          <p:nvPr/>
        </p:nvGrpSpPr>
        <p:grpSpPr bwMode="auto">
          <a:xfrm>
            <a:off x="5715000" y="4572000"/>
            <a:ext cx="533400" cy="381000"/>
            <a:chOff x="3648" y="2448"/>
            <a:chExt cx="336" cy="240"/>
          </a:xfrm>
        </p:grpSpPr>
        <p:sp>
          <p:nvSpPr>
            <p:cNvPr id="38941" name="Oval 18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700000" lon="20099989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8942" name="Rectangle 19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700000" lon="20099989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8926" name="Freeform 20"/>
          <p:cNvSpPr>
            <a:spLocks/>
          </p:cNvSpPr>
          <p:nvPr/>
        </p:nvSpPr>
        <p:spPr bwMode="auto">
          <a:xfrm>
            <a:off x="6527800" y="3632200"/>
            <a:ext cx="254000" cy="419100"/>
          </a:xfrm>
          <a:custGeom>
            <a:avLst/>
            <a:gdLst>
              <a:gd name="T0" fmla="*/ 2147483647 w 208"/>
              <a:gd name="T1" fmla="*/ 2147483647 h 264"/>
              <a:gd name="T2" fmla="*/ 2147483647 w 208"/>
              <a:gd name="T3" fmla="*/ 2147483647 h 264"/>
              <a:gd name="T4" fmla="*/ 2147483647 w 208"/>
              <a:gd name="T5" fmla="*/ 2147483647 h 264"/>
              <a:gd name="T6" fmla="*/ 2147483647 w 208"/>
              <a:gd name="T7" fmla="*/ 2147483647 h 264"/>
              <a:gd name="T8" fmla="*/ 2147483647 w 208"/>
              <a:gd name="T9" fmla="*/ 2147483647 h 264"/>
              <a:gd name="T10" fmla="*/ 2147483647 w 208"/>
              <a:gd name="T11" fmla="*/ 2147483647 h 264"/>
              <a:gd name="T12" fmla="*/ 2147483647 w 208"/>
              <a:gd name="T13" fmla="*/ 2147483647 h 264"/>
              <a:gd name="T14" fmla="*/ 2147483647 w 208"/>
              <a:gd name="T15" fmla="*/ 2147483647 h 264"/>
              <a:gd name="T16" fmla="*/ 2147483647 w 208"/>
              <a:gd name="T17" fmla="*/ 2147483647 h 2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8"/>
              <a:gd name="T28" fmla="*/ 0 h 264"/>
              <a:gd name="T29" fmla="*/ 208 w 208"/>
              <a:gd name="T30" fmla="*/ 264 h 2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8" h="264">
                <a:moveTo>
                  <a:pt x="160" y="16"/>
                </a:moveTo>
                <a:cubicBezTo>
                  <a:pt x="144" y="0"/>
                  <a:pt x="128" y="8"/>
                  <a:pt x="112" y="16"/>
                </a:cubicBezTo>
                <a:cubicBezTo>
                  <a:pt x="96" y="24"/>
                  <a:pt x="80" y="56"/>
                  <a:pt x="64" y="64"/>
                </a:cubicBezTo>
                <a:cubicBezTo>
                  <a:pt x="48" y="72"/>
                  <a:pt x="24" y="48"/>
                  <a:pt x="16" y="64"/>
                </a:cubicBezTo>
                <a:cubicBezTo>
                  <a:pt x="8" y="80"/>
                  <a:pt x="0" y="128"/>
                  <a:pt x="16" y="160"/>
                </a:cubicBezTo>
                <a:cubicBezTo>
                  <a:pt x="32" y="192"/>
                  <a:pt x="88" y="248"/>
                  <a:pt x="112" y="256"/>
                </a:cubicBezTo>
                <a:cubicBezTo>
                  <a:pt x="136" y="264"/>
                  <a:pt x="144" y="232"/>
                  <a:pt x="160" y="208"/>
                </a:cubicBezTo>
                <a:cubicBezTo>
                  <a:pt x="176" y="184"/>
                  <a:pt x="208" y="144"/>
                  <a:pt x="208" y="112"/>
                </a:cubicBezTo>
                <a:cubicBezTo>
                  <a:pt x="208" y="80"/>
                  <a:pt x="176" y="32"/>
                  <a:pt x="160" y="16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4538663" y="2314575"/>
            <a:ext cx="1400175" cy="2062163"/>
            <a:chOff x="2859" y="1458"/>
            <a:chExt cx="882" cy="1299"/>
          </a:xfrm>
        </p:grpSpPr>
        <p:sp>
          <p:nvSpPr>
            <p:cNvPr id="38938" name="Freeform 22"/>
            <p:cNvSpPr>
              <a:spLocks/>
            </p:cNvSpPr>
            <p:nvPr/>
          </p:nvSpPr>
          <p:spPr bwMode="auto">
            <a:xfrm>
              <a:off x="3105" y="1458"/>
              <a:ext cx="495" cy="1135"/>
            </a:xfrm>
            <a:custGeom>
              <a:avLst/>
              <a:gdLst>
                <a:gd name="T0" fmla="*/ 495 w 495"/>
                <a:gd name="T1" fmla="*/ 1135 h 1135"/>
                <a:gd name="T2" fmla="*/ 0 w 495"/>
                <a:gd name="T3" fmla="*/ 0 h 1135"/>
                <a:gd name="T4" fmla="*/ 0 60000 65536"/>
                <a:gd name="T5" fmla="*/ 0 60000 65536"/>
                <a:gd name="T6" fmla="*/ 0 w 495"/>
                <a:gd name="T7" fmla="*/ 0 h 1135"/>
                <a:gd name="T8" fmla="*/ 495 w 495"/>
                <a:gd name="T9" fmla="*/ 1135 h 11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95" h="1135">
                  <a:moveTo>
                    <a:pt x="495" y="1135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9" name="Freeform 23"/>
            <p:cNvSpPr>
              <a:spLocks/>
            </p:cNvSpPr>
            <p:nvPr/>
          </p:nvSpPr>
          <p:spPr bwMode="auto">
            <a:xfrm>
              <a:off x="2859" y="1989"/>
              <a:ext cx="675" cy="768"/>
            </a:xfrm>
            <a:custGeom>
              <a:avLst/>
              <a:gdLst>
                <a:gd name="T0" fmla="*/ 675 w 675"/>
                <a:gd name="T1" fmla="*/ 768 h 768"/>
                <a:gd name="T2" fmla="*/ 0 w 675"/>
                <a:gd name="T3" fmla="*/ 0 h 768"/>
                <a:gd name="T4" fmla="*/ 0 60000 65536"/>
                <a:gd name="T5" fmla="*/ 0 60000 65536"/>
                <a:gd name="T6" fmla="*/ 0 w 675"/>
                <a:gd name="T7" fmla="*/ 0 h 768"/>
                <a:gd name="T8" fmla="*/ 675 w 675"/>
                <a:gd name="T9" fmla="*/ 768 h 7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75" h="768">
                  <a:moveTo>
                    <a:pt x="675" y="768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0" name="Freeform 24"/>
            <p:cNvSpPr>
              <a:spLocks/>
            </p:cNvSpPr>
            <p:nvPr/>
          </p:nvSpPr>
          <p:spPr bwMode="auto">
            <a:xfrm>
              <a:off x="3549" y="1908"/>
              <a:ext cx="192" cy="813"/>
            </a:xfrm>
            <a:custGeom>
              <a:avLst/>
              <a:gdLst>
                <a:gd name="T0" fmla="*/ 192 w 192"/>
                <a:gd name="T1" fmla="*/ 813 h 813"/>
                <a:gd name="T2" fmla="*/ 0 w 192"/>
                <a:gd name="T3" fmla="*/ 0 h 813"/>
                <a:gd name="T4" fmla="*/ 0 60000 65536"/>
                <a:gd name="T5" fmla="*/ 0 60000 65536"/>
                <a:gd name="T6" fmla="*/ 0 w 192"/>
                <a:gd name="T7" fmla="*/ 0 h 813"/>
                <a:gd name="T8" fmla="*/ 192 w 192"/>
                <a:gd name="T9" fmla="*/ 813 h 8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92" h="813">
                  <a:moveTo>
                    <a:pt x="192" y="813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8928" name="Rectangle 25"/>
          <p:cNvSpPr>
            <a:spLocks noChangeArrowheads="1"/>
          </p:cNvSpPr>
          <p:nvPr/>
        </p:nvSpPr>
        <p:spPr bwMode="auto">
          <a:xfrm>
            <a:off x="685800" y="5334000"/>
            <a:ext cx="7772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dirty="0"/>
              <a:t>Finding the silhouette-consistent shape (</a:t>
            </a:r>
            <a:r>
              <a:rPr lang="en-US" i="1" dirty="0"/>
              <a:t>visual hull</a:t>
            </a:r>
            <a:r>
              <a:rPr lang="en-US" dirty="0"/>
              <a:t>):  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i="1" dirty="0" err="1"/>
              <a:t>Backproject</a:t>
            </a:r>
            <a:r>
              <a:rPr lang="en-US" sz="2000" dirty="0"/>
              <a:t> each silhouette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/>
              <a:t>Intersect </a:t>
            </a:r>
            <a:r>
              <a:rPr lang="en-US" sz="2000" dirty="0" err="1"/>
              <a:t>backprojected</a:t>
            </a:r>
            <a:r>
              <a:rPr lang="en-US" sz="2000" dirty="0"/>
              <a:t> volumes</a:t>
            </a:r>
          </a:p>
        </p:txBody>
      </p:sp>
      <p:sp>
        <p:nvSpPr>
          <p:cNvPr id="38929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533400" y="808356"/>
            <a:ext cx="8229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The case of binary images: a voxel is </a:t>
            </a:r>
            <a:r>
              <a:rPr lang="en-US" dirty="0">
                <a:solidFill>
                  <a:srgbClr val="FF0000"/>
                </a:solidFill>
              </a:rPr>
              <a:t>photo-consistent </a:t>
            </a:r>
            <a:r>
              <a:rPr lang="en-US" dirty="0"/>
              <a:t>if it lies inside the object’s silhouette</a:t>
            </a:r>
            <a:r>
              <a:rPr lang="en-US" i="1" dirty="0"/>
              <a:t> </a:t>
            </a:r>
            <a:r>
              <a:rPr lang="en-US" dirty="0"/>
              <a:t>in </a:t>
            </a:r>
            <a:r>
              <a:rPr lang="en-US" dirty="0">
                <a:solidFill>
                  <a:srgbClr val="FF0000"/>
                </a:solidFill>
              </a:rPr>
              <a:t>all views</a:t>
            </a:r>
          </a:p>
        </p:txBody>
      </p: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4291013" y="2409825"/>
            <a:ext cx="1338262" cy="2162175"/>
            <a:chOff x="2703" y="1518"/>
            <a:chExt cx="843" cy="1362"/>
          </a:xfrm>
        </p:grpSpPr>
        <p:sp>
          <p:nvSpPr>
            <p:cNvPr id="38935" name="Freeform 28"/>
            <p:cNvSpPr>
              <a:spLocks/>
            </p:cNvSpPr>
            <p:nvPr/>
          </p:nvSpPr>
          <p:spPr bwMode="auto">
            <a:xfrm>
              <a:off x="2703" y="1809"/>
              <a:ext cx="138" cy="975"/>
            </a:xfrm>
            <a:custGeom>
              <a:avLst/>
              <a:gdLst>
                <a:gd name="T0" fmla="*/ 0 w 138"/>
                <a:gd name="T1" fmla="*/ 975 h 975"/>
                <a:gd name="T2" fmla="*/ 138 w 138"/>
                <a:gd name="T3" fmla="*/ 0 h 975"/>
                <a:gd name="T4" fmla="*/ 0 60000 65536"/>
                <a:gd name="T5" fmla="*/ 0 60000 65536"/>
                <a:gd name="T6" fmla="*/ 0 w 138"/>
                <a:gd name="T7" fmla="*/ 0 h 975"/>
                <a:gd name="T8" fmla="*/ 138 w 138"/>
                <a:gd name="T9" fmla="*/ 975 h 97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8" h="975">
                  <a:moveTo>
                    <a:pt x="0" y="975"/>
                  </a:moveTo>
                  <a:lnTo>
                    <a:pt x="138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6" name="Freeform 29"/>
            <p:cNvSpPr>
              <a:spLocks/>
            </p:cNvSpPr>
            <p:nvPr/>
          </p:nvSpPr>
          <p:spPr bwMode="auto">
            <a:xfrm>
              <a:off x="2832" y="1518"/>
              <a:ext cx="429" cy="1170"/>
            </a:xfrm>
            <a:custGeom>
              <a:avLst/>
              <a:gdLst>
                <a:gd name="T0" fmla="*/ 0 w 429"/>
                <a:gd name="T1" fmla="*/ 1170 h 1170"/>
                <a:gd name="T2" fmla="*/ 429 w 429"/>
                <a:gd name="T3" fmla="*/ 0 h 1170"/>
                <a:gd name="T4" fmla="*/ 0 60000 65536"/>
                <a:gd name="T5" fmla="*/ 0 60000 65536"/>
                <a:gd name="T6" fmla="*/ 0 w 429"/>
                <a:gd name="T7" fmla="*/ 0 h 1170"/>
                <a:gd name="T8" fmla="*/ 429 w 429"/>
                <a:gd name="T9" fmla="*/ 1170 h 11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9" h="1170">
                  <a:moveTo>
                    <a:pt x="0" y="1170"/>
                  </a:moveTo>
                  <a:lnTo>
                    <a:pt x="429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7" name="Freeform 30"/>
            <p:cNvSpPr>
              <a:spLocks/>
            </p:cNvSpPr>
            <p:nvPr/>
          </p:nvSpPr>
          <p:spPr bwMode="auto">
            <a:xfrm>
              <a:off x="2928" y="2073"/>
              <a:ext cx="618" cy="807"/>
            </a:xfrm>
            <a:custGeom>
              <a:avLst/>
              <a:gdLst>
                <a:gd name="T0" fmla="*/ 0 w 618"/>
                <a:gd name="T1" fmla="*/ 807 h 807"/>
                <a:gd name="T2" fmla="*/ 618 w 618"/>
                <a:gd name="T3" fmla="*/ 0 h 807"/>
                <a:gd name="T4" fmla="*/ 0 60000 65536"/>
                <a:gd name="T5" fmla="*/ 0 60000 65536"/>
                <a:gd name="T6" fmla="*/ 0 w 618"/>
                <a:gd name="T7" fmla="*/ 0 h 807"/>
                <a:gd name="T8" fmla="*/ 618 w 618"/>
                <a:gd name="T9" fmla="*/ 807 h 80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18" h="807">
                  <a:moveTo>
                    <a:pt x="0" y="807"/>
                  </a:moveTo>
                  <a:lnTo>
                    <a:pt x="618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4724400" y="2471738"/>
            <a:ext cx="1981200" cy="1571625"/>
            <a:chOff x="2976" y="1557"/>
            <a:chExt cx="1248" cy="990"/>
          </a:xfrm>
        </p:grpSpPr>
        <p:sp>
          <p:nvSpPr>
            <p:cNvPr id="38932" name="Freeform 32"/>
            <p:cNvSpPr>
              <a:spLocks/>
            </p:cNvSpPr>
            <p:nvPr/>
          </p:nvSpPr>
          <p:spPr bwMode="auto">
            <a:xfrm>
              <a:off x="2976" y="2160"/>
              <a:ext cx="1233" cy="387"/>
            </a:xfrm>
            <a:custGeom>
              <a:avLst/>
              <a:gdLst>
                <a:gd name="T0" fmla="*/ 1233 w 1233"/>
                <a:gd name="T1" fmla="*/ 387 h 387"/>
                <a:gd name="T2" fmla="*/ 0 w 1233"/>
                <a:gd name="T3" fmla="*/ 0 h 387"/>
                <a:gd name="T4" fmla="*/ 0 60000 65536"/>
                <a:gd name="T5" fmla="*/ 0 60000 65536"/>
                <a:gd name="T6" fmla="*/ 0 w 1233"/>
                <a:gd name="T7" fmla="*/ 0 h 387"/>
                <a:gd name="T8" fmla="*/ 1233 w 1233"/>
                <a:gd name="T9" fmla="*/ 387 h 38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33" h="387">
                  <a:moveTo>
                    <a:pt x="1233" y="387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3" name="Freeform 33"/>
            <p:cNvSpPr>
              <a:spLocks/>
            </p:cNvSpPr>
            <p:nvPr/>
          </p:nvSpPr>
          <p:spPr bwMode="auto">
            <a:xfrm>
              <a:off x="3408" y="1557"/>
              <a:ext cx="816" cy="747"/>
            </a:xfrm>
            <a:custGeom>
              <a:avLst/>
              <a:gdLst>
                <a:gd name="T0" fmla="*/ 816 w 816"/>
                <a:gd name="T1" fmla="*/ 747 h 747"/>
                <a:gd name="T2" fmla="*/ 0 w 816"/>
                <a:gd name="T3" fmla="*/ 0 h 747"/>
                <a:gd name="T4" fmla="*/ 0 60000 65536"/>
                <a:gd name="T5" fmla="*/ 0 60000 65536"/>
                <a:gd name="T6" fmla="*/ 0 w 816"/>
                <a:gd name="T7" fmla="*/ 0 h 747"/>
                <a:gd name="T8" fmla="*/ 816 w 816"/>
                <a:gd name="T9" fmla="*/ 747 h 74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16" h="747">
                  <a:moveTo>
                    <a:pt x="816" y="747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4" name="Line 34"/>
            <p:cNvSpPr>
              <a:spLocks noChangeShapeType="1"/>
            </p:cNvSpPr>
            <p:nvPr/>
          </p:nvSpPr>
          <p:spPr bwMode="auto">
            <a:xfrm flipH="1" flipV="1">
              <a:off x="3024" y="1680"/>
              <a:ext cx="1152" cy="72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81700" y="2209800"/>
            <a:ext cx="1811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voxel space</a:t>
            </a:r>
          </a:p>
        </p:txBody>
      </p:sp>
    </p:spTree>
    <p:extLst>
      <p:ext uri="{BB962C8B-B14F-4D97-AF65-F5344CB8AC3E}">
        <p14:creationId xmlns:p14="http://schemas.microsoft.com/office/powerpoint/2010/main" val="106329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Calibrated Image Acquisition</a:t>
            </a:r>
          </a:p>
        </p:txBody>
      </p:sp>
      <p:pic>
        <p:nvPicPr>
          <p:cNvPr id="37890" name="Picture 3" descr="acqu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3733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4" descr="dino-24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295400"/>
            <a:ext cx="15430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5" descr="dino24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95400"/>
            <a:ext cx="15430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6" descr="flowy12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038600"/>
            <a:ext cx="15684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7" descr="flowy-244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038600"/>
            <a:ext cx="15684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5800" y="4876800"/>
            <a:ext cx="3886200" cy="914400"/>
          </a:xfrm>
          <a:noFill/>
        </p:spPr>
        <p:txBody>
          <a:bodyPr>
            <a:normAutofit lnSpcReduction="10000"/>
          </a:bodyPr>
          <a:lstStyle/>
          <a:p>
            <a:pPr marL="0" indent="0" algn="ctr">
              <a:buFontTx/>
              <a:buNone/>
            </a:pPr>
            <a:r>
              <a:rPr lang="en-US" i="1">
                <a:latin typeface="Arial" charset="0"/>
              </a:rPr>
              <a:t>Calibrated Turntable</a:t>
            </a:r>
          </a:p>
          <a:p>
            <a:pPr marL="0" indent="0" algn="ctr">
              <a:buFontTx/>
              <a:buNone/>
            </a:pPr>
            <a:r>
              <a:rPr lang="en-US" sz="2200" i="1">
                <a:solidFill>
                  <a:srgbClr val="FFFFFF"/>
                </a:solidFill>
                <a:latin typeface="Arial" charset="0"/>
              </a:rPr>
              <a:t>360° rotation (21 images)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4876800" y="3429000"/>
            <a:ext cx="3667125" cy="427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Selected Dinosaur Images</a:t>
            </a:r>
            <a:endParaRPr lang="en-US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5032375" y="6019800"/>
            <a:ext cx="3355975" cy="427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Selected Flower Images</a:t>
            </a:r>
            <a:endParaRPr lang="en-US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9671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Carving in General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410729"/>
            <a:ext cx="7924800" cy="533400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en-US" dirty="0"/>
              <a:t> Space Carving Algorithm</a:t>
            </a:r>
          </a:p>
        </p:txBody>
      </p:sp>
      <p:sp>
        <p:nvSpPr>
          <p:cNvPr id="34820" name="Freeform 4"/>
          <p:cNvSpPr>
            <a:spLocks/>
          </p:cNvSpPr>
          <p:nvPr/>
        </p:nvSpPr>
        <p:spPr bwMode="auto">
          <a:xfrm>
            <a:off x="1719263" y="1781175"/>
            <a:ext cx="990600" cy="1524000"/>
          </a:xfrm>
          <a:custGeom>
            <a:avLst/>
            <a:gdLst>
              <a:gd name="T0" fmla="*/ 2147483647 w 624"/>
              <a:gd name="T1" fmla="*/ 2147483647 h 960"/>
              <a:gd name="T2" fmla="*/ 2147483647 w 624"/>
              <a:gd name="T3" fmla="*/ 2147483647 h 960"/>
              <a:gd name="T4" fmla="*/ 0 w 624"/>
              <a:gd name="T5" fmla="*/ 0 h 960"/>
              <a:gd name="T6" fmla="*/ 0 w 624"/>
              <a:gd name="T7" fmla="*/ 2147483647 h 960"/>
              <a:gd name="T8" fmla="*/ 2147483647 w 624"/>
              <a:gd name="T9" fmla="*/ 2147483647 h 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4"/>
              <a:gd name="T16" fmla="*/ 0 h 960"/>
              <a:gd name="T17" fmla="*/ 624 w 624"/>
              <a:gd name="T18" fmla="*/ 960 h 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4" h="960">
                <a:moveTo>
                  <a:pt x="624" y="960"/>
                </a:moveTo>
                <a:lnTo>
                  <a:pt x="624" y="384"/>
                </a:lnTo>
                <a:lnTo>
                  <a:pt x="0" y="0"/>
                </a:lnTo>
                <a:lnTo>
                  <a:pt x="0" y="576"/>
                </a:lnTo>
                <a:lnTo>
                  <a:pt x="624" y="960"/>
                </a:lnTo>
                <a:close/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Freeform 5"/>
          <p:cNvSpPr>
            <a:spLocks/>
          </p:cNvSpPr>
          <p:nvPr/>
        </p:nvSpPr>
        <p:spPr bwMode="auto">
          <a:xfrm flipH="1">
            <a:off x="6443663" y="1933575"/>
            <a:ext cx="990600" cy="1524000"/>
          </a:xfrm>
          <a:custGeom>
            <a:avLst/>
            <a:gdLst>
              <a:gd name="T0" fmla="*/ 2147483647 w 624"/>
              <a:gd name="T1" fmla="*/ 2147483647 h 960"/>
              <a:gd name="T2" fmla="*/ 2147483647 w 624"/>
              <a:gd name="T3" fmla="*/ 2147483647 h 960"/>
              <a:gd name="T4" fmla="*/ 0 w 624"/>
              <a:gd name="T5" fmla="*/ 0 h 960"/>
              <a:gd name="T6" fmla="*/ 0 w 624"/>
              <a:gd name="T7" fmla="*/ 2147483647 h 960"/>
              <a:gd name="T8" fmla="*/ 2147483647 w 624"/>
              <a:gd name="T9" fmla="*/ 2147483647 h 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4"/>
              <a:gd name="T16" fmla="*/ 0 h 960"/>
              <a:gd name="T17" fmla="*/ 624 w 624"/>
              <a:gd name="T18" fmla="*/ 960 h 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4" h="960">
                <a:moveTo>
                  <a:pt x="624" y="960"/>
                </a:moveTo>
                <a:lnTo>
                  <a:pt x="624" y="384"/>
                </a:lnTo>
                <a:lnTo>
                  <a:pt x="0" y="0"/>
                </a:lnTo>
                <a:lnTo>
                  <a:pt x="0" y="576"/>
                </a:lnTo>
                <a:lnTo>
                  <a:pt x="624" y="960"/>
                </a:lnTo>
                <a:close/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17152" y="2144683"/>
            <a:ext cx="1011302" cy="40011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Image 1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7584078" y="2239933"/>
            <a:ext cx="1046569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Image N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4353762" y="2855397"/>
            <a:ext cx="51648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…...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49288" y="1295400"/>
            <a:ext cx="7924800" cy="3171825"/>
            <a:chOff x="409" y="960"/>
            <a:chExt cx="4992" cy="1998"/>
          </a:xfrm>
        </p:grpSpPr>
        <p:grpSp>
          <p:nvGrpSpPr>
            <p:cNvPr id="34893" name="Group 10"/>
            <p:cNvGrpSpPr>
              <a:grpSpLocks/>
            </p:cNvGrpSpPr>
            <p:nvPr/>
          </p:nvGrpSpPr>
          <p:grpSpPr bwMode="auto">
            <a:xfrm>
              <a:off x="2431" y="960"/>
              <a:ext cx="905" cy="807"/>
              <a:chOff x="2431" y="960"/>
              <a:chExt cx="905" cy="807"/>
            </a:xfrm>
          </p:grpSpPr>
          <p:sp>
            <p:nvSpPr>
              <p:cNvPr id="34895" name="Rectangle 11"/>
              <p:cNvSpPr>
                <a:spLocks noChangeArrowheads="1"/>
              </p:cNvSpPr>
              <p:nvPr/>
            </p:nvSpPr>
            <p:spPr bwMode="auto">
              <a:xfrm>
                <a:off x="2682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96" name="Rectangle 12"/>
              <p:cNvSpPr>
                <a:spLocks noChangeArrowheads="1"/>
              </p:cNvSpPr>
              <p:nvPr/>
            </p:nvSpPr>
            <p:spPr bwMode="auto">
              <a:xfrm>
                <a:off x="2598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97" name="Rectangle 13"/>
              <p:cNvSpPr>
                <a:spLocks noChangeArrowheads="1"/>
              </p:cNvSpPr>
              <p:nvPr/>
            </p:nvSpPr>
            <p:spPr bwMode="auto">
              <a:xfrm>
                <a:off x="2682" y="127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98" name="Rectangle 14"/>
              <p:cNvSpPr>
                <a:spLocks noChangeArrowheads="1"/>
              </p:cNvSpPr>
              <p:nvPr/>
            </p:nvSpPr>
            <p:spPr bwMode="auto">
              <a:xfrm>
                <a:off x="2598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99" name="Rectangle 15"/>
              <p:cNvSpPr>
                <a:spLocks noChangeArrowheads="1"/>
              </p:cNvSpPr>
              <p:nvPr/>
            </p:nvSpPr>
            <p:spPr bwMode="auto">
              <a:xfrm>
                <a:off x="2515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0" name="Rectangle 16"/>
              <p:cNvSpPr>
                <a:spLocks noChangeArrowheads="1"/>
              </p:cNvSpPr>
              <p:nvPr/>
            </p:nvSpPr>
            <p:spPr bwMode="auto">
              <a:xfrm>
                <a:off x="2682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1" name="Rectangle 17"/>
              <p:cNvSpPr>
                <a:spLocks noChangeArrowheads="1"/>
              </p:cNvSpPr>
              <p:nvPr/>
            </p:nvSpPr>
            <p:spPr bwMode="auto">
              <a:xfrm>
                <a:off x="2598" y="1204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2" name="Rectangle 18"/>
              <p:cNvSpPr>
                <a:spLocks noChangeArrowheads="1"/>
              </p:cNvSpPr>
              <p:nvPr/>
            </p:nvSpPr>
            <p:spPr bwMode="auto">
              <a:xfrm>
                <a:off x="2515" y="128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3" name="Rectangle 19"/>
              <p:cNvSpPr>
                <a:spLocks noChangeArrowheads="1"/>
              </p:cNvSpPr>
              <p:nvPr/>
            </p:nvSpPr>
            <p:spPr bwMode="auto">
              <a:xfrm>
                <a:off x="2431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4" name="Rectangle 20"/>
              <p:cNvSpPr>
                <a:spLocks noChangeArrowheads="1"/>
              </p:cNvSpPr>
              <p:nvPr/>
            </p:nvSpPr>
            <p:spPr bwMode="auto">
              <a:xfrm>
                <a:off x="2598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5" name="Rectangle 21"/>
              <p:cNvSpPr>
                <a:spLocks noChangeArrowheads="1"/>
              </p:cNvSpPr>
              <p:nvPr/>
            </p:nvSpPr>
            <p:spPr bwMode="auto">
              <a:xfrm>
                <a:off x="2515" y="1128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6" name="Rectangle 22"/>
              <p:cNvSpPr>
                <a:spLocks noChangeArrowheads="1"/>
              </p:cNvSpPr>
              <p:nvPr/>
            </p:nvSpPr>
            <p:spPr bwMode="auto">
              <a:xfrm>
                <a:off x="2431" y="1212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7" name="Rectangle 23"/>
              <p:cNvSpPr>
                <a:spLocks noChangeArrowheads="1"/>
              </p:cNvSpPr>
              <p:nvPr/>
            </p:nvSpPr>
            <p:spPr bwMode="auto">
              <a:xfrm>
                <a:off x="2846" y="1439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8" name="Rectangle 24"/>
              <p:cNvSpPr>
                <a:spLocks noChangeArrowheads="1"/>
              </p:cNvSpPr>
              <p:nvPr/>
            </p:nvSpPr>
            <p:spPr bwMode="auto">
              <a:xfrm>
                <a:off x="2763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9" name="Rectangle 25"/>
              <p:cNvSpPr>
                <a:spLocks noChangeArrowheads="1"/>
              </p:cNvSpPr>
              <p:nvPr/>
            </p:nvSpPr>
            <p:spPr bwMode="auto">
              <a:xfrm>
                <a:off x="2679" y="1607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0" name="Rectangle 26"/>
              <p:cNvSpPr>
                <a:spLocks noChangeArrowheads="1"/>
              </p:cNvSpPr>
              <p:nvPr/>
            </p:nvSpPr>
            <p:spPr bwMode="auto">
              <a:xfrm>
                <a:off x="2846" y="1278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1" name="Rectangle 27"/>
              <p:cNvSpPr>
                <a:spLocks noChangeArrowheads="1"/>
              </p:cNvSpPr>
              <p:nvPr/>
            </p:nvSpPr>
            <p:spPr bwMode="auto">
              <a:xfrm>
                <a:off x="2763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2" name="Rectangle 28"/>
              <p:cNvSpPr>
                <a:spLocks noChangeArrowheads="1"/>
              </p:cNvSpPr>
              <p:nvPr/>
            </p:nvSpPr>
            <p:spPr bwMode="auto">
              <a:xfrm>
                <a:off x="2679" y="1446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3" name="Rectangle 29"/>
              <p:cNvSpPr>
                <a:spLocks noChangeArrowheads="1"/>
              </p:cNvSpPr>
              <p:nvPr/>
            </p:nvSpPr>
            <p:spPr bwMode="auto">
              <a:xfrm>
                <a:off x="2596" y="153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4" name="Rectangle 30"/>
              <p:cNvSpPr>
                <a:spLocks noChangeArrowheads="1"/>
              </p:cNvSpPr>
              <p:nvPr/>
            </p:nvSpPr>
            <p:spPr bwMode="auto">
              <a:xfrm>
                <a:off x="2846" y="1120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5" name="Rectangle 31"/>
              <p:cNvSpPr>
                <a:spLocks noChangeArrowheads="1"/>
              </p:cNvSpPr>
              <p:nvPr/>
            </p:nvSpPr>
            <p:spPr bwMode="auto">
              <a:xfrm>
                <a:off x="2763" y="1204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6" name="Rectangle 32"/>
              <p:cNvSpPr>
                <a:spLocks noChangeArrowheads="1"/>
              </p:cNvSpPr>
              <p:nvPr/>
            </p:nvSpPr>
            <p:spPr bwMode="auto">
              <a:xfrm>
                <a:off x="2679" y="1288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7" name="Rectangle 33"/>
              <p:cNvSpPr>
                <a:spLocks noChangeArrowheads="1"/>
              </p:cNvSpPr>
              <p:nvPr/>
            </p:nvSpPr>
            <p:spPr bwMode="auto">
              <a:xfrm>
                <a:off x="2596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8" name="Rectangle 34"/>
              <p:cNvSpPr>
                <a:spLocks noChangeArrowheads="1"/>
              </p:cNvSpPr>
              <p:nvPr/>
            </p:nvSpPr>
            <p:spPr bwMode="auto">
              <a:xfrm>
                <a:off x="2846" y="960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9" name="Rectangle 35"/>
              <p:cNvSpPr>
                <a:spLocks noChangeArrowheads="1"/>
              </p:cNvSpPr>
              <p:nvPr/>
            </p:nvSpPr>
            <p:spPr bwMode="auto">
              <a:xfrm>
                <a:off x="2763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0" name="Rectangle 36"/>
              <p:cNvSpPr>
                <a:spLocks noChangeArrowheads="1"/>
              </p:cNvSpPr>
              <p:nvPr/>
            </p:nvSpPr>
            <p:spPr bwMode="auto">
              <a:xfrm>
                <a:off x="2679" y="1128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1" name="Rectangle 37"/>
              <p:cNvSpPr>
                <a:spLocks noChangeArrowheads="1"/>
              </p:cNvSpPr>
              <p:nvPr/>
            </p:nvSpPr>
            <p:spPr bwMode="auto">
              <a:xfrm>
                <a:off x="3011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2" name="Rectangle 38"/>
              <p:cNvSpPr>
                <a:spLocks noChangeArrowheads="1"/>
              </p:cNvSpPr>
              <p:nvPr/>
            </p:nvSpPr>
            <p:spPr bwMode="auto">
              <a:xfrm>
                <a:off x="2927" y="1523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3" name="Rectangle 39"/>
              <p:cNvSpPr>
                <a:spLocks noChangeArrowheads="1"/>
              </p:cNvSpPr>
              <p:nvPr/>
            </p:nvSpPr>
            <p:spPr bwMode="auto">
              <a:xfrm>
                <a:off x="2844" y="1607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4" name="Rectangle 40"/>
              <p:cNvSpPr>
                <a:spLocks noChangeArrowheads="1"/>
              </p:cNvSpPr>
              <p:nvPr/>
            </p:nvSpPr>
            <p:spPr bwMode="auto">
              <a:xfrm>
                <a:off x="3011" y="127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5" name="Rectangle 41"/>
              <p:cNvSpPr>
                <a:spLocks noChangeArrowheads="1"/>
              </p:cNvSpPr>
              <p:nvPr/>
            </p:nvSpPr>
            <p:spPr bwMode="auto">
              <a:xfrm>
                <a:off x="2927" y="1362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6" name="Rectangle 42"/>
              <p:cNvSpPr>
                <a:spLocks noChangeArrowheads="1"/>
              </p:cNvSpPr>
              <p:nvPr/>
            </p:nvSpPr>
            <p:spPr bwMode="auto">
              <a:xfrm>
                <a:off x="2844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7" name="Rectangle 43"/>
              <p:cNvSpPr>
                <a:spLocks noChangeArrowheads="1"/>
              </p:cNvSpPr>
              <p:nvPr/>
            </p:nvSpPr>
            <p:spPr bwMode="auto">
              <a:xfrm>
                <a:off x="3011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8" name="Rectangle 44"/>
              <p:cNvSpPr>
                <a:spLocks noChangeArrowheads="1"/>
              </p:cNvSpPr>
              <p:nvPr/>
            </p:nvSpPr>
            <p:spPr bwMode="auto">
              <a:xfrm>
                <a:off x="2927" y="1204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9" name="Rectangle 45"/>
              <p:cNvSpPr>
                <a:spLocks noChangeArrowheads="1"/>
              </p:cNvSpPr>
              <p:nvPr/>
            </p:nvSpPr>
            <p:spPr bwMode="auto">
              <a:xfrm>
                <a:off x="2844" y="128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0" name="Rectangle 46"/>
              <p:cNvSpPr>
                <a:spLocks noChangeArrowheads="1"/>
              </p:cNvSpPr>
              <p:nvPr/>
            </p:nvSpPr>
            <p:spPr bwMode="auto">
              <a:xfrm>
                <a:off x="2760" y="1372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1" name="Rectangle 47"/>
              <p:cNvSpPr>
                <a:spLocks noChangeArrowheads="1"/>
              </p:cNvSpPr>
              <p:nvPr/>
            </p:nvSpPr>
            <p:spPr bwMode="auto">
              <a:xfrm>
                <a:off x="3011" y="960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2" name="Rectangle 48"/>
              <p:cNvSpPr>
                <a:spLocks noChangeArrowheads="1"/>
              </p:cNvSpPr>
              <p:nvPr/>
            </p:nvSpPr>
            <p:spPr bwMode="auto">
              <a:xfrm>
                <a:off x="2844" y="1128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3" name="Rectangle 49"/>
              <p:cNvSpPr>
                <a:spLocks noChangeArrowheads="1"/>
              </p:cNvSpPr>
              <p:nvPr/>
            </p:nvSpPr>
            <p:spPr bwMode="auto">
              <a:xfrm>
                <a:off x="3176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4" name="Rectangle 50"/>
              <p:cNvSpPr>
                <a:spLocks noChangeArrowheads="1"/>
              </p:cNvSpPr>
              <p:nvPr/>
            </p:nvSpPr>
            <p:spPr bwMode="auto">
              <a:xfrm>
                <a:off x="3092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5" name="Rectangle 51"/>
              <p:cNvSpPr>
                <a:spLocks noChangeArrowheads="1"/>
              </p:cNvSpPr>
              <p:nvPr/>
            </p:nvSpPr>
            <p:spPr bwMode="auto">
              <a:xfrm>
                <a:off x="3009" y="1607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6" name="Rectangle 52"/>
              <p:cNvSpPr>
                <a:spLocks noChangeArrowheads="1"/>
              </p:cNvSpPr>
              <p:nvPr/>
            </p:nvSpPr>
            <p:spPr bwMode="auto">
              <a:xfrm>
                <a:off x="3092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7" name="Rectangle 53"/>
              <p:cNvSpPr>
                <a:spLocks noChangeArrowheads="1"/>
              </p:cNvSpPr>
              <p:nvPr/>
            </p:nvSpPr>
            <p:spPr bwMode="auto">
              <a:xfrm>
                <a:off x="3009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8" name="Rectangle 54"/>
              <p:cNvSpPr>
                <a:spLocks noChangeArrowheads="1"/>
              </p:cNvSpPr>
              <p:nvPr/>
            </p:nvSpPr>
            <p:spPr bwMode="auto">
              <a:xfrm>
                <a:off x="2925" y="153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9" name="Rectangle 55"/>
              <p:cNvSpPr>
                <a:spLocks noChangeArrowheads="1"/>
              </p:cNvSpPr>
              <p:nvPr/>
            </p:nvSpPr>
            <p:spPr bwMode="auto">
              <a:xfrm>
                <a:off x="3176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40" name="Rectangle 56"/>
              <p:cNvSpPr>
                <a:spLocks noChangeArrowheads="1"/>
              </p:cNvSpPr>
              <p:nvPr/>
            </p:nvSpPr>
            <p:spPr bwMode="auto">
              <a:xfrm>
                <a:off x="3176" y="960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41" name="Rectangle 57"/>
              <p:cNvSpPr>
                <a:spLocks noChangeArrowheads="1"/>
              </p:cNvSpPr>
              <p:nvPr/>
            </p:nvSpPr>
            <p:spPr bwMode="auto">
              <a:xfrm>
                <a:off x="3092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42" name="Rectangle 58"/>
              <p:cNvSpPr>
                <a:spLocks noChangeArrowheads="1"/>
              </p:cNvSpPr>
              <p:nvPr/>
            </p:nvSpPr>
            <p:spPr bwMode="auto">
              <a:xfrm>
                <a:off x="2925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43" name="Rectangle 59"/>
              <p:cNvSpPr>
                <a:spLocks noChangeArrowheads="1"/>
              </p:cNvSpPr>
              <p:nvPr/>
            </p:nvSpPr>
            <p:spPr bwMode="auto">
              <a:xfrm>
                <a:off x="2760" y="1212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</p:grpSp>
        <p:sp>
          <p:nvSpPr>
            <p:cNvPr id="34894" name="Rectangle 60"/>
            <p:cNvSpPr>
              <a:spLocks noChangeArrowheads="1"/>
            </p:cNvSpPr>
            <p:nvPr/>
          </p:nvSpPr>
          <p:spPr bwMode="auto">
            <a:xfrm>
              <a:off x="409" y="2670"/>
              <a:ext cx="49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chemeClr val="bg2"/>
                </a:buClr>
                <a:buFontTx/>
                <a:buChar char="•"/>
              </a:pPr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Initialize to a volume V containing the true scene</a:t>
              </a:r>
            </a:p>
          </p:txBody>
        </p:sp>
      </p:grpSp>
      <p:grpSp>
        <p:nvGrpSpPr>
          <p:cNvPr id="5" name="Group 64"/>
          <p:cNvGrpSpPr>
            <a:grpSpLocks/>
          </p:cNvGrpSpPr>
          <p:nvPr/>
        </p:nvGrpSpPr>
        <p:grpSpPr bwMode="auto">
          <a:xfrm>
            <a:off x="685800" y="1943100"/>
            <a:ext cx="7924800" cy="3086100"/>
            <a:chOff x="432" y="1368"/>
            <a:chExt cx="4992" cy="1944"/>
          </a:xfrm>
        </p:grpSpPr>
        <p:sp>
          <p:nvSpPr>
            <p:cNvPr id="34889" name="Rectangle 65"/>
            <p:cNvSpPr>
              <a:spLocks noChangeArrowheads="1"/>
            </p:cNvSpPr>
            <p:nvPr/>
          </p:nvSpPr>
          <p:spPr bwMode="auto">
            <a:xfrm>
              <a:off x="432" y="2921"/>
              <a:ext cx="4992" cy="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chemeClr val="bg2"/>
                </a:buClr>
                <a:buFontTx/>
                <a:buChar char="•"/>
              </a:pPr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Choose a </a:t>
              </a:r>
              <a:r>
                <a:rPr lang="en-US" sz="2000" dirty="0" err="1">
                  <a:solidFill>
                    <a:schemeClr val="accent6">
                      <a:lumMod val="75000"/>
                    </a:schemeClr>
                  </a:solidFill>
                </a:rPr>
                <a:t>voxel</a:t>
              </a:r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 on the outside of the volume</a:t>
              </a:r>
            </a:p>
          </p:txBody>
        </p:sp>
        <p:sp>
          <p:nvSpPr>
            <p:cNvPr id="34890" name="Rectangle 66"/>
            <p:cNvSpPr>
              <a:spLocks noChangeArrowheads="1"/>
            </p:cNvSpPr>
            <p:nvPr/>
          </p:nvSpPr>
          <p:spPr bwMode="auto">
            <a:xfrm>
              <a:off x="2756" y="1368"/>
              <a:ext cx="164" cy="164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67"/>
          <p:cNvGrpSpPr>
            <a:grpSpLocks/>
          </p:cNvGrpSpPr>
          <p:nvPr/>
        </p:nvGrpSpPr>
        <p:grpSpPr bwMode="auto">
          <a:xfrm>
            <a:off x="666750" y="1295400"/>
            <a:ext cx="7924800" cy="4367213"/>
            <a:chOff x="420" y="960"/>
            <a:chExt cx="4992" cy="2751"/>
          </a:xfrm>
        </p:grpSpPr>
        <p:sp>
          <p:nvSpPr>
            <p:cNvPr id="34839" name="Rectangle 68"/>
            <p:cNvSpPr>
              <a:spLocks noChangeArrowheads="1"/>
            </p:cNvSpPr>
            <p:nvPr/>
          </p:nvSpPr>
          <p:spPr bwMode="auto">
            <a:xfrm>
              <a:off x="420" y="3423"/>
              <a:ext cx="49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chemeClr val="bg2"/>
                </a:buClr>
                <a:buFontTx/>
                <a:buChar char="•"/>
              </a:pPr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Carve if not photo-consistent (inside object’s silhouette)</a:t>
              </a:r>
            </a:p>
          </p:txBody>
        </p:sp>
        <p:grpSp>
          <p:nvGrpSpPr>
            <p:cNvPr id="34840" name="Group 69"/>
            <p:cNvGrpSpPr>
              <a:grpSpLocks/>
            </p:cNvGrpSpPr>
            <p:nvPr/>
          </p:nvGrpSpPr>
          <p:grpSpPr bwMode="auto">
            <a:xfrm>
              <a:off x="2430" y="960"/>
              <a:ext cx="905" cy="807"/>
              <a:chOff x="3847" y="960"/>
              <a:chExt cx="905" cy="807"/>
            </a:xfrm>
          </p:grpSpPr>
          <p:sp>
            <p:nvSpPr>
              <p:cNvPr id="34841" name="Rectangle 70"/>
              <p:cNvSpPr>
                <a:spLocks noChangeArrowheads="1"/>
              </p:cNvSpPr>
              <p:nvPr/>
            </p:nvSpPr>
            <p:spPr bwMode="auto">
              <a:xfrm>
                <a:off x="4098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2" name="Rectangle 71"/>
              <p:cNvSpPr>
                <a:spLocks noChangeArrowheads="1"/>
              </p:cNvSpPr>
              <p:nvPr/>
            </p:nvSpPr>
            <p:spPr bwMode="auto">
              <a:xfrm>
                <a:off x="4014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3" name="Rectangle 72"/>
              <p:cNvSpPr>
                <a:spLocks noChangeArrowheads="1"/>
              </p:cNvSpPr>
              <p:nvPr/>
            </p:nvSpPr>
            <p:spPr bwMode="auto">
              <a:xfrm>
                <a:off x="4098" y="127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4" name="Rectangle 73"/>
              <p:cNvSpPr>
                <a:spLocks noChangeArrowheads="1"/>
              </p:cNvSpPr>
              <p:nvPr/>
            </p:nvSpPr>
            <p:spPr bwMode="auto">
              <a:xfrm>
                <a:off x="4014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5" name="Rectangle 74"/>
              <p:cNvSpPr>
                <a:spLocks noChangeArrowheads="1"/>
              </p:cNvSpPr>
              <p:nvPr/>
            </p:nvSpPr>
            <p:spPr bwMode="auto">
              <a:xfrm>
                <a:off x="3931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6" name="Rectangle 75"/>
              <p:cNvSpPr>
                <a:spLocks noChangeArrowheads="1"/>
              </p:cNvSpPr>
              <p:nvPr/>
            </p:nvSpPr>
            <p:spPr bwMode="auto">
              <a:xfrm>
                <a:off x="4098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7" name="Rectangle 76"/>
              <p:cNvSpPr>
                <a:spLocks noChangeArrowheads="1"/>
              </p:cNvSpPr>
              <p:nvPr/>
            </p:nvSpPr>
            <p:spPr bwMode="auto">
              <a:xfrm>
                <a:off x="4014" y="1204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8" name="Rectangle 77"/>
              <p:cNvSpPr>
                <a:spLocks noChangeArrowheads="1"/>
              </p:cNvSpPr>
              <p:nvPr/>
            </p:nvSpPr>
            <p:spPr bwMode="auto">
              <a:xfrm>
                <a:off x="3931" y="128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9" name="Rectangle 78"/>
              <p:cNvSpPr>
                <a:spLocks noChangeArrowheads="1"/>
              </p:cNvSpPr>
              <p:nvPr/>
            </p:nvSpPr>
            <p:spPr bwMode="auto">
              <a:xfrm>
                <a:off x="3847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0" name="Rectangle 79"/>
              <p:cNvSpPr>
                <a:spLocks noChangeArrowheads="1"/>
              </p:cNvSpPr>
              <p:nvPr/>
            </p:nvSpPr>
            <p:spPr bwMode="auto">
              <a:xfrm>
                <a:off x="4014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1" name="Rectangle 80"/>
              <p:cNvSpPr>
                <a:spLocks noChangeArrowheads="1"/>
              </p:cNvSpPr>
              <p:nvPr/>
            </p:nvSpPr>
            <p:spPr bwMode="auto">
              <a:xfrm>
                <a:off x="3931" y="1128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2" name="Rectangle 81"/>
              <p:cNvSpPr>
                <a:spLocks noChangeArrowheads="1"/>
              </p:cNvSpPr>
              <p:nvPr/>
            </p:nvSpPr>
            <p:spPr bwMode="auto">
              <a:xfrm>
                <a:off x="3847" y="1212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3" name="Rectangle 82"/>
              <p:cNvSpPr>
                <a:spLocks noChangeArrowheads="1"/>
              </p:cNvSpPr>
              <p:nvPr/>
            </p:nvSpPr>
            <p:spPr bwMode="auto">
              <a:xfrm>
                <a:off x="4262" y="1439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4" name="Rectangle 83"/>
              <p:cNvSpPr>
                <a:spLocks noChangeArrowheads="1"/>
              </p:cNvSpPr>
              <p:nvPr/>
            </p:nvSpPr>
            <p:spPr bwMode="auto">
              <a:xfrm>
                <a:off x="4179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5" name="Rectangle 84"/>
              <p:cNvSpPr>
                <a:spLocks noChangeArrowheads="1"/>
              </p:cNvSpPr>
              <p:nvPr/>
            </p:nvSpPr>
            <p:spPr bwMode="auto">
              <a:xfrm>
                <a:off x="4095" y="1607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6" name="Rectangle 85"/>
              <p:cNvSpPr>
                <a:spLocks noChangeArrowheads="1"/>
              </p:cNvSpPr>
              <p:nvPr/>
            </p:nvSpPr>
            <p:spPr bwMode="auto">
              <a:xfrm>
                <a:off x="4262" y="1278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7" name="Rectangle 86"/>
              <p:cNvSpPr>
                <a:spLocks noChangeArrowheads="1"/>
              </p:cNvSpPr>
              <p:nvPr/>
            </p:nvSpPr>
            <p:spPr bwMode="auto">
              <a:xfrm>
                <a:off x="4179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8" name="Rectangle 87"/>
              <p:cNvSpPr>
                <a:spLocks noChangeArrowheads="1"/>
              </p:cNvSpPr>
              <p:nvPr/>
            </p:nvSpPr>
            <p:spPr bwMode="auto">
              <a:xfrm>
                <a:off x="4095" y="1446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9" name="Rectangle 88"/>
              <p:cNvSpPr>
                <a:spLocks noChangeArrowheads="1"/>
              </p:cNvSpPr>
              <p:nvPr/>
            </p:nvSpPr>
            <p:spPr bwMode="auto">
              <a:xfrm>
                <a:off x="4012" y="153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0" name="Rectangle 89"/>
              <p:cNvSpPr>
                <a:spLocks noChangeArrowheads="1"/>
              </p:cNvSpPr>
              <p:nvPr/>
            </p:nvSpPr>
            <p:spPr bwMode="auto">
              <a:xfrm>
                <a:off x="4262" y="1120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1" name="Rectangle 90"/>
              <p:cNvSpPr>
                <a:spLocks noChangeArrowheads="1"/>
              </p:cNvSpPr>
              <p:nvPr/>
            </p:nvSpPr>
            <p:spPr bwMode="auto">
              <a:xfrm>
                <a:off x="4179" y="1204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2" name="Rectangle 91"/>
              <p:cNvSpPr>
                <a:spLocks noChangeArrowheads="1"/>
              </p:cNvSpPr>
              <p:nvPr/>
            </p:nvSpPr>
            <p:spPr bwMode="auto">
              <a:xfrm>
                <a:off x="4095" y="1288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3" name="Rectangle 92"/>
              <p:cNvSpPr>
                <a:spLocks noChangeArrowheads="1"/>
              </p:cNvSpPr>
              <p:nvPr/>
            </p:nvSpPr>
            <p:spPr bwMode="auto">
              <a:xfrm>
                <a:off x="4012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4" name="Rectangle 93"/>
              <p:cNvSpPr>
                <a:spLocks noChangeArrowheads="1"/>
              </p:cNvSpPr>
              <p:nvPr/>
            </p:nvSpPr>
            <p:spPr bwMode="auto">
              <a:xfrm>
                <a:off x="4262" y="960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5" name="Rectangle 94"/>
              <p:cNvSpPr>
                <a:spLocks noChangeArrowheads="1"/>
              </p:cNvSpPr>
              <p:nvPr/>
            </p:nvSpPr>
            <p:spPr bwMode="auto">
              <a:xfrm>
                <a:off x="4179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6" name="Rectangle 95"/>
              <p:cNvSpPr>
                <a:spLocks noChangeArrowheads="1"/>
              </p:cNvSpPr>
              <p:nvPr/>
            </p:nvSpPr>
            <p:spPr bwMode="auto">
              <a:xfrm>
                <a:off x="4095" y="1128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7" name="Rectangle 96"/>
              <p:cNvSpPr>
                <a:spLocks noChangeArrowheads="1"/>
              </p:cNvSpPr>
              <p:nvPr/>
            </p:nvSpPr>
            <p:spPr bwMode="auto">
              <a:xfrm>
                <a:off x="4427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8" name="Rectangle 97"/>
              <p:cNvSpPr>
                <a:spLocks noChangeArrowheads="1"/>
              </p:cNvSpPr>
              <p:nvPr/>
            </p:nvSpPr>
            <p:spPr bwMode="auto">
              <a:xfrm>
                <a:off x="4343" y="1523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9" name="Rectangle 98"/>
              <p:cNvSpPr>
                <a:spLocks noChangeArrowheads="1"/>
              </p:cNvSpPr>
              <p:nvPr/>
            </p:nvSpPr>
            <p:spPr bwMode="auto">
              <a:xfrm>
                <a:off x="4260" y="1607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0" name="Rectangle 99"/>
              <p:cNvSpPr>
                <a:spLocks noChangeArrowheads="1"/>
              </p:cNvSpPr>
              <p:nvPr/>
            </p:nvSpPr>
            <p:spPr bwMode="auto">
              <a:xfrm>
                <a:off x="4427" y="127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1" name="Rectangle 100"/>
              <p:cNvSpPr>
                <a:spLocks noChangeArrowheads="1"/>
              </p:cNvSpPr>
              <p:nvPr/>
            </p:nvSpPr>
            <p:spPr bwMode="auto">
              <a:xfrm>
                <a:off x="4343" y="1362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2" name="Rectangle 101"/>
              <p:cNvSpPr>
                <a:spLocks noChangeArrowheads="1"/>
              </p:cNvSpPr>
              <p:nvPr/>
            </p:nvSpPr>
            <p:spPr bwMode="auto">
              <a:xfrm>
                <a:off x="4260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3" name="Rectangle 102"/>
              <p:cNvSpPr>
                <a:spLocks noChangeArrowheads="1"/>
              </p:cNvSpPr>
              <p:nvPr/>
            </p:nvSpPr>
            <p:spPr bwMode="auto">
              <a:xfrm>
                <a:off x="4427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4" name="Rectangle 103"/>
              <p:cNvSpPr>
                <a:spLocks noChangeArrowheads="1"/>
              </p:cNvSpPr>
              <p:nvPr/>
            </p:nvSpPr>
            <p:spPr bwMode="auto">
              <a:xfrm>
                <a:off x="4343" y="1204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5" name="Rectangle 104"/>
              <p:cNvSpPr>
                <a:spLocks noChangeArrowheads="1"/>
              </p:cNvSpPr>
              <p:nvPr/>
            </p:nvSpPr>
            <p:spPr bwMode="auto">
              <a:xfrm>
                <a:off x="4260" y="128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6" name="Rectangle 105"/>
              <p:cNvSpPr>
                <a:spLocks noChangeArrowheads="1"/>
              </p:cNvSpPr>
              <p:nvPr/>
            </p:nvSpPr>
            <p:spPr bwMode="auto">
              <a:xfrm>
                <a:off x="4427" y="960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7" name="Rectangle 106"/>
              <p:cNvSpPr>
                <a:spLocks noChangeArrowheads="1"/>
              </p:cNvSpPr>
              <p:nvPr/>
            </p:nvSpPr>
            <p:spPr bwMode="auto">
              <a:xfrm>
                <a:off x="4260" y="1128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8" name="Rectangle 107"/>
              <p:cNvSpPr>
                <a:spLocks noChangeArrowheads="1"/>
              </p:cNvSpPr>
              <p:nvPr/>
            </p:nvSpPr>
            <p:spPr bwMode="auto">
              <a:xfrm>
                <a:off x="4592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9" name="Rectangle 108"/>
              <p:cNvSpPr>
                <a:spLocks noChangeArrowheads="1"/>
              </p:cNvSpPr>
              <p:nvPr/>
            </p:nvSpPr>
            <p:spPr bwMode="auto">
              <a:xfrm>
                <a:off x="4508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0" name="Rectangle 109"/>
              <p:cNvSpPr>
                <a:spLocks noChangeArrowheads="1"/>
              </p:cNvSpPr>
              <p:nvPr/>
            </p:nvSpPr>
            <p:spPr bwMode="auto">
              <a:xfrm>
                <a:off x="4425" y="1607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1" name="Rectangle 110"/>
              <p:cNvSpPr>
                <a:spLocks noChangeArrowheads="1"/>
              </p:cNvSpPr>
              <p:nvPr/>
            </p:nvSpPr>
            <p:spPr bwMode="auto">
              <a:xfrm>
                <a:off x="4508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2" name="Rectangle 111"/>
              <p:cNvSpPr>
                <a:spLocks noChangeArrowheads="1"/>
              </p:cNvSpPr>
              <p:nvPr/>
            </p:nvSpPr>
            <p:spPr bwMode="auto">
              <a:xfrm>
                <a:off x="4425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3" name="Rectangle 112"/>
              <p:cNvSpPr>
                <a:spLocks noChangeArrowheads="1"/>
              </p:cNvSpPr>
              <p:nvPr/>
            </p:nvSpPr>
            <p:spPr bwMode="auto">
              <a:xfrm>
                <a:off x="4341" y="153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4" name="Rectangle 113"/>
              <p:cNvSpPr>
                <a:spLocks noChangeArrowheads="1"/>
              </p:cNvSpPr>
              <p:nvPr/>
            </p:nvSpPr>
            <p:spPr bwMode="auto">
              <a:xfrm>
                <a:off x="4592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5" name="Rectangle 114"/>
              <p:cNvSpPr>
                <a:spLocks noChangeArrowheads="1"/>
              </p:cNvSpPr>
              <p:nvPr/>
            </p:nvSpPr>
            <p:spPr bwMode="auto">
              <a:xfrm>
                <a:off x="4592" y="960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6" name="Rectangle 115"/>
              <p:cNvSpPr>
                <a:spLocks noChangeArrowheads="1"/>
              </p:cNvSpPr>
              <p:nvPr/>
            </p:nvSpPr>
            <p:spPr bwMode="auto">
              <a:xfrm>
                <a:off x="4508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7" name="Rectangle 116"/>
              <p:cNvSpPr>
                <a:spLocks noChangeArrowheads="1"/>
              </p:cNvSpPr>
              <p:nvPr/>
            </p:nvSpPr>
            <p:spPr bwMode="auto">
              <a:xfrm>
                <a:off x="4341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8" name="Rectangle 117"/>
              <p:cNvSpPr>
                <a:spLocks noChangeArrowheads="1"/>
              </p:cNvSpPr>
              <p:nvPr/>
            </p:nvSpPr>
            <p:spPr bwMode="auto">
              <a:xfrm>
                <a:off x="4176" y="1212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118"/>
          <p:cNvGrpSpPr>
            <a:grpSpLocks/>
          </p:cNvGrpSpPr>
          <p:nvPr/>
        </p:nvGrpSpPr>
        <p:grpSpPr bwMode="auto">
          <a:xfrm>
            <a:off x="646431" y="2043113"/>
            <a:ext cx="7924800" cy="3254375"/>
            <a:chOff x="430" y="1456"/>
            <a:chExt cx="4992" cy="2050"/>
          </a:xfrm>
        </p:grpSpPr>
        <p:sp>
          <p:nvSpPr>
            <p:cNvPr id="34831" name="Rectangle 119"/>
            <p:cNvSpPr>
              <a:spLocks noChangeArrowheads="1"/>
            </p:cNvSpPr>
            <p:nvPr/>
          </p:nvSpPr>
          <p:spPr bwMode="auto">
            <a:xfrm>
              <a:off x="430" y="3218"/>
              <a:ext cx="49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chemeClr val="bg2"/>
                </a:buClr>
                <a:buFontTx/>
                <a:buChar char="•"/>
              </a:pPr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Project to visible input images</a:t>
              </a:r>
            </a:p>
          </p:txBody>
        </p:sp>
        <p:grpSp>
          <p:nvGrpSpPr>
            <p:cNvPr id="34832" name="Group 120"/>
            <p:cNvGrpSpPr>
              <a:grpSpLocks/>
            </p:cNvGrpSpPr>
            <p:nvPr/>
          </p:nvGrpSpPr>
          <p:grpSpPr bwMode="auto">
            <a:xfrm>
              <a:off x="489" y="1456"/>
              <a:ext cx="4728" cy="688"/>
              <a:chOff x="489" y="1456"/>
              <a:chExt cx="4728" cy="688"/>
            </a:xfrm>
          </p:grpSpPr>
          <p:grpSp>
            <p:nvGrpSpPr>
              <p:cNvPr id="34833" name="Group 121"/>
              <p:cNvGrpSpPr>
                <a:grpSpLocks/>
              </p:cNvGrpSpPr>
              <p:nvPr/>
            </p:nvGrpSpPr>
            <p:grpSpPr bwMode="auto">
              <a:xfrm>
                <a:off x="489" y="1456"/>
                <a:ext cx="2374" cy="534"/>
                <a:chOff x="504" y="2471"/>
                <a:chExt cx="2374" cy="534"/>
              </a:xfrm>
            </p:grpSpPr>
            <p:sp>
              <p:nvSpPr>
                <p:cNvPr id="34837" name="Line 122"/>
                <p:cNvSpPr>
                  <a:spLocks noChangeShapeType="1"/>
                </p:cNvSpPr>
                <p:nvPr/>
              </p:nvSpPr>
              <p:spPr bwMode="auto">
                <a:xfrm flipH="1">
                  <a:off x="1719" y="2471"/>
                  <a:ext cx="1159" cy="262"/>
                </a:xfrm>
                <a:prstGeom prst="line">
                  <a:avLst/>
                </a:prstGeom>
                <a:noFill/>
                <a:ln w="28575">
                  <a:solidFill>
                    <a:srgbClr val="FF99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838" name="Line 123"/>
                <p:cNvSpPr>
                  <a:spLocks noChangeShapeType="1"/>
                </p:cNvSpPr>
                <p:nvPr/>
              </p:nvSpPr>
              <p:spPr bwMode="auto">
                <a:xfrm flipH="1">
                  <a:off x="504" y="2805"/>
                  <a:ext cx="903" cy="200"/>
                </a:xfrm>
                <a:prstGeom prst="line">
                  <a:avLst/>
                </a:prstGeom>
                <a:noFill/>
                <a:ln w="28575">
                  <a:solidFill>
                    <a:srgbClr val="FF99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4834" name="Group 124"/>
              <p:cNvGrpSpPr>
                <a:grpSpLocks/>
              </p:cNvGrpSpPr>
              <p:nvPr/>
            </p:nvGrpSpPr>
            <p:grpSpPr bwMode="auto">
              <a:xfrm>
                <a:off x="2857" y="1456"/>
                <a:ext cx="2360" cy="688"/>
                <a:chOff x="2872" y="2471"/>
                <a:chExt cx="2360" cy="688"/>
              </a:xfrm>
            </p:grpSpPr>
            <p:sp>
              <p:nvSpPr>
                <p:cNvPr id="34835" name="Line 125"/>
                <p:cNvSpPr>
                  <a:spLocks noChangeShapeType="1"/>
                </p:cNvSpPr>
                <p:nvPr/>
              </p:nvSpPr>
              <p:spPr bwMode="auto">
                <a:xfrm>
                  <a:off x="2872" y="2471"/>
                  <a:ext cx="1195" cy="349"/>
                </a:xfrm>
                <a:prstGeom prst="line">
                  <a:avLst/>
                </a:prstGeom>
                <a:noFill/>
                <a:ln w="28575">
                  <a:solidFill>
                    <a:srgbClr val="FF99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836" name="Line 126"/>
                <p:cNvSpPr>
                  <a:spLocks noChangeShapeType="1"/>
                </p:cNvSpPr>
                <p:nvPr/>
              </p:nvSpPr>
              <p:spPr bwMode="auto">
                <a:xfrm>
                  <a:off x="4437" y="2923"/>
                  <a:ext cx="795" cy="236"/>
                </a:xfrm>
                <a:prstGeom prst="line">
                  <a:avLst/>
                </a:prstGeom>
                <a:noFill/>
                <a:ln w="28575">
                  <a:solidFill>
                    <a:srgbClr val="FF99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4830" name="Rectangle 127"/>
          <p:cNvSpPr>
            <a:spLocks noChangeArrowheads="1"/>
          </p:cNvSpPr>
          <p:nvPr/>
        </p:nvSpPr>
        <p:spPr bwMode="auto">
          <a:xfrm>
            <a:off x="36831" y="6027738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K. N. </a:t>
            </a:r>
            <a:r>
              <a:rPr lang="en-US" sz="1800" dirty="0" err="1">
                <a:solidFill>
                  <a:srgbClr val="0000FF"/>
                </a:solidFill>
              </a:rPr>
              <a:t>Kutulakos</a:t>
            </a:r>
            <a:r>
              <a:rPr lang="en-US" sz="1800" dirty="0">
                <a:solidFill>
                  <a:srgbClr val="0000FF"/>
                </a:solidFill>
              </a:rPr>
              <a:t> and S. M. Seitz, </a:t>
            </a:r>
            <a:r>
              <a:rPr lang="en-US" sz="1800" b="1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Theory of Shape by Space Carving</a:t>
            </a:r>
            <a:r>
              <a:rPr lang="en-US" sz="1800" dirty="0">
                <a:solidFill>
                  <a:srgbClr val="0000FF"/>
                </a:solidFill>
              </a:rPr>
              <a:t>, </a:t>
            </a:r>
            <a:r>
              <a:rPr lang="en-US" sz="1800" i="1" dirty="0">
                <a:solidFill>
                  <a:srgbClr val="0000FF"/>
                </a:solidFill>
              </a:rPr>
              <a:t>ICCV</a:t>
            </a:r>
            <a:r>
              <a:rPr lang="en-US" sz="1800" dirty="0">
                <a:solidFill>
                  <a:srgbClr val="0000FF"/>
                </a:solidFill>
              </a:rPr>
              <a:t> 1999</a:t>
            </a:r>
          </a:p>
        </p:txBody>
      </p:sp>
    </p:spTree>
    <p:extLst>
      <p:ext uri="{BB962C8B-B14F-4D97-AF65-F5344CB8AC3E}">
        <p14:creationId xmlns:p14="http://schemas.microsoft.com/office/powerpoint/2010/main" val="355208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52388"/>
            <a:ext cx="8637588" cy="14319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Our 4-camera light-striping stereo system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5" t="35938" r="28749" b="24219"/>
          <a:stretch>
            <a:fillRect/>
          </a:stretch>
        </p:blipFill>
        <p:spPr bwMode="auto">
          <a:xfrm>
            <a:off x="1981200" y="2057400"/>
            <a:ext cx="51054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267200" y="3325813"/>
            <a:ext cx="1098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 baseline="0">
                <a:solidFill>
                  <a:schemeClr val="bg1"/>
                </a:solidFill>
                <a:latin typeface="Times New Roman" pitchFamily="18" charset="0"/>
              </a:rPr>
              <a:t>projector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343400" y="4572000"/>
            <a:ext cx="9715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 baseline="0">
                <a:solidFill>
                  <a:schemeClr val="bg1"/>
                </a:solidFill>
                <a:latin typeface="Times New Roman" pitchFamily="18" charset="0"/>
              </a:rPr>
              <a:t>rotation</a:t>
            </a:r>
          </a:p>
          <a:p>
            <a:pPr algn="ctr" eaLnBrk="1" hangingPunct="1"/>
            <a:r>
              <a:rPr lang="en-US" altLang="en-US" sz="2000" baseline="0">
                <a:solidFill>
                  <a:schemeClr val="bg1"/>
                </a:solidFill>
                <a:latin typeface="Times New Roman" pitchFamily="18" charset="0"/>
              </a:rPr>
              <a:t>table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784725" y="2022475"/>
            <a:ext cx="1181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baseline="0">
                <a:solidFill>
                  <a:schemeClr val="bg1"/>
                </a:solidFill>
                <a:latin typeface="Times New Roman" pitchFamily="18" charset="0"/>
              </a:rPr>
              <a:t>cameras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139115" y="5638800"/>
            <a:ext cx="93487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baseline="0" dirty="0">
                <a:solidFill>
                  <a:srgbClr val="0000FF"/>
                </a:solidFill>
                <a:latin typeface="Times New Roman" pitchFamily="18" charset="0"/>
              </a:rPr>
              <a:t>3D</a:t>
            </a:r>
          </a:p>
          <a:p>
            <a:pPr algn="ctr" eaLnBrk="1" hangingPunct="1"/>
            <a:r>
              <a:rPr lang="en-US" altLang="en-US" sz="2400" baseline="0" dirty="0">
                <a:solidFill>
                  <a:srgbClr val="0000FF"/>
                </a:solidFill>
                <a:latin typeface="Times New Roman" pitchFamily="18" charset="0"/>
              </a:rPr>
              <a:t>object</a:t>
            </a:r>
          </a:p>
        </p:txBody>
      </p:sp>
      <p:sp>
        <p:nvSpPr>
          <p:cNvPr id="7176" name="Freeform 8"/>
          <p:cNvSpPr>
            <a:spLocks/>
          </p:cNvSpPr>
          <p:nvPr/>
        </p:nvSpPr>
        <p:spPr bwMode="auto">
          <a:xfrm>
            <a:off x="948531" y="5387975"/>
            <a:ext cx="1316037" cy="1165225"/>
          </a:xfrm>
          <a:custGeom>
            <a:avLst/>
            <a:gdLst>
              <a:gd name="T0" fmla="*/ 825500 w 829"/>
              <a:gd name="T1" fmla="*/ 26988 h 734"/>
              <a:gd name="T2" fmla="*/ 434975 w 829"/>
              <a:gd name="T3" fmla="*/ 26988 h 734"/>
              <a:gd name="T4" fmla="*/ 323850 w 829"/>
              <a:gd name="T5" fmla="*/ 82550 h 734"/>
              <a:gd name="T6" fmla="*/ 266700 w 829"/>
              <a:gd name="T7" fmla="*/ 138113 h 734"/>
              <a:gd name="T8" fmla="*/ 222250 w 829"/>
              <a:gd name="T9" fmla="*/ 204788 h 734"/>
              <a:gd name="T10" fmla="*/ 166687 w 829"/>
              <a:gd name="T11" fmla="*/ 261938 h 734"/>
              <a:gd name="T12" fmla="*/ 77787 w 829"/>
              <a:gd name="T13" fmla="*/ 450850 h 734"/>
              <a:gd name="T14" fmla="*/ 33337 w 829"/>
              <a:gd name="T15" fmla="*/ 584200 h 734"/>
              <a:gd name="T16" fmla="*/ 0 w 829"/>
              <a:gd name="T17" fmla="*/ 708025 h 734"/>
              <a:gd name="T18" fmla="*/ 177800 w 829"/>
              <a:gd name="T19" fmla="*/ 1063625 h 734"/>
              <a:gd name="T20" fmla="*/ 346075 w 829"/>
              <a:gd name="T21" fmla="*/ 1143000 h 734"/>
              <a:gd name="T22" fmla="*/ 412750 w 829"/>
              <a:gd name="T23" fmla="*/ 1165225 h 734"/>
              <a:gd name="T24" fmla="*/ 836612 w 829"/>
              <a:gd name="T25" fmla="*/ 1096963 h 734"/>
              <a:gd name="T26" fmla="*/ 1125537 w 829"/>
              <a:gd name="T27" fmla="*/ 1063625 h 734"/>
              <a:gd name="T28" fmla="*/ 1316037 w 829"/>
              <a:gd name="T29" fmla="*/ 908050 h 734"/>
              <a:gd name="T30" fmla="*/ 1181100 w 829"/>
              <a:gd name="T31" fmla="*/ 584200 h 734"/>
              <a:gd name="T32" fmla="*/ 992187 w 829"/>
              <a:gd name="T33" fmla="*/ 484188 h 734"/>
              <a:gd name="T34" fmla="*/ 825500 w 829"/>
              <a:gd name="T35" fmla="*/ 26988 h 7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829" h="734">
                <a:moveTo>
                  <a:pt x="520" y="17"/>
                </a:moveTo>
                <a:cubicBezTo>
                  <a:pt x="433" y="11"/>
                  <a:pt x="359" y="0"/>
                  <a:pt x="274" y="17"/>
                </a:cubicBezTo>
                <a:cubicBezTo>
                  <a:pt x="250" y="29"/>
                  <a:pt x="229" y="44"/>
                  <a:pt x="204" y="52"/>
                </a:cubicBezTo>
                <a:cubicBezTo>
                  <a:pt x="192" y="64"/>
                  <a:pt x="177" y="73"/>
                  <a:pt x="168" y="87"/>
                </a:cubicBezTo>
                <a:cubicBezTo>
                  <a:pt x="159" y="101"/>
                  <a:pt x="152" y="117"/>
                  <a:pt x="140" y="129"/>
                </a:cubicBezTo>
                <a:cubicBezTo>
                  <a:pt x="128" y="141"/>
                  <a:pt x="112" y="150"/>
                  <a:pt x="105" y="165"/>
                </a:cubicBezTo>
                <a:cubicBezTo>
                  <a:pt x="84" y="208"/>
                  <a:pt x="76" y="243"/>
                  <a:pt x="49" y="284"/>
                </a:cubicBezTo>
                <a:cubicBezTo>
                  <a:pt x="41" y="315"/>
                  <a:pt x="39" y="341"/>
                  <a:pt x="21" y="368"/>
                </a:cubicBezTo>
                <a:cubicBezTo>
                  <a:pt x="14" y="394"/>
                  <a:pt x="6" y="420"/>
                  <a:pt x="0" y="446"/>
                </a:cubicBezTo>
                <a:cubicBezTo>
                  <a:pt x="25" y="565"/>
                  <a:pt x="21" y="607"/>
                  <a:pt x="112" y="670"/>
                </a:cubicBezTo>
                <a:cubicBezTo>
                  <a:pt x="167" y="708"/>
                  <a:pt x="146" y="696"/>
                  <a:pt x="218" y="720"/>
                </a:cubicBezTo>
                <a:cubicBezTo>
                  <a:pt x="232" y="725"/>
                  <a:pt x="260" y="734"/>
                  <a:pt x="260" y="734"/>
                </a:cubicBezTo>
                <a:cubicBezTo>
                  <a:pt x="351" y="725"/>
                  <a:pt x="436" y="700"/>
                  <a:pt x="527" y="691"/>
                </a:cubicBezTo>
                <a:cubicBezTo>
                  <a:pt x="624" y="667"/>
                  <a:pt x="564" y="678"/>
                  <a:pt x="709" y="670"/>
                </a:cubicBezTo>
                <a:cubicBezTo>
                  <a:pt x="762" y="652"/>
                  <a:pt x="804" y="622"/>
                  <a:pt x="829" y="572"/>
                </a:cubicBezTo>
                <a:cubicBezTo>
                  <a:pt x="825" y="510"/>
                  <a:pt x="821" y="393"/>
                  <a:pt x="744" y="368"/>
                </a:cubicBezTo>
                <a:cubicBezTo>
                  <a:pt x="705" y="329"/>
                  <a:pt x="677" y="315"/>
                  <a:pt x="625" y="305"/>
                </a:cubicBezTo>
                <a:cubicBezTo>
                  <a:pt x="575" y="206"/>
                  <a:pt x="658" y="58"/>
                  <a:pt x="520" y="17"/>
                </a:cubicBezTo>
              </a:path>
            </a:pathLst>
          </a:cu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77" name="Freeform 9"/>
          <p:cNvSpPr>
            <a:spLocks/>
          </p:cNvSpPr>
          <p:nvPr/>
        </p:nvSpPr>
        <p:spPr bwMode="auto">
          <a:xfrm>
            <a:off x="1139115" y="5440680"/>
            <a:ext cx="609600" cy="990600"/>
          </a:xfrm>
          <a:custGeom>
            <a:avLst/>
            <a:gdLst>
              <a:gd name="T0" fmla="*/ 609600 w 384"/>
              <a:gd name="T1" fmla="*/ 0 h 624"/>
              <a:gd name="T2" fmla="*/ 381000 w 384"/>
              <a:gd name="T3" fmla="*/ 76200 h 624"/>
              <a:gd name="T4" fmla="*/ 228600 w 384"/>
              <a:gd name="T5" fmla="*/ 304800 h 624"/>
              <a:gd name="T6" fmla="*/ 76200 w 384"/>
              <a:gd name="T7" fmla="*/ 685800 h 624"/>
              <a:gd name="T8" fmla="*/ 0 w 384"/>
              <a:gd name="T9" fmla="*/ 990600 h 6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4" h="624">
                <a:moveTo>
                  <a:pt x="384" y="0"/>
                </a:moveTo>
                <a:cubicBezTo>
                  <a:pt x="332" y="8"/>
                  <a:pt x="280" y="16"/>
                  <a:pt x="240" y="48"/>
                </a:cubicBezTo>
                <a:cubicBezTo>
                  <a:pt x="200" y="80"/>
                  <a:pt x="176" y="128"/>
                  <a:pt x="144" y="192"/>
                </a:cubicBezTo>
                <a:cubicBezTo>
                  <a:pt x="112" y="256"/>
                  <a:pt x="72" y="360"/>
                  <a:pt x="48" y="432"/>
                </a:cubicBezTo>
                <a:cubicBezTo>
                  <a:pt x="24" y="504"/>
                  <a:pt x="12" y="564"/>
                  <a:pt x="0" y="6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9600" y="1447800"/>
            <a:ext cx="1674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(now deceased)</a:t>
            </a:r>
          </a:p>
        </p:txBody>
      </p:sp>
    </p:spTree>
    <p:extLst>
      <p:ext uri="{BB962C8B-B14F-4D97-AF65-F5344CB8AC3E}">
        <p14:creationId xmlns:p14="http://schemas.microsoft.com/office/powerpoint/2010/main" val="9613719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Calibration Object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9" t="21094" r="38126" b="45313"/>
          <a:stretch>
            <a:fillRect/>
          </a:stretch>
        </p:blipFill>
        <p:spPr bwMode="auto">
          <a:xfrm>
            <a:off x="5029200" y="2286000"/>
            <a:ext cx="2667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676400" y="2895600"/>
            <a:ext cx="263726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baseline="0" dirty="0">
                <a:latin typeface="Times New Roman" pitchFamily="18" charset="0"/>
              </a:rPr>
              <a:t>The idea is to snap</a:t>
            </a:r>
          </a:p>
          <a:p>
            <a:pPr eaLnBrk="1" hangingPunct="1"/>
            <a:r>
              <a:rPr lang="en-US" altLang="en-US" sz="2400" baseline="0" dirty="0">
                <a:latin typeface="Times New Roman" pitchFamily="18" charset="0"/>
              </a:rPr>
              <a:t>images at different</a:t>
            </a:r>
          </a:p>
          <a:p>
            <a:pPr eaLnBrk="1" hangingPunct="1"/>
            <a:r>
              <a:rPr lang="en-US" altLang="en-US" sz="2400" baseline="0" dirty="0">
                <a:latin typeface="Times New Roman" pitchFamily="18" charset="0"/>
              </a:rPr>
              <a:t>depths and get a</a:t>
            </a:r>
          </a:p>
          <a:p>
            <a:pPr eaLnBrk="1" hangingPunct="1"/>
            <a:r>
              <a:rPr lang="en-US" altLang="en-US" sz="2400" baseline="0" dirty="0">
                <a:latin typeface="Times New Roman" pitchFamily="18" charset="0"/>
              </a:rPr>
              <a:t>lot of  </a:t>
            </a:r>
            <a:r>
              <a:rPr lang="en-US" altLang="en-US" sz="2400" baseline="0" dirty="0">
                <a:solidFill>
                  <a:srgbClr val="FF0000"/>
                </a:solidFill>
                <a:latin typeface="Times New Roman" pitchFamily="18" charset="0"/>
              </a:rPr>
              <a:t>2D-3D  point</a:t>
            </a:r>
          </a:p>
          <a:p>
            <a:pPr eaLnBrk="1" hangingPunct="1"/>
            <a:r>
              <a:rPr lang="en-US" altLang="en-US" sz="2400" baseline="0" dirty="0">
                <a:solidFill>
                  <a:srgbClr val="FF0000"/>
                </a:solidFill>
                <a:latin typeface="Times New Roman" pitchFamily="18" charset="0"/>
              </a:rPr>
              <a:t>correspondences.</a:t>
            </a:r>
          </a:p>
        </p:txBody>
      </p:sp>
    </p:spTree>
    <p:extLst>
      <p:ext uri="{BB962C8B-B14F-4D97-AF65-F5344CB8AC3E}">
        <p14:creationId xmlns:p14="http://schemas.microsoft.com/office/powerpoint/2010/main" val="34723040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514350"/>
            <a:ext cx="7353300" cy="568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5-Point Star 1"/>
          <p:cNvSpPr/>
          <p:nvPr/>
        </p:nvSpPr>
        <p:spPr bwMode="auto">
          <a:xfrm>
            <a:off x="1905000" y="2362200"/>
            <a:ext cx="457200" cy="533400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9029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S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46632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5889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0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0304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ube 1"/>
          <p:cNvSpPr>
            <a:spLocks noChangeArrowheads="1"/>
          </p:cNvSpPr>
          <p:nvPr/>
        </p:nvSpPr>
        <p:spPr bwMode="auto">
          <a:xfrm>
            <a:off x="5713413" y="3813175"/>
            <a:ext cx="1216025" cy="12160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31747" name="Straight Connector 6"/>
          <p:cNvCxnSpPr>
            <a:cxnSpLocks noChangeShapeType="1"/>
          </p:cNvCxnSpPr>
          <p:nvPr/>
        </p:nvCxnSpPr>
        <p:spPr bwMode="auto">
          <a:xfrm>
            <a:off x="2982726" y="2214096"/>
            <a:ext cx="871538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48" name="Straight Connector 12"/>
          <p:cNvCxnSpPr>
            <a:cxnSpLocks noChangeShapeType="1"/>
          </p:cNvCxnSpPr>
          <p:nvPr/>
        </p:nvCxnSpPr>
        <p:spPr bwMode="auto">
          <a:xfrm>
            <a:off x="3854264" y="2170953"/>
            <a:ext cx="0" cy="98742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49" name="Straight Connector 14"/>
          <p:cNvCxnSpPr>
            <a:cxnSpLocks noChangeShapeType="1"/>
          </p:cNvCxnSpPr>
          <p:nvPr/>
        </p:nvCxnSpPr>
        <p:spPr bwMode="auto">
          <a:xfrm flipH="1">
            <a:off x="3581400" y="3158378"/>
            <a:ext cx="261938" cy="2286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0" name="Straight Connector 16"/>
          <p:cNvCxnSpPr>
            <a:cxnSpLocks noChangeShapeType="1"/>
          </p:cNvCxnSpPr>
          <p:nvPr/>
        </p:nvCxnSpPr>
        <p:spPr bwMode="auto">
          <a:xfrm flipH="1">
            <a:off x="2615827" y="2214096"/>
            <a:ext cx="344487" cy="30162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1" name="Straight Connector 18"/>
          <p:cNvCxnSpPr>
            <a:cxnSpLocks noChangeShapeType="1"/>
          </p:cNvCxnSpPr>
          <p:nvPr/>
        </p:nvCxnSpPr>
        <p:spPr bwMode="auto">
          <a:xfrm>
            <a:off x="2627313" y="2515721"/>
            <a:ext cx="0" cy="9144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2" name="Straight Connector 20"/>
          <p:cNvCxnSpPr>
            <a:cxnSpLocks noChangeShapeType="1"/>
          </p:cNvCxnSpPr>
          <p:nvPr/>
        </p:nvCxnSpPr>
        <p:spPr bwMode="auto">
          <a:xfrm>
            <a:off x="2627313" y="3430121"/>
            <a:ext cx="954087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3" name="Straight Connector 22"/>
          <p:cNvCxnSpPr>
            <a:cxnSpLocks noChangeShapeType="1"/>
          </p:cNvCxnSpPr>
          <p:nvPr/>
        </p:nvCxnSpPr>
        <p:spPr bwMode="auto">
          <a:xfrm flipV="1">
            <a:off x="798979" y="1203044"/>
            <a:ext cx="4038600" cy="9937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4" name="Straight Connector 24"/>
          <p:cNvCxnSpPr>
            <a:cxnSpLocks noChangeShapeType="1"/>
          </p:cNvCxnSpPr>
          <p:nvPr/>
        </p:nvCxnSpPr>
        <p:spPr bwMode="auto">
          <a:xfrm flipV="1">
            <a:off x="866775" y="3430121"/>
            <a:ext cx="4038600" cy="9937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5" name="Straight Connector 25"/>
          <p:cNvCxnSpPr>
            <a:cxnSpLocks noChangeShapeType="1"/>
          </p:cNvCxnSpPr>
          <p:nvPr/>
        </p:nvCxnSpPr>
        <p:spPr bwMode="auto">
          <a:xfrm>
            <a:off x="4819650" y="1239371"/>
            <a:ext cx="57150" cy="219075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6" name="Straight Connector 27"/>
          <p:cNvCxnSpPr>
            <a:cxnSpLocks noChangeShapeType="1"/>
          </p:cNvCxnSpPr>
          <p:nvPr/>
        </p:nvCxnSpPr>
        <p:spPr bwMode="auto">
          <a:xfrm>
            <a:off x="866775" y="2177303"/>
            <a:ext cx="57150" cy="219075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757" name="TextBox 28"/>
          <p:cNvSpPr txBox="1">
            <a:spLocks noChangeArrowheads="1"/>
          </p:cNvSpPr>
          <p:nvPr/>
        </p:nvSpPr>
        <p:spPr bwMode="auto">
          <a:xfrm>
            <a:off x="4933950" y="1348488"/>
            <a:ext cx="1675459" cy="74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dirty="0"/>
              <a:t>image plane</a:t>
            </a:r>
          </a:p>
          <a:p>
            <a:pPr eaLnBrk="1" hangingPunct="1"/>
            <a:r>
              <a:rPr lang="en-US" altLang="en-US" sz="3200" dirty="0"/>
              <a:t>depth map</a:t>
            </a:r>
          </a:p>
        </p:txBody>
      </p:sp>
      <p:sp>
        <p:nvSpPr>
          <p:cNvPr id="31758" name="TextBox 29"/>
          <p:cNvSpPr txBox="1">
            <a:spLocks noChangeArrowheads="1"/>
          </p:cNvSpPr>
          <p:nvPr/>
        </p:nvSpPr>
        <p:spPr bwMode="auto">
          <a:xfrm>
            <a:off x="2578474" y="1754188"/>
            <a:ext cx="844975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dirty="0"/>
              <a:t>(</a:t>
            </a:r>
            <a:r>
              <a:rPr lang="en-US" altLang="en-US" sz="2800" dirty="0" err="1"/>
              <a:t>u,v,d</a:t>
            </a:r>
            <a:r>
              <a:rPr lang="en-US" altLang="en-US" sz="2800" dirty="0"/>
              <a:t>)</a:t>
            </a:r>
          </a:p>
        </p:txBody>
      </p:sp>
      <p:sp>
        <p:nvSpPr>
          <p:cNvPr id="31760" name="TextBox 58367"/>
          <p:cNvSpPr txBox="1">
            <a:spLocks noChangeArrowheads="1"/>
          </p:cNvSpPr>
          <p:nvPr/>
        </p:nvSpPr>
        <p:spPr bwMode="auto">
          <a:xfrm>
            <a:off x="1066800" y="5486400"/>
            <a:ext cx="17033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dirty="0"/>
              <a:t>OUTSIDE</a:t>
            </a:r>
          </a:p>
        </p:txBody>
      </p:sp>
      <p:sp>
        <p:nvSpPr>
          <p:cNvPr id="31761" name="TextBox 58368"/>
          <p:cNvSpPr txBox="1">
            <a:spLocks noChangeArrowheads="1"/>
          </p:cNvSpPr>
          <p:nvPr/>
        </p:nvSpPr>
        <p:spPr bwMode="auto">
          <a:xfrm>
            <a:off x="5683250" y="5321300"/>
            <a:ext cx="3100529" cy="74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dirty="0"/>
              <a:t>one of many cubes</a:t>
            </a:r>
          </a:p>
          <a:p>
            <a:pPr eaLnBrk="1" hangingPunct="1"/>
            <a:r>
              <a:rPr lang="en-US" altLang="en-US" sz="3200" dirty="0"/>
              <a:t>in virtual 3D cube space</a:t>
            </a:r>
          </a:p>
        </p:txBody>
      </p:sp>
      <p:sp>
        <p:nvSpPr>
          <p:cNvPr id="31762" name="TextBox 58370"/>
          <p:cNvSpPr txBox="1">
            <a:spLocks noChangeArrowheads="1"/>
          </p:cNvSpPr>
          <p:nvPr/>
        </p:nvSpPr>
        <p:spPr bwMode="auto">
          <a:xfrm>
            <a:off x="457200" y="114300"/>
            <a:ext cx="77771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600" baseline="0" dirty="0"/>
              <a:t>3D space is made up of many cubes.</a:t>
            </a:r>
            <a:endParaRPr lang="en-US" alt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5410200" y="3316261"/>
            <a:ext cx="1374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x,y,z</a:t>
            </a:r>
            <a:r>
              <a:rPr lang="en-US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1699931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573F7A4-6954-45CB-A792-9B029198FE71}"/>
                  </a:ext>
                </a:extLst>
              </p14:cNvPr>
              <p14:cNvContentPartPr/>
              <p14:nvPr/>
            </p14:nvContentPartPr>
            <p14:xfrm>
              <a:off x="2944080" y="1869480"/>
              <a:ext cx="3284640" cy="20790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573F7A4-6954-45CB-A792-9B029198FE7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34720" y="1860120"/>
                <a:ext cx="3303360" cy="209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63908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9683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0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4593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S0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6676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S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4840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0497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S0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803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S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0955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S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4588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More: Space Carving Results:  African Violet</a:t>
            </a:r>
          </a:p>
        </p:txBody>
      </p:sp>
      <p:pic>
        <p:nvPicPr>
          <p:cNvPr id="35843" name="Picture 3" descr="fviole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066800"/>
            <a:ext cx="2871788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 descr="fviolet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0638" y="1066800"/>
            <a:ext cx="2747962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 descr="violet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3962400"/>
            <a:ext cx="314801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6" descr="violet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4006850"/>
            <a:ext cx="2943225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1184275" y="3429000"/>
            <a:ext cx="336073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Input Image (1 of 45) </a:t>
            </a:r>
            <a:endParaRPr lang="en-US" b="1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5294313" y="3429000"/>
            <a:ext cx="23145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Reconstruction</a:t>
            </a:r>
            <a:endParaRPr lang="en-US" b="1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5305425" y="6324600"/>
            <a:ext cx="23145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Reconstruction</a:t>
            </a:r>
            <a:endParaRPr lang="en-US" b="1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1828800" y="6324600"/>
            <a:ext cx="23145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Reconstruction</a:t>
            </a:r>
            <a:endParaRPr lang="en-US" b="1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7772400" y="6507163"/>
            <a:ext cx="1276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Source: S. Seitz</a:t>
            </a:r>
          </a:p>
        </p:txBody>
      </p:sp>
    </p:spTree>
    <p:extLst>
      <p:ext uri="{BB962C8B-B14F-4D97-AF65-F5344CB8AC3E}">
        <p14:creationId xmlns:p14="http://schemas.microsoft.com/office/powerpoint/2010/main" val="1646619510"/>
      </p:ext>
    </p:extLst>
  </p:cSld>
  <p:clrMapOvr>
    <a:masterClrMapping/>
  </p:clrMapOvr>
  <p:transition advTm="29024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More: Space Carving Results:  Hand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641475" y="4648200"/>
            <a:ext cx="19637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Input Image</a:t>
            </a:r>
          </a:p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(1 of 100) </a:t>
            </a:r>
            <a:endParaRPr lang="en-US" b="1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672013" y="6324600"/>
            <a:ext cx="359251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Views of Reconstruction</a:t>
            </a:r>
            <a:endParaRPr lang="en-US" b="1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36869" name="Picture 5" descr="fsarah-la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266950"/>
            <a:ext cx="36576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 descr="hand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81575" y="1100138"/>
            <a:ext cx="3095625" cy="255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 descr="hand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716338"/>
            <a:ext cx="3124200" cy="260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2559925"/>
      </p:ext>
    </p:extLst>
  </p:cSld>
  <p:clrMapOvr>
    <a:masterClrMapping/>
  </p:clrMapOvr>
  <p:transition advTm="29024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sz="3000" dirty="0"/>
              <a:t>Stereo from community photo collections</a:t>
            </a:r>
          </a:p>
        </p:txBody>
      </p:sp>
      <p:sp>
        <p:nvSpPr>
          <p:cNvPr id="47107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726510" y="785018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2400" dirty="0"/>
              <a:t>Up to now, we’ve always assumed that camera calibration is known</a:t>
            </a:r>
          </a:p>
          <a:p>
            <a:pPr>
              <a:buFontTx/>
              <a:buChar char="•"/>
            </a:pPr>
            <a:r>
              <a:rPr lang="en-US" sz="2400" dirty="0"/>
              <a:t>For photos taken from the Internet, we need </a:t>
            </a:r>
            <a:r>
              <a:rPr lang="en-US" sz="2400" i="1" dirty="0">
                <a:solidFill>
                  <a:srgbClr val="FF0000"/>
                </a:solidFill>
              </a:rPr>
              <a:t>structure from motion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techniques to reconstruct both camera positions and 3D points.</a:t>
            </a:r>
          </a:p>
        </p:txBody>
      </p:sp>
      <p:pic>
        <p:nvPicPr>
          <p:cNvPr id="5" name="Picture 4" descr="liberty-close.jpg"/>
          <p:cNvPicPr>
            <a:picLocks noChangeAspect="1"/>
          </p:cNvPicPr>
          <p:nvPr/>
        </p:nvPicPr>
        <p:blipFill>
          <a:blip r:embed="rId3" cstate="print"/>
          <a:srcRect r="30034"/>
          <a:stretch>
            <a:fillRect/>
          </a:stretch>
        </p:blipFill>
        <p:spPr>
          <a:xfrm>
            <a:off x="4419600" y="3048000"/>
            <a:ext cx="4260675" cy="3429000"/>
          </a:xfrm>
          <a:prstGeom prst="rect">
            <a:avLst/>
          </a:prstGeom>
        </p:spPr>
      </p:pic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650" y="2895600"/>
            <a:ext cx="43485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5253959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7962"/>
            <a:ext cx="8229600" cy="4525963"/>
          </a:xfrm>
        </p:spPr>
        <p:txBody>
          <a:bodyPr/>
          <a:lstStyle/>
          <a:p>
            <a:endParaRPr lang="en-US"/>
          </a:p>
        </p:txBody>
      </p:sp>
      <p:pic>
        <p:nvPicPr>
          <p:cNvPr id="505860" name="Picture 4" descr="http://grail.cs.washington.edu/software/pmvs/images/col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562"/>
            <a:ext cx="4645516" cy="3245210"/>
          </a:xfrm>
          <a:prstGeom prst="rect">
            <a:avLst/>
          </a:prstGeom>
          <a:noFill/>
        </p:spPr>
      </p:pic>
      <p:pic>
        <p:nvPicPr>
          <p:cNvPr id="505862" name="Picture 6" descr="http://grail.cs.washington.edu/software/pmvs/images/col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82562"/>
            <a:ext cx="4572000" cy="3154190"/>
          </a:xfrm>
          <a:prstGeom prst="rect">
            <a:avLst/>
          </a:prstGeom>
          <a:noFill/>
        </p:spPr>
      </p:pic>
      <p:pic>
        <p:nvPicPr>
          <p:cNvPr id="505858" name="Picture 2" descr="http://grail.cs.washington.edu/software/pmvs/images/henry-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3306762"/>
            <a:ext cx="9144001" cy="28388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7989053"/>
      </p:ext>
    </p:extLst>
  </p:cSld>
  <p:clrMapOvr>
    <a:masterClrMapping/>
  </p:clrMapOvr>
  <p:transition advTm="29093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Head Reconstruction from Uncalibrated Internet Photos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4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Input: Internet photos</a:t>
            </a:r>
            <a:r>
              <a:rPr lang="zh-CN" altLang="en-US" sz="2400" dirty="0"/>
              <a:t> </a:t>
            </a:r>
            <a:r>
              <a:rPr lang="en-US" altLang="zh-CN" sz="2400" dirty="0"/>
              <a:t>in</a:t>
            </a:r>
            <a:r>
              <a:rPr lang="zh-CN" altLang="en-US" sz="2400" dirty="0"/>
              <a:t> </a:t>
            </a:r>
            <a:r>
              <a:rPr lang="en-US" altLang="zh-CN" sz="2400" dirty="0"/>
              <a:t>different</a:t>
            </a:r>
            <a:r>
              <a:rPr lang="zh-CN" altLang="en-US" sz="2400" dirty="0"/>
              <a:t> </a:t>
            </a:r>
            <a:r>
              <a:rPr lang="en-US" altLang="zh-CN" sz="2400" dirty="0"/>
              <a:t>poses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dirty="0"/>
              <a:t>expressions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Output: 3D model of </a:t>
            </a:r>
            <a:r>
              <a:rPr lang="en-US" sz="2800" dirty="0"/>
              <a:t>the head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8" t="19502" r="10487" b="65796"/>
          <a:stretch/>
        </p:blipFill>
        <p:spPr>
          <a:xfrm>
            <a:off x="1469571" y="4800600"/>
            <a:ext cx="5687881" cy="15881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119" y="1828800"/>
            <a:ext cx="4511355" cy="24694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57452" y="5943600"/>
            <a:ext cx="15728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work of</a:t>
            </a:r>
          </a:p>
          <a:p>
            <a:r>
              <a:rPr lang="en-US" dirty="0">
                <a:solidFill>
                  <a:schemeClr val="accent6"/>
                </a:solidFill>
              </a:rPr>
              <a:t>Shu Liang</a:t>
            </a:r>
          </a:p>
        </p:txBody>
      </p:sp>
    </p:spTree>
    <p:extLst>
      <p:ext uri="{BB962C8B-B14F-4D97-AF65-F5344CB8AC3E}">
        <p14:creationId xmlns:p14="http://schemas.microsoft.com/office/powerpoint/2010/main" val="31744741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Comic Sans MS" panose="030F0702030302020204" pitchFamily="66" charset="0"/>
              </a:rPr>
              <a:t>Recognizing Deformable Shapes</a:t>
            </a:r>
            <a:r>
              <a:rPr lang="en-US" altLang="en-US"/>
              <a:t>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Comic Sans MS" panose="030F0702030302020204" pitchFamily="66" charset="0"/>
              </a:rPr>
              <a:t>Salvador Ruiz Correa</a:t>
            </a:r>
          </a:p>
          <a:p>
            <a:pPr eaLnBrk="1" hangingPunct="1">
              <a:defRPr/>
            </a:pPr>
            <a:r>
              <a:rPr lang="en-US" altLang="en-US">
                <a:latin typeface="Comic Sans MS" panose="030F0702030302020204" pitchFamily="66" charset="0"/>
              </a:rPr>
              <a:t>(CSE/EE576 Computer Vision I)</a:t>
            </a:r>
          </a:p>
        </p:txBody>
      </p:sp>
    </p:spTree>
    <p:extLst>
      <p:ext uri="{BB962C8B-B14F-4D97-AF65-F5344CB8AC3E}">
        <p14:creationId xmlns:p14="http://schemas.microsoft.com/office/powerpoint/2010/main" val="5694859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Comic Sans MS" panose="030F0702030302020204" pitchFamily="66" charset="0"/>
              </a:rPr>
              <a:t>Goal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600">
                <a:latin typeface="Comic Sans MS" panose="030F0702030302020204" pitchFamily="66" charset="0"/>
              </a:rPr>
              <a:t>We are interested in  developing algorithms for recognizing and classifying deformable object shapes from range data.</a:t>
            </a:r>
          </a:p>
        </p:txBody>
      </p:sp>
      <p:pic>
        <p:nvPicPr>
          <p:cNvPr id="5124" name="Picture 5" descr="jul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276600"/>
            <a:ext cx="1538288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239000" y="2590800"/>
            <a:ext cx="182880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3-D Output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Surface Mesh</a:t>
            </a:r>
          </a:p>
        </p:txBody>
      </p:sp>
      <p:pic>
        <p:nvPicPr>
          <p:cNvPr id="5126" name="Picture 7" descr="P002959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52800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082675" y="2895600"/>
            <a:ext cx="2401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3-D Laser Scanner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-152400" y="4038600"/>
            <a:ext cx="1295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Input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3-D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Object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flipV="1">
            <a:off x="914400" y="4038600"/>
            <a:ext cx="9144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685800" y="5510213"/>
            <a:ext cx="81534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r>
              <a:rPr lang="en-US" altLang="en-US"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2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This is a  difficult problem that is relevant in several application fields.</a:t>
            </a:r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2209800" y="32766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 flipV="1">
            <a:off x="4038600" y="4114800"/>
            <a:ext cx="6858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3962400" y="3276600"/>
            <a:ext cx="8826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Range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data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3657600" y="4267200"/>
            <a:ext cx="15160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(Cloud of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3-D points)</a:t>
            </a:r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5181600" y="3657600"/>
            <a:ext cx="1371600" cy="914400"/>
          </a:xfrm>
          <a:prstGeom prst="rect">
            <a:avLst/>
          </a:prstGeom>
          <a:noFill/>
          <a:ln w="381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 flipV="1">
            <a:off x="6629400" y="4114800"/>
            <a:ext cx="6858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5164138" y="3733800"/>
            <a:ext cx="13049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1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Post-</a:t>
            </a:r>
          </a:p>
          <a:p>
            <a:pPr algn="ctr" eaLnBrk="1" hangingPunct="1">
              <a:defRPr/>
            </a:pPr>
            <a:r>
              <a:rPr lang="en-US" altLang="en-US" sz="1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processing</a:t>
            </a:r>
          </a:p>
        </p:txBody>
      </p:sp>
    </p:spTree>
    <p:extLst>
      <p:ext uri="{BB962C8B-B14F-4D97-AF65-F5344CB8AC3E}">
        <p14:creationId xmlns:p14="http://schemas.microsoft.com/office/powerpoint/2010/main" val="246146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What Kind Of Deformations?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019800" y="4038600"/>
            <a:ext cx="182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Toy animals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447800" y="4953000"/>
            <a:ext cx="162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3-D Faces</a:t>
            </a:r>
          </a:p>
        </p:txBody>
      </p:sp>
      <p:pic>
        <p:nvPicPr>
          <p:cNvPr id="9221" name="Picture 5" descr="tr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410200"/>
            <a:ext cx="101123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tr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5410200"/>
            <a:ext cx="10429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 descr="tr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410200"/>
            <a:ext cx="97948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2667000" y="6000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029200" y="2133600"/>
            <a:ext cx="9286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chemeClr val="bg1"/>
                </a:solidFill>
              </a:rPr>
              <a:t>Normal </a:t>
            </a:r>
          </a:p>
        </p:txBody>
      </p:sp>
      <p:pic>
        <p:nvPicPr>
          <p:cNvPr id="9226" name="Picture 10" descr="m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657600"/>
            <a:ext cx="10668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1" descr="m3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657600"/>
            <a:ext cx="9144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2" descr="m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505200"/>
            <a:ext cx="8778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1676400" y="3200400"/>
            <a:ext cx="1614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Mandibles</a:t>
            </a:r>
          </a:p>
        </p:txBody>
      </p:sp>
      <p:pic>
        <p:nvPicPr>
          <p:cNvPr id="9230" name="Picture 14" descr="head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1092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15" descr="head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2600"/>
            <a:ext cx="98266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Picture 16" descr="head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28800"/>
            <a:ext cx="10001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17" descr="head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752600"/>
            <a:ext cx="990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18" descr="d1leftsid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438400"/>
            <a:ext cx="160020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19" descr="d0_d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362200"/>
            <a:ext cx="1371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20" descr="d0lsid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38400"/>
            <a:ext cx="12954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5867400" y="18288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Neurocranium</a:t>
            </a: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533400" y="3733800"/>
            <a:ext cx="936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chemeClr val="bg1"/>
                </a:solidFill>
              </a:rPr>
              <a:t>Normal</a:t>
            </a:r>
            <a:r>
              <a:rPr lang="en-US" altLang="en-US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9239" name="Picture 23" descr="tiger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572000"/>
            <a:ext cx="1295400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0" name="Picture 24" descr="lepard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572000"/>
            <a:ext cx="1143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1" name="Picture 25" descr="lion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495800"/>
            <a:ext cx="1219200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2" name="Text Box 28"/>
          <p:cNvSpPr txBox="1">
            <a:spLocks noChangeArrowheads="1"/>
          </p:cNvSpPr>
          <p:nvPr/>
        </p:nvSpPr>
        <p:spPr bwMode="auto">
          <a:xfrm>
            <a:off x="2209800" y="4419600"/>
            <a:ext cx="11509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chemeClr val="bg1"/>
                </a:solidFill>
              </a:rPr>
              <a:t>Abnormal</a:t>
            </a:r>
            <a:r>
              <a:rPr lang="en-US" altLang="en-US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243" name="Text Box 29"/>
          <p:cNvSpPr txBox="1">
            <a:spLocks noChangeArrowheads="1"/>
          </p:cNvSpPr>
          <p:nvPr/>
        </p:nvSpPr>
        <p:spPr bwMode="auto">
          <a:xfrm>
            <a:off x="7162800" y="3429000"/>
            <a:ext cx="11509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chemeClr val="bg1"/>
                </a:solidFill>
              </a:rPr>
              <a:t>Abnormal</a:t>
            </a:r>
            <a:r>
              <a:rPr lang="en-US" altLang="en-US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244" name="Text Box 30"/>
          <p:cNvSpPr txBox="1">
            <a:spLocks noChangeArrowheads="1"/>
          </p:cNvSpPr>
          <p:nvPr/>
        </p:nvSpPr>
        <p:spPr bwMode="auto">
          <a:xfrm>
            <a:off x="5181600" y="5791200"/>
            <a:ext cx="35893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Shape classes: significant</a:t>
            </a:r>
          </a:p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amount of intra-class variability</a:t>
            </a:r>
          </a:p>
        </p:txBody>
      </p:sp>
    </p:spTree>
    <p:extLst>
      <p:ext uri="{BB962C8B-B14F-4D97-AF65-F5344CB8AC3E}">
        <p14:creationId xmlns:p14="http://schemas.microsoft.com/office/powerpoint/2010/main" val="20288532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000" dirty="0">
                <a:latin typeface="Comic Sans MS" panose="030F0702030302020204" pitchFamily="66" charset="0"/>
              </a:rPr>
              <a:t>Component-Based Methodology</a:t>
            </a:r>
            <a:br>
              <a:rPr lang="en-US" altLang="en-US" sz="4000" dirty="0">
                <a:latin typeface="Comic Sans MS" panose="030F0702030302020204" pitchFamily="66" charset="0"/>
              </a:rPr>
            </a:br>
            <a:endParaRPr lang="en-US" altLang="en-US" sz="4000" dirty="0">
              <a:latin typeface="Comic Sans MS" panose="030F0702030302020204" pitchFamily="66" charset="0"/>
            </a:endParaRP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3511550" y="3976688"/>
            <a:ext cx="358775" cy="457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752600" y="1600200"/>
            <a:ext cx="1539875" cy="1227138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Numeric</a:t>
            </a:r>
          </a:p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752600" y="3236913"/>
            <a:ext cx="1557338" cy="1182687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Components</a:t>
            </a: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2549525" y="2827338"/>
            <a:ext cx="0" cy="40957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1752600" y="4876800"/>
            <a:ext cx="1495425" cy="123825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Symbolic</a:t>
            </a:r>
          </a:p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5029200" y="4191000"/>
            <a:ext cx="1447800" cy="1052513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Architecture</a:t>
            </a:r>
          </a:p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of </a:t>
            </a:r>
          </a:p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Classifiers</a:t>
            </a: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V="1">
            <a:off x="3511550" y="5119688"/>
            <a:ext cx="358775" cy="457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3886200" y="4495800"/>
            <a:ext cx="457200" cy="457200"/>
          </a:xfrm>
          <a:prstGeom prst="ellipse">
            <a:avLst/>
          </a:prstGeom>
          <a:noFill/>
          <a:ln w="1270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>
            <a:off x="4419600" y="4724400"/>
            <a:ext cx="533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6858000" y="4267200"/>
            <a:ext cx="22860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1700">
                <a:effectLst>
                  <a:outerShdw blurRad="38100" dist="38100" dir="2700000" algn="tl">
                    <a:srgbClr val="000000"/>
                  </a:outerShdw>
                </a:effectLst>
              </a:rPr>
              <a:t>Recognition And Classification Of</a:t>
            </a:r>
          </a:p>
          <a:p>
            <a:pPr algn="ctr" eaLnBrk="1" hangingPunct="1">
              <a:defRPr/>
            </a:pPr>
            <a:r>
              <a:rPr lang="en-US" altLang="en-US" sz="1700">
                <a:effectLst>
                  <a:outerShdw blurRad="38100" dist="38100" dir="2700000" algn="tl">
                    <a:srgbClr val="000000"/>
                  </a:outerShdw>
                </a:effectLst>
              </a:rPr>
              <a:t>Deformable Shapes </a:t>
            </a:r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6553200" y="4724400"/>
            <a:ext cx="533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4246563" y="1957388"/>
            <a:ext cx="3613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Overcomes the limitations</a:t>
            </a:r>
          </a:p>
          <a:p>
            <a:pPr algn="ctr" eaLnBrk="1" hangingPunct="1">
              <a:defRPr/>
            </a:pP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of the alignment-verification</a:t>
            </a:r>
          </a:p>
          <a:p>
            <a:pPr algn="ctr" eaLnBrk="1" hangingPunct="1">
              <a:defRPr/>
            </a:pP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approach</a:t>
            </a:r>
          </a:p>
        </p:txBody>
      </p:sp>
      <p:sp>
        <p:nvSpPr>
          <p:cNvPr id="15375" name="Text Box 23"/>
          <p:cNvSpPr txBox="1">
            <a:spLocks noChangeArrowheads="1"/>
          </p:cNvSpPr>
          <p:nvPr/>
        </p:nvSpPr>
        <p:spPr bwMode="auto">
          <a:xfrm>
            <a:off x="2844800" y="2884488"/>
            <a:ext cx="86836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en-US" sz="1800">
                <a:solidFill>
                  <a:schemeClr val="tx2"/>
                </a:solidFill>
                <a:latin typeface="Comic Sans MS" panose="030F0702030302020204" pitchFamily="66" charset="0"/>
              </a:rPr>
              <a:t>define</a:t>
            </a:r>
          </a:p>
        </p:txBody>
      </p:sp>
      <p:sp>
        <p:nvSpPr>
          <p:cNvPr id="23576" name="Text Box 24"/>
          <p:cNvSpPr txBox="1">
            <a:spLocks noChangeArrowheads="1"/>
          </p:cNvSpPr>
          <p:nvPr/>
        </p:nvSpPr>
        <p:spPr bwMode="auto">
          <a:xfrm>
            <a:off x="-87314" y="4114800"/>
            <a:ext cx="1773242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Describe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spatial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configuration</a:t>
            </a:r>
          </a:p>
        </p:txBody>
      </p:sp>
      <p:sp>
        <p:nvSpPr>
          <p:cNvPr id="23578" name="Line 26"/>
          <p:cNvSpPr>
            <a:spLocks noChangeShapeType="1"/>
          </p:cNvSpPr>
          <p:nvPr/>
        </p:nvSpPr>
        <p:spPr bwMode="auto">
          <a:xfrm flipV="1">
            <a:off x="2514600" y="4419600"/>
            <a:ext cx="0" cy="457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79" name="Text Box 27"/>
          <p:cNvSpPr txBox="1">
            <a:spLocks noChangeArrowheads="1"/>
          </p:cNvSpPr>
          <p:nvPr/>
        </p:nvSpPr>
        <p:spPr bwMode="auto">
          <a:xfrm>
            <a:off x="1685925" y="1565275"/>
            <a:ext cx="2873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</a:p>
        </p:txBody>
      </p:sp>
      <p:sp>
        <p:nvSpPr>
          <p:cNvPr id="15379" name="Text Box 29"/>
          <p:cNvSpPr txBox="1">
            <a:spLocks noChangeArrowheads="1"/>
          </p:cNvSpPr>
          <p:nvPr/>
        </p:nvSpPr>
        <p:spPr bwMode="auto">
          <a:xfrm>
            <a:off x="1676400" y="3200400"/>
            <a:ext cx="32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/>
              <a:t>2</a:t>
            </a:r>
          </a:p>
        </p:txBody>
      </p:sp>
      <p:sp>
        <p:nvSpPr>
          <p:cNvPr id="15380" name="Text Box 30"/>
          <p:cNvSpPr txBox="1">
            <a:spLocks noChangeArrowheads="1"/>
          </p:cNvSpPr>
          <p:nvPr/>
        </p:nvSpPr>
        <p:spPr bwMode="auto">
          <a:xfrm>
            <a:off x="1676400" y="4876800"/>
            <a:ext cx="32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/>
              <a:t>3</a:t>
            </a:r>
          </a:p>
        </p:txBody>
      </p:sp>
      <p:sp>
        <p:nvSpPr>
          <p:cNvPr id="15381" name="Text Box 31"/>
          <p:cNvSpPr txBox="1">
            <a:spLocks noChangeArrowheads="1"/>
          </p:cNvSpPr>
          <p:nvPr/>
        </p:nvSpPr>
        <p:spPr bwMode="auto">
          <a:xfrm>
            <a:off x="6172200" y="3719513"/>
            <a:ext cx="32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280822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58511"/>
            <a:ext cx="8229600" cy="10937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dirty="0">
                <a:latin typeface="Comic Sans MS" panose="030F0702030302020204" pitchFamily="66" charset="0"/>
              </a:rPr>
              <a:t>Numeric Signatures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6477000" y="4267200"/>
            <a:ext cx="1676400" cy="10668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Architecture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Classifiers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1752600" y="1447800"/>
            <a:ext cx="1981200" cy="10668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Numeric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1752600" y="3200400"/>
            <a:ext cx="2057400" cy="12192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Components</a:t>
            </a:r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>
            <a:off x="2819400" y="2514600"/>
            <a:ext cx="0" cy="685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1752600" y="5029200"/>
            <a:ext cx="2057400" cy="12192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Symbolic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7772400" y="38100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</a:p>
        </p:txBody>
      </p:sp>
      <p:grpSp>
        <p:nvGrpSpPr>
          <p:cNvPr id="23561" name="Group 24"/>
          <p:cNvGrpSpPr>
            <a:grpSpLocks/>
          </p:cNvGrpSpPr>
          <p:nvPr/>
        </p:nvGrpSpPr>
        <p:grpSpPr bwMode="auto">
          <a:xfrm>
            <a:off x="4343400" y="3962400"/>
            <a:ext cx="1905000" cy="1828800"/>
            <a:chOff x="3024" y="2112"/>
            <a:chExt cx="1200" cy="1152"/>
          </a:xfrm>
        </p:grpSpPr>
        <p:sp>
          <p:nvSpPr>
            <p:cNvPr id="30745" name="Line 25"/>
            <p:cNvSpPr>
              <a:spLocks noChangeShapeType="1"/>
            </p:cNvSpPr>
            <p:nvPr/>
          </p:nvSpPr>
          <p:spPr bwMode="auto">
            <a:xfrm>
              <a:off x="3024" y="2112"/>
              <a:ext cx="384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746" name="Line 26"/>
            <p:cNvSpPr>
              <a:spLocks noChangeShapeType="1"/>
            </p:cNvSpPr>
            <p:nvPr/>
          </p:nvSpPr>
          <p:spPr bwMode="auto">
            <a:xfrm flipV="1">
              <a:off x="3072" y="2928"/>
              <a:ext cx="336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747" name="Oval 27"/>
            <p:cNvSpPr>
              <a:spLocks noChangeArrowheads="1"/>
            </p:cNvSpPr>
            <p:nvPr/>
          </p:nvSpPr>
          <p:spPr bwMode="auto">
            <a:xfrm>
              <a:off x="3456" y="2496"/>
              <a:ext cx="336" cy="336"/>
            </a:xfrm>
            <a:prstGeom prst="ellipse">
              <a:avLst/>
            </a:prstGeom>
            <a:noFill/>
            <a:ln w="12700" algn="ctr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altLang="en-US" sz="2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+</a:t>
              </a:r>
            </a:p>
          </p:txBody>
        </p:sp>
        <p:sp>
          <p:nvSpPr>
            <p:cNvPr id="30748" name="Line 28"/>
            <p:cNvSpPr>
              <a:spLocks noChangeShapeType="1"/>
            </p:cNvSpPr>
            <p:nvPr/>
          </p:nvSpPr>
          <p:spPr bwMode="auto">
            <a:xfrm flipV="1">
              <a:off x="3888" y="2640"/>
              <a:ext cx="33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0752" name="Text Box 32"/>
          <p:cNvSpPr txBox="1">
            <a:spLocks noChangeArrowheads="1"/>
          </p:cNvSpPr>
          <p:nvPr/>
        </p:nvSpPr>
        <p:spPr bwMode="auto">
          <a:xfrm>
            <a:off x="1773238" y="1447800"/>
            <a:ext cx="298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</a:p>
        </p:txBody>
      </p:sp>
      <p:sp>
        <p:nvSpPr>
          <p:cNvPr id="30753" name="Text Box 33"/>
          <p:cNvSpPr txBox="1">
            <a:spLocks noChangeArrowheads="1"/>
          </p:cNvSpPr>
          <p:nvPr/>
        </p:nvSpPr>
        <p:spPr bwMode="auto">
          <a:xfrm>
            <a:off x="1752600" y="32004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</a:p>
        </p:txBody>
      </p:sp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1752600" y="50292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4191000" y="1524000"/>
            <a:ext cx="2667000" cy="12003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Encode Local </a:t>
            </a:r>
          </a:p>
          <a:p>
            <a:pPr algn="ctr" eaLnBrk="1" hangingPunct="1">
              <a:defRPr/>
            </a:pPr>
            <a:r>
              <a:rPr lang="en-US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Surface Geometry  of an Object</a:t>
            </a:r>
          </a:p>
        </p:txBody>
      </p:sp>
    </p:spTree>
    <p:extLst>
      <p:ext uri="{BB962C8B-B14F-4D97-AF65-F5344CB8AC3E}">
        <p14:creationId xmlns:p14="http://schemas.microsoft.com/office/powerpoint/2010/main" val="319628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2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000">
                <a:latin typeface="Comic Sans MS" panose="030F0702030302020204" pitchFamily="66" charset="0"/>
              </a:rPr>
              <a:t>The Spin Image Signature</a:t>
            </a:r>
          </a:p>
        </p:txBody>
      </p:sp>
      <p:sp>
        <p:nvSpPr>
          <p:cNvPr id="24579" name="AutoShape 3"/>
          <p:cNvSpPr>
            <a:spLocks noChangeArrowheads="1"/>
          </p:cNvSpPr>
          <p:nvPr/>
        </p:nvSpPr>
        <p:spPr bwMode="auto">
          <a:xfrm>
            <a:off x="2895600" y="3657600"/>
            <a:ext cx="3276600" cy="1143000"/>
          </a:xfrm>
          <a:prstGeom prst="parallelogram">
            <a:avLst>
              <a:gd name="adj" fmla="val 71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n-US" alt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1076" name="Line 4"/>
          <p:cNvSpPr>
            <a:spLocks noChangeShapeType="1"/>
          </p:cNvSpPr>
          <p:nvPr/>
        </p:nvSpPr>
        <p:spPr bwMode="auto">
          <a:xfrm flipV="1">
            <a:off x="4495800" y="32004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077" name="Oval 5"/>
          <p:cNvSpPr>
            <a:spLocks noChangeArrowheads="1"/>
          </p:cNvSpPr>
          <p:nvPr/>
        </p:nvSpPr>
        <p:spPr bwMode="auto">
          <a:xfrm>
            <a:off x="4419600" y="4114800"/>
            <a:ext cx="152400" cy="152400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078" name="Oval 6"/>
          <p:cNvSpPr>
            <a:spLocks noChangeArrowheads="1"/>
          </p:cNvSpPr>
          <p:nvPr/>
        </p:nvSpPr>
        <p:spPr bwMode="auto">
          <a:xfrm>
            <a:off x="5334000" y="3048000"/>
            <a:ext cx="152400" cy="152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4038600" y="4038600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400" b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5486400" y="26670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31081" name="Line 9"/>
          <p:cNvSpPr>
            <a:spLocks noChangeShapeType="1"/>
          </p:cNvSpPr>
          <p:nvPr/>
        </p:nvSpPr>
        <p:spPr bwMode="auto">
          <a:xfrm>
            <a:off x="5410200" y="3124200"/>
            <a:ext cx="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082" name="Line 10"/>
          <p:cNvSpPr>
            <a:spLocks noChangeShapeType="1"/>
          </p:cNvSpPr>
          <p:nvPr/>
        </p:nvSpPr>
        <p:spPr bwMode="auto">
          <a:xfrm flipV="1">
            <a:off x="4495800" y="3962400"/>
            <a:ext cx="9144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4098925" y="293687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4860925" y="3997325"/>
            <a:ext cx="376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400" b="1">
                <a:solidFill>
                  <a:schemeClr val="bg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5029200" y="3276600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381000" y="2185988"/>
            <a:ext cx="8026400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P is the selected vertex.</a:t>
            </a:r>
          </a:p>
          <a:p>
            <a:pPr algn="l" eaLnBrk="1" hangingPunct="1"/>
            <a:endParaRPr lang="en-US" altLang="en-US" sz="2000">
              <a:solidFill>
                <a:schemeClr val="tx1"/>
              </a:solidFill>
            </a:endParaRP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X is a contributing point</a:t>
            </a: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    of the mesh.</a:t>
            </a:r>
          </a:p>
          <a:p>
            <a:pPr algn="l" eaLnBrk="1" hangingPunct="1"/>
            <a:endParaRPr lang="en-US" altLang="en-US" sz="2000">
              <a:solidFill>
                <a:schemeClr val="tx1"/>
              </a:solidFill>
            </a:endParaRPr>
          </a:p>
          <a:p>
            <a:pPr algn="l" eaLnBrk="1" hangingPunct="1"/>
            <a:endParaRPr lang="en-US" altLang="en-US" sz="2000">
              <a:solidFill>
                <a:schemeClr val="tx1"/>
              </a:solidFill>
            </a:endParaRPr>
          </a:p>
          <a:p>
            <a:pPr algn="l" eaLnBrk="1" hangingPunct="1"/>
            <a:endParaRPr lang="en-US" altLang="en-US" sz="2000">
              <a:solidFill>
                <a:schemeClr val="tx1"/>
              </a:solidFill>
            </a:endParaRPr>
          </a:p>
          <a:p>
            <a:pPr algn="l" eaLnBrk="1" hangingPunct="1"/>
            <a:endParaRPr lang="en-US" altLang="en-US" sz="2000">
              <a:solidFill>
                <a:schemeClr val="tx1"/>
              </a:solidFill>
            </a:endParaRPr>
          </a:p>
          <a:p>
            <a:pPr algn="l" eaLnBrk="1" hangingPunct="1"/>
            <a:endParaRPr lang="en-US" altLang="en-US" sz="200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 is the perpendicular distance from X to P’s surface normal.</a:t>
            </a:r>
          </a:p>
          <a:p>
            <a:pPr algn="l" eaLnBrk="1" hangingPunct="1"/>
            <a:endParaRPr lang="en-US" altLang="en-US" sz="200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 is the signed perpendicular distance from X to P’s tangent plane.</a:t>
            </a:r>
            <a:endParaRPr lang="en-US" altLang="en-US" sz="2000">
              <a:solidFill>
                <a:schemeClr val="tx1"/>
              </a:solidFill>
            </a:endParaRPr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5927725" y="3979863"/>
            <a:ext cx="23129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tangent plane at P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ECBA023-225C-4DBF-89F3-D54AB2A5BFB4}"/>
                  </a:ext>
                </a:extLst>
              </p14:cNvPr>
              <p14:cNvContentPartPr/>
              <p14:nvPr/>
            </p14:nvContentPartPr>
            <p14:xfrm>
              <a:off x="4188600" y="3920400"/>
              <a:ext cx="493920" cy="531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ECBA023-225C-4DBF-89F3-D54AB2A5BFB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79240" y="3911040"/>
                <a:ext cx="512640" cy="55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53722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000">
                <a:latin typeface="Comic Sans MS" panose="030F0702030302020204" pitchFamily="66" charset="0"/>
              </a:rPr>
              <a:t>Spin Image Construction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914400" y="2138363"/>
            <a:ext cx="767397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en-US" altLang="en-US" sz="2000">
                <a:solidFill>
                  <a:schemeClr val="tx1"/>
                </a:solidFill>
              </a:rPr>
              <a:t>A spin image is constructed</a:t>
            </a: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    - about a specified oriented point o of the object surface</a:t>
            </a: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    -  with respect to a set of contributing points C, which is</a:t>
            </a: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       controlled by maximum distance and angle from o.</a:t>
            </a:r>
          </a:p>
          <a:p>
            <a:pPr algn="l" eaLnBrk="1" hangingPunct="1"/>
            <a:endParaRPr lang="en-US" altLang="en-US" sz="2000">
              <a:solidFill>
                <a:schemeClr val="tx1"/>
              </a:solidFill>
            </a:endParaRPr>
          </a:p>
          <a:p>
            <a:pPr algn="l" eaLnBrk="1" hangingPunct="1">
              <a:buFontTx/>
              <a:buChar char="•"/>
            </a:pPr>
            <a:r>
              <a:rPr lang="en-US" altLang="en-US" sz="2000">
                <a:solidFill>
                  <a:schemeClr val="tx1"/>
                </a:solidFill>
              </a:rPr>
              <a:t>  It is stored as an array of accumulators S(</a:t>
            </a:r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,) computed via:</a:t>
            </a:r>
          </a:p>
          <a:p>
            <a:pPr algn="l" eaLnBrk="1" hangingPunct="1"/>
            <a:endParaRPr lang="en-US" altLang="en-US" sz="200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algn="l" eaLnBrk="1" hangingPunct="1">
              <a:buFontTx/>
              <a:buChar char="•"/>
            </a:pPr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  For each point c in C(o)</a:t>
            </a:r>
          </a:p>
          <a:p>
            <a:pPr algn="l" eaLnBrk="1" hangingPunct="1"/>
            <a:endParaRPr lang="en-US" altLang="en-US" sz="200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    1. compute  and  for c.</a:t>
            </a: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    2. increment S </a:t>
            </a:r>
            <a:r>
              <a:rPr lang="en-US" altLang="en-US" sz="2000">
                <a:solidFill>
                  <a:schemeClr val="tx1"/>
                </a:solidFill>
              </a:rPr>
              <a:t>(</a:t>
            </a:r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,) </a:t>
            </a:r>
          </a:p>
        </p:txBody>
      </p:sp>
      <p:sp>
        <p:nvSpPr>
          <p:cNvPr id="132100" name="Arc 4"/>
          <p:cNvSpPr>
            <a:spLocks/>
          </p:cNvSpPr>
          <p:nvPr/>
        </p:nvSpPr>
        <p:spPr bwMode="auto">
          <a:xfrm>
            <a:off x="5867400" y="47244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1" name="Arc 5"/>
          <p:cNvSpPr>
            <a:spLocks/>
          </p:cNvSpPr>
          <p:nvPr/>
        </p:nvSpPr>
        <p:spPr bwMode="auto">
          <a:xfrm>
            <a:off x="5791200" y="50292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2" name="Arc 6"/>
          <p:cNvSpPr>
            <a:spLocks/>
          </p:cNvSpPr>
          <p:nvPr/>
        </p:nvSpPr>
        <p:spPr bwMode="auto">
          <a:xfrm>
            <a:off x="5638800" y="53340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3" name="Arc 7"/>
          <p:cNvSpPr>
            <a:spLocks/>
          </p:cNvSpPr>
          <p:nvPr/>
        </p:nvSpPr>
        <p:spPr bwMode="auto">
          <a:xfrm rot="6070738">
            <a:off x="6057900" y="52197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4" name="Arc 8"/>
          <p:cNvSpPr>
            <a:spLocks/>
          </p:cNvSpPr>
          <p:nvPr/>
        </p:nvSpPr>
        <p:spPr bwMode="auto">
          <a:xfrm rot="6070738">
            <a:off x="5753100" y="50673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5" name="Arc 9"/>
          <p:cNvSpPr>
            <a:spLocks/>
          </p:cNvSpPr>
          <p:nvPr/>
        </p:nvSpPr>
        <p:spPr bwMode="auto">
          <a:xfrm rot="6070738">
            <a:off x="5448300" y="49149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6" name="Arc 10"/>
          <p:cNvSpPr>
            <a:spLocks/>
          </p:cNvSpPr>
          <p:nvPr/>
        </p:nvSpPr>
        <p:spPr bwMode="auto">
          <a:xfrm rot="6070738">
            <a:off x="5143500" y="47625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7" name="Arc 11"/>
          <p:cNvSpPr>
            <a:spLocks/>
          </p:cNvSpPr>
          <p:nvPr/>
        </p:nvSpPr>
        <p:spPr bwMode="auto">
          <a:xfrm rot="6070738">
            <a:off x="4838700" y="46101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8" name="Arc 12"/>
          <p:cNvSpPr>
            <a:spLocks/>
          </p:cNvSpPr>
          <p:nvPr/>
        </p:nvSpPr>
        <p:spPr bwMode="auto">
          <a:xfrm>
            <a:off x="5410200" y="55626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9" name="Line 13"/>
          <p:cNvSpPr>
            <a:spLocks noChangeShapeType="1"/>
          </p:cNvSpPr>
          <p:nvPr/>
        </p:nvSpPr>
        <p:spPr bwMode="auto">
          <a:xfrm flipV="1">
            <a:off x="6400800" y="46482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6400800" y="51054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o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DD670F0-D7BA-44AC-A154-EE365C538F2C}"/>
                  </a:ext>
                </a:extLst>
              </p14:cNvPr>
              <p14:cNvContentPartPr/>
              <p14:nvPr/>
            </p14:nvContentPartPr>
            <p14:xfrm>
              <a:off x="2031840" y="4051800"/>
              <a:ext cx="5506200" cy="2652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DD670F0-D7BA-44AC-A154-EE365C538F2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22480" y="4042440"/>
                <a:ext cx="5524920" cy="267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21953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228600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Numeric Signatures: Spin Images</a:t>
            </a:r>
            <a:br>
              <a:rPr lang="en-US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endParaRPr lang="en-US" altLang="en-US" sz="36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343400"/>
            <a:ext cx="8382000" cy="2362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95300" indent="-495300" eaLnBrk="1" hangingPunct="1">
              <a:lnSpc>
                <a:spcPct val="80000"/>
              </a:lnSpc>
              <a:defRPr/>
            </a:pPr>
            <a:endParaRPr lang="en-US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marL="495300" indent="-495300" eaLnBrk="1" hangingPunct="1">
              <a:lnSpc>
                <a:spcPct val="80000"/>
              </a:lnSpc>
              <a:defRPr/>
            </a:pPr>
            <a:r>
              <a:rPr lang="en-US" altLang="en-US" sz="2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Rich set of surface shape descriptors.</a:t>
            </a:r>
          </a:p>
          <a:p>
            <a:pPr marL="495300" indent="-495300" eaLnBrk="1" hangingPunct="1">
              <a:lnSpc>
                <a:spcPct val="80000"/>
              </a:lnSpc>
              <a:defRPr/>
            </a:pPr>
            <a:endParaRPr lang="en-US" altLang="en-US" sz="2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marL="495300" indent="-495300" eaLnBrk="1" hangingPunct="1">
              <a:lnSpc>
                <a:spcPct val="80000"/>
              </a:lnSpc>
              <a:defRPr/>
            </a:pPr>
            <a:r>
              <a:rPr lang="en-US" altLang="en-US" sz="2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Their spatial scale can be modified  to include local and non-local surface  features. </a:t>
            </a:r>
          </a:p>
          <a:p>
            <a:pPr marL="495300" indent="-495300" eaLnBrk="1" hangingPunct="1">
              <a:lnSpc>
                <a:spcPct val="80000"/>
              </a:lnSpc>
              <a:defRPr/>
            </a:pPr>
            <a:endParaRPr lang="en-US" altLang="en-US" sz="2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marL="495300" indent="-495300" eaLnBrk="1" hangingPunct="1">
              <a:lnSpc>
                <a:spcPct val="80000"/>
              </a:lnSpc>
              <a:defRPr/>
            </a:pPr>
            <a:r>
              <a:rPr lang="en-US" altLang="en-US" sz="2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Representation is robust to scene clutter and occlusions.</a:t>
            </a:r>
          </a:p>
        </p:txBody>
      </p:sp>
      <p:pic>
        <p:nvPicPr>
          <p:cNvPr id="26628" name="Picture 5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88" y="1492250"/>
            <a:ext cx="1076325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6" descr="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913" y="1492250"/>
            <a:ext cx="96837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7" descr="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1371600"/>
            <a:ext cx="1062038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8" descr="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1552575"/>
            <a:ext cx="985838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9" descr="train_02463_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765425"/>
            <a:ext cx="989013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10" descr="train_03500_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2765425"/>
            <a:ext cx="974725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icture 11" descr="train_03523_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25750"/>
            <a:ext cx="92233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12" descr="train_03714_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13" y="2825750"/>
            <a:ext cx="874712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13" descr="train_03767_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2765425"/>
            <a:ext cx="9779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7" name="Picture 14" descr="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552575"/>
            <a:ext cx="906463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1219200" y="2765425"/>
            <a:ext cx="1035050" cy="968375"/>
          </a:xfrm>
          <a:prstGeom prst="rect">
            <a:avLst/>
          </a:prstGeom>
          <a:noFill/>
          <a:ln w="254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0" name="Rectangle 16"/>
          <p:cNvSpPr>
            <a:spLocks noChangeArrowheads="1"/>
          </p:cNvSpPr>
          <p:nvPr/>
        </p:nvSpPr>
        <p:spPr bwMode="auto">
          <a:xfrm>
            <a:off x="2576513" y="2765425"/>
            <a:ext cx="1035050" cy="968375"/>
          </a:xfrm>
          <a:prstGeom prst="rect">
            <a:avLst/>
          </a:prstGeom>
          <a:noFill/>
          <a:ln w="254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3935413" y="2765425"/>
            <a:ext cx="1033462" cy="968375"/>
          </a:xfrm>
          <a:prstGeom prst="rect">
            <a:avLst/>
          </a:prstGeom>
          <a:noFill/>
          <a:ln w="254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5292725" y="2765425"/>
            <a:ext cx="1033463" cy="968375"/>
          </a:xfrm>
          <a:prstGeom prst="rect">
            <a:avLst/>
          </a:prstGeom>
          <a:noFill/>
          <a:ln w="254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6584950" y="2765425"/>
            <a:ext cx="1035050" cy="968375"/>
          </a:xfrm>
          <a:prstGeom prst="rect">
            <a:avLst/>
          </a:prstGeom>
          <a:noFill/>
          <a:ln w="254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 flipV="1">
            <a:off x="762000" y="1752600"/>
            <a:ext cx="609600" cy="228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1676400" y="1600200"/>
            <a:ext cx="76200" cy="76200"/>
          </a:xfrm>
          <a:prstGeom prst="ellipse">
            <a:avLst/>
          </a:prstGeom>
          <a:solidFill>
            <a:schemeClr val="bg1"/>
          </a:solidFill>
          <a:ln w="1270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645" name="Text Box 22"/>
          <p:cNvSpPr txBox="1">
            <a:spLocks noChangeArrowheads="1"/>
          </p:cNvSpPr>
          <p:nvPr/>
        </p:nvSpPr>
        <p:spPr bwMode="auto">
          <a:xfrm>
            <a:off x="228600" y="1828800"/>
            <a:ext cx="422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360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26646" name="Text Box 23"/>
          <p:cNvSpPr txBox="1">
            <a:spLocks noChangeArrowheads="1"/>
          </p:cNvSpPr>
          <p:nvPr/>
        </p:nvSpPr>
        <p:spPr bwMode="auto">
          <a:xfrm>
            <a:off x="2819400" y="3810000"/>
            <a:ext cx="345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Spin images for point </a:t>
            </a:r>
            <a:r>
              <a:rPr lang="en-US" altLang="en-US" sz="2400" i="1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31768" name="Oval 24"/>
          <p:cNvSpPr>
            <a:spLocks noChangeArrowheads="1"/>
          </p:cNvSpPr>
          <p:nvPr/>
        </p:nvSpPr>
        <p:spPr bwMode="auto">
          <a:xfrm>
            <a:off x="5562600" y="1676400"/>
            <a:ext cx="76200" cy="76200"/>
          </a:xfrm>
          <a:prstGeom prst="ellipse">
            <a:avLst/>
          </a:prstGeom>
          <a:solidFill>
            <a:schemeClr val="bg1"/>
          </a:solidFill>
          <a:ln w="1270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9" name="Oval 25"/>
          <p:cNvSpPr>
            <a:spLocks noChangeArrowheads="1"/>
          </p:cNvSpPr>
          <p:nvPr/>
        </p:nvSpPr>
        <p:spPr bwMode="auto">
          <a:xfrm>
            <a:off x="4343400" y="1676400"/>
            <a:ext cx="76200" cy="76200"/>
          </a:xfrm>
          <a:prstGeom prst="ellipse">
            <a:avLst/>
          </a:prstGeom>
          <a:solidFill>
            <a:schemeClr val="bg1"/>
          </a:solidFill>
          <a:ln w="1270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70" name="Oval 26"/>
          <p:cNvSpPr>
            <a:spLocks noChangeArrowheads="1"/>
          </p:cNvSpPr>
          <p:nvPr/>
        </p:nvSpPr>
        <p:spPr bwMode="auto">
          <a:xfrm>
            <a:off x="2895600" y="1676400"/>
            <a:ext cx="76200" cy="76200"/>
          </a:xfrm>
          <a:prstGeom prst="ellipse">
            <a:avLst/>
          </a:prstGeom>
          <a:solidFill>
            <a:schemeClr val="bg1"/>
          </a:solidFill>
          <a:ln w="1270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71" name="Oval 27"/>
          <p:cNvSpPr>
            <a:spLocks noChangeArrowheads="1"/>
          </p:cNvSpPr>
          <p:nvPr/>
        </p:nvSpPr>
        <p:spPr bwMode="auto">
          <a:xfrm>
            <a:off x="6858000" y="1524000"/>
            <a:ext cx="76200" cy="76200"/>
          </a:xfrm>
          <a:prstGeom prst="ellipse">
            <a:avLst/>
          </a:prstGeom>
          <a:solidFill>
            <a:schemeClr val="bg1"/>
          </a:solidFill>
          <a:ln w="1270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651" name="Text Box 28"/>
          <p:cNvSpPr txBox="1">
            <a:spLocks noChangeArrowheads="1"/>
          </p:cNvSpPr>
          <p:nvPr/>
        </p:nvSpPr>
        <p:spPr bwMode="auto">
          <a:xfrm>
            <a:off x="7553325" y="1752600"/>
            <a:ext cx="1590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3-D faces</a:t>
            </a:r>
          </a:p>
        </p:txBody>
      </p:sp>
    </p:spTree>
    <p:extLst>
      <p:ext uri="{BB962C8B-B14F-4D97-AF65-F5344CB8AC3E}">
        <p14:creationId xmlns:p14="http://schemas.microsoft.com/office/powerpoint/2010/main" val="5267703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0937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>
                <a:latin typeface="Comic Sans MS" panose="030F0702030302020204" pitchFamily="66" charset="0"/>
              </a:rPr>
              <a:t>Components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228600" y="1524000"/>
            <a:ext cx="1981200" cy="10668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Numeric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228600" y="3276600"/>
            <a:ext cx="2057400" cy="12192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Components</a:t>
            </a:r>
          </a:p>
        </p:txBody>
      </p:sp>
      <p:sp>
        <p:nvSpPr>
          <p:cNvPr id="93190" name="Line 6"/>
          <p:cNvSpPr>
            <a:spLocks noChangeShapeType="1"/>
          </p:cNvSpPr>
          <p:nvPr/>
        </p:nvSpPr>
        <p:spPr bwMode="auto">
          <a:xfrm>
            <a:off x="1295400" y="2590800"/>
            <a:ext cx="0" cy="685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228600" y="5105400"/>
            <a:ext cx="2057400" cy="12192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Symbolic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grpSp>
        <p:nvGrpSpPr>
          <p:cNvPr id="27655" name="Group 21"/>
          <p:cNvGrpSpPr>
            <a:grpSpLocks/>
          </p:cNvGrpSpPr>
          <p:nvPr/>
        </p:nvGrpSpPr>
        <p:grpSpPr bwMode="auto">
          <a:xfrm>
            <a:off x="7239000" y="3886200"/>
            <a:ext cx="1676400" cy="1524000"/>
            <a:chOff x="3312" y="2448"/>
            <a:chExt cx="1056" cy="960"/>
          </a:xfrm>
        </p:grpSpPr>
        <p:sp>
          <p:nvSpPr>
            <p:cNvPr id="93187" name="Rectangle 3"/>
            <p:cNvSpPr>
              <a:spLocks noChangeArrowheads="1"/>
            </p:cNvSpPr>
            <p:nvPr/>
          </p:nvSpPr>
          <p:spPr bwMode="auto">
            <a:xfrm>
              <a:off x="3312" y="2736"/>
              <a:ext cx="1056" cy="672"/>
            </a:xfrm>
            <a:prstGeom prst="rect">
              <a:avLst/>
            </a:prstGeom>
            <a:noFill/>
            <a:ln w="1270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alt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Architecture</a:t>
              </a:r>
            </a:p>
            <a:p>
              <a:pPr algn="ctr" eaLnBrk="1" hangingPunct="1">
                <a:defRPr/>
              </a:pPr>
              <a:r>
                <a:rPr lang="en-US" alt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of </a:t>
              </a:r>
            </a:p>
            <a:p>
              <a:pPr algn="ctr" eaLnBrk="1" hangingPunct="1">
                <a:defRPr/>
              </a:pPr>
              <a:r>
                <a:rPr lang="en-US" alt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Classifiers</a:t>
              </a:r>
            </a:p>
          </p:txBody>
        </p:sp>
        <p:sp>
          <p:nvSpPr>
            <p:cNvPr id="93192" name="Text Box 8"/>
            <p:cNvSpPr txBox="1">
              <a:spLocks noChangeArrowheads="1"/>
            </p:cNvSpPr>
            <p:nvPr/>
          </p:nvSpPr>
          <p:spPr bwMode="auto">
            <a:xfrm>
              <a:off x="4128" y="2448"/>
              <a:ext cx="2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alt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4</a:t>
              </a:r>
            </a:p>
          </p:txBody>
        </p:sp>
      </p:grpSp>
      <p:grpSp>
        <p:nvGrpSpPr>
          <p:cNvPr id="27656" name="Group 9"/>
          <p:cNvGrpSpPr>
            <a:grpSpLocks/>
          </p:cNvGrpSpPr>
          <p:nvPr/>
        </p:nvGrpSpPr>
        <p:grpSpPr bwMode="auto">
          <a:xfrm>
            <a:off x="5181600" y="4038600"/>
            <a:ext cx="1905000" cy="1828800"/>
            <a:chOff x="3024" y="2112"/>
            <a:chExt cx="1200" cy="1152"/>
          </a:xfrm>
        </p:grpSpPr>
        <p:sp>
          <p:nvSpPr>
            <p:cNvPr id="93194" name="Line 10"/>
            <p:cNvSpPr>
              <a:spLocks noChangeShapeType="1"/>
            </p:cNvSpPr>
            <p:nvPr/>
          </p:nvSpPr>
          <p:spPr bwMode="auto">
            <a:xfrm>
              <a:off x="3024" y="2112"/>
              <a:ext cx="384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195" name="Line 11"/>
            <p:cNvSpPr>
              <a:spLocks noChangeShapeType="1"/>
            </p:cNvSpPr>
            <p:nvPr/>
          </p:nvSpPr>
          <p:spPr bwMode="auto">
            <a:xfrm flipV="1">
              <a:off x="3072" y="2928"/>
              <a:ext cx="336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196" name="Oval 12"/>
            <p:cNvSpPr>
              <a:spLocks noChangeArrowheads="1"/>
            </p:cNvSpPr>
            <p:nvPr/>
          </p:nvSpPr>
          <p:spPr bwMode="auto">
            <a:xfrm>
              <a:off x="3456" y="2496"/>
              <a:ext cx="336" cy="336"/>
            </a:xfrm>
            <a:prstGeom prst="ellipse">
              <a:avLst/>
            </a:prstGeom>
            <a:noFill/>
            <a:ln w="12700" algn="ctr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altLang="en-US" sz="2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+</a:t>
              </a:r>
            </a:p>
          </p:txBody>
        </p:sp>
        <p:sp>
          <p:nvSpPr>
            <p:cNvPr id="93197" name="Line 13"/>
            <p:cNvSpPr>
              <a:spLocks noChangeShapeType="1"/>
            </p:cNvSpPr>
            <p:nvPr/>
          </p:nvSpPr>
          <p:spPr bwMode="auto">
            <a:xfrm flipV="1">
              <a:off x="3888" y="2640"/>
              <a:ext cx="33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3199" name="Text Box 15"/>
          <p:cNvSpPr txBox="1">
            <a:spLocks noChangeArrowheads="1"/>
          </p:cNvSpPr>
          <p:nvPr/>
        </p:nvSpPr>
        <p:spPr bwMode="auto">
          <a:xfrm>
            <a:off x="249238" y="1524000"/>
            <a:ext cx="298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</a:p>
        </p:txBody>
      </p:sp>
      <p:sp>
        <p:nvSpPr>
          <p:cNvPr id="93200" name="Text Box 16"/>
          <p:cNvSpPr txBox="1">
            <a:spLocks noChangeArrowheads="1"/>
          </p:cNvSpPr>
          <p:nvPr/>
        </p:nvSpPr>
        <p:spPr bwMode="auto">
          <a:xfrm>
            <a:off x="228600" y="32766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</a:p>
        </p:txBody>
      </p:sp>
      <p:sp>
        <p:nvSpPr>
          <p:cNvPr id="93201" name="Text Box 17"/>
          <p:cNvSpPr txBox="1">
            <a:spLocks noChangeArrowheads="1"/>
          </p:cNvSpPr>
          <p:nvPr/>
        </p:nvSpPr>
        <p:spPr bwMode="auto">
          <a:xfrm>
            <a:off x="228600" y="51054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93203" name="Text Box 19"/>
          <p:cNvSpPr txBox="1">
            <a:spLocks noChangeArrowheads="1"/>
          </p:cNvSpPr>
          <p:nvPr/>
        </p:nvSpPr>
        <p:spPr bwMode="auto">
          <a:xfrm>
            <a:off x="2438400" y="3276600"/>
            <a:ext cx="2711116" cy="230832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Equivalent Numeric Signatures: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Encode Local Geometry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of a Shape Class</a:t>
            </a:r>
          </a:p>
        </p:txBody>
      </p:sp>
      <p:sp>
        <p:nvSpPr>
          <p:cNvPr id="93206" name="Text Box 22"/>
          <p:cNvSpPr txBox="1">
            <a:spLocks noChangeArrowheads="1"/>
          </p:cNvSpPr>
          <p:nvPr/>
        </p:nvSpPr>
        <p:spPr bwMode="auto">
          <a:xfrm>
            <a:off x="1524000" y="2743200"/>
            <a:ext cx="868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define</a:t>
            </a:r>
          </a:p>
        </p:txBody>
      </p:sp>
    </p:spTree>
    <p:extLst>
      <p:ext uri="{BB962C8B-B14F-4D97-AF65-F5344CB8AC3E}">
        <p14:creationId xmlns:p14="http://schemas.microsoft.com/office/powerpoint/2010/main" val="124302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0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458200" cy="13223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How To Extract Shape Class Components?</a:t>
            </a:r>
            <a:br>
              <a:rPr lang="en-US" alt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endParaRPr lang="en-US" alt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  <p:grpSp>
        <p:nvGrpSpPr>
          <p:cNvPr id="28675" name="Group 4"/>
          <p:cNvGrpSpPr>
            <a:grpSpLocks/>
          </p:cNvGrpSpPr>
          <p:nvPr/>
        </p:nvGrpSpPr>
        <p:grpSpPr bwMode="auto">
          <a:xfrm>
            <a:off x="3124200" y="990600"/>
            <a:ext cx="5789613" cy="2016125"/>
            <a:chOff x="1019" y="384"/>
            <a:chExt cx="3647" cy="1270"/>
          </a:xfrm>
        </p:grpSpPr>
        <p:sp>
          <p:nvSpPr>
            <p:cNvPr id="33797" name="Text Box 5"/>
            <p:cNvSpPr txBox="1">
              <a:spLocks noChangeArrowheads="1"/>
            </p:cNvSpPr>
            <p:nvPr/>
          </p:nvSpPr>
          <p:spPr bwMode="auto">
            <a:xfrm>
              <a:off x="3120" y="384"/>
              <a:ext cx="1034" cy="10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en-US" sz="1000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…</a:t>
              </a:r>
            </a:p>
          </p:txBody>
        </p:sp>
        <p:pic>
          <p:nvPicPr>
            <p:cNvPr id="28698" name="Picture 6" descr="2h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4" y="720"/>
              <a:ext cx="682" cy="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9" name="Picture 7" descr="2h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2" y="790"/>
              <a:ext cx="678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0" name="Picture 8" descr="2h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" y="761"/>
              <a:ext cx="660" cy="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1" name="Picture 9" descr="2h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6" y="761"/>
              <a:ext cx="692" cy="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2" name="Oval 10"/>
            <p:cNvSpPr>
              <a:spLocks noChangeArrowheads="1"/>
            </p:cNvSpPr>
            <p:nvPr/>
          </p:nvSpPr>
          <p:spPr bwMode="auto">
            <a:xfrm>
              <a:off x="1306" y="905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803" name="Oval 11"/>
            <p:cNvSpPr>
              <a:spLocks noChangeArrowheads="1"/>
            </p:cNvSpPr>
            <p:nvPr/>
          </p:nvSpPr>
          <p:spPr bwMode="auto">
            <a:xfrm>
              <a:off x="2064" y="912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804" name="Oval 12"/>
            <p:cNvSpPr>
              <a:spLocks noChangeArrowheads="1"/>
            </p:cNvSpPr>
            <p:nvPr/>
          </p:nvSpPr>
          <p:spPr bwMode="auto">
            <a:xfrm>
              <a:off x="2890" y="905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805" name="Oval 13"/>
            <p:cNvSpPr>
              <a:spLocks noChangeArrowheads="1"/>
            </p:cNvSpPr>
            <p:nvPr/>
          </p:nvSpPr>
          <p:spPr bwMode="auto">
            <a:xfrm>
              <a:off x="4272" y="864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8676" name="Group 14"/>
          <p:cNvGrpSpPr>
            <a:grpSpLocks/>
          </p:cNvGrpSpPr>
          <p:nvPr/>
        </p:nvGrpSpPr>
        <p:grpSpPr bwMode="auto">
          <a:xfrm>
            <a:off x="2895600" y="4918075"/>
            <a:ext cx="6034088" cy="1558925"/>
            <a:chOff x="961" y="3386"/>
            <a:chExt cx="3753" cy="934"/>
          </a:xfrm>
        </p:grpSpPr>
        <p:pic>
          <p:nvPicPr>
            <p:cNvPr id="28689" name="Picture 15" descr="2h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2" y="3386"/>
              <a:ext cx="682" cy="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0" name="Picture 16" descr="2h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" y="3434"/>
              <a:ext cx="678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1" name="Picture 17" descr="2h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1" y="3405"/>
              <a:ext cx="660" cy="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2" name="Picture 18" descr="2h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3386"/>
              <a:ext cx="692" cy="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11" name="Freeform 19"/>
            <p:cNvSpPr>
              <a:spLocks/>
            </p:cNvSpPr>
            <p:nvPr/>
          </p:nvSpPr>
          <p:spPr bwMode="auto">
            <a:xfrm>
              <a:off x="1200" y="3482"/>
              <a:ext cx="144" cy="144"/>
            </a:xfrm>
            <a:custGeom>
              <a:avLst/>
              <a:gdLst>
                <a:gd name="T0" fmla="*/ 0 w 144"/>
                <a:gd name="T1" fmla="*/ 48 h 144"/>
                <a:gd name="T2" fmla="*/ 96 w 144"/>
                <a:gd name="T3" fmla="*/ 0 h 144"/>
                <a:gd name="T4" fmla="*/ 144 w 144"/>
                <a:gd name="T5" fmla="*/ 48 h 144"/>
                <a:gd name="T6" fmla="*/ 96 w 144"/>
                <a:gd name="T7" fmla="*/ 144 h 144"/>
                <a:gd name="T8" fmla="*/ 0 w 144"/>
                <a:gd name="T9" fmla="*/ 96 h 144"/>
                <a:gd name="T10" fmla="*/ 0 w 144"/>
                <a:gd name="T11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96" y="144"/>
                  </a:lnTo>
                  <a:lnTo>
                    <a:pt x="0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812" name="Freeform 20"/>
            <p:cNvSpPr>
              <a:spLocks/>
            </p:cNvSpPr>
            <p:nvPr/>
          </p:nvSpPr>
          <p:spPr bwMode="auto">
            <a:xfrm>
              <a:off x="1920" y="3482"/>
              <a:ext cx="144" cy="144"/>
            </a:xfrm>
            <a:custGeom>
              <a:avLst/>
              <a:gdLst>
                <a:gd name="T0" fmla="*/ 0 w 144"/>
                <a:gd name="T1" fmla="*/ 48 h 144"/>
                <a:gd name="T2" fmla="*/ 96 w 144"/>
                <a:gd name="T3" fmla="*/ 0 h 144"/>
                <a:gd name="T4" fmla="*/ 144 w 144"/>
                <a:gd name="T5" fmla="*/ 48 h 144"/>
                <a:gd name="T6" fmla="*/ 96 w 144"/>
                <a:gd name="T7" fmla="*/ 144 h 144"/>
                <a:gd name="T8" fmla="*/ 0 w 144"/>
                <a:gd name="T9" fmla="*/ 96 h 144"/>
                <a:gd name="T10" fmla="*/ 0 w 144"/>
                <a:gd name="T11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96" y="144"/>
                  </a:lnTo>
                  <a:lnTo>
                    <a:pt x="0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813" name="Freeform 21"/>
            <p:cNvSpPr>
              <a:spLocks/>
            </p:cNvSpPr>
            <p:nvPr/>
          </p:nvSpPr>
          <p:spPr bwMode="auto">
            <a:xfrm>
              <a:off x="2736" y="3482"/>
              <a:ext cx="144" cy="144"/>
            </a:xfrm>
            <a:custGeom>
              <a:avLst/>
              <a:gdLst>
                <a:gd name="T0" fmla="*/ 0 w 144"/>
                <a:gd name="T1" fmla="*/ 48 h 144"/>
                <a:gd name="T2" fmla="*/ 96 w 144"/>
                <a:gd name="T3" fmla="*/ 0 h 144"/>
                <a:gd name="T4" fmla="*/ 144 w 144"/>
                <a:gd name="T5" fmla="*/ 48 h 144"/>
                <a:gd name="T6" fmla="*/ 96 w 144"/>
                <a:gd name="T7" fmla="*/ 144 h 144"/>
                <a:gd name="T8" fmla="*/ 0 w 144"/>
                <a:gd name="T9" fmla="*/ 96 h 144"/>
                <a:gd name="T10" fmla="*/ 0 w 144"/>
                <a:gd name="T11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96" y="144"/>
                  </a:lnTo>
                  <a:lnTo>
                    <a:pt x="0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814" name="Freeform 22"/>
            <p:cNvSpPr>
              <a:spLocks/>
            </p:cNvSpPr>
            <p:nvPr/>
          </p:nvSpPr>
          <p:spPr bwMode="auto">
            <a:xfrm>
              <a:off x="4272" y="3482"/>
              <a:ext cx="144" cy="144"/>
            </a:xfrm>
            <a:custGeom>
              <a:avLst/>
              <a:gdLst>
                <a:gd name="T0" fmla="*/ 0 w 144"/>
                <a:gd name="T1" fmla="*/ 48 h 144"/>
                <a:gd name="T2" fmla="*/ 96 w 144"/>
                <a:gd name="T3" fmla="*/ 0 h 144"/>
                <a:gd name="T4" fmla="*/ 144 w 144"/>
                <a:gd name="T5" fmla="*/ 48 h 144"/>
                <a:gd name="T6" fmla="*/ 96 w 144"/>
                <a:gd name="T7" fmla="*/ 144 h 144"/>
                <a:gd name="T8" fmla="*/ 0 w 144"/>
                <a:gd name="T9" fmla="*/ 96 h 144"/>
                <a:gd name="T10" fmla="*/ 0 w 144"/>
                <a:gd name="T11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96" y="144"/>
                  </a:lnTo>
                  <a:lnTo>
                    <a:pt x="0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3815" name="Text Box 23"/>
          <p:cNvSpPr txBox="1">
            <a:spLocks noChangeArrowheads="1"/>
          </p:cNvSpPr>
          <p:nvPr/>
        </p:nvSpPr>
        <p:spPr bwMode="auto">
          <a:xfrm>
            <a:off x="6248400" y="4800600"/>
            <a:ext cx="164147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10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…</a:t>
            </a:r>
          </a:p>
        </p:txBody>
      </p:sp>
      <p:sp>
        <p:nvSpPr>
          <p:cNvPr id="33816" name="Text Box 24"/>
          <p:cNvSpPr txBox="1">
            <a:spLocks noChangeArrowheads="1"/>
          </p:cNvSpPr>
          <p:nvPr/>
        </p:nvSpPr>
        <p:spPr bwMode="auto">
          <a:xfrm>
            <a:off x="5105400" y="3505200"/>
            <a:ext cx="2590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Component</a:t>
            </a:r>
          </a:p>
          <a:p>
            <a:pPr algn="ctr" eaLnBrk="1" hangingPunct="1"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Detector</a:t>
            </a:r>
            <a:endParaRPr lang="en-US" altLang="en-US" sz="3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817" name="Rectangle 25"/>
          <p:cNvSpPr>
            <a:spLocks noChangeArrowheads="1"/>
          </p:cNvSpPr>
          <p:nvPr/>
        </p:nvSpPr>
        <p:spPr bwMode="auto">
          <a:xfrm>
            <a:off x="609600" y="3317875"/>
            <a:ext cx="1676400" cy="11430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Compute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Numeric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6310905" y="1066800"/>
            <a:ext cx="18339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Training Set</a:t>
            </a:r>
          </a:p>
        </p:txBody>
      </p:sp>
      <p:sp>
        <p:nvSpPr>
          <p:cNvPr id="33819" name="Rectangle 27"/>
          <p:cNvSpPr>
            <a:spLocks noChangeArrowheads="1"/>
          </p:cNvSpPr>
          <p:nvPr/>
        </p:nvSpPr>
        <p:spPr bwMode="auto">
          <a:xfrm>
            <a:off x="609600" y="1641475"/>
            <a:ext cx="1676400" cy="11430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Select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Seed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Points</a:t>
            </a:r>
          </a:p>
        </p:txBody>
      </p: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2819400" y="3394075"/>
            <a:ext cx="1676400" cy="11430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Region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Growing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Algorithm</a:t>
            </a:r>
          </a:p>
        </p:txBody>
      </p:sp>
      <p:sp>
        <p:nvSpPr>
          <p:cNvPr id="33823" name="AutoShape 31"/>
          <p:cNvSpPr>
            <a:spLocks noChangeArrowheads="1"/>
          </p:cNvSpPr>
          <p:nvPr/>
        </p:nvSpPr>
        <p:spPr bwMode="auto">
          <a:xfrm>
            <a:off x="2362200" y="3775075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824" name="AutoShape 32"/>
          <p:cNvSpPr>
            <a:spLocks noChangeArrowheads="1"/>
          </p:cNvSpPr>
          <p:nvPr/>
        </p:nvSpPr>
        <p:spPr bwMode="auto">
          <a:xfrm rot="5400000">
            <a:off x="1257300" y="2898775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825" name="AutoShape 33"/>
          <p:cNvSpPr>
            <a:spLocks noChangeArrowheads="1"/>
          </p:cNvSpPr>
          <p:nvPr/>
        </p:nvSpPr>
        <p:spPr bwMode="auto">
          <a:xfrm rot="10800000">
            <a:off x="2438400" y="2098675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826" name="AutoShape 34"/>
          <p:cNvSpPr>
            <a:spLocks noChangeArrowheads="1"/>
          </p:cNvSpPr>
          <p:nvPr/>
        </p:nvSpPr>
        <p:spPr bwMode="auto">
          <a:xfrm>
            <a:off x="4572000" y="3851275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827" name="AutoShape 35"/>
          <p:cNvSpPr>
            <a:spLocks noChangeArrowheads="1"/>
          </p:cNvSpPr>
          <p:nvPr/>
        </p:nvSpPr>
        <p:spPr bwMode="auto">
          <a:xfrm rot="5400000">
            <a:off x="6324600" y="4537075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829" name="Text Box 37"/>
          <p:cNvSpPr txBox="1">
            <a:spLocks noChangeArrowheads="1"/>
          </p:cNvSpPr>
          <p:nvPr/>
        </p:nvSpPr>
        <p:spPr bwMode="auto">
          <a:xfrm>
            <a:off x="31278" y="5334000"/>
            <a:ext cx="285526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Grown components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around seeds</a:t>
            </a:r>
          </a:p>
        </p:txBody>
      </p:sp>
    </p:spTree>
    <p:extLst>
      <p:ext uri="{BB962C8B-B14F-4D97-AF65-F5344CB8AC3E}">
        <p14:creationId xmlns:p14="http://schemas.microsoft.com/office/powerpoint/2010/main" val="36432438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1371600" y="2590800"/>
            <a:ext cx="2057400" cy="2613025"/>
            <a:chOff x="768" y="1810"/>
            <a:chExt cx="1145" cy="1425"/>
          </a:xfrm>
        </p:grpSpPr>
        <p:pic>
          <p:nvPicPr>
            <p:cNvPr id="29707" name="Picture 3" descr="tt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810"/>
              <a:ext cx="1145" cy="1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4820" name="Oval 4"/>
            <p:cNvSpPr>
              <a:spLocks noChangeArrowheads="1"/>
            </p:cNvSpPr>
            <p:nvPr/>
          </p:nvSpPr>
          <p:spPr bwMode="auto">
            <a:xfrm>
              <a:off x="1488" y="2112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1" name="Oval 5"/>
            <p:cNvSpPr>
              <a:spLocks noChangeArrowheads="1"/>
            </p:cNvSpPr>
            <p:nvPr/>
          </p:nvSpPr>
          <p:spPr bwMode="auto">
            <a:xfrm>
              <a:off x="1296" y="2160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2" name="Oval 6"/>
            <p:cNvSpPr>
              <a:spLocks noChangeArrowheads="1"/>
            </p:cNvSpPr>
            <p:nvPr/>
          </p:nvSpPr>
          <p:spPr bwMode="auto">
            <a:xfrm>
              <a:off x="1584" y="3024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3" name="Oval 7"/>
            <p:cNvSpPr>
              <a:spLocks noChangeArrowheads="1"/>
            </p:cNvSpPr>
            <p:nvPr/>
          </p:nvSpPr>
          <p:spPr bwMode="auto">
            <a:xfrm>
              <a:off x="1392" y="3024"/>
              <a:ext cx="49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4" name="Oval 8"/>
            <p:cNvSpPr>
              <a:spLocks noChangeArrowheads="1"/>
            </p:cNvSpPr>
            <p:nvPr/>
          </p:nvSpPr>
          <p:spPr bwMode="auto">
            <a:xfrm>
              <a:off x="1200" y="2976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5" name="Oval 9"/>
            <p:cNvSpPr>
              <a:spLocks noChangeArrowheads="1"/>
            </p:cNvSpPr>
            <p:nvPr/>
          </p:nvSpPr>
          <p:spPr bwMode="auto">
            <a:xfrm>
              <a:off x="1248" y="2592"/>
              <a:ext cx="49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6" name="Oval 10"/>
            <p:cNvSpPr>
              <a:spLocks noChangeArrowheads="1"/>
            </p:cNvSpPr>
            <p:nvPr/>
          </p:nvSpPr>
          <p:spPr bwMode="auto">
            <a:xfrm>
              <a:off x="1200" y="2784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7" name="Oval 11"/>
            <p:cNvSpPr>
              <a:spLocks noChangeArrowheads="1"/>
            </p:cNvSpPr>
            <p:nvPr/>
          </p:nvSpPr>
          <p:spPr bwMode="auto">
            <a:xfrm>
              <a:off x="1056" y="2640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9699" name="Picture 12" descr="figSymbolicSi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313" y="2547938"/>
            <a:ext cx="2082800" cy="27003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5370513" y="1633538"/>
            <a:ext cx="3429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Labeled </a:t>
            </a:r>
          </a:p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Surface Mesh</a:t>
            </a:r>
          </a:p>
        </p:txBody>
      </p: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1143000" y="1676400"/>
            <a:ext cx="24860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Selected 8 seed</a:t>
            </a:r>
          </a:p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points by hand</a:t>
            </a:r>
          </a:p>
        </p:txBody>
      </p:sp>
      <p:sp>
        <p:nvSpPr>
          <p:cNvPr id="34831" name="Rectangle 1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000">
                <a:latin typeface="Comic Sans MS" panose="030F0702030302020204" pitchFamily="66" charset="0"/>
              </a:rPr>
              <a:t>Component Extraction Example</a:t>
            </a:r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>
            <a:off x="4419600" y="4267200"/>
            <a:ext cx="765175" cy="1588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33" name="Text Box 17"/>
          <p:cNvSpPr txBox="1">
            <a:spLocks noChangeArrowheads="1"/>
          </p:cNvSpPr>
          <p:nvPr/>
        </p:nvSpPr>
        <p:spPr bwMode="auto">
          <a:xfrm>
            <a:off x="4191000" y="3276600"/>
            <a:ext cx="13144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Region </a:t>
            </a:r>
          </a:p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Growing</a:t>
            </a:r>
          </a:p>
        </p:txBody>
      </p:sp>
      <p:sp>
        <p:nvSpPr>
          <p:cNvPr id="34834" name="Text Box 18"/>
          <p:cNvSpPr txBox="1">
            <a:spLocks noChangeArrowheads="1"/>
          </p:cNvSpPr>
          <p:nvPr/>
        </p:nvSpPr>
        <p:spPr bwMode="auto">
          <a:xfrm>
            <a:off x="685800" y="5334000"/>
            <a:ext cx="35655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Grow one region at the time </a:t>
            </a:r>
          </a:p>
          <a:p>
            <a:pPr algn="ctr" eaLnBrk="1" hangingPunct="1">
              <a:defRPr/>
            </a:pP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(get one detector</a:t>
            </a:r>
          </a:p>
          <a:p>
            <a:pPr algn="ctr" eaLnBrk="1" hangingPunct="1">
              <a:defRPr/>
            </a:pP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per component)</a:t>
            </a:r>
          </a:p>
        </p:txBody>
      </p:sp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6172200" y="5257800"/>
            <a:ext cx="2112963" cy="103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Detected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components on a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training sample</a:t>
            </a:r>
          </a:p>
        </p:txBody>
      </p:sp>
    </p:spTree>
    <p:extLst>
      <p:ext uri="{BB962C8B-B14F-4D97-AF65-F5344CB8AC3E}">
        <p14:creationId xmlns:p14="http://schemas.microsoft.com/office/powerpoint/2010/main" val="27272476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7813"/>
            <a:ext cx="8458200" cy="132238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How To Combine Component Information?</a:t>
            </a:r>
            <a:br>
              <a:rPr lang="en-US" altLang="en-US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br>
              <a:rPr lang="en-US" altLang="en-US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endParaRPr lang="en-US" altLang="en-US" sz="32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5410200" y="2247900"/>
            <a:ext cx="13716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10000">
                <a:solidFill>
                  <a:schemeClr val="bg1"/>
                </a:solidFill>
              </a:rPr>
              <a:t>…</a:t>
            </a:r>
          </a:p>
        </p:txBody>
      </p:sp>
      <p:pic>
        <p:nvPicPr>
          <p:cNvPr id="30724" name="Picture 4" descr="2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200" y="2124075"/>
            <a:ext cx="17018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5" descr="2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247900"/>
            <a:ext cx="1730375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 descr="2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5" y="2247900"/>
            <a:ext cx="1652588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7" descr="2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98675"/>
            <a:ext cx="1711325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1600200" y="4610100"/>
            <a:ext cx="5562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Extracted components on test samples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8223250" y="24082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7842250" y="24844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7689850" y="32464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8147050" y="38560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7918450" y="37798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6927850" y="32464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7080250" y="41608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7004050" y="37036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>
            <a:off x="7315200" y="3470275"/>
            <a:ext cx="304800" cy="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 flipV="1">
            <a:off x="7315200" y="3775075"/>
            <a:ext cx="381000" cy="1524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859" name="Line 19"/>
          <p:cNvSpPr>
            <a:spLocks noChangeShapeType="1"/>
          </p:cNvSpPr>
          <p:nvPr/>
        </p:nvSpPr>
        <p:spPr bwMode="auto">
          <a:xfrm flipV="1">
            <a:off x="7467600" y="3851275"/>
            <a:ext cx="3810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4184650" y="24050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2508250" y="24050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755650" y="23288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450850" y="24050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2279650" y="24812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3879850" y="24812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2889250" y="24812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1060450" y="24050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4565650" y="24812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49" name="Text Box 29"/>
          <p:cNvSpPr txBox="1">
            <a:spLocks noChangeArrowheads="1"/>
          </p:cNvSpPr>
          <p:nvPr/>
        </p:nvSpPr>
        <p:spPr bwMode="auto">
          <a:xfrm>
            <a:off x="766763" y="5638800"/>
            <a:ext cx="73009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chemeClr val="bg1"/>
                </a:solidFill>
              </a:rPr>
              <a:t>Note: Numeric signatures are invariant to mirror symmetry;</a:t>
            </a:r>
          </a:p>
          <a:p>
            <a:pPr eaLnBrk="1" hangingPunct="1"/>
            <a:r>
              <a:rPr lang="en-US" altLang="en-US" sz="2000" dirty="0">
                <a:solidFill>
                  <a:schemeClr val="bg1"/>
                </a:solidFill>
              </a:rPr>
              <a:t>our approach preserves such an invariance.</a:t>
            </a:r>
          </a:p>
        </p:txBody>
      </p:sp>
    </p:spTree>
    <p:extLst>
      <p:ext uri="{BB962C8B-B14F-4D97-AF65-F5344CB8AC3E}">
        <p14:creationId xmlns:p14="http://schemas.microsoft.com/office/powerpoint/2010/main" val="227199897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0937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>
                <a:latin typeface="Comic Sans MS" panose="030F0702030302020204" pitchFamily="66" charset="0"/>
              </a:rPr>
              <a:t>Symbolic Signatures</a:t>
            </a: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228600" y="1524000"/>
            <a:ext cx="1981200" cy="10668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Numeric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228600" y="3276600"/>
            <a:ext cx="2057400" cy="12192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Components</a:t>
            </a:r>
          </a:p>
        </p:txBody>
      </p:sp>
      <p:sp>
        <p:nvSpPr>
          <p:cNvPr id="94213" name="Line 5"/>
          <p:cNvSpPr>
            <a:spLocks noChangeShapeType="1"/>
          </p:cNvSpPr>
          <p:nvPr/>
        </p:nvSpPr>
        <p:spPr bwMode="auto">
          <a:xfrm>
            <a:off x="1295400" y="2590800"/>
            <a:ext cx="0" cy="685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228600" y="5105400"/>
            <a:ext cx="2057400" cy="12192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Symbolic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grpSp>
        <p:nvGrpSpPr>
          <p:cNvPr id="31751" name="Group 7"/>
          <p:cNvGrpSpPr>
            <a:grpSpLocks/>
          </p:cNvGrpSpPr>
          <p:nvPr/>
        </p:nvGrpSpPr>
        <p:grpSpPr bwMode="auto">
          <a:xfrm>
            <a:off x="7086600" y="3886200"/>
            <a:ext cx="1676400" cy="1524000"/>
            <a:chOff x="3312" y="2448"/>
            <a:chExt cx="1056" cy="960"/>
          </a:xfrm>
        </p:grpSpPr>
        <p:sp>
          <p:nvSpPr>
            <p:cNvPr id="31761" name="Rectangle 8"/>
            <p:cNvSpPr>
              <a:spLocks noChangeArrowheads="1"/>
            </p:cNvSpPr>
            <p:nvPr/>
          </p:nvSpPr>
          <p:spPr bwMode="auto">
            <a:xfrm>
              <a:off x="3312" y="2736"/>
              <a:ext cx="1056" cy="672"/>
            </a:xfrm>
            <a:prstGeom prst="rect">
              <a:avLst/>
            </a:prstGeom>
            <a:noFill/>
            <a:ln w="1270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000">
                  <a:solidFill>
                    <a:schemeClr val="tx1"/>
                  </a:solidFill>
                </a:rPr>
                <a:t>Architecture</a:t>
              </a:r>
            </a:p>
            <a:p>
              <a:pPr eaLnBrk="1" hangingPunct="1"/>
              <a:r>
                <a:rPr lang="en-US" altLang="en-US" sz="2000">
                  <a:solidFill>
                    <a:schemeClr val="tx1"/>
                  </a:solidFill>
                </a:rPr>
                <a:t>of </a:t>
              </a:r>
            </a:p>
            <a:p>
              <a:pPr eaLnBrk="1" hangingPunct="1"/>
              <a:r>
                <a:rPr lang="en-US" altLang="en-US" sz="2000">
                  <a:solidFill>
                    <a:schemeClr val="tx1"/>
                  </a:solidFill>
                </a:rPr>
                <a:t>Classifiers</a:t>
              </a:r>
            </a:p>
          </p:txBody>
        </p:sp>
        <p:sp>
          <p:nvSpPr>
            <p:cNvPr id="31762" name="Text Box 9"/>
            <p:cNvSpPr txBox="1">
              <a:spLocks noChangeArrowheads="1"/>
            </p:cNvSpPr>
            <p:nvPr/>
          </p:nvSpPr>
          <p:spPr bwMode="auto">
            <a:xfrm>
              <a:off x="4128" y="2448"/>
              <a:ext cx="2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00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31752" name="Group 10"/>
          <p:cNvGrpSpPr>
            <a:grpSpLocks/>
          </p:cNvGrpSpPr>
          <p:nvPr/>
        </p:nvGrpSpPr>
        <p:grpSpPr bwMode="auto">
          <a:xfrm>
            <a:off x="5410200" y="4038600"/>
            <a:ext cx="1905000" cy="1828800"/>
            <a:chOff x="3024" y="2112"/>
            <a:chExt cx="1200" cy="1152"/>
          </a:xfrm>
        </p:grpSpPr>
        <p:sp>
          <p:nvSpPr>
            <p:cNvPr id="94219" name="Line 11"/>
            <p:cNvSpPr>
              <a:spLocks noChangeShapeType="1"/>
            </p:cNvSpPr>
            <p:nvPr/>
          </p:nvSpPr>
          <p:spPr bwMode="auto">
            <a:xfrm>
              <a:off x="3024" y="2112"/>
              <a:ext cx="384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4220" name="Line 12"/>
            <p:cNvSpPr>
              <a:spLocks noChangeShapeType="1"/>
            </p:cNvSpPr>
            <p:nvPr/>
          </p:nvSpPr>
          <p:spPr bwMode="auto">
            <a:xfrm flipV="1">
              <a:off x="3072" y="2928"/>
              <a:ext cx="336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759" name="Oval 13"/>
            <p:cNvSpPr>
              <a:spLocks noChangeArrowheads="1"/>
            </p:cNvSpPr>
            <p:nvPr/>
          </p:nvSpPr>
          <p:spPr bwMode="auto">
            <a:xfrm>
              <a:off x="3456" y="2496"/>
              <a:ext cx="336" cy="336"/>
            </a:xfrm>
            <a:prstGeom prst="ellipse">
              <a:avLst/>
            </a:prstGeom>
            <a:noFill/>
            <a:ln w="12700" algn="ctr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400" b="1">
                  <a:solidFill>
                    <a:schemeClr val="tx1"/>
                  </a:solidFill>
                </a:rPr>
                <a:t>+</a:t>
              </a:r>
            </a:p>
          </p:txBody>
        </p:sp>
        <p:sp>
          <p:nvSpPr>
            <p:cNvPr id="94222" name="Line 14"/>
            <p:cNvSpPr>
              <a:spLocks noChangeShapeType="1"/>
            </p:cNvSpPr>
            <p:nvPr/>
          </p:nvSpPr>
          <p:spPr bwMode="auto">
            <a:xfrm flipV="1">
              <a:off x="3888" y="2640"/>
              <a:ext cx="33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4223" name="Text Box 15"/>
          <p:cNvSpPr txBox="1">
            <a:spLocks noChangeArrowheads="1"/>
          </p:cNvSpPr>
          <p:nvPr/>
        </p:nvSpPr>
        <p:spPr bwMode="auto">
          <a:xfrm>
            <a:off x="249238" y="1524000"/>
            <a:ext cx="298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</a:p>
        </p:txBody>
      </p:sp>
      <p:sp>
        <p:nvSpPr>
          <p:cNvPr id="94224" name="Text Box 16"/>
          <p:cNvSpPr txBox="1">
            <a:spLocks noChangeArrowheads="1"/>
          </p:cNvSpPr>
          <p:nvPr/>
        </p:nvSpPr>
        <p:spPr bwMode="auto">
          <a:xfrm>
            <a:off x="228600" y="32766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</a:p>
        </p:txBody>
      </p:sp>
      <p:sp>
        <p:nvSpPr>
          <p:cNvPr id="94225" name="Text Box 17"/>
          <p:cNvSpPr txBox="1">
            <a:spLocks noChangeArrowheads="1"/>
          </p:cNvSpPr>
          <p:nvPr/>
        </p:nvSpPr>
        <p:spPr bwMode="auto">
          <a:xfrm>
            <a:off x="228600" y="51054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94226" name="Text Box 18"/>
          <p:cNvSpPr txBox="1">
            <a:spLocks noChangeArrowheads="1"/>
          </p:cNvSpPr>
          <p:nvPr/>
        </p:nvSpPr>
        <p:spPr bwMode="auto">
          <a:xfrm>
            <a:off x="2438400" y="4746874"/>
            <a:ext cx="2743200" cy="19389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Encode Geometrical 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Relationships 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Among Components</a:t>
            </a:r>
          </a:p>
        </p:txBody>
      </p:sp>
    </p:spTree>
    <p:extLst>
      <p:ext uri="{BB962C8B-B14F-4D97-AF65-F5344CB8AC3E}">
        <p14:creationId xmlns:p14="http://schemas.microsoft.com/office/powerpoint/2010/main" val="224670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26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200" dirty="0">
                <a:latin typeface="Comic Sans MS" panose="030F0702030302020204" pitchFamily="66" charset="0"/>
              </a:rPr>
              <a:t>Symbolic Signature</a:t>
            </a:r>
            <a:br>
              <a:rPr lang="en-US" altLang="en-US" sz="4200" dirty="0">
                <a:latin typeface="Comic Sans MS" panose="030F0702030302020204" pitchFamily="66" charset="0"/>
              </a:rPr>
            </a:br>
            <a:endParaRPr lang="en-US" altLang="en-US" sz="4200" dirty="0">
              <a:latin typeface="Comic Sans MS" panose="030F0702030302020204" pitchFamily="66" charset="0"/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6400800" y="2438400"/>
            <a:ext cx="22098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200">
                <a:effectLst>
                  <a:outerShdw blurRad="38100" dist="38100" dir="2700000" algn="tl">
                    <a:srgbClr val="000000"/>
                  </a:outerShdw>
                </a:effectLst>
              </a:rPr>
              <a:t>Symbolic </a:t>
            </a:r>
          </a:p>
          <a:p>
            <a:pPr algn="ctr" eaLnBrk="1" hangingPunct="1">
              <a:defRPr/>
            </a:pPr>
            <a:r>
              <a:rPr lang="en-US" altLang="en-US" sz="2200">
                <a:effectLst>
                  <a:outerShdw blurRad="38100" dist="38100" dir="2700000" algn="tl">
                    <a:srgbClr val="000000"/>
                  </a:outerShdw>
                </a:effectLst>
              </a:rPr>
              <a:t>Signature at P</a:t>
            </a:r>
            <a:endParaRPr lang="en-US" altLang="en-US" sz="2200" i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2772" name="Picture 12" descr="figSymbolicSi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2743200"/>
            <a:ext cx="2371725" cy="3195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2087563" y="4505325"/>
            <a:ext cx="152400" cy="152400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>
            <a:off x="1143000" y="3962400"/>
            <a:ext cx="838200" cy="54292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775" name="Group 24"/>
          <p:cNvGrpSpPr>
            <a:grpSpLocks/>
          </p:cNvGrpSpPr>
          <p:nvPr/>
        </p:nvGrpSpPr>
        <p:grpSpPr bwMode="auto">
          <a:xfrm>
            <a:off x="6705600" y="3352800"/>
            <a:ext cx="1676400" cy="1828800"/>
            <a:chOff x="4224" y="2112"/>
            <a:chExt cx="1056" cy="1152"/>
          </a:xfrm>
        </p:grpSpPr>
        <p:sp>
          <p:nvSpPr>
            <p:cNvPr id="37893" name="Rectangle 5"/>
            <p:cNvSpPr>
              <a:spLocks noChangeArrowheads="1"/>
            </p:cNvSpPr>
            <p:nvPr/>
          </p:nvSpPr>
          <p:spPr bwMode="auto">
            <a:xfrm>
              <a:off x="4224" y="2112"/>
              <a:ext cx="1056" cy="115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2782" name="Group 23"/>
            <p:cNvGrpSpPr>
              <a:grpSpLocks/>
            </p:cNvGrpSpPr>
            <p:nvPr/>
          </p:nvGrpSpPr>
          <p:grpSpPr bwMode="auto">
            <a:xfrm>
              <a:off x="4272" y="2160"/>
              <a:ext cx="928" cy="1065"/>
              <a:chOff x="3984" y="1727"/>
              <a:chExt cx="928" cy="1065"/>
            </a:xfrm>
          </p:grpSpPr>
          <p:pic>
            <p:nvPicPr>
              <p:cNvPr id="32783" name="Picture 4" descr="2h10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84" y="1727"/>
                <a:ext cx="928" cy="10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37894" name="Text Box 6"/>
              <p:cNvSpPr txBox="1">
                <a:spLocks noChangeArrowheads="1"/>
              </p:cNvSpPr>
              <p:nvPr/>
            </p:nvSpPr>
            <p:spPr bwMode="auto">
              <a:xfrm>
                <a:off x="4458" y="1828"/>
                <a:ext cx="262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en-US" sz="3000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3</a:t>
                </a:r>
              </a:p>
            </p:txBody>
          </p:sp>
          <p:sp>
            <p:nvSpPr>
              <p:cNvPr id="37895" name="Text Box 7"/>
              <p:cNvSpPr txBox="1">
                <a:spLocks noChangeArrowheads="1"/>
              </p:cNvSpPr>
              <p:nvPr/>
            </p:nvSpPr>
            <p:spPr bwMode="auto">
              <a:xfrm>
                <a:off x="4225" y="1893"/>
                <a:ext cx="262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en-US" sz="3000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4</a:t>
                </a:r>
              </a:p>
            </p:txBody>
          </p:sp>
          <p:sp>
            <p:nvSpPr>
              <p:cNvPr id="37896" name="Text Box 8"/>
              <p:cNvSpPr txBox="1">
                <a:spLocks noChangeArrowheads="1"/>
              </p:cNvSpPr>
              <p:nvPr/>
            </p:nvSpPr>
            <p:spPr bwMode="auto">
              <a:xfrm>
                <a:off x="4368" y="2112"/>
                <a:ext cx="262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en-US" sz="3000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5</a:t>
                </a:r>
              </a:p>
            </p:txBody>
          </p:sp>
          <p:sp>
            <p:nvSpPr>
              <p:cNvPr id="37897" name="Text Box 9"/>
              <p:cNvSpPr txBox="1">
                <a:spLocks noChangeArrowheads="1"/>
              </p:cNvSpPr>
              <p:nvPr/>
            </p:nvSpPr>
            <p:spPr bwMode="auto">
              <a:xfrm>
                <a:off x="4444" y="2446"/>
                <a:ext cx="262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en-US" sz="3000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6</a:t>
                </a:r>
              </a:p>
            </p:txBody>
          </p:sp>
          <p:sp>
            <p:nvSpPr>
              <p:cNvPr id="37898" name="Text Box 10"/>
              <p:cNvSpPr txBox="1">
                <a:spLocks noChangeArrowheads="1"/>
              </p:cNvSpPr>
              <p:nvPr/>
            </p:nvSpPr>
            <p:spPr bwMode="auto">
              <a:xfrm>
                <a:off x="4225" y="2327"/>
                <a:ext cx="262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en-US" sz="3000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8</a:t>
                </a:r>
              </a:p>
            </p:txBody>
          </p:sp>
          <p:sp>
            <p:nvSpPr>
              <p:cNvPr id="37899" name="Text Box 11"/>
              <p:cNvSpPr txBox="1">
                <a:spLocks noChangeArrowheads="1"/>
              </p:cNvSpPr>
              <p:nvPr/>
            </p:nvSpPr>
            <p:spPr bwMode="auto">
              <a:xfrm>
                <a:off x="4608" y="2400"/>
                <a:ext cx="262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en-US" sz="3000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7</a:t>
                </a:r>
              </a:p>
            </p:txBody>
          </p:sp>
          <p:sp>
            <p:nvSpPr>
              <p:cNvPr id="37903" name="Text Box 15"/>
              <p:cNvSpPr txBox="1">
                <a:spLocks noChangeArrowheads="1"/>
              </p:cNvSpPr>
              <p:nvPr/>
            </p:nvSpPr>
            <p:spPr bwMode="auto">
              <a:xfrm>
                <a:off x="4723" y="2500"/>
                <a:ext cx="11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endParaRPr lang="en-US" altLang="en-US" sz="2000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</p:grp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990600" y="1905000"/>
            <a:ext cx="3200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Labeled </a:t>
            </a:r>
          </a:p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Surface Mesh</a:t>
            </a:r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6248400" y="5181600"/>
            <a:ext cx="2895600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200">
                <a:effectLst>
                  <a:outerShdw blurRad="38100" dist="38100" dir="2700000" algn="tl">
                    <a:srgbClr val="000000"/>
                  </a:outerShdw>
                </a:effectLst>
              </a:rPr>
              <a:t>Matrix storing component</a:t>
            </a:r>
          </a:p>
          <a:p>
            <a:pPr algn="ctr" eaLnBrk="1" hangingPunct="1">
              <a:defRPr/>
            </a:pPr>
            <a:r>
              <a:rPr lang="en-US" altLang="en-US" sz="2200">
                <a:effectLst>
                  <a:outerShdw blurRad="38100" dist="38100" dir="2700000" algn="tl">
                    <a:srgbClr val="000000"/>
                  </a:outerShdw>
                </a:effectLst>
              </a:rPr>
              <a:t>labels</a:t>
            </a:r>
          </a:p>
        </p:txBody>
      </p:sp>
      <p:sp>
        <p:nvSpPr>
          <p:cNvPr id="37906" name="AutoShape 18"/>
          <p:cNvSpPr>
            <a:spLocks noChangeArrowheads="1"/>
          </p:cNvSpPr>
          <p:nvPr/>
        </p:nvSpPr>
        <p:spPr bwMode="auto">
          <a:xfrm>
            <a:off x="4953000" y="46482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12700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907" name="Text Box 19"/>
          <p:cNvSpPr txBox="1">
            <a:spLocks noChangeArrowheads="1"/>
          </p:cNvSpPr>
          <p:nvPr/>
        </p:nvSpPr>
        <p:spPr bwMode="auto">
          <a:xfrm>
            <a:off x="4191000" y="3200400"/>
            <a:ext cx="21018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Encode</a:t>
            </a:r>
          </a:p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Geometric</a:t>
            </a:r>
          </a:p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Configuration</a:t>
            </a:r>
          </a:p>
        </p:txBody>
      </p:sp>
      <p:sp>
        <p:nvSpPr>
          <p:cNvPr id="32780" name="Text Box 20"/>
          <p:cNvSpPr txBox="1">
            <a:spLocks noChangeArrowheads="1"/>
          </p:cNvSpPr>
          <p:nvPr/>
        </p:nvSpPr>
        <p:spPr bwMode="auto">
          <a:xfrm>
            <a:off x="0" y="3048000"/>
            <a:ext cx="1530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0000"/>
                </a:solidFill>
              </a:rPr>
              <a:t>Critical</a:t>
            </a:r>
          </a:p>
          <a:p>
            <a:pPr eaLnBrk="1" hangingPunct="1"/>
            <a:r>
              <a:rPr lang="en-US" altLang="en-US" sz="2400">
                <a:solidFill>
                  <a:srgbClr val="FF0000"/>
                </a:solidFill>
              </a:rPr>
              <a:t> Point P</a:t>
            </a:r>
          </a:p>
        </p:txBody>
      </p:sp>
    </p:spTree>
    <p:extLst>
      <p:ext uri="{BB962C8B-B14F-4D97-AF65-F5344CB8AC3E}">
        <p14:creationId xmlns:p14="http://schemas.microsoft.com/office/powerpoint/2010/main" val="324528611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Symbolic Signatures Are Robust </a:t>
            </a:r>
            <a:br>
              <a:rPr lang="en-US" alt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To Deformations</a:t>
            </a:r>
          </a:p>
        </p:txBody>
      </p:sp>
      <p:pic>
        <p:nvPicPr>
          <p:cNvPr id="34819" name="Picture 6" descr="2h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429000"/>
            <a:ext cx="1320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27432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21" name="Picture 8" descr="2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13303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9" descr="2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752600"/>
            <a:ext cx="136366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10" descr="2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676400"/>
            <a:ext cx="14351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11" descr="2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52600"/>
            <a:ext cx="13033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12" descr="2h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76400"/>
            <a:ext cx="127476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6" name="Picture 14" descr="2h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581400"/>
            <a:ext cx="118586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12954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28" name="Picture 17" descr="2h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429000"/>
            <a:ext cx="1219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4" name="Rectangle 18"/>
          <p:cNvSpPr>
            <a:spLocks noChangeArrowheads="1"/>
          </p:cNvSpPr>
          <p:nvPr/>
        </p:nvSpPr>
        <p:spPr bwMode="auto">
          <a:xfrm>
            <a:off x="41910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30" name="Picture 20" descr="2h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581400"/>
            <a:ext cx="1135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56388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32" name="Picture 23" descr="2h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505200"/>
            <a:ext cx="11652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60" name="Rectangle 24"/>
          <p:cNvSpPr>
            <a:spLocks noChangeArrowheads="1"/>
          </p:cNvSpPr>
          <p:nvPr/>
        </p:nvSpPr>
        <p:spPr bwMode="auto">
          <a:xfrm>
            <a:off x="70866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1" name="Oval 25"/>
          <p:cNvSpPr>
            <a:spLocks noChangeArrowheads="1"/>
          </p:cNvSpPr>
          <p:nvPr/>
        </p:nvSpPr>
        <p:spPr bwMode="auto">
          <a:xfrm>
            <a:off x="1447800" y="2743200"/>
            <a:ext cx="76200" cy="76200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2" name="Oval 26"/>
          <p:cNvSpPr>
            <a:spLocks noChangeArrowheads="1"/>
          </p:cNvSpPr>
          <p:nvPr/>
        </p:nvSpPr>
        <p:spPr bwMode="auto">
          <a:xfrm>
            <a:off x="2895600" y="2667000"/>
            <a:ext cx="76200" cy="76200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3" name="Oval 27"/>
          <p:cNvSpPr>
            <a:spLocks noChangeArrowheads="1"/>
          </p:cNvSpPr>
          <p:nvPr/>
        </p:nvSpPr>
        <p:spPr bwMode="auto">
          <a:xfrm>
            <a:off x="4343400" y="2819400"/>
            <a:ext cx="76200" cy="76200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4" name="Oval 28"/>
          <p:cNvSpPr>
            <a:spLocks noChangeArrowheads="1"/>
          </p:cNvSpPr>
          <p:nvPr/>
        </p:nvSpPr>
        <p:spPr bwMode="auto">
          <a:xfrm>
            <a:off x="5791200" y="2743200"/>
            <a:ext cx="76200" cy="76200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5" name="Oval 29"/>
          <p:cNvSpPr>
            <a:spLocks noChangeArrowheads="1"/>
          </p:cNvSpPr>
          <p:nvPr/>
        </p:nvSpPr>
        <p:spPr bwMode="auto">
          <a:xfrm>
            <a:off x="7315200" y="2819400"/>
            <a:ext cx="76200" cy="76200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6" name="Line 30"/>
          <p:cNvSpPr>
            <a:spLocks noChangeShapeType="1"/>
          </p:cNvSpPr>
          <p:nvPr/>
        </p:nvSpPr>
        <p:spPr bwMode="auto">
          <a:xfrm flipV="1">
            <a:off x="990600" y="2895600"/>
            <a:ext cx="381000" cy="381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7" name="Line 31"/>
          <p:cNvSpPr>
            <a:spLocks noChangeShapeType="1"/>
          </p:cNvSpPr>
          <p:nvPr/>
        </p:nvSpPr>
        <p:spPr bwMode="auto">
          <a:xfrm flipV="1">
            <a:off x="2438400" y="2819400"/>
            <a:ext cx="381000" cy="381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8" name="Line 32"/>
          <p:cNvSpPr>
            <a:spLocks noChangeShapeType="1"/>
          </p:cNvSpPr>
          <p:nvPr/>
        </p:nvSpPr>
        <p:spPr bwMode="auto">
          <a:xfrm flipV="1">
            <a:off x="3886200" y="2895600"/>
            <a:ext cx="381000" cy="381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 flipV="1">
            <a:off x="5334000" y="2895600"/>
            <a:ext cx="381000" cy="381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70" name="Line 34"/>
          <p:cNvSpPr>
            <a:spLocks noChangeShapeType="1"/>
          </p:cNvSpPr>
          <p:nvPr/>
        </p:nvSpPr>
        <p:spPr bwMode="auto">
          <a:xfrm flipV="1">
            <a:off x="6858000" y="2895600"/>
            <a:ext cx="381000" cy="381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71" name="Text Box 35"/>
          <p:cNvSpPr txBox="1">
            <a:spLocks noChangeArrowheads="1"/>
          </p:cNvSpPr>
          <p:nvPr/>
        </p:nvSpPr>
        <p:spPr bwMode="auto">
          <a:xfrm>
            <a:off x="457200" y="3124200"/>
            <a:ext cx="457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40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</a:p>
        </p:txBody>
      </p:sp>
      <p:sp>
        <p:nvSpPr>
          <p:cNvPr id="39972" name="Text Box 36"/>
          <p:cNvSpPr txBox="1">
            <a:spLocks noChangeArrowheads="1"/>
          </p:cNvSpPr>
          <p:nvPr/>
        </p:nvSpPr>
        <p:spPr bwMode="auto">
          <a:xfrm>
            <a:off x="1898650" y="37401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73" name="Text Box 37"/>
          <p:cNvSpPr txBox="1">
            <a:spLocks noChangeArrowheads="1"/>
          </p:cNvSpPr>
          <p:nvPr/>
        </p:nvSpPr>
        <p:spPr bwMode="auto">
          <a:xfrm>
            <a:off x="1593850" y="37401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9974" name="Text Box 38"/>
          <p:cNvSpPr txBox="1">
            <a:spLocks noChangeArrowheads="1"/>
          </p:cNvSpPr>
          <p:nvPr/>
        </p:nvSpPr>
        <p:spPr bwMode="auto">
          <a:xfrm>
            <a:off x="1746250" y="4044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39975" name="Text Box 39"/>
          <p:cNvSpPr txBox="1">
            <a:spLocks noChangeArrowheads="1"/>
          </p:cNvSpPr>
          <p:nvPr/>
        </p:nvSpPr>
        <p:spPr bwMode="auto">
          <a:xfrm>
            <a:off x="1822450" y="4425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39976" name="Text Box 40"/>
          <p:cNvSpPr txBox="1">
            <a:spLocks noChangeArrowheads="1"/>
          </p:cNvSpPr>
          <p:nvPr/>
        </p:nvSpPr>
        <p:spPr bwMode="auto">
          <a:xfrm>
            <a:off x="2051050" y="4425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39977" name="Text Box 41"/>
          <p:cNvSpPr txBox="1">
            <a:spLocks noChangeArrowheads="1"/>
          </p:cNvSpPr>
          <p:nvPr/>
        </p:nvSpPr>
        <p:spPr bwMode="auto">
          <a:xfrm>
            <a:off x="1593850" y="42735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39978" name="Text Box 42"/>
          <p:cNvSpPr txBox="1">
            <a:spLocks noChangeArrowheads="1"/>
          </p:cNvSpPr>
          <p:nvPr/>
        </p:nvSpPr>
        <p:spPr bwMode="auto">
          <a:xfrm>
            <a:off x="6242050" y="3663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79" name="Text Box 43"/>
          <p:cNvSpPr txBox="1">
            <a:spLocks noChangeArrowheads="1"/>
          </p:cNvSpPr>
          <p:nvPr/>
        </p:nvSpPr>
        <p:spPr bwMode="auto">
          <a:xfrm>
            <a:off x="3270250" y="3587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80" name="Text Box 44"/>
          <p:cNvSpPr txBox="1">
            <a:spLocks noChangeArrowheads="1"/>
          </p:cNvSpPr>
          <p:nvPr/>
        </p:nvSpPr>
        <p:spPr bwMode="auto">
          <a:xfrm>
            <a:off x="4718050" y="3587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81" name="Text Box 45"/>
          <p:cNvSpPr txBox="1">
            <a:spLocks noChangeArrowheads="1"/>
          </p:cNvSpPr>
          <p:nvPr/>
        </p:nvSpPr>
        <p:spPr bwMode="auto">
          <a:xfrm>
            <a:off x="7613650" y="3663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82" name="Text Box 46"/>
          <p:cNvSpPr txBox="1">
            <a:spLocks noChangeArrowheads="1"/>
          </p:cNvSpPr>
          <p:nvPr/>
        </p:nvSpPr>
        <p:spPr bwMode="auto">
          <a:xfrm>
            <a:off x="2889250" y="3587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9983" name="Text Box 47"/>
          <p:cNvSpPr txBox="1">
            <a:spLocks noChangeArrowheads="1"/>
          </p:cNvSpPr>
          <p:nvPr/>
        </p:nvSpPr>
        <p:spPr bwMode="auto">
          <a:xfrm>
            <a:off x="4413250" y="3663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9984" name="Text Box 48"/>
          <p:cNvSpPr txBox="1">
            <a:spLocks noChangeArrowheads="1"/>
          </p:cNvSpPr>
          <p:nvPr/>
        </p:nvSpPr>
        <p:spPr bwMode="auto">
          <a:xfrm>
            <a:off x="5937250" y="37401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9985" name="Text Box 49"/>
          <p:cNvSpPr txBox="1">
            <a:spLocks noChangeArrowheads="1"/>
          </p:cNvSpPr>
          <p:nvPr/>
        </p:nvSpPr>
        <p:spPr bwMode="auto">
          <a:xfrm>
            <a:off x="7308850" y="37401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9986" name="Text Box 50"/>
          <p:cNvSpPr txBox="1">
            <a:spLocks noChangeArrowheads="1"/>
          </p:cNvSpPr>
          <p:nvPr/>
        </p:nvSpPr>
        <p:spPr bwMode="auto">
          <a:xfrm>
            <a:off x="2889250" y="42735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39987" name="Text Box 51"/>
          <p:cNvSpPr txBox="1">
            <a:spLocks noChangeArrowheads="1"/>
          </p:cNvSpPr>
          <p:nvPr/>
        </p:nvSpPr>
        <p:spPr bwMode="auto">
          <a:xfrm>
            <a:off x="4413250" y="41973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39988" name="Text Box 52"/>
          <p:cNvSpPr txBox="1">
            <a:spLocks noChangeArrowheads="1"/>
          </p:cNvSpPr>
          <p:nvPr/>
        </p:nvSpPr>
        <p:spPr bwMode="auto">
          <a:xfrm>
            <a:off x="5937250" y="41973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39989" name="Text Box 53"/>
          <p:cNvSpPr txBox="1">
            <a:spLocks noChangeArrowheads="1"/>
          </p:cNvSpPr>
          <p:nvPr/>
        </p:nvSpPr>
        <p:spPr bwMode="auto">
          <a:xfrm>
            <a:off x="7308850" y="41973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39990" name="Text Box 54"/>
          <p:cNvSpPr txBox="1">
            <a:spLocks noChangeArrowheads="1"/>
          </p:cNvSpPr>
          <p:nvPr/>
        </p:nvSpPr>
        <p:spPr bwMode="auto">
          <a:xfrm>
            <a:off x="3194050" y="3968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39991" name="Text Box 55"/>
          <p:cNvSpPr txBox="1">
            <a:spLocks noChangeArrowheads="1"/>
          </p:cNvSpPr>
          <p:nvPr/>
        </p:nvSpPr>
        <p:spPr bwMode="auto">
          <a:xfrm>
            <a:off x="4641850" y="3968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39992" name="Text Box 56"/>
          <p:cNvSpPr txBox="1">
            <a:spLocks noChangeArrowheads="1"/>
          </p:cNvSpPr>
          <p:nvPr/>
        </p:nvSpPr>
        <p:spPr bwMode="auto">
          <a:xfrm>
            <a:off x="6165850" y="3968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39993" name="Text Box 57"/>
          <p:cNvSpPr txBox="1">
            <a:spLocks noChangeArrowheads="1"/>
          </p:cNvSpPr>
          <p:nvPr/>
        </p:nvSpPr>
        <p:spPr bwMode="auto">
          <a:xfrm>
            <a:off x="7537450" y="3968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39994" name="Text Box 58"/>
          <p:cNvSpPr txBox="1">
            <a:spLocks noChangeArrowheads="1"/>
          </p:cNvSpPr>
          <p:nvPr/>
        </p:nvSpPr>
        <p:spPr bwMode="auto">
          <a:xfrm>
            <a:off x="7613650" y="4349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39995" name="Text Box 59"/>
          <p:cNvSpPr txBox="1">
            <a:spLocks noChangeArrowheads="1"/>
          </p:cNvSpPr>
          <p:nvPr/>
        </p:nvSpPr>
        <p:spPr bwMode="auto">
          <a:xfrm>
            <a:off x="4641850" y="4425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39996" name="Text Box 60"/>
          <p:cNvSpPr txBox="1">
            <a:spLocks noChangeArrowheads="1"/>
          </p:cNvSpPr>
          <p:nvPr/>
        </p:nvSpPr>
        <p:spPr bwMode="auto">
          <a:xfrm>
            <a:off x="3194050" y="4425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39997" name="Text Box 61"/>
          <p:cNvSpPr txBox="1">
            <a:spLocks noChangeArrowheads="1"/>
          </p:cNvSpPr>
          <p:nvPr/>
        </p:nvSpPr>
        <p:spPr bwMode="auto">
          <a:xfrm>
            <a:off x="3575050" y="4425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39998" name="Text Box 62"/>
          <p:cNvSpPr txBox="1">
            <a:spLocks noChangeArrowheads="1"/>
          </p:cNvSpPr>
          <p:nvPr/>
        </p:nvSpPr>
        <p:spPr bwMode="auto">
          <a:xfrm>
            <a:off x="4946650" y="4425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39999" name="Text Box 63"/>
          <p:cNvSpPr txBox="1">
            <a:spLocks noChangeArrowheads="1"/>
          </p:cNvSpPr>
          <p:nvPr/>
        </p:nvSpPr>
        <p:spPr bwMode="auto">
          <a:xfrm>
            <a:off x="6470650" y="4349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40000" name="Text Box 64"/>
          <p:cNvSpPr txBox="1">
            <a:spLocks noChangeArrowheads="1"/>
          </p:cNvSpPr>
          <p:nvPr/>
        </p:nvSpPr>
        <p:spPr bwMode="auto">
          <a:xfrm>
            <a:off x="7918450" y="4349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40001" name="Text Box 65"/>
          <p:cNvSpPr txBox="1">
            <a:spLocks noChangeArrowheads="1"/>
          </p:cNvSpPr>
          <p:nvPr/>
        </p:nvSpPr>
        <p:spPr bwMode="auto">
          <a:xfrm>
            <a:off x="6242050" y="4349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40002" name="Text Box 66"/>
          <p:cNvSpPr txBox="1">
            <a:spLocks noChangeArrowheads="1"/>
          </p:cNvSpPr>
          <p:nvPr/>
        </p:nvSpPr>
        <p:spPr bwMode="auto">
          <a:xfrm>
            <a:off x="2514600" y="5029200"/>
            <a:ext cx="4691063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3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Relative position of components is  stable across deformations: experimental evidence</a:t>
            </a:r>
          </a:p>
        </p:txBody>
      </p:sp>
      <p:sp>
        <p:nvSpPr>
          <p:cNvPr id="40005" name="Rectangle 69"/>
          <p:cNvSpPr>
            <a:spLocks noChangeArrowheads="1"/>
          </p:cNvSpPr>
          <p:nvPr/>
        </p:nvSpPr>
        <p:spPr bwMode="auto">
          <a:xfrm>
            <a:off x="56388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006" name="Rectangle 70"/>
          <p:cNvSpPr>
            <a:spLocks noChangeArrowheads="1"/>
          </p:cNvSpPr>
          <p:nvPr/>
        </p:nvSpPr>
        <p:spPr bwMode="auto">
          <a:xfrm>
            <a:off x="41910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007" name="Rectangle 71"/>
          <p:cNvSpPr>
            <a:spLocks noChangeArrowheads="1"/>
          </p:cNvSpPr>
          <p:nvPr/>
        </p:nvSpPr>
        <p:spPr bwMode="auto">
          <a:xfrm>
            <a:off x="27432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008" name="Rectangle 72"/>
          <p:cNvSpPr>
            <a:spLocks noChangeArrowheads="1"/>
          </p:cNvSpPr>
          <p:nvPr/>
        </p:nvSpPr>
        <p:spPr bwMode="auto">
          <a:xfrm>
            <a:off x="12954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351750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0937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>
                <a:latin typeface="Comic Sans MS" panose="030F0702030302020204" pitchFamily="66" charset="0"/>
              </a:rPr>
              <a:t>Architecture of Classifiers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209800" y="1524000"/>
            <a:ext cx="1981200" cy="10668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Numeric</a:t>
            </a:r>
          </a:p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Signatures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209800" y="3276600"/>
            <a:ext cx="2057400" cy="12192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Components</a:t>
            </a:r>
          </a:p>
        </p:txBody>
      </p:sp>
      <p:sp>
        <p:nvSpPr>
          <p:cNvPr id="95237" name="Line 5"/>
          <p:cNvSpPr>
            <a:spLocks noChangeShapeType="1"/>
          </p:cNvSpPr>
          <p:nvPr/>
        </p:nvSpPr>
        <p:spPr bwMode="auto">
          <a:xfrm>
            <a:off x="3276600" y="2590800"/>
            <a:ext cx="0" cy="685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2209800" y="5105400"/>
            <a:ext cx="2057400" cy="12192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Symbolic</a:t>
            </a:r>
          </a:p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Signatures</a:t>
            </a:r>
          </a:p>
        </p:txBody>
      </p:sp>
      <p:grpSp>
        <p:nvGrpSpPr>
          <p:cNvPr id="35847" name="Group 7"/>
          <p:cNvGrpSpPr>
            <a:grpSpLocks/>
          </p:cNvGrpSpPr>
          <p:nvPr/>
        </p:nvGrpSpPr>
        <p:grpSpPr bwMode="auto">
          <a:xfrm>
            <a:off x="6664326" y="3657601"/>
            <a:ext cx="1676400" cy="2141538"/>
            <a:chOff x="3286" y="2448"/>
            <a:chExt cx="1056" cy="1349"/>
          </a:xfrm>
        </p:grpSpPr>
        <p:sp>
          <p:nvSpPr>
            <p:cNvPr id="35857" name="Rectangle 8"/>
            <p:cNvSpPr>
              <a:spLocks noChangeArrowheads="1"/>
            </p:cNvSpPr>
            <p:nvPr/>
          </p:nvSpPr>
          <p:spPr bwMode="auto">
            <a:xfrm>
              <a:off x="3286" y="3125"/>
              <a:ext cx="1056" cy="67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000" dirty="0">
                  <a:solidFill>
                    <a:schemeClr val="tx1"/>
                  </a:solidFill>
                </a:rPr>
                <a:t>Architecture</a:t>
              </a:r>
            </a:p>
            <a:p>
              <a:pPr eaLnBrk="1" hangingPunct="1"/>
              <a:r>
                <a:rPr lang="en-US" altLang="en-US" sz="2000" dirty="0">
                  <a:solidFill>
                    <a:schemeClr val="tx1"/>
                  </a:solidFill>
                </a:rPr>
                <a:t>of </a:t>
              </a:r>
            </a:p>
            <a:p>
              <a:pPr eaLnBrk="1" hangingPunct="1"/>
              <a:r>
                <a:rPr lang="en-US" altLang="en-US" sz="2000" dirty="0">
                  <a:solidFill>
                    <a:schemeClr val="tx1"/>
                  </a:solidFill>
                </a:rPr>
                <a:t>Classifiers</a:t>
              </a:r>
            </a:p>
          </p:txBody>
        </p:sp>
        <p:sp>
          <p:nvSpPr>
            <p:cNvPr id="35858" name="Text Box 9"/>
            <p:cNvSpPr txBox="1">
              <a:spLocks noChangeArrowheads="1"/>
            </p:cNvSpPr>
            <p:nvPr/>
          </p:nvSpPr>
          <p:spPr bwMode="auto">
            <a:xfrm>
              <a:off x="4128" y="2448"/>
              <a:ext cx="2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00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35848" name="Group 10"/>
          <p:cNvGrpSpPr>
            <a:grpSpLocks/>
          </p:cNvGrpSpPr>
          <p:nvPr/>
        </p:nvGrpSpPr>
        <p:grpSpPr bwMode="auto">
          <a:xfrm>
            <a:off x="4648200" y="3886200"/>
            <a:ext cx="1905000" cy="1828800"/>
            <a:chOff x="3024" y="2112"/>
            <a:chExt cx="1200" cy="1152"/>
          </a:xfrm>
        </p:grpSpPr>
        <p:sp>
          <p:nvSpPr>
            <p:cNvPr id="95243" name="Line 11"/>
            <p:cNvSpPr>
              <a:spLocks noChangeShapeType="1"/>
            </p:cNvSpPr>
            <p:nvPr/>
          </p:nvSpPr>
          <p:spPr bwMode="auto">
            <a:xfrm>
              <a:off x="3024" y="2112"/>
              <a:ext cx="384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5244" name="Line 12"/>
            <p:cNvSpPr>
              <a:spLocks noChangeShapeType="1"/>
            </p:cNvSpPr>
            <p:nvPr/>
          </p:nvSpPr>
          <p:spPr bwMode="auto">
            <a:xfrm flipV="1">
              <a:off x="3072" y="2928"/>
              <a:ext cx="336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855" name="Oval 13"/>
            <p:cNvSpPr>
              <a:spLocks noChangeArrowheads="1"/>
            </p:cNvSpPr>
            <p:nvPr/>
          </p:nvSpPr>
          <p:spPr bwMode="auto">
            <a:xfrm>
              <a:off x="3456" y="2496"/>
              <a:ext cx="336" cy="336"/>
            </a:xfrm>
            <a:prstGeom prst="ellipse">
              <a:avLst/>
            </a:prstGeom>
            <a:noFill/>
            <a:ln w="12700" algn="ctr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400" b="1">
                  <a:solidFill>
                    <a:schemeClr val="tx1"/>
                  </a:solidFill>
                </a:rPr>
                <a:t>+</a:t>
              </a:r>
            </a:p>
          </p:txBody>
        </p:sp>
        <p:sp>
          <p:nvSpPr>
            <p:cNvPr id="95246" name="Line 14"/>
            <p:cNvSpPr>
              <a:spLocks noChangeShapeType="1"/>
            </p:cNvSpPr>
            <p:nvPr/>
          </p:nvSpPr>
          <p:spPr bwMode="auto">
            <a:xfrm flipV="1">
              <a:off x="3888" y="2640"/>
              <a:ext cx="33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5849" name="Text Box 15"/>
          <p:cNvSpPr txBox="1">
            <a:spLocks noChangeArrowheads="1"/>
          </p:cNvSpPr>
          <p:nvPr/>
        </p:nvSpPr>
        <p:spPr bwMode="auto">
          <a:xfrm>
            <a:off x="2230438" y="1524000"/>
            <a:ext cx="298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850" name="Text Box 16"/>
          <p:cNvSpPr txBox="1">
            <a:spLocks noChangeArrowheads="1"/>
          </p:cNvSpPr>
          <p:nvPr/>
        </p:nvSpPr>
        <p:spPr bwMode="auto">
          <a:xfrm>
            <a:off x="2209800" y="32766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5851" name="Text Box 17"/>
          <p:cNvSpPr txBox="1">
            <a:spLocks noChangeArrowheads="1"/>
          </p:cNvSpPr>
          <p:nvPr/>
        </p:nvSpPr>
        <p:spPr bwMode="auto">
          <a:xfrm>
            <a:off x="2209800" y="51054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95250" name="Text Box 18"/>
          <p:cNvSpPr txBox="1">
            <a:spLocks noChangeArrowheads="1"/>
          </p:cNvSpPr>
          <p:nvPr/>
        </p:nvSpPr>
        <p:spPr bwMode="auto">
          <a:xfrm>
            <a:off x="6055894" y="2446922"/>
            <a:ext cx="2783305" cy="19389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Learns Components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And Their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Geometric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43843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50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Proposed Architecture</a:t>
            </a:r>
            <a:br>
              <a:rPr lang="en-US" altLang="en-US" sz="4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endParaRPr lang="en-US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52400" y="2743200"/>
            <a:ext cx="12192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5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Input</a:t>
            </a: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1447800" y="2895600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hlink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6869" name="Picture 7" descr="abnorm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52800"/>
            <a:ext cx="1382713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3962400" y="3429000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Labeled</a:t>
            </a:r>
          </a:p>
          <a:p>
            <a:pPr algn="ctr" eaLnBrk="1" hangingPunct="1">
              <a:defRPr/>
            </a:pPr>
            <a:r>
              <a:rPr lang="en-US" altLang="en-US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Mesh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8001000" y="2667000"/>
            <a:ext cx="990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5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Class</a:t>
            </a:r>
          </a:p>
          <a:p>
            <a:pPr algn="ctr" eaLnBrk="1" hangingPunct="1">
              <a:defRPr/>
            </a:pPr>
            <a:r>
              <a:rPr lang="en-US" altLang="en-US" sz="25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Label</a:t>
            </a:r>
          </a:p>
        </p:txBody>
      </p:sp>
      <p:sp>
        <p:nvSpPr>
          <p:cNvPr id="41994" name="AutoShape 10"/>
          <p:cNvSpPr>
            <a:spLocks noChangeArrowheads="1"/>
          </p:cNvSpPr>
          <p:nvPr/>
        </p:nvSpPr>
        <p:spPr bwMode="auto">
          <a:xfrm>
            <a:off x="7543800" y="2971800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endParaRPr lang="en-US" altLang="en-US" sz="240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1995" name="AutoShape 11"/>
          <p:cNvSpPr>
            <a:spLocks noChangeArrowheads="1"/>
          </p:cNvSpPr>
          <p:nvPr/>
        </p:nvSpPr>
        <p:spPr bwMode="auto">
          <a:xfrm>
            <a:off x="4419600" y="2971800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hlink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7696200" y="4191000"/>
            <a:ext cx="1295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-1</a:t>
            </a:r>
          </a:p>
          <a:p>
            <a:pPr algn="ctr" eaLnBrk="1" hangingPunct="1">
              <a:defRPr/>
            </a:pPr>
            <a:r>
              <a:rPr lang="en-US" altLang="en-US" sz="16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(Abnormal)</a:t>
            </a:r>
          </a:p>
        </p:txBody>
      </p:sp>
      <p:sp>
        <p:nvSpPr>
          <p:cNvPr id="36875" name="Text Box 13"/>
          <p:cNvSpPr txBox="1">
            <a:spLocks noChangeArrowheads="1"/>
          </p:cNvSpPr>
          <p:nvPr/>
        </p:nvSpPr>
        <p:spPr bwMode="auto">
          <a:xfrm>
            <a:off x="4495800" y="1295400"/>
            <a:ext cx="3581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chemeClr val="folHlink"/>
                </a:solidFill>
                <a:latin typeface="Comic Sans MS" panose="030F0702030302020204" pitchFamily="66" charset="0"/>
              </a:rPr>
              <a:t>Verify spatial configuration</a:t>
            </a:r>
          </a:p>
          <a:p>
            <a:pPr algn="ctr" eaLnBrk="1" hangingPunct="1">
              <a:lnSpc>
                <a:spcPct val="90000"/>
              </a:lnSpc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chemeClr val="folHlink"/>
                </a:solidFill>
                <a:latin typeface="Comic Sans MS" panose="030F0702030302020204" pitchFamily="66" charset="0"/>
              </a:rPr>
              <a:t>of the components </a:t>
            </a:r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5257800" y="2362200"/>
            <a:ext cx="2133600" cy="16002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Identify</a:t>
            </a:r>
          </a:p>
          <a:p>
            <a:pPr algn="ctr" eaLnBrk="1" hangingPunct="1">
              <a:defRPr/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Symbolic</a:t>
            </a:r>
          </a:p>
          <a:p>
            <a:pPr algn="ctr" eaLnBrk="1" hangingPunct="1">
              <a:defRPr/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1905000" y="2286000"/>
            <a:ext cx="2133600" cy="1600200"/>
          </a:xfrm>
          <a:prstGeom prst="rect">
            <a:avLst/>
          </a:prstGeom>
          <a:solidFill>
            <a:schemeClr val="hlink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Identify</a:t>
            </a:r>
          </a:p>
          <a:p>
            <a:pPr algn="ctr" eaLnBrk="1" hangingPunct="1">
              <a:defRPr/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Components</a:t>
            </a: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3048000" y="5334000"/>
            <a:ext cx="396240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Two classification stages</a:t>
            </a:r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152400" y="5410200"/>
            <a:ext cx="152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Surface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Mesh</a:t>
            </a:r>
          </a:p>
        </p:txBody>
      </p:sp>
      <p:sp>
        <p:nvSpPr>
          <p:cNvPr id="42002" name="AutoShape 18"/>
          <p:cNvSpPr>
            <a:spLocks/>
          </p:cNvSpPr>
          <p:nvPr/>
        </p:nvSpPr>
        <p:spPr bwMode="auto">
          <a:xfrm rot="5400000">
            <a:off x="6172200" y="1143000"/>
            <a:ext cx="228600" cy="20574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973141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latin typeface="Comic Sans MS" panose="030F0702030302020204" pitchFamily="66" charset="0"/>
              </a:rPr>
              <a:t>Experimental Validation</a:t>
            </a:r>
            <a:br>
              <a:rPr lang="en-US" altLang="en-US" dirty="0">
                <a:latin typeface="Comic Sans MS" panose="030F0702030302020204" pitchFamily="66" charset="0"/>
              </a:rPr>
            </a:br>
            <a:endParaRPr lang="en-US" altLang="en-US" dirty="0">
              <a:latin typeface="Comic Sans MS" panose="030F0702030302020204" pitchFamily="66" charset="0"/>
            </a:endParaRPr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8305800" cy="1905000"/>
          </a:xfrm>
        </p:spPr>
        <p:txBody>
          <a:bodyPr/>
          <a:lstStyle/>
          <a:p>
            <a:pPr marL="571500" indent="-571500" algn="ctr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800">
                <a:latin typeface="Comic Sans MS" panose="030F0702030302020204" pitchFamily="66" charset="0"/>
              </a:rPr>
              <a:t>Recognition Tasks: 4 (T1 - T4)</a:t>
            </a:r>
          </a:p>
          <a:p>
            <a:pPr marL="571500" indent="-571500" algn="ctr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800">
                <a:latin typeface="Comic Sans MS" panose="030F0702030302020204" pitchFamily="66" charset="0"/>
              </a:rPr>
              <a:t>Classification Tasks: 3 (T5 – T7)</a:t>
            </a:r>
          </a:p>
          <a:p>
            <a:pPr marL="571500" indent="-571500" algn="ctr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800">
                <a:latin typeface="Comic Sans MS" panose="030F0702030302020204" pitchFamily="66" charset="0"/>
              </a:rPr>
              <a:t>No. Experiments: 5470 </a:t>
            </a:r>
          </a:p>
        </p:txBody>
      </p:sp>
      <p:pic>
        <p:nvPicPr>
          <p:cNvPr id="41988" name="Picture 14" descr="P0029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038600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15" descr="P0029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38600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72" name="Text Box 16"/>
          <p:cNvSpPr txBox="1">
            <a:spLocks noChangeArrowheads="1"/>
          </p:cNvSpPr>
          <p:nvPr/>
        </p:nvSpPr>
        <p:spPr bwMode="auto">
          <a:xfrm>
            <a:off x="3962400" y="3352800"/>
            <a:ext cx="13096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Setup</a:t>
            </a:r>
          </a:p>
        </p:txBody>
      </p:sp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1600200" y="6248400"/>
            <a:ext cx="1908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Recognition </a:t>
            </a:r>
          </a:p>
        </p:txBody>
      </p: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5562600" y="6248400"/>
            <a:ext cx="2182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Classification </a:t>
            </a:r>
          </a:p>
        </p:txBody>
      </p:sp>
      <p:sp>
        <p:nvSpPr>
          <p:cNvPr id="96275" name="Text Box 19"/>
          <p:cNvSpPr txBox="1">
            <a:spLocks noChangeArrowheads="1"/>
          </p:cNvSpPr>
          <p:nvPr/>
        </p:nvSpPr>
        <p:spPr bwMode="auto">
          <a:xfrm>
            <a:off x="7115175" y="3429000"/>
            <a:ext cx="968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Laser</a:t>
            </a:r>
          </a:p>
        </p:txBody>
      </p:sp>
      <p:sp>
        <p:nvSpPr>
          <p:cNvPr id="96276" name="Line 20"/>
          <p:cNvSpPr>
            <a:spLocks noChangeShapeType="1"/>
          </p:cNvSpPr>
          <p:nvPr/>
        </p:nvSpPr>
        <p:spPr bwMode="auto">
          <a:xfrm flipH="1">
            <a:off x="7086600" y="3810000"/>
            <a:ext cx="381000" cy="7620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6277" name="Text Box 21"/>
          <p:cNvSpPr txBox="1">
            <a:spLocks noChangeArrowheads="1"/>
          </p:cNvSpPr>
          <p:nvPr/>
        </p:nvSpPr>
        <p:spPr bwMode="auto">
          <a:xfrm>
            <a:off x="152400" y="3429000"/>
            <a:ext cx="202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Rotary Table</a:t>
            </a:r>
          </a:p>
        </p:txBody>
      </p:sp>
      <p:sp>
        <p:nvSpPr>
          <p:cNvPr id="96279" name="Line 23"/>
          <p:cNvSpPr>
            <a:spLocks noChangeShapeType="1"/>
          </p:cNvSpPr>
          <p:nvPr/>
        </p:nvSpPr>
        <p:spPr bwMode="auto">
          <a:xfrm>
            <a:off x="762000" y="4038600"/>
            <a:ext cx="533400" cy="838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557023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800">
                <a:latin typeface="Comic Sans MS" panose="030F0702030302020204" pitchFamily="66" charset="0"/>
              </a:rPr>
              <a:t>Shape Classes</a:t>
            </a:r>
          </a:p>
        </p:txBody>
      </p:sp>
      <p:pic>
        <p:nvPicPr>
          <p:cNvPr id="43011" name="Picture 3" descr="clas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839200" cy="4173538"/>
          </a:xfrm>
          <a:prstGeom prst="rect">
            <a:avLst/>
          </a:prstGeom>
          <a:noFill/>
          <a:ln w="158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7995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457200" y="277813"/>
            <a:ext cx="8458200" cy="63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300">
                <a:latin typeface="Comic Sans MS" panose="030F0702030302020204" pitchFamily="66" charset="0"/>
              </a:rPr>
              <a:t>Enlarging  Training Sets Using Virtual Samples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7848600" y="838200"/>
            <a:ext cx="12192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1000">
                <a:solidFill>
                  <a:srgbClr val="FF0000"/>
                </a:solidFill>
              </a:rPr>
              <a:t>Displacement</a:t>
            </a:r>
          </a:p>
          <a:p>
            <a:pPr eaLnBrk="1" hangingPunct="1"/>
            <a:r>
              <a:rPr lang="en-US" altLang="en-US" sz="1000">
                <a:solidFill>
                  <a:srgbClr val="FF0000"/>
                </a:solidFill>
              </a:rPr>
              <a:t>Vectors</a:t>
            </a:r>
          </a:p>
        </p:txBody>
      </p:sp>
      <p:grpSp>
        <p:nvGrpSpPr>
          <p:cNvPr id="44036" name="Group 4"/>
          <p:cNvGrpSpPr>
            <a:grpSpLocks/>
          </p:cNvGrpSpPr>
          <p:nvPr/>
        </p:nvGrpSpPr>
        <p:grpSpPr bwMode="auto">
          <a:xfrm>
            <a:off x="5181600" y="1143000"/>
            <a:ext cx="3411538" cy="3810000"/>
            <a:chOff x="3323" y="624"/>
            <a:chExt cx="2149" cy="2400"/>
          </a:xfrm>
        </p:grpSpPr>
        <p:sp>
          <p:nvSpPr>
            <p:cNvPr id="44053" name="Text Box 5"/>
            <p:cNvSpPr txBox="1">
              <a:spLocks noChangeArrowheads="1"/>
            </p:cNvSpPr>
            <p:nvPr/>
          </p:nvSpPr>
          <p:spPr bwMode="auto">
            <a:xfrm>
              <a:off x="3323" y="1770"/>
              <a:ext cx="9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400"/>
                <a:t>Originals</a:t>
              </a:r>
              <a:endParaRPr lang="en-US" altLang="en-US" sz="2400">
                <a:solidFill>
                  <a:schemeClr val="tx1"/>
                </a:solidFill>
              </a:endParaRPr>
            </a:p>
          </p:txBody>
        </p:sp>
        <p:grpSp>
          <p:nvGrpSpPr>
            <p:cNvPr id="44054" name="Group 6"/>
            <p:cNvGrpSpPr>
              <a:grpSpLocks/>
            </p:cNvGrpSpPr>
            <p:nvPr/>
          </p:nvGrpSpPr>
          <p:grpSpPr bwMode="auto">
            <a:xfrm>
              <a:off x="3408" y="624"/>
              <a:ext cx="2064" cy="2400"/>
              <a:chOff x="192" y="768"/>
              <a:chExt cx="2064" cy="2400"/>
            </a:xfrm>
          </p:grpSpPr>
          <p:grpSp>
            <p:nvGrpSpPr>
              <p:cNvPr id="44055" name="Group 7"/>
              <p:cNvGrpSpPr>
                <a:grpSpLocks/>
              </p:cNvGrpSpPr>
              <p:nvPr/>
            </p:nvGrpSpPr>
            <p:grpSpPr bwMode="auto">
              <a:xfrm>
                <a:off x="202" y="768"/>
                <a:ext cx="2054" cy="1056"/>
                <a:chOff x="202" y="768"/>
                <a:chExt cx="2788" cy="1392"/>
              </a:xfrm>
            </p:grpSpPr>
            <p:pic>
              <p:nvPicPr>
                <p:cNvPr id="44066" name="Picture 8" descr="2h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" y="1152"/>
                  <a:ext cx="800" cy="10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9033" name="Line 9"/>
                <p:cNvSpPr>
                  <a:spLocks noChangeShapeType="1"/>
                </p:cNvSpPr>
                <p:nvPr/>
              </p:nvSpPr>
              <p:spPr bwMode="auto">
                <a:xfrm>
                  <a:off x="1152" y="1631"/>
                  <a:ext cx="481" cy="0"/>
                </a:xfrm>
                <a:prstGeom prst="line">
                  <a:avLst/>
                </a:prstGeom>
                <a:noFill/>
                <a:ln w="50800">
                  <a:solidFill>
                    <a:schemeClr val="accent1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pic>
              <p:nvPicPr>
                <p:cNvPr id="44068" name="Picture 10" descr="2h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8" y="1152"/>
                  <a:ext cx="708" cy="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9035" name="Line 11"/>
                <p:cNvSpPr>
                  <a:spLocks noChangeShapeType="1"/>
                </p:cNvSpPr>
                <p:nvPr/>
              </p:nvSpPr>
              <p:spPr bwMode="auto">
                <a:xfrm>
                  <a:off x="1857" y="966"/>
                  <a:ext cx="204" cy="206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36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2481" y="966"/>
                  <a:ext cx="204" cy="206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37" name="Line 13"/>
                <p:cNvSpPr>
                  <a:spLocks noChangeShapeType="1"/>
                </p:cNvSpPr>
                <p:nvPr/>
              </p:nvSpPr>
              <p:spPr bwMode="auto">
                <a:xfrm>
                  <a:off x="2290" y="768"/>
                  <a:ext cx="0" cy="308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38" name="Line 14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254" cy="1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39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1665" y="1660"/>
                  <a:ext cx="254" cy="1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44056" name="Group 16"/>
              <p:cNvGrpSpPr>
                <a:grpSpLocks/>
              </p:cNvGrpSpPr>
              <p:nvPr/>
            </p:nvGrpSpPr>
            <p:grpSpPr bwMode="auto">
              <a:xfrm>
                <a:off x="192" y="2112"/>
                <a:ext cx="2064" cy="1056"/>
                <a:chOff x="2328" y="2256"/>
                <a:chExt cx="2788" cy="1440"/>
              </a:xfrm>
            </p:grpSpPr>
            <p:pic>
              <p:nvPicPr>
                <p:cNvPr id="44058" name="Picture 17" descr="h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0" y="2400"/>
                  <a:ext cx="915" cy="11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59" name="Picture 18" descr="hd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28" y="2544"/>
                  <a:ext cx="916" cy="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9043" name="Line 19"/>
                <p:cNvSpPr>
                  <a:spLocks noChangeShapeType="1"/>
                </p:cNvSpPr>
                <p:nvPr/>
              </p:nvSpPr>
              <p:spPr bwMode="auto">
                <a:xfrm>
                  <a:off x="3340" y="2976"/>
                  <a:ext cx="481" cy="0"/>
                </a:xfrm>
                <a:prstGeom prst="line">
                  <a:avLst/>
                </a:prstGeom>
                <a:noFill/>
                <a:ln w="50800">
                  <a:solidFill>
                    <a:schemeClr val="accent1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4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4924" y="2641"/>
                  <a:ext cx="192" cy="191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5" name="Line 21"/>
                <p:cNvSpPr>
                  <a:spLocks noChangeShapeType="1"/>
                </p:cNvSpPr>
                <p:nvPr/>
              </p:nvSpPr>
              <p:spPr bwMode="auto">
                <a:xfrm flipH="1" flipV="1">
                  <a:off x="3917" y="2256"/>
                  <a:ext cx="239" cy="288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6" name="Line 22"/>
                <p:cNvSpPr>
                  <a:spLocks noChangeShapeType="1"/>
                </p:cNvSpPr>
                <p:nvPr/>
              </p:nvSpPr>
              <p:spPr bwMode="auto">
                <a:xfrm>
                  <a:off x="4828" y="3408"/>
                  <a:ext cx="192" cy="288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7" name="Line 23"/>
                <p:cNvSpPr>
                  <a:spLocks noChangeShapeType="1"/>
                </p:cNvSpPr>
                <p:nvPr/>
              </p:nvSpPr>
              <p:spPr bwMode="auto">
                <a:xfrm>
                  <a:off x="3821" y="2831"/>
                  <a:ext cx="239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8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4753" y="2304"/>
                  <a:ext cx="143" cy="24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44057" name="Text Box 25"/>
              <p:cNvSpPr txBox="1">
                <a:spLocks noChangeArrowheads="1"/>
              </p:cNvSpPr>
              <p:nvPr/>
            </p:nvSpPr>
            <p:spPr bwMode="auto">
              <a:xfrm>
                <a:off x="1412" y="1866"/>
                <a:ext cx="78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ctr"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/>
                <a:r>
                  <a:rPr lang="en-US" altLang="en-US" sz="2400"/>
                  <a:t>Morphs</a:t>
                </a:r>
                <a:endParaRPr lang="en-US" altLang="en-US" sz="240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44037" name="Picture 26" descr="sm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2862263"/>
            <a:ext cx="733425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27" descr="sm11c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997075"/>
            <a:ext cx="8477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28" descr="sm11c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8" y="3195638"/>
            <a:ext cx="741362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53" name="Line 29"/>
          <p:cNvSpPr>
            <a:spLocks noChangeShapeType="1"/>
          </p:cNvSpPr>
          <p:nvPr/>
        </p:nvSpPr>
        <p:spPr bwMode="auto">
          <a:xfrm flipV="1">
            <a:off x="1330325" y="2662238"/>
            <a:ext cx="509588" cy="533400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054" name="Line 30"/>
          <p:cNvSpPr>
            <a:spLocks noChangeShapeType="1"/>
          </p:cNvSpPr>
          <p:nvPr/>
        </p:nvSpPr>
        <p:spPr bwMode="auto">
          <a:xfrm>
            <a:off x="1387475" y="3727450"/>
            <a:ext cx="622300" cy="331788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042" name="Text Box 31"/>
          <p:cNvSpPr txBox="1">
            <a:spLocks noChangeArrowheads="1"/>
          </p:cNvSpPr>
          <p:nvPr/>
        </p:nvSpPr>
        <p:spPr bwMode="auto">
          <a:xfrm>
            <a:off x="3062288" y="23209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n-US" altLang="en-US" sz="2400">
              <a:solidFill>
                <a:schemeClr val="tx1"/>
              </a:solidFill>
            </a:endParaRPr>
          </a:p>
        </p:txBody>
      </p:sp>
      <p:sp>
        <p:nvSpPr>
          <p:cNvPr id="44043" name="Text Box 32"/>
          <p:cNvSpPr txBox="1">
            <a:spLocks noChangeArrowheads="1"/>
          </p:cNvSpPr>
          <p:nvPr/>
        </p:nvSpPr>
        <p:spPr bwMode="auto">
          <a:xfrm>
            <a:off x="2603500" y="1897063"/>
            <a:ext cx="21764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/>
              <a:t>Twist (5deg)</a:t>
            </a:r>
          </a:p>
          <a:p>
            <a:pPr eaLnBrk="1" hangingPunct="1"/>
            <a:r>
              <a:rPr lang="en-US" altLang="en-US" sz="2000"/>
              <a:t>+ Taper</a:t>
            </a:r>
          </a:p>
          <a:p>
            <a:pPr eaLnBrk="1" hangingPunct="1"/>
            <a:r>
              <a:rPr lang="en-US" altLang="en-US" sz="2000"/>
              <a:t>- Push</a:t>
            </a:r>
          </a:p>
          <a:p>
            <a:pPr eaLnBrk="1" hangingPunct="1"/>
            <a:r>
              <a:rPr lang="en-US" altLang="en-US" sz="2000"/>
              <a:t>+ Spherify (10</a:t>
            </a:r>
            <a:r>
              <a:rPr lang="en-US" altLang="en-US" sz="2000">
                <a:solidFill>
                  <a:schemeClr val="tx1"/>
                </a:solidFill>
              </a:rPr>
              <a:t>%)</a:t>
            </a:r>
          </a:p>
        </p:txBody>
      </p:sp>
      <p:sp>
        <p:nvSpPr>
          <p:cNvPr id="44044" name="Text Box 33"/>
          <p:cNvSpPr txBox="1">
            <a:spLocks noChangeArrowheads="1"/>
          </p:cNvSpPr>
          <p:nvPr/>
        </p:nvSpPr>
        <p:spPr bwMode="auto">
          <a:xfrm>
            <a:off x="2625725" y="3405188"/>
            <a:ext cx="2176463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200"/>
              <a:t>Push </a:t>
            </a:r>
          </a:p>
          <a:p>
            <a:pPr eaLnBrk="1" hangingPunct="1"/>
            <a:r>
              <a:rPr lang="en-US" altLang="en-US" sz="2200"/>
              <a:t>+Twist (10 deg)</a:t>
            </a:r>
          </a:p>
          <a:p>
            <a:pPr eaLnBrk="1" hangingPunct="1"/>
            <a:r>
              <a:rPr lang="en-US" altLang="en-US" sz="2200"/>
              <a:t>+Scale (1.2</a:t>
            </a:r>
            <a:r>
              <a:rPr lang="en-US" altLang="en-US" sz="220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4045" name="Text Box 34"/>
          <p:cNvSpPr txBox="1">
            <a:spLocks noChangeArrowheads="1"/>
          </p:cNvSpPr>
          <p:nvPr/>
        </p:nvSpPr>
        <p:spPr bwMode="auto">
          <a:xfrm>
            <a:off x="150813" y="1971675"/>
            <a:ext cx="1306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/>
              <a:t>Original</a:t>
            </a:r>
          </a:p>
        </p:txBody>
      </p:sp>
      <p:sp>
        <p:nvSpPr>
          <p:cNvPr id="44046" name="Text Box 35"/>
          <p:cNvSpPr txBox="1">
            <a:spLocks noChangeArrowheads="1"/>
          </p:cNvSpPr>
          <p:nvPr/>
        </p:nvSpPr>
        <p:spPr bwMode="auto">
          <a:xfrm>
            <a:off x="577850" y="4714875"/>
            <a:ext cx="24717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/>
              <a:t>Global Morphing</a:t>
            </a:r>
          </a:p>
          <a:p>
            <a:pPr eaLnBrk="1" hangingPunct="1"/>
            <a:r>
              <a:rPr lang="en-US" altLang="en-US" sz="2400"/>
              <a:t> Operators</a:t>
            </a:r>
          </a:p>
        </p:txBody>
      </p:sp>
      <p:sp>
        <p:nvSpPr>
          <p:cNvPr id="44047" name="Text Box 36"/>
          <p:cNvSpPr txBox="1">
            <a:spLocks noChangeArrowheads="1"/>
          </p:cNvSpPr>
          <p:nvPr/>
        </p:nvSpPr>
        <p:spPr bwMode="auto">
          <a:xfrm>
            <a:off x="1916113" y="1362075"/>
            <a:ext cx="1247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/>
              <a:t>Morphs</a:t>
            </a:r>
          </a:p>
        </p:txBody>
      </p:sp>
      <p:sp>
        <p:nvSpPr>
          <p:cNvPr id="44048" name="Text Box 37"/>
          <p:cNvSpPr txBox="1">
            <a:spLocks noChangeArrowheads="1"/>
          </p:cNvSpPr>
          <p:nvPr/>
        </p:nvSpPr>
        <p:spPr bwMode="auto">
          <a:xfrm>
            <a:off x="5927725" y="515143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n-US" altLang="en-US" sz="2400">
              <a:solidFill>
                <a:schemeClr val="tx1"/>
              </a:solidFill>
            </a:endParaRPr>
          </a:p>
        </p:txBody>
      </p:sp>
      <p:sp>
        <p:nvSpPr>
          <p:cNvPr id="44049" name="Text Box 38"/>
          <p:cNvSpPr txBox="1">
            <a:spLocks noChangeArrowheads="1"/>
          </p:cNvSpPr>
          <p:nvPr/>
        </p:nvSpPr>
        <p:spPr bwMode="auto">
          <a:xfrm>
            <a:off x="5626100" y="4867275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/>
              <a:t>Physical Modeling</a:t>
            </a:r>
          </a:p>
        </p:txBody>
      </p:sp>
      <p:sp>
        <p:nvSpPr>
          <p:cNvPr id="44050" name="Text Box 39"/>
          <p:cNvSpPr txBox="1">
            <a:spLocks noChangeArrowheads="1"/>
          </p:cNvSpPr>
          <p:nvPr/>
        </p:nvSpPr>
        <p:spPr bwMode="auto">
          <a:xfrm>
            <a:off x="328613" y="4105275"/>
            <a:ext cx="728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/>
              <a:t>(14)</a:t>
            </a:r>
          </a:p>
        </p:txBody>
      </p:sp>
      <p:sp>
        <p:nvSpPr>
          <p:cNvPr id="44051" name="Text Box 40"/>
          <p:cNvSpPr txBox="1">
            <a:spLocks noChangeArrowheads="1"/>
          </p:cNvSpPr>
          <p:nvPr/>
        </p:nvSpPr>
        <p:spPr bwMode="auto">
          <a:xfrm>
            <a:off x="5053329" y="6273670"/>
            <a:ext cx="2905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chemeClr val="accent1"/>
                </a:solidFill>
              </a:rPr>
              <a:t>University of Washington</a:t>
            </a:r>
          </a:p>
        </p:txBody>
      </p:sp>
      <p:sp>
        <p:nvSpPr>
          <p:cNvPr id="44052" name="Text Box 41"/>
          <p:cNvSpPr txBox="1">
            <a:spLocks noChangeArrowheads="1"/>
          </p:cNvSpPr>
          <p:nvPr/>
        </p:nvSpPr>
        <p:spPr bwMode="auto">
          <a:xfrm>
            <a:off x="457200" y="6248400"/>
            <a:ext cx="25066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>
                <a:solidFill>
                  <a:schemeClr val="accent1"/>
                </a:solidFill>
              </a:rPr>
              <a:t>Electrical Engineering</a:t>
            </a:r>
          </a:p>
        </p:txBody>
      </p:sp>
    </p:spTree>
    <p:extLst>
      <p:ext uri="{BB962C8B-B14F-4D97-AF65-F5344CB8AC3E}">
        <p14:creationId xmlns:p14="http://schemas.microsoft.com/office/powerpoint/2010/main" val="32238016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200" dirty="0">
                <a:latin typeface="Comic Sans MS" panose="030F0702030302020204" pitchFamily="66" charset="0"/>
              </a:rPr>
              <a:t>Task 1: Recognizing Single  Objects (1)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No. Shape classes: 9.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Training set size: 400 meshes.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Testing set size: 200 meshes.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No. Experiments: 1960.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No. Component detectors:3.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No. Symbolic signature detectors: 1.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Numeric signature size: 40x40.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Symbolic signature size: 20x20.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No clutter and occlusion.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5243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200" dirty="0">
                <a:latin typeface="Comic Sans MS" panose="030F0702030302020204" pitchFamily="66" charset="0"/>
              </a:rPr>
              <a:t>Task 1: Recognizing Single  Objects (2)</a:t>
            </a:r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Snowman: 93%.</a:t>
            </a:r>
          </a:p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Rabbit: 92%.</a:t>
            </a:r>
          </a:p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Dog: 89%.</a:t>
            </a:r>
          </a:p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Cat: 85.5%.</a:t>
            </a:r>
          </a:p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Cow: 92%.</a:t>
            </a:r>
          </a:p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Bear: 94%.</a:t>
            </a:r>
          </a:p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Horse: 92.7%.</a:t>
            </a:r>
          </a:p>
          <a:p>
            <a:pPr eaLnBrk="1" hangingPunct="1">
              <a:defRPr/>
            </a:pPr>
            <a:endParaRPr lang="en-US" altLang="en-US" sz="2800" dirty="0">
              <a:latin typeface="Comic Sans MS" panose="030F0702030302020204" pitchFamily="66" charset="0"/>
            </a:endParaRPr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800">
                <a:latin typeface="Comic Sans MS" panose="030F0702030302020204" pitchFamily="66" charset="0"/>
              </a:rPr>
              <a:t>Human head: 97.7%.</a:t>
            </a:r>
          </a:p>
          <a:p>
            <a:pPr eaLnBrk="1" hangingPunct="1">
              <a:defRPr/>
            </a:pPr>
            <a:r>
              <a:rPr lang="en-US" altLang="en-US" sz="2800">
                <a:solidFill>
                  <a:srgbClr val="FF3300"/>
                </a:solidFill>
                <a:latin typeface="Comic Sans MS" panose="030F0702030302020204" pitchFamily="66" charset="0"/>
              </a:rPr>
              <a:t>Human face: 76%.</a:t>
            </a:r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1427163" y="5546725"/>
            <a:ext cx="653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Recognition rates (true positives)</a:t>
            </a:r>
          </a:p>
        </p:txBody>
      </p:sp>
      <p:pic>
        <p:nvPicPr>
          <p:cNvPr id="46086" name="Picture 8" descr="va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895600"/>
            <a:ext cx="14160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9" descr="cabal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3" y="2895600"/>
            <a:ext cx="124936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Picture 10" descr="le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95600"/>
            <a:ext cx="1163638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4191000" y="3200400"/>
            <a:ext cx="169863" cy="195263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316" name="Rectangle 12"/>
          <p:cNvSpPr>
            <a:spLocks noChangeArrowheads="1"/>
          </p:cNvSpPr>
          <p:nvPr/>
        </p:nvSpPr>
        <p:spPr bwMode="auto">
          <a:xfrm>
            <a:off x="6629400" y="3048000"/>
            <a:ext cx="169863" cy="195263"/>
          </a:xfrm>
          <a:prstGeom prst="rect">
            <a:avLst/>
          </a:prstGeom>
          <a:noFill/>
          <a:ln w="38100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317" name="Rectangle 13"/>
          <p:cNvSpPr>
            <a:spLocks noChangeArrowheads="1"/>
          </p:cNvSpPr>
          <p:nvPr/>
        </p:nvSpPr>
        <p:spPr bwMode="auto">
          <a:xfrm>
            <a:off x="8229600" y="3200400"/>
            <a:ext cx="169863" cy="195263"/>
          </a:xfrm>
          <a:prstGeom prst="rect">
            <a:avLst/>
          </a:prstGeom>
          <a:noFill/>
          <a:ln w="38100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2362200" y="6172200"/>
            <a:ext cx="47545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(No clutter, no occlusion, complete models)</a:t>
            </a:r>
          </a:p>
        </p:txBody>
      </p:sp>
    </p:spTree>
    <p:extLst>
      <p:ext uri="{BB962C8B-B14F-4D97-AF65-F5344CB8AC3E}">
        <p14:creationId xmlns:p14="http://schemas.microsoft.com/office/powerpoint/2010/main" val="393328552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200">
                <a:latin typeface="Comic Sans MS" panose="030F0702030302020204" pitchFamily="66" charset="0"/>
              </a:rPr>
              <a:t>Main Contributions (2)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8392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>
                <a:latin typeface="Comic Sans MS" panose="030F0702030302020204" pitchFamily="66" charset="0"/>
              </a:rPr>
              <a:t>A </a:t>
            </a:r>
            <a:r>
              <a:rPr lang="en-US" altLang="en-US">
                <a:solidFill>
                  <a:schemeClr val="hlink"/>
                </a:solidFill>
                <a:latin typeface="Comic Sans MS" panose="030F0702030302020204" pitchFamily="66" charset="0"/>
              </a:rPr>
              <a:t>region growing</a:t>
            </a:r>
            <a:r>
              <a:rPr lang="en-US" altLang="en-US">
                <a:latin typeface="Comic Sans MS" panose="030F0702030302020204" pitchFamily="66" charset="0"/>
              </a:rPr>
              <a:t> algorithm for learning shape class components.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>
                <a:latin typeface="Comic Sans MS" panose="030F0702030302020204" pitchFamily="66" charset="0"/>
              </a:rPr>
              <a:t>A novel </a:t>
            </a:r>
            <a:r>
              <a:rPr lang="en-US" altLang="en-US">
                <a:solidFill>
                  <a:schemeClr val="hlink"/>
                </a:solidFill>
                <a:latin typeface="Comic Sans MS" panose="030F0702030302020204" pitchFamily="66" charset="0"/>
              </a:rPr>
              <a:t>architecture of classifiers</a:t>
            </a:r>
            <a:r>
              <a:rPr lang="en-US" altLang="en-US">
                <a:latin typeface="Comic Sans MS" panose="030F0702030302020204" pitchFamily="66" charset="0"/>
              </a:rPr>
              <a:t> for abstracting the geometry of a shape class.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/>
              <a:t> </a:t>
            </a:r>
            <a:r>
              <a:rPr lang="en-US" altLang="en-US">
                <a:latin typeface="Comic Sans MS" panose="030F0702030302020204" pitchFamily="66" charset="0"/>
              </a:rPr>
              <a:t>A validation of our methodology in a set of </a:t>
            </a:r>
            <a:r>
              <a:rPr lang="en-US" altLang="en-US">
                <a:solidFill>
                  <a:schemeClr val="hlink"/>
                </a:solidFill>
                <a:latin typeface="Comic Sans MS" panose="030F0702030302020204" pitchFamily="66" charset="0"/>
              </a:rPr>
              <a:t>large scale</a:t>
            </a:r>
            <a:r>
              <a:rPr lang="en-US" altLang="en-US">
                <a:latin typeface="Comic Sans MS" panose="030F0702030302020204" pitchFamily="66" charset="0"/>
              </a:rPr>
              <a:t> recognition and classification experiments aimed at applications in scene analysis and medical diagnosis.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79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3100</TotalTime>
  <Words>2940</Words>
  <Application>Microsoft Office PowerPoint</Application>
  <PresentationFormat>On-screen Show (4:3)</PresentationFormat>
  <Paragraphs>779</Paragraphs>
  <Slides>96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96</vt:i4>
      </vt:variant>
    </vt:vector>
  </HeadingPairs>
  <TitlesOfParts>
    <vt:vector size="116" baseType="lpstr">
      <vt:lpstr>SimSun</vt:lpstr>
      <vt:lpstr>SimSun</vt:lpstr>
      <vt:lpstr>Arial</vt:lpstr>
      <vt:lpstr>Arial Bold</vt:lpstr>
      <vt:lpstr>Arial Rounded MT Bold</vt:lpstr>
      <vt:lpstr>Calibri</vt:lpstr>
      <vt:lpstr>Comic Sans MS</vt:lpstr>
      <vt:lpstr>Kalinga</vt:lpstr>
      <vt:lpstr>Symbol</vt:lpstr>
      <vt:lpstr>Tahoma</vt:lpstr>
      <vt:lpstr>Times New Roman</vt:lpstr>
      <vt:lpstr>Trebuchet MS</vt:lpstr>
      <vt:lpstr>Verdana</vt:lpstr>
      <vt:lpstr>Wingdings</vt:lpstr>
      <vt:lpstr>Wingdings 2</vt:lpstr>
      <vt:lpstr>ヒラギノ明朝 ProN W3</vt:lpstr>
      <vt:lpstr>Office Theme</vt:lpstr>
      <vt:lpstr>Equation</vt:lpstr>
      <vt:lpstr>Image</vt:lpstr>
      <vt:lpstr>Document</vt:lpstr>
      <vt:lpstr>  Computer Vision   CSE 455 Stereo and 3D  Linda Shapiro Professor of Computer Science &amp; Engineering Professor of Electrical Engineering</vt:lpstr>
      <vt:lpstr>Camera Calibration</vt:lpstr>
      <vt:lpstr>Camera Parameters</vt:lpstr>
      <vt:lpstr>Stereo</vt:lpstr>
      <vt:lpstr>PowerPoint Presentation</vt:lpstr>
      <vt:lpstr>Amount of horizontal movement is …</vt:lpstr>
      <vt:lpstr>Depth from Stereo</vt:lpstr>
      <vt:lpstr>Depth from disparity</vt:lpstr>
      <vt:lpstr>Depth from Stereo</vt:lpstr>
      <vt:lpstr>Correspondence Problem</vt:lpstr>
      <vt:lpstr>Key idea: Epipolar constraint</vt:lpstr>
      <vt:lpstr>Epipolar geometry: notation</vt:lpstr>
      <vt:lpstr>Epipolar geometry: notation</vt:lpstr>
      <vt:lpstr>Example: Converging cameras</vt:lpstr>
      <vt:lpstr>Example: Motion parallel to image plane</vt:lpstr>
      <vt:lpstr>Epipolar constraint: Calibrated case</vt:lpstr>
      <vt:lpstr>Simplified Matrices for the 2 Cameras</vt:lpstr>
      <vt:lpstr>Epipolar constraint: Calibrated case</vt:lpstr>
      <vt:lpstr>Epipolar constraint: Calibrated case</vt:lpstr>
      <vt:lpstr>Epipolar constraint: Calibrated case</vt:lpstr>
      <vt:lpstr>Moving on to stereo…</vt:lpstr>
      <vt:lpstr>Stereo image rectification</vt:lpstr>
      <vt:lpstr>Example</vt:lpstr>
      <vt:lpstr>PowerPoint Presentation</vt:lpstr>
      <vt:lpstr>Correspondence search</vt:lpstr>
      <vt:lpstr>Results with window search</vt:lpstr>
      <vt:lpstr>Using more than two images</vt:lpstr>
      <vt:lpstr>3D model</vt:lpstr>
      <vt:lpstr>Applications: cultural heritage</vt:lpstr>
      <vt:lpstr>Applications: art</vt:lpstr>
      <vt:lpstr>Applications: structure engineering</vt:lpstr>
      <vt:lpstr>Applications: 3D indexation</vt:lpstr>
      <vt:lpstr>Applications: archaeology</vt:lpstr>
      <vt:lpstr>Applications: large scale modelling</vt:lpstr>
      <vt:lpstr>Applications: Medicine</vt:lpstr>
      <vt:lpstr>Scanning technologies</vt:lpstr>
      <vt:lpstr>Medical Scanning System</vt:lpstr>
      <vt:lpstr>The “Us” Data Set (subset)</vt:lpstr>
      <vt:lpstr>3d shape from photographs</vt:lpstr>
      <vt:lpstr>Photometric Stereo</vt:lpstr>
      <vt:lpstr>Basic Photometric Stereo</vt:lpstr>
      <vt:lpstr>Basic Photometric Stereo</vt:lpstr>
      <vt:lpstr>Basic Photometric Stereo</vt:lpstr>
      <vt:lpstr>Photometric Stereo</vt:lpstr>
      <vt:lpstr>3d shape from photographs</vt:lpstr>
      <vt:lpstr>Reconstruction</vt:lpstr>
      <vt:lpstr>Reconstruction</vt:lpstr>
      <vt:lpstr>Multiple-baseline stereo</vt:lpstr>
      <vt:lpstr>Reconstruction from silhouettes</vt:lpstr>
      <vt:lpstr>Reconstruction from Silhouettes</vt:lpstr>
      <vt:lpstr>Reconstruction from Silhouettes</vt:lpstr>
      <vt:lpstr>Calibrated Image Acquisition</vt:lpstr>
      <vt:lpstr>Space Carving in General</vt:lpstr>
      <vt:lpstr>Our 4-camera light-striping stereo system</vt:lpstr>
      <vt:lpstr>Calibration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More: Space Carving Results:  African Violet</vt:lpstr>
      <vt:lpstr>More: Space Carving Results:  Hand</vt:lpstr>
      <vt:lpstr>Stereo from community photo collections</vt:lpstr>
      <vt:lpstr>PowerPoint Presentation</vt:lpstr>
      <vt:lpstr>Head Reconstruction from Uncalibrated Internet Photos</vt:lpstr>
      <vt:lpstr>Recognizing Deformable Shapes </vt:lpstr>
      <vt:lpstr>Goal</vt:lpstr>
      <vt:lpstr>What Kind Of Deformations?</vt:lpstr>
      <vt:lpstr>Component-Based Methodology </vt:lpstr>
      <vt:lpstr>Numeric Signatures</vt:lpstr>
      <vt:lpstr>The Spin Image Signature</vt:lpstr>
      <vt:lpstr>Spin Image Construction</vt:lpstr>
      <vt:lpstr>Numeric Signatures: Spin Images </vt:lpstr>
      <vt:lpstr>Components</vt:lpstr>
      <vt:lpstr>How To Extract Shape Class Components? </vt:lpstr>
      <vt:lpstr>Component Extraction Example</vt:lpstr>
      <vt:lpstr>How To Combine Component Information?  </vt:lpstr>
      <vt:lpstr>Symbolic Signatures</vt:lpstr>
      <vt:lpstr>Symbolic Signature </vt:lpstr>
      <vt:lpstr>Symbolic Signatures Are Robust  To Deformations</vt:lpstr>
      <vt:lpstr>Architecture of Classifiers</vt:lpstr>
      <vt:lpstr>Proposed Architecture </vt:lpstr>
      <vt:lpstr>Experimental Validation </vt:lpstr>
      <vt:lpstr>Shape Classes</vt:lpstr>
      <vt:lpstr>PowerPoint Presentation</vt:lpstr>
      <vt:lpstr>Task 1: Recognizing Single  Objects (1)</vt:lpstr>
      <vt:lpstr>Task 1: Recognizing Single  Objects (2)</vt:lpstr>
      <vt:lpstr>Main Contributions (2)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296</cp:revision>
  <dcterms:created xsi:type="dcterms:W3CDTF">2013-01-06T19:09:38Z</dcterms:created>
  <dcterms:modified xsi:type="dcterms:W3CDTF">2020-06-02T18:12:49Z</dcterms:modified>
</cp:coreProperties>
</file>