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10.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73"/>
  </p:notesMasterIdLst>
  <p:sldIdLst>
    <p:sldId id="256" r:id="rId2"/>
    <p:sldId id="257" r:id="rId3"/>
    <p:sldId id="372" r:id="rId4"/>
    <p:sldId id="258" r:id="rId5"/>
    <p:sldId id="367" r:id="rId6"/>
    <p:sldId id="363" r:id="rId7"/>
    <p:sldId id="368" r:id="rId8"/>
    <p:sldId id="262" r:id="rId9"/>
    <p:sldId id="268" r:id="rId10"/>
    <p:sldId id="267" r:id="rId11"/>
    <p:sldId id="369" r:id="rId12"/>
    <p:sldId id="370" r:id="rId13"/>
    <p:sldId id="371" r:id="rId14"/>
    <p:sldId id="377" r:id="rId15"/>
    <p:sldId id="378" r:id="rId16"/>
    <p:sldId id="376" r:id="rId17"/>
    <p:sldId id="382" r:id="rId18"/>
    <p:sldId id="383" r:id="rId19"/>
    <p:sldId id="384" r:id="rId20"/>
    <p:sldId id="385" r:id="rId21"/>
    <p:sldId id="386" r:id="rId22"/>
    <p:sldId id="387" r:id="rId23"/>
    <p:sldId id="388" r:id="rId24"/>
    <p:sldId id="389" r:id="rId25"/>
    <p:sldId id="390" r:id="rId26"/>
    <p:sldId id="392" r:id="rId27"/>
    <p:sldId id="398" r:id="rId28"/>
    <p:sldId id="412" r:id="rId29"/>
    <p:sldId id="393" r:id="rId30"/>
    <p:sldId id="394" r:id="rId31"/>
    <p:sldId id="287" r:id="rId32"/>
    <p:sldId id="395" r:id="rId33"/>
    <p:sldId id="400" r:id="rId34"/>
    <p:sldId id="401" r:id="rId35"/>
    <p:sldId id="403" r:id="rId36"/>
    <p:sldId id="404" r:id="rId37"/>
    <p:sldId id="405" r:id="rId38"/>
    <p:sldId id="406" r:id="rId39"/>
    <p:sldId id="407" r:id="rId40"/>
    <p:sldId id="408" r:id="rId41"/>
    <p:sldId id="409" r:id="rId42"/>
    <p:sldId id="410" r:id="rId43"/>
    <p:sldId id="411" r:id="rId44"/>
    <p:sldId id="402" r:id="rId45"/>
    <p:sldId id="346" r:id="rId46"/>
    <p:sldId id="352" r:id="rId47"/>
    <p:sldId id="353" r:id="rId48"/>
    <p:sldId id="354" r:id="rId49"/>
    <p:sldId id="355" r:id="rId50"/>
    <p:sldId id="356" r:id="rId51"/>
    <p:sldId id="357" r:id="rId52"/>
    <p:sldId id="358" r:id="rId53"/>
    <p:sldId id="359" r:id="rId54"/>
    <p:sldId id="360" r:id="rId55"/>
    <p:sldId id="361" r:id="rId56"/>
    <p:sldId id="413" r:id="rId57"/>
    <p:sldId id="422" r:id="rId58"/>
    <p:sldId id="423" r:id="rId59"/>
    <p:sldId id="424" r:id="rId60"/>
    <p:sldId id="425" r:id="rId61"/>
    <p:sldId id="431" r:id="rId62"/>
    <p:sldId id="426" r:id="rId63"/>
    <p:sldId id="427" r:id="rId64"/>
    <p:sldId id="428" r:id="rId65"/>
    <p:sldId id="429" r:id="rId66"/>
    <p:sldId id="430" r:id="rId67"/>
    <p:sldId id="432" r:id="rId68"/>
    <p:sldId id="433" r:id="rId69"/>
    <p:sldId id="435" r:id="rId70"/>
    <p:sldId id="436" r:id="rId71"/>
    <p:sldId id="437" r:id="rId7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E2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440" autoAdjust="0"/>
    <p:restoredTop sz="94660"/>
  </p:normalViewPr>
  <p:slideViewPr>
    <p:cSldViewPr snapToGrid="0" snapToObjects="1">
      <p:cViewPr varScale="1">
        <p:scale>
          <a:sx n="89" d="100"/>
          <a:sy n="89" d="100"/>
        </p:scale>
        <p:origin x="60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wmf"/><Relationship Id="rId1" Type="http://schemas.openxmlformats.org/officeDocument/2006/relationships/image" Target="../media/image49.wmf"/><Relationship Id="rId4" Type="http://schemas.openxmlformats.org/officeDocument/2006/relationships/image" Target="../media/image5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6E19B3-802B-1146-9D96-BE86CEF1F5AA}" type="datetimeFigureOut">
              <a:rPr lang="en-US" smtClean="0"/>
              <a:t>3/24/2020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C4832AD-E9BF-E541-A889-1B2F77DEA054}" type="slidenum">
              <a:rPr lang="en-US" smtClean="0"/>
              <a:t>‹#›</a:t>
            </a:fld>
            <a:endParaRPr lang="en-US"/>
          </a:p>
        </p:txBody>
      </p:sp>
    </p:spTree>
    <p:extLst>
      <p:ext uri="{BB962C8B-B14F-4D97-AF65-F5344CB8AC3E}">
        <p14:creationId xmlns:p14="http://schemas.microsoft.com/office/powerpoint/2010/main" val="26213817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Why?</a:t>
            </a:r>
            <a:endParaRPr lang="en-US" dirty="0"/>
          </a:p>
        </p:txBody>
      </p:sp>
      <p:sp>
        <p:nvSpPr>
          <p:cNvPr id="4" name="Slide Number Placeholder 3"/>
          <p:cNvSpPr>
            <a:spLocks noGrp="1"/>
          </p:cNvSpPr>
          <p:nvPr>
            <p:ph type="sldNum" sz="quarter" idx="10"/>
          </p:nvPr>
        </p:nvSpPr>
        <p:spPr/>
        <p:txBody>
          <a:bodyPr/>
          <a:lstStyle/>
          <a:p>
            <a:fld id="{FC4832AD-E9BF-E541-A889-1B2F77DEA054}" type="slidenum">
              <a:rPr lang="en-US" smtClean="0"/>
              <a:t>2</a:t>
            </a:fld>
            <a:endParaRPr lang="en-US"/>
          </a:p>
        </p:txBody>
      </p:sp>
    </p:spTree>
    <p:extLst>
      <p:ext uri="{BB962C8B-B14F-4D97-AF65-F5344CB8AC3E}">
        <p14:creationId xmlns:p14="http://schemas.microsoft.com/office/powerpoint/2010/main" val="2347398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pixels</a:t>
            </a:r>
            <a:endParaRPr lang="en-US" dirty="0"/>
          </a:p>
        </p:txBody>
      </p:sp>
      <p:sp>
        <p:nvSpPr>
          <p:cNvPr id="4" name="Slide Number Placeholder 3"/>
          <p:cNvSpPr>
            <a:spLocks noGrp="1"/>
          </p:cNvSpPr>
          <p:nvPr>
            <p:ph type="sldNum" sz="quarter" idx="10"/>
          </p:nvPr>
        </p:nvSpPr>
        <p:spPr/>
        <p:txBody>
          <a:bodyPr/>
          <a:lstStyle/>
          <a:p>
            <a:fld id="{FC4832AD-E9BF-E541-A889-1B2F77DEA054}" type="slidenum">
              <a:rPr lang="en-US" smtClean="0"/>
              <a:t>3</a:t>
            </a:fld>
            <a:endParaRPr lang="en-US"/>
          </a:p>
        </p:txBody>
      </p:sp>
    </p:spTree>
    <p:extLst>
      <p:ext uri="{BB962C8B-B14F-4D97-AF65-F5344CB8AC3E}">
        <p14:creationId xmlns:p14="http://schemas.microsoft.com/office/powerpoint/2010/main" val="35488267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a:t>
            </a:r>
            <a:r>
              <a:rPr lang="en-US" baseline="0" dirty="0" smtClean="0"/>
              <a:t> do we care about in this image? color, measurement, foreground/background, potential objects, detecting particular objects</a:t>
            </a:r>
            <a:endParaRPr lang="en-US" dirty="0"/>
          </a:p>
        </p:txBody>
      </p:sp>
      <p:sp>
        <p:nvSpPr>
          <p:cNvPr id="4" name="Slide Number Placeholder 3"/>
          <p:cNvSpPr>
            <a:spLocks noGrp="1"/>
          </p:cNvSpPr>
          <p:nvPr>
            <p:ph type="sldNum" sz="quarter" idx="10"/>
          </p:nvPr>
        </p:nvSpPr>
        <p:spPr/>
        <p:txBody>
          <a:bodyPr/>
          <a:lstStyle/>
          <a:p>
            <a:fld id="{FC4832AD-E9BF-E541-A889-1B2F77DEA054}" type="slidenum">
              <a:rPr lang="en-US" smtClean="0"/>
              <a:t>4</a:t>
            </a:fld>
            <a:endParaRPr lang="en-US"/>
          </a:p>
        </p:txBody>
      </p:sp>
    </p:spTree>
    <p:extLst>
      <p:ext uri="{BB962C8B-B14F-4D97-AF65-F5344CB8AC3E}">
        <p14:creationId xmlns:p14="http://schemas.microsoft.com/office/powerpoint/2010/main" val="4017168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See VIDEO</a:t>
            </a:r>
            <a:endParaRPr lang="en-US" dirty="0"/>
          </a:p>
        </p:txBody>
      </p:sp>
      <p:sp>
        <p:nvSpPr>
          <p:cNvPr id="4" name="Slide Number Placeholder 3"/>
          <p:cNvSpPr>
            <a:spLocks noGrp="1"/>
          </p:cNvSpPr>
          <p:nvPr>
            <p:ph type="sldNum" sz="quarter" idx="10"/>
          </p:nvPr>
        </p:nvSpPr>
        <p:spPr/>
        <p:txBody>
          <a:bodyPr/>
          <a:lstStyle/>
          <a:p>
            <a:fld id="{FC4832AD-E9BF-E541-A889-1B2F77DEA054}" type="slidenum">
              <a:rPr lang="en-US" smtClean="0"/>
              <a:t>8</a:t>
            </a:fld>
            <a:endParaRPr lang="en-US"/>
          </a:p>
        </p:txBody>
      </p:sp>
    </p:spTree>
    <p:extLst>
      <p:ext uri="{BB962C8B-B14F-4D97-AF65-F5344CB8AC3E}">
        <p14:creationId xmlns:p14="http://schemas.microsoft.com/office/powerpoint/2010/main" val="256122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red vertical lines look like same length in image but not in reality</a:t>
            </a:r>
            <a:endParaRPr lang="en-US" dirty="0"/>
          </a:p>
        </p:txBody>
      </p:sp>
      <p:sp>
        <p:nvSpPr>
          <p:cNvPr id="4" name="Slide Number Placeholder 3"/>
          <p:cNvSpPr>
            <a:spLocks noGrp="1"/>
          </p:cNvSpPr>
          <p:nvPr>
            <p:ph type="sldNum" sz="quarter" idx="10"/>
          </p:nvPr>
        </p:nvSpPr>
        <p:spPr/>
        <p:txBody>
          <a:bodyPr/>
          <a:lstStyle/>
          <a:p>
            <a:fld id="{FC4832AD-E9BF-E541-A889-1B2F77DEA054}" type="slidenum">
              <a:rPr lang="en-US" smtClean="0"/>
              <a:t>10</a:t>
            </a:fld>
            <a:endParaRPr lang="en-US"/>
          </a:p>
        </p:txBody>
      </p:sp>
    </p:spTree>
    <p:extLst>
      <p:ext uri="{BB962C8B-B14F-4D97-AF65-F5344CB8AC3E}">
        <p14:creationId xmlns:p14="http://schemas.microsoft.com/office/powerpoint/2010/main" val="14482549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About restoration</a:t>
            </a:r>
            <a:endParaRPr lang="en-US" dirty="0"/>
          </a:p>
        </p:txBody>
      </p:sp>
      <p:sp>
        <p:nvSpPr>
          <p:cNvPr id="4" name="Slide Number Placeholder 3"/>
          <p:cNvSpPr>
            <a:spLocks noGrp="1"/>
          </p:cNvSpPr>
          <p:nvPr>
            <p:ph type="sldNum" sz="quarter" idx="10"/>
          </p:nvPr>
        </p:nvSpPr>
        <p:spPr/>
        <p:txBody>
          <a:bodyPr/>
          <a:lstStyle/>
          <a:p>
            <a:fld id="{FC4832AD-E9BF-E541-A889-1B2F77DEA054}" type="slidenum">
              <a:rPr lang="en-US" smtClean="0"/>
              <a:t>11</a:t>
            </a:fld>
            <a:endParaRPr lang="en-US"/>
          </a:p>
        </p:txBody>
      </p:sp>
    </p:spTree>
    <p:extLst>
      <p:ext uri="{BB962C8B-B14F-4D97-AF65-F5344CB8AC3E}">
        <p14:creationId xmlns:p14="http://schemas.microsoft.com/office/powerpoint/2010/main" val="31189299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29C3390-DEA3-45C4-B1DA-733B7BB985F4}" type="slidenum">
              <a:rPr lang="en-US" smtClean="0">
                <a:solidFill>
                  <a:prstClr val="black"/>
                </a:solidFill>
              </a:rPr>
              <a:pPr>
                <a:defRPr/>
              </a:pPr>
              <a:t>14</a:t>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Slide Image Placeholder 1"/>
          <p:cNvSpPr>
            <a:spLocks noGrp="1" noRot="1" noChangeAspect="1" noTextEdit="1"/>
          </p:cNvSpPr>
          <p:nvPr>
            <p:ph type="sldImg"/>
          </p:nvPr>
        </p:nvSpPr>
        <p:spPr>
          <a:ln/>
        </p:spPr>
      </p:sp>
      <p:sp>
        <p:nvSpPr>
          <p:cNvPr id="289795"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289796" name="Slide Number Placeholder 3"/>
          <p:cNvSpPr>
            <a:spLocks noGrp="1"/>
          </p:cNvSpPr>
          <p:nvPr>
            <p:ph type="sldNum" sz="quarter" idx="5"/>
          </p:nvPr>
        </p:nvSpPr>
        <p:spPr>
          <a:noFill/>
        </p:spPr>
        <p:txBody>
          <a:bodyPr/>
          <a:lstStyle/>
          <a:p>
            <a:fld id="{B18F3F38-B629-4BFE-969A-827C86296078}" type="slidenum">
              <a:rPr lang="en-US" b="1">
                <a:solidFill>
                  <a:srgbClr val="000000"/>
                </a:solidFill>
                <a:latin typeface="Arial" pitchFamily="34" charset="0"/>
              </a:rPr>
              <a:pPr/>
              <a:t>15</a:t>
            </a:fld>
            <a:endParaRPr lang="en-US" b="1">
              <a:solidFill>
                <a:srgbClr val="000000"/>
              </a:solidFill>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Could these</a:t>
            </a:r>
            <a:r>
              <a:rPr lang="en-US" baseline="0" dirty="0" smtClean="0"/>
              <a:t> be done in the same way as David? NO.</a:t>
            </a:r>
            <a:endParaRPr lang="en-US" dirty="0"/>
          </a:p>
        </p:txBody>
      </p:sp>
      <p:sp>
        <p:nvSpPr>
          <p:cNvPr id="4" name="Slide Number Placeholder 3"/>
          <p:cNvSpPr>
            <a:spLocks noGrp="1"/>
          </p:cNvSpPr>
          <p:nvPr>
            <p:ph type="sldNum" sz="quarter" idx="10"/>
          </p:nvPr>
        </p:nvSpPr>
        <p:spPr/>
        <p:txBody>
          <a:bodyPr/>
          <a:lstStyle/>
          <a:p>
            <a:fld id="{FC4832AD-E9BF-E541-A889-1B2F77DEA054}" type="slidenum">
              <a:rPr lang="en-US" smtClean="0"/>
              <a:t>23</a:t>
            </a:fld>
            <a:endParaRPr lang="en-US"/>
          </a:p>
        </p:txBody>
      </p:sp>
    </p:spTree>
    <p:extLst>
      <p:ext uri="{BB962C8B-B14F-4D97-AF65-F5344CB8AC3E}">
        <p14:creationId xmlns:p14="http://schemas.microsoft.com/office/powerpoint/2010/main" val="5047294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See link to video.</a:t>
            </a:r>
            <a:endParaRPr lang="en-US" dirty="0"/>
          </a:p>
        </p:txBody>
      </p:sp>
      <p:sp>
        <p:nvSpPr>
          <p:cNvPr id="4" name="Slide Number Placeholder 3"/>
          <p:cNvSpPr>
            <a:spLocks noGrp="1"/>
          </p:cNvSpPr>
          <p:nvPr>
            <p:ph type="sldNum" sz="quarter" idx="10"/>
          </p:nvPr>
        </p:nvSpPr>
        <p:spPr/>
        <p:txBody>
          <a:bodyPr/>
          <a:lstStyle/>
          <a:p>
            <a:fld id="{FC4832AD-E9BF-E541-A889-1B2F77DEA054}" type="slidenum">
              <a:rPr lang="en-US" smtClean="0"/>
              <a:t>25</a:t>
            </a:fld>
            <a:endParaRPr lang="en-US"/>
          </a:p>
        </p:txBody>
      </p:sp>
    </p:spTree>
    <p:extLst>
      <p:ext uri="{BB962C8B-B14F-4D97-AF65-F5344CB8AC3E}">
        <p14:creationId xmlns:p14="http://schemas.microsoft.com/office/powerpoint/2010/main" val="19702442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8961B657-AAE7-46E7-8537-501720F336F6}" type="slidenum">
              <a:rPr lang="en-US"/>
              <a:pPr/>
              <a:t>27</a:t>
            </a:fld>
            <a:endParaRPr lang="en-US"/>
          </a:p>
        </p:txBody>
      </p:sp>
      <p:sp>
        <p:nvSpPr>
          <p:cNvPr id="106499" name="Rectangle 2"/>
          <p:cNvSpPr>
            <a:spLocks noGrp="1" noRot="1" noChangeAspect="1" noChangeArrowheads="1" noTextEdit="1"/>
          </p:cNvSpPr>
          <p:nvPr>
            <p:ph type="sldImg"/>
          </p:nvPr>
        </p:nvSpPr>
        <p:spPr>
          <a:xfrm>
            <a:off x="1139825" y="682625"/>
            <a:ext cx="4549775" cy="3413125"/>
          </a:xfrm>
          <a:ln/>
        </p:spPr>
      </p:sp>
      <p:sp>
        <p:nvSpPr>
          <p:cNvPr id="106500" name="Rectangle 3"/>
          <p:cNvSpPr>
            <a:spLocks noGrp="1" noChangeArrowheads="1"/>
          </p:cNvSpPr>
          <p:nvPr>
            <p:ph type="body" idx="1"/>
          </p:nvPr>
        </p:nvSpPr>
        <p:spPr>
          <a:xfrm>
            <a:off x="889992" y="4324048"/>
            <a:ext cx="5048250" cy="4171346"/>
          </a:xfrm>
          <a:noFill/>
          <a:ln/>
        </p:spPr>
        <p:txBody>
          <a:bodyPr/>
          <a:lstStyle/>
          <a:p>
            <a:pPr eaLnBrk="1" hangingPunct="1"/>
            <a:r>
              <a:rPr lang="en-US" smtClean="0"/>
              <a:t>Why would this be useful?  Main reason is focus.  Also enables “smart” cropping.</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fld id="{8C612B46-759C-4690-B9AA-63C9EA9F7DE0}" type="slidenum">
              <a:rPr lang="en-US"/>
              <a:pPr/>
              <a:t>28</a:t>
            </a:fld>
            <a:endParaRPr lang="en-US"/>
          </a:p>
        </p:txBody>
      </p:sp>
      <p:sp>
        <p:nvSpPr>
          <p:cNvPr id="116739" name="Rectangle 2"/>
          <p:cNvSpPr>
            <a:spLocks noGrp="1" noRot="1" noChangeAspect="1" noChangeArrowheads="1" noTextEdit="1"/>
          </p:cNvSpPr>
          <p:nvPr>
            <p:ph type="sldImg"/>
          </p:nvPr>
        </p:nvSpPr>
        <p:spPr>
          <a:xfrm>
            <a:off x="1139825" y="682625"/>
            <a:ext cx="4549775" cy="3413125"/>
          </a:xfrm>
          <a:ln/>
        </p:spPr>
      </p:sp>
      <p:sp>
        <p:nvSpPr>
          <p:cNvPr id="116740" name="Rectangle 3"/>
          <p:cNvSpPr>
            <a:spLocks noGrp="1" noChangeArrowheads="1"/>
          </p:cNvSpPr>
          <p:nvPr>
            <p:ph type="body" idx="1"/>
          </p:nvPr>
        </p:nvSpPr>
        <p:spPr>
          <a:xfrm>
            <a:off x="889992" y="4324048"/>
            <a:ext cx="5048250" cy="4171346"/>
          </a:xfrm>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Recovering 3D geometry from a single 2D image is mathematically</a:t>
            </a:r>
            <a:r>
              <a:rPr lang="en-US" baseline="0" dirty="0" smtClean="0"/>
              <a:t> impossible. A single 2D projection can be produced by any of infinite number of 3D geometrical configurations. </a:t>
            </a:r>
            <a:endParaRPr lang="en-US" dirty="0"/>
          </a:p>
        </p:txBody>
      </p:sp>
      <p:sp>
        <p:nvSpPr>
          <p:cNvPr id="4" name="Slide Number Placeholder 3"/>
          <p:cNvSpPr>
            <a:spLocks noGrp="1"/>
          </p:cNvSpPr>
          <p:nvPr>
            <p:ph type="sldNum" sz="quarter" idx="10"/>
          </p:nvPr>
        </p:nvSpPr>
        <p:spPr/>
        <p:txBody>
          <a:bodyPr/>
          <a:lstStyle/>
          <a:p>
            <a:fld id="{FEF1672A-62C5-5540-B57D-E72DCBC9E453}" type="slidenum">
              <a:rPr lang="en-US" smtClean="0"/>
              <a:pPr/>
              <a:t>34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C4832AD-E9BF-E541-A889-1B2F77DEA054}" type="slidenum">
              <a:rPr lang="en-US" smtClean="0"/>
              <a:t>35</a:t>
            </a:fld>
            <a:endParaRPr lang="en-US"/>
          </a:p>
        </p:txBody>
      </p:sp>
    </p:spTree>
    <p:extLst>
      <p:ext uri="{BB962C8B-B14F-4D97-AF65-F5344CB8AC3E}">
        <p14:creationId xmlns:p14="http://schemas.microsoft.com/office/powerpoint/2010/main" val="34799966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is that patch in the different images? hand, shoes person talking on cellphone, car</a:t>
            </a:r>
            <a:r>
              <a:rPr lang="en-US" smtClean="0"/>
              <a:t>,</a:t>
            </a:r>
            <a:r>
              <a:rPr lang="en-US" baseline="0" smtClean="0"/>
              <a:t> person</a:t>
            </a:r>
            <a:endParaRPr lang="en-US"/>
          </a:p>
        </p:txBody>
      </p:sp>
      <p:sp>
        <p:nvSpPr>
          <p:cNvPr id="4" name="Slide Number Placeholder 3"/>
          <p:cNvSpPr>
            <a:spLocks noGrp="1"/>
          </p:cNvSpPr>
          <p:nvPr>
            <p:ph type="sldNum" sz="quarter" idx="10"/>
          </p:nvPr>
        </p:nvSpPr>
        <p:spPr/>
        <p:txBody>
          <a:bodyPr/>
          <a:lstStyle/>
          <a:p>
            <a:fld id="{FC4832AD-E9BF-E541-A889-1B2F77DEA054}" type="slidenum">
              <a:rPr lang="en-US" smtClean="0"/>
              <a:t>42</a:t>
            </a:fld>
            <a:endParaRPr lang="en-US"/>
          </a:p>
        </p:txBody>
      </p:sp>
    </p:spTree>
    <p:extLst>
      <p:ext uri="{BB962C8B-B14F-4D97-AF65-F5344CB8AC3E}">
        <p14:creationId xmlns:p14="http://schemas.microsoft.com/office/powerpoint/2010/main" val="26463097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14108">
              <a:defRPr sz="2400" b="1">
                <a:solidFill>
                  <a:schemeClr val="tx1"/>
                </a:solidFill>
                <a:latin typeface="Arial" charset="0"/>
                <a:ea typeface="ＭＳ Ｐゴシック" charset="0"/>
                <a:cs typeface="Arial" charset="0"/>
              </a:defRPr>
            </a:lvl1pPr>
            <a:lvl2pPr marL="731286" indent="-281264" defTabSz="914108">
              <a:defRPr sz="2400" b="1">
                <a:solidFill>
                  <a:schemeClr val="tx1"/>
                </a:solidFill>
                <a:latin typeface="Arial" charset="0"/>
                <a:ea typeface="Arial" charset="0"/>
                <a:cs typeface="Arial" charset="0"/>
              </a:defRPr>
            </a:lvl2pPr>
            <a:lvl3pPr marL="1125055" indent="-225011" defTabSz="914108">
              <a:defRPr sz="2400" b="1">
                <a:solidFill>
                  <a:schemeClr val="tx1"/>
                </a:solidFill>
                <a:latin typeface="Arial" charset="0"/>
                <a:ea typeface="Arial" charset="0"/>
                <a:cs typeface="Arial" charset="0"/>
              </a:defRPr>
            </a:lvl3pPr>
            <a:lvl4pPr marL="1575077" indent="-225011" defTabSz="914108">
              <a:defRPr sz="2400" b="1">
                <a:solidFill>
                  <a:schemeClr val="tx1"/>
                </a:solidFill>
                <a:latin typeface="Arial" charset="0"/>
                <a:ea typeface="Arial" charset="0"/>
                <a:cs typeface="Arial" charset="0"/>
              </a:defRPr>
            </a:lvl4pPr>
            <a:lvl5pPr marL="2025099" indent="-225011" defTabSz="914108">
              <a:defRPr sz="2400" b="1">
                <a:solidFill>
                  <a:schemeClr val="tx1"/>
                </a:solidFill>
                <a:latin typeface="Arial" charset="0"/>
                <a:ea typeface="Arial" charset="0"/>
                <a:cs typeface="Arial" charset="0"/>
              </a:defRPr>
            </a:lvl5pPr>
            <a:lvl6pPr marL="2475121" indent="-225011" defTabSz="914108" eaLnBrk="0" fontAlgn="base" hangingPunct="0">
              <a:spcBef>
                <a:spcPct val="0"/>
              </a:spcBef>
              <a:spcAft>
                <a:spcPct val="0"/>
              </a:spcAft>
              <a:defRPr sz="2400" b="1">
                <a:solidFill>
                  <a:schemeClr val="tx1"/>
                </a:solidFill>
                <a:latin typeface="Arial" charset="0"/>
                <a:ea typeface="Arial" charset="0"/>
                <a:cs typeface="Arial" charset="0"/>
              </a:defRPr>
            </a:lvl6pPr>
            <a:lvl7pPr marL="2925143" indent="-225011" defTabSz="914108" eaLnBrk="0" fontAlgn="base" hangingPunct="0">
              <a:spcBef>
                <a:spcPct val="0"/>
              </a:spcBef>
              <a:spcAft>
                <a:spcPct val="0"/>
              </a:spcAft>
              <a:defRPr sz="2400" b="1">
                <a:solidFill>
                  <a:schemeClr val="tx1"/>
                </a:solidFill>
                <a:latin typeface="Arial" charset="0"/>
                <a:ea typeface="Arial" charset="0"/>
                <a:cs typeface="Arial" charset="0"/>
              </a:defRPr>
            </a:lvl7pPr>
            <a:lvl8pPr marL="3375165" indent="-225011" defTabSz="914108" eaLnBrk="0" fontAlgn="base" hangingPunct="0">
              <a:spcBef>
                <a:spcPct val="0"/>
              </a:spcBef>
              <a:spcAft>
                <a:spcPct val="0"/>
              </a:spcAft>
              <a:defRPr sz="2400" b="1">
                <a:solidFill>
                  <a:schemeClr val="tx1"/>
                </a:solidFill>
                <a:latin typeface="Arial" charset="0"/>
                <a:ea typeface="Arial" charset="0"/>
                <a:cs typeface="Arial" charset="0"/>
              </a:defRPr>
            </a:lvl8pPr>
            <a:lvl9pPr marL="3825187" indent="-225011" defTabSz="914108" eaLnBrk="0" fontAlgn="base" hangingPunct="0">
              <a:spcBef>
                <a:spcPct val="0"/>
              </a:spcBef>
              <a:spcAft>
                <a:spcPct val="0"/>
              </a:spcAft>
              <a:defRPr sz="2400" b="1">
                <a:solidFill>
                  <a:schemeClr val="tx1"/>
                </a:solidFill>
                <a:latin typeface="Arial" charset="0"/>
                <a:ea typeface="Arial" charset="0"/>
                <a:cs typeface="Arial" charset="0"/>
              </a:defRPr>
            </a:lvl9pPr>
          </a:lstStyle>
          <a:p>
            <a:fld id="{F1E118BC-485E-5542-89A8-9184EFFC7C60}" type="slidenum">
              <a:rPr lang="en-US" sz="1200" b="0">
                <a:solidFill>
                  <a:prstClr val="black"/>
                </a:solidFill>
              </a:rPr>
              <a:pPr/>
              <a:t>43</a:t>
            </a:fld>
            <a:endParaRPr lang="en-US" sz="1200" b="0">
              <a:solidFill>
                <a:prstClr val="black"/>
              </a:solidFill>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eaLnBrk="1" hangingPunct="1"/>
            <a:r>
              <a:rPr lang="en-US" dirty="0" smtClean="0"/>
              <a:t>Ask Ali.</a:t>
            </a:r>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p:txBody>
          <a:bodyPr/>
          <a:lstStyle>
            <a:lvl1pPr defTabSz="914485" eaLnBrk="0" hangingPunct="0">
              <a:defRPr>
                <a:solidFill>
                  <a:schemeClr val="tx1"/>
                </a:solidFill>
                <a:latin typeface="Arial" charset="0"/>
                <a:ea typeface="ＭＳ Ｐゴシック" charset="0"/>
                <a:cs typeface="Arial" charset="0"/>
              </a:defRPr>
            </a:lvl1pPr>
            <a:lvl2pPr marL="702756" indent="-270291" defTabSz="914485" eaLnBrk="0" hangingPunct="0">
              <a:defRPr>
                <a:solidFill>
                  <a:schemeClr val="tx1"/>
                </a:solidFill>
                <a:latin typeface="Arial" charset="0"/>
                <a:ea typeface="Arial" charset="0"/>
                <a:cs typeface="Arial" charset="0"/>
              </a:defRPr>
            </a:lvl2pPr>
            <a:lvl3pPr marL="1081164" indent="-216233" defTabSz="914485" eaLnBrk="0" hangingPunct="0">
              <a:defRPr>
                <a:solidFill>
                  <a:schemeClr val="tx1"/>
                </a:solidFill>
                <a:latin typeface="Arial" charset="0"/>
                <a:ea typeface="Arial" charset="0"/>
                <a:cs typeface="Arial" charset="0"/>
              </a:defRPr>
            </a:lvl3pPr>
            <a:lvl4pPr marL="1513629" indent="-216233" defTabSz="914485" eaLnBrk="0" hangingPunct="0">
              <a:defRPr>
                <a:solidFill>
                  <a:schemeClr val="tx1"/>
                </a:solidFill>
                <a:latin typeface="Arial" charset="0"/>
                <a:ea typeface="Arial" charset="0"/>
                <a:cs typeface="Arial" charset="0"/>
              </a:defRPr>
            </a:lvl4pPr>
            <a:lvl5pPr marL="1946095" indent="-216233" defTabSz="914485" eaLnBrk="0" hangingPunct="0">
              <a:defRPr>
                <a:solidFill>
                  <a:schemeClr val="tx1"/>
                </a:solidFill>
                <a:latin typeface="Arial" charset="0"/>
                <a:ea typeface="Arial" charset="0"/>
                <a:cs typeface="Arial" charset="0"/>
              </a:defRPr>
            </a:lvl5pPr>
            <a:lvl6pPr marL="2378560" indent="-216233" defTabSz="914485" eaLnBrk="0" fontAlgn="base" hangingPunct="0">
              <a:spcBef>
                <a:spcPct val="0"/>
              </a:spcBef>
              <a:spcAft>
                <a:spcPct val="0"/>
              </a:spcAft>
              <a:defRPr>
                <a:solidFill>
                  <a:schemeClr val="tx1"/>
                </a:solidFill>
                <a:latin typeface="Arial" charset="0"/>
                <a:ea typeface="Arial" charset="0"/>
                <a:cs typeface="Arial" charset="0"/>
              </a:defRPr>
            </a:lvl6pPr>
            <a:lvl7pPr marL="2811026" indent="-216233" defTabSz="914485" eaLnBrk="0" fontAlgn="base" hangingPunct="0">
              <a:spcBef>
                <a:spcPct val="0"/>
              </a:spcBef>
              <a:spcAft>
                <a:spcPct val="0"/>
              </a:spcAft>
              <a:defRPr>
                <a:solidFill>
                  <a:schemeClr val="tx1"/>
                </a:solidFill>
                <a:latin typeface="Arial" charset="0"/>
                <a:ea typeface="Arial" charset="0"/>
                <a:cs typeface="Arial" charset="0"/>
              </a:defRPr>
            </a:lvl7pPr>
            <a:lvl8pPr marL="3243491" indent="-216233" defTabSz="914485" eaLnBrk="0" fontAlgn="base" hangingPunct="0">
              <a:spcBef>
                <a:spcPct val="0"/>
              </a:spcBef>
              <a:spcAft>
                <a:spcPct val="0"/>
              </a:spcAft>
              <a:defRPr>
                <a:solidFill>
                  <a:schemeClr val="tx1"/>
                </a:solidFill>
                <a:latin typeface="Arial" charset="0"/>
                <a:ea typeface="Arial" charset="0"/>
                <a:cs typeface="Arial" charset="0"/>
              </a:defRPr>
            </a:lvl8pPr>
            <a:lvl9pPr marL="3675957" indent="-216233" defTabSz="914485"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6EB4F337-AB15-6949-92EF-B0471B05B52C}" type="slidenum">
              <a:rPr lang="en-US"/>
              <a:pPr eaLnBrk="1" hangingPunct="1"/>
              <a:t>45</a:t>
            </a:fld>
            <a:endParaRPr lang="en-US"/>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p>
            <a:fld id="{E6A30DD9-4A1F-4123-8A01-61D9AC477A87}" type="slidenum">
              <a:rPr lang="en-US"/>
              <a:pPr/>
              <a:t>46</a:t>
            </a:fld>
            <a:endParaRPr lang="en-US"/>
          </a:p>
        </p:txBody>
      </p:sp>
      <p:sp>
        <p:nvSpPr>
          <p:cNvPr id="110595" name="Rectangle 2"/>
          <p:cNvSpPr>
            <a:spLocks noGrp="1" noRot="1" noChangeAspect="1" noChangeArrowheads="1" noTextEdit="1"/>
          </p:cNvSpPr>
          <p:nvPr>
            <p:ph type="sldImg"/>
          </p:nvPr>
        </p:nvSpPr>
        <p:spPr>
          <a:xfrm>
            <a:off x="1139825" y="682625"/>
            <a:ext cx="4549775" cy="3413125"/>
          </a:xfrm>
          <a:ln/>
        </p:spPr>
      </p:sp>
      <p:sp>
        <p:nvSpPr>
          <p:cNvPr id="110596" name="Rectangle 3"/>
          <p:cNvSpPr>
            <a:spLocks noGrp="1" noChangeArrowheads="1"/>
          </p:cNvSpPr>
          <p:nvPr>
            <p:ph type="body" idx="1"/>
          </p:nvPr>
        </p:nvSpPr>
        <p:spPr>
          <a:xfrm>
            <a:off x="889992" y="4324048"/>
            <a:ext cx="5048250" cy="4171346"/>
          </a:xfrm>
          <a:noFill/>
          <a:ln/>
        </p:spPr>
        <p:txBody>
          <a:bodyPr/>
          <a:lstStyle/>
          <a:p>
            <a:pPr eaLnBrk="1" hangingPunct="1"/>
            <a:endParaRPr lang="en-US"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p>
            <a:fld id="{1974FDB2-AEBD-4FBA-8968-EF1AC5E91F45}" type="slidenum">
              <a:rPr lang="en-US"/>
              <a:pPr/>
              <a:t>47</a:t>
            </a:fld>
            <a:endParaRPr lang="en-US"/>
          </a:p>
        </p:txBody>
      </p:sp>
      <p:sp>
        <p:nvSpPr>
          <p:cNvPr id="112643" name="Rectangle 2"/>
          <p:cNvSpPr>
            <a:spLocks noGrp="1" noRot="1" noChangeAspect="1" noChangeArrowheads="1" noTextEdit="1"/>
          </p:cNvSpPr>
          <p:nvPr>
            <p:ph type="sldImg"/>
          </p:nvPr>
        </p:nvSpPr>
        <p:spPr>
          <a:xfrm>
            <a:off x="1139825" y="682625"/>
            <a:ext cx="4549775" cy="3413125"/>
          </a:xfrm>
          <a:ln/>
        </p:spPr>
      </p:sp>
      <p:sp>
        <p:nvSpPr>
          <p:cNvPr id="112644" name="Rectangle 3"/>
          <p:cNvSpPr>
            <a:spLocks noGrp="1" noChangeArrowheads="1"/>
          </p:cNvSpPr>
          <p:nvPr>
            <p:ph type="body" idx="1"/>
          </p:nvPr>
        </p:nvSpPr>
        <p:spPr>
          <a:xfrm>
            <a:off x="889992" y="4324048"/>
            <a:ext cx="5048250" cy="4171346"/>
          </a:xfrm>
          <a:noFill/>
          <a:ln/>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8961B657-AAE7-46E7-8537-501720F336F6}" type="slidenum">
              <a:rPr lang="en-US"/>
              <a:pPr/>
              <a:t>48</a:t>
            </a:fld>
            <a:endParaRPr lang="en-US"/>
          </a:p>
        </p:txBody>
      </p:sp>
      <p:sp>
        <p:nvSpPr>
          <p:cNvPr id="106499" name="Rectangle 2"/>
          <p:cNvSpPr>
            <a:spLocks noGrp="1" noRot="1" noChangeAspect="1" noChangeArrowheads="1" noTextEdit="1"/>
          </p:cNvSpPr>
          <p:nvPr>
            <p:ph type="sldImg"/>
          </p:nvPr>
        </p:nvSpPr>
        <p:spPr>
          <a:xfrm>
            <a:off x="1139825" y="682625"/>
            <a:ext cx="4549775" cy="3413125"/>
          </a:xfrm>
          <a:ln/>
        </p:spPr>
      </p:sp>
      <p:sp>
        <p:nvSpPr>
          <p:cNvPr id="106500" name="Rectangle 3"/>
          <p:cNvSpPr>
            <a:spLocks noGrp="1" noChangeArrowheads="1"/>
          </p:cNvSpPr>
          <p:nvPr>
            <p:ph type="body" idx="1"/>
          </p:nvPr>
        </p:nvSpPr>
        <p:spPr>
          <a:xfrm>
            <a:off x="889992" y="4324048"/>
            <a:ext cx="5048250" cy="4171346"/>
          </a:xfrm>
          <a:noFill/>
          <a:ln/>
        </p:spPr>
        <p:txBody>
          <a:bodyPr/>
          <a:lstStyle/>
          <a:p>
            <a:pPr eaLnBrk="1" hangingPunct="1"/>
            <a:r>
              <a:rPr lang="en-US" smtClean="0"/>
              <a:t>Why would this be useful?  Main reason is focus.  Also enables “smart” cropping.</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FF55F340-F419-4C9F-9695-8F8FDAA9FA31}" type="slidenum">
              <a:rPr lang="en-US"/>
              <a:pPr/>
              <a:t>49</a:t>
            </a:fld>
            <a:endParaRPr lang="en-US"/>
          </a:p>
        </p:txBody>
      </p:sp>
      <p:sp>
        <p:nvSpPr>
          <p:cNvPr id="107523" name="Rectangle 2"/>
          <p:cNvSpPr>
            <a:spLocks noGrp="1" noRot="1" noChangeAspect="1" noChangeArrowheads="1" noTextEdit="1"/>
          </p:cNvSpPr>
          <p:nvPr>
            <p:ph type="sldImg"/>
          </p:nvPr>
        </p:nvSpPr>
        <p:spPr>
          <a:xfrm>
            <a:off x="1139825" y="682625"/>
            <a:ext cx="4549775" cy="3413125"/>
          </a:xfrm>
          <a:ln/>
        </p:spPr>
      </p:sp>
      <p:sp>
        <p:nvSpPr>
          <p:cNvPr id="107524" name="Rectangle 3"/>
          <p:cNvSpPr>
            <a:spLocks noGrp="1" noChangeArrowheads="1"/>
          </p:cNvSpPr>
          <p:nvPr>
            <p:ph type="body" idx="1"/>
          </p:nvPr>
        </p:nvSpPr>
        <p:spPr>
          <a:xfrm>
            <a:off x="889992" y="4324048"/>
            <a:ext cx="5048250" cy="4171346"/>
          </a:xfrm>
          <a:noFill/>
          <a:ln/>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pPr eaLnBrk="1" hangingPunct="1"/>
            <a:endParaRPr lang="en-US" smtClean="0"/>
          </a:p>
        </p:txBody>
      </p:sp>
      <p:sp>
        <p:nvSpPr>
          <p:cNvPr id="108548" name="Slide Number Placeholder 3"/>
          <p:cNvSpPr>
            <a:spLocks noGrp="1"/>
          </p:cNvSpPr>
          <p:nvPr>
            <p:ph type="sldNum" sz="quarter" idx="5"/>
          </p:nvPr>
        </p:nvSpPr>
        <p:spPr>
          <a:noFill/>
        </p:spPr>
        <p:txBody>
          <a:bodyPr/>
          <a:lstStyle/>
          <a:p>
            <a:fld id="{41A0AB34-EEA5-4AFE-A433-FC8E5F4A0382}" type="slidenum">
              <a:rPr lang="en-US"/>
              <a:pPr/>
              <a:t>50</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B6443BB1-E038-5A4E-9979-ADD47FA28A15}" type="slidenum">
              <a:rPr lang="en-US"/>
              <a:pPr/>
              <a:t>51</a:t>
            </a:fld>
            <a:endParaRPr lang="en-US"/>
          </a:p>
        </p:txBody>
      </p:sp>
      <p:sp>
        <p:nvSpPr>
          <p:cNvPr id="614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1444" name="Rectangle 3"/>
          <p:cNvSpPr>
            <a:spLocks noGrp="1" noChangeArrowheads="1"/>
          </p:cNvSpPr>
          <p:nvPr>
            <p:ph type="body" idx="1"/>
          </p:nvPr>
        </p:nvSpPr>
        <p:spPr bwMode="auto">
          <a:noFill/>
        </p:spPr>
        <p:txBody>
          <a:bodyPr/>
          <a:lstStyle/>
          <a:p>
            <a:pPr eaLnBrk="1" hangingPunct="1"/>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p>
            <a:fld id="{7608E628-80B9-450B-AACF-15FD56434471}" type="slidenum">
              <a:rPr lang="en-US"/>
              <a:pPr/>
              <a:t>54</a:t>
            </a:fld>
            <a:endParaRPr lang="en-US"/>
          </a:p>
        </p:txBody>
      </p:sp>
      <p:sp>
        <p:nvSpPr>
          <p:cNvPr id="114691" name="Rectangle 2"/>
          <p:cNvSpPr>
            <a:spLocks noGrp="1" noRot="1" noChangeAspect="1" noChangeArrowheads="1" noTextEdit="1"/>
          </p:cNvSpPr>
          <p:nvPr>
            <p:ph type="sldImg"/>
          </p:nvPr>
        </p:nvSpPr>
        <p:spPr>
          <a:xfrm>
            <a:off x="1139825" y="682625"/>
            <a:ext cx="4549775" cy="3413125"/>
          </a:xfrm>
          <a:ln/>
        </p:spPr>
      </p:sp>
      <p:sp>
        <p:nvSpPr>
          <p:cNvPr id="114692" name="Rectangle 3"/>
          <p:cNvSpPr>
            <a:spLocks noGrp="1" noChangeArrowheads="1"/>
          </p:cNvSpPr>
          <p:nvPr>
            <p:ph type="body" idx="1"/>
          </p:nvPr>
        </p:nvSpPr>
        <p:spPr>
          <a:xfrm>
            <a:off x="889992" y="4324048"/>
            <a:ext cx="5048250" cy="4171346"/>
          </a:xfrm>
          <a:noFill/>
          <a:ln/>
        </p:spPr>
        <p:txBody>
          <a:bodyP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fld id="{8C612B46-759C-4690-B9AA-63C9EA9F7DE0}" type="slidenum">
              <a:rPr lang="en-US"/>
              <a:pPr/>
              <a:t>56</a:t>
            </a:fld>
            <a:endParaRPr lang="en-US"/>
          </a:p>
        </p:txBody>
      </p:sp>
      <p:sp>
        <p:nvSpPr>
          <p:cNvPr id="116739" name="Rectangle 2"/>
          <p:cNvSpPr>
            <a:spLocks noGrp="1" noRot="1" noChangeAspect="1" noChangeArrowheads="1" noTextEdit="1"/>
          </p:cNvSpPr>
          <p:nvPr>
            <p:ph type="sldImg"/>
          </p:nvPr>
        </p:nvSpPr>
        <p:spPr>
          <a:xfrm>
            <a:off x="1139825" y="682625"/>
            <a:ext cx="4549775" cy="3413125"/>
          </a:xfrm>
          <a:ln/>
        </p:spPr>
      </p:sp>
      <p:sp>
        <p:nvSpPr>
          <p:cNvPr id="116740" name="Rectangle 3"/>
          <p:cNvSpPr>
            <a:spLocks noGrp="1" noChangeArrowheads="1"/>
          </p:cNvSpPr>
          <p:nvPr>
            <p:ph type="body" idx="1"/>
          </p:nvPr>
        </p:nvSpPr>
        <p:spPr>
          <a:xfrm>
            <a:off x="889992" y="4324048"/>
            <a:ext cx="5048250" cy="4171346"/>
          </a:xfrm>
          <a:noFill/>
          <a:ln/>
        </p:spPr>
        <p:txBody>
          <a:bodyP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51DD66FD-4FB7-490C-A01B-7E6A273CEA31}" type="slidenum">
              <a:rPr lang="en-US"/>
              <a:pPr/>
              <a:t>58</a:t>
            </a:fld>
            <a:endParaRPr lang="en-US"/>
          </a:p>
        </p:txBody>
      </p:sp>
      <p:sp>
        <p:nvSpPr>
          <p:cNvPr id="103427" name="Rectangle 2"/>
          <p:cNvSpPr>
            <a:spLocks noGrp="1" noRot="1" noChangeAspect="1" noChangeArrowheads="1" noTextEdit="1"/>
          </p:cNvSpPr>
          <p:nvPr>
            <p:ph type="sldImg"/>
          </p:nvPr>
        </p:nvSpPr>
        <p:spPr>
          <a:xfrm>
            <a:off x="1139825" y="682625"/>
            <a:ext cx="4549775" cy="3413125"/>
          </a:xfrm>
          <a:ln/>
        </p:spPr>
      </p:sp>
      <p:sp>
        <p:nvSpPr>
          <p:cNvPr id="103428" name="Rectangle 3"/>
          <p:cNvSpPr>
            <a:spLocks noGrp="1" noChangeArrowheads="1"/>
          </p:cNvSpPr>
          <p:nvPr>
            <p:ph type="body" idx="1"/>
          </p:nvPr>
        </p:nvSpPr>
        <p:spPr>
          <a:xfrm>
            <a:off x="889992" y="4324048"/>
            <a:ext cx="5048250" cy="4171346"/>
          </a:xfrm>
          <a:noFill/>
          <a:ln/>
        </p:spPr>
        <p:txBody>
          <a:bodyPr/>
          <a:lstStyle/>
          <a:p>
            <a:pPr eaLnBrk="1" hangingPunct="1"/>
            <a:r>
              <a:rPr lang="en-US" dirty="0" smtClean="0"/>
              <a:t>vision are used in many</a:t>
            </a:r>
            <a:r>
              <a:rPr lang="en-US" baseline="0" dirty="0" smtClean="0"/>
              <a:t> special effects. 3D modeling is used to insert synthetic objects in the scene and relight them, so they look realistic. In motion capture, instead of animating the motion from scratch, you can have people performing the motion, then the motion is transferred to the animated character.  </a:t>
            </a:r>
            <a:endParaRPr lang="en-US"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A405ECC5-7DBA-4FD6-B5B4-4FAD1B2967AC}" type="slidenum">
              <a:rPr lang="en-US"/>
              <a:pPr/>
              <a:t>59</a:t>
            </a:fld>
            <a:endParaRPr lang="en-US"/>
          </a:p>
        </p:txBody>
      </p:sp>
      <p:sp>
        <p:nvSpPr>
          <p:cNvPr id="117763" name="Rectangle 2"/>
          <p:cNvSpPr>
            <a:spLocks noGrp="1" noRot="1" noChangeAspect="1" noChangeArrowheads="1" noTextEdit="1"/>
          </p:cNvSpPr>
          <p:nvPr>
            <p:ph type="sldImg"/>
          </p:nvPr>
        </p:nvSpPr>
        <p:spPr>
          <a:xfrm>
            <a:off x="1139825" y="682625"/>
            <a:ext cx="4549775" cy="3413125"/>
          </a:xfrm>
          <a:ln/>
        </p:spPr>
      </p:sp>
      <p:sp>
        <p:nvSpPr>
          <p:cNvPr id="117764" name="Rectangle 3"/>
          <p:cNvSpPr>
            <a:spLocks noGrp="1" noChangeArrowheads="1"/>
          </p:cNvSpPr>
          <p:nvPr>
            <p:ph type="body" idx="1"/>
          </p:nvPr>
        </p:nvSpPr>
        <p:spPr>
          <a:xfrm>
            <a:off x="889992" y="4324048"/>
            <a:ext cx="5048250" cy="4171346"/>
          </a:xfrm>
          <a:noFill/>
          <a:ln/>
        </p:spPr>
        <p:txBody>
          <a:bodyPr/>
          <a:lstStyle/>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9BDA2549-5962-824F-8758-CD7A0A159EAC}" type="slidenum">
              <a:rPr lang="en-US"/>
              <a:pPr/>
              <a:t>60</a:t>
            </a:fld>
            <a:endParaRPr lang="en-US"/>
          </a:p>
        </p:txBody>
      </p:sp>
      <p:sp>
        <p:nvSpPr>
          <p:cNvPr id="7270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2708" name="Rectangle 3"/>
          <p:cNvSpPr>
            <a:spLocks noGrp="1" noChangeArrowheads="1"/>
          </p:cNvSpPr>
          <p:nvPr>
            <p:ph type="body" idx="1"/>
          </p:nvPr>
        </p:nvSpPr>
        <p:spPr bwMode="auto">
          <a:noFill/>
        </p:spPr>
        <p:txBody>
          <a:bodyPr/>
          <a:lstStyle/>
          <a:p>
            <a:pPr eaLnBrk="1" hangingPunct="1"/>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274" eaLnBrk="0" hangingPunct="0">
              <a:defRPr>
                <a:solidFill>
                  <a:schemeClr val="tx1"/>
                </a:solidFill>
                <a:latin typeface="Arial" charset="0"/>
                <a:ea typeface="ＭＳ Ｐゴシック" pitchFamily="34" charset="-128"/>
              </a:defRPr>
            </a:lvl1pPr>
            <a:lvl2pPr marL="730171" indent="-280835" defTabSz="914274" eaLnBrk="0" hangingPunct="0">
              <a:defRPr>
                <a:solidFill>
                  <a:schemeClr val="tx1"/>
                </a:solidFill>
                <a:latin typeface="Arial" charset="0"/>
                <a:ea typeface="ＭＳ Ｐゴシック" pitchFamily="34" charset="-128"/>
              </a:defRPr>
            </a:lvl2pPr>
            <a:lvl3pPr marL="1123340" indent="-224668" defTabSz="914274" eaLnBrk="0" hangingPunct="0">
              <a:defRPr>
                <a:solidFill>
                  <a:schemeClr val="tx1"/>
                </a:solidFill>
                <a:latin typeface="Arial" charset="0"/>
                <a:ea typeface="ＭＳ Ｐゴシック" pitchFamily="34" charset="-128"/>
              </a:defRPr>
            </a:lvl3pPr>
            <a:lvl4pPr marL="1572677" indent="-224668" defTabSz="914274" eaLnBrk="0" hangingPunct="0">
              <a:defRPr>
                <a:solidFill>
                  <a:schemeClr val="tx1"/>
                </a:solidFill>
                <a:latin typeface="Arial" charset="0"/>
                <a:ea typeface="ＭＳ Ｐゴシック" pitchFamily="34" charset="-128"/>
              </a:defRPr>
            </a:lvl4pPr>
            <a:lvl5pPr marL="2022013" indent="-224668" defTabSz="914274" eaLnBrk="0" hangingPunct="0">
              <a:defRPr>
                <a:solidFill>
                  <a:schemeClr val="tx1"/>
                </a:solidFill>
                <a:latin typeface="Arial" charset="0"/>
                <a:ea typeface="ＭＳ Ｐゴシック" pitchFamily="34" charset="-128"/>
              </a:defRPr>
            </a:lvl5pPr>
            <a:lvl6pPr marL="2471349" indent="-224668" defTabSz="914274" eaLnBrk="0" fontAlgn="base" hangingPunct="0">
              <a:spcBef>
                <a:spcPct val="0"/>
              </a:spcBef>
              <a:spcAft>
                <a:spcPct val="0"/>
              </a:spcAft>
              <a:defRPr>
                <a:solidFill>
                  <a:schemeClr val="tx1"/>
                </a:solidFill>
                <a:latin typeface="Arial" charset="0"/>
                <a:ea typeface="ＭＳ Ｐゴシック" pitchFamily="34" charset="-128"/>
              </a:defRPr>
            </a:lvl6pPr>
            <a:lvl7pPr marL="2920685" indent="-224668" defTabSz="914274" eaLnBrk="0" fontAlgn="base" hangingPunct="0">
              <a:spcBef>
                <a:spcPct val="0"/>
              </a:spcBef>
              <a:spcAft>
                <a:spcPct val="0"/>
              </a:spcAft>
              <a:defRPr>
                <a:solidFill>
                  <a:schemeClr val="tx1"/>
                </a:solidFill>
                <a:latin typeface="Arial" charset="0"/>
                <a:ea typeface="ＭＳ Ｐゴシック" pitchFamily="34" charset="-128"/>
              </a:defRPr>
            </a:lvl7pPr>
            <a:lvl8pPr marL="3370021" indent="-224668" defTabSz="914274" eaLnBrk="0" fontAlgn="base" hangingPunct="0">
              <a:spcBef>
                <a:spcPct val="0"/>
              </a:spcBef>
              <a:spcAft>
                <a:spcPct val="0"/>
              </a:spcAft>
              <a:defRPr>
                <a:solidFill>
                  <a:schemeClr val="tx1"/>
                </a:solidFill>
                <a:latin typeface="Arial" charset="0"/>
                <a:ea typeface="ＭＳ Ｐゴシック" pitchFamily="34" charset="-128"/>
              </a:defRPr>
            </a:lvl8pPr>
            <a:lvl9pPr marL="3819357" indent="-224668" defTabSz="914274"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8144D3BF-99AC-4ADA-BCB5-A4E8A59F04B4}" type="slidenum">
              <a:rPr lang="en-US" altLang="en-US" smtClean="0"/>
              <a:pPr eaLnBrk="1" hangingPunct="1"/>
              <a:t>61</a:t>
            </a:fld>
            <a:endParaRPr lang="en-US" altLang="en-US"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ea typeface="ＭＳ Ｐゴシック" pitchFamily="34" charset="-128"/>
              </a:rPr>
              <a:t>We also used the 2D histogram to analyze the 22q11.2DS data.</a:t>
            </a:r>
          </a:p>
          <a:p>
            <a:pPr eaLnBrk="1" hangingPunct="1"/>
            <a:r>
              <a:rPr lang="en-US" altLang="en-US" smtClean="0">
                <a:ea typeface="ＭＳ Ｐゴシック" pitchFamily="34" charset="-128"/>
              </a:rPr>
              <a:t>This figure shows the projection of the histogram bins back onto the face. We can see that there is a difference in the pattern between individuals with 22q11.2DS and controls.</a:t>
            </a:r>
          </a:p>
          <a:p>
            <a:pPr eaLnBrk="1" hangingPunct="1"/>
            <a:r>
              <a:rPr lang="en-US" altLang="en-US" smtClean="0">
                <a:ea typeface="ＭＳ Ｐゴシック" pitchFamily="34" charset="-128"/>
              </a:rPr>
              <a:t>All the experiments were performed using 10 fold cross validation</a:t>
            </a:r>
          </a:p>
          <a:p>
            <a:pPr eaLnBrk="1" hangingPunct="1"/>
            <a:r>
              <a:rPr lang="en-US" altLang="en-US" smtClean="0">
                <a:ea typeface="ＭＳ Ｐゴシック" pitchFamily="34" charset="-128"/>
              </a:rPr>
              <a:t>SVM classifier</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DEDB6727-802F-734A-A644-6E6C4949117A}" type="slidenum">
              <a:rPr lang="en-US"/>
              <a:pPr/>
              <a:t>62</a:t>
            </a:fld>
            <a:endParaRPr lang="en-US"/>
          </a:p>
        </p:txBody>
      </p:sp>
      <p:sp>
        <p:nvSpPr>
          <p:cNvPr id="552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5300" name="Rectangle 3"/>
          <p:cNvSpPr>
            <a:spLocks noGrp="1" noChangeArrowheads="1"/>
          </p:cNvSpPr>
          <p:nvPr>
            <p:ph type="body" idx="1"/>
          </p:nvPr>
        </p:nvSpPr>
        <p:spPr bwMode="auto">
          <a:noFill/>
        </p:spPr>
        <p:txBody>
          <a:bodyPr/>
          <a:lstStyle/>
          <a:p>
            <a:pPr eaLnBrk="1" hangingPunct="1"/>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EF1672A-62C5-5540-B57D-E72DCBC9E453}" type="slidenum">
              <a:rPr lang="en-US" smtClean="0"/>
              <a:pPr/>
              <a:t>65</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EF1672A-62C5-5540-B57D-E72DCBC9E453}" type="slidenum">
              <a:rPr lang="en-US" smtClean="0"/>
              <a:pPr/>
              <a:t>66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94CAB09-923F-4DCB-90FC-FFB32A7BC7D1}" type="datetime1">
              <a:rPr lang="en-US" smtClean="0"/>
              <a:t>3/24/2020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24286813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BC33E80-BFA1-45B5-AA82-AF4AACDF648A}" type="datetime1">
              <a:rPr lang="en-US" smtClean="0"/>
              <a:t>3/24/2020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8923699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7B145A-7472-48CC-A41C-50BD4EA63025}" type="datetime1">
              <a:rPr lang="en-US" smtClean="0"/>
              <a:t>3/24/2020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33218614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FE7706C-6FE7-47D2-BBEA-7B874C6080C0}" type="datetime1">
              <a:rPr lang="en-US" smtClean="0"/>
              <a:t>3/24/2020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153268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F9798F5-73D9-4B73-9B53-D0728E337984}" type="datetime1">
              <a:rPr lang="en-US" smtClean="0"/>
              <a:t>3/24/2020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1017059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BDF8379-F04B-4DF1-B514-5681BA338F51}" type="datetime1">
              <a:rPr lang="en-US" smtClean="0"/>
              <a:t>3/24/2020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13735615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C04149-9A1F-479F-885E-A372E7C6C342}" type="datetime1">
              <a:rPr lang="en-US" smtClean="0"/>
              <a:t>3/24/2020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6424952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C839D0-21B5-45CD-89FB-3C54BE6AE57E}" type="datetime1">
              <a:rPr lang="en-US" smtClean="0"/>
              <a:t>3/24/2020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2795618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2E09A3-DE17-4CA3-B8B8-1B1B82E8989A}" type="datetime1">
              <a:rPr lang="en-US" smtClean="0"/>
              <a:t>3/24/2020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40839306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0FB328-89B8-415B-AD16-27FE65978378}" type="datetime1">
              <a:rPr lang="en-US" smtClean="0"/>
              <a:t>3/24/2020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39861277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2F3CED-5EBB-4EE8-AC70-8FB7853314A0}" type="datetime1">
              <a:rPr lang="en-US" smtClean="0"/>
              <a:t>3/24/2020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4E86B5-A92D-294E-92AF-8654113B1844}" type="slidenum">
              <a:rPr lang="en-US" smtClean="0"/>
              <a:t>‹#›</a:t>
            </a:fld>
            <a:endParaRPr lang="en-US"/>
          </a:p>
        </p:txBody>
      </p:sp>
    </p:spTree>
    <p:extLst>
      <p:ext uri="{BB962C8B-B14F-4D97-AF65-F5344CB8AC3E}">
        <p14:creationId xmlns:p14="http://schemas.microsoft.com/office/powerpoint/2010/main" val="4148918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381000" y="1414198"/>
            <a:ext cx="8380412" cy="750205"/>
          </a:xfrm>
        </p:spPr>
        <p:txBody>
          <a:bodyPr/>
          <a:lstStyle>
            <a:lvl1pPr algn="l" rtl="0" fontAlgn="base">
              <a:lnSpc>
                <a:spcPct val="90000"/>
              </a:lnSpc>
              <a:spcBef>
                <a:spcPct val="0"/>
              </a:spcBef>
              <a:spcAft>
                <a:spcPct val="0"/>
              </a:spcAft>
              <a:defRPr lang="en-US" sz="5400" spc="-300" dirty="0">
                <a:ln w="3175">
                  <a:noFill/>
                </a:ln>
                <a:gradFill flip="none" rotWithShape="1">
                  <a:gsLst>
                    <a:gs pos="28000">
                      <a:srgbClr val="FEF9DA"/>
                    </a:gs>
                    <a:gs pos="52000">
                      <a:srgbClr val="FCE974"/>
                    </a:gs>
                    <a:gs pos="68000">
                      <a:srgbClr val="F79A1D"/>
                    </a:gs>
                  </a:gsLst>
                  <a:lin ang="5400000" scaled="1"/>
                  <a:tileRect/>
                </a:gradFill>
                <a:effectLst>
                  <a:outerShdw blurRad="88900" dist="12700" dir="2700000" algn="tl" rotWithShape="0">
                    <a:prstClr val="black"/>
                  </a:outerShdw>
                </a:effectLst>
                <a:latin typeface="Segoe" pitchFamily="34" charset="0"/>
                <a:ea typeface="+mn-ea"/>
                <a:cs typeface="Arial"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381000" y="2600062"/>
            <a:ext cx="8380412" cy="2076450"/>
          </a:xfrm>
        </p:spPr>
        <p:txBody>
          <a:bodyPr/>
          <a:lstStyle>
            <a:lvl1pPr>
              <a:buFontTx/>
              <a:buBlip>
                <a:blip r:embed="rId2"/>
              </a:buBlip>
              <a:defRPr/>
            </a:lvl1pPr>
            <a:lvl2pPr>
              <a:buFontTx/>
              <a:buBlip>
                <a:blip r:embed="rId3"/>
              </a:buBlip>
              <a:defRPr/>
            </a:lvl2pPr>
            <a:lvl3pPr>
              <a:buFontTx/>
              <a:buBlip>
                <a:blip r:embed="rId3"/>
              </a:buBlip>
              <a:defRPr/>
            </a:lvl3pPr>
            <a:lvl4pPr>
              <a:buFontTx/>
              <a:buBlip>
                <a:blip r:embed="rId3"/>
              </a:buBlip>
              <a:defRPr/>
            </a:lvl4pPr>
            <a:lvl5pPr>
              <a:buFontTx/>
              <a:buBlip>
                <a:blip r:embed="rId3"/>
              </a:buBlip>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422677255"/>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FE41E3-BB4B-4869-A77B-6B041B0655E2}" type="datetime1">
              <a:rPr lang="en-US" smtClean="0"/>
              <a:t>3/24/2020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4E86B5-A92D-294E-92AF-8654113B1844}" type="slidenum">
              <a:rPr lang="en-US" smtClean="0"/>
              <a:t>‹#›</a:t>
            </a:fld>
            <a:endParaRPr lang="en-US"/>
          </a:p>
        </p:txBody>
      </p:sp>
    </p:spTree>
    <p:extLst>
      <p:ext uri="{BB962C8B-B14F-4D97-AF65-F5344CB8AC3E}">
        <p14:creationId xmlns:p14="http://schemas.microsoft.com/office/powerpoint/2010/main" val="23691793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98"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michaelbach.de/ot/sze_muelue/index.html"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iua.upf.es/~mbertalmio/restoration.html"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www.iua.upf.es/~mbertalmio/restoration.html" TargetMode="Externa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iua.upf.es/~mbertalmio/restoration.html" TargetMode="Externa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hyperlink" Target="http://www.cs.washington.edu/homes/curless/" TargetMode="External"/><Relationship Id="rId3" Type="http://schemas.openxmlformats.org/officeDocument/2006/relationships/hyperlink" Target="http://www.washington.edu/newsroom/news/images/David.jpg" TargetMode="External"/><Relationship Id="rId7" Type="http://schemas.openxmlformats.org/officeDocument/2006/relationships/hyperlink" Target="http://graphics.stanford.edu/projects/mich/" TargetMode="External"/><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15.png"/><Relationship Id="rId5" Type="http://schemas.openxmlformats.org/officeDocument/2006/relationships/oleObject" Target="../embeddings/oleObject1.bin"/><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youtube.com/watch?v=InIVv-LsgZE"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0.jpe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6.jpeg"/><Relationship Id="rId4" Type="http://schemas.openxmlformats.org/officeDocument/2006/relationships/image" Target="../media/image35.jpeg"/></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8.jpeg"/><Relationship Id="rId2" Type="http://schemas.openxmlformats.org/officeDocument/2006/relationships/image" Target="../media/image43.png"/><Relationship Id="rId1" Type="http://schemas.openxmlformats.org/officeDocument/2006/relationships/slideLayout" Target="../slideLayouts/slideLayout6.xml"/><Relationship Id="rId6" Type="http://schemas.openxmlformats.org/officeDocument/2006/relationships/image" Target="../media/image47.jpeg"/><Relationship Id="rId5" Type="http://schemas.openxmlformats.org/officeDocument/2006/relationships/image" Target="../media/image46.png"/><Relationship Id="rId4" Type="http://schemas.openxmlformats.org/officeDocument/2006/relationships/image" Target="../media/image45.png"/></Relationships>
</file>

<file path=ppt/slides/_rels/slide42.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15.xml"/><Relationship Id="rId7" Type="http://schemas.openxmlformats.org/officeDocument/2006/relationships/image" Target="../media/image50.wmf"/><Relationship Id="rId12" Type="http://schemas.openxmlformats.org/officeDocument/2006/relationships/oleObject" Target="../embeddings/oleObject6.bin"/><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image" Target="../media/image52.png"/><Relationship Id="rId5" Type="http://schemas.openxmlformats.org/officeDocument/2006/relationships/image" Target="../media/image49.wmf"/><Relationship Id="rId10" Type="http://schemas.openxmlformats.org/officeDocument/2006/relationships/oleObject" Target="../embeddings/oleObject5.bin"/><Relationship Id="rId4" Type="http://schemas.openxmlformats.org/officeDocument/2006/relationships/oleObject" Target="../embeddings/oleObject2.bin"/><Relationship Id="rId9" Type="http://schemas.openxmlformats.org/officeDocument/2006/relationships/image" Target="../media/image51.png"/></Relationships>
</file>

<file path=ppt/slides/_rels/slide43.xml.rels><?xml version="1.0" encoding="UTF-8" standalone="yes"?>
<Relationships xmlns="http://schemas.openxmlformats.org/package/2006/relationships"><Relationship Id="rId3" Type="http://schemas.openxmlformats.org/officeDocument/2006/relationships/image" Target="../media/image53.gi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54.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6.jpeg"/><Relationship Id="rId7" Type="http://schemas.openxmlformats.org/officeDocument/2006/relationships/image" Target="../media/image59.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58.jpeg"/><Relationship Id="rId5" Type="http://schemas.openxmlformats.org/officeDocument/2006/relationships/hyperlink" Target="http://www.sensiblevision.com/" TargetMode="External"/><Relationship Id="rId4" Type="http://schemas.openxmlformats.org/officeDocument/2006/relationships/image" Target="../media/image57.jpeg"/></Relationships>
</file>

<file path=ppt/slides/_rels/slide47.xml.rels><?xml version="1.0" encoding="UTF-8" standalone="yes"?>
<Relationships xmlns="http://schemas.openxmlformats.org/package/2006/relationships"><Relationship Id="rId3" Type="http://schemas.openxmlformats.org/officeDocument/2006/relationships/hyperlink" Target="http://www.google.com/mobile/goggles/"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61.png"/><Relationship Id="rId4" Type="http://schemas.openxmlformats.org/officeDocument/2006/relationships/image" Target="../media/image60.png"/></Relationships>
</file>

<file path=ppt/slides/_rels/slide4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2.wmf"/><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hyperlink" Target="http://www.sonystyle.com/webapp/wcs/stores/servlet/ProductDisplay?catalogId=10551&amp;storeId=10151&amp;productId=8198552921665200469&amp;langId=-1" TargetMode="External"/><Relationship Id="rId4" Type="http://schemas.openxmlformats.org/officeDocument/2006/relationships/image" Target="../media/image63.wmf"/></Relationships>
</file>

<file path=ppt/slides/_rels/slide5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8" Type="http://schemas.openxmlformats.org/officeDocument/2006/relationships/hyperlink" Target="http://www.evolution.com/products/lanehawk/" TargetMode="External"/><Relationship Id="rId3" Type="http://schemas.openxmlformats.org/officeDocument/2006/relationships/tags" Target="../tags/tag3.xml"/><Relationship Id="rId7" Type="http://schemas.openxmlformats.org/officeDocument/2006/relationships/image" Target="../media/image65.jpe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notesSlide" Target="../notesSlides/notesSlide23.xml"/><Relationship Id="rId5" Type="http://schemas.openxmlformats.org/officeDocument/2006/relationships/slideLayout" Target="../slideLayouts/slideLayout2.xml"/><Relationship Id="rId4" Type="http://schemas.openxmlformats.org/officeDocument/2006/relationships/tags" Target="../tags/tag4.xml"/></Relationships>
</file>

<file path=ppt/slides/_rels/slide5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www.mobileye.com/"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70.jpeg"/></Relationships>
</file>

<file path=ppt/slides/_rels/slide55.xml.rels><?xml version="1.0" encoding="UTF-8" standalone="yes"?>
<Relationships xmlns="http://schemas.openxmlformats.org/package/2006/relationships"><Relationship Id="rId3" Type="http://schemas.openxmlformats.org/officeDocument/2006/relationships/hyperlink" Target="http://www.nytimes.com/2010/10/10/science/10google.html" TargetMode="External"/><Relationship Id="rId7" Type="http://schemas.openxmlformats.org/officeDocument/2006/relationships/hyperlink" Target="http://www.thestar.com/wheels/article/1036702--human-error-blamed-after-google-s-driverless-car-sparks-five-vehicle-crash" TargetMode="External"/><Relationship Id="rId2" Type="http://schemas.openxmlformats.org/officeDocument/2006/relationships/image" Target="../media/image71.jpeg"/><Relationship Id="rId1" Type="http://schemas.openxmlformats.org/officeDocument/2006/relationships/slideLayout" Target="../slideLayouts/slideLayout2.xml"/><Relationship Id="rId6" Type="http://schemas.openxmlformats.org/officeDocument/2006/relationships/hyperlink" Target="http://en.wikipedia.org/wiki/Financial_Post" TargetMode="External"/><Relationship Id="rId5" Type="http://schemas.openxmlformats.org/officeDocument/2006/relationships/hyperlink" Target="http://business.financialpost.com/2011/06/24/nevada-state-law-paves-the-way-for-driverless-cars/" TargetMode="External"/><Relationship Id="rId4" Type="http://schemas.openxmlformats.org/officeDocument/2006/relationships/hyperlink" Target="http://en.wikipedia.org/wiki/The_New_York_Times"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57.xml.rels><?xml version="1.0" encoding="UTF-8" standalone="yes"?>
<Relationships xmlns="http://schemas.openxmlformats.org/package/2006/relationships"><Relationship Id="rId3" Type="http://schemas.openxmlformats.org/officeDocument/2006/relationships/hyperlink" Target="http://nconnex.com/wp/" TargetMode="External"/><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76.png"/><Relationship Id="rId5" Type="http://schemas.openxmlformats.org/officeDocument/2006/relationships/image" Target="../media/image75.jpeg"/><Relationship Id="rId4" Type="http://schemas.openxmlformats.org/officeDocument/2006/relationships/image" Target="../media/image74.jpeg"/></Relationships>
</file>

<file path=ppt/slides/_rels/slide5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marsrovers.jpl.nasa.gov/gallery/images.html" TargetMode="External"/></Relationships>
</file>

<file path=ppt/slides/_rels/slide60.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tags" Target="../tags/tag7.xml"/><Relationship Id="rId7" Type="http://schemas.openxmlformats.org/officeDocument/2006/relationships/notesSlide" Target="../notesSlides/notesSlide28.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slideLayout" Target="../slideLayouts/slideLayout6.xml"/><Relationship Id="rId5" Type="http://schemas.openxmlformats.org/officeDocument/2006/relationships/tags" Target="../tags/tag9.xml"/><Relationship Id="rId10" Type="http://schemas.openxmlformats.org/officeDocument/2006/relationships/hyperlink" Target="http://groups.csail.mit.edu/vision/medical-vision/surgery/surgical_navigation.html" TargetMode="External"/><Relationship Id="rId4" Type="http://schemas.openxmlformats.org/officeDocument/2006/relationships/tags" Target="../tags/tag8.xml"/><Relationship Id="rId9" Type="http://schemas.openxmlformats.org/officeDocument/2006/relationships/image" Target="../media/image79.png"/></Relationships>
</file>

<file path=ppt/slides/_rels/slide6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81.png"/></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6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6.xml"/><Relationship Id="rId5" Type="http://schemas.openxmlformats.org/officeDocument/2006/relationships/hyperlink" Target="http://www.vision.caltech.edu/visipedia/" TargetMode="External"/><Relationship Id="rId4" Type="http://schemas.openxmlformats.org/officeDocument/2006/relationships/hyperlink" Target="http://leafsnap.com/"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6.xml"/><Relationship Id="rId5" Type="http://schemas.openxmlformats.org/officeDocument/2006/relationships/hyperlink" Target="http://astrometry.net/" TargetMode="External"/><Relationship Id="rId4" Type="http://schemas.openxmlformats.org/officeDocument/2006/relationships/image" Target="../media/image86.png"/></Relationships>
</file>

<file path=ppt/slides/_rels/slide6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31.xml"/><Relationship Id="rId1" Type="http://schemas.openxmlformats.org/officeDocument/2006/relationships/slideLayout" Target="../slideLayouts/slideLayout6.xml"/><Relationship Id="rId5" Type="http://schemas.openxmlformats.org/officeDocument/2006/relationships/hyperlink" Target="http://www.gatech.edu/newsroom/release.html?nid=60509" TargetMode="External"/><Relationship Id="rId4" Type="http://schemas.openxmlformats.org/officeDocument/2006/relationships/image" Target="../media/image88.png"/></Relationships>
</file>

<file path=ppt/slides/_rels/slide66.xml.rels><?xml version="1.0" encoding="UTF-8" standalone="yes"?>
<Relationships xmlns="http://schemas.openxmlformats.org/package/2006/relationships"><Relationship Id="rId3" Type="http://schemas.openxmlformats.org/officeDocument/2006/relationships/hyperlink" Target="http://www.cs.ubc.ca/~lowe/vision.html"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dirty="0" smtClean="0">
                <a:cs typeface="Arial Rounded MT Bold"/>
              </a:rPr>
              <a:t>Computer Vision</a:t>
            </a:r>
            <a:br>
              <a:rPr lang="en-US" dirty="0" smtClean="0">
                <a:cs typeface="Arial Rounded MT Bold"/>
              </a:rPr>
            </a:br>
            <a:r>
              <a:rPr lang="en-US" dirty="0" smtClean="0">
                <a:cs typeface="Arial Rounded MT Bold"/>
              </a:rPr>
              <a:t/>
            </a:r>
            <a:br>
              <a:rPr lang="en-US" dirty="0" smtClean="0">
                <a:cs typeface="Arial Rounded MT Bold"/>
              </a:rPr>
            </a:br>
            <a:r>
              <a:rPr lang="en-US" dirty="0">
                <a:cs typeface="Arial Rounded MT Bold"/>
              </a:rPr>
              <a:t/>
            </a:r>
            <a:br>
              <a:rPr lang="en-US" dirty="0">
                <a:cs typeface="Arial Rounded MT Bold"/>
              </a:rPr>
            </a:br>
            <a:r>
              <a:rPr lang="en-US" dirty="0" smtClean="0">
                <a:cs typeface="Arial Rounded MT Bold"/>
              </a:rPr>
              <a:t>CSE 455</a:t>
            </a:r>
            <a:r>
              <a:rPr lang="en-US" sz="3600" dirty="0" smtClean="0">
                <a:cs typeface="Arial Rounded MT Bold"/>
              </a:rPr>
              <a:t/>
            </a:r>
            <a:br>
              <a:rPr lang="en-US" sz="3600" dirty="0" smtClean="0">
                <a:cs typeface="Arial Rounded MT Bold"/>
              </a:rPr>
            </a:br>
            <a:r>
              <a:rPr lang="en-US" sz="3600" dirty="0" smtClean="0">
                <a:cs typeface="Arial Rounded MT Bold"/>
              </a:rPr>
              <a:t/>
            </a:r>
            <a:br>
              <a:rPr lang="en-US" sz="3600" dirty="0" smtClean="0">
                <a:cs typeface="Arial Rounded MT Bold"/>
              </a:rPr>
            </a:br>
            <a:r>
              <a:rPr lang="en-US" sz="3600" dirty="0" smtClean="0">
                <a:cs typeface="Arial Rounded MT Bold"/>
              </a:rPr>
              <a:t>Linda Shapiro</a:t>
            </a:r>
            <a:br>
              <a:rPr lang="en-US" sz="3600" dirty="0" smtClean="0">
                <a:cs typeface="Arial Rounded MT Bold"/>
              </a:rPr>
            </a:br>
            <a:r>
              <a:rPr lang="en-US" sz="2800" dirty="0" smtClean="0">
                <a:cs typeface="Arial Rounded MT Bold"/>
              </a:rPr>
              <a:t>Professor of Computer Science &amp; Engineering</a:t>
            </a:r>
            <a:br>
              <a:rPr lang="en-US" sz="2800" dirty="0" smtClean="0">
                <a:cs typeface="Arial Rounded MT Bold"/>
              </a:rPr>
            </a:br>
            <a:r>
              <a:rPr lang="en-US" sz="2800" dirty="0" smtClean="0">
                <a:cs typeface="Arial Rounded MT Bold"/>
              </a:rPr>
              <a:t>Professor of Electrical Engineering</a:t>
            </a:r>
            <a:endParaRPr lang="en-US" sz="2800" dirty="0">
              <a:cs typeface="Arial Rounded MT Bold"/>
            </a:endParaRPr>
          </a:p>
        </p:txBody>
      </p:sp>
      <p:sp>
        <p:nvSpPr>
          <p:cNvPr id="4" name="TextBox 3"/>
          <p:cNvSpPr txBox="1"/>
          <p:nvPr/>
        </p:nvSpPr>
        <p:spPr>
          <a:xfrm>
            <a:off x="6400800" y="91440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806706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ic.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9352" y="911707"/>
            <a:ext cx="4260657" cy="4967087"/>
          </a:xfrm>
          <a:prstGeom prst="rect">
            <a:avLst/>
          </a:prstGeom>
        </p:spPr>
      </p:pic>
      <p:sp>
        <p:nvSpPr>
          <p:cNvPr id="2" name="Slide Number Placeholder 1"/>
          <p:cNvSpPr>
            <a:spLocks noGrp="1"/>
          </p:cNvSpPr>
          <p:nvPr>
            <p:ph type="sldNum" sz="quarter" idx="12"/>
          </p:nvPr>
        </p:nvSpPr>
        <p:spPr/>
        <p:txBody>
          <a:bodyPr/>
          <a:lstStyle/>
          <a:p>
            <a:fld id="{AD4E86B5-A92D-294E-92AF-8654113B1844}" type="slidenum">
              <a:rPr lang="en-US" smtClean="0"/>
              <a:t>2</a:t>
            </a:fld>
            <a:endParaRPr lang="en-US"/>
          </a:p>
        </p:txBody>
      </p:sp>
    </p:spTree>
    <p:extLst>
      <p:ext uri="{BB962C8B-B14F-4D97-AF65-F5344CB8AC3E}">
        <p14:creationId xmlns:p14="http://schemas.microsoft.com/office/powerpoint/2010/main" val="23675959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312" y="1684866"/>
            <a:ext cx="8229600" cy="4525963"/>
          </a:xfrm>
        </p:spPr>
        <p:txBody>
          <a:bodyPr/>
          <a:lstStyle/>
          <a:p>
            <a:endParaRPr lang="en-US"/>
          </a:p>
        </p:txBody>
      </p:sp>
      <p:pic>
        <p:nvPicPr>
          <p:cNvPr id="7" name="Picture 6" descr="Hannaneh.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614" y="1093109"/>
            <a:ext cx="8509240" cy="5117721"/>
          </a:xfrm>
          <a:prstGeom prst="rect">
            <a:avLst/>
          </a:prstGeom>
        </p:spPr>
      </p:pic>
      <p:grpSp>
        <p:nvGrpSpPr>
          <p:cNvPr id="27" name="Group 26"/>
          <p:cNvGrpSpPr/>
          <p:nvPr/>
        </p:nvGrpSpPr>
        <p:grpSpPr>
          <a:xfrm>
            <a:off x="344312" y="1078996"/>
            <a:ext cx="8495128" cy="5131833"/>
            <a:chOff x="-14111" y="700747"/>
            <a:chExt cx="8495128" cy="5131833"/>
          </a:xfrm>
        </p:grpSpPr>
        <p:pic>
          <p:nvPicPr>
            <p:cNvPr id="5" name="Picture 4"/>
            <p:cNvPicPr>
              <a:picLocks noChangeAspect="1" noChangeArrowheads="1"/>
            </p:cNvPicPr>
            <p:nvPr/>
          </p:nvPicPr>
          <p:blipFill>
            <a:blip r:embed="rId4" cstate="print"/>
            <a:srcRect/>
            <a:stretch>
              <a:fillRect/>
            </a:stretch>
          </p:blipFill>
          <p:spPr bwMode="auto">
            <a:xfrm>
              <a:off x="0" y="714860"/>
              <a:ext cx="1707444" cy="1720018"/>
            </a:xfrm>
            <a:prstGeom prst="rect">
              <a:avLst/>
            </a:prstGeom>
            <a:noFill/>
            <a:ln w="9525">
              <a:noFill/>
              <a:miter lim="800000"/>
              <a:headEnd/>
              <a:tailEnd/>
            </a:ln>
          </p:spPr>
        </p:pic>
        <p:pic>
          <p:nvPicPr>
            <p:cNvPr id="8" name="Picture 7"/>
            <p:cNvPicPr>
              <a:picLocks noChangeAspect="1" noChangeArrowheads="1"/>
            </p:cNvPicPr>
            <p:nvPr/>
          </p:nvPicPr>
          <p:blipFill>
            <a:blip r:embed="rId4" cstate="print"/>
            <a:srcRect/>
            <a:stretch>
              <a:fillRect/>
            </a:stretch>
          </p:blipFill>
          <p:spPr bwMode="auto">
            <a:xfrm>
              <a:off x="-8587" y="2406656"/>
              <a:ext cx="1707444" cy="1720018"/>
            </a:xfrm>
            <a:prstGeom prst="rect">
              <a:avLst/>
            </a:prstGeom>
            <a:noFill/>
            <a:ln w="9525">
              <a:noFill/>
              <a:miter lim="800000"/>
              <a:headEnd/>
              <a:tailEnd/>
            </a:ln>
          </p:spPr>
        </p:pic>
        <p:pic>
          <p:nvPicPr>
            <p:cNvPr id="9" name="Picture 8"/>
            <p:cNvPicPr>
              <a:picLocks noChangeAspect="1" noChangeArrowheads="1"/>
            </p:cNvPicPr>
            <p:nvPr/>
          </p:nvPicPr>
          <p:blipFill>
            <a:blip r:embed="rId4" cstate="print"/>
            <a:srcRect/>
            <a:stretch>
              <a:fillRect/>
            </a:stretch>
          </p:blipFill>
          <p:spPr bwMode="auto">
            <a:xfrm>
              <a:off x="1701920" y="714859"/>
              <a:ext cx="1707444" cy="1720018"/>
            </a:xfrm>
            <a:prstGeom prst="rect">
              <a:avLst/>
            </a:prstGeom>
            <a:noFill/>
            <a:ln w="9525">
              <a:noFill/>
              <a:miter lim="800000"/>
              <a:headEnd/>
              <a:tailEnd/>
            </a:ln>
          </p:spPr>
        </p:pic>
        <p:pic>
          <p:nvPicPr>
            <p:cNvPr id="10" name="Picture 9"/>
            <p:cNvPicPr>
              <a:picLocks noChangeAspect="1" noChangeArrowheads="1"/>
            </p:cNvPicPr>
            <p:nvPr/>
          </p:nvPicPr>
          <p:blipFill>
            <a:blip r:embed="rId4" cstate="print"/>
            <a:srcRect/>
            <a:stretch>
              <a:fillRect/>
            </a:stretch>
          </p:blipFill>
          <p:spPr bwMode="auto">
            <a:xfrm>
              <a:off x="1693333" y="2406655"/>
              <a:ext cx="1707444" cy="1720018"/>
            </a:xfrm>
            <a:prstGeom prst="rect">
              <a:avLst/>
            </a:prstGeom>
            <a:noFill/>
            <a:ln w="9525">
              <a:noFill/>
              <a:miter lim="800000"/>
              <a:headEnd/>
              <a:tailEnd/>
            </a:ln>
          </p:spPr>
        </p:pic>
        <p:pic>
          <p:nvPicPr>
            <p:cNvPr id="11" name="Picture 10"/>
            <p:cNvPicPr>
              <a:picLocks noChangeAspect="1" noChangeArrowheads="1"/>
            </p:cNvPicPr>
            <p:nvPr/>
          </p:nvPicPr>
          <p:blipFill>
            <a:blip r:embed="rId4" cstate="print"/>
            <a:srcRect/>
            <a:stretch>
              <a:fillRect/>
            </a:stretch>
          </p:blipFill>
          <p:spPr bwMode="auto">
            <a:xfrm>
              <a:off x="3395253" y="714859"/>
              <a:ext cx="1707444" cy="1720018"/>
            </a:xfrm>
            <a:prstGeom prst="rect">
              <a:avLst/>
            </a:prstGeom>
            <a:noFill/>
            <a:ln w="9525">
              <a:noFill/>
              <a:miter lim="800000"/>
              <a:headEnd/>
              <a:tailEnd/>
            </a:ln>
          </p:spPr>
        </p:pic>
        <p:pic>
          <p:nvPicPr>
            <p:cNvPr id="12" name="Picture 11"/>
            <p:cNvPicPr>
              <a:picLocks noChangeAspect="1" noChangeArrowheads="1"/>
            </p:cNvPicPr>
            <p:nvPr/>
          </p:nvPicPr>
          <p:blipFill>
            <a:blip r:embed="rId4" cstate="print"/>
            <a:srcRect/>
            <a:stretch>
              <a:fillRect/>
            </a:stretch>
          </p:blipFill>
          <p:spPr bwMode="auto">
            <a:xfrm>
              <a:off x="3400777" y="2406655"/>
              <a:ext cx="1707444" cy="1720018"/>
            </a:xfrm>
            <a:prstGeom prst="rect">
              <a:avLst/>
            </a:prstGeom>
            <a:noFill/>
            <a:ln w="9525">
              <a:noFill/>
              <a:miter lim="800000"/>
              <a:headEnd/>
              <a:tailEnd/>
            </a:ln>
          </p:spPr>
        </p:pic>
        <p:pic>
          <p:nvPicPr>
            <p:cNvPr id="13" name="Picture 12"/>
            <p:cNvPicPr>
              <a:picLocks noChangeAspect="1" noChangeArrowheads="1"/>
            </p:cNvPicPr>
            <p:nvPr/>
          </p:nvPicPr>
          <p:blipFill>
            <a:blip r:embed="rId4" cstate="print"/>
            <a:srcRect/>
            <a:stretch>
              <a:fillRect/>
            </a:stretch>
          </p:blipFill>
          <p:spPr bwMode="auto">
            <a:xfrm>
              <a:off x="5083062" y="714858"/>
              <a:ext cx="1707444" cy="1720018"/>
            </a:xfrm>
            <a:prstGeom prst="rect">
              <a:avLst/>
            </a:prstGeom>
            <a:noFill/>
            <a:ln w="9525">
              <a:noFill/>
              <a:miter lim="800000"/>
              <a:headEnd/>
              <a:tailEnd/>
            </a:ln>
          </p:spPr>
        </p:pic>
        <p:pic>
          <p:nvPicPr>
            <p:cNvPr id="14" name="Picture 13"/>
            <p:cNvPicPr>
              <a:picLocks noChangeAspect="1" noChangeArrowheads="1"/>
            </p:cNvPicPr>
            <p:nvPr/>
          </p:nvPicPr>
          <p:blipFill>
            <a:blip r:embed="rId4" cstate="print"/>
            <a:srcRect/>
            <a:stretch>
              <a:fillRect/>
            </a:stretch>
          </p:blipFill>
          <p:spPr bwMode="auto">
            <a:xfrm>
              <a:off x="5074475" y="2406654"/>
              <a:ext cx="1707444" cy="1720018"/>
            </a:xfrm>
            <a:prstGeom prst="rect">
              <a:avLst/>
            </a:prstGeom>
            <a:noFill/>
            <a:ln w="9525">
              <a:noFill/>
              <a:miter lim="800000"/>
              <a:headEnd/>
              <a:tailEnd/>
            </a:ln>
          </p:spPr>
        </p:pic>
        <p:pic>
          <p:nvPicPr>
            <p:cNvPr id="15" name="Picture 14"/>
            <p:cNvPicPr>
              <a:picLocks noChangeAspect="1" noChangeArrowheads="1"/>
            </p:cNvPicPr>
            <p:nvPr/>
          </p:nvPicPr>
          <p:blipFill>
            <a:blip r:embed="rId4" cstate="print"/>
            <a:srcRect/>
            <a:stretch>
              <a:fillRect/>
            </a:stretch>
          </p:blipFill>
          <p:spPr bwMode="auto">
            <a:xfrm>
              <a:off x="6773573" y="700747"/>
              <a:ext cx="1707444" cy="1720018"/>
            </a:xfrm>
            <a:prstGeom prst="rect">
              <a:avLst/>
            </a:prstGeom>
            <a:noFill/>
            <a:ln w="9525">
              <a:noFill/>
              <a:miter lim="800000"/>
              <a:headEnd/>
              <a:tailEnd/>
            </a:ln>
          </p:spPr>
        </p:pic>
        <p:pic>
          <p:nvPicPr>
            <p:cNvPr id="16" name="Picture 15"/>
            <p:cNvPicPr>
              <a:picLocks noChangeAspect="1" noChangeArrowheads="1"/>
            </p:cNvPicPr>
            <p:nvPr/>
          </p:nvPicPr>
          <p:blipFill>
            <a:blip r:embed="rId4" cstate="print"/>
            <a:srcRect/>
            <a:stretch>
              <a:fillRect/>
            </a:stretch>
          </p:blipFill>
          <p:spPr bwMode="auto">
            <a:xfrm>
              <a:off x="6764986" y="2392543"/>
              <a:ext cx="1707444" cy="1720018"/>
            </a:xfrm>
            <a:prstGeom prst="rect">
              <a:avLst/>
            </a:prstGeom>
            <a:noFill/>
            <a:ln w="9525">
              <a:noFill/>
              <a:miter lim="800000"/>
              <a:headEnd/>
              <a:tailEnd/>
            </a:ln>
          </p:spPr>
        </p:pic>
        <p:pic>
          <p:nvPicPr>
            <p:cNvPr id="17" name="Picture 16"/>
            <p:cNvPicPr>
              <a:picLocks noChangeAspect="1" noChangeArrowheads="1"/>
            </p:cNvPicPr>
            <p:nvPr/>
          </p:nvPicPr>
          <p:blipFill>
            <a:blip r:embed="rId4" cstate="print"/>
            <a:srcRect/>
            <a:stretch>
              <a:fillRect/>
            </a:stretch>
          </p:blipFill>
          <p:spPr bwMode="auto">
            <a:xfrm>
              <a:off x="-14111" y="4112562"/>
              <a:ext cx="1707444" cy="1720018"/>
            </a:xfrm>
            <a:prstGeom prst="rect">
              <a:avLst/>
            </a:prstGeom>
            <a:noFill/>
            <a:ln w="9525">
              <a:noFill/>
              <a:miter lim="800000"/>
              <a:headEnd/>
              <a:tailEnd/>
            </a:ln>
          </p:spPr>
        </p:pic>
        <p:pic>
          <p:nvPicPr>
            <p:cNvPr id="19" name="Picture 18"/>
            <p:cNvPicPr>
              <a:picLocks noChangeAspect="1" noChangeArrowheads="1"/>
            </p:cNvPicPr>
            <p:nvPr/>
          </p:nvPicPr>
          <p:blipFill>
            <a:blip r:embed="rId4" cstate="print"/>
            <a:srcRect/>
            <a:stretch>
              <a:fillRect/>
            </a:stretch>
          </p:blipFill>
          <p:spPr bwMode="auto">
            <a:xfrm>
              <a:off x="1687809" y="4112561"/>
              <a:ext cx="1707444" cy="1720018"/>
            </a:xfrm>
            <a:prstGeom prst="rect">
              <a:avLst/>
            </a:prstGeom>
            <a:noFill/>
            <a:ln w="9525">
              <a:noFill/>
              <a:miter lim="800000"/>
              <a:headEnd/>
              <a:tailEnd/>
            </a:ln>
          </p:spPr>
        </p:pic>
        <p:pic>
          <p:nvPicPr>
            <p:cNvPr id="21" name="Picture 20"/>
            <p:cNvPicPr>
              <a:picLocks noChangeAspect="1" noChangeArrowheads="1"/>
            </p:cNvPicPr>
            <p:nvPr/>
          </p:nvPicPr>
          <p:blipFill>
            <a:blip r:embed="rId4" cstate="print"/>
            <a:srcRect/>
            <a:stretch>
              <a:fillRect/>
            </a:stretch>
          </p:blipFill>
          <p:spPr bwMode="auto">
            <a:xfrm>
              <a:off x="3381142" y="4112561"/>
              <a:ext cx="1707444" cy="1720018"/>
            </a:xfrm>
            <a:prstGeom prst="rect">
              <a:avLst/>
            </a:prstGeom>
            <a:noFill/>
            <a:ln w="9525">
              <a:noFill/>
              <a:miter lim="800000"/>
              <a:headEnd/>
              <a:tailEnd/>
            </a:ln>
          </p:spPr>
        </p:pic>
        <p:pic>
          <p:nvPicPr>
            <p:cNvPr id="23" name="Picture 22"/>
            <p:cNvPicPr>
              <a:picLocks noChangeAspect="1" noChangeArrowheads="1"/>
            </p:cNvPicPr>
            <p:nvPr/>
          </p:nvPicPr>
          <p:blipFill>
            <a:blip r:embed="rId4" cstate="print"/>
            <a:srcRect/>
            <a:stretch>
              <a:fillRect/>
            </a:stretch>
          </p:blipFill>
          <p:spPr bwMode="auto">
            <a:xfrm>
              <a:off x="5068951" y="4112560"/>
              <a:ext cx="1707444" cy="1720018"/>
            </a:xfrm>
            <a:prstGeom prst="rect">
              <a:avLst/>
            </a:prstGeom>
            <a:noFill/>
            <a:ln w="9525">
              <a:noFill/>
              <a:miter lim="800000"/>
              <a:headEnd/>
              <a:tailEnd/>
            </a:ln>
          </p:spPr>
        </p:pic>
        <p:pic>
          <p:nvPicPr>
            <p:cNvPr id="25" name="Picture 24"/>
            <p:cNvPicPr>
              <a:picLocks noChangeAspect="1" noChangeArrowheads="1"/>
            </p:cNvPicPr>
            <p:nvPr/>
          </p:nvPicPr>
          <p:blipFill>
            <a:blip r:embed="rId4" cstate="print"/>
            <a:srcRect/>
            <a:stretch>
              <a:fillRect/>
            </a:stretch>
          </p:blipFill>
          <p:spPr bwMode="auto">
            <a:xfrm>
              <a:off x="6759462" y="4098449"/>
              <a:ext cx="1707444" cy="1720018"/>
            </a:xfrm>
            <a:prstGeom prst="rect">
              <a:avLst/>
            </a:prstGeom>
            <a:noFill/>
            <a:ln w="9525">
              <a:noFill/>
              <a:miter lim="800000"/>
              <a:headEnd/>
              <a:tailEnd/>
            </a:ln>
          </p:spPr>
        </p:pic>
      </p:grpSp>
      <p:sp>
        <p:nvSpPr>
          <p:cNvPr id="2" name="Slide Number Placeholder 1"/>
          <p:cNvSpPr>
            <a:spLocks noGrp="1"/>
          </p:cNvSpPr>
          <p:nvPr>
            <p:ph type="sldNum" sz="quarter" idx="12"/>
          </p:nvPr>
        </p:nvSpPr>
        <p:spPr/>
        <p:txBody>
          <a:bodyPr/>
          <a:lstStyle/>
          <a:p>
            <a:fld id="{AD4E86B5-A92D-294E-92AF-8654113B1844}" type="slidenum">
              <a:rPr lang="en-US" smtClean="0"/>
              <a:t>3</a:t>
            </a:fld>
            <a:endParaRPr lang="en-US"/>
          </a:p>
        </p:txBody>
      </p:sp>
    </p:spTree>
    <p:extLst>
      <p:ext uri="{BB962C8B-B14F-4D97-AF65-F5344CB8AC3E}">
        <p14:creationId xmlns:p14="http://schemas.microsoft.com/office/powerpoint/2010/main" val="2573693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30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0"/>
                                        <p:tgtEl>
                                          <p:spTgt spid="27"/>
                                        </p:tgtEl>
                                      </p:cBhvr>
                                    </p:animEffect>
                                    <p:set>
                                      <p:cBhvr>
                                        <p:cTn id="12" dur="1" fill="hold">
                                          <p:stCondLst>
                                            <p:cond delay="4999"/>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annaneh.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38" y="616081"/>
            <a:ext cx="9180809" cy="5699701"/>
          </a:xfrm>
          <a:prstGeom prst="rect">
            <a:avLst/>
          </a:prstGeom>
        </p:spPr>
      </p:pic>
      <p:grpSp>
        <p:nvGrpSpPr>
          <p:cNvPr id="16" name="Group 15"/>
          <p:cNvGrpSpPr/>
          <p:nvPr/>
        </p:nvGrpSpPr>
        <p:grpSpPr>
          <a:xfrm>
            <a:off x="2825615" y="2625478"/>
            <a:ext cx="1683950" cy="1070172"/>
            <a:chOff x="2825615" y="2625478"/>
            <a:chExt cx="1683950" cy="1070172"/>
          </a:xfrm>
        </p:grpSpPr>
        <p:cxnSp>
          <p:nvCxnSpPr>
            <p:cNvPr id="6" name="Straight Arrow Connector 5"/>
            <p:cNvCxnSpPr/>
            <p:nvPr/>
          </p:nvCxnSpPr>
          <p:spPr>
            <a:xfrm flipH="1">
              <a:off x="2825615" y="2994810"/>
              <a:ext cx="1227286" cy="700840"/>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3696131" y="2625478"/>
              <a:ext cx="813434" cy="369332"/>
            </a:xfrm>
            <a:prstGeom prst="rect">
              <a:avLst/>
            </a:prstGeom>
            <a:noFill/>
          </p:spPr>
          <p:txBody>
            <a:bodyPr wrap="square" rtlCol="0">
              <a:spAutoFit/>
            </a:bodyPr>
            <a:lstStyle/>
            <a:p>
              <a:r>
                <a:rPr lang="en-US" dirty="0" smtClean="0">
                  <a:solidFill>
                    <a:srgbClr val="FF0000"/>
                  </a:solidFill>
                </a:rPr>
                <a:t>White</a:t>
              </a:r>
              <a:endParaRPr lang="en-US" dirty="0">
                <a:solidFill>
                  <a:srgbClr val="FF0000"/>
                </a:solidFill>
              </a:endParaRPr>
            </a:p>
          </p:txBody>
        </p:sp>
      </p:grpSp>
      <p:grpSp>
        <p:nvGrpSpPr>
          <p:cNvPr id="15" name="Group 14"/>
          <p:cNvGrpSpPr/>
          <p:nvPr/>
        </p:nvGrpSpPr>
        <p:grpSpPr>
          <a:xfrm>
            <a:off x="3938733" y="5075174"/>
            <a:ext cx="1255830" cy="369332"/>
            <a:chOff x="3938733" y="5075174"/>
            <a:chExt cx="1255830" cy="369332"/>
          </a:xfrm>
        </p:grpSpPr>
        <p:cxnSp>
          <p:nvCxnSpPr>
            <p:cNvPr id="11" name="Straight Arrow Connector 10"/>
            <p:cNvCxnSpPr/>
            <p:nvPr/>
          </p:nvCxnSpPr>
          <p:spPr>
            <a:xfrm>
              <a:off x="3938734" y="5422190"/>
              <a:ext cx="1255829" cy="14269"/>
            </a:xfrm>
            <a:prstGeom prst="straightConnector1">
              <a:avLst/>
            </a:prstGeom>
            <a:ln w="38100" cmpd="sng">
              <a:solidFill>
                <a:srgbClr val="FF000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3938733" y="5075174"/>
              <a:ext cx="1255829" cy="369332"/>
            </a:xfrm>
            <a:prstGeom prst="rect">
              <a:avLst/>
            </a:prstGeom>
            <a:noFill/>
          </p:spPr>
          <p:txBody>
            <a:bodyPr wrap="square" rtlCol="0">
              <a:spAutoFit/>
            </a:bodyPr>
            <a:lstStyle/>
            <a:p>
              <a:pPr algn="ctr"/>
              <a:r>
                <a:rPr lang="en-US" dirty="0" smtClean="0">
                  <a:solidFill>
                    <a:srgbClr val="FF0000"/>
                  </a:solidFill>
                </a:rPr>
                <a:t>1m</a:t>
              </a:r>
              <a:endParaRPr lang="en-US" dirty="0">
                <a:solidFill>
                  <a:srgbClr val="FF0000"/>
                </a:solidFill>
              </a:endParaRPr>
            </a:p>
          </p:txBody>
        </p:sp>
      </p:grpSp>
      <p:grpSp>
        <p:nvGrpSpPr>
          <p:cNvPr id="18" name="Group 17"/>
          <p:cNvGrpSpPr/>
          <p:nvPr/>
        </p:nvGrpSpPr>
        <p:grpSpPr>
          <a:xfrm>
            <a:off x="7002374" y="4702438"/>
            <a:ext cx="1802695" cy="1070172"/>
            <a:chOff x="7002374" y="4702438"/>
            <a:chExt cx="1802695" cy="1070172"/>
          </a:xfrm>
        </p:grpSpPr>
        <p:cxnSp>
          <p:nvCxnSpPr>
            <p:cNvPr id="13" name="Straight Arrow Connector 12"/>
            <p:cNvCxnSpPr/>
            <p:nvPr/>
          </p:nvCxnSpPr>
          <p:spPr>
            <a:xfrm flipH="1">
              <a:off x="7002374" y="5075174"/>
              <a:ext cx="1227286" cy="697436"/>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7822943" y="4702438"/>
              <a:ext cx="982126" cy="369332"/>
            </a:xfrm>
            <a:prstGeom prst="rect">
              <a:avLst/>
            </a:prstGeom>
            <a:noFill/>
          </p:spPr>
          <p:txBody>
            <a:bodyPr wrap="square" rtlCol="0">
              <a:spAutoFit/>
            </a:bodyPr>
            <a:lstStyle/>
            <a:p>
              <a:r>
                <a:rPr lang="en-US" dirty="0" smtClean="0">
                  <a:solidFill>
                    <a:srgbClr val="FF0000"/>
                  </a:solidFill>
                </a:rPr>
                <a:t>Shadow</a:t>
              </a:r>
              <a:endParaRPr lang="en-US" dirty="0">
                <a:solidFill>
                  <a:srgbClr val="FF0000"/>
                </a:solidFill>
              </a:endParaRPr>
            </a:p>
          </p:txBody>
        </p:sp>
      </p:grpSp>
      <p:grpSp>
        <p:nvGrpSpPr>
          <p:cNvPr id="22" name="Group 21"/>
          <p:cNvGrpSpPr/>
          <p:nvPr/>
        </p:nvGrpSpPr>
        <p:grpSpPr>
          <a:xfrm>
            <a:off x="3801142" y="3160564"/>
            <a:ext cx="1802695" cy="1070172"/>
            <a:chOff x="7002374" y="4702438"/>
            <a:chExt cx="1802695" cy="1070172"/>
          </a:xfrm>
        </p:grpSpPr>
        <p:cxnSp>
          <p:nvCxnSpPr>
            <p:cNvPr id="23" name="Straight Arrow Connector 22"/>
            <p:cNvCxnSpPr/>
            <p:nvPr/>
          </p:nvCxnSpPr>
          <p:spPr>
            <a:xfrm flipH="1">
              <a:off x="7002374" y="5075174"/>
              <a:ext cx="1227286" cy="697436"/>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7822943" y="4702438"/>
              <a:ext cx="982126" cy="369332"/>
            </a:xfrm>
            <a:prstGeom prst="rect">
              <a:avLst/>
            </a:prstGeom>
            <a:noFill/>
          </p:spPr>
          <p:txBody>
            <a:bodyPr wrap="square" rtlCol="0">
              <a:spAutoFit/>
            </a:bodyPr>
            <a:lstStyle/>
            <a:p>
              <a:r>
                <a:rPr lang="en-US" dirty="0" smtClean="0">
                  <a:solidFill>
                    <a:srgbClr val="FF0000"/>
                  </a:solidFill>
                </a:rPr>
                <a:t>Car</a:t>
              </a:r>
              <a:endParaRPr lang="en-US" dirty="0">
                <a:solidFill>
                  <a:srgbClr val="FF0000"/>
                </a:solidFill>
              </a:endParaRPr>
            </a:p>
          </p:txBody>
        </p:sp>
      </p:grpSp>
      <p:grpSp>
        <p:nvGrpSpPr>
          <p:cNvPr id="25" name="Group 24"/>
          <p:cNvGrpSpPr/>
          <p:nvPr/>
        </p:nvGrpSpPr>
        <p:grpSpPr>
          <a:xfrm>
            <a:off x="7073995" y="2814383"/>
            <a:ext cx="1802695" cy="1070172"/>
            <a:chOff x="7002374" y="4702438"/>
            <a:chExt cx="1802695" cy="1070172"/>
          </a:xfrm>
        </p:grpSpPr>
        <p:cxnSp>
          <p:nvCxnSpPr>
            <p:cNvPr id="26" name="Straight Arrow Connector 25"/>
            <p:cNvCxnSpPr/>
            <p:nvPr/>
          </p:nvCxnSpPr>
          <p:spPr>
            <a:xfrm flipH="1">
              <a:off x="7002374" y="5075174"/>
              <a:ext cx="1227286" cy="697436"/>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7822943" y="4702438"/>
              <a:ext cx="982126" cy="369332"/>
            </a:xfrm>
            <a:prstGeom prst="rect">
              <a:avLst/>
            </a:prstGeom>
            <a:noFill/>
          </p:spPr>
          <p:txBody>
            <a:bodyPr wrap="square" rtlCol="0">
              <a:spAutoFit/>
            </a:bodyPr>
            <a:lstStyle/>
            <a:p>
              <a:r>
                <a:rPr lang="en-US" dirty="0" smtClean="0">
                  <a:solidFill>
                    <a:srgbClr val="FF0000"/>
                  </a:solidFill>
                </a:rPr>
                <a:t>Horse</a:t>
              </a:r>
              <a:endParaRPr lang="en-US" dirty="0">
                <a:solidFill>
                  <a:srgbClr val="FF0000"/>
                </a:solidFill>
              </a:endParaRPr>
            </a:p>
          </p:txBody>
        </p:sp>
      </p:grpSp>
      <p:grpSp>
        <p:nvGrpSpPr>
          <p:cNvPr id="28" name="Group 27"/>
          <p:cNvGrpSpPr/>
          <p:nvPr/>
        </p:nvGrpSpPr>
        <p:grpSpPr>
          <a:xfrm>
            <a:off x="1182454" y="5610260"/>
            <a:ext cx="1802695" cy="531682"/>
            <a:chOff x="7002374" y="5772610"/>
            <a:chExt cx="1802695" cy="531682"/>
          </a:xfrm>
        </p:grpSpPr>
        <p:cxnSp>
          <p:nvCxnSpPr>
            <p:cNvPr id="29" name="Straight Arrow Connector 28"/>
            <p:cNvCxnSpPr>
              <a:stCxn id="30" idx="1"/>
            </p:cNvCxnSpPr>
            <p:nvPr/>
          </p:nvCxnSpPr>
          <p:spPr>
            <a:xfrm flipH="1" flipV="1">
              <a:off x="7002374" y="5772610"/>
              <a:ext cx="820569" cy="347016"/>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7822943" y="5934960"/>
              <a:ext cx="982126" cy="369332"/>
            </a:xfrm>
            <a:prstGeom prst="rect">
              <a:avLst/>
            </a:prstGeom>
            <a:noFill/>
          </p:spPr>
          <p:txBody>
            <a:bodyPr wrap="square" rtlCol="0">
              <a:spAutoFit/>
            </a:bodyPr>
            <a:lstStyle/>
            <a:p>
              <a:r>
                <a:rPr lang="en-US" dirty="0" smtClean="0">
                  <a:solidFill>
                    <a:srgbClr val="FF0000"/>
                  </a:solidFill>
                </a:rPr>
                <a:t>Wheel</a:t>
              </a:r>
              <a:endParaRPr lang="en-US" dirty="0">
                <a:solidFill>
                  <a:srgbClr val="FF0000"/>
                </a:solidFill>
              </a:endParaRPr>
            </a:p>
          </p:txBody>
        </p:sp>
      </p:grpSp>
      <p:grpSp>
        <p:nvGrpSpPr>
          <p:cNvPr id="32" name="Group 31"/>
          <p:cNvGrpSpPr/>
          <p:nvPr/>
        </p:nvGrpSpPr>
        <p:grpSpPr>
          <a:xfrm>
            <a:off x="5979456" y="1915444"/>
            <a:ext cx="1427076" cy="1079366"/>
            <a:chOff x="7377993" y="5934960"/>
            <a:chExt cx="1427076" cy="1079366"/>
          </a:xfrm>
        </p:grpSpPr>
        <p:cxnSp>
          <p:nvCxnSpPr>
            <p:cNvPr id="33" name="Straight Arrow Connector 32"/>
            <p:cNvCxnSpPr/>
            <p:nvPr/>
          </p:nvCxnSpPr>
          <p:spPr>
            <a:xfrm flipH="1">
              <a:off x="7377993" y="6304292"/>
              <a:ext cx="841975" cy="710034"/>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7822943" y="5934960"/>
              <a:ext cx="982126" cy="369332"/>
            </a:xfrm>
            <a:prstGeom prst="rect">
              <a:avLst/>
            </a:prstGeom>
            <a:noFill/>
          </p:spPr>
          <p:txBody>
            <a:bodyPr wrap="square" rtlCol="0">
              <a:spAutoFit/>
            </a:bodyPr>
            <a:lstStyle/>
            <a:p>
              <a:r>
                <a:rPr lang="en-US" dirty="0" smtClean="0">
                  <a:solidFill>
                    <a:srgbClr val="FF0000"/>
                  </a:solidFill>
                </a:rPr>
                <a:t>Person</a:t>
              </a:r>
              <a:endParaRPr lang="en-US" dirty="0">
                <a:solidFill>
                  <a:srgbClr val="FF0000"/>
                </a:solidFill>
              </a:endParaRPr>
            </a:p>
          </p:txBody>
        </p:sp>
      </p:grpSp>
      <p:sp>
        <p:nvSpPr>
          <p:cNvPr id="40" name="TextBox 39"/>
          <p:cNvSpPr txBox="1"/>
          <p:nvPr/>
        </p:nvSpPr>
        <p:spPr>
          <a:xfrm>
            <a:off x="4130648" y="1730778"/>
            <a:ext cx="982126" cy="369332"/>
          </a:xfrm>
          <a:prstGeom prst="rect">
            <a:avLst/>
          </a:prstGeom>
          <a:noFill/>
        </p:spPr>
        <p:txBody>
          <a:bodyPr wrap="square" rtlCol="0">
            <a:spAutoFit/>
          </a:bodyPr>
          <a:lstStyle/>
          <a:p>
            <a:r>
              <a:rPr lang="en-US" dirty="0" smtClean="0">
                <a:solidFill>
                  <a:srgbClr val="FF0000"/>
                </a:solidFill>
              </a:rPr>
              <a:t>Sky</a:t>
            </a:r>
            <a:endParaRPr lang="en-US" dirty="0">
              <a:solidFill>
                <a:srgbClr val="FF0000"/>
              </a:solidFill>
            </a:endParaRPr>
          </a:p>
        </p:txBody>
      </p:sp>
      <p:sp>
        <p:nvSpPr>
          <p:cNvPr id="41" name="TextBox 40"/>
          <p:cNvSpPr txBox="1"/>
          <p:nvPr/>
        </p:nvSpPr>
        <p:spPr>
          <a:xfrm>
            <a:off x="4212436" y="4132414"/>
            <a:ext cx="982126" cy="369332"/>
          </a:xfrm>
          <a:prstGeom prst="rect">
            <a:avLst/>
          </a:prstGeom>
          <a:noFill/>
        </p:spPr>
        <p:txBody>
          <a:bodyPr wrap="square" rtlCol="0">
            <a:spAutoFit/>
          </a:bodyPr>
          <a:lstStyle/>
          <a:p>
            <a:r>
              <a:rPr lang="en-US" dirty="0" smtClean="0">
                <a:solidFill>
                  <a:srgbClr val="FF0000"/>
                </a:solidFill>
              </a:rPr>
              <a:t>Road</a:t>
            </a:r>
            <a:endParaRPr lang="en-US" dirty="0">
              <a:solidFill>
                <a:srgbClr val="FF0000"/>
              </a:solidFill>
            </a:endParaRPr>
          </a:p>
        </p:txBody>
      </p:sp>
      <p:sp>
        <p:nvSpPr>
          <p:cNvPr id="2" name="Freeform 1"/>
          <p:cNvSpPr/>
          <p:nvPr/>
        </p:nvSpPr>
        <p:spPr>
          <a:xfrm>
            <a:off x="-14111" y="3697111"/>
            <a:ext cx="9200444" cy="2610556"/>
          </a:xfrm>
          <a:custGeom>
            <a:avLst/>
            <a:gdLst>
              <a:gd name="connsiteX0" fmla="*/ 28222 w 9200444"/>
              <a:gd name="connsiteY0" fmla="*/ 1552222 h 2610556"/>
              <a:gd name="connsiteX1" fmla="*/ 14111 w 9200444"/>
              <a:gd name="connsiteY1" fmla="*/ 677333 h 2610556"/>
              <a:gd name="connsiteX2" fmla="*/ 6928555 w 9200444"/>
              <a:gd name="connsiteY2" fmla="*/ 0 h 2610556"/>
              <a:gd name="connsiteX3" fmla="*/ 8537222 w 9200444"/>
              <a:gd name="connsiteY3" fmla="*/ 437445 h 2610556"/>
              <a:gd name="connsiteX4" fmla="*/ 9200444 w 9200444"/>
              <a:gd name="connsiteY4" fmla="*/ 2610556 h 2610556"/>
              <a:gd name="connsiteX5" fmla="*/ 0 w 9200444"/>
              <a:gd name="connsiteY5" fmla="*/ 2596445 h 2610556"/>
              <a:gd name="connsiteX6" fmla="*/ 28222 w 9200444"/>
              <a:gd name="connsiteY6" fmla="*/ 1552222 h 2610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00444" h="2610556">
                <a:moveTo>
                  <a:pt x="28222" y="1552222"/>
                </a:moveTo>
                <a:lnTo>
                  <a:pt x="14111" y="677333"/>
                </a:lnTo>
                <a:lnTo>
                  <a:pt x="6928555" y="0"/>
                </a:lnTo>
                <a:lnTo>
                  <a:pt x="8537222" y="437445"/>
                </a:lnTo>
                <a:lnTo>
                  <a:pt x="9200444" y="2610556"/>
                </a:lnTo>
                <a:lnTo>
                  <a:pt x="0" y="2596445"/>
                </a:lnTo>
                <a:lnTo>
                  <a:pt x="28222" y="1552222"/>
                </a:lnTo>
                <a:close/>
              </a:path>
            </a:pathLst>
          </a:custGeom>
          <a:gradFill flip="none" rotWithShape="1">
            <a:gsLst>
              <a:gs pos="0">
                <a:schemeClr val="accent4">
                  <a:tint val="100000"/>
                  <a:shade val="100000"/>
                  <a:satMod val="130000"/>
                  <a:alpha val="57000"/>
                </a:schemeClr>
              </a:gs>
              <a:gs pos="100000">
                <a:schemeClr val="accent4">
                  <a:tint val="50000"/>
                  <a:shade val="100000"/>
                  <a:satMod val="350000"/>
                  <a:alpha val="57000"/>
                </a:schemeClr>
              </a:gs>
            </a:gsLst>
            <a:lin ang="16200000" scaled="0"/>
            <a:tileRect/>
          </a:gra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31" name="Cube 30"/>
          <p:cNvSpPr/>
          <p:nvPr/>
        </p:nvSpPr>
        <p:spPr>
          <a:xfrm>
            <a:off x="4575948" y="3000690"/>
            <a:ext cx="2705385" cy="2956585"/>
          </a:xfrm>
          <a:prstGeom prst="cube">
            <a:avLst/>
          </a:prstGeom>
          <a:gradFill flip="none" rotWithShape="1">
            <a:gsLst>
              <a:gs pos="0">
                <a:schemeClr val="accent5">
                  <a:tint val="100000"/>
                  <a:shade val="100000"/>
                  <a:satMod val="130000"/>
                  <a:alpha val="52000"/>
                </a:schemeClr>
              </a:gs>
              <a:gs pos="100000">
                <a:schemeClr val="accent5">
                  <a:tint val="50000"/>
                  <a:shade val="100000"/>
                  <a:satMod val="350000"/>
                  <a:alpha val="52000"/>
                </a:schemeClr>
              </a:gs>
            </a:gsLst>
            <a:lin ang="16200000" scaled="0"/>
            <a:tileRect/>
          </a:gra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
        <p:nvSpPr>
          <p:cNvPr id="35" name="Cube 34"/>
          <p:cNvSpPr/>
          <p:nvPr/>
        </p:nvSpPr>
        <p:spPr>
          <a:xfrm>
            <a:off x="1482038" y="1246740"/>
            <a:ext cx="436319" cy="4363520"/>
          </a:xfrm>
          <a:prstGeom prst="cube">
            <a:avLst/>
          </a:prstGeom>
          <a:gradFill flip="none" rotWithShape="1">
            <a:gsLst>
              <a:gs pos="0">
                <a:schemeClr val="accent5">
                  <a:tint val="100000"/>
                  <a:shade val="100000"/>
                  <a:satMod val="130000"/>
                  <a:alpha val="52000"/>
                </a:schemeClr>
              </a:gs>
              <a:gs pos="100000">
                <a:schemeClr val="accent5">
                  <a:tint val="50000"/>
                  <a:shade val="100000"/>
                  <a:satMod val="350000"/>
                  <a:alpha val="52000"/>
                </a:schemeClr>
              </a:gs>
            </a:gsLst>
            <a:lin ang="16200000" scaled="0"/>
            <a:tileRect/>
          </a:gra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
        <p:nvSpPr>
          <p:cNvPr id="3" name="Cube 2"/>
          <p:cNvSpPr/>
          <p:nvPr/>
        </p:nvSpPr>
        <p:spPr>
          <a:xfrm>
            <a:off x="536223" y="3625095"/>
            <a:ext cx="3725333" cy="2205182"/>
          </a:xfrm>
          <a:prstGeom prst="cube">
            <a:avLst/>
          </a:prstGeom>
          <a:gradFill flip="none" rotWithShape="1">
            <a:gsLst>
              <a:gs pos="0">
                <a:schemeClr val="accent5">
                  <a:tint val="100000"/>
                  <a:shade val="100000"/>
                  <a:satMod val="130000"/>
                  <a:alpha val="52000"/>
                </a:schemeClr>
              </a:gs>
              <a:gs pos="100000">
                <a:schemeClr val="accent5">
                  <a:tint val="50000"/>
                  <a:shade val="100000"/>
                  <a:satMod val="350000"/>
                  <a:alpha val="52000"/>
                </a:schemeClr>
              </a:gs>
            </a:gsLst>
            <a:lin ang="16200000" scaled="0"/>
            <a:tileRect/>
          </a:gra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grpSp>
        <p:nvGrpSpPr>
          <p:cNvPr id="37" name="Group 36"/>
          <p:cNvGrpSpPr/>
          <p:nvPr/>
        </p:nvGrpSpPr>
        <p:grpSpPr>
          <a:xfrm>
            <a:off x="1769650" y="1195207"/>
            <a:ext cx="2870447" cy="1274237"/>
            <a:chOff x="7048962" y="4720041"/>
            <a:chExt cx="2870447" cy="1274237"/>
          </a:xfrm>
        </p:grpSpPr>
        <p:cxnSp>
          <p:nvCxnSpPr>
            <p:cNvPr id="38" name="Straight Arrow Connector 37"/>
            <p:cNvCxnSpPr>
              <a:stCxn id="39" idx="2"/>
            </p:cNvCxnSpPr>
            <p:nvPr/>
          </p:nvCxnSpPr>
          <p:spPr>
            <a:xfrm flipH="1">
              <a:off x="7466534" y="5089373"/>
              <a:ext cx="1017652" cy="904905"/>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7048962" y="4720041"/>
              <a:ext cx="2870447" cy="369332"/>
            </a:xfrm>
            <a:prstGeom prst="rect">
              <a:avLst/>
            </a:prstGeom>
            <a:noFill/>
          </p:spPr>
          <p:txBody>
            <a:bodyPr wrap="square" rtlCol="0">
              <a:spAutoFit/>
            </a:bodyPr>
            <a:lstStyle/>
            <a:p>
              <a:r>
                <a:rPr lang="en-US" dirty="0" smtClean="0">
                  <a:solidFill>
                    <a:srgbClr val="FF0000"/>
                  </a:solidFill>
                </a:rPr>
                <a:t>The car is in front of the pole</a:t>
              </a:r>
              <a:endParaRPr lang="en-US" dirty="0">
                <a:solidFill>
                  <a:srgbClr val="FF0000"/>
                </a:solidFill>
              </a:endParaRPr>
            </a:p>
          </p:txBody>
        </p:sp>
      </p:grpSp>
      <p:sp>
        <p:nvSpPr>
          <p:cNvPr id="5" name="Slide Number Placeholder 4"/>
          <p:cNvSpPr>
            <a:spLocks noGrp="1"/>
          </p:cNvSpPr>
          <p:nvPr>
            <p:ph type="sldNum" sz="quarter" idx="12"/>
          </p:nvPr>
        </p:nvSpPr>
        <p:spPr/>
        <p:txBody>
          <a:bodyPr/>
          <a:lstStyle/>
          <a:p>
            <a:fld id="{AD4E86B5-A92D-294E-92AF-8654113B1844}" type="slidenum">
              <a:rPr lang="en-US" smtClean="0"/>
              <a:t>4</a:t>
            </a:fld>
            <a:endParaRPr lang="en-US"/>
          </a:p>
        </p:txBody>
      </p:sp>
    </p:spTree>
    <p:extLst>
      <p:ext uri="{BB962C8B-B14F-4D97-AF65-F5344CB8AC3E}">
        <p14:creationId xmlns:p14="http://schemas.microsoft.com/office/powerpoint/2010/main" val="1725587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6"/>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1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2"/>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1" nodeType="clickEffect">
                                  <p:stCondLst>
                                    <p:cond delay="0"/>
                                  </p:stCondLst>
                                  <p:childTnLst>
                                    <p:set>
                                      <p:cBhvr>
                                        <p:cTn id="36" dur="1" fill="hold">
                                          <p:stCondLst>
                                            <p:cond delay="0"/>
                                          </p:stCondLst>
                                        </p:cTn>
                                        <p:tgtEl>
                                          <p:spTgt spid="35"/>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3"/>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31"/>
                                        </p:tgtEl>
                                        <p:attrNameLst>
                                          <p:attrName>style.visibility</p:attrName>
                                        </p:attrNameLst>
                                      </p:cBhvr>
                                      <p:to>
                                        <p:strVal val="hidden"/>
                                      </p:to>
                                    </p:set>
                                  </p:childTnLst>
                                </p:cTn>
                              </p:par>
                              <p:par>
                                <p:cTn id="41" presetID="1" presetClass="entr" presetSubtype="0" fill="hold" nodeType="with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nodeType="clickEffect">
                                  <p:stCondLst>
                                    <p:cond delay="0"/>
                                  </p:stCondLst>
                                  <p:childTnLst>
                                    <p:set>
                                      <p:cBhvr>
                                        <p:cTn id="46" dur="1" fill="hold">
                                          <p:stCondLst>
                                            <p:cond delay="0"/>
                                          </p:stCondLst>
                                        </p:cTn>
                                        <p:tgtEl>
                                          <p:spTgt spid="18"/>
                                        </p:tgtEl>
                                        <p:attrNameLst>
                                          <p:attrName>style.visibility</p:attrName>
                                        </p:attrNameLst>
                                      </p:cBhvr>
                                      <p:to>
                                        <p:strVal val="hidden"/>
                                      </p:to>
                                    </p:set>
                                  </p:childTnLst>
                                </p:cTn>
                              </p:par>
                              <p:par>
                                <p:cTn id="47" presetID="1" presetClass="entr" presetSubtype="0" fill="hold" nodeType="with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nodeType="clickEffect">
                                  <p:stCondLst>
                                    <p:cond delay="0"/>
                                  </p:stCondLst>
                                  <p:childTnLst>
                                    <p:set>
                                      <p:cBhvr>
                                        <p:cTn id="52" dur="1" fill="hold">
                                          <p:stCondLst>
                                            <p:cond delay="0"/>
                                          </p:stCondLst>
                                        </p:cTn>
                                        <p:tgtEl>
                                          <p:spTgt spid="22"/>
                                        </p:tgtEl>
                                        <p:attrNameLst>
                                          <p:attrName>style.visibility</p:attrName>
                                        </p:attrNameLst>
                                      </p:cBhvr>
                                      <p:to>
                                        <p:strVal val="hidden"/>
                                      </p:to>
                                    </p:set>
                                  </p:childTnLst>
                                </p:cTn>
                              </p:par>
                              <p:par>
                                <p:cTn id="53" presetID="1" presetClass="entr" presetSubtype="0" fill="hold" nodeType="withEffect">
                                  <p:stCondLst>
                                    <p:cond delay="0"/>
                                  </p:stCondLst>
                                  <p:childTnLst>
                                    <p:set>
                                      <p:cBhvr>
                                        <p:cTn id="54" dur="1" fill="hold">
                                          <p:stCondLst>
                                            <p:cond delay="0"/>
                                          </p:stCondLst>
                                        </p:cTn>
                                        <p:tgtEl>
                                          <p:spTgt spid="2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nodeType="clickEffect">
                                  <p:stCondLst>
                                    <p:cond delay="0"/>
                                  </p:stCondLst>
                                  <p:childTnLst>
                                    <p:set>
                                      <p:cBhvr>
                                        <p:cTn id="58" dur="1" fill="hold">
                                          <p:stCondLst>
                                            <p:cond delay="0"/>
                                          </p:stCondLst>
                                        </p:cTn>
                                        <p:tgtEl>
                                          <p:spTgt spid="25"/>
                                        </p:tgtEl>
                                        <p:attrNameLst>
                                          <p:attrName>style.visibility</p:attrName>
                                        </p:attrNameLst>
                                      </p:cBhvr>
                                      <p:to>
                                        <p:strVal val="hidden"/>
                                      </p:to>
                                    </p:set>
                                  </p:childTnLst>
                                </p:cTn>
                              </p:par>
                              <p:par>
                                <p:cTn id="59" presetID="1" presetClass="entr" presetSubtype="0" fill="hold" nodeType="withEffect">
                                  <p:stCondLst>
                                    <p:cond delay="0"/>
                                  </p:stCondLst>
                                  <p:childTnLst>
                                    <p:set>
                                      <p:cBhvr>
                                        <p:cTn id="60" dur="1" fill="hold">
                                          <p:stCondLst>
                                            <p:cond delay="0"/>
                                          </p:stCondLst>
                                        </p:cTn>
                                        <p:tgtEl>
                                          <p:spTgt spid="28"/>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xit" presetSubtype="0" fill="hold" nodeType="clickEffect">
                                  <p:stCondLst>
                                    <p:cond delay="0"/>
                                  </p:stCondLst>
                                  <p:childTnLst>
                                    <p:set>
                                      <p:cBhvr>
                                        <p:cTn id="64" dur="1" fill="hold">
                                          <p:stCondLst>
                                            <p:cond delay="0"/>
                                          </p:stCondLst>
                                        </p:cTn>
                                        <p:tgtEl>
                                          <p:spTgt spid="28"/>
                                        </p:tgtEl>
                                        <p:attrNameLst>
                                          <p:attrName>style.visibility</p:attrName>
                                        </p:attrNameLst>
                                      </p:cBhvr>
                                      <p:to>
                                        <p:strVal val="hidden"/>
                                      </p:to>
                                    </p:set>
                                  </p:childTnLst>
                                </p:cTn>
                              </p:par>
                              <p:par>
                                <p:cTn id="65" presetID="1" presetClass="entr" presetSubtype="0" fill="hold" nodeType="withEffect">
                                  <p:stCondLst>
                                    <p:cond delay="0"/>
                                  </p:stCondLst>
                                  <p:childTnLst>
                                    <p:set>
                                      <p:cBhvr>
                                        <p:cTn id="66" dur="1" fill="hold">
                                          <p:stCondLst>
                                            <p:cond delay="0"/>
                                          </p:stCondLst>
                                        </p:cTn>
                                        <p:tgtEl>
                                          <p:spTgt spid="32"/>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nodeType="clickEffect">
                                  <p:stCondLst>
                                    <p:cond delay="0"/>
                                  </p:stCondLst>
                                  <p:childTnLst>
                                    <p:set>
                                      <p:cBhvr>
                                        <p:cTn id="70" dur="1" fill="hold">
                                          <p:stCondLst>
                                            <p:cond delay="0"/>
                                          </p:stCondLst>
                                        </p:cTn>
                                        <p:tgtEl>
                                          <p:spTgt spid="32"/>
                                        </p:tgtEl>
                                        <p:attrNameLst>
                                          <p:attrName>style.visibility</p:attrName>
                                        </p:attrNameLst>
                                      </p:cBhvr>
                                      <p:to>
                                        <p:strVal val="hidden"/>
                                      </p:to>
                                    </p:set>
                                  </p:childTnLst>
                                </p:cTn>
                              </p:par>
                              <p:par>
                                <p:cTn id="71" presetID="1" presetClass="entr" presetSubtype="0" fill="hold" grpId="0" nodeType="withEffect">
                                  <p:stCondLst>
                                    <p:cond delay="0"/>
                                  </p:stCondLst>
                                  <p:childTnLst>
                                    <p:set>
                                      <p:cBhvr>
                                        <p:cTn id="72" dur="1" fill="hold">
                                          <p:stCondLst>
                                            <p:cond delay="0"/>
                                          </p:stCondLst>
                                        </p:cTn>
                                        <p:tgtEl>
                                          <p:spTgt spid="40"/>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xit" presetSubtype="0" fill="hold" grpId="1" nodeType="clickEffect">
                                  <p:stCondLst>
                                    <p:cond delay="0"/>
                                  </p:stCondLst>
                                  <p:childTnLst>
                                    <p:set>
                                      <p:cBhvr>
                                        <p:cTn id="76" dur="1" fill="hold">
                                          <p:stCondLst>
                                            <p:cond delay="0"/>
                                          </p:stCondLst>
                                        </p:cTn>
                                        <p:tgtEl>
                                          <p:spTgt spid="40"/>
                                        </p:tgtEl>
                                        <p:attrNameLst>
                                          <p:attrName>style.visibility</p:attrName>
                                        </p:attrNameLst>
                                      </p:cBhvr>
                                      <p:to>
                                        <p:strVal val="hidden"/>
                                      </p:to>
                                    </p:set>
                                  </p:childTnLst>
                                </p:cTn>
                              </p:par>
                              <p:par>
                                <p:cTn id="77" presetID="1" presetClass="entr" presetSubtype="0" fill="hold" nodeType="withEffect">
                                  <p:stCondLst>
                                    <p:cond delay="0"/>
                                  </p:stCondLst>
                                  <p:childTnLst>
                                    <p:set>
                                      <p:cBhvr>
                                        <p:cTn id="78" dur="1" fill="hold">
                                          <p:stCondLst>
                                            <p:cond delay="0"/>
                                          </p:stCondLst>
                                        </p:cTn>
                                        <p:tgtEl>
                                          <p:spTgt spid="37"/>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xit" presetSubtype="0" fill="hold" nodeType="clickEffect">
                                  <p:stCondLst>
                                    <p:cond delay="0"/>
                                  </p:stCondLst>
                                  <p:childTnLst>
                                    <p:set>
                                      <p:cBhvr>
                                        <p:cTn id="82" dur="1" fill="hold">
                                          <p:stCondLst>
                                            <p:cond delay="0"/>
                                          </p:stCondLst>
                                        </p:cTn>
                                        <p:tgtEl>
                                          <p:spTgt spid="37"/>
                                        </p:tgtEl>
                                        <p:attrNameLst>
                                          <p:attrName>style.visibility</p:attrName>
                                        </p:attrNameLst>
                                      </p:cBhvr>
                                      <p:to>
                                        <p:strVal val="hidden"/>
                                      </p:to>
                                    </p:set>
                                  </p:childTnLst>
                                </p:cTn>
                              </p:par>
                              <p:par>
                                <p:cTn id="83" presetID="1" presetClass="entr" presetSubtype="0" fill="hold" grpId="0" nodeType="withEffect">
                                  <p:stCondLst>
                                    <p:cond delay="0"/>
                                  </p:stCondLst>
                                  <p:childTnLst>
                                    <p:set>
                                      <p:cBhvr>
                                        <p:cTn id="84"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0" grpId="1"/>
      <p:bldP spid="41" grpId="0"/>
      <p:bldP spid="2" grpId="0" animBg="1"/>
      <p:bldP spid="2" grpId="1" animBg="1"/>
      <p:bldP spid="31" grpId="0" animBg="1"/>
      <p:bldP spid="31" grpId="1" animBg="1"/>
      <p:bldP spid="35" grpId="0" animBg="1"/>
      <p:bldP spid="35" grpId="1" animBg="1"/>
      <p:bldP spid="3" grpId="0" animBg="1"/>
      <p:bldP spid="3" grpId="1" animBg="1"/>
    </p:bld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descr="Hannaneh.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538" y="616081"/>
            <a:ext cx="9180809" cy="5699701"/>
          </a:xfrm>
          <a:prstGeom prst="rect">
            <a:avLst/>
          </a:prstGeom>
        </p:spPr>
      </p:pic>
      <p:grpSp>
        <p:nvGrpSpPr>
          <p:cNvPr id="16" name="Group 15"/>
          <p:cNvGrpSpPr/>
          <p:nvPr/>
        </p:nvGrpSpPr>
        <p:grpSpPr>
          <a:xfrm>
            <a:off x="2825615" y="2625478"/>
            <a:ext cx="1683950" cy="1070172"/>
            <a:chOff x="2825615" y="2625478"/>
            <a:chExt cx="1683950" cy="1070172"/>
          </a:xfrm>
        </p:grpSpPr>
        <p:cxnSp>
          <p:nvCxnSpPr>
            <p:cNvPr id="6" name="Straight Arrow Connector 5"/>
            <p:cNvCxnSpPr/>
            <p:nvPr/>
          </p:nvCxnSpPr>
          <p:spPr>
            <a:xfrm flipH="1">
              <a:off x="2825615" y="2994810"/>
              <a:ext cx="1227286" cy="700840"/>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3696131" y="2625478"/>
              <a:ext cx="813434" cy="369332"/>
            </a:xfrm>
            <a:prstGeom prst="rect">
              <a:avLst/>
            </a:prstGeom>
            <a:noFill/>
          </p:spPr>
          <p:txBody>
            <a:bodyPr wrap="square" rtlCol="0">
              <a:spAutoFit/>
            </a:bodyPr>
            <a:lstStyle/>
            <a:p>
              <a:r>
                <a:rPr lang="en-US" dirty="0" smtClean="0">
                  <a:solidFill>
                    <a:srgbClr val="FF0000"/>
                  </a:solidFill>
                </a:rPr>
                <a:t>White</a:t>
              </a:r>
              <a:endParaRPr lang="en-US" dirty="0">
                <a:solidFill>
                  <a:srgbClr val="FF0000"/>
                </a:solidFill>
              </a:endParaRPr>
            </a:p>
          </p:txBody>
        </p:sp>
      </p:grpSp>
      <p:grpSp>
        <p:nvGrpSpPr>
          <p:cNvPr id="15" name="Group 14"/>
          <p:cNvGrpSpPr/>
          <p:nvPr/>
        </p:nvGrpSpPr>
        <p:grpSpPr>
          <a:xfrm>
            <a:off x="3938733" y="5075174"/>
            <a:ext cx="1255830" cy="369332"/>
            <a:chOff x="3938733" y="5075174"/>
            <a:chExt cx="1255830" cy="369332"/>
          </a:xfrm>
        </p:grpSpPr>
        <p:cxnSp>
          <p:nvCxnSpPr>
            <p:cNvPr id="11" name="Straight Arrow Connector 10"/>
            <p:cNvCxnSpPr/>
            <p:nvPr/>
          </p:nvCxnSpPr>
          <p:spPr>
            <a:xfrm>
              <a:off x="3938734" y="5422190"/>
              <a:ext cx="1255829" cy="14269"/>
            </a:xfrm>
            <a:prstGeom prst="straightConnector1">
              <a:avLst/>
            </a:prstGeom>
            <a:ln w="38100" cmpd="sng">
              <a:solidFill>
                <a:srgbClr val="FF000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3938733" y="5075174"/>
              <a:ext cx="1255829" cy="369332"/>
            </a:xfrm>
            <a:prstGeom prst="rect">
              <a:avLst/>
            </a:prstGeom>
            <a:noFill/>
          </p:spPr>
          <p:txBody>
            <a:bodyPr wrap="square" rtlCol="0">
              <a:spAutoFit/>
            </a:bodyPr>
            <a:lstStyle/>
            <a:p>
              <a:pPr algn="ctr"/>
              <a:r>
                <a:rPr lang="en-US" dirty="0" smtClean="0">
                  <a:solidFill>
                    <a:srgbClr val="FF0000"/>
                  </a:solidFill>
                </a:rPr>
                <a:t>1m</a:t>
              </a:r>
              <a:endParaRPr lang="en-US" dirty="0">
                <a:solidFill>
                  <a:srgbClr val="FF0000"/>
                </a:solidFill>
              </a:endParaRPr>
            </a:p>
          </p:txBody>
        </p:sp>
      </p:grpSp>
      <p:grpSp>
        <p:nvGrpSpPr>
          <p:cNvPr id="18" name="Group 17"/>
          <p:cNvGrpSpPr/>
          <p:nvPr/>
        </p:nvGrpSpPr>
        <p:grpSpPr>
          <a:xfrm>
            <a:off x="7002374" y="4702438"/>
            <a:ext cx="1802695" cy="1070172"/>
            <a:chOff x="7002374" y="4702438"/>
            <a:chExt cx="1802695" cy="1070172"/>
          </a:xfrm>
        </p:grpSpPr>
        <p:cxnSp>
          <p:nvCxnSpPr>
            <p:cNvPr id="13" name="Straight Arrow Connector 12"/>
            <p:cNvCxnSpPr/>
            <p:nvPr/>
          </p:nvCxnSpPr>
          <p:spPr>
            <a:xfrm flipH="1">
              <a:off x="7002374" y="5075174"/>
              <a:ext cx="1227286" cy="697436"/>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7822943" y="4702438"/>
              <a:ext cx="982126" cy="369332"/>
            </a:xfrm>
            <a:prstGeom prst="rect">
              <a:avLst/>
            </a:prstGeom>
            <a:noFill/>
          </p:spPr>
          <p:txBody>
            <a:bodyPr wrap="square" rtlCol="0">
              <a:spAutoFit/>
            </a:bodyPr>
            <a:lstStyle/>
            <a:p>
              <a:r>
                <a:rPr lang="en-US" dirty="0" smtClean="0">
                  <a:solidFill>
                    <a:srgbClr val="FF0000"/>
                  </a:solidFill>
                </a:rPr>
                <a:t>Shadow</a:t>
              </a:r>
              <a:endParaRPr lang="en-US" dirty="0">
                <a:solidFill>
                  <a:srgbClr val="FF0000"/>
                </a:solidFill>
              </a:endParaRPr>
            </a:p>
          </p:txBody>
        </p:sp>
      </p:grpSp>
      <p:grpSp>
        <p:nvGrpSpPr>
          <p:cNvPr id="22" name="Group 21"/>
          <p:cNvGrpSpPr/>
          <p:nvPr/>
        </p:nvGrpSpPr>
        <p:grpSpPr>
          <a:xfrm>
            <a:off x="3801142" y="3160564"/>
            <a:ext cx="1802695" cy="1070172"/>
            <a:chOff x="7002374" y="4702438"/>
            <a:chExt cx="1802695" cy="1070172"/>
          </a:xfrm>
        </p:grpSpPr>
        <p:cxnSp>
          <p:nvCxnSpPr>
            <p:cNvPr id="23" name="Straight Arrow Connector 22"/>
            <p:cNvCxnSpPr/>
            <p:nvPr/>
          </p:nvCxnSpPr>
          <p:spPr>
            <a:xfrm flipH="1">
              <a:off x="7002374" y="5075174"/>
              <a:ext cx="1227286" cy="697436"/>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7822943" y="4702438"/>
              <a:ext cx="982126" cy="369332"/>
            </a:xfrm>
            <a:prstGeom prst="rect">
              <a:avLst/>
            </a:prstGeom>
            <a:noFill/>
          </p:spPr>
          <p:txBody>
            <a:bodyPr wrap="square" rtlCol="0">
              <a:spAutoFit/>
            </a:bodyPr>
            <a:lstStyle/>
            <a:p>
              <a:r>
                <a:rPr lang="en-US" dirty="0" smtClean="0">
                  <a:solidFill>
                    <a:srgbClr val="FF0000"/>
                  </a:solidFill>
                </a:rPr>
                <a:t>Car</a:t>
              </a:r>
              <a:endParaRPr lang="en-US" dirty="0">
                <a:solidFill>
                  <a:srgbClr val="FF0000"/>
                </a:solidFill>
              </a:endParaRPr>
            </a:p>
          </p:txBody>
        </p:sp>
      </p:grpSp>
      <p:grpSp>
        <p:nvGrpSpPr>
          <p:cNvPr id="25" name="Group 24"/>
          <p:cNvGrpSpPr/>
          <p:nvPr/>
        </p:nvGrpSpPr>
        <p:grpSpPr>
          <a:xfrm>
            <a:off x="7073995" y="2814383"/>
            <a:ext cx="1802695" cy="1070172"/>
            <a:chOff x="7002374" y="4702438"/>
            <a:chExt cx="1802695" cy="1070172"/>
          </a:xfrm>
        </p:grpSpPr>
        <p:cxnSp>
          <p:nvCxnSpPr>
            <p:cNvPr id="26" name="Straight Arrow Connector 25"/>
            <p:cNvCxnSpPr/>
            <p:nvPr/>
          </p:nvCxnSpPr>
          <p:spPr>
            <a:xfrm flipH="1">
              <a:off x="7002374" y="5075174"/>
              <a:ext cx="1227286" cy="697436"/>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7822943" y="4702438"/>
              <a:ext cx="982126" cy="369332"/>
            </a:xfrm>
            <a:prstGeom prst="rect">
              <a:avLst/>
            </a:prstGeom>
            <a:noFill/>
          </p:spPr>
          <p:txBody>
            <a:bodyPr wrap="square" rtlCol="0">
              <a:spAutoFit/>
            </a:bodyPr>
            <a:lstStyle/>
            <a:p>
              <a:r>
                <a:rPr lang="en-US" dirty="0" smtClean="0">
                  <a:solidFill>
                    <a:srgbClr val="FF0000"/>
                  </a:solidFill>
                </a:rPr>
                <a:t>Horse</a:t>
              </a:r>
              <a:endParaRPr lang="en-US" dirty="0">
                <a:solidFill>
                  <a:srgbClr val="FF0000"/>
                </a:solidFill>
              </a:endParaRPr>
            </a:p>
          </p:txBody>
        </p:sp>
      </p:grpSp>
      <p:grpSp>
        <p:nvGrpSpPr>
          <p:cNvPr id="28" name="Group 27"/>
          <p:cNvGrpSpPr/>
          <p:nvPr/>
        </p:nvGrpSpPr>
        <p:grpSpPr>
          <a:xfrm>
            <a:off x="1182454" y="5610260"/>
            <a:ext cx="1802695" cy="531682"/>
            <a:chOff x="7002374" y="5772610"/>
            <a:chExt cx="1802695" cy="531682"/>
          </a:xfrm>
        </p:grpSpPr>
        <p:cxnSp>
          <p:nvCxnSpPr>
            <p:cNvPr id="29" name="Straight Arrow Connector 28"/>
            <p:cNvCxnSpPr>
              <a:stCxn id="30" idx="1"/>
            </p:cNvCxnSpPr>
            <p:nvPr/>
          </p:nvCxnSpPr>
          <p:spPr>
            <a:xfrm flipH="1" flipV="1">
              <a:off x="7002374" y="5772610"/>
              <a:ext cx="820569" cy="347016"/>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7822943" y="5934960"/>
              <a:ext cx="982126" cy="369332"/>
            </a:xfrm>
            <a:prstGeom prst="rect">
              <a:avLst/>
            </a:prstGeom>
            <a:noFill/>
          </p:spPr>
          <p:txBody>
            <a:bodyPr wrap="square" rtlCol="0">
              <a:spAutoFit/>
            </a:bodyPr>
            <a:lstStyle/>
            <a:p>
              <a:r>
                <a:rPr lang="en-US" dirty="0" smtClean="0">
                  <a:solidFill>
                    <a:srgbClr val="FF0000"/>
                  </a:solidFill>
                </a:rPr>
                <a:t>Wheel</a:t>
              </a:r>
              <a:endParaRPr lang="en-US" dirty="0">
                <a:solidFill>
                  <a:srgbClr val="FF0000"/>
                </a:solidFill>
              </a:endParaRPr>
            </a:p>
          </p:txBody>
        </p:sp>
      </p:grpSp>
      <p:grpSp>
        <p:nvGrpSpPr>
          <p:cNvPr id="32" name="Group 31"/>
          <p:cNvGrpSpPr/>
          <p:nvPr/>
        </p:nvGrpSpPr>
        <p:grpSpPr>
          <a:xfrm>
            <a:off x="5979456" y="1915444"/>
            <a:ext cx="1427076" cy="1079366"/>
            <a:chOff x="7377993" y="5934960"/>
            <a:chExt cx="1427076" cy="1079366"/>
          </a:xfrm>
        </p:grpSpPr>
        <p:cxnSp>
          <p:nvCxnSpPr>
            <p:cNvPr id="33" name="Straight Arrow Connector 32"/>
            <p:cNvCxnSpPr/>
            <p:nvPr/>
          </p:nvCxnSpPr>
          <p:spPr>
            <a:xfrm flipH="1">
              <a:off x="7377993" y="6304292"/>
              <a:ext cx="841975" cy="710034"/>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7822943" y="5934960"/>
              <a:ext cx="982126" cy="369332"/>
            </a:xfrm>
            <a:prstGeom prst="rect">
              <a:avLst/>
            </a:prstGeom>
            <a:noFill/>
          </p:spPr>
          <p:txBody>
            <a:bodyPr wrap="square" rtlCol="0">
              <a:spAutoFit/>
            </a:bodyPr>
            <a:lstStyle/>
            <a:p>
              <a:r>
                <a:rPr lang="en-US" dirty="0" smtClean="0">
                  <a:solidFill>
                    <a:srgbClr val="FF0000"/>
                  </a:solidFill>
                </a:rPr>
                <a:t>Person</a:t>
              </a:r>
              <a:endParaRPr lang="en-US" dirty="0">
                <a:solidFill>
                  <a:srgbClr val="FF0000"/>
                </a:solidFill>
              </a:endParaRPr>
            </a:p>
          </p:txBody>
        </p:sp>
      </p:grpSp>
      <p:sp>
        <p:nvSpPr>
          <p:cNvPr id="40" name="TextBox 39"/>
          <p:cNvSpPr txBox="1"/>
          <p:nvPr/>
        </p:nvSpPr>
        <p:spPr>
          <a:xfrm>
            <a:off x="4130648" y="1730778"/>
            <a:ext cx="982126" cy="369332"/>
          </a:xfrm>
          <a:prstGeom prst="rect">
            <a:avLst/>
          </a:prstGeom>
          <a:noFill/>
        </p:spPr>
        <p:txBody>
          <a:bodyPr wrap="square" rtlCol="0">
            <a:spAutoFit/>
          </a:bodyPr>
          <a:lstStyle/>
          <a:p>
            <a:r>
              <a:rPr lang="en-US" dirty="0" smtClean="0">
                <a:solidFill>
                  <a:srgbClr val="FF0000"/>
                </a:solidFill>
              </a:rPr>
              <a:t>Sky</a:t>
            </a:r>
            <a:endParaRPr lang="en-US" dirty="0">
              <a:solidFill>
                <a:srgbClr val="FF0000"/>
              </a:solidFill>
            </a:endParaRPr>
          </a:p>
        </p:txBody>
      </p:sp>
      <p:sp>
        <p:nvSpPr>
          <p:cNvPr id="41" name="TextBox 40"/>
          <p:cNvSpPr txBox="1"/>
          <p:nvPr/>
        </p:nvSpPr>
        <p:spPr>
          <a:xfrm>
            <a:off x="4495294" y="2247776"/>
            <a:ext cx="982126" cy="369332"/>
          </a:xfrm>
          <a:prstGeom prst="rect">
            <a:avLst/>
          </a:prstGeom>
          <a:noFill/>
        </p:spPr>
        <p:txBody>
          <a:bodyPr wrap="square" rtlCol="0">
            <a:spAutoFit/>
          </a:bodyPr>
          <a:lstStyle/>
          <a:p>
            <a:r>
              <a:rPr lang="en-US" dirty="0" smtClean="0">
                <a:solidFill>
                  <a:srgbClr val="FF0000"/>
                </a:solidFill>
              </a:rPr>
              <a:t>Road</a:t>
            </a:r>
            <a:endParaRPr lang="en-US" dirty="0">
              <a:solidFill>
                <a:srgbClr val="FF0000"/>
              </a:solidFill>
            </a:endParaRPr>
          </a:p>
        </p:txBody>
      </p:sp>
      <p:sp>
        <p:nvSpPr>
          <p:cNvPr id="2" name="Freeform 1"/>
          <p:cNvSpPr/>
          <p:nvPr/>
        </p:nvSpPr>
        <p:spPr>
          <a:xfrm>
            <a:off x="-14111" y="3697111"/>
            <a:ext cx="9200444" cy="2610556"/>
          </a:xfrm>
          <a:custGeom>
            <a:avLst/>
            <a:gdLst>
              <a:gd name="connsiteX0" fmla="*/ 28222 w 9200444"/>
              <a:gd name="connsiteY0" fmla="*/ 1552222 h 2610556"/>
              <a:gd name="connsiteX1" fmla="*/ 14111 w 9200444"/>
              <a:gd name="connsiteY1" fmla="*/ 677333 h 2610556"/>
              <a:gd name="connsiteX2" fmla="*/ 6928555 w 9200444"/>
              <a:gd name="connsiteY2" fmla="*/ 0 h 2610556"/>
              <a:gd name="connsiteX3" fmla="*/ 8537222 w 9200444"/>
              <a:gd name="connsiteY3" fmla="*/ 437445 h 2610556"/>
              <a:gd name="connsiteX4" fmla="*/ 9200444 w 9200444"/>
              <a:gd name="connsiteY4" fmla="*/ 2610556 h 2610556"/>
              <a:gd name="connsiteX5" fmla="*/ 0 w 9200444"/>
              <a:gd name="connsiteY5" fmla="*/ 2596445 h 2610556"/>
              <a:gd name="connsiteX6" fmla="*/ 28222 w 9200444"/>
              <a:gd name="connsiteY6" fmla="*/ 1552222 h 2610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00444" h="2610556">
                <a:moveTo>
                  <a:pt x="28222" y="1552222"/>
                </a:moveTo>
                <a:lnTo>
                  <a:pt x="14111" y="677333"/>
                </a:lnTo>
                <a:lnTo>
                  <a:pt x="6928555" y="0"/>
                </a:lnTo>
                <a:lnTo>
                  <a:pt x="8537222" y="437445"/>
                </a:lnTo>
                <a:lnTo>
                  <a:pt x="9200444" y="2610556"/>
                </a:lnTo>
                <a:lnTo>
                  <a:pt x="0" y="2596445"/>
                </a:lnTo>
                <a:lnTo>
                  <a:pt x="28222" y="1552222"/>
                </a:lnTo>
                <a:close/>
              </a:path>
            </a:pathLst>
          </a:custGeom>
          <a:gradFill flip="none" rotWithShape="1">
            <a:gsLst>
              <a:gs pos="0">
                <a:schemeClr val="accent4">
                  <a:tint val="100000"/>
                  <a:shade val="100000"/>
                  <a:satMod val="130000"/>
                  <a:alpha val="57000"/>
                </a:schemeClr>
              </a:gs>
              <a:gs pos="100000">
                <a:schemeClr val="accent4">
                  <a:tint val="50000"/>
                  <a:shade val="100000"/>
                  <a:satMod val="350000"/>
                  <a:alpha val="57000"/>
                </a:schemeClr>
              </a:gs>
            </a:gsLst>
            <a:lin ang="16200000" scaled="0"/>
            <a:tileRect/>
          </a:gra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grpSp>
        <p:nvGrpSpPr>
          <p:cNvPr id="37" name="Group 36"/>
          <p:cNvGrpSpPr/>
          <p:nvPr/>
        </p:nvGrpSpPr>
        <p:grpSpPr>
          <a:xfrm>
            <a:off x="1769650" y="1195207"/>
            <a:ext cx="2870447" cy="1274237"/>
            <a:chOff x="7048962" y="4720041"/>
            <a:chExt cx="2870447" cy="1274237"/>
          </a:xfrm>
        </p:grpSpPr>
        <p:cxnSp>
          <p:nvCxnSpPr>
            <p:cNvPr id="38" name="Straight Arrow Connector 37"/>
            <p:cNvCxnSpPr>
              <a:stCxn id="39" idx="2"/>
            </p:cNvCxnSpPr>
            <p:nvPr/>
          </p:nvCxnSpPr>
          <p:spPr>
            <a:xfrm flipH="1">
              <a:off x="7466534" y="5089373"/>
              <a:ext cx="1017652" cy="904905"/>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7048962" y="4720041"/>
              <a:ext cx="2870447" cy="369332"/>
            </a:xfrm>
            <a:prstGeom prst="rect">
              <a:avLst/>
            </a:prstGeom>
            <a:noFill/>
          </p:spPr>
          <p:txBody>
            <a:bodyPr wrap="square" rtlCol="0">
              <a:spAutoFit/>
            </a:bodyPr>
            <a:lstStyle/>
            <a:p>
              <a:r>
                <a:rPr lang="en-US" dirty="0" smtClean="0">
                  <a:solidFill>
                    <a:srgbClr val="FF0000"/>
                  </a:solidFill>
                </a:rPr>
                <a:t>The car is in front of the pole</a:t>
              </a:r>
              <a:endParaRPr lang="en-US" dirty="0">
                <a:solidFill>
                  <a:srgbClr val="FF0000"/>
                </a:solidFill>
              </a:endParaRPr>
            </a:p>
          </p:txBody>
        </p:sp>
      </p:grpSp>
      <p:sp>
        <p:nvSpPr>
          <p:cNvPr id="3" name="Slide Number Placeholder 2"/>
          <p:cNvSpPr>
            <a:spLocks noGrp="1"/>
          </p:cNvSpPr>
          <p:nvPr>
            <p:ph type="sldNum" sz="quarter" idx="12"/>
          </p:nvPr>
        </p:nvSpPr>
        <p:spPr/>
        <p:txBody>
          <a:bodyPr/>
          <a:lstStyle/>
          <a:p>
            <a:fld id="{AD4E86B5-A92D-294E-92AF-8654113B1844}" type="slidenum">
              <a:rPr lang="en-US" smtClean="0"/>
              <a:t>5</a:t>
            </a:fld>
            <a:endParaRPr lang="en-US"/>
          </a:p>
        </p:txBody>
      </p:sp>
    </p:spTree>
    <p:extLst>
      <p:ext uri="{BB962C8B-B14F-4D97-AF65-F5344CB8AC3E}">
        <p14:creationId xmlns:p14="http://schemas.microsoft.com/office/powerpoint/2010/main" val="10333949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6"/>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1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2"/>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18"/>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nodeType="clickEffect">
                                  <p:stCondLst>
                                    <p:cond delay="0"/>
                                  </p:stCondLst>
                                  <p:childTnLst>
                                    <p:set>
                                      <p:cBhvr>
                                        <p:cTn id="36" dur="1" fill="hold">
                                          <p:stCondLst>
                                            <p:cond delay="0"/>
                                          </p:stCondLst>
                                        </p:cTn>
                                        <p:tgtEl>
                                          <p:spTgt spid="22"/>
                                        </p:tgtEl>
                                        <p:attrNameLst>
                                          <p:attrName>style.visibility</p:attrName>
                                        </p:attrNameLst>
                                      </p:cBhvr>
                                      <p:to>
                                        <p:strVal val="hidden"/>
                                      </p:to>
                                    </p:set>
                                  </p:childTnLst>
                                </p:cTn>
                              </p:par>
                              <p:par>
                                <p:cTn id="37" presetID="1" presetClass="entr" presetSubtype="0" fill="hold"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nodeType="clickEffect">
                                  <p:stCondLst>
                                    <p:cond delay="0"/>
                                  </p:stCondLst>
                                  <p:childTnLst>
                                    <p:set>
                                      <p:cBhvr>
                                        <p:cTn id="42" dur="1" fill="hold">
                                          <p:stCondLst>
                                            <p:cond delay="0"/>
                                          </p:stCondLst>
                                        </p:cTn>
                                        <p:tgtEl>
                                          <p:spTgt spid="25"/>
                                        </p:tgtEl>
                                        <p:attrNameLst>
                                          <p:attrName>style.visibility</p:attrName>
                                        </p:attrNameLst>
                                      </p:cBhvr>
                                      <p:to>
                                        <p:strVal val="hidden"/>
                                      </p:to>
                                    </p:set>
                                  </p:childTnLst>
                                </p:cTn>
                              </p:par>
                              <p:par>
                                <p:cTn id="43" presetID="1" presetClass="entr" presetSubtype="0" fill="hold" nodeType="withEffect">
                                  <p:stCondLst>
                                    <p:cond delay="0"/>
                                  </p:stCondLst>
                                  <p:childTnLst>
                                    <p:set>
                                      <p:cBhvr>
                                        <p:cTn id="44" dur="1" fill="hold">
                                          <p:stCondLst>
                                            <p:cond delay="0"/>
                                          </p:stCondLst>
                                        </p:cTn>
                                        <p:tgtEl>
                                          <p:spTgt spid="2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nodeType="clickEffect">
                                  <p:stCondLst>
                                    <p:cond delay="0"/>
                                  </p:stCondLst>
                                  <p:childTnLst>
                                    <p:set>
                                      <p:cBhvr>
                                        <p:cTn id="48" dur="1" fill="hold">
                                          <p:stCondLst>
                                            <p:cond delay="0"/>
                                          </p:stCondLst>
                                        </p:cTn>
                                        <p:tgtEl>
                                          <p:spTgt spid="28"/>
                                        </p:tgtEl>
                                        <p:attrNameLst>
                                          <p:attrName>style.visibility</p:attrName>
                                        </p:attrNameLst>
                                      </p:cBhvr>
                                      <p:to>
                                        <p:strVal val="hidden"/>
                                      </p:to>
                                    </p:set>
                                  </p:childTnLst>
                                </p:cTn>
                              </p:par>
                              <p:par>
                                <p:cTn id="49" presetID="1" presetClass="entr" presetSubtype="0" fill="hold" nodeType="with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nodeType="clickEffect">
                                  <p:stCondLst>
                                    <p:cond delay="0"/>
                                  </p:stCondLst>
                                  <p:childTnLst>
                                    <p:set>
                                      <p:cBhvr>
                                        <p:cTn id="54" dur="1" fill="hold">
                                          <p:stCondLst>
                                            <p:cond delay="0"/>
                                          </p:stCondLst>
                                        </p:cTn>
                                        <p:tgtEl>
                                          <p:spTgt spid="32"/>
                                        </p:tgtEl>
                                        <p:attrNameLst>
                                          <p:attrName>style.visibility</p:attrName>
                                        </p:attrNameLst>
                                      </p:cBhvr>
                                      <p:to>
                                        <p:strVal val="hidden"/>
                                      </p:to>
                                    </p:set>
                                  </p:childTnLst>
                                </p:cTn>
                              </p:par>
                              <p:par>
                                <p:cTn id="55" presetID="1" presetClass="entr" presetSubtype="0"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grpId="1" nodeType="clickEffect">
                                  <p:stCondLst>
                                    <p:cond delay="0"/>
                                  </p:stCondLst>
                                  <p:childTnLst>
                                    <p:set>
                                      <p:cBhvr>
                                        <p:cTn id="60" dur="1" fill="hold">
                                          <p:stCondLst>
                                            <p:cond delay="0"/>
                                          </p:stCondLst>
                                        </p:cTn>
                                        <p:tgtEl>
                                          <p:spTgt spid="40"/>
                                        </p:tgtEl>
                                        <p:attrNameLst>
                                          <p:attrName>style.visibility</p:attrName>
                                        </p:attrNameLst>
                                      </p:cBhvr>
                                      <p:to>
                                        <p:strVal val="hidden"/>
                                      </p:to>
                                    </p:set>
                                  </p:childTnLst>
                                </p:cTn>
                              </p:par>
                              <p:par>
                                <p:cTn id="61" presetID="1" presetClass="entr" presetSubtype="0" fill="hold" grpId="0" nodeType="withEffect">
                                  <p:stCondLst>
                                    <p:cond delay="0"/>
                                  </p:stCondLst>
                                  <p:childTnLst>
                                    <p:set>
                                      <p:cBhvr>
                                        <p:cTn id="62" dur="1" fill="hold">
                                          <p:stCondLst>
                                            <p:cond delay="0"/>
                                          </p:stCondLst>
                                        </p:cTn>
                                        <p:tgtEl>
                                          <p:spTgt spid="41"/>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7"/>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xit" presetSubtype="0" fill="hold" nodeType="clickEffect">
                                  <p:stCondLst>
                                    <p:cond delay="0"/>
                                  </p:stCondLst>
                                  <p:childTnLst>
                                    <p:set>
                                      <p:cBhvr>
                                        <p:cTn id="68" dur="1" fill="hold">
                                          <p:stCondLst>
                                            <p:cond delay="0"/>
                                          </p:stCondLst>
                                        </p:cTn>
                                        <p:tgtEl>
                                          <p:spTgt spid="3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0" grpId="1"/>
      <p:bldP spid="41" grpId="0"/>
      <p:bldP spid="2" grpId="0" animBg="1"/>
      <p:bldP spid="2"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Computer Vision</a:t>
            </a:r>
            <a:endParaRPr lang="en-US" dirty="0"/>
          </a:p>
        </p:txBody>
      </p:sp>
      <p:sp>
        <p:nvSpPr>
          <p:cNvPr id="3" name="Content Placeholder 2"/>
          <p:cNvSpPr>
            <a:spLocks noGrp="1"/>
          </p:cNvSpPr>
          <p:nvPr>
            <p:ph idx="1"/>
          </p:nvPr>
        </p:nvSpPr>
        <p:spPr>
          <a:xfrm>
            <a:off x="245535" y="1952975"/>
            <a:ext cx="8229600" cy="4525963"/>
          </a:xfrm>
        </p:spPr>
        <p:txBody>
          <a:bodyPr>
            <a:normAutofit fontScale="77500" lnSpcReduction="20000"/>
          </a:bodyPr>
          <a:lstStyle/>
          <a:p>
            <a:r>
              <a:rPr lang="en-US" dirty="0" smtClean="0"/>
              <a:t>Low Level Vision</a:t>
            </a:r>
          </a:p>
          <a:p>
            <a:pPr lvl="1"/>
            <a:r>
              <a:rPr lang="en-US" dirty="0" smtClean="0">
                <a:solidFill>
                  <a:schemeClr val="bg1">
                    <a:lumMod val="85000"/>
                  </a:schemeClr>
                </a:solidFill>
              </a:rPr>
              <a:t>Measurements</a:t>
            </a:r>
          </a:p>
          <a:p>
            <a:pPr lvl="1"/>
            <a:r>
              <a:rPr lang="en-US" dirty="0" smtClean="0">
                <a:solidFill>
                  <a:schemeClr val="bg1">
                    <a:lumMod val="85000"/>
                  </a:schemeClr>
                </a:solidFill>
              </a:rPr>
              <a:t>Enhancements</a:t>
            </a:r>
          </a:p>
          <a:p>
            <a:pPr lvl="1"/>
            <a:r>
              <a:rPr lang="en-US" dirty="0" smtClean="0">
                <a:solidFill>
                  <a:schemeClr val="bg1">
                    <a:lumMod val="85000"/>
                  </a:schemeClr>
                </a:solidFill>
              </a:rPr>
              <a:t>Region segmentation</a:t>
            </a:r>
          </a:p>
          <a:p>
            <a:pPr lvl="1"/>
            <a:r>
              <a:rPr lang="en-US" dirty="0" smtClean="0">
                <a:solidFill>
                  <a:schemeClr val="bg1">
                    <a:lumMod val="85000"/>
                  </a:schemeClr>
                </a:solidFill>
              </a:rPr>
              <a:t>Features</a:t>
            </a:r>
            <a:endParaRPr lang="en-US" dirty="0">
              <a:solidFill>
                <a:schemeClr val="bg1">
                  <a:lumMod val="85000"/>
                </a:schemeClr>
              </a:solidFill>
            </a:endParaRPr>
          </a:p>
          <a:p>
            <a:r>
              <a:rPr lang="en-US" dirty="0" smtClean="0"/>
              <a:t>Mid Level Vision</a:t>
            </a:r>
          </a:p>
          <a:p>
            <a:pPr lvl="1"/>
            <a:r>
              <a:rPr lang="en-US" dirty="0" smtClean="0">
                <a:solidFill>
                  <a:srgbClr val="D9D9D9"/>
                </a:solidFill>
              </a:rPr>
              <a:t>Reconstruction</a:t>
            </a:r>
          </a:p>
          <a:p>
            <a:pPr lvl="1"/>
            <a:r>
              <a:rPr lang="en-US" dirty="0" smtClean="0">
                <a:solidFill>
                  <a:srgbClr val="D9D9D9"/>
                </a:solidFill>
              </a:rPr>
              <a:t>Depth</a:t>
            </a:r>
          </a:p>
          <a:p>
            <a:pPr lvl="1"/>
            <a:r>
              <a:rPr lang="en-US" dirty="0" smtClean="0">
                <a:solidFill>
                  <a:srgbClr val="D9D9D9"/>
                </a:solidFill>
              </a:rPr>
              <a:t>Motion Estimation</a:t>
            </a:r>
            <a:endParaRPr lang="en-US" dirty="0">
              <a:solidFill>
                <a:srgbClr val="D9D9D9"/>
              </a:solidFill>
            </a:endParaRPr>
          </a:p>
          <a:p>
            <a:r>
              <a:rPr lang="en-US" dirty="0" smtClean="0"/>
              <a:t>High Level Vision</a:t>
            </a:r>
          </a:p>
          <a:p>
            <a:pPr lvl="1"/>
            <a:r>
              <a:rPr lang="en-US" dirty="0" smtClean="0">
                <a:solidFill>
                  <a:srgbClr val="D9D9D9"/>
                </a:solidFill>
              </a:rPr>
              <a:t>Category detection</a:t>
            </a:r>
          </a:p>
          <a:p>
            <a:pPr lvl="1"/>
            <a:r>
              <a:rPr lang="en-US" dirty="0" smtClean="0">
                <a:solidFill>
                  <a:srgbClr val="D9D9D9"/>
                </a:solidFill>
              </a:rPr>
              <a:t>Activity </a:t>
            </a:r>
            <a:r>
              <a:rPr lang="en-US" dirty="0">
                <a:solidFill>
                  <a:srgbClr val="D9D9D9"/>
                </a:solidFill>
              </a:rPr>
              <a:t>r</a:t>
            </a:r>
            <a:r>
              <a:rPr lang="en-US" dirty="0" smtClean="0">
                <a:solidFill>
                  <a:srgbClr val="D9D9D9"/>
                </a:solidFill>
              </a:rPr>
              <a:t>ecognition</a:t>
            </a:r>
          </a:p>
          <a:p>
            <a:pPr lvl="1"/>
            <a:r>
              <a:rPr lang="en-US" dirty="0" smtClean="0">
                <a:solidFill>
                  <a:srgbClr val="D9D9D9"/>
                </a:solidFill>
              </a:rPr>
              <a:t>Deep understandings</a:t>
            </a:r>
          </a:p>
          <a:p>
            <a:pPr lvl="1"/>
            <a:endParaRPr lang="en-US" dirty="0" smtClean="0"/>
          </a:p>
          <a:p>
            <a:pPr lvl="1"/>
            <a:endParaRPr lang="en-US" dirty="0" smtClean="0"/>
          </a:p>
          <a:p>
            <a:pPr marL="0" indent="0">
              <a:buNone/>
            </a:pPr>
            <a:endParaRPr lang="en-US" dirty="0"/>
          </a:p>
        </p:txBody>
      </p:sp>
      <p:pic>
        <p:nvPicPr>
          <p:cNvPr id="4" name="Picture 3" descr="Hannaneh.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6996" y="2475971"/>
            <a:ext cx="5103626" cy="3168473"/>
          </a:xfrm>
          <a:prstGeom prst="rect">
            <a:avLst/>
          </a:prstGeom>
        </p:spPr>
      </p:pic>
      <p:sp>
        <p:nvSpPr>
          <p:cNvPr id="5" name="Slide Number Placeholder 4"/>
          <p:cNvSpPr>
            <a:spLocks noGrp="1"/>
          </p:cNvSpPr>
          <p:nvPr>
            <p:ph type="sldNum" sz="quarter" idx="12"/>
          </p:nvPr>
        </p:nvSpPr>
        <p:spPr/>
        <p:txBody>
          <a:bodyPr/>
          <a:lstStyle/>
          <a:p>
            <a:fld id="{AD4E86B5-A92D-294E-92AF-8654113B1844}" type="slidenum">
              <a:rPr lang="en-US" smtClean="0"/>
              <a:t>6</a:t>
            </a:fld>
            <a:endParaRPr lang="en-US"/>
          </a:p>
        </p:txBody>
      </p:sp>
    </p:spTree>
    <p:extLst>
      <p:ext uri="{BB962C8B-B14F-4D97-AF65-F5344CB8AC3E}">
        <p14:creationId xmlns:p14="http://schemas.microsoft.com/office/powerpoint/2010/main" val="4265317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Computer Vision</a:t>
            </a:r>
            <a:endParaRPr lang="en-US" dirty="0"/>
          </a:p>
        </p:txBody>
      </p:sp>
      <p:sp>
        <p:nvSpPr>
          <p:cNvPr id="3" name="Content Placeholder 2"/>
          <p:cNvSpPr>
            <a:spLocks noGrp="1"/>
          </p:cNvSpPr>
          <p:nvPr>
            <p:ph idx="1"/>
          </p:nvPr>
        </p:nvSpPr>
        <p:spPr>
          <a:xfrm>
            <a:off x="245535" y="1952975"/>
            <a:ext cx="8229600" cy="4525963"/>
          </a:xfrm>
        </p:spPr>
        <p:txBody>
          <a:bodyPr>
            <a:normAutofit fontScale="77500" lnSpcReduction="20000"/>
          </a:bodyPr>
          <a:lstStyle/>
          <a:p>
            <a:r>
              <a:rPr lang="en-US" dirty="0" smtClean="0"/>
              <a:t>Low Level Vision</a:t>
            </a:r>
          </a:p>
          <a:p>
            <a:pPr lvl="1"/>
            <a:r>
              <a:rPr lang="en-US" dirty="0" smtClean="0"/>
              <a:t>Measurements</a:t>
            </a:r>
          </a:p>
          <a:p>
            <a:pPr lvl="1"/>
            <a:r>
              <a:rPr lang="en-US" dirty="0" smtClean="0"/>
              <a:t>Enhancements</a:t>
            </a:r>
          </a:p>
          <a:p>
            <a:pPr lvl="1"/>
            <a:r>
              <a:rPr lang="en-US" dirty="0" smtClean="0"/>
              <a:t>Region segmentation</a:t>
            </a:r>
          </a:p>
          <a:p>
            <a:pPr lvl="1"/>
            <a:r>
              <a:rPr lang="en-US" dirty="0" smtClean="0"/>
              <a:t>Features</a:t>
            </a:r>
            <a:endParaRPr lang="en-US" dirty="0"/>
          </a:p>
          <a:p>
            <a:r>
              <a:rPr lang="en-US" dirty="0" smtClean="0">
                <a:solidFill>
                  <a:srgbClr val="D9D9D9"/>
                </a:solidFill>
              </a:rPr>
              <a:t>Mid Level Vision</a:t>
            </a:r>
          </a:p>
          <a:p>
            <a:pPr lvl="1"/>
            <a:r>
              <a:rPr lang="en-US" dirty="0" smtClean="0">
                <a:solidFill>
                  <a:srgbClr val="D9D9D9"/>
                </a:solidFill>
              </a:rPr>
              <a:t>Reconstruction</a:t>
            </a:r>
          </a:p>
          <a:p>
            <a:pPr lvl="1"/>
            <a:r>
              <a:rPr lang="en-US" dirty="0" smtClean="0">
                <a:solidFill>
                  <a:srgbClr val="D9D9D9"/>
                </a:solidFill>
              </a:rPr>
              <a:t>Depth</a:t>
            </a:r>
          </a:p>
          <a:p>
            <a:pPr lvl="1"/>
            <a:r>
              <a:rPr lang="en-US" dirty="0" smtClean="0">
                <a:solidFill>
                  <a:srgbClr val="D9D9D9"/>
                </a:solidFill>
              </a:rPr>
              <a:t>Motion Estimation</a:t>
            </a:r>
            <a:endParaRPr lang="en-US" dirty="0">
              <a:solidFill>
                <a:srgbClr val="D9D9D9"/>
              </a:solidFill>
            </a:endParaRPr>
          </a:p>
          <a:p>
            <a:r>
              <a:rPr lang="en-US" dirty="0" smtClean="0">
                <a:solidFill>
                  <a:srgbClr val="D9D9D9"/>
                </a:solidFill>
              </a:rPr>
              <a:t>High Level Vision</a:t>
            </a:r>
          </a:p>
          <a:p>
            <a:pPr lvl="1"/>
            <a:r>
              <a:rPr lang="en-US" dirty="0" smtClean="0">
                <a:solidFill>
                  <a:srgbClr val="D9D9D9"/>
                </a:solidFill>
              </a:rPr>
              <a:t>Category detection</a:t>
            </a:r>
          </a:p>
          <a:p>
            <a:pPr lvl="1"/>
            <a:r>
              <a:rPr lang="en-US" dirty="0" smtClean="0">
                <a:solidFill>
                  <a:srgbClr val="D9D9D9"/>
                </a:solidFill>
              </a:rPr>
              <a:t>Activity </a:t>
            </a:r>
            <a:r>
              <a:rPr lang="en-US" dirty="0">
                <a:solidFill>
                  <a:srgbClr val="D9D9D9"/>
                </a:solidFill>
              </a:rPr>
              <a:t>r</a:t>
            </a:r>
            <a:r>
              <a:rPr lang="en-US" dirty="0" smtClean="0">
                <a:solidFill>
                  <a:srgbClr val="D9D9D9"/>
                </a:solidFill>
              </a:rPr>
              <a:t>ecognition</a:t>
            </a:r>
          </a:p>
          <a:p>
            <a:pPr lvl="1"/>
            <a:r>
              <a:rPr lang="en-US" dirty="0" smtClean="0">
                <a:solidFill>
                  <a:srgbClr val="D9D9D9"/>
                </a:solidFill>
              </a:rPr>
              <a:t>Deep understandings</a:t>
            </a:r>
          </a:p>
          <a:p>
            <a:pPr lvl="1"/>
            <a:endParaRPr lang="en-US" dirty="0" smtClean="0"/>
          </a:p>
          <a:p>
            <a:pPr lvl="1"/>
            <a:endParaRPr lang="en-US" dirty="0" smtClean="0"/>
          </a:p>
          <a:p>
            <a:pPr marL="0" indent="0">
              <a:buNone/>
            </a:pPr>
            <a:endParaRPr lang="en-US" dirty="0"/>
          </a:p>
        </p:txBody>
      </p:sp>
      <p:pic>
        <p:nvPicPr>
          <p:cNvPr id="4" name="Picture 3" descr="Hannaneh.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6996" y="2475971"/>
            <a:ext cx="5103626" cy="3168473"/>
          </a:xfrm>
          <a:prstGeom prst="rect">
            <a:avLst/>
          </a:prstGeom>
        </p:spPr>
      </p:pic>
      <p:grpSp>
        <p:nvGrpSpPr>
          <p:cNvPr id="5" name="Group 4"/>
          <p:cNvGrpSpPr/>
          <p:nvPr/>
        </p:nvGrpSpPr>
        <p:grpSpPr>
          <a:xfrm>
            <a:off x="5801400" y="4709523"/>
            <a:ext cx="859044" cy="369332"/>
            <a:chOff x="3938733" y="5075174"/>
            <a:chExt cx="1255830" cy="369332"/>
          </a:xfrm>
        </p:grpSpPr>
        <p:cxnSp>
          <p:nvCxnSpPr>
            <p:cNvPr id="6" name="Straight Arrow Connector 5"/>
            <p:cNvCxnSpPr/>
            <p:nvPr/>
          </p:nvCxnSpPr>
          <p:spPr>
            <a:xfrm>
              <a:off x="3938734" y="5422190"/>
              <a:ext cx="1255829" cy="14269"/>
            </a:xfrm>
            <a:prstGeom prst="straightConnector1">
              <a:avLst/>
            </a:prstGeom>
            <a:ln w="38100" cmpd="sng">
              <a:solidFill>
                <a:srgbClr val="FF000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3938733" y="5075174"/>
              <a:ext cx="1255829" cy="369332"/>
            </a:xfrm>
            <a:prstGeom prst="rect">
              <a:avLst/>
            </a:prstGeom>
            <a:noFill/>
          </p:spPr>
          <p:txBody>
            <a:bodyPr wrap="square" rtlCol="0">
              <a:spAutoFit/>
            </a:bodyPr>
            <a:lstStyle/>
            <a:p>
              <a:pPr algn="ctr"/>
              <a:r>
                <a:rPr lang="en-US" dirty="0" smtClean="0">
                  <a:solidFill>
                    <a:srgbClr val="FF0000"/>
                  </a:solidFill>
                </a:rPr>
                <a:t>1m</a:t>
              </a:r>
              <a:endParaRPr lang="en-US" dirty="0">
                <a:solidFill>
                  <a:srgbClr val="FF0000"/>
                </a:solidFill>
              </a:endParaRPr>
            </a:p>
          </p:txBody>
        </p:sp>
      </p:grpSp>
      <p:grpSp>
        <p:nvGrpSpPr>
          <p:cNvPr id="8" name="Group 7"/>
          <p:cNvGrpSpPr/>
          <p:nvPr/>
        </p:nvGrpSpPr>
        <p:grpSpPr>
          <a:xfrm>
            <a:off x="5153949" y="3521574"/>
            <a:ext cx="949652" cy="696187"/>
            <a:chOff x="2825615" y="2264670"/>
            <a:chExt cx="1951967" cy="1430980"/>
          </a:xfrm>
        </p:grpSpPr>
        <p:cxnSp>
          <p:nvCxnSpPr>
            <p:cNvPr id="9" name="Straight Arrow Connector 8"/>
            <p:cNvCxnSpPr/>
            <p:nvPr/>
          </p:nvCxnSpPr>
          <p:spPr>
            <a:xfrm flipH="1">
              <a:off x="2825615" y="2994810"/>
              <a:ext cx="1227286" cy="700840"/>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2825615" y="2264670"/>
              <a:ext cx="1951967" cy="759145"/>
            </a:xfrm>
            <a:prstGeom prst="rect">
              <a:avLst/>
            </a:prstGeom>
            <a:noFill/>
          </p:spPr>
          <p:txBody>
            <a:bodyPr wrap="square" rtlCol="0">
              <a:spAutoFit/>
            </a:bodyPr>
            <a:lstStyle/>
            <a:p>
              <a:r>
                <a:rPr lang="en-US" dirty="0" smtClean="0">
                  <a:solidFill>
                    <a:srgbClr val="FF0000"/>
                  </a:solidFill>
                </a:rPr>
                <a:t>White</a:t>
              </a:r>
              <a:endParaRPr lang="en-US" dirty="0">
                <a:solidFill>
                  <a:srgbClr val="FF0000"/>
                </a:solidFill>
              </a:endParaRPr>
            </a:p>
          </p:txBody>
        </p:sp>
      </p:grpSp>
      <p:grpSp>
        <p:nvGrpSpPr>
          <p:cNvPr id="11" name="Group 10"/>
          <p:cNvGrpSpPr/>
          <p:nvPr/>
        </p:nvGrpSpPr>
        <p:grpSpPr>
          <a:xfrm>
            <a:off x="7545565" y="4462275"/>
            <a:ext cx="1311632" cy="882102"/>
            <a:chOff x="7002374" y="4890508"/>
            <a:chExt cx="1311632" cy="882102"/>
          </a:xfrm>
        </p:grpSpPr>
        <p:cxnSp>
          <p:nvCxnSpPr>
            <p:cNvPr id="12" name="Straight Arrow Connector 11"/>
            <p:cNvCxnSpPr>
              <a:stCxn id="13" idx="2"/>
            </p:cNvCxnSpPr>
            <p:nvPr/>
          </p:nvCxnSpPr>
          <p:spPr>
            <a:xfrm flipH="1">
              <a:off x="7002374" y="5259840"/>
              <a:ext cx="820569" cy="512770"/>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7331880" y="4890508"/>
              <a:ext cx="982126" cy="369332"/>
            </a:xfrm>
            <a:prstGeom prst="rect">
              <a:avLst/>
            </a:prstGeom>
            <a:noFill/>
          </p:spPr>
          <p:txBody>
            <a:bodyPr wrap="square" rtlCol="0">
              <a:spAutoFit/>
            </a:bodyPr>
            <a:lstStyle/>
            <a:p>
              <a:r>
                <a:rPr lang="en-US" dirty="0" smtClean="0">
                  <a:solidFill>
                    <a:srgbClr val="FF0000"/>
                  </a:solidFill>
                </a:rPr>
                <a:t>Shadow</a:t>
              </a:r>
              <a:endParaRPr lang="en-US" dirty="0">
                <a:solidFill>
                  <a:srgbClr val="FF0000"/>
                </a:solidFill>
              </a:endParaRPr>
            </a:p>
          </p:txBody>
        </p:sp>
      </p:grpSp>
      <p:sp>
        <p:nvSpPr>
          <p:cNvPr id="14" name="Slide Number Placeholder 13"/>
          <p:cNvSpPr>
            <a:spLocks noGrp="1"/>
          </p:cNvSpPr>
          <p:nvPr>
            <p:ph type="sldNum" sz="quarter" idx="12"/>
          </p:nvPr>
        </p:nvSpPr>
        <p:spPr/>
        <p:txBody>
          <a:bodyPr/>
          <a:lstStyle/>
          <a:p>
            <a:fld id="{AD4E86B5-A92D-294E-92AF-8654113B1844}" type="slidenum">
              <a:rPr lang="en-US" smtClean="0"/>
              <a:t>7</a:t>
            </a:fld>
            <a:endParaRPr lang="en-US"/>
          </a:p>
        </p:txBody>
      </p:sp>
    </p:spTree>
    <p:extLst>
      <p:ext uri="{BB962C8B-B14F-4D97-AF65-F5344CB8AC3E}">
        <p14:creationId xmlns:p14="http://schemas.microsoft.com/office/powerpoint/2010/main" val="39473658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Measurement</a:t>
            </a:r>
            <a:endParaRPr lang="en-US" dirty="0"/>
          </a:p>
        </p:txBody>
      </p:sp>
      <p:pic>
        <p:nvPicPr>
          <p:cNvPr id="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5013" y="2146959"/>
            <a:ext cx="5133975" cy="399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5" name="TextBox 4"/>
          <p:cNvSpPr txBox="1"/>
          <p:nvPr/>
        </p:nvSpPr>
        <p:spPr>
          <a:xfrm>
            <a:off x="1755306" y="1969111"/>
            <a:ext cx="2383219" cy="646331"/>
          </a:xfrm>
          <a:prstGeom prst="rect">
            <a:avLst/>
          </a:prstGeom>
          <a:noFill/>
        </p:spPr>
        <p:txBody>
          <a:bodyPr wrap="square" rtlCol="0">
            <a:spAutoFit/>
          </a:bodyPr>
          <a:lstStyle/>
          <a:p>
            <a:r>
              <a:rPr lang="en-US" sz="3600" dirty="0" smtClean="0"/>
              <a:t>Brightness</a:t>
            </a:r>
            <a:endParaRPr lang="en-US" dirty="0"/>
          </a:p>
        </p:txBody>
      </p:sp>
      <p:sp>
        <p:nvSpPr>
          <p:cNvPr id="3" name="Slide Number Placeholder 2"/>
          <p:cNvSpPr>
            <a:spLocks noGrp="1"/>
          </p:cNvSpPr>
          <p:nvPr>
            <p:ph type="sldNum" sz="quarter" idx="12"/>
          </p:nvPr>
        </p:nvSpPr>
        <p:spPr/>
        <p:txBody>
          <a:bodyPr/>
          <a:lstStyle/>
          <a:p>
            <a:fld id="{AD4E86B5-A92D-294E-92AF-8654113B1844}" type="slidenum">
              <a:rPr lang="en-US" smtClean="0"/>
              <a:t>8</a:t>
            </a:fld>
            <a:endParaRPr lang="en-US"/>
          </a:p>
        </p:txBody>
      </p:sp>
    </p:spTree>
    <p:extLst>
      <p:ext uri="{BB962C8B-B14F-4D97-AF65-F5344CB8AC3E}">
        <p14:creationId xmlns:p14="http://schemas.microsoft.com/office/powerpoint/2010/main" val="3395208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5013" y="2118425"/>
            <a:ext cx="5133975" cy="399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 name="Title 1"/>
          <p:cNvSpPr>
            <a:spLocks noGrp="1"/>
          </p:cNvSpPr>
          <p:nvPr>
            <p:ph type="title"/>
          </p:nvPr>
        </p:nvSpPr>
        <p:spPr/>
        <p:txBody>
          <a:bodyPr/>
          <a:lstStyle/>
          <a:p>
            <a:r>
              <a:rPr lang="en-US" dirty="0" smtClean="0"/>
              <a:t>Measurement</a:t>
            </a:r>
            <a:endParaRPr lang="en-US" dirty="0"/>
          </a:p>
        </p:txBody>
      </p:sp>
      <p:sp>
        <p:nvSpPr>
          <p:cNvPr id="5" name="TextBox 4"/>
          <p:cNvSpPr txBox="1"/>
          <p:nvPr/>
        </p:nvSpPr>
        <p:spPr>
          <a:xfrm>
            <a:off x="1755306" y="1969111"/>
            <a:ext cx="2383219" cy="646331"/>
          </a:xfrm>
          <a:prstGeom prst="rect">
            <a:avLst/>
          </a:prstGeom>
          <a:noFill/>
        </p:spPr>
        <p:txBody>
          <a:bodyPr wrap="square" rtlCol="0">
            <a:spAutoFit/>
          </a:bodyPr>
          <a:lstStyle/>
          <a:p>
            <a:r>
              <a:rPr lang="en-US" sz="3600" dirty="0" smtClean="0"/>
              <a:t>Brightness</a:t>
            </a:r>
            <a:endParaRPr lang="en-US" dirty="0"/>
          </a:p>
        </p:txBody>
      </p:sp>
      <p:sp>
        <p:nvSpPr>
          <p:cNvPr id="7" name="TextBox 6"/>
          <p:cNvSpPr txBox="1"/>
          <p:nvPr/>
        </p:nvSpPr>
        <p:spPr>
          <a:xfrm>
            <a:off x="6550295" y="6520896"/>
            <a:ext cx="2736415" cy="369332"/>
          </a:xfrm>
          <a:prstGeom prst="rect">
            <a:avLst/>
          </a:prstGeom>
          <a:noFill/>
        </p:spPr>
        <p:txBody>
          <a:bodyPr wrap="square" rtlCol="0">
            <a:spAutoFit/>
          </a:bodyPr>
          <a:lstStyle/>
          <a:p>
            <a:r>
              <a:rPr lang="en-US" dirty="0" smtClean="0">
                <a:solidFill>
                  <a:schemeClr val="bg1">
                    <a:lumMod val="65000"/>
                  </a:schemeClr>
                </a:solidFill>
              </a:rPr>
              <a:t>Slide Credit: </a:t>
            </a:r>
            <a:r>
              <a:rPr lang="en-US" dirty="0" err="1" smtClean="0">
                <a:solidFill>
                  <a:schemeClr val="bg1">
                    <a:lumMod val="65000"/>
                  </a:schemeClr>
                </a:solidFill>
              </a:rPr>
              <a:t>Alyosha</a:t>
            </a:r>
            <a:r>
              <a:rPr lang="en-US" dirty="0" smtClean="0">
                <a:solidFill>
                  <a:schemeClr val="bg1">
                    <a:lumMod val="65000"/>
                  </a:schemeClr>
                </a:solidFill>
              </a:rPr>
              <a:t> </a:t>
            </a:r>
            <a:r>
              <a:rPr lang="en-US" dirty="0" err="1" smtClean="0">
                <a:solidFill>
                  <a:schemeClr val="bg1">
                    <a:lumMod val="65000"/>
                  </a:schemeClr>
                </a:solidFill>
              </a:rPr>
              <a:t>Efros</a:t>
            </a:r>
            <a:endParaRPr lang="en-US" dirty="0">
              <a:solidFill>
                <a:schemeClr val="bg1">
                  <a:lumMod val="65000"/>
                </a:schemeClr>
              </a:solidFill>
            </a:endParaRPr>
          </a:p>
        </p:txBody>
      </p:sp>
      <p:sp>
        <p:nvSpPr>
          <p:cNvPr id="3" name="Slide Number Placeholder 2"/>
          <p:cNvSpPr>
            <a:spLocks noGrp="1"/>
          </p:cNvSpPr>
          <p:nvPr>
            <p:ph type="sldNum" sz="quarter" idx="12"/>
          </p:nvPr>
        </p:nvSpPr>
        <p:spPr/>
        <p:txBody>
          <a:bodyPr/>
          <a:lstStyle/>
          <a:p>
            <a:fld id="{AD4E86B5-A92D-294E-92AF-8654113B1844}" type="slidenum">
              <a:rPr lang="en-US" smtClean="0"/>
              <a:t>9</a:t>
            </a:fld>
            <a:endParaRPr lang="en-US"/>
          </a:p>
        </p:txBody>
      </p:sp>
      <p:sp>
        <p:nvSpPr>
          <p:cNvPr id="4" name="TextBox 3"/>
          <p:cNvSpPr txBox="1"/>
          <p:nvPr/>
        </p:nvSpPr>
        <p:spPr>
          <a:xfrm>
            <a:off x="87969" y="6336230"/>
            <a:ext cx="6465231" cy="369332"/>
          </a:xfrm>
          <a:prstGeom prst="rect">
            <a:avLst/>
          </a:prstGeom>
          <a:noFill/>
        </p:spPr>
        <p:txBody>
          <a:bodyPr wrap="none" rtlCol="0">
            <a:spAutoFit/>
          </a:bodyPr>
          <a:lstStyle/>
          <a:p>
            <a:r>
              <a:rPr lang="en-US" dirty="0"/>
              <a:t>http://www.newworldencyclopedia.org/entry/Same_color_illusion</a:t>
            </a:r>
          </a:p>
        </p:txBody>
      </p:sp>
    </p:spTree>
    <p:extLst>
      <p:ext uri="{BB962C8B-B14F-4D97-AF65-F5344CB8AC3E}">
        <p14:creationId xmlns:p14="http://schemas.microsoft.com/office/powerpoint/2010/main" val="14292768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Measurement</a:t>
            </a:r>
            <a:endParaRPr lang="en-US" dirty="0"/>
          </a:p>
        </p:txBody>
      </p:sp>
      <p:sp>
        <p:nvSpPr>
          <p:cNvPr id="5" name="TextBox 4"/>
          <p:cNvSpPr txBox="1"/>
          <p:nvPr/>
        </p:nvSpPr>
        <p:spPr>
          <a:xfrm>
            <a:off x="1755306" y="1969111"/>
            <a:ext cx="2383219" cy="646331"/>
          </a:xfrm>
          <a:prstGeom prst="rect">
            <a:avLst/>
          </a:prstGeom>
          <a:noFill/>
        </p:spPr>
        <p:txBody>
          <a:bodyPr wrap="square" rtlCol="0">
            <a:spAutoFit/>
          </a:bodyPr>
          <a:lstStyle/>
          <a:p>
            <a:r>
              <a:rPr lang="en-US" sz="3600" dirty="0" smtClean="0"/>
              <a:t>Length</a:t>
            </a:r>
            <a:endParaRPr lang="en-US" dirty="0"/>
          </a:p>
        </p:txBody>
      </p:sp>
      <p:sp>
        <p:nvSpPr>
          <p:cNvPr id="6" name="Rectangle 3"/>
          <p:cNvSpPr>
            <a:spLocks noChangeArrowheads="1"/>
          </p:cNvSpPr>
          <p:nvPr/>
        </p:nvSpPr>
        <p:spPr bwMode="auto">
          <a:xfrm>
            <a:off x="258762" y="6497142"/>
            <a:ext cx="5029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b="0" dirty="0">
                <a:hlinkClick r:id="rId3"/>
              </a:rPr>
              <a:t>http://www.michaelbach.de/ot/sze_muelue/index.html</a:t>
            </a:r>
            <a:r>
              <a:rPr lang="en-US" sz="1600" b="0" dirty="0"/>
              <a:t> </a:t>
            </a:r>
          </a:p>
        </p:txBody>
      </p:sp>
      <p:pic>
        <p:nvPicPr>
          <p:cNvPr id="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2895600"/>
            <a:ext cx="4495800" cy="295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grpSp>
        <p:nvGrpSpPr>
          <p:cNvPr id="8" name="Group 5"/>
          <p:cNvGrpSpPr>
            <a:grpSpLocks/>
          </p:cNvGrpSpPr>
          <p:nvPr/>
        </p:nvGrpSpPr>
        <p:grpSpPr bwMode="auto">
          <a:xfrm>
            <a:off x="2743200" y="3683000"/>
            <a:ext cx="3048000" cy="1009650"/>
            <a:chOff x="1728" y="2418"/>
            <a:chExt cx="1920" cy="636"/>
          </a:xfrm>
        </p:grpSpPr>
        <p:sp>
          <p:nvSpPr>
            <p:cNvPr id="9" name="Line 6"/>
            <p:cNvSpPr>
              <a:spLocks noChangeShapeType="1"/>
            </p:cNvSpPr>
            <p:nvPr/>
          </p:nvSpPr>
          <p:spPr bwMode="auto">
            <a:xfrm>
              <a:off x="1728" y="2418"/>
              <a:ext cx="1920" cy="0"/>
            </a:xfrm>
            <a:prstGeom prst="line">
              <a:avLst/>
            </a:prstGeom>
            <a:noFill/>
            <a:ln w="2857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0" name="Line 7"/>
            <p:cNvSpPr>
              <a:spLocks noChangeShapeType="1"/>
            </p:cNvSpPr>
            <p:nvPr/>
          </p:nvSpPr>
          <p:spPr bwMode="auto">
            <a:xfrm>
              <a:off x="1728" y="3054"/>
              <a:ext cx="1920" cy="0"/>
            </a:xfrm>
            <a:prstGeom prst="line">
              <a:avLst/>
            </a:prstGeom>
            <a:noFill/>
            <a:ln w="2857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grpSp>
      <p:sp>
        <p:nvSpPr>
          <p:cNvPr id="11" name="Rectangle 16"/>
          <p:cNvSpPr>
            <a:spLocks noChangeArrowheads="1"/>
          </p:cNvSpPr>
          <p:nvPr/>
        </p:nvSpPr>
        <p:spPr bwMode="auto">
          <a:xfrm>
            <a:off x="457200" y="6100267"/>
            <a:ext cx="23161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b="0" dirty="0"/>
              <a:t>Müller-</a:t>
            </a:r>
            <a:r>
              <a:rPr lang="en-US" sz="2000" b="0" dirty="0" err="1"/>
              <a:t>Lyer</a:t>
            </a:r>
            <a:r>
              <a:rPr lang="en-US" sz="2000" b="0" dirty="0"/>
              <a:t> Illusion</a:t>
            </a:r>
          </a:p>
        </p:txBody>
      </p:sp>
      <p:sp>
        <p:nvSpPr>
          <p:cNvPr id="12" name="TextBox 11"/>
          <p:cNvSpPr txBox="1"/>
          <p:nvPr/>
        </p:nvSpPr>
        <p:spPr>
          <a:xfrm>
            <a:off x="6550295" y="6520896"/>
            <a:ext cx="2736415" cy="369332"/>
          </a:xfrm>
          <a:prstGeom prst="rect">
            <a:avLst/>
          </a:prstGeom>
          <a:noFill/>
        </p:spPr>
        <p:txBody>
          <a:bodyPr wrap="square" rtlCol="0">
            <a:spAutoFit/>
          </a:bodyPr>
          <a:lstStyle/>
          <a:p>
            <a:r>
              <a:rPr lang="en-US" dirty="0" smtClean="0">
                <a:solidFill>
                  <a:schemeClr val="bg1">
                    <a:lumMod val="65000"/>
                  </a:schemeClr>
                </a:solidFill>
              </a:rPr>
              <a:t>Slide Credit: </a:t>
            </a:r>
            <a:r>
              <a:rPr lang="en-US" dirty="0" err="1" smtClean="0">
                <a:solidFill>
                  <a:schemeClr val="bg1">
                    <a:lumMod val="65000"/>
                  </a:schemeClr>
                </a:solidFill>
              </a:rPr>
              <a:t>Alyosha</a:t>
            </a:r>
            <a:r>
              <a:rPr lang="en-US" dirty="0" smtClean="0">
                <a:solidFill>
                  <a:schemeClr val="bg1">
                    <a:lumMod val="65000"/>
                  </a:schemeClr>
                </a:solidFill>
              </a:rPr>
              <a:t> </a:t>
            </a:r>
            <a:r>
              <a:rPr lang="en-US" dirty="0" err="1" smtClean="0">
                <a:solidFill>
                  <a:schemeClr val="bg1">
                    <a:lumMod val="65000"/>
                  </a:schemeClr>
                </a:solidFill>
              </a:rPr>
              <a:t>Efros</a:t>
            </a:r>
            <a:endParaRPr lang="en-US" dirty="0">
              <a:solidFill>
                <a:schemeClr val="bg1">
                  <a:lumMod val="65000"/>
                </a:schemeClr>
              </a:solidFill>
            </a:endParaRPr>
          </a:p>
        </p:txBody>
      </p:sp>
      <p:sp>
        <p:nvSpPr>
          <p:cNvPr id="3" name="Slide Number Placeholder 2"/>
          <p:cNvSpPr>
            <a:spLocks noGrp="1"/>
          </p:cNvSpPr>
          <p:nvPr>
            <p:ph type="sldNum" sz="quarter" idx="12"/>
          </p:nvPr>
        </p:nvSpPr>
        <p:spPr/>
        <p:txBody>
          <a:bodyPr/>
          <a:lstStyle/>
          <a:p>
            <a:fld id="{AD4E86B5-A92D-294E-92AF-8654113B1844}" type="slidenum">
              <a:rPr lang="en-US" smtClean="0"/>
              <a:t>10</a:t>
            </a:fld>
            <a:endParaRPr lang="en-US"/>
          </a:p>
        </p:txBody>
      </p:sp>
    </p:spTree>
    <p:extLst>
      <p:ext uri="{BB962C8B-B14F-4D97-AF65-F5344CB8AC3E}">
        <p14:creationId xmlns:p14="http://schemas.microsoft.com/office/powerpoint/2010/main" val="1849071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2"/>
          <p:cNvSpPr>
            <a:spLocks noGrp="1" noChangeArrowheads="1"/>
          </p:cNvSpPr>
          <p:nvPr>
            <p:ph type="title"/>
          </p:nvPr>
        </p:nvSpPr>
        <p:spPr/>
        <p:txBody>
          <a:bodyPr/>
          <a:lstStyle/>
          <a:p>
            <a:r>
              <a:rPr lang="en-US"/>
              <a:t>Image Enhancement</a:t>
            </a:r>
          </a:p>
        </p:txBody>
      </p:sp>
      <p:pic>
        <p:nvPicPr>
          <p:cNvPr id="363527" name="Picture 7" descr="peli_arthur_larga"/>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982663" y="1624013"/>
            <a:ext cx="7178675" cy="3611562"/>
          </a:xfrm>
          <a:prstGeom prst="rect">
            <a:avLst/>
          </a:prstGeom>
          <a:noFill/>
          <a:extLst>
            <a:ext uri="{909E8E84-426E-40DD-AFC4-6F175D3DCCD1}">
              <a14:hiddenFill xmlns:a14="http://schemas.microsoft.com/office/drawing/2010/main">
                <a:solidFill>
                  <a:srgbClr val="FFFFFF"/>
                </a:solidFill>
              </a14:hiddenFill>
            </a:ext>
          </a:extLst>
        </p:spPr>
      </p:pic>
      <p:sp>
        <p:nvSpPr>
          <p:cNvPr id="363528" name="Text Box 8"/>
          <p:cNvSpPr txBox="1">
            <a:spLocks noChangeArrowheads="1"/>
          </p:cNvSpPr>
          <p:nvPr/>
        </p:nvSpPr>
        <p:spPr bwMode="auto">
          <a:xfrm>
            <a:off x="1849438" y="5381625"/>
            <a:ext cx="5051425" cy="671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en-US" sz="2000" i="1">
                <a:latin typeface="Arial" charset="0"/>
              </a:rPr>
              <a:t>Image Inpainting</a:t>
            </a:r>
            <a:r>
              <a:rPr lang="en-US" sz="2000">
                <a:latin typeface="Arial" charset="0"/>
              </a:rPr>
              <a:t>, M. Bertalmío et al.</a:t>
            </a:r>
          </a:p>
          <a:p>
            <a:pPr algn="ctr"/>
            <a:r>
              <a:rPr lang="en-US" sz="1800">
                <a:hlinkClick r:id="rId4"/>
              </a:rPr>
              <a:t>http://www.iua.upf.es/~mbertalmio//restoration.html</a:t>
            </a:r>
            <a:r>
              <a:rPr lang="en-US" sz="1800"/>
              <a:t> </a:t>
            </a:r>
          </a:p>
        </p:txBody>
      </p:sp>
      <p:sp>
        <p:nvSpPr>
          <p:cNvPr id="2" name="Slide Number Placeholder 1"/>
          <p:cNvSpPr>
            <a:spLocks noGrp="1"/>
          </p:cNvSpPr>
          <p:nvPr>
            <p:ph type="sldNum" sz="quarter" idx="12"/>
          </p:nvPr>
        </p:nvSpPr>
        <p:spPr/>
        <p:txBody>
          <a:bodyPr/>
          <a:lstStyle/>
          <a:p>
            <a:fld id="{AD4E86B5-A92D-294E-92AF-8654113B1844}" type="slidenum">
              <a:rPr lang="en-US" smtClean="0"/>
              <a:t>11</a:t>
            </a:fld>
            <a:endParaRPr lang="en-US"/>
          </a:p>
        </p:txBody>
      </p:sp>
    </p:spTree>
    <p:extLst>
      <p:ext uri="{BB962C8B-B14F-4D97-AF65-F5344CB8AC3E}">
        <p14:creationId xmlns:p14="http://schemas.microsoft.com/office/powerpoint/2010/main" val="24978423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Rectangle 2"/>
          <p:cNvSpPr>
            <a:spLocks noGrp="1" noChangeArrowheads="1"/>
          </p:cNvSpPr>
          <p:nvPr>
            <p:ph type="title"/>
          </p:nvPr>
        </p:nvSpPr>
        <p:spPr/>
        <p:txBody>
          <a:bodyPr/>
          <a:lstStyle/>
          <a:p>
            <a:r>
              <a:rPr lang="en-US"/>
              <a:t>Image Enhancement</a:t>
            </a:r>
          </a:p>
        </p:txBody>
      </p:sp>
      <p:pic>
        <p:nvPicPr>
          <p:cNvPr id="364549" name="Picture 5" descr="original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2663" y="1624013"/>
            <a:ext cx="7178675" cy="3611562"/>
          </a:xfrm>
          <a:prstGeom prst="rect">
            <a:avLst/>
          </a:prstGeom>
          <a:noFill/>
          <a:extLst>
            <a:ext uri="{909E8E84-426E-40DD-AFC4-6F175D3DCCD1}">
              <a14:hiddenFill xmlns:a14="http://schemas.microsoft.com/office/drawing/2010/main">
                <a:solidFill>
                  <a:srgbClr val="FFFFFF"/>
                </a:solidFill>
              </a14:hiddenFill>
            </a:ext>
          </a:extLst>
        </p:spPr>
      </p:pic>
      <p:sp>
        <p:nvSpPr>
          <p:cNvPr id="364550" name="Text Box 6"/>
          <p:cNvSpPr txBox="1">
            <a:spLocks noChangeArrowheads="1"/>
          </p:cNvSpPr>
          <p:nvPr/>
        </p:nvSpPr>
        <p:spPr bwMode="auto">
          <a:xfrm>
            <a:off x="1849438" y="5381625"/>
            <a:ext cx="5051425" cy="671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en-US" sz="2000" i="1">
                <a:latin typeface="Arial" charset="0"/>
              </a:rPr>
              <a:t>Image Inpainting</a:t>
            </a:r>
            <a:r>
              <a:rPr lang="en-US" sz="2000">
                <a:latin typeface="Arial" charset="0"/>
              </a:rPr>
              <a:t>, M. Bertalmío et al.</a:t>
            </a:r>
          </a:p>
          <a:p>
            <a:pPr algn="ctr"/>
            <a:r>
              <a:rPr lang="en-US" sz="1800">
                <a:hlinkClick r:id="rId3"/>
              </a:rPr>
              <a:t>http://www.iua.upf.es/~mbertalmio//restoration.html</a:t>
            </a:r>
            <a:r>
              <a:rPr lang="en-US" sz="1800"/>
              <a:t> </a:t>
            </a:r>
          </a:p>
        </p:txBody>
      </p:sp>
      <p:sp>
        <p:nvSpPr>
          <p:cNvPr id="2" name="Slide Number Placeholder 1"/>
          <p:cNvSpPr>
            <a:spLocks noGrp="1"/>
          </p:cNvSpPr>
          <p:nvPr>
            <p:ph type="sldNum" sz="quarter" idx="12"/>
          </p:nvPr>
        </p:nvSpPr>
        <p:spPr/>
        <p:txBody>
          <a:bodyPr/>
          <a:lstStyle/>
          <a:p>
            <a:fld id="{AD4E86B5-A92D-294E-92AF-8654113B1844}" type="slidenum">
              <a:rPr lang="en-US" smtClean="0"/>
              <a:t>12</a:t>
            </a:fld>
            <a:endParaRPr lang="en-US"/>
          </a:p>
        </p:txBody>
      </p:sp>
    </p:spTree>
    <p:extLst>
      <p:ext uri="{BB962C8B-B14F-4D97-AF65-F5344CB8AC3E}">
        <p14:creationId xmlns:p14="http://schemas.microsoft.com/office/powerpoint/2010/main" val="4706984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Rectangle 2"/>
          <p:cNvSpPr>
            <a:spLocks noGrp="1" noChangeArrowheads="1"/>
          </p:cNvSpPr>
          <p:nvPr>
            <p:ph type="title"/>
          </p:nvPr>
        </p:nvSpPr>
        <p:spPr/>
        <p:txBody>
          <a:bodyPr/>
          <a:lstStyle/>
          <a:p>
            <a:r>
              <a:rPr lang="en-US"/>
              <a:t>Image Enhancement</a:t>
            </a:r>
          </a:p>
        </p:txBody>
      </p:sp>
      <p:pic>
        <p:nvPicPr>
          <p:cNvPr id="365573" name="Picture 5" descr="our restor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2663" y="1624013"/>
            <a:ext cx="7178675" cy="3611562"/>
          </a:xfrm>
          <a:prstGeom prst="rect">
            <a:avLst/>
          </a:prstGeom>
          <a:noFill/>
          <a:extLst>
            <a:ext uri="{909E8E84-426E-40DD-AFC4-6F175D3DCCD1}">
              <a14:hiddenFill xmlns:a14="http://schemas.microsoft.com/office/drawing/2010/main">
                <a:solidFill>
                  <a:srgbClr val="FFFFFF"/>
                </a:solidFill>
              </a14:hiddenFill>
            </a:ext>
          </a:extLst>
        </p:spPr>
      </p:pic>
      <p:sp>
        <p:nvSpPr>
          <p:cNvPr id="365574" name="Text Box 6"/>
          <p:cNvSpPr txBox="1">
            <a:spLocks noChangeArrowheads="1"/>
          </p:cNvSpPr>
          <p:nvPr/>
        </p:nvSpPr>
        <p:spPr bwMode="auto">
          <a:xfrm>
            <a:off x="1849438" y="5381625"/>
            <a:ext cx="5051425" cy="671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en-US" sz="2000" i="1">
                <a:latin typeface="Arial" charset="0"/>
              </a:rPr>
              <a:t>Image Inpainting</a:t>
            </a:r>
            <a:r>
              <a:rPr lang="en-US" sz="2000">
                <a:latin typeface="Arial" charset="0"/>
              </a:rPr>
              <a:t>, M. Bertalmío et al.</a:t>
            </a:r>
          </a:p>
          <a:p>
            <a:pPr algn="ctr"/>
            <a:r>
              <a:rPr lang="en-US" sz="1800">
                <a:hlinkClick r:id="rId3"/>
              </a:rPr>
              <a:t>http://www.iua.upf.es/~mbertalmio//restoration.html</a:t>
            </a:r>
            <a:r>
              <a:rPr lang="en-US" sz="1800"/>
              <a:t> </a:t>
            </a:r>
          </a:p>
        </p:txBody>
      </p:sp>
      <p:sp>
        <p:nvSpPr>
          <p:cNvPr id="2" name="Slide Number Placeholder 1"/>
          <p:cNvSpPr>
            <a:spLocks noGrp="1"/>
          </p:cNvSpPr>
          <p:nvPr>
            <p:ph type="sldNum" sz="quarter" idx="12"/>
          </p:nvPr>
        </p:nvSpPr>
        <p:spPr/>
        <p:txBody>
          <a:bodyPr/>
          <a:lstStyle/>
          <a:p>
            <a:fld id="{AD4E86B5-A92D-294E-92AF-8654113B1844}" type="slidenum">
              <a:rPr lang="en-US" smtClean="0"/>
              <a:t>13</a:t>
            </a:fld>
            <a:endParaRPr lang="en-US"/>
          </a:p>
        </p:txBody>
      </p:sp>
    </p:spTree>
    <p:extLst>
      <p:ext uri="{BB962C8B-B14F-4D97-AF65-F5344CB8AC3E}">
        <p14:creationId xmlns:p14="http://schemas.microsoft.com/office/powerpoint/2010/main" val="20341166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6"/>
          <p:cNvSpPr>
            <a:spLocks noGrp="1"/>
          </p:cNvSpPr>
          <p:nvPr>
            <p:ph type="title"/>
          </p:nvPr>
        </p:nvSpPr>
        <p:spPr>
          <a:xfrm>
            <a:off x="611560" y="80628"/>
            <a:ext cx="8098668" cy="1143000"/>
          </a:xfrm>
        </p:spPr>
        <p:txBody>
          <a:bodyPr>
            <a:normAutofit/>
          </a:bodyPr>
          <a:lstStyle/>
          <a:p>
            <a:r>
              <a:rPr lang="en-US" sz="3800" dirty="0" smtClean="0"/>
              <a:t>Seam Carving </a:t>
            </a:r>
          </a:p>
        </p:txBody>
      </p:sp>
      <p:pic>
        <p:nvPicPr>
          <p:cNvPr id="462851" name="Picture 3"/>
          <p:cNvPicPr>
            <a:picLocks noChangeAspect="1" noChangeArrowheads="1"/>
          </p:cNvPicPr>
          <p:nvPr/>
        </p:nvPicPr>
        <p:blipFill>
          <a:blip r:embed="rId3" cstate="print"/>
          <a:srcRect/>
          <a:stretch>
            <a:fillRect/>
          </a:stretch>
        </p:blipFill>
        <p:spPr bwMode="auto">
          <a:xfrm>
            <a:off x="2723445" y="1513939"/>
            <a:ext cx="4204162" cy="2805688"/>
          </a:xfrm>
          <a:prstGeom prst="rect">
            <a:avLst/>
          </a:prstGeom>
          <a:noFill/>
          <a:ln w="9525">
            <a:noFill/>
            <a:miter lim="800000"/>
            <a:headEnd/>
            <a:tailEnd/>
          </a:ln>
        </p:spPr>
      </p:pic>
      <p:sp>
        <p:nvSpPr>
          <p:cNvPr id="5" name="TextBox 4"/>
          <p:cNvSpPr txBox="1"/>
          <p:nvPr/>
        </p:nvSpPr>
        <p:spPr>
          <a:xfrm>
            <a:off x="0" y="6351711"/>
            <a:ext cx="6768752" cy="430887"/>
          </a:xfrm>
          <a:prstGeom prst="rect">
            <a:avLst/>
          </a:prstGeom>
          <a:noFill/>
        </p:spPr>
        <p:txBody>
          <a:bodyPr wrap="square" rtlCol="0">
            <a:spAutoFit/>
          </a:bodyPr>
          <a:lstStyle/>
          <a:p>
            <a:pPr fontAlgn="base">
              <a:spcBef>
                <a:spcPct val="0"/>
              </a:spcBef>
              <a:spcAft>
                <a:spcPct val="0"/>
              </a:spcAft>
            </a:pPr>
            <a:r>
              <a:rPr lang="en-US" sz="2200" dirty="0" smtClean="0">
                <a:solidFill>
                  <a:srgbClr val="000000"/>
                </a:solidFill>
              </a:rPr>
              <a:t>[</a:t>
            </a:r>
            <a:r>
              <a:rPr lang="en-US" sz="2200" dirty="0" err="1" smtClean="0">
                <a:solidFill>
                  <a:srgbClr val="000000"/>
                </a:solidFill>
              </a:rPr>
              <a:t>Shai</a:t>
            </a:r>
            <a:r>
              <a:rPr lang="en-US" sz="2200" dirty="0" smtClean="0">
                <a:solidFill>
                  <a:srgbClr val="000000"/>
                </a:solidFill>
              </a:rPr>
              <a:t> &amp; </a:t>
            </a:r>
            <a:r>
              <a:rPr lang="en-US" sz="2200" dirty="0" err="1" smtClean="0">
                <a:solidFill>
                  <a:srgbClr val="000000"/>
                </a:solidFill>
              </a:rPr>
              <a:t>Avidan</a:t>
            </a:r>
            <a:r>
              <a:rPr lang="en-US" sz="2200" dirty="0" smtClean="0">
                <a:solidFill>
                  <a:srgbClr val="000000"/>
                </a:solidFill>
              </a:rPr>
              <a:t>, SIGGRAPH 2007]</a:t>
            </a:r>
            <a:endParaRPr lang="en-US" sz="2200" dirty="0">
              <a:solidFill>
                <a:srgbClr val="000000"/>
              </a:solidFill>
            </a:endParaRPr>
          </a:p>
        </p:txBody>
      </p:sp>
      <p:sp>
        <p:nvSpPr>
          <p:cNvPr id="2" name="Slide Number Placeholder 1"/>
          <p:cNvSpPr>
            <a:spLocks noGrp="1"/>
          </p:cNvSpPr>
          <p:nvPr>
            <p:ph type="sldNum" sz="quarter" idx="12"/>
          </p:nvPr>
        </p:nvSpPr>
        <p:spPr/>
        <p:txBody>
          <a:bodyPr/>
          <a:lstStyle/>
          <a:p>
            <a:fld id="{AD4E86B5-A92D-294E-92AF-8654113B1844}" type="slidenum">
              <a:rPr lang="en-US" smtClean="0"/>
              <a:t>14</a:t>
            </a:fld>
            <a:endParaRPr lang="en-US"/>
          </a:p>
        </p:txBody>
      </p:sp>
      <p:sp>
        <p:nvSpPr>
          <p:cNvPr id="3" name="TextBox 2"/>
          <p:cNvSpPr txBox="1"/>
          <p:nvPr/>
        </p:nvSpPr>
        <p:spPr>
          <a:xfrm>
            <a:off x="611560" y="2137144"/>
            <a:ext cx="1127103" cy="646331"/>
          </a:xfrm>
          <a:prstGeom prst="rect">
            <a:avLst/>
          </a:prstGeom>
          <a:noFill/>
          <a:ln>
            <a:solidFill>
              <a:schemeClr val="tx1"/>
            </a:solidFill>
          </a:ln>
        </p:spPr>
        <p:txBody>
          <a:bodyPr wrap="none" rtlCol="0">
            <a:spAutoFit/>
          </a:bodyPr>
          <a:lstStyle/>
          <a:p>
            <a:pPr algn="ctr"/>
            <a:r>
              <a:rPr lang="en-US" dirty="0" smtClean="0"/>
              <a:t>less</a:t>
            </a:r>
          </a:p>
          <a:p>
            <a:pPr algn="ctr"/>
            <a:r>
              <a:rPr lang="en-US" dirty="0" smtClean="0"/>
              <a:t>important</a:t>
            </a:r>
            <a:endParaRPr lang="en-US" dirty="0"/>
          </a:p>
        </p:txBody>
      </p:sp>
      <p:cxnSp>
        <p:nvCxnSpPr>
          <p:cNvPr id="7" name="Straight Arrow Connector 6"/>
          <p:cNvCxnSpPr>
            <a:stCxn id="3" idx="3"/>
          </p:cNvCxnSpPr>
          <p:nvPr/>
        </p:nvCxnSpPr>
        <p:spPr>
          <a:xfrm>
            <a:off x="1738663" y="2460310"/>
            <a:ext cx="1041938" cy="45647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a:stCxn id="3" idx="3"/>
          </p:cNvCxnSpPr>
          <p:nvPr/>
        </p:nvCxnSpPr>
        <p:spPr>
          <a:xfrm>
            <a:off x="1738663" y="2460310"/>
            <a:ext cx="1523626" cy="145247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stCxn id="3" idx="3"/>
          </p:cNvCxnSpPr>
          <p:nvPr/>
        </p:nvCxnSpPr>
        <p:spPr>
          <a:xfrm>
            <a:off x="1738663" y="2460310"/>
            <a:ext cx="3327938" cy="155879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640308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9" name="Picture 2"/>
          <p:cNvPicPr>
            <a:picLocks noChangeAspect="1" noChangeArrowheads="1"/>
          </p:cNvPicPr>
          <p:nvPr/>
        </p:nvPicPr>
        <p:blipFill>
          <a:blip r:embed="rId3" cstate="print"/>
          <a:srcRect/>
          <a:stretch>
            <a:fillRect/>
          </a:stretch>
        </p:blipFill>
        <p:spPr bwMode="auto">
          <a:xfrm>
            <a:off x="1358019" y="3861033"/>
            <a:ext cx="6029325" cy="1666875"/>
          </a:xfrm>
          <a:prstGeom prst="rect">
            <a:avLst/>
          </a:prstGeom>
          <a:noFill/>
          <a:ln w="9525">
            <a:noFill/>
            <a:miter lim="800000"/>
            <a:headEnd/>
            <a:tailEnd/>
          </a:ln>
        </p:spPr>
      </p:pic>
      <p:pic>
        <p:nvPicPr>
          <p:cNvPr id="142340" name="Picture 3"/>
          <p:cNvPicPr>
            <a:picLocks noChangeAspect="1" noChangeArrowheads="1"/>
          </p:cNvPicPr>
          <p:nvPr/>
        </p:nvPicPr>
        <p:blipFill>
          <a:blip r:embed="rId4" cstate="print"/>
          <a:srcRect/>
          <a:stretch>
            <a:fillRect/>
          </a:stretch>
        </p:blipFill>
        <p:spPr bwMode="auto">
          <a:xfrm>
            <a:off x="1569156" y="1005650"/>
            <a:ext cx="5886450" cy="1495425"/>
          </a:xfrm>
          <a:prstGeom prst="rect">
            <a:avLst/>
          </a:prstGeom>
          <a:noFill/>
          <a:ln w="9525">
            <a:noFill/>
            <a:miter lim="800000"/>
            <a:headEnd/>
            <a:tailEnd/>
          </a:ln>
        </p:spPr>
      </p:pic>
      <p:sp>
        <p:nvSpPr>
          <p:cNvPr id="142341" name="TextBox 6"/>
          <p:cNvSpPr txBox="1">
            <a:spLocks noChangeArrowheads="1"/>
          </p:cNvSpPr>
          <p:nvPr/>
        </p:nvSpPr>
        <p:spPr bwMode="auto">
          <a:xfrm>
            <a:off x="1786270" y="5527908"/>
            <a:ext cx="5411971" cy="646331"/>
          </a:xfrm>
          <a:prstGeom prst="rect">
            <a:avLst/>
          </a:prstGeom>
          <a:noFill/>
          <a:ln w="9525">
            <a:noFill/>
            <a:miter lim="800000"/>
            <a:headEnd/>
            <a:tailEnd/>
          </a:ln>
        </p:spPr>
        <p:txBody>
          <a:bodyPr wrap="square">
            <a:spAutoFit/>
          </a:bodyPr>
          <a:lstStyle/>
          <a:p>
            <a:pPr fontAlgn="base">
              <a:spcBef>
                <a:spcPct val="0"/>
              </a:spcBef>
              <a:spcAft>
                <a:spcPct val="0"/>
              </a:spcAft>
            </a:pPr>
            <a:r>
              <a:rPr lang="en-US" b="1" dirty="0">
                <a:solidFill>
                  <a:srgbClr val="000000"/>
                </a:solidFill>
              </a:rPr>
              <a:t>Content-aware </a:t>
            </a:r>
            <a:r>
              <a:rPr lang="en-US" b="1" dirty="0" smtClean="0">
                <a:solidFill>
                  <a:srgbClr val="000000"/>
                </a:solidFill>
              </a:rPr>
              <a:t>resizing uses important areas.</a:t>
            </a:r>
          </a:p>
          <a:p>
            <a:pPr fontAlgn="base">
              <a:spcBef>
                <a:spcPct val="0"/>
              </a:spcBef>
              <a:spcAft>
                <a:spcPct val="0"/>
              </a:spcAft>
            </a:pPr>
            <a:r>
              <a:rPr lang="en-US" b="1" dirty="0" smtClean="0">
                <a:solidFill>
                  <a:srgbClr val="000000"/>
                </a:solidFill>
              </a:rPr>
              <a:t>Extends in horizontal direction and reduces in vertical.</a:t>
            </a:r>
            <a:endParaRPr lang="en-US" b="1" dirty="0">
              <a:solidFill>
                <a:srgbClr val="000000"/>
              </a:solidFill>
            </a:endParaRPr>
          </a:p>
        </p:txBody>
      </p:sp>
      <p:sp>
        <p:nvSpPr>
          <p:cNvPr id="142342" name="TextBox 7"/>
          <p:cNvSpPr txBox="1">
            <a:spLocks noChangeArrowheads="1"/>
          </p:cNvSpPr>
          <p:nvPr/>
        </p:nvSpPr>
        <p:spPr bwMode="auto">
          <a:xfrm>
            <a:off x="2564039" y="2556179"/>
            <a:ext cx="4381500" cy="646331"/>
          </a:xfrm>
          <a:prstGeom prst="rect">
            <a:avLst/>
          </a:prstGeom>
          <a:noFill/>
          <a:ln w="9525">
            <a:noFill/>
            <a:miter lim="800000"/>
            <a:headEnd/>
            <a:tailEnd/>
          </a:ln>
        </p:spPr>
        <p:txBody>
          <a:bodyPr>
            <a:spAutoFit/>
          </a:bodyPr>
          <a:lstStyle/>
          <a:p>
            <a:pPr fontAlgn="base">
              <a:spcBef>
                <a:spcPct val="0"/>
              </a:spcBef>
              <a:spcAft>
                <a:spcPct val="0"/>
              </a:spcAft>
            </a:pPr>
            <a:r>
              <a:rPr lang="en-US" b="1" dirty="0">
                <a:solidFill>
                  <a:srgbClr val="000000"/>
                </a:solidFill>
              </a:rPr>
              <a:t>Traditional </a:t>
            </a:r>
            <a:r>
              <a:rPr lang="en-US" b="1" dirty="0" smtClean="0">
                <a:solidFill>
                  <a:srgbClr val="000000"/>
                </a:solidFill>
              </a:rPr>
              <a:t>resizing uses and stretches the whole image.</a:t>
            </a:r>
            <a:endParaRPr lang="en-US" b="1" dirty="0">
              <a:solidFill>
                <a:srgbClr val="000000"/>
              </a:solidFill>
            </a:endParaRPr>
          </a:p>
        </p:txBody>
      </p:sp>
      <p:sp>
        <p:nvSpPr>
          <p:cNvPr id="9" name="TextBox 8"/>
          <p:cNvSpPr txBox="1"/>
          <p:nvPr/>
        </p:nvSpPr>
        <p:spPr>
          <a:xfrm>
            <a:off x="0" y="6351711"/>
            <a:ext cx="6768752" cy="430887"/>
          </a:xfrm>
          <a:prstGeom prst="rect">
            <a:avLst/>
          </a:prstGeom>
          <a:noFill/>
        </p:spPr>
        <p:txBody>
          <a:bodyPr wrap="square" rtlCol="0">
            <a:spAutoFit/>
          </a:bodyPr>
          <a:lstStyle/>
          <a:p>
            <a:pPr fontAlgn="base">
              <a:spcBef>
                <a:spcPct val="0"/>
              </a:spcBef>
              <a:spcAft>
                <a:spcPct val="0"/>
              </a:spcAft>
            </a:pPr>
            <a:r>
              <a:rPr lang="en-US" sz="2200" dirty="0" smtClean="0">
                <a:solidFill>
                  <a:srgbClr val="000000"/>
                </a:solidFill>
              </a:rPr>
              <a:t>[</a:t>
            </a:r>
            <a:r>
              <a:rPr lang="en-US" sz="2200" dirty="0" err="1" smtClean="0">
                <a:solidFill>
                  <a:srgbClr val="000000"/>
                </a:solidFill>
              </a:rPr>
              <a:t>Shai</a:t>
            </a:r>
            <a:r>
              <a:rPr lang="en-US" sz="2200" dirty="0" smtClean="0">
                <a:solidFill>
                  <a:srgbClr val="000000"/>
                </a:solidFill>
              </a:rPr>
              <a:t> &amp; </a:t>
            </a:r>
            <a:r>
              <a:rPr lang="en-US" sz="2200" dirty="0" err="1" smtClean="0">
                <a:solidFill>
                  <a:srgbClr val="000000"/>
                </a:solidFill>
              </a:rPr>
              <a:t>Avidan</a:t>
            </a:r>
            <a:r>
              <a:rPr lang="en-US" sz="2200" dirty="0" smtClean="0">
                <a:solidFill>
                  <a:srgbClr val="000000"/>
                </a:solidFill>
              </a:rPr>
              <a:t>, SIGGRAPH 2007]</a:t>
            </a:r>
            <a:endParaRPr lang="en-US" sz="2200" dirty="0">
              <a:solidFill>
                <a:srgbClr val="000000"/>
              </a:solidFill>
            </a:endParaRPr>
          </a:p>
        </p:txBody>
      </p:sp>
      <p:sp>
        <p:nvSpPr>
          <p:cNvPr id="2" name="Slide Number Placeholder 1"/>
          <p:cNvSpPr>
            <a:spLocks noGrp="1"/>
          </p:cNvSpPr>
          <p:nvPr>
            <p:ph type="sldNum" sz="quarter" idx="12"/>
          </p:nvPr>
        </p:nvSpPr>
        <p:spPr/>
        <p:txBody>
          <a:bodyPr/>
          <a:lstStyle/>
          <a:p>
            <a:fld id="{AD4E86B5-A92D-294E-92AF-8654113B1844}" type="slidenum">
              <a:rPr lang="en-US" smtClean="0"/>
              <a:t>15</a:t>
            </a:fld>
            <a:endParaRPr lang="en-US"/>
          </a:p>
        </p:txBody>
      </p:sp>
    </p:spTree>
    <p:extLst>
      <p:ext uri="{BB962C8B-B14F-4D97-AF65-F5344CB8AC3E}">
        <p14:creationId xmlns:p14="http://schemas.microsoft.com/office/powerpoint/2010/main" val="1604754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233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23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4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Computer Vision</a:t>
            </a:r>
            <a:endParaRPr lang="en-US" dirty="0"/>
          </a:p>
        </p:txBody>
      </p:sp>
      <p:sp>
        <p:nvSpPr>
          <p:cNvPr id="3" name="Content Placeholder 2"/>
          <p:cNvSpPr>
            <a:spLocks noGrp="1"/>
          </p:cNvSpPr>
          <p:nvPr>
            <p:ph idx="1"/>
          </p:nvPr>
        </p:nvSpPr>
        <p:spPr>
          <a:xfrm>
            <a:off x="245535" y="1952975"/>
            <a:ext cx="8229600" cy="4525963"/>
          </a:xfrm>
        </p:spPr>
        <p:txBody>
          <a:bodyPr>
            <a:normAutofit fontScale="77500" lnSpcReduction="20000"/>
          </a:bodyPr>
          <a:lstStyle/>
          <a:p>
            <a:r>
              <a:rPr lang="en-US" dirty="0" smtClean="0">
                <a:solidFill>
                  <a:schemeClr val="bg1">
                    <a:lumMod val="75000"/>
                  </a:schemeClr>
                </a:solidFill>
              </a:rPr>
              <a:t>Low Level Vision</a:t>
            </a:r>
          </a:p>
          <a:p>
            <a:pPr lvl="1"/>
            <a:r>
              <a:rPr lang="en-US" dirty="0" smtClean="0">
                <a:solidFill>
                  <a:schemeClr val="bg1">
                    <a:lumMod val="85000"/>
                  </a:schemeClr>
                </a:solidFill>
              </a:rPr>
              <a:t>Measurements</a:t>
            </a:r>
          </a:p>
          <a:p>
            <a:pPr lvl="1"/>
            <a:r>
              <a:rPr lang="en-US" dirty="0" smtClean="0">
                <a:solidFill>
                  <a:schemeClr val="bg1">
                    <a:lumMod val="85000"/>
                  </a:schemeClr>
                </a:solidFill>
              </a:rPr>
              <a:t>Enhancements</a:t>
            </a:r>
          </a:p>
          <a:p>
            <a:pPr lvl="1"/>
            <a:r>
              <a:rPr lang="en-US" dirty="0" smtClean="0">
                <a:solidFill>
                  <a:schemeClr val="bg1">
                    <a:lumMod val="85000"/>
                  </a:schemeClr>
                </a:solidFill>
              </a:rPr>
              <a:t>Region segmentation</a:t>
            </a:r>
          </a:p>
          <a:p>
            <a:pPr lvl="1"/>
            <a:r>
              <a:rPr lang="en-US" dirty="0" smtClean="0">
                <a:solidFill>
                  <a:schemeClr val="bg1">
                    <a:lumMod val="85000"/>
                  </a:schemeClr>
                </a:solidFill>
              </a:rPr>
              <a:t>Features</a:t>
            </a:r>
            <a:endParaRPr lang="en-US" dirty="0">
              <a:solidFill>
                <a:schemeClr val="bg1">
                  <a:lumMod val="85000"/>
                </a:schemeClr>
              </a:solidFill>
            </a:endParaRPr>
          </a:p>
          <a:p>
            <a:r>
              <a:rPr lang="en-US" dirty="0" smtClean="0"/>
              <a:t>Mid Level Vision</a:t>
            </a:r>
          </a:p>
          <a:p>
            <a:pPr lvl="1"/>
            <a:r>
              <a:rPr lang="en-US" dirty="0" smtClean="0"/>
              <a:t>Reconstruction</a:t>
            </a:r>
          </a:p>
          <a:p>
            <a:pPr lvl="1"/>
            <a:r>
              <a:rPr lang="en-US" dirty="0" smtClean="0"/>
              <a:t>Depth</a:t>
            </a:r>
          </a:p>
          <a:p>
            <a:pPr lvl="1"/>
            <a:r>
              <a:rPr lang="en-US" dirty="0" smtClean="0"/>
              <a:t>Motion Estimation</a:t>
            </a:r>
            <a:endParaRPr lang="en-US" dirty="0"/>
          </a:p>
          <a:p>
            <a:r>
              <a:rPr lang="en-US" dirty="0" smtClean="0">
                <a:solidFill>
                  <a:schemeClr val="bg1">
                    <a:lumMod val="75000"/>
                  </a:schemeClr>
                </a:solidFill>
              </a:rPr>
              <a:t>High Level Vision</a:t>
            </a:r>
          </a:p>
          <a:p>
            <a:pPr lvl="1"/>
            <a:r>
              <a:rPr lang="en-US" dirty="0" smtClean="0">
                <a:solidFill>
                  <a:srgbClr val="D9D9D9"/>
                </a:solidFill>
              </a:rPr>
              <a:t>Category detection</a:t>
            </a:r>
          </a:p>
          <a:p>
            <a:pPr lvl="1"/>
            <a:r>
              <a:rPr lang="en-US" dirty="0" smtClean="0">
                <a:solidFill>
                  <a:srgbClr val="D9D9D9"/>
                </a:solidFill>
              </a:rPr>
              <a:t>Activity </a:t>
            </a:r>
            <a:r>
              <a:rPr lang="en-US" dirty="0">
                <a:solidFill>
                  <a:srgbClr val="D9D9D9"/>
                </a:solidFill>
              </a:rPr>
              <a:t>r</a:t>
            </a:r>
            <a:r>
              <a:rPr lang="en-US" dirty="0" smtClean="0">
                <a:solidFill>
                  <a:srgbClr val="D9D9D9"/>
                </a:solidFill>
              </a:rPr>
              <a:t>ecognition</a:t>
            </a:r>
          </a:p>
          <a:p>
            <a:pPr lvl="1"/>
            <a:r>
              <a:rPr lang="en-US" dirty="0" smtClean="0">
                <a:solidFill>
                  <a:srgbClr val="D9D9D9"/>
                </a:solidFill>
              </a:rPr>
              <a:t>Deep understandings</a:t>
            </a:r>
          </a:p>
          <a:p>
            <a:pPr lvl="1"/>
            <a:endParaRPr lang="en-US" dirty="0" smtClean="0"/>
          </a:p>
          <a:p>
            <a:pPr lvl="1"/>
            <a:endParaRPr lang="en-US" dirty="0" smtClean="0"/>
          </a:p>
          <a:p>
            <a:pPr marL="0" indent="0">
              <a:buNone/>
            </a:pPr>
            <a:endParaRPr lang="en-US" dirty="0"/>
          </a:p>
        </p:txBody>
      </p:sp>
      <p:pic>
        <p:nvPicPr>
          <p:cNvPr id="4" name="Picture 3" descr="Hannaneh.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6996" y="2475971"/>
            <a:ext cx="5103626" cy="3168473"/>
          </a:xfrm>
          <a:prstGeom prst="rect">
            <a:avLst/>
          </a:prstGeom>
        </p:spPr>
      </p:pic>
      <p:sp>
        <p:nvSpPr>
          <p:cNvPr id="6" name="Cube 5"/>
          <p:cNvSpPr/>
          <p:nvPr/>
        </p:nvSpPr>
        <p:spPr>
          <a:xfrm>
            <a:off x="4515928" y="2737435"/>
            <a:ext cx="323514" cy="2286121"/>
          </a:xfrm>
          <a:prstGeom prst="cube">
            <a:avLst/>
          </a:prstGeom>
          <a:gradFill flip="none" rotWithShape="1">
            <a:gsLst>
              <a:gs pos="0">
                <a:schemeClr val="accent5">
                  <a:tint val="100000"/>
                  <a:shade val="100000"/>
                  <a:satMod val="130000"/>
                  <a:alpha val="52000"/>
                </a:schemeClr>
              </a:gs>
              <a:gs pos="100000">
                <a:schemeClr val="accent5">
                  <a:tint val="50000"/>
                  <a:shade val="100000"/>
                  <a:satMod val="350000"/>
                  <a:alpha val="52000"/>
                </a:schemeClr>
              </a:gs>
            </a:gsLst>
            <a:lin ang="16200000" scaled="0"/>
            <a:tileRect/>
          </a:gra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
        <p:nvSpPr>
          <p:cNvPr id="5" name="Cube 4"/>
          <p:cNvSpPr/>
          <p:nvPr/>
        </p:nvSpPr>
        <p:spPr>
          <a:xfrm>
            <a:off x="6438616" y="3838221"/>
            <a:ext cx="1523638" cy="1665111"/>
          </a:xfrm>
          <a:prstGeom prst="cube">
            <a:avLst/>
          </a:prstGeom>
          <a:gradFill flip="none" rotWithShape="1">
            <a:gsLst>
              <a:gs pos="0">
                <a:schemeClr val="accent5">
                  <a:tint val="100000"/>
                  <a:shade val="100000"/>
                  <a:satMod val="130000"/>
                  <a:alpha val="52000"/>
                </a:schemeClr>
              </a:gs>
              <a:gs pos="100000">
                <a:schemeClr val="accent5">
                  <a:tint val="50000"/>
                  <a:shade val="100000"/>
                  <a:satMod val="350000"/>
                  <a:alpha val="52000"/>
                </a:schemeClr>
              </a:gs>
            </a:gsLst>
            <a:lin ang="16200000" scaled="0"/>
            <a:tileRect/>
          </a:gra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sp>
        <p:nvSpPr>
          <p:cNvPr id="7" name="Cube 6"/>
          <p:cNvSpPr/>
          <p:nvPr/>
        </p:nvSpPr>
        <p:spPr>
          <a:xfrm>
            <a:off x="4021668" y="3838221"/>
            <a:ext cx="1989665" cy="1635060"/>
          </a:xfrm>
          <a:prstGeom prst="cube">
            <a:avLst/>
          </a:prstGeom>
          <a:gradFill flip="none" rotWithShape="1">
            <a:gsLst>
              <a:gs pos="0">
                <a:schemeClr val="accent5">
                  <a:tint val="100000"/>
                  <a:shade val="100000"/>
                  <a:satMod val="130000"/>
                  <a:alpha val="52000"/>
                </a:schemeClr>
              </a:gs>
              <a:gs pos="100000">
                <a:schemeClr val="accent5">
                  <a:tint val="50000"/>
                  <a:shade val="100000"/>
                  <a:satMod val="350000"/>
                  <a:alpha val="52000"/>
                </a:schemeClr>
              </a:gs>
            </a:gsLst>
            <a:lin ang="16200000" scaled="0"/>
            <a:tileRect/>
          </a:gra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grpSp>
        <p:nvGrpSpPr>
          <p:cNvPr id="8" name="Group 7"/>
          <p:cNvGrpSpPr/>
          <p:nvPr/>
        </p:nvGrpSpPr>
        <p:grpSpPr>
          <a:xfrm>
            <a:off x="4999439" y="2737435"/>
            <a:ext cx="2870447" cy="1274237"/>
            <a:chOff x="7048962" y="4720041"/>
            <a:chExt cx="2870447" cy="1274237"/>
          </a:xfrm>
        </p:grpSpPr>
        <p:cxnSp>
          <p:nvCxnSpPr>
            <p:cNvPr id="9" name="Straight Arrow Connector 8"/>
            <p:cNvCxnSpPr>
              <a:stCxn id="10" idx="2"/>
            </p:cNvCxnSpPr>
            <p:nvPr/>
          </p:nvCxnSpPr>
          <p:spPr>
            <a:xfrm flipH="1">
              <a:off x="7466534" y="5089373"/>
              <a:ext cx="1017652" cy="904905"/>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7048962" y="4720041"/>
              <a:ext cx="2870447" cy="369332"/>
            </a:xfrm>
            <a:prstGeom prst="rect">
              <a:avLst/>
            </a:prstGeom>
            <a:noFill/>
          </p:spPr>
          <p:txBody>
            <a:bodyPr wrap="square" rtlCol="0">
              <a:spAutoFit/>
            </a:bodyPr>
            <a:lstStyle/>
            <a:p>
              <a:r>
                <a:rPr lang="en-US" dirty="0" smtClean="0">
                  <a:solidFill>
                    <a:srgbClr val="FF0000"/>
                  </a:solidFill>
                </a:rPr>
                <a:t>The car is in front of the pole</a:t>
              </a:r>
              <a:endParaRPr lang="en-US" dirty="0">
                <a:solidFill>
                  <a:srgbClr val="FF0000"/>
                </a:solidFill>
              </a:endParaRPr>
            </a:p>
          </p:txBody>
        </p:sp>
      </p:grpSp>
      <p:sp>
        <p:nvSpPr>
          <p:cNvPr id="11" name="Slide Number Placeholder 10"/>
          <p:cNvSpPr>
            <a:spLocks noGrp="1"/>
          </p:cNvSpPr>
          <p:nvPr>
            <p:ph type="sldNum" sz="quarter" idx="12"/>
          </p:nvPr>
        </p:nvSpPr>
        <p:spPr/>
        <p:txBody>
          <a:bodyPr/>
          <a:lstStyle/>
          <a:p>
            <a:fld id="{AD4E86B5-A92D-294E-92AF-8654113B1844}" type="slidenum">
              <a:rPr lang="en-US" smtClean="0"/>
              <a:t>16</a:t>
            </a:fld>
            <a:endParaRPr lang="en-US"/>
          </a:p>
        </p:txBody>
      </p:sp>
    </p:spTree>
    <p:extLst>
      <p:ext uri="{BB962C8B-B14F-4D97-AF65-F5344CB8AC3E}">
        <p14:creationId xmlns:p14="http://schemas.microsoft.com/office/powerpoint/2010/main" val="41672384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2"/>
          <p:cNvSpPr>
            <a:spLocks noGrp="1" noChangeArrowheads="1"/>
          </p:cNvSpPr>
          <p:nvPr>
            <p:ph type="title"/>
          </p:nvPr>
        </p:nvSpPr>
        <p:spPr/>
        <p:txBody>
          <a:bodyPr/>
          <a:lstStyle/>
          <a:p>
            <a:r>
              <a:rPr lang="en-US"/>
              <a:t>Applications:  3D Scanning</a:t>
            </a:r>
          </a:p>
        </p:txBody>
      </p:sp>
      <p:pic>
        <p:nvPicPr>
          <p:cNvPr id="335876" name="Picture 4" descr="David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143000"/>
            <a:ext cx="5075238" cy="316547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35882" name="Object 10"/>
          <p:cNvGraphicFramePr>
            <a:graphicFrameLocks noChangeAspect="1"/>
          </p:cNvGraphicFramePr>
          <p:nvPr/>
        </p:nvGraphicFramePr>
        <p:xfrm>
          <a:off x="6096000" y="1257300"/>
          <a:ext cx="2819400" cy="2857500"/>
        </p:xfrm>
        <a:graphic>
          <a:graphicData uri="http://schemas.openxmlformats.org/presentationml/2006/ole">
            <mc:AlternateContent xmlns:mc="http://schemas.openxmlformats.org/markup-compatibility/2006">
              <mc:Choice xmlns:v="urn:schemas-microsoft-com:vml" Requires="v">
                <p:oleObj spid="_x0000_s136271" name="Photo Editor Photo" r:id="rId5" imgW="2819794" imgH="2857899" progId="MSPhotoEd.3">
                  <p:embed/>
                </p:oleObj>
              </mc:Choice>
              <mc:Fallback>
                <p:oleObj name="Photo Editor Photo" r:id="rId5" imgW="2819794" imgH="2857899" progId="MSPhotoEd.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0" y="1257300"/>
                        <a:ext cx="2819400" cy="285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35884" name="AutoShape 12"/>
          <p:cNvSpPr>
            <a:spLocks noChangeArrowheads="1"/>
          </p:cNvSpPr>
          <p:nvPr/>
        </p:nvSpPr>
        <p:spPr bwMode="auto">
          <a:xfrm>
            <a:off x="5486400" y="2514600"/>
            <a:ext cx="533400" cy="304800"/>
          </a:xfrm>
          <a:prstGeom prst="rightArrow">
            <a:avLst>
              <a:gd name="adj1" fmla="val 50000"/>
              <a:gd name="adj2" fmla="val 43750"/>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35885" name="Text Box 13"/>
          <p:cNvSpPr txBox="1">
            <a:spLocks noChangeArrowheads="1"/>
          </p:cNvSpPr>
          <p:nvPr/>
        </p:nvSpPr>
        <p:spPr bwMode="auto">
          <a:xfrm>
            <a:off x="1981200" y="4572000"/>
            <a:ext cx="5422900"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a:latin typeface="Arial" charset="0"/>
              </a:rPr>
              <a:t>Scanning Michelangelo</a:t>
            </a:r>
            <a:r>
              <a:rPr lang="ja-JP" altLang="en-US">
                <a:latin typeface="Arial"/>
              </a:rPr>
              <a:t>’</a:t>
            </a:r>
            <a:r>
              <a:rPr lang="en-US">
                <a:latin typeface="Arial" charset="0"/>
              </a:rPr>
              <a:t>s </a:t>
            </a:r>
            <a:r>
              <a:rPr lang="ja-JP" altLang="en-US" i="1">
                <a:latin typeface="Arial"/>
              </a:rPr>
              <a:t>“</a:t>
            </a:r>
            <a:r>
              <a:rPr lang="en-US" i="1">
                <a:latin typeface="Arial" charset="0"/>
              </a:rPr>
              <a:t>The David</a:t>
            </a:r>
            <a:r>
              <a:rPr lang="ja-JP" altLang="en-US" i="1">
                <a:latin typeface="Arial"/>
              </a:rPr>
              <a:t>”</a:t>
            </a:r>
            <a:endParaRPr lang="en-US" i="1">
              <a:latin typeface="Arial" charset="0"/>
            </a:endParaRPr>
          </a:p>
          <a:p>
            <a:pPr lvl="1">
              <a:buFontTx/>
              <a:buChar char="•"/>
            </a:pPr>
            <a:r>
              <a:rPr lang="en-US" sz="2000">
                <a:latin typeface="Arial" charset="0"/>
              </a:rPr>
              <a:t>  </a:t>
            </a:r>
            <a:r>
              <a:rPr lang="en-US" sz="2000">
                <a:latin typeface="Arial" charset="0"/>
                <a:hlinkClick r:id="rId7"/>
              </a:rPr>
              <a:t>The Digital Michelangelo Project</a:t>
            </a:r>
            <a:endParaRPr lang="en-US" sz="2000">
              <a:latin typeface="Arial" charset="0"/>
            </a:endParaRPr>
          </a:p>
          <a:p>
            <a:pPr lvl="2"/>
            <a:r>
              <a:rPr lang="en-US" sz="2000">
                <a:latin typeface="Arial" charset="0"/>
              </a:rPr>
              <a:t>- </a:t>
            </a:r>
            <a:r>
              <a:rPr lang="en-US" sz="1400">
                <a:latin typeface="Arial" charset="0"/>
              </a:rPr>
              <a:t>http://graphics.stanford.edu/projects/mich/</a:t>
            </a:r>
          </a:p>
          <a:p>
            <a:pPr lvl="1">
              <a:buFontTx/>
              <a:buChar char="•"/>
            </a:pPr>
            <a:r>
              <a:rPr lang="en-US" sz="2000">
                <a:latin typeface="Arial" charset="0"/>
              </a:rPr>
              <a:t>  UW Prof. </a:t>
            </a:r>
            <a:r>
              <a:rPr lang="en-US" sz="2000">
                <a:latin typeface="Arial" charset="0"/>
                <a:hlinkClick r:id="rId8"/>
              </a:rPr>
              <a:t>Brian Curless</a:t>
            </a:r>
            <a:r>
              <a:rPr lang="en-US" sz="2000">
                <a:latin typeface="Arial" charset="0"/>
              </a:rPr>
              <a:t>, collaborator</a:t>
            </a:r>
          </a:p>
          <a:p>
            <a:pPr lvl="1">
              <a:buFontTx/>
              <a:buChar char="•"/>
            </a:pPr>
            <a:r>
              <a:rPr lang="en-US" sz="2000">
                <a:latin typeface="Arial" charset="0"/>
              </a:rPr>
              <a:t>  2 BILLION polygons, accuracy to .29mm</a:t>
            </a:r>
          </a:p>
        </p:txBody>
      </p:sp>
      <p:sp>
        <p:nvSpPr>
          <p:cNvPr id="2" name="Slide Number Placeholder 1"/>
          <p:cNvSpPr>
            <a:spLocks noGrp="1"/>
          </p:cNvSpPr>
          <p:nvPr>
            <p:ph type="sldNum" sz="quarter" idx="12"/>
          </p:nvPr>
        </p:nvSpPr>
        <p:spPr/>
        <p:txBody>
          <a:bodyPr/>
          <a:lstStyle/>
          <a:p>
            <a:fld id="{AD4E86B5-A92D-294E-92AF-8654113B1844}" type="slidenum">
              <a:rPr lang="en-US" smtClean="0"/>
              <a:t>17</a:t>
            </a:fld>
            <a:endParaRPr lang="en-US"/>
          </a:p>
        </p:txBody>
      </p:sp>
    </p:spTree>
    <p:extLst>
      <p:ext uri="{BB962C8B-B14F-4D97-AF65-F5344CB8AC3E}">
        <p14:creationId xmlns:p14="http://schemas.microsoft.com/office/powerpoint/2010/main" val="4960982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6594" name="Picture 2" descr="fd35h-csh-s-and-bfd41h-csh-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8213" y="1023938"/>
            <a:ext cx="4802187" cy="4995862"/>
          </a:xfrm>
          <a:prstGeom prst="rect">
            <a:avLst/>
          </a:prstGeom>
          <a:noFill/>
          <a:extLst>
            <a:ext uri="{909E8E84-426E-40DD-AFC4-6F175D3DCCD1}">
              <a14:hiddenFill xmlns:a14="http://schemas.microsoft.com/office/drawing/2010/main">
                <a:solidFill>
                  <a:srgbClr val="FFFFFF"/>
                </a:solidFill>
              </a14:hiddenFill>
            </a:ext>
          </a:extLst>
        </p:spPr>
      </p:pic>
      <p:sp>
        <p:nvSpPr>
          <p:cNvPr id="366595" name="Rectangle 3"/>
          <p:cNvSpPr>
            <a:spLocks noChangeArrowheads="1"/>
          </p:cNvSpPr>
          <p:nvPr/>
        </p:nvSpPr>
        <p:spPr bwMode="auto">
          <a:xfrm>
            <a:off x="533400" y="6019800"/>
            <a:ext cx="7772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742950" lvl="1" indent="-285750" algn="ctr">
              <a:spcBef>
                <a:spcPct val="20000"/>
              </a:spcBef>
            </a:pPr>
            <a:r>
              <a:rPr lang="en-US" sz="1600" i="1">
                <a:latin typeface="Arial" charset="0"/>
              </a:rPr>
              <a:t>The Digital Michelangelo Project</a:t>
            </a:r>
            <a:r>
              <a:rPr lang="en-US" sz="1600">
                <a:latin typeface="Arial" charset="0"/>
              </a:rPr>
              <a:t>, Levoy et al.</a:t>
            </a:r>
          </a:p>
        </p:txBody>
      </p:sp>
      <p:sp>
        <p:nvSpPr>
          <p:cNvPr id="2" name="Slide Number Placeholder 1"/>
          <p:cNvSpPr>
            <a:spLocks noGrp="1"/>
          </p:cNvSpPr>
          <p:nvPr>
            <p:ph type="sldNum" sz="quarter" idx="12"/>
          </p:nvPr>
        </p:nvSpPr>
        <p:spPr/>
        <p:txBody>
          <a:bodyPr/>
          <a:lstStyle/>
          <a:p>
            <a:fld id="{AD4E86B5-A92D-294E-92AF-8654113B1844}" type="slidenum">
              <a:rPr lang="en-US" smtClean="0"/>
              <a:t>18</a:t>
            </a:fld>
            <a:endParaRPr lang="en-US"/>
          </a:p>
        </p:txBody>
      </p:sp>
    </p:spTree>
    <p:extLst>
      <p:ext uri="{BB962C8B-B14F-4D97-AF65-F5344CB8AC3E}">
        <p14:creationId xmlns:p14="http://schemas.microsoft.com/office/powerpoint/2010/main" val="1630917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Rectangle 2"/>
          <p:cNvSpPr>
            <a:spLocks noGrp="1" noChangeArrowheads="1"/>
          </p:cNvSpPr>
          <p:nvPr>
            <p:ph type="body" idx="1"/>
          </p:nvPr>
        </p:nvSpPr>
        <p:spPr/>
        <p:txBody>
          <a:bodyPr/>
          <a:lstStyle/>
          <a:p>
            <a:endParaRPr lang="en-US"/>
          </a:p>
        </p:txBody>
      </p:sp>
      <p:pic>
        <p:nvPicPr>
          <p:cNvPr id="367619" name="Picture 3" descr="david-classic-leftligh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0" y="762000"/>
            <a:ext cx="5372100" cy="5876925"/>
          </a:xfrm>
          <a:prstGeom prst="rect">
            <a:avLst/>
          </a:prstGeom>
          <a:noFill/>
          <a:extLst>
            <a:ext uri="{909E8E84-426E-40DD-AFC4-6F175D3DCCD1}">
              <a14:hiddenFill xmlns:a14="http://schemas.microsoft.com/office/drawing/2010/main">
                <a:solidFill>
                  <a:srgbClr val="FFFFFF"/>
                </a:solidFill>
              </a14:hiddenFill>
            </a:ext>
          </a:extLst>
        </p:spPr>
      </p:pic>
      <p:sp>
        <p:nvSpPr>
          <p:cNvPr id="367620" name="Rectangle 4"/>
          <p:cNvSpPr>
            <a:spLocks noGrp="1" noChangeArrowheads="1"/>
          </p:cNvSpPr>
          <p:nvPr>
            <p:ph type="title"/>
          </p:nvPr>
        </p:nvSpPr>
        <p:spPr/>
        <p:txBody>
          <a:bodyPr/>
          <a:lstStyle/>
          <a:p>
            <a:endParaRPr lang="en-US"/>
          </a:p>
        </p:txBody>
      </p:sp>
      <p:sp>
        <p:nvSpPr>
          <p:cNvPr id="2" name="Slide Number Placeholder 1"/>
          <p:cNvSpPr>
            <a:spLocks noGrp="1"/>
          </p:cNvSpPr>
          <p:nvPr>
            <p:ph type="sldNum" sz="quarter" idx="12"/>
          </p:nvPr>
        </p:nvSpPr>
        <p:spPr/>
        <p:txBody>
          <a:bodyPr/>
          <a:lstStyle/>
          <a:p>
            <a:fld id="{AD4E86B5-A92D-294E-92AF-8654113B1844}" type="slidenum">
              <a:rPr lang="en-US" smtClean="0"/>
              <a:t>19</a:t>
            </a:fld>
            <a:endParaRPr lang="en-US"/>
          </a:p>
        </p:txBody>
      </p:sp>
    </p:spTree>
    <p:extLst>
      <p:ext uri="{BB962C8B-B14F-4D97-AF65-F5344CB8AC3E}">
        <p14:creationId xmlns:p14="http://schemas.microsoft.com/office/powerpoint/2010/main" val="66157880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Rectangle 2"/>
          <p:cNvSpPr>
            <a:spLocks noGrp="1" noChangeArrowheads="1"/>
          </p:cNvSpPr>
          <p:nvPr>
            <p:ph type="title"/>
          </p:nvPr>
        </p:nvSpPr>
        <p:spPr/>
        <p:txBody>
          <a:bodyPr/>
          <a:lstStyle/>
          <a:p>
            <a:endParaRPr lang="en-US"/>
          </a:p>
        </p:txBody>
      </p:sp>
      <p:sp>
        <p:nvSpPr>
          <p:cNvPr id="368643" name="Rectangle 3"/>
          <p:cNvSpPr>
            <a:spLocks noGrp="1" noChangeArrowheads="1"/>
          </p:cNvSpPr>
          <p:nvPr>
            <p:ph type="body" idx="1"/>
          </p:nvPr>
        </p:nvSpPr>
        <p:spPr/>
        <p:txBody>
          <a:bodyPr/>
          <a:lstStyle/>
          <a:p>
            <a:endParaRPr lang="en-US"/>
          </a:p>
        </p:txBody>
      </p:sp>
      <p:pic>
        <p:nvPicPr>
          <p:cNvPr id="368644" name="Picture 4" descr="david-righteye-and-hair-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495300"/>
            <a:ext cx="7315200" cy="58674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AD4E86B5-A92D-294E-92AF-8654113B1844}" type="slidenum">
              <a:rPr lang="en-US" smtClean="0"/>
              <a:t>20</a:t>
            </a:fld>
            <a:endParaRPr lang="en-US"/>
          </a:p>
        </p:txBody>
      </p:sp>
    </p:spTree>
    <p:extLst>
      <p:ext uri="{BB962C8B-B14F-4D97-AF65-F5344CB8AC3E}">
        <p14:creationId xmlns:p14="http://schemas.microsoft.com/office/powerpoint/2010/main" val="13503189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6" name="Rectangle 2"/>
          <p:cNvSpPr>
            <a:spLocks noGrp="1" noChangeArrowheads="1"/>
          </p:cNvSpPr>
          <p:nvPr>
            <p:ph type="title"/>
          </p:nvPr>
        </p:nvSpPr>
        <p:spPr/>
        <p:txBody>
          <a:bodyPr/>
          <a:lstStyle/>
          <a:p>
            <a:endParaRPr lang="en-US"/>
          </a:p>
        </p:txBody>
      </p:sp>
      <p:sp>
        <p:nvSpPr>
          <p:cNvPr id="369667" name="Rectangle 3"/>
          <p:cNvSpPr>
            <a:spLocks noGrp="1" noChangeArrowheads="1"/>
          </p:cNvSpPr>
          <p:nvPr>
            <p:ph type="body" idx="1"/>
          </p:nvPr>
        </p:nvSpPr>
        <p:spPr/>
        <p:txBody>
          <a:bodyPr/>
          <a:lstStyle/>
          <a:p>
            <a:endParaRPr lang="en-US"/>
          </a:p>
        </p:txBody>
      </p:sp>
      <p:pic>
        <p:nvPicPr>
          <p:cNvPr id="369668" name="Picture 4" descr="david-eye-qtrmm-ss-annotat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8238" y="1657350"/>
            <a:ext cx="7472362" cy="428625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AD4E86B5-A92D-294E-92AF-8654113B1844}" type="slidenum">
              <a:rPr lang="en-US" smtClean="0"/>
              <a:t>21</a:t>
            </a:fld>
            <a:endParaRPr lang="en-US"/>
          </a:p>
        </p:txBody>
      </p:sp>
    </p:spTree>
    <p:extLst>
      <p:ext uri="{BB962C8B-B14F-4D97-AF65-F5344CB8AC3E}">
        <p14:creationId xmlns:p14="http://schemas.microsoft.com/office/powerpoint/2010/main" val="126803581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Rectangle 2"/>
          <p:cNvSpPr>
            <a:spLocks noGrp="1" noChangeArrowheads="1"/>
          </p:cNvSpPr>
          <p:nvPr>
            <p:ph type="title"/>
          </p:nvPr>
        </p:nvSpPr>
        <p:spPr/>
        <p:txBody>
          <a:bodyPr/>
          <a:lstStyle/>
          <a:p>
            <a:endParaRPr lang="en-US"/>
          </a:p>
        </p:txBody>
      </p:sp>
      <p:sp>
        <p:nvSpPr>
          <p:cNvPr id="370691" name="Rectangle 3"/>
          <p:cNvSpPr>
            <a:spLocks noGrp="1" noChangeArrowheads="1"/>
          </p:cNvSpPr>
          <p:nvPr>
            <p:ph type="body" idx="1"/>
          </p:nvPr>
        </p:nvSpPr>
        <p:spPr/>
        <p:txBody>
          <a:bodyPr/>
          <a:lstStyle/>
          <a:p>
            <a:endParaRPr lang="en-US"/>
          </a:p>
        </p:txBody>
      </p:sp>
      <p:pic>
        <p:nvPicPr>
          <p:cNvPr id="370692" name="Picture 4" descr="david-eye-vrip-wirefram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8250" y="671513"/>
            <a:ext cx="6667500" cy="5514975"/>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AD4E86B5-A92D-294E-92AF-8654113B1844}" type="slidenum">
              <a:rPr lang="en-US" smtClean="0"/>
              <a:t>22</a:t>
            </a:fld>
            <a:endParaRPr lang="en-US"/>
          </a:p>
        </p:txBody>
      </p:sp>
    </p:spTree>
    <p:extLst>
      <p:ext uri="{BB962C8B-B14F-4D97-AF65-F5344CB8AC3E}">
        <p14:creationId xmlns:p14="http://schemas.microsoft.com/office/powerpoint/2010/main" val="8306046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17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662113"/>
            <a:ext cx="1571625" cy="4052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37171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3657600"/>
            <a:ext cx="3581400" cy="268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37171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9200" y="609600"/>
            <a:ext cx="3295650" cy="218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 name="Slide Number Placeholder 1"/>
          <p:cNvSpPr>
            <a:spLocks noGrp="1"/>
          </p:cNvSpPr>
          <p:nvPr>
            <p:ph type="sldNum" sz="quarter" idx="12"/>
          </p:nvPr>
        </p:nvSpPr>
        <p:spPr/>
        <p:txBody>
          <a:bodyPr/>
          <a:lstStyle/>
          <a:p>
            <a:fld id="{AD4E86B5-A92D-294E-92AF-8654113B1844}" type="slidenum">
              <a:rPr lang="en-US" smtClean="0"/>
              <a:t>23</a:t>
            </a:fld>
            <a:endParaRPr lang="en-US"/>
          </a:p>
        </p:txBody>
      </p:sp>
    </p:spTree>
    <p:extLst>
      <p:ext uri="{BB962C8B-B14F-4D97-AF65-F5344CB8AC3E}">
        <p14:creationId xmlns:p14="http://schemas.microsoft.com/office/powerpoint/2010/main" val="61955974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00063"/>
          </a:xfrm>
        </p:spPr>
        <p:txBody>
          <a:bodyPr>
            <a:normAutofit fontScale="90000"/>
          </a:bodyPr>
          <a:lstStyle/>
          <a:p>
            <a:r>
              <a:rPr lang="en-US" sz="3100">
                <a:latin typeface="Arial" charset="0"/>
                <a:ea typeface="ＭＳ Ｐゴシック" charset="0"/>
                <a:cs typeface="ＭＳ Ｐゴシック" charset="0"/>
              </a:rPr>
              <a:t>Google</a:t>
            </a:r>
            <a:r>
              <a:rPr lang="ja-JP" altLang="en-US" sz="3100">
                <a:latin typeface="Arial" charset="0"/>
                <a:ea typeface="ＭＳ Ｐゴシック" charset="0"/>
                <a:cs typeface="ＭＳ Ｐゴシック" charset="0"/>
              </a:rPr>
              <a:t>’</a:t>
            </a:r>
            <a:r>
              <a:rPr lang="en-US" sz="3100">
                <a:latin typeface="Arial" charset="0"/>
                <a:ea typeface="ＭＳ Ｐゴシック" charset="0"/>
                <a:cs typeface="ＭＳ Ｐゴシック" charset="0"/>
              </a:rPr>
              <a:t>s 3D Maps </a:t>
            </a:r>
            <a:br>
              <a:rPr lang="en-US" sz="3100">
                <a:latin typeface="Arial" charset="0"/>
                <a:ea typeface="ＭＳ Ｐゴシック" charset="0"/>
                <a:cs typeface="ＭＳ Ｐゴシック" charset="0"/>
              </a:rPr>
            </a:br>
            <a:r>
              <a:rPr lang="en-US" sz="3100">
                <a:latin typeface="Arial" charset="0"/>
                <a:ea typeface="ＭＳ Ｐゴシック" charset="0"/>
                <a:cs typeface="ＭＳ Ｐゴシック" charset="0"/>
              </a:rPr>
              <a:t>Structure estimation from tourist photos  </a:t>
            </a:r>
          </a:p>
        </p:txBody>
      </p:sp>
      <p:pic>
        <p:nvPicPr>
          <p:cNvPr id="44035" name="Picture 3"/>
          <p:cNvPicPr>
            <a:picLocks noChangeAspect="1"/>
          </p:cNvPicPr>
          <p:nvPr/>
        </p:nvPicPr>
        <p:blipFill>
          <a:blip r:embed="rId2">
            <a:extLst>
              <a:ext uri="{28A0092B-C50C-407E-A947-70E740481C1C}">
                <a14:useLocalDpi xmlns:a14="http://schemas.microsoft.com/office/drawing/2010/main" val="0"/>
              </a:ext>
            </a:extLst>
          </a:blip>
          <a:srcRect l="1134" t="3036" r="1210"/>
          <a:stretch>
            <a:fillRect/>
          </a:stretch>
        </p:blipFill>
        <p:spPr bwMode="auto">
          <a:xfrm>
            <a:off x="68263" y="1174750"/>
            <a:ext cx="8963025"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12"/>
          </p:nvPr>
        </p:nvSpPr>
        <p:spPr/>
        <p:txBody>
          <a:bodyPr/>
          <a:lstStyle/>
          <a:p>
            <a:fld id="{AD4E86B5-A92D-294E-92AF-8654113B1844}" type="slidenum">
              <a:rPr lang="en-US" smtClean="0"/>
              <a:t>24</a:t>
            </a:fld>
            <a:endParaRPr lang="en-US"/>
          </a:p>
        </p:txBody>
      </p:sp>
    </p:spTree>
    <p:extLst>
      <p:ext uri="{BB962C8B-B14F-4D97-AF65-F5344CB8AC3E}">
        <p14:creationId xmlns:p14="http://schemas.microsoft.com/office/powerpoint/2010/main" val="338863031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a:latin typeface="Arial" charset="0"/>
                <a:ea typeface="ＭＳ Ｐゴシック" charset="0"/>
                <a:cs typeface="ＭＳ Ｐゴシック" charset="0"/>
              </a:rPr>
              <a:t>Apple</a:t>
            </a:r>
            <a:r>
              <a:rPr lang="ja-JP" altLang="en-US">
                <a:latin typeface="Arial" charset="0"/>
                <a:ea typeface="ＭＳ Ｐゴシック" charset="0"/>
                <a:cs typeface="ＭＳ Ｐゴシック" charset="0"/>
              </a:rPr>
              <a:t>’</a:t>
            </a:r>
            <a:r>
              <a:rPr lang="en-US">
                <a:latin typeface="Arial" charset="0"/>
                <a:ea typeface="ＭＳ Ｐゴシック" charset="0"/>
                <a:cs typeface="ＭＳ Ｐゴシック" charset="0"/>
              </a:rPr>
              <a:t>s 3D maps</a:t>
            </a:r>
          </a:p>
        </p:txBody>
      </p:sp>
      <p:pic>
        <p:nvPicPr>
          <p:cNvPr id="4505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52550" y="1123950"/>
            <a:ext cx="6438900" cy="461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AD4E86B5-A92D-294E-92AF-8654113B1844}" type="slidenum">
              <a:rPr lang="en-US" smtClean="0"/>
              <a:t>25</a:t>
            </a:fld>
            <a:endParaRPr lang="en-US"/>
          </a:p>
        </p:txBody>
      </p:sp>
      <p:sp>
        <p:nvSpPr>
          <p:cNvPr id="3" name="TextBox 2"/>
          <p:cNvSpPr txBox="1"/>
          <p:nvPr/>
        </p:nvSpPr>
        <p:spPr>
          <a:xfrm>
            <a:off x="1352550" y="6006363"/>
            <a:ext cx="4720972" cy="369332"/>
          </a:xfrm>
          <a:prstGeom prst="rect">
            <a:avLst/>
          </a:prstGeom>
          <a:noFill/>
        </p:spPr>
        <p:txBody>
          <a:bodyPr wrap="none" rtlCol="0">
            <a:spAutoFit/>
          </a:bodyPr>
          <a:lstStyle/>
          <a:p>
            <a:r>
              <a:rPr lang="en-US" dirty="0"/>
              <a:t>https://</a:t>
            </a:r>
            <a:r>
              <a:rPr lang="en-US" dirty="0">
                <a:hlinkClick r:id="rId4"/>
              </a:rPr>
              <a:t>www.youtube.com/watch?v=InIVv-LsgZE</a:t>
            </a:r>
            <a:endParaRPr lang="en-US" dirty="0"/>
          </a:p>
        </p:txBody>
      </p:sp>
    </p:spTree>
    <p:extLst>
      <p:ext uri="{BB962C8B-B14F-4D97-AF65-F5344CB8AC3E}">
        <p14:creationId xmlns:p14="http://schemas.microsoft.com/office/powerpoint/2010/main" val="99222546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Computer Vision</a:t>
            </a:r>
            <a:endParaRPr lang="en-US" dirty="0"/>
          </a:p>
        </p:txBody>
      </p:sp>
      <p:sp>
        <p:nvSpPr>
          <p:cNvPr id="3" name="Content Placeholder 2"/>
          <p:cNvSpPr>
            <a:spLocks noGrp="1"/>
          </p:cNvSpPr>
          <p:nvPr>
            <p:ph idx="1"/>
          </p:nvPr>
        </p:nvSpPr>
        <p:spPr>
          <a:xfrm>
            <a:off x="245535" y="1952975"/>
            <a:ext cx="8229600" cy="4525963"/>
          </a:xfrm>
        </p:spPr>
        <p:txBody>
          <a:bodyPr>
            <a:normAutofit fontScale="70000" lnSpcReduction="20000"/>
          </a:bodyPr>
          <a:lstStyle/>
          <a:p>
            <a:r>
              <a:rPr lang="en-US" dirty="0" smtClean="0">
                <a:solidFill>
                  <a:srgbClr val="BFBFBF"/>
                </a:solidFill>
              </a:rPr>
              <a:t>Low Level Vision</a:t>
            </a:r>
          </a:p>
          <a:p>
            <a:pPr lvl="1"/>
            <a:r>
              <a:rPr lang="en-US" dirty="0" smtClean="0">
                <a:solidFill>
                  <a:srgbClr val="BFBFBF"/>
                </a:solidFill>
              </a:rPr>
              <a:t>Measurements</a:t>
            </a:r>
          </a:p>
          <a:p>
            <a:pPr lvl="1"/>
            <a:r>
              <a:rPr lang="en-US" dirty="0" smtClean="0">
                <a:solidFill>
                  <a:srgbClr val="BFBFBF"/>
                </a:solidFill>
              </a:rPr>
              <a:t>Enhancements</a:t>
            </a:r>
          </a:p>
          <a:p>
            <a:pPr lvl="1"/>
            <a:r>
              <a:rPr lang="en-US" dirty="0" smtClean="0">
                <a:solidFill>
                  <a:srgbClr val="BFBFBF"/>
                </a:solidFill>
              </a:rPr>
              <a:t>Region segmentation</a:t>
            </a:r>
          </a:p>
          <a:p>
            <a:pPr lvl="1"/>
            <a:r>
              <a:rPr lang="en-US" dirty="0" smtClean="0">
                <a:solidFill>
                  <a:srgbClr val="BFBFBF"/>
                </a:solidFill>
              </a:rPr>
              <a:t>Features</a:t>
            </a:r>
            <a:endParaRPr lang="en-US" dirty="0">
              <a:solidFill>
                <a:srgbClr val="BFBFBF"/>
              </a:solidFill>
            </a:endParaRPr>
          </a:p>
          <a:p>
            <a:r>
              <a:rPr lang="en-US" dirty="0" smtClean="0">
                <a:solidFill>
                  <a:srgbClr val="D9D9D9"/>
                </a:solidFill>
              </a:rPr>
              <a:t>Mid Level Vision</a:t>
            </a:r>
          </a:p>
          <a:p>
            <a:pPr lvl="1"/>
            <a:r>
              <a:rPr lang="en-US" dirty="0" smtClean="0">
                <a:solidFill>
                  <a:srgbClr val="D9D9D9"/>
                </a:solidFill>
              </a:rPr>
              <a:t>Reconstruction</a:t>
            </a:r>
          </a:p>
          <a:p>
            <a:pPr lvl="1"/>
            <a:r>
              <a:rPr lang="en-US" dirty="0" smtClean="0">
                <a:solidFill>
                  <a:srgbClr val="D9D9D9"/>
                </a:solidFill>
              </a:rPr>
              <a:t>Depth</a:t>
            </a:r>
          </a:p>
          <a:p>
            <a:pPr lvl="1"/>
            <a:r>
              <a:rPr lang="en-US" dirty="0" smtClean="0">
                <a:solidFill>
                  <a:srgbClr val="D9D9D9"/>
                </a:solidFill>
              </a:rPr>
              <a:t>Motion Estimation</a:t>
            </a:r>
            <a:endParaRPr lang="en-US" dirty="0">
              <a:solidFill>
                <a:srgbClr val="D9D9D9"/>
              </a:solidFill>
            </a:endParaRPr>
          </a:p>
          <a:p>
            <a:r>
              <a:rPr lang="en-US" dirty="0" smtClean="0"/>
              <a:t>High Level Vision</a:t>
            </a:r>
          </a:p>
          <a:p>
            <a:pPr lvl="1"/>
            <a:r>
              <a:rPr lang="en-US" dirty="0" smtClean="0"/>
              <a:t>Category detection</a:t>
            </a:r>
          </a:p>
          <a:p>
            <a:pPr lvl="1"/>
            <a:r>
              <a:rPr lang="en-US" dirty="0" smtClean="0"/>
              <a:t>Activity </a:t>
            </a:r>
            <a:r>
              <a:rPr lang="en-US" dirty="0"/>
              <a:t>r</a:t>
            </a:r>
            <a:r>
              <a:rPr lang="en-US" dirty="0" smtClean="0"/>
              <a:t>ecognition</a:t>
            </a:r>
          </a:p>
          <a:p>
            <a:pPr lvl="1"/>
            <a:r>
              <a:rPr lang="en-US" dirty="0" smtClean="0"/>
              <a:t>Deep understandings</a:t>
            </a:r>
          </a:p>
          <a:p>
            <a:pPr lvl="1"/>
            <a:r>
              <a:rPr lang="en-US" dirty="0" smtClean="0"/>
              <a:t>Pose estimation</a:t>
            </a:r>
          </a:p>
          <a:p>
            <a:pPr lvl="1"/>
            <a:endParaRPr lang="en-US" dirty="0" smtClean="0"/>
          </a:p>
          <a:p>
            <a:pPr lvl="1"/>
            <a:endParaRPr lang="en-US" dirty="0" smtClean="0"/>
          </a:p>
          <a:p>
            <a:pPr marL="0" indent="0">
              <a:buNone/>
            </a:pPr>
            <a:endParaRPr lang="en-US" dirty="0"/>
          </a:p>
        </p:txBody>
      </p:sp>
      <p:pic>
        <p:nvPicPr>
          <p:cNvPr id="4" name="Picture 3" descr="Hannaneh.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6996" y="2475971"/>
            <a:ext cx="5103626" cy="3168473"/>
          </a:xfrm>
          <a:prstGeom prst="rect">
            <a:avLst/>
          </a:prstGeom>
        </p:spPr>
      </p:pic>
      <p:grpSp>
        <p:nvGrpSpPr>
          <p:cNvPr id="14" name="Group 13"/>
          <p:cNvGrpSpPr/>
          <p:nvPr/>
        </p:nvGrpSpPr>
        <p:grpSpPr>
          <a:xfrm>
            <a:off x="4845365" y="3521341"/>
            <a:ext cx="632056" cy="671061"/>
            <a:chOff x="7002374" y="5101549"/>
            <a:chExt cx="1123119" cy="671061"/>
          </a:xfrm>
        </p:grpSpPr>
        <p:cxnSp>
          <p:nvCxnSpPr>
            <p:cNvPr id="15" name="Straight Arrow Connector 14"/>
            <p:cNvCxnSpPr>
              <a:stCxn id="16" idx="2"/>
            </p:cNvCxnSpPr>
            <p:nvPr/>
          </p:nvCxnSpPr>
          <p:spPr>
            <a:xfrm flipH="1">
              <a:off x="7002374" y="5470881"/>
              <a:ext cx="632056" cy="301729"/>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7143367" y="5101549"/>
              <a:ext cx="982126" cy="369332"/>
            </a:xfrm>
            <a:prstGeom prst="rect">
              <a:avLst/>
            </a:prstGeom>
            <a:noFill/>
          </p:spPr>
          <p:txBody>
            <a:bodyPr wrap="square" rtlCol="0">
              <a:spAutoFit/>
            </a:bodyPr>
            <a:lstStyle/>
            <a:p>
              <a:r>
                <a:rPr lang="en-US" dirty="0" smtClean="0">
                  <a:solidFill>
                    <a:srgbClr val="FF0000"/>
                  </a:solidFill>
                </a:rPr>
                <a:t>Car</a:t>
              </a:r>
              <a:endParaRPr lang="en-US" dirty="0">
                <a:solidFill>
                  <a:srgbClr val="FF0000"/>
                </a:solidFill>
              </a:endParaRPr>
            </a:p>
          </p:txBody>
        </p:sp>
      </p:grpSp>
      <p:grpSp>
        <p:nvGrpSpPr>
          <p:cNvPr id="17" name="Group 16"/>
          <p:cNvGrpSpPr/>
          <p:nvPr/>
        </p:nvGrpSpPr>
        <p:grpSpPr>
          <a:xfrm>
            <a:off x="7760748" y="3521341"/>
            <a:ext cx="1059874" cy="796659"/>
            <a:chOff x="7745195" y="4702438"/>
            <a:chExt cx="1059874" cy="796659"/>
          </a:xfrm>
        </p:grpSpPr>
        <p:cxnSp>
          <p:nvCxnSpPr>
            <p:cNvPr id="18" name="Straight Arrow Connector 17"/>
            <p:cNvCxnSpPr/>
            <p:nvPr/>
          </p:nvCxnSpPr>
          <p:spPr>
            <a:xfrm flipH="1">
              <a:off x="7745195" y="5075174"/>
              <a:ext cx="484465" cy="423923"/>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7822943" y="4702438"/>
              <a:ext cx="982126" cy="369332"/>
            </a:xfrm>
            <a:prstGeom prst="rect">
              <a:avLst/>
            </a:prstGeom>
            <a:noFill/>
          </p:spPr>
          <p:txBody>
            <a:bodyPr wrap="square" rtlCol="0">
              <a:spAutoFit/>
            </a:bodyPr>
            <a:lstStyle/>
            <a:p>
              <a:r>
                <a:rPr lang="en-US" dirty="0" smtClean="0">
                  <a:solidFill>
                    <a:srgbClr val="FF0000"/>
                  </a:solidFill>
                </a:rPr>
                <a:t>Horse</a:t>
              </a:r>
              <a:endParaRPr lang="en-US" dirty="0">
                <a:solidFill>
                  <a:srgbClr val="FF0000"/>
                </a:solidFill>
              </a:endParaRPr>
            </a:p>
          </p:txBody>
        </p:sp>
      </p:grpSp>
      <p:grpSp>
        <p:nvGrpSpPr>
          <p:cNvPr id="20" name="Group 19"/>
          <p:cNvGrpSpPr/>
          <p:nvPr/>
        </p:nvGrpSpPr>
        <p:grpSpPr>
          <a:xfrm>
            <a:off x="6918773" y="2629717"/>
            <a:ext cx="1427076" cy="1079366"/>
            <a:chOff x="7377993" y="5934960"/>
            <a:chExt cx="1427076" cy="1079366"/>
          </a:xfrm>
        </p:grpSpPr>
        <p:cxnSp>
          <p:nvCxnSpPr>
            <p:cNvPr id="21" name="Straight Arrow Connector 20"/>
            <p:cNvCxnSpPr/>
            <p:nvPr/>
          </p:nvCxnSpPr>
          <p:spPr>
            <a:xfrm flipH="1">
              <a:off x="7377993" y="6304292"/>
              <a:ext cx="841975" cy="710034"/>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7822943" y="5934960"/>
              <a:ext cx="982126" cy="369332"/>
            </a:xfrm>
            <a:prstGeom prst="rect">
              <a:avLst/>
            </a:prstGeom>
            <a:noFill/>
          </p:spPr>
          <p:txBody>
            <a:bodyPr wrap="square" rtlCol="0">
              <a:spAutoFit/>
            </a:bodyPr>
            <a:lstStyle/>
            <a:p>
              <a:r>
                <a:rPr lang="en-US" dirty="0" smtClean="0">
                  <a:solidFill>
                    <a:srgbClr val="FF0000"/>
                  </a:solidFill>
                </a:rPr>
                <a:t>Person</a:t>
              </a:r>
              <a:endParaRPr lang="en-US" dirty="0">
                <a:solidFill>
                  <a:srgbClr val="FF0000"/>
                </a:solidFill>
              </a:endParaRPr>
            </a:p>
          </p:txBody>
        </p:sp>
      </p:grpSp>
      <p:sp>
        <p:nvSpPr>
          <p:cNvPr id="23" name="TextBox 22"/>
          <p:cNvSpPr txBox="1"/>
          <p:nvPr/>
        </p:nvSpPr>
        <p:spPr>
          <a:xfrm>
            <a:off x="4710003" y="2629717"/>
            <a:ext cx="982126" cy="369332"/>
          </a:xfrm>
          <a:prstGeom prst="rect">
            <a:avLst/>
          </a:prstGeom>
          <a:noFill/>
        </p:spPr>
        <p:txBody>
          <a:bodyPr wrap="square" rtlCol="0">
            <a:spAutoFit/>
          </a:bodyPr>
          <a:lstStyle/>
          <a:p>
            <a:r>
              <a:rPr lang="en-US" dirty="0" smtClean="0">
                <a:solidFill>
                  <a:srgbClr val="FF0000"/>
                </a:solidFill>
              </a:rPr>
              <a:t>Sky</a:t>
            </a:r>
            <a:endParaRPr lang="en-US" dirty="0">
              <a:solidFill>
                <a:srgbClr val="FF0000"/>
              </a:solidFill>
            </a:endParaRPr>
          </a:p>
        </p:txBody>
      </p:sp>
      <p:sp>
        <p:nvSpPr>
          <p:cNvPr id="24" name="TextBox 23"/>
          <p:cNvSpPr txBox="1"/>
          <p:nvPr/>
        </p:nvSpPr>
        <p:spPr>
          <a:xfrm>
            <a:off x="5666517" y="3336675"/>
            <a:ext cx="982126" cy="369332"/>
          </a:xfrm>
          <a:prstGeom prst="rect">
            <a:avLst/>
          </a:prstGeom>
          <a:noFill/>
        </p:spPr>
        <p:txBody>
          <a:bodyPr wrap="square" rtlCol="0">
            <a:spAutoFit/>
          </a:bodyPr>
          <a:lstStyle/>
          <a:p>
            <a:r>
              <a:rPr lang="en-US" dirty="0" smtClean="0">
                <a:solidFill>
                  <a:srgbClr val="FF0000"/>
                </a:solidFill>
              </a:rPr>
              <a:t>Road</a:t>
            </a:r>
            <a:endParaRPr lang="en-US" dirty="0">
              <a:solidFill>
                <a:srgbClr val="FF0000"/>
              </a:solidFill>
            </a:endParaRPr>
          </a:p>
        </p:txBody>
      </p:sp>
      <p:sp>
        <p:nvSpPr>
          <p:cNvPr id="5" name="Slide Number Placeholder 4"/>
          <p:cNvSpPr>
            <a:spLocks noGrp="1"/>
          </p:cNvSpPr>
          <p:nvPr>
            <p:ph type="sldNum" sz="quarter" idx="12"/>
          </p:nvPr>
        </p:nvSpPr>
        <p:spPr/>
        <p:txBody>
          <a:bodyPr/>
          <a:lstStyle/>
          <a:p>
            <a:fld id="{AD4E86B5-A92D-294E-92AF-8654113B1844}" type="slidenum">
              <a:rPr lang="en-US" smtClean="0"/>
              <a:t>26</a:t>
            </a:fld>
            <a:endParaRPr lang="en-US"/>
          </a:p>
        </p:txBody>
      </p:sp>
    </p:spTree>
    <p:extLst>
      <p:ext uri="{BB962C8B-B14F-4D97-AF65-F5344CB8AC3E}">
        <p14:creationId xmlns:p14="http://schemas.microsoft.com/office/powerpoint/2010/main" val="225819393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smtClean="0"/>
              <a:t>Face detection</a:t>
            </a:r>
          </a:p>
        </p:txBody>
      </p:sp>
      <p:sp>
        <p:nvSpPr>
          <p:cNvPr id="44035" name="Rectangle 3"/>
          <p:cNvSpPr>
            <a:spLocks noGrp="1" noChangeArrowheads="1"/>
          </p:cNvSpPr>
          <p:nvPr>
            <p:ph type="body" idx="1"/>
          </p:nvPr>
        </p:nvSpPr>
        <p:spPr>
          <a:xfrm>
            <a:off x="685800" y="4876800"/>
            <a:ext cx="7772400" cy="1295400"/>
          </a:xfrm>
        </p:spPr>
        <p:txBody>
          <a:bodyPr/>
          <a:lstStyle/>
          <a:p>
            <a:r>
              <a:rPr lang="en-US" smtClean="0"/>
              <a:t>Many new digital cameras now detect faces</a:t>
            </a:r>
          </a:p>
          <a:p>
            <a:pPr lvl="1"/>
            <a:r>
              <a:rPr lang="en-US" smtClean="0"/>
              <a:t>Canon, Sony, Fuji, …</a:t>
            </a:r>
          </a:p>
          <a:p>
            <a:pPr lvl="1">
              <a:buFontTx/>
              <a:buNone/>
            </a:pPr>
            <a:endParaRPr lang="en-US" smtClean="0"/>
          </a:p>
        </p:txBody>
      </p:sp>
      <p:pic>
        <p:nvPicPr>
          <p:cNvPr id="44036" name="Picture 4" descr="tested_485"/>
          <p:cNvPicPr>
            <a:picLocks noChangeAspect="1" noChangeArrowheads="1"/>
          </p:cNvPicPr>
          <p:nvPr/>
        </p:nvPicPr>
        <p:blipFill>
          <a:blip r:embed="rId3" cstate="print"/>
          <a:srcRect/>
          <a:stretch>
            <a:fillRect/>
          </a:stretch>
        </p:blipFill>
        <p:spPr bwMode="auto">
          <a:xfrm>
            <a:off x="2262188" y="1371600"/>
            <a:ext cx="4619625" cy="3124200"/>
          </a:xfrm>
          <a:prstGeom prst="rect">
            <a:avLst/>
          </a:prstGeom>
          <a:noFill/>
          <a:ln w="9525">
            <a:noFill/>
            <a:miter lim="800000"/>
            <a:headEnd/>
            <a:tailEnd/>
          </a:ln>
        </p:spPr>
      </p:pic>
      <p:sp>
        <p:nvSpPr>
          <p:cNvPr id="44037" name="Text Box 5"/>
          <p:cNvSpPr txBox="1">
            <a:spLocks noChangeArrowheads="1"/>
          </p:cNvSpPr>
          <p:nvPr/>
        </p:nvSpPr>
        <p:spPr bwMode="auto">
          <a:xfrm>
            <a:off x="7391400" y="6583363"/>
            <a:ext cx="1336675" cy="274637"/>
          </a:xfrm>
          <a:prstGeom prst="rect">
            <a:avLst/>
          </a:prstGeom>
          <a:noFill/>
          <a:ln w="19050">
            <a:noFill/>
            <a:miter lim="800000"/>
            <a:headEnd/>
            <a:tailEnd/>
          </a:ln>
        </p:spPr>
        <p:txBody>
          <a:bodyPr wrap="none">
            <a:spAutoFit/>
          </a:bodyPr>
          <a:lstStyle/>
          <a:p>
            <a:r>
              <a:rPr lang="en-US" dirty="0">
                <a:solidFill>
                  <a:schemeClr val="tx1"/>
                </a:solidFill>
              </a:rPr>
              <a:t>Source: S. Seitz</a:t>
            </a:r>
          </a:p>
        </p:txBody>
      </p:sp>
      <p:sp>
        <p:nvSpPr>
          <p:cNvPr id="2" name="Slide Number Placeholder 1"/>
          <p:cNvSpPr>
            <a:spLocks noGrp="1"/>
          </p:cNvSpPr>
          <p:nvPr>
            <p:ph type="sldNum" sz="quarter" idx="12"/>
          </p:nvPr>
        </p:nvSpPr>
        <p:spPr/>
        <p:txBody>
          <a:bodyPr/>
          <a:lstStyle/>
          <a:p>
            <a:fld id="{AD4E86B5-A92D-294E-92AF-8654113B1844}" type="slidenum">
              <a:rPr lang="en-US" smtClean="0"/>
              <a:t>27</a:t>
            </a:fld>
            <a:endParaRPr lang="en-US"/>
          </a:p>
        </p:txBody>
      </p:sp>
    </p:spTree>
    <p:extLst>
      <p:ext uri="{BB962C8B-B14F-4D97-AF65-F5344CB8AC3E}">
        <p14:creationId xmlns:p14="http://schemas.microsoft.com/office/powerpoint/2010/main" val="61454828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60" name="Picture 12"/>
          <p:cNvPicPr>
            <a:picLocks noChangeAspect="1" noChangeArrowheads="1"/>
          </p:cNvPicPr>
          <p:nvPr/>
        </p:nvPicPr>
        <p:blipFill>
          <a:blip r:embed="rId3" cstate="print"/>
          <a:srcRect/>
          <a:stretch>
            <a:fillRect/>
          </a:stretch>
        </p:blipFill>
        <p:spPr bwMode="auto">
          <a:xfrm>
            <a:off x="4800600" y="2133600"/>
            <a:ext cx="3695700" cy="2463800"/>
          </a:xfrm>
          <a:prstGeom prst="rect">
            <a:avLst/>
          </a:prstGeom>
          <a:noFill/>
          <a:ln w="19050" cap="flat" cmpd="sng">
            <a:noFill/>
            <a:prstDash val="solid"/>
            <a:miter lim="800000"/>
            <a:headEnd/>
            <a:tailEnd/>
          </a:ln>
        </p:spPr>
      </p:pic>
      <p:sp>
        <p:nvSpPr>
          <p:cNvPr id="53250" name="Rectangle 2"/>
          <p:cNvSpPr>
            <a:spLocks noGrp="1" noChangeArrowheads="1"/>
          </p:cNvSpPr>
          <p:nvPr>
            <p:ph type="title"/>
          </p:nvPr>
        </p:nvSpPr>
        <p:spPr/>
        <p:txBody>
          <a:bodyPr>
            <a:normAutofit fontScale="90000"/>
          </a:bodyPr>
          <a:lstStyle/>
          <a:p>
            <a:r>
              <a:rPr lang="en-US" dirty="0" smtClean="0"/>
              <a:t>Vision-based interaction: Xbox </a:t>
            </a:r>
            <a:r>
              <a:rPr lang="en-US" dirty="0" err="1" smtClean="0"/>
              <a:t>Kinect</a:t>
            </a:r>
            <a:endParaRPr lang="en-US" dirty="0" smtClean="0"/>
          </a:p>
        </p:txBody>
      </p:sp>
      <p:pic>
        <p:nvPicPr>
          <p:cNvPr id="53264" name="Picture 16"/>
          <p:cNvPicPr>
            <a:picLocks noChangeAspect="1" noChangeArrowheads="1"/>
          </p:cNvPicPr>
          <p:nvPr/>
        </p:nvPicPr>
        <p:blipFill>
          <a:blip r:embed="rId4" cstate="print"/>
          <a:srcRect/>
          <a:stretch>
            <a:fillRect/>
          </a:stretch>
        </p:blipFill>
        <p:spPr bwMode="auto">
          <a:xfrm>
            <a:off x="457200" y="2286000"/>
            <a:ext cx="3729605" cy="2063313"/>
          </a:xfrm>
          <a:prstGeom prst="rect">
            <a:avLst/>
          </a:prstGeom>
          <a:noFill/>
          <a:ln w="19050" cap="flat" cmpd="sng">
            <a:solidFill>
              <a:schemeClr val="tx1"/>
            </a:solidFill>
            <a:prstDash val="solid"/>
            <a:miter lim="800000"/>
            <a:headEnd/>
            <a:tailEnd/>
          </a:ln>
          <a:effectLst>
            <a:outerShdw blurRad="50800" dist="38100" dir="2700000" algn="tl" rotWithShape="0">
              <a:prstClr val="black">
                <a:alpha val="40000"/>
              </a:prstClr>
            </a:outerShdw>
          </a:effectLst>
        </p:spPr>
      </p:pic>
      <p:sp>
        <p:nvSpPr>
          <p:cNvPr id="2" name="Slide Number Placeholder 1"/>
          <p:cNvSpPr>
            <a:spLocks noGrp="1"/>
          </p:cNvSpPr>
          <p:nvPr>
            <p:ph type="sldNum" sz="quarter" idx="12"/>
          </p:nvPr>
        </p:nvSpPr>
        <p:spPr/>
        <p:txBody>
          <a:bodyPr/>
          <a:lstStyle/>
          <a:p>
            <a:fld id="{AD4E86B5-A92D-294E-92AF-8654113B1844}" type="slidenum">
              <a:rPr lang="en-US" smtClean="0"/>
              <a:t>28</a:t>
            </a:fld>
            <a:endParaRPr lang="en-US"/>
          </a:p>
        </p:txBody>
      </p:sp>
    </p:spTree>
    <p:extLst>
      <p:ext uri="{BB962C8B-B14F-4D97-AF65-F5344CB8AC3E}">
        <p14:creationId xmlns:p14="http://schemas.microsoft.com/office/powerpoint/2010/main" val="366262108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4666" y="2136418"/>
            <a:ext cx="9045222" cy="5116689"/>
          </a:xfrm>
        </p:spPr>
        <p:txBody>
          <a:bodyPr>
            <a:normAutofit/>
          </a:bodyPr>
          <a:lstStyle/>
          <a:p>
            <a:pPr marL="0" indent="0" algn="ctr">
              <a:buNone/>
            </a:pPr>
            <a:r>
              <a:rPr lang="en-US" sz="4400" dirty="0" smtClean="0"/>
              <a:t>How hard is computer vision?</a:t>
            </a:r>
            <a:endParaRPr lang="en-US" sz="4400" dirty="0"/>
          </a:p>
        </p:txBody>
      </p:sp>
      <p:sp>
        <p:nvSpPr>
          <p:cNvPr id="2" name="Slide Number Placeholder 1"/>
          <p:cNvSpPr>
            <a:spLocks noGrp="1"/>
          </p:cNvSpPr>
          <p:nvPr>
            <p:ph type="sldNum" sz="quarter" idx="12"/>
          </p:nvPr>
        </p:nvSpPr>
        <p:spPr/>
        <p:txBody>
          <a:bodyPr/>
          <a:lstStyle/>
          <a:p>
            <a:fld id="{AD4E86B5-A92D-294E-92AF-8654113B1844}" type="slidenum">
              <a:rPr lang="en-US" smtClean="0"/>
              <a:t>29</a:t>
            </a:fld>
            <a:endParaRPr lang="en-US"/>
          </a:p>
        </p:txBody>
      </p:sp>
    </p:spTree>
    <p:extLst>
      <p:ext uri="{BB962C8B-B14F-4D97-AF65-F5344CB8AC3E}">
        <p14:creationId xmlns:p14="http://schemas.microsoft.com/office/powerpoint/2010/main" val="320442646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www.nndb.com/people/933/000031840/minsky.jpg"/>
          <p:cNvPicPr>
            <a:picLocks noChangeAspect="1" noChangeArrowheads="1"/>
          </p:cNvPicPr>
          <p:nvPr/>
        </p:nvPicPr>
        <p:blipFill>
          <a:blip r:embed="rId2"/>
          <a:srcRect/>
          <a:stretch>
            <a:fillRect/>
          </a:stretch>
        </p:blipFill>
        <p:spPr bwMode="auto">
          <a:xfrm>
            <a:off x="977900" y="2209860"/>
            <a:ext cx="1905000" cy="2286000"/>
          </a:xfrm>
          <a:prstGeom prst="rect">
            <a:avLst/>
          </a:prstGeom>
          <a:noFill/>
          <a:ln w="19050">
            <a:solidFill>
              <a:schemeClr val="tx1"/>
            </a:solidFill>
          </a:ln>
        </p:spPr>
      </p:pic>
      <p:sp>
        <p:nvSpPr>
          <p:cNvPr id="7" name="TextBox 6"/>
          <p:cNvSpPr txBox="1"/>
          <p:nvPr/>
        </p:nvSpPr>
        <p:spPr>
          <a:xfrm>
            <a:off x="897147" y="4572001"/>
            <a:ext cx="2165230" cy="646331"/>
          </a:xfrm>
          <a:prstGeom prst="rect">
            <a:avLst/>
          </a:prstGeom>
          <a:noFill/>
        </p:spPr>
        <p:txBody>
          <a:bodyPr wrap="square" rtlCol="0">
            <a:spAutoFit/>
          </a:bodyPr>
          <a:lstStyle/>
          <a:p>
            <a:r>
              <a:rPr lang="en-US" sz="1800" dirty="0" smtClean="0">
                <a:latin typeface="Arial" pitchFamily="34" charset="0"/>
                <a:cs typeface="Arial" pitchFamily="34" charset="0"/>
              </a:rPr>
              <a:t>Marvin </a:t>
            </a:r>
            <a:r>
              <a:rPr lang="en-US" sz="1800" dirty="0" err="1" smtClean="0">
                <a:latin typeface="Arial" pitchFamily="34" charset="0"/>
                <a:cs typeface="Arial" pitchFamily="34" charset="0"/>
              </a:rPr>
              <a:t>Minsky</a:t>
            </a:r>
            <a:r>
              <a:rPr lang="en-US" sz="1800" dirty="0" smtClean="0">
                <a:latin typeface="Arial" pitchFamily="34" charset="0"/>
                <a:cs typeface="Arial" pitchFamily="34" charset="0"/>
              </a:rPr>
              <a:t>, MIT</a:t>
            </a:r>
          </a:p>
          <a:p>
            <a:r>
              <a:rPr lang="en-US" sz="1800" dirty="0" smtClean="0">
                <a:latin typeface="Arial" pitchFamily="34" charset="0"/>
                <a:cs typeface="Arial" pitchFamily="34" charset="0"/>
              </a:rPr>
              <a:t>Turing award,1969</a:t>
            </a:r>
            <a:endParaRPr lang="en-US" sz="1800" dirty="0">
              <a:latin typeface="Arial" pitchFamily="34" charset="0"/>
              <a:cs typeface="Arial" pitchFamily="34" charset="0"/>
            </a:endParaRPr>
          </a:p>
        </p:txBody>
      </p:sp>
      <p:sp>
        <p:nvSpPr>
          <p:cNvPr id="8" name="TextBox 7"/>
          <p:cNvSpPr txBox="1"/>
          <p:nvPr/>
        </p:nvSpPr>
        <p:spPr>
          <a:xfrm>
            <a:off x="3577085" y="2205487"/>
            <a:ext cx="4911307" cy="2231380"/>
          </a:xfrm>
          <a:prstGeom prst="rect">
            <a:avLst/>
          </a:prstGeom>
          <a:noFill/>
        </p:spPr>
        <p:txBody>
          <a:bodyPr wrap="square" rtlCol="0">
            <a:spAutoFit/>
          </a:bodyPr>
          <a:lstStyle/>
          <a:p>
            <a:r>
              <a:rPr lang="en-US" sz="2000" dirty="0" smtClean="0">
                <a:latin typeface="Arial" pitchFamily="34" charset="0"/>
                <a:cs typeface="Arial" pitchFamily="34" charset="0"/>
              </a:rPr>
              <a:t>“In 1966, </a:t>
            </a:r>
            <a:r>
              <a:rPr lang="en-US" sz="2000" dirty="0" err="1" smtClean="0">
                <a:latin typeface="Arial" pitchFamily="34" charset="0"/>
                <a:cs typeface="Arial" pitchFamily="34" charset="0"/>
              </a:rPr>
              <a:t>Minsky</a:t>
            </a:r>
            <a:r>
              <a:rPr lang="en-US" sz="2000" dirty="0" smtClean="0">
                <a:latin typeface="Arial" pitchFamily="34" charset="0"/>
                <a:cs typeface="Arial" pitchFamily="34" charset="0"/>
              </a:rPr>
              <a:t> hired a first-year undergraduate student and assigned him a problem to solve over the summer: connect a television camera to a computer and get the machine to describe what it sees.”</a:t>
            </a:r>
          </a:p>
          <a:p>
            <a:endParaRPr lang="en-US" sz="700" dirty="0" smtClean="0">
              <a:latin typeface="Arial" pitchFamily="34" charset="0"/>
              <a:cs typeface="Arial" pitchFamily="34" charset="0"/>
            </a:endParaRPr>
          </a:p>
          <a:p>
            <a:r>
              <a:rPr lang="en-US" sz="1200" dirty="0" err="1" smtClean="0">
                <a:latin typeface="Arial" pitchFamily="34" charset="0"/>
                <a:cs typeface="Arial" pitchFamily="34" charset="0"/>
              </a:rPr>
              <a:t>Crevier</a:t>
            </a:r>
            <a:r>
              <a:rPr lang="en-US" sz="1200" dirty="0" smtClean="0">
                <a:latin typeface="Arial" pitchFamily="34" charset="0"/>
                <a:cs typeface="Arial" pitchFamily="34" charset="0"/>
              </a:rPr>
              <a:t> 1993, pg. 88</a:t>
            </a:r>
            <a:endParaRPr lang="en-US" sz="1200" dirty="0">
              <a:latin typeface="Arial" pitchFamily="34" charset="0"/>
              <a:cs typeface="Arial" pitchFamily="34" charset="0"/>
            </a:endParaRPr>
          </a:p>
        </p:txBody>
      </p:sp>
    </p:spTree>
    <p:extLst>
      <p:ext uri="{BB962C8B-B14F-4D97-AF65-F5344CB8AC3E}">
        <p14:creationId xmlns:p14="http://schemas.microsoft.com/office/powerpoint/2010/main" val="2070892705"/>
      </p:ext>
    </p:extLst>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9250" y="7938"/>
            <a:ext cx="8367713"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AD4E86B5-A92D-294E-92AF-8654113B1844}" type="slidenum">
              <a:rPr lang="en-US" smtClean="0"/>
              <a:t>31</a:t>
            </a:fld>
            <a:endParaRPr lang="en-US"/>
          </a:p>
        </p:txBody>
      </p:sp>
    </p:spTree>
    <p:extLst>
      <p:ext uri="{BB962C8B-B14F-4D97-AF65-F5344CB8AC3E}">
        <p14:creationId xmlns:p14="http://schemas.microsoft.com/office/powerpoint/2010/main" val="423634222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www.nndb.com/people/933/000031840/minsky.jpg"/>
          <p:cNvPicPr>
            <a:picLocks noChangeAspect="1" noChangeArrowheads="1"/>
          </p:cNvPicPr>
          <p:nvPr/>
        </p:nvPicPr>
        <p:blipFill>
          <a:blip r:embed="rId2"/>
          <a:srcRect/>
          <a:stretch>
            <a:fillRect/>
          </a:stretch>
        </p:blipFill>
        <p:spPr bwMode="auto">
          <a:xfrm>
            <a:off x="977900" y="2211240"/>
            <a:ext cx="1905000" cy="2286000"/>
          </a:xfrm>
          <a:prstGeom prst="rect">
            <a:avLst/>
          </a:prstGeom>
          <a:noFill/>
          <a:ln w="19050">
            <a:solidFill>
              <a:schemeClr val="tx1"/>
            </a:solidFill>
          </a:ln>
        </p:spPr>
      </p:pic>
      <p:sp>
        <p:nvSpPr>
          <p:cNvPr id="7" name="TextBox 6"/>
          <p:cNvSpPr txBox="1"/>
          <p:nvPr/>
        </p:nvSpPr>
        <p:spPr>
          <a:xfrm>
            <a:off x="897147" y="4572001"/>
            <a:ext cx="2165230" cy="646331"/>
          </a:xfrm>
          <a:prstGeom prst="rect">
            <a:avLst/>
          </a:prstGeom>
          <a:noFill/>
        </p:spPr>
        <p:txBody>
          <a:bodyPr wrap="square" rtlCol="0">
            <a:spAutoFit/>
          </a:bodyPr>
          <a:lstStyle/>
          <a:p>
            <a:r>
              <a:rPr lang="en-US" sz="1800" dirty="0" smtClean="0">
                <a:latin typeface="Arial" pitchFamily="34" charset="0"/>
                <a:cs typeface="Arial" pitchFamily="34" charset="0"/>
              </a:rPr>
              <a:t>Marvin </a:t>
            </a:r>
            <a:r>
              <a:rPr lang="en-US" sz="1800" dirty="0" err="1" smtClean="0">
                <a:latin typeface="Arial" pitchFamily="34" charset="0"/>
                <a:cs typeface="Arial" pitchFamily="34" charset="0"/>
              </a:rPr>
              <a:t>Minsky</a:t>
            </a:r>
            <a:r>
              <a:rPr lang="en-US" sz="1800" dirty="0" smtClean="0">
                <a:latin typeface="Arial" pitchFamily="34" charset="0"/>
                <a:cs typeface="Arial" pitchFamily="34" charset="0"/>
              </a:rPr>
              <a:t>, MIT</a:t>
            </a:r>
          </a:p>
          <a:p>
            <a:r>
              <a:rPr lang="en-US" sz="1800" dirty="0" smtClean="0">
                <a:latin typeface="Arial" pitchFamily="34" charset="0"/>
                <a:cs typeface="Arial" pitchFamily="34" charset="0"/>
              </a:rPr>
              <a:t>Turing award,1969</a:t>
            </a:r>
            <a:endParaRPr lang="en-US" sz="1800" dirty="0">
              <a:latin typeface="Arial" pitchFamily="34" charset="0"/>
              <a:cs typeface="Arial" pitchFamily="34" charset="0"/>
            </a:endParaRPr>
          </a:p>
        </p:txBody>
      </p:sp>
      <p:pic>
        <p:nvPicPr>
          <p:cNvPr id="1025" name="Picture 1" descr="MIT EECS Professor Gerald J. Sussman"/>
          <p:cNvPicPr>
            <a:picLocks noChangeAspect="1" noChangeArrowheads="1"/>
          </p:cNvPicPr>
          <p:nvPr/>
        </p:nvPicPr>
        <p:blipFill>
          <a:blip r:embed="rId3"/>
          <a:srcRect/>
          <a:stretch>
            <a:fillRect/>
          </a:stretch>
        </p:blipFill>
        <p:spPr bwMode="auto">
          <a:xfrm>
            <a:off x="4597880" y="2199739"/>
            <a:ext cx="2309003" cy="2309003"/>
          </a:xfrm>
          <a:prstGeom prst="rect">
            <a:avLst/>
          </a:prstGeom>
          <a:noFill/>
          <a:ln w="19050">
            <a:solidFill>
              <a:schemeClr val="tx1"/>
            </a:solidFill>
          </a:ln>
        </p:spPr>
      </p:pic>
      <p:sp>
        <p:nvSpPr>
          <p:cNvPr id="9" name="TextBox 8"/>
          <p:cNvSpPr txBox="1"/>
          <p:nvPr/>
        </p:nvSpPr>
        <p:spPr>
          <a:xfrm>
            <a:off x="4672642" y="4577752"/>
            <a:ext cx="2608052" cy="646331"/>
          </a:xfrm>
          <a:prstGeom prst="rect">
            <a:avLst/>
          </a:prstGeom>
          <a:noFill/>
        </p:spPr>
        <p:txBody>
          <a:bodyPr wrap="square" rtlCol="0">
            <a:spAutoFit/>
          </a:bodyPr>
          <a:lstStyle/>
          <a:p>
            <a:r>
              <a:rPr lang="en-US" sz="1800" dirty="0" smtClean="0">
                <a:latin typeface="Arial" pitchFamily="34" charset="0"/>
                <a:cs typeface="Arial" pitchFamily="34" charset="0"/>
              </a:rPr>
              <a:t>Gerald </a:t>
            </a:r>
            <a:r>
              <a:rPr lang="en-US" sz="1800" dirty="0" err="1" smtClean="0">
                <a:latin typeface="Arial" pitchFamily="34" charset="0"/>
                <a:cs typeface="Arial" pitchFamily="34" charset="0"/>
              </a:rPr>
              <a:t>Sussman</a:t>
            </a:r>
            <a:r>
              <a:rPr lang="en-US" sz="1800" dirty="0" smtClean="0">
                <a:latin typeface="Arial" pitchFamily="34" charset="0"/>
                <a:cs typeface="Arial" pitchFamily="34" charset="0"/>
              </a:rPr>
              <a:t>, MIT</a:t>
            </a:r>
          </a:p>
          <a:p>
            <a:r>
              <a:rPr lang="en-US" dirty="0" smtClean="0">
                <a:latin typeface="Arial" pitchFamily="34" charset="0"/>
                <a:cs typeface="Arial" pitchFamily="34" charset="0"/>
              </a:rPr>
              <a:t>(the undergraduate)</a:t>
            </a:r>
            <a:endParaRPr lang="en-US" sz="1800" dirty="0" smtClean="0">
              <a:latin typeface="Arial" pitchFamily="34" charset="0"/>
              <a:cs typeface="Arial" pitchFamily="34" charset="0"/>
            </a:endParaRPr>
          </a:p>
        </p:txBody>
      </p:sp>
      <p:sp>
        <p:nvSpPr>
          <p:cNvPr id="10" name="TextBox 9"/>
          <p:cNvSpPr txBox="1"/>
          <p:nvPr/>
        </p:nvSpPr>
        <p:spPr>
          <a:xfrm>
            <a:off x="3372929" y="5256363"/>
            <a:ext cx="4942936" cy="707886"/>
          </a:xfrm>
          <a:prstGeom prst="rect">
            <a:avLst/>
          </a:prstGeom>
          <a:noFill/>
        </p:spPr>
        <p:txBody>
          <a:bodyPr wrap="square" rtlCol="0">
            <a:spAutoFit/>
          </a:bodyPr>
          <a:lstStyle/>
          <a:p>
            <a:r>
              <a:rPr lang="en-US" sz="2000" dirty="0" smtClean="0">
                <a:latin typeface="Arial" pitchFamily="34" charset="0"/>
                <a:cs typeface="Arial" pitchFamily="34" charset="0"/>
              </a:rPr>
              <a:t>“You’ll notice that </a:t>
            </a:r>
            <a:r>
              <a:rPr lang="en-US" sz="2000" dirty="0" err="1" smtClean="0">
                <a:latin typeface="Arial" pitchFamily="34" charset="0"/>
                <a:cs typeface="Arial" pitchFamily="34" charset="0"/>
              </a:rPr>
              <a:t>Sussman</a:t>
            </a:r>
            <a:r>
              <a:rPr lang="en-US" sz="2000" dirty="0" smtClean="0">
                <a:latin typeface="Arial" pitchFamily="34" charset="0"/>
                <a:cs typeface="Arial" pitchFamily="34" charset="0"/>
              </a:rPr>
              <a:t> never worked in vision again!” </a:t>
            </a:r>
            <a:r>
              <a:rPr lang="en-US" sz="1800" dirty="0" smtClean="0">
                <a:latin typeface="Arial" pitchFamily="34" charset="0"/>
                <a:cs typeface="Arial" pitchFamily="34" charset="0"/>
              </a:rPr>
              <a:t>– Berthold Horn</a:t>
            </a:r>
          </a:p>
        </p:txBody>
      </p:sp>
    </p:spTree>
    <p:extLst>
      <p:ext uri="{BB962C8B-B14F-4D97-AF65-F5344CB8AC3E}">
        <p14:creationId xmlns:p14="http://schemas.microsoft.com/office/powerpoint/2010/main" val="1951472526"/>
      </p:ext>
    </p:extLst>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2380015"/>
            <a:ext cx="9031110" cy="2008541"/>
          </a:xfrm>
        </p:spPr>
        <p:txBody>
          <a:bodyPr>
            <a:normAutofit/>
          </a:bodyPr>
          <a:lstStyle/>
          <a:p>
            <a:pPr marL="0" indent="0" algn="ctr">
              <a:buNone/>
            </a:pPr>
            <a:r>
              <a:rPr lang="en-US" sz="4400" dirty="0" smtClean="0"/>
              <a:t>Why vision is so hard?</a:t>
            </a:r>
            <a:endParaRPr lang="en-US" sz="4400" dirty="0"/>
          </a:p>
        </p:txBody>
      </p:sp>
      <p:sp>
        <p:nvSpPr>
          <p:cNvPr id="2" name="Slide Number Placeholder 1"/>
          <p:cNvSpPr>
            <a:spLocks noGrp="1"/>
          </p:cNvSpPr>
          <p:nvPr>
            <p:ph type="sldNum" sz="quarter" idx="12"/>
          </p:nvPr>
        </p:nvSpPr>
        <p:spPr/>
        <p:txBody>
          <a:bodyPr/>
          <a:lstStyle/>
          <a:p>
            <a:fld id="{AD4E86B5-A92D-294E-92AF-8654113B1844}" type="slidenum">
              <a:rPr lang="en-US" smtClean="0"/>
              <a:t>33</a:t>
            </a:fld>
            <a:endParaRPr lang="en-US"/>
          </a:p>
        </p:txBody>
      </p:sp>
    </p:spTree>
    <p:extLst>
      <p:ext uri="{BB962C8B-B14F-4D97-AF65-F5344CB8AC3E}">
        <p14:creationId xmlns:p14="http://schemas.microsoft.com/office/powerpoint/2010/main" val="128455537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is vision so hard?</a:t>
            </a:r>
            <a:endParaRPr lang="en-US" dirty="0"/>
          </a:p>
        </p:txBody>
      </p:sp>
      <p:sp>
        <p:nvSpPr>
          <p:cNvPr id="3" name="Content Placeholder 2"/>
          <p:cNvSpPr>
            <a:spLocks noGrp="1"/>
          </p:cNvSpPr>
          <p:nvPr>
            <p:ph idx="1"/>
          </p:nvPr>
        </p:nvSpPr>
        <p:spPr/>
        <p:txBody>
          <a:bodyPr/>
          <a:lstStyle/>
          <a:p>
            <a:r>
              <a:rPr lang="en-US" smtClean="0"/>
              <a:t>Ill-posed </a:t>
            </a:r>
            <a:r>
              <a:rPr lang="en-US" dirty="0" smtClean="0"/>
              <a:t>problem</a:t>
            </a:r>
          </a:p>
        </p:txBody>
      </p:sp>
      <p:pic>
        <p:nvPicPr>
          <p:cNvPr id="4" name="Picture 3"/>
          <p:cNvPicPr>
            <a:picLocks noChangeAspect="1" noChangeArrowheads="1"/>
          </p:cNvPicPr>
          <p:nvPr/>
        </p:nvPicPr>
        <p:blipFill>
          <a:blip r:embed="rId3"/>
          <a:srcRect t="1355" r="2812"/>
          <a:stretch>
            <a:fillRect/>
          </a:stretch>
        </p:blipFill>
        <p:spPr bwMode="auto">
          <a:xfrm>
            <a:off x="5238750" y="1930400"/>
            <a:ext cx="3371850" cy="4089400"/>
          </a:xfrm>
          <a:prstGeom prst="rect">
            <a:avLst/>
          </a:prstGeom>
          <a:noFill/>
          <a:ln w="9525">
            <a:noFill/>
            <a:miter lim="800000"/>
            <a:headEnd/>
            <a:tailEnd/>
          </a:ln>
          <a:effectLst/>
        </p:spPr>
      </p:pic>
      <p:sp>
        <p:nvSpPr>
          <p:cNvPr id="5" name="Text Box 4"/>
          <p:cNvSpPr txBox="1">
            <a:spLocks noChangeArrowheads="1"/>
          </p:cNvSpPr>
          <p:nvPr/>
        </p:nvSpPr>
        <p:spPr bwMode="auto">
          <a:xfrm>
            <a:off x="5791200" y="6019800"/>
            <a:ext cx="2667000" cy="304800"/>
          </a:xfrm>
          <a:prstGeom prst="rect">
            <a:avLst/>
          </a:prstGeom>
          <a:noFill/>
          <a:ln w="9525">
            <a:noFill/>
            <a:miter lim="800000"/>
            <a:headEnd/>
            <a:tailEnd/>
          </a:ln>
          <a:effectLst/>
        </p:spPr>
        <p:txBody>
          <a:bodyPr>
            <a:prstTxWarp prst="textNoShape">
              <a:avLst/>
            </a:prstTxWarp>
            <a:spAutoFit/>
          </a:bodyPr>
          <a:lstStyle/>
          <a:p>
            <a:pPr eaLnBrk="1" hangingPunct="1">
              <a:spcBef>
                <a:spcPct val="50000"/>
              </a:spcBef>
            </a:pPr>
            <a:r>
              <a:rPr lang="en-US" sz="1400" b="0" dirty="0" smtClean="0"/>
              <a:t>[</a:t>
            </a:r>
            <a:r>
              <a:rPr lang="en-US" sz="1400" b="0" dirty="0" err="1"/>
              <a:t>Sinha</a:t>
            </a:r>
            <a:r>
              <a:rPr lang="en-US" sz="1400" b="0" dirty="0"/>
              <a:t> and </a:t>
            </a:r>
            <a:r>
              <a:rPr lang="en-US" sz="1400" b="0" dirty="0" err="1"/>
              <a:t>Adelson</a:t>
            </a:r>
            <a:r>
              <a:rPr lang="en-US" sz="1400" b="0" dirty="0"/>
              <a:t> 1993]</a:t>
            </a:r>
          </a:p>
        </p:txBody>
      </p:sp>
      <p:sp>
        <p:nvSpPr>
          <p:cNvPr id="6" name="Slide Number Placeholder 5"/>
          <p:cNvSpPr>
            <a:spLocks noGrp="1"/>
          </p:cNvSpPr>
          <p:nvPr>
            <p:ph type="sldNum" sz="quarter" idx="12"/>
          </p:nvPr>
        </p:nvSpPr>
        <p:spPr/>
        <p:txBody>
          <a:bodyPr/>
          <a:lstStyle/>
          <a:p>
            <a:fld id="{AD4E86B5-A92D-294E-92AF-8654113B1844}" type="slidenum">
              <a:rPr lang="en-US" smtClean="0"/>
              <a:t>34</a:t>
            </a:fld>
            <a:endParaRPr lang="en-US"/>
          </a:p>
        </p:txBody>
      </p:sp>
    </p:spTree>
    <p:extLst>
      <p:ext uri="{BB962C8B-B14F-4D97-AF65-F5344CB8AC3E}">
        <p14:creationId xmlns:p14="http://schemas.microsoft.com/office/powerpoint/2010/main" val="177899572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mad_head_22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5363" y="762000"/>
            <a:ext cx="3068637"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5" name="Picture 3" descr="head_nite_2_2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295400"/>
            <a:ext cx="33020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Picture 4" descr="head_night_225"/>
          <p:cNvPicPr>
            <a:picLocks noChangeAspect="1" noChangeArrowheads="1"/>
          </p:cNvPicPr>
          <p:nvPr/>
        </p:nvPicPr>
        <p:blipFill>
          <a:blip r:embed="rId5">
            <a:lum bright="-12000" contrast="6000"/>
            <a:extLst>
              <a:ext uri="{28A0092B-C50C-407E-A947-70E740481C1C}">
                <a14:useLocalDpi xmlns:a14="http://schemas.microsoft.com/office/drawing/2010/main" val="0"/>
              </a:ext>
            </a:extLst>
          </a:blip>
          <a:srcRect/>
          <a:stretch>
            <a:fillRect/>
          </a:stretch>
        </p:blipFill>
        <p:spPr bwMode="auto">
          <a:xfrm>
            <a:off x="3200400" y="2819400"/>
            <a:ext cx="302895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7" name="Text Box 5"/>
          <p:cNvSpPr txBox="1">
            <a:spLocks noChangeArrowheads="1"/>
          </p:cNvSpPr>
          <p:nvPr/>
        </p:nvSpPr>
        <p:spPr bwMode="auto">
          <a:xfrm>
            <a:off x="98425" y="106363"/>
            <a:ext cx="6298118" cy="584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b="1">
                <a:solidFill>
                  <a:schemeClr val="tx1"/>
                </a:solidFill>
                <a:latin typeface="Arial" charset="0"/>
                <a:ea typeface="ＭＳ Ｐゴシック" charset="0"/>
                <a:cs typeface="Arial" charset="0"/>
              </a:defRPr>
            </a:lvl1pPr>
            <a:lvl2pPr marL="742950" indent="-285750">
              <a:defRPr sz="2400" b="1">
                <a:solidFill>
                  <a:schemeClr val="tx1"/>
                </a:solidFill>
                <a:latin typeface="Arial" charset="0"/>
                <a:ea typeface="Arial" charset="0"/>
                <a:cs typeface="Arial" charset="0"/>
              </a:defRPr>
            </a:lvl2pPr>
            <a:lvl3pPr marL="1143000" indent="-228600">
              <a:defRPr sz="2400" b="1">
                <a:solidFill>
                  <a:schemeClr val="tx1"/>
                </a:solidFill>
                <a:latin typeface="Arial" charset="0"/>
                <a:ea typeface="Arial" charset="0"/>
                <a:cs typeface="Arial" charset="0"/>
              </a:defRPr>
            </a:lvl3pPr>
            <a:lvl4pPr marL="1600200" indent="-228600">
              <a:defRPr sz="2400" b="1">
                <a:solidFill>
                  <a:schemeClr val="tx1"/>
                </a:solidFill>
                <a:latin typeface="Arial" charset="0"/>
                <a:ea typeface="Arial" charset="0"/>
                <a:cs typeface="Arial" charset="0"/>
              </a:defRPr>
            </a:lvl4pPr>
            <a:lvl5pPr marL="2057400" indent="-228600">
              <a:defRPr sz="2400" b="1">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b="1">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b="1">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b="1">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b="1">
                <a:solidFill>
                  <a:schemeClr val="tx1"/>
                </a:solidFill>
                <a:latin typeface="Arial" charset="0"/>
                <a:ea typeface="Arial" charset="0"/>
                <a:cs typeface="Arial" charset="0"/>
              </a:defRPr>
            </a:lvl9pPr>
          </a:lstStyle>
          <a:p>
            <a:pPr defTabSz="914400" fontAlgn="base">
              <a:spcBef>
                <a:spcPct val="0"/>
              </a:spcBef>
              <a:spcAft>
                <a:spcPct val="0"/>
              </a:spcAft>
            </a:pPr>
            <a:r>
              <a:rPr lang="en-US" sz="3200" b="0" dirty="0">
                <a:solidFill>
                  <a:srgbClr val="000000"/>
                </a:solidFill>
              </a:rPr>
              <a:t>Challenges 1: view point variation</a:t>
            </a:r>
          </a:p>
        </p:txBody>
      </p:sp>
      <p:sp>
        <p:nvSpPr>
          <p:cNvPr id="28678" name="Text Box 6"/>
          <p:cNvSpPr txBox="1">
            <a:spLocks noChangeArrowheads="1"/>
          </p:cNvSpPr>
          <p:nvPr/>
        </p:nvSpPr>
        <p:spPr bwMode="auto">
          <a:xfrm>
            <a:off x="0" y="6491288"/>
            <a:ext cx="2686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b="1">
                <a:solidFill>
                  <a:schemeClr val="tx1"/>
                </a:solidFill>
                <a:latin typeface="Arial" charset="0"/>
                <a:ea typeface="ＭＳ Ｐゴシック" charset="0"/>
                <a:cs typeface="Arial" charset="0"/>
              </a:defRPr>
            </a:lvl1pPr>
            <a:lvl2pPr marL="742950" indent="-285750">
              <a:defRPr sz="2400" b="1">
                <a:solidFill>
                  <a:schemeClr val="tx1"/>
                </a:solidFill>
                <a:latin typeface="Arial" charset="0"/>
                <a:ea typeface="Arial" charset="0"/>
                <a:cs typeface="Arial" charset="0"/>
              </a:defRPr>
            </a:lvl2pPr>
            <a:lvl3pPr marL="1143000" indent="-228600">
              <a:defRPr sz="2400" b="1">
                <a:solidFill>
                  <a:schemeClr val="tx1"/>
                </a:solidFill>
                <a:latin typeface="Arial" charset="0"/>
                <a:ea typeface="Arial" charset="0"/>
                <a:cs typeface="Arial" charset="0"/>
              </a:defRPr>
            </a:lvl3pPr>
            <a:lvl4pPr marL="1600200" indent="-228600">
              <a:defRPr sz="2400" b="1">
                <a:solidFill>
                  <a:schemeClr val="tx1"/>
                </a:solidFill>
                <a:latin typeface="Arial" charset="0"/>
                <a:ea typeface="Arial" charset="0"/>
                <a:cs typeface="Arial" charset="0"/>
              </a:defRPr>
            </a:lvl4pPr>
            <a:lvl5pPr marL="2057400" indent="-228600">
              <a:defRPr sz="2400" b="1">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b="1">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b="1">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b="1">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b="1">
                <a:solidFill>
                  <a:schemeClr val="tx1"/>
                </a:solidFill>
                <a:latin typeface="Arial" charset="0"/>
                <a:ea typeface="Arial" charset="0"/>
                <a:cs typeface="Arial" charset="0"/>
              </a:defRPr>
            </a:lvl9pPr>
          </a:lstStyle>
          <a:p>
            <a:pPr defTabSz="914400" fontAlgn="base">
              <a:spcBef>
                <a:spcPct val="0"/>
              </a:spcBef>
              <a:spcAft>
                <a:spcPct val="0"/>
              </a:spcAft>
            </a:pPr>
            <a:r>
              <a:rPr lang="en-US" sz="1800" b="0">
                <a:solidFill>
                  <a:srgbClr val="000000"/>
                </a:solidFill>
              </a:rPr>
              <a:t>Michelangelo 1475-1564</a:t>
            </a:r>
          </a:p>
        </p:txBody>
      </p:sp>
      <p:sp>
        <p:nvSpPr>
          <p:cNvPr id="28679" name="Text Box 7"/>
          <p:cNvSpPr txBox="1">
            <a:spLocks noChangeArrowheads="1"/>
          </p:cNvSpPr>
          <p:nvPr/>
        </p:nvSpPr>
        <p:spPr bwMode="auto">
          <a:xfrm>
            <a:off x="6327774" y="6491288"/>
            <a:ext cx="315489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sz="2400" b="1">
                <a:solidFill>
                  <a:schemeClr val="tx1"/>
                </a:solidFill>
                <a:latin typeface="Arial" charset="0"/>
                <a:ea typeface="ＭＳ Ｐゴシック" charset="0"/>
                <a:cs typeface="Arial" charset="0"/>
              </a:defRPr>
            </a:lvl1pPr>
            <a:lvl2pPr marL="742950" indent="-285750">
              <a:defRPr sz="2400" b="1">
                <a:solidFill>
                  <a:schemeClr val="tx1"/>
                </a:solidFill>
                <a:latin typeface="Arial" charset="0"/>
                <a:ea typeface="Arial" charset="0"/>
                <a:cs typeface="Arial" charset="0"/>
              </a:defRPr>
            </a:lvl2pPr>
            <a:lvl3pPr marL="1143000" indent="-228600">
              <a:defRPr sz="2400" b="1">
                <a:solidFill>
                  <a:schemeClr val="tx1"/>
                </a:solidFill>
                <a:latin typeface="Arial" charset="0"/>
                <a:ea typeface="Arial" charset="0"/>
                <a:cs typeface="Arial" charset="0"/>
              </a:defRPr>
            </a:lvl3pPr>
            <a:lvl4pPr marL="1600200" indent="-228600">
              <a:defRPr sz="2400" b="1">
                <a:solidFill>
                  <a:schemeClr val="tx1"/>
                </a:solidFill>
                <a:latin typeface="Arial" charset="0"/>
                <a:ea typeface="Arial" charset="0"/>
                <a:cs typeface="Arial" charset="0"/>
              </a:defRPr>
            </a:lvl4pPr>
            <a:lvl5pPr marL="2057400" indent="-228600">
              <a:defRPr sz="2400" b="1">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b="1">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b="1">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b="1">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b="1">
                <a:solidFill>
                  <a:schemeClr val="tx1"/>
                </a:solidFill>
                <a:latin typeface="Arial" charset="0"/>
                <a:ea typeface="Arial" charset="0"/>
                <a:cs typeface="Arial" charset="0"/>
              </a:defRPr>
            </a:lvl9pPr>
          </a:lstStyle>
          <a:p>
            <a:pPr defTabSz="914400" eaLnBrk="0" fontAlgn="base" hangingPunct="0">
              <a:spcBef>
                <a:spcPct val="0"/>
              </a:spcBef>
              <a:spcAft>
                <a:spcPct val="0"/>
              </a:spcAft>
            </a:pPr>
            <a:r>
              <a:rPr lang="en-US" sz="1400" b="0" dirty="0">
                <a:solidFill>
                  <a:srgbClr val="000000"/>
                </a:solidFill>
              </a:rPr>
              <a:t>slide by </a:t>
            </a:r>
            <a:r>
              <a:rPr lang="en-US" sz="1400" b="0" dirty="0" err="1">
                <a:solidFill>
                  <a:srgbClr val="000000"/>
                </a:solidFill>
              </a:rPr>
              <a:t>Fei</a:t>
            </a:r>
            <a:r>
              <a:rPr lang="en-US" sz="1400" b="0" dirty="0">
                <a:solidFill>
                  <a:srgbClr val="000000"/>
                </a:solidFill>
              </a:rPr>
              <a:t> </a:t>
            </a:r>
            <a:r>
              <a:rPr lang="en-US" sz="1400" b="0" dirty="0" err="1">
                <a:solidFill>
                  <a:srgbClr val="000000"/>
                </a:solidFill>
              </a:rPr>
              <a:t>Fei</a:t>
            </a:r>
            <a:r>
              <a:rPr lang="en-US" sz="1400" b="0" dirty="0">
                <a:solidFill>
                  <a:srgbClr val="000000"/>
                </a:solidFill>
              </a:rPr>
              <a:t>, Fergus &amp; </a:t>
            </a:r>
            <a:r>
              <a:rPr lang="en-US" sz="1400" b="0" dirty="0" err="1">
                <a:solidFill>
                  <a:srgbClr val="000000"/>
                </a:solidFill>
              </a:rPr>
              <a:t>Torralba</a:t>
            </a:r>
            <a:r>
              <a:rPr lang="en-US" sz="1400" b="0" dirty="0">
                <a:solidFill>
                  <a:srgbClr val="000000"/>
                </a:solidFill>
              </a:rPr>
              <a:t> </a:t>
            </a:r>
          </a:p>
        </p:txBody>
      </p:sp>
      <p:sp>
        <p:nvSpPr>
          <p:cNvPr id="2" name="Slide Number Placeholder 1"/>
          <p:cNvSpPr>
            <a:spLocks noGrp="1"/>
          </p:cNvSpPr>
          <p:nvPr>
            <p:ph type="sldNum" sz="quarter" idx="12"/>
          </p:nvPr>
        </p:nvSpPr>
        <p:spPr/>
        <p:txBody>
          <a:bodyPr/>
          <a:lstStyle/>
          <a:p>
            <a:fld id="{AD4E86B5-A92D-294E-92AF-8654113B1844}" type="slidenum">
              <a:rPr lang="en-US" smtClean="0"/>
              <a:t>35</a:t>
            </a:fld>
            <a:endParaRPr lang="en-US"/>
          </a:p>
        </p:txBody>
      </p:sp>
    </p:spTree>
    <p:extLst>
      <p:ext uri="{BB962C8B-B14F-4D97-AF65-F5344CB8AC3E}">
        <p14:creationId xmlns:p14="http://schemas.microsoft.com/office/powerpoint/2010/main" val="234749314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8238" y="1066800"/>
            <a:ext cx="3052762" cy="486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296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3438" y="1066800"/>
            <a:ext cx="3433762"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88420" name="Text Box 4"/>
          <p:cNvSpPr txBox="1">
            <a:spLocks noChangeArrowheads="1"/>
          </p:cNvSpPr>
          <p:nvPr/>
        </p:nvSpPr>
        <p:spPr bwMode="auto">
          <a:xfrm>
            <a:off x="98425" y="106363"/>
            <a:ext cx="4861026" cy="584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b="1">
                <a:solidFill>
                  <a:schemeClr val="tx1"/>
                </a:solidFill>
                <a:latin typeface="Arial" charset="0"/>
                <a:ea typeface="ＭＳ Ｐゴシック" charset="0"/>
                <a:cs typeface="Arial" charset="0"/>
              </a:defRPr>
            </a:lvl1pPr>
            <a:lvl2pPr marL="742950" indent="-285750">
              <a:defRPr sz="2400" b="1">
                <a:solidFill>
                  <a:schemeClr val="tx1"/>
                </a:solidFill>
                <a:latin typeface="Arial" charset="0"/>
                <a:ea typeface="Arial" charset="0"/>
                <a:cs typeface="Arial" charset="0"/>
              </a:defRPr>
            </a:lvl2pPr>
            <a:lvl3pPr marL="1143000" indent="-228600">
              <a:defRPr sz="2400" b="1">
                <a:solidFill>
                  <a:schemeClr val="tx1"/>
                </a:solidFill>
                <a:latin typeface="Arial" charset="0"/>
                <a:ea typeface="Arial" charset="0"/>
                <a:cs typeface="Arial" charset="0"/>
              </a:defRPr>
            </a:lvl3pPr>
            <a:lvl4pPr marL="1600200" indent="-228600">
              <a:defRPr sz="2400" b="1">
                <a:solidFill>
                  <a:schemeClr val="tx1"/>
                </a:solidFill>
                <a:latin typeface="Arial" charset="0"/>
                <a:ea typeface="Arial" charset="0"/>
                <a:cs typeface="Arial" charset="0"/>
              </a:defRPr>
            </a:lvl4pPr>
            <a:lvl5pPr marL="2057400" indent="-228600">
              <a:defRPr sz="2400" b="1">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b="1">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b="1">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b="1">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b="1">
                <a:solidFill>
                  <a:schemeClr val="tx1"/>
                </a:solidFill>
                <a:latin typeface="Arial" charset="0"/>
                <a:ea typeface="Arial" charset="0"/>
                <a:cs typeface="Arial" charset="0"/>
              </a:defRPr>
            </a:lvl9pPr>
          </a:lstStyle>
          <a:p>
            <a:pPr defTabSz="914400" fontAlgn="base">
              <a:spcBef>
                <a:spcPct val="0"/>
              </a:spcBef>
              <a:spcAft>
                <a:spcPct val="0"/>
              </a:spcAft>
            </a:pPr>
            <a:r>
              <a:rPr lang="en-US" sz="3200" b="0" dirty="0">
                <a:solidFill>
                  <a:srgbClr val="000000"/>
                </a:solidFill>
              </a:rPr>
              <a:t>Challenges 2: illumination</a:t>
            </a:r>
          </a:p>
        </p:txBody>
      </p:sp>
      <p:sp>
        <p:nvSpPr>
          <p:cNvPr id="29701" name="Text Box 5"/>
          <p:cNvSpPr txBox="1">
            <a:spLocks noChangeArrowheads="1"/>
          </p:cNvSpPr>
          <p:nvPr/>
        </p:nvSpPr>
        <p:spPr bwMode="auto">
          <a:xfrm>
            <a:off x="6996113" y="6521450"/>
            <a:ext cx="21478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b="1">
                <a:solidFill>
                  <a:schemeClr val="tx1"/>
                </a:solidFill>
                <a:latin typeface="Arial" charset="0"/>
                <a:ea typeface="ＭＳ Ｐゴシック" charset="0"/>
                <a:cs typeface="Arial" charset="0"/>
              </a:defRPr>
            </a:lvl1pPr>
            <a:lvl2pPr marL="742950" indent="-285750">
              <a:defRPr sz="2400" b="1">
                <a:solidFill>
                  <a:schemeClr val="tx1"/>
                </a:solidFill>
                <a:latin typeface="Arial" charset="0"/>
                <a:ea typeface="Arial" charset="0"/>
                <a:cs typeface="Arial" charset="0"/>
              </a:defRPr>
            </a:lvl2pPr>
            <a:lvl3pPr marL="1143000" indent="-228600">
              <a:defRPr sz="2400" b="1">
                <a:solidFill>
                  <a:schemeClr val="tx1"/>
                </a:solidFill>
                <a:latin typeface="Arial" charset="0"/>
                <a:ea typeface="Arial" charset="0"/>
                <a:cs typeface="Arial" charset="0"/>
              </a:defRPr>
            </a:lvl3pPr>
            <a:lvl4pPr marL="1600200" indent="-228600">
              <a:defRPr sz="2400" b="1">
                <a:solidFill>
                  <a:schemeClr val="tx1"/>
                </a:solidFill>
                <a:latin typeface="Arial" charset="0"/>
                <a:ea typeface="Arial" charset="0"/>
                <a:cs typeface="Arial" charset="0"/>
              </a:defRPr>
            </a:lvl4pPr>
            <a:lvl5pPr marL="2057400" indent="-228600">
              <a:defRPr sz="2400" b="1">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b="1">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b="1">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b="1">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b="1">
                <a:solidFill>
                  <a:schemeClr val="tx1"/>
                </a:solidFill>
                <a:latin typeface="Arial" charset="0"/>
                <a:ea typeface="Arial" charset="0"/>
                <a:cs typeface="Arial" charset="0"/>
              </a:defRPr>
            </a:lvl9pPr>
          </a:lstStyle>
          <a:p>
            <a:pPr defTabSz="914400" fontAlgn="base">
              <a:spcBef>
                <a:spcPct val="0"/>
              </a:spcBef>
              <a:spcAft>
                <a:spcPct val="0"/>
              </a:spcAft>
            </a:pPr>
            <a:r>
              <a:rPr lang="en-US" sz="1600" b="0" dirty="0">
                <a:solidFill>
                  <a:srgbClr val="000000"/>
                </a:solidFill>
              </a:rPr>
              <a:t>slide credit: S. Ullman</a:t>
            </a:r>
          </a:p>
        </p:txBody>
      </p:sp>
      <p:sp>
        <p:nvSpPr>
          <p:cNvPr id="2" name="Slide Number Placeholder 1"/>
          <p:cNvSpPr>
            <a:spLocks noGrp="1"/>
          </p:cNvSpPr>
          <p:nvPr>
            <p:ph type="sldNum" sz="quarter" idx="12"/>
          </p:nvPr>
        </p:nvSpPr>
        <p:spPr/>
        <p:txBody>
          <a:bodyPr/>
          <a:lstStyle/>
          <a:p>
            <a:fld id="{AD4E86B5-A92D-294E-92AF-8654113B1844}" type="slidenum">
              <a:rPr lang="en-US" smtClean="0"/>
              <a:t>36</a:t>
            </a:fld>
            <a:endParaRPr lang="en-US"/>
          </a:p>
        </p:txBody>
      </p:sp>
    </p:spTree>
    <p:extLst>
      <p:ext uri="{BB962C8B-B14F-4D97-AF65-F5344CB8AC3E}">
        <p14:creationId xmlns:p14="http://schemas.microsoft.com/office/powerpoint/2010/main" val="401148196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Magritte"/>
          <p:cNvPicPr>
            <a:picLocks noChangeAspect="1" noChangeArrowheads="1"/>
          </p:cNvPicPr>
          <p:nvPr/>
        </p:nvPicPr>
        <p:blipFill>
          <a:blip r:embed="rId2">
            <a:extLst>
              <a:ext uri="{28A0092B-C50C-407E-A947-70E740481C1C}">
                <a14:useLocalDpi xmlns:a14="http://schemas.microsoft.com/office/drawing/2010/main" val="0"/>
              </a:ext>
            </a:extLst>
          </a:blip>
          <a:srcRect l="3540" t="9630" r="3093" b="8888"/>
          <a:stretch>
            <a:fillRect/>
          </a:stretch>
        </p:blipFill>
        <p:spPr bwMode="auto">
          <a:xfrm>
            <a:off x="3440113" y="0"/>
            <a:ext cx="570388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Text Box 3"/>
          <p:cNvSpPr txBox="1">
            <a:spLocks noChangeArrowheads="1"/>
          </p:cNvSpPr>
          <p:nvPr/>
        </p:nvSpPr>
        <p:spPr bwMode="auto">
          <a:xfrm>
            <a:off x="98425" y="106363"/>
            <a:ext cx="2694167"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b="1">
                <a:solidFill>
                  <a:schemeClr val="tx1"/>
                </a:solidFill>
                <a:latin typeface="Arial" charset="0"/>
                <a:ea typeface="ＭＳ Ｐゴシック" charset="0"/>
                <a:cs typeface="Arial" charset="0"/>
              </a:defRPr>
            </a:lvl1pPr>
            <a:lvl2pPr marL="742950" indent="-285750">
              <a:defRPr sz="2400" b="1">
                <a:solidFill>
                  <a:schemeClr val="tx1"/>
                </a:solidFill>
                <a:latin typeface="Arial" charset="0"/>
                <a:ea typeface="Arial" charset="0"/>
                <a:cs typeface="Arial" charset="0"/>
              </a:defRPr>
            </a:lvl2pPr>
            <a:lvl3pPr marL="1143000" indent="-228600">
              <a:defRPr sz="2400" b="1">
                <a:solidFill>
                  <a:schemeClr val="tx1"/>
                </a:solidFill>
                <a:latin typeface="Arial" charset="0"/>
                <a:ea typeface="Arial" charset="0"/>
                <a:cs typeface="Arial" charset="0"/>
              </a:defRPr>
            </a:lvl3pPr>
            <a:lvl4pPr marL="1600200" indent="-228600">
              <a:defRPr sz="2400" b="1">
                <a:solidFill>
                  <a:schemeClr val="tx1"/>
                </a:solidFill>
                <a:latin typeface="Arial" charset="0"/>
                <a:ea typeface="Arial" charset="0"/>
                <a:cs typeface="Arial" charset="0"/>
              </a:defRPr>
            </a:lvl4pPr>
            <a:lvl5pPr marL="2057400" indent="-228600">
              <a:defRPr sz="2400" b="1">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b="1">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b="1">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b="1">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b="1">
                <a:solidFill>
                  <a:schemeClr val="tx1"/>
                </a:solidFill>
                <a:latin typeface="Arial" charset="0"/>
                <a:ea typeface="Arial" charset="0"/>
                <a:cs typeface="Arial" charset="0"/>
              </a:defRPr>
            </a:lvl9pPr>
          </a:lstStyle>
          <a:p>
            <a:pPr defTabSz="914400" fontAlgn="base">
              <a:spcBef>
                <a:spcPct val="0"/>
              </a:spcBef>
              <a:spcAft>
                <a:spcPct val="0"/>
              </a:spcAft>
            </a:pPr>
            <a:r>
              <a:rPr lang="en-US" sz="3200" b="0" dirty="0">
                <a:solidFill>
                  <a:srgbClr val="000000"/>
                </a:solidFill>
              </a:rPr>
              <a:t>Challenges 3: </a:t>
            </a:r>
            <a:endParaRPr lang="en-US" sz="3200" b="0" dirty="0" smtClean="0">
              <a:solidFill>
                <a:srgbClr val="000000"/>
              </a:solidFill>
            </a:endParaRPr>
          </a:p>
          <a:p>
            <a:pPr defTabSz="914400" fontAlgn="base">
              <a:spcBef>
                <a:spcPct val="0"/>
              </a:spcBef>
              <a:spcAft>
                <a:spcPct val="0"/>
              </a:spcAft>
            </a:pPr>
            <a:r>
              <a:rPr lang="en-US" sz="3200" b="0" dirty="0" smtClean="0">
                <a:solidFill>
                  <a:srgbClr val="000000"/>
                </a:solidFill>
              </a:rPr>
              <a:t>occlusion</a:t>
            </a:r>
            <a:endParaRPr lang="en-US" sz="3200" b="0" dirty="0">
              <a:solidFill>
                <a:srgbClr val="000000"/>
              </a:solidFill>
            </a:endParaRPr>
          </a:p>
        </p:txBody>
      </p:sp>
      <p:sp>
        <p:nvSpPr>
          <p:cNvPr id="30724" name="Text Box 4"/>
          <p:cNvSpPr txBox="1">
            <a:spLocks noChangeArrowheads="1"/>
          </p:cNvSpPr>
          <p:nvPr/>
        </p:nvSpPr>
        <p:spPr bwMode="auto">
          <a:xfrm>
            <a:off x="1731963" y="6491288"/>
            <a:ext cx="1708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b="1">
                <a:solidFill>
                  <a:schemeClr val="tx1"/>
                </a:solidFill>
                <a:latin typeface="Arial" charset="0"/>
                <a:ea typeface="ＭＳ Ｐゴシック" charset="0"/>
                <a:cs typeface="Arial" charset="0"/>
              </a:defRPr>
            </a:lvl1pPr>
            <a:lvl2pPr marL="742950" indent="-285750">
              <a:defRPr sz="2400" b="1">
                <a:solidFill>
                  <a:schemeClr val="tx1"/>
                </a:solidFill>
                <a:latin typeface="Arial" charset="0"/>
                <a:ea typeface="Arial" charset="0"/>
                <a:cs typeface="Arial" charset="0"/>
              </a:defRPr>
            </a:lvl2pPr>
            <a:lvl3pPr marL="1143000" indent="-228600">
              <a:defRPr sz="2400" b="1">
                <a:solidFill>
                  <a:schemeClr val="tx1"/>
                </a:solidFill>
                <a:latin typeface="Arial" charset="0"/>
                <a:ea typeface="Arial" charset="0"/>
                <a:cs typeface="Arial" charset="0"/>
              </a:defRPr>
            </a:lvl3pPr>
            <a:lvl4pPr marL="1600200" indent="-228600">
              <a:defRPr sz="2400" b="1">
                <a:solidFill>
                  <a:schemeClr val="tx1"/>
                </a:solidFill>
                <a:latin typeface="Arial" charset="0"/>
                <a:ea typeface="Arial" charset="0"/>
                <a:cs typeface="Arial" charset="0"/>
              </a:defRPr>
            </a:lvl4pPr>
            <a:lvl5pPr marL="2057400" indent="-228600">
              <a:defRPr sz="2400" b="1">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b="1">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b="1">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b="1">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b="1">
                <a:solidFill>
                  <a:schemeClr val="tx1"/>
                </a:solidFill>
                <a:latin typeface="Arial" charset="0"/>
                <a:ea typeface="Arial" charset="0"/>
                <a:cs typeface="Arial" charset="0"/>
              </a:defRPr>
            </a:lvl9pPr>
          </a:lstStyle>
          <a:p>
            <a:pPr defTabSz="914400" fontAlgn="base">
              <a:spcBef>
                <a:spcPct val="0"/>
              </a:spcBef>
              <a:spcAft>
                <a:spcPct val="0"/>
              </a:spcAft>
            </a:pPr>
            <a:r>
              <a:rPr lang="en-US" sz="1800" b="0" dirty="0">
                <a:solidFill>
                  <a:srgbClr val="B83D00"/>
                </a:solidFill>
              </a:rPr>
              <a:t>Magritte, 1957 </a:t>
            </a:r>
          </a:p>
        </p:txBody>
      </p:sp>
      <p:sp>
        <p:nvSpPr>
          <p:cNvPr id="30725" name="Text Box 5"/>
          <p:cNvSpPr txBox="1">
            <a:spLocks noChangeArrowheads="1"/>
          </p:cNvSpPr>
          <p:nvPr/>
        </p:nvSpPr>
        <p:spPr bwMode="auto">
          <a:xfrm>
            <a:off x="5029200" y="6477000"/>
            <a:ext cx="41497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b="1">
                <a:solidFill>
                  <a:schemeClr val="tx1"/>
                </a:solidFill>
                <a:latin typeface="Arial" charset="0"/>
                <a:ea typeface="ＭＳ Ｐゴシック" charset="0"/>
                <a:cs typeface="Arial" charset="0"/>
              </a:defRPr>
            </a:lvl1pPr>
            <a:lvl2pPr marL="742950" indent="-285750">
              <a:defRPr sz="2400" b="1">
                <a:solidFill>
                  <a:schemeClr val="tx1"/>
                </a:solidFill>
                <a:latin typeface="Arial" charset="0"/>
                <a:ea typeface="Arial" charset="0"/>
                <a:cs typeface="Arial" charset="0"/>
              </a:defRPr>
            </a:lvl2pPr>
            <a:lvl3pPr marL="1143000" indent="-228600">
              <a:defRPr sz="2400" b="1">
                <a:solidFill>
                  <a:schemeClr val="tx1"/>
                </a:solidFill>
                <a:latin typeface="Arial" charset="0"/>
                <a:ea typeface="Arial" charset="0"/>
                <a:cs typeface="Arial" charset="0"/>
              </a:defRPr>
            </a:lvl3pPr>
            <a:lvl4pPr marL="1600200" indent="-228600">
              <a:defRPr sz="2400" b="1">
                <a:solidFill>
                  <a:schemeClr val="tx1"/>
                </a:solidFill>
                <a:latin typeface="Arial" charset="0"/>
                <a:ea typeface="Arial" charset="0"/>
                <a:cs typeface="Arial" charset="0"/>
              </a:defRPr>
            </a:lvl4pPr>
            <a:lvl5pPr marL="2057400" indent="-228600">
              <a:defRPr sz="2400" b="1">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b="1">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b="1">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b="1">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b="1">
                <a:solidFill>
                  <a:schemeClr val="tx1"/>
                </a:solidFill>
                <a:latin typeface="Arial" charset="0"/>
                <a:ea typeface="Arial" charset="0"/>
                <a:cs typeface="Arial" charset="0"/>
              </a:defRPr>
            </a:lvl9pPr>
          </a:lstStyle>
          <a:p>
            <a:pPr defTabSz="914400" eaLnBrk="0" fontAlgn="base" hangingPunct="0">
              <a:spcBef>
                <a:spcPct val="0"/>
              </a:spcBef>
              <a:spcAft>
                <a:spcPct val="0"/>
              </a:spcAft>
            </a:pPr>
            <a:r>
              <a:rPr lang="en-US" sz="2000" b="0">
                <a:solidFill>
                  <a:srgbClr val="FFFFFF"/>
                </a:solidFill>
              </a:rPr>
              <a:t>slide by Fei Fei, Fergus &amp; Torralba </a:t>
            </a:r>
          </a:p>
        </p:txBody>
      </p:sp>
      <p:sp>
        <p:nvSpPr>
          <p:cNvPr id="2" name="Slide Number Placeholder 1"/>
          <p:cNvSpPr>
            <a:spLocks noGrp="1"/>
          </p:cNvSpPr>
          <p:nvPr>
            <p:ph type="sldNum" sz="quarter" idx="12"/>
          </p:nvPr>
        </p:nvSpPr>
        <p:spPr/>
        <p:txBody>
          <a:bodyPr/>
          <a:lstStyle/>
          <a:p>
            <a:fld id="{AD4E86B5-A92D-294E-92AF-8654113B1844}" type="slidenum">
              <a:rPr lang="en-US" smtClean="0"/>
              <a:t>37</a:t>
            </a:fld>
            <a:endParaRPr lang="en-US"/>
          </a:p>
        </p:txBody>
      </p:sp>
    </p:spTree>
    <p:extLst>
      <p:ext uri="{BB962C8B-B14F-4D97-AF65-F5344CB8AC3E}">
        <p14:creationId xmlns:p14="http://schemas.microsoft.com/office/powerpoint/2010/main" val="420431546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wallpaper01_1024x768"/>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30348" t="5618" r="28346" b="999"/>
          <a:stretch>
            <a:fillRect/>
          </a:stretch>
        </p:blipFill>
        <p:spPr bwMode="auto">
          <a:xfrm>
            <a:off x="2743200" y="76200"/>
            <a:ext cx="3952875" cy="670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Rectangle 3"/>
          <p:cNvSpPr>
            <a:spLocks noChangeArrowheads="1"/>
          </p:cNvSpPr>
          <p:nvPr/>
        </p:nvSpPr>
        <p:spPr bwMode="auto">
          <a:xfrm>
            <a:off x="2057400" y="0"/>
            <a:ext cx="2057400" cy="2667000"/>
          </a:xfrm>
          <a:prstGeom prst="rect">
            <a:avLst/>
          </a:prstGeom>
          <a:solidFill>
            <a:schemeClr val="bg1"/>
          </a:solidFill>
          <a:ln>
            <a:noFill/>
          </a:ln>
          <a:effectLst/>
          <a:extLst/>
        </p:spPr>
        <p:txBody>
          <a:bodyPr wrap="none" anchor="ctr"/>
          <a:lstStyle/>
          <a:p>
            <a:pPr defTabSz="914400" eaLnBrk="0" fontAlgn="base" hangingPunct="0">
              <a:spcBef>
                <a:spcPct val="0"/>
              </a:spcBef>
              <a:spcAft>
                <a:spcPct val="0"/>
              </a:spcAft>
            </a:pPr>
            <a:endParaRPr lang="en-US" sz="2400" b="1">
              <a:solidFill>
                <a:srgbClr val="000000"/>
              </a:solidFill>
              <a:latin typeface="Arial" charset="0"/>
              <a:ea typeface="ＭＳ Ｐゴシック" charset="0"/>
              <a:cs typeface="Arial" charset="0"/>
            </a:endParaRPr>
          </a:p>
        </p:txBody>
      </p:sp>
      <p:sp>
        <p:nvSpPr>
          <p:cNvPr id="31748" name="Text Box 4"/>
          <p:cNvSpPr txBox="1">
            <a:spLocks noChangeArrowheads="1"/>
          </p:cNvSpPr>
          <p:nvPr/>
        </p:nvSpPr>
        <p:spPr bwMode="auto">
          <a:xfrm>
            <a:off x="117475" y="182563"/>
            <a:ext cx="3766175" cy="584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b="1">
                <a:solidFill>
                  <a:schemeClr val="tx1"/>
                </a:solidFill>
                <a:latin typeface="Arial" charset="0"/>
                <a:ea typeface="ＭＳ Ｐゴシック" charset="0"/>
                <a:cs typeface="Arial" charset="0"/>
              </a:defRPr>
            </a:lvl1pPr>
            <a:lvl2pPr marL="742950" indent="-285750">
              <a:defRPr sz="2400" b="1">
                <a:solidFill>
                  <a:schemeClr val="tx1"/>
                </a:solidFill>
                <a:latin typeface="Arial" charset="0"/>
                <a:ea typeface="Arial" charset="0"/>
                <a:cs typeface="Arial" charset="0"/>
              </a:defRPr>
            </a:lvl2pPr>
            <a:lvl3pPr marL="1143000" indent="-228600">
              <a:defRPr sz="2400" b="1">
                <a:solidFill>
                  <a:schemeClr val="tx1"/>
                </a:solidFill>
                <a:latin typeface="Arial" charset="0"/>
                <a:ea typeface="Arial" charset="0"/>
                <a:cs typeface="Arial" charset="0"/>
              </a:defRPr>
            </a:lvl3pPr>
            <a:lvl4pPr marL="1600200" indent="-228600">
              <a:defRPr sz="2400" b="1">
                <a:solidFill>
                  <a:schemeClr val="tx1"/>
                </a:solidFill>
                <a:latin typeface="Arial" charset="0"/>
                <a:ea typeface="Arial" charset="0"/>
                <a:cs typeface="Arial" charset="0"/>
              </a:defRPr>
            </a:lvl4pPr>
            <a:lvl5pPr marL="2057400" indent="-228600">
              <a:defRPr sz="2400" b="1">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b="1">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b="1">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b="1">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b="1">
                <a:solidFill>
                  <a:schemeClr val="tx1"/>
                </a:solidFill>
                <a:latin typeface="Arial" charset="0"/>
                <a:ea typeface="Arial" charset="0"/>
                <a:cs typeface="Arial" charset="0"/>
              </a:defRPr>
            </a:lvl9pPr>
          </a:lstStyle>
          <a:p>
            <a:pPr defTabSz="914400" fontAlgn="base">
              <a:spcBef>
                <a:spcPct val="0"/>
              </a:spcBef>
              <a:spcAft>
                <a:spcPct val="0"/>
              </a:spcAft>
            </a:pPr>
            <a:r>
              <a:rPr lang="en-US" sz="3200" b="0" dirty="0">
                <a:solidFill>
                  <a:srgbClr val="000000"/>
                </a:solidFill>
              </a:rPr>
              <a:t>Challenges 4: scale</a:t>
            </a:r>
          </a:p>
        </p:txBody>
      </p:sp>
      <p:sp>
        <p:nvSpPr>
          <p:cNvPr id="31749" name="Text Box 5"/>
          <p:cNvSpPr txBox="1">
            <a:spLocks noChangeArrowheads="1"/>
          </p:cNvSpPr>
          <p:nvPr/>
        </p:nvSpPr>
        <p:spPr bwMode="auto">
          <a:xfrm>
            <a:off x="5448382" y="6477000"/>
            <a:ext cx="369561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b="1">
                <a:solidFill>
                  <a:schemeClr val="tx1"/>
                </a:solidFill>
                <a:latin typeface="Arial" charset="0"/>
                <a:ea typeface="ＭＳ Ｐゴシック" charset="0"/>
                <a:cs typeface="Arial" charset="0"/>
              </a:defRPr>
            </a:lvl1pPr>
            <a:lvl2pPr marL="742950" indent="-285750">
              <a:defRPr sz="2400" b="1">
                <a:solidFill>
                  <a:schemeClr val="tx1"/>
                </a:solidFill>
                <a:latin typeface="Arial" charset="0"/>
                <a:ea typeface="Arial" charset="0"/>
                <a:cs typeface="Arial" charset="0"/>
              </a:defRPr>
            </a:lvl2pPr>
            <a:lvl3pPr marL="1143000" indent="-228600">
              <a:defRPr sz="2400" b="1">
                <a:solidFill>
                  <a:schemeClr val="tx1"/>
                </a:solidFill>
                <a:latin typeface="Arial" charset="0"/>
                <a:ea typeface="Arial" charset="0"/>
                <a:cs typeface="Arial" charset="0"/>
              </a:defRPr>
            </a:lvl3pPr>
            <a:lvl4pPr marL="1600200" indent="-228600">
              <a:defRPr sz="2400" b="1">
                <a:solidFill>
                  <a:schemeClr val="tx1"/>
                </a:solidFill>
                <a:latin typeface="Arial" charset="0"/>
                <a:ea typeface="Arial" charset="0"/>
                <a:cs typeface="Arial" charset="0"/>
              </a:defRPr>
            </a:lvl4pPr>
            <a:lvl5pPr marL="2057400" indent="-228600">
              <a:defRPr sz="2400" b="1">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b="1">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b="1">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b="1">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b="1">
                <a:solidFill>
                  <a:schemeClr val="tx1"/>
                </a:solidFill>
                <a:latin typeface="Arial" charset="0"/>
                <a:ea typeface="Arial" charset="0"/>
                <a:cs typeface="Arial" charset="0"/>
              </a:defRPr>
            </a:lvl9pPr>
          </a:lstStyle>
          <a:p>
            <a:pPr defTabSz="914400" eaLnBrk="0" fontAlgn="base" hangingPunct="0">
              <a:spcBef>
                <a:spcPct val="0"/>
              </a:spcBef>
              <a:spcAft>
                <a:spcPct val="0"/>
              </a:spcAft>
            </a:pPr>
            <a:r>
              <a:rPr lang="en-US" sz="1800" b="0" dirty="0">
                <a:solidFill>
                  <a:srgbClr val="000000"/>
                </a:solidFill>
              </a:rPr>
              <a:t>slide by </a:t>
            </a:r>
            <a:r>
              <a:rPr lang="en-US" sz="1800" b="0" dirty="0" err="1">
                <a:solidFill>
                  <a:srgbClr val="000000"/>
                </a:solidFill>
              </a:rPr>
              <a:t>Fei</a:t>
            </a:r>
            <a:r>
              <a:rPr lang="en-US" sz="1800" b="0" dirty="0">
                <a:solidFill>
                  <a:srgbClr val="000000"/>
                </a:solidFill>
              </a:rPr>
              <a:t> </a:t>
            </a:r>
            <a:r>
              <a:rPr lang="en-US" sz="1800" b="0" dirty="0" err="1">
                <a:solidFill>
                  <a:srgbClr val="000000"/>
                </a:solidFill>
              </a:rPr>
              <a:t>Fei</a:t>
            </a:r>
            <a:r>
              <a:rPr lang="en-US" sz="1800" b="0" dirty="0">
                <a:solidFill>
                  <a:srgbClr val="000000"/>
                </a:solidFill>
              </a:rPr>
              <a:t>, Fergus &amp; </a:t>
            </a:r>
            <a:r>
              <a:rPr lang="en-US" sz="1800" b="0" dirty="0" err="1">
                <a:solidFill>
                  <a:srgbClr val="000000"/>
                </a:solidFill>
              </a:rPr>
              <a:t>Torralba</a:t>
            </a:r>
            <a:r>
              <a:rPr lang="en-US" sz="1800" b="0" dirty="0">
                <a:solidFill>
                  <a:srgbClr val="000000"/>
                </a:solidFill>
              </a:rPr>
              <a:t> </a:t>
            </a:r>
          </a:p>
        </p:txBody>
      </p:sp>
      <p:sp>
        <p:nvSpPr>
          <p:cNvPr id="2" name="Slide Number Placeholder 1"/>
          <p:cNvSpPr>
            <a:spLocks noGrp="1"/>
          </p:cNvSpPr>
          <p:nvPr>
            <p:ph type="sldNum" sz="quarter" idx="12"/>
          </p:nvPr>
        </p:nvSpPr>
        <p:spPr/>
        <p:txBody>
          <a:bodyPr/>
          <a:lstStyle/>
          <a:p>
            <a:fld id="{AD4E86B5-A92D-294E-92AF-8654113B1844}" type="slidenum">
              <a:rPr lang="en-US" smtClean="0"/>
              <a:t>38</a:t>
            </a:fld>
            <a:endParaRPr lang="en-US"/>
          </a:p>
        </p:txBody>
      </p:sp>
    </p:spTree>
    <p:extLst>
      <p:ext uri="{BB962C8B-B14F-4D97-AF65-F5344CB8AC3E}">
        <p14:creationId xmlns:p14="http://schemas.microsoft.com/office/powerpoint/2010/main" val="300214268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ANCIENTANIMALART-CHINA-HORSE-3-XU-BEI-HUA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43013"/>
            <a:ext cx="9144000" cy="4471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Text Box 3"/>
          <p:cNvSpPr txBox="1">
            <a:spLocks noChangeArrowheads="1"/>
          </p:cNvSpPr>
          <p:nvPr/>
        </p:nvSpPr>
        <p:spPr bwMode="auto">
          <a:xfrm>
            <a:off x="98425" y="106363"/>
            <a:ext cx="4919663"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b="1">
                <a:solidFill>
                  <a:schemeClr val="tx1"/>
                </a:solidFill>
                <a:latin typeface="Arial" charset="0"/>
                <a:ea typeface="ＭＳ Ｐゴシック" charset="0"/>
                <a:cs typeface="Arial" charset="0"/>
              </a:defRPr>
            </a:lvl1pPr>
            <a:lvl2pPr marL="742950" indent="-285750">
              <a:defRPr sz="2400" b="1">
                <a:solidFill>
                  <a:schemeClr val="tx1"/>
                </a:solidFill>
                <a:latin typeface="Arial" charset="0"/>
                <a:ea typeface="Arial" charset="0"/>
                <a:cs typeface="Arial" charset="0"/>
              </a:defRPr>
            </a:lvl2pPr>
            <a:lvl3pPr marL="1143000" indent="-228600">
              <a:defRPr sz="2400" b="1">
                <a:solidFill>
                  <a:schemeClr val="tx1"/>
                </a:solidFill>
                <a:latin typeface="Arial" charset="0"/>
                <a:ea typeface="Arial" charset="0"/>
                <a:cs typeface="Arial" charset="0"/>
              </a:defRPr>
            </a:lvl3pPr>
            <a:lvl4pPr marL="1600200" indent="-228600">
              <a:defRPr sz="2400" b="1">
                <a:solidFill>
                  <a:schemeClr val="tx1"/>
                </a:solidFill>
                <a:latin typeface="Arial" charset="0"/>
                <a:ea typeface="Arial" charset="0"/>
                <a:cs typeface="Arial" charset="0"/>
              </a:defRPr>
            </a:lvl4pPr>
            <a:lvl5pPr marL="2057400" indent="-228600">
              <a:defRPr sz="2400" b="1">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b="1">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b="1">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b="1">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b="1">
                <a:solidFill>
                  <a:schemeClr val="tx1"/>
                </a:solidFill>
                <a:latin typeface="Arial" charset="0"/>
                <a:ea typeface="Arial" charset="0"/>
                <a:cs typeface="Arial" charset="0"/>
              </a:defRPr>
            </a:lvl9pPr>
          </a:lstStyle>
          <a:p>
            <a:pPr defTabSz="914400" fontAlgn="base">
              <a:spcBef>
                <a:spcPct val="0"/>
              </a:spcBef>
              <a:spcAft>
                <a:spcPct val="0"/>
              </a:spcAft>
            </a:pPr>
            <a:r>
              <a:rPr lang="en-US" sz="3200" b="0">
                <a:solidFill>
                  <a:srgbClr val="000000"/>
                </a:solidFill>
              </a:rPr>
              <a:t>Challenges 5: deformation</a:t>
            </a:r>
          </a:p>
        </p:txBody>
      </p:sp>
      <p:sp>
        <p:nvSpPr>
          <p:cNvPr id="32772" name="Text Box 4"/>
          <p:cNvSpPr txBox="1">
            <a:spLocks noChangeArrowheads="1"/>
          </p:cNvSpPr>
          <p:nvPr/>
        </p:nvSpPr>
        <p:spPr bwMode="auto">
          <a:xfrm>
            <a:off x="7143750" y="6491288"/>
            <a:ext cx="20002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b="1">
                <a:solidFill>
                  <a:schemeClr val="tx1"/>
                </a:solidFill>
                <a:latin typeface="Arial" charset="0"/>
                <a:ea typeface="ＭＳ Ｐゴシック" charset="0"/>
                <a:cs typeface="Arial" charset="0"/>
              </a:defRPr>
            </a:lvl1pPr>
            <a:lvl2pPr marL="742950" indent="-285750">
              <a:defRPr sz="2400" b="1">
                <a:solidFill>
                  <a:schemeClr val="tx1"/>
                </a:solidFill>
                <a:latin typeface="Arial" charset="0"/>
                <a:ea typeface="Arial" charset="0"/>
                <a:cs typeface="Arial" charset="0"/>
              </a:defRPr>
            </a:lvl2pPr>
            <a:lvl3pPr marL="1143000" indent="-228600">
              <a:defRPr sz="2400" b="1">
                <a:solidFill>
                  <a:schemeClr val="tx1"/>
                </a:solidFill>
                <a:latin typeface="Arial" charset="0"/>
                <a:ea typeface="Arial" charset="0"/>
                <a:cs typeface="Arial" charset="0"/>
              </a:defRPr>
            </a:lvl3pPr>
            <a:lvl4pPr marL="1600200" indent="-228600">
              <a:defRPr sz="2400" b="1">
                <a:solidFill>
                  <a:schemeClr val="tx1"/>
                </a:solidFill>
                <a:latin typeface="Arial" charset="0"/>
                <a:ea typeface="Arial" charset="0"/>
                <a:cs typeface="Arial" charset="0"/>
              </a:defRPr>
            </a:lvl4pPr>
            <a:lvl5pPr marL="2057400" indent="-228600">
              <a:defRPr sz="2400" b="1">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b="1">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b="1">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b="1">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b="1">
                <a:solidFill>
                  <a:schemeClr val="tx1"/>
                </a:solidFill>
                <a:latin typeface="Arial" charset="0"/>
                <a:ea typeface="Arial" charset="0"/>
                <a:cs typeface="Arial" charset="0"/>
              </a:defRPr>
            </a:lvl9pPr>
          </a:lstStyle>
          <a:p>
            <a:pPr defTabSz="914400" fontAlgn="base">
              <a:spcBef>
                <a:spcPct val="0"/>
              </a:spcBef>
              <a:spcAft>
                <a:spcPct val="0"/>
              </a:spcAft>
            </a:pPr>
            <a:r>
              <a:rPr lang="en-US" sz="1800" b="0">
                <a:solidFill>
                  <a:srgbClr val="000000"/>
                </a:solidFill>
              </a:rPr>
              <a:t>Xu, Beihong 1943</a:t>
            </a:r>
          </a:p>
        </p:txBody>
      </p:sp>
      <p:sp>
        <p:nvSpPr>
          <p:cNvPr id="32773" name="Text Box 5"/>
          <p:cNvSpPr txBox="1">
            <a:spLocks noChangeArrowheads="1"/>
          </p:cNvSpPr>
          <p:nvPr/>
        </p:nvSpPr>
        <p:spPr bwMode="auto">
          <a:xfrm>
            <a:off x="0" y="6461125"/>
            <a:ext cx="41497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b="1">
                <a:solidFill>
                  <a:schemeClr val="tx1"/>
                </a:solidFill>
                <a:latin typeface="Arial" charset="0"/>
                <a:ea typeface="ＭＳ Ｐゴシック" charset="0"/>
                <a:cs typeface="Arial" charset="0"/>
              </a:defRPr>
            </a:lvl1pPr>
            <a:lvl2pPr marL="742950" indent="-285750">
              <a:defRPr sz="2400" b="1">
                <a:solidFill>
                  <a:schemeClr val="tx1"/>
                </a:solidFill>
                <a:latin typeface="Arial" charset="0"/>
                <a:ea typeface="Arial" charset="0"/>
                <a:cs typeface="Arial" charset="0"/>
              </a:defRPr>
            </a:lvl2pPr>
            <a:lvl3pPr marL="1143000" indent="-228600">
              <a:defRPr sz="2400" b="1">
                <a:solidFill>
                  <a:schemeClr val="tx1"/>
                </a:solidFill>
                <a:latin typeface="Arial" charset="0"/>
                <a:ea typeface="Arial" charset="0"/>
                <a:cs typeface="Arial" charset="0"/>
              </a:defRPr>
            </a:lvl3pPr>
            <a:lvl4pPr marL="1600200" indent="-228600">
              <a:defRPr sz="2400" b="1">
                <a:solidFill>
                  <a:schemeClr val="tx1"/>
                </a:solidFill>
                <a:latin typeface="Arial" charset="0"/>
                <a:ea typeface="Arial" charset="0"/>
                <a:cs typeface="Arial" charset="0"/>
              </a:defRPr>
            </a:lvl4pPr>
            <a:lvl5pPr marL="2057400" indent="-228600">
              <a:defRPr sz="2400" b="1">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b="1">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b="1">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b="1">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b="1">
                <a:solidFill>
                  <a:schemeClr val="tx1"/>
                </a:solidFill>
                <a:latin typeface="Arial" charset="0"/>
                <a:ea typeface="Arial" charset="0"/>
                <a:cs typeface="Arial" charset="0"/>
              </a:defRPr>
            </a:lvl9pPr>
          </a:lstStyle>
          <a:p>
            <a:pPr defTabSz="914400" eaLnBrk="0" fontAlgn="base" hangingPunct="0">
              <a:spcBef>
                <a:spcPct val="0"/>
              </a:spcBef>
              <a:spcAft>
                <a:spcPct val="0"/>
              </a:spcAft>
            </a:pPr>
            <a:r>
              <a:rPr lang="en-US" sz="2000" b="0">
                <a:solidFill>
                  <a:srgbClr val="FFFFFF"/>
                </a:solidFill>
              </a:rPr>
              <a:t>slide by Fei Fei, Fergus &amp; Torralba </a:t>
            </a:r>
          </a:p>
        </p:txBody>
      </p:sp>
      <p:sp>
        <p:nvSpPr>
          <p:cNvPr id="2" name="Slide Number Placeholder 1"/>
          <p:cNvSpPr>
            <a:spLocks noGrp="1"/>
          </p:cNvSpPr>
          <p:nvPr>
            <p:ph type="sldNum" sz="quarter" idx="12"/>
          </p:nvPr>
        </p:nvSpPr>
        <p:spPr/>
        <p:txBody>
          <a:bodyPr/>
          <a:lstStyle/>
          <a:p>
            <a:fld id="{AD4E86B5-A92D-294E-92AF-8654113B1844}" type="slidenum">
              <a:rPr lang="en-US" smtClean="0"/>
              <a:t>39</a:t>
            </a:fld>
            <a:endParaRPr lang="en-US"/>
          </a:p>
        </p:txBody>
      </p:sp>
    </p:spTree>
    <p:extLst>
      <p:ext uri="{BB962C8B-B14F-4D97-AF65-F5344CB8AC3E}">
        <p14:creationId xmlns:p14="http://schemas.microsoft.com/office/powerpoint/2010/main" val="303586892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klimt_die_jungfrau"/>
          <p:cNvPicPr>
            <a:picLocks noChangeAspect="1" noChangeArrowheads="1"/>
          </p:cNvPicPr>
          <p:nvPr/>
        </p:nvPicPr>
        <p:blipFill>
          <a:blip r:embed="rId2">
            <a:lum contrast="24000"/>
            <a:extLst>
              <a:ext uri="{28A0092B-C50C-407E-A947-70E740481C1C}">
                <a14:useLocalDpi xmlns:a14="http://schemas.microsoft.com/office/drawing/2010/main" val="0"/>
              </a:ext>
            </a:extLst>
          </a:blip>
          <a:srcRect/>
          <a:stretch>
            <a:fillRect/>
          </a:stretch>
        </p:blipFill>
        <p:spPr bwMode="auto">
          <a:xfrm>
            <a:off x="2590800" y="685800"/>
            <a:ext cx="6553200"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5" name="Text Box 3"/>
          <p:cNvSpPr txBox="1">
            <a:spLocks noChangeArrowheads="1"/>
          </p:cNvSpPr>
          <p:nvPr/>
        </p:nvSpPr>
        <p:spPr bwMode="auto">
          <a:xfrm>
            <a:off x="98425" y="76200"/>
            <a:ext cx="6186309" cy="584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b="1">
                <a:solidFill>
                  <a:schemeClr val="tx1"/>
                </a:solidFill>
                <a:latin typeface="Arial" charset="0"/>
                <a:ea typeface="ＭＳ Ｐゴシック" charset="0"/>
                <a:cs typeface="Arial" charset="0"/>
              </a:defRPr>
            </a:lvl1pPr>
            <a:lvl2pPr marL="742950" indent="-285750">
              <a:defRPr sz="2400" b="1">
                <a:solidFill>
                  <a:schemeClr val="tx1"/>
                </a:solidFill>
                <a:latin typeface="Arial" charset="0"/>
                <a:ea typeface="Arial" charset="0"/>
                <a:cs typeface="Arial" charset="0"/>
              </a:defRPr>
            </a:lvl2pPr>
            <a:lvl3pPr marL="1143000" indent="-228600">
              <a:defRPr sz="2400" b="1">
                <a:solidFill>
                  <a:schemeClr val="tx1"/>
                </a:solidFill>
                <a:latin typeface="Arial" charset="0"/>
                <a:ea typeface="Arial" charset="0"/>
                <a:cs typeface="Arial" charset="0"/>
              </a:defRPr>
            </a:lvl3pPr>
            <a:lvl4pPr marL="1600200" indent="-228600">
              <a:defRPr sz="2400" b="1">
                <a:solidFill>
                  <a:schemeClr val="tx1"/>
                </a:solidFill>
                <a:latin typeface="Arial" charset="0"/>
                <a:ea typeface="Arial" charset="0"/>
                <a:cs typeface="Arial" charset="0"/>
              </a:defRPr>
            </a:lvl4pPr>
            <a:lvl5pPr marL="2057400" indent="-228600">
              <a:defRPr sz="2400" b="1">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b="1">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b="1">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b="1">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b="1">
                <a:solidFill>
                  <a:schemeClr val="tx1"/>
                </a:solidFill>
                <a:latin typeface="Arial" charset="0"/>
                <a:ea typeface="Arial" charset="0"/>
                <a:cs typeface="Arial" charset="0"/>
              </a:defRPr>
            </a:lvl9pPr>
          </a:lstStyle>
          <a:p>
            <a:pPr defTabSz="914400" fontAlgn="base">
              <a:spcBef>
                <a:spcPct val="0"/>
              </a:spcBef>
              <a:spcAft>
                <a:spcPct val="0"/>
              </a:spcAft>
            </a:pPr>
            <a:r>
              <a:rPr lang="en-US" sz="3200" b="0" dirty="0">
                <a:solidFill>
                  <a:srgbClr val="000000"/>
                </a:solidFill>
              </a:rPr>
              <a:t>Challenges 6: background clutter</a:t>
            </a:r>
          </a:p>
        </p:txBody>
      </p:sp>
      <p:sp>
        <p:nvSpPr>
          <p:cNvPr id="33796" name="Text Box 4"/>
          <p:cNvSpPr txBox="1">
            <a:spLocks noChangeArrowheads="1"/>
          </p:cNvSpPr>
          <p:nvPr/>
        </p:nvSpPr>
        <p:spPr bwMode="auto">
          <a:xfrm>
            <a:off x="1263650" y="6491288"/>
            <a:ext cx="1327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b="1">
                <a:solidFill>
                  <a:schemeClr val="tx1"/>
                </a:solidFill>
                <a:latin typeface="Arial" charset="0"/>
                <a:ea typeface="ＭＳ Ｐゴシック" charset="0"/>
                <a:cs typeface="Arial" charset="0"/>
              </a:defRPr>
            </a:lvl1pPr>
            <a:lvl2pPr marL="742950" indent="-285750">
              <a:defRPr sz="2400" b="1">
                <a:solidFill>
                  <a:schemeClr val="tx1"/>
                </a:solidFill>
                <a:latin typeface="Arial" charset="0"/>
                <a:ea typeface="Arial" charset="0"/>
                <a:cs typeface="Arial" charset="0"/>
              </a:defRPr>
            </a:lvl2pPr>
            <a:lvl3pPr marL="1143000" indent="-228600">
              <a:defRPr sz="2400" b="1">
                <a:solidFill>
                  <a:schemeClr val="tx1"/>
                </a:solidFill>
                <a:latin typeface="Arial" charset="0"/>
                <a:ea typeface="Arial" charset="0"/>
                <a:cs typeface="Arial" charset="0"/>
              </a:defRPr>
            </a:lvl3pPr>
            <a:lvl4pPr marL="1600200" indent="-228600">
              <a:defRPr sz="2400" b="1">
                <a:solidFill>
                  <a:schemeClr val="tx1"/>
                </a:solidFill>
                <a:latin typeface="Arial" charset="0"/>
                <a:ea typeface="Arial" charset="0"/>
                <a:cs typeface="Arial" charset="0"/>
              </a:defRPr>
            </a:lvl4pPr>
            <a:lvl5pPr marL="2057400" indent="-228600">
              <a:defRPr sz="2400" b="1">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b="1">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b="1">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b="1">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b="1">
                <a:solidFill>
                  <a:schemeClr val="tx1"/>
                </a:solidFill>
                <a:latin typeface="Arial" charset="0"/>
                <a:ea typeface="Arial" charset="0"/>
                <a:cs typeface="Arial" charset="0"/>
              </a:defRPr>
            </a:lvl9pPr>
          </a:lstStyle>
          <a:p>
            <a:pPr defTabSz="914400" fontAlgn="base">
              <a:spcBef>
                <a:spcPct val="0"/>
              </a:spcBef>
              <a:spcAft>
                <a:spcPct val="0"/>
              </a:spcAft>
            </a:pPr>
            <a:r>
              <a:rPr lang="en-US" sz="1800" b="0" dirty="0">
                <a:solidFill>
                  <a:srgbClr val="FF0505"/>
                </a:solidFill>
              </a:rPr>
              <a:t>Klimt, 1913</a:t>
            </a:r>
          </a:p>
        </p:txBody>
      </p:sp>
      <p:sp>
        <p:nvSpPr>
          <p:cNvPr id="33797" name="Text Box 5"/>
          <p:cNvSpPr txBox="1">
            <a:spLocks noChangeArrowheads="1"/>
          </p:cNvSpPr>
          <p:nvPr/>
        </p:nvSpPr>
        <p:spPr bwMode="auto">
          <a:xfrm>
            <a:off x="5029200" y="6477000"/>
            <a:ext cx="41497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b="1">
                <a:solidFill>
                  <a:schemeClr val="tx1"/>
                </a:solidFill>
                <a:latin typeface="Arial" charset="0"/>
                <a:ea typeface="ＭＳ Ｐゴシック" charset="0"/>
                <a:cs typeface="Arial" charset="0"/>
              </a:defRPr>
            </a:lvl1pPr>
            <a:lvl2pPr marL="742950" indent="-285750">
              <a:defRPr sz="2400" b="1">
                <a:solidFill>
                  <a:schemeClr val="tx1"/>
                </a:solidFill>
                <a:latin typeface="Arial" charset="0"/>
                <a:ea typeface="Arial" charset="0"/>
                <a:cs typeface="Arial" charset="0"/>
              </a:defRPr>
            </a:lvl2pPr>
            <a:lvl3pPr marL="1143000" indent="-228600">
              <a:defRPr sz="2400" b="1">
                <a:solidFill>
                  <a:schemeClr val="tx1"/>
                </a:solidFill>
                <a:latin typeface="Arial" charset="0"/>
                <a:ea typeface="Arial" charset="0"/>
                <a:cs typeface="Arial" charset="0"/>
              </a:defRPr>
            </a:lvl3pPr>
            <a:lvl4pPr marL="1600200" indent="-228600">
              <a:defRPr sz="2400" b="1">
                <a:solidFill>
                  <a:schemeClr val="tx1"/>
                </a:solidFill>
                <a:latin typeface="Arial" charset="0"/>
                <a:ea typeface="Arial" charset="0"/>
                <a:cs typeface="Arial" charset="0"/>
              </a:defRPr>
            </a:lvl4pPr>
            <a:lvl5pPr marL="2057400" indent="-228600">
              <a:defRPr sz="2400" b="1">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b="1">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b="1">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b="1">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b="1">
                <a:solidFill>
                  <a:schemeClr val="tx1"/>
                </a:solidFill>
                <a:latin typeface="Arial" charset="0"/>
                <a:ea typeface="Arial" charset="0"/>
                <a:cs typeface="Arial" charset="0"/>
              </a:defRPr>
            </a:lvl9pPr>
          </a:lstStyle>
          <a:p>
            <a:pPr defTabSz="914400" eaLnBrk="0" fontAlgn="base" hangingPunct="0">
              <a:spcBef>
                <a:spcPct val="0"/>
              </a:spcBef>
              <a:spcAft>
                <a:spcPct val="0"/>
              </a:spcAft>
            </a:pPr>
            <a:r>
              <a:rPr lang="en-US" sz="2000" b="0">
                <a:solidFill>
                  <a:srgbClr val="FFFFFF"/>
                </a:solidFill>
              </a:rPr>
              <a:t>slide by Fei Fei, Fergus &amp; Torralba </a:t>
            </a:r>
          </a:p>
        </p:txBody>
      </p:sp>
      <p:sp>
        <p:nvSpPr>
          <p:cNvPr id="2" name="Slide Number Placeholder 1"/>
          <p:cNvSpPr>
            <a:spLocks noGrp="1"/>
          </p:cNvSpPr>
          <p:nvPr>
            <p:ph type="sldNum" sz="quarter" idx="12"/>
          </p:nvPr>
        </p:nvSpPr>
        <p:spPr/>
        <p:txBody>
          <a:bodyPr/>
          <a:lstStyle/>
          <a:p>
            <a:fld id="{AD4E86B5-A92D-294E-92AF-8654113B1844}" type="slidenum">
              <a:rPr lang="en-US" smtClean="0"/>
              <a:t>40</a:t>
            </a:fld>
            <a:endParaRPr lang="en-US"/>
          </a:p>
        </p:txBody>
      </p:sp>
    </p:spTree>
    <p:extLst>
      <p:ext uri="{BB962C8B-B14F-4D97-AF65-F5344CB8AC3E}">
        <p14:creationId xmlns:p14="http://schemas.microsoft.com/office/powerpoint/2010/main" val="344656180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228600" y="152400"/>
            <a:ext cx="8229600" cy="563563"/>
          </a:xfrm>
        </p:spPr>
        <p:txBody>
          <a:bodyPr>
            <a:normAutofit fontScale="90000"/>
          </a:bodyPr>
          <a:lstStyle/>
          <a:p>
            <a:pPr eaLnBrk="1" hangingPunct="1"/>
            <a:r>
              <a:rPr lang="en-US" sz="3200">
                <a:latin typeface="Arial" charset="0"/>
                <a:cs typeface="Arial" charset="0"/>
              </a:rPr>
              <a:t>Challenges 7: object intra-class variation</a:t>
            </a:r>
          </a:p>
        </p:txBody>
      </p:sp>
      <p:pic>
        <p:nvPicPr>
          <p:cNvPr id="34819" name="Picture 3" descr="chair"/>
          <p:cNvPicPr>
            <a:picLocks noChangeAspect="1" noChangeArrowheads="1"/>
          </p:cNvPicPr>
          <p:nvPr/>
        </p:nvPicPr>
        <p:blipFill>
          <a:blip r:embed="rId2">
            <a:extLst>
              <a:ext uri="{28A0092B-C50C-407E-A947-70E740481C1C}">
                <a14:useLocalDpi xmlns:a14="http://schemas.microsoft.com/office/drawing/2010/main" val="0"/>
              </a:ext>
            </a:extLst>
          </a:blip>
          <a:srcRect l="8571" t="3438" r="8571"/>
          <a:stretch>
            <a:fillRect/>
          </a:stretch>
        </p:blipFill>
        <p:spPr bwMode="auto">
          <a:xfrm>
            <a:off x="3200400" y="1447800"/>
            <a:ext cx="2286000" cy="221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0" name="Picture 4" descr="chair"/>
          <p:cNvPicPr>
            <a:picLocks noChangeAspect="1" noChangeArrowheads="1"/>
          </p:cNvPicPr>
          <p:nvPr/>
        </p:nvPicPr>
        <p:blipFill>
          <a:blip r:embed="rId3">
            <a:extLst>
              <a:ext uri="{28A0092B-C50C-407E-A947-70E740481C1C}">
                <a14:useLocalDpi xmlns:a14="http://schemas.microsoft.com/office/drawing/2010/main" val="0"/>
              </a:ext>
            </a:extLst>
          </a:blip>
          <a:srcRect t="10989" b="9891"/>
          <a:stretch>
            <a:fillRect/>
          </a:stretch>
        </p:blipFill>
        <p:spPr bwMode="auto">
          <a:xfrm>
            <a:off x="533400" y="4106863"/>
            <a:ext cx="18542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5" descr="splash-chai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8800" y="1219200"/>
            <a:ext cx="3286125"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Picture 6" descr="eamesloungechai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1219200"/>
            <a:ext cx="2241550"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3" name="Picture 7" descr="Wagner in Leisur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95600" y="4411663"/>
            <a:ext cx="3200400" cy="201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4" name="Picture 8" descr="Bertoi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00800" y="3962400"/>
            <a:ext cx="2590800" cy="250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5" name="Text Box 9"/>
          <p:cNvSpPr txBox="1">
            <a:spLocks noChangeArrowheads="1"/>
          </p:cNvSpPr>
          <p:nvPr/>
        </p:nvSpPr>
        <p:spPr bwMode="auto">
          <a:xfrm>
            <a:off x="5029200" y="6477000"/>
            <a:ext cx="41640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b="1">
                <a:solidFill>
                  <a:schemeClr val="tx1"/>
                </a:solidFill>
                <a:latin typeface="Arial" charset="0"/>
                <a:ea typeface="ＭＳ Ｐゴシック" charset="0"/>
                <a:cs typeface="Arial" charset="0"/>
              </a:defRPr>
            </a:lvl1pPr>
            <a:lvl2pPr marL="742950" indent="-285750">
              <a:defRPr sz="2400" b="1">
                <a:solidFill>
                  <a:schemeClr val="tx1"/>
                </a:solidFill>
                <a:latin typeface="Arial" charset="0"/>
                <a:ea typeface="Arial" charset="0"/>
                <a:cs typeface="Arial" charset="0"/>
              </a:defRPr>
            </a:lvl2pPr>
            <a:lvl3pPr marL="1143000" indent="-228600">
              <a:defRPr sz="2400" b="1">
                <a:solidFill>
                  <a:schemeClr val="tx1"/>
                </a:solidFill>
                <a:latin typeface="Arial" charset="0"/>
                <a:ea typeface="Arial" charset="0"/>
                <a:cs typeface="Arial" charset="0"/>
              </a:defRPr>
            </a:lvl3pPr>
            <a:lvl4pPr marL="1600200" indent="-228600">
              <a:defRPr sz="2400" b="1">
                <a:solidFill>
                  <a:schemeClr val="tx1"/>
                </a:solidFill>
                <a:latin typeface="Arial" charset="0"/>
                <a:ea typeface="Arial" charset="0"/>
                <a:cs typeface="Arial" charset="0"/>
              </a:defRPr>
            </a:lvl4pPr>
            <a:lvl5pPr marL="2057400" indent="-228600">
              <a:defRPr sz="2400" b="1">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b="1">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b="1">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b="1">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b="1">
                <a:solidFill>
                  <a:schemeClr val="tx1"/>
                </a:solidFill>
                <a:latin typeface="Arial" charset="0"/>
                <a:ea typeface="Arial" charset="0"/>
                <a:cs typeface="Arial" charset="0"/>
              </a:defRPr>
            </a:lvl9pPr>
          </a:lstStyle>
          <a:p>
            <a:pPr defTabSz="914400" eaLnBrk="0" fontAlgn="base" hangingPunct="0">
              <a:spcBef>
                <a:spcPct val="0"/>
              </a:spcBef>
              <a:spcAft>
                <a:spcPct val="0"/>
              </a:spcAft>
            </a:pPr>
            <a:r>
              <a:rPr lang="en-US" sz="2000" b="0">
                <a:solidFill>
                  <a:srgbClr val="000000"/>
                </a:solidFill>
              </a:rPr>
              <a:t>slide by Fei-Fei, Fergus &amp; Torralba </a:t>
            </a:r>
          </a:p>
        </p:txBody>
      </p:sp>
      <p:sp>
        <p:nvSpPr>
          <p:cNvPr id="2" name="Slide Number Placeholder 1"/>
          <p:cNvSpPr>
            <a:spLocks noGrp="1"/>
          </p:cNvSpPr>
          <p:nvPr>
            <p:ph type="sldNum" sz="quarter" idx="12"/>
          </p:nvPr>
        </p:nvSpPr>
        <p:spPr/>
        <p:txBody>
          <a:bodyPr/>
          <a:lstStyle/>
          <a:p>
            <a:fld id="{AD4E86B5-A92D-294E-92AF-8654113B1844}" type="slidenum">
              <a:rPr lang="en-US" smtClean="0"/>
              <a:t>41</a:t>
            </a:fld>
            <a:endParaRPr lang="en-US"/>
          </a:p>
        </p:txBody>
      </p:sp>
    </p:spTree>
    <p:extLst>
      <p:ext uri="{BB962C8B-B14F-4D97-AF65-F5344CB8AC3E}">
        <p14:creationId xmlns:p14="http://schemas.microsoft.com/office/powerpoint/2010/main" val="374186540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0706" name="Group 2"/>
          <p:cNvGrpSpPr>
            <a:grpSpLocks/>
          </p:cNvGrpSpPr>
          <p:nvPr/>
        </p:nvGrpSpPr>
        <p:grpSpPr bwMode="auto">
          <a:xfrm>
            <a:off x="2819400" y="762000"/>
            <a:ext cx="5715000" cy="5715000"/>
            <a:chOff x="1776" y="384"/>
            <a:chExt cx="3600" cy="3600"/>
          </a:xfrm>
        </p:grpSpPr>
        <p:graphicFrame>
          <p:nvGraphicFramePr>
            <p:cNvPr id="35846" name="Object 3"/>
            <p:cNvGraphicFramePr>
              <a:graphicFrameLocks noChangeAspect="1"/>
            </p:cNvGraphicFramePr>
            <p:nvPr/>
          </p:nvGraphicFramePr>
          <p:xfrm>
            <a:off x="1776" y="2256"/>
            <a:ext cx="1728" cy="1728"/>
          </p:xfrm>
          <a:graphic>
            <a:graphicData uri="http://schemas.openxmlformats.org/presentationml/2006/ole">
              <mc:AlternateContent xmlns:mc="http://schemas.openxmlformats.org/markup-compatibility/2006">
                <mc:Choice xmlns:v="urn:schemas-microsoft-com:vml" Requires="v">
                  <p:oleObj spid="_x0000_s1370" name="Image File" r:id="rId4" imgW="3251200" imgH="3251200" progId="DellImageExpertImage">
                    <p:embed/>
                  </p:oleObj>
                </mc:Choice>
                <mc:Fallback>
                  <p:oleObj name="Image File" r:id="rId4" imgW="3251200" imgH="3251200" progId="DellImageExpertImage">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76" y="2256"/>
                          <a:ext cx="1728" cy="1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35847" name="Object 4"/>
            <p:cNvGraphicFramePr>
              <a:graphicFrameLocks noChangeAspect="1"/>
            </p:cNvGraphicFramePr>
            <p:nvPr/>
          </p:nvGraphicFramePr>
          <p:xfrm>
            <a:off x="1776" y="384"/>
            <a:ext cx="1728" cy="1728"/>
          </p:xfrm>
          <a:graphic>
            <a:graphicData uri="http://schemas.openxmlformats.org/presentationml/2006/ole">
              <mc:AlternateContent xmlns:mc="http://schemas.openxmlformats.org/markup-compatibility/2006">
                <mc:Choice xmlns:v="urn:schemas-microsoft-com:vml" Requires="v">
                  <p:oleObj spid="_x0000_s1371" name="Image File" r:id="rId6" imgW="3251200" imgH="3251200" progId="DellImageExpertImage">
                    <p:embed/>
                  </p:oleObj>
                </mc:Choice>
                <mc:Fallback>
                  <p:oleObj name="Image File" r:id="rId6" imgW="3251200" imgH="3251200" progId="DellImageExpertImage">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76" y="384"/>
                          <a:ext cx="1728" cy="1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35848" name="Object 5"/>
            <p:cNvGraphicFramePr>
              <a:graphicFrameLocks noChangeAspect="1"/>
            </p:cNvGraphicFramePr>
            <p:nvPr/>
          </p:nvGraphicFramePr>
          <p:xfrm>
            <a:off x="3648" y="2256"/>
            <a:ext cx="1728" cy="1728"/>
          </p:xfrm>
          <a:graphic>
            <a:graphicData uri="http://schemas.openxmlformats.org/presentationml/2006/ole">
              <mc:AlternateContent xmlns:mc="http://schemas.openxmlformats.org/markup-compatibility/2006">
                <mc:Choice xmlns:v="urn:schemas-microsoft-com:vml" Requires="v">
                  <p:oleObj spid="_x0000_s1372" name="Image" r:id="rId8" imgW="3250794" imgH="3250794" progId="Photoshop.Image.7">
                    <p:embed/>
                  </p:oleObj>
                </mc:Choice>
                <mc:Fallback>
                  <p:oleObj name="Image" r:id="rId8" imgW="3250794" imgH="3250794" progId="Photoshop.Image.7">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48" y="2256"/>
                          <a:ext cx="1728" cy="1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35849" name="Object 6"/>
            <p:cNvGraphicFramePr>
              <a:graphicFrameLocks noChangeAspect="1"/>
            </p:cNvGraphicFramePr>
            <p:nvPr/>
          </p:nvGraphicFramePr>
          <p:xfrm>
            <a:off x="3648" y="384"/>
            <a:ext cx="1728" cy="1728"/>
          </p:xfrm>
          <a:graphic>
            <a:graphicData uri="http://schemas.openxmlformats.org/presentationml/2006/ole">
              <mc:AlternateContent xmlns:mc="http://schemas.openxmlformats.org/markup-compatibility/2006">
                <mc:Choice xmlns:v="urn:schemas-microsoft-com:vml" Requires="v">
                  <p:oleObj spid="_x0000_s1373" name="Image" r:id="rId10" imgW="3250794" imgH="3250794" progId="Photoshop.Image.7">
                    <p:embed/>
                  </p:oleObj>
                </mc:Choice>
                <mc:Fallback>
                  <p:oleObj name="Image" r:id="rId10" imgW="3250794" imgH="3250794" progId="Photoshop.Image.7">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48" y="384"/>
                          <a:ext cx="1728" cy="1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5850" name="Oval 7"/>
            <p:cNvSpPr>
              <a:spLocks noChangeArrowheads="1"/>
            </p:cNvSpPr>
            <p:nvPr/>
          </p:nvSpPr>
          <p:spPr bwMode="auto">
            <a:xfrm>
              <a:off x="2304" y="1728"/>
              <a:ext cx="480" cy="480"/>
            </a:xfrm>
            <a:prstGeom prst="ellipse">
              <a:avLst/>
            </a:prstGeom>
            <a:noFill/>
            <a:ln w="28575">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pPr>
              <a:endParaRPr lang="en-US" sz="2400" b="1">
                <a:solidFill>
                  <a:srgbClr val="000000"/>
                </a:solidFill>
                <a:latin typeface="Arial" charset="0"/>
                <a:ea typeface="ＭＳ Ｐゴシック" charset="0"/>
                <a:cs typeface="Arial" charset="0"/>
              </a:endParaRPr>
            </a:p>
          </p:txBody>
        </p:sp>
        <p:sp>
          <p:nvSpPr>
            <p:cNvPr id="35851" name="Oval 8"/>
            <p:cNvSpPr>
              <a:spLocks noChangeArrowheads="1"/>
            </p:cNvSpPr>
            <p:nvPr/>
          </p:nvSpPr>
          <p:spPr bwMode="auto">
            <a:xfrm>
              <a:off x="2688" y="1536"/>
              <a:ext cx="480" cy="480"/>
            </a:xfrm>
            <a:prstGeom prst="ellipse">
              <a:avLst/>
            </a:prstGeom>
            <a:noFill/>
            <a:ln w="28575">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pPr>
              <a:endParaRPr lang="en-US" sz="2400" b="1">
                <a:solidFill>
                  <a:srgbClr val="000000"/>
                </a:solidFill>
                <a:latin typeface="Arial" charset="0"/>
                <a:ea typeface="ＭＳ Ｐゴシック" charset="0"/>
                <a:cs typeface="Arial" charset="0"/>
              </a:endParaRPr>
            </a:p>
          </p:txBody>
        </p:sp>
        <p:sp>
          <p:nvSpPr>
            <p:cNvPr id="35852" name="Oval 9"/>
            <p:cNvSpPr>
              <a:spLocks noChangeArrowheads="1"/>
            </p:cNvSpPr>
            <p:nvPr/>
          </p:nvSpPr>
          <p:spPr bwMode="auto">
            <a:xfrm>
              <a:off x="3888" y="672"/>
              <a:ext cx="480" cy="480"/>
            </a:xfrm>
            <a:prstGeom prst="ellipse">
              <a:avLst/>
            </a:prstGeom>
            <a:noFill/>
            <a:ln w="28575">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pPr>
              <a:endParaRPr lang="en-US" sz="2400" b="1">
                <a:solidFill>
                  <a:srgbClr val="000000"/>
                </a:solidFill>
                <a:latin typeface="Arial" charset="0"/>
                <a:ea typeface="ＭＳ Ｐゴシック" charset="0"/>
                <a:cs typeface="Arial" charset="0"/>
              </a:endParaRPr>
            </a:p>
          </p:txBody>
        </p:sp>
        <p:sp>
          <p:nvSpPr>
            <p:cNvPr id="35853" name="Oval 10"/>
            <p:cNvSpPr>
              <a:spLocks noChangeArrowheads="1"/>
            </p:cNvSpPr>
            <p:nvPr/>
          </p:nvSpPr>
          <p:spPr bwMode="auto">
            <a:xfrm>
              <a:off x="1872" y="3168"/>
              <a:ext cx="480" cy="480"/>
            </a:xfrm>
            <a:prstGeom prst="ellipse">
              <a:avLst/>
            </a:prstGeom>
            <a:noFill/>
            <a:ln w="28575">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pPr>
              <a:endParaRPr lang="en-US" sz="2400" b="1">
                <a:solidFill>
                  <a:srgbClr val="000000"/>
                </a:solidFill>
                <a:latin typeface="Arial" charset="0"/>
                <a:ea typeface="ＭＳ Ｐゴシック" charset="0"/>
                <a:cs typeface="Arial" charset="0"/>
              </a:endParaRPr>
            </a:p>
          </p:txBody>
        </p:sp>
        <p:sp>
          <p:nvSpPr>
            <p:cNvPr id="35854" name="Oval 11"/>
            <p:cNvSpPr>
              <a:spLocks noChangeArrowheads="1"/>
            </p:cNvSpPr>
            <p:nvPr/>
          </p:nvSpPr>
          <p:spPr bwMode="auto">
            <a:xfrm>
              <a:off x="2640" y="3360"/>
              <a:ext cx="480" cy="480"/>
            </a:xfrm>
            <a:prstGeom prst="ellipse">
              <a:avLst/>
            </a:prstGeom>
            <a:noFill/>
            <a:ln w="28575">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pPr>
              <a:endParaRPr lang="en-US" sz="2400" b="1">
                <a:solidFill>
                  <a:srgbClr val="000000"/>
                </a:solidFill>
                <a:latin typeface="Arial" charset="0"/>
                <a:ea typeface="ＭＳ Ｐゴシック" charset="0"/>
                <a:cs typeface="Arial" charset="0"/>
              </a:endParaRPr>
            </a:p>
          </p:txBody>
        </p:sp>
        <p:sp>
          <p:nvSpPr>
            <p:cNvPr id="35855" name="Oval 12"/>
            <p:cNvSpPr>
              <a:spLocks noChangeArrowheads="1"/>
            </p:cNvSpPr>
            <p:nvPr/>
          </p:nvSpPr>
          <p:spPr bwMode="auto">
            <a:xfrm>
              <a:off x="2736" y="2880"/>
              <a:ext cx="480" cy="480"/>
            </a:xfrm>
            <a:prstGeom prst="ellipse">
              <a:avLst/>
            </a:prstGeom>
            <a:noFill/>
            <a:ln w="28575">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pPr>
              <a:endParaRPr lang="en-US" sz="2400" b="1">
                <a:solidFill>
                  <a:srgbClr val="000000"/>
                </a:solidFill>
                <a:latin typeface="Arial" charset="0"/>
                <a:ea typeface="ＭＳ Ｐゴシック" charset="0"/>
                <a:cs typeface="Arial" charset="0"/>
              </a:endParaRPr>
            </a:p>
          </p:txBody>
        </p:sp>
        <p:sp>
          <p:nvSpPr>
            <p:cNvPr id="35856" name="Oval 13"/>
            <p:cNvSpPr>
              <a:spLocks noChangeArrowheads="1"/>
            </p:cNvSpPr>
            <p:nvPr/>
          </p:nvSpPr>
          <p:spPr bwMode="auto">
            <a:xfrm>
              <a:off x="3792" y="3504"/>
              <a:ext cx="480" cy="480"/>
            </a:xfrm>
            <a:prstGeom prst="ellipse">
              <a:avLst/>
            </a:prstGeom>
            <a:noFill/>
            <a:ln w="28575">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pPr>
              <a:endParaRPr lang="en-US" sz="2400" b="1">
                <a:solidFill>
                  <a:srgbClr val="000000"/>
                </a:solidFill>
                <a:latin typeface="Arial" charset="0"/>
                <a:ea typeface="ＭＳ Ｐゴシック" charset="0"/>
                <a:cs typeface="Arial" charset="0"/>
              </a:endParaRPr>
            </a:p>
          </p:txBody>
        </p:sp>
        <p:sp>
          <p:nvSpPr>
            <p:cNvPr id="35857" name="Oval 14"/>
            <p:cNvSpPr>
              <a:spLocks noChangeArrowheads="1"/>
            </p:cNvSpPr>
            <p:nvPr/>
          </p:nvSpPr>
          <p:spPr bwMode="auto">
            <a:xfrm>
              <a:off x="4224" y="3504"/>
              <a:ext cx="480" cy="480"/>
            </a:xfrm>
            <a:prstGeom prst="ellipse">
              <a:avLst/>
            </a:prstGeom>
            <a:noFill/>
            <a:ln w="28575">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defTabSz="914400" eaLnBrk="0" fontAlgn="base" hangingPunct="0">
                <a:spcBef>
                  <a:spcPct val="0"/>
                </a:spcBef>
                <a:spcAft>
                  <a:spcPct val="0"/>
                </a:spcAft>
              </a:pPr>
              <a:endParaRPr lang="en-US" sz="2400" b="1">
                <a:solidFill>
                  <a:srgbClr val="000000"/>
                </a:solidFill>
                <a:latin typeface="Arial" charset="0"/>
                <a:ea typeface="ＭＳ Ｐゴシック" charset="0"/>
                <a:cs typeface="Arial" charset="0"/>
              </a:endParaRPr>
            </a:p>
          </p:txBody>
        </p:sp>
      </p:grpSp>
      <p:graphicFrame>
        <p:nvGraphicFramePr>
          <p:cNvPr id="35843" name="Object 15"/>
          <p:cNvGraphicFramePr>
            <a:graphicFrameLocks noChangeAspect="1"/>
          </p:cNvGraphicFramePr>
          <p:nvPr/>
        </p:nvGraphicFramePr>
        <p:xfrm>
          <a:off x="1066800" y="3200400"/>
          <a:ext cx="757238" cy="473075"/>
        </p:xfrm>
        <a:graphic>
          <a:graphicData uri="http://schemas.openxmlformats.org/presentationml/2006/ole">
            <mc:AlternateContent xmlns:mc="http://schemas.openxmlformats.org/markup-compatibility/2006">
              <mc:Choice xmlns:v="urn:schemas-microsoft-com:vml" Requires="v">
                <p:oleObj spid="_x0000_s1374" name="Image File" r:id="rId12" imgW="3251200" imgH="3251200" progId="DellImageExpertImage">
                  <p:embed/>
                </p:oleObj>
              </mc:Choice>
              <mc:Fallback>
                <p:oleObj name="Image File" r:id="rId12" imgW="3251200" imgH="3251200" progId="DellImageExpertImage">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l="31035" t="82759" r="41379"/>
                      <a:stretch>
                        <a:fillRect/>
                      </a:stretch>
                    </p:blipFill>
                    <p:spPr bwMode="auto">
                      <a:xfrm>
                        <a:off x="1066800" y="3200400"/>
                        <a:ext cx="757238" cy="47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5844" name="Rectangle 17"/>
          <p:cNvSpPr>
            <a:spLocks noGrp="1" noChangeArrowheads="1"/>
          </p:cNvSpPr>
          <p:nvPr>
            <p:ph type="title"/>
          </p:nvPr>
        </p:nvSpPr>
        <p:spPr>
          <a:xfrm>
            <a:off x="228600" y="152400"/>
            <a:ext cx="8229600" cy="563563"/>
          </a:xfrm>
          <a:noFill/>
        </p:spPr>
        <p:txBody>
          <a:bodyPr>
            <a:normAutofit fontScale="90000"/>
          </a:bodyPr>
          <a:lstStyle/>
          <a:p>
            <a:pPr eaLnBrk="1" hangingPunct="1"/>
            <a:r>
              <a:rPr lang="en-US" sz="3200">
                <a:latin typeface="Arial" charset="0"/>
                <a:cs typeface="Arial" charset="0"/>
              </a:rPr>
              <a:t>Challenges 8:  local ambiguity</a:t>
            </a:r>
          </a:p>
        </p:txBody>
      </p:sp>
      <p:sp>
        <p:nvSpPr>
          <p:cNvPr id="35845" name="Text Box 18"/>
          <p:cNvSpPr txBox="1">
            <a:spLocks noChangeArrowheads="1"/>
          </p:cNvSpPr>
          <p:nvPr/>
        </p:nvSpPr>
        <p:spPr bwMode="auto">
          <a:xfrm>
            <a:off x="5029200" y="6477000"/>
            <a:ext cx="41640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b="1">
                <a:solidFill>
                  <a:schemeClr val="tx1"/>
                </a:solidFill>
                <a:latin typeface="Arial" charset="0"/>
                <a:ea typeface="ＭＳ Ｐゴシック" charset="0"/>
                <a:cs typeface="Arial" charset="0"/>
              </a:defRPr>
            </a:lvl1pPr>
            <a:lvl2pPr marL="742950" indent="-285750">
              <a:defRPr sz="2400" b="1">
                <a:solidFill>
                  <a:schemeClr val="tx1"/>
                </a:solidFill>
                <a:latin typeface="Arial" charset="0"/>
                <a:ea typeface="Arial" charset="0"/>
                <a:cs typeface="Arial" charset="0"/>
              </a:defRPr>
            </a:lvl2pPr>
            <a:lvl3pPr marL="1143000" indent="-228600">
              <a:defRPr sz="2400" b="1">
                <a:solidFill>
                  <a:schemeClr val="tx1"/>
                </a:solidFill>
                <a:latin typeface="Arial" charset="0"/>
                <a:ea typeface="Arial" charset="0"/>
                <a:cs typeface="Arial" charset="0"/>
              </a:defRPr>
            </a:lvl3pPr>
            <a:lvl4pPr marL="1600200" indent="-228600">
              <a:defRPr sz="2400" b="1">
                <a:solidFill>
                  <a:schemeClr val="tx1"/>
                </a:solidFill>
                <a:latin typeface="Arial" charset="0"/>
                <a:ea typeface="Arial" charset="0"/>
                <a:cs typeface="Arial" charset="0"/>
              </a:defRPr>
            </a:lvl4pPr>
            <a:lvl5pPr marL="2057400" indent="-228600">
              <a:defRPr sz="2400" b="1">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b="1">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b="1">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b="1">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b="1">
                <a:solidFill>
                  <a:schemeClr val="tx1"/>
                </a:solidFill>
                <a:latin typeface="Arial" charset="0"/>
                <a:ea typeface="Arial" charset="0"/>
                <a:cs typeface="Arial" charset="0"/>
              </a:defRPr>
            </a:lvl9pPr>
          </a:lstStyle>
          <a:p>
            <a:pPr defTabSz="914400" eaLnBrk="0" fontAlgn="base" hangingPunct="0">
              <a:spcBef>
                <a:spcPct val="0"/>
              </a:spcBef>
              <a:spcAft>
                <a:spcPct val="0"/>
              </a:spcAft>
            </a:pPr>
            <a:r>
              <a:rPr lang="en-US" sz="2000" b="0">
                <a:solidFill>
                  <a:srgbClr val="000000"/>
                </a:solidFill>
              </a:rPr>
              <a:t>slide by Fei-Fei, Fergus &amp; Torralba </a:t>
            </a:r>
          </a:p>
        </p:txBody>
      </p:sp>
      <p:sp>
        <p:nvSpPr>
          <p:cNvPr id="2" name="Slide Number Placeholder 1"/>
          <p:cNvSpPr>
            <a:spLocks noGrp="1"/>
          </p:cNvSpPr>
          <p:nvPr>
            <p:ph type="sldNum" sz="quarter" idx="12"/>
          </p:nvPr>
        </p:nvSpPr>
        <p:spPr/>
        <p:txBody>
          <a:bodyPr/>
          <a:lstStyle/>
          <a:p>
            <a:fld id="{AD4E86B5-A92D-294E-92AF-8654113B1844}" type="slidenum">
              <a:rPr lang="en-US" smtClean="0"/>
              <a:t>42</a:t>
            </a:fld>
            <a:endParaRPr lang="en-US"/>
          </a:p>
        </p:txBody>
      </p:sp>
    </p:spTree>
    <p:extLst>
      <p:ext uri="{BB962C8B-B14F-4D97-AF65-F5344CB8AC3E}">
        <p14:creationId xmlns:p14="http://schemas.microsoft.com/office/powerpoint/2010/main" val="30248435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07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title"/>
          </p:nvPr>
        </p:nvSpPr>
        <p:spPr>
          <a:xfrm>
            <a:off x="457200" y="-152400"/>
            <a:ext cx="8229600" cy="1143000"/>
          </a:xfrm>
          <a:noFill/>
        </p:spPr>
        <p:txBody>
          <a:bodyPr/>
          <a:lstStyle/>
          <a:p>
            <a:pPr eaLnBrk="1" hangingPunct="1"/>
            <a:r>
              <a:rPr lang="en-US" sz="3200">
                <a:latin typeface="Arial" charset="0"/>
                <a:cs typeface="Arial" charset="0"/>
              </a:rPr>
              <a:t>Challenges 9:  the world behind the image   </a:t>
            </a:r>
          </a:p>
        </p:txBody>
      </p:sp>
      <p:sp>
        <p:nvSpPr>
          <p:cNvPr id="4" name="TextBox 3"/>
          <p:cNvSpPr txBox="1"/>
          <p:nvPr/>
        </p:nvSpPr>
        <p:spPr>
          <a:xfrm>
            <a:off x="6716889" y="6520896"/>
            <a:ext cx="2427111" cy="307777"/>
          </a:xfrm>
          <a:prstGeom prst="rect">
            <a:avLst/>
          </a:prstGeom>
          <a:noFill/>
        </p:spPr>
        <p:txBody>
          <a:bodyPr wrap="square" rtlCol="0">
            <a:spAutoFit/>
          </a:bodyPr>
          <a:lstStyle/>
          <a:p>
            <a:r>
              <a:rPr lang="en-US" sz="1400" dirty="0" smtClean="0">
                <a:solidFill>
                  <a:schemeClr val="bg1">
                    <a:lumMod val="65000"/>
                  </a:schemeClr>
                </a:solidFill>
              </a:rPr>
              <a:t>Slide Credit: </a:t>
            </a:r>
            <a:r>
              <a:rPr lang="en-US" sz="1400" dirty="0" err="1" smtClean="0">
                <a:solidFill>
                  <a:schemeClr val="bg1">
                    <a:lumMod val="65000"/>
                  </a:schemeClr>
                </a:solidFill>
              </a:rPr>
              <a:t>Alyosha</a:t>
            </a:r>
            <a:r>
              <a:rPr lang="en-US" sz="1400" dirty="0" smtClean="0">
                <a:solidFill>
                  <a:schemeClr val="bg1">
                    <a:lumMod val="65000"/>
                  </a:schemeClr>
                </a:solidFill>
              </a:rPr>
              <a:t> </a:t>
            </a:r>
            <a:r>
              <a:rPr lang="en-US" sz="1400" dirty="0" err="1" smtClean="0">
                <a:solidFill>
                  <a:schemeClr val="bg1">
                    <a:lumMod val="65000"/>
                  </a:schemeClr>
                </a:solidFill>
              </a:rPr>
              <a:t>Efros</a:t>
            </a:r>
            <a:endParaRPr lang="en-US" sz="1400" dirty="0">
              <a:solidFill>
                <a:schemeClr val="bg1">
                  <a:lumMod val="65000"/>
                </a:schemeClr>
              </a:solidFill>
            </a:endParaRPr>
          </a:p>
        </p:txBody>
      </p:sp>
      <p:pic>
        <p:nvPicPr>
          <p:cNvPr id="3" name="Content Placeholder 2" descr="amtrak.gif"/>
          <p:cNvPicPr>
            <a:picLocks noGrp="1" noChangeAspect="1"/>
          </p:cNvPicPr>
          <p:nvPr>
            <p:ph idx="1"/>
          </p:nvPr>
        </p:nvPicPr>
        <p:blipFill>
          <a:blip r:embed="rId3">
            <a:extLst>
              <a:ext uri="{28A0092B-C50C-407E-A947-70E740481C1C}">
                <a14:useLocalDpi xmlns:a14="http://schemas.microsoft.com/office/drawing/2010/main" val="0"/>
              </a:ext>
            </a:extLst>
          </a:blip>
          <a:srcRect l="156" r="156"/>
          <a:stretch>
            <a:fillRect/>
          </a:stretch>
        </p:blipFill>
        <p:spPr/>
      </p:pic>
      <p:pic>
        <p:nvPicPr>
          <p:cNvPr id="5" name="Picture 4" descr="Amtrak5.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463719"/>
            <a:ext cx="8229600" cy="5956372"/>
          </a:xfrm>
          <a:prstGeom prst="rect">
            <a:avLst/>
          </a:prstGeom>
        </p:spPr>
      </p:pic>
      <p:sp>
        <p:nvSpPr>
          <p:cNvPr id="2" name="Slide Number Placeholder 1"/>
          <p:cNvSpPr>
            <a:spLocks noGrp="1"/>
          </p:cNvSpPr>
          <p:nvPr>
            <p:ph type="sldNum" sz="quarter" idx="12"/>
          </p:nvPr>
        </p:nvSpPr>
        <p:spPr/>
        <p:txBody>
          <a:bodyPr/>
          <a:lstStyle/>
          <a:p>
            <a:fld id="{AD4E86B5-A92D-294E-92AF-8654113B1844}" type="slidenum">
              <a:rPr lang="en-US" smtClean="0"/>
              <a:t>43</a:t>
            </a:fld>
            <a:endParaRPr lang="en-US"/>
          </a:p>
        </p:txBody>
      </p:sp>
    </p:spTree>
    <p:extLst>
      <p:ext uri="{BB962C8B-B14F-4D97-AF65-F5344CB8AC3E}">
        <p14:creationId xmlns:p14="http://schemas.microsoft.com/office/powerpoint/2010/main" val="2987053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81200"/>
            <a:ext cx="8229600" cy="4525963"/>
          </a:xfrm>
        </p:spPr>
        <p:txBody>
          <a:bodyPr>
            <a:normAutofit/>
          </a:bodyPr>
          <a:lstStyle/>
          <a:p>
            <a:pPr marL="0" indent="0" algn="ctr">
              <a:buNone/>
            </a:pPr>
            <a:r>
              <a:rPr lang="en-US" sz="4800" dirty="0" smtClean="0"/>
              <a:t>What Works Today?</a:t>
            </a:r>
            <a:endParaRPr lang="en-US" sz="4800" dirty="0"/>
          </a:p>
        </p:txBody>
      </p:sp>
      <p:sp>
        <p:nvSpPr>
          <p:cNvPr id="2" name="Slide Number Placeholder 1"/>
          <p:cNvSpPr>
            <a:spLocks noGrp="1"/>
          </p:cNvSpPr>
          <p:nvPr>
            <p:ph type="sldNum" sz="quarter" idx="12"/>
          </p:nvPr>
        </p:nvSpPr>
        <p:spPr/>
        <p:txBody>
          <a:bodyPr/>
          <a:lstStyle/>
          <a:p>
            <a:fld id="{AD4E86B5-A92D-294E-92AF-8654113B1844}" type="slidenum">
              <a:rPr lang="en-US" smtClean="0"/>
              <a:t>44</a:t>
            </a:fld>
            <a:endParaRPr lang="en-US"/>
          </a:p>
        </p:txBody>
      </p:sp>
    </p:spTree>
    <p:extLst>
      <p:ext uri="{BB962C8B-B14F-4D97-AF65-F5344CB8AC3E}">
        <p14:creationId xmlns:p14="http://schemas.microsoft.com/office/powerpoint/2010/main" val="307748797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3"/>
          <p:cNvSpPr>
            <a:spLocks noGrp="1" noChangeArrowheads="1"/>
          </p:cNvSpPr>
          <p:nvPr>
            <p:ph type="body" idx="1"/>
          </p:nvPr>
        </p:nvSpPr>
        <p:spPr>
          <a:xfrm>
            <a:off x="457200" y="1600200"/>
            <a:ext cx="8229600" cy="685800"/>
          </a:xfrm>
        </p:spPr>
        <p:txBody>
          <a:bodyPr/>
          <a:lstStyle/>
          <a:p>
            <a:pPr eaLnBrk="1" hangingPunct="1"/>
            <a:r>
              <a:rPr lang="en-US">
                <a:latin typeface="Arial" charset="0"/>
              </a:rPr>
              <a:t>Reading license plates, zip codes, checks</a:t>
            </a:r>
          </a:p>
        </p:txBody>
      </p:sp>
      <p:pic>
        <p:nvPicPr>
          <p:cNvPr id="6349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2514600"/>
            <a:ext cx="38100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type="none" w="lg" len="lg"/>
              </a14:hiddenLine>
            </a:ext>
          </a:extLst>
        </p:spPr>
      </p:pic>
      <p:sp>
        <p:nvSpPr>
          <p:cNvPr id="5" name="TextBox 4"/>
          <p:cNvSpPr txBox="1"/>
          <p:nvPr/>
        </p:nvSpPr>
        <p:spPr>
          <a:xfrm>
            <a:off x="7086600" y="6581775"/>
            <a:ext cx="2057400" cy="276225"/>
          </a:xfrm>
          <a:prstGeom prst="rect">
            <a:avLst/>
          </a:prstGeom>
          <a:noFill/>
        </p:spPr>
        <p:txBody>
          <a:bodyPr>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en-US" sz="1200" dirty="0" smtClean="0"/>
              <a:t>Svetlana Lazebnik</a:t>
            </a:r>
            <a:endParaRPr lang="en-US" sz="1200" dirty="0">
              <a:cs typeface="+mn-cs"/>
            </a:endParaRPr>
          </a:p>
        </p:txBody>
      </p:sp>
      <p:sp>
        <p:nvSpPr>
          <p:cNvPr id="2" name="Title 1"/>
          <p:cNvSpPr>
            <a:spLocks noGrp="1"/>
          </p:cNvSpPr>
          <p:nvPr>
            <p:ph type="title"/>
          </p:nvPr>
        </p:nvSpPr>
        <p:spPr/>
        <p:txBody>
          <a:bodyPr/>
          <a:lstStyle/>
          <a:p>
            <a:endParaRPr lang="en-US"/>
          </a:p>
        </p:txBody>
      </p:sp>
      <p:sp>
        <p:nvSpPr>
          <p:cNvPr id="3" name="Slide Number Placeholder 2"/>
          <p:cNvSpPr>
            <a:spLocks noGrp="1"/>
          </p:cNvSpPr>
          <p:nvPr>
            <p:ph type="sldNum" sz="quarter" idx="12"/>
          </p:nvPr>
        </p:nvSpPr>
        <p:spPr/>
        <p:txBody>
          <a:bodyPr/>
          <a:lstStyle/>
          <a:p>
            <a:fld id="{AD4E86B5-A92D-294E-92AF-8654113B1844}" type="slidenum">
              <a:rPr lang="en-US" smtClean="0"/>
              <a:t>45</a:t>
            </a:fld>
            <a:endParaRPr lang="en-US"/>
          </a:p>
        </p:txBody>
      </p:sp>
    </p:spTree>
    <p:extLst>
      <p:ext uri="{BB962C8B-B14F-4D97-AF65-F5344CB8AC3E}">
        <p14:creationId xmlns:p14="http://schemas.microsoft.com/office/powerpoint/2010/main" val="179012393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smtClean="0"/>
              <a:t>Biometrics</a:t>
            </a:r>
          </a:p>
        </p:txBody>
      </p:sp>
      <p:sp>
        <p:nvSpPr>
          <p:cNvPr id="48131" name="Rectangle 3"/>
          <p:cNvSpPr>
            <a:spLocks noGrp="1" noChangeArrowheads="1"/>
          </p:cNvSpPr>
          <p:nvPr>
            <p:ph type="body" idx="1"/>
          </p:nvPr>
        </p:nvSpPr>
        <p:spPr/>
        <p:txBody>
          <a:bodyPr/>
          <a:lstStyle/>
          <a:p>
            <a:endParaRPr lang="en-US" smtClean="0"/>
          </a:p>
        </p:txBody>
      </p:sp>
      <p:pic>
        <p:nvPicPr>
          <p:cNvPr id="48132" name="Picture 4" descr="XM Micro Biometric Fingerprint Mouse"/>
          <p:cNvPicPr>
            <a:picLocks noChangeAspect="1" noChangeArrowheads="1"/>
          </p:cNvPicPr>
          <p:nvPr/>
        </p:nvPicPr>
        <p:blipFill>
          <a:blip r:embed="rId3" cstate="print"/>
          <a:srcRect/>
          <a:stretch>
            <a:fillRect/>
          </a:stretch>
        </p:blipFill>
        <p:spPr bwMode="auto">
          <a:xfrm>
            <a:off x="2404181" y="2060222"/>
            <a:ext cx="1748613" cy="3273778"/>
          </a:xfrm>
          <a:prstGeom prst="rect">
            <a:avLst/>
          </a:prstGeom>
          <a:noFill/>
          <a:ln w="9525">
            <a:noFill/>
            <a:miter lim="800000"/>
            <a:headEnd/>
            <a:tailEnd/>
          </a:ln>
        </p:spPr>
      </p:pic>
      <p:sp>
        <p:nvSpPr>
          <p:cNvPr id="48133" name="Rectangle 5"/>
          <p:cNvSpPr>
            <a:spLocks noChangeArrowheads="1"/>
          </p:cNvSpPr>
          <p:nvPr/>
        </p:nvSpPr>
        <p:spPr bwMode="auto">
          <a:xfrm>
            <a:off x="790223" y="5349522"/>
            <a:ext cx="2514600" cy="825500"/>
          </a:xfrm>
          <a:prstGeom prst="rect">
            <a:avLst/>
          </a:prstGeom>
          <a:noFill/>
          <a:ln w="9525">
            <a:noFill/>
            <a:miter lim="800000"/>
            <a:headEnd/>
            <a:tailEnd/>
          </a:ln>
        </p:spPr>
        <p:txBody>
          <a:bodyPr anchor="ctr">
            <a:spAutoFit/>
          </a:bodyPr>
          <a:lstStyle/>
          <a:p>
            <a:pPr eaLnBrk="0" hangingPunct="0">
              <a:spcBef>
                <a:spcPct val="0"/>
              </a:spcBef>
            </a:pPr>
            <a:r>
              <a:rPr lang="en-US" sz="1600" b="0" dirty="0">
                <a:solidFill>
                  <a:schemeClr val="tx1"/>
                </a:solidFill>
              </a:rPr>
              <a:t>Fingerprint scanners on many new laptops, </a:t>
            </a:r>
            <a:br>
              <a:rPr lang="en-US" sz="1600" b="0" dirty="0">
                <a:solidFill>
                  <a:schemeClr val="tx1"/>
                </a:solidFill>
              </a:rPr>
            </a:br>
            <a:r>
              <a:rPr lang="en-US" sz="1600" b="0" dirty="0">
                <a:solidFill>
                  <a:schemeClr val="tx1"/>
                </a:solidFill>
              </a:rPr>
              <a:t>other devices</a:t>
            </a:r>
          </a:p>
        </p:txBody>
      </p:sp>
      <p:pic>
        <p:nvPicPr>
          <p:cNvPr id="48135" name="Picture 7" descr="login_dialog"/>
          <p:cNvPicPr>
            <a:picLocks noChangeAspect="1" noChangeArrowheads="1"/>
          </p:cNvPicPr>
          <p:nvPr/>
        </p:nvPicPr>
        <p:blipFill>
          <a:blip r:embed="rId4" cstate="print"/>
          <a:srcRect/>
          <a:stretch>
            <a:fillRect/>
          </a:stretch>
        </p:blipFill>
        <p:spPr bwMode="auto">
          <a:xfrm>
            <a:off x="6400800" y="2679700"/>
            <a:ext cx="2209800" cy="2197100"/>
          </a:xfrm>
          <a:prstGeom prst="rect">
            <a:avLst/>
          </a:prstGeom>
          <a:noFill/>
          <a:ln w="9525">
            <a:noFill/>
            <a:miter lim="800000"/>
            <a:headEnd/>
            <a:tailEnd/>
          </a:ln>
        </p:spPr>
      </p:pic>
      <p:sp>
        <p:nvSpPr>
          <p:cNvPr id="48136" name="Rectangle 8"/>
          <p:cNvSpPr>
            <a:spLocks noChangeArrowheads="1"/>
          </p:cNvSpPr>
          <p:nvPr/>
        </p:nvSpPr>
        <p:spPr bwMode="auto">
          <a:xfrm>
            <a:off x="4953000" y="5287963"/>
            <a:ext cx="3581400" cy="1006475"/>
          </a:xfrm>
          <a:prstGeom prst="rect">
            <a:avLst/>
          </a:prstGeom>
          <a:noFill/>
          <a:ln w="9525">
            <a:noFill/>
            <a:miter lim="800000"/>
            <a:headEnd/>
            <a:tailEnd/>
          </a:ln>
        </p:spPr>
        <p:txBody>
          <a:bodyPr anchor="ctr">
            <a:spAutoFit/>
          </a:bodyPr>
          <a:lstStyle/>
          <a:p>
            <a:pPr eaLnBrk="0" hangingPunct="0">
              <a:spcBef>
                <a:spcPct val="0"/>
              </a:spcBef>
            </a:pPr>
            <a:r>
              <a:rPr lang="en-US" sz="1600" b="0">
                <a:solidFill>
                  <a:schemeClr val="tx1"/>
                </a:solidFill>
              </a:rPr>
              <a:t>Face recognition systems now beginning to appear more widely</a:t>
            </a:r>
            <a:br>
              <a:rPr lang="en-US" sz="1600" b="0">
                <a:solidFill>
                  <a:schemeClr val="tx1"/>
                </a:solidFill>
              </a:rPr>
            </a:br>
            <a:r>
              <a:rPr lang="en-US" sz="1400" b="0">
                <a:solidFill>
                  <a:schemeClr val="tx1"/>
                </a:solidFill>
                <a:hlinkClick r:id="rId5"/>
              </a:rPr>
              <a:t>http://www.sensiblevision.com/</a:t>
            </a:r>
            <a:endParaRPr lang="en-US" sz="1400" b="0">
              <a:solidFill>
                <a:schemeClr val="tx1"/>
              </a:solidFill>
            </a:endParaRPr>
          </a:p>
          <a:p>
            <a:pPr eaLnBrk="0" hangingPunct="0">
              <a:spcBef>
                <a:spcPct val="0"/>
              </a:spcBef>
            </a:pPr>
            <a:endParaRPr lang="en-US" sz="1400" b="0">
              <a:solidFill>
                <a:schemeClr val="tx1"/>
              </a:solidFill>
            </a:endParaRPr>
          </a:p>
        </p:txBody>
      </p:sp>
      <p:pic>
        <p:nvPicPr>
          <p:cNvPr id="48137" name="Picture 9" descr="woman_laptop"/>
          <p:cNvPicPr>
            <a:picLocks noChangeAspect="1" noChangeArrowheads="1"/>
          </p:cNvPicPr>
          <p:nvPr/>
        </p:nvPicPr>
        <p:blipFill>
          <a:blip r:embed="rId6" cstate="print"/>
          <a:srcRect/>
          <a:stretch>
            <a:fillRect/>
          </a:stretch>
        </p:blipFill>
        <p:spPr bwMode="auto">
          <a:xfrm>
            <a:off x="4533900" y="2933700"/>
            <a:ext cx="1714500" cy="1714500"/>
          </a:xfrm>
          <a:prstGeom prst="rect">
            <a:avLst/>
          </a:prstGeom>
          <a:noFill/>
          <a:ln w="9525">
            <a:noFill/>
            <a:miter lim="800000"/>
            <a:headEnd/>
            <a:tailEnd/>
          </a:ln>
        </p:spPr>
      </p:pic>
      <p:sp>
        <p:nvSpPr>
          <p:cNvPr id="48138" name="Text Box 10"/>
          <p:cNvSpPr txBox="1">
            <a:spLocks noChangeArrowheads="1"/>
          </p:cNvSpPr>
          <p:nvPr/>
        </p:nvSpPr>
        <p:spPr bwMode="auto">
          <a:xfrm>
            <a:off x="7391400" y="6400800"/>
            <a:ext cx="1336675" cy="274637"/>
          </a:xfrm>
          <a:prstGeom prst="rect">
            <a:avLst/>
          </a:prstGeom>
          <a:noFill/>
          <a:ln w="19050">
            <a:noFill/>
            <a:miter lim="800000"/>
            <a:headEnd/>
            <a:tailEnd/>
          </a:ln>
        </p:spPr>
        <p:txBody>
          <a:bodyPr wrap="none">
            <a:spAutoFit/>
          </a:bodyPr>
          <a:lstStyle/>
          <a:p>
            <a:r>
              <a:rPr lang="en-US" dirty="0">
                <a:solidFill>
                  <a:schemeClr val="tx1"/>
                </a:solidFill>
              </a:rPr>
              <a:t>Source: S. Seitz</a:t>
            </a:r>
          </a:p>
        </p:txBody>
      </p:sp>
      <p:pic>
        <p:nvPicPr>
          <p:cNvPr id="11"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0675" y="2933700"/>
            <a:ext cx="1923506" cy="157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AD4E86B5-A92D-294E-92AF-8654113B1844}" type="slidenum">
              <a:rPr lang="en-US" smtClean="0"/>
              <a:t>46</a:t>
            </a:fld>
            <a:endParaRPr lang="en-US"/>
          </a:p>
        </p:txBody>
      </p:sp>
    </p:spTree>
    <p:extLst>
      <p:ext uri="{BB962C8B-B14F-4D97-AF65-F5344CB8AC3E}">
        <p14:creationId xmlns:p14="http://schemas.microsoft.com/office/powerpoint/2010/main" val="425981006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57200" y="119417"/>
            <a:ext cx="8229600" cy="1143000"/>
          </a:xfrm>
        </p:spPr>
        <p:txBody>
          <a:bodyPr>
            <a:normAutofit fontScale="90000"/>
          </a:bodyPr>
          <a:lstStyle/>
          <a:p>
            <a:r>
              <a:rPr lang="en-US" dirty="0" smtClean="0"/>
              <a:t>Mobile visual search: </a:t>
            </a:r>
            <a:r>
              <a:rPr lang="en-US" dirty="0" smtClean="0">
                <a:hlinkClick r:id="rId3"/>
              </a:rPr>
              <a:t>Google Goggles</a:t>
            </a:r>
            <a:endParaRPr lang="en-US" dirty="0" smtClean="0"/>
          </a:p>
        </p:txBody>
      </p:sp>
      <p:pic>
        <p:nvPicPr>
          <p:cNvPr id="50179" name="Picture 8"/>
          <p:cNvPicPr>
            <a:picLocks noChangeAspect="1" noChangeArrowheads="1"/>
          </p:cNvPicPr>
          <p:nvPr/>
        </p:nvPicPr>
        <p:blipFill>
          <a:blip r:embed="rId4" cstate="print"/>
          <a:srcRect/>
          <a:stretch>
            <a:fillRect/>
          </a:stretch>
        </p:blipFill>
        <p:spPr bwMode="auto">
          <a:xfrm>
            <a:off x="239713" y="1066800"/>
            <a:ext cx="8775700" cy="5562600"/>
          </a:xfrm>
          <a:prstGeom prst="rect">
            <a:avLst/>
          </a:prstGeom>
          <a:noFill/>
          <a:ln w="19050">
            <a:noFill/>
            <a:miter lim="800000"/>
            <a:headEnd/>
            <a:tailEnd/>
          </a:ln>
        </p:spPr>
      </p:pic>
      <p:pic>
        <p:nvPicPr>
          <p:cNvPr id="50180" name="Picture 7"/>
          <p:cNvPicPr>
            <a:picLocks noChangeAspect="1" noChangeArrowheads="1"/>
          </p:cNvPicPr>
          <p:nvPr/>
        </p:nvPicPr>
        <p:blipFill>
          <a:blip r:embed="rId5" cstate="print"/>
          <a:srcRect/>
          <a:stretch>
            <a:fillRect/>
          </a:stretch>
        </p:blipFill>
        <p:spPr bwMode="auto">
          <a:xfrm>
            <a:off x="6019800" y="1073505"/>
            <a:ext cx="2895600" cy="631825"/>
          </a:xfrm>
          <a:prstGeom prst="rect">
            <a:avLst/>
          </a:prstGeom>
          <a:noFill/>
          <a:ln w="19050">
            <a:noFill/>
            <a:miter lim="800000"/>
            <a:headEnd/>
            <a:tailEnd/>
          </a:ln>
        </p:spPr>
      </p:pic>
      <p:sp>
        <p:nvSpPr>
          <p:cNvPr id="2" name="Slide Number Placeholder 1"/>
          <p:cNvSpPr>
            <a:spLocks noGrp="1"/>
          </p:cNvSpPr>
          <p:nvPr>
            <p:ph type="sldNum" sz="quarter" idx="12"/>
          </p:nvPr>
        </p:nvSpPr>
        <p:spPr/>
        <p:txBody>
          <a:bodyPr/>
          <a:lstStyle/>
          <a:p>
            <a:fld id="{AD4E86B5-A92D-294E-92AF-8654113B1844}" type="slidenum">
              <a:rPr lang="en-US" smtClean="0"/>
              <a:t>47</a:t>
            </a:fld>
            <a:endParaRPr lang="en-US"/>
          </a:p>
        </p:txBody>
      </p:sp>
    </p:spTree>
    <p:extLst>
      <p:ext uri="{BB962C8B-B14F-4D97-AF65-F5344CB8AC3E}">
        <p14:creationId xmlns:p14="http://schemas.microsoft.com/office/powerpoint/2010/main" val="176808422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smtClean="0"/>
              <a:t>Face detection</a:t>
            </a:r>
          </a:p>
        </p:txBody>
      </p:sp>
      <p:sp>
        <p:nvSpPr>
          <p:cNvPr id="44035" name="Rectangle 3"/>
          <p:cNvSpPr>
            <a:spLocks noGrp="1" noChangeArrowheads="1"/>
          </p:cNvSpPr>
          <p:nvPr>
            <p:ph type="body" idx="1"/>
          </p:nvPr>
        </p:nvSpPr>
        <p:spPr>
          <a:xfrm>
            <a:off x="685800" y="4876800"/>
            <a:ext cx="7772400" cy="1295400"/>
          </a:xfrm>
        </p:spPr>
        <p:txBody>
          <a:bodyPr/>
          <a:lstStyle/>
          <a:p>
            <a:r>
              <a:rPr lang="en-US" smtClean="0"/>
              <a:t>Many new digital cameras now detect faces</a:t>
            </a:r>
          </a:p>
          <a:p>
            <a:pPr lvl="1"/>
            <a:r>
              <a:rPr lang="en-US" smtClean="0"/>
              <a:t>Canon, Sony, Fuji, …</a:t>
            </a:r>
          </a:p>
          <a:p>
            <a:pPr lvl="1">
              <a:buFontTx/>
              <a:buNone/>
            </a:pPr>
            <a:endParaRPr lang="en-US" smtClean="0"/>
          </a:p>
        </p:txBody>
      </p:sp>
      <p:pic>
        <p:nvPicPr>
          <p:cNvPr id="44036" name="Picture 4" descr="tested_485"/>
          <p:cNvPicPr>
            <a:picLocks noChangeAspect="1" noChangeArrowheads="1"/>
          </p:cNvPicPr>
          <p:nvPr/>
        </p:nvPicPr>
        <p:blipFill>
          <a:blip r:embed="rId3" cstate="print"/>
          <a:srcRect/>
          <a:stretch>
            <a:fillRect/>
          </a:stretch>
        </p:blipFill>
        <p:spPr bwMode="auto">
          <a:xfrm>
            <a:off x="2262188" y="1371600"/>
            <a:ext cx="4619625" cy="3124200"/>
          </a:xfrm>
          <a:prstGeom prst="rect">
            <a:avLst/>
          </a:prstGeom>
          <a:noFill/>
          <a:ln w="9525">
            <a:noFill/>
            <a:miter lim="800000"/>
            <a:headEnd/>
            <a:tailEnd/>
          </a:ln>
        </p:spPr>
      </p:pic>
      <p:sp>
        <p:nvSpPr>
          <p:cNvPr id="44037" name="Text Box 5"/>
          <p:cNvSpPr txBox="1">
            <a:spLocks noChangeArrowheads="1"/>
          </p:cNvSpPr>
          <p:nvPr/>
        </p:nvSpPr>
        <p:spPr bwMode="auto">
          <a:xfrm>
            <a:off x="7391400" y="6583363"/>
            <a:ext cx="1336675" cy="274637"/>
          </a:xfrm>
          <a:prstGeom prst="rect">
            <a:avLst/>
          </a:prstGeom>
          <a:noFill/>
          <a:ln w="19050">
            <a:noFill/>
            <a:miter lim="800000"/>
            <a:headEnd/>
            <a:tailEnd/>
          </a:ln>
        </p:spPr>
        <p:txBody>
          <a:bodyPr wrap="none">
            <a:spAutoFit/>
          </a:bodyPr>
          <a:lstStyle/>
          <a:p>
            <a:r>
              <a:rPr lang="en-US" dirty="0">
                <a:solidFill>
                  <a:schemeClr val="tx1"/>
                </a:solidFill>
              </a:rPr>
              <a:t>Source: S. Seitz</a:t>
            </a:r>
          </a:p>
        </p:txBody>
      </p:sp>
      <p:sp>
        <p:nvSpPr>
          <p:cNvPr id="2" name="Slide Number Placeholder 1"/>
          <p:cNvSpPr>
            <a:spLocks noGrp="1"/>
          </p:cNvSpPr>
          <p:nvPr>
            <p:ph type="sldNum" sz="quarter" idx="12"/>
          </p:nvPr>
        </p:nvSpPr>
        <p:spPr/>
        <p:txBody>
          <a:bodyPr/>
          <a:lstStyle/>
          <a:p>
            <a:fld id="{AD4E86B5-A92D-294E-92AF-8654113B1844}" type="slidenum">
              <a:rPr lang="en-US" smtClean="0"/>
              <a:t>48</a:t>
            </a:fld>
            <a:endParaRPr lang="en-US"/>
          </a:p>
        </p:txBody>
      </p:sp>
    </p:spTree>
    <p:extLst>
      <p:ext uri="{BB962C8B-B14F-4D97-AF65-F5344CB8AC3E}">
        <p14:creationId xmlns:p14="http://schemas.microsoft.com/office/powerpoint/2010/main" val="231111263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smtClean="0"/>
              <a:t>Smile detection</a:t>
            </a:r>
          </a:p>
        </p:txBody>
      </p:sp>
      <p:sp>
        <p:nvSpPr>
          <p:cNvPr id="45059" name="Rectangle 3"/>
          <p:cNvSpPr>
            <a:spLocks noGrp="1" noChangeArrowheads="1"/>
          </p:cNvSpPr>
          <p:nvPr>
            <p:ph type="body" idx="1"/>
          </p:nvPr>
        </p:nvSpPr>
        <p:spPr/>
        <p:txBody>
          <a:bodyPr/>
          <a:lstStyle/>
          <a:p>
            <a:endParaRPr lang="en-US" smtClean="0"/>
          </a:p>
        </p:txBody>
      </p:sp>
      <p:pic>
        <p:nvPicPr>
          <p:cNvPr id="45060" name="Picture 4"/>
          <p:cNvPicPr>
            <a:picLocks noChangeAspect="1" noChangeArrowheads="1"/>
          </p:cNvPicPr>
          <p:nvPr/>
        </p:nvPicPr>
        <p:blipFill>
          <a:blip r:embed="rId3" cstate="print"/>
          <a:srcRect/>
          <a:stretch>
            <a:fillRect/>
          </a:stretch>
        </p:blipFill>
        <p:spPr bwMode="auto">
          <a:xfrm>
            <a:off x="849313" y="2170113"/>
            <a:ext cx="7443787" cy="3240087"/>
          </a:xfrm>
          <a:prstGeom prst="rect">
            <a:avLst/>
          </a:prstGeom>
          <a:noFill/>
          <a:ln w="9525">
            <a:noFill/>
            <a:miter lim="800000"/>
            <a:headEnd/>
            <a:tailEnd/>
          </a:ln>
        </p:spPr>
      </p:pic>
      <p:pic>
        <p:nvPicPr>
          <p:cNvPr id="45061" name="Picture 5"/>
          <p:cNvPicPr>
            <a:picLocks noChangeAspect="1" noChangeArrowheads="1"/>
          </p:cNvPicPr>
          <p:nvPr/>
        </p:nvPicPr>
        <p:blipFill>
          <a:blip r:embed="rId4" cstate="print"/>
          <a:srcRect/>
          <a:stretch>
            <a:fillRect/>
          </a:stretch>
        </p:blipFill>
        <p:spPr bwMode="auto">
          <a:xfrm>
            <a:off x="838200" y="1143000"/>
            <a:ext cx="7467600" cy="1050925"/>
          </a:xfrm>
          <a:prstGeom prst="rect">
            <a:avLst/>
          </a:prstGeom>
          <a:noFill/>
          <a:ln w="9525">
            <a:noFill/>
            <a:miter lim="800000"/>
            <a:headEnd/>
            <a:tailEnd/>
          </a:ln>
        </p:spPr>
      </p:pic>
      <p:sp>
        <p:nvSpPr>
          <p:cNvPr id="45062" name="Rectangle 6"/>
          <p:cNvSpPr>
            <a:spLocks noChangeArrowheads="1"/>
          </p:cNvSpPr>
          <p:nvPr/>
        </p:nvSpPr>
        <p:spPr bwMode="auto">
          <a:xfrm>
            <a:off x="2051050" y="6278563"/>
            <a:ext cx="4730750" cy="396875"/>
          </a:xfrm>
          <a:prstGeom prst="rect">
            <a:avLst/>
          </a:prstGeom>
          <a:noFill/>
          <a:ln w="9525">
            <a:noFill/>
            <a:miter lim="800000"/>
            <a:headEnd/>
            <a:tailEnd/>
          </a:ln>
        </p:spPr>
        <p:txBody>
          <a:bodyPr wrap="none" anchor="ctr">
            <a:spAutoFit/>
          </a:bodyPr>
          <a:lstStyle/>
          <a:p>
            <a:pPr algn="l" eaLnBrk="0" hangingPunct="0">
              <a:spcBef>
                <a:spcPct val="0"/>
              </a:spcBef>
            </a:pPr>
            <a:r>
              <a:rPr lang="en-US" sz="2000" b="0">
                <a:solidFill>
                  <a:schemeClr val="tx1"/>
                </a:solidFill>
                <a:latin typeface="Times New Roman" pitchFamily="18" charset="0"/>
                <a:hlinkClick r:id="rId5"/>
              </a:rPr>
              <a:t>Sony Cyber-shot® T70 Digital Still Camera </a:t>
            </a:r>
            <a:endParaRPr lang="en-US" sz="2000" b="0">
              <a:solidFill>
                <a:schemeClr val="tx1"/>
              </a:solidFill>
              <a:latin typeface="Times New Roman" pitchFamily="18" charset="0"/>
            </a:endParaRPr>
          </a:p>
        </p:txBody>
      </p:sp>
      <p:sp>
        <p:nvSpPr>
          <p:cNvPr id="45063" name="Text Box 7"/>
          <p:cNvSpPr txBox="1">
            <a:spLocks noChangeArrowheads="1"/>
          </p:cNvSpPr>
          <p:nvPr/>
        </p:nvSpPr>
        <p:spPr bwMode="auto">
          <a:xfrm>
            <a:off x="7467600" y="6324600"/>
            <a:ext cx="1336675" cy="274637"/>
          </a:xfrm>
          <a:prstGeom prst="rect">
            <a:avLst/>
          </a:prstGeom>
          <a:noFill/>
          <a:ln w="19050">
            <a:noFill/>
            <a:miter lim="800000"/>
            <a:headEnd/>
            <a:tailEnd/>
          </a:ln>
        </p:spPr>
        <p:txBody>
          <a:bodyPr wrap="none">
            <a:spAutoFit/>
          </a:bodyPr>
          <a:lstStyle/>
          <a:p>
            <a:r>
              <a:rPr lang="en-US" dirty="0">
                <a:solidFill>
                  <a:schemeClr val="tx1"/>
                </a:solidFill>
              </a:rPr>
              <a:t>Source: S. Seitz</a:t>
            </a:r>
          </a:p>
        </p:txBody>
      </p:sp>
      <p:sp>
        <p:nvSpPr>
          <p:cNvPr id="2" name="Slide Number Placeholder 1"/>
          <p:cNvSpPr>
            <a:spLocks noGrp="1"/>
          </p:cNvSpPr>
          <p:nvPr>
            <p:ph type="sldNum" sz="quarter" idx="12"/>
          </p:nvPr>
        </p:nvSpPr>
        <p:spPr/>
        <p:txBody>
          <a:bodyPr/>
          <a:lstStyle/>
          <a:p>
            <a:fld id="{AD4E86B5-A92D-294E-92AF-8654113B1844}" type="slidenum">
              <a:rPr lang="en-US" smtClean="0"/>
              <a:t>49</a:t>
            </a:fld>
            <a:endParaRPr lang="en-US"/>
          </a:p>
        </p:txBody>
      </p:sp>
    </p:spTree>
    <p:extLst>
      <p:ext uri="{BB962C8B-B14F-4D97-AF65-F5344CB8AC3E}">
        <p14:creationId xmlns:p14="http://schemas.microsoft.com/office/powerpoint/2010/main" val="23998455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685800" y="76200"/>
            <a:ext cx="8153400" cy="838200"/>
          </a:xfrm>
        </p:spPr>
        <p:txBody>
          <a:bodyPr>
            <a:normAutofit fontScale="90000"/>
          </a:bodyPr>
          <a:lstStyle/>
          <a:p>
            <a:r>
              <a:rPr lang="en-US" dirty="0" smtClean="0"/>
              <a:t>Face recognition: Apple </a:t>
            </a:r>
            <a:r>
              <a:rPr lang="en-US" dirty="0" err="1" smtClean="0"/>
              <a:t>iPhoto</a:t>
            </a:r>
            <a:r>
              <a:rPr lang="en-US" dirty="0" smtClean="0"/>
              <a:t>, </a:t>
            </a:r>
            <a:r>
              <a:rPr lang="en-US" dirty="0" err="1" smtClean="0"/>
              <a:t>Facebook</a:t>
            </a:r>
            <a:r>
              <a:rPr lang="en-US" dirty="0" smtClean="0"/>
              <a:t>, Google, etc</a:t>
            </a:r>
          </a:p>
        </p:txBody>
      </p:sp>
      <p:pic>
        <p:nvPicPr>
          <p:cNvPr id="46084" name="Picture 6"/>
          <p:cNvPicPr>
            <a:picLocks noChangeAspect="1" noChangeArrowheads="1"/>
          </p:cNvPicPr>
          <p:nvPr/>
        </p:nvPicPr>
        <p:blipFill>
          <a:blip r:embed="rId3" cstate="print"/>
          <a:srcRect/>
          <a:stretch>
            <a:fillRect/>
          </a:stretch>
        </p:blipFill>
        <p:spPr bwMode="auto">
          <a:xfrm>
            <a:off x="304801" y="1143000"/>
            <a:ext cx="8074328" cy="50292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AD4E86B5-A92D-294E-92AF-8654113B1844}" type="slidenum">
              <a:rPr lang="en-US" smtClean="0"/>
              <a:t>50</a:t>
            </a:fld>
            <a:endParaRPr lang="en-US"/>
          </a:p>
        </p:txBody>
      </p:sp>
    </p:spTree>
    <p:extLst>
      <p:ext uri="{BB962C8B-B14F-4D97-AF65-F5344CB8AC3E}">
        <p14:creationId xmlns:p14="http://schemas.microsoft.com/office/powerpoint/2010/main" val="26156182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custDataLst>
              <p:tags r:id="rId1"/>
            </p:custDataLst>
          </p:nvPr>
        </p:nvSpPr>
        <p:spPr/>
        <p:txBody>
          <a:bodyPr>
            <a:normAutofit fontScale="90000"/>
          </a:bodyPr>
          <a:lstStyle/>
          <a:p>
            <a:pPr eaLnBrk="1" hangingPunct="1"/>
            <a:r>
              <a:rPr lang="en-US"/>
              <a:t>Object recognition (in supermarkets)</a:t>
            </a:r>
          </a:p>
        </p:txBody>
      </p:sp>
      <p:sp>
        <p:nvSpPr>
          <p:cNvPr id="23555" name="Rectangle 3"/>
          <p:cNvSpPr>
            <a:spLocks noGrp="1" noChangeArrowheads="1"/>
          </p:cNvSpPr>
          <p:nvPr>
            <p:ph type="body" idx="1"/>
            <p:custDataLst>
              <p:tags r:id="rId2"/>
            </p:custDataLst>
          </p:nvPr>
        </p:nvSpPr>
        <p:spPr/>
        <p:txBody>
          <a:bodyPr/>
          <a:lstStyle/>
          <a:p>
            <a:pPr eaLnBrk="1" hangingPunct="1"/>
            <a:endParaRPr lang="en-US"/>
          </a:p>
        </p:txBody>
      </p:sp>
      <p:pic>
        <p:nvPicPr>
          <p:cNvPr id="23556" name="Picture 5" descr="Detection of Bottom of the Cart Loss in Retail Checkout"/>
          <p:cNvPicPr>
            <a:picLocks noChangeAspect="1" noChangeArrowheads="1"/>
          </p:cNvPicPr>
          <p:nvPr>
            <p:custDataLst>
              <p:tags r:id="rId3"/>
            </p:custDataLst>
          </p:nvPr>
        </p:nvPicPr>
        <p:blipFill>
          <a:blip r:embed="rId7"/>
          <a:srcRect/>
          <a:stretch>
            <a:fillRect/>
          </a:stretch>
        </p:blipFill>
        <p:spPr bwMode="auto">
          <a:xfrm>
            <a:off x="2711450" y="1219200"/>
            <a:ext cx="2774950" cy="3295650"/>
          </a:xfrm>
          <a:prstGeom prst="rect">
            <a:avLst/>
          </a:prstGeom>
          <a:noFill/>
          <a:ln w="9525">
            <a:noFill/>
            <a:miter lim="800000"/>
            <a:headEnd/>
            <a:tailEnd/>
          </a:ln>
        </p:spPr>
      </p:pic>
      <p:sp>
        <p:nvSpPr>
          <p:cNvPr id="23557" name="Rectangle 6"/>
          <p:cNvSpPr>
            <a:spLocks noChangeArrowheads="1"/>
          </p:cNvSpPr>
          <p:nvPr>
            <p:custDataLst>
              <p:tags r:id="rId4"/>
            </p:custDataLst>
          </p:nvPr>
        </p:nvSpPr>
        <p:spPr bwMode="auto">
          <a:xfrm>
            <a:off x="1492250" y="4872038"/>
            <a:ext cx="6737350" cy="1558925"/>
          </a:xfrm>
          <a:prstGeom prst="rect">
            <a:avLst/>
          </a:prstGeom>
          <a:noFill/>
          <a:ln w="9525">
            <a:noFill/>
            <a:miter lim="800000"/>
            <a:headEnd/>
            <a:tailEnd/>
          </a:ln>
        </p:spPr>
        <p:txBody>
          <a:bodyPr anchor="ctr">
            <a:prstTxWarp prst="textNoShape">
              <a:avLst/>
            </a:prstTxWarp>
            <a:spAutoFit/>
          </a:bodyPr>
          <a:lstStyle/>
          <a:p>
            <a:r>
              <a:rPr lang="en-US" sz="1600">
                <a:hlinkClick r:id="rId8"/>
              </a:rPr>
              <a:t>LaneHawk by EvolutionRobotics</a:t>
            </a:r>
            <a:endParaRPr lang="en-US" sz="1600"/>
          </a:p>
          <a:p>
            <a:r>
              <a:rPr lang="en-US" sz="1600"/>
              <a:t>“A smart camera is flush-mounted in the checkout lane, continuously watching for items. When an item is detected and recognized, the cashier verifies the quantity of items that were found under the basket, and continues to close the transaction. The item can remain under the basket, and with LaneHawk,you are assured to get paid for it… “</a:t>
            </a:r>
          </a:p>
        </p:txBody>
      </p:sp>
      <p:sp>
        <p:nvSpPr>
          <p:cNvPr id="2" name="Slide Number Placeholder 1"/>
          <p:cNvSpPr>
            <a:spLocks noGrp="1"/>
          </p:cNvSpPr>
          <p:nvPr>
            <p:ph type="sldNum" sz="quarter" idx="12"/>
          </p:nvPr>
        </p:nvSpPr>
        <p:spPr/>
        <p:txBody>
          <a:bodyPr/>
          <a:lstStyle/>
          <a:p>
            <a:fld id="{AD4E86B5-A92D-294E-92AF-8654113B1844}" type="slidenum">
              <a:rPr lang="en-US" smtClean="0"/>
              <a:t>51</a:t>
            </a:fld>
            <a:endParaRPr lang="en-US"/>
          </a:p>
        </p:txBody>
      </p:sp>
    </p:spTree>
    <p:extLst>
      <p:ext uri="{BB962C8B-B14F-4D97-AF65-F5344CB8AC3E}">
        <p14:creationId xmlns:p14="http://schemas.microsoft.com/office/powerpoint/2010/main" val="319911734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Safety</a:t>
            </a:r>
            <a:endParaRPr lang="en-US" dirty="0"/>
          </a:p>
        </p:txBody>
      </p:sp>
      <p:pic>
        <p:nvPicPr>
          <p:cNvPr id="4" name="Picture 3"/>
          <p:cNvPicPr>
            <a:picLocks noChangeAspect="1"/>
          </p:cNvPicPr>
          <p:nvPr/>
        </p:nvPicPr>
        <p:blipFill>
          <a:blip r:embed="rId2"/>
          <a:stretch>
            <a:fillRect/>
          </a:stretch>
        </p:blipFill>
        <p:spPr>
          <a:xfrm>
            <a:off x="-762000" y="3957892"/>
            <a:ext cx="5486400" cy="2900108"/>
          </a:xfrm>
          <a:prstGeom prst="rect">
            <a:avLst/>
          </a:prstGeom>
        </p:spPr>
      </p:pic>
      <p:pic>
        <p:nvPicPr>
          <p:cNvPr id="5" name="Picture 4" descr="Screen Shot 2012-08-23 at 11.20.55 PM.png"/>
          <p:cNvPicPr>
            <a:picLocks noChangeAspect="1"/>
          </p:cNvPicPr>
          <p:nvPr/>
        </p:nvPicPr>
        <p:blipFill>
          <a:blip r:embed="rId3"/>
          <a:stretch>
            <a:fillRect/>
          </a:stretch>
        </p:blipFill>
        <p:spPr>
          <a:xfrm>
            <a:off x="3798570" y="0"/>
            <a:ext cx="5345430" cy="4648200"/>
          </a:xfrm>
          <a:prstGeom prst="rect">
            <a:avLst/>
          </a:prstGeom>
        </p:spPr>
      </p:pic>
      <p:sp>
        <p:nvSpPr>
          <p:cNvPr id="3" name="Slide Number Placeholder 2"/>
          <p:cNvSpPr>
            <a:spLocks noGrp="1"/>
          </p:cNvSpPr>
          <p:nvPr>
            <p:ph type="sldNum" sz="quarter" idx="12"/>
          </p:nvPr>
        </p:nvSpPr>
        <p:spPr/>
        <p:txBody>
          <a:bodyPr/>
          <a:lstStyle/>
          <a:p>
            <a:fld id="{AD4E86B5-A92D-294E-92AF-8654113B1844}" type="slidenum">
              <a:rPr lang="en-US" smtClean="0"/>
              <a:t>52</a:t>
            </a:fld>
            <a:endParaRPr lang="en-US"/>
          </a:p>
        </p:txBody>
      </p:sp>
    </p:spTree>
    <p:extLst>
      <p:ext uri="{BB962C8B-B14F-4D97-AF65-F5344CB8AC3E}">
        <p14:creationId xmlns:p14="http://schemas.microsoft.com/office/powerpoint/2010/main" val="139521334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914400"/>
          </a:xfrm>
        </p:spPr>
        <p:txBody>
          <a:bodyPr/>
          <a:lstStyle/>
          <a:p>
            <a:r>
              <a:rPr lang="en-US" dirty="0" smtClean="0"/>
              <a:t>Security</a:t>
            </a:r>
            <a:endParaRPr lang="en-US" dirty="0"/>
          </a:p>
        </p:txBody>
      </p:sp>
      <p:pic>
        <p:nvPicPr>
          <p:cNvPr id="5" name="Picture 4" descr="Screen Shot 2012-08-23 at 11.32.43 PM.png"/>
          <p:cNvPicPr>
            <a:picLocks noChangeAspect="1"/>
          </p:cNvPicPr>
          <p:nvPr/>
        </p:nvPicPr>
        <p:blipFill>
          <a:blip r:embed="rId2"/>
          <a:stretch>
            <a:fillRect/>
          </a:stretch>
        </p:blipFill>
        <p:spPr>
          <a:xfrm>
            <a:off x="0" y="762001"/>
            <a:ext cx="7341418" cy="5562600"/>
          </a:xfrm>
          <a:prstGeom prst="rect">
            <a:avLst/>
          </a:prstGeom>
        </p:spPr>
      </p:pic>
      <p:pic>
        <p:nvPicPr>
          <p:cNvPr id="7" name="Picture 6"/>
          <p:cNvPicPr>
            <a:picLocks noChangeAspect="1"/>
          </p:cNvPicPr>
          <p:nvPr/>
        </p:nvPicPr>
        <p:blipFill>
          <a:blip r:embed="rId3"/>
          <a:stretch>
            <a:fillRect/>
          </a:stretch>
        </p:blipFill>
        <p:spPr>
          <a:xfrm>
            <a:off x="7010400" y="5732509"/>
            <a:ext cx="2133600" cy="1125491"/>
          </a:xfrm>
          <a:prstGeom prst="rect">
            <a:avLst/>
          </a:prstGeom>
        </p:spPr>
      </p:pic>
      <p:sp>
        <p:nvSpPr>
          <p:cNvPr id="3" name="Slide Number Placeholder 2"/>
          <p:cNvSpPr>
            <a:spLocks noGrp="1"/>
          </p:cNvSpPr>
          <p:nvPr>
            <p:ph type="sldNum" sz="quarter" idx="12"/>
          </p:nvPr>
        </p:nvSpPr>
        <p:spPr/>
        <p:txBody>
          <a:bodyPr/>
          <a:lstStyle/>
          <a:p>
            <a:fld id="{AD4E86B5-A92D-294E-92AF-8654113B1844}" type="slidenum">
              <a:rPr lang="en-US" smtClean="0"/>
              <a:t>53</a:t>
            </a:fld>
            <a:endParaRPr lang="en-US"/>
          </a:p>
        </p:txBody>
      </p:sp>
    </p:spTree>
    <p:extLst>
      <p:ext uri="{BB962C8B-B14F-4D97-AF65-F5344CB8AC3E}">
        <p14:creationId xmlns:p14="http://schemas.microsoft.com/office/powerpoint/2010/main" val="4585130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57200" y="-106359"/>
            <a:ext cx="8229600" cy="1143000"/>
          </a:xfrm>
        </p:spPr>
        <p:txBody>
          <a:bodyPr/>
          <a:lstStyle/>
          <a:p>
            <a:r>
              <a:rPr lang="en-US" dirty="0" smtClean="0"/>
              <a:t>Automotive safety</a:t>
            </a:r>
          </a:p>
        </p:txBody>
      </p:sp>
      <p:sp>
        <p:nvSpPr>
          <p:cNvPr id="51203" name="Rectangle 3"/>
          <p:cNvSpPr>
            <a:spLocks noGrp="1" noChangeArrowheads="1"/>
          </p:cNvSpPr>
          <p:nvPr>
            <p:ph type="body" idx="1"/>
          </p:nvPr>
        </p:nvSpPr>
        <p:spPr>
          <a:xfrm>
            <a:off x="304800" y="4876800"/>
            <a:ext cx="8839200" cy="1600200"/>
          </a:xfrm>
        </p:spPr>
        <p:txBody>
          <a:bodyPr>
            <a:normAutofit fontScale="70000" lnSpcReduction="20000"/>
          </a:bodyPr>
          <a:lstStyle/>
          <a:p>
            <a:r>
              <a:rPr lang="en-US" sz="2400" dirty="0" err="1" smtClean="0">
                <a:hlinkClick r:id="rId3"/>
              </a:rPr>
              <a:t>Mobileye</a:t>
            </a:r>
            <a:r>
              <a:rPr lang="en-US" sz="2400" dirty="0" smtClean="0"/>
              <a:t>: Vision systems in high-end BMW, GM, Volvo models </a:t>
            </a:r>
          </a:p>
          <a:p>
            <a:pPr lvl="1"/>
            <a:r>
              <a:rPr lang="en-US" dirty="0" smtClean="0"/>
              <a:t>Pedestrian collision warning</a:t>
            </a:r>
          </a:p>
          <a:p>
            <a:pPr lvl="1"/>
            <a:r>
              <a:rPr lang="en-US" dirty="0" smtClean="0"/>
              <a:t>Forward collision warning</a:t>
            </a:r>
          </a:p>
          <a:p>
            <a:pPr lvl="1"/>
            <a:r>
              <a:rPr lang="en-US" dirty="0" smtClean="0"/>
              <a:t>Lane departure warning</a:t>
            </a:r>
          </a:p>
          <a:p>
            <a:pPr lvl="1"/>
            <a:r>
              <a:rPr lang="en-US" dirty="0" smtClean="0"/>
              <a:t>Headway monitoring and warning</a:t>
            </a:r>
          </a:p>
        </p:txBody>
      </p:sp>
      <p:pic>
        <p:nvPicPr>
          <p:cNvPr id="51204" name="Picture 4"/>
          <p:cNvPicPr>
            <a:picLocks noChangeAspect="1" noChangeArrowheads="1"/>
          </p:cNvPicPr>
          <p:nvPr/>
        </p:nvPicPr>
        <p:blipFill>
          <a:blip r:embed="rId4" cstate="print"/>
          <a:srcRect/>
          <a:stretch>
            <a:fillRect/>
          </a:stretch>
        </p:blipFill>
        <p:spPr bwMode="auto">
          <a:xfrm>
            <a:off x="838200" y="869950"/>
            <a:ext cx="7553325" cy="3889375"/>
          </a:xfrm>
          <a:prstGeom prst="rect">
            <a:avLst/>
          </a:prstGeom>
          <a:noFill/>
          <a:ln w="9525">
            <a:noFill/>
            <a:miter lim="800000"/>
            <a:headEnd/>
            <a:tailEnd/>
          </a:ln>
        </p:spPr>
      </p:pic>
      <p:sp>
        <p:nvSpPr>
          <p:cNvPr id="51205" name="Text Box 6"/>
          <p:cNvSpPr txBox="1">
            <a:spLocks noChangeArrowheads="1"/>
          </p:cNvSpPr>
          <p:nvPr/>
        </p:nvSpPr>
        <p:spPr bwMode="auto">
          <a:xfrm>
            <a:off x="5943600" y="6400800"/>
            <a:ext cx="2311400" cy="276225"/>
          </a:xfrm>
          <a:prstGeom prst="rect">
            <a:avLst/>
          </a:prstGeom>
          <a:noFill/>
          <a:ln w="19050">
            <a:noFill/>
            <a:miter lim="800000"/>
            <a:headEnd/>
            <a:tailEnd/>
          </a:ln>
        </p:spPr>
        <p:txBody>
          <a:bodyPr wrap="none">
            <a:spAutoFit/>
          </a:bodyPr>
          <a:lstStyle/>
          <a:p>
            <a:r>
              <a:rPr lang="en-US" dirty="0">
                <a:solidFill>
                  <a:schemeClr val="tx1"/>
                </a:solidFill>
              </a:rPr>
              <a:t>Source:  A. </a:t>
            </a:r>
            <a:r>
              <a:rPr lang="en-US" dirty="0" err="1">
                <a:solidFill>
                  <a:schemeClr val="tx1"/>
                </a:solidFill>
              </a:rPr>
              <a:t>Shashua</a:t>
            </a:r>
            <a:r>
              <a:rPr lang="en-US" dirty="0">
                <a:solidFill>
                  <a:schemeClr val="tx1"/>
                </a:solidFill>
              </a:rPr>
              <a:t>, S. Seitz</a:t>
            </a:r>
          </a:p>
        </p:txBody>
      </p:sp>
      <p:sp>
        <p:nvSpPr>
          <p:cNvPr id="2" name="Slide Number Placeholder 1"/>
          <p:cNvSpPr>
            <a:spLocks noGrp="1"/>
          </p:cNvSpPr>
          <p:nvPr>
            <p:ph type="sldNum" sz="quarter" idx="12"/>
          </p:nvPr>
        </p:nvSpPr>
        <p:spPr/>
        <p:txBody>
          <a:bodyPr/>
          <a:lstStyle/>
          <a:p>
            <a:fld id="{AD4E86B5-A92D-294E-92AF-8654113B1844}" type="slidenum">
              <a:rPr lang="en-US" smtClean="0"/>
              <a:t>54</a:t>
            </a:fld>
            <a:endParaRPr lang="en-US"/>
          </a:p>
        </p:txBody>
      </p:sp>
    </p:spTree>
    <p:extLst>
      <p:ext uri="{BB962C8B-B14F-4D97-AF65-F5344CB8AC3E}">
        <p14:creationId xmlns:p14="http://schemas.microsoft.com/office/powerpoint/2010/main" val="341964566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t>Google cars</a:t>
            </a:r>
          </a:p>
        </p:txBody>
      </p:sp>
      <p:pic>
        <p:nvPicPr>
          <p:cNvPr id="31747" name="Picture 2" descr="http://graphics8.nytimes.com/images/2010/10/10/us/10google-span/10google-span-articleLarge.jpg"/>
          <p:cNvPicPr>
            <a:picLocks noChangeAspect="1" noChangeArrowheads="1"/>
          </p:cNvPicPr>
          <p:nvPr/>
        </p:nvPicPr>
        <p:blipFill>
          <a:blip r:embed="rId2"/>
          <a:srcRect/>
          <a:stretch>
            <a:fillRect/>
          </a:stretch>
        </p:blipFill>
        <p:spPr bwMode="auto">
          <a:xfrm>
            <a:off x="1600200" y="1295400"/>
            <a:ext cx="5715000" cy="3409950"/>
          </a:xfrm>
          <a:prstGeom prst="rect">
            <a:avLst/>
          </a:prstGeom>
          <a:noFill/>
          <a:ln w="9525">
            <a:noFill/>
            <a:miter lim="800000"/>
            <a:headEnd/>
            <a:tailEnd/>
          </a:ln>
        </p:spPr>
      </p:pic>
      <p:sp>
        <p:nvSpPr>
          <p:cNvPr id="31748" name="TextBox 4"/>
          <p:cNvSpPr txBox="1">
            <a:spLocks noChangeArrowheads="1"/>
          </p:cNvSpPr>
          <p:nvPr/>
        </p:nvSpPr>
        <p:spPr bwMode="auto">
          <a:xfrm>
            <a:off x="304800" y="4953000"/>
            <a:ext cx="8686800" cy="1754188"/>
          </a:xfrm>
          <a:prstGeom prst="rect">
            <a:avLst/>
          </a:prstGeom>
          <a:noFill/>
          <a:ln w="9525">
            <a:noFill/>
            <a:miter lim="800000"/>
            <a:headEnd/>
            <a:tailEnd/>
          </a:ln>
        </p:spPr>
        <p:txBody>
          <a:bodyPr>
            <a:prstTxWarp prst="textNoShape">
              <a:avLst/>
            </a:prstTxWarp>
            <a:spAutoFit/>
          </a:bodyPr>
          <a:lstStyle/>
          <a:p>
            <a:r>
              <a:rPr lang="en-US"/>
              <a:t>Oct 9, 2010. </a:t>
            </a:r>
            <a:r>
              <a:rPr lang="en-US">
                <a:hlinkClick r:id="rId3"/>
              </a:rPr>
              <a:t>"Google Cars Drive Themselves, in Traffic"</a:t>
            </a:r>
            <a:r>
              <a:rPr lang="en-US"/>
              <a:t>. </a:t>
            </a:r>
            <a:r>
              <a:rPr lang="en-US" i="1">
                <a:hlinkClick r:id="rId4" tooltip="The New York Times"/>
              </a:rPr>
              <a:t>The New York Times</a:t>
            </a:r>
            <a:r>
              <a:rPr lang="en-US"/>
              <a:t>. John Markoff</a:t>
            </a:r>
          </a:p>
          <a:p>
            <a:r>
              <a:rPr lang="en-US"/>
              <a:t>June 24, 2011. </a:t>
            </a:r>
            <a:r>
              <a:rPr lang="en-US">
                <a:hlinkClick r:id="rId5"/>
              </a:rPr>
              <a:t>"Nevada state law paves the way for driverless cars"</a:t>
            </a:r>
            <a:r>
              <a:rPr lang="en-US"/>
              <a:t>. </a:t>
            </a:r>
            <a:r>
              <a:rPr lang="en-US" i="1">
                <a:hlinkClick r:id="rId6" tooltip="Financial Post"/>
              </a:rPr>
              <a:t>Financial Post</a:t>
            </a:r>
            <a:r>
              <a:rPr lang="en-US"/>
              <a:t>. Christine Dobby</a:t>
            </a:r>
          </a:p>
          <a:p>
            <a:r>
              <a:rPr lang="en-US"/>
              <a:t>Aug 9, 2011, </a:t>
            </a:r>
            <a:r>
              <a:rPr lang="en-US" u="sng">
                <a:hlinkClick r:id="rId7"/>
              </a:rPr>
              <a:t>"Human error blamed after Google's driverless car sparks five-vehicle crash"</a:t>
            </a:r>
            <a:r>
              <a:rPr lang="en-US"/>
              <a:t>. </a:t>
            </a:r>
            <a:r>
              <a:rPr lang="en-US" i="1"/>
              <a:t>The Star</a:t>
            </a:r>
            <a:r>
              <a:rPr lang="en-US"/>
              <a:t> (Toronto)</a:t>
            </a:r>
          </a:p>
        </p:txBody>
      </p:sp>
      <p:sp>
        <p:nvSpPr>
          <p:cNvPr id="2" name="Slide Number Placeholder 1"/>
          <p:cNvSpPr>
            <a:spLocks noGrp="1"/>
          </p:cNvSpPr>
          <p:nvPr>
            <p:ph type="sldNum" sz="quarter" idx="12"/>
          </p:nvPr>
        </p:nvSpPr>
        <p:spPr/>
        <p:txBody>
          <a:bodyPr/>
          <a:lstStyle/>
          <a:p>
            <a:fld id="{AD4E86B5-A92D-294E-92AF-8654113B1844}" type="slidenum">
              <a:rPr lang="en-US" smtClean="0"/>
              <a:t>55</a:t>
            </a:fld>
            <a:endParaRPr lang="en-US"/>
          </a:p>
        </p:txBody>
      </p:sp>
    </p:spTree>
    <p:extLst>
      <p:ext uri="{BB962C8B-B14F-4D97-AF65-F5344CB8AC3E}">
        <p14:creationId xmlns:p14="http://schemas.microsoft.com/office/powerpoint/2010/main" val="128600824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60" name="Picture 12"/>
          <p:cNvPicPr>
            <a:picLocks noChangeAspect="1" noChangeArrowheads="1"/>
          </p:cNvPicPr>
          <p:nvPr/>
        </p:nvPicPr>
        <p:blipFill>
          <a:blip r:embed="rId3" cstate="print"/>
          <a:srcRect/>
          <a:stretch>
            <a:fillRect/>
          </a:stretch>
        </p:blipFill>
        <p:spPr bwMode="auto">
          <a:xfrm>
            <a:off x="4800600" y="2133600"/>
            <a:ext cx="3695700" cy="2463800"/>
          </a:xfrm>
          <a:prstGeom prst="rect">
            <a:avLst/>
          </a:prstGeom>
          <a:noFill/>
          <a:ln w="19050" cap="flat" cmpd="sng">
            <a:noFill/>
            <a:prstDash val="solid"/>
            <a:miter lim="800000"/>
            <a:headEnd/>
            <a:tailEnd/>
          </a:ln>
        </p:spPr>
      </p:pic>
      <p:sp>
        <p:nvSpPr>
          <p:cNvPr id="53250" name="Rectangle 2"/>
          <p:cNvSpPr>
            <a:spLocks noGrp="1" noChangeArrowheads="1"/>
          </p:cNvSpPr>
          <p:nvPr>
            <p:ph type="title"/>
          </p:nvPr>
        </p:nvSpPr>
        <p:spPr/>
        <p:txBody>
          <a:bodyPr>
            <a:normAutofit fontScale="90000"/>
          </a:bodyPr>
          <a:lstStyle/>
          <a:p>
            <a:r>
              <a:rPr lang="en-US" dirty="0" smtClean="0"/>
              <a:t>Vision-based interaction: Xbox </a:t>
            </a:r>
            <a:r>
              <a:rPr lang="en-US" dirty="0" err="1" smtClean="0"/>
              <a:t>Kinect</a:t>
            </a:r>
            <a:endParaRPr lang="en-US" dirty="0" smtClean="0"/>
          </a:p>
        </p:txBody>
      </p:sp>
      <p:pic>
        <p:nvPicPr>
          <p:cNvPr id="53264" name="Picture 16"/>
          <p:cNvPicPr>
            <a:picLocks noChangeAspect="1" noChangeArrowheads="1"/>
          </p:cNvPicPr>
          <p:nvPr/>
        </p:nvPicPr>
        <p:blipFill>
          <a:blip r:embed="rId4" cstate="print"/>
          <a:srcRect/>
          <a:stretch>
            <a:fillRect/>
          </a:stretch>
        </p:blipFill>
        <p:spPr bwMode="auto">
          <a:xfrm>
            <a:off x="457200" y="2286000"/>
            <a:ext cx="3729605" cy="2063313"/>
          </a:xfrm>
          <a:prstGeom prst="rect">
            <a:avLst/>
          </a:prstGeom>
          <a:noFill/>
          <a:ln w="19050" cap="flat" cmpd="sng">
            <a:solidFill>
              <a:schemeClr val="tx1"/>
            </a:solidFill>
            <a:prstDash val="solid"/>
            <a:miter lim="800000"/>
            <a:headEnd/>
            <a:tailEnd/>
          </a:ln>
          <a:effectLst>
            <a:outerShdw blurRad="50800" dist="38100" dir="2700000" algn="tl" rotWithShape="0">
              <a:prstClr val="black">
                <a:alpha val="40000"/>
              </a:prstClr>
            </a:outerShdw>
          </a:effectLst>
        </p:spPr>
      </p:pic>
      <p:sp>
        <p:nvSpPr>
          <p:cNvPr id="2" name="Slide Number Placeholder 1"/>
          <p:cNvSpPr>
            <a:spLocks noGrp="1"/>
          </p:cNvSpPr>
          <p:nvPr>
            <p:ph type="sldNum" sz="quarter" idx="12"/>
          </p:nvPr>
        </p:nvSpPr>
        <p:spPr/>
        <p:txBody>
          <a:bodyPr/>
          <a:lstStyle/>
          <a:p>
            <a:fld id="{AD4E86B5-A92D-294E-92AF-8654113B1844}" type="slidenum">
              <a:rPr lang="en-US" smtClean="0"/>
              <a:t>56</a:t>
            </a:fld>
            <a:endParaRPr lang="en-US"/>
          </a:p>
        </p:txBody>
      </p:sp>
    </p:spTree>
    <p:extLst>
      <p:ext uri="{BB962C8B-B14F-4D97-AF65-F5344CB8AC3E}">
        <p14:creationId xmlns:p14="http://schemas.microsoft.com/office/powerpoint/2010/main" val="42292175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000" y="101600"/>
            <a:ext cx="8813800" cy="1143000"/>
          </a:xfrm>
        </p:spPr>
        <p:txBody>
          <a:bodyPr>
            <a:normAutofit fontScale="90000"/>
          </a:bodyPr>
          <a:lstStyle/>
          <a:p>
            <a:r>
              <a:rPr lang="en-US" dirty="0" smtClean="0"/>
              <a:t>Augmented reality, consumer products </a:t>
            </a:r>
            <a:endParaRPr lang="en-US" dirty="0"/>
          </a:p>
        </p:txBody>
      </p:sp>
      <p:pic>
        <p:nvPicPr>
          <p:cNvPr id="4" name="Picture 3"/>
          <p:cNvPicPr>
            <a:picLocks noChangeAspect="1"/>
          </p:cNvPicPr>
          <p:nvPr/>
        </p:nvPicPr>
        <p:blipFill>
          <a:blip r:embed="rId2"/>
          <a:stretch>
            <a:fillRect/>
          </a:stretch>
        </p:blipFill>
        <p:spPr>
          <a:xfrm>
            <a:off x="692150" y="1244600"/>
            <a:ext cx="7759700" cy="4368800"/>
          </a:xfrm>
          <a:prstGeom prst="rect">
            <a:avLst/>
          </a:prstGeom>
        </p:spPr>
      </p:pic>
      <p:sp>
        <p:nvSpPr>
          <p:cNvPr id="5" name="Rectangle 4">
            <a:hlinkClick r:id="rId3"/>
          </p:cNvPr>
          <p:cNvSpPr/>
          <p:nvPr/>
        </p:nvSpPr>
        <p:spPr>
          <a:xfrm>
            <a:off x="6400800" y="6488668"/>
            <a:ext cx="2569934" cy="369332"/>
          </a:xfrm>
          <a:prstGeom prst="rect">
            <a:avLst/>
          </a:prstGeom>
        </p:spPr>
        <p:txBody>
          <a:bodyPr wrap="none">
            <a:spAutoFit/>
          </a:bodyPr>
          <a:lstStyle/>
          <a:p>
            <a:r>
              <a:rPr lang="en-US" dirty="0" smtClean="0">
                <a:hlinkClick r:id="rId3"/>
              </a:rPr>
              <a:t>http://</a:t>
            </a:r>
            <a:r>
              <a:rPr lang="en-US" dirty="0" err="1" smtClean="0">
                <a:hlinkClick r:id="rId3"/>
              </a:rPr>
              <a:t>nconnex.com/wp</a:t>
            </a:r>
            <a:r>
              <a:rPr lang="en-US" dirty="0" smtClean="0">
                <a:hlinkClick r:id="rId3"/>
              </a:rPr>
              <a:t>/</a:t>
            </a:r>
            <a:endParaRPr lang="en-US" dirty="0"/>
          </a:p>
        </p:txBody>
      </p:sp>
      <p:sp>
        <p:nvSpPr>
          <p:cNvPr id="3" name="Slide Number Placeholder 2"/>
          <p:cNvSpPr>
            <a:spLocks noGrp="1"/>
          </p:cNvSpPr>
          <p:nvPr>
            <p:ph type="sldNum" sz="quarter" idx="12"/>
          </p:nvPr>
        </p:nvSpPr>
        <p:spPr/>
        <p:txBody>
          <a:bodyPr/>
          <a:lstStyle/>
          <a:p>
            <a:fld id="{AD4E86B5-A92D-294E-92AF-8654113B1844}" type="slidenum">
              <a:rPr lang="en-US" smtClean="0"/>
              <a:t>57</a:t>
            </a:fld>
            <a:endParaRPr lang="en-US"/>
          </a:p>
        </p:txBody>
      </p:sp>
    </p:spTree>
    <p:extLst>
      <p:ext uri="{BB962C8B-B14F-4D97-AF65-F5344CB8AC3E}">
        <p14:creationId xmlns:p14="http://schemas.microsoft.com/office/powerpoint/2010/main" val="305021558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____"/>
          <p:cNvPicPr>
            <a:picLocks noChangeAspect="1" noChangeArrowheads="1"/>
          </p:cNvPicPr>
          <p:nvPr/>
        </p:nvPicPr>
        <p:blipFill>
          <a:blip r:embed="rId3" cstate="print"/>
          <a:srcRect/>
          <a:stretch>
            <a:fillRect/>
          </a:stretch>
        </p:blipFill>
        <p:spPr bwMode="auto">
          <a:xfrm>
            <a:off x="6553200" y="990600"/>
            <a:ext cx="1981200" cy="2601913"/>
          </a:xfrm>
          <a:prstGeom prst="rect">
            <a:avLst/>
          </a:prstGeom>
          <a:noFill/>
          <a:ln w="9525">
            <a:noFill/>
            <a:miter lim="800000"/>
            <a:headEnd/>
            <a:tailEnd/>
          </a:ln>
        </p:spPr>
      </p:pic>
      <p:pic>
        <p:nvPicPr>
          <p:cNvPr id="40963" name="Picture 3" descr="cap_138439"/>
          <p:cNvPicPr>
            <a:picLocks noChangeAspect="1" noChangeArrowheads="1"/>
          </p:cNvPicPr>
          <p:nvPr/>
        </p:nvPicPr>
        <p:blipFill>
          <a:blip r:embed="rId4" cstate="print"/>
          <a:srcRect/>
          <a:stretch>
            <a:fillRect/>
          </a:stretch>
        </p:blipFill>
        <p:spPr bwMode="auto">
          <a:xfrm>
            <a:off x="685800" y="990600"/>
            <a:ext cx="5715000" cy="2619375"/>
          </a:xfrm>
          <a:prstGeom prst="rect">
            <a:avLst/>
          </a:prstGeom>
          <a:noFill/>
          <a:ln w="9525">
            <a:noFill/>
            <a:miter lim="800000"/>
            <a:headEnd/>
            <a:tailEnd/>
          </a:ln>
        </p:spPr>
      </p:pic>
      <p:sp>
        <p:nvSpPr>
          <p:cNvPr id="40964" name="Rectangle 5"/>
          <p:cNvSpPr>
            <a:spLocks noGrp="1" noChangeArrowheads="1"/>
          </p:cNvSpPr>
          <p:nvPr>
            <p:ph type="title"/>
          </p:nvPr>
        </p:nvSpPr>
        <p:spPr>
          <a:xfrm>
            <a:off x="-1" y="62089"/>
            <a:ext cx="9440333" cy="838200"/>
          </a:xfrm>
          <a:noFill/>
        </p:spPr>
        <p:txBody>
          <a:bodyPr>
            <a:normAutofit fontScale="90000"/>
          </a:bodyPr>
          <a:lstStyle/>
          <a:p>
            <a:r>
              <a:rPr lang="en-US" dirty="0" smtClean="0"/>
              <a:t>Special effects:  shape and motion capture</a:t>
            </a:r>
          </a:p>
        </p:txBody>
      </p:sp>
      <p:sp>
        <p:nvSpPr>
          <p:cNvPr id="40965" name="Text Box 6"/>
          <p:cNvSpPr txBox="1">
            <a:spLocks noChangeArrowheads="1"/>
          </p:cNvSpPr>
          <p:nvPr/>
        </p:nvSpPr>
        <p:spPr bwMode="auto">
          <a:xfrm>
            <a:off x="7315200" y="6583363"/>
            <a:ext cx="1336675" cy="274637"/>
          </a:xfrm>
          <a:prstGeom prst="rect">
            <a:avLst/>
          </a:prstGeom>
          <a:noFill/>
          <a:ln w="19050">
            <a:noFill/>
            <a:miter lim="800000"/>
            <a:headEnd/>
            <a:tailEnd/>
          </a:ln>
        </p:spPr>
        <p:txBody>
          <a:bodyPr wrap="none">
            <a:spAutoFit/>
          </a:bodyPr>
          <a:lstStyle/>
          <a:p>
            <a:r>
              <a:rPr lang="en-US" dirty="0">
                <a:solidFill>
                  <a:schemeClr val="tx1"/>
                </a:solidFill>
              </a:rPr>
              <a:t>Source: S. Seitz</a:t>
            </a:r>
          </a:p>
        </p:txBody>
      </p:sp>
      <p:pic>
        <p:nvPicPr>
          <p:cNvPr id="40966" name="Picture 4"/>
          <p:cNvPicPr>
            <a:picLocks noChangeAspect="1" noChangeArrowheads="1"/>
          </p:cNvPicPr>
          <p:nvPr/>
        </p:nvPicPr>
        <p:blipFill>
          <a:blip r:embed="rId5" cstate="print"/>
          <a:srcRect r="25993"/>
          <a:stretch>
            <a:fillRect/>
          </a:stretch>
        </p:blipFill>
        <p:spPr bwMode="auto">
          <a:xfrm>
            <a:off x="685800" y="3810000"/>
            <a:ext cx="3863975" cy="2384425"/>
          </a:xfrm>
          <a:prstGeom prst="rect">
            <a:avLst/>
          </a:prstGeom>
          <a:noFill/>
          <a:ln w="9525">
            <a:noFill/>
            <a:miter lim="800000"/>
            <a:headEnd/>
            <a:tailEnd/>
          </a:ln>
        </p:spPr>
      </p:pic>
      <p:pic>
        <p:nvPicPr>
          <p:cNvPr id="40967" name="Picture 5"/>
          <p:cNvPicPr>
            <a:picLocks noChangeAspect="1" noChangeArrowheads="1"/>
          </p:cNvPicPr>
          <p:nvPr/>
        </p:nvPicPr>
        <p:blipFill>
          <a:blip r:embed="rId6" cstate="print"/>
          <a:srcRect r="26044"/>
          <a:stretch>
            <a:fillRect/>
          </a:stretch>
        </p:blipFill>
        <p:spPr bwMode="auto">
          <a:xfrm>
            <a:off x="4724400" y="3810000"/>
            <a:ext cx="3810000" cy="2366963"/>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AD4E86B5-A92D-294E-92AF-8654113B1844}" type="slidenum">
              <a:rPr lang="en-US" smtClean="0"/>
              <a:t>58</a:t>
            </a:fld>
            <a:endParaRPr lang="en-US"/>
          </a:p>
        </p:txBody>
      </p:sp>
    </p:spTree>
    <p:extLst>
      <p:ext uri="{BB962C8B-B14F-4D97-AF65-F5344CB8AC3E}">
        <p14:creationId xmlns:p14="http://schemas.microsoft.com/office/powerpoint/2010/main" val="86647155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normAutofit fontScale="90000"/>
          </a:bodyPr>
          <a:lstStyle/>
          <a:p>
            <a:r>
              <a:rPr lang="en-US" smtClean="0"/>
              <a:t>Vision for robotics, space exploration</a:t>
            </a:r>
          </a:p>
        </p:txBody>
      </p:sp>
      <p:sp>
        <p:nvSpPr>
          <p:cNvPr id="54275" name="Rectangle 3"/>
          <p:cNvSpPr>
            <a:spLocks noGrp="1" noChangeArrowheads="1"/>
          </p:cNvSpPr>
          <p:nvPr>
            <p:ph type="body" idx="1"/>
          </p:nvPr>
        </p:nvSpPr>
        <p:spPr/>
        <p:txBody>
          <a:bodyPr/>
          <a:lstStyle/>
          <a:p>
            <a:endParaRPr lang="en-US" smtClean="0"/>
          </a:p>
        </p:txBody>
      </p:sp>
      <p:pic>
        <p:nvPicPr>
          <p:cNvPr id="54276" name="Picture 4" descr="1198865273_31824-1_Sol1369A_WestValley_L257F_br"/>
          <p:cNvPicPr>
            <a:picLocks noChangeAspect="1" noChangeArrowheads="1"/>
          </p:cNvPicPr>
          <p:nvPr/>
        </p:nvPicPr>
        <p:blipFill>
          <a:blip r:embed="rId3" cstate="print"/>
          <a:srcRect/>
          <a:stretch>
            <a:fillRect/>
          </a:stretch>
        </p:blipFill>
        <p:spPr bwMode="auto">
          <a:xfrm>
            <a:off x="304800" y="1276350"/>
            <a:ext cx="8534400" cy="2333625"/>
          </a:xfrm>
          <a:prstGeom prst="rect">
            <a:avLst/>
          </a:prstGeom>
          <a:noFill/>
          <a:ln w="9525">
            <a:noFill/>
            <a:miter lim="800000"/>
            <a:headEnd/>
            <a:tailEnd/>
          </a:ln>
        </p:spPr>
      </p:pic>
      <p:sp>
        <p:nvSpPr>
          <p:cNvPr id="54277" name="Rectangle 5"/>
          <p:cNvSpPr>
            <a:spLocks noChangeArrowheads="1"/>
          </p:cNvSpPr>
          <p:nvPr/>
        </p:nvSpPr>
        <p:spPr bwMode="auto">
          <a:xfrm>
            <a:off x="685800" y="4495800"/>
            <a:ext cx="8001000" cy="1676400"/>
          </a:xfrm>
          <a:prstGeom prst="rect">
            <a:avLst/>
          </a:prstGeom>
          <a:noFill/>
          <a:ln w="9525">
            <a:noFill/>
            <a:miter lim="800000"/>
            <a:headEnd/>
            <a:tailEnd/>
          </a:ln>
        </p:spPr>
        <p:txBody>
          <a:bodyPr/>
          <a:lstStyle/>
          <a:p>
            <a:pPr marL="342900" indent="-342900" algn="l" eaLnBrk="0" hangingPunct="0">
              <a:spcBef>
                <a:spcPct val="20000"/>
              </a:spcBef>
            </a:pPr>
            <a:r>
              <a:rPr lang="en-US" sz="2800" b="0" dirty="0">
                <a:solidFill>
                  <a:schemeClr val="tx1"/>
                </a:solidFill>
              </a:rPr>
              <a:t>Vision systems (JPL) used for several tasks</a:t>
            </a:r>
          </a:p>
          <a:p>
            <a:pPr marL="742950" lvl="1" indent="-285750" algn="l" eaLnBrk="0" hangingPunct="0">
              <a:spcBef>
                <a:spcPct val="20000"/>
              </a:spcBef>
              <a:buFontTx/>
              <a:buChar char="•"/>
            </a:pPr>
            <a:r>
              <a:rPr lang="en-US" sz="2000" b="0" dirty="0">
                <a:solidFill>
                  <a:schemeClr val="tx1"/>
                </a:solidFill>
              </a:rPr>
              <a:t>Panorama stitching</a:t>
            </a:r>
          </a:p>
          <a:p>
            <a:pPr marL="742950" lvl="1" indent="-285750" algn="l" eaLnBrk="0" hangingPunct="0">
              <a:spcBef>
                <a:spcPct val="20000"/>
              </a:spcBef>
              <a:buFontTx/>
              <a:buChar char="•"/>
            </a:pPr>
            <a:r>
              <a:rPr lang="en-US" sz="2000" b="0" dirty="0">
                <a:solidFill>
                  <a:schemeClr val="tx1"/>
                </a:solidFill>
              </a:rPr>
              <a:t>3D terrain modeling</a:t>
            </a:r>
          </a:p>
          <a:p>
            <a:pPr marL="742950" lvl="1" indent="-285750" algn="l" eaLnBrk="0" hangingPunct="0">
              <a:spcBef>
                <a:spcPct val="20000"/>
              </a:spcBef>
              <a:buFontTx/>
              <a:buChar char="•"/>
            </a:pPr>
            <a:r>
              <a:rPr lang="en-US" sz="2000" b="0" dirty="0">
                <a:solidFill>
                  <a:schemeClr val="tx1"/>
                </a:solidFill>
              </a:rPr>
              <a:t>Obstacle detection, position </a:t>
            </a:r>
            <a:r>
              <a:rPr lang="en-US" sz="2000" b="0" dirty="0" smtClean="0">
                <a:solidFill>
                  <a:schemeClr val="tx1"/>
                </a:solidFill>
              </a:rPr>
              <a:t>tracking</a:t>
            </a:r>
            <a:endParaRPr lang="en-US" sz="2000" b="0" dirty="0">
              <a:solidFill>
                <a:schemeClr val="tx1"/>
              </a:solidFill>
            </a:endParaRPr>
          </a:p>
        </p:txBody>
      </p:sp>
      <p:sp>
        <p:nvSpPr>
          <p:cNvPr id="54278" name="Rectangle 6"/>
          <p:cNvSpPr>
            <a:spLocks noChangeArrowheads="1"/>
          </p:cNvSpPr>
          <p:nvPr/>
        </p:nvSpPr>
        <p:spPr bwMode="auto">
          <a:xfrm>
            <a:off x="838200" y="3609975"/>
            <a:ext cx="7772400" cy="581025"/>
          </a:xfrm>
          <a:prstGeom prst="rect">
            <a:avLst/>
          </a:prstGeom>
          <a:noFill/>
          <a:ln w="9525">
            <a:noFill/>
            <a:miter lim="800000"/>
            <a:headEnd/>
            <a:tailEnd/>
          </a:ln>
        </p:spPr>
        <p:txBody>
          <a:bodyPr anchor="ctr">
            <a:spAutoFit/>
          </a:bodyPr>
          <a:lstStyle/>
          <a:p>
            <a:pPr algn="l" eaLnBrk="0" hangingPunct="0">
              <a:spcBef>
                <a:spcPct val="0"/>
              </a:spcBef>
            </a:pPr>
            <a:r>
              <a:rPr lang="en-US" sz="1600" b="0">
                <a:solidFill>
                  <a:schemeClr val="tx1"/>
                </a:solidFill>
                <a:hlinkClick r:id="rId4"/>
              </a:rPr>
              <a:t>NASA'S Mars Exploration Rover Spirit </a:t>
            </a:r>
            <a:r>
              <a:rPr lang="en-US" sz="1600" b="0">
                <a:solidFill>
                  <a:schemeClr val="tx1"/>
                </a:solidFill>
              </a:rPr>
              <a:t>captured this westward view from atop </a:t>
            </a:r>
            <a:br>
              <a:rPr lang="en-US" sz="1600" b="0">
                <a:solidFill>
                  <a:schemeClr val="tx1"/>
                </a:solidFill>
              </a:rPr>
            </a:br>
            <a:r>
              <a:rPr lang="en-US" sz="1600" b="0">
                <a:solidFill>
                  <a:schemeClr val="tx1"/>
                </a:solidFill>
              </a:rPr>
              <a:t>a low plateau where Spirit spent the closing months of 2007. </a:t>
            </a:r>
          </a:p>
        </p:txBody>
      </p:sp>
      <p:sp>
        <p:nvSpPr>
          <p:cNvPr id="54279" name="Text Box 7"/>
          <p:cNvSpPr txBox="1">
            <a:spLocks noChangeArrowheads="1"/>
          </p:cNvSpPr>
          <p:nvPr/>
        </p:nvSpPr>
        <p:spPr bwMode="auto">
          <a:xfrm>
            <a:off x="7696200" y="6434138"/>
            <a:ext cx="1336675" cy="274637"/>
          </a:xfrm>
          <a:prstGeom prst="rect">
            <a:avLst/>
          </a:prstGeom>
          <a:noFill/>
          <a:ln w="19050">
            <a:noFill/>
            <a:miter lim="800000"/>
            <a:headEnd/>
            <a:tailEnd/>
          </a:ln>
        </p:spPr>
        <p:txBody>
          <a:bodyPr wrap="none">
            <a:spAutoFit/>
          </a:bodyPr>
          <a:lstStyle/>
          <a:p>
            <a:r>
              <a:rPr lang="en-US">
                <a:solidFill>
                  <a:schemeClr val="tx1"/>
                </a:solidFill>
              </a:rPr>
              <a:t>Source: S. Seitz</a:t>
            </a:r>
          </a:p>
        </p:txBody>
      </p:sp>
      <p:sp>
        <p:nvSpPr>
          <p:cNvPr id="2" name="Slide Number Placeholder 1"/>
          <p:cNvSpPr>
            <a:spLocks noGrp="1"/>
          </p:cNvSpPr>
          <p:nvPr>
            <p:ph type="sldNum" sz="quarter" idx="12"/>
          </p:nvPr>
        </p:nvSpPr>
        <p:spPr/>
        <p:txBody>
          <a:bodyPr/>
          <a:lstStyle/>
          <a:p>
            <a:fld id="{AD4E86B5-A92D-294E-92AF-8654113B1844}" type="slidenum">
              <a:rPr lang="en-US" smtClean="0"/>
              <a:t>59</a:t>
            </a:fld>
            <a:endParaRPr lang="en-US"/>
          </a:p>
        </p:txBody>
      </p:sp>
    </p:spTree>
    <p:extLst>
      <p:ext uri="{BB962C8B-B14F-4D97-AF65-F5344CB8AC3E}">
        <p14:creationId xmlns:p14="http://schemas.microsoft.com/office/powerpoint/2010/main" val="309693925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custDataLst>
              <p:tags r:id="rId1"/>
            </p:custDataLst>
          </p:nvPr>
        </p:nvSpPr>
        <p:spPr/>
        <p:txBody>
          <a:bodyPr/>
          <a:lstStyle/>
          <a:p>
            <a:pPr eaLnBrk="1" hangingPunct="1"/>
            <a:r>
              <a:rPr lang="en-US"/>
              <a:t>Medical imaging</a:t>
            </a:r>
          </a:p>
        </p:txBody>
      </p:sp>
      <p:pic>
        <p:nvPicPr>
          <p:cNvPr id="36867" name="Picture 4" descr="mybrain"/>
          <p:cNvPicPr>
            <a:picLocks noChangeAspect="1" noChangeArrowheads="1"/>
          </p:cNvPicPr>
          <p:nvPr>
            <p:custDataLst>
              <p:tags r:id="rId2"/>
            </p:custDataLst>
          </p:nvPr>
        </p:nvPicPr>
        <p:blipFill>
          <a:blip r:embed="rId8"/>
          <a:srcRect/>
          <a:stretch>
            <a:fillRect/>
          </a:stretch>
        </p:blipFill>
        <p:spPr bwMode="auto">
          <a:xfrm>
            <a:off x="457200" y="1616075"/>
            <a:ext cx="3505200" cy="3505200"/>
          </a:xfrm>
          <a:prstGeom prst="rect">
            <a:avLst/>
          </a:prstGeom>
          <a:noFill/>
          <a:ln w="9525">
            <a:noFill/>
            <a:miter lim="800000"/>
            <a:headEnd/>
            <a:tailEnd/>
          </a:ln>
        </p:spPr>
      </p:pic>
      <p:pic>
        <p:nvPicPr>
          <p:cNvPr id="36868" name="Picture 5"/>
          <p:cNvPicPr>
            <a:picLocks noChangeAspect="1" noChangeArrowheads="1"/>
          </p:cNvPicPr>
          <p:nvPr>
            <p:custDataLst>
              <p:tags r:id="rId3"/>
            </p:custDataLst>
          </p:nvPr>
        </p:nvPicPr>
        <p:blipFill>
          <a:blip r:embed="rId9"/>
          <a:srcRect/>
          <a:stretch>
            <a:fillRect/>
          </a:stretch>
        </p:blipFill>
        <p:spPr bwMode="auto">
          <a:xfrm>
            <a:off x="4268788" y="1947863"/>
            <a:ext cx="4494212" cy="2852737"/>
          </a:xfrm>
          <a:prstGeom prst="rect">
            <a:avLst/>
          </a:prstGeom>
          <a:noFill/>
          <a:ln w="9525">
            <a:noFill/>
            <a:miter lim="800000"/>
            <a:headEnd/>
            <a:tailEnd/>
          </a:ln>
        </p:spPr>
      </p:pic>
      <p:sp>
        <p:nvSpPr>
          <p:cNvPr id="36869" name="Rectangle 6"/>
          <p:cNvSpPr>
            <a:spLocks noChangeArrowheads="1"/>
          </p:cNvSpPr>
          <p:nvPr>
            <p:custDataLst>
              <p:tags r:id="rId4"/>
            </p:custDataLst>
          </p:nvPr>
        </p:nvSpPr>
        <p:spPr bwMode="auto">
          <a:xfrm>
            <a:off x="5559425" y="5105400"/>
            <a:ext cx="2149475" cy="581025"/>
          </a:xfrm>
          <a:prstGeom prst="rect">
            <a:avLst/>
          </a:prstGeom>
          <a:noFill/>
          <a:ln w="9525">
            <a:noFill/>
            <a:miter lim="800000"/>
            <a:headEnd/>
            <a:tailEnd/>
          </a:ln>
        </p:spPr>
        <p:txBody>
          <a:bodyPr wrap="none">
            <a:prstTxWarp prst="textNoShape">
              <a:avLst/>
            </a:prstTxWarp>
            <a:spAutoFit/>
          </a:bodyPr>
          <a:lstStyle/>
          <a:p>
            <a:pPr algn="ctr"/>
            <a:r>
              <a:rPr lang="en-US" sz="1600"/>
              <a:t>Image guided surgery</a:t>
            </a:r>
          </a:p>
          <a:p>
            <a:pPr algn="ctr"/>
            <a:r>
              <a:rPr lang="en-US" sz="1600">
                <a:hlinkClick r:id="rId10"/>
              </a:rPr>
              <a:t>Grimson et al., MIT</a:t>
            </a:r>
            <a:endParaRPr lang="en-US" sz="1600"/>
          </a:p>
        </p:txBody>
      </p:sp>
      <p:sp>
        <p:nvSpPr>
          <p:cNvPr id="36870" name="Rectangle 7"/>
          <p:cNvSpPr>
            <a:spLocks noChangeArrowheads="1"/>
          </p:cNvSpPr>
          <p:nvPr>
            <p:custDataLst>
              <p:tags r:id="rId5"/>
            </p:custDataLst>
          </p:nvPr>
        </p:nvSpPr>
        <p:spPr bwMode="auto">
          <a:xfrm>
            <a:off x="1611313" y="5210175"/>
            <a:ext cx="1209675" cy="581025"/>
          </a:xfrm>
          <a:prstGeom prst="rect">
            <a:avLst/>
          </a:prstGeom>
          <a:noFill/>
          <a:ln w="9525">
            <a:noFill/>
            <a:miter lim="800000"/>
            <a:headEnd/>
            <a:tailEnd/>
          </a:ln>
        </p:spPr>
        <p:txBody>
          <a:bodyPr wrap="none">
            <a:prstTxWarp prst="textNoShape">
              <a:avLst/>
            </a:prstTxWarp>
            <a:spAutoFit/>
          </a:bodyPr>
          <a:lstStyle/>
          <a:p>
            <a:pPr algn="ctr"/>
            <a:r>
              <a:rPr lang="en-US" sz="1600"/>
              <a:t>3D imaging</a:t>
            </a:r>
          </a:p>
          <a:p>
            <a:pPr algn="ctr"/>
            <a:r>
              <a:rPr lang="en-US" sz="1600"/>
              <a:t>MRI, CT</a:t>
            </a:r>
          </a:p>
        </p:txBody>
      </p:sp>
      <p:sp>
        <p:nvSpPr>
          <p:cNvPr id="2" name="Slide Number Placeholder 1"/>
          <p:cNvSpPr>
            <a:spLocks noGrp="1"/>
          </p:cNvSpPr>
          <p:nvPr>
            <p:ph type="sldNum" sz="quarter" idx="12"/>
          </p:nvPr>
        </p:nvSpPr>
        <p:spPr/>
        <p:txBody>
          <a:bodyPr/>
          <a:lstStyle/>
          <a:p>
            <a:fld id="{AD4E86B5-A92D-294E-92AF-8654113B1844}" type="slidenum">
              <a:rPr lang="en-US" smtClean="0"/>
              <a:t>60</a:t>
            </a:fld>
            <a:endParaRPr lang="en-US"/>
          </a:p>
        </p:txBody>
      </p:sp>
    </p:spTree>
    <p:extLst>
      <p:ext uri="{BB962C8B-B14F-4D97-AF65-F5344CB8AC3E}">
        <p14:creationId xmlns:p14="http://schemas.microsoft.com/office/powerpoint/2010/main" val="110011158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D6FEFBF3-8BAA-41FD-BC72-0A5CA1C8C3AB}" type="slidenum">
              <a:rPr lang="en-US" altLang="en-US" smtClean="0"/>
              <a:pPr eaLnBrk="1" hangingPunct="1"/>
              <a:t>61</a:t>
            </a:fld>
            <a:endParaRPr lang="en-US" altLang="en-US" smtClean="0"/>
          </a:p>
        </p:txBody>
      </p:sp>
      <p:sp>
        <p:nvSpPr>
          <p:cNvPr id="17411" name="Rectangle 2"/>
          <p:cNvSpPr>
            <a:spLocks noGrp="1" noChangeArrowheads="1"/>
          </p:cNvSpPr>
          <p:nvPr>
            <p:ph type="title"/>
          </p:nvPr>
        </p:nvSpPr>
        <p:spPr/>
        <p:txBody>
          <a:bodyPr/>
          <a:lstStyle/>
          <a:p>
            <a:pPr eaLnBrk="1" hangingPunct="1"/>
            <a:r>
              <a:rPr lang="en-US" altLang="en-US" smtClean="0">
                <a:ea typeface="ＭＳ Ｐゴシック" pitchFamily="34" charset="-128"/>
              </a:rPr>
              <a:t>Classification of 22q11.2DS</a:t>
            </a:r>
          </a:p>
        </p:txBody>
      </p:sp>
      <p:sp>
        <p:nvSpPr>
          <p:cNvPr id="17412" name="Rectangle 3"/>
          <p:cNvSpPr>
            <a:spLocks noGrp="1" noChangeArrowheads="1"/>
          </p:cNvSpPr>
          <p:nvPr>
            <p:ph type="body" idx="1"/>
          </p:nvPr>
        </p:nvSpPr>
        <p:spPr/>
        <p:txBody>
          <a:bodyPr/>
          <a:lstStyle/>
          <a:p>
            <a:pPr eaLnBrk="1" hangingPunct="1"/>
            <a:endParaRPr lang="en-US" altLang="en-US" dirty="0" smtClean="0">
              <a:ea typeface="ＭＳ Ｐゴシック" pitchFamily="34" charset="-128"/>
            </a:endParaRPr>
          </a:p>
          <a:p>
            <a:pPr eaLnBrk="1" hangingPunct="1"/>
            <a:endParaRPr lang="en-US" altLang="en-US" dirty="0" smtClean="0">
              <a:ea typeface="ＭＳ Ｐゴシック" pitchFamily="34" charset="-128"/>
            </a:endParaRPr>
          </a:p>
          <a:p>
            <a:pPr eaLnBrk="1" hangingPunct="1"/>
            <a:endParaRPr lang="en-US" altLang="en-US" dirty="0" smtClean="0">
              <a:ea typeface="ＭＳ Ｐゴシック" pitchFamily="34" charset="-128"/>
            </a:endParaRPr>
          </a:p>
          <a:p>
            <a:pPr eaLnBrk="1" hangingPunct="1"/>
            <a:endParaRPr lang="en-US" altLang="en-US" dirty="0" smtClean="0">
              <a:ea typeface="ＭＳ Ｐゴシック" pitchFamily="34" charset="-128"/>
            </a:endParaRPr>
          </a:p>
          <a:p>
            <a:pPr eaLnBrk="1" hangingPunct="1"/>
            <a:endParaRPr lang="en-US" altLang="en-US" dirty="0" smtClean="0">
              <a:ea typeface="ＭＳ Ｐゴシック" pitchFamily="34" charset="-128"/>
            </a:endParaRPr>
          </a:p>
          <a:p>
            <a:pPr eaLnBrk="1" hangingPunct="1"/>
            <a:r>
              <a:rPr lang="en-US" altLang="en-US" dirty="0" smtClean="0">
                <a:ea typeface="ＭＳ Ｐゴシック" pitchFamily="34" charset="-128"/>
              </a:rPr>
              <a:t>Treat 2D azimuth-elevation angle </a:t>
            </a:r>
          </a:p>
          <a:p>
            <a:pPr marL="0" indent="0" eaLnBrk="1" hangingPunct="1">
              <a:buNone/>
            </a:pPr>
            <a:r>
              <a:rPr lang="en-US" altLang="en-US" dirty="0" smtClean="0">
                <a:ea typeface="ＭＳ Ｐゴシック" pitchFamily="34" charset="-128"/>
              </a:rPr>
              <a:t>    histogram as feature vector</a:t>
            </a:r>
          </a:p>
        </p:txBody>
      </p:sp>
      <p:pic>
        <p:nvPicPr>
          <p:cNvPr id="17413"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524000"/>
            <a:ext cx="5429250" cy="302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0" y="5969000"/>
            <a:ext cx="8896350"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custDataLst>
              <p:tags r:id="rId1"/>
            </p:custDataLst>
          </p:nvPr>
        </p:nvSpPr>
        <p:spPr>
          <a:xfrm>
            <a:off x="194733" y="2957689"/>
            <a:ext cx="8229600" cy="914400"/>
          </a:xfrm>
        </p:spPr>
        <p:txBody>
          <a:bodyPr>
            <a:normAutofit fontScale="90000"/>
          </a:bodyPr>
          <a:lstStyle/>
          <a:p>
            <a:pPr eaLnBrk="1" hangingPunct="1"/>
            <a:r>
              <a:rPr lang="en-US" dirty="0" smtClean="0"/>
              <a:t>Computer vision in other scientific fields</a:t>
            </a:r>
            <a:br>
              <a:rPr lang="en-US" dirty="0" smtClean="0"/>
            </a:br>
            <a:endParaRPr lang="en-US" dirty="0"/>
          </a:p>
        </p:txBody>
      </p:sp>
      <p:sp>
        <p:nvSpPr>
          <p:cNvPr id="2" name="Slide Number Placeholder 1"/>
          <p:cNvSpPr>
            <a:spLocks noGrp="1"/>
          </p:cNvSpPr>
          <p:nvPr>
            <p:ph type="sldNum" sz="quarter" idx="12"/>
          </p:nvPr>
        </p:nvSpPr>
        <p:spPr/>
        <p:txBody>
          <a:bodyPr/>
          <a:lstStyle/>
          <a:p>
            <a:fld id="{AD4E86B5-A92D-294E-92AF-8654113B1844}" type="slidenum">
              <a:rPr lang="en-US" smtClean="0"/>
              <a:t>62</a:t>
            </a:fld>
            <a:endParaRPr lang="en-US"/>
          </a:p>
        </p:txBody>
      </p:sp>
    </p:spTree>
    <p:extLst>
      <p:ext uri="{BB962C8B-B14F-4D97-AF65-F5344CB8AC3E}">
        <p14:creationId xmlns:p14="http://schemas.microsoft.com/office/powerpoint/2010/main" val="41334827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Computer vision research in biology</a:t>
            </a:r>
            <a:endParaRPr lang="en-US" dirty="0"/>
          </a:p>
        </p:txBody>
      </p:sp>
      <p:pic>
        <p:nvPicPr>
          <p:cNvPr id="4" name="Picture 3"/>
          <p:cNvPicPr>
            <a:picLocks noChangeAspect="1"/>
          </p:cNvPicPr>
          <p:nvPr/>
        </p:nvPicPr>
        <p:blipFill>
          <a:blip r:embed="rId2"/>
          <a:stretch>
            <a:fillRect/>
          </a:stretch>
        </p:blipFill>
        <p:spPr>
          <a:xfrm>
            <a:off x="533400" y="1600200"/>
            <a:ext cx="3134467" cy="4419599"/>
          </a:xfrm>
          <a:prstGeom prst="rect">
            <a:avLst/>
          </a:prstGeom>
        </p:spPr>
      </p:pic>
      <p:pic>
        <p:nvPicPr>
          <p:cNvPr id="5" name="Picture 4"/>
          <p:cNvPicPr>
            <a:picLocks noChangeAspect="1"/>
          </p:cNvPicPr>
          <p:nvPr/>
        </p:nvPicPr>
        <p:blipFill>
          <a:blip r:embed="rId3"/>
          <a:stretch>
            <a:fillRect/>
          </a:stretch>
        </p:blipFill>
        <p:spPr>
          <a:xfrm>
            <a:off x="4267200" y="1905000"/>
            <a:ext cx="4495800" cy="3657600"/>
          </a:xfrm>
          <a:prstGeom prst="rect">
            <a:avLst/>
          </a:prstGeom>
        </p:spPr>
      </p:pic>
      <p:sp>
        <p:nvSpPr>
          <p:cNvPr id="6" name="TextBox 5"/>
          <p:cNvSpPr txBox="1"/>
          <p:nvPr/>
        </p:nvSpPr>
        <p:spPr>
          <a:xfrm>
            <a:off x="914400" y="6248400"/>
            <a:ext cx="2210862" cy="369332"/>
          </a:xfrm>
          <a:prstGeom prst="rect">
            <a:avLst/>
          </a:prstGeom>
          <a:noFill/>
        </p:spPr>
        <p:txBody>
          <a:bodyPr wrap="none" rtlCol="0">
            <a:spAutoFit/>
          </a:bodyPr>
          <a:lstStyle/>
          <a:p>
            <a:r>
              <a:rPr lang="en-US" dirty="0" smtClean="0">
                <a:hlinkClick r:id="rId4"/>
              </a:rPr>
              <a:t>http://</a:t>
            </a:r>
            <a:r>
              <a:rPr lang="en-US" dirty="0" err="1" smtClean="0">
                <a:hlinkClick r:id="rId4"/>
              </a:rPr>
              <a:t>leafsnap.com</a:t>
            </a:r>
            <a:r>
              <a:rPr lang="en-US" dirty="0" smtClean="0">
                <a:hlinkClick r:id="rId4"/>
              </a:rPr>
              <a:t>/</a:t>
            </a:r>
            <a:endParaRPr lang="en-US" dirty="0"/>
          </a:p>
        </p:txBody>
      </p:sp>
      <p:sp>
        <p:nvSpPr>
          <p:cNvPr id="7" name="Rectangle 6"/>
          <p:cNvSpPr/>
          <p:nvPr/>
        </p:nvSpPr>
        <p:spPr>
          <a:xfrm>
            <a:off x="4572000" y="6096000"/>
            <a:ext cx="4185761" cy="369332"/>
          </a:xfrm>
          <a:prstGeom prst="rect">
            <a:avLst/>
          </a:prstGeom>
        </p:spPr>
        <p:txBody>
          <a:bodyPr wrap="none">
            <a:spAutoFit/>
          </a:bodyPr>
          <a:lstStyle/>
          <a:p>
            <a:r>
              <a:rPr lang="en-US" dirty="0" smtClean="0">
                <a:hlinkClick r:id="rId5"/>
              </a:rPr>
              <a:t>http://</a:t>
            </a:r>
            <a:r>
              <a:rPr lang="en-US" dirty="0" err="1" smtClean="0">
                <a:hlinkClick r:id="rId5"/>
              </a:rPr>
              <a:t>www.vision.caltech.edu/visipedia</a:t>
            </a:r>
            <a:r>
              <a:rPr lang="en-US" dirty="0" smtClean="0">
                <a:hlinkClick r:id="rId5"/>
              </a:rPr>
              <a:t>/</a:t>
            </a:r>
            <a:endParaRPr lang="en-US" dirty="0"/>
          </a:p>
        </p:txBody>
      </p:sp>
      <p:sp>
        <p:nvSpPr>
          <p:cNvPr id="3" name="Slide Number Placeholder 2"/>
          <p:cNvSpPr>
            <a:spLocks noGrp="1"/>
          </p:cNvSpPr>
          <p:nvPr>
            <p:ph type="sldNum" sz="quarter" idx="12"/>
          </p:nvPr>
        </p:nvSpPr>
        <p:spPr/>
        <p:txBody>
          <a:bodyPr/>
          <a:lstStyle/>
          <a:p>
            <a:fld id="{AD4E86B5-A92D-294E-92AF-8654113B1844}" type="slidenum">
              <a:rPr lang="en-US" smtClean="0"/>
              <a:t>63</a:t>
            </a:fld>
            <a:endParaRPr lang="en-US"/>
          </a:p>
        </p:txBody>
      </p:sp>
    </p:spTree>
    <p:extLst>
      <p:ext uri="{BB962C8B-B14F-4D97-AF65-F5344CB8AC3E}">
        <p14:creationId xmlns:p14="http://schemas.microsoft.com/office/powerpoint/2010/main" val="229453163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Computer vision in cosmology</a:t>
            </a:r>
            <a:endParaRPr lang="en-US" dirty="0"/>
          </a:p>
        </p:txBody>
      </p:sp>
      <p:pic>
        <p:nvPicPr>
          <p:cNvPr id="3" name="Picture 2"/>
          <p:cNvPicPr>
            <a:picLocks noChangeAspect="1"/>
          </p:cNvPicPr>
          <p:nvPr/>
        </p:nvPicPr>
        <p:blipFill>
          <a:blip r:embed="rId2"/>
          <a:stretch>
            <a:fillRect/>
          </a:stretch>
        </p:blipFill>
        <p:spPr>
          <a:xfrm>
            <a:off x="609600" y="1219200"/>
            <a:ext cx="2540000" cy="3810000"/>
          </a:xfrm>
          <a:prstGeom prst="rect">
            <a:avLst/>
          </a:prstGeom>
        </p:spPr>
      </p:pic>
      <p:pic>
        <p:nvPicPr>
          <p:cNvPr id="4" name="Picture 3"/>
          <p:cNvPicPr>
            <a:picLocks noChangeAspect="1"/>
          </p:cNvPicPr>
          <p:nvPr/>
        </p:nvPicPr>
        <p:blipFill>
          <a:blip r:embed="rId3"/>
          <a:stretch>
            <a:fillRect/>
          </a:stretch>
        </p:blipFill>
        <p:spPr>
          <a:xfrm>
            <a:off x="3429000" y="1219200"/>
            <a:ext cx="2540000" cy="3810000"/>
          </a:xfrm>
          <a:prstGeom prst="rect">
            <a:avLst/>
          </a:prstGeom>
        </p:spPr>
      </p:pic>
      <p:pic>
        <p:nvPicPr>
          <p:cNvPr id="5" name="Picture 4"/>
          <p:cNvPicPr>
            <a:picLocks noChangeAspect="1"/>
          </p:cNvPicPr>
          <p:nvPr/>
        </p:nvPicPr>
        <p:blipFill>
          <a:blip r:embed="rId4"/>
          <a:stretch>
            <a:fillRect/>
          </a:stretch>
        </p:blipFill>
        <p:spPr>
          <a:xfrm>
            <a:off x="6324600" y="1219200"/>
            <a:ext cx="2540000" cy="3810000"/>
          </a:xfrm>
          <a:prstGeom prst="rect">
            <a:avLst/>
          </a:prstGeom>
        </p:spPr>
      </p:pic>
      <p:sp>
        <p:nvSpPr>
          <p:cNvPr id="6" name="Rectangle 5"/>
          <p:cNvSpPr/>
          <p:nvPr/>
        </p:nvSpPr>
        <p:spPr>
          <a:xfrm>
            <a:off x="6477000" y="6324600"/>
            <a:ext cx="2300630" cy="369332"/>
          </a:xfrm>
          <a:prstGeom prst="rect">
            <a:avLst/>
          </a:prstGeom>
        </p:spPr>
        <p:txBody>
          <a:bodyPr wrap="none">
            <a:spAutoFit/>
          </a:bodyPr>
          <a:lstStyle/>
          <a:p>
            <a:r>
              <a:rPr lang="en-US" dirty="0" smtClean="0">
                <a:hlinkClick r:id="rId5"/>
              </a:rPr>
              <a:t>http://</a:t>
            </a:r>
            <a:r>
              <a:rPr lang="en-US" dirty="0" err="1" smtClean="0">
                <a:hlinkClick r:id="rId5"/>
              </a:rPr>
              <a:t>astrometry.net</a:t>
            </a:r>
            <a:r>
              <a:rPr lang="en-US" dirty="0" smtClean="0">
                <a:hlinkClick r:id="rId5"/>
              </a:rPr>
              <a:t>/</a:t>
            </a:r>
            <a:endParaRPr lang="en-US" dirty="0"/>
          </a:p>
        </p:txBody>
      </p:sp>
      <p:sp>
        <p:nvSpPr>
          <p:cNvPr id="7" name="Slide Number Placeholder 6"/>
          <p:cNvSpPr>
            <a:spLocks noGrp="1"/>
          </p:cNvSpPr>
          <p:nvPr>
            <p:ph type="sldNum" sz="quarter" idx="12"/>
          </p:nvPr>
        </p:nvSpPr>
        <p:spPr/>
        <p:txBody>
          <a:bodyPr/>
          <a:lstStyle/>
          <a:p>
            <a:fld id="{AD4E86B5-A92D-294E-92AF-8654113B1844}" type="slidenum">
              <a:rPr lang="en-US" smtClean="0"/>
              <a:t>64</a:t>
            </a:fld>
            <a:endParaRPr lang="en-US"/>
          </a:p>
        </p:txBody>
      </p:sp>
    </p:spTree>
    <p:extLst>
      <p:ext uri="{BB962C8B-B14F-4D97-AF65-F5344CB8AC3E}">
        <p14:creationId xmlns:p14="http://schemas.microsoft.com/office/powerpoint/2010/main" val="340496527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Computer vision research in healthcare</a:t>
            </a:r>
            <a:endParaRPr lang="en-US" dirty="0"/>
          </a:p>
        </p:txBody>
      </p:sp>
      <p:sp>
        <p:nvSpPr>
          <p:cNvPr id="6" name="TextBox 5"/>
          <p:cNvSpPr txBox="1"/>
          <p:nvPr/>
        </p:nvSpPr>
        <p:spPr>
          <a:xfrm>
            <a:off x="228600" y="4648200"/>
            <a:ext cx="3733800" cy="646331"/>
          </a:xfrm>
          <a:prstGeom prst="rect">
            <a:avLst/>
          </a:prstGeom>
          <a:noFill/>
        </p:spPr>
        <p:txBody>
          <a:bodyPr wrap="square" rtlCol="0">
            <a:spAutoFit/>
          </a:bodyPr>
          <a:lstStyle/>
          <a:p>
            <a:r>
              <a:rPr lang="en-US" dirty="0" smtClean="0"/>
              <a:t>assisted living, patient monitoring</a:t>
            </a:r>
          </a:p>
          <a:p>
            <a:r>
              <a:rPr lang="en-US" dirty="0" smtClean="0"/>
              <a:t>[</a:t>
            </a:r>
            <a:r>
              <a:rPr lang="en-US" dirty="0" err="1" smtClean="0"/>
              <a:t>Lan</a:t>
            </a:r>
            <a:r>
              <a:rPr lang="en-US" dirty="0" smtClean="0"/>
              <a:t> et al, PAMI 2012]</a:t>
            </a:r>
            <a:endParaRPr lang="en-US" dirty="0"/>
          </a:p>
        </p:txBody>
      </p:sp>
      <p:pic>
        <p:nvPicPr>
          <p:cNvPr id="11" name="Picture 10"/>
          <p:cNvPicPr>
            <a:picLocks noChangeAspect="1"/>
          </p:cNvPicPr>
          <p:nvPr/>
        </p:nvPicPr>
        <p:blipFill>
          <a:blip r:embed="rId3"/>
          <a:stretch>
            <a:fillRect/>
          </a:stretch>
        </p:blipFill>
        <p:spPr>
          <a:xfrm>
            <a:off x="228600" y="1905000"/>
            <a:ext cx="3594100" cy="2781300"/>
          </a:xfrm>
          <a:prstGeom prst="rect">
            <a:avLst/>
          </a:prstGeom>
        </p:spPr>
      </p:pic>
      <p:pic>
        <p:nvPicPr>
          <p:cNvPr id="12" name="Picture 11"/>
          <p:cNvPicPr>
            <a:picLocks noChangeAspect="1"/>
          </p:cNvPicPr>
          <p:nvPr/>
        </p:nvPicPr>
        <p:blipFill>
          <a:blip r:embed="rId4"/>
          <a:stretch>
            <a:fillRect/>
          </a:stretch>
        </p:blipFill>
        <p:spPr>
          <a:xfrm>
            <a:off x="4876800" y="1524000"/>
            <a:ext cx="3111500" cy="3175000"/>
          </a:xfrm>
          <a:prstGeom prst="rect">
            <a:avLst/>
          </a:prstGeom>
        </p:spPr>
      </p:pic>
      <p:sp>
        <p:nvSpPr>
          <p:cNvPr id="13" name="TextBox 12"/>
          <p:cNvSpPr txBox="1"/>
          <p:nvPr/>
        </p:nvSpPr>
        <p:spPr>
          <a:xfrm>
            <a:off x="5486400" y="4800600"/>
            <a:ext cx="1929547" cy="369332"/>
          </a:xfrm>
          <a:prstGeom prst="rect">
            <a:avLst/>
          </a:prstGeom>
          <a:noFill/>
        </p:spPr>
        <p:txBody>
          <a:bodyPr wrap="none" rtlCol="0">
            <a:spAutoFit/>
          </a:bodyPr>
          <a:lstStyle/>
          <a:p>
            <a:r>
              <a:rPr lang="en-US" dirty="0" smtClean="0"/>
              <a:t>autism screening</a:t>
            </a:r>
            <a:endParaRPr lang="en-US" dirty="0"/>
          </a:p>
        </p:txBody>
      </p:sp>
      <p:sp>
        <p:nvSpPr>
          <p:cNvPr id="14" name="Rectangle 13"/>
          <p:cNvSpPr/>
          <p:nvPr/>
        </p:nvSpPr>
        <p:spPr>
          <a:xfrm>
            <a:off x="4876800" y="5105400"/>
            <a:ext cx="4572000" cy="646331"/>
          </a:xfrm>
          <a:prstGeom prst="rect">
            <a:avLst/>
          </a:prstGeom>
        </p:spPr>
        <p:txBody>
          <a:bodyPr>
            <a:spAutoFit/>
          </a:bodyPr>
          <a:lstStyle/>
          <a:p>
            <a:r>
              <a:rPr lang="en-US" dirty="0" smtClean="0">
                <a:hlinkClick r:id="rId5"/>
              </a:rPr>
              <a:t>http://</a:t>
            </a:r>
            <a:r>
              <a:rPr lang="en-US" dirty="0" err="1" smtClean="0">
                <a:hlinkClick r:id="rId5"/>
              </a:rPr>
              <a:t>www.gatech.edu/newsroom/release.html?nid</a:t>
            </a:r>
            <a:r>
              <a:rPr lang="en-US" dirty="0" smtClean="0">
                <a:hlinkClick r:id="rId5"/>
              </a:rPr>
              <a:t>=60509</a:t>
            </a:r>
            <a:endParaRPr lang="en-US" dirty="0"/>
          </a:p>
        </p:txBody>
      </p:sp>
      <p:sp>
        <p:nvSpPr>
          <p:cNvPr id="3" name="Slide Number Placeholder 2"/>
          <p:cNvSpPr>
            <a:spLocks noGrp="1"/>
          </p:cNvSpPr>
          <p:nvPr>
            <p:ph type="sldNum" sz="quarter" idx="12"/>
          </p:nvPr>
        </p:nvSpPr>
        <p:spPr/>
        <p:txBody>
          <a:bodyPr/>
          <a:lstStyle/>
          <a:p>
            <a:fld id="{AD4E86B5-A92D-294E-92AF-8654113B1844}" type="slidenum">
              <a:rPr lang="en-US" smtClean="0"/>
              <a:t>65</a:t>
            </a:fld>
            <a:endParaRPr lang="en-US"/>
          </a:p>
        </p:txBody>
      </p:sp>
    </p:spTree>
    <p:extLst>
      <p:ext uri="{BB962C8B-B14F-4D97-AF65-F5344CB8AC3E}">
        <p14:creationId xmlns:p14="http://schemas.microsoft.com/office/powerpoint/2010/main" val="335888346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Computer vision in the real-world	</a:t>
            </a:r>
            <a:endParaRPr lang="en-US" dirty="0"/>
          </a:p>
        </p:txBody>
      </p:sp>
      <p:sp>
        <p:nvSpPr>
          <p:cNvPr id="3" name="Content Placeholder 2"/>
          <p:cNvSpPr>
            <a:spLocks noGrp="1"/>
          </p:cNvSpPr>
          <p:nvPr>
            <p:ph idx="1"/>
          </p:nvPr>
        </p:nvSpPr>
        <p:spPr/>
        <p:txBody>
          <a:bodyPr/>
          <a:lstStyle/>
          <a:p>
            <a:r>
              <a:rPr lang="en-US" dirty="0" smtClean="0"/>
              <a:t>Most examples are less than 5 years old </a:t>
            </a:r>
          </a:p>
          <a:p>
            <a:r>
              <a:rPr lang="en-US" dirty="0" smtClean="0"/>
              <a:t>Very active research area. Many new applications to come. </a:t>
            </a:r>
          </a:p>
          <a:p>
            <a:r>
              <a:rPr lang="en-US" dirty="0" smtClean="0"/>
              <a:t>A website of computer vision industries maintained by Prof. David Lowe (UBC):</a:t>
            </a:r>
          </a:p>
          <a:p>
            <a:endParaRPr lang="en-US" dirty="0"/>
          </a:p>
        </p:txBody>
      </p:sp>
      <p:sp>
        <p:nvSpPr>
          <p:cNvPr id="4" name="Rectangle 3"/>
          <p:cNvSpPr/>
          <p:nvPr/>
        </p:nvSpPr>
        <p:spPr>
          <a:xfrm>
            <a:off x="838200" y="4735689"/>
            <a:ext cx="7087610" cy="369332"/>
          </a:xfrm>
          <a:prstGeom prst="rect">
            <a:avLst/>
          </a:prstGeom>
        </p:spPr>
        <p:txBody>
          <a:bodyPr wrap="square">
            <a:spAutoFit/>
          </a:bodyPr>
          <a:lstStyle/>
          <a:p>
            <a:r>
              <a:rPr lang="en-US" dirty="0" smtClean="0">
                <a:hlinkClick r:id="rId3"/>
              </a:rPr>
              <a:t>http://</a:t>
            </a:r>
            <a:r>
              <a:rPr lang="en-US" dirty="0" err="1" smtClean="0">
                <a:hlinkClick r:id="rId3"/>
              </a:rPr>
              <a:t>www.cs.ubc.ca/~lowe/vision.html</a:t>
            </a:r>
            <a:endParaRPr lang="en-US" dirty="0"/>
          </a:p>
        </p:txBody>
      </p:sp>
      <p:sp>
        <p:nvSpPr>
          <p:cNvPr id="5" name="Slide Number Placeholder 4"/>
          <p:cNvSpPr>
            <a:spLocks noGrp="1"/>
          </p:cNvSpPr>
          <p:nvPr>
            <p:ph type="sldNum" sz="quarter" idx="12"/>
          </p:nvPr>
        </p:nvSpPr>
        <p:spPr/>
        <p:txBody>
          <a:bodyPr/>
          <a:lstStyle/>
          <a:p>
            <a:fld id="{AD4E86B5-A92D-294E-92AF-8654113B1844}" type="slidenum">
              <a:rPr lang="en-US" smtClean="0"/>
              <a:t>66</a:t>
            </a:fld>
            <a:endParaRPr lang="en-US"/>
          </a:p>
        </p:txBody>
      </p:sp>
    </p:spTree>
    <p:extLst>
      <p:ext uri="{BB962C8B-B14F-4D97-AF65-F5344CB8AC3E}">
        <p14:creationId xmlns:p14="http://schemas.microsoft.com/office/powerpoint/2010/main" val="269736369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Assignment 0: Fun with Color</a:t>
            </a:r>
          </a:p>
          <a:p>
            <a:r>
              <a:rPr lang="en-US" dirty="0" smtClean="0"/>
              <a:t>Assignment 1: Image Resizing</a:t>
            </a:r>
          </a:p>
          <a:p>
            <a:r>
              <a:rPr lang="en-US" dirty="0" smtClean="0"/>
              <a:t>Assignment 2: Image Filtering</a:t>
            </a:r>
          </a:p>
          <a:p>
            <a:r>
              <a:rPr lang="en-US" dirty="0" smtClean="0"/>
              <a:t>Assignment 3: Panorama Stitching</a:t>
            </a:r>
          </a:p>
          <a:p>
            <a:r>
              <a:rPr lang="en-US" dirty="0" smtClean="0"/>
              <a:t>Assignment 4: Optical Flow</a:t>
            </a:r>
          </a:p>
          <a:p>
            <a:r>
              <a:rPr lang="en-US" dirty="0" smtClean="0"/>
              <a:t>Assignment 5: Neural Networks</a:t>
            </a:r>
          </a:p>
          <a:p>
            <a:r>
              <a:rPr lang="en-US" dirty="0" smtClean="0"/>
              <a:t>Assignment 6: </a:t>
            </a:r>
            <a:r>
              <a:rPr lang="en-US" dirty="0" err="1" smtClean="0"/>
              <a:t>Pytorch</a:t>
            </a:r>
            <a:endParaRPr lang="en-US" dirty="0" smtClean="0"/>
          </a:p>
          <a:p>
            <a:r>
              <a:rPr lang="en-US" dirty="0" smtClean="0"/>
              <a:t>Course Project: Teams working on Machine Learning Projects</a:t>
            </a:r>
            <a:endParaRPr lang="en-US" dirty="0"/>
          </a:p>
        </p:txBody>
      </p:sp>
      <p:sp>
        <p:nvSpPr>
          <p:cNvPr id="4" name="Slide Number Placeholder 3"/>
          <p:cNvSpPr>
            <a:spLocks noGrp="1"/>
          </p:cNvSpPr>
          <p:nvPr>
            <p:ph type="sldNum" sz="quarter" idx="12"/>
          </p:nvPr>
        </p:nvSpPr>
        <p:spPr/>
        <p:txBody>
          <a:bodyPr/>
          <a:lstStyle/>
          <a:p>
            <a:fld id="{AD4E86B5-A92D-294E-92AF-8654113B1844}" type="slidenum">
              <a:rPr lang="en-US" smtClean="0"/>
              <a:t>67</a:t>
            </a:fld>
            <a:endParaRPr lang="en-US"/>
          </a:p>
        </p:txBody>
      </p:sp>
    </p:spTree>
    <p:extLst>
      <p:ext uri="{BB962C8B-B14F-4D97-AF65-F5344CB8AC3E}">
        <p14:creationId xmlns:p14="http://schemas.microsoft.com/office/powerpoint/2010/main" val="227293166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0</a:t>
            </a:r>
            <a:endParaRPr lang="en-US" dirty="0"/>
          </a:p>
        </p:txBody>
      </p:sp>
      <p:sp>
        <p:nvSpPr>
          <p:cNvPr id="3" name="Content Placeholder 2"/>
          <p:cNvSpPr>
            <a:spLocks noGrp="1"/>
          </p:cNvSpPr>
          <p:nvPr>
            <p:ph idx="1"/>
          </p:nvPr>
        </p:nvSpPr>
        <p:spPr/>
        <p:txBody>
          <a:bodyPr/>
          <a:lstStyle/>
          <a:p>
            <a:r>
              <a:rPr lang="en-US" dirty="0" smtClean="0"/>
              <a:t>We’re releasing it today in order for you to get started on downloading and trying out software</a:t>
            </a:r>
          </a:p>
          <a:p>
            <a:r>
              <a:rPr lang="en-US" dirty="0" smtClean="0"/>
              <a:t>It’s about color, which we will cover Tuesday.</a:t>
            </a:r>
          </a:p>
          <a:p>
            <a:r>
              <a:rPr lang="en-US" dirty="0" smtClean="0"/>
              <a:t>It’s meant to be very easy, but you want to start it early.</a:t>
            </a:r>
            <a:endParaRPr lang="en-US" dirty="0"/>
          </a:p>
        </p:txBody>
      </p:sp>
      <p:sp>
        <p:nvSpPr>
          <p:cNvPr id="4" name="Slide Number Placeholder 3"/>
          <p:cNvSpPr>
            <a:spLocks noGrp="1"/>
          </p:cNvSpPr>
          <p:nvPr>
            <p:ph type="sldNum" sz="quarter" idx="12"/>
          </p:nvPr>
        </p:nvSpPr>
        <p:spPr/>
        <p:txBody>
          <a:bodyPr/>
          <a:lstStyle/>
          <a:p>
            <a:fld id="{AD4E86B5-A92D-294E-92AF-8654113B1844}" type="slidenum">
              <a:rPr lang="en-US" smtClean="0"/>
              <a:t>68</a:t>
            </a:fld>
            <a:endParaRPr lang="en-US"/>
          </a:p>
        </p:txBody>
      </p:sp>
    </p:spTree>
    <p:extLst>
      <p:ext uri="{BB962C8B-B14F-4D97-AF65-F5344CB8AC3E}">
        <p14:creationId xmlns:p14="http://schemas.microsoft.com/office/powerpoint/2010/main" val="66955160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0 Parts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1. data structure for an image</a:t>
            </a:r>
          </a:p>
          <a:p>
            <a:pPr marL="0" indent="0">
              <a:buNone/>
            </a:pPr>
            <a:r>
              <a:rPr lang="en-US" dirty="0" err="1"/>
              <a:t>t</a:t>
            </a:r>
            <a:r>
              <a:rPr lang="en-US" dirty="0" err="1" smtClean="0"/>
              <a:t>ypedef</a:t>
            </a:r>
            <a:r>
              <a:rPr lang="en-US" dirty="0" smtClean="0"/>
              <a:t> </a:t>
            </a:r>
            <a:r>
              <a:rPr lang="en-US" dirty="0" err="1" smtClean="0"/>
              <a:t>struct</a:t>
            </a:r>
            <a:r>
              <a:rPr lang="en-US" dirty="0" smtClean="0"/>
              <a:t>{</a:t>
            </a:r>
          </a:p>
          <a:p>
            <a:pPr marL="0" indent="0">
              <a:buNone/>
            </a:pPr>
            <a:r>
              <a:rPr lang="en-US" dirty="0"/>
              <a:t> </a:t>
            </a:r>
            <a:r>
              <a:rPr lang="en-US" dirty="0" smtClean="0"/>
              <a:t>      </a:t>
            </a:r>
            <a:r>
              <a:rPr lang="en-US" dirty="0" err="1" smtClean="0"/>
              <a:t>int</a:t>
            </a:r>
            <a:r>
              <a:rPr lang="en-US" dirty="0" smtClean="0"/>
              <a:t> h, w, c;</a:t>
            </a:r>
          </a:p>
          <a:p>
            <a:pPr marL="0" indent="0">
              <a:buNone/>
            </a:pPr>
            <a:r>
              <a:rPr lang="en-US" dirty="0"/>
              <a:t> </a:t>
            </a:r>
            <a:r>
              <a:rPr lang="en-US" dirty="0" smtClean="0"/>
              <a:t>      float *data;</a:t>
            </a:r>
          </a:p>
          <a:p>
            <a:pPr marL="0" indent="0">
              <a:buNone/>
            </a:pPr>
            <a:r>
              <a:rPr lang="en-US" dirty="0" smtClean="0"/>
              <a:t>} image;</a:t>
            </a:r>
          </a:p>
          <a:p>
            <a:pPr marL="0" indent="0">
              <a:buNone/>
            </a:pPr>
            <a:endParaRPr lang="en-US" dirty="0" smtClean="0"/>
          </a:p>
          <a:p>
            <a:r>
              <a:rPr lang="en-US" dirty="0" smtClean="0">
                <a:solidFill>
                  <a:srgbClr val="FF0000"/>
                </a:solidFill>
              </a:rPr>
              <a:t>So an image is a 3D array with height, width and channels (like for colors).</a:t>
            </a:r>
          </a:p>
          <a:p>
            <a:endParaRPr lang="en-US" dirty="0" smtClean="0">
              <a:solidFill>
                <a:srgbClr val="FF0000"/>
              </a:solidFill>
            </a:endParaRPr>
          </a:p>
          <a:p>
            <a:r>
              <a:rPr lang="en-US" dirty="0" smtClean="0"/>
              <a:t>data is floating point numbers between 0 and 1</a:t>
            </a:r>
            <a:endParaRPr lang="en-US" dirty="0"/>
          </a:p>
        </p:txBody>
      </p:sp>
      <p:sp>
        <p:nvSpPr>
          <p:cNvPr id="4" name="Slide Number Placeholder 3"/>
          <p:cNvSpPr>
            <a:spLocks noGrp="1"/>
          </p:cNvSpPr>
          <p:nvPr>
            <p:ph type="sldNum" sz="quarter" idx="12"/>
          </p:nvPr>
        </p:nvSpPr>
        <p:spPr/>
        <p:txBody>
          <a:bodyPr/>
          <a:lstStyle/>
          <a:p>
            <a:fld id="{AD4E86B5-A92D-294E-92AF-8654113B1844}" type="slidenum">
              <a:rPr lang="en-US" smtClean="0"/>
              <a:t>69</a:t>
            </a:fld>
            <a:endParaRPr lang="en-US"/>
          </a:p>
        </p:txBody>
      </p:sp>
      <p:pic>
        <p:nvPicPr>
          <p:cNvPr id="5" name="Picture 4"/>
          <p:cNvPicPr>
            <a:picLocks noChangeAspect="1"/>
          </p:cNvPicPr>
          <p:nvPr/>
        </p:nvPicPr>
        <p:blipFill>
          <a:blip r:embed="rId2"/>
          <a:stretch>
            <a:fillRect/>
          </a:stretch>
        </p:blipFill>
        <p:spPr>
          <a:xfrm>
            <a:off x="5723068" y="2184841"/>
            <a:ext cx="2441090" cy="1973214"/>
          </a:xfrm>
          <a:prstGeom prst="rect">
            <a:avLst/>
          </a:prstGeom>
        </p:spPr>
      </p:pic>
    </p:spTree>
    <p:extLst>
      <p:ext uri="{BB962C8B-B14F-4D97-AF65-F5344CB8AC3E}">
        <p14:creationId xmlns:p14="http://schemas.microsoft.com/office/powerpoint/2010/main" val="3079059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Assignment 0: Parts </a:t>
            </a:r>
            <a:br>
              <a:rPr lang="en-US" dirty="0" smtClean="0"/>
            </a:br>
            <a:r>
              <a:rPr lang="en-US" dirty="0" smtClean="0"/>
              <a:t>Read them on the weekend</a:t>
            </a:r>
            <a:endParaRPr lang="en-US" dirty="0"/>
          </a:p>
        </p:txBody>
      </p:sp>
      <p:sp>
        <p:nvSpPr>
          <p:cNvPr id="3" name="Content Placeholder 2"/>
          <p:cNvSpPr>
            <a:spLocks noGrp="1"/>
          </p:cNvSpPr>
          <p:nvPr>
            <p:ph idx="1"/>
          </p:nvPr>
        </p:nvSpPr>
        <p:spPr/>
        <p:txBody>
          <a:bodyPr>
            <a:normAutofit lnSpcReduction="10000"/>
          </a:bodyPr>
          <a:lstStyle/>
          <a:p>
            <a:r>
              <a:rPr lang="en-US" dirty="0" smtClean="0"/>
              <a:t>TODO #1: </a:t>
            </a:r>
            <a:r>
              <a:rPr lang="en-US" dirty="0" err="1" smtClean="0"/>
              <a:t>get_pixel</a:t>
            </a:r>
            <a:r>
              <a:rPr lang="en-US" dirty="0" smtClean="0"/>
              <a:t> and </a:t>
            </a:r>
            <a:r>
              <a:rPr lang="en-US" dirty="0" err="1" smtClean="0"/>
              <a:t>set_pixel</a:t>
            </a:r>
            <a:endParaRPr lang="en-US" dirty="0" smtClean="0"/>
          </a:p>
          <a:p>
            <a:r>
              <a:rPr lang="en-US" dirty="0" smtClean="0"/>
              <a:t>TODO #2: </a:t>
            </a:r>
            <a:r>
              <a:rPr lang="en-US" dirty="0" err="1" smtClean="0"/>
              <a:t>copy_image</a:t>
            </a:r>
            <a:endParaRPr lang="en-US" dirty="0" smtClean="0"/>
          </a:p>
          <a:p>
            <a:r>
              <a:rPr lang="en-US" dirty="0" smtClean="0"/>
              <a:t>TODO #3: </a:t>
            </a:r>
            <a:r>
              <a:rPr lang="en-US" dirty="0" err="1" smtClean="0"/>
              <a:t>rgb_to_grayscale</a:t>
            </a:r>
            <a:endParaRPr lang="en-US" dirty="0" smtClean="0"/>
          </a:p>
          <a:p>
            <a:r>
              <a:rPr lang="en-US" dirty="0" smtClean="0"/>
              <a:t>TODO #4: </a:t>
            </a:r>
            <a:r>
              <a:rPr lang="en-US" dirty="0" err="1" smtClean="0"/>
              <a:t>shift_image</a:t>
            </a:r>
            <a:r>
              <a:rPr lang="en-US" dirty="0" smtClean="0"/>
              <a:t> (shifts values)</a:t>
            </a:r>
          </a:p>
          <a:p>
            <a:r>
              <a:rPr lang="en-US" dirty="0" smtClean="0"/>
              <a:t>TODO #5: </a:t>
            </a:r>
            <a:r>
              <a:rPr lang="en-US" dirty="0" err="1" smtClean="0"/>
              <a:t>clamp_image</a:t>
            </a:r>
            <a:r>
              <a:rPr lang="en-US" dirty="0" smtClean="0"/>
              <a:t> (get values between 0 and 1)</a:t>
            </a:r>
          </a:p>
          <a:p>
            <a:r>
              <a:rPr lang="en-US" dirty="0" smtClean="0"/>
              <a:t>TODO #6: </a:t>
            </a:r>
            <a:r>
              <a:rPr lang="en-US" dirty="0" err="1" smtClean="0"/>
              <a:t>rgb_to_hsv</a:t>
            </a:r>
            <a:endParaRPr lang="en-US" dirty="0" smtClean="0"/>
          </a:p>
          <a:p>
            <a:r>
              <a:rPr lang="en-US" dirty="0" smtClean="0"/>
              <a:t>TODO #7: </a:t>
            </a:r>
            <a:r>
              <a:rPr lang="en-US" dirty="0" err="1" smtClean="0"/>
              <a:t>hsv_to_rgb</a:t>
            </a:r>
            <a:endParaRPr lang="en-US" dirty="0"/>
          </a:p>
        </p:txBody>
      </p:sp>
      <p:sp>
        <p:nvSpPr>
          <p:cNvPr id="4" name="Slide Number Placeholder 3"/>
          <p:cNvSpPr>
            <a:spLocks noGrp="1"/>
          </p:cNvSpPr>
          <p:nvPr>
            <p:ph type="sldNum" sz="quarter" idx="12"/>
          </p:nvPr>
        </p:nvSpPr>
        <p:spPr/>
        <p:txBody>
          <a:bodyPr/>
          <a:lstStyle/>
          <a:p>
            <a:fld id="{AD4E86B5-A92D-294E-92AF-8654113B1844}" type="slidenum">
              <a:rPr lang="en-US" smtClean="0"/>
              <a:t>70</a:t>
            </a:fld>
            <a:endParaRPr lang="en-US"/>
          </a:p>
        </p:txBody>
      </p:sp>
    </p:spTree>
    <p:extLst>
      <p:ext uri="{BB962C8B-B14F-4D97-AF65-F5344CB8AC3E}">
        <p14:creationId xmlns:p14="http://schemas.microsoft.com/office/powerpoint/2010/main" val="122845674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D4E86B5-A92D-294E-92AF-8654113B1844}" type="slidenum">
              <a:rPr lang="en-US" smtClean="0"/>
              <a:t>71</a:t>
            </a:fld>
            <a:endParaRPr lang="en-US"/>
          </a:p>
        </p:txBody>
      </p:sp>
      <p:sp>
        <p:nvSpPr>
          <p:cNvPr id="3" name="TextBox 2"/>
          <p:cNvSpPr txBox="1"/>
          <p:nvPr/>
        </p:nvSpPr>
        <p:spPr>
          <a:xfrm>
            <a:off x="2269864" y="2334409"/>
            <a:ext cx="3080267" cy="1015663"/>
          </a:xfrm>
          <a:prstGeom prst="rect">
            <a:avLst/>
          </a:prstGeom>
          <a:noFill/>
        </p:spPr>
        <p:txBody>
          <a:bodyPr wrap="none" rtlCol="0">
            <a:spAutoFit/>
          </a:bodyPr>
          <a:lstStyle/>
          <a:p>
            <a:r>
              <a:rPr lang="en-US" sz="6000" dirty="0" smtClean="0">
                <a:solidFill>
                  <a:srgbClr val="FF0000"/>
                </a:solidFill>
              </a:rPr>
              <a:t>Have Fun</a:t>
            </a:r>
            <a:endParaRPr lang="en-US" sz="6000" dirty="0">
              <a:solidFill>
                <a:srgbClr val="FF0000"/>
              </a:solidFill>
            </a:endParaRPr>
          </a:p>
        </p:txBody>
      </p:sp>
    </p:spTree>
    <p:extLst>
      <p:ext uri="{BB962C8B-B14F-4D97-AF65-F5344CB8AC3E}">
        <p14:creationId xmlns:p14="http://schemas.microsoft.com/office/powerpoint/2010/main" val="2552367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1431</TotalTime>
  <Words>1670</Words>
  <Application>Microsoft Office PowerPoint</Application>
  <PresentationFormat>On-screen Show (4:3)</PresentationFormat>
  <Paragraphs>395</Paragraphs>
  <Slides>71</Slides>
  <Notes>32</Notes>
  <HiddenSlides>1</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3</vt:i4>
      </vt:variant>
      <vt:variant>
        <vt:lpstr>Slide Titles</vt:lpstr>
      </vt:variant>
      <vt:variant>
        <vt:i4>71</vt:i4>
      </vt:variant>
    </vt:vector>
  </HeadingPairs>
  <TitlesOfParts>
    <vt:vector size="81" baseType="lpstr">
      <vt:lpstr>ＭＳ Ｐゴシック</vt:lpstr>
      <vt:lpstr>Arial</vt:lpstr>
      <vt:lpstr>Arial Rounded MT Bold</vt:lpstr>
      <vt:lpstr>Calibri</vt:lpstr>
      <vt:lpstr>Segoe</vt:lpstr>
      <vt:lpstr>Times New Roman</vt:lpstr>
      <vt:lpstr>Office Theme</vt:lpstr>
      <vt:lpstr>Photo Editor Photo</vt:lpstr>
      <vt:lpstr>Image File</vt:lpstr>
      <vt:lpstr>Image</vt:lpstr>
      <vt:lpstr>Computer Vision   CSE 455  Linda Shapiro Professor of Computer Science &amp; Engineering Professor of Electrical Engineering</vt:lpstr>
      <vt:lpstr>PowerPoint Presentation</vt:lpstr>
      <vt:lpstr>PowerPoint Presentation</vt:lpstr>
      <vt:lpstr>PowerPoint Presentation</vt:lpstr>
      <vt:lpstr>PowerPoint Presentation</vt:lpstr>
      <vt:lpstr>Computer Vision</vt:lpstr>
      <vt:lpstr>Computer Vision</vt:lpstr>
      <vt:lpstr>Measurement</vt:lpstr>
      <vt:lpstr>Measurement</vt:lpstr>
      <vt:lpstr>Measurement</vt:lpstr>
      <vt:lpstr>Image Enhancement</vt:lpstr>
      <vt:lpstr>Image Enhancement</vt:lpstr>
      <vt:lpstr>Image Enhancement</vt:lpstr>
      <vt:lpstr>Seam Carving </vt:lpstr>
      <vt:lpstr>PowerPoint Presentation</vt:lpstr>
      <vt:lpstr>Computer Vision</vt:lpstr>
      <vt:lpstr>Applications:  3D Scanning</vt:lpstr>
      <vt:lpstr>PowerPoint Presentation</vt:lpstr>
      <vt:lpstr>PowerPoint Presentation</vt:lpstr>
      <vt:lpstr>PowerPoint Presentation</vt:lpstr>
      <vt:lpstr>PowerPoint Presentation</vt:lpstr>
      <vt:lpstr>PowerPoint Presentation</vt:lpstr>
      <vt:lpstr>PowerPoint Presentation</vt:lpstr>
      <vt:lpstr>Google’s 3D Maps  Structure estimation from tourist photos  </vt:lpstr>
      <vt:lpstr>Apple’s 3D maps</vt:lpstr>
      <vt:lpstr>Computer Vision</vt:lpstr>
      <vt:lpstr>Face detection</vt:lpstr>
      <vt:lpstr>Vision-based interaction: Xbox Kinect</vt:lpstr>
      <vt:lpstr>PowerPoint Presentation</vt:lpstr>
      <vt:lpstr>PowerPoint Presentation</vt:lpstr>
      <vt:lpstr>PowerPoint Presentation</vt:lpstr>
      <vt:lpstr>PowerPoint Presentation</vt:lpstr>
      <vt:lpstr>PowerPoint Presentation</vt:lpstr>
      <vt:lpstr>Why is vision so hard?</vt:lpstr>
      <vt:lpstr>PowerPoint Presentation</vt:lpstr>
      <vt:lpstr>PowerPoint Presentation</vt:lpstr>
      <vt:lpstr>PowerPoint Presentation</vt:lpstr>
      <vt:lpstr>PowerPoint Presentation</vt:lpstr>
      <vt:lpstr>PowerPoint Presentation</vt:lpstr>
      <vt:lpstr>PowerPoint Presentation</vt:lpstr>
      <vt:lpstr>Challenges 7: object intra-class variation</vt:lpstr>
      <vt:lpstr>Challenges 8:  local ambiguity</vt:lpstr>
      <vt:lpstr>Challenges 9:  the world behind the image   </vt:lpstr>
      <vt:lpstr>PowerPoint Presentation</vt:lpstr>
      <vt:lpstr>PowerPoint Presentation</vt:lpstr>
      <vt:lpstr>Biometrics</vt:lpstr>
      <vt:lpstr>Mobile visual search: Google Goggles</vt:lpstr>
      <vt:lpstr>Face detection</vt:lpstr>
      <vt:lpstr>Smile detection</vt:lpstr>
      <vt:lpstr>Face recognition: Apple iPhoto, Facebook, Google, etc</vt:lpstr>
      <vt:lpstr>Object recognition (in supermarkets)</vt:lpstr>
      <vt:lpstr>Safety</vt:lpstr>
      <vt:lpstr>Security</vt:lpstr>
      <vt:lpstr>Automotive safety</vt:lpstr>
      <vt:lpstr>Google cars</vt:lpstr>
      <vt:lpstr>Vision-based interaction: Xbox Kinect</vt:lpstr>
      <vt:lpstr>Augmented reality, consumer products </vt:lpstr>
      <vt:lpstr>Special effects:  shape and motion capture</vt:lpstr>
      <vt:lpstr>Vision for robotics, space exploration</vt:lpstr>
      <vt:lpstr>Medical imaging</vt:lpstr>
      <vt:lpstr>Classification of 22q11.2DS</vt:lpstr>
      <vt:lpstr>Computer vision in other scientific fields </vt:lpstr>
      <vt:lpstr>Computer vision research in biology</vt:lpstr>
      <vt:lpstr>Computer vision in cosmology</vt:lpstr>
      <vt:lpstr>Computer vision research in healthcare</vt:lpstr>
      <vt:lpstr>Computer vision in the real-world </vt:lpstr>
      <vt:lpstr>Assignments</vt:lpstr>
      <vt:lpstr>Assignment 0</vt:lpstr>
      <vt:lpstr>Assignment 0 Parts</vt:lpstr>
      <vt:lpstr>Assignment 0: Parts  Read them on the weekend</vt:lpstr>
      <vt:lpstr>PowerPoint Presentation</vt:lpstr>
    </vt:vector>
  </TitlesOfParts>
  <Company>University of Illinois Computer Science Dept.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Visual Recognition and Learning</dc:title>
  <dc:creator>David Forsyth</dc:creator>
  <cp:lastModifiedBy>Linda Shapiro</cp:lastModifiedBy>
  <cp:revision>154</cp:revision>
  <dcterms:created xsi:type="dcterms:W3CDTF">2013-01-06T19:09:38Z</dcterms:created>
  <dcterms:modified xsi:type="dcterms:W3CDTF">2020-03-24T22:04:39Z</dcterms:modified>
</cp:coreProperties>
</file>