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8" r:id="rId72"/>
    <p:sldId id="329" r:id="rId73"/>
    <p:sldId id="330" r:id="rId74"/>
    <p:sldId id="326" r:id="rId75"/>
    <p:sldId id="327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433" r:id="rId92"/>
    <p:sldId id="435" r:id="rId93"/>
    <p:sldId id="542" r:id="rId94"/>
    <p:sldId id="436" r:id="rId95"/>
    <p:sldId id="543" r:id="rId96"/>
    <p:sldId id="544" r:id="rId97"/>
    <p:sldId id="545" r:id="rId98"/>
    <p:sldId id="546" r:id="rId99"/>
    <p:sldId id="547" r:id="rId100"/>
    <p:sldId id="548" r:id="rId101"/>
    <p:sldId id="549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53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0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64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51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385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666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93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86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01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3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986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6413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082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599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959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574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0895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28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6879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826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08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567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724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362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6748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291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9584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2705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763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522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4223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807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3224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0409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7785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52891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90211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4317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476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0304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3018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19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9726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8750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3506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68012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756a210c2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756a210c2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8181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756a210c2_0_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3756a210c2_0_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69936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756a210c2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3756a210c2_0_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5914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756a210c2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756a210c2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2472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756a210c2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756a210c2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8396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756a210c2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756a210c2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1654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756a210c2_0_1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756a210c2_0_1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0721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3756a210c2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3756a210c2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198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756a210c2_0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756a210c2_0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9363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756a210c2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756a210c2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77609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756a210c2_0_1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756a210c2_0_1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09118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756a210c2_0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756a210c2_0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0500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756a210c2_0_1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756a210c2_0_1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4272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756a210c2_0_1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756a210c2_0_1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20746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756a210c2_0_1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3756a210c2_0_1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3475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756a210c2_0_1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756a210c2_0_1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10086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756a210c2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756a210c2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04559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3756a210c2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3756a210c2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68070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756a210c2_0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756a210c2_0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21207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756a210c2_0_1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3756a210c2_0_1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8064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756a210c2_0_1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756a210c2_0_1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7581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3756a210c2_0_1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3756a210c2_0_1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1465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3756a210c2_0_1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3756a210c2_0_1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46941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3756a210c2_0_1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3756a210c2_0_1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97506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756a210c2_0_1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3756a210c2_0_1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8313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3756a210c2_0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3756a210c2_0_1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1676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756a210c2_0_1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3756a210c2_0_1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70468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3768f206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3768f206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106919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756a210c2_0_1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3756a210c2_0_1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380627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3756a210c2_0_1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3756a210c2_0_1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59172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756a210c2_0_1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3756a210c2_0_1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7750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756a210c2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3756a210c2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32828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3756a210c2_0_1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3756a210c2_0_1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0500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756a210c2_0_1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3756a210c2_0_1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42831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3756a210c2_0_1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3756a210c2_0_1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3883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3756a210c2_0_1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3756a210c2_0_1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98209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756a210c2_0_1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3756a210c2_0_1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45213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3756a210c2_0_1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3756a210c2_0_1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534926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3756a210c2_0_1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3756a210c2_0_1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2660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3756a210c2_0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3756a210c2_0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46533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3756a210c2_0_1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3756a210c2_0_1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86578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g3756a210c2_0_1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" name="Google Shape;1355;g3756a210c2_0_1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94816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3756a210c2_0_1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3756a210c2_0_1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06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5950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363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g"/><Relationship Id="rId4" Type="http://schemas.openxmlformats.org/officeDocument/2006/relationships/image" Target="../media/image1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jpg"/><Relationship Id="rId4" Type="http://schemas.openxmlformats.org/officeDocument/2006/relationships/image" Target="../media/image51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jpg"/><Relationship Id="rId4" Type="http://schemas.openxmlformats.org/officeDocument/2006/relationships/image" Target="../media/image1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jpg"/><Relationship Id="rId4" Type="http://schemas.openxmlformats.org/officeDocument/2006/relationships/image" Target="../media/image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jpg"/><Relationship Id="rId4" Type="http://schemas.openxmlformats.org/officeDocument/2006/relationships/image" Target="../media/image1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jp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jp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Filters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LOOK AT HOW MUCH BETTER</a:t>
            </a:r>
            <a:endParaRPr/>
          </a:p>
        </p:txBody>
      </p:sp>
      <p:sp>
        <p:nvSpPr>
          <p:cNvPr id="949" name="Google Shape;949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0" name="Google Shape;950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51" name="Google Shape;951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</a:t>
            </a:r>
            <a:endParaRPr/>
          </a:p>
        </p:txBody>
      </p:sp>
      <p:sp>
        <p:nvSpPr>
          <p:cNvPr id="957" name="Google Shape;957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8" name="Google Shape;958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20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65" name="Google Shape;965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66" name="Google Shape;966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21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68" name="Google Shape;968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74" name="Google Shape;974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75" name="Google Shape;975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613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000" y="1783825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1388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8" name="Google Shape;978;p122"/>
          <p:cNvCxnSpPr/>
          <p:nvPr/>
        </p:nvCxnSpPr>
        <p:spPr>
          <a:xfrm flipH="1">
            <a:off x="3158700" y="3904225"/>
            <a:ext cx="736200" cy="7734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9" name="Google Shape;979;p122"/>
          <p:cNvCxnSpPr/>
          <p:nvPr/>
        </p:nvCxnSpPr>
        <p:spPr>
          <a:xfrm>
            <a:off x="5128175" y="3950800"/>
            <a:ext cx="804300" cy="8043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0" name="Google Shape;980;p122"/>
          <p:cNvSpPr txBox="1"/>
          <p:nvPr/>
        </p:nvSpPr>
        <p:spPr>
          <a:xfrm rot="-2521793">
            <a:off x="3431723" y="3714689"/>
            <a:ext cx="479001" cy="105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X</a:t>
            </a:r>
            <a:endParaRPr sz="48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81" name="Google Shape;981;p122"/>
          <p:cNvSpPr txBox="1"/>
          <p:nvPr/>
        </p:nvSpPr>
        <p:spPr>
          <a:xfrm>
            <a:off x="9226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“interpolation”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2" name="Google Shape;982;p122"/>
          <p:cNvSpPr txBox="1"/>
          <p:nvPr/>
        </p:nvSpPr>
        <p:spPr>
          <a:xfrm>
            <a:off x="62498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averaging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983" name="Google Shape;983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6800" y="3832950"/>
            <a:ext cx="467050" cy="4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</a:t>
            </a:r>
            <a:endParaRPr/>
          </a:p>
        </p:txBody>
      </p:sp>
      <p:sp>
        <p:nvSpPr>
          <p:cNvPr id="989" name="Google Shape;98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0" name="Google Shape;990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926914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997" name="Google Shape;99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8" name="Google Shape;998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1005" name="Google Shape;1005;p12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06" name="Google Shape;1006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8639" y="2207314"/>
            <a:ext cx="4886725" cy="2443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Call this operation “</a:t>
            </a:r>
            <a:r>
              <a:rPr lang="en" i="1"/>
              <a:t>convolution</a:t>
            </a:r>
            <a:r>
              <a:rPr lang="en"/>
              <a:t>”</a:t>
            </a:r>
            <a:endParaRPr/>
          </a:p>
        </p:txBody>
      </p:sp>
      <p:sp>
        <p:nvSpPr>
          <p:cNvPr id="1012" name="Google Shape;1012;p1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13" name="Google Shape;1013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126"/>
          <p:cNvSpPr txBox="1"/>
          <p:nvPr/>
        </p:nvSpPr>
        <p:spPr>
          <a:xfrm>
            <a:off x="1453600" y="18542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Filter</a:t>
            </a: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 or </a:t>
            </a:r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kernel</a:t>
            </a:r>
            <a:endParaRPr sz="2400" i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884800"/>
            <a:ext cx="8797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Note: multiplying an image section by a filter is actually called “correlation” and convolution</a:t>
            </a:r>
          </a:p>
          <a:p>
            <a:r>
              <a:rPr lang="en-US" dirty="0">
                <a:solidFill>
                  <a:srgbClr val="0000FF"/>
                </a:solidFill>
              </a:rPr>
              <a:t>Involves inverting the filter first, but since our filters are generally symmetric, we call</a:t>
            </a:r>
          </a:p>
          <a:p>
            <a:r>
              <a:rPr lang="en-US" dirty="0">
                <a:solidFill>
                  <a:srgbClr val="0000FF"/>
                </a:solidFill>
              </a:rPr>
              <a:t>Everything convolution. This is what all computer vision people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20" name="Google Shape;1020;p12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1" name="Google Shape;1021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14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Kernel slides across image</a:t>
            </a:r>
            <a:endParaRPr/>
          </a:p>
        </p:txBody>
      </p:sp>
      <p:sp>
        <p:nvSpPr>
          <p:cNvPr id="1027" name="Google Shape;1027;p12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8" name="Google Shape;1028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326" y="1622125"/>
            <a:ext cx="8525349" cy="426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34" name="Google Shape;1034;p1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35" name="Google Shape;1035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37" name="Google Shape;1037;p129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This is called box filter</a:t>
            </a:r>
            <a:endParaRPr/>
          </a:p>
        </p:txBody>
      </p:sp>
      <p:sp>
        <p:nvSpPr>
          <p:cNvPr id="1043" name="Google Shape;1043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44" name="Google Shape;1044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46" name="Google Shape;1046;p130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47" name="Google Shape;1047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8" name="Google Shape;1048;p130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9" name="Google Shape;1049;p130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0" name="Google Shape;1050;p130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56" name="Google Shape;1056;p1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57" name="Google Shape;1057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59" name="Google Shape;1059;p131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60" name="Google Shape;1060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1" name="Google Shape;1061;p131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2" name="Google Shape;1062;p131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3" name="Google Shape;1063;p131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69" name="Google Shape;1069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70" name="Google Shape;1070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72" name="Google Shape;1072;p132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73" name="Google Shape;1073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4" name="Google Shape;1074;p132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5" name="Google Shape;1075;p132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6" name="Google Shape;1076;p132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Now we resize our smoothed image</a:t>
            </a:r>
            <a:endParaRPr/>
          </a:p>
        </p:txBody>
      </p:sp>
      <p:sp>
        <p:nvSpPr>
          <p:cNvPr id="1082" name="Google Shape;1082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3" name="Google Shape;1083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4093" y="1622118"/>
            <a:ext cx="3287975" cy="3287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4" name="Google Shape;1084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13" y="1622126"/>
            <a:ext cx="3287963" cy="328796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5" name="Google Shape;1085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5175" y="3377225"/>
            <a:ext cx="609600" cy="609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86" name="Google Shape;1086;p133"/>
          <p:cNvCxnSpPr/>
          <p:nvPr/>
        </p:nvCxnSpPr>
        <p:spPr>
          <a:xfrm>
            <a:off x="7390475" y="2599700"/>
            <a:ext cx="716100" cy="4845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7" name="Google Shape;1087;p133"/>
          <p:cNvCxnSpPr/>
          <p:nvPr/>
        </p:nvCxnSpPr>
        <p:spPr>
          <a:xfrm>
            <a:off x="3359125" y="3186750"/>
            <a:ext cx="8433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So much better!</a:t>
            </a:r>
            <a:endParaRPr/>
          </a:p>
        </p:txBody>
      </p:sp>
      <p:sp>
        <p:nvSpPr>
          <p:cNvPr id="1093" name="Google Shape;1093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94" name="Google Shape;1094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51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0" name="Google Shape;1100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01" name="Google Shape;1101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Google Shape;1107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83938" y="652276"/>
            <a:ext cx="12111875" cy="121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9" name="Google Shape;1109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0" name="Google Shape;1110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36"/>
          <p:cNvSpPr/>
          <p:nvPr/>
        </p:nvSpPr>
        <p:spPr>
          <a:xfrm>
            <a:off x="5413725" y="1622125"/>
            <a:ext cx="3360000" cy="2515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12" name="Google Shape;1112;p136"/>
          <p:cNvSpPr/>
          <p:nvPr/>
        </p:nvSpPr>
        <p:spPr>
          <a:xfrm>
            <a:off x="4457275" y="3932175"/>
            <a:ext cx="779400" cy="7869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18" name="Google Shape;1118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1" name="Google Shape;1121;p137"/>
          <p:cNvGrpSpPr/>
          <p:nvPr/>
        </p:nvGrpSpPr>
        <p:grpSpPr>
          <a:xfrm>
            <a:off x="4028700" y="2258475"/>
            <a:ext cx="1086600" cy="1086600"/>
            <a:chOff x="4028700" y="1401225"/>
            <a:chExt cx="1086600" cy="1086600"/>
          </a:xfrm>
        </p:grpSpPr>
        <p:sp>
          <p:nvSpPr>
            <p:cNvPr id="1122" name="Google Shape;1122;p137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23" name="Google Shape;1123;p137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1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29" name="Google Shape;1129;p1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30" name="Google Shape;113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38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32" name="Google Shape;1132;p138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3" name="Google Shape;1133;p138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4" name="Google Shape;1134;p138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5" name="Google Shape;1135;p138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6" name="Google Shape;1136;p138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37" name="Google Shape;1137;p138"/>
          <p:cNvGrpSpPr/>
          <p:nvPr/>
        </p:nvGrpSpPr>
        <p:grpSpPr>
          <a:xfrm>
            <a:off x="2031925" y="2216300"/>
            <a:ext cx="1086600" cy="1086600"/>
            <a:chOff x="4028700" y="1401225"/>
            <a:chExt cx="1086600" cy="1086600"/>
          </a:xfrm>
        </p:grpSpPr>
        <p:sp>
          <p:nvSpPr>
            <p:cNvPr id="1138" name="Google Shape;1138;p138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9" name="Google Shape;1139;p138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45" name="Google Shape;1145;p1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6" name="Google Shape;1146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39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48" name="Google Shape;1148;p139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9" name="Google Shape;1149;p139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0" name="Google Shape;1150;p139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1" name="Google Shape;1151;p139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2" name="Google Shape;1152;p139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3" name="Google Shape;1153;p139"/>
          <p:cNvGrpSpPr/>
          <p:nvPr/>
        </p:nvGrpSpPr>
        <p:grpSpPr>
          <a:xfrm>
            <a:off x="1955725" y="2216300"/>
            <a:ext cx="1086600" cy="1086600"/>
            <a:chOff x="4028700" y="1401225"/>
            <a:chExt cx="1086600" cy="1086600"/>
          </a:xfrm>
        </p:grpSpPr>
        <p:sp>
          <p:nvSpPr>
            <p:cNvPr id="1154" name="Google Shape;1154;p139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55" name="Google Shape;1155;p139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61" name="Google Shape;1161;p1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62" name="Google Shape;1162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40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64" name="Google Shape;1164;p140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140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6" name="Google Shape;1166;p140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140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8" name="Google Shape;1168;p140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69" name="Google Shape;1169;p140"/>
          <p:cNvGrpSpPr/>
          <p:nvPr/>
        </p:nvGrpSpPr>
        <p:grpSpPr>
          <a:xfrm>
            <a:off x="1879525" y="2216300"/>
            <a:ext cx="1086600" cy="1086600"/>
            <a:chOff x="4028700" y="1401225"/>
            <a:chExt cx="1086600" cy="1086600"/>
          </a:xfrm>
        </p:grpSpPr>
        <p:sp>
          <p:nvSpPr>
            <p:cNvPr id="1170" name="Google Shape;1170;p140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71" name="Google Shape;1171;p140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want a smoothly weighted kernel</a:t>
            </a:r>
            <a:endParaRPr/>
          </a:p>
        </p:txBody>
      </p:sp>
      <p:sp>
        <p:nvSpPr>
          <p:cNvPr id="1177" name="Google Shape;1177;p1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78" name="Google Shape;117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Gaussians</a:t>
            </a:r>
            <a:endParaRPr/>
          </a:p>
        </p:txBody>
      </p:sp>
      <p:sp>
        <p:nvSpPr>
          <p:cNvPr id="1188" name="Google Shape;1188;p1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89" name="Google Shape;1189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301" y="1926926"/>
            <a:ext cx="5191399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3251" y="2426775"/>
            <a:ext cx="16287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0" y="2687114"/>
            <a:ext cx="3950374" cy="296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1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2d Gaussian</a:t>
            </a:r>
            <a:endParaRPr/>
          </a:p>
        </p:txBody>
      </p:sp>
      <p:sp>
        <p:nvSpPr>
          <p:cNvPr id="1197" name="Google Shape;1197;p1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98" name="Google Shape;1198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038" y="1718625"/>
            <a:ext cx="1823900" cy="4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9888" y="1622126"/>
            <a:ext cx="4027775" cy="40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05" name="Google Shape;1205;p1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06" name="Google Shape;1206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210" y="2824151"/>
            <a:ext cx="991575" cy="99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475" y="2076175"/>
            <a:ext cx="2705650" cy="27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8853" y="1967112"/>
            <a:ext cx="2705650" cy="270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44"/>
          <p:cNvSpPr txBox="1"/>
          <p:nvPr/>
        </p:nvSpPr>
        <p:spPr>
          <a:xfrm>
            <a:off x="3063125" y="2725500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*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10" name="Google Shape;1210;p144"/>
          <p:cNvSpPr txBox="1"/>
          <p:nvPr/>
        </p:nvSpPr>
        <p:spPr>
          <a:xfrm>
            <a:off x="5284100" y="2408725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16" name="Google Shape;1216;p1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7" name="Google Shape;1217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751" y="1622114"/>
            <a:ext cx="4027748" cy="40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0" y="1622113"/>
            <a:ext cx="4027750" cy="402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1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24" name="Google Shape;1224;p1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25" name="Google Shape;1225;p146"/>
          <p:cNvPicPr preferRelativeResize="0"/>
          <p:nvPr/>
        </p:nvPicPr>
        <p:blipFill rotWithShape="1">
          <a:blip r:embed="rId3">
            <a:alphaModFix/>
          </a:blip>
          <a:srcRect l="50072" t="10212" r="25512" b="65371"/>
          <a:stretch/>
        </p:blipFill>
        <p:spPr>
          <a:xfrm>
            <a:off x="4651826" y="1622151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46"/>
          <p:cNvPicPr preferRelativeResize="0"/>
          <p:nvPr/>
        </p:nvPicPr>
        <p:blipFill rotWithShape="1">
          <a:blip r:embed="rId4">
            <a:alphaModFix/>
          </a:blip>
          <a:srcRect l="50074" t="9981" r="25509" b="65602"/>
          <a:stretch/>
        </p:blipFill>
        <p:spPr>
          <a:xfrm>
            <a:off x="229490" y="1622157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932044-FBF0-4C31-9AF8-E764C4EFB191}"/>
              </a:ext>
            </a:extLst>
          </p:cNvPr>
          <p:cNvSpPr txBox="1"/>
          <p:nvPr/>
        </p:nvSpPr>
        <p:spPr>
          <a:xfrm>
            <a:off x="1420599" y="5918698"/>
            <a:ext cx="789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 Filtered                                                            Gaussian Filtered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46" name="Google Shape;1246;p1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7" name="Google Shape;1247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53" name="Google Shape;1253;p1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54" name="Google Shape;1254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60" name="Google Shape;1260;p1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1" name="Google Shape;1261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Highpass Kernel: finds edges</a:t>
            </a:r>
            <a:br>
              <a:rPr lang="en" dirty="0"/>
            </a:br>
            <a:r>
              <a:rPr lang="en" dirty="0"/>
              <a:t>(applied to the graytone image!)</a:t>
            </a:r>
            <a:endParaRPr dirty="0"/>
          </a:p>
        </p:txBody>
      </p:sp>
      <p:sp>
        <p:nvSpPr>
          <p:cNvPr id="1268" name="Google Shape;1268;p1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9" name="Google Shape;1269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pic>
        <p:nvPicPr>
          <p:cNvPr id="1277" name="Google Shape;1277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79" name="Google Shape;1279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Identity Kernel: Does nothing!</a:t>
            </a:r>
            <a:endParaRPr/>
          </a:p>
        </p:txBody>
      </p:sp>
      <p:pic>
        <p:nvPicPr>
          <p:cNvPr id="1285" name="Google Shape;1285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87" name="Google Shape;1287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3" name="Google Shape;1293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5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95" name="Google Shape;1295;p15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6" name="Google Shape;1296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Google Shape;1301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5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Sharpen Kernel: sharpens!</a:t>
            </a:r>
            <a:br>
              <a:rPr lang="en" dirty="0"/>
            </a:br>
            <a:r>
              <a:rPr lang="en" dirty="0"/>
              <a:t>(applied to all three bands)</a:t>
            </a:r>
            <a:endParaRPr dirty="0"/>
          </a:p>
        </p:txBody>
      </p:sp>
      <p:sp>
        <p:nvSpPr>
          <p:cNvPr id="1303" name="Google Shape;1303;p1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Note: sharpen = highpass + identity!</a:t>
            </a:r>
            <a:endParaRPr/>
          </a:p>
        </p:txBody>
      </p:sp>
      <p:pic>
        <p:nvPicPr>
          <p:cNvPr id="1304" name="Google Shape;1304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5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312" name="Google Shape;1312;p1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13" name="Google Shape;1313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" name="Google Shape;1318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15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Emboss Kernel: stylin’ (</a:t>
            </a:r>
            <a:r>
              <a:rPr lang="en-US" dirty="0"/>
              <a:t>applied to all three bands)</a:t>
            </a:r>
            <a:endParaRPr dirty="0"/>
          </a:p>
        </p:txBody>
      </p:sp>
      <p:sp>
        <p:nvSpPr>
          <p:cNvPr id="1320" name="Google Shape;1320;p1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1" name="Google Shape;1321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5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those kernels!</a:t>
            </a:r>
            <a:endParaRPr/>
          </a:p>
        </p:txBody>
      </p:sp>
      <p:sp>
        <p:nvSpPr>
          <p:cNvPr id="1328" name="Google Shape;1328;p15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9" name="Google Shape;1329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16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(applied to a graytone image and thresholded)</a:t>
            </a:r>
            <a:endParaRPr dirty="0"/>
          </a:p>
        </p:txBody>
      </p:sp>
      <p:sp>
        <p:nvSpPr>
          <p:cNvPr id="1337" name="Google Shape;1337;p16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38" name="Google Shape;1338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1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0250" y="179082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1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0253" y="3900951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48" name="Google Shape;1348;p16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49" name="Google Shape;1349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58" name="Google Shape;1358;p16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59" name="Google Shape;1359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F634A0-D8BB-4A72-A7DC-ABFA3B15F98C}"/>
              </a:ext>
            </a:extLst>
          </p:cNvPr>
          <p:cNvSpPr txBox="1"/>
          <p:nvPr/>
        </p:nvSpPr>
        <p:spPr>
          <a:xfrm flipH="1">
            <a:off x="391158" y="5649899"/>
            <a:ext cx="812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visualization is showing the magnitude and direction of the gradient. We will talk further about this when we discuss edges.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And so much more!!</a:t>
            </a:r>
            <a:endParaRPr/>
          </a:p>
        </p:txBody>
      </p:sp>
      <p:sp>
        <p:nvSpPr>
          <p:cNvPr id="1365" name="Google Shape;1365;p1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/>
              <a:t>Assignment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784"/>
            <a:ext cx="8229600" cy="452596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3600" dirty="0"/>
              <a:t>Image resizing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a bit of filtering..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390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things first!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2500" dirty="0"/>
              <a:t>First, you need to run </a:t>
            </a:r>
            <a:r>
              <a:rPr lang="en-US" sz="2500" dirty="0">
                <a:highlight>
                  <a:srgbClr val="C0C0C0"/>
                </a:highlight>
                <a:latin typeface="Simplified Arabic Fixed" panose="020F0502020204030204" pitchFamily="34" charset="0"/>
                <a:cs typeface="Simplified Arabic Fixed" panose="020F0502020204030204" pitchFamily="34" charset="0"/>
              </a:rPr>
              <a:t>git pull</a:t>
            </a:r>
            <a:r>
              <a:rPr lang="en-US" sz="2500" dirty="0">
                <a:cs typeface="Simplified Arabic Fixed" panose="020F0502020204030204" pitchFamily="34" charset="0"/>
              </a:rPr>
              <a:t> </a:t>
            </a:r>
            <a:r>
              <a:rPr lang="en-US" sz="2500" dirty="0"/>
              <a:t>from inside your </a:t>
            </a:r>
            <a:r>
              <a:rPr lang="en-US" sz="2500" dirty="0" err="1"/>
              <a:t>homeworks</a:t>
            </a:r>
            <a:r>
              <a:rPr lang="en-US" sz="2500" dirty="0"/>
              <a:t> folder to get the latest changes from GitHub. </a:t>
            </a:r>
          </a:p>
          <a:p>
            <a:endParaRPr lang="en-US" sz="2500" dirty="0"/>
          </a:p>
          <a:p>
            <a:r>
              <a:rPr lang="en-US" sz="2500" dirty="0"/>
              <a:t>Remember that you might need some of your code from the previous </a:t>
            </a:r>
            <a:r>
              <a:rPr lang="en-US" sz="2500" dirty="0" err="1"/>
              <a:t>hw</a:t>
            </a:r>
            <a:r>
              <a:rPr lang="en-US" sz="2500" dirty="0"/>
              <a:t> (e.g. </a:t>
            </a:r>
            <a:r>
              <a:rPr lang="en-US" sz="2500" dirty="0" err="1"/>
              <a:t>set_pixel</a:t>
            </a:r>
            <a:r>
              <a:rPr lang="en-US" sz="2500" dirty="0"/>
              <a:t>) for this </a:t>
            </a:r>
            <a:r>
              <a:rPr lang="en-US" sz="2500" dirty="0" err="1"/>
              <a:t>hw</a:t>
            </a:r>
            <a:r>
              <a:rPr lang="en-US" sz="2500" dirty="0"/>
              <a:t> as well. Have your code from hw0 in your </a:t>
            </a:r>
            <a:r>
              <a:rPr lang="en-US" sz="2500" dirty="0" err="1"/>
              <a:t>src</a:t>
            </a:r>
            <a:r>
              <a:rPr lang="en-US" sz="2500" dirty="0"/>
              <a:t> folder.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2500" dirty="0"/>
              <a:t>Then run:</a:t>
            </a:r>
          </a:p>
          <a:p>
            <a:pPr lvl="1"/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make clean </a:t>
            </a:r>
          </a:p>
          <a:p>
            <a:pPr lvl="1"/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make</a:t>
            </a:r>
          </a:p>
          <a:p>
            <a:pPr marL="457200" lvl="1" indent="0">
              <a:buNone/>
            </a:pPr>
            <a:endParaRPr lang="en-US" sz="2400" dirty="0">
              <a:highlight>
                <a:srgbClr val="C0C0C0"/>
              </a:highlight>
              <a:latin typeface="Simplified Arabic Fixed" panose="02070309020205020404" pitchFamily="49" charset="-78"/>
              <a:cs typeface="Simplified Arabic Fixed" panose="02070309020205020404" pitchFamily="49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332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000" dirty="0"/>
              <a:t>Image Resizing: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Interpolation</a:t>
            </a:r>
          </a:p>
          <a:p>
            <a:pPr lvl="2"/>
            <a:r>
              <a:rPr lang="en-US" sz="1800" dirty="0">
                <a:ea typeface="Calibri" charset="0"/>
                <a:cs typeface="Calibri" charset="0"/>
              </a:rPr>
              <a:t>Nearest-Neighbor (NN)</a:t>
            </a:r>
          </a:p>
          <a:p>
            <a:pPr lvl="2"/>
            <a:r>
              <a:rPr lang="en-US" sz="1800" dirty="0">
                <a:ea typeface="Calibri" charset="0"/>
                <a:cs typeface="Calibri" charset="0"/>
              </a:rPr>
              <a:t>Bilinear</a:t>
            </a: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/>
              <a:t>Image Filtering:</a:t>
            </a:r>
          </a:p>
          <a:p>
            <a:pPr lvl="1"/>
            <a:r>
              <a:rPr lang="en-US" sz="2200" dirty="0"/>
              <a:t>Starting out with a box filter. We'll create the box filter in this homework and will use it together with convolution function in the next homework.</a:t>
            </a:r>
            <a:endParaRPr lang="en-US" sz="2200" dirty="0">
              <a:ea typeface="Calibri" charset="0"/>
              <a:cs typeface="Calibri" charset="0"/>
            </a:endParaRPr>
          </a:p>
          <a:p>
            <a:pPr lvl="2"/>
            <a:endParaRPr lang="en-US" sz="1800" dirty="0">
              <a:ea typeface="Calibri" charset="0"/>
              <a:cs typeface="Calibri" charset="0"/>
            </a:endParaRP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578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1.1 Nearest Neighbor Interpolation</a:t>
            </a:r>
            <a:endParaRPr lang="en-US" dirty="0"/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nn_interpolate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float x, float y, int c)</a:t>
            </a:r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 algn="just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performs </a:t>
            </a:r>
            <a:r>
              <a:rPr lang="en-US" sz="2500" b="1" dirty="0"/>
              <a:t>nearest-neighbor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”</a:t>
            </a:r>
            <a:r>
              <a:rPr lang="en-US" sz="2500" dirty="0"/>
              <a:t>, given a floating </a:t>
            </a:r>
            <a:r>
              <a:rPr lang="en-US" sz="2500" b="1" dirty="0"/>
              <a:t>column value "x"</a:t>
            </a:r>
            <a:r>
              <a:rPr lang="en-US" sz="2500" dirty="0"/>
              <a:t>, </a:t>
            </a:r>
            <a:r>
              <a:rPr lang="en-US" sz="2500" b="1" dirty="0"/>
              <a:t>row value "y" </a:t>
            </a:r>
            <a:r>
              <a:rPr lang="en-US" sz="2500" dirty="0"/>
              <a:t>and integer </a:t>
            </a:r>
            <a:r>
              <a:rPr lang="en-US" sz="2500" b="1" dirty="0"/>
              <a:t>channel "c"</a:t>
            </a:r>
            <a:r>
              <a:rPr lang="en-US" sz="2500" dirty="0"/>
              <a:t>. It interpolates and returns the interpolated value.</a:t>
            </a:r>
            <a:endParaRPr lang="en-US" sz="25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125350-D96A-4E27-9771-C0066CD32E0F}"/>
              </a:ext>
            </a:extLst>
          </p:cNvPr>
          <p:cNvSpPr/>
          <p:nvPr/>
        </p:nvSpPr>
        <p:spPr>
          <a:xfrm>
            <a:off x="7305040" y="401638"/>
            <a:ext cx="1249680" cy="134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371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1.2 Nearest Neighbor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uses </a:t>
            </a:r>
            <a:r>
              <a:rPr lang="en-US" sz="2500" b="1" dirty="0"/>
              <a:t>nearest-neighbor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" </a:t>
            </a:r>
            <a:r>
              <a:rPr lang="en-US" sz="2500" dirty="0"/>
              <a:t>to construct a new image of size </a:t>
            </a:r>
            <a:r>
              <a:rPr lang="en-US" sz="2500" b="1" dirty="0"/>
              <a:t>"w x h”</a:t>
            </a:r>
          </a:p>
          <a:p>
            <a:pPr lvl="1"/>
            <a:r>
              <a:rPr lang="en-US" sz="2200" dirty="0"/>
              <a:t>Create </a:t>
            </a:r>
            <a:r>
              <a:rPr lang="en-US" sz="2200" b="1" dirty="0"/>
              <a:t>a new image </a:t>
            </a:r>
            <a:r>
              <a:rPr lang="en-US" sz="2200" dirty="0"/>
              <a:t>that is </a:t>
            </a:r>
            <a:r>
              <a:rPr lang="en-US" sz="2200" b="1" dirty="0"/>
              <a:t>"w x h</a:t>
            </a:r>
            <a:r>
              <a:rPr lang="en-US" sz="2200" dirty="0"/>
              <a:t>" and the </a:t>
            </a:r>
            <a:r>
              <a:rPr lang="en-US" sz="2200" b="1" dirty="0"/>
              <a:t>same number of channels </a:t>
            </a:r>
            <a:r>
              <a:rPr lang="en-US" sz="2200" dirty="0"/>
              <a:t>as "</a:t>
            </a:r>
            <a:r>
              <a:rPr lang="en-US" sz="2200" dirty="0" err="1"/>
              <a:t>im</a:t>
            </a:r>
            <a:r>
              <a:rPr lang="en-US" sz="2200" dirty="0"/>
              <a:t>”</a:t>
            </a:r>
          </a:p>
          <a:p>
            <a:pPr lvl="1"/>
            <a:r>
              <a:rPr lang="en-US" sz="2200" b="1" dirty="0"/>
              <a:t>Loop over the pixels </a:t>
            </a:r>
            <a:r>
              <a:rPr lang="en-US" sz="2200" dirty="0"/>
              <a:t>and </a:t>
            </a:r>
            <a:r>
              <a:rPr lang="en-US" sz="2200" b="1" dirty="0"/>
              <a:t>map back </a:t>
            </a:r>
            <a:r>
              <a:rPr lang="en-US" sz="2200" dirty="0"/>
              <a:t>to the old coordinates.</a:t>
            </a:r>
          </a:p>
          <a:p>
            <a:pPr lvl="1"/>
            <a:r>
              <a:rPr lang="en-US" sz="2200" dirty="0"/>
              <a:t> Use</a:t>
            </a:r>
            <a:r>
              <a:rPr lang="en-US" sz="2200" b="1" dirty="0"/>
              <a:t> nearest-neighbor </a:t>
            </a:r>
            <a:r>
              <a:rPr lang="en-US" sz="2200" dirty="0"/>
              <a:t>interpolate to fill in the image.</a:t>
            </a:r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466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1.2 Nearest Neighbor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You can try your function in </a:t>
            </a:r>
            <a:r>
              <a:rPr lang="en-US" sz="25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tryhw1.py</a:t>
            </a:r>
            <a:r>
              <a:rPr lang="en-US" sz="2500" dirty="0"/>
              <a:t>:</a:t>
            </a:r>
          </a:p>
          <a:p>
            <a:pPr marL="857250" lvl="2" indent="0">
              <a:buNone/>
            </a:pP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uwimg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import * </a:t>
            </a:r>
          </a:p>
          <a:p>
            <a:pPr marL="857250" lvl="2" indent="0">
              <a:buNone/>
            </a:pP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load_image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("data/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dogsmall.jpg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") </a:t>
            </a:r>
          </a:p>
          <a:p>
            <a:pPr marL="857250" lvl="2" indent="0">
              <a:buNone/>
            </a:pP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a =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nn_resize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im.w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*4, </a:t>
            </a: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im.h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*4) </a:t>
            </a:r>
          </a:p>
          <a:p>
            <a:pPr marL="857250" lvl="2" indent="0">
              <a:buNone/>
            </a:pPr>
            <a:r>
              <a:rPr lang="en-US" sz="20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save_image</a:t>
            </a:r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(a, "dog4x-nn")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83406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1.3 Bilinear Interpolation</a:t>
            </a:r>
            <a:endParaRPr lang="en-US" dirty="0"/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bilinear_interpolate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float x, float y, int c)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performs </a:t>
            </a:r>
            <a:r>
              <a:rPr lang="en-US" sz="2500" b="1" dirty="0"/>
              <a:t>bilinear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”</a:t>
            </a:r>
            <a:r>
              <a:rPr lang="en-US" sz="2500" dirty="0"/>
              <a:t>, given a floating </a:t>
            </a:r>
            <a:r>
              <a:rPr lang="en-US" sz="2500" b="1" dirty="0"/>
              <a:t>column value "x"</a:t>
            </a:r>
            <a:r>
              <a:rPr lang="en-US" sz="2500" dirty="0"/>
              <a:t>, </a:t>
            </a:r>
            <a:r>
              <a:rPr lang="en-US" sz="2500" b="1" dirty="0"/>
              <a:t>row value "y" </a:t>
            </a:r>
            <a:r>
              <a:rPr lang="en-US" sz="2500" dirty="0"/>
              <a:t>and integer </a:t>
            </a:r>
            <a:r>
              <a:rPr lang="en-US" sz="2500" b="1" dirty="0"/>
              <a:t>channel "c"</a:t>
            </a:r>
            <a:r>
              <a:rPr lang="en-US" sz="2500" dirty="0"/>
              <a:t>. It interpolates and returns the interpolated value.</a:t>
            </a:r>
            <a:endParaRPr lang="en-US" sz="25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13CC2-87A3-4AA8-B92C-287AEC0F2D66}"/>
              </a:ext>
            </a:extLst>
          </p:cNvPr>
          <p:cNvSpPr/>
          <p:nvPr/>
        </p:nvSpPr>
        <p:spPr>
          <a:xfrm>
            <a:off x="7305040" y="401638"/>
            <a:ext cx="1249680" cy="13458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0883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1.4 Bilinear Resizing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bilinear_resize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int w, int h)</a:t>
            </a:r>
          </a:p>
          <a:p>
            <a:pPr lvl="1"/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uses </a:t>
            </a:r>
            <a:r>
              <a:rPr lang="en-US" sz="2500" b="1" dirty="0"/>
              <a:t>bilinear</a:t>
            </a:r>
            <a:r>
              <a:rPr lang="en-US" sz="2500" dirty="0"/>
              <a:t> interpolation on </a:t>
            </a:r>
            <a:r>
              <a:rPr lang="en-US" sz="2500" b="1" dirty="0"/>
              <a:t>image "</a:t>
            </a:r>
            <a:r>
              <a:rPr lang="en-US" sz="2500" b="1" dirty="0" err="1"/>
              <a:t>im</a:t>
            </a:r>
            <a:r>
              <a:rPr lang="en-US" sz="2500" b="1" dirty="0"/>
              <a:t>" </a:t>
            </a:r>
            <a:r>
              <a:rPr lang="en-US" sz="2500" dirty="0"/>
              <a:t>to construct a new image of size </a:t>
            </a:r>
            <a:r>
              <a:rPr lang="en-US" sz="2500" b="1" dirty="0"/>
              <a:t>"w x h”</a:t>
            </a:r>
          </a:p>
          <a:p>
            <a:pPr lvl="1"/>
            <a:r>
              <a:rPr lang="en-US" sz="2200" dirty="0"/>
              <a:t>Create </a:t>
            </a:r>
            <a:r>
              <a:rPr lang="en-US" sz="2200" b="1" dirty="0"/>
              <a:t>a new image </a:t>
            </a:r>
            <a:r>
              <a:rPr lang="en-US" sz="2200" dirty="0"/>
              <a:t>that is </a:t>
            </a:r>
            <a:r>
              <a:rPr lang="en-US" sz="2200" b="1" dirty="0"/>
              <a:t>"w x h</a:t>
            </a:r>
            <a:r>
              <a:rPr lang="en-US" sz="2200" dirty="0"/>
              <a:t>" and the </a:t>
            </a:r>
            <a:r>
              <a:rPr lang="en-US" sz="2200" b="1" dirty="0"/>
              <a:t>same number of channels </a:t>
            </a:r>
            <a:r>
              <a:rPr lang="en-US" sz="2200" dirty="0"/>
              <a:t>as "</a:t>
            </a:r>
            <a:r>
              <a:rPr lang="en-US" sz="2200" dirty="0" err="1"/>
              <a:t>im</a:t>
            </a:r>
            <a:r>
              <a:rPr lang="en-US" sz="2200" dirty="0"/>
              <a:t>”</a:t>
            </a:r>
          </a:p>
          <a:p>
            <a:pPr lvl="1"/>
            <a:r>
              <a:rPr lang="en-US" sz="2200" b="1" dirty="0"/>
              <a:t>Loop over the pixels </a:t>
            </a:r>
            <a:r>
              <a:rPr lang="en-US" sz="2200" dirty="0"/>
              <a:t>and </a:t>
            </a:r>
            <a:r>
              <a:rPr lang="en-US" sz="2200" b="1" dirty="0"/>
              <a:t>map back </a:t>
            </a:r>
            <a:r>
              <a:rPr lang="en-US" sz="2200" dirty="0"/>
              <a:t>to the old coordinates.</a:t>
            </a:r>
          </a:p>
          <a:p>
            <a:pPr lvl="1"/>
            <a:r>
              <a:rPr lang="en-US" sz="2200" dirty="0"/>
              <a:t> Use</a:t>
            </a:r>
            <a:r>
              <a:rPr lang="en-US" sz="2200" b="1" dirty="0"/>
              <a:t> bilinear </a:t>
            </a:r>
            <a:r>
              <a:rPr lang="en-US" sz="2200" dirty="0"/>
              <a:t>interpolate to fill in the image.</a:t>
            </a:r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154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b="1" dirty="0"/>
              <a:t>2.1 Create your box filter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l1_normalize(image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sz="2200" dirty="0"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This function </a:t>
            </a:r>
            <a:r>
              <a:rPr lang="en-US" sz="2500" b="1" dirty="0"/>
              <a:t>divides each value </a:t>
            </a:r>
            <a:r>
              <a:rPr lang="en-US" sz="2500" dirty="0"/>
              <a:t>in an image “</a:t>
            </a:r>
            <a:r>
              <a:rPr lang="en-US" sz="2500" dirty="0" err="1"/>
              <a:t>im</a:t>
            </a:r>
            <a:r>
              <a:rPr lang="en-US" sz="2500" dirty="0"/>
              <a:t>” </a:t>
            </a:r>
            <a:r>
              <a:rPr lang="en-US" sz="2500" b="1" dirty="0"/>
              <a:t>by the sum</a:t>
            </a:r>
            <a:r>
              <a:rPr lang="en-US" sz="2500" dirty="0"/>
              <a:t> of all the values in the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460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b="1" dirty="0"/>
              <a:t>2.1 Create your box filter</a:t>
            </a:r>
          </a:p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image </a:t>
            </a:r>
            <a:r>
              <a:rPr lang="en-US" sz="22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(int w)</a:t>
            </a:r>
          </a:p>
          <a:p>
            <a:pPr marL="457200" lvl="1" indent="0">
              <a:buNone/>
            </a:pPr>
            <a:endParaRPr lang="en-US" sz="2200" dirty="0">
              <a:solidFill>
                <a:srgbClr val="C00000"/>
              </a:solidFill>
              <a:latin typeface="Consolas" panose="020B0609020204030204" pitchFamily="49" charset="0"/>
              <a:ea typeface="Consolas" charset="0"/>
              <a:cs typeface="Consolas" panose="020B0609020204030204" pitchFamily="49" charset="0"/>
            </a:endParaRPr>
          </a:p>
          <a:p>
            <a:pPr marL="457200" lvl="1" indent="0">
              <a:buNone/>
            </a:pPr>
            <a:r>
              <a:rPr lang="en-US" sz="2500" dirty="0"/>
              <a:t>We will only use </a:t>
            </a:r>
            <a:r>
              <a:rPr lang="en-US" sz="2500" b="1" dirty="0"/>
              <a:t>square box filters</a:t>
            </a:r>
            <a:r>
              <a:rPr lang="en-US" sz="2500" dirty="0"/>
              <a:t>, so just make your filter w x w</a:t>
            </a:r>
            <a:r>
              <a:rPr lang="en-US" sz="2500" dirty="0">
                <a:ea typeface="Consolas" charset="0"/>
                <a:cs typeface="Consolas" charset="0"/>
              </a:rPr>
              <a:t>.</a:t>
            </a:r>
          </a:p>
          <a:p>
            <a:pPr lvl="1">
              <a:buFontTx/>
              <a:buChar char="-"/>
            </a:pPr>
            <a:r>
              <a:rPr lang="en-US" sz="2200" dirty="0"/>
              <a:t>Change the </a:t>
            </a:r>
            <a:r>
              <a:rPr lang="en-US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make_image</a:t>
            </a:r>
            <a:r>
              <a:rPr lang="en-US" sz="2200" dirty="0"/>
              <a:t> arguments</a:t>
            </a:r>
          </a:p>
          <a:p>
            <a:pPr lvl="2">
              <a:buFontTx/>
              <a:buChar char="-"/>
            </a:pPr>
            <a:r>
              <a:rPr lang="en-US" sz="1800" dirty="0"/>
              <a:t>image of width = height = w </a:t>
            </a:r>
          </a:p>
          <a:p>
            <a:pPr lvl="2">
              <a:buFontTx/>
              <a:buChar char="-"/>
            </a:pPr>
            <a:r>
              <a:rPr lang="en-US" sz="1800" dirty="0"/>
              <a:t>number of channels = 1</a:t>
            </a:r>
          </a:p>
          <a:p>
            <a:pPr lvl="2">
              <a:buFontTx/>
              <a:buChar char="-"/>
            </a:pPr>
            <a:r>
              <a:rPr lang="en-US" sz="1800" dirty="0"/>
              <a:t>all entries equal to 1. </a:t>
            </a:r>
          </a:p>
          <a:p>
            <a:pPr marL="457200" lvl="1" indent="0">
              <a:buNone/>
            </a:pPr>
            <a:r>
              <a:rPr lang="en-US" sz="2200" dirty="0"/>
              <a:t>- Then use 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200" dirty="0">
                <a:cs typeface="Consolas" panose="020B0609020204030204" pitchFamily="49" charset="0"/>
              </a:rPr>
              <a:t> </a:t>
            </a:r>
            <a:r>
              <a:rPr lang="en-US" sz="2200" dirty="0"/>
              <a:t>to </a:t>
            </a:r>
            <a:r>
              <a:rPr lang="en-US" sz="2200" b="1" dirty="0"/>
              <a:t>normalize</a:t>
            </a:r>
            <a:r>
              <a:rPr lang="en-US" sz="2200" dirty="0"/>
              <a:t> your filter.</a:t>
            </a:r>
            <a:endParaRPr lang="en-US" sz="2200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970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Test your code:</a:t>
            </a:r>
          </a:p>
          <a:p>
            <a:pPr lvl="1"/>
            <a:r>
              <a:rPr lang="en-US" sz="2700" dirty="0"/>
              <a:t>Use command </a:t>
            </a:r>
            <a:r>
              <a:rPr lang="en-US" sz="22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./main test hw1</a:t>
            </a:r>
            <a:r>
              <a:rPr lang="en-US" sz="2700" dirty="0"/>
              <a:t> to make sure your functions pass the tests.</a:t>
            </a:r>
          </a:p>
          <a:p>
            <a:pPr lvl="1"/>
            <a:r>
              <a:rPr lang="en-US" sz="2700" dirty="0"/>
              <a:t>Use python </a:t>
            </a:r>
            <a:r>
              <a:rPr lang="en-US" sz="2400" dirty="0">
                <a:highlight>
                  <a:srgbClr val="C0C0C0"/>
                </a:highlight>
                <a:latin typeface="Simplified Arabic Fixed" panose="02070309020205020404" pitchFamily="49" charset="-78"/>
                <a:cs typeface="Simplified Arabic Fixed" panose="02070309020205020404" pitchFamily="49" charset="-78"/>
              </a:rPr>
              <a:t>tryhw1.py</a:t>
            </a:r>
            <a:r>
              <a:rPr lang="en-US" sz="2700" dirty="0"/>
              <a:t> to check out output images.</a:t>
            </a: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r>
              <a:rPr lang="en-US" b="1" dirty="0"/>
              <a:t>Turn it in:</a:t>
            </a:r>
          </a:p>
          <a:p>
            <a:pPr lvl="1"/>
            <a:r>
              <a:rPr lang="en-US" sz="2700" dirty="0"/>
              <a:t>Turn in your 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resize_image.c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(including 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400" dirty="0">
                <a:cs typeface="Simplified Arabic Fixed" panose="02070309020205020404" pitchFamily="49" charset="-78"/>
              </a:rPr>
              <a:t> </a:t>
            </a:r>
            <a:r>
              <a:rPr lang="en-US" sz="2700" dirty="0"/>
              <a:t>on canvas under Homework 1. </a:t>
            </a:r>
          </a:p>
          <a:p>
            <a:pPr lvl="1"/>
            <a:r>
              <a:rPr lang="en-US" sz="2700" dirty="0"/>
              <a:t>Save 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l1_normalize</a:t>
            </a:r>
            <a:r>
              <a:rPr lang="en-US" sz="2400" dirty="0"/>
              <a:t> </a:t>
            </a:r>
            <a:r>
              <a:rPr lang="en-US" sz="2700" dirty="0"/>
              <a:t>and</a:t>
            </a:r>
            <a:r>
              <a:rPr lang="en-US" sz="2400" dirty="0"/>
              <a:t> </a:t>
            </a:r>
            <a:r>
              <a:rPr lang="en-US" sz="2400" dirty="0" err="1">
                <a:highlight>
                  <a:srgbClr val="C0C0C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make_box_filter</a:t>
            </a:r>
            <a:r>
              <a:rPr lang="en-US" sz="2400" dirty="0"/>
              <a:t> </a:t>
            </a:r>
            <a:r>
              <a:rPr lang="en-US" sz="2700" dirty="0"/>
              <a:t>for your next assignment. You will need them. </a:t>
            </a:r>
          </a:p>
          <a:p>
            <a:pPr marL="457200" lvl="1" indent="0">
              <a:buNone/>
            </a:pPr>
            <a:endParaRPr lang="en-US" sz="2200" dirty="0">
              <a:ea typeface="Calibri" charset="0"/>
              <a:cs typeface="Calibri" charset="0"/>
            </a:endParaRPr>
          </a:p>
          <a:p>
            <a:pPr lvl="2"/>
            <a:endParaRPr lang="en-US" sz="1800" dirty="0">
              <a:ea typeface="Calibri" charset="0"/>
              <a:cs typeface="Calibri" charset="0"/>
            </a:endParaRPr>
          </a:p>
          <a:p>
            <a:pPr marL="914400" lvl="2" indent="0">
              <a:buNone/>
            </a:pPr>
            <a:endParaRPr lang="en-US" sz="1800" dirty="0">
              <a:ea typeface="Calibri" charset="0"/>
              <a:cs typeface="Calibri" charset="0"/>
            </a:endParaRPr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8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1256</Words>
  <Application>Microsoft Office PowerPoint</Application>
  <PresentationFormat>On-screen Show (4:3)</PresentationFormat>
  <Paragraphs>203</Paragraphs>
  <Slides>101</Slides>
  <Notes>89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8" baseType="lpstr">
      <vt:lpstr>Arial</vt:lpstr>
      <vt:lpstr>Arial Rounded MT Bold</vt:lpstr>
      <vt:lpstr>Calibri</vt:lpstr>
      <vt:lpstr>Consolas</vt:lpstr>
      <vt:lpstr>Simplified Arabic Fixed</vt:lpstr>
      <vt:lpstr>Ubuntu</vt:lpstr>
      <vt:lpstr>Office Theme</vt:lpstr>
      <vt:lpstr>  Computer Vision   CSE 455 Filters  Linda Shapiro Professor of Computer Science &amp; Engineering Professor of Electrical Engineering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LOOK AT HOW MUCH BETTER</vt:lpstr>
      <vt:lpstr>How do?</vt:lpstr>
      <vt:lpstr>How do? Averaging!</vt:lpstr>
      <vt:lpstr>How do? Averaging!</vt:lpstr>
      <vt:lpstr>What is averaging?</vt:lpstr>
      <vt:lpstr>What is averaging? A weighted sum</vt:lpstr>
      <vt:lpstr>What is averaging? A weighted sum</vt:lpstr>
      <vt:lpstr>Call this operation “convolution”</vt:lpstr>
      <vt:lpstr>Convolutions on larger images</vt:lpstr>
      <vt:lpstr>Kernel slides across image</vt:lpstr>
      <vt:lpstr>Convolutions on larger images</vt:lpstr>
      <vt:lpstr>This is called box filter</vt:lpstr>
      <vt:lpstr>Box filters smooth image</vt:lpstr>
      <vt:lpstr>Box filters smooth image</vt:lpstr>
      <vt:lpstr>Now we resize our smoothed image</vt:lpstr>
      <vt:lpstr>So much better!</vt:lpstr>
      <vt:lpstr>Box filters have artifacts</vt:lpstr>
      <vt:lpstr>Box filters have artifacts</vt:lpstr>
      <vt:lpstr>Box filters: vertical + horizontal streaking</vt:lpstr>
      <vt:lpstr>Box filters: vertical + horizontal streaking</vt:lpstr>
      <vt:lpstr>Box filters: vertical + horizontal streaking</vt:lpstr>
      <vt:lpstr>Box filters: vertical + horizontal streaking</vt:lpstr>
      <vt:lpstr>We want a smoothly weighted kernel</vt:lpstr>
      <vt:lpstr>Gaussians</vt:lpstr>
      <vt:lpstr>2d Gaussian</vt:lpstr>
      <vt:lpstr>Better smoothing with Gaussians</vt:lpstr>
      <vt:lpstr>Better smoothing with Gaussians</vt:lpstr>
      <vt:lpstr>Better smoothing with Gaussians</vt:lpstr>
      <vt:lpstr>Wow, so what was that convolution thing??</vt:lpstr>
      <vt:lpstr>Wow, so what was that convolution thing??</vt:lpstr>
      <vt:lpstr>Calculate it, go!</vt:lpstr>
      <vt:lpstr>Calculate it, go!</vt:lpstr>
      <vt:lpstr>Guess that kernel!</vt:lpstr>
      <vt:lpstr>Highpass Kernel: finds edges (applied to the graytone image!)</vt:lpstr>
      <vt:lpstr>Guess that kernel!</vt:lpstr>
      <vt:lpstr>Identity Kernel: Does nothing!</vt:lpstr>
      <vt:lpstr>Guess that kernel!</vt:lpstr>
      <vt:lpstr>Sharpen Kernel: sharpens! (applied to all three bands)</vt:lpstr>
      <vt:lpstr>Guess that kernel!</vt:lpstr>
      <vt:lpstr>Emboss Kernel: stylin’ (applied to all three bands)</vt:lpstr>
      <vt:lpstr>Guess those kernels!</vt:lpstr>
      <vt:lpstr>Sobel Kernels: edges (applied to a graytone image and thresholded)</vt:lpstr>
      <vt:lpstr>Sobel Kernels: edges and gradient!</vt:lpstr>
      <vt:lpstr>Sobel Kernels: edges and gradient!</vt:lpstr>
      <vt:lpstr>And so much more!!</vt:lpstr>
      <vt:lpstr>Assignment 1</vt:lpstr>
      <vt:lpstr>First things first!</vt:lpstr>
      <vt:lpstr>Assignment 1</vt:lpstr>
      <vt:lpstr>To Do #1 </vt:lpstr>
      <vt:lpstr>To Do #2 </vt:lpstr>
      <vt:lpstr>To Do #2 </vt:lpstr>
      <vt:lpstr>To Do #3 </vt:lpstr>
      <vt:lpstr>To Do #4 </vt:lpstr>
      <vt:lpstr>To Do #5 </vt:lpstr>
      <vt:lpstr>To Do #6 </vt:lpstr>
      <vt:lpstr>Assignment 1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219</cp:revision>
  <dcterms:created xsi:type="dcterms:W3CDTF">2013-01-06T19:09:38Z</dcterms:created>
  <dcterms:modified xsi:type="dcterms:W3CDTF">2020-04-13T20:33:54Z</dcterms:modified>
</cp:coreProperties>
</file>