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ink/ink1.xml" ContentType="application/inkml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99" r:id="rId3"/>
    <p:sldId id="302" r:id="rId4"/>
    <p:sldId id="303" r:id="rId5"/>
    <p:sldId id="304" r:id="rId6"/>
    <p:sldId id="305" r:id="rId7"/>
    <p:sldId id="306" r:id="rId8"/>
    <p:sldId id="308" r:id="rId9"/>
    <p:sldId id="269" r:id="rId10"/>
    <p:sldId id="270" r:id="rId11"/>
    <p:sldId id="309" r:id="rId12"/>
    <p:sldId id="310" r:id="rId13"/>
    <p:sldId id="311" r:id="rId14"/>
    <p:sldId id="312" r:id="rId15"/>
    <p:sldId id="313" r:id="rId16"/>
    <p:sldId id="278" r:id="rId17"/>
    <p:sldId id="279" r:id="rId18"/>
    <p:sldId id="280" r:id="rId19"/>
    <p:sldId id="281" r:id="rId20"/>
    <p:sldId id="282" r:id="rId21"/>
    <p:sldId id="257" r:id="rId22"/>
    <p:sldId id="290" r:id="rId23"/>
    <p:sldId id="291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92" r:id="rId35"/>
    <p:sldId id="293" r:id="rId36"/>
    <p:sldId id="294" r:id="rId37"/>
    <p:sldId id="271" r:id="rId38"/>
    <p:sldId id="272" r:id="rId39"/>
    <p:sldId id="273" r:id="rId40"/>
    <p:sldId id="274" r:id="rId41"/>
    <p:sldId id="275" r:id="rId42"/>
    <p:sldId id="277" r:id="rId43"/>
    <p:sldId id="295" r:id="rId44"/>
    <p:sldId id="296" r:id="rId45"/>
    <p:sldId id="324" r:id="rId46"/>
    <p:sldId id="314" r:id="rId47"/>
    <p:sldId id="315" r:id="rId48"/>
    <p:sldId id="316" r:id="rId49"/>
    <p:sldId id="317" r:id="rId50"/>
    <p:sldId id="318" r:id="rId51"/>
    <p:sldId id="283" r:id="rId52"/>
    <p:sldId id="284" r:id="rId53"/>
    <p:sldId id="285" r:id="rId54"/>
    <p:sldId id="319" r:id="rId55"/>
    <p:sldId id="320" r:id="rId56"/>
    <p:sldId id="321" r:id="rId57"/>
    <p:sldId id="286" r:id="rId58"/>
    <p:sldId id="325" r:id="rId59"/>
    <p:sldId id="287" r:id="rId60"/>
    <p:sldId id="288" r:id="rId61"/>
    <p:sldId id="289" r:id="rId62"/>
    <p:sldId id="322" r:id="rId63"/>
    <p:sldId id="323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53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image" Target="../media/image91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0T16:19:04.9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1029 10933 653 0,'2'0'28'0,"1"1"-3"0,0-1 26 15,-2 0-10-15,-1 0-6 0,-1 0-7 16,1 0-6-16,0 0-9 16,0 0-4-16,0 0 0 15,0 0 1-15,0 0 17 0,0 0 11 16,0 0 20-16,0 0 5 16,0 0-4-16,0 0-8 15,0 0-14-15,0 0-8 16,-1 0-12-16,1 0-5 15,0 0-8-15,0 0 0 16,0 0-2-16,0-1 2 16,0 1-2-16,0 0 0 0,0 0-1 15,0 0 0-15,0 0 0 16,0 0 0-16,0 0 0 16,0 0 0-16,0 0-1 15,0 0 0-15,0 0-2 16,0 0 1-16,0 0-1 15,0 0 1-15,0 0 0 16,0 0-1-16,0 0 1 16,0 0-1-16,0 0-1 15,0 0 0-15,0 0-1 16,0-2 1-16,0 2 2 16,0 0 1-16,0-1 0 15,0 0 1-15,3 0 0 16,7 0-1-16,2-1 1 15,-2-1 0-15,32-8-1 16,-32 8 0-16,2 0 0 16,-2 1 1-16,-1-1-1 0,1 2 0 15,-4 0 0-15,1 1 0 16,0 0 1-16,-1-1-1 16,0 2 0-16,-2 0 1 15,0 0-1-15,-4-1 0 16,0 0 1-16,0 0 0 15,0 0 1-15,0 0 1 16,0 0 0-16,1 4 0 16,5 4 1-16,1 0 2 0,0 1 1 15,31 29 0-15,-29-27-1 16,-1 0-1-16,-1 0 0 16,1 2-1-16,-2-2 2 15,1-4 1-15,0 0 4 16,-3-4 3-16,3 2-3 15,-3-2-1-15,1 2-4 16,0-1-2-16,-3 1 0 16,2 1 0-16,-4-2 1 15,0 3-1-15,2-1 3 16,0 0 0-16,-1-2-1 16,-1 1 1-16,0 1-3 15,0-2-1-15,0 4-1 16,-1 0 1-16,-1-3 1 15,-1 3 1-15,-1-1 2 16,0-2 1-16,-1 5 0 0,-1-2-2 16,-2 1-1-16,1 2-1 15,-1-2-1-15,0 1-1 16,1-5 1-16,0 1-1 16,0-3 1-16,1-1 1 15,2 1 0-15,-1 0 0 16,0 2-2-16,-2-2-1 15,0 3-1-15,0-4 2 16,1 1 1-16,-1 0 2 0,1 1 3 16,-1-4 2-16,4 1 2 15,-1 0 0-15,3-1-4 16,0 0-2-16,0 0-4 16,0 0 0-16,0 0 1 15,-7 1 1-15,1-1 3 16,-1 0 1-16,2 0-1 15,0-1-2-15,2 0-1 16,-1 0 0-16,1-1-1 16,1 1 2-16,0 0-1 15,-1 0 2-15,2 0 1 16,-1 0 0-16,1 0 3 16,0-1 0-16,-2 1-1 15,1 0-2-15,1 0-5 16,-2-1 0-16,1-1-2 15,-1 1 0-15,1-4 0 16,-2 0 0-16,-1-3 1 0,2 1 0 16,-1-1 0-1,-12-27-1-15,17 30 0 0,0 0-2 16,0 1 0-16,-2-2 0 16,0-2 0-16,2 1 1 15,2-2 0-15,-1 1 0 16,0 2 1-16,0-1 0 15,0 0-1-15,2 2 0 16,-1 0 0-16,1 0 0 16,-2 1 0-16,3-3 1 0,-2 0 0 15,2 1 0-15,3-3 0 16,-2-2 2-16,-1 1-2 16,0-3 1-16,0 3-1 15,-1 2 1-15,0 3-1 16,-1 1 0-16,-2 0-1 15,0 2-1-15,0 1 2 16,0 1 0-16,0 0-1 16,0 0 1-16,0 0 0 15,0 0 1-15,0 0-1 16,0-1 0-16,3-1 0 16,2-2 0-16,-3 3 0 15,1 0 0-15,0-2 0 16,-1 2 0-16,2-1 1 15,-1-1-1-15,0 2 0 0,0-2 0 16,1 1-1-16,-1-1 1 16,0 1 0-16,2-2-1 15,0 2-1-15,0-2 0 16,2 1-1-16,4-2 1 16,1-1 1-16,31-15 1 15,-26 16 0-15,-1 1 0 16,2 0 0-16,-1-2 0 15,-1 0 1-15,-1 1 0 0,1 2 0 16,-2 0 1-16,-6 0-1 16,4 2 1-16,-8 0-1 15,4 0-1-15,-1 0 2 16,-1-2-1-16,0 2 1 16,0 2 0-16,-1 0 0 15,2 0 0-15,0 0-1 16,-3 1 0-16,-1-2-1 15,-3 1 0-15,0-1-1 16,0 1 0-16,0 0 1 16,0 0 0-16,0 0 0 15,4 0 0-15,4 0 0 16,-4 0 0-16,1 1 0 16,-4-1 0-16,0 0-1 15,4 2 1-15,-2-1-1 16,0 0 1-16,4 3-1 15,-4-3 1-15,0 0-1 0,4 4 1 16,-3-3-1-16,-1 0 1 16,1 0 0-16,-2-1 0 15,1 0 0-15,1 0 1 16,-3-1 0-16,3 2 0 16,-3-2-7-16,0 0-3 15,1 1-4-15,-2-1-2 16,0 0 6-16,0 0 2 15,0 0-13-15,0 0-18 0,0 0-67 16,0 0-66-16,1 0 106 16</inkml:trace>
  <inkml:trace contextRef="#ctx0" brushRef="#br0" timeOffset="909.031">1749 11044 372 0,'29'20'104'0,"-29"-20"-83"16</inkml:trace>
  <inkml:trace contextRef="#ctx0" brushRef="#br0" timeOffset="2075.59">1778 11062 222 0,'0'0'120'16,"0"0"-26"-16,0 0-15 15,0 0-29-15,-1 0-13 16,1 0-20-16,0 0-3 16,0 0-4-16,0 0-1 15,0 0-1-15,0 0 0 0,0 0 9 16,0 0 10-16,0 0 17 15,0 0 4-15,0 0-1 16,0 0-7-16,0 0-11 16,-1 0-5-16,0 0-9 15,1 0-5-15,-2 0-5 16,1 0-3-16,1 0-1 16,-1 0-1-16,0 0 2 15,0 0-1-15,0 0 1 16,0 0 2-16,-1 0 3 15,2 0 1-15,0 0 1 16,0 0-2-16,0 0-3 16,-1 0-1-16,0 0 4 15,0 0 0-15,0 0 0 16,1 0-2-16,-1 0-3 16,-1 0-1-16,1 0 1 15,0 0 1-15,0 0 3 0,0-1 3 16,0 1 5-16,0-2 1 15,-1 1 0-15,1 0-2 16,0 0-6-16,0 0-3 16,0 0-2-16,-4 0-2 15,-4-1 0-15,0 2-1 16,-2 0-1-16,-29-1 0 16,27 1-2-16,-1 1 1 15,-1 2-1-15,-1 0 0 0,1 2 1 16,-1 1-1-16,1 0 1 15,0 3-1-15,3 1 1 16,1-1 0-16,4 1-4 16,3 2 0-16,-4-2-2 15,2 1-2-15,2-3 4 16,0-1 0-16,5 0 2 16,7 3 2-16,-2-2 3 15,4 1 1-15,-3-1 2 16,-1-3-2-16,0 2 1 15,0-2 0-15,-1-5 0 16,-1 3 1-16,0-1-1 16,1-1 2-16,1 5-1 15,-1-3 0-15,0 0-1 16,-2 2-1-16,3-3-1 16,-1 1 1-16,3 2 1 15,1-2 0-15,-2 1 1 0,4 2 0 16,-1-3 0-1,-2 1 0-15,1-1 0 0,-1 2-1 16,-2-2 0-16,1 1 1 16,-3-1 0-16,4-2-1 15,-1 0 1-15,-2 3-1 16,2-1-1-16,-5 1 0 16,3 3 0-16,-1-5 0 15,-2 0 2-15,1 1 3 0,-3-3 3 16,0 0 3-16,0 0 1 15,-1 0-1-15,0 0-3 16,0 0 0-16,-1 0 1 16,1 0 4-16,0 1 4 15,-4 4 3-15,1 1 3 16,-1-1 4-16,2-2 12 16,-6 2 3-16,-2-3 0 15,2 3-5-15,-31 27-18 16,29-30-7-16,-1 0-8 15,-3 2-2-15,0-2-2 16,-2 2 0-16,4-2 0 16,0 2-1-16,0-1-1 15,2 1 0-15,0 0-4 16,0 2-2-16,-1 0-6 16,4 1-10-16,1 0-39 15,-3-2-43-15,4 3 66 0</inkml:trace>
  <inkml:trace contextRef="#ctx0" brushRef="#br0" timeOffset="2640.503">1990 10970 511 0,'-14'74'163'16,"14"-76"-165"-16,0 1-41 15</inkml:trace>
  <inkml:trace contextRef="#ctx0" brushRef="#br0" timeOffset="2878.63">1979 11034 127 0,'5'0'76'15,"2"0"-7"-15,4 0-13 16,-2 0-4-16,4 0 1 16,29 5-3-16,-29-5-6 15,3 1-5-15,1-1-8 16,1 0-5-16,2 0-8 16,2 0-4-16,-1 0-6 0,0 0 0 15,-4 0-5-15,-2 1 1 16,-3-1 1-16,-3 0-1 15,-2 0-2-15,-4 0-8 16,-2 0-57-16,-1 0-54 16,0 0 71-16</inkml:trace>
  <inkml:trace contextRef="#ctx0" brushRef="#br0" timeOffset="3118.412">2163 11116 493 0,'-19'89'74'0,"19"-89"-99"16</inkml:trace>
  <inkml:trace contextRef="#ctx0" brushRef="#br0" timeOffset="3897.067">2144 11205 242 0,'0'0'178'0,"0"0"19"0,-2 0-68 16,1 0-66-16,0 0-20 15,0 0-20-15,0 0-4 16,0 0-8-16,-1 0-3 16,1 0-6-16,0 0-1 15,0 0 5-15,0 0 8 0,0 0 17 16,0 0 6-16,-1 0 3 16,1 0-5-16,0 0-14 15,0 0-5-15,0 0-7 16,0 0-3-16,-1 0-4 15,1 0-2-15,0 0 1 16,0 0 2-16,0 0 9 16,0 0 7-16,0 0 8 15,-1 0 3-15,1 0-2 16,0 0-3-16,0 0-7 16,0 0-3-16,0 0-10 15,-1 0-2-15,1 0-3 16,0 0 0-16,-1 0 0 15,-3 1 1-15,1 0 0 16,-2 1-1-16,1-1 1 16,-1 2-1-16,2-2 0 15,-1 0-1-15,2 0 0 16,-3 2 1-16,1-2 2 0,4-1 0 16,0 0 8-16,0 0 1 15,0 0 0-15,0 0-1 16,0 0-8-16,-1 0-2 15,1 0-2-15,0 0-1 16,0 0 0-16,0 0 1 16,0 0 0-16,-1 0 1 15,2 1 1-15,0 1 0 0,0 0 0 16,2 1 0 0,-1-1 1-16,1-1 0 0,5 4-1 15,1-1 1-15,0 0-1 16,0-1 0-16,1 1 1 15,1-2-1-15,0 0 0 16,28 12 1-16,-28-14-1 16,0 0 1-16,0 0 0 15,-3 0 0-15,-2 0 1 16,-2 3-1-16,-3-3 1 16,0 0 0-16,0 0-1 15,0 0-1-15,0 0 0 16,0 0 0-16,0 0-1 15,0 0 0-15,0 0 0 16,0 0-2-16,0 0-15 16,0 0-20-16,0 0-105 15,0 0-117-15,0 0 162 0</inkml:trace>
  <inkml:trace contextRef="#ctx0" brushRef="#br0" timeOffset="4494.972">2621 11179 399 0,'-1'5'102'0,"1"-5"-87"16</inkml:trace>
  <inkml:trace contextRef="#ctx0" brushRef="#br0" timeOffset="5596.885">2620 11178 177 0,'0'-1'148'16,"0"0"14"-16,0 0-11 15,0 0-9-15,0-1-28 16,3-1-20-16,-1 1-44 15,0-4-19-15,2-4-24 16,0 0-6-16,1 7-3 16,2-3-1-16,0 4 1 0,0-1-1 15,-1 0 1-15,0 0 1 16,-2 0 1-16,2-3 0 16,1 2 6-16,-1 0 1 15,1 1 0-15,0 1-1 16,-1-1-1-16,3 2-1 15,-4 0 0-15,2 1 0 16,-1 0 0-16,-1 0-1 16,-1 1 0-16,1 0-1 15,1 3 0-15,1 0 0 0,-1-1 2 16,3 7 0-16,27 28 1 16,-32-29 1-16,4 5 1 15,-2-3-1-15,-4 2-2 16,1-1 0-16,-1 1-1 15,1-2-1-15,1 0-1 16,-4 1 0-16,3-3-1 16,-3 1 1-16,0-1 0 15,5 0 1-15,-5-3 0 16,2 2 0-16,-2-1 1 16,-2 0-1-16,2 3 0 15,1-1 0-15,-1 2 0 16,-4 0 0-16,-3 2 0 15,0 1 1-15,3 0 1 16,-2-1 2-16,0-1 5 16,-1-2 4-16,-2-2 3 0,0 2 0 15,-4-2-2-15,2-1-2 16,-3 1-7-16,-1-1-1 16,-2 2-6-16,-3 0-1 15,-3-1-2-15,0 0 2 16,0-2 1-16,1-1 2 15,1-5 1-15,4 1-1 16,0-2-1-16,0-2-1 0,5 2 0 16,0-1 0-16,3 2 1 15,2-2 1-15,1-1 1 16,1 2 1-16,1-2 3 16,1-1 2-16,-2 1-1 15,2-1 1-15,3 2-2 16,0 1-2-16,-2 0-1 15,2-1-2-15,0 1-2 16,0 0-3-16,0 0-1 16,0 0 1-16,5-4 0 15,4-1 1-15,4 0 1 16,28-13 0-16,-29 18 1 16,1 0 1-16,-1 0 1 15,1 1 1-15,1 0 0 16,1 0-1-16,0-1 0 15,0-1-1-15,1 1 2 16,-1 0 3-16,3 1 3 16,0 0 2-16,0 1 2 0,-2 0 1 15,-1 1-1-15,-2 0 0 16,0 4-1-16,3-2-2 16,-2 2-3-16,-3 2 0 15,1-3 0-15,-4 0 0 16,-2 2 1-16,3-1 1 15,-3 2 0-15,3 1-1 0,-2 1 0 16,3 1-1-16,-2 1 0 16,-2 1-1-16,3 1 2 15,-7 1 0-15,2-1-2 16,-2-5-2-16,0 1-6 16,0-2-6-16,-2 1-17 15,-2-2-23-15,-3 0-117 16,0 0-153-16,-1 1 200 15</inkml:trace>
  <inkml:trace contextRef="#ctx0" brushRef="#br0" timeOffset="13924.748">3295 10755 25 0,'0'0'15'0,"0"0"1"16,0 0 3-16,0 0 6 15,0 0 21-15,0 0 10 16,0 0 16-16,0 0 7 16,0 0-8-16,0 0-4 15,0 0-19-15,0 0-11 16,0 0-10-16,0 0-2 0,0 0 7 15,0 0 8-15,0 0 12 16,0 0-2-16,0 0-5 16,0 0-7-16,0 0-10 15,0 0-2-15,0-1-5 16,0 0 0-16,0 1-6 16,0-1 1-16,0-1 0 15,0 1 0-15,0 0-6 16,0 0-1-16,0 0-6 15,0 0 0-15,0 1 1 16,0-1 3-16,0-1 6 16,0 2 4-16,0 0 7 15,0 0 0-15,0-1 1 16,0 1-2-16,0-1-3 16,0 0-2-16,0 0-6 15,0 0-3-15,0 1-3 16,0 0 1-16,0 0 3 15,0-1 2-15,0-1 5 0,0 1 2 16,0 1-2-16,0 0 1 16,0 0 1-16,0 0 2 15,0 0 2-15,0 0 0 16,0 0-3-16,0 0-2 16,0 0 0-16,0-1 0 15,0 0 0-15,0 0-4 16,-1 0-7-16,0-1-5 15,0 1-5-15,0 0-1 0,-3 0 2 16,-6-4 1-16,-1 1 1 16,1 0 1-16,-28-3-1 15,28 9 0-15,0-2-2 16,3-2-1-16,-1 2 0 16,1 4 0-16,2-3-1 15,-1 1 0-15,2-2-4 16,3-1-1-16,0 1 4 15,0 0-1-15,1 0 5 16,0 0-1-16,0 0-4 16,0 0-1-16,0 0 1 15,0 0 0-15,0 0 3 16,0 5 0-16,0 1 1 16,1 4 0-16,0-5 1 15,2 4-1-15,-1 0 1 16,0-2 0-16,2 3-1 15,-2 1 1-15,11 24 0 0,-9-25 1 16,-1-3-1-16,0-1 0 16,1 6 0-16,-1-3 0 15,2 0 0-15,0 3-1 16,0-3 2-16,-3 2 0 16,2-3 0-16,-3-1 1 15,2 1 0-15,2-3 0 16,-3 2-1-16,1-1 0 0,-1 1 0 15,0-1 0-15,-1 1 1 16,-1 1 0-16,0-5 0 16,-1 4 0-16,-1-1 1 15,3 0 1-15,-1 1 2 16,-1-2 3-16,0-1 5 16,-3-1 4-16,3-3 8 15,0 0 4-15,0 0-1 16,0 0-3-16,0 0-11 15,-1 0-5-15,-1 0-5 16,-7 1 2-16,-2 1 3 16,3-2 1-16,-29 3 2 15,30-6-1-15,-4 0-1 16,2-1-1-16,1-1-2 16,-3-1-1-16,3 0-4 15,-2 2 0-15,0-2-2 0,1 1-2 16,-1 2-5-16,3-2-3 15,-2 3-6-15,0 2-1 16,-1-1-10-16,-2 1-9 16,5-1-40-16,0 1-28 15,3 0-56-15,5 0-25 16,0 1-73-16,0-1-47 16,0-1 197-16</inkml:trace>
  <inkml:trace contextRef="#ctx0" brushRef="#br0" timeOffset="14304.578">3521 10694 373 0,'28'-13'64'0,"-27"6"-59"16</inkml:trace>
  <inkml:trace contextRef="#ctx0" brushRef="#br0" timeOffset="15093.054">3550 10659 213 0,'0'-1'94'0,"0"0"-51"16,0 0-19-16,0-1-23 16,2-5-5-16,1 0-6 15,-2 2 0-15,0 2 3 16,1-2 4-16,1 1 4 15,-1 0 2-15,4 1 4 16,1 0 3-16,-3 1 4 16,-2 0 4-16,2-2 3 15,-3 3 2-15,1-1 2 16,0 1 0-16,-2-1 3 16,1 1 1-16,-1 0 6 15,0 0 0-15,0 0 0 0,1 0-1 16,-1 0-2-16,0-1-2 15,0 1 2-15,0 0-2 16,0 0-5-16,0 0-2 16,0 0-7-16,0-1 1 15,0 2 0-15,0 0 1 16,0 0 0-16,0 0-3 16,0 0-4-16,0 0-4 15,1 9-2-15,-1-1-2 0,0 2 2 16,0-1 0-16,-1 3 1 15,-3 29 2-15,1-29 2 16,1-1 0-16,-2-1 6 16,2 0 4-16,0 0 7 15,-3 1 2-15,1-1-4 16,0-1-4-16,0-2-11 16,1 1-3-16,-1-3-5 15,1 2 0-15,1 1 0 16,-1-1-1-16,1 0 1 15,1-3 0-15,1-1 0 16,-1 1-1-16,0-4 0 16,-1 0 1-16,1 0-1 15,0 0 1-15,0 0 0 16,0 0-1-16,0 5 1 16,-2 1-1-16,1 1 0 0,0-3-1 15,0 2 0-15,-1-2 0 16,0 5 0-16,-1-1 0 15,1 0 0-15,-1 0 1 16,2-1-1-16,0-2 0 16,-2 1 0-16,1 0 0 15,1-3 0-15,-2 3-1 16,2-1-1-16,-1 1 1 0,1-3-3 16,0 2-2-16,1-2-10 15,0-1-14-15,-1 1-82 16,1-2-93-16,0 0 128 15</inkml:trace>
  <inkml:trace contextRef="#ctx0" brushRef="#br0" timeOffset="16906.966">3798 10793 247 0,'30'28'121'15,"-29"-28"-46"-15,-2-2-18 16,1-1-30-16,0 3-11 0,0-1-11 16,0 0-2-16,0 1-2 15,0-1 0-15,0 1 1 16,0 0-1-16,0 0 0 15,0 0 0-15,0-1 1 16,0-1 3-16,0 1 11 16,0 0 7-16,0 0 9 15,0 0 0-15,0 0-2 16,0 0-3-16,4-1-5 16,-2 1-2-16,0 0-7 15,-2 0-2-15,0 0 0 16,0 0 5-16,0-1 16 15,0 1 6-15,0 0 8 16,0 0-1-16,0 0-8 16,0 0-6-16,0 0-13 15,0-1-5-15,0 1-6 16,0 0-1-16,0 0-1 0,0 0 2 16,0 0 3-16,0-1 2 15,0 1 2-15,0 0 0 16,0 0-2-16,0 0-4 15,0 0-4-15,0 0-4 16,-1-1-1-16,0 1 0 16,-1 0-2-16,0 0 0 0,-8 0 0 15,-1 1-1-15,0 1 0 16,-27 8 1-16,27-5 0 16,1 3 0-16,2-3 2 15,1 0 0-15,0 0-6 16,4 0-2-16,2-2-7 15,-3 3-3-15,3-5 2 16,0 0 3-16,0 0 7 16,0 0 2-16,-1 0 4 15,1 0 1-15,0 0 0 16,1 0 2-16,0 1-1 16,0 1 0-16,1 2-1 15,2 0-2-15,-2-2 1 16,1 2 0-16,-2-3 1 15,2 3 1-15,3 0-1 16,-3-2 0-16,-1 2 0 16,3-2 0-16,2 0 1 15,-2 2-1-15,4 2 1 16,-4-2 0-16,-3 0 0 0,3-2 1 16,-2-1 0-16,3 2-1 15,-1-1 1-15,2 0 0 16,-4-1-1-16,-1 3 0 15,6 2 1-15,-4-1 1 16,6 0 1-16,-3 0 0 16,-4-4 4-16,0 1-1 15,0 3 2-15,0-3 0 16,7 1-1-16,-8 1-1 0,0-2-2 16,-1-1 1-16,0 0 1 15,0 1 3-15,1 0 3 16,0 0 3-16,-1-1 4 15,1 2 3-15,0-1 2 16,-1-1 0-16,2 1-4 16,0 2-2-16,-1-2 3 15,0 2 1-15,0-1 2 16,1 3 3-16,-2-4 2 16,-2-1 1-16,1 7 8 15,0-3 1-15,0 1-5 16,-1 1-2-16,0-6-15 15,1-1-3-15,-4 3-8 16,-9 4-2-16,-25 11-3 16,27-18-2-16,-2 0 1 15,3 0-1-15,-1-2 0 0,-2 2-1 16,2 0 0-16,-3 0-1 16,1 0-3-16,0 0-2 15,2-1-3-15,2 2 0 16,2-1-1-16,1 3-2 15,1-1-4-15,3-1-5 16,-1 1-16-16,3-2-9 0,0 0-37 16,0 0-34-1,0 0-107-15,1 0-112 0,0 0 212 16</inkml:trace>
  <inkml:trace contextRef="#ctx0" brushRef="#br0" timeOffset="18159.56">3990 11251 125 0,'29'29'32'0</inkml:trace>
  <inkml:trace contextRef="#ctx0" brushRef="#br0" timeOffset="19394.397">3996 11260 159 0,'0'-1'84'0,"0"0"-17"16,0 0-4-16,0-1 5 15,0 1 1-15,0 0 3 16,0 0-1-16,0 0-9 16,0 0-7-16,1 0-11 15,4-4-7-15,-3 3-19 16,2-3-7-16,0 2-10 15,1-4-1-15,0 4-1 16,0-2 1-16,-1 1 0 16,2-1 2-16,-3 3-1 15,0 0 0-15,6-3-1 16,-4 1 0-16,3-1 2 16,-1 2 3-16,-1-1 4 15,3 1 2-15,-1 0 3 16,2 1-2-16,0 1 1 15,-1 1-2-15,30 10 0 0,-29-3-2 16,0-1-1-16,-2 0-1 16,0 2-2-16,-1 2 0 15,-1 1-3-15,1 0 0 16,-3-5 0-16,1 0 0 16,-2-1 1-16,2 0 0 15,0 3 1-15,-2-1 0 16,-1 0 1-16,2 0 1 15,-4-1-2 1,0-4-1-16,0 1 0 0,-1-3-1 16,1 0-1-16,-1 10-1 0,-2 0-1 15,0 0-2-15,-13 32 5 16,8-33 6-16,1 3 11 16,-5-2 3-16,-2-4 2 15,3 1-3-15,-5-3-4 16,2 0-3-16,-1 3-6 15,-3 1-2-15,5-3-2 16,0 1 1-16,1-3 10 16,4-2 8-16,0-1 14 15,1 0 7-15,2-3 4 16,-1 1 0-16,1-4-11 16,-2 1-6-16,-1-5-12 15,1 0-7-15,0-2-3 16,3 1 0-16,-2-2-1 0,1 1-2 15,3-1-1-15,-1-1-1 16,0 1-1-16,2-1 0 16,-1-1 0-16,2 3 0 15,1-1 1-15,-1-2 1 16,0-1 0-16,-1 1 0 16,1 1-1-16,0-1-1 15,0 3-1-15,2-2-1 16,-2-2-1-16,0 1 0 0,4-3-1 15,-4 3 0-15,4-1-1 16,0 3 1-16,1 0 0 16,0-1 0-16,0-1-1 15,0 0-1-15,1-6-2 16,1 0-1-16,1 2-3 16,0-2-1-16,3 4-3 15,-2-1-1-15,2 5 1 16,1-2 3-16,-3 6 4 31,-4 5 3-31,1 0 0 0,17-13-1 0,-1 2-5 16,3 2-3-16,-8 10-1 15,-2 1 1-15,4-1-1 16,-4 2 2-16,3-1 3 16,3 1 0-16,-4 1 7 15,6 2 0-15,-2 2 0 16,-4-1 1-16,-2 2 0 0,-3-2 1 15,-1 2-2-15,0 0-6 16,-1 1-39-16,-2 1-41 16,-8 3 54-16</inkml:trace>
  <inkml:trace contextRef="#ctx0" brushRef="#br0" timeOffset="21465.709">4523 11321 107 0,'12'28'83'16,"-12"-28"11"-16,-3-4-15 16,2 7-8-16,0-4-12 15,0-1-14-15,1 1-20 16,0 0-8-16,-1 0-14 16,-1 0 0-16,1 0 9 15,0-1 7-15,0 1 22 16,0 0 6-16,1 0 3 15,0 0-4-15,0 0-19 16,0 0-6-16,0-1-13 16,-1 1-5-16,0 0 2 15,1 0 7-15,0 0 16 16,0 0 6-16,0-1 12 16,0 1-2-16,0 0-8 0,0 0-4 15,-2 0-12-15,1 0-6 16,0 0-6-16,1-1 0 15,-1 1 5-15,0 0 2 16,0 0 5-16,0 0 0 16,-1 0-1-16,1-1 0 15,0 1-2-15,1 0 1 16,-1 0-1-16,0 0 3 16,1 0 4-16,0 0 1 15,-1-1 0-15,-1 1-4 16,1 0-9-16,0 0-4 0,0 0-5 15,0 0-2-15,0 0-1 16,0-1-1-16,-3 1-2 16,-3-1 0-16,-1 1 0 15,0 1-1-15,-2 1 0 16,-2 0-1-16,-22 8-1 16,24-9-3-16,7 5-2 15,-2 1-2-15,-3-3 0 16,4 7 3-16,-2-4 2 15,-1 1 1-15,0 2 5 16,3-3 1-16,3 3 1 16,1 1 1-16,-1 0-1 15,-1 0 0-15,0 1 1 16,2-1 1-16,1-1 3 16,-1 1 1-16,0-4 2 15,-3 3-1-15,3-3-2 0,2-1-1 16,-1 2-2-16,0-2-1 15,0 0 0-15,-2 2 2 16,0-1 0-16,3-1 1 16,-1-1 2-16,3 0-1 15,-1-1 1-15,1 1-2 16,0 0-1-16,3 0-1 0,0-1 1 16,0-1-1-16,-4 3 2 15,3-3 1-15,-4 2 1 16,-2-4 2-16,0 0 2 15,0 0 2-15,0 0 3 16,0 0-1-16,0 0-1 16,2 0-2-16,5 0-2 15,-3 0-1-15,1 0-2 16,-2-1 0-16,2 0-2 16,-1-1 1-16,2 1 4 15,0-1 2-15,-1 1 7 16,0-2 2-16,0 1-2 15,0 0-3-15,-1-2-5 16,1 0-4-16,-1-1-2 16,2 1-2-16,0-7 0 15,1 1-1-15,29-32 2 16,-28 30 1-16,-1-3 4 16,-1 2 2-16,0 3 1 0,0 0-2 15,-1 3-3-15,0-2-2 16,-2 0-1-16,-1 2 0 15,-1 1 1-15,0 3 0 16,-2-1 1-16,0 3-1 16,0 0 0-16,0 0 0 15,0 0 0-15,-1 0 1 16,1-1 0-16,0 1-1 16,0 0 0-16,0 0-2 0,0 0 0 15,-1-1-1-15,1 0-1 16,-2-2-1-16,2 3-2 15,-2-1 0-15,-4-3 2 16,1 0-1-16,-1 2 1 16,-1-1-1-16,1 2-9 15,0 0-8-15,1 0-29 16,1 1-17-16,0 1-27 16,-1 0-6-16,0 0-7 15,1 0-8-15,0 0-60 16,1 0-99-16,-3 4 177 15</inkml:trace>
  <inkml:trace contextRef="#ctx0" brushRef="#br0" timeOffset="25339.692">2843 10974 109 0,'0'-1'25'0,"-1"1"-39"15,-2-1 6-15,3 1 27 16,0 0 23-16,0 0 42 16,0 0 13-16,0-1 10 15,0 0-10-15,-1-1-32 16,-1 1-18-16,1 0-26 15,1 0-8-15,0 0-7 16,0 0-1-16,0 1-1 16,0 0 2-16,0 0 1 15,0 0-1-15,0 0-2 16,0 0-3-16,0 0-2 16,0 0-3-16,0 0-1 15,0 0 0-15,0 0 2 16,0 0 2-16,0 0 1 15,0 0 1-15,0 0 1 0,3 0-2 16,2 0 1-16,3 0-1 16,-4 0 0-16,-1-2 0 15,2 1 0-15,-2 0 0 16,5 1 1-16,-3 0-1 16,2-1 2-16,0 0 0 15,-1 0 1-15,4 0 1 16,-1-1 1-16,3 1 0 15,26-3 3-15,-32 4 0 0,2 0-1 16,1 0 1-16,-2-2-4 16,3 1 1-16,-2-1 5 15,1 0 3-15,2 2 6 16,2-4 2-16,-1 1 3 16,1 0 1-16,0 0-4 15,-1 1-3-15,2 1-9 16,-4-3-4-16,3 4-3 15,-4-2-1-15,1 2 0 16,-1 0-1-16,1-1 4 16,-2-3 1-16,0 1 2 15,2 0 1-15,0 0-2 16,-1 2-1-16,2 0-3 16,-1 1 0-16,-1-1-1 15,0-1-1-15,4 1 0 16,-4-2 1-16,0 0-1 15,3 2 0-15,-7 0 0 0,4 0 0 16,0 1 0-16,-3-1 0 16,4 1 1-16,-1 0 0 15,-1 0 0-15,-1-2 1 16,3 0-1-16,0 0 1 16,2 2-1-16,-1-1 0 15,1 1-1-15,-1 0 0 16,-1-2 0-16,4 2 0 0,-1-3 0 15,-3 3 1-15,2 0-1 16,-1 0 0-16,0 1 1 16,-1-1 0-16,2 0 0 15,-1 0 0-15,0 0 0 16,0-1 0-16,1 1-1 16,-1-3 0-16,1-1 0 15,-2 2 0-15,0 1 0 16,2 0 1-16,-2 1-1 15,2-1 1-15,-2-1 0 16,0 2 0-16,-1-2 2 16,0 2-1-16,-2-1 1 15,0 1 0-15,-3-1-3 16,2 1 1-16,0 0-1 16,0 0 0-16,-1-1 0 15,0 1-1-15,2 0 0 16,1 1 1-16,2 0 0 15,1-1 0-15,-5 0 1 0,1 2 1 16,-1 1-1-16,1-2 1 16,0-1-1-16,-6-3-1 15,2 2 0-15,-3 1 0 16,-1 0-1-16,-1 0-1 16,2 0-2-16,0 0-2 15,0 0-8-15,0 0-13 16,0 0-100-16,0 0 88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4c11462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4c11462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8707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64c114621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64c114621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040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4c114621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4c114621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2737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4c114621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64c114621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994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4c114621_0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4c114621_0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402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d6019af2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d6019af2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783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d6019af2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d6019af2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5174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6d6019af2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6d6019af2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0673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d6019af2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d6019af2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6984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d6019af2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6d6019af2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2037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6d6019af2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6d6019af2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938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6d6019af2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6d6019af2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267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6d6019af2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6d6019af2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16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d6019af2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d6019af2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2337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6d6019af2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6d6019af2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049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6d6019af2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6d6019af2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694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6d6019af2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6d6019af2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2242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6d6019af2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6d6019af2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821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d6019af2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6d6019af2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2822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7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9815CF2-FDAF-4AD0-8696-85856DACFC2F}" type="slidenum">
              <a:rPr lang="en-US" sz="1100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9012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r>
              <a:rPr lang="en-US" sz="2000" strike="noStrike">
                <a:latin typeface="Arial"/>
              </a:rPr>
              <a:t>Your eyes don’t see everything at once, but they jump around.  You see only about 2 degrees with high resolution</a:t>
            </a:r>
            <a:endParaRPr/>
          </a:p>
        </p:txBody>
      </p:sp>
      <p:sp>
        <p:nvSpPr>
          <p:cNvPr id="699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C65B2D-BE5C-4822-A965-F68F61F75C56}" type="slidenum">
              <a:rPr lang="en-US" sz="1200" strike="noStrike">
                <a:solidFill>
                  <a:srgbClr val="000000"/>
                </a:solidFill>
                <a:latin typeface="+mn-lt"/>
                <a:ea typeface="+mn-ea"/>
              </a:rPr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4532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D4E39B2-A885-43A7-80F5-ADE6A02CB408}" type="slidenum">
              <a:rPr lang="en-US" sz="1200" strike="noStrike">
                <a:latin typeface="Times New Roman"/>
              </a:rPr>
              <a:t>29</a:t>
            </a:fld>
            <a:endParaRPr/>
          </a:p>
        </p:txBody>
      </p:sp>
      <p:sp>
        <p:nvSpPr>
          <p:cNvPr id="701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3092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a. moving around causes no difference, b. moving up and down no difference, but left and right yes, c. moving in two directions causes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61EE53B1-B6E5-4D2C-B8B2-5309B39F17B7}" type="slidenum">
              <a:rPr lang="en-US" sz="1400" smtClean="0">
                <a:latin typeface="Times New Roman"/>
              </a:r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07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C9DEE25-21A9-4258-BE5B-1169B13B103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33</a:t>
            </a:fld>
            <a:endParaRPr/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8113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d6019af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6d6019af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8964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6d6019af2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6d6019af2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531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6d6019af2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6d6019af2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285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B6B2BF1-17F4-4336-8FE9-3E8BF3A54588}" type="slidenum">
              <a:rPr lang="en-US" sz="1200" strike="noStrike">
                <a:latin typeface="Times New Roman"/>
              </a:rPr>
              <a:t>37</a:t>
            </a:fld>
            <a:endParaRPr/>
          </a:p>
        </p:txBody>
      </p:sp>
      <p:sp>
        <p:nvSpPr>
          <p:cNvPr id="707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69064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97C4F2D-4735-4873-9A9E-527EFC6285CF}" type="slidenum">
              <a:rPr lang="en-US" sz="1200" strike="noStrike">
                <a:latin typeface="Times New Roman"/>
              </a:rPr>
              <a:t>38</a:t>
            </a:fld>
            <a:endParaRPr/>
          </a:p>
        </p:txBody>
      </p:sp>
      <p:sp>
        <p:nvSpPr>
          <p:cNvPr id="709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Shown</a:t>
            </a:r>
            <a:r>
              <a:rPr lang="en-US" baseline="0" dirty="0"/>
              <a:t> as a heat map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32250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9571CDB-8DC3-423B-B4DE-1572C2C9A5D2}" type="slidenum">
              <a:rPr lang="en-US" sz="1200" strike="noStrike">
                <a:latin typeface="Times New Roman"/>
              </a:rPr>
              <a:t>39</a:t>
            </a:fld>
            <a:endParaRPr/>
          </a:p>
        </p:txBody>
      </p:sp>
      <p:sp>
        <p:nvSpPr>
          <p:cNvPr id="711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6360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B1F1E35-1AC0-4F80-9343-E55F6F7CA4BC}" type="slidenum">
              <a:rPr lang="en-US" sz="1200" strike="noStrike">
                <a:latin typeface="Times New Roman"/>
              </a:rPr>
              <a:t>40</a:t>
            </a:fld>
            <a:endParaRPr/>
          </a:p>
        </p:txBody>
      </p:sp>
      <p:sp>
        <p:nvSpPr>
          <p:cNvPr id="713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64228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919C4F4-B76B-4582-B2CC-0462F1186CED}" type="slidenum">
              <a:rPr lang="en-US" sz="1200" strike="noStrike">
                <a:latin typeface="Times New Roman"/>
              </a:rPr>
              <a:t>41</a:t>
            </a:fld>
            <a:endParaRPr/>
          </a:p>
        </p:txBody>
      </p:sp>
      <p:sp>
        <p:nvSpPr>
          <p:cNvPr id="715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47228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6d6019af2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6d6019af2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7053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6d6019af2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6d6019af2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5260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Laplacian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61EE53B1-B6E5-4D2C-B8B2-5309B39F17B7}" type="slidenum">
              <a:rPr lang="en-US" sz="1400" smtClean="0">
                <a:latin typeface="Times New Roman"/>
              </a:r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050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7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0129F3D-8867-4983-AADA-9BFFC46A74F8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97418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7F77482-3EC4-45A2-968F-F284EC8E7993}" type="slidenum">
              <a:rPr lang="en-US" altLang="zh-CN" smtClean="0"/>
              <a:pPr eaLnBrk="1" hangingPunct="1">
                <a:spcBef>
                  <a:spcPct val="0"/>
                </a:spcBef>
              </a:pPr>
              <a:t>54</a:t>
            </a:fld>
            <a:endParaRPr lang="en-US" altLang="zh-CN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854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020A0E-3FF6-4A46-8FFC-23A4C4C86322}" type="slidenum">
              <a:rPr lang="en-US" altLang="zh-CN" smtClean="0"/>
              <a:pPr eaLnBrk="1" hangingPunct="1">
                <a:spcBef>
                  <a:spcPct val="0"/>
                </a:spcBef>
              </a:pPr>
              <a:t>55</a:t>
            </a:fld>
            <a:endParaRPr lang="en-US" altLang="zh-CN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522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667ABB4-48F9-43BB-ACAE-5AB934E24F8E}" type="slidenum">
              <a:rPr lang="en-US" altLang="zh-CN" smtClean="0"/>
              <a:pPr eaLnBrk="1" hangingPunct="1">
                <a:spcBef>
                  <a:spcPct val="0"/>
                </a:spcBef>
              </a:pPr>
              <a:t>56</a:t>
            </a:fld>
            <a:endParaRPr lang="en-US" altLang="zh-CN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We could not evaluate the</a:t>
            </a:r>
          </a:p>
        </p:txBody>
      </p:sp>
    </p:spTree>
    <p:extLst>
      <p:ext uri="{BB962C8B-B14F-4D97-AF65-F5344CB8AC3E}">
        <p14:creationId xmlns:p14="http://schemas.microsoft.com/office/powerpoint/2010/main" val="18043003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60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4065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8664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3b6e848e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3b6e848e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35272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3b6e848e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3b6e848e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54687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3b6e848e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83b6e848e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0237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3b6e848e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3b6e848e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51787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3b6e848ec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3b6e848ec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5975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83b6e848ec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83b6e848ec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720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379260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68480" y="914400"/>
            <a:ext cx="379260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2289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08E0-B629-4AC1-B104-D52F067E23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856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2507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685800" y="3660840"/>
            <a:ext cx="7772040" cy="2507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8154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43162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0.png"/><Relationship Id="rId4" Type="http://schemas.openxmlformats.org/officeDocument/2006/relationships/customXml" Target="../ink/ink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3.wmf"/><Relationship Id="rId5" Type="http://schemas.openxmlformats.org/officeDocument/2006/relationships/image" Target="../media/image91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94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Corner Detection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Review: </a:t>
            </a:r>
            <a:r>
              <a:rPr lang="en" dirty="0"/>
              <a:t>What’s an edge?</a:t>
            </a:r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Image is a function</a:t>
            </a:r>
            <a:endParaRPr/>
          </a:p>
          <a:p>
            <a:pPr>
              <a:buChar char="-"/>
            </a:pPr>
            <a:r>
              <a:rPr lang="en"/>
              <a:t>Edges are rapid changes in this function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288" y="2613526"/>
            <a:ext cx="3205635" cy="327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075" y="2613525"/>
            <a:ext cx="3836555" cy="3271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8642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derivatives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Recall: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 </a:t>
            </a:r>
            <a:endParaRPr/>
          </a:p>
          <a:p>
            <a:pPr>
              <a:buChar char="-"/>
            </a:pPr>
            <a:r>
              <a:rPr lang="en"/>
              <a:t>Want smoothing too!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 idx="2"/>
          </p:nvPr>
        </p:nvSpPr>
        <p:spPr>
          <a:xfrm>
            <a:off x="153101" y="557367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33506"/>
          <a:stretch/>
        </p:blipFill>
        <p:spPr>
          <a:xfrm>
            <a:off x="4648400" y="2016502"/>
            <a:ext cx="4266100" cy="386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6164" y="2016489"/>
            <a:ext cx="2219325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801" y="3612800"/>
            <a:ext cx="4541825" cy="22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AC78A3-E20C-4E0F-8220-FFB24F77DD3D}"/>
              </a:ext>
            </a:extLst>
          </p:cNvPr>
          <p:cNvSpPr txBox="1"/>
          <p:nvPr/>
        </p:nvSpPr>
        <p:spPr>
          <a:xfrm>
            <a:off x="3616663" y="4088950"/>
            <a:ext cx="1666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Sobel Operator</a:t>
            </a:r>
          </a:p>
        </p:txBody>
      </p:sp>
    </p:spTree>
    <p:extLst>
      <p:ext uri="{BB962C8B-B14F-4D97-AF65-F5344CB8AC3E}">
        <p14:creationId xmlns:p14="http://schemas.microsoft.com/office/powerpoint/2010/main" val="61634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Laplacian (2nd derivative)!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229500" y="1629002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Crosses zero at extrema</a:t>
            </a:r>
            <a:endParaRPr dirty="0"/>
          </a:p>
          <a:p>
            <a:pPr>
              <a:buChar char="-"/>
            </a:pPr>
            <a:r>
              <a:rPr lang="en" dirty="0"/>
              <a:t>Recall: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 </a:t>
            </a:r>
            <a:endParaRPr dirty="0"/>
          </a:p>
          <a:p>
            <a:pPr>
              <a:buChar char="-"/>
            </a:pPr>
            <a:r>
              <a:rPr lang="en" dirty="0"/>
              <a:t>Laplacian: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 </a:t>
            </a:r>
            <a:endParaRPr dirty="0"/>
          </a:p>
          <a:p>
            <a:pPr>
              <a:buChar char="-"/>
            </a:pPr>
            <a:r>
              <a:rPr lang="en" dirty="0"/>
              <a:t>Again, have to</a:t>
            </a:r>
            <a:br>
              <a:rPr lang="en" dirty="0"/>
            </a:br>
            <a:r>
              <a:rPr lang="en" dirty="0"/>
              <a:t>estimate f’’(x):</a:t>
            </a:r>
            <a:endParaRPr dirty="0"/>
          </a:p>
        </p:txBody>
      </p:sp>
      <p:sp>
        <p:nvSpPr>
          <p:cNvPr id="107" name="Google Shape;107;p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1651" y="2235131"/>
            <a:ext cx="2676425" cy="3649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076" y="2235126"/>
            <a:ext cx="2676425" cy="364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14" y="2377257"/>
            <a:ext cx="322897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0908" y="2957341"/>
            <a:ext cx="13906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376" y="4494151"/>
            <a:ext cx="139065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1000" y="4494150"/>
            <a:ext cx="139065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412658-F9BE-4688-AF1A-CF630E0577D7}"/>
              </a:ext>
            </a:extLst>
          </p:cNvPr>
          <p:cNvSpPr txBox="1"/>
          <p:nvPr/>
        </p:nvSpPr>
        <p:spPr>
          <a:xfrm flipH="1">
            <a:off x="6913878" y="1199507"/>
            <a:ext cx="86868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0   1  0</a:t>
            </a:r>
          </a:p>
          <a:p>
            <a:r>
              <a:rPr lang="en-US" dirty="0"/>
              <a:t>1  -4  1</a:t>
            </a:r>
          </a:p>
          <a:p>
            <a:r>
              <a:rPr lang="en-US" dirty="0"/>
              <a:t>0   1   0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95FE2-56CE-477B-AFBE-CDE69CDD5FE8}"/>
              </a:ext>
            </a:extLst>
          </p:cNvPr>
          <p:cNvSpPr txBox="1"/>
          <p:nvPr/>
        </p:nvSpPr>
        <p:spPr>
          <a:xfrm>
            <a:off x="6372859" y="864757"/>
            <a:ext cx="195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Laplacian Operator</a:t>
            </a:r>
          </a:p>
        </p:txBody>
      </p:sp>
    </p:spTree>
    <p:extLst>
      <p:ext uri="{BB962C8B-B14F-4D97-AF65-F5344CB8AC3E}">
        <p14:creationId xmlns:p14="http://schemas.microsoft.com/office/powerpoint/2010/main" val="35437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Laplacians also sensitive to noise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Again, use gaussian smoothing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Can just use one kernel since convs commute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>
                <a:solidFill>
                  <a:srgbClr val="C00000"/>
                </a:solidFill>
              </a:rPr>
              <a:t>Laplacian of Gaussian, LoG</a:t>
            </a:r>
            <a:endParaRPr dirty="0">
              <a:solidFill>
                <a:srgbClr val="C00000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Can get good approx. with</a:t>
            </a:r>
            <a:br>
              <a:rPr lang="en" dirty="0"/>
            </a:br>
            <a:r>
              <a:rPr lang="en" dirty="0"/>
              <a:t>5x5 - 9x9 kernels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20" name="Google Shape;120;p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1" name="Google Shape;121;p20" descr="log_col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338" y="3065301"/>
            <a:ext cx="3750174" cy="2812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913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Difference of Gaussian (DoG)</a:t>
            </a:r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Gaussian is a low pass filter</a:t>
            </a:r>
            <a:endParaRPr dirty="0"/>
          </a:p>
          <a:p>
            <a:pPr>
              <a:buChar char="-"/>
            </a:pPr>
            <a:r>
              <a:rPr lang="en" dirty="0"/>
              <a:t>Strongly reduce components with frequency f &lt; σ</a:t>
            </a:r>
            <a:endParaRPr dirty="0"/>
          </a:p>
          <a:p>
            <a:pPr>
              <a:buChar char="-"/>
            </a:pPr>
            <a:r>
              <a:rPr lang="en" dirty="0"/>
              <a:t>(g*I) low frequency components</a:t>
            </a:r>
            <a:endParaRPr dirty="0"/>
          </a:p>
          <a:p>
            <a:pPr>
              <a:buChar char="-"/>
            </a:pPr>
            <a:r>
              <a:rPr lang="en" dirty="0"/>
              <a:t>I - (g*I) high frequency components</a:t>
            </a:r>
            <a:endParaRPr dirty="0"/>
          </a:p>
          <a:p>
            <a:pPr>
              <a:buChar char="-"/>
            </a:pPr>
            <a:r>
              <a:rPr lang="en" dirty="0"/>
              <a:t>g(</a:t>
            </a:r>
            <a:r>
              <a:rPr lang="en" dirty="0">
                <a:solidFill>
                  <a:schemeClr val="dk1"/>
                </a:solidFill>
              </a:rPr>
              <a:t>σ1)*I - g(σ2)*I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Components in between these frequencies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g(σ1)*I - g(σ2)*I = </a:t>
            </a:r>
            <a:r>
              <a:rPr lang="en" dirty="0">
                <a:solidFill>
                  <a:srgbClr val="C00000"/>
                </a:solidFill>
              </a:rPr>
              <a:t>[g(σ1) - g(σ2)]*I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8309" y="4327095"/>
            <a:ext cx="1408771" cy="150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5283" y="4327102"/>
            <a:ext cx="1408771" cy="150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2269" y="4273377"/>
            <a:ext cx="1408771" cy="150443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2849555" y="4768647"/>
            <a:ext cx="4405500" cy="5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57200">
              <a:buSzPts val="3600"/>
              <a:buChar char="-"/>
            </a:pPr>
            <a:r>
              <a:rPr lang="en" sz="3600"/>
              <a:t>           =</a:t>
            </a:r>
            <a:endParaRPr sz="3600"/>
          </a:p>
        </p:txBody>
      </p:sp>
      <p:sp>
        <p:nvSpPr>
          <p:cNvPr id="133" name="Google Shape;133;p21"/>
          <p:cNvSpPr txBox="1"/>
          <p:nvPr/>
        </p:nvSpPr>
        <p:spPr>
          <a:xfrm>
            <a:off x="3671695" y="4639745"/>
            <a:ext cx="1800600" cy="1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σ = 1</a:t>
            </a:r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1860700" y="40400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σ = 2</a:t>
            </a:r>
            <a:endParaRPr sz="24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058111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DoGs</a:t>
            </a:r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41" name="Google Shape;141;p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96" y="1622126"/>
            <a:ext cx="2747224" cy="20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8388" y="1622125"/>
            <a:ext cx="2747224" cy="2060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12500" y="3817501"/>
            <a:ext cx="2747224" cy="20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0275" y="3817506"/>
            <a:ext cx="2747224" cy="2060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32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Canny Edge Detection</a:t>
            </a:r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Your first image processing pipeline!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Old-school CV is all about pipelines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Algorithm:</a:t>
            </a:r>
            <a:endParaRPr/>
          </a:p>
          <a:p>
            <a:pPr>
              <a:spcBef>
                <a:spcPts val="1600"/>
              </a:spcBef>
              <a:buChar char="-"/>
            </a:pPr>
            <a:r>
              <a:rPr lang="en"/>
              <a:t>Smooth image (only want “real” edges, not noise)</a:t>
            </a:r>
            <a:endParaRPr/>
          </a:p>
          <a:p>
            <a:pPr>
              <a:buChar char="-"/>
            </a:pPr>
            <a:r>
              <a:rPr lang="en"/>
              <a:t>Calculate gradient direction and magnitude</a:t>
            </a:r>
            <a:endParaRPr/>
          </a:p>
          <a:p>
            <a:pPr>
              <a:buChar char="-"/>
            </a:pPr>
            <a:r>
              <a:rPr lang="en"/>
              <a:t>Non-maximum suppression perpendicular to edge</a:t>
            </a:r>
            <a:endParaRPr/>
          </a:p>
          <a:p>
            <a:pPr>
              <a:buChar char="-"/>
            </a:pPr>
            <a:r>
              <a:rPr lang="en"/>
              <a:t>Threshold into strong, weak, no edge</a:t>
            </a:r>
            <a:endParaRPr/>
          </a:p>
          <a:p>
            <a:pPr>
              <a:buChar char="-"/>
            </a:pPr>
            <a:r>
              <a:rPr lang="en"/>
              <a:t>Connect together components</a:t>
            </a:r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002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Gradient magnitude and direction</a:t>
            </a:r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Sobel filter</a:t>
            </a:r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426" y="2357026"/>
            <a:ext cx="3527775" cy="35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3126" y="3725551"/>
            <a:ext cx="2159249" cy="21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1" y="3725551"/>
            <a:ext cx="2159249" cy="2159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9763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688" y="1622126"/>
            <a:ext cx="4378625" cy="437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02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689" y="1622126"/>
            <a:ext cx="4378625" cy="437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8082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1826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/>
          <p:nvPr/>
        </p:nvSpPr>
        <p:spPr>
          <a:xfrm>
            <a:off x="2770601" y="2308680"/>
            <a:ext cx="2611525" cy="696125"/>
          </a:xfrm>
          <a:custGeom>
            <a:avLst/>
            <a:gdLst/>
            <a:ahLst/>
            <a:cxnLst/>
            <a:rect l="l" t="t" r="r" b="b"/>
            <a:pathLst>
              <a:path w="104461" h="27845" extrusionOk="0">
                <a:moveTo>
                  <a:pt x="0" y="27845"/>
                </a:moveTo>
                <a:cubicBezTo>
                  <a:pt x="16303" y="14049"/>
                  <a:pt x="37207" y="4500"/>
                  <a:pt x="58328" y="1332"/>
                </a:cubicBezTo>
                <a:cubicBezTo>
                  <a:pt x="64970" y="336"/>
                  <a:pt x="72179" y="-1001"/>
                  <a:pt x="78478" y="1332"/>
                </a:cubicBezTo>
                <a:cubicBezTo>
                  <a:pt x="88962" y="5215"/>
                  <a:pt x="96552" y="14640"/>
                  <a:pt x="104461" y="22542"/>
                </a:cubicBezTo>
              </a:path>
            </a:pathLst>
          </a:cu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sp>
    </p:spTree>
    <p:extLst>
      <p:ext uri="{BB962C8B-B14F-4D97-AF65-F5344CB8AC3E}">
        <p14:creationId xmlns:p14="http://schemas.microsoft.com/office/powerpoint/2010/main" val="3725465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Threshold edges</a:t>
            </a:r>
            <a:endParaRPr/>
          </a:p>
        </p:txBody>
      </p:sp>
      <p:sp>
        <p:nvSpPr>
          <p:cNvPr id="210" name="Google Shape;210;p3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Still some noise</a:t>
            </a:r>
            <a:endParaRPr/>
          </a:p>
          <a:p>
            <a:pPr>
              <a:buChar char="-"/>
            </a:pPr>
            <a:r>
              <a:rPr lang="en"/>
              <a:t>Only want strong edges</a:t>
            </a:r>
            <a:endParaRPr/>
          </a:p>
          <a:p>
            <a:pPr>
              <a:buChar char="-"/>
            </a:pPr>
            <a:r>
              <a:rPr lang="en"/>
              <a:t>2 thresholds, 3 cases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&gt; T: strong edge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&lt; T but R &gt; t: weak edge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&lt; t: no edge</a:t>
            </a:r>
            <a:endParaRPr/>
          </a:p>
          <a:p>
            <a:pPr>
              <a:buChar char="-"/>
            </a:pPr>
            <a:r>
              <a:rPr lang="en"/>
              <a:t>Why two thresholds?</a:t>
            </a:r>
            <a:endParaRPr/>
          </a:p>
        </p:txBody>
      </p:sp>
      <p:sp>
        <p:nvSpPr>
          <p:cNvPr id="211" name="Google Shape;211;p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12" name="Google Shape;21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426" y="2350151"/>
            <a:ext cx="3527775" cy="35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1524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Connect ‘em up!</a:t>
            </a:r>
            <a:endParaRPr/>
          </a:p>
        </p:txBody>
      </p:sp>
      <p:sp>
        <p:nvSpPr>
          <p:cNvPr id="218" name="Google Shape;218;p3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Strong edges are edges!</a:t>
            </a:r>
            <a:endParaRPr/>
          </a:p>
          <a:p>
            <a:pPr>
              <a:buChar char="-"/>
            </a:pPr>
            <a:r>
              <a:rPr lang="en"/>
              <a:t>Weak edges are edges </a:t>
            </a:r>
            <a:br>
              <a:rPr lang="en"/>
            </a:br>
            <a:r>
              <a:rPr lang="en"/>
              <a:t>iff they connect to strong</a:t>
            </a:r>
            <a:endParaRPr/>
          </a:p>
          <a:p>
            <a:pPr>
              <a:buChar char="-"/>
            </a:pPr>
            <a:r>
              <a:rPr lang="en"/>
              <a:t>Look in some neighborhood</a:t>
            </a:r>
            <a:br>
              <a:rPr lang="en"/>
            </a:br>
            <a:r>
              <a:rPr lang="en"/>
              <a:t>(usually 8 closest)</a:t>
            </a:r>
            <a:endParaRPr/>
          </a:p>
        </p:txBody>
      </p:sp>
      <p:sp>
        <p:nvSpPr>
          <p:cNvPr id="219" name="Google Shape;219;p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6726" y="2339626"/>
            <a:ext cx="3527775" cy="35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06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Features!</a:t>
            </a:r>
            <a:endParaRPr/>
          </a:p>
        </p:txBody>
      </p:sp>
      <p:sp>
        <p:nvSpPr>
          <p:cNvPr id="240" name="Google Shape;240;p3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Highly descriptive local regions</a:t>
            </a:r>
            <a:endParaRPr/>
          </a:p>
          <a:p>
            <a:pPr>
              <a:buChar char="-"/>
            </a:pPr>
            <a:r>
              <a:rPr lang="en"/>
              <a:t>Ways to describe those regions</a:t>
            </a:r>
            <a:endParaRPr/>
          </a:p>
          <a:p>
            <a:pPr>
              <a:buChar char="-"/>
            </a:pPr>
            <a:r>
              <a:rPr lang="en"/>
              <a:t>Useful for: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Matching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Recognition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Detection</a:t>
            </a:r>
            <a:endParaRPr/>
          </a:p>
        </p:txBody>
      </p:sp>
      <p:sp>
        <p:nvSpPr>
          <p:cNvPr id="241" name="Google Shape;241;p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pSp>
        <p:nvGrpSpPr>
          <p:cNvPr id="242" name="Google Shape;242;p34"/>
          <p:cNvGrpSpPr/>
          <p:nvPr/>
        </p:nvGrpSpPr>
        <p:grpSpPr>
          <a:xfrm>
            <a:off x="369636" y="4092480"/>
            <a:ext cx="3988790" cy="1419552"/>
            <a:chOff x="838200" y="995363"/>
            <a:chExt cx="7485063" cy="2663825"/>
          </a:xfrm>
        </p:grpSpPr>
        <p:pic>
          <p:nvPicPr>
            <p:cNvPr id="243" name="Google Shape;243;p34" descr="SIFT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48200" y="995363"/>
              <a:ext cx="3675063" cy="2660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34" descr="SIFT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38200" y="995363"/>
              <a:ext cx="3675063" cy="26638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45" name="Google Shape;245;p34"/>
            <p:cNvCxnSpPr/>
            <p:nvPr/>
          </p:nvCxnSpPr>
          <p:spPr>
            <a:xfrm rot="10800000" flipH="1">
              <a:off x="3289300" y="1828800"/>
              <a:ext cx="1905000" cy="1524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6" name="Google Shape;246;p34"/>
            <p:cNvSpPr/>
            <p:nvPr/>
          </p:nvSpPr>
          <p:spPr>
            <a:xfrm>
              <a:off x="4232275" y="2046288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7" name="Google Shape;247;p34"/>
            <p:cNvCxnSpPr/>
            <p:nvPr/>
          </p:nvCxnSpPr>
          <p:spPr>
            <a:xfrm rot="10800000" flipH="1">
              <a:off x="3724275" y="3200475"/>
              <a:ext cx="1698600" cy="1428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8" name="Google Shape;248;p34"/>
            <p:cNvSpPr/>
            <p:nvPr/>
          </p:nvSpPr>
          <p:spPr>
            <a:xfrm>
              <a:off x="4154488" y="2608263"/>
              <a:ext cx="1733550" cy="47625"/>
            </a:xfrm>
            <a:custGeom>
              <a:avLst/>
              <a:gdLst/>
              <a:ahLst/>
              <a:cxnLst/>
              <a:rect l="l" t="t" r="r" b="b"/>
              <a:pathLst>
                <a:path w="1092" h="30" extrusionOk="0">
                  <a:moveTo>
                    <a:pt x="0" y="30"/>
                  </a:moveTo>
                  <a:lnTo>
                    <a:pt x="1092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9" name="Google Shape;249;p34"/>
            <p:cNvCxnSpPr/>
            <p:nvPr/>
          </p:nvCxnSpPr>
          <p:spPr>
            <a:xfrm rot="10800000" flipH="1">
              <a:off x="3444875" y="2324075"/>
              <a:ext cx="1825500" cy="1302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0" name="Google Shape;250;p34"/>
            <p:cNvSpPr/>
            <p:nvPr/>
          </p:nvSpPr>
          <p:spPr>
            <a:xfrm>
              <a:off x="4016375" y="2928938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3048000" y="1958975"/>
              <a:ext cx="1785938" cy="174625"/>
            </a:xfrm>
            <a:custGeom>
              <a:avLst/>
              <a:gdLst/>
              <a:ahLst/>
              <a:cxnLst/>
              <a:rect l="l" t="t" r="r" b="b"/>
              <a:pathLst>
                <a:path w="1125" h="110" extrusionOk="0">
                  <a:moveTo>
                    <a:pt x="0" y="110"/>
                  </a:moveTo>
                  <a:lnTo>
                    <a:pt x="1125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168775" y="2714625"/>
              <a:ext cx="1709738" cy="55563"/>
            </a:xfrm>
            <a:custGeom>
              <a:avLst/>
              <a:gdLst/>
              <a:ahLst/>
              <a:cxnLst/>
              <a:rect l="l" t="t" r="r" b="b"/>
              <a:pathLst>
                <a:path w="1077" h="35" extrusionOk="0">
                  <a:moveTo>
                    <a:pt x="0" y="35"/>
                  </a:moveTo>
                  <a:lnTo>
                    <a:pt x="107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4419600" y="2157413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4" name="Google Shape;254;p34"/>
            <p:cNvCxnSpPr/>
            <p:nvPr/>
          </p:nvCxnSpPr>
          <p:spPr>
            <a:xfrm rot="10800000" flipH="1">
              <a:off x="3597275" y="2438375"/>
              <a:ext cx="1825500" cy="1302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5" name="Google Shape;255;p34"/>
            <p:cNvSpPr/>
            <p:nvPr/>
          </p:nvSpPr>
          <p:spPr>
            <a:xfrm>
              <a:off x="4267200" y="2386013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3886200" y="3402013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3657600" y="3081338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3776663" y="2819400"/>
              <a:ext cx="1709738" cy="55563"/>
            </a:xfrm>
            <a:custGeom>
              <a:avLst/>
              <a:gdLst/>
              <a:ahLst/>
              <a:cxnLst/>
              <a:rect l="l" t="t" r="r" b="b"/>
              <a:pathLst>
                <a:path w="1077" h="35" extrusionOk="0">
                  <a:moveTo>
                    <a:pt x="0" y="35"/>
                  </a:moveTo>
                  <a:lnTo>
                    <a:pt x="107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3581400" y="2286000"/>
              <a:ext cx="1790700" cy="52388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3429000" y="2133600"/>
              <a:ext cx="1790700" cy="52388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3733800" y="1958975"/>
              <a:ext cx="1785938" cy="174625"/>
            </a:xfrm>
            <a:custGeom>
              <a:avLst/>
              <a:gdLst/>
              <a:ahLst/>
              <a:cxnLst/>
              <a:rect l="l" t="t" r="r" b="b"/>
              <a:pathLst>
                <a:path w="1125" h="110" extrusionOk="0">
                  <a:moveTo>
                    <a:pt x="0" y="110"/>
                  </a:moveTo>
                  <a:lnTo>
                    <a:pt x="1125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2" name="Google Shape;26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6976" y="3249551"/>
            <a:ext cx="3374299" cy="337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726" y="2535074"/>
            <a:ext cx="3108100" cy="141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06700" y="1622125"/>
            <a:ext cx="2107800" cy="210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394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How to </a:t>
            </a:r>
            <a:r>
              <a:rPr lang="en-US" dirty="0"/>
              <a:t>create a </a:t>
            </a:r>
            <a:r>
              <a:rPr lang="en" dirty="0"/>
              <a:t>panorama</a:t>
            </a:r>
            <a:endParaRPr dirty="0"/>
          </a:p>
        </p:txBody>
      </p:sp>
      <p:sp>
        <p:nvSpPr>
          <p:cNvPr id="270" name="Google Shape;270;p3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Say we are stitching a panorama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Want patches in image to match to other image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Hopefully only match one spot</a:t>
            </a:r>
            <a:endParaRPr/>
          </a:p>
        </p:txBody>
      </p:sp>
      <p:sp>
        <p:nvSpPr>
          <p:cNvPr id="271" name="Google Shape;271;p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72" name="Google Shape;27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188" y="3011176"/>
            <a:ext cx="2150031" cy="286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1784" y="3011181"/>
            <a:ext cx="2150031" cy="286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95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Q1: </a:t>
            </a:r>
            <a:r>
              <a:rPr lang="en" dirty="0"/>
              <a:t>How close are two patches?</a:t>
            </a:r>
            <a:endParaRPr dirty="0"/>
          </a:p>
        </p:txBody>
      </p:sp>
      <p:sp>
        <p:nvSpPr>
          <p:cNvPr id="279" name="Google Shape;279;p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Font typeface="Consolas"/>
              <a:buChar char="-"/>
            </a:pPr>
            <a:r>
              <a:rPr lang="en"/>
              <a:t>Sum squared difference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Images I, J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>
                <a:solidFill>
                  <a:schemeClr val="dk1"/>
                </a:solidFill>
              </a:rPr>
              <a:t>Σ</a:t>
            </a:r>
            <a:r>
              <a:rPr lang="en" baseline="-25000">
                <a:solidFill>
                  <a:schemeClr val="dk1"/>
                </a:solidFill>
              </a:rPr>
              <a:t>x</a:t>
            </a:r>
            <a:r>
              <a:rPr lang="en" baseline="-25000"/>
              <a:t>,y</a:t>
            </a:r>
            <a:r>
              <a:rPr lang="en"/>
              <a:t> (I(x,y) - J(x,y))</a:t>
            </a:r>
            <a:r>
              <a:rPr lang="en" baseline="30000"/>
              <a:t>2</a:t>
            </a:r>
            <a:endParaRPr/>
          </a:p>
        </p:txBody>
      </p:sp>
      <p:sp>
        <p:nvSpPr>
          <p:cNvPr id="280" name="Google Shape;280;p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579862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Q2: </a:t>
            </a:r>
            <a:r>
              <a:rPr lang="en" dirty="0"/>
              <a:t>How can we find unique patches?</a:t>
            </a:r>
            <a:endParaRPr dirty="0"/>
          </a:p>
        </p:txBody>
      </p:sp>
      <p:sp>
        <p:nvSpPr>
          <p:cNvPr id="286" name="Google Shape;286;p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</p:txBody>
      </p:sp>
      <p:sp>
        <p:nvSpPr>
          <p:cNvPr id="287" name="Google Shape;287;p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88" name="Google Shape;2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7"/>
          <p:cNvSpPr/>
          <p:nvPr/>
        </p:nvSpPr>
        <p:spPr>
          <a:xfrm>
            <a:off x="4984425" y="202382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7973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can we find unique patches?</a:t>
            </a:r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Edge: ok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Variation in one direction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other patches</a:t>
            </a:r>
            <a:br>
              <a:rPr lang="en"/>
            </a:br>
            <a:r>
              <a:rPr lang="en"/>
              <a:t>along same edge</a:t>
            </a:r>
            <a:endParaRPr/>
          </a:p>
        </p:txBody>
      </p:sp>
      <p:sp>
        <p:nvSpPr>
          <p:cNvPr id="296" name="Google Shape;296;p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7" name="Google Shape;2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/>
          <p:nvPr/>
        </p:nvSpPr>
        <p:spPr>
          <a:xfrm>
            <a:off x="7092175" y="519212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3360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can we find unique patches?</a:t>
            </a:r>
            <a:endParaRPr/>
          </a:p>
        </p:txBody>
      </p:sp>
      <p:sp>
        <p:nvSpPr>
          <p:cNvPr id="304" name="Google Shape;304;p3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Edge: ok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Variation in one direction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other patches</a:t>
            </a:r>
            <a:br>
              <a:rPr lang="en"/>
            </a:br>
            <a:r>
              <a:rPr lang="en"/>
              <a:t>along same edge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Corners: good!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Only one alignment matches</a:t>
            </a:r>
            <a:endParaRPr/>
          </a:p>
        </p:txBody>
      </p:sp>
      <p:sp>
        <p:nvSpPr>
          <p:cNvPr id="305" name="Google Shape;305;p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06" name="Google Shape;3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9"/>
          <p:cNvSpPr/>
          <p:nvPr/>
        </p:nvSpPr>
        <p:spPr>
          <a:xfrm>
            <a:off x="5978625" y="325667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4443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704FF-DAB1-4920-BB27-FB3B0E68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going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D2DDE-0633-4D93-BDA5-ECF98107B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are going to build a panorama from two (or more) images.</a:t>
            </a:r>
          </a:p>
          <a:p>
            <a:r>
              <a:rPr lang="en-US" dirty="0"/>
              <a:t>We need to learn about</a:t>
            </a:r>
          </a:p>
          <a:p>
            <a:pPr lvl="1"/>
            <a:r>
              <a:rPr lang="en-US" dirty="0"/>
              <a:t>Finding interest points</a:t>
            </a:r>
          </a:p>
          <a:p>
            <a:pPr lvl="1"/>
            <a:r>
              <a:rPr lang="en-US" dirty="0"/>
              <a:t>Describing small patches about such points</a:t>
            </a:r>
          </a:p>
          <a:p>
            <a:pPr lvl="1"/>
            <a:r>
              <a:rPr lang="en-US" dirty="0"/>
              <a:t>Finding matches between pairs of such points on two images, using the descriptors</a:t>
            </a:r>
          </a:p>
          <a:p>
            <a:pPr lvl="1"/>
            <a:r>
              <a:rPr lang="en-US" dirty="0"/>
              <a:t>Selecting the best set of matches and saving them</a:t>
            </a:r>
          </a:p>
          <a:p>
            <a:pPr lvl="1"/>
            <a:r>
              <a:rPr lang="en-US" dirty="0"/>
              <a:t>Constructing </a:t>
            </a:r>
            <a:r>
              <a:rPr lang="en-US" dirty="0" err="1"/>
              <a:t>homographies</a:t>
            </a:r>
            <a:r>
              <a:rPr lang="en-US" dirty="0"/>
              <a:t> (transformations) from one image to the other and picking the best one</a:t>
            </a:r>
          </a:p>
          <a:p>
            <a:pPr lvl="1"/>
            <a:r>
              <a:rPr lang="en-US" dirty="0"/>
              <a:t>Stitching the images together to make the panorama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047C9-2F54-44E2-B374-03464F4C2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3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5334000" y="61722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A6591A-286E-41B8-9BE4-348246BA9F2F}" type="slidenum">
              <a:rPr lang="en-US" altLang="en-US" sz="1400" smtClean="0"/>
              <a:pPr/>
              <a:t>22</a:t>
            </a:fld>
            <a:endParaRPr lang="en-US" altLang="en-US" sz="1400"/>
          </a:p>
        </p:txBody>
      </p:sp>
      <p:sp>
        <p:nvSpPr>
          <p:cNvPr id="11267" name="Rectangle 2"/>
          <p:cNvSpPr>
            <a:spLocks noGrp="1" noChangeAspect="1" noChangeArrowheads="1"/>
          </p:cNvSpPr>
          <p:nvPr>
            <p:ph type="title"/>
          </p:nvPr>
        </p:nvSpPr>
        <p:spPr>
          <a:xfrm>
            <a:off x="1882775" y="423863"/>
            <a:ext cx="5381625" cy="677862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Preview: Harris detector</a:t>
            </a:r>
            <a:endParaRPr lang="fr-FR" altLang="en-US"/>
          </a:p>
        </p:txBody>
      </p:sp>
      <p:pic>
        <p:nvPicPr>
          <p:cNvPr id="11268" name="Picture 4" descr="crop_corners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650" y="2185988"/>
            <a:ext cx="4124325" cy="3097212"/>
          </a:xfrm>
          <a:prstGeom prst="rect">
            <a:avLst/>
          </a:prstGeom>
          <a:noFill/>
        </p:spPr>
      </p:pic>
      <p:pic>
        <p:nvPicPr>
          <p:cNvPr id="11269" name="Picture 6" descr="crop_corners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75" y="2184400"/>
            <a:ext cx="4125913" cy="3098800"/>
          </a:xfrm>
          <a:prstGeom prst="rect">
            <a:avLst/>
          </a:prstGeom>
          <a:noFill/>
        </p:spPr>
      </p:pic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1119188" y="5851525"/>
            <a:ext cx="69199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>
                <a:latin typeface="Arial" charset="0"/>
              </a:rPr>
              <a:t>Interest points extracted with Harris (~ 500 points)</a:t>
            </a:r>
            <a:endParaRPr lang="fr-FR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50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380880" y="572760"/>
            <a:ext cx="83055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How can we find corresponding points?</a:t>
            </a:r>
            <a:endParaRPr/>
          </a:p>
        </p:txBody>
      </p:sp>
      <p:pic>
        <p:nvPicPr>
          <p:cNvPr id="201" name="Picture 2"/>
          <p:cNvPicPr/>
          <p:nvPr/>
        </p:nvPicPr>
        <p:blipFill>
          <a:blip r:embed="rId2"/>
          <a:stretch/>
        </p:blipFill>
        <p:spPr>
          <a:xfrm>
            <a:off x="625320" y="1867680"/>
            <a:ext cx="3717720" cy="2973960"/>
          </a:xfrm>
          <a:prstGeom prst="rect">
            <a:avLst/>
          </a:prstGeom>
          <a:ln>
            <a:noFill/>
          </a:ln>
        </p:spPr>
      </p:pic>
      <p:pic>
        <p:nvPicPr>
          <p:cNvPr id="202" name="Picture 3"/>
          <p:cNvPicPr/>
          <p:nvPr/>
        </p:nvPicPr>
        <p:blipFill>
          <a:blip r:embed="rId3"/>
          <a:stretch/>
        </p:blipFill>
        <p:spPr>
          <a:xfrm>
            <a:off x="4740120" y="1867680"/>
            <a:ext cx="3717720" cy="2973960"/>
          </a:xfrm>
          <a:prstGeom prst="rect">
            <a:avLst/>
          </a:prstGeom>
          <a:ln>
            <a:noFill/>
          </a:ln>
        </p:spPr>
      </p:pic>
      <p:sp>
        <p:nvSpPr>
          <p:cNvPr id="203" name="CustomShape 2"/>
          <p:cNvSpPr/>
          <p:nvPr/>
        </p:nvSpPr>
        <p:spPr>
          <a:xfrm>
            <a:off x="1523880" y="2514600"/>
            <a:ext cx="4723920" cy="7596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4" name="CustomShape 3"/>
          <p:cNvSpPr/>
          <p:nvPr/>
        </p:nvSpPr>
        <p:spPr>
          <a:xfrm>
            <a:off x="3048120" y="2895480"/>
            <a:ext cx="3809520" cy="22824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5" name="CustomShape 4"/>
          <p:cNvSpPr/>
          <p:nvPr/>
        </p:nvSpPr>
        <p:spPr>
          <a:xfrm>
            <a:off x="2286000" y="3886200"/>
            <a:ext cx="4312800" cy="26640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5779953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6"/>
          <p:cNvPicPr/>
          <p:nvPr/>
        </p:nvPicPr>
        <p:blipFill>
          <a:blip r:embed="rId2"/>
          <a:stretch/>
        </p:blipFill>
        <p:spPr>
          <a:xfrm>
            <a:off x="4572000" y="1447920"/>
            <a:ext cx="4419360" cy="4419360"/>
          </a:xfrm>
          <a:prstGeom prst="rect">
            <a:avLst/>
          </a:prstGeom>
          <a:ln>
            <a:noFill/>
          </a:ln>
        </p:spPr>
      </p:pic>
      <p:pic>
        <p:nvPicPr>
          <p:cNvPr id="207" name="Picture 5"/>
          <p:cNvPicPr/>
          <p:nvPr/>
        </p:nvPicPr>
        <p:blipFill>
          <a:blip r:embed="rId3"/>
          <a:stretch/>
        </p:blipFill>
        <p:spPr>
          <a:xfrm>
            <a:off x="152280" y="1447920"/>
            <a:ext cx="4419360" cy="4419360"/>
          </a:xfrm>
          <a:prstGeom prst="rect">
            <a:avLst/>
          </a:prstGeom>
          <a:ln>
            <a:noFill/>
          </a:ln>
        </p:spPr>
      </p:pic>
      <p:sp>
        <p:nvSpPr>
          <p:cNvPr id="208" name="TextShape 1"/>
          <p:cNvSpPr txBox="1"/>
          <p:nvPr/>
        </p:nvSpPr>
        <p:spPr>
          <a:xfrm>
            <a:off x="60948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Not always easy</a:t>
            </a:r>
            <a:endParaRPr/>
          </a:p>
        </p:txBody>
      </p:sp>
      <p:sp>
        <p:nvSpPr>
          <p:cNvPr id="209" name="CustomShape 2"/>
          <p:cNvSpPr/>
          <p:nvPr/>
        </p:nvSpPr>
        <p:spPr>
          <a:xfrm>
            <a:off x="2781360" y="5910120"/>
            <a:ext cx="361908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NASA Mars Rover images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91172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3"/>
          <p:cNvPicPr/>
          <p:nvPr/>
        </p:nvPicPr>
        <p:blipFill>
          <a:blip r:embed="rId3"/>
          <a:stretch/>
        </p:blipFill>
        <p:spPr>
          <a:xfrm>
            <a:off x="4572000" y="1447920"/>
            <a:ext cx="4419360" cy="4419360"/>
          </a:xfrm>
          <a:prstGeom prst="rect">
            <a:avLst/>
          </a:prstGeom>
          <a:ln>
            <a:noFill/>
          </a:ln>
        </p:spPr>
      </p:pic>
      <p:pic>
        <p:nvPicPr>
          <p:cNvPr id="211" name="Picture 2"/>
          <p:cNvPicPr/>
          <p:nvPr/>
        </p:nvPicPr>
        <p:blipFill>
          <a:blip r:embed="rId4"/>
          <a:stretch/>
        </p:blipFill>
        <p:spPr>
          <a:xfrm>
            <a:off x="152280" y="1447920"/>
            <a:ext cx="4419360" cy="4419360"/>
          </a:xfrm>
          <a:prstGeom prst="rect">
            <a:avLst/>
          </a:prstGeom>
          <a:ln>
            <a:noFill/>
          </a:ln>
        </p:spPr>
      </p:pic>
      <p:sp>
        <p:nvSpPr>
          <p:cNvPr id="212" name="CustomShape 1"/>
          <p:cNvSpPr/>
          <p:nvPr/>
        </p:nvSpPr>
        <p:spPr>
          <a:xfrm>
            <a:off x="2781360" y="5910120"/>
            <a:ext cx="3619080" cy="82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NASA Mars Rover images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with SIFT feature matches
Figure by Noah Snavely</a:t>
            </a:r>
            <a:endParaRPr/>
          </a:p>
        </p:txBody>
      </p:sp>
      <p:sp>
        <p:nvSpPr>
          <p:cNvPr id="213" name="TextShape 2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Answer below </a:t>
            </a:r>
            <a:r>
              <a:rPr lang="en-US" sz="2400" strike="noStrike">
                <a:solidFill>
                  <a:srgbClr val="000000"/>
                </a:solidFill>
                <a:latin typeface="Arial"/>
                <a:ea typeface="ＭＳ Ｐゴシック"/>
              </a:rPr>
              <a:t>(look for tiny colored squares…)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3787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457200" y="-835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Human eye movements</a:t>
            </a:r>
            <a:endParaRPr/>
          </a:p>
        </p:txBody>
      </p:sp>
      <p:pic>
        <p:nvPicPr>
          <p:cNvPr id="215" name="Picture 2"/>
          <p:cNvPicPr/>
          <p:nvPr/>
        </p:nvPicPr>
        <p:blipFill>
          <a:blip r:embed="rId3"/>
          <a:srcRect r="53253"/>
          <a:stretch/>
        </p:blipFill>
        <p:spPr>
          <a:xfrm>
            <a:off x="2799720" y="1182240"/>
            <a:ext cx="2911680" cy="4647960"/>
          </a:xfrm>
          <a:prstGeom prst="rect">
            <a:avLst/>
          </a:prstGeom>
          <a:ln>
            <a:noFill/>
          </a:ln>
        </p:spPr>
      </p:pic>
      <p:sp>
        <p:nvSpPr>
          <p:cNvPr id="216" name="CustomShape 2"/>
          <p:cNvSpPr/>
          <p:nvPr/>
        </p:nvSpPr>
        <p:spPr>
          <a:xfrm>
            <a:off x="3521160" y="5882760"/>
            <a:ext cx="2174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Yarbus eye tracking</a:t>
            </a:r>
            <a:endParaRPr/>
          </a:p>
        </p:txBody>
      </p:sp>
      <p:pic>
        <p:nvPicPr>
          <p:cNvPr id="217" name="Picture 2"/>
          <p:cNvPicPr/>
          <p:nvPr/>
        </p:nvPicPr>
        <p:blipFill>
          <a:blip r:embed="rId3"/>
          <a:srcRect l="49517" r="3214"/>
          <a:stretch/>
        </p:blipFill>
        <p:spPr>
          <a:xfrm>
            <a:off x="2859120" y="1182240"/>
            <a:ext cx="2943360" cy="464796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477000" y="2133600"/>
            <a:ext cx="209544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catches your</a:t>
            </a:r>
          </a:p>
          <a:p>
            <a:r>
              <a:rPr lang="en-US" dirty="0">
                <a:solidFill>
                  <a:srgbClr val="FF0000"/>
                </a:solidFill>
              </a:rPr>
              <a:t>interest?</a:t>
            </a:r>
          </a:p>
        </p:txBody>
      </p:sp>
    </p:spTree>
    <p:extLst>
      <p:ext uri="{BB962C8B-B14F-4D97-AF65-F5344CB8AC3E}">
        <p14:creationId xmlns:p14="http://schemas.microsoft.com/office/powerpoint/2010/main" val="17601251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298080" y="-669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Interest points</a:t>
            </a:r>
            <a:endParaRPr/>
          </a:p>
        </p:txBody>
      </p:sp>
      <p:sp>
        <p:nvSpPr>
          <p:cNvPr id="219" name="TextShape 2"/>
          <p:cNvSpPr txBox="1"/>
          <p:nvPr/>
        </p:nvSpPr>
        <p:spPr>
          <a:xfrm>
            <a:off x="457200" y="990720"/>
            <a:ext cx="4343040" cy="5572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Suppose you have to click on some point,  go away and come back after I deform the image, and click on the same points again.  </a:t>
            </a:r>
            <a:endParaRPr dirty="0"/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Which points would you choose?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220" name="Picture 11"/>
          <p:cNvPicPr/>
          <p:nvPr/>
        </p:nvPicPr>
        <p:blipFill>
          <a:blip r:embed="rId2"/>
          <a:stretch/>
        </p:blipFill>
        <p:spPr>
          <a:xfrm>
            <a:off x="5335920" y="1223280"/>
            <a:ext cx="3191040" cy="2485080"/>
          </a:xfrm>
          <a:prstGeom prst="rect">
            <a:avLst/>
          </a:prstGeom>
          <a:ln w="12600">
            <a:solidFill>
              <a:srgbClr val="002060"/>
            </a:solidFill>
            <a:miter/>
          </a:ln>
        </p:spPr>
      </p:pic>
      <p:pic>
        <p:nvPicPr>
          <p:cNvPr id="221" name="Picture 11"/>
          <p:cNvPicPr/>
          <p:nvPr/>
        </p:nvPicPr>
        <p:blipFill>
          <a:blip r:embed="rId2"/>
          <a:stretch/>
        </p:blipFill>
        <p:spPr>
          <a:xfrm rot="14826000">
            <a:off x="5189400" y="3888360"/>
            <a:ext cx="3545640" cy="2463120"/>
          </a:xfrm>
          <a:prstGeom prst="rect">
            <a:avLst/>
          </a:prstGeom>
          <a:ln w="12600">
            <a:solidFill>
              <a:srgbClr val="002060"/>
            </a:solidFill>
            <a:miter/>
          </a:ln>
          <a:scene3d>
            <a:camera prst="orthographicFront">
              <a:rot lat="20783509" lon="19661947" rev="17225537"/>
            </a:camera>
            <a:lightRig rig="threePt" dir="t"/>
          </a:scene3d>
        </p:spPr>
      </p:pic>
      <p:sp>
        <p:nvSpPr>
          <p:cNvPr id="222" name="CustomShape 3"/>
          <p:cNvSpPr/>
          <p:nvPr/>
        </p:nvSpPr>
        <p:spPr>
          <a:xfrm>
            <a:off x="6483960" y="838080"/>
            <a:ext cx="9140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original</a:t>
            </a:r>
            <a:endParaRPr/>
          </a:p>
        </p:txBody>
      </p:sp>
      <p:sp>
        <p:nvSpPr>
          <p:cNvPr id="223" name="CustomShape 4"/>
          <p:cNvSpPr/>
          <p:nvPr/>
        </p:nvSpPr>
        <p:spPr>
          <a:xfrm>
            <a:off x="7694280" y="6194520"/>
            <a:ext cx="1144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deformed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371761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Intuition</a:t>
            </a:r>
            <a:endParaRPr/>
          </a:p>
        </p:txBody>
      </p:sp>
      <p:sp>
        <p:nvSpPr>
          <p:cNvPr id="225" name="CustomShape 2"/>
          <p:cNvSpPr/>
          <p:nvPr/>
        </p:nvSpPr>
        <p:spPr>
          <a:xfrm>
            <a:off x="1219320" y="1295280"/>
            <a:ext cx="6781320" cy="441936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" name="CustomShape 3"/>
          <p:cNvSpPr/>
          <p:nvPr/>
        </p:nvSpPr>
        <p:spPr>
          <a:xfrm>
            <a:off x="2438280" y="2209680"/>
            <a:ext cx="4038120" cy="2895120"/>
          </a:xfrm>
          <a:prstGeom prst="trapezoid">
            <a:avLst>
              <a:gd name="adj" fmla="val 12316"/>
            </a:avLst>
          </a:prstGeom>
          <a:solidFill>
            <a:schemeClr val="tx1"/>
          </a:solidFill>
          <a:ln>
            <a:solidFill>
              <a:srgbClr val="00C795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128782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319680" y="204480"/>
            <a:ext cx="7772040" cy="533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Calibri"/>
                <a:ea typeface="ＭＳ Ｐゴシック"/>
              </a:rPr>
              <a:t>Corners</a:t>
            </a:r>
            <a:endParaRPr/>
          </a:p>
        </p:txBody>
      </p:sp>
      <p:sp>
        <p:nvSpPr>
          <p:cNvPr id="228" name="TextShape 2"/>
          <p:cNvSpPr txBox="1"/>
          <p:nvPr/>
        </p:nvSpPr>
        <p:spPr>
          <a:xfrm>
            <a:off x="685800" y="990720"/>
            <a:ext cx="7467120" cy="1828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We should easily recognize the point by looking through a small window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Shifting a window in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any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direc</a:t>
            </a:r>
            <a:r>
              <a:rPr lang="en-US" sz="2400" i="1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tion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 should give </a:t>
            </a:r>
            <a:r>
              <a:rPr lang="en-US" sz="2400" i="1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a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large change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in intensity</a:t>
            </a:r>
            <a:endParaRPr dirty="0"/>
          </a:p>
        </p:txBody>
      </p:sp>
      <p:pic>
        <p:nvPicPr>
          <p:cNvPr id="229" name="Picture 8"/>
          <p:cNvPicPr/>
          <p:nvPr/>
        </p:nvPicPr>
        <p:blipFill>
          <a:blip r:embed="rId3"/>
          <a:stretch/>
        </p:blipFill>
        <p:spPr>
          <a:xfrm>
            <a:off x="342900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30" name="CustomShape 3"/>
          <p:cNvSpPr/>
          <p:nvPr/>
        </p:nvSpPr>
        <p:spPr>
          <a:xfrm>
            <a:off x="3429000" y="5213520"/>
            <a:ext cx="2437920" cy="1552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“edge”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:
no change along the edge direction</a:t>
            </a:r>
            <a:endParaRPr/>
          </a:p>
        </p:txBody>
      </p:sp>
      <p:sp>
        <p:nvSpPr>
          <p:cNvPr id="231" name="CustomShape 4"/>
          <p:cNvSpPr/>
          <p:nvPr/>
        </p:nvSpPr>
        <p:spPr>
          <a:xfrm>
            <a:off x="3962520" y="396252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" name="Line 5"/>
          <p:cNvSpPr/>
          <p:nvPr/>
        </p:nvSpPr>
        <p:spPr>
          <a:xfrm flipV="1">
            <a:off x="3733560" y="4038480"/>
            <a:ext cx="0" cy="533520"/>
          </a:xfrm>
          <a:prstGeom prst="line">
            <a:avLst/>
          </a:prstGeom>
          <a:ln w="936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sp>
      <p:pic>
        <p:nvPicPr>
          <p:cNvPr id="233" name="Picture 9"/>
          <p:cNvPicPr/>
          <p:nvPr/>
        </p:nvPicPr>
        <p:blipFill>
          <a:blip r:embed="rId3"/>
          <a:stretch/>
        </p:blipFill>
        <p:spPr>
          <a:xfrm>
            <a:off x="601992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34" name="CustomShape 6"/>
          <p:cNvSpPr/>
          <p:nvPr/>
        </p:nvSpPr>
        <p:spPr>
          <a:xfrm>
            <a:off x="6248520" y="5213520"/>
            <a:ext cx="2437920" cy="1552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“corner”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:
significant change in all directions</a:t>
            </a:r>
            <a:endParaRPr/>
          </a:p>
        </p:txBody>
      </p:sp>
      <p:sp>
        <p:nvSpPr>
          <p:cNvPr id="235" name="CustomShape 7"/>
          <p:cNvSpPr/>
          <p:nvPr/>
        </p:nvSpPr>
        <p:spPr>
          <a:xfrm>
            <a:off x="6705720" y="320040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Line 8"/>
          <p:cNvSpPr/>
          <p:nvPr/>
        </p:nvSpPr>
        <p:spPr>
          <a:xfrm flipH="1">
            <a:off x="6476760" y="38862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sp>
        <p:nvSpPr>
          <p:cNvPr id="237" name="Line 9"/>
          <p:cNvSpPr/>
          <p:nvPr/>
        </p:nvSpPr>
        <p:spPr>
          <a:xfrm flipH="1" flipV="1">
            <a:off x="6476760" y="29718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sp>
        <p:nvSpPr>
          <p:cNvPr id="238" name="Line 10"/>
          <p:cNvSpPr/>
          <p:nvPr/>
        </p:nvSpPr>
        <p:spPr>
          <a:xfrm>
            <a:off x="7391160" y="388620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39" name="Line 11"/>
          <p:cNvSpPr/>
          <p:nvPr/>
        </p:nvSpPr>
        <p:spPr>
          <a:xfrm flipV="1">
            <a:off x="7391160" y="29718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pic>
        <p:nvPicPr>
          <p:cNvPr id="240" name="Picture 7"/>
          <p:cNvPicPr/>
          <p:nvPr/>
        </p:nvPicPr>
        <p:blipFill>
          <a:blip r:embed="rId3"/>
          <a:stretch/>
        </p:blipFill>
        <p:spPr>
          <a:xfrm>
            <a:off x="83808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41" name="CustomShape 12"/>
          <p:cNvSpPr/>
          <p:nvPr/>
        </p:nvSpPr>
        <p:spPr>
          <a:xfrm>
            <a:off x="762120" y="5213520"/>
            <a:ext cx="2057040" cy="1918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“flat”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 region:
no change in all directions</a:t>
            </a:r>
            <a:endParaRPr/>
          </a:p>
        </p:txBody>
      </p:sp>
      <p:sp>
        <p:nvSpPr>
          <p:cNvPr id="242" name="CustomShape 13"/>
          <p:cNvSpPr/>
          <p:nvPr/>
        </p:nvSpPr>
        <p:spPr>
          <a:xfrm>
            <a:off x="2133720" y="396252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Line 14"/>
          <p:cNvSpPr/>
          <p:nvPr/>
        </p:nvSpPr>
        <p:spPr>
          <a:xfrm>
            <a:off x="2819160" y="46479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4" name="Line 15"/>
          <p:cNvSpPr/>
          <p:nvPr/>
        </p:nvSpPr>
        <p:spPr>
          <a:xfrm flipH="1">
            <a:off x="1904760" y="46479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5" name="Line 16"/>
          <p:cNvSpPr/>
          <p:nvPr/>
        </p:nvSpPr>
        <p:spPr>
          <a:xfrm flipH="1" flipV="1">
            <a:off x="1904760" y="37335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6" name="Line 17"/>
          <p:cNvSpPr/>
          <p:nvPr/>
        </p:nvSpPr>
        <p:spPr>
          <a:xfrm flipV="1">
            <a:off x="2819160" y="37335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7" name="CustomShape 18"/>
          <p:cNvSpPr/>
          <p:nvPr/>
        </p:nvSpPr>
        <p:spPr>
          <a:xfrm>
            <a:off x="48600" y="6553080"/>
            <a:ext cx="1473480" cy="30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Source: A. Efros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94989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Let’s look at the </a:t>
            </a:r>
            <a:r>
              <a:rPr lang="en-US" sz="3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gradient</a:t>
            </a:r>
            <a:r>
              <a:rPr lang="en-US" sz="3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 distributions</a:t>
            </a:r>
            <a:endParaRPr dirty="0"/>
          </a:p>
        </p:txBody>
      </p:sp>
      <p:sp>
        <p:nvSpPr>
          <p:cNvPr id="249" name="CustomShape 2"/>
          <p:cNvSpPr/>
          <p:nvPr/>
        </p:nvSpPr>
        <p:spPr>
          <a:xfrm>
            <a:off x="533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CustomShape 3"/>
          <p:cNvSpPr/>
          <p:nvPr/>
        </p:nvSpPr>
        <p:spPr>
          <a:xfrm>
            <a:off x="342900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CustomShape 4"/>
          <p:cNvSpPr/>
          <p:nvPr/>
        </p:nvSpPr>
        <p:spPr>
          <a:xfrm>
            <a:off x="3886200" y="1600200"/>
            <a:ext cx="1599840" cy="1447560"/>
          </a:xfrm>
          <a:custGeom>
            <a:avLst/>
            <a:gdLst/>
            <a:ahLst/>
            <a:cxnLst/>
            <a:rect l="0" t="0" r="r" b="b"/>
            <a:pathLst>
              <a:path w="1009" h="913">
                <a:moveTo>
                  <a:pt x="0" y="912"/>
                </a:moveTo>
                <a:lnTo>
                  <a:pt x="0" y="0"/>
                </a:lnTo>
                <a:lnTo>
                  <a:pt x="1008" y="528"/>
                </a:lnTo>
              </a:path>
            </a:pathLst>
          </a:custGeom>
          <a:noFill/>
          <a:ln w="414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" name="CustomShape 5"/>
          <p:cNvSpPr/>
          <p:nvPr/>
        </p:nvSpPr>
        <p:spPr>
          <a:xfrm>
            <a:off x="6248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Line 6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54" name="Line 7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55" name="CustomShape 8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6" name="CustomShape 9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CustomShape 10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8" name="CustomShape 11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" name="CustomShape 12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0" name="CustomShape 13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14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2" name="CustomShape 15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" name="CustomShape 16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" name="CustomShape 17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" name="CustomShape 18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CustomShape 19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7" name="CustomShape 20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8" name="CustomShape 21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" name="CustomShape 22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23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Line 24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72" name="Line 25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73" name="CustomShape 26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4" name="CustomShape 27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5" name="CustomShape 28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6" name="CustomShape 29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CustomShape 30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CustomShape 31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32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CustomShape 33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34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CustomShape 35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36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4" name="CustomShape 37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5" name="CustomShape 38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39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7" name="CustomShape 40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CustomShape 41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9" name="CustomShape 42"/>
          <p:cNvSpPr/>
          <p:nvPr/>
        </p:nvSpPr>
        <p:spPr>
          <a:xfrm>
            <a:off x="386532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0" name="CustomShape 43"/>
          <p:cNvSpPr/>
          <p:nvPr/>
        </p:nvSpPr>
        <p:spPr>
          <a:xfrm>
            <a:off x="3613320" y="217008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44"/>
          <p:cNvSpPr/>
          <p:nvPr/>
        </p:nvSpPr>
        <p:spPr>
          <a:xfrm>
            <a:off x="667764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CustomShape 45"/>
          <p:cNvSpPr/>
          <p:nvPr/>
        </p:nvSpPr>
        <p:spPr>
          <a:xfrm>
            <a:off x="6440760" y="135756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46"/>
          <p:cNvSpPr/>
          <p:nvPr/>
        </p:nvSpPr>
        <p:spPr>
          <a:xfrm>
            <a:off x="965880" y="158616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47"/>
          <p:cNvSpPr/>
          <p:nvPr/>
        </p:nvSpPr>
        <p:spPr>
          <a:xfrm>
            <a:off x="1495440" y="250200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5" name="Line 48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96" name="Line 49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97" name="CustomShape 50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CustomShape 51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9" name="CustomShape 52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53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1" name="CustomShape 54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2" name="CustomShape 55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3" name="CustomShape 56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4" name="CustomShape 57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5" name="CustomShape 58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6" name="CustomShape 59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7" name="CustomShape 60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8" name="CustomShape 61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9" name="CustomShape 62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0" name="CustomShape 63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1" name="CustomShape 64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65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3" name="CustomShape 66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4" name="CustomShape 67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782712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533520" y="249840"/>
            <a:ext cx="83055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Principal  Component  Analysis</a:t>
            </a:r>
            <a:endParaRPr dirty="0"/>
          </a:p>
        </p:txBody>
      </p:sp>
      <p:sp>
        <p:nvSpPr>
          <p:cNvPr id="316" name="CustomShape 2"/>
          <p:cNvSpPr/>
          <p:nvPr/>
        </p:nvSpPr>
        <p:spPr>
          <a:xfrm>
            <a:off x="533520" y="1219320"/>
            <a:ext cx="373356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Principal component is the direction of highest variance.</a:t>
            </a:r>
            <a:endParaRPr/>
          </a:p>
        </p:txBody>
      </p:sp>
      <p:sp>
        <p:nvSpPr>
          <p:cNvPr id="317" name="CustomShape 3"/>
          <p:cNvSpPr/>
          <p:nvPr/>
        </p:nvSpPr>
        <p:spPr>
          <a:xfrm>
            <a:off x="4709520" y="1211760"/>
            <a:ext cx="4038120" cy="158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How to compute PCA components: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Subtract off the mean for each data point.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Compute the covariance matrix.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Compute eigenvectors and eigenvalues.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The components are the eigenvectors ranked by the eigenvalues.</a:t>
            </a:r>
            <a:endParaRPr/>
          </a:p>
        </p:txBody>
      </p:sp>
      <p:sp>
        <p:nvSpPr>
          <p:cNvPr id="318" name="CustomShape 4"/>
          <p:cNvSpPr/>
          <p:nvPr/>
        </p:nvSpPr>
        <p:spPr>
          <a:xfrm>
            <a:off x="533520" y="1905120"/>
            <a:ext cx="373356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Arial"/>
              </a:rPr>
              <a:t>Next, highest component is the direction with highest variance </a:t>
            </a:r>
            <a:r>
              <a:rPr lang="en-US" sz="1400" i="1" strike="noStrike" dirty="0">
                <a:solidFill>
                  <a:srgbClr val="000000"/>
                </a:solidFill>
                <a:latin typeface="Arial"/>
              </a:rPr>
              <a:t>orthogonal</a:t>
            </a:r>
            <a:r>
              <a:rPr lang="en-US" sz="1400" strike="noStrike" dirty="0">
                <a:solidFill>
                  <a:srgbClr val="000000"/>
                </a:solidFill>
                <a:latin typeface="Arial"/>
              </a:rPr>
              <a:t> to the previous components.</a:t>
            </a:r>
            <a:endParaRPr dirty="0"/>
          </a:p>
        </p:txBody>
      </p:sp>
      <p:sp>
        <p:nvSpPr>
          <p:cNvPr id="319" name="Line 5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20" name="Line 6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21" name="CustomShape 7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3" name="CustomShape 9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4" name="CustomShape 10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CustomShape 11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6" name="CustomShape 12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7" name="CustomShape 13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8" name="CustomShape 14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15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0" name="CustomShape 16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CustomShape 17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2" name="CustomShape 18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CustomShape 19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CustomShape 20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5" name="CustomShape 21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6" name="CustomShape 22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7" name="Line 23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38" name="Line 24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39" name="CustomShape 25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0" name="CustomShape 26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1" name="CustomShape 27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2" name="CustomShape 28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3" name="CustomShape 29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4" name="CustomShape 30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5" name="CustomShape 31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6" name="CustomShape 32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7" name="CustomShape 33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8" name="CustomShape 34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9" name="CustomShape 35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0" name="CustomShape 36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1" name="CustomShape 37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2" name="CustomShape 38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3" name="CustomShape 39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4" name="CustomShape 40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Line 41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56" name="Line 42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57" name="CustomShape 43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8" name="CustomShape 44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9" name="CustomShape 45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0" name="CustomShape 46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1" name="CustomShape 47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2" name="CustomShape 48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3" name="CustomShape 49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4" name="CustomShape 50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5" name="CustomShape 51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6" name="CustomShape 52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7" name="CustomShape 53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54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9" name="CustomShape 55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0" name="CustomShape 56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1" name="CustomShape 57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58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3" name="CustomShape 59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60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5" name="CustomShape 61"/>
          <p:cNvSpPr/>
          <p:nvPr/>
        </p:nvSpPr>
        <p:spPr>
          <a:xfrm flipH="1" flipV="1">
            <a:off x="3809160" y="4806000"/>
            <a:ext cx="808920" cy="79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6" name="CustomShape 62"/>
          <p:cNvSpPr/>
          <p:nvPr/>
        </p:nvSpPr>
        <p:spPr>
          <a:xfrm flipH="1">
            <a:off x="6886440" y="4800960"/>
            <a:ext cx="598320" cy="3805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7" name="CustomShape 63"/>
          <p:cNvSpPr/>
          <p:nvPr/>
        </p:nvSpPr>
        <p:spPr>
          <a:xfrm flipH="1" flipV="1">
            <a:off x="1571040" y="4634640"/>
            <a:ext cx="162360" cy="18108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8" name="CustomShape 64"/>
          <p:cNvSpPr/>
          <p:nvPr/>
        </p:nvSpPr>
        <p:spPr>
          <a:xfrm flipV="1">
            <a:off x="4600800" y="4608360"/>
            <a:ext cx="2880" cy="20808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CustomShape 65"/>
          <p:cNvSpPr/>
          <p:nvPr/>
        </p:nvSpPr>
        <p:spPr>
          <a:xfrm flipV="1">
            <a:off x="1747080" y="4660200"/>
            <a:ext cx="136800" cy="1645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CustomShape 66"/>
          <p:cNvSpPr/>
          <p:nvPr/>
        </p:nvSpPr>
        <p:spPr>
          <a:xfrm flipH="1" flipV="1">
            <a:off x="7116120" y="4343400"/>
            <a:ext cx="364680" cy="4759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1" name="Picture 2"/>
          <p:cNvPicPr/>
          <p:nvPr/>
        </p:nvPicPr>
        <p:blipFill>
          <a:blip r:embed="rId2"/>
          <a:stretch/>
        </p:blipFill>
        <p:spPr>
          <a:xfrm>
            <a:off x="5741280" y="2920320"/>
            <a:ext cx="1535760" cy="375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9097" y="5995194"/>
            <a:ext cx="9296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Definition: A scalar </a:t>
            </a:r>
            <a:r>
              <a:rPr lang="el-GR" dirty="0">
                <a:solidFill>
                  <a:srgbClr val="FF0000"/>
                </a:solidFill>
              </a:rPr>
              <a:t>λ</a:t>
            </a:r>
            <a:r>
              <a:rPr lang="en-US" dirty="0">
                <a:solidFill>
                  <a:srgbClr val="FF0000"/>
                </a:solidFill>
              </a:rPr>
              <a:t> is called an eigenvalue of the </a:t>
            </a:r>
            <a:r>
              <a:rPr lang="en-US" dirty="0" err="1">
                <a:solidFill>
                  <a:srgbClr val="FF0000"/>
                </a:solidFill>
              </a:rPr>
              <a:t>n×n</a:t>
            </a:r>
            <a:r>
              <a:rPr lang="en-US" dirty="0">
                <a:solidFill>
                  <a:srgbClr val="FF0000"/>
                </a:solidFill>
              </a:rPr>
              <a:t> matrix A if there is a nontrivial </a:t>
            </a:r>
          </a:p>
          <a:p>
            <a:r>
              <a:rPr lang="en-US" dirty="0">
                <a:solidFill>
                  <a:srgbClr val="FF0000"/>
                </a:solidFill>
              </a:rPr>
              <a:t>solution x of Ax=</a:t>
            </a:r>
            <a:r>
              <a:rPr lang="el-GR" dirty="0">
                <a:solidFill>
                  <a:srgbClr val="FF0000"/>
                </a:solidFill>
              </a:rPr>
              <a:t>λ</a:t>
            </a:r>
            <a:r>
              <a:rPr lang="en-US" dirty="0">
                <a:solidFill>
                  <a:srgbClr val="FF0000"/>
                </a:solidFill>
              </a:rPr>
              <a:t>x. Such x is called an eigenvector corresponding to the eigenvalue </a:t>
            </a:r>
            <a:r>
              <a:rPr lang="el-GR" dirty="0">
                <a:solidFill>
                  <a:srgbClr val="FF0000"/>
                </a:solidFill>
              </a:rPr>
              <a:t>λ.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776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Corners have …</a:t>
            </a:r>
            <a:endParaRPr/>
          </a:p>
        </p:txBody>
      </p:sp>
      <p:sp>
        <p:nvSpPr>
          <p:cNvPr id="383" name="CustomShape 2"/>
          <p:cNvSpPr/>
          <p:nvPr/>
        </p:nvSpPr>
        <p:spPr>
          <a:xfrm>
            <a:off x="533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4" name="CustomShape 3"/>
          <p:cNvSpPr/>
          <p:nvPr/>
        </p:nvSpPr>
        <p:spPr>
          <a:xfrm>
            <a:off x="342900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5" name="CustomShape 4"/>
          <p:cNvSpPr/>
          <p:nvPr/>
        </p:nvSpPr>
        <p:spPr>
          <a:xfrm>
            <a:off x="3886200" y="1600200"/>
            <a:ext cx="1599840" cy="1447560"/>
          </a:xfrm>
          <a:custGeom>
            <a:avLst/>
            <a:gdLst/>
            <a:ahLst/>
            <a:cxnLst/>
            <a:rect l="0" t="0" r="r" b="b"/>
            <a:pathLst>
              <a:path w="1009" h="913">
                <a:moveTo>
                  <a:pt x="0" y="912"/>
                </a:moveTo>
                <a:lnTo>
                  <a:pt x="0" y="0"/>
                </a:lnTo>
                <a:lnTo>
                  <a:pt x="1008" y="528"/>
                </a:lnTo>
              </a:path>
            </a:pathLst>
          </a:custGeom>
          <a:noFill/>
          <a:ln w="414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6" name="CustomShape 5"/>
          <p:cNvSpPr/>
          <p:nvPr/>
        </p:nvSpPr>
        <p:spPr>
          <a:xfrm>
            <a:off x="6248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7" name="Line 6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88" name="Line 7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89" name="CustomShape 8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9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10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1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3" name="CustomShape 12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3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5" name="CustomShape 14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15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7" name="CustomShape 16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8" name="CustomShape 17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9" name="CustomShape 18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0" name="CustomShape 19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1" name="CustomShape 20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2" name="CustomShape 21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3" name="CustomShape 22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CustomShape 23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Line 24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06" name="Line 25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07" name="CustomShape 26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8" name="CustomShape 27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9" name="CustomShape 28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0" name="CustomShape 29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1" name="CustomShape 30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2" name="CustomShape 31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32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33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5" name="CustomShape 34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6" name="CustomShape 35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7" name="CustomShape 36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8" name="CustomShape 37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9" name="CustomShape 38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0" name="CustomShape 39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1" name="CustomShape 40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2" name="CustomShape 41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3" name="CustomShape 42"/>
          <p:cNvSpPr/>
          <p:nvPr/>
        </p:nvSpPr>
        <p:spPr>
          <a:xfrm>
            <a:off x="386532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4" name="CustomShape 43"/>
          <p:cNvSpPr/>
          <p:nvPr/>
        </p:nvSpPr>
        <p:spPr>
          <a:xfrm>
            <a:off x="3613320" y="217008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5" name="CustomShape 44"/>
          <p:cNvSpPr/>
          <p:nvPr/>
        </p:nvSpPr>
        <p:spPr>
          <a:xfrm>
            <a:off x="667764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CustomShape 45"/>
          <p:cNvSpPr/>
          <p:nvPr/>
        </p:nvSpPr>
        <p:spPr>
          <a:xfrm>
            <a:off x="6440760" y="135756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CustomShape 46"/>
          <p:cNvSpPr/>
          <p:nvPr/>
        </p:nvSpPr>
        <p:spPr>
          <a:xfrm>
            <a:off x="965880" y="158616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8" name="CustomShape 47"/>
          <p:cNvSpPr/>
          <p:nvPr/>
        </p:nvSpPr>
        <p:spPr>
          <a:xfrm>
            <a:off x="1495440" y="250200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9" name="Line 48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30" name="Line 49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31" name="CustomShape 50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2" name="CustomShape 51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3" name="CustomShape 52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4" name="CustomShape 53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5" name="CustomShape 54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6" name="CustomShape 55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7" name="CustomShape 56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8" name="CustomShape 57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9" name="CustomShape 58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0" name="CustomShape 59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1" name="CustomShape 60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61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3" name="CustomShape 62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4" name="CustomShape 63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5" name="CustomShape 64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6" name="CustomShape 65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7" name="CustomShape 66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8" name="CustomShape 67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9" name="CustomShape 68"/>
          <p:cNvSpPr/>
          <p:nvPr/>
        </p:nvSpPr>
        <p:spPr>
          <a:xfrm>
            <a:off x="5744160" y="6095880"/>
            <a:ext cx="3276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strike="noStrike" dirty="0">
                <a:solidFill>
                  <a:srgbClr val="FF0000"/>
                </a:solidFill>
                <a:latin typeface="Arial"/>
              </a:rPr>
              <a:t>Both</a:t>
            </a:r>
            <a:r>
              <a:rPr lang="en-US" strike="noStrike" dirty="0">
                <a:solidFill>
                  <a:srgbClr val="FF0000"/>
                </a:solidFill>
                <a:latin typeface="Arial"/>
              </a:rPr>
              <a:t> eigenvalues are large!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450" name="CustomShape 69"/>
          <p:cNvSpPr/>
          <p:nvPr/>
        </p:nvSpPr>
        <p:spPr>
          <a:xfrm flipV="1">
            <a:off x="6914160" y="5637960"/>
            <a:ext cx="67680" cy="53316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chemeClr val="tx1"/>
            </a:solidFill>
            <a:round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9591436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10"/>
          <p:cNvPicPr/>
          <p:nvPr/>
        </p:nvPicPr>
        <p:blipFill>
          <a:blip r:embed="rId3"/>
          <a:stretch/>
        </p:blipFill>
        <p:spPr>
          <a:xfrm>
            <a:off x="534360" y="3505200"/>
            <a:ext cx="1655280" cy="1317240"/>
          </a:xfrm>
          <a:prstGeom prst="rect">
            <a:avLst/>
          </a:prstGeom>
          <a:ln w="9360">
            <a:noFill/>
          </a:ln>
        </p:spPr>
      </p:pic>
      <p:pic>
        <p:nvPicPr>
          <p:cNvPr id="452" name="Picture 17"/>
          <p:cNvPicPr/>
          <p:nvPr/>
        </p:nvPicPr>
        <p:blipFill>
          <a:blip r:embed="rId4"/>
          <a:srcRect l="8233" t="10319" r="50983" b="48759"/>
          <a:stretch/>
        </p:blipFill>
        <p:spPr>
          <a:xfrm>
            <a:off x="2581560" y="3543566"/>
            <a:ext cx="1618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3" name="Picture 18"/>
          <p:cNvPicPr/>
          <p:nvPr/>
        </p:nvPicPr>
        <p:blipFill>
          <a:blip r:embed="rId4"/>
          <a:srcRect l="7510" t="59252" r="49461"/>
          <a:stretch/>
        </p:blipFill>
        <p:spPr>
          <a:xfrm>
            <a:off x="6704205" y="3559612"/>
            <a:ext cx="1699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4" name="Picture 19"/>
          <p:cNvPicPr/>
          <p:nvPr/>
        </p:nvPicPr>
        <p:blipFill>
          <a:blip r:embed="rId4"/>
          <a:srcRect l="57798" t="59252"/>
          <a:stretch/>
        </p:blipFill>
        <p:spPr>
          <a:xfrm>
            <a:off x="4668840" y="3559612"/>
            <a:ext cx="1672920" cy="1294920"/>
          </a:xfrm>
          <a:prstGeom prst="rect">
            <a:avLst/>
          </a:prstGeom>
          <a:ln w="9360">
            <a:noFill/>
          </a:ln>
        </p:spPr>
      </p:pic>
      <p:sp>
        <p:nvSpPr>
          <p:cNvPr id="455" name="CustomShape 1"/>
          <p:cNvSpPr/>
          <p:nvPr/>
        </p:nvSpPr>
        <p:spPr>
          <a:xfrm>
            <a:off x="0" y="152280"/>
            <a:ext cx="8610600" cy="533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Second Moment Matrix or </a:t>
            </a:r>
            <a:r>
              <a:rPr lang="en-US" sz="4000" strike="noStrike" dirty="0">
                <a:solidFill>
                  <a:srgbClr val="FF0000"/>
                </a:solidFill>
                <a:latin typeface="Calibri"/>
              </a:rPr>
              <a:t>H</a:t>
            </a: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arris Matrix</a:t>
            </a:r>
            <a:endParaRPr dirty="0"/>
          </a:p>
        </p:txBody>
      </p:sp>
      <p:sp>
        <p:nvSpPr>
          <p:cNvPr id="456" name="CustomShape 2"/>
          <p:cNvSpPr/>
          <p:nvPr/>
        </p:nvSpPr>
        <p:spPr>
          <a:xfrm>
            <a:off x="959417" y="2438280"/>
            <a:ext cx="7813440" cy="943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2 x 2 matrix of image derivatives smoothed by Gaussian weights.</a:t>
            </a:r>
            <a:endParaRPr dirty="0"/>
          </a:p>
        </p:txBody>
      </p:sp>
      <p:sp>
        <p:nvSpPr>
          <p:cNvPr id="457" name="CustomShape 3"/>
          <p:cNvSpPr/>
          <p:nvPr/>
        </p:nvSpPr>
        <p:spPr>
          <a:xfrm>
            <a:off x="701829" y="5192932"/>
            <a:ext cx="1496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Notation:</a:t>
            </a:r>
            <a:endParaRPr dirty="0"/>
          </a:p>
        </p:txBody>
      </p:sp>
      <p:pic>
        <p:nvPicPr>
          <p:cNvPr id="459" name="Picture 458"/>
          <p:cNvPicPr/>
          <p:nvPr/>
        </p:nvPicPr>
        <p:blipFill>
          <a:blip r:embed="rId5"/>
          <a:stretch/>
        </p:blipFill>
        <p:spPr>
          <a:xfrm>
            <a:off x="2668954" y="4838486"/>
            <a:ext cx="1422360" cy="977760"/>
          </a:xfrm>
          <a:prstGeom prst="rect">
            <a:avLst/>
          </a:prstGeom>
          <a:ln>
            <a:noFill/>
          </a:ln>
        </p:spPr>
      </p:pic>
      <p:pic>
        <p:nvPicPr>
          <p:cNvPr id="460" name="Picture 459"/>
          <p:cNvPicPr/>
          <p:nvPr/>
        </p:nvPicPr>
        <p:blipFill>
          <a:blip r:embed="rId6"/>
          <a:stretch/>
        </p:blipFill>
        <p:spPr>
          <a:xfrm>
            <a:off x="4737240" y="4854532"/>
            <a:ext cx="1460520" cy="1041480"/>
          </a:xfrm>
          <a:prstGeom prst="rect">
            <a:avLst/>
          </a:prstGeom>
          <a:ln>
            <a:noFill/>
          </a:ln>
        </p:spPr>
      </p:pic>
      <p:pic>
        <p:nvPicPr>
          <p:cNvPr id="461" name="Picture 460"/>
          <p:cNvPicPr/>
          <p:nvPr/>
        </p:nvPicPr>
        <p:blipFill>
          <a:blip r:embed="rId7"/>
          <a:stretch/>
        </p:blipFill>
        <p:spPr>
          <a:xfrm>
            <a:off x="6442845" y="4854532"/>
            <a:ext cx="2222640" cy="1041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649" y="5787242"/>
            <a:ext cx="8694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First compute I</a:t>
            </a:r>
            <a:r>
              <a:rPr lang="en-US" sz="2400" baseline="-250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, and I</a:t>
            </a:r>
            <a:r>
              <a:rPr lang="en-US" sz="2400" baseline="-25000" dirty="0">
                <a:solidFill>
                  <a:srgbClr val="FF0000"/>
                </a:solidFill>
              </a:rPr>
              <a:t>x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baseline="-25000" dirty="0">
                <a:solidFill>
                  <a:srgbClr val="FF0000"/>
                </a:solidFill>
              </a:rPr>
              <a:t>,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baseline="-25000" dirty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; then apply Gaussian to each.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0101" y="1156764"/>
            <a:ext cx="3642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| 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 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x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  <a:p>
            <a:r>
              <a:rPr lang="en-US" sz="3200" dirty="0"/>
              <a:t>|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6FD3DA-02A0-4D1F-8112-8751426F4EDF}"/>
              </a:ext>
            </a:extLst>
          </p:cNvPr>
          <p:cNvSpPr txBox="1"/>
          <p:nvPr/>
        </p:nvSpPr>
        <p:spPr>
          <a:xfrm>
            <a:off x="1362000" y="1410835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 =</a:t>
            </a:r>
          </a:p>
        </p:txBody>
      </p:sp>
    </p:spTree>
    <p:extLst>
      <p:ext uri="{BB962C8B-B14F-4D97-AF65-F5344CB8AC3E}">
        <p14:creationId xmlns:p14="http://schemas.microsoft.com/office/powerpoint/2010/main" val="220412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From HW3: </a:t>
            </a:r>
            <a:r>
              <a:rPr lang="en" dirty="0"/>
              <a:t>Structure matrix</a:t>
            </a:r>
            <a:endParaRPr dirty="0"/>
          </a:p>
        </p:txBody>
      </p:sp>
      <p:sp>
        <p:nvSpPr>
          <p:cNvPr id="389" name="Google Shape;389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Weighted sum of gradient information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Use Gaussian weighting </a:t>
            </a: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Eigen vectors/values of this matrix summarize the distribution of the gradients nearby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are eigenvalues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both small: no gradient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&gt;&gt;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: gradient in one direction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similar: multiple gradient directions, corner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90" name="Google Shape;390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EEFA8-758B-49D4-9518-C91BBAAABD32}"/>
              </a:ext>
            </a:extLst>
          </p:cNvPr>
          <p:cNvSpPr txBox="1"/>
          <p:nvPr/>
        </p:nvSpPr>
        <p:spPr>
          <a:xfrm flipH="1">
            <a:off x="4871719" y="2335580"/>
            <a:ext cx="326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We’ll tell you how to store this!</a:t>
            </a:r>
          </a:p>
        </p:txBody>
      </p:sp>
    </p:spTree>
    <p:extLst>
      <p:ext uri="{BB962C8B-B14F-4D97-AF65-F5344CB8AC3E}">
        <p14:creationId xmlns:p14="http://schemas.microsoft.com/office/powerpoint/2010/main" val="82856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Estimating </a:t>
            </a:r>
            <a:r>
              <a:rPr lang="en-US" dirty="0"/>
              <a:t>Response</a:t>
            </a:r>
            <a:endParaRPr dirty="0"/>
          </a:p>
        </p:txBody>
      </p:sp>
      <p:sp>
        <p:nvSpPr>
          <p:cNvPr id="396" name="Google Shape;396;p49"/>
          <p:cNvSpPr txBox="1">
            <a:spLocks noGrp="1"/>
          </p:cNvSpPr>
          <p:nvPr>
            <p:ph type="body" idx="1"/>
          </p:nvPr>
        </p:nvSpPr>
        <p:spPr>
          <a:xfrm>
            <a:off x="319650" y="138751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A few methods </a:t>
            </a:r>
            <a:r>
              <a:rPr lang="en-US" dirty="0">
                <a:solidFill>
                  <a:schemeClr val="dk1"/>
                </a:solidFill>
              </a:rPr>
              <a:t>we use to estimate</a:t>
            </a:r>
            <a:r>
              <a:rPr lang="en" dirty="0">
                <a:solidFill>
                  <a:schemeClr val="dk1"/>
                </a:solidFill>
              </a:rPr>
              <a:t>:</a:t>
            </a: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rgbClr val="0000FF"/>
                </a:solidFill>
              </a:rPr>
              <a:t>Calculate </a:t>
            </a:r>
            <a:r>
              <a:rPr lang="en-US" dirty="0">
                <a:solidFill>
                  <a:srgbClr val="0000FF"/>
                </a:solidFill>
              </a:rPr>
              <a:t>these </a:t>
            </a:r>
            <a:r>
              <a:rPr lang="en" dirty="0">
                <a:solidFill>
                  <a:srgbClr val="0000FF"/>
                </a:solidFill>
              </a:rPr>
              <a:t>directly from the 2x2 matrix</a:t>
            </a:r>
            <a:endParaRPr dirty="0">
              <a:solidFill>
                <a:srgbClr val="0000FF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det(S) = </a:t>
            </a:r>
            <a:r>
              <a:rPr lang="en-US" dirty="0">
                <a:solidFill>
                  <a:srgbClr val="0000FF"/>
                </a:solidFill>
              </a:rPr>
              <a:t>ad – </a:t>
            </a:r>
            <a:r>
              <a:rPr lang="en-US" dirty="0" err="1">
                <a:solidFill>
                  <a:srgbClr val="0000FF"/>
                </a:solidFill>
              </a:rPr>
              <a:t>bc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*λ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trace(S) = </a:t>
            </a:r>
            <a:r>
              <a:rPr lang="en-US" dirty="0">
                <a:solidFill>
                  <a:srgbClr val="0000FF"/>
                </a:solidFill>
              </a:rPr>
              <a:t>a + d = 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+λ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FF0000"/>
                </a:solidFill>
              </a:rPr>
              <a:t>Estimate formula 1: R = </a:t>
            </a:r>
            <a:r>
              <a:rPr lang="en" dirty="0">
                <a:solidFill>
                  <a:srgbClr val="FF0000"/>
                </a:solidFill>
              </a:rPr>
              <a:t>det(S) - α trace(S)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= 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- α(λ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+λ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002060"/>
                </a:solidFill>
              </a:rPr>
              <a:t>Estimate formula 2: R = </a:t>
            </a:r>
            <a:r>
              <a:rPr lang="en" dirty="0">
                <a:solidFill>
                  <a:srgbClr val="002060"/>
                </a:solidFill>
              </a:rPr>
              <a:t>det(S) / trace(S) = 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/(λ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+λ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)</a:t>
            </a:r>
            <a:endParaRPr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If these estimates are large, we call it a corner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97" name="Google Shape;397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D7E1E-A3CF-4E91-993F-07BC815B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68" y="1506690"/>
            <a:ext cx="1646063" cy="87790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21A658C-AE28-48F9-B0D0-11C9D803A2E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03494" y="1541685"/>
            <a:ext cx="5409720" cy="734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8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Harris Corner Detector</a:t>
            </a:r>
            <a:endParaRPr/>
          </a:p>
        </p:txBody>
      </p:sp>
      <p:sp>
        <p:nvSpPr>
          <p:cNvPr id="403" name="Google Shape;403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Calculate derivatives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 and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3 measures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weighted sums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Want a weighted sum of nearby pixels, guess what this is?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Gaussian!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Estimate response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Non-max suppression!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04" name="Google Shape;404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230003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pic>
        <p:nvPicPr>
          <p:cNvPr id="480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7184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13267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Shape 1"/>
          <p:cNvSpPr txBox="1"/>
          <p:nvPr/>
        </p:nvSpPr>
        <p:spPr>
          <a:xfrm>
            <a:off x="457200" y="-928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pic>
        <p:nvPicPr>
          <p:cNvPr id="482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68600"/>
          </a:xfrm>
          <a:prstGeom prst="rect">
            <a:avLst/>
          </a:prstGeom>
          <a:ln w="9360">
            <a:noFill/>
          </a:ln>
        </p:spPr>
      </p:pic>
      <p:sp>
        <p:nvSpPr>
          <p:cNvPr id="483" name="CustomShape 2"/>
          <p:cNvSpPr/>
          <p:nvPr/>
        </p:nvSpPr>
        <p:spPr>
          <a:xfrm>
            <a:off x="876240" y="774720"/>
            <a:ext cx="395748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Compute corner response </a:t>
            </a:r>
            <a:r>
              <a:rPr lang="en-US" i="1" strike="noStrike">
                <a:solidFill>
                  <a:srgbClr val="000000"/>
                </a:solidFill>
                <a:latin typeface="Arial"/>
              </a:rPr>
              <a:t>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36464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extShape 1"/>
          <p:cNvSpPr txBox="1"/>
          <p:nvPr/>
        </p:nvSpPr>
        <p:spPr>
          <a:xfrm>
            <a:off x="457200" y="-705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sp>
        <p:nvSpPr>
          <p:cNvPr id="485" name="CustomShape 2"/>
          <p:cNvSpPr/>
          <p:nvPr/>
        </p:nvSpPr>
        <p:spPr>
          <a:xfrm>
            <a:off x="1188720" y="774720"/>
            <a:ext cx="67543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Find points with large corner response: </a:t>
            </a:r>
            <a:r>
              <a:rPr lang="en-US" i="1" strike="noStrike" dirty="0">
                <a:solidFill>
                  <a:srgbClr val="000000"/>
                </a:solidFill>
                <a:latin typeface="Arial"/>
              </a:rPr>
              <a:t>R &gt; </a:t>
            </a:r>
            <a:r>
              <a:rPr lang="en-US" strike="noStrike" dirty="0">
                <a:solidFill>
                  <a:srgbClr val="000000"/>
                </a:solidFill>
                <a:latin typeface="Arial"/>
              </a:rPr>
              <a:t>threshold</a:t>
            </a:r>
            <a:endParaRPr dirty="0"/>
          </a:p>
        </p:txBody>
      </p:sp>
      <p:pic>
        <p:nvPicPr>
          <p:cNvPr id="486" name="Picture 4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6860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72119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TextShape 1"/>
          <p:cNvSpPr txBox="1"/>
          <p:nvPr/>
        </p:nvSpPr>
        <p:spPr>
          <a:xfrm>
            <a:off x="457200" y="-374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sp>
        <p:nvSpPr>
          <p:cNvPr id="488" name="CustomShape 2"/>
          <p:cNvSpPr/>
          <p:nvPr/>
        </p:nvSpPr>
        <p:spPr>
          <a:xfrm>
            <a:off x="900720" y="774720"/>
            <a:ext cx="567036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Take only the points of local maxima of </a:t>
            </a:r>
            <a:r>
              <a:rPr lang="en-US" i="1" strike="noStrike">
                <a:solidFill>
                  <a:srgbClr val="000000"/>
                </a:solidFill>
                <a:latin typeface="Arial"/>
              </a:rPr>
              <a:t>R</a:t>
            </a:r>
            <a:endParaRPr/>
          </a:p>
        </p:txBody>
      </p:sp>
      <p:pic>
        <p:nvPicPr>
          <p:cNvPr id="489" name="Picture 4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509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322354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TextShape 1"/>
          <p:cNvSpPr txBox="1"/>
          <p:nvPr/>
        </p:nvSpPr>
        <p:spPr>
          <a:xfrm>
            <a:off x="457200" y="-1522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Harris Detector: 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ＭＳ Ｐゴシック"/>
              </a:rPr>
              <a:t>Results</a:t>
            </a:r>
            <a:endParaRPr dirty="0"/>
          </a:p>
        </p:txBody>
      </p:sp>
      <p:pic>
        <p:nvPicPr>
          <p:cNvPr id="491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779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993339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extShape 1"/>
          <p:cNvSpPr txBox="1"/>
          <p:nvPr/>
        </p:nvSpPr>
        <p:spPr>
          <a:xfrm>
            <a:off x="609480" y="-1522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Properties of the Harris corner detector</a:t>
            </a:r>
            <a:endParaRPr/>
          </a:p>
        </p:txBody>
      </p:sp>
      <p:sp>
        <p:nvSpPr>
          <p:cNvPr id="496" name="TextShape 2"/>
          <p:cNvSpPr txBox="1"/>
          <p:nvPr/>
        </p:nvSpPr>
        <p:spPr>
          <a:xfrm>
            <a:off x="609480" y="1448100"/>
            <a:ext cx="7772040" cy="22856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Translation invariant?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Rotation invariant? 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Scale invariant?</a:t>
            </a:r>
            <a:endParaRPr dirty="0"/>
          </a:p>
        </p:txBody>
      </p:sp>
      <p:sp>
        <p:nvSpPr>
          <p:cNvPr id="497" name="CustomShape 3"/>
          <p:cNvSpPr/>
          <p:nvPr/>
        </p:nvSpPr>
        <p:spPr>
          <a:xfrm>
            <a:off x="5791320" y="3267000"/>
            <a:ext cx="2742840" cy="2006280"/>
          </a:xfrm>
          <a:custGeom>
            <a:avLst/>
            <a:gdLst/>
            <a:ahLst/>
            <a:cxnLst/>
            <a:rect l="0" t="0" r="r" b="b"/>
            <a:pathLst>
              <a:path w="1729" h="1265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8" name="CustomShape 4"/>
          <p:cNvSpPr/>
          <p:nvPr/>
        </p:nvSpPr>
        <p:spPr>
          <a:xfrm>
            <a:off x="5715000" y="382572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9" name="CustomShape 5"/>
          <p:cNvSpPr/>
          <p:nvPr/>
        </p:nvSpPr>
        <p:spPr>
          <a:xfrm>
            <a:off x="6095880" y="329256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0" name="CustomShape 6"/>
          <p:cNvSpPr/>
          <p:nvPr/>
        </p:nvSpPr>
        <p:spPr>
          <a:xfrm>
            <a:off x="6948360" y="304812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1" name="CustomShape 7"/>
          <p:cNvSpPr/>
          <p:nvPr/>
        </p:nvSpPr>
        <p:spPr>
          <a:xfrm>
            <a:off x="5867280" y="5578560"/>
            <a:ext cx="2590560" cy="700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strike="noStrike" dirty="0">
                <a:solidFill>
                  <a:srgbClr val="000000"/>
                </a:solidFill>
                <a:latin typeface="Arial"/>
              </a:rPr>
              <a:t>All points will be classified as </a:t>
            </a:r>
            <a:r>
              <a:rPr lang="en-US" sz="2000" strike="noStrike" dirty="0">
                <a:solidFill>
                  <a:srgbClr val="0033CC"/>
                </a:solidFill>
                <a:latin typeface="Arial"/>
              </a:rPr>
              <a:t>edges</a:t>
            </a:r>
            <a:endParaRPr dirty="0"/>
          </a:p>
        </p:txBody>
      </p:sp>
      <p:sp>
        <p:nvSpPr>
          <p:cNvPr id="503" name="CustomShape 9"/>
          <p:cNvSpPr/>
          <p:nvPr/>
        </p:nvSpPr>
        <p:spPr>
          <a:xfrm>
            <a:off x="1523880" y="3305160"/>
            <a:ext cx="380520" cy="329760"/>
          </a:xfrm>
          <a:custGeom>
            <a:avLst/>
            <a:gdLst/>
            <a:ahLst/>
            <a:cxnLst/>
            <a:rect l="0" t="0" r="r" b="b"/>
            <a:pathLst>
              <a:path w="1729" h="1265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255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4" name="CustomShape 10"/>
          <p:cNvSpPr/>
          <p:nvPr/>
        </p:nvSpPr>
        <p:spPr>
          <a:xfrm>
            <a:off x="1461960" y="320040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5" name="CustomShape 11"/>
          <p:cNvSpPr/>
          <p:nvPr/>
        </p:nvSpPr>
        <p:spPr>
          <a:xfrm>
            <a:off x="1219320" y="5235480"/>
            <a:ext cx="137124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FF3300"/>
                </a:solidFill>
                <a:latin typeface="Arial"/>
              </a:rPr>
              <a:t>Corner !</a:t>
            </a:r>
            <a:endParaRPr/>
          </a:p>
        </p:txBody>
      </p:sp>
      <p:sp>
        <p:nvSpPr>
          <p:cNvPr id="506" name="CustomShape 12"/>
          <p:cNvSpPr/>
          <p:nvPr/>
        </p:nvSpPr>
        <p:spPr>
          <a:xfrm>
            <a:off x="4800600" y="1426680"/>
            <a:ext cx="990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Yes</a:t>
            </a:r>
            <a:endParaRPr/>
          </a:p>
        </p:txBody>
      </p:sp>
      <p:sp>
        <p:nvSpPr>
          <p:cNvPr id="507" name="CustomShape 13"/>
          <p:cNvSpPr/>
          <p:nvPr/>
        </p:nvSpPr>
        <p:spPr>
          <a:xfrm>
            <a:off x="4876920" y="2493720"/>
            <a:ext cx="19047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No</a:t>
            </a:r>
            <a:endParaRPr dirty="0"/>
          </a:p>
        </p:txBody>
      </p:sp>
      <p:sp>
        <p:nvSpPr>
          <p:cNvPr id="508" name="CustomShape 14"/>
          <p:cNvSpPr/>
          <p:nvPr/>
        </p:nvSpPr>
        <p:spPr>
          <a:xfrm>
            <a:off x="4800600" y="1960200"/>
            <a:ext cx="990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Yes</a:t>
            </a:r>
            <a:endParaRPr dirty="0"/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3047700" y="3936874"/>
            <a:ext cx="1676400" cy="838200"/>
          </a:xfrm>
          <a:custGeom>
            <a:avLst/>
            <a:gdLst>
              <a:gd name="T0" fmla="*/ 1257300 w 21600"/>
              <a:gd name="T1" fmla="*/ 0 h 21600"/>
              <a:gd name="T2" fmla="*/ 0 w 21600"/>
              <a:gd name="T3" fmla="*/ 419100 h 21600"/>
              <a:gd name="T4" fmla="*/ 1257300 w 21600"/>
              <a:gd name="T5" fmla="*/ 838200 h 21600"/>
              <a:gd name="T6" fmla="*/ 1676400 w 21600"/>
              <a:gd name="T7" fmla="*/ 4191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2374" y="1620481"/>
            <a:ext cx="1633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What’s the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problem?</a:t>
            </a:r>
          </a:p>
        </p:txBody>
      </p:sp>
    </p:spTree>
    <p:extLst>
      <p:ext uri="{BB962C8B-B14F-4D97-AF65-F5344CB8AC3E}">
        <p14:creationId xmlns:p14="http://schemas.microsoft.com/office/powerpoint/2010/main" val="62853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0" name="Google Shape;41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29175"/>
            <a:ext cx="91440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2198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6" name="Google Shape;416;p52"/>
          <p:cNvPicPr preferRelativeResize="0"/>
          <p:nvPr/>
        </p:nvPicPr>
        <p:blipFill rotWithShape="1">
          <a:blip r:embed="rId3">
            <a:alphaModFix/>
          </a:blip>
          <a:srcRect l="55741" t="42574" r="14596" b="40740"/>
          <a:stretch/>
        </p:blipFill>
        <p:spPr>
          <a:xfrm>
            <a:off x="0" y="85725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92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98E91-3EE7-438A-9A3F-BE8EF462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CE45-5566-42CE-9121-3E8BCE80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we do better than Harris?</a:t>
            </a:r>
          </a:p>
          <a:p>
            <a:r>
              <a:rPr lang="en-US" dirty="0"/>
              <a:t>The Harris corner detector is not widely used except in class assignments.</a:t>
            </a:r>
          </a:p>
          <a:p>
            <a:r>
              <a:rPr lang="en-US" dirty="0"/>
              <a:t>The SIFT detector/descriptor is the standard.</a:t>
            </a:r>
          </a:p>
          <a:p>
            <a:r>
              <a:rPr lang="en-US" dirty="0"/>
              <a:t>Let’s take a 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31BCC-880F-4326-AC7B-BD462912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8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TextShape 1"/>
          <p:cNvSpPr txBox="1"/>
          <p:nvPr/>
        </p:nvSpPr>
        <p:spPr>
          <a:xfrm>
            <a:off x="685800" y="1890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Scale </a:t>
            </a:r>
            <a:endParaRPr/>
          </a:p>
        </p:txBody>
      </p:sp>
      <p:sp>
        <p:nvSpPr>
          <p:cNvPr id="510" name="CustomShape 2"/>
          <p:cNvSpPr/>
          <p:nvPr/>
        </p:nvSpPr>
        <p:spPr>
          <a:xfrm>
            <a:off x="838080" y="1523880"/>
            <a:ext cx="3885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511" name="Picture 3"/>
          <p:cNvPicPr/>
          <p:nvPr/>
        </p:nvPicPr>
        <p:blipFill>
          <a:blip r:embed="rId2"/>
          <a:stretch/>
        </p:blipFill>
        <p:spPr>
          <a:xfrm>
            <a:off x="1752480" y="2209680"/>
            <a:ext cx="5462280" cy="3657240"/>
          </a:xfrm>
          <a:prstGeom prst="rect">
            <a:avLst/>
          </a:prstGeom>
          <a:ln>
            <a:noFill/>
          </a:ln>
        </p:spPr>
      </p:pic>
      <p:sp>
        <p:nvSpPr>
          <p:cNvPr id="512" name="CustomShape 3"/>
          <p:cNvSpPr/>
          <p:nvPr/>
        </p:nvSpPr>
        <p:spPr>
          <a:xfrm>
            <a:off x="805680" y="6095880"/>
            <a:ext cx="3885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What is the “best” scale?</a:t>
            </a:r>
            <a:endParaRPr/>
          </a:p>
        </p:txBody>
      </p:sp>
      <p:sp>
        <p:nvSpPr>
          <p:cNvPr id="513" name="CustomShape 4"/>
          <p:cNvSpPr/>
          <p:nvPr/>
        </p:nvSpPr>
        <p:spPr>
          <a:xfrm>
            <a:off x="4371120" y="2987640"/>
            <a:ext cx="151920" cy="15192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4" name="CustomShape 5"/>
          <p:cNvSpPr/>
          <p:nvPr/>
        </p:nvSpPr>
        <p:spPr>
          <a:xfrm>
            <a:off x="4295160" y="2911680"/>
            <a:ext cx="304560" cy="3045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5" name="CustomShape 6"/>
          <p:cNvSpPr/>
          <p:nvPr/>
        </p:nvSpPr>
        <p:spPr>
          <a:xfrm>
            <a:off x="4052520" y="2674800"/>
            <a:ext cx="789480" cy="77760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6" name="CustomShape 7"/>
          <p:cNvSpPr/>
          <p:nvPr/>
        </p:nvSpPr>
        <p:spPr>
          <a:xfrm>
            <a:off x="4204800" y="2831400"/>
            <a:ext cx="486720" cy="4647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394292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Scale Invariance</a:t>
            </a:r>
            <a:endParaRPr/>
          </a:p>
        </p:txBody>
      </p:sp>
      <p:sp>
        <p:nvSpPr>
          <p:cNvPr id="518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19" name="Picture 3"/>
          <p:cNvPicPr/>
          <p:nvPr/>
        </p:nvPicPr>
        <p:blipFill>
          <a:blip r:embed="rId2"/>
          <a:stretch/>
        </p:blipFill>
        <p:spPr>
          <a:xfrm>
            <a:off x="1042920" y="1440000"/>
            <a:ext cx="3312720" cy="2649240"/>
          </a:xfrm>
          <a:prstGeom prst="rect">
            <a:avLst/>
          </a:prstGeom>
          <a:ln w="9360">
            <a:noFill/>
          </a:ln>
        </p:spPr>
      </p:pic>
      <p:pic>
        <p:nvPicPr>
          <p:cNvPr id="520" name="Picture 4"/>
          <p:cNvPicPr/>
          <p:nvPr/>
        </p:nvPicPr>
        <p:blipFill>
          <a:blip r:embed="rId3"/>
          <a:stretch/>
        </p:blipFill>
        <p:spPr>
          <a:xfrm>
            <a:off x="5265720" y="1476360"/>
            <a:ext cx="2619000" cy="2663640"/>
          </a:xfrm>
          <a:prstGeom prst="rect">
            <a:avLst/>
          </a:prstGeom>
          <a:ln w="9360">
            <a:noFill/>
          </a:ln>
        </p:spPr>
      </p:pic>
      <p:sp>
        <p:nvSpPr>
          <p:cNvPr id="521" name="CustomShape 3"/>
          <p:cNvSpPr/>
          <p:nvPr/>
        </p:nvSpPr>
        <p:spPr>
          <a:xfrm>
            <a:off x="1871640" y="2052720"/>
            <a:ext cx="215640" cy="215640"/>
          </a:xfrm>
          <a:prstGeom prst="rect">
            <a:avLst/>
          </a:prstGeom>
          <a:noFill/>
          <a:ln w="25560">
            <a:solidFill>
              <a:srgbClr val="FFFF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2" name="CustomShape 4"/>
          <p:cNvSpPr/>
          <p:nvPr/>
        </p:nvSpPr>
        <p:spPr>
          <a:xfrm>
            <a:off x="5651640" y="1728720"/>
            <a:ext cx="396360" cy="394920"/>
          </a:xfrm>
          <a:prstGeom prst="rect">
            <a:avLst/>
          </a:prstGeom>
          <a:noFill/>
          <a:ln w="25560">
            <a:solidFill>
              <a:srgbClr val="FFFF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3" name="Line 5"/>
          <p:cNvSpPr/>
          <p:nvPr/>
        </p:nvSpPr>
        <p:spPr>
          <a:xfrm>
            <a:off x="5821200" y="1881000"/>
            <a:ext cx="7308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4" name="Line 6"/>
          <p:cNvSpPr/>
          <p:nvPr/>
        </p:nvSpPr>
        <p:spPr>
          <a:xfrm flipH="1">
            <a:off x="5822640" y="1881000"/>
            <a:ext cx="7164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5" name="Line 7"/>
          <p:cNvSpPr/>
          <p:nvPr/>
        </p:nvSpPr>
        <p:spPr>
          <a:xfrm>
            <a:off x="1942920" y="2124000"/>
            <a:ext cx="7308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6" name="Line 8"/>
          <p:cNvSpPr/>
          <p:nvPr/>
        </p:nvSpPr>
        <p:spPr>
          <a:xfrm flipH="1">
            <a:off x="1944360" y="2124000"/>
            <a:ext cx="7164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7" name="Line 9"/>
          <p:cNvSpPr/>
          <p:nvPr/>
        </p:nvSpPr>
        <p:spPr>
          <a:xfrm>
            <a:off x="1979280" y="2303280"/>
            <a:ext cx="1116000" cy="2089080"/>
          </a:xfrm>
          <a:prstGeom prst="line">
            <a:avLst/>
          </a:prstGeom>
          <a:ln w="1908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528" name="Line 10"/>
          <p:cNvSpPr/>
          <p:nvPr/>
        </p:nvSpPr>
        <p:spPr>
          <a:xfrm flipH="1">
            <a:off x="5616360" y="2160360"/>
            <a:ext cx="250920" cy="2268720"/>
          </a:xfrm>
          <a:prstGeom prst="line">
            <a:avLst/>
          </a:prstGeom>
          <a:ln w="1908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529" name="CustomShape 11"/>
          <p:cNvSpPr/>
          <p:nvPr/>
        </p:nvSpPr>
        <p:spPr>
          <a:xfrm>
            <a:off x="685800" y="5034240"/>
            <a:ext cx="754344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How can we independently select interest points in each image, such that the detections are repeatable across 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</a:rPr>
              <a:t>different scales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?</a:t>
            </a:r>
            <a:endParaRPr dirty="0"/>
          </a:p>
        </p:txBody>
      </p:sp>
      <p:pic>
        <p:nvPicPr>
          <p:cNvPr id="530" name="Picture 529"/>
          <p:cNvPicPr/>
          <p:nvPr/>
        </p:nvPicPr>
        <p:blipFill>
          <a:blip r:embed="rId4"/>
          <a:stretch/>
        </p:blipFill>
        <p:spPr>
          <a:xfrm>
            <a:off x="2997360" y="4432320"/>
            <a:ext cx="3492360" cy="393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877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Picture 3"/>
          <p:cNvPicPr/>
          <p:nvPr/>
        </p:nvPicPr>
        <p:blipFill>
          <a:blip r:embed="rId3"/>
          <a:srcRect l="38600" t="4239" r="37472" b="47632"/>
          <a:stretch/>
        </p:blipFill>
        <p:spPr>
          <a:xfrm>
            <a:off x="3191040" y="1840320"/>
            <a:ext cx="1613880" cy="1900080"/>
          </a:xfrm>
          <a:prstGeom prst="rect">
            <a:avLst/>
          </a:prstGeom>
          <a:ln>
            <a:noFill/>
          </a:ln>
        </p:spPr>
      </p:pic>
      <p:sp>
        <p:nvSpPr>
          <p:cNvPr id="532" name="CustomShape 1"/>
          <p:cNvSpPr/>
          <p:nvPr/>
        </p:nvSpPr>
        <p:spPr>
          <a:xfrm>
            <a:off x="3557160" y="2176200"/>
            <a:ext cx="761760" cy="761760"/>
          </a:xfrm>
          <a:prstGeom prst="ellipse">
            <a:avLst/>
          </a:prstGeom>
          <a:solidFill>
            <a:srgbClr val="000000">
              <a:alpha val="5100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3" name="TextShape 2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Kalinga"/>
              </a:rPr>
              <a:t>Differences between Inside and Outside</a:t>
            </a:r>
            <a:endParaRPr sz="2800" dirty="0"/>
          </a:p>
        </p:txBody>
      </p:sp>
      <p:pic>
        <p:nvPicPr>
          <p:cNvPr id="534" name="Picture 3"/>
          <p:cNvPicPr/>
          <p:nvPr/>
        </p:nvPicPr>
        <p:blipFill>
          <a:blip r:embed="rId3"/>
          <a:srcRect l="38600" t="4239" r="37472" b="47632"/>
          <a:stretch/>
        </p:blipFill>
        <p:spPr>
          <a:xfrm>
            <a:off x="1024920" y="1847520"/>
            <a:ext cx="1613880" cy="1900080"/>
          </a:xfrm>
          <a:prstGeom prst="rect">
            <a:avLst/>
          </a:prstGeom>
          <a:ln>
            <a:noFill/>
          </a:ln>
        </p:spPr>
      </p:pic>
      <p:sp>
        <p:nvSpPr>
          <p:cNvPr id="535" name="CustomShape 3"/>
          <p:cNvSpPr/>
          <p:nvPr/>
        </p:nvSpPr>
        <p:spPr>
          <a:xfrm>
            <a:off x="1524240" y="2325240"/>
            <a:ext cx="486720" cy="4647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6" name="Picture 2"/>
          <p:cNvPicPr/>
          <p:nvPr/>
        </p:nvPicPr>
        <p:blipFill>
          <a:blip r:embed="rId4"/>
          <a:stretch/>
        </p:blipFill>
        <p:spPr>
          <a:xfrm>
            <a:off x="5553000" y="1923840"/>
            <a:ext cx="2523600" cy="3010680"/>
          </a:xfrm>
          <a:prstGeom prst="rect">
            <a:avLst/>
          </a:prstGeom>
          <a:ln>
            <a:noFill/>
          </a:ln>
        </p:spPr>
      </p:pic>
      <p:sp>
        <p:nvSpPr>
          <p:cNvPr id="537" name="CustomShape 4"/>
          <p:cNvSpPr/>
          <p:nvPr/>
        </p:nvSpPr>
        <p:spPr>
          <a:xfrm>
            <a:off x="3711600" y="2328840"/>
            <a:ext cx="452880" cy="456840"/>
          </a:xfrm>
          <a:prstGeom prst="ellipse">
            <a:avLst/>
          </a:prstGeom>
          <a:solidFill>
            <a:srgbClr val="FFFFFF">
              <a:alpha val="7700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969575" y="4749854"/>
            <a:ext cx="38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  We can use a Laplacian function</a:t>
            </a:r>
          </a:p>
        </p:txBody>
      </p:sp>
    </p:spTree>
    <p:extLst>
      <p:ext uri="{BB962C8B-B14F-4D97-AF65-F5344CB8AC3E}">
        <p14:creationId xmlns:p14="http://schemas.microsoft.com/office/powerpoint/2010/main" val="26331182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Scale</a:t>
            </a:r>
            <a:endParaRPr/>
          </a:p>
        </p:txBody>
      </p:sp>
      <p:pic>
        <p:nvPicPr>
          <p:cNvPr id="539" name="Picture 1"/>
          <p:cNvPicPr/>
          <p:nvPr/>
        </p:nvPicPr>
        <p:blipFill>
          <a:blip r:embed="rId2"/>
          <a:stretch/>
        </p:blipFill>
        <p:spPr>
          <a:xfrm>
            <a:off x="1233720" y="2658240"/>
            <a:ext cx="2423520" cy="320760"/>
          </a:xfrm>
          <a:prstGeom prst="rect">
            <a:avLst/>
          </a:prstGeom>
          <a:ln>
            <a:noFill/>
          </a:ln>
        </p:spPr>
      </p:pic>
      <p:sp>
        <p:nvSpPr>
          <p:cNvPr id="540" name="CustomShape 2"/>
          <p:cNvSpPr/>
          <p:nvPr/>
        </p:nvSpPr>
        <p:spPr>
          <a:xfrm>
            <a:off x="762120" y="1819800"/>
            <a:ext cx="3200040" cy="173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Why Gaussian?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It is invariant to scale change, i.e., 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and has several other nice properties.  </a:t>
            </a:r>
            <a:r>
              <a:rPr lang="en-US" sz="1200" strike="noStrike" dirty="0" err="1">
                <a:solidFill>
                  <a:srgbClr val="000000"/>
                </a:solidFill>
                <a:latin typeface="Arial"/>
              </a:rPr>
              <a:t>Lindeberg</a:t>
            </a:r>
            <a:r>
              <a:rPr lang="en-US" sz="1200" strike="noStrike" dirty="0">
                <a:solidFill>
                  <a:srgbClr val="000000"/>
                </a:solidFill>
                <a:latin typeface="Arial"/>
              </a:rPr>
              <a:t>, 1994</a:t>
            </a:r>
            <a:endParaRPr dirty="0"/>
          </a:p>
        </p:txBody>
      </p:sp>
      <p:sp>
        <p:nvSpPr>
          <p:cNvPr id="541" name="CustomShape 3"/>
          <p:cNvSpPr/>
          <p:nvPr/>
        </p:nvSpPr>
        <p:spPr>
          <a:xfrm>
            <a:off x="762120" y="3877200"/>
            <a:ext cx="334512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FF0000"/>
                </a:solidFill>
                <a:latin typeface="Arial"/>
              </a:rPr>
              <a:t>In practice, the Laplacian is approximated using a Difference of Gaussian (</a:t>
            </a:r>
            <a:r>
              <a:rPr lang="en-US" strike="noStrike" dirty="0" err="1">
                <a:solidFill>
                  <a:srgbClr val="FF0000"/>
                </a:solidFill>
                <a:latin typeface="Arial"/>
              </a:rPr>
              <a:t>DoG</a:t>
            </a:r>
            <a:r>
              <a:rPr lang="en-US" strike="noStrike" dirty="0">
                <a:solidFill>
                  <a:srgbClr val="FF0000"/>
                </a:solidFill>
                <a:latin typeface="Arial"/>
              </a:rPr>
              <a:t>).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542" name="Picture 2"/>
          <p:cNvPicPr/>
          <p:nvPr/>
        </p:nvPicPr>
        <p:blipFill>
          <a:blip r:embed="rId3"/>
          <a:stretch/>
        </p:blipFill>
        <p:spPr>
          <a:xfrm>
            <a:off x="4495680" y="1969200"/>
            <a:ext cx="4195080" cy="320940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62120" y="1066320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 we use a Gaussian.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107240" y="4419600"/>
            <a:ext cx="191256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0499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Difference-of-Gaussian (DoG)</a:t>
            </a:r>
            <a:endParaRPr/>
          </a:p>
        </p:txBody>
      </p:sp>
      <p:sp>
        <p:nvSpPr>
          <p:cNvPr id="544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45" name="Picture 4"/>
          <p:cNvPicPr/>
          <p:nvPr/>
        </p:nvPicPr>
        <p:blipFill>
          <a:blip r:embed="rId2"/>
          <a:stretch/>
        </p:blipFill>
        <p:spPr>
          <a:xfrm>
            <a:off x="6294000" y="1447800"/>
            <a:ext cx="2015640" cy="2015640"/>
          </a:xfrm>
          <a:prstGeom prst="rect">
            <a:avLst/>
          </a:prstGeom>
          <a:ln w="9360">
            <a:noFill/>
          </a:ln>
        </p:spPr>
      </p:pic>
      <p:pic>
        <p:nvPicPr>
          <p:cNvPr id="546" name="Picture 5"/>
          <p:cNvPicPr/>
          <p:nvPr/>
        </p:nvPicPr>
        <p:blipFill>
          <a:blip r:embed="rId3"/>
          <a:stretch/>
        </p:blipFill>
        <p:spPr>
          <a:xfrm>
            <a:off x="3360960" y="4616280"/>
            <a:ext cx="2169720" cy="1698120"/>
          </a:xfrm>
          <a:prstGeom prst="rect">
            <a:avLst/>
          </a:prstGeom>
          <a:ln w="12600">
            <a:noFill/>
          </a:ln>
        </p:spPr>
      </p:pic>
      <p:pic>
        <p:nvPicPr>
          <p:cNvPr id="547" name="Picture 6"/>
          <p:cNvPicPr/>
          <p:nvPr/>
        </p:nvPicPr>
        <p:blipFill>
          <a:blip r:embed="rId4"/>
          <a:stretch/>
        </p:blipFill>
        <p:spPr>
          <a:xfrm>
            <a:off x="770040" y="4616280"/>
            <a:ext cx="2169720" cy="1698120"/>
          </a:xfrm>
          <a:prstGeom prst="rect">
            <a:avLst/>
          </a:prstGeom>
          <a:ln w="12600">
            <a:noFill/>
          </a:ln>
        </p:spPr>
      </p:pic>
      <p:pic>
        <p:nvPicPr>
          <p:cNvPr id="548" name="Picture 7"/>
          <p:cNvPicPr/>
          <p:nvPr/>
        </p:nvPicPr>
        <p:blipFill>
          <a:blip r:embed="rId5"/>
          <a:stretch/>
        </p:blipFill>
        <p:spPr>
          <a:xfrm>
            <a:off x="6324480" y="4614840"/>
            <a:ext cx="2160360" cy="1699920"/>
          </a:xfrm>
          <a:prstGeom prst="rect">
            <a:avLst/>
          </a:prstGeom>
          <a:ln w="12600">
            <a:noFill/>
          </a:ln>
        </p:spPr>
      </p:pic>
      <p:sp>
        <p:nvSpPr>
          <p:cNvPr id="549" name="CustomShape 3"/>
          <p:cNvSpPr/>
          <p:nvPr/>
        </p:nvSpPr>
        <p:spPr>
          <a:xfrm>
            <a:off x="2940120" y="5178600"/>
            <a:ext cx="431280" cy="51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>
                <a:solidFill>
                  <a:srgbClr val="000000"/>
                </a:solidFill>
                <a:latin typeface="Arial"/>
              </a:rPr>
              <a:t>-</a:t>
            </a:r>
            <a:endParaRPr/>
          </a:p>
        </p:txBody>
      </p:sp>
      <p:sp>
        <p:nvSpPr>
          <p:cNvPr id="550" name="CustomShape 4"/>
          <p:cNvSpPr/>
          <p:nvPr/>
        </p:nvSpPr>
        <p:spPr>
          <a:xfrm>
            <a:off x="5711760" y="5121360"/>
            <a:ext cx="431280" cy="51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>
                <a:solidFill>
                  <a:srgbClr val="000000"/>
                </a:solidFill>
                <a:latin typeface="Arial"/>
              </a:rPr>
              <a:t>=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1676400" y="3886200"/>
            <a:ext cx="7082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G1        -          G2            =        </a:t>
            </a:r>
            <a:r>
              <a:rPr lang="en-US" sz="2800" dirty="0" err="1"/>
              <a:t>DoG</a:t>
            </a:r>
            <a:r>
              <a:rPr lang="en-US" sz="2800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15239308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TextShape 1"/>
          <p:cNvSpPr txBox="1"/>
          <p:nvPr/>
        </p:nvSpPr>
        <p:spPr>
          <a:xfrm>
            <a:off x="609480" y="240480"/>
            <a:ext cx="8380080" cy="7498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DoG example</a:t>
            </a:r>
            <a:endParaRPr/>
          </a:p>
        </p:txBody>
      </p:sp>
      <p:pic>
        <p:nvPicPr>
          <p:cNvPr id="552" name="Picture 2"/>
          <p:cNvPicPr/>
          <p:nvPr/>
        </p:nvPicPr>
        <p:blipFill>
          <a:blip r:embed="rId2"/>
          <a:stretch/>
        </p:blipFill>
        <p:spPr>
          <a:xfrm>
            <a:off x="723888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3" name="Picture 3"/>
          <p:cNvPicPr/>
          <p:nvPr/>
        </p:nvPicPr>
        <p:blipFill>
          <a:blip r:embed="rId3"/>
          <a:stretch/>
        </p:blipFill>
        <p:spPr>
          <a:xfrm>
            <a:off x="3416400" y="1116360"/>
            <a:ext cx="1904760" cy="1550520"/>
          </a:xfrm>
          <a:prstGeom prst="rect">
            <a:avLst/>
          </a:prstGeom>
          <a:ln>
            <a:noFill/>
          </a:ln>
        </p:spPr>
      </p:pic>
      <p:pic>
        <p:nvPicPr>
          <p:cNvPr id="554" name="Picture 4"/>
          <p:cNvPicPr/>
          <p:nvPr/>
        </p:nvPicPr>
        <p:blipFill>
          <a:blip r:embed="rId4"/>
          <a:stretch/>
        </p:blipFill>
        <p:spPr>
          <a:xfrm>
            <a:off x="22860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5" name="Picture 5"/>
          <p:cNvPicPr/>
          <p:nvPr/>
        </p:nvPicPr>
        <p:blipFill>
          <a:blip r:embed="rId5"/>
          <a:stretch/>
        </p:blipFill>
        <p:spPr>
          <a:xfrm>
            <a:off x="198108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6" name="Picture 7"/>
          <p:cNvPicPr/>
          <p:nvPr/>
        </p:nvPicPr>
        <p:blipFill>
          <a:blip r:embed="rId6"/>
          <a:stretch/>
        </p:blipFill>
        <p:spPr>
          <a:xfrm>
            <a:off x="373392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7" name="Picture 8"/>
          <p:cNvPicPr/>
          <p:nvPr/>
        </p:nvPicPr>
        <p:blipFill>
          <a:blip r:embed="rId7"/>
          <a:stretch/>
        </p:blipFill>
        <p:spPr>
          <a:xfrm>
            <a:off x="548640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8" name="Picture 9"/>
          <p:cNvPicPr/>
          <p:nvPr/>
        </p:nvPicPr>
        <p:blipFill>
          <a:blip r:embed="rId8"/>
          <a:stretch/>
        </p:blipFill>
        <p:spPr>
          <a:xfrm>
            <a:off x="7238880" y="302796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9" name="Picture 10"/>
          <p:cNvPicPr/>
          <p:nvPr/>
        </p:nvPicPr>
        <p:blipFill>
          <a:blip r:embed="rId9"/>
          <a:stretch/>
        </p:blipFill>
        <p:spPr>
          <a:xfrm>
            <a:off x="228600" y="475956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0" name="Picture 11"/>
          <p:cNvPicPr/>
          <p:nvPr/>
        </p:nvPicPr>
        <p:blipFill>
          <a:blip r:embed="rId10"/>
          <a:stretch/>
        </p:blipFill>
        <p:spPr>
          <a:xfrm>
            <a:off x="198108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1" name="Picture 12"/>
          <p:cNvPicPr/>
          <p:nvPr/>
        </p:nvPicPr>
        <p:blipFill>
          <a:blip r:embed="rId11"/>
          <a:stretch/>
        </p:blipFill>
        <p:spPr>
          <a:xfrm>
            <a:off x="373392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2" name="Picture 13"/>
          <p:cNvPicPr/>
          <p:nvPr/>
        </p:nvPicPr>
        <p:blipFill>
          <a:blip r:embed="rId12"/>
          <a:stretch/>
        </p:blipFill>
        <p:spPr>
          <a:xfrm>
            <a:off x="5486400" y="4793400"/>
            <a:ext cx="1599840" cy="1302480"/>
          </a:xfrm>
          <a:prstGeom prst="rect">
            <a:avLst/>
          </a:prstGeom>
          <a:ln>
            <a:noFill/>
          </a:ln>
        </p:spPr>
      </p:pic>
      <p:sp>
        <p:nvSpPr>
          <p:cNvPr id="563" name="CustomShape 2"/>
          <p:cNvSpPr/>
          <p:nvPr/>
        </p:nvSpPr>
        <p:spPr>
          <a:xfrm>
            <a:off x="457200" y="4336200"/>
            <a:ext cx="837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σ = 1</a:t>
            </a:r>
            <a:endParaRPr/>
          </a:p>
        </p:txBody>
      </p:sp>
      <p:sp>
        <p:nvSpPr>
          <p:cNvPr id="564" name="CustomShape 3"/>
          <p:cNvSpPr/>
          <p:nvPr/>
        </p:nvSpPr>
        <p:spPr>
          <a:xfrm>
            <a:off x="7620120" y="6080400"/>
            <a:ext cx="1142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σ = 66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609480" y="1295400"/>
            <a:ext cx="2716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Take Gaussians at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multiple spreads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and uses </a:t>
            </a:r>
            <a:r>
              <a:rPr lang="en-US" sz="2400" dirty="0" err="1">
                <a:solidFill>
                  <a:srgbClr val="FF0000"/>
                </a:solidFill>
              </a:rPr>
              <a:t>DoGs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55906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CustomShape 1"/>
          <p:cNvSpPr/>
          <p:nvPr/>
        </p:nvSpPr>
        <p:spPr>
          <a:xfrm rot="5400000">
            <a:off x="7567200" y="3282120"/>
            <a:ext cx="2482560" cy="1080"/>
          </a:xfrm>
          <a:prstGeom prst="straightConnector1">
            <a:avLst/>
          </a:prstGeom>
          <a:noFill/>
          <a:ln w="9360">
            <a:solidFill>
              <a:schemeClr val="tx1"/>
            </a:solidFill>
            <a:round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6" name="CustomShape 2"/>
          <p:cNvSpPr/>
          <p:nvPr/>
        </p:nvSpPr>
        <p:spPr>
          <a:xfrm>
            <a:off x="3581280" y="5728320"/>
            <a:ext cx="62532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s1</a:t>
            </a:r>
            <a:endParaRPr/>
          </a:p>
        </p:txBody>
      </p:sp>
      <p:sp>
        <p:nvSpPr>
          <p:cNvPr id="567" name="CustomShape 3"/>
          <p:cNvSpPr/>
          <p:nvPr/>
        </p:nvSpPr>
        <p:spPr>
          <a:xfrm>
            <a:off x="3581280" y="4719960"/>
            <a:ext cx="55224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s2</a:t>
            </a:r>
            <a:endParaRPr/>
          </a:p>
        </p:txBody>
      </p:sp>
      <p:sp>
        <p:nvSpPr>
          <p:cNvPr id="568" name="CustomShape 4"/>
          <p:cNvSpPr/>
          <p:nvPr/>
        </p:nvSpPr>
        <p:spPr>
          <a:xfrm>
            <a:off x="3618000" y="3760920"/>
            <a:ext cx="58860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s3</a:t>
            </a:r>
            <a:endParaRPr/>
          </a:p>
        </p:txBody>
      </p:sp>
      <p:sp>
        <p:nvSpPr>
          <p:cNvPr id="569" name="CustomShape 5"/>
          <p:cNvSpPr/>
          <p:nvPr/>
        </p:nvSpPr>
        <p:spPr>
          <a:xfrm>
            <a:off x="3652920" y="2752920"/>
            <a:ext cx="51732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s4</a:t>
            </a:r>
            <a:endParaRPr/>
          </a:p>
        </p:txBody>
      </p:sp>
      <p:sp>
        <p:nvSpPr>
          <p:cNvPr id="570" name="CustomShape 6"/>
          <p:cNvSpPr/>
          <p:nvPr/>
        </p:nvSpPr>
        <p:spPr>
          <a:xfrm>
            <a:off x="3689280" y="1779480"/>
            <a:ext cx="54108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s5</a:t>
            </a:r>
            <a:endParaRPr/>
          </a:p>
        </p:txBody>
      </p:sp>
      <p:pic>
        <p:nvPicPr>
          <p:cNvPr id="576" name="Picture 27"/>
          <p:cNvPicPr/>
          <p:nvPr/>
        </p:nvPicPr>
        <p:blipFill>
          <a:blip r:embed="rId3"/>
          <a:stretch/>
        </p:blipFill>
        <p:spPr>
          <a:xfrm>
            <a:off x="619894" y="3349800"/>
            <a:ext cx="1749240" cy="1164960"/>
          </a:xfrm>
          <a:prstGeom prst="rect">
            <a:avLst/>
          </a:prstGeom>
          <a:ln w="9360">
            <a:noFill/>
          </a:ln>
        </p:spPr>
      </p:pic>
      <p:pic>
        <p:nvPicPr>
          <p:cNvPr id="577" name="Picture 4"/>
          <p:cNvPicPr/>
          <p:nvPr/>
        </p:nvPicPr>
        <p:blipFill>
          <a:blip r:embed="rId4"/>
          <a:srcRect l="15132"/>
          <a:stretch/>
        </p:blipFill>
        <p:spPr>
          <a:xfrm>
            <a:off x="6981840" y="2473200"/>
            <a:ext cx="1912680" cy="2172960"/>
          </a:xfrm>
          <a:prstGeom prst="rect">
            <a:avLst/>
          </a:prstGeom>
          <a:ln w="9360">
            <a:noFill/>
          </a:ln>
        </p:spPr>
      </p:pic>
      <p:sp>
        <p:nvSpPr>
          <p:cNvPr id="578" name="Line 12"/>
          <p:cNvSpPr/>
          <p:nvPr/>
        </p:nvSpPr>
        <p:spPr>
          <a:xfrm>
            <a:off x="5886360" y="4049640"/>
            <a:ext cx="1204920" cy="14580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79" name="Line 13"/>
          <p:cNvSpPr/>
          <p:nvPr/>
        </p:nvSpPr>
        <p:spPr>
          <a:xfrm>
            <a:off x="5886360" y="3062160"/>
            <a:ext cx="1350720" cy="47628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80" name="Line 14"/>
          <p:cNvSpPr/>
          <p:nvPr/>
        </p:nvSpPr>
        <p:spPr>
          <a:xfrm>
            <a:off x="5881680" y="2179440"/>
            <a:ext cx="1428480" cy="73656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81" name="CustomShape 15"/>
          <p:cNvSpPr/>
          <p:nvPr/>
        </p:nvSpPr>
        <p:spPr>
          <a:xfrm>
            <a:off x="7072200" y="5181480"/>
            <a:ext cx="2071440" cy="700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>
                <a:solidFill>
                  <a:srgbClr val="000000"/>
                </a:solidFill>
                <a:latin typeface="Symbol"/>
              </a:rPr>
              <a:t></a:t>
            </a:r>
            <a:r>
              <a:rPr lang="en-US" sz="2000" b="1" strike="noStrike">
                <a:solidFill>
                  <a:srgbClr val="000000"/>
                </a:solidFill>
                <a:latin typeface="Arial"/>
              </a:rPr>
              <a:t> List of       
</a:t>
            </a:r>
            <a:r>
              <a:rPr lang="en-US" sz="2000" b="1" i="1" strike="noStrike">
                <a:solidFill>
                  <a:srgbClr val="000000"/>
                </a:solidFill>
                <a:latin typeface="Arial"/>
              </a:rPr>
              <a:t>    (x, y, </a:t>
            </a:r>
            <a:r>
              <a:rPr lang="en-US" sz="2000" strike="noStrike">
                <a:solidFill>
                  <a:srgbClr val="000000"/>
                </a:solidFill>
                <a:latin typeface="Arial"/>
              </a:rPr>
              <a:t>σ</a:t>
            </a:r>
            <a:r>
              <a:rPr lang="en-US" sz="2000" b="1" i="1" strike="noStrike">
                <a:solidFill>
                  <a:srgbClr val="000000"/>
                </a:solidFill>
                <a:latin typeface="Arial"/>
              </a:rPr>
              <a:t>)</a:t>
            </a:r>
            <a:endParaRPr/>
          </a:p>
        </p:txBody>
      </p:sp>
      <p:sp>
        <p:nvSpPr>
          <p:cNvPr id="582" name="CustomShape 16"/>
          <p:cNvSpPr/>
          <p:nvPr/>
        </p:nvSpPr>
        <p:spPr>
          <a:xfrm>
            <a:off x="8413920" y="3171960"/>
            <a:ext cx="729720" cy="3646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scale</a:t>
            </a:r>
            <a:endParaRPr/>
          </a:p>
        </p:txBody>
      </p:sp>
      <p:sp>
        <p:nvSpPr>
          <p:cNvPr id="583" name="TextShape 17"/>
          <p:cNvSpPr txBox="1"/>
          <p:nvPr/>
        </p:nvSpPr>
        <p:spPr>
          <a:xfrm>
            <a:off x="685800" y="76320"/>
            <a:ext cx="84578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Scale invariant interest points</a:t>
            </a:r>
            <a:endParaRPr/>
          </a:p>
        </p:txBody>
      </p:sp>
      <p:sp>
        <p:nvSpPr>
          <p:cNvPr id="584" name="CustomShape 18"/>
          <p:cNvSpPr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Interest points are local maxima in both position and scale.</a:t>
            </a:r>
            <a:endParaRPr/>
          </a:p>
        </p:txBody>
      </p:sp>
      <p:pic>
        <p:nvPicPr>
          <p:cNvPr id="585" name="Picture 35"/>
          <p:cNvPicPr/>
          <p:nvPr/>
        </p:nvPicPr>
        <p:blipFill>
          <a:blip r:embed="rId5"/>
          <a:stretch/>
        </p:blipFill>
        <p:spPr>
          <a:xfrm>
            <a:off x="3913920" y="116532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6" name="Picture 37"/>
          <p:cNvPicPr/>
          <p:nvPr/>
        </p:nvPicPr>
        <p:blipFill>
          <a:blip r:embed="rId6"/>
          <a:stretch/>
        </p:blipFill>
        <p:spPr>
          <a:xfrm>
            <a:off x="3902400" y="226656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7" name="Picture 41"/>
          <p:cNvPicPr/>
          <p:nvPr/>
        </p:nvPicPr>
        <p:blipFill>
          <a:blip r:embed="rId7"/>
          <a:stretch/>
        </p:blipFill>
        <p:spPr>
          <a:xfrm>
            <a:off x="3878280" y="337356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8" name="Picture 42"/>
          <p:cNvPicPr/>
          <p:nvPr/>
        </p:nvPicPr>
        <p:blipFill>
          <a:blip r:embed="rId8"/>
          <a:stretch/>
        </p:blipFill>
        <p:spPr>
          <a:xfrm>
            <a:off x="3878280" y="444204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9" name="Picture 43"/>
          <p:cNvPicPr/>
          <p:nvPr/>
        </p:nvPicPr>
        <p:blipFill>
          <a:blip r:embed="rId9"/>
          <a:stretch/>
        </p:blipFill>
        <p:spPr>
          <a:xfrm>
            <a:off x="3878280" y="5474880"/>
            <a:ext cx="2140560" cy="1605240"/>
          </a:xfrm>
          <a:prstGeom prst="rect">
            <a:avLst/>
          </a:prstGeom>
          <a:ln w="9360">
            <a:noFill/>
          </a:ln>
        </p:spPr>
      </p:pic>
      <p:sp>
        <p:nvSpPr>
          <p:cNvPr id="590" name="CustomShape 19"/>
          <p:cNvSpPr/>
          <p:nvPr/>
        </p:nvSpPr>
        <p:spPr>
          <a:xfrm>
            <a:off x="838200" y="5155380"/>
            <a:ext cx="233640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/>
              </a:rPr>
              <a:t>Apply Gaussians with different </a:t>
            </a:r>
            <a:r>
              <a:rPr lang="el-GR" dirty="0">
                <a:solidFill>
                  <a:srgbClr val="000000"/>
                </a:solidFill>
                <a:latin typeface="Arial"/>
              </a:rPr>
              <a:t>σ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’s.</a:t>
            </a:r>
            <a:endParaRPr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369134" y="2144160"/>
            <a:ext cx="1212146" cy="91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514600" y="3117600"/>
            <a:ext cx="1066680" cy="442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514600" y="4049640"/>
            <a:ext cx="10666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67" idx="1"/>
          </p:cNvCxnSpPr>
          <p:nvPr/>
        </p:nvCxnSpPr>
        <p:spPr>
          <a:xfrm>
            <a:off x="2514600" y="4442040"/>
            <a:ext cx="1066680" cy="460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514600" y="4672170"/>
            <a:ext cx="1066680" cy="1056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0" y="1500155"/>
            <a:ext cx="1915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 for extrema</a:t>
            </a:r>
          </a:p>
          <a:p>
            <a:r>
              <a:rPr lang="en-US" dirty="0"/>
              <a:t>in difference of</a:t>
            </a:r>
          </a:p>
          <a:p>
            <a:r>
              <a:rPr lang="en-US" dirty="0"/>
              <a:t>Gaussians.</a:t>
            </a:r>
          </a:p>
        </p:txBody>
      </p:sp>
    </p:spTree>
    <p:extLst>
      <p:ext uri="{BB962C8B-B14F-4D97-AF65-F5344CB8AC3E}">
        <p14:creationId xmlns:p14="http://schemas.microsoft.com/office/powerpoint/2010/main" val="15537440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Scale (Lowe uses multiple scales) </a:t>
            </a:r>
            <a:endParaRPr dirty="0"/>
          </a:p>
        </p:txBody>
      </p:sp>
      <p:sp>
        <p:nvSpPr>
          <p:cNvPr id="593" name="CustomShape 2"/>
          <p:cNvSpPr/>
          <p:nvPr/>
        </p:nvSpPr>
        <p:spPr>
          <a:xfrm>
            <a:off x="1676520" y="1688040"/>
            <a:ext cx="6552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In practice the image is downsampled for larger sigmas.</a:t>
            </a:r>
            <a:endParaRPr/>
          </a:p>
        </p:txBody>
      </p:sp>
      <p:pic>
        <p:nvPicPr>
          <p:cNvPr id="594" name="Picture 2"/>
          <p:cNvPicPr/>
          <p:nvPr/>
        </p:nvPicPr>
        <p:blipFill>
          <a:blip r:embed="rId2"/>
          <a:stretch/>
        </p:blipFill>
        <p:spPr>
          <a:xfrm>
            <a:off x="1828800" y="2209680"/>
            <a:ext cx="5505120" cy="3952440"/>
          </a:xfrm>
          <a:prstGeom prst="rect">
            <a:avLst/>
          </a:prstGeom>
          <a:ln>
            <a:noFill/>
          </a:ln>
        </p:spPr>
      </p:pic>
      <p:sp>
        <p:nvSpPr>
          <p:cNvPr id="595" name="CustomShape 3"/>
          <p:cNvSpPr/>
          <p:nvPr/>
        </p:nvSpPr>
        <p:spPr>
          <a:xfrm>
            <a:off x="1828800" y="6162840"/>
            <a:ext cx="6552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Lowe, 2004.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00176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577872-2D53-4353-B464-03B30B6A6E61}" type="slidenum">
              <a:rPr lang="en-US" altLang="zh-CN"/>
              <a:pPr>
                <a:defRPr/>
              </a:pPr>
              <a:t>54</a:t>
            </a:fld>
            <a:endParaRPr lang="en-US" altLang="zh-CN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Lowe</a:t>
            </a:r>
            <a:r>
              <a:rPr lang="en-US" altLang="en-US">
                <a:latin typeface="Arial" charset="0"/>
              </a:rPr>
              <a:t>’</a:t>
            </a:r>
            <a:r>
              <a:rPr lang="en-US" altLang="en-US"/>
              <a:t>s Pyramid Scheme</a:t>
            </a:r>
          </a:p>
        </p:txBody>
      </p:sp>
      <p:pic>
        <p:nvPicPr>
          <p:cNvPr id="2355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8" t="23546" r="9642" b="17589"/>
          <a:stretch>
            <a:fillRect/>
          </a:stretch>
        </p:blipFill>
        <p:spPr>
          <a:xfrm>
            <a:off x="1524000" y="1447800"/>
            <a:ext cx="6858000" cy="4706938"/>
          </a:xfrm>
          <a:prstGeom prst="rect">
            <a:avLst/>
          </a:prstGeom>
          <a:noFill/>
        </p:spPr>
      </p:pic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304800" y="3203575"/>
            <a:ext cx="1524000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s+2 filters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s+1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(s+1)/s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-25000"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i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i/s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2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2/s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1/s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1524000" y="5029200"/>
            <a:ext cx="1085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including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original</a:t>
            </a:r>
          </a:p>
        </p:txBody>
      </p:sp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8001000" y="4953000"/>
            <a:ext cx="92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differ-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ence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</p:txBody>
      </p:sp>
      <p:sp>
        <p:nvSpPr>
          <p:cNvPr id="23561" name="Text Box 7"/>
          <p:cNvSpPr txBox="1">
            <a:spLocks noChangeArrowheads="1"/>
          </p:cNvSpPr>
          <p:nvPr/>
        </p:nvSpPr>
        <p:spPr bwMode="auto">
          <a:xfrm>
            <a:off x="1524000" y="6172200"/>
            <a:ext cx="653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parameter </a:t>
            </a:r>
            <a:r>
              <a:rPr lang="en-US" altLang="en-US" sz="1800" b="1">
                <a:solidFill>
                  <a:srgbClr val="FF3300"/>
                </a:solidFill>
              </a:rPr>
              <a:t>s</a:t>
            </a:r>
            <a:r>
              <a:rPr lang="en-US" altLang="en-US" sz="1800">
                <a:solidFill>
                  <a:srgbClr val="FF3300"/>
                </a:solidFill>
              </a:rPr>
              <a:t> determines the number of images per octave.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5FEEBB-2D8B-497D-824F-188A7FE53D2B}"/>
                  </a:ext>
                </a:extLst>
              </p14:cNvPr>
              <p14:cNvContentPartPr/>
              <p14:nvPr/>
            </p14:nvContentPartPr>
            <p14:xfrm>
              <a:off x="370440" y="3810240"/>
              <a:ext cx="1280520" cy="394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5FEEBB-2D8B-497D-824F-188A7FE53D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080" y="3800880"/>
                <a:ext cx="1299240" cy="41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32863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A2A3D-6C3B-4FB6-B3B4-60B46BC79201}" type="slidenum">
              <a:rPr lang="en-US" altLang="zh-CN"/>
              <a:pPr>
                <a:defRPr/>
              </a:pPr>
              <a:t>55</a:t>
            </a:fld>
            <a:endParaRPr lang="en-US" altLang="zh-CN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2835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dirty="0"/>
              <a:t>Key point localization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84450"/>
            <a:ext cx="4338638" cy="3546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Detect maxima and minima of difference-of-Gaussian in scale space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Each point is compared to its 8 neighbors in the current image and 9 neighbors each in the scales above and below</a:t>
            </a:r>
          </a:p>
        </p:txBody>
      </p:sp>
      <p:graphicFrame>
        <p:nvGraphicFramePr>
          <p:cNvPr id="2458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95875" y="1862138"/>
          <a:ext cx="3460750" cy="273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Bitmap Image" r:id="rId4" imgW="3414056" imgH="3070476" progId="Paint.Picture">
                  <p:embed/>
                </p:oleObj>
              </mc:Choice>
              <mc:Fallback>
                <p:oleObj name="Bitmap Image" r:id="rId4" imgW="3414056" imgH="3070476" progId="Paint.Picture">
                  <p:embed/>
                  <p:pic>
                    <p:nvPicPr>
                      <p:cNvPr id="245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1862138"/>
                        <a:ext cx="3460750" cy="2732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Picture 5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6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5" name="Object 7"/>
          <p:cNvGraphicFramePr>
            <a:graphicFrameLocks noChangeAspect="1"/>
          </p:cNvGraphicFramePr>
          <p:nvPr/>
        </p:nvGraphicFramePr>
        <p:xfrm>
          <a:off x="4529138" y="3386138"/>
          <a:ext cx="84137" cy="8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CorelDRAW" r:id="rId7" imgW="84531" imgH="84647" progId="CorelDraw.Graphic.8">
                  <p:embed/>
                </p:oleObj>
              </mc:Choice>
              <mc:Fallback>
                <p:oleObj name="CorelDRAW" r:id="rId7" imgW="84531" imgH="84647" progId="CorelDraw.Graphic.8">
                  <p:embed/>
                  <p:pic>
                    <p:nvPicPr>
                      <p:cNvPr id="2458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86138"/>
                        <a:ext cx="84137" cy="8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6" name="Picture 8" descr="Pyrami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165725" y="4684713"/>
            <a:ext cx="2987675" cy="9255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For each max or min found,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output is the </a:t>
            </a:r>
            <a:r>
              <a:rPr lang="en-US" altLang="en-US" sz="1800" b="1">
                <a:solidFill>
                  <a:srgbClr val="FF3300"/>
                </a:solidFill>
              </a:rPr>
              <a:t>location</a:t>
            </a:r>
            <a:r>
              <a:rPr lang="en-US" altLang="en-US" sz="1800">
                <a:solidFill>
                  <a:srgbClr val="FF3300"/>
                </a:solidFill>
              </a:rPr>
              <a:t> 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</a:t>
            </a:r>
            <a:r>
              <a:rPr lang="en-US" altLang="en-US" sz="1800" b="1">
                <a:solidFill>
                  <a:srgbClr val="FF3300"/>
                </a:solidFill>
              </a:rPr>
              <a:t>scale</a:t>
            </a:r>
            <a:r>
              <a:rPr lang="en-US" altLang="en-US" sz="180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053544" y="1066800"/>
            <a:ext cx="2597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s+2 difference images.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top and bottom ignored.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 planes searched.</a:t>
            </a:r>
          </a:p>
        </p:txBody>
      </p:sp>
    </p:spTree>
    <p:extLst>
      <p:ext uri="{BB962C8B-B14F-4D97-AF65-F5344CB8AC3E}">
        <p14:creationId xmlns:p14="http://schemas.microsoft.com/office/powerpoint/2010/main" val="10888970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964484-5949-4DD3-863B-3FBEC5184C27}" type="slidenum">
              <a:rPr lang="en-US" altLang="zh-CN"/>
              <a:pPr>
                <a:defRPr/>
              </a:pPr>
              <a:t>56</a:t>
            </a:fld>
            <a:endParaRPr lang="en-US" altLang="zh-CN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2000" dirty="0"/>
              <a:t>Scale-space extrema detection: experimental results over 32 images that were synthetically transformed and noise added.</a:t>
            </a:r>
          </a:p>
        </p:txBody>
      </p:sp>
      <p:pic>
        <p:nvPicPr>
          <p:cNvPr id="25605" name="Picture 1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143000"/>
            <a:ext cx="7315200" cy="2668588"/>
          </a:xfrm>
          <a:prstGeom prst="rect">
            <a:avLst/>
          </a:prstGeom>
        </p:spPr>
      </p:pic>
      <p:sp>
        <p:nvSpPr>
          <p:cNvPr id="25606" name="Rectangle 1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3941763"/>
            <a:ext cx="8229600" cy="21891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600"/>
              <a:t>Sampling in scale for efficiency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200">
                <a:solidFill>
                  <a:srgbClr val="3333CC"/>
                </a:solidFill>
              </a:rPr>
              <a:t>How many scales should be used per octave? S=?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More scales evaluated, more keypoints found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&lt; 3, stable keypoints increased too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&gt; 3, stable keypoints decreased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= 3, maximum stable keypoints found</a:t>
            </a:r>
          </a:p>
        </p:txBody>
      </p:sp>
      <p:sp>
        <p:nvSpPr>
          <p:cNvPr id="25607" name="Text Box 18"/>
          <p:cNvSpPr txBox="1">
            <a:spLocks noChangeArrowheads="1"/>
          </p:cNvSpPr>
          <p:nvPr/>
        </p:nvSpPr>
        <p:spPr bwMode="auto">
          <a:xfrm>
            <a:off x="7162800" y="5629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30000"/>
          </a:p>
        </p:txBody>
      </p:sp>
      <p:sp>
        <p:nvSpPr>
          <p:cNvPr id="25608" name="Text Box 19"/>
          <p:cNvSpPr txBox="1">
            <a:spLocks noChangeArrowheads="1"/>
          </p:cNvSpPr>
          <p:nvPr/>
        </p:nvSpPr>
        <p:spPr bwMode="auto">
          <a:xfrm>
            <a:off x="1127125" y="1255713"/>
            <a:ext cx="295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% detected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           % correctly matched</a:t>
            </a:r>
          </a:p>
        </p:txBody>
      </p:sp>
      <p:sp>
        <p:nvSpPr>
          <p:cNvPr id="25609" name="Text Box 21"/>
          <p:cNvSpPr txBox="1">
            <a:spLocks noChangeArrowheads="1"/>
          </p:cNvSpPr>
          <p:nvPr/>
        </p:nvSpPr>
        <p:spPr bwMode="auto">
          <a:xfrm>
            <a:off x="5943600" y="1295400"/>
            <a:ext cx="2330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average no. detected</a:t>
            </a:r>
          </a:p>
        </p:txBody>
      </p:sp>
      <p:sp>
        <p:nvSpPr>
          <p:cNvPr id="25610" name="Text Box 22"/>
          <p:cNvSpPr txBox="1">
            <a:spLocks noChangeArrowheads="1"/>
          </p:cNvSpPr>
          <p:nvPr/>
        </p:nvSpPr>
        <p:spPr bwMode="auto">
          <a:xfrm>
            <a:off x="6156325" y="2398713"/>
            <a:ext cx="233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average no. matched</a:t>
            </a:r>
          </a:p>
        </p:txBody>
      </p:sp>
      <p:sp>
        <p:nvSpPr>
          <p:cNvPr id="25611" name="Text Box 23"/>
          <p:cNvSpPr txBox="1">
            <a:spLocks noChangeArrowheads="1"/>
          </p:cNvSpPr>
          <p:nvPr/>
        </p:nvSpPr>
        <p:spPr bwMode="auto">
          <a:xfrm>
            <a:off x="1889125" y="3617913"/>
            <a:ext cx="98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Stability</a:t>
            </a:r>
          </a:p>
        </p:txBody>
      </p:sp>
      <p:sp>
        <p:nvSpPr>
          <p:cNvPr id="25612" name="Text Box 24"/>
          <p:cNvSpPr txBox="1">
            <a:spLocks noChangeArrowheads="1"/>
          </p:cNvSpPr>
          <p:nvPr/>
        </p:nvSpPr>
        <p:spPr bwMode="auto">
          <a:xfrm>
            <a:off x="5791200" y="3581400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Expense</a:t>
            </a:r>
          </a:p>
        </p:txBody>
      </p:sp>
    </p:spTree>
    <p:extLst>
      <p:ext uri="{BB962C8B-B14F-4D97-AF65-F5344CB8AC3E}">
        <p14:creationId xmlns:p14="http://schemas.microsoft.com/office/powerpoint/2010/main" val="797228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Results: Difference-of-Gaussian</a:t>
            </a:r>
            <a:endParaRPr/>
          </a:p>
        </p:txBody>
      </p:sp>
      <p:sp>
        <p:nvSpPr>
          <p:cNvPr id="597" name="TextShape 2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8" name="TextShape 3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99" name="Picture 3"/>
          <p:cNvPicPr/>
          <p:nvPr/>
        </p:nvPicPr>
        <p:blipFill>
          <a:blip r:embed="rId2"/>
          <a:stretch/>
        </p:blipFill>
        <p:spPr>
          <a:xfrm>
            <a:off x="2035080" y="1238400"/>
            <a:ext cx="5316120" cy="449064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121898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E73B9-A377-42DD-B7C8-D8933738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20832-4A52-4813-93C2-BBEA761C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26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Picture 2"/>
          <p:cNvPicPr/>
          <p:nvPr/>
        </p:nvPicPr>
        <p:blipFill>
          <a:blip r:embed="rId2"/>
          <a:stretch/>
        </p:blipFill>
        <p:spPr>
          <a:xfrm>
            <a:off x="625320" y="1447920"/>
            <a:ext cx="3717720" cy="2973960"/>
          </a:xfrm>
          <a:prstGeom prst="rect">
            <a:avLst/>
          </a:prstGeom>
          <a:ln>
            <a:noFill/>
          </a:ln>
        </p:spPr>
      </p:pic>
      <p:pic>
        <p:nvPicPr>
          <p:cNvPr id="601" name="Picture 2"/>
          <p:cNvPicPr/>
          <p:nvPr/>
        </p:nvPicPr>
        <p:blipFill>
          <a:blip r:embed="rId2"/>
          <a:srcRect l="37756" t="24065" r="56942" b="67318"/>
          <a:stretch/>
        </p:blipFill>
        <p:spPr>
          <a:xfrm>
            <a:off x="1925640" y="2110680"/>
            <a:ext cx="456840" cy="456840"/>
          </a:xfrm>
          <a:prstGeom prst="rect">
            <a:avLst/>
          </a:prstGeom>
          <a:ln>
            <a:noFill/>
          </a:ln>
        </p:spPr>
      </p:pic>
      <p:sp>
        <p:nvSpPr>
          <p:cNvPr id="602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strike="noStrike" dirty="0">
                <a:solidFill>
                  <a:srgbClr val="000000"/>
                </a:solidFill>
                <a:latin typeface="Kalinga"/>
              </a:rPr>
              <a:t>How can we find correspondences</a:t>
            </a: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?</a:t>
            </a:r>
            <a:endParaRPr dirty="0"/>
          </a:p>
        </p:txBody>
      </p:sp>
      <p:pic>
        <p:nvPicPr>
          <p:cNvPr id="603" name="Picture 3"/>
          <p:cNvPicPr/>
          <p:nvPr/>
        </p:nvPicPr>
        <p:blipFill>
          <a:blip r:embed="rId3"/>
          <a:stretch/>
        </p:blipFill>
        <p:spPr>
          <a:xfrm>
            <a:off x="4800600" y="1449000"/>
            <a:ext cx="3715920" cy="2972520"/>
          </a:xfrm>
          <a:prstGeom prst="rect">
            <a:avLst/>
          </a:prstGeom>
          <a:ln>
            <a:noFill/>
          </a:ln>
        </p:spPr>
      </p:pic>
      <p:sp>
        <p:nvSpPr>
          <p:cNvPr id="604" name="CustomShape 2"/>
          <p:cNvSpPr/>
          <p:nvPr/>
        </p:nvSpPr>
        <p:spPr>
          <a:xfrm>
            <a:off x="1925640" y="2110680"/>
            <a:ext cx="456840" cy="456840"/>
          </a:xfrm>
          <a:prstGeom prst="rect">
            <a:avLst/>
          </a:prstGeom>
          <a:solidFill>
            <a:srgbClr val="FFFF00">
              <a:alpha val="24000"/>
            </a:srgbClr>
          </a:solidFill>
          <a:ln w="2844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5" name="CustomShape 3"/>
          <p:cNvSpPr/>
          <p:nvPr/>
        </p:nvSpPr>
        <p:spPr>
          <a:xfrm rot="20454600">
            <a:off x="5945040" y="2443320"/>
            <a:ext cx="415080" cy="413640"/>
          </a:xfrm>
          <a:prstGeom prst="rect">
            <a:avLst/>
          </a:prstGeom>
          <a:solidFill>
            <a:srgbClr val="FFFF00">
              <a:alpha val="24000"/>
            </a:srgbClr>
          </a:solidFill>
          <a:ln w="2844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6" name="CustomShape 4"/>
          <p:cNvSpPr/>
          <p:nvPr/>
        </p:nvSpPr>
        <p:spPr>
          <a:xfrm rot="4144200">
            <a:off x="2397240" y="4155120"/>
            <a:ext cx="1045800" cy="533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360">
            <a:solidFill>
              <a:srgbClr val="FFFF00"/>
            </a:solidFill>
            <a:round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7" name="CustomShape 5"/>
          <p:cNvSpPr/>
          <p:nvPr/>
        </p:nvSpPr>
        <p:spPr>
          <a:xfrm rot="6105000">
            <a:off x="5262480" y="4155120"/>
            <a:ext cx="1045800" cy="533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360">
            <a:solidFill>
              <a:srgbClr val="FFFF00"/>
            </a:solidFill>
            <a:round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08" name="Picture 2"/>
          <p:cNvPicPr/>
          <p:nvPr/>
        </p:nvPicPr>
        <p:blipFill>
          <a:blip r:embed="rId2"/>
          <a:srcRect l="37756" t="24065" r="56942" b="67318"/>
          <a:stretch/>
        </p:blipFill>
        <p:spPr>
          <a:xfrm>
            <a:off x="3048120" y="5118840"/>
            <a:ext cx="914040" cy="914040"/>
          </a:xfrm>
          <a:prstGeom prst="rect">
            <a:avLst/>
          </a:prstGeom>
          <a:ln w="19080">
            <a:solidFill>
              <a:schemeClr val="tx1"/>
            </a:solidFill>
            <a:round/>
          </a:ln>
        </p:spPr>
      </p:pic>
      <p:pic>
        <p:nvPicPr>
          <p:cNvPr id="609" name="Picture 2"/>
          <p:cNvPicPr/>
          <p:nvPr/>
        </p:nvPicPr>
        <p:blipFill>
          <a:blip r:embed="rId4"/>
          <a:srcRect l="34966" t="22285" r="52732" b="62338"/>
          <a:stretch/>
        </p:blipFill>
        <p:spPr>
          <a:xfrm>
            <a:off x="5230800" y="5118840"/>
            <a:ext cx="914040" cy="914040"/>
          </a:xfrm>
          <a:prstGeom prst="rect">
            <a:avLst/>
          </a:prstGeom>
          <a:ln w="19080">
            <a:solidFill>
              <a:schemeClr val="tx1"/>
            </a:solidFill>
            <a:round/>
          </a:ln>
        </p:spPr>
      </p:pic>
      <p:sp>
        <p:nvSpPr>
          <p:cNvPr id="610" name="CustomShape 6"/>
          <p:cNvSpPr/>
          <p:nvPr/>
        </p:nvSpPr>
        <p:spPr>
          <a:xfrm>
            <a:off x="3538440" y="6172200"/>
            <a:ext cx="2350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Similarity transform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666946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87676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2622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What’s next?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</a:t>
            </a:r>
            <a:r>
              <a:rPr lang="en-US" dirty="0" err="1"/>
              <a:t>keypoints</a:t>
            </a:r>
            <a:r>
              <a:rPr lang="en-US" dirty="0"/>
              <a:t>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(rotated and scaled)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4547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2800" dirty="0"/>
              <a:t>Important 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85800" y="3048000"/>
            <a:ext cx="7772040" cy="28194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People just say “SIFT”.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there are TWO parts to SIFT.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an interest point detector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rgbClr val="0000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 region descriptor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/>
              <a:t>They are independent. Many people use the region descriptor without looking for the points.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9668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601825"/>
            <a:ext cx="8520600" cy="205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Homework 2</a:t>
            </a:r>
            <a:endParaRPr/>
          </a:p>
          <a:p>
            <a:pPr>
              <a:spcBef>
                <a:spcPts val="0"/>
              </a:spcBef>
            </a:pPr>
            <a:r>
              <a:rPr lang="en" sz="3600"/>
              <a:t>filter_image.c</a:t>
            </a:r>
            <a:endParaRPr sz="36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691375"/>
            <a:ext cx="8520600" cy="79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Due: April 28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346024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0819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2.0 Copy two functions from previous homework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dirty="0"/>
              <a:t>Note that you wrote two functions (i.e. </a:t>
            </a:r>
            <a:r>
              <a:rPr lang="en" b="1" dirty="0"/>
              <a:t>l1_normalize </a:t>
            </a:r>
            <a:r>
              <a:rPr lang="en" dirty="0"/>
              <a:t>and </a:t>
            </a:r>
            <a:r>
              <a:rPr lang="en" b="1" dirty="0"/>
              <a:t>make_box_filter</a:t>
            </a:r>
            <a:r>
              <a:rPr lang="en" dirty="0"/>
              <a:t>) in homework 1, which will be useful for this assignment. 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en" dirty="0"/>
              <a:t>Simply copy your solution from your previous submission to the filter_image.c file.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72785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37771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2.1 Write a convolution function</a:t>
            </a:r>
            <a:endParaRPr dirty="0"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33916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image convolve_image(image im, image filter, int preserve){}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Note the “preserve” parameter: if preserve is 1, the output should have the same number of channels as the input; if preserve is 0, the output should only have one channel.</a:t>
            </a:r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Read the instructions in the Readme file carefully!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88997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240580" y="24563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2.2 Make some more filters and try them out!</a:t>
            </a:r>
            <a:endParaRPr dirty="0"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599600"/>
            <a:ext cx="8613600" cy="3658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sz="2800" dirty="0"/>
              <a:t>Create 3 useful filters (kernel size = 3 for all of them):</a:t>
            </a:r>
            <a:endParaRPr sz="2800" dirty="0"/>
          </a:p>
          <a:p>
            <a:pPr>
              <a:spcBef>
                <a:spcPts val="1600"/>
              </a:spcBef>
            </a:pPr>
            <a:r>
              <a:rPr lang="en" b="1" dirty="0"/>
              <a:t>image make_highpass_filter()</a:t>
            </a:r>
            <a:endParaRPr b="1" dirty="0"/>
          </a:p>
          <a:p>
            <a:r>
              <a:rPr lang="en" b="1" dirty="0"/>
              <a:t>image make_sharpen_filter()</a:t>
            </a:r>
            <a:endParaRPr b="1" dirty="0"/>
          </a:p>
          <a:p>
            <a:r>
              <a:rPr lang="en" b="1" dirty="0"/>
              <a:t>image make_emboss_filter()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Answer the Questions (in your source file):</a:t>
            </a:r>
            <a:endParaRPr dirty="0"/>
          </a:p>
          <a:p>
            <a:pPr>
              <a:spcBef>
                <a:spcPts val="1600"/>
              </a:spcBef>
              <a:buAutoNum type="arabicPeriod"/>
            </a:pPr>
            <a:r>
              <a:rPr lang="en" sz="2800" b="1" dirty="0"/>
              <a:t>W</a:t>
            </a:r>
            <a:r>
              <a:rPr lang="en-US" sz="2800" b="1" dirty="0" err="1"/>
              <a:t>ith</a:t>
            </a:r>
            <a:r>
              <a:rPr lang="en-US" sz="2800" b="1" dirty="0"/>
              <a:t> w</a:t>
            </a:r>
            <a:r>
              <a:rPr lang="en" sz="2800" b="1" dirty="0"/>
              <a:t>hich of these filters should we use preserve when we run our convolution and which ones should we not? Why? </a:t>
            </a:r>
            <a:endParaRPr sz="2800" b="1" dirty="0"/>
          </a:p>
          <a:p>
            <a:pPr>
              <a:buAutoNum type="arabicPeriod"/>
            </a:pPr>
            <a:r>
              <a:rPr lang="en" sz="2800" b="1" dirty="0"/>
              <a:t>Do we have to do any post-processing for the above filters? Which ones and why?</a:t>
            </a:r>
            <a:endParaRPr sz="2800" b="1" dirty="0"/>
          </a:p>
        </p:txBody>
      </p:sp>
    </p:spTree>
    <p:extLst>
      <p:ext uri="{BB962C8B-B14F-4D97-AF65-F5344CB8AC3E}">
        <p14:creationId xmlns:p14="http://schemas.microsoft.com/office/powerpoint/2010/main" val="6970769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373110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2.3 Implement a Gaussian kernel</a:t>
            </a:r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92980" y="1162268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image make_gaussian_filter(float sigma)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Create a Gaussian filter with given sigma. 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Note that the kernel size is the next highest odd integer from 6x sigma. E.g. </a:t>
            </a:r>
            <a:endParaRPr dirty="0"/>
          </a:p>
          <a:p>
            <a:pPr>
              <a:spcBef>
                <a:spcPts val="1600"/>
              </a:spcBef>
            </a:pPr>
            <a:r>
              <a:rPr lang="en" dirty="0"/>
              <a:t>if sigma is 0.6, then the size of the Gaussian filter is 5 x 5; </a:t>
            </a:r>
            <a:endParaRPr dirty="0"/>
          </a:p>
          <a:p>
            <a:r>
              <a:rPr lang="en" dirty="0"/>
              <a:t>if sigma is 2, then the size of Gaussian filter is 13 x 13.</a:t>
            </a:r>
            <a:endParaRPr dirty="0"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999" y="5277738"/>
            <a:ext cx="3724001" cy="965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77918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311700" y="53011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2.4 Hybrid images</a:t>
            </a:r>
            <a:endParaRPr dirty="0"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311700" y="200972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b="1" dirty="0"/>
              <a:t>image add_image(image a, image b) </a:t>
            </a:r>
            <a:endParaRPr b="1" dirty="0"/>
          </a:p>
          <a:p>
            <a:r>
              <a:rPr lang="en" b="1" dirty="0"/>
              <a:t>image sub_image(image a, image b)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The input image</a:t>
            </a:r>
            <a:r>
              <a:rPr lang="en-US" dirty="0"/>
              <a:t>s</a:t>
            </a:r>
            <a:r>
              <a:rPr lang="en" dirty="0"/>
              <a:t> a and b ha</a:t>
            </a:r>
            <a:r>
              <a:rPr lang="en-US" dirty="0" err="1"/>
              <a:t>ve</a:t>
            </a:r>
            <a:r>
              <a:rPr lang="en" dirty="0"/>
              <a:t> the same height, width, and channels. 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dirty="0"/>
              <a:t>Sum or subtract the give two images (a + b or a - b) and return the result. The result image should also have the same height, width, and channels as the inputs.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13458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311700" y="21515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2.5 Sobel Filters</a:t>
            </a:r>
            <a:endParaRPr dirty="0"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311700" y="970735"/>
            <a:ext cx="8520600" cy="3751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r>
              <a:rPr lang="en" b="1" dirty="0"/>
              <a:t>image make_gx_filter() </a:t>
            </a:r>
            <a:endParaRPr b="1" dirty="0"/>
          </a:p>
          <a:p>
            <a:r>
              <a:rPr lang="en" b="1" dirty="0"/>
              <a:t>image make_gy_filter()</a:t>
            </a:r>
            <a:endParaRPr b="1" dirty="0"/>
          </a:p>
          <a:p>
            <a:r>
              <a:rPr lang="en" b="1" dirty="0"/>
              <a:t>image *sobel_image(image im)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sz="2800" dirty="0"/>
              <a:t>We apply Sobel filters (kernel size = 3) to the input image. The </a:t>
            </a:r>
            <a:r>
              <a:rPr lang="en" sz="2800" b="1" dirty="0"/>
              <a:t>sobel_image</a:t>
            </a:r>
            <a:r>
              <a:rPr lang="en" sz="2800" dirty="0"/>
              <a:t> function should return two images: the gradient magnitude and direction.</a:t>
            </a:r>
            <a:endParaRPr sz="2800" dirty="0"/>
          </a:p>
          <a:p>
            <a:pPr indent="0">
              <a:spcBef>
                <a:spcPts val="1600"/>
              </a:spcBef>
              <a:buNone/>
            </a:pPr>
            <a:r>
              <a:rPr lang="en" b="1" dirty="0"/>
              <a:t>image *rst = calloc(2, sizeof(image));</a:t>
            </a:r>
            <a:endParaRPr b="1" dirty="0"/>
          </a:p>
          <a:p>
            <a:pPr indent="0">
              <a:spcBef>
                <a:spcPts val="1600"/>
              </a:spcBef>
              <a:buNone/>
            </a:pPr>
            <a:r>
              <a:rPr lang="en" b="1" dirty="0"/>
              <a:t>image magnitude = .... TODO</a:t>
            </a:r>
            <a:endParaRPr b="1" dirty="0"/>
          </a:p>
          <a:p>
            <a:pPr indent="0">
              <a:spcBef>
                <a:spcPts val="1600"/>
              </a:spcBef>
              <a:buNone/>
            </a:pPr>
            <a:r>
              <a:rPr lang="en" b="1" dirty="0"/>
              <a:t>rst[0]  = magnitude;</a:t>
            </a:r>
            <a:endParaRPr b="1" dirty="0"/>
          </a:p>
          <a:p>
            <a:pPr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r>
              <a:rPr lang="en" b="1" dirty="0"/>
              <a:t>rst[1]  = direction; </a:t>
            </a:r>
            <a:endParaRPr b="1" dirty="0"/>
          </a:p>
          <a:p>
            <a:pPr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97160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1F9F-DED0-4950-96B4-0C6D0D1B8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100" y="211567"/>
            <a:ext cx="8520600" cy="763600"/>
          </a:xfrm>
        </p:spPr>
        <p:txBody>
          <a:bodyPr/>
          <a:lstStyle/>
          <a:p>
            <a:r>
              <a:rPr lang="sv-SE" dirty="0"/>
              <a:t>2.6 [Extra Credit] Median Filter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CBF15-E9F9-47B5-B04F-3870B0A0E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2820" y="1212673"/>
            <a:ext cx="8520600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sz="2800" dirty="0"/>
              <a:t>Fill in the function  `image </a:t>
            </a:r>
            <a:r>
              <a:rPr lang="en-US" sz="2800" dirty="0" err="1"/>
              <a:t>apply_median_filter</a:t>
            </a:r>
            <a:r>
              <a:rPr lang="en-US" sz="2800" dirty="0"/>
              <a:t>(image </a:t>
            </a:r>
            <a:r>
              <a:rPr lang="en-US" sz="2800" dirty="0" err="1"/>
              <a:t>im</a:t>
            </a:r>
            <a:r>
              <a:rPr lang="en-US" sz="2800" dirty="0"/>
              <a:t>, int k)`. We assume a median filter is a square, with the same height and width. The kernel size is always a positive odd number. We use "clamp" padding for borders and corners. The output image should have the same width, height, and channels as the input image. You should </a:t>
            </a:r>
            <a:r>
              <a:rPr lang="en-US" sz="2800"/>
              <a:t>apply the median </a:t>
            </a:r>
            <a:r>
              <a:rPr lang="en-US" sz="2800" dirty="0"/>
              <a:t>filter to each channel of the input image `</a:t>
            </a:r>
            <a:r>
              <a:rPr lang="en-US" sz="2800" dirty="0" err="1"/>
              <a:t>im</a:t>
            </a:r>
            <a:r>
              <a:rPr lang="en-US" sz="2800" dirty="0"/>
              <a:t>`.</a:t>
            </a:r>
          </a:p>
        </p:txBody>
      </p:sp>
      <p:pic>
        <p:nvPicPr>
          <p:cNvPr id="5" name="Picture 4" descr="A view of a city&#10;&#10;Description automatically generated">
            <a:extLst>
              <a:ext uri="{FF2B5EF4-FFF2-40B4-BE49-F238E27FC236}">
                <a16:creationId xmlns:a16="http://schemas.microsoft.com/office/drawing/2014/main" id="{1F9E93A5-AB6D-4979-A60C-336FF41F8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031" y="4943936"/>
            <a:ext cx="2269995" cy="1702497"/>
          </a:xfrm>
          <a:prstGeom prst="rect">
            <a:avLst/>
          </a:prstGeom>
        </p:spPr>
      </p:pic>
      <p:pic>
        <p:nvPicPr>
          <p:cNvPr id="7" name="Picture 6" descr="A view of a city&#10;&#10;Description automatically generated">
            <a:extLst>
              <a:ext uri="{FF2B5EF4-FFF2-40B4-BE49-F238E27FC236}">
                <a16:creationId xmlns:a16="http://schemas.microsoft.com/office/drawing/2014/main" id="{6F835D1D-8C19-48CA-8E42-91EDDDB69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574" y="4943936"/>
            <a:ext cx="2269996" cy="170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646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2571</TotalTime>
  <Words>2590</Words>
  <Application>Microsoft Office PowerPoint</Application>
  <PresentationFormat>On-screen Show (4:3)</PresentationFormat>
  <Paragraphs>400</Paragraphs>
  <Slides>71</Slides>
  <Notes>47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86" baseType="lpstr">
      <vt:lpstr>ＭＳ Ｐゴシック</vt:lpstr>
      <vt:lpstr>宋体</vt:lpstr>
      <vt:lpstr>Arial</vt:lpstr>
      <vt:lpstr>Arial Rounded MT Bold</vt:lpstr>
      <vt:lpstr>Arial Unicode MS</vt:lpstr>
      <vt:lpstr>AvantGarde Bk BT</vt:lpstr>
      <vt:lpstr>Calibri</vt:lpstr>
      <vt:lpstr>Consolas</vt:lpstr>
      <vt:lpstr>Kalinga</vt:lpstr>
      <vt:lpstr>StarSymbol</vt:lpstr>
      <vt:lpstr>Symbol</vt:lpstr>
      <vt:lpstr>Times New Roman</vt:lpstr>
      <vt:lpstr>Office Theme</vt:lpstr>
      <vt:lpstr>Bitmap Image</vt:lpstr>
      <vt:lpstr>CorelDRAW</vt:lpstr>
      <vt:lpstr>  Computer Vision   CSE 455 Corner Detection  Linda Shapiro Professor of Computer Science &amp; Engineering Professor of Electrical Engineering</vt:lpstr>
      <vt:lpstr>Review: What’s an edge?</vt:lpstr>
      <vt:lpstr>Image derivatives</vt:lpstr>
      <vt:lpstr>Laplacian (2nd derivative)!</vt:lpstr>
      <vt:lpstr>Laplacians also sensitive to noise</vt:lpstr>
      <vt:lpstr>Difference of Gaussian (DoG)</vt:lpstr>
      <vt:lpstr>DoGs</vt:lpstr>
      <vt:lpstr>Canny Edge Detection</vt:lpstr>
      <vt:lpstr>Gradient magnitude and direction</vt:lpstr>
      <vt:lpstr>Non-maximum suppression</vt:lpstr>
      <vt:lpstr>Non-maximum suppression</vt:lpstr>
      <vt:lpstr>Non-maximum suppression</vt:lpstr>
      <vt:lpstr>Threshold edges</vt:lpstr>
      <vt:lpstr>Connect ‘em up!</vt:lpstr>
      <vt:lpstr>Features!</vt:lpstr>
      <vt:lpstr>How to create a panorama</vt:lpstr>
      <vt:lpstr>Q1: How close are two patches?</vt:lpstr>
      <vt:lpstr>Q2: How can we find unique patches?</vt:lpstr>
      <vt:lpstr>How can we find unique patches?</vt:lpstr>
      <vt:lpstr>How can we find unique patches?</vt:lpstr>
      <vt:lpstr>What are we going to do?</vt:lpstr>
      <vt:lpstr>Preview: Harris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HW3: Structure matrix</vt:lpstr>
      <vt:lpstr>Estimating Response</vt:lpstr>
      <vt:lpstr>Harris Corner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Lowe’s Pyramid Scheme</vt:lpstr>
      <vt:lpstr>Key point localization</vt:lpstr>
      <vt:lpstr>Scale-space extrema detection: experimental results over 32 images that were synthetically transformed and noise added.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What’s next?</vt:lpstr>
      <vt:lpstr>  Important Point</vt:lpstr>
      <vt:lpstr>Homework 2 filter_image.c</vt:lpstr>
      <vt:lpstr>2.0 Copy two functions from previous homework</vt:lpstr>
      <vt:lpstr>2.1 Write a convolution function</vt:lpstr>
      <vt:lpstr>2.2 Make some more filters and try them out!</vt:lpstr>
      <vt:lpstr>2.3 Implement a Gaussian kernel</vt:lpstr>
      <vt:lpstr>2.4 Hybrid images</vt:lpstr>
      <vt:lpstr>2.5 Sobel Filters</vt:lpstr>
      <vt:lpstr>2.6 [Extra Credit] Median Filter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263</cp:revision>
  <dcterms:created xsi:type="dcterms:W3CDTF">2013-01-06T19:09:38Z</dcterms:created>
  <dcterms:modified xsi:type="dcterms:W3CDTF">2020-04-21T03:05:44Z</dcterms:modified>
</cp:coreProperties>
</file>