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6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7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8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9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20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21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22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23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26.xml" ContentType="application/vnd.openxmlformats-officedocument.presentationml.notesSlide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27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28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29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30.xml" ContentType="application/vnd.openxmlformats-officedocument.presentationml.notesSlid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notesSlides/notesSlide31.xml" ContentType="application/vnd.openxmlformats-officedocument.presentationml.notesSl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notesSlides/notesSlide32.xml" ContentType="application/vnd.openxmlformats-officedocument.presentationml.notesSlid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26"/>
  </p:notesMasterIdLst>
  <p:sldIdLst>
    <p:sldId id="256" r:id="rId2"/>
    <p:sldId id="447" r:id="rId3"/>
    <p:sldId id="267" r:id="rId4"/>
    <p:sldId id="292" r:id="rId5"/>
    <p:sldId id="293" r:id="rId6"/>
    <p:sldId id="294" r:id="rId7"/>
    <p:sldId id="295" r:id="rId8"/>
    <p:sldId id="296" r:id="rId9"/>
    <p:sldId id="319" r:id="rId10"/>
    <p:sldId id="320" r:id="rId11"/>
    <p:sldId id="325" r:id="rId12"/>
    <p:sldId id="323" r:id="rId13"/>
    <p:sldId id="326" r:id="rId14"/>
    <p:sldId id="327" r:id="rId15"/>
    <p:sldId id="328" r:id="rId16"/>
    <p:sldId id="288" r:id="rId17"/>
    <p:sldId id="289" r:id="rId18"/>
    <p:sldId id="329" r:id="rId19"/>
    <p:sldId id="330" r:id="rId20"/>
    <p:sldId id="361" r:id="rId21"/>
    <p:sldId id="362" r:id="rId22"/>
    <p:sldId id="364" r:id="rId23"/>
    <p:sldId id="311" r:id="rId24"/>
    <p:sldId id="365" r:id="rId25"/>
    <p:sldId id="346" r:id="rId26"/>
    <p:sldId id="350" r:id="rId27"/>
    <p:sldId id="351" r:id="rId28"/>
    <p:sldId id="366" r:id="rId29"/>
    <p:sldId id="367" r:id="rId30"/>
    <p:sldId id="352" r:id="rId31"/>
    <p:sldId id="401" r:id="rId32"/>
    <p:sldId id="405" r:id="rId33"/>
    <p:sldId id="263" r:id="rId34"/>
    <p:sldId id="402" r:id="rId35"/>
    <p:sldId id="403" r:id="rId36"/>
    <p:sldId id="404" r:id="rId37"/>
    <p:sldId id="406" r:id="rId38"/>
    <p:sldId id="407" r:id="rId39"/>
    <p:sldId id="408" r:id="rId40"/>
    <p:sldId id="260" r:id="rId41"/>
    <p:sldId id="259" r:id="rId42"/>
    <p:sldId id="381" r:id="rId43"/>
    <p:sldId id="264" r:id="rId44"/>
    <p:sldId id="265" r:id="rId45"/>
    <p:sldId id="269" r:id="rId46"/>
    <p:sldId id="270" r:id="rId47"/>
    <p:sldId id="271" r:id="rId48"/>
    <p:sldId id="274" r:id="rId49"/>
    <p:sldId id="275" r:id="rId50"/>
    <p:sldId id="276" r:id="rId51"/>
    <p:sldId id="280" r:id="rId52"/>
    <p:sldId id="281" r:id="rId53"/>
    <p:sldId id="282" r:id="rId54"/>
    <p:sldId id="410" r:id="rId55"/>
    <p:sldId id="411" r:id="rId56"/>
    <p:sldId id="412" r:id="rId57"/>
    <p:sldId id="413" r:id="rId58"/>
    <p:sldId id="414" r:id="rId59"/>
    <p:sldId id="415" r:id="rId60"/>
    <p:sldId id="418" r:id="rId61"/>
    <p:sldId id="417" r:id="rId62"/>
    <p:sldId id="419" r:id="rId63"/>
    <p:sldId id="420" r:id="rId64"/>
    <p:sldId id="421" r:id="rId65"/>
    <p:sldId id="423" r:id="rId66"/>
    <p:sldId id="442" r:id="rId67"/>
    <p:sldId id="424" r:id="rId68"/>
    <p:sldId id="425" r:id="rId69"/>
    <p:sldId id="443" r:id="rId70"/>
    <p:sldId id="444" r:id="rId71"/>
    <p:sldId id="426" r:id="rId72"/>
    <p:sldId id="427" r:id="rId73"/>
    <p:sldId id="428" r:id="rId74"/>
    <p:sldId id="429" r:id="rId75"/>
    <p:sldId id="430" r:id="rId76"/>
    <p:sldId id="431" r:id="rId77"/>
    <p:sldId id="432" r:id="rId78"/>
    <p:sldId id="433" r:id="rId79"/>
    <p:sldId id="434" r:id="rId80"/>
    <p:sldId id="435" r:id="rId81"/>
    <p:sldId id="436" r:id="rId82"/>
    <p:sldId id="437" r:id="rId83"/>
    <p:sldId id="448" r:id="rId84"/>
    <p:sldId id="304" r:id="rId85"/>
    <p:sldId id="305" r:id="rId86"/>
    <p:sldId id="306" r:id="rId87"/>
    <p:sldId id="307" r:id="rId88"/>
    <p:sldId id="308" r:id="rId89"/>
    <p:sldId id="309" r:id="rId90"/>
    <p:sldId id="310" r:id="rId91"/>
    <p:sldId id="449" r:id="rId92"/>
    <p:sldId id="312" r:id="rId93"/>
    <p:sldId id="313" r:id="rId94"/>
    <p:sldId id="314" r:id="rId95"/>
    <p:sldId id="315" r:id="rId96"/>
    <p:sldId id="316" r:id="rId97"/>
    <p:sldId id="317" r:id="rId98"/>
    <p:sldId id="318" r:id="rId99"/>
    <p:sldId id="450" r:id="rId100"/>
    <p:sldId id="451" r:id="rId101"/>
    <p:sldId id="321" r:id="rId102"/>
    <p:sldId id="322" r:id="rId103"/>
    <p:sldId id="452" r:id="rId104"/>
    <p:sldId id="324" r:id="rId105"/>
    <p:sldId id="453" r:id="rId106"/>
    <p:sldId id="454" r:id="rId107"/>
    <p:sldId id="455" r:id="rId108"/>
    <p:sldId id="456" r:id="rId109"/>
    <p:sldId id="457" r:id="rId110"/>
    <p:sldId id="458" r:id="rId111"/>
    <p:sldId id="331" r:id="rId112"/>
    <p:sldId id="332" r:id="rId113"/>
    <p:sldId id="333" r:id="rId114"/>
    <p:sldId id="334" r:id="rId115"/>
    <p:sldId id="335" r:id="rId116"/>
    <p:sldId id="336" r:id="rId117"/>
    <p:sldId id="337" r:id="rId118"/>
    <p:sldId id="338" r:id="rId119"/>
    <p:sldId id="339" r:id="rId120"/>
    <p:sldId id="340" r:id="rId121"/>
    <p:sldId id="341" r:id="rId122"/>
    <p:sldId id="342" r:id="rId123"/>
    <p:sldId id="343" r:id="rId124"/>
    <p:sldId id="446" r:id="rId1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00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0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theme" Target="theme/theme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C9DEE25-21A9-4258-BE5B-1169B13B103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3</a:t>
            </a:fld>
            <a:endParaRPr/>
          </a:p>
        </p:txBody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811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6d6019af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6d6019af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896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6d6019af2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6d6019af2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531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6d6019af2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6d6019af2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02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6d6019af2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6d6019af2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705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6d6019af2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6d6019af2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526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7F77482-3EC4-45A2-968F-F284EC8E7993}" type="slidenum">
              <a:rPr lang="en-US" altLang="zh-CN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85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8020A0E-3FF6-4A46-8FFC-23A4C4C86322}" type="slidenum">
              <a:rPr lang="en-US" altLang="zh-CN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zh-CN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522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EA11BDB-0838-4A53-8BEA-BFA0E67499C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16</a:t>
            </a:fld>
            <a:endParaRPr/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4790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02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19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23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78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4F62D-E7E6-486F-A7EF-E38B7755751C}" type="slidenum">
              <a:rPr lang="en-US" sz="1100" b="1">
                <a:solidFill>
                  <a:prstClr val="black"/>
                </a:solidFill>
                <a:latin typeface="Times New Roman" pitchFamily="18" charset="0"/>
              </a:rPr>
              <a:pPr/>
              <a:t>25</a:t>
            </a:fld>
            <a:endParaRPr lang="en-US" sz="1100" b="1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07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102308-F0EB-42E9-A947-7C4E84EE364F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881063" y="264160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00" y="611189"/>
            <a:ext cx="3886200" cy="792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83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3C4674-4653-4413-B498-AD5FD7C5E878}" type="slidenum">
              <a:rPr lang="en-US"/>
              <a:pPr/>
              <a:t>43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66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C5F8AE-D2A3-4B65-AB0F-C4A8C8AE3BCB}" type="slidenum">
              <a:rPr lang="en-US"/>
              <a:pPr/>
              <a:t>45</a:t>
            </a:fld>
            <a:endParaRPr lang="en-US"/>
          </a:p>
        </p:txBody>
      </p:sp>
      <p:sp>
        <p:nvSpPr>
          <p:cNvPr id="493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29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71A1D9-B5DD-4F7A-A6C1-887C80E247D3}" type="slidenum">
              <a:rPr lang="en-US"/>
              <a:pPr/>
              <a:t>46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25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C59F88-B724-4447-B459-6D70C53B348A}" type="slidenum">
              <a:rPr lang="en-US"/>
              <a:pPr/>
              <a:t>47</a:t>
            </a:fld>
            <a:endParaRPr lang="en-US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58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608BC3-DF9D-4364-9D94-BEAA9A069354}" type="slidenum">
              <a:rPr lang="en-US"/>
              <a:pPr/>
              <a:t>48</a:t>
            </a:fld>
            <a:endParaRPr lang="en-US"/>
          </a:p>
        </p:txBody>
      </p:sp>
      <p:sp>
        <p:nvSpPr>
          <p:cNvPr id="49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37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DBB0D-F8DD-462F-99A0-8D53FD6EC049}" type="slidenum">
              <a:rPr lang="en-US"/>
              <a:pPr/>
              <a:t>49</a:t>
            </a:fld>
            <a:endParaRPr lang="en-US"/>
          </a:p>
        </p:txBody>
      </p:sp>
      <p:sp>
        <p:nvSpPr>
          <p:cNvPr id="49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59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D05758-625C-45B6-A68D-F7B821FBA6FB}" type="slidenum">
              <a:rPr lang="en-US"/>
              <a:pPr/>
              <a:t>50</a:t>
            </a:fld>
            <a:endParaRPr lang="en-US"/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6C98A-5924-48D9-BCFA-53EAABA53D2D}" type="slidenum">
              <a:rPr lang="en-US"/>
              <a:pPr/>
              <a:t>51</a:t>
            </a:fld>
            <a:endParaRPr lang="en-US"/>
          </a:p>
        </p:txBody>
      </p:sp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42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AC2DEC-197B-4584-86F7-5AA876BB9A5D}" type="slidenum">
              <a:rPr lang="en-US"/>
              <a:pPr/>
              <a:t>53</a:t>
            </a:fld>
            <a:endParaRPr lang="en-US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73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3819" y="8684684"/>
            <a:ext cx="2972991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fld id="{C7513BB9-4657-5346-AB75-9940C9884D6A}" type="slidenum">
              <a:rPr lang="en-US"/>
              <a:pPr eaLnBrk="1" hangingPunct="1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47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65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071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66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3440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E9862E5-B739-764F-A9F7-54AB8F87F26E}" type="slidenum">
              <a:rPr lang="en-US" sz="1100">
                <a:solidFill>
                  <a:srgbClr val="000000"/>
                </a:solidFill>
              </a:rPr>
              <a:pPr/>
              <a:t>68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090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809CCE-BE2E-45D0-AE4C-224FB9243A0D}" type="slidenum">
              <a:rPr lang="en-US"/>
              <a:pPr/>
              <a:t>71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175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40D12-D1A7-44C6-836B-3B58236411C6}" type="slidenum">
              <a:rPr lang="en-US"/>
              <a:pPr/>
              <a:t>72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443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5E1BE-B0FA-44E2-A977-46DBF9532936}" type="slidenum">
              <a:rPr lang="en-US"/>
              <a:pPr/>
              <a:t>73</a:t>
            </a:fld>
            <a:endParaRPr 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209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31161-A0B0-4F0C-91C4-7892FD27BBC7}" type="slidenum">
              <a:rPr lang="en-US"/>
              <a:pPr/>
              <a:t>74</a:t>
            </a:fld>
            <a:endParaRPr 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72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9BA6E9C-8CF3-3240-ABE4-29F896DCC555}" type="slidenum">
              <a:rPr lang="en-US" sz="1100"/>
              <a:pPr/>
              <a:t>75</a:t>
            </a:fld>
            <a:endParaRPr lang="en-US" sz="11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4537" cy="34178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92" tIns="44945" rIns="89892" bIns="44945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681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896bd62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896bd62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3510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3896bd62df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3896bd62df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62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896bd62df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3896bd62df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99130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896bd62d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896bd62d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6550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896bd62df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3896bd62df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59603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896bd62df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896bd62df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657209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896bd62df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896bd62df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663756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896bd62df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896bd62df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56039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896bd62df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896bd62df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2981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896bd62df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" name="Google Shape;488;g3896bd62df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85420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896bd62df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3896bd62df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511548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3896bd62df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3896bd62df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48143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896bd62df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896bd62df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47756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896bd62df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3896bd62df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137148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896bd62df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896bd62df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393955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896bd62df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896bd62df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495933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896bd62df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896bd62df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5685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896bd62df_0_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3896bd62df_0_2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36509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896bd62df_0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3896bd62df_0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980515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896bd62df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896bd62df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80892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896bd62df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3896bd62df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7447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896bd62df_0_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3896bd62df_0_1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5793604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896bd62df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896bd62df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0092896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896bd62df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896bd62df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810836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896bd62df_0_1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896bd62df_0_1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527530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896bd62df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896bd62df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50521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896bd62df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896bd62df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3259155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896bd62df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896bd62df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3740901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896bd62df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896bd62df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859796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896bd62df_0_2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896bd62df_0_2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38956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896bd62df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3896bd62df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194713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896bd62df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896bd62df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72712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3896bd62df_0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3896bd62df_0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448029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g3896bd62df_0_2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" name="Google Shape;680;g3896bd62df_0_2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1563453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896bd62df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896bd62df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003673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896bd62df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896bd62df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6872458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896bd62df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896bd62df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839639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896bd62df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896bd62df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444457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896bd62df_0_3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896bd62df_0_3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922446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896bd62df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896bd62df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9787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98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878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B08E0-B629-4AC1-B104-D52F067E23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85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8.gif"/><Relationship Id="rId4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" Type="http://schemas.openxmlformats.org/officeDocument/2006/relationships/tags" Target="../tags/tag9.xml"/><Relationship Id="rId21" Type="http://schemas.openxmlformats.org/officeDocument/2006/relationships/tags" Target="../tags/tag27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image" Target="../media/image21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image" Target="../media/image20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tags" Target="../tags/tag37.xml"/><Relationship Id="rId7" Type="http://schemas.openxmlformats.org/officeDocument/2006/relationships/hyperlink" Target="http://www.cs.ubc.ca/~lowe/keypoints/" TargetMode="Externa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8.xml"/><Relationship Id="rId9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hyperlink" Target="http://robots.stanford.edu/cs223b07/notes/CS223B-L11-Panoramas.ppt" TargetMode="External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tags" Target="../tags/tag41.xml"/><Relationship Id="rId7" Type="http://schemas.openxmlformats.org/officeDocument/2006/relationships/image" Target="../media/image40.jpe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1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image" Target="../media/image50.png"/><Relationship Id="rId2" Type="http://schemas.openxmlformats.org/officeDocument/2006/relationships/tags" Target="../tags/tag44.xml"/><Relationship Id="rId16" Type="http://schemas.openxmlformats.org/officeDocument/2006/relationships/image" Target="../media/image49.png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image" Target="../media/image48.jpeg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notesSlide" Target="../notesSlides/notesSlide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notesSlide" Target="../notesSlides/notesSlide18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3" Type="http://schemas.openxmlformats.org/officeDocument/2006/relationships/tags" Target="../tags/tag59.xml"/><Relationship Id="rId21" Type="http://schemas.openxmlformats.org/officeDocument/2006/relationships/image" Target="../media/image48.jpeg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notesSlide" Target="../notesSlides/notesSlide19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10" Type="http://schemas.openxmlformats.org/officeDocument/2006/relationships/tags" Target="../tags/tag66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tags" Target="../tags/tag87.xml"/><Relationship Id="rId18" Type="http://schemas.openxmlformats.org/officeDocument/2006/relationships/tags" Target="../tags/tag92.xml"/><Relationship Id="rId3" Type="http://schemas.openxmlformats.org/officeDocument/2006/relationships/tags" Target="../tags/tag77.xml"/><Relationship Id="rId21" Type="http://schemas.openxmlformats.org/officeDocument/2006/relationships/notesSlide" Target="../notesSlides/notesSlide20.xml"/><Relationship Id="rId7" Type="http://schemas.openxmlformats.org/officeDocument/2006/relationships/tags" Target="../tags/tag81.xml"/><Relationship Id="rId12" Type="http://schemas.openxmlformats.org/officeDocument/2006/relationships/tags" Target="../tags/tag86.xml"/><Relationship Id="rId17" Type="http://schemas.openxmlformats.org/officeDocument/2006/relationships/tags" Target="../tags/tag91.xml"/><Relationship Id="rId2" Type="http://schemas.openxmlformats.org/officeDocument/2006/relationships/tags" Target="../tags/tag76.xml"/><Relationship Id="rId16" Type="http://schemas.openxmlformats.org/officeDocument/2006/relationships/tags" Target="../tags/tag90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5" Type="http://schemas.openxmlformats.org/officeDocument/2006/relationships/tags" Target="../tags/tag89.xml"/><Relationship Id="rId23" Type="http://schemas.openxmlformats.org/officeDocument/2006/relationships/image" Target="../media/image49.png"/><Relationship Id="rId10" Type="http://schemas.openxmlformats.org/officeDocument/2006/relationships/tags" Target="../tags/tag84.xml"/><Relationship Id="rId19" Type="http://schemas.openxmlformats.org/officeDocument/2006/relationships/tags" Target="../tags/tag93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tags" Target="../tags/tag88.xml"/><Relationship Id="rId22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tags" Target="../tags/tag106.xml"/><Relationship Id="rId18" Type="http://schemas.openxmlformats.org/officeDocument/2006/relationships/tags" Target="../tags/tag111.xml"/><Relationship Id="rId26" Type="http://schemas.openxmlformats.org/officeDocument/2006/relationships/tags" Target="../tags/tag119.xml"/><Relationship Id="rId3" Type="http://schemas.openxmlformats.org/officeDocument/2006/relationships/tags" Target="../tags/tag96.xml"/><Relationship Id="rId21" Type="http://schemas.openxmlformats.org/officeDocument/2006/relationships/tags" Target="../tags/tag114.xml"/><Relationship Id="rId7" Type="http://schemas.openxmlformats.org/officeDocument/2006/relationships/tags" Target="../tags/tag100.xml"/><Relationship Id="rId12" Type="http://schemas.openxmlformats.org/officeDocument/2006/relationships/tags" Target="../tags/tag105.xml"/><Relationship Id="rId17" Type="http://schemas.openxmlformats.org/officeDocument/2006/relationships/tags" Target="../tags/tag110.xml"/><Relationship Id="rId25" Type="http://schemas.openxmlformats.org/officeDocument/2006/relationships/tags" Target="../tags/tag118.xml"/><Relationship Id="rId2" Type="http://schemas.openxmlformats.org/officeDocument/2006/relationships/tags" Target="../tags/tag95.xml"/><Relationship Id="rId16" Type="http://schemas.openxmlformats.org/officeDocument/2006/relationships/tags" Target="../tags/tag109.xml"/><Relationship Id="rId20" Type="http://schemas.openxmlformats.org/officeDocument/2006/relationships/tags" Target="../tags/tag113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24" Type="http://schemas.openxmlformats.org/officeDocument/2006/relationships/tags" Target="../tags/tag117.xml"/><Relationship Id="rId5" Type="http://schemas.openxmlformats.org/officeDocument/2006/relationships/tags" Target="../tags/tag98.xml"/><Relationship Id="rId15" Type="http://schemas.openxmlformats.org/officeDocument/2006/relationships/tags" Target="../tags/tag108.xml"/><Relationship Id="rId23" Type="http://schemas.openxmlformats.org/officeDocument/2006/relationships/tags" Target="../tags/tag116.xml"/><Relationship Id="rId28" Type="http://schemas.openxmlformats.org/officeDocument/2006/relationships/tags" Target="../tags/tag121.xml"/><Relationship Id="rId10" Type="http://schemas.openxmlformats.org/officeDocument/2006/relationships/tags" Target="../tags/tag103.xml"/><Relationship Id="rId19" Type="http://schemas.openxmlformats.org/officeDocument/2006/relationships/tags" Target="../tags/tag112.xml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tags" Target="../tags/tag107.xml"/><Relationship Id="rId22" Type="http://schemas.openxmlformats.org/officeDocument/2006/relationships/tags" Target="../tags/tag115.xml"/><Relationship Id="rId27" Type="http://schemas.openxmlformats.org/officeDocument/2006/relationships/tags" Target="../tags/tag120.xml"/><Relationship Id="rId30" Type="http://schemas.openxmlformats.org/officeDocument/2006/relationships/notesSlide" Target="../notesSlides/notesSlide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52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tags" Target="../tags/tag142.xml"/><Relationship Id="rId26" Type="http://schemas.openxmlformats.org/officeDocument/2006/relationships/tags" Target="../tags/tag150.xml"/><Relationship Id="rId3" Type="http://schemas.openxmlformats.org/officeDocument/2006/relationships/tags" Target="../tags/tag127.xml"/><Relationship Id="rId21" Type="http://schemas.openxmlformats.org/officeDocument/2006/relationships/tags" Target="../tags/tag145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5" Type="http://schemas.openxmlformats.org/officeDocument/2006/relationships/tags" Target="../tags/tag149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20" Type="http://schemas.openxmlformats.org/officeDocument/2006/relationships/tags" Target="../tags/tag144.xml"/><Relationship Id="rId29" Type="http://schemas.openxmlformats.org/officeDocument/2006/relationships/image" Target="../media/image53.wmf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24" Type="http://schemas.openxmlformats.org/officeDocument/2006/relationships/tags" Target="../tags/tag148.xml"/><Relationship Id="rId32" Type="http://schemas.openxmlformats.org/officeDocument/2006/relationships/image" Target="../media/image56.png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23" Type="http://schemas.openxmlformats.org/officeDocument/2006/relationships/tags" Target="../tags/tag147.xml"/><Relationship Id="rId28" Type="http://schemas.openxmlformats.org/officeDocument/2006/relationships/notesSlide" Target="../notesSlides/notesSlide23.xml"/><Relationship Id="rId10" Type="http://schemas.openxmlformats.org/officeDocument/2006/relationships/tags" Target="../tags/tag134.xml"/><Relationship Id="rId19" Type="http://schemas.openxmlformats.org/officeDocument/2006/relationships/tags" Target="../tags/tag143.xml"/><Relationship Id="rId31" Type="http://schemas.openxmlformats.org/officeDocument/2006/relationships/image" Target="../media/image55.png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Relationship Id="rId22" Type="http://schemas.openxmlformats.org/officeDocument/2006/relationships/tags" Target="../tags/tag146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12" Type="http://schemas.openxmlformats.org/officeDocument/2006/relationships/image" Target="../media/image56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notesSlide" Target="../notesSlides/notesSlide24.xml"/><Relationship Id="rId5" Type="http://schemas.openxmlformats.org/officeDocument/2006/relationships/tags" Target="../tags/tag15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54.xml"/><Relationship Id="rId9" Type="http://schemas.openxmlformats.org/officeDocument/2006/relationships/tags" Target="../tags/tag15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59.png"/><Relationship Id="rId10" Type="http://schemas.openxmlformats.org/officeDocument/2006/relationships/image" Target="../media/image66.png"/><Relationship Id="rId4" Type="http://schemas.openxmlformats.org/officeDocument/2006/relationships/image" Target="../media/image58.png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9.png"/><Relationship Id="rId7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9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9.png"/><Relationship Id="rId7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9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5" Type="http://schemas.openxmlformats.org/officeDocument/2006/relationships/image" Target="../media/image87.png"/><Relationship Id="rId4" Type="http://schemas.openxmlformats.org/officeDocument/2006/relationships/notesSlide" Target="../notesSlides/notesSlide2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tags" Target="../tags/tag164.xml"/><Relationship Id="rId7" Type="http://schemas.openxmlformats.org/officeDocument/2006/relationships/image" Target="../media/image87.pn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5.xml"/><Relationship Id="rId9" Type="http://schemas.openxmlformats.org/officeDocument/2006/relationships/image" Target="../media/image8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5" Type="http://schemas.openxmlformats.org/officeDocument/2006/relationships/image" Target="../media/image89.png"/><Relationship Id="rId4" Type="http://schemas.openxmlformats.org/officeDocument/2006/relationships/image" Target="../media/image9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93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" Type="http://schemas.openxmlformats.org/officeDocument/2006/relationships/tags" Target="../tags/tag169.xml"/><Relationship Id="rId16" Type="http://schemas.openxmlformats.org/officeDocument/2006/relationships/image" Target="../media/image96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image" Target="../media/image91.png"/><Relationship Id="rId5" Type="http://schemas.openxmlformats.org/officeDocument/2006/relationships/tags" Target="../tags/tag172.xml"/><Relationship Id="rId15" Type="http://schemas.openxmlformats.org/officeDocument/2006/relationships/image" Target="../media/image95.png"/><Relationship Id="rId10" Type="http://schemas.openxmlformats.org/officeDocument/2006/relationships/notesSlide" Target="../notesSlides/notesSlide28.xml"/><Relationship Id="rId4" Type="http://schemas.openxmlformats.org/officeDocument/2006/relationships/tags" Target="../tags/tag17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image" Target="../media/image99.png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notesSlide" Target="../notesSlides/notesSlide29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80.xml"/><Relationship Id="rId10" Type="http://schemas.openxmlformats.org/officeDocument/2006/relationships/tags" Target="../tags/tag185.xml"/><Relationship Id="rId4" Type="http://schemas.openxmlformats.org/officeDocument/2006/relationships/tags" Target="../tags/tag179.xml"/><Relationship Id="rId9" Type="http://schemas.openxmlformats.org/officeDocument/2006/relationships/tags" Target="../tags/tag184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image" Target="../media/image99.png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notesSlide" Target="../notesSlides/notesSlide30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90.xml"/><Relationship Id="rId10" Type="http://schemas.openxmlformats.org/officeDocument/2006/relationships/tags" Target="../tags/tag195.xml"/><Relationship Id="rId4" Type="http://schemas.openxmlformats.org/officeDocument/2006/relationships/tags" Target="../tags/tag189.xml"/><Relationship Id="rId9" Type="http://schemas.openxmlformats.org/officeDocument/2006/relationships/tags" Target="../tags/tag194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image" Target="../media/image99.png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notesSlide" Target="../notesSlides/notesSlide31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00.xml"/><Relationship Id="rId10" Type="http://schemas.openxmlformats.org/officeDocument/2006/relationships/tags" Target="../tags/tag205.xml"/><Relationship Id="rId4" Type="http://schemas.openxmlformats.org/officeDocument/2006/relationships/tags" Target="../tags/tag199.xml"/><Relationship Id="rId9" Type="http://schemas.openxmlformats.org/officeDocument/2006/relationships/tags" Target="../tags/tag204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notesSlide" Target="../notesSlides/notesSlide32.xml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5" Type="http://schemas.openxmlformats.org/officeDocument/2006/relationships/tags" Target="../tags/tag210.xml"/><Relationship Id="rId10" Type="http://schemas.openxmlformats.org/officeDocument/2006/relationships/tags" Target="../tags/tag215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image" Target="../media/image9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notesSlide" Target="../notesSlides/notesSlide3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0.jp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jpg"/><Relationship Id="rId3" Type="http://schemas.openxmlformats.org/officeDocument/2006/relationships/image" Target="../media/image134.jpg"/><Relationship Id="rId7" Type="http://schemas.openxmlformats.org/officeDocument/2006/relationships/image" Target="../media/image138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7.jpg"/><Relationship Id="rId5" Type="http://schemas.openxmlformats.org/officeDocument/2006/relationships/image" Target="../media/image136.jpg"/><Relationship Id="rId10" Type="http://schemas.openxmlformats.org/officeDocument/2006/relationships/image" Target="../media/image141.jpg"/><Relationship Id="rId4" Type="http://schemas.openxmlformats.org/officeDocument/2006/relationships/image" Target="../media/image135.jpg"/><Relationship Id="rId9" Type="http://schemas.openxmlformats.org/officeDocument/2006/relationships/image" Target="../media/image140.jp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Describing and Matching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454C-8BDA-47D5-A607-2CC6B16A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7DB9C-F6F6-4E88-A6FE-A9B137D6D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Harris Corner </a:t>
            </a:r>
            <a:r>
              <a:rPr lang="en-US" dirty="0" err="1"/>
              <a:t>Dector</a:t>
            </a:r>
            <a:endParaRPr lang="en-US" dirty="0"/>
          </a:p>
          <a:p>
            <a:r>
              <a:rPr lang="en-US" dirty="0"/>
              <a:t>SIFT Key Point Detector</a:t>
            </a:r>
          </a:p>
          <a:p>
            <a:r>
              <a:rPr lang="en-US" dirty="0"/>
              <a:t>On to Descriptors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4A040-105F-4811-AAED-2DAC0CCB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Picture 10"/>
          <p:cNvPicPr/>
          <p:nvPr/>
        </p:nvPicPr>
        <p:blipFill>
          <a:blip r:embed="rId3"/>
          <a:stretch/>
        </p:blipFill>
        <p:spPr>
          <a:xfrm>
            <a:off x="534360" y="3505200"/>
            <a:ext cx="1655280" cy="1317240"/>
          </a:xfrm>
          <a:prstGeom prst="rect">
            <a:avLst/>
          </a:prstGeom>
          <a:ln w="9360">
            <a:noFill/>
          </a:ln>
        </p:spPr>
      </p:pic>
      <p:pic>
        <p:nvPicPr>
          <p:cNvPr id="452" name="Picture 17"/>
          <p:cNvPicPr/>
          <p:nvPr/>
        </p:nvPicPr>
        <p:blipFill>
          <a:blip r:embed="rId4"/>
          <a:srcRect l="8233" t="10319" r="50983" b="48759"/>
          <a:stretch/>
        </p:blipFill>
        <p:spPr>
          <a:xfrm>
            <a:off x="2581560" y="3543566"/>
            <a:ext cx="1618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3" name="Picture 18"/>
          <p:cNvPicPr/>
          <p:nvPr/>
        </p:nvPicPr>
        <p:blipFill>
          <a:blip r:embed="rId4"/>
          <a:srcRect l="7510" t="59252" r="49461"/>
          <a:stretch/>
        </p:blipFill>
        <p:spPr>
          <a:xfrm>
            <a:off x="6704205" y="3559612"/>
            <a:ext cx="1699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4" name="Picture 19"/>
          <p:cNvPicPr/>
          <p:nvPr/>
        </p:nvPicPr>
        <p:blipFill>
          <a:blip r:embed="rId4"/>
          <a:srcRect l="57798" t="59252"/>
          <a:stretch/>
        </p:blipFill>
        <p:spPr>
          <a:xfrm>
            <a:off x="4668840" y="3559612"/>
            <a:ext cx="1672920" cy="1294920"/>
          </a:xfrm>
          <a:prstGeom prst="rect">
            <a:avLst/>
          </a:prstGeom>
          <a:ln w="9360">
            <a:noFill/>
          </a:ln>
        </p:spPr>
      </p:pic>
      <p:sp>
        <p:nvSpPr>
          <p:cNvPr id="455" name="CustomShape 1"/>
          <p:cNvSpPr/>
          <p:nvPr/>
        </p:nvSpPr>
        <p:spPr>
          <a:xfrm>
            <a:off x="0" y="152280"/>
            <a:ext cx="8610600" cy="533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Second Moment Matrix or </a:t>
            </a:r>
            <a:r>
              <a:rPr lang="en-US" sz="4000" strike="noStrike" dirty="0">
                <a:solidFill>
                  <a:srgbClr val="FF0000"/>
                </a:solidFill>
                <a:latin typeface="Calibri"/>
              </a:rPr>
              <a:t>H</a:t>
            </a: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arris Matrix</a:t>
            </a:r>
            <a:endParaRPr dirty="0"/>
          </a:p>
        </p:txBody>
      </p:sp>
      <p:sp>
        <p:nvSpPr>
          <p:cNvPr id="456" name="CustomShape 2"/>
          <p:cNvSpPr/>
          <p:nvPr/>
        </p:nvSpPr>
        <p:spPr>
          <a:xfrm>
            <a:off x="959417" y="2438280"/>
            <a:ext cx="7813440" cy="943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2 x 2 matrix of image derivatives smoothed by Gaussian weights.</a:t>
            </a:r>
            <a:endParaRPr dirty="0"/>
          </a:p>
        </p:txBody>
      </p:sp>
      <p:sp>
        <p:nvSpPr>
          <p:cNvPr id="457" name="CustomShape 3"/>
          <p:cNvSpPr/>
          <p:nvPr/>
        </p:nvSpPr>
        <p:spPr>
          <a:xfrm>
            <a:off x="701829" y="5192932"/>
            <a:ext cx="1496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Notation:</a:t>
            </a:r>
            <a:endParaRPr dirty="0"/>
          </a:p>
        </p:txBody>
      </p:sp>
      <p:pic>
        <p:nvPicPr>
          <p:cNvPr id="459" name="Picture 458"/>
          <p:cNvPicPr/>
          <p:nvPr/>
        </p:nvPicPr>
        <p:blipFill>
          <a:blip r:embed="rId5"/>
          <a:stretch/>
        </p:blipFill>
        <p:spPr>
          <a:xfrm>
            <a:off x="2668954" y="4838486"/>
            <a:ext cx="1422360" cy="977760"/>
          </a:xfrm>
          <a:prstGeom prst="rect">
            <a:avLst/>
          </a:prstGeom>
          <a:ln>
            <a:noFill/>
          </a:ln>
        </p:spPr>
      </p:pic>
      <p:pic>
        <p:nvPicPr>
          <p:cNvPr id="460" name="Picture 459"/>
          <p:cNvPicPr/>
          <p:nvPr/>
        </p:nvPicPr>
        <p:blipFill>
          <a:blip r:embed="rId6"/>
          <a:stretch/>
        </p:blipFill>
        <p:spPr>
          <a:xfrm>
            <a:off x="4737240" y="4854532"/>
            <a:ext cx="1460520" cy="1041480"/>
          </a:xfrm>
          <a:prstGeom prst="rect">
            <a:avLst/>
          </a:prstGeom>
          <a:ln>
            <a:noFill/>
          </a:ln>
        </p:spPr>
      </p:pic>
      <p:pic>
        <p:nvPicPr>
          <p:cNvPr id="461" name="Picture 460"/>
          <p:cNvPicPr/>
          <p:nvPr/>
        </p:nvPicPr>
        <p:blipFill>
          <a:blip r:embed="rId7"/>
          <a:stretch/>
        </p:blipFill>
        <p:spPr>
          <a:xfrm>
            <a:off x="6442845" y="4854532"/>
            <a:ext cx="2222640" cy="1041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649" y="5787242"/>
            <a:ext cx="8694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First compute I</a:t>
            </a:r>
            <a:r>
              <a:rPr lang="en-US" sz="2400" baseline="-25000" dirty="0">
                <a:solidFill>
                  <a:srgbClr val="FF0000"/>
                </a:solidFill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, and I</a:t>
            </a:r>
            <a:r>
              <a:rPr lang="en-US" sz="2400" baseline="-25000" dirty="0">
                <a:solidFill>
                  <a:srgbClr val="FF0000"/>
                </a:solidFill>
              </a:rPr>
              <a:t>x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baseline="-25000" dirty="0">
                <a:solidFill>
                  <a:srgbClr val="FF0000"/>
                </a:solidFill>
              </a:rPr>
              <a:t>,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baseline="-25000" dirty="0">
                <a:solidFill>
                  <a:srgbClr val="FF0000"/>
                </a:solidFill>
              </a:rPr>
              <a:t>,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; then apply Gaussian to each.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0101" y="1156764"/>
            <a:ext cx="3642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| 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 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x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  <a:p>
            <a:r>
              <a:rPr lang="en-US" sz="3200" dirty="0"/>
              <a:t>|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6FD3DA-02A0-4D1F-8112-8751426F4EDF}"/>
              </a:ext>
            </a:extLst>
          </p:cNvPr>
          <p:cNvSpPr txBox="1"/>
          <p:nvPr/>
        </p:nvSpPr>
        <p:spPr>
          <a:xfrm>
            <a:off x="1362000" y="1410835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 =</a:t>
            </a:r>
          </a:p>
        </p:txBody>
      </p:sp>
    </p:spTree>
    <p:extLst>
      <p:ext uri="{BB962C8B-B14F-4D97-AF65-F5344CB8AC3E}">
        <p14:creationId xmlns:p14="http://schemas.microsoft.com/office/powerpoint/2010/main" val="220412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From HW3: </a:t>
            </a:r>
            <a:r>
              <a:rPr lang="en" dirty="0"/>
              <a:t>Structure matrix</a:t>
            </a:r>
            <a:endParaRPr dirty="0"/>
          </a:p>
        </p:txBody>
      </p:sp>
      <p:sp>
        <p:nvSpPr>
          <p:cNvPr id="389" name="Google Shape;389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Weighted sum of gradient information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Use Gaussian weighting </a:t>
            </a: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Eigen vectors/values of this matrix summarize the distribution of the gradients nearby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are eigenvalues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both small: no gradient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&gt;&gt;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: gradient in one direction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similar: multiple gradient directions, corner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90" name="Google Shape;390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EEEFA8-758B-49D4-9518-C91BBAAABD32}"/>
              </a:ext>
            </a:extLst>
          </p:cNvPr>
          <p:cNvSpPr txBox="1"/>
          <p:nvPr/>
        </p:nvSpPr>
        <p:spPr>
          <a:xfrm flipH="1">
            <a:off x="4871719" y="2335580"/>
            <a:ext cx="326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We’ll tell you how to store this!</a:t>
            </a:r>
          </a:p>
        </p:txBody>
      </p:sp>
    </p:spTree>
    <p:extLst>
      <p:ext uri="{BB962C8B-B14F-4D97-AF65-F5344CB8AC3E}">
        <p14:creationId xmlns:p14="http://schemas.microsoft.com/office/powerpoint/2010/main" val="82856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Estimating </a:t>
            </a:r>
            <a:r>
              <a:rPr lang="en-US" dirty="0"/>
              <a:t>Response</a:t>
            </a:r>
            <a:endParaRPr dirty="0"/>
          </a:p>
        </p:txBody>
      </p:sp>
      <p:sp>
        <p:nvSpPr>
          <p:cNvPr id="396" name="Google Shape;396;p49"/>
          <p:cNvSpPr txBox="1">
            <a:spLocks noGrp="1"/>
          </p:cNvSpPr>
          <p:nvPr>
            <p:ph type="body" idx="1"/>
          </p:nvPr>
        </p:nvSpPr>
        <p:spPr>
          <a:xfrm>
            <a:off x="319650" y="138751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A few methods </a:t>
            </a:r>
            <a:r>
              <a:rPr lang="en-US" dirty="0">
                <a:solidFill>
                  <a:schemeClr val="dk1"/>
                </a:solidFill>
              </a:rPr>
              <a:t>we use to estimate</a:t>
            </a:r>
            <a:r>
              <a:rPr lang="en" dirty="0">
                <a:solidFill>
                  <a:schemeClr val="dk1"/>
                </a:solidFill>
              </a:rPr>
              <a:t>:</a:t>
            </a: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rgbClr val="0000FF"/>
                </a:solidFill>
              </a:rPr>
              <a:t>Calculate </a:t>
            </a:r>
            <a:r>
              <a:rPr lang="en-US" dirty="0">
                <a:solidFill>
                  <a:srgbClr val="0000FF"/>
                </a:solidFill>
              </a:rPr>
              <a:t>these </a:t>
            </a:r>
            <a:r>
              <a:rPr lang="en" dirty="0">
                <a:solidFill>
                  <a:srgbClr val="0000FF"/>
                </a:solidFill>
              </a:rPr>
              <a:t>directly from the 2x2 matrix</a:t>
            </a:r>
            <a:endParaRPr dirty="0">
              <a:solidFill>
                <a:srgbClr val="0000FF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det(S) = </a:t>
            </a:r>
            <a:r>
              <a:rPr lang="en-US" dirty="0">
                <a:solidFill>
                  <a:srgbClr val="0000FF"/>
                </a:solidFill>
              </a:rPr>
              <a:t>ad – </a:t>
            </a:r>
            <a:r>
              <a:rPr lang="en-US" dirty="0" err="1">
                <a:solidFill>
                  <a:srgbClr val="0000FF"/>
                </a:solidFill>
              </a:rPr>
              <a:t>bc</a:t>
            </a:r>
            <a:r>
              <a:rPr lang="en-US" dirty="0">
                <a:solidFill>
                  <a:srgbClr val="0000FF"/>
                </a:solidFill>
              </a:rPr>
              <a:t> =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*λ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trace(S) = </a:t>
            </a:r>
            <a:r>
              <a:rPr lang="en-US" dirty="0">
                <a:solidFill>
                  <a:srgbClr val="0000FF"/>
                </a:solidFill>
              </a:rPr>
              <a:t>a + d = 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+λ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FF0000"/>
                </a:solidFill>
              </a:rPr>
              <a:t>**Estimate formula 1: R = </a:t>
            </a:r>
            <a:r>
              <a:rPr lang="en" dirty="0">
                <a:solidFill>
                  <a:srgbClr val="FF0000"/>
                </a:solidFill>
              </a:rPr>
              <a:t>det(S) - α trace(S)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= 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- α(λ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+λ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002060"/>
                </a:solidFill>
              </a:rPr>
              <a:t>---Estimate formula 2: R = </a:t>
            </a:r>
            <a:r>
              <a:rPr lang="en" dirty="0">
                <a:solidFill>
                  <a:srgbClr val="002060"/>
                </a:solidFill>
              </a:rPr>
              <a:t>det(S) / trace(S) = 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/(λ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+λ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)</a:t>
            </a:r>
            <a:endParaRPr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If these estimates are large, λ</a:t>
            </a:r>
            <a:r>
              <a:rPr lang="en" baseline="-25000" dirty="0">
                <a:solidFill>
                  <a:schemeClr val="dk1"/>
                </a:solidFill>
              </a:rPr>
              <a:t>2</a:t>
            </a:r>
            <a:r>
              <a:rPr lang="en" dirty="0">
                <a:solidFill>
                  <a:schemeClr val="dk1"/>
                </a:solidFill>
              </a:rPr>
              <a:t> is large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97" name="Google Shape;397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8D7E1E-A3CF-4E91-993F-07BC815BE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68" y="1506690"/>
            <a:ext cx="1646063" cy="87790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21A658C-AE28-48F9-B0D0-11C9D803A2E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03494" y="1541685"/>
            <a:ext cx="5409720" cy="734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8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Harris Corner Detector</a:t>
            </a:r>
            <a:endParaRPr/>
          </a:p>
        </p:txBody>
      </p:sp>
      <p:sp>
        <p:nvSpPr>
          <p:cNvPr id="403" name="Google Shape;403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Calculate derivatives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 and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3 measures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weighted sums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Want a weighted sum of nearby pixels, guess what this is?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Gaussian!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Estimate response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Non-max suppression (just like Canny)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04" name="Google Shape;404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230003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0" name="Google Shape;41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29175"/>
            <a:ext cx="9144000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219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6" name="Google Shape;416;p52"/>
          <p:cNvPicPr preferRelativeResize="0"/>
          <p:nvPr/>
        </p:nvPicPr>
        <p:blipFill rotWithShape="1">
          <a:blip r:embed="rId3">
            <a:alphaModFix/>
          </a:blip>
          <a:srcRect l="55741" t="42574" r="14596" b="40740"/>
          <a:stretch/>
        </p:blipFill>
        <p:spPr>
          <a:xfrm>
            <a:off x="0" y="857250"/>
            <a:ext cx="9144000" cy="5143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92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577872-2D53-4353-B464-03B30B6A6E61}" type="slidenum">
              <a:rPr lang="en-US" altLang="zh-CN"/>
              <a:pPr>
                <a:defRPr/>
              </a:pPr>
              <a:t>9</a:t>
            </a:fld>
            <a:endParaRPr lang="en-US" altLang="zh-CN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Lowe</a:t>
            </a:r>
            <a:r>
              <a:rPr lang="en-US" altLang="en-US">
                <a:latin typeface="Arial" charset="0"/>
              </a:rPr>
              <a:t>’</a:t>
            </a:r>
            <a:r>
              <a:rPr lang="en-US" altLang="en-US"/>
              <a:t>s Pyramid Scheme</a:t>
            </a:r>
          </a:p>
        </p:txBody>
      </p:sp>
      <p:pic>
        <p:nvPicPr>
          <p:cNvPr id="2355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8" t="23546" r="9642" b="17589"/>
          <a:stretch>
            <a:fillRect/>
          </a:stretch>
        </p:blipFill>
        <p:spPr>
          <a:xfrm>
            <a:off x="1524000" y="1447800"/>
            <a:ext cx="6858000" cy="4706938"/>
          </a:xfrm>
          <a:prstGeom prst="rect">
            <a:avLst/>
          </a:prstGeom>
          <a:noFill/>
        </p:spPr>
      </p:pic>
      <p:sp>
        <p:nvSpPr>
          <p:cNvPr id="23558" name="Text Box 4"/>
          <p:cNvSpPr txBox="1">
            <a:spLocks noChangeArrowheads="1"/>
          </p:cNvSpPr>
          <p:nvPr/>
        </p:nvSpPr>
        <p:spPr bwMode="auto">
          <a:xfrm>
            <a:off x="304800" y="3203575"/>
            <a:ext cx="1524000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s+2 filters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s+1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(s+1)/s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-25000"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i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i/s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2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2/s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1/s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1524000" y="5029200"/>
            <a:ext cx="10858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including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original</a:t>
            </a:r>
          </a:p>
        </p:txBody>
      </p:sp>
      <p:sp>
        <p:nvSpPr>
          <p:cNvPr id="23560" name="Text Box 6"/>
          <p:cNvSpPr txBox="1">
            <a:spLocks noChangeArrowheads="1"/>
          </p:cNvSpPr>
          <p:nvPr/>
        </p:nvSpPr>
        <p:spPr bwMode="auto">
          <a:xfrm>
            <a:off x="8001000" y="4953000"/>
            <a:ext cx="92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differ-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ence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</p:txBody>
      </p:sp>
      <p:sp>
        <p:nvSpPr>
          <p:cNvPr id="23561" name="Text Box 7"/>
          <p:cNvSpPr txBox="1">
            <a:spLocks noChangeArrowheads="1"/>
          </p:cNvSpPr>
          <p:nvPr/>
        </p:nvSpPr>
        <p:spPr bwMode="auto">
          <a:xfrm>
            <a:off x="1524000" y="6172200"/>
            <a:ext cx="653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parameter </a:t>
            </a:r>
            <a:r>
              <a:rPr lang="en-US" altLang="en-US" sz="1800" b="1">
                <a:solidFill>
                  <a:srgbClr val="FF3300"/>
                </a:solidFill>
              </a:rPr>
              <a:t>s</a:t>
            </a:r>
            <a:r>
              <a:rPr lang="en-US" altLang="en-US" sz="1800">
                <a:solidFill>
                  <a:srgbClr val="FF3300"/>
                </a:solidFill>
              </a:rPr>
              <a:t> determines the number of images per octave.</a:t>
            </a:r>
          </a:p>
        </p:txBody>
      </p:sp>
    </p:spTree>
    <p:extLst>
      <p:ext uri="{BB962C8B-B14F-4D97-AF65-F5344CB8AC3E}">
        <p14:creationId xmlns:p14="http://schemas.microsoft.com/office/powerpoint/2010/main" val="1973286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A2A3D-6C3B-4FB6-B3B4-60B46BC79201}" type="slidenum">
              <a:rPr lang="en-US" altLang="zh-CN"/>
              <a:pPr>
                <a:defRPr/>
              </a:pPr>
              <a:t>10</a:t>
            </a:fld>
            <a:endParaRPr lang="en-US" altLang="zh-CN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460375" y="2835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dirty="0"/>
              <a:t>Key point localization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84450"/>
            <a:ext cx="4338638" cy="3546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Detect maxima and minima of difference-of-Gaussian in scale space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Each point is compared to its 8 neighbors in the current image and 9 neighbors each in the scales above and below</a:t>
            </a:r>
          </a:p>
        </p:txBody>
      </p:sp>
      <p:graphicFrame>
        <p:nvGraphicFramePr>
          <p:cNvPr id="2458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95875" y="1862138"/>
          <a:ext cx="3460750" cy="273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Bitmap Image" r:id="rId4" imgW="3414056" imgH="3070476" progId="Paint.Picture">
                  <p:embed/>
                </p:oleObj>
              </mc:Choice>
              <mc:Fallback>
                <p:oleObj name="Bitmap Image" r:id="rId4" imgW="3414056" imgH="3070476" progId="Paint.Picture">
                  <p:embed/>
                  <p:pic>
                    <p:nvPicPr>
                      <p:cNvPr id="245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1862138"/>
                        <a:ext cx="3460750" cy="2732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Picture 5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6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85" name="Object 7"/>
          <p:cNvGraphicFramePr>
            <a:graphicFrameLocks noChangeAspect="1"/>
          </p:cNvGraphicFramePr>
          <p:nvPr/>
        </p:nvGraphicFramePr>
        <p:xfrm>
          <a:off x="4529138" y="3386138"/>
          <a:ext cx="84137" cy="8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CorelDRAW" r:id="rId7" imgW="84531" imgH="84647" progId="CorelDraw.Graphic.8">
                  <p:embed/>
                </p:oleObj>
              </mc:Choice>
              <mc:Fallback>
                <p:oleObj name="CorelDRAW" r:id="rId7" imgW="84531" imgH="84647" progId="CorelDraw.Graphic.8">
                  <p:embed/>
                  <p:pic>
                    <p:nvPicPr>
                      <p:cNvPr id="2458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386138"/>
                        <a:ext cx="84137" cy="8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6" name="Picture 8" descr="Pyrami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165725" y="4684713"/>
            <a:ext cx="2987675" cy="92551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For each max or min found,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output is the </a:t>
            </a:r>
            <a:r>
              <a:rPr lang="en-US" altLang="en-US" sz="1800" b="1">
                <a:solidFill>
                  <a:srgbClr val="FF3300"/>
                </a:solidFill>
              </a:rPr>
              <a:t>location</a:t>
            </a:r>
            <a:r>
              <a:rPr lang="en-US" altLang="en-US" sz="1800">
                <a:solidFill>
                  <a:srgbClr val="FF3300"/>
                </a:solidFill>
              </a:rPr>
              <a:t> 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</a:t>
            </a:r>
            <a:r>
              <a:rPr lang="en-US" altLang="en-US" sz="1800" b="1">
                <a:solidFill>
                  <a:srgbClr val="FF3300"/>
                </a:solidFill>
              </a:rPr>
              <a:t>scale</a:t>
            </a:r>
            <a:r>
              <a:rPr lang="en-US" altLang="en-US" sz="180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6053544" y="1066800"/>
            <a:ext cx="2597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s+2 difference images.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top and bottom ignored.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 planes searched.</a:t>
            </a:r>
          </a:p>
        </p:txBody>
      </p:sp>
    </p:spTree>
    <p:extLst>
      <p:ext uri="{BB962C8B-B14F-4D97-AF65-F5344CB8AC3E}">
        <p14:creationId xmlns:p14="http://schemas.microsoft.com/office/powerpoint/2010/main" val="108889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E73B9-A377-42DD-B7C8-D8933738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20832-4A52-4813-93C2-BBEA761C6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02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2800" dirty="0"/>
              <a:t>Important Point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85800" y="3048000"/>
            <a:ext cx="7772040" cy="28194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People just say “SIFT”.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there are TWO parts to SIFT.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an interest point detector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rgbClr val="0000C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 region descriptor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/>
              <a:t>They are independent. Many people use the region descriptor without looking for the points.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1966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0715-14DE-47F5-94AD-5F91B4E20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8F4A-3639-4BB2-B964-BB4829801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we going to </a:t>
            </a:r>
            <a:r>
              <a:rPr lang="en-US" dirty="0">
                <a:solidFill>
                  <a:srgbClr val="FF0000"/>
                </a:solidFill>
              </a:rPr>
              <a:t>describe </a:t>
            </a:r>
            <a:r>
              <a:rPr lang="en-US" dirty="0"/>
              <a:t>the patch around each of the interest points we find in order to match them between images?</a:t>
            </a:r>
          </a:p>
          <a:p>
            <a:r>
              <a:rPr lang="en-US" dirty="0"/>
              <a:t>We will use a very simple descriptor.</a:t>
            </a:r>
          </a:p>
          <a:p>
            <a:r>
              <a:rPr lang="en-US" dirty="0"/>
              <a:t>Let’s look at that first.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99876-3122-4C4E-BDFB-BF907F12D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7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BE07C-20B5-4282-B1B0-2F9C7D3C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Normalized Descriptor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3F7888-CF31-4DB7-BB62-EF3E89822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939B2-4D53-4882-A08C-468BEB92C744}"/>
              </a:ext>
            </a:extLst>
          </p:cNvPr>
          <p:cNvSpPr txBox="1"/>
          <p:nvPr/>
        </p:nvSpPr>
        <p:spPr>
          <a:xfrm>
            <a:off x="1158240" y="2021840"/>
            <a:ext cx="742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interest point              neighborhood around          normalized neighborhood</a:t>
            </a:r>
          </a:p>
          <a:p>
            <a:r>
              <a:rPr lang="en-US" dirty="0"/>
              <a:t>                                           interest  point                       around interest 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152E0-B17D-4DF7-BE17-B976E2446763}"/>
              </a:ext>
            </a:extLst>
          </p:cNvPr>
          <p:cNvSpPr txBox="1"/>
          <p:nvPr/>
        </p:nvSpPr>
        <p:spPr>
          <a:xfrm>
            <a:off x="1524000" y="3119120"/>
            <a:ext cx="5357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9BDA9-420E-4E1A-8877-FE62518996C0}"/>
              </a:ext>
            </a:extLst>
          </p:cNvPr>
          <p:cNvSpPr txBox="1"/>
          <p:nvPr/>
        </p:nvSpPr>
        <p:spPr>
          <a:xfrm>
            <a:off x="3450048" y="2963664"/>
            <a:ext cx="133241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45"/>
            </a:pPr>
            <a:r>
              <a:rPr lang="en-US" dirty="0"/>
              <a:t>56   200</a:t>
            </a:r>
          </a:p>
          <a:p>
            <a:pPr marL="342900" indent="-342900">
              <a:buAutoNum type="arabicPlain" startAt="45"/>
            </a:pPr>
            <a:r>
              <a:rPr lang="en-US" dirty="0"/>
              <a:t>201 200</a:t>
            </a:r>
          </a:p>
          <a:p>
            <a:r>
              <a:rPr lang="en-US" dirty="0"/>
              <a:t>85  101  105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241C0E-2DAA-45C0-BFD5-85ABD0F96583}"/>
              </a:ext>
            </a:extLst>
          </p:cNvPr>
          <p:cNvSpPr txBox="1"/>
          <p:nvPr/>
        </p:nvSpPr>
        <p:spPr>
          <a:xfrm>
            <a:off x="5933440" y="2963664"/>
            <a:ext cx="143821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6"/>
            </a:pPr>
            <a:r>
              <a:rPr lang="en-US" dirty="0"/>
              <a:t>  145    1</a:t>
            </a:r>
          </a:p>
          <a:p>
            <a:pPr marL="342900" indent="-342900">
              <a:buAutoNum type="arabicPlain" startAt="155"/>
            </a:pPr>
            <a:r>
              <a:rPr lang="en-US" dirty="0"/>
              <a:t>     0      1</a:t>
            </a:r>
          </a:p>
          <a:p>
            <a:r>
              <a:rPr lang="en-US" dirty="0"/>
              <a:t>116   100   96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B2C100-10E6-4E36-AA0B-5C9E9B35C122}"/>
              </a:ext>
            </a:extLst>
          </p:cNvPr>
          <p:cNvSpPr txBox="1"/>
          <p:nvPr/>
        </p:nvSpPr>
        <p:spPr>
          <a:xfrm>
            <a:off x="1056640" y="4572000"/>
            <a:ext cx="6888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simple descriptor just subtracts the center value from each of the neighbors, including itself to normalize for lighting and exposure.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can store this as a 1D vector to be efficient: 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FF0000"/>
                </a:solidFill>
              </a:rPr>
              <a:t>156 145 1 155 0 1 116 100 96</a:t>
            </a:r>
          </a:p>
        </p:txBody>
      </p:sp>
    </p:spTree>
    <p:extLst>
      <p:ext uri="{BB962C8B-B14F-4D97-AF65-F5344CB8AC3E}">
        <p14:creationId xmlns:p14="http://schemas.microsoft.com/office/powerpoint/2010/main" val="30152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ED3A-7547-4C24-BEF3-EEAC0209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our Descriptor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A25C8-B786-4B5A-BC2A-A55B23D75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Translation Invariant</a:t>
            </a:r>
          </a:p>
          <a:p>
            <a:r>
              <a:rPr lang="en-US" dirty="0"/>
              <a:t>Not scale invariant</a:t>
            </a:r>
          </a:p>
          <a:p>
            <a:r>
              <a:rPr lang="en-US" dirty="0"/>
              <a:t>Not rotation invariant</a:t>
            </a:r>
          </a:p>
          <a:p>
            <a:r>
              <a:rPr lang="en-US" dirty="0">
                <a:solidFill>
                  <a:srgbClr val="C00000"/>
                </a:solidFill>
              </a:rPr>
              <a:t>Somewhat invariant to lighting changes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Let’s look at the SIFT descriptor, because it is heavily used, even without using the SIFT key point detector.</a:t>
            </a:r>
          </a:p>
          <a:p>
            <a:r>
              <a:rPr lang="en-US" dirty="0">
                <a:solidFill>
                  <a:srgbClr val="0000FF"/>
                </a:solidFill>
              </a:rPr>
              <a:t>It already solves the scale problem by computing at multiple scales and keeping track.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F0049-AE70-4F4A-90FF-C9BAB278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8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3124080" y="4505400"/>
            <a:ext cx="289512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Times New Roman"/>
              </a:rPr>
              <a:t>CSE 576: Computer Vision</a:t>
            </a:r>
            <a:endParaRPr/>
          </a:p>
        </p:txBody>
      </p:sp>
      <p:pic>
        <p:nvPicPr>
          <p:cNvPr id="612" name="Picture 2"/>
          <p:cNvPicPr/>
          <p:nvPr/>
        </p:nvPicPr>
        <p:blipFill>
          <a:blip r:embed="rId3"/>
          <a:stretch/>
        </p:blipFill>
        <p:spPr>
          <a:xfrm>
            <a:off x="2057400" y="1457280"/>
            <a:ext cx="4962240" cy="3495240"/>
          </a:xfrm>
          <a:prstGeom prst="rect">
            <a:avLst/>
          </a:prstGeom>
          <a:ln w="9360">
            <a:noFill/>
          </a:ln>
        </p:spPr>
      </p:pic>
      <p:sp>
        <p:nvSpPr>
          <p:cNvPr id="613" name="TextShape 2"/>
          <p:cNvSpPr txBox="1"/>
          <p:nvPr/>
        </p:nvSpPr>
        <p:spPr>
          <a:xfrm>
            <a:off x="379440" y="-152280"/>
            <a:ext cx="84596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>
                <a:solidFill>
                  <a:srgbClr val="000000"/>
                </a:solidFill>
                <a:latin typeface="Arial"/>
                <a:ea typeface="ＭＳ Ｐゴシック"/>
              </a:rPr>
              <a:t>Rotation invariance</a:t>
            </a:r>
            <a:endParaRPr/>
          </a:p>
        </p:txBody>
      </p:sp>
      <p:pic>
        <p:nvPicPr>
          <p:cNvPr id="614" name="Picture 5"/>
          <p:cNvPicPr/>
          <p:nvPr/>
        </p:nvPicPr>
        <p:blipFill>
          <a:blip r:embed="rId4"/>
          <a:stretch/>
        </p:blipFill>
        <p:spPr>
          <a:xfrm>
            <a:off x="5499000" y="274176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615" name="Line 3"/>
          <p:cNvSpPr/>
          <p:nvPr/>
        </p:nvSpPr>
        <p:spPr>
          <a:xfrm>
            <a:off x="7726680" y="2743200"/>
            <a:ext cx="45720" cy="1904760"/>
          </a:xfrm>
          <a:prstGeom prst="line">
            <a:avLst/>
          </a:prstGeom>
          <a:ln w="5076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6" name="Line 4"/>
          <p:cNvSpPr/>
          <p:nvPr/>
        </p:nvSpPr>
        <p:spPr>
          <a:xfrm>
            <a:off x="4343400" y="2201760"/>
            <a:ext cx="596880" cy="123840"/>
          </a:xfrm>
          <a:prstGeom prst="line">
            <a:avLst/>
          </a:prstGeom>
          <a:ln w="3168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7" name="CustomShape 5"/>
          <p:cNvSpPr/>
          <p:nvPr/>
        </p:nvSpPr>
        <p:spPr>
          <a:xfrm>
            <a:off x="6963840" y="6568920"/>
            <a:ext cx="2188080" cy="288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300" strike="noStrike">
                <a:solidFill>
                  <a:srgbClr val="000000"/>
                </a:solidFill>
                <a:latin typeface="Arial"/>
              </a:rPr>
              <a:t>Image from Matthew Brown</a:t>
            </a:r>
            <a:endParaRPr/>
          </a:p>
        </p:txBody>
      </p:sp>
      <p:sp>
        <p:nvSpPr>
          <p:cNvPr id="618" name="CustomShape 6"/>
          <p:cNvSpPr/>
          <p:nvPr/>
        </p:nvSpPr>
        <p:spPr>
          <a:xfrm>
            <a:off x="336600" y="5035680"/>
            <a:ext cx="87339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Rotate patch according to its </a:t>
            </a:r>
            <a:r>
              <a:rPr lang="en-US" sz="2800" strike="noStrike" dirty="0">
                <a:solidFill>
                  <a:srgbClr val="FF0000"/>
                </a:solidFill>
                <a:latin typeface="Arial"/>
              </a:rPr>
              <a:t>dominant gradient orientation</a:t>
            </a:r>
            <a:endParaRPr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This puts the patches into a canonical orientation.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7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T. Tuytelaars, B. Leibe</a:t>
            </a:r>
            <a:endParaRPr/>
          </a:p>
        </p:txBody>
      </p:sp>
      <p:sp>
        <p:nvSpPr>
          <p:cNvPr id="620" name="CustomShape 2"/>
          <p:cNvSpPr/>
          <p:nvPr/>
        </p:nvSpPr>
        <p:spPr>
          <a:xfrm>
            <a:off x="2765520" y="4065480"/>
            <a:ext cx="2282400" cy="230328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3"/>
          <p:cNvSpPr/>
          <p:nvPr/>
        </p:nvSpPr>
        <p:spPr>
          <a:xfrm>
            <a:off x="3906720" y="405432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3906720" y="521820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CustomShape 5"/>
          <p:cNvSpPr/>
          <p:nvPr/>
        </p:nvSpPr>
        <p:spPr>
          <a:xfrm>
            <a:off x="2754360" y="521820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4" name="CustomShape 6"/>
          <p:cNvSpPr/>
          <p:nvPr/>
        </p:nvSpPr>
        <p:spPr>
          <a:xfrm>
            <a:off x="2754360" y="405432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CustomShape 7"/>
          <p:cNvSpPr/>
          <p:nvPr/>
        </p:nvSpPr>
        <p:spPr>
          <a:xfrm>
            <a:off x="3129120" y="4465800"/>
            <a:ext cx="769680" cy="8139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6" name="CustomShape 8"/>
          <p:cNvSpPr/>
          <p:nvPr/>
        </p:nvSpPr>
        <p:spPr>
          <a:xfrm>
            <a:off x="3132000" y="5267160"/>
            <a:ext cx="210600" cy="55692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CustomShape 9"/>
          <p:cNvSpPr/>
          <p:nvPr/>
        </p:nvSpPr>
        <p:spPr>
          <a:xfrm>
            <a:off x="3327480" y="5253120"/>
            <a:ext cx="1052280" cy="56484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10"/>
          <p:cNvSpPr/>
          <p:nvPr/>
        </p:nvSpPr>
        <p:spPr>
          <a:xfrm>
            <a:off x="3811680" y="5415120"/>
            <a:ext cx="837720" cy="51084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CustomShape 11"/>
          <p:cNvSpPr/>
          <p:nvPr/>
        </p:nvSpPr>
        <p:spPr>
          <a:xfrm>
            <a:off x="4249800" y="4583160"/>
            <a:ext cx="564840" cy="3600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0" name="CustomShape 12"/>
          <p:cNvSpPr/>
          <p:nvPr/>
        </p:nvSpPr>
        <p:spPr>
          <a:xfrm>
            <a:off x="4253040" y="4602240"/>
            <a:ext cx="118800" cy="65052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CustomShape 13"/>
          <p:cNvSpPr/>
          <p:nvPr/>
        </p:nvSpPr>
        <p:spPr>
          <a:xfrm>
            <a:off x="4932360" y="4292640"/>
            <a:ext cx="360000" cy="29808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2" name="CustomShape 14"/>
          <p:cNvSpPr/>
          <p:nvPr/>
        </p:nvSpPr>
        <p:spPr>
          <a:xfrm>
            <a:off x="3870360" y="4384800"/>
            <a:ext cx="1257120" cy="90144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CustomShape 15"/>
          <p:cNvSpPr/>
          <p:nvPr/>
        </p:nvSpPr>
        <p:spPr>
          <a:xfrm>
            <a:off x="1763640" y="3429000"/>
            <a:ext cx="3816000" cy="33127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4" name="TextShape 16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Orientation Normalization</a:t>
            </a:r>
            <a:endParaRPr/>
          </a:p>
        </p:txBody>
      </p:sp>
      <p:sp>
        <p:nvSpPr>
          <p:cNvPr id="635" name="TextShape 17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Compute orientation histogram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Select dominant orientation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Normalize: rotate to fixed orientation </a:t>
            </a:r>
            <a:endParaRPr dirty="0"/>
          </a:p>
        </p:txBody>
      </p:sp>
      <p:sp>
        <p:nvSpPr>
          <p:cNvPr id="636" name="CustomShape 18"/>
          <p:cNvSpPr/>
          <p:nvPr/>
        </p:nvSpPr>
        <p:spPr>
          <a:xfrm>
            <a:off x="6200640" y="4653000"/>
            <a:ext cx="2295000" cy="23400"/>
          </a:xfrm>
          <a:custGeom>
            <a:avLst/>
            <a:gdLst/>
            <a:ahLst/>
            <a:cxnLst/>
            <a:rect l="0" t="0" r="r" b="b"/>
            <a:pathLst>
              <a:path w="8675" h="104">
                <a:moveTo>
                  <a:pt x="8674" y="52"/>
                </a:moveTo>
                <a:lnTo>
                  <a:pt x="8629" y="0"/>
                </a:lnTo>
                <a:lnTo>
                  <a:pt x="0" y="0"/>
                </a:lnTo>
                <a:lnTo>
                  <a:pt x="0" y="103"/>
                </a:lnTo>
                <a:lnTo>
                  <a:pt x="8629" y="103"/>
                </a:lnTo>
                <a:lnTo>
                  <a:pt x="8582" y="52"/>
                </a:lnTo>
                <a:lnTo>
                  <a:pt x="8674" y="52"/>
                </a:lnTo>
                <a:lnTo>
                  <a:pt x="8674" y="0"/>
                </a:lnTo>
                <a:lnTo>
                  <a:pt x="8629" y="0"/>
                </a:lnTo>
                <a:lnTo>
                  <a:pt x="8674" y="5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CustomShape 19"/>
          <p:cNvSpPr/>
          <p:nvPr/>
        </p:nvSpPr>
        <p:spPr>
          <a:xfrm>
            <a:off x="8472600" y="4665600"/>
            <a:ext cx="23400" cy="1260000"/>
          </a:xfrm>
          <a:custGeom>
            <a:avLst/>
            <a:gdLst/>
            <a:ahLst/>
            <a:cxnLst/>
            <a:rect l="0" t="0" r="r" b="b"/>
            <a:pathLst>
              <a:path w="93" h="5561">
                <a:moveTo>
                  <a:pt x="47" y="5560"/>
                </a:moveTo>
                <a:lnTo>
                  <a:pt x="92" y="5509"/>
                </a:lnTo>
                <a:lnTo>
                  <a:pt x="92" y="0"/>
                </a:lnTo>
                <a:lnTo>
                  <a:pt x="0" y="0"/>
                </a:lnTo>
                <a:lnTo>
                  <a:pt x="0" y="5509"/>
                </a:lnTo>
                <a:lnTo>
                  <a:pt x="47" y="5458"/>
                </a:lnTo>
                <a:lnTo>
                  <a:pt x="47" y="5560"/>
                </a:lnTo>
                <a:lnTo>
                  <a:pt x="92" y="5560"/>
                </a:lnTo>
                <a:lnTo>
                  <a:pt x="92" y="5509"/>
                </a:lnTo>
                <a:lnTo>
                  <a:pt x="47" y="556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8" name="CustomShape 20"/>
          <p:cNvSpPr/>
          <p:nvPr/>
        </p:nvSpPr>
        <p:spPr>
          <a:xfrm>
            <a:off x="6189840" y="5902200"/>
            <a:ext cx="2293560" cy="23400"/>
          </a:xfrm>
          <a:custGeom>
            <a:avLst/>
            <a:gdLst/>
            <a:ahLst/>
            <a:cxnLst/>
            <a:rect l="0" t="0" r="r" b="b"/>
            <a:pathLst>
              <a:path w="8675" h="103">
                <a:moveTo>
                  <a:pt x="0" y="51"/>
                </a:moveTo>
                <a:lnTo>
                  <a:pt x="45" y="102"/>
                </a:lnTo>
                <a:lnTo>
                  <a:pt x="8674" y="102"/>
                </a:lnTo>
                <a:lnTo>
                  <a:pt x="8674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CustomShape 21"/>
          <p:cNvSpPr/>
          <p:nvPr/>
        </p:nvSpPr>
        <p:spPr>
          <a:xfrm>
            <a:off x="6189840" y="4653000"/>
            <a:ext cx="23400" cy="1261800"/>
          </a:xfrm>
          <a:custGeom>
            <a:avLst/>
            <a:gdLst/>
            <a:ahLst/>
            <a:cxnLst/>
            <a:rect l="0" t="0" r="r" b="b"/>
            <a:pathLst>
              <a:path w="92" h="5562">
                <a:moveTo>
                  <a:pt x="45" y="0"/>
                </a:moveTo>
                <a:lnTo>
                  <a:pt x="0" y="52"/>
                </a:lnTo>
                <a:lnTo>
                  <a:pt x="0" y="5561"/>
                </a:lnTo>
                <a:lnTo>
                  <a:pt x="91" y="5561"/>
                </a:lnTo>
                <a:lnTo>
                  <a:pt x="91" y="52"/>
                </a:lnTo>
                <a:lnTo>
                  <a:pt x="45" y="103"/>
                </a:lnTo>
                <a:lnTo>
                  <a:pt x="45" y="0"/>
                </a:lnTo>
                <a:lnTo>
                  <a:pt x="0" y="0"/>
                </a:lnTo>
                <a:lnTo>
                  <a:pt x="0" y="52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22"/>
          <p:cNvSpPr/>
          <p:nvPr/>
        </p:nvSpPr>
        <p:spPr>
          <a:xfrm>
            <a:off x="6200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23"/>
          <p:cNvSpPr/>
          <p:nvPr/>
        </p:nvSpPr>
        <p:spPr>
          <a:xfrm>
            <a:off x="6200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4"/>
          <p:cNvSpPr/>
          <p:nvPr/>
        </p:nvSpPr>
        <p:spPr>
          <a:xfrm>
            <a:off x="651528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25"/>
          <p:cNvSpPr/>
          <p:nvPr/>
        </p:nvSpPr>
        <p:spPr>
          <a:xfrm>
            <a:off x="618984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26"/>
          <p:cNvSpPr/>
          <p:nvPr/>
        </p:nvSpPr>
        <p:spPr>
          <a:xfrm>
            <a:off x="6189840" y="559116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27"/>
          <p:cNvSpPr/>
          <p:nvPr/>
        </p:nvSpPr>
        <p:spPr>
          <a:xfrm>
            <a:off x="6527880" y="4976640"/>
            <a:ext cx="325080" cy="9378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28"/>
          <p:cNvSpPr/>
          <p:nvPr/>
        </p:nvSpPr>
        <p:spPr>
          <a:xfrm>
            <a:off x="6527880" y="496584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CustomShape 29"/>
          <p:cNvSpPr/>
          <p:nvPr/>
        </p:nvSpPr>
        <p:spPr>
          <a:xfrm>
            <a:off x="6842160" y="49766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3" h="4185">
                <a:moveTo>
                  <a:pt x="47" y="4184"/>
                </a:moveTo>
                <a:lnTo>
                  <a:pt x="92" y="4133"/>
                </a:lnTo>
                <a:lnTo>
                  <a:pt x="92" y="0"/>
                </a:lnTo>
                <a:lnTo>
                  <a:pt x="0" y="0"/>
                </a:lnTo>
                <a:lnTo>
                  <a:pt x="0" y="4133"/>
                </a:lnTo>
                <a:lnTo>
                  <a:pt x="47" y="4082"/>
                </a:lnTo>
                <a:lnTo>
                  <a:pt x="47" y="4184"/>
                </a:lnTo>
                <a:lnTo>
                  <a:pt x="92" y="4184"/>
                </a:lnTo>
                <a:lnTo>
                  <a:pt x="92" y="4133"/>
                </a:lnTo>
                <a:lnTo>
                  <a:pt x="47" y="418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8" name="CustomShape 30"/>
          <p:cNvSpPr/>
          <p:nvPr/>
        </p:nvSpPr>
        <p:spPr>
          <a:xfrm>
            <a:off x="65152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31"/>
          <p:cNvSpPr/>
          <p:nvPr/>
        </p:nvSpPr>
        <p:spPr>
          <a:xfrm>
            <a:off x="6515280" y="49658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2" h="4185">
                <a:moveTo>
                  <a:pt x="45" y="0"/>
                </a:moveTo>
                <a:lnTo>
                  <a:pt x="0" y="51"/>
                </a:lnTo>
                <a:lnTo>
                  <a:pt x="0" y="4184"/>
                </a:lnTo>
                <a:lnTo>
                  <a:pt x="91" y="4184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0" name="CustomShape 32"/>
          <p:cNvSpPr/>
          <p:nvPr/>
        </p:nvSpPr>
        <p:spPr>
          <a:xfrm>
            <a:off x="6853320" y="5289480"/>
            <a:ext cx="326520" cy="62496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CustomShape 33"/>
          <p:cNvSpPr/>
          <p:nvPr/>
        </p:nvSpPr>
        <p:spPr>
          <a:xfrm>
            <a:off x="6842160" y="527832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92" y="51"/>
                </a:moveTo>
                <a:lnTo>
                  <a:pt x="47" y="102"/>
                </a:lnTo>
                <a:lnTo>
                  <a:pt x="1279" y="102"/>
                </a:lnTo>
                <a:lnTo>
                  <a:pt x="1279" y="0"/>
                </a:lnTo>
                <a:lnTo>
                  <a:pt x="47" y="0"/>
                </a:lnTo>
                <a:lnTo>
                  <a:pt x="0" y="51"/>
                </a:lnTo>
                <a:lnTo>
                  <a:pt x="47" y="0"/>
                </a:lnTo>
                <a:lnTo>
                  <a:pt x="0" y="0"/>
                </a:lnTo>
                <a:lnTo>
                  <a:pt x="0" y="51"/>
                </a:lnTo>
                <a:lnTo>
                  <a:pt x="92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34"/>
          <p:cNvSpPr/>
          <p:nvPr/>
        </p:nvSpPr>
        <p:spPr>
          <a:xfrm>
            <a:off x="6842160" y="528948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3" h="2807">
                <a:moveTo>
                  <a:pt x="47" y="2704"/>
                </a:moveTo>
                <a:lnTo>
                  <a:pt x="92" y="2755"/>
                </a:lnTo>
                <a:lnTo>
                  <a:pt x="92" y="0"/>
                </a:lnTo>
                <a:lnTo>
                  <a:pt x="0" y="0"/>
                </a:lnTo>
                <a:lnTo>
                  <a:pt x="0" y="2755"/>
                </a:lnTo>
                <a:lnTo>
                  <a:pt x="47" y="2806"/>
                </a:lnTo>
                <a:lnTo>
                  <a:pt x="0" y="2755"/>
                </a:lnTo>
                <a:lnTo>
                  <a:pt x="0" y="2806"/>
                </a:lnTo>
                <a:lnTo>
                  <a:pt x="47" y="2806"/>
                </a:lnTo>
                <a:lnTo>
                  <a:pt x="47" y="270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CustomShape 35"/>
          <p:cNvSpPr/>
          <p:nvPr/>
        </p:nvSpPr>
        <p:spPr>
          <a:xfrm>
            <a:off x="685332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8" h="103">
                <a:moveTo>
                  <a:pt x="1186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2"/>
                </a:lnTo>
                <a:lnTo>
                  <a:pt x="1232" y="102"/>
                </a:lnTo>
                <a:lnTo>
                  <a:pt x="1277" y="51"/>
                </a:lnTo>
                <a:lnTo>
                  <a:pt x="1232" y="102"/>
                </a:lnTo>
                <a:lnTo>
                  <a:pt x="1277" y="102"/>
                </a:lnTo>
                <a:lnTo>
                  <a:pt x="1277" y="51"/>
                </a:lnTo>
                <a:lnTo>
                  <a:pt x="1186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36"/>
          <p:cNvSpPr/>
          <p:nvPr/>
        </p:nvSpPr>
        <p:spPr>
          <a:xfrm>
            <a:off x="7167600" y="527832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2" h="2807">
                <a:moveTo>
                  <a:pt x="46" y="102"/>
                </a:moveTo>
                <a:lnTo>
                  <a:pt x="0" y="51"/>
                </a:lnTo>
                <a:lnTo>
                  <a:pt x="0" y="2806"/>
                </a:lnTo>
                <a:lnTo>
                  <a:pt x="91" y="2806"/>
                </a:lnTo>
                <a:lnTo>
                  <a:pt x="91" y="51"/>
                </a:lnTo>
                <a:lnTo>
                  <a:pt x="46" y="0"/>
                </a:lnTo>
                <a:lnTo>
                  <a:pt x="91" y="51"/>
                </a:lnTo>
                <a:lnTo>
                  <a:pt x="91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7"/>
          <p:cNvSpPr/>
          <p:nvPr/>
        </p:nvSpPr>
        <p:spPr>
          <a:xfrm>
            <a:off x="718020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38"/>
          <p:cNvSpPr/>
          <p:nvPr/>
        </p:nvSpPr>
        <p:spPr>
          <a:xfrm>
            <a:off x="718020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1"/>
                </a:lnTo>
                <a:lnTo>
                  <a:pt x="1232" y="101"/>
                </a:lnTo>
                <a:lnTo>
                  <a:pt x="1187" y="51"/>
                </a:lnTo>
                <a:lnTo>
                  <a:pt x="1278" y="51"/>
                </a:lnTo>
                <a:lnTo>
                  <a:pt x="1278" y="0"/>
                </a:lnTo>
                <a:lnTo>
                  <a:pt x="1232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39"/>
          <p:cNvSpPr/>
          <p:nvPr/>
        </p:nvSpPr>
        <p:spPr>
          <a:xfrm>
            <a:off x="7493040" y="5707080"/>
            <a:ext cx="25200" cy="21888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5" y="969"/>
                </a:moveTo>
                <a:lnTo>
                  <a:pt x="91" y="918"/>
                </a:lnTo>
                <a:lnTo>
                  <a:pt x="91" y="0"/>
                </a:lnTo>
                <a:lnTo>
                  <a:pt x="0" y="0"/>
                </a:lnTo>
                <a:lnTo>
                  <a:pt x="0" y="918"/>
                </a:lnTo>
                <a:lnTo>
                  <a:pt x="45" y="867"/>
                </a:lnTo>
                <a:lnTo>
                  <a:pt x="45" y="969"/>
                </a:lnTo>
                <a:lnTo>
                  <a:pt x="91" y="969"/>
                </a:lnTo>
                <a:lnTo>
                  <a:pt x="91" y="918"/>
                </a:lnTo>
                <a:lnTo>
                  <a:pt x="45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8" name="CustomShape 40"/>
          <p:cNvSpPr/>
          <p:nvPr/>
        </p:nvSpPr>
        <p:spPr>
          <a:xfrm>
            <a:off x="716760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6" y="102"/>
                </a:lnTo>
                <a:lnTo>
                  <a:pt x="1278" y="102"/>
                </a:lnTo>
                <a:lnTo>
                  <a:pt x="1278" y="0"/>
                </a:lnTo>
                <a:lnTo>
                  <a:pt x="46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9" name="CustomShape 41"/>
          <p:cNvSpPr/>
          <p:nvPr/>
        </p:nvSpPr>
        <p:spPr>
          <a:xfrm>
            <a:off x="7167600" y="5694480"/>
            <a:ext cx="23400" cy="22032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1" y="969"/>
                </a:lnTo>
                <a:lnTo>
                  <a:pt x="91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42"/>
          <p:cNvSpPr/>
          <p:nvPr/>
        </p:nvSpPr>
        <p:spPr>
          <a:xfrm>
            <a:off x="7505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1" name="CustomShape 43"/>
          <p:cNvSpPr/>
          <p:nvPr/>
        </p:nvSpPr>
        <p:spPr>
          <a:xfrm>
            <a:off x="7505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2" name="CustomShape 44"/>
          <p:cNvSpPr/>
          <p:nvPr/>
        </p:nvSpPr>
        <p:spPr>
          <a:xfrm>
            <a:off x="781992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45"/>
          <p:cNvSpPr/>
          <p:nvPr/>
        </p:nvSpPr>
        <p:spPr>
          <a:xfrm>
            <a:off x="7493040" y="5902200"/>
            <a:ext cx="3394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4" name="CustomShape 46"/>
          <p:cNvSpPr/>
          <p:nvPr/>
        </p:nvSpPr>
        <p:spPr>
          <a:xfrm>
            <a:off x="7493040" y="5591160"/>
            <a:ext cx="252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47"/>
          <p:cNvSpPr/>
          <p:nvPr/>
        </p:nvSpPr>
        <p:spPr>
          <a:xfrm>
            <a:off x="7832880" y="5810400"/>
            <a:ext cx="325080" cy="1044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48"/>
          <p:cNvSpPr/>
          <p:nvPr/>
        </p:nvSpPr>
        <p:spPr>
          <a:xfrm>
            <a:off x="7819920" y="579924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91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0" y="51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91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49"/>
          <p:cNvSpPr/>
          <p:nvPr/>
        </p:nvSpPr>
        <p:spPr>
          <a:xfrm>
            <a:off x="7819920" y="5810400"/>
            <a:ext cx="23400" cy="115560"/>
          </a:xfrm>
          <a:custGeom>
            <a:avLst/>
            <a:gdLst/>
            <a:ahLst/>
            <a:cxnLst/>
            <a:rect l="0" t="0" r="r" b="b"/>
            <a:pathLst>
              <a:path w="92" h="511">
                <a:moveTo>
                  <a:pt x="45" y="408"/>
                </a:moveTo>
                <a:lnTo>
                  <a:pt x="91" y="459"/>
                </a:lnTo>
                <a:lnTo>
                  <a:pt x="91" y="0"/>
                </a:lnTo>
                <a:lnTo>
                  <a:pt x="0" y="0"/>
                </a:lnTo>
                <a:lnTo>
                  <a:pt x="0" y="459"/>
                </a:lnTo>
                <a:lnTo>
                  <a:pt x="45" y="510"/>
                </a:lnTo>
                <a:lnTo>
                  <a:pt x="0" y="459"/>
                </a:lnTo>
                <a:lnTo>
                  <a:pt x="0" y="510"/>
                </a:lnTo>
                <a:lnTo>
                  <a:pt x="45" y="510"/>
                </a:lnTo>
                <a:lnTo>
                  <a:pt x="45" y="408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50"/>
          <p:cNvSpPr/>
          <p:nvPr/>
        </p:nvSpPr>
        <p:spPr>
          <a:xfrm>
            <a:off x="78328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187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279" y="51"/>
                </a:lnTo>
                <a:lnTo>
                  <a:pt x="1233" y="102"/>
                </a:lnTo>
                <a:lnTo>
                  <a:pt x="1279" y="102"/>
                </a:lnTo>
                <a:lnTo>
                  <a:pt x="1279" y="51"/>
                </a:lnTo>
                <a:lnTo>
                  <a:pt x="1187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1"/>
          <p:cNvSpPr/>
          <p:nvPr/>
        </p:nvSpPr>
        <p:spPr>
          <a:xfrm>
            <a:off x="8145360" y="5799240"/>
            <a:ext cx="25200" cy="115560"/>
          </a:xfrm>
          <a:custGeom>
            <a:avLst/>
            <a:gdLst/>
            <a:ahLst/>
            <a:cxnLst/>
            <a:rect l="0" t="0" r="r" b="b"/>
            <a:pathLst>
              <a:path w="93" h="511">
                <a:moveTo>
                  <a:pt x="46" y="102"/>
                </a:moveTo>
                <a:lnTo>
                  <a:pt x="0" y="51"/>
                </a:lnTo>
                <a:lnTo>
                  <a:pt x="0" y="510"/>
                </a:lnTo>
                <a:lnTo>
                  <a:pt x="92" y="510"/>
                </a:lnTo>
                <a:lnTo>
                  <a:pt x="92" y="51"/>
                </a:lnTo>
                <a:lnTo>
                  <a:pt x="46" y="0"/>
                </a:lnTo>
                <a:lnTo>
                  <a:pt x="92" y="51"/>
                </a:lnTo>
                <a:lnTo>
                  <a:pt x="92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52"/>
          <p:cNvSpPr/>
          <p:nvPr/>
        </p:nvSpPr>
        <p:spPr>
          <a:xfrm>
            <a:off x="815832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53"/>
          <p:cNvSpPr/>
          <p:nvPr/>
        </p:nvSpPr>
        <p:spPr>
          <a:xfrm>
            <a:off x="815832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1"/>
                </a:lnTo>
                <a:lnTo>
                  <a:pt x="1233" y="101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54"/>
          <p:cNvSpPr/>
          <p:nvPr/>
        </p:nvSpPr>
        <p:spPr>
          <a:xfrm>
            <a:off x="8472600" y="5707080"/>
            <a:ext cx="23400" cy="21888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7" y="969"/>
                </a:moveTo>
                <a:lnTo>
                  <a:pt x="92" y="918"/>
                </a:lnTo>
                <a:lnTo>
                  <a:pt x="92" y="0"/>
                </a:lnTo>
                <a:lnTo>
                  <a:pt x="0" y="0"/>
                </a:lnTo>
                <a:lnTo>
                  <a:pt x="0" y="918"/>
                </a:lnTo>
                <a:lnTo>
                  <a:pt x="47" y="867"/>
                </a:lnTo>
                <a:lnTo>
                  <a:pt x="47" y="969"/>
                </a:lnTo>
                <a:lnTo>
                  <a:pt x="92" y="969"/>
                </a:lnTo>
                <a:lnTo>
                  <a:pt x="92" y="918"/>
                </a:lnTo>
                <a:lnTo>
                  <a:pt x="47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55"/>
          <p:cNvSpPr/>
          <p:nvPr/>
        </p:nvSpPr>
        <p:spPr>
          <a:xfrm>
            <a:off x="814536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0" y="51"/>
                </a:moveTo>
                <a:lnTo>
                  <a:pt x="46" y="102"/>
                </a:lnTo>
                <a:lnTo>
                  <a:pt x="1279" y="102"/>
                </a:lnTo>
                <a:lnTo>
                  <a:pt x="1279" y="0"/>
                </a:lnTo>
                <a:lnTo>
                  <a:pt x="46" y="0"/>
                </a:lnTo>
                <a:lnTo>
                  <a:pt x="92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56"/>
          <p:cNvSpPr/>
          <p:nvPr/>
        </p:nvSpPr>
        <p:spPr>
          <a:xfrm>
            <a:off x="8145360" y="5694480"/>
            <a:ext cx="25200" cy="22032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2" y="969"/>
                </a:lnTo>
                <a:lnTo>
                  <a:pt x="92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57"/>
          <p:cNvSpPr/>
          <p:nvPr/>
        </p:nvSpPr>
        <p:spPr>
          <a:xfrm>
            <a:off x="6074280" y="600876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0</a:t>
            </a:r>
            <a:endParaRPr/>
          </a:p>
        </p:txBody>
      </p:sp>
      <p:sp>
        <p:nvSpPr>
          <p:cNvPr id="676" name="CustomShape 58"/>
          <p:cNvSpPr/>
          <p:nvPr/>
        </p:nvSpPr>
        <p:spPr>
          <a:xfrm>
            <a:off x="8365320" y="597528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2</a:t>
            </a:r>
            <a:endParaRPr/>
          </a:p>
        </p:txBody>
      </p:sp>
      <p:sp>
        <p:nvSpPr>
          <p:cNvPr id="677" name="CustomShape 59"/>
          <p:cNvSpPr/>
          <p:nvPr/>
        </p:nvSpPr>
        <p:spPr>
          <a:xfrm>
            <a:off x="8539200" y="5946840"/>
            <a:ext cx="15336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Symbol"/>
              </a:rPr>
              <a:t>p</a:t>
            </a:r>
            <a:endParaRPr/>
          </a:p>
        </p:txBody>
      </p:sp>
      <p:sp>
        <p:nvSpPr>
          <p:cNvPr id="678" name="CustomShape 60"/>
          <p:cNvSpPr/>
          <p:nvPr/>
        </p:nvSpPr>
        <p:spPr>
          <a:xfrm>
            <a:off x="6608880" y="5991120"/>
            <a:ext cx="124920" cy="109080"/>
          </a:xfrm>
          <a:custGeom>
            <a:avLst/>
            <a:gdLst/>
            <a:ahLst/>
            <a:cxnLst/>
            <a:rect l="0" t="0" r="r" b="b"/>
            <a:pathLst>
              <a:path w="478" h="486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9" name="CustomShape 61"/>
          <p:cNvSpPr/>
          <p:nvPr/>
        </p:nvSpPr>
        <p:spPr>
          <a:xfrm>
            <a:off x="6659640" y="6091200"/>
            <a:ext cx="23400" cy="175680"/>
          </a:xfrm>
          <a:custGeom>
            <a:avLst/>
            <a:gdLst/>
            <a:ahLst/>
            <a:cxnLst/>
            <a:rect l="0" t="0" r="r" b="b"/>
            <a:pathLst>
              <a:path w="93" h="776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62"/>
          <p:cNvSpPr/>
          <p:nvPr/>
        </p:nvSpPr>
        <p:spPr>
          <a:xfrm rot="18210600">
            <a:off x="3437280" y="3626640"/>
            <a:ext cx="2625480" cy="4246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1" name="CustomShape 63"/>
          <p:cNvSpPr/>
          <p:nvPr/>
        </p:nvSpPr>
        <p:spPr>
          <a:xfrm rot="18210600">
            <a:off x="2773440" y="4105080"/>
            <a:ext cx="2282400" cy="226332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2" name="CustomShape 64"/>
          <p:cNvSpPr/>
          <p:nvPr/>
        </p:nvSpPr>
        <p:spPr>
          <a:xfrm rot="18210600">
            <a:off x="3179520" y="386820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3" name="CustomShape 65"/>
          <p:cNvSpPr/>
          <p:nvPr/>
        </p:nvSpPr>
        <p:spPr>
          <a:xfrm rot="18210600">
            <a:off x="4132800" y="449964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4" name="CustomShape 66"/>
          <p:cNvSpPr/>
          <p:nvPr/>
        </p:nvSpPr>
        <p:spPr>
          <a:xfrm rot="18210600">
            <a:off x="3497040" y="546120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5" name="CustomShape 67"/>
          <p:cNvSpPr/>
          <p:nvPr/>
        </p:nvSpPr>
        <p:spPr>
          <a:xfrm rot="18210600">
            <a:off x="2543760" y="483012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6" name="CustomShape 68"/>
          <p:cNvSpPr/>
          <p:nvPr/>
        </p:nvSpPr>
        <p:spPr>
          <a:xfrm rot="18210600">
            <a:off x="3030120" y="4977360"/>
            <a:ext cx="769680" cy="7995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69"/>
          <p:cNvSpPr/>
          <p:nvPr/>
        </p:nvSpPr>
        <p:spPr>
          <a:xfrm rot="18210600">
            <a:off x="3709440" y="5699520"/>
            <a:ext cx="210600" cy="54684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70"/>
          <p:cNvSpPr/>
          <p:nvPr/>
        </p:nvSpPr>
        <p:spPr>
          <a:xfrm rot="18210600">
            <a:off x="3619440" y="5176080"/>
            <a:ext cx="1052280" cy="55476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9" name="CustomShape 71"/>
          <p:cNvSpPr/>
          <p:nvPr/>
        </p:nvSpPr>
        <p:spPr>
          <a:xfrm rot="18210600">
            <a:off x="4045680" y="4961520"/>
            <a:ext cx="837720" cy="50220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0" name="CustomShape 72"/>
          <p:cNvSpPr/>
          <p:nvPr/>
        </p:nvSpPr>
        <p:spPr>
          <a:xfrm rot="18210600">
            <a:off x="3605040" y="4291200"/>
            <a:ext cx="564840" cy="3546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1" name="CustomShape 73"/>
          <p:cNvSpPr/>
          <p:nvPr/>
        </p:nvSpPr>
        <p:spPr>
          <a:xfrm rot="18210600">
            <a:off x="3841560" y="4421880"/>
            <a:ext cx="118800" cy="63864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74"/>
          <p:cNvSpPr/>
          <p:nvPr/>
        </p:nvSpPr>
        <p:spPr>
          <a:xfrm rot="18210600">
            <a:off x="3742920" y="3689640"/>
            <a:ext cx="360000" cy="30852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3" name="CustomShape 75"/>
          <p:cNvSpPr/>
          <p:nvPr/>
        </p:nvSpPr>
        <p:spPr>
          <a:xfrm rot="18210600">
            <a:off x="3281400" y="4080240"/>
            <a:ext cx="1257120" cy="88668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4" name="CustomShape 76"/>
          <p:cNvSpPr/>
          <p:nvPr/>
        </p:nvSpPr>
        <p:spPr>
          <a:xfrm>
            <a:off x="2593800" y="4076640"/>
            <a:ext cx="2625480" cy="4320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77"/>
          <p:cNvSpPr/>
          <p:nvPr/>
        </p:nvSpPr>
        <p:spPr>
          <a:xfrm>
            <a:off x="6849000" y="1233360"/>
            <a:ext cx="20815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[Lowe, SIFT, 1999]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035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09600" y="1143000"/>
            <a:ext cx="7772040" cy="83772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    Once we have found the key points and a dominant orientation for each,</a:t>
            </a:r>
          </a:p>
          <a:p>
            <a:endParaRPr lang="en-US" dirty="0"/>
          </a:p>
          <a:p>
            <a:r>
              <a:rPr lang="en-US" dirty="0"/>
              <a:t>   we need to </a:t>
            </a:r>
            <a:r>
              <a:rPr lang="en-US" dirty="0">
                <a:solidFill>
                  <a:srgbClr val="FF0000"/>
                </a:solidFill>
              </a:rPr>
              <a:t>describe</a:t>
            </a:r>
            <a:r>
              <a:rPr lang="en-US" dirty="0"/>
              <a:t> the (</a:t>
            </a:r>
            <a:r>
              <a:rPr lang="en-US" dirty="0">
                <a:solidFill>
                  <a:srgbClr val="0000FF"/>
                </a:solidFill>
              </a:rPr>
              <a:t>rotated and scaled</a:t>
            </a:r>
            <a:r>
              <a:rPr lang="en-US" dirty="0"/>
              <a:t>) neighborhood about each.</a:t>
            </a:r>
          </a:p>
        </p:txBody>
      </p:sp>
      <p:pic>
        <p:nvPicPr>
          <p:cNvPr id="4" name="Picture 5"/>
          <p:cNvPicPr/>
          <p:nvPr/>
        </p:nvPicPr>
        <p:blipFill>
          <a:blip r:embed="rId2"/>
          <a:stretch/>
        </p:blipFill>
        <p:spPr>
          <a:xfrm>
            <a:off x="1752600" y="289560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24400" y="3704534"/>
            <a:ext cx="25699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128-dimensional vector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3735120" y="3889200"/>
            <a:ext cx="989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225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pic>
        <p:nvPicPr>
          <p:cNvPr id="68611" name="Picture 4" descr="descri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6580188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16x16 window into a 4x4 grid of cells (2x2 case shown below)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3" name="Rectangle 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59050" y="64119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ea typeface="ＭＳ Ｐゴシック" charset="-128"/>
              </a:rPr>
              <a:t>Adapted from slide by David Lowe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764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sp>
        <p:nvSpPr>
          <p:cNvPr id="68612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16x16 window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into a 4x4 grid of cells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</a:t>
            </a:r>
            <a:r>
              <a:rPr lang="en-US" sz="1800" b="0" dirty="0">
                <a:solidFill>
                  <a:srgbClr val="0000FF"/>
                </a:solidFill>
                <a:latin typeface="Arial" charset="0"/>
              </a:rPr>
              <a:t>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FF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074" name="Picture 2" descr="Image result for 16x16 gr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38424"/>
            <a:ext cx="3514725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762500" y="4648200"/>
            <a:ext cx="36957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54102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60960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4784109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84582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78486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818228" y="4768334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8        8         </a:t>
            </a:r>
            <a:r>
              <a:rPr lang="en-US" b="1" dirty="0"/>
              <a:t>. . .                      </a:t>
            </a:r>
            <a:r>
              <a:rPr lang="en-US" dirty="0"/>
              <a:t>8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09600" y="2638424"/>
            <a:ext cx="914400" cy="904876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066800" y="3090862"/>
            <a:ext cx="4038600" cy="14375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93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888" y="1423988"/>
            <a:ext cx="4086225" cy="4010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7975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5571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3167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20764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0764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20764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20764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2399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63167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6545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326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5571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0.31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24035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28107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0.45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47975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75671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6600" y="6286647"/>
            <a:ext cx="1202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Yao Lu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4032" y="152400"/>
            <a:ext cx="3419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Numeric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41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88" y="611188"/>
            <a:ext cx="4086225" cy="4010025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V="1">
            <a:off x="2002662" y="1825625"/>
            <a:ext cx="438912" cy="2926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936112" y="1971929"/>
            <a:ext cx="320040" cy="1645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002662" y="2921000"/>
            <a:ext cx="420624" cy="1828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936112" y="3039872"/>
            <a:ext cx="365760" cy="640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082643" y="1891919"/>
            <a:ext cx="283464" cy="2011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082643" y="2884424"/>
            <a:ext cx="182880" cy="21945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945762" y="3076448"/>
            <a:ext cx="146304" cy="91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945762" y="2093087"/>
            <a:ext cx="146304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002662" y="925798"/>
            <a:ext cx="365760" cy="2743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936112" y="1053814"/>
            <a:ext cx="146304" cy="1463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2002662" y="3679666"/>
            <a:ext cx="274320" cy="3657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936112" y="3880834"/>
            <a:ext cx="164592" cy="1645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</p:cNvCxnSpPr>
          <p:nvPr/>
        </p:nvCxnSpPr>
        <p:spPr>
          <a:xfrm flipV="1">
            <a:off x="3945762" y="3993896"/>
            <a:ext cx="18288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945762" y="1200118"/>
            <a:ext cx="91440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82643" y="1026382"/>
            <a:ext cx="192024" cy="2011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082643" y="3801872"/>
            <a:ext cx="265176" cy="1828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6134100" y="1524000"/>
            <a:ext cx="2286000" cy="2286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cxnSpLocks/>
            <a:stCxn id="37" idx="2"/>
            <a:endCxn id="37" idx="6"/>
          </p:cNvCxnSpPr>
          <p:nvPr/>
        </p:nvCxnSpPr>
        <p:spPr>
          <a:xfrm>
            <a:off x="6134100" y="266700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cxnSpLocks/>
            <a:stCxn id="37" idx="0"/>
            <a:endCxn id="37" idx="4"/>
          </p:cNvCxnSpPr>
          <p:nvPr/>
        </p:nvCxnSpPr>
        <p:spPr>
          <a:xfrm>
            <a:off x="7277100" y="1524000"/>
            <a:ext cx="0" cy="228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cxnSpLocks/>
            <a:stCxn id="37" idx="1"/>
            <a:endCxn id="37" idx="5"/>
          </p:cNvCxnSpPr>
          <p:nvPr/>
        </p:nvCxnSpPr>
        <p:spPr>
          <a:xfrm>
            <a:off x="6468877" y="1858777"/>
            <a:ext cx="1616446" cy="161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  <a:stCxn id="37" idx="7"/>
            <a:endCxn id="37" idx="3"/>
          </p:cNvCxnSpPr>
          <p:nvPr/>
        </p:nvCxnSpPr>
        <p:spPr>
          <a:xfrm flipH="1">
            <a:off x="6468877" y="1858777"/>
            <a:ext cx="1616446" cy="161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row: Right 51"/>
          <p:cNvSpPr/>
          <p:nvPr/>
        </p:nvSpPr>
        <p:spPr>
          <a:xfrm>
            <a:off x="4963927" y="2336800"/>
            <a:ext cx="622300" cy="703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Partial Circle 59"/>
          <p:cNvSpPr/>
          <p:nvPr/>
        </p:nvSpPr>
        <p:spPr>
          <a:xfrm rot="5400000">
            <a:off x="6468877" y="1805939"/>
            <a:ext cx="1645920" cy="1645920"/>
          </a:xfrm>
          <a:prstGeom prst="pie">
            <a:avLst>
              <a:gd name="adj1" fmla="val 10808887"/>
              <a:gd name="adj2" fmla="val 1352546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Partial Circle 64"/>
          <p:cNvSpPr/>
          <p:nvPr/>
        </p:nvSpPr>
        <p:spPr>
          <a:xfrm rot="5400000">
            <a:off x="6726581" y="2105660"/>
            <a:ext cx="1097280" cy="1097280"/>
          </a:xfrm>
          <a:prstGeom prst="pie">
            <a:avLst>
              <a:gd name="adj1" fmla="val 13616669"/>
              <a:gd name="adj2" fmla="val 1623609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107" y="4800600"/>
            <a:ext cx="33169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Orientations in each of</a:t>
            </a:r>
          </a:p>
          <a:p>
            <a:r>
              <a:rPr lang="en-US" sz="2400" dirty="0"/>
              <a:t>the 16 pixels of the cell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23822" y="4191000"/>
            <a:ext cx="31065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orientations all</a:t>
            </a:r>
          </a:p>
          <a:p>
            <a:r>
              <a:rPr lang="en-US" sz="2400" dirty="0"/>
              <a:t>ended up in two bins:</a:t>
            </a:r>
          </a:p>
          <a:p>
            <a:r>
              <a:rPr lang="en-US" sz="2400" dirty="0"/>
              <a:t>11 in one bin, 5 in the</a:t>
            </a:r>
          </a:p>
          <a:p>
            <a:r>
              <a:rPr lang="en-US" sz="2400" dirty="0"/>
              <a:t>other. (rough count)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4774" y="5955268"/>
            <a:ext cx="17705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5 11 0 0 0 0 0 0</a:t>
            </a:r>
          </a:p>
        </p:txBody>
      </p:sp>
    </p:spTree>
    <p:extLst>
      <p:ext uri="{BB962C8B-B14F-4D97-AF65-F5344CB8AC3E}">
        <p14:creationId xmlns:p14="http://schemas.microsoft.com/office/powerpoint/2010/main" val="1050936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1506" y="841043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Start with a 16x16 window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(256 pixels)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16x16 window into a 4x4 grid of cells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(16 cells)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Threshold normalize the descriptor: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sp>
        <p:nvSpPr>
          <p:cNvPr id="68613" name="Rectangle 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59050" y="64119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Adapted from slide by David Lowe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71600" y="4800600"/>
            <a:ext cx="5791200" cy="914610"/>
            <a:chOff x="1371600" y="3733164"/>
            <a:chExt cx="5791200" cy="914610"/>
          </a:xfrm>
        </p:grpSpPr>
        <p:cxnSp>
          <p:nvCxnSpPr>
            <p:cNvPr id="7" name="Straight Arrow Connector 13"/>
            <p:cNvCxnSpPr>
              <a:cxnSpLocks noChangeShapeType="1"/>
            </p:cNvCxnSpPr>
            <p:nvPr>
              <p:custDataLst>
                <p:tags r:id="rId4"/>
              </p:custDataLst>
            </p:nvPr>
          </p:nvCxnSpPr>
          <p:spPr bwMode="auto">
            <a:xfrm flipV="1">
              <a:off x="1371600" y="4642259"/>
              <a:ext cx="5791200" cy="39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Rectangle 2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371600" y="3733164"/>
              <a:ext cx="228600" cy="91302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9" name="Rectangle 1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600200" y="4190469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828800" y="4038600"/>
              <a:ext cx="228600" cy="60758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1" name="Rectangle 1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057400" y="4567089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2" name="Rectangle 1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286000" y="4414402"/>
              <a:ext cx="228600" cy="23178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3" name="Rectangle 1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514600" y="4567089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4" name="Rectangle 2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743200" y="4342904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5" name="Rectangle 2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71800" y="4342904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9" name="Rectangle 20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199906" y="4038599"/>
              <a:ext cx="228600" cy="60500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28506" y="4187890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57106" y="3733164"/>
              <a:ext cx="228600" cy="91044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885706" y="4564510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114306" y="4340325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342906" y="4564510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571506" y="4190469"/>
              <a:ext cx="228600" cy="45313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800106" y="4340325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7" name="Rectangle 20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027718" y="3962399"/>
              <a:ext cx="228600" cy="679861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8" name="Rectangle 1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256318" y="4186544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9" name="Rectangle 16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5484918" y="4338979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0" name="Rectangle 17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5713518" y="4563164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5942118" y="4338979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2" name="Rectangle 1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170718" y="4563164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3" name="Rectangle 20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399318" y="3962399"/>
              <a:ext cx="228600" cy="67986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4" name="Rectangle 2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27918" y="4338979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>
            <a:off x="1371600" y="4800600"/>
            <a:ext cx="5791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914400" y="46101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03" y="3200400"/>
            <a:ext cx="1873297" cy="101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504" y="3192582"/>
            <a:ext cx="1567788" cy="590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72968" y="3317544"/>
            <a:ext cx="1674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such that: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7543800" y="1371600"/>
            <a:ext cx="1066800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077200" y="1371600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8343331" y="1371600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7848600" y="1360227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3" idx="1"/>
          </p:cNvCxnSpPr>
          <p:nvPr/>
        </p:nvCxnSpPr>
        <p:spPr bwMode="auto">
          <a:xfrm>
            <a:off x="7543800" y="1828800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7543800" y="1633182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7543800" y="2092657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666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Properties of SIFT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31240" y="1322658"/>
            <a:ext cx="7772400" cy="28194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/>
              <a:t>Extraordinarily robust matching technique</a:t>
            </a:r>
          </a:p>
          <a:p>
            <a:pPr lvl="1"/>
            <a:r>
              <a:rPr lang="en-US" sz="1800" dirty="0"/>
              <a:t>Can handle changes in viewpoint</a:t>
            </a:r>
          </a:p>
          <a:p>
            <a:pPr lvl="2"/>
            <a:r>
              <a:rPr lang="en-US" sz="1600" dirty="0"/>
              <a:t>Up to about 30 degree out of plane rotation</a:t>
            </a:r>
          </a:p>
          <a:p>
            <a:pPr lvl="1"/>
            <a:r>
              <a:rPr lang="en-US" sz="1800" dirty="0"/>
              <a:t>Can handle significant changes in illumination</a:t>
            </a:r>
          </a:p>
          <a:p>
            <a:pPr lvl="2"/>
            <a:r>
              <a:rPr lang="en-US" sz="1600" dirty="0"/>
              <a:t>Sometimes even day vs. night (below)</a:t>
            </a:r>
          </a:p>
          <a:p>
            <a:pPr lvl="1"/>
            <a:r>
              <a:rPr lang="en-US" sz="1800" dirty="0"/>
              <a:t>Fast and efficient—can run in real time</a:t>
            </a:r>
          </a:p>
          <a:p>
            <a:pPr lvl="1"/>
            <a:r>
              <a:rPr lang="en-US" sz="1800" dirty="0"/>
              <a:t>Various code available</a:t>
            </a:r>
          </a:p>
          <a:p>
            <a:pPr lvl="2"/>
            <a:r>
              <a:rPr lang="en-US" sz="1100" dirty="0">
                <a:hlinkClick r:id="rId7"/>
              </a:rPr>
              <a:t>http://www.cs.ubc.ca/~lowe/keypoints/</a:t>
            </a:r>
            <a:endParaRPr lang="en-US" sz="1100" dirty="0"/>
          </a:p>
          <a:p>
            <a:pPr lvl="2"/>
            <a:endParaRPr lang="en-US" sz="1100" dirty="0"/>
          </a:p>
        </p:txBody>
      </p:sp>
      <p:pic>
        <p:nvPicPr>
          <p:cNvPr id="69636" name="Picture 2" descr="http://www.cs.washington.edu/homes/snavely/outgoing/test/1a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30" y="4124960"/>
            <a:ext cx="3645770" cy="273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4" descr="http://www.cs.washington.edu/homes/snavely/outgoing/test/2a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030" y="4187778"/>
            <a:ext cx="3645770" cy="273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482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4478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81300" y="5910263"/>
            <a:ext cx="36195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</a:rPr>
              <a:t>NASA Mars Rover images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</a:rPr>
              <a:t>with SIFT feature matches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Figure by Noah Snavely</a:t>
            </a:r>
          </a:p>
        </p:txBody>
      </p:sp>
      <p:sp>
        <p:nvSpPr>
          <p:cNvPr id="92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 bwMode="auto">
          <a:xfrm>
            <a:off x="141027" y="1394346"/>
            <a:ext cx="2971800" cy="8382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019800" y="5086493"/>
            <a:ext cx="2971800" cy="8382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24496-F575-41DE-9549-53E961162757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355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820738" y="3436938"/>
            <a:ext cx="7485062" cy="2663825"/>
            <a:chOff x="0" y="0"/>
            <a:chExt cx="4715" cy="1678"/>
          </a:xfrm>
        </p:grpSpPr>
        <p:pic>
          <p:nvPicPr>
            <p:cNvPr id="16385" name="Picture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6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6389" name="Rectangle 5"/>
          <p:cNvSpPr>
            <a:spLocks/>
          </p:cNvSpPr>
          <p:nvPr/>
        </p:nvSpPr>
        <p:spPr bwMode="auto">
          <a:xfrm>
            <a:off x="838200" y="1219200"/>
            <a:ext cx="7086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31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7410" name="Rectangle 2"/>
          <p:cNvSpPr>
            <a:spLocks/>
          </p:cNvSpPr>
          <p:nvPr/>
        </p:nvSpPr>
        <p:spPr bwMode="auto">
          <a:xfrm>
            <a:off x="838200" y="1219200"/>
            <a:ext cx="708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Find corresponding pairs</a:t>
            </a:r>
          </a:p>
        </p:txBody>
      </p: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822325" y="3436938"/>
            <a:ext cx="7485063" cy="2663825"/>
            <a:chOff x="0" y="0"/>
            <a:chExt cx="4715" cy="1678"/>
          </a:xfrm>
        </p:grpSpPr>
        <p:pic>
          <p:nvPicPr>
            <p:cNvPr id="17411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2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 rot="10800000" flipH="1">
              <a:off x="1536" y="504"/>
              <a:ext cx="1200" cy="9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130" y="674"/>
              <a:ext cx="1144" cy="9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rot="10800000" flipH="1">
              <a:off x="1810" y="1368"/>
              <a:ext cx="1070" cy="90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rot="10800000" flipH="1">
              <a:off x="2098" y="1080"/>
              <a:ext cx="1094" cy="2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rot="10800000" flipH="1">
              <a:off x="1634" y="816"/>
              <a:ext cx="1150" cy="82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869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B2D9D-C47B-4409-B1AC-ECE33515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find correspondences?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55211-D0B6-4716-9E97-ED0EC8A4F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Put the descriptors from each image into vectors and match them</a:t>
            </a:r>
          </a:p>
          <a:p>
            <a:r>
              <a:rPr lang="en-US" dirty="0"/>
              <a:t>How do you compare two descriptors?</a:t>
            </a:r>
          </a:p>
          <a:p>
            <a:r>
              <a:rPr lang="en-US" dirty="0"/>
              <a:t>Vector distance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L1-Distance(A,B) = </a:t>
            </a:r>
            <a:r>
              <a:rPr lang="el-GR" b="1" dirty="0">
                <a:solidFill>
                  <a:srgbClr val="FF0000"/>
                </a:solidFill>
              </a:rPr>
              <a:t>Σ</a:t>
            </a:r>
            <a:r>
              <a:rPr lang="en-US" baseline="-25000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|a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- b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|</a:t>
            </a:r>
          </a:p>
          <a:p>
            <a:pPr lvl="1"/>
            <a:r>
              <a:rPr lang="en-US" dirty="0"/>
              <a:t>L2-Distance(A,B) = </a:t>
            </a:r>
            <a:r>
              <a:rPr lang="el-GR" b="1" dirty="0"/>
              <a:t>Σ</a:t>
            </a:r>
            <a:r>
              <a:rPr lang="en-US" baseline="-25000" dirty="0" err="1"/>
              <a:t>i</a:t>
            </a:r>
            <a:r>
              <a:rPr lang="en-US" b="1" dirty="0"/>
              <a:t>  </a:t>
            </a:r>
            <a:r>
              <a:rPr lang="en-US" dirty="0"/>
              <a:t>sqrt( a</a:t>
            </a:r>
            <a:r>
              <a:rPr lang="en-US" baseline="-25000" dirty="0"/>
              <a:t>i</a:t>
            </a:r>
            <a:r>
              <a:rPr lang="en-US" baseline="30000" dirty="0"/>
              <a:t>2</a:t>
            </a:r>
            <a:r>
              <a:rPr lang="en-US" dirty="0"/>
              <a:t> –b</a:t>
            </a:r>
            <a:r>
              <a:rPr lang="en-US" baseline="-25000" dirty="0"/>
              <a:t>i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cosine distance (angle between 2 vectors)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1970F-F5CC-4460-B46C-E46712E48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92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4E9C-A1F7-44A7-91E6-A9D96A37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best matches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11195-64E4-4916-96F5-CED0FA574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162401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 each descriptor a in A, find its best match b in 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store it in a vector of matches</a:t>
            </a:r>
          </a:p>
          <a:p>
            <a:r>
              <a:rPr lang="en-US" dirty="0"/>
              <a:t>Note: this is abstract; see code for details.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1E811-431C-42F4-8E3A-2C98BD1B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1D59F-B964-464E-805A-678F8BF5971A}"/>
              </a:ext>
            </a:extLst>
          </p:cNvPr>
          <p:cNvSpPr/>
          <p:nvPr/>
        </p:nvSpPr>
        <p:spPr>
          <a:xfrm>
            <a:off x="1645920" y="2667793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30141-23FE-4C91-8FFD-959833BD6A19}"/>
              </a:ext>
            </a:extLst>
          </p:cNvPr>
          <p:cNvSpPr/>
          <p:nvPr/>
        </p:nvSpPr>
        <p:spPr>
          <a:xfrm>
            <a:off x="3312160" y="2663506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36B26D-6B5E-4D2B-A414-A93A4E61ECAA}"/>
              </a:ext>
            </a:extLst>
          </p:cNvPr>
          <p:cNvSpPr/>
          <p:nvPr/>
        </p:nvSpPr>
        <p:spPr>
          <a:xfrm>
            <a:off x="1645920" y="3272393"/>
            <a:ext cx="934720" cy="284480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8B361C-6A12-42A9-BC07-0DACA6039600}"/>
              </a:ext>
            </a:extLst>
          </p:cNvPr>
          <p:cNvSpPr/>
          <p:nvPr/>
        </p:nvSpPr>
        <p:spPr>
          <a:xfrm>
            <a:off x="3312160" y="4054713"/>
            <a:ext cx="934720" cy="2844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77C4FF-1786-4C05-BC25-6BE5672D9BE8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2580640" y="3414633"/>
            <a:ext cx="731520" cy="782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F4036-AA40-46E1-AEFC-B24C67036438}"/>
              </a:ext>
            </a:extLst>
          </p:cNvPr>
          <p:cNvSpPr/>
          <p:nvPr/>
        </p:nvSpPr>
        <p:spPr>
          <a:xfrm>
            <a:off x="5455920" y="2663506"/>
            <a:ext cx="1198880" cy="2442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C8E13-3751-449B-82FC-857F8FCEF2E4}"/>
              </a:ext>
            </a:extLst>
          </p:cNvPr>
          <p:cNvSpPr txBox="1"/>
          <p:nvPr/>
        </p:nvSpPr>
        <p:spPr>
          <a:xfrm>
            <a:off x="1267460" y="3229967"/>
            <a:ext cx="20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i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C1AA1-3E4F-4185-A476-137B7E04D168}"/>
              </a:ext>
            </a:extLst>
          </p:cNvPr>
          <p:cNvSpPr txBox="1"/>
          <p:nvPr/>
        </p:nvSpPr>
        <p:spPr>
          <a:xfrm>
            <a:off x="4246880" y="3972560"/>
            <a:ext cx="32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ADBB0-F50B-4E5F-9A79-A02DA574ABA4}"/>
              </a:ext>
            </a:extLst>
          </p:cNvPr>
          <p:cNvSpPr txBox="1"/>
          <p:nvPr/>
        </p:nvSpPr>
        <p:spPr>
          <a:xfrm>
            <a:off x="5455920" y="2667793"/>
            <a:ext cx="1198881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   </a:t>
            </a:r>
            <a:r>
              <a:rPr lang="en-US" sz="2400" dirty="0" err="1"/>
              <a:t>i</a:t>
            </a:r>
            <a:r>
              <a:rPr lang="en-US" sz="2400" dirty="0"/>
              <a:t>       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2D959-22C2-40B7-B3DE-10233996A0FD}"/>
              </a:ext>
            </a:extLst>
          </p:cNvPr>
          <p:cNvSpPr txBox="1"/>
          <p:nvPr/>
        </p:nvSpPr>
        <p:spPr>
          <a:xfrm flipH="1">
            <a:off x="1844039" y="2256810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                              B                                         M</a:t>
            </a:r>
          </a:p>
        </p:txBody>
      </p:sp>
    </p:spTree>
    <p:extLst>
      <p:ext uri="{BB962C8B-B14F-4D97-AF65-F5344CB8AC3E}">
        <p14:creationId xmlns:p14="http://schemas.microsoft.com/office/powerpoint/2010/main" val="1328338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8434" name="Rectangle 2"/>
          <p:cNvSpPr>
            <a:spLocks/>
          </p:cNvSpPr>
          <p:nvPr/>
        </p:nvSpPr>
        <p:spPr bwMode="auto">
          <a:xfrm>
            <a:off x="838200" y="1219200"/>
            <a:ext cx="83058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Find corresponding pairs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Use these matching pairs to align images. </a:t>
            </a:r>
            <a:endParaRPr lang="en-US" sz="2800" dirty="0">
              <a:solidFill>
                <a:srgbClr val="FF0000"/>
              </a:solidFill>
              <a:ea typeface="ＭＳ Ｐゴシック" charset="0"/>
              <a:cs typeface="Times New Roman" charset="0"/>
            </a:endParaRPr>
          </a:p>
        </p:txBody>
      </p:sp>
      <p:pic>
        <p:nvPicPr>
          <p:cNvPr id="18435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06" y="3733800"/>
            <a:ext cx="5691188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074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54229" y="382406"/>
            <a:ext cx="8229600" cy="5135563"/>
          </a:xfrm>
        </p:spPr>
        <p:txBody>
          <a:bodyPr/>
          <a:lstStyle/>
          <a:p>
            <a:r>
              <a:rPr lang="en-US" dirty="0"/>
              <a:t>Larger Goal: Combine two or more overlapping images to make one larger image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3581400" y="3352800"/>
            <a:ext cx="1531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Add example</a:t>
            </a:r>
          </a:p>
        </p:txBody>
      </p:sp>
      <p:grpSp>
        <p:nvGrpSpPr>
          <p:cNvPr id="18437" name="Group 24"/>
          <p:cNvGrpSpPr>
            <a:grpSpLocks/>
          </p:cNvGrpSpPr>
          <p:nvPr/>
        </p:nvGrpSpPr>
        <p:grpSpPr bwMode="auto">
          <a:xfrm>
            <a:off x="3028950" y="2254250"/>
            <a:ext cx="5797550" cy="1022350"/>
            <a:chOff x="2012" y="1200"/>
            <a:chExt cx="3652" cy="644"/>
          </a:xfrm>
        </p:grpSpPr>
        <p:pic>
          <p:nvPicPr>
            <p:cNvPr id="18440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1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2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3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4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5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6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438" name="Picture 25" descr="small-emlak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TextBox 13"/>
          <p:cNvSpPr txBox="1">
            <a:spLocks noChangeArrowheads="1"/>
          </p:cNvSpPr>
          <p:nvPr/>
        </p:nvSpPr>
        <p:spPr bwMode="auto">
          <a:xfrm>
            <a:off x="6249988" y="6488113"/>
            <a:ext cx="2894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Slide credit: </a:t>
            </a:r>
            <a:r>
              <a:rPr lang="en-US">
                <a:hlinkClick r:id="rId10"/>
              </a:rPr>
              <a:t>Vaibhav Vaish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55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How to do it?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382588" indent="-342900"/>
            <a:r>
              <a:rPr lang="en-US" dirty="0"/>
              <a:t>Basic Procedure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Take a </a:t>
            </a:r>
            <a:r>
              <a:rPr lang="en-US" dirty="0">
                <a:solidFill>
                  <a:srgbClr val="0000CC"/>
                </a:solidFill>
              </a:rPr>
              <a:t>sequence of images </a:t>
            </a:r>
            <a:r>
              <a:rPr lang="en-US" dirty="0"/>
              <a:t>from the same position</a:t>
            </a:r>
          </a:p>
          <a:p>
            <a:pPr marL="954088" lvl="2" indent="0">
              <a:buClr>
                <a:srgbClr val="000000"/>
              </a:buClr>
              <a:buNone/>
            </a:pPr>
            <a:r>
              <a:rPr lang="en-US" dirty="0"/>
              <a:t>(Rotate the camera about its optical center)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Compute </a:t>
            </a:r>
            <a:r>
              <a:rPr lang="en-US" dirty="0">
                <a:solidFill>
                  <a:srgbClr val="0000CC"/>
                </a:solidFill>
              </a:rPr>
              <a:t>transformation</a:t>
            </a:r>
            <a:r>
              <a:rPr lang="en-US" dirty="0"/>
              <a:t> between second image and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Shift the second image </a:t>
            </a:r>
            <a:r>
              <a:rPr lang="en-US" dirty="0"/>
              <a:t>to overlap with the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Blend</a:t>
            </a:r>
            <a:r>
              <a:rPr lang="en-US" dirty="0"/>
              <a:t> the two together to create a mosaic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If there are more images, repeat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3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343282"/>
            <a:ext cx="8229600" cy="1143000"/>
          </a:xfrm>
          <a:ln/>
        </p:spPr>
        <p:txBody>
          <a:bodyPr rIns="132080"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1. Take a sequence of images from the same position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54607"/>
            <a:ext cx="8229600" cy="4525963"/>
          </a:xfrm>
          <a:ln/>
        </p:spPr>
        <p:txBody>
          <a:bodyPr rIns="132080"/>
          <a:lstStyle/>
          <a:p>
            <a:pPr marL="1182688" lvl="2">
              <a:buClr>
                <a:srgbClr val="000000"/>
              </a:buClr>
            </a:pPr>
            <a:r>
              <a:rPr lang="en-US" dirty="0"/>
              <a:t>Rotate the camera about its optical center</a:t>
            </a: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1716076" y="3107382"/>
            <a:ext cx="5797550" cy="1022350"/>
            <a:chOff x="2012" y="1200"/>
            <a:chExt cx="3652" cy="644"/>
          </a:xfrm>
        </p:grpSpPr>
        <p:pic>
          <p:nvPicPr>
            <p:cNvPr id="6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01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2. Compute transformation between images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>
            <a:normAutofit/>
          </a:bodyPr>
          <a:lstStyle/>
          <a:p>
            <a:pPr marL="382588" indent="-342900"/>
            <a:r>
              <a:rPr lang="en-US" sz="2400" dirty="0"/>
              <a:t>Extract interest points</a:t>
            </a:r>
          </a:p>
          <a:p>
            <a:pPr marL="382588" indent="-342900"/>
            <a:r>
              <a:rPr lang="en-US" sz="2400" dirty="0"/>
              <a:t>Find Matches</a:t>
            </a:r>
          </a:p>
          <a:p>
            <a:pPr marL="382588" indent="-342900"/>
            <a:r>
              <a:rPr lang="en-US" sz="2400" dirty="0"/>
              <a:t>Compute transformation</a:t>
            </a:r>
          </a:p>
        </p:txBody>
      </p:sp>
      <p:pic>
        <p:nvPicPr>
          <p:cNvPr id="12" name="Picture 20" descr="small-P1010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652" y="3246821"/>
            <a:ext cx="2472519" cy="3289881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1" descr="small-P1010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15" y="3246821"/>
            <a:ext cx="2459315" cy="3272312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556000" y="4957379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26538" y="5066862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02607" y="5416331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3764454" y="5774066"/>
            <a:ext cx="245241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Oval 17"/>
          <p:cNvSpPr/>
          <p:nvPr/>
        </p:nvSpPr>
        <p:spPr>
          <a:xfrm>
            <a:off x="3025227" y="3622949"/>
            <a:ext cx="346842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9" name="Oval 18"/>
          <p:cNvSpPr/>
          <p:nvPr/>
        </p:nvSpPr>
        <p:spPr>
          <a:xfrm>
            <a:off x="2259723" y="4610258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0" name="Oval 19"/>
          <p:cNvSpPr/>
          <p:nvPr/>
        </p:nvSpPr>
        <p:spPr>
          <a:xfrm>
            <a:off x="2088053" y="4957379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1965430" y="5764219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2" name="Oval 21"/>
          <p:cNvSpPr/>
          <p:nvPr/>
        </p:nvSpPr>
        <p:spPr>
          <a:xfrm>
            <a:off x="2117830" y="5808448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3" name="Oval 22"/>
          <p:cNvSpPr/>
          <p:nvPr/>
        </p:nvSpPr>
        <p:spPr>
          <a:xfrm>
            <a:off x="2392856" y="584698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4" name="Oval 23"/>
          <p:cNvSpPr/>
          <p:nvPr/>
        </p:nvSpPr>
        <p:spPr>
          <a:xfrm>
            <a:off x="2580292" y="6060694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285358" y="6213094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3662854" y="6301118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1521410" y="5823476"/>
            <a:ext cx="444020" cy="4507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Oval 27"/>
          <p:cNvSpPr/>
          <p:nvPr/>
        </p:nvSpPr>
        <p:spPr>
          <a:xfrm>
            <a:off x="1512652" y="3545923"/>
            <a:ext cx="444020" cy="4507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2026321" y="3719949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0" name="Oval 29"/>
          <p:cNvSpPr/>
          <p:nvPr/>
        </p:nvSpPr>
        <p:spPr>
          <a:xfrm>
            <a:off x="3458779" y="3645664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8" name="Oval 47"/>
          <p:cNvSpPr/>
          <p:nvPr/>
        </p:nvSpPr>
        <p:spPr>
          <a:xfrm>
            <a:off x="7052053" y="4613490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741122" y="6343498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1" name="Oval 50"/>
          <p:cNvSpPr/>
          <p:nvPr/>
        </p:nvSpPr>
        <p:spPr>
          <a:xfrm>
            <a:off x="6032163" y="3645664"/>
            <a:ext cx="346842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2" name="Oval 51"/>
          <p:cNvSpPr/>
          <p:nvPr/>
        </p:nvSpPr>
        <p:spPr>
          <a:xfrm>
            <a:off x="7237343" y="4032797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3" name="Oval 52"/>
          <p:cNvSpPr/>
          <p:nvPr/>
        </p:nvSpPr>
        <p:spPr>
          <a:xfrm>
            <a:off x="6962322" y="5091446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4" name="Oval 53"/>
          <p:cNvSpPr/>
          <p:nvPr/>
        </p:nvSpPr>
        <p:spPr>
          <a:xfrm>
            <a:off x="5732125" y="6098176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5" name="Oval 54"/>
          <p:cNvSpPr/>
          <p:nvPr/>
        </p:nvSpPr>
        <p:spPr>
          <a:xfrm>
            <a:off x="6086855" y="6276932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6" name="Oval 55"/>
          <p:cNvSpPr/>
          <p:nvPr/>
        </p:nvSpPr>
        <p:spPr>
          <a:xfrm>
            <a:off x="5992362" y="5737941"/>
            <a:ext cx="216563" cy="21984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7" name="Oval 56"/>
          <p:cNvSpPr/>
          <p:nvPr/>
        </p:nvSpPr>
        <p:spPr>
          <a:xfrm>
            <a:off x="6173566" y="6055167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8" name="Oval 57"/>
          <p:cNvSpPr/>
          <p:nvPr/>
        </p:nvSpPr>
        <p:spPr>
          <a:xfrm>
            <a:off x="5278016" y="630784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9" name="Oval 58"/>
          <p:cNvSpPr/>
          <p:nvPr/>
        </p:nvSpPr>
        <p:spPr>
          <a:xfrm>
            <a:off x="7256128" y="629559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2" name="Oval 61"/>
          <p:cNvSpPr/>
          <p:nvPr/>
        </p:nvSpPr>
        <p:spPr>
          <a:xfrm>
            <a:off x="5114684" y="3916860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3" name="Oval 62"/>
          <p:cNvSpPr/>
          <p:nvPr/>
        </p:nvSpPr>
        <p:spPr>
          <a:xfrm>
            <a:off x="6812521" y="3507302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14" name="Straight Arrow Connector 13"/>
          <p:cNvCxnSpPr>
            <a:stCxn id="2" idx="6"/>
            <a:endCxn id="15" idx="2"/>
          </p:cNvCxnSpPr>
          <p:nvPr/>
        </p:nvCxnSpPr>
        <p:spPr>
          <a:xfrm>
            <a:off x="3801241" y="5066862"/>
            <a:ext cx="1825297" cy="109483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56" idx="2"/>
          </p:cNvCxnSpPr>
          <p:nvPr/>
        </p:nvCxnSpPr>
        <p:spPr>
          <a:xfrm>
            <a:off x="3147848" y="5525814"/>
            <a:ext cx="2844514" cy="322050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69" idx="6"/>
            <a:endCxn id="52" idx="2"/>
          </p:cNvCxnSpPr>
          <p:nvPr/>
        </p:nvCxnSpPr>
        <p:spPr>
          <a:xfrm>
            <a:off x="3985171" y="3922492"/>
            <a:ext cx="3252172" cy="249899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3710150" y="3782898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2" name="Oval 71"/>
          <p:cNvSpPr/>
          <p:nvPr/>
        </p:nvSpPr>
        <p:spPr>
          <a:xfrm>
            <a:off x="3025227" y="573794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73" name="Straight Arrow Connector 72"/>
          <p:cNvCxnSpPr>
            <a:stCxn id="72" idx="6"/>
            <a:endCxn id="57" idx="2"/>
          </p:cNvCxnSpPr>
          <p:nvPr/>
        </p:nvCxnSpPr>
        <p:spPr>
          <a:xfrm>
            <a:off x="3198648" y="5825966"/>
            <a:ext cx="2974918" cy="317226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000936" y="2364818"/>
            <a:ext cx="46420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6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  <p:bldP spid="69" grpId="0" animBg="1"/>
      <p:bldP spid="72" grpId="0" animBg="1"/>
      <p:bldP spid="7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3. Shift the images to overlap</a:t>
            </a:r>
          </a:p>
        </p:txBody>
      </p:sp>
      <p:pic>
        <p:nvPicPr>
          <p:cNvPr id="4" name="Picture 20" descr="small-P1010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880" y="2071700"/>
            <a:ext cx="2472519" cy="3289881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1" descr="small-P1010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83" y="2071700"/>
            <a:ext cx="2459315" cy="3272312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1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2919E-6 -4.40611E-6 L -0.24766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2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4. Blend the two together to create a mosaic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25" descr="small-emlak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3" r="36282"/>
          <a:stretch/>
        </p:blipFill>
        <p:spPr bwMode="auto">
          <a:xfrm>
            <a:off x="5280191" y="2388882"/>
            <a:ext cx="3363705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640131" y="2382174"/>
            <a:ext cx="2975151" cy="2500155"/>
            <a:chOff x="2096151" y="1325192"/>
            <a:chExt cx="2838531" cy="2376814"/>
          </a:xfrm>
        </p:grpSpPr>
        <p:pic>
          <p:nvPicPr>
            <p:cNvPr id="5" name="Picture 20" descr="small-P10100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6151" y="1385257"/>
              <a:ext cx="1741159" cy="2316749"/>
            </a:xfrm>
            <a:prstGeom prst="rect">
              <a:avLst/>
            </a:prstGeom>
            <a:noFill/>
            <a:ln w="381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1" descr="small-P10100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2821" y="1325192"/>
              <a:ext cx="1731861" cy="2304377"/>
            </a:xfrm>
            <a:prstGeom prst="rect">
              <a:avLst/>
            </a:prstGeom>
            <a:noFill/>
            <a:ln w="381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ight Arrow 2"/>
          <p:cNvSpPr/>
          <p:nvPr/>
        </p:nvSpPr>
        <p:spPr>
          <a:xfrm>
            <a:off x="3858620" y="3227771"/>
            <a:ext cx="1116331" cy="5743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55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95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5. Repeat for all images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732779" y="2005415"/>
            <a:ext cx="5797550" cy="1022350"/>
            <a:chOff x="2012" y="1200"/>
            <a:chExt cx="3652" cy="644"/>
          </a:xfrm>
        </p:grpSpPr>
        <p:pic>
          <p:nvPicPr>
            <p:cNvPr id="5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25" descr="small-emlak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6" y="4063961"/>
            <a:ext cx="9144000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415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How to do it?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382588" indent="-342900"/>
            <a:r>
              <a:rPr lang="en-US" dirty="0"/>
              <a:t>Basic Procedure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Take a sequence of images from the same position</a:t>
            </a:r>
          </a:p>
          <a:p>
            <a:pPr marL="954088" lvl="2" indent="0">
              <a:buClr>
                <a:srgbClr val="000000"/>
              </a:buClr>
              <a:buNone/>
            </a:pPr>
            <a:r>
              <a:rPr lang="en-US" dirty="0"/>
              <a:t>Rotate the camera about its optical center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Compute transformation between second image and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Shift the second image to overlap with the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Blend the two together to create a mosaic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If there are more images, repeat</a:t>
            </a:r>
          </a:p>
        </p:txBody>
      </p:sp>
      <p:sp>
        <p:nvSpPr>
          <p:cNvPr id="2" name="Rectangle 1"/>
          <p:cNvSpPr/>
          <p:nvPr/>
        </p:nvSpPr>
        <p:spPr>
          <a:xfrm>
            <a:off x="384531" y="229075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8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Extract interest points</a:t>
            </a:r>
          </a:p>
          <a:p>
            <a:r>
              <a:rPr lang="en-US" dirty="0"/>
              <a:t>Find good matches </a:t>
            </a:r>
          </a:p>
          <a:p>
            <a:r>
              <a:rPr lang="en-US" dirty="0"/>
              <a:t>Compute transformation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7039" y="160020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531637" y="4108704"/>
            <a:ext cx="1847432" cy="2458153"/>
            <a:chOff x="1512653" y="3916303"/>
            <a:chExt cx="1969368" cy="2620399"/>
          </a:xfrm>
        </p:grpSpPr>
        <p:pic>
          <p:nvPicPr>
            <p:cNvPr id="44" name="Picture 20" descr="small-P101003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653" y="3916303"/>
              <a:ext cx="1969368" cy="2620399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Oval 45"/>
            <p:cNvSpPr/>
            <p:nvPr/>
          </p:nvSpPr>
          <p:spPr>
            <a:xfrm>
              <a:off x="2602277" y="5650336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3233389" y="6353714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3135721" y="5184707"/>
              <a:ext cx="295606" cy="263935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3061369" y="4238790"/>
              <a:ext cx="391718" cy="349749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899023" y="4135268"/>
            <a:ext cx="1787777" cy="2383718"/>
            <a:chOff x="4472792" y="3916303"/>
            <a:chExt cx="1958851" cy="2611818"/>
          </a:xfrm>
        </p:grpSpPr>
        <p:pic>
          <p:nvPicPr>
            <p:cNvPr id="45" name="Picture 21" descr="small-P101003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2792" y="3916303"/>
              <a:ext cx="1958851" cy="2606405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Oval 47"/>
            <p:cNvSpPr/>
            <p:nvPr/>
          </p:nvSpPr>
          <p:spPr>
            <a:xfrm>
              <a:off x="5148742" y="5889939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5797016" y="6353714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4870298" y="5308093"/>
              <a:ext cx="295606" cy="263935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4" name="Oval 53"/>
            <p:cNvSpPr/>
            <p:nvPr/>
          </p:nvSpPr>
          <p:spPr>
            <a:xfrm>
              <a:off x="4810027" y="4391190"/>
              <a:ext cx="391718" cy="349749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3751727" y="3443590"/>
            <a:ext cx="5291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Let’s assume we are given a set of good matching interest points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7039" y="212342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5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5181600" y="990600"/>
            <a:ext cx="1951038" cy="3973513"/>
            <a:chOff x="0" y="0"/>
            <a:chExt cx="1229" cy="2503"/>
          </a:xfrm>
        </p:grpSpPr>
        <p:sp>
          <p:nvSpPr>
            <p:cNvPr id="7170" name="Line 2"/>
            <p:cNvSpPr>
              <a:spLocks noChangeShapeType="1"/>
            </p:cNvSpPr>
            <p:nvPr/>
          </p:nvSpPr>
          <p:spPr bwMode="auto">
            <a:xfrm>
              <a:off x="0" y="0"/>
              <a:ext cx="1" cy="2448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1" name="Rectangle 3"/>
            <p:cNvSpPr>
              <a:spLocks/>
            </p:cNvSpPr>
            <p:nvPr/>
          </p:nvSpPr>
          <p:spPr bwMode="auto">
            <a:xfrm>
              <a:off x="367" y="2263"/>
              <a:ext cx="86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mosaic PP</a:t>
              </a:r>
            </a:p>
          </p:txBody>
        </p:sp>
        <p:sp>
          <p:nvSpPr>
            <p:cNvPr id="7172" name="Line 4"/>
            <p:cNvSpPr>
              <a:spLocks noChangeShapeType="1"/>
            </p:cNvSpPr>
            <p:nvPr/>
          </p:nvSpPr>
          <p:spPr bwMode="auto">
            <a:xfrm rot="10800000">
              <a:off x="48" y="2208"/>
              <a:ext cx="336" cy="192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183" name="Group 15"/>
          <p:cNvGrpSpPr>
            <a:grpSpLocks/>
          </p:cNvGrpSpPr>
          <p:nvPr/>
        </p:nvGrpSpPr>
        <p:grpSpPr bwMode="auto">
          <a:xfrm>
            <a:off x="2860675" y="1828800"/>
            <a:ext cx="1330325" cy="1255713"/>
            <a:chOff x="0" y="0"/>
            <a:chExt cx="837" cy="791"/>
          </a:xfrm>
        </p:grpSpPr>
        <p:sp>
          <p:nvSpPr>
            <p:cNvPr id="7174" name="Line 6"/>
            <p:cNvSpPr>
              <a:spLocks noChangeShapeType="1"/>
            </p:cNvSpPr>
            <p:nvPr/>
          </p:nvSpPr>
          <p:spPr bwMode="auto">
            <a:xfrm>
              <a:off x="453" y="0"/>
              <a:ext cx="384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7182" name="Group 14"/>
            <p:cNvGrpSpPr>
              <a:grpSpLocks/>
            </p:cNvGrpSpPr>
            <p:nvPr/>
          </p:nvGrpSpPr>
          <p:grpSpPr bwMode="auto">
            <a:xfrm rot="2160000">
              <a:off x="71" y="276"/>
              <a:ext cx="500" cy="407"/>
              <a:chOff x="0" y="0"/>
              <a:chExt cx="499" cy="407"/>
            </a:xfrm>
          </p:grpSpPr>
          <p:sp>
            <p:nvSpPr>
              <p:cNvPr id="7175" name="Freeform 7"/>
              <p:cNvSpPr>
                <a:spLocks/>
              </p:cNvSpPr>
              <p:nvPr/>
            </p:nvSpPr>
            <p:spPr bwMode="auto">
              <a:xfrm>
                <a:off x="185" y="101"/>
                <a:ext cx="179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178" name="Group 10"/>
              <p:cNvGrpSpPr>
                <a:grpSpLocks/>
              </p:cNvGrpSpPr>
              <p:nvPr/>
            </p:nvGrpSpPr>
            <p:grpSpPr bwMode="auto">
              <a:xfrm rot="-1380000">
                <a:off x="212" y="78"/>
                <a:ext cx="132" cy="149"/>
                <a:chOff x="0" y="0"/>
                <a:chExt cx="132" cy="149"/>
              </a:xfrm>
            </p:grpSpPr>
            <p:sp>
              <p:nvSpPr>
                <p:cNvPr id="7176" name="Freeform 8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77" name="AutoShape 9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179" name="Line 11"/>
              <p:cNvSpPr>
                <a:spLocks noChangeShapeType="1"/>
              </p:cNvSpPr>
              <p:nvPr/>
            </p:nvSpPr>
            <p:spPr bwMode="auto">
              <a:xfrm>
                <a:off x="180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80" name="Oval 12"/>
              <p:cNvSpPr>
                <a:spLocks/>
              </p:cNvSpPr>
              <p:nvPr/>
            </p:nvSpPr>
            <p:spPr bwMode="auto">
              <a:xfrm rot="-3960000">
                <a:off x="249" y="81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81" name="Line 13"/>
              <p:cNvSpPr>
                <a:spLocks noChangeShapeType="1"/>
              </p:cNvSpPr>
              <p:nvPr/>
            </p:nvSpPr>
            <p:spPr bwMode="auto">
              <a:xfrm rot="10800000" flipH="1">
                <a:off x="200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sp>
        <p:nvSpPr>
          <p:cNvPr id="7184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  <a:ln/>
        </p:spPr>
        <p:txBody>
          <a:bodyPr rIns="132080"/>
          <a:lstStyle/>
          <a:p>
            <a:r>
              <a:rPr lang="en-US"/>
              <a:t>Image reprojection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685800" y="5181600"/>
            <a:ext cx="7772400" cy="1676400"/>
          </a:xfrm>
          <a:ln/>
        </p:spPr>
        <p:txBody>
          <a:bodyPr rIns="132080">
            <a:normAutofit fontScale="92500"/>
          </a:bodyPr>
          <a:lstStyle/>
          <a:p>
            <a:pPr marL="382588" indent="-342900"/>
            <a:r>
              <a:rPr lang="en-US"/>
              <a:t>The mosaic has a natural interpretation in 3D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The images are reprojected onto a common plane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The mosaic is formed on this plane</a:t>
            </a:r>
          </a:p>
        </p:txBody>
      </p:sp>
      <p:grpSp>
        <p:nvGrpSpPr>
          <p:cNvPr id="7195" name="Group 27"/>
          <p:cNvGrpSpPr>
            <a:grpSpLocks/>
          </p:cNvGrpSpPr>
          <p:nvPr/>
        </p:nvGrpSpPr>
        <p:grpSpPr bwMode="auto">
          <a:xfrm>
            <a:off x="2935288" y="2286000"/>
            <a:ext cx="1179512" cy="919163"/>
            <a:chOff x="0" y="0"/>
            <a:chExt cx="742" cy="579"/>
          </a:xfrm>
        </p:grpSpPr>
        <p:grpSp>
          <p:nvGrpSpPr>
            <p:cNvPr id="7193" name="Group 25"/>
            <p:cNvGrpSpPr>
              <a:grpSpLocks/>
            </p:cNvGrpSpPr>
            <p:nvPr/>
          </p:nvGrpSpPr>
          <p:grpSpPr bwMode="auto">
            <a:xfrm rot="4140000">
              <a:off x="82" y="91"/>
              <a:ext cx="393" cy="448"/>
              <a:chOff x="0" y="0"/>
              <a:chExt cx="392" cy="448"/>
            </a:xfrm>
          </p:grpSpPr>
          <p:sp>
            <p:nvSpPr>
              <p:cNvPr id="7186" name="Freeform 18"/>
              <p:cNvSpPr>
                <a:spLocks/>
              </p:cNvSpPr>
              <p:nvPr/>
            </p:nvSpPr>
            <p:spPr bwMode="auto">
              <a:xfrm>
                <a:off x="137" y="101"/>
                <a:ext cx="180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189" name="Group 21"/>
              <p:cNvGrpSpPr>
                <a:grpSpLocks/>
              </p:cNvGrpSpPr>
              <p:nvPr/>
            </p:nvGrpSpPr>
            <p:grpSpPr bwMode="auto">
              <a:xfrm rot="-1380000">
                <a:off x="164" y="78"/>
                <a:ext cx="132" cy="149"/>
                <a:chOff x="0" y="0"/>
                <a:chExt cx="132" cy="149"/>
              </a:xfrm>
            </p:grpSpPr>
            <p:sp>
              <p:nvSpPr>
                <p:cNvPr id="7187" name="Freeform 19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88" name="AutoShape 20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190" name="Line 22"/>
              <p:cNvSpPr>
                <a:spLocks noChangeShapeType="1"/>
              </p:cNvSpPr>
              <p:nvPr/>
            </p:nvSpPr>
            <p:spPr bwMode="auto">
              <a:xfrm>
                <a:off x="133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91" name="Oval 23"/>
              <p:cNvSpPr>
                <a:spLocks/>
              </p:cNvSpPr>
              <p:nvPr/>
            </p:nvSpPr>
            <p:spPr bwMode="auto">
              <a:xfrm rot="-3960000">
                <a:off x="200" y="82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92" name="Line 24"/>
              <p:cNvSpPr>
                <a:spLocks noChangeShapeType="1"/>
              </p:cNvSpPr>
              <p:nvPr/>
            </p:nvSpPr>
            <p:spPr bwMode="auto">
              <a:xfrm rot="10800000" flipH="1">
                <a:off x="152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694" y="0"/>
              <a:ext cx="48" cy="576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05" name="Group 37"/>
          <p:cNvGrpSpPr>
            <a:grpSpLocks/>
          </p:cNvGrpSpPr>
          <p:nvPr/>
        </p:nvGrpSpPr>
        <p:grpSpPr bwMode="auto">
          <a:xfrm rot="9480000" flipH="1">
            <a:off x="2936875" y="2378075"/>
            <a:ext cx="1346200" cy="1333500"/>
            <a:chOff x="0" y="0"/>
            <a:chExt cx="848" cy="840"/>
          </a:xfrm>
        </p:grpSpPr>
        <p:sp>
          <p:nvSpPr>
            <p:cNvPr id="7196" name="Line 28"/>
            <p:cNvSpPr>
              <a:spLocks noChangeShapeType="1"/>
            </p:cNvSpPr>
            <p:nvPr/>
          </p:nvSpPr>
          <p:spPr bwMode="auto">
            <a:xfrm>
              <a:off x="464" y="66"/>
              <a:ext cx="384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7204" name="Group 36"/>
            <p:cNvGrpSpPr>
              <a:grpSpLocks/>
            </p:cNvGrpSpPr>
            <p:nvPr/>
          </p:nvGrpSpPr>
          <p:grpSpPr bwMode="auto">
            <a:xfrm rot="2219999">
              <a:off x="86" y="319"/>
              <a:ext cx="434" cy="434"/>
              <a:chOff x="0" y="0"/>
              <a:chExt cx="434" cy="433"/>
            </a:xfrm>
          </p:grpSpPr>
          <p:sp>
            <p:nvSpPr>
              <p:cNvPr id="7197" name="Freeform 29"/>
              <p:cNvSpPr>
                <a:spLocks/>
              </p:cNvSpPr>
              <p:nvPr/>
            </p:nvSpPr>
            <p:spPr bwMode="auto">
              <a:xfrm>
                <a:off x="179" y="101"/>
                <a:ext cx="179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200" name="Group 32"/>
              <p:cNvGrpSpPr>
                <a:grpSpLocks/>
              </p:cNvGrpSpPr>
              <p:nvPr/>
            </p:nvGrpSpPr>
            <p:grpSpPr bwMode="auto">
              <a:xfrm rot="-1380000">
                <a:off x="205" y="78"/>
                <a:ext cx="132" cy="149"/>
                <a:chOff x="0" y="0"/>
                <a:chExt cx="132" cy="149"/>
              </a:xfrm>
            </p:grpSpPr>
            <p:sp>
              <p:nvSpPr>
                <p:cNvPr id="7198" name="Freeform 30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99" name="AutoShape 31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201" name="Line 33"/>
              <p:cNvSpPr>
                <a:spLocks noChangeShapeType="1"/>
              </p:cNvSpPr>
              <p:nvPr/>
            </p:nvSpPr>
            <p:spPr bwMode="auto">
              <a:xfrm>
                <a:off x="174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02" name="Oval 34"/>
              <p:cNvSpPr>
                <a:spLocks/>
              </p:cNvSpPr>
              <p:nvPr/>
            </p:nvSpPr>
            <p:spPr bwMode="auto">
              <a:xfrm rot="-3960000">
                <a:off x="241" y="81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03" name="Line 35"/>
              <p:cNvSpPr>
                <a:spLocks noChangeShapeType="1"/>
              </p:cNvSpPr>
              <p:nvPr/>
            </p:nvSpPr>
            <p:spPr bwMode="auto">
              <a:xfrm rot="10800000" flipH="1">
                <a:off x="194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7209" name="Group 41"/>
          <p:cNvGrpSpPr>
            <a:grpSpLocks/>
          </p:cNvGrpSpPr>
          <p:nvPr/>
        </p:nvGrpSpPr>
        <p:grpSpPr bwMode="auto">
          <a:xfrm>
            <a:off x="3124200" y="1676400"/>
            <a:ext cx="2057400" cy="1905000"/>
            <a:chOff x="0" y="0"/>
            <a:chExt cx="1296" cy="1200"/>
          </a:xfrm>
        </p:grpSpPr>
        <p:sp>
          <p:nvSpPr>
            <p:cNvPr id="7206" name="Line 38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296" cy="720"/>
            </a:xfrm>
            <a:prstGeom prst="line">
              <a:avLst/>
            </a:prstGeom>
            <a:noFill/>
            <a:ln w="12700" cap="flat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7" name="Line 39"/>
            <p:cNvSpPr>
              <a:spLocks noChangeShapeType="1"/>
            </p:cNvSpPr>
            <p:nvPr/>
          </p:nvSpPr>
          <p:spPr bwMode="auto">
            <a:xfrm>
              <a:off x="0" y="720"/>
              <a:ext cx="1296" cy="480"/>
            </a:xfrm>
            <a:prstGeom prst="line">
              <a:avLst/>
            </a:prstGeom>
            <a:noFill/>
            <a:ln w="12700" cap="flat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8" name="Line 40"/>
            <p:cNvSpPr>
              <a:spLocks noChangeShapeType="1"/>
            </p:cNvSpPr>
            <p:nvPr/>
          </p:nvSpPr>
          <p:spPr bwMode="auto">
            <a:xfrm>
              <a:off x="1268" y="0"/>
              <a:ext cx="1" cy="1200"/>
            </a:xfrm>
            <a:prstGeom prst="line">
              <a:avLst/>
            </a:prstGeom>
            <a:noFill/>
            <a:ln w="3810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13" name="Group 45"/>
          <p:cNvGrpSpPr>
            <a:grpSpLocks/>
          </p:cNvGrpSpPr>
          <p:nvPr/>
        </p:nvGrpSpPr>
        <p:grpSpPr bwMode="auto">
          <a:xfrm>
            <a:off x="3124200" y="990600"/>
            <a:ext cx="2058988" cy="1828800"/>
            <a:chOff x="0" y="0"/>
            <a:chExt cx="1297" cy="1152"/>
          </a:xfrm>
        </p:grpSpPr>
        <p:sp>
          <p:nvSpPr>
            <p:cNvPr id="7210" name="Line 42"/>
            <p:cNvSpPr>
              <a:spLocks noChangeShapeType="1"/>
            </p:cNvSpPr>
            <p:nvPr/>
          </p:nvSpPr>
          <p:spPr bwMode="auto">
            <a:xfrm rot="10800000" flipH="1">
              <a:off x="0" y="864"/>
              <a:ext cx="1296" cy="288"/>
            </a:xfrm>
            <a:prstGeom prst="line">
              <a:avLst/>
            </a:prstGeom>
            <a:noFill/>
            <a:ln w="12700" cap="flat">
              <a:solidFill>
                <a:srgbClr val="33CC33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1" name="Line 43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296" cy="1152"/>
            </a:xfrm>
            <a:prstGeom prst="line">
              <a:avLst/>
            </a:prstGeom>
            <a:noFill/>
            <a:ln w="12700" cap="flat">
              <a:solidFill>
                <a:srgbClr val="33CC33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2" name="Line 44"/>
            <p:cNvSpPr>
              <a:spLocks noChangeShapeType="1"/>
            </p:cNvSpPr>
            <p:nvPr/>
          </p:nvSpPr>
          <p:spPr bwMode="auto">
            <a:xfrm>
              <a:off x="1296" y="0"/>
              <a:ext cx="1" cy="864"/>
            </a:xfrm>
            <a:prstGeom prst="line">
              <a:avLst/>
            </a:prstGeom>
            <a:noFill/>
            <a:ln w="38100" cap="flat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19" name="Group 51"/>
          <p:cNvGrpSpPr>
            <a:grpSpLocks/>
          </p:cNvGrpSpPr>
          <p:nvPr/>
        </p:nvGrpSpPr>
        <p:grpSpPr bwMode="auto">
          <a:xfrm>
            <a:off x="3124200" y="2438400"/>
            <a:ext cx="2058988" cy="2362200"/>
            <a:chOff x="0" y="0"/>
            <a:chExt cx="1297" cy="1488"/>
          </a:xfrm>
        </p:grpSpPr>
        <p:grpSp>
          <p:nvGrpSpPr>
            <p:cNvPr id="7217" name="Group 49"/>
            <p:cNvGrpSpPr>
              <a:grpSpLocks/>
            </p:cNvGrpSpPr>
            <p:nvPr/>
          </p:nvGrpSpPr>
          <p:grpSpPr bwMode="auto">
            <a:xfrm>
              <a:off x="0" y="0"/>
              <a:ext cx="1297" cy="1488"/>
              <a:chOff x="0" y="0"/>
              <a:chExt cx="1297" cy="1488"/>
            </a:xfrm>
          </p:grpSpPr>
          <p:sp>
            <p:nvSpPr>
              <p:cNvPr id="7214" name="Line 46"/>
              <p:cNvSpPr>
                <a:spLocks noChangeShapeType="1"/>
              </p:cNvSpPr>
              <p:nvPr/>
            </p:nvSpPr>
            <p:spPr bwMode="auto">
              <a:xfrm rot="10800000" flipH="1">
                <a:off x="0" y="0"/>
                <a:ext cx="1296" cy="240"/>
              </a:xfrm>
              <a:prstGeom prst="line">
                <a:avLst/>
              </a:prstGeom>
              <a:noFill/>
              <a:ln w="12700" cap="flat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15" name="Line 47"/>
              <p:cNvSpPr>
                <a:spLocks noChangeShapeType="1"/>
              </p:cNvSpPr>
              <p:nvPr/>
            </p:nvSpPr>
            <p:spPr bwMode="auto">
              <a:xfrm>
                <a:off x="0" y="240"/>
                <a:ext cx="1296" cy="1248"/>
              </a:xfrm>
              <a:prstGeom prst="line">
                <a:avLst/>
              </a:prstGeom>
              <a:noFill/>
              <a:ln w="12700" cap="flat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16" name="Line 48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1" cy="1488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7218" name="Line 50"/>
            <p:cNvSpPr>
              <a:spLocks noChangeShapeType="1"/>
            </p:cNvSpPr>
            <p:nvPr/>
          </p:nvSpPr>
          <p:spPr bwMode="auto">
            <a:xfrm>
              <a:off x="672" y="432"/>
              <a:ext cx="480" cy="144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4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76600" y="4343400"/>
            <a:ext cx="2667000" cy="1524000"/>
            <a:chOff x="2064" y="2736"/>
            <a:chExt cx="1680" cy="960"/>
          </a:xfrm>
        </p:grpSpPr>
        <p:grpSp>
          <p:nvGrpSpPr>
            <p:cNvPr id="20514" name="Group 4"/>
            <p:cNvGrpSpPr>
              <a:grpSpLocks/>
            </p:cNvGrpSpPr>
            <p:nvPr/>
          </p:nvGrpSpPr>
          <p:grpSpPr bwMode="auto">
            <a:xfrm>
              <a:off x="2064" y="2736"/>
              <a:ext cx="1680" cy="960"/>
              <a:chOff x="1776" y="2928"/>
              <a:chExt cx="768" cy="624"/>
            </a:xfrm>
          </p:grpSpPr>
          <p:sp>
            <p:nvSpPr>
              <p:cNvPr id="20516" name="Line 5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7" name="Line 6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15" name="Line 7"/>
            <p:cNvSpPr>
              <a:spLocks noChangeShapeType="1"/>
            </p:cNvSpPr>
            <p:nvPr/>
          </p:nvSpPr>
          <p:spPr bwMode="auto">
            <a:xfrm>
              <a:off x="2064" y="2742"/>
              <a:ext cx="168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5" name="Group 8"/>
          <p:cNvGrpSpPr>
            <a:grpSpLocks/>
          </p:cNvGrpSpPr>
          <p:nvPr/>
        </p:nvGrpSpPr>
        <p:grpSpPr bwMode="auto">
          <a:xfrm>
            <a:off x="76200" y="4343400"/>
            <a:ext cx="9067800" cy="1524000"/>
            <a:chOff x="48" y="2736"/>
            <a:chExt cx="5712" cy="960"/>
          </a:xfrm>
        </p:grpSpPr>
        <p:grpSp>
          <p:nvGrpSpPr>
            <p:cNvPr id="20510" name="Group 9"/>
            <p:cNvGrpSpPr>
              <a:grpSpLocks/>
            </p:cNvGrpSpPr>
            <p:nvPr/>
          </p:nvGrpSpPr>
          <p:grpSpPr bwMode="auto">
            <a:xfrm>
              <a:off x="48" y="2736"/>
              <a:ext cx="5712" cy="960"/>
              <a:chOff x="1776" y="2928"/>
              <a:chExt cx="768" cy="624"/>
            </a:xfrm>
          </p:grpSpPr>
          <p:sp>
            <p:nvSpPr>
              <p:cNvPr id="20512" name="Line 10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3" name="Line 11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11" name="Line 12"/>
            <p:cNvSpPr>
              <a:spLocks noChangeShapeType="1"/>
            </p:cNvSpPr>
            <p:nvPr/>
          </p:nvSpPr>
          <p:spPr bwMode="auto">
            <a:xfrm>
              <a:off x="48" y="2742"/>
              <a:ext cx="566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 rot="1825181">
            <a:off x="3667125" y="4438650"/>
            <a:ext cx="2667000" cy="1524000"/>
            <a:chOff x="2064" y="2736"/>
            <a:chExt cx="1680" cy="960"/>
          </a:xfrm>
        </p:grpSpPr>
        <p:grpSp>
          <p:nvGrpSpPr>
            <p:cNvPr id="20506" name="Group 14"/>
            <p:cNvGrpSpPr>
              <a:grpSpLocks/>
            </p:cNvGrpSpPr>
            <p:nvPr/>
          </p:nvGrpSpPr>
          <p:grpSpPr bwMode="auto">
            <a:xfrm>
              <a:off x="2064" y="2736"/>
              <a:ext cx="1680" cy="960"/>
              <a:chOff x="1776" y="2928"/>
              <a:chExt cx="768" cy="624"/>
            </a:xfrm>
          </p:grpSpPr>
          <p:sp>
            <p:nvSpPr>
              <p:cNvPr id="20508" name="Line 15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9" name="Line 16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07" name="Line 17"/>
            <p:cNvSpPr>
              <a:spLocks noChangeShapeType="1"/>
            </p:cNvSpPr>
            <p:nvPr/>
          </p:nvSpPr>
          <p:spPr bwMode="auto">
            <a:xfrm>
              <a:off x="2064" y="2742"/>
              <a:ext cx="168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7" name="Text Box 21"/>
          <p:cNvSpPr txBox="1">
            <a:spLocks noChangeArrowheads="1"/>
          </p:cNvSpPr>
          <p:nvPr/>
        </p:nvSpPr>
        <p:spPr bwMode="auto">
          <a:xfrm>
            <a:off x="2895600" y="6172200"/>
            <a:ext cx="342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/>
              <a:t>Camera Center</a:t>
            </a:r>
          </a:p>
        </p:txBody>
      </p:sp>
      <p:sp>
        <p:nvSpPr>
          <p:cNvPr id="20488" name="Line 22"/>
          <p:cNvSpPr>
            <a:spLocks noChangeShapeType="1"/>
          </p:cNvSpPr>
          <p:nvPr/>
        </p:nvSpPr>
        <p:spPr bwMode="auto">
          <a:xfrm flipV="1">
            <a:off x="4343400" y="59436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4610100" y="4291013"/>
            <a:ext cx="2862263" cy="1566862"/>
            <a:chOff x="2904" y="2703"/>
            <a:chExt cx="1803" cy="987"/>
          </a:xfrm>
        </p:grpSpPr>
        <p:sp>
          <p:nvSpPr>
            <p:cNvPr id="20503" name="Line 19"/>
            <p:cNvSpPr>
              <a:spLocks noChangeShapeType="1"/>
            </p:cNvSpPr>
            <p:nvPr/>
          </p:nvSpPr>
          <p:spPr bwMode="auto">
            <a:xfrm flipH="1">
              <a:off x="2904" y="2736"/>
              <a:ext cx="1752" cy="9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Oval 20"/>
            <p:cNvSpPr>
              <a:spLocks noChangeAspect="1" noChangeArrowheads="1"/>
            </p:cNvSpPr>
            <p:nvPr/>
          </p:nvSpPr>
          <p:spPr bwMode="auto">
            <a:xfrm>
              <a:off x="4638" y="2703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Oval 32"/>
            <p:cNvSpPr>
              <a:spLocks noChangeAspect="1" noChangeArrowheads="1"/>
            </p:cNvSpPr>
            <p:nvPr/>
          </p:nvSpPr>
          <p:spPr bwMode="auto">
            <a:xfrm>
              <a:off x="3864" y="3120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4600575" y="4286250"/>
            <a:ext cx="947738" cy="1581150"/>
            <a:chOff x="2898" y="2700"/>
            <a:chExt cx="597" cy="996"/>
          </a:xfrm>
        </p:grpSpPr>
        <p:sp>
          <p:nvSpPr>
            <p:cNvPr id="20500" name="Line 24"/>
            <p:cNvSpPr>
              <a:spLocks noChangeShapeType="1"/>
            </p:cNvSpPr>
            <p:nvPr/>
          </p:nvSpPr>
          <p:spPr bwMode="auto">
            <a:xfrm flipV="1">
              <a:off x="2898" y="2736"/>
              <a:ext cx="558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Oval 26"/>
            <p:cNvSpPr>
              <a:spLocks noChangeAspect="1" noChangeArrowheads="1"/>
            </p:cNvSpPr>
            <p:nvPr/>
          </p:nvSpPr>
          <p:spPr bwMode="auto">
            <a:xfrm>
              <a:off x="3426" y="2700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2" name="Oval 33"/>
            <p:cNvSpPr>
              <a:spLocks noChangeAspect="1" noChangeArrowheads="1"/>
            </p:cNvSpPr>
            <p:nvPr/>
          </p:nvSpPr>
          <p:spPr bwMode="auto">
            <a:xfrm>
              <a:off x="3354" y="2838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73128" name="Picture 40" descr="small-P101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325437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129" name="Picture 41" descr="small-P101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25437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138" name="Oval 50"/>
          <p:cNvSpPr>
            <a:spLocks noChangeAspect="1" noChangeArrowheads="1"/>
          </p:cNvSpPr>
          <p:nvPr/>
        </p:nvSpPr>
        <p:spPr bwMode="auto">
          <a:xfrm>
            <a:off x="7543800" y="2019300"/>
            <a:ext cx="109538" cy="1095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3124200" y="2838450"/>
            <a:ext cx="2547938" cy="209550"/>
            <a:chOff x="1968" y="1788"/>
            <a:chExt cx="1605" cy="132"/>
          </a:xfrm>
        </p:grpSpPr>
        <p:sp>
          <p:nvSpPr>
            <p:cNvPr id="20498" name="Oval 51"/>
            <p:cNvSpPr>
              <a:spLocks noChangeAspect="1" noChangeArrowheads="1"/>
            </p:cNvSpPr>
            <p:nvPr/>
          </p:nvSpPr>
          <p:spPr bwMode="auto">
            <a:xfrm>
              <a:off x="1968" y="1851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Oval 52"/>
            <p:cNvSpPr>
              <a:spLocks noChangeAspect="1" noChangeArrowheads="1"/>
            </p:cNvSpPr>
            <p:nvPr/>
          </p:nvSpPr>
          <p:spPr bwMode="auto">
            <a:xfrm>
              <a:off x="3504" y="1788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4"/>
          <p:cNvGrpSpPr>
            <a:grpSpLocks/>
          </p:cNvGrpSpPr>
          <p:nvPr/>
        </p:nvGrpSpPr>
        <p:grpSpPr bwMode="auto">
          <a:xfrm>
            <a:off x="5486400" y="4419600"/>
            <a:ext cx="1885950" cy="581025"/>
            <a:chOff x="3456" y="2784"/>
            <a:chExt cx="1188" cy="366"/>
          </a:xfrm>
        </p:grpSpPr>
        <p:sp>
          <p:nvSpPr>
            <p:cNvPr id="20496" name="Line 55"/>
            <p:cNvSpPr>
              <a:spLocks noChangeShapeType="1"/>
            </p:cNvSpPr>
            <p:nvPr/>
          </p:nvSpPr>
          <p:spPr bwMode="auto">
            <a:xfrm flipV="1">
              <a:off x="4020" y="2814"/>
              <a:ext cx="624" cy="336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7" name="Line 56"/>
            <p:cNvSpPr>
              <a:spLocks noChangeShapeType="1"/>
            </p:cNvSpPr>
            <p:nvPr/>
          </p:nvSpPr>
          <p:spPr bwMode="auto">
            <a:xfrm flipV="1">
              <a:off x="3456" y="2784"/>
              <a:ext cx="48" cy="96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13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  <a:ln/>
        </p:spPr>
        <p:txBody>
          <a:bodyPr rIns="132080"/>
          <a:lstStyle/>
          <a:p>
            <a:r>
              <a:rPr lang="en-US"/>
              <a:t>Image reprojection</a:t>
            </a:r>
          </a:p>
        </p:txBody>
      </p:sp>
      <p:pic>
        <p:nvPicPr>
          <p:cNvPr id="9219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5791200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5410200"/>
            <a:ext cx="7772400" cy="1447800"/>
          </a:xfrm>
          <a:ln/>
        </p:spPr>
        <p:txBody>
          <a:bodyPr rIns="132080">
            <a:normAutofit fontScale="85000" lnSpcReduction="10000"/>
          </a:bodyPr>
          <a:lstStyle/>
          <a:p>
            <a:pPr marL="382588" indent="-342900"/>
            <a:r>
              <a:rPr lang="en-US"/>
              <a:t>Observation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Rather than thinking of this as a 3D reprojection, think of it as a 2D image warp from one image to another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97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Motion models</a:t>
            </a:r>
            <a:endParaRPr lang="en-US">
              <a:cs typeface="Arial" charset="0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when we take two images with a camera and try to align them?</a:t>
            </a:r>
          </a:p>
          <a:p>
            <a:pPr>
              <a:buFontTx/>
              <a:buChar char="•"/>
            </a:pPr>
            <a:r>
              <a:rPr lang="en-US" dirty="0"/>
              <a:t>translation?</a:t>
            </a:r>
          </a:p>
          <a:p>
            <a:pPr>
              <a:buFontTx/>
              <a:buChar char="•"/>
            </a:pPr>
            <a:r>
              <a:rPr lang="en-US" dirty="0"/>
              <a:t>rotation?</a:t>
            </a:r>
          </a:p>
          <a:p>
            <a:pPr>
              <a:buFontTx/>
              <a:buChar char="•"/>
            </a:pPr>
            <a:r>
              <a:rPr lang="en-US" dirty="0"/>
              <a:t>scale?</a:t>
            </a:r>
          </a:p>
          <a:p>
            <a:pPr>
              <a:buFontTx/>
              <a:buChar char="•"/>
            </a:pPr>
            <a:r>
              <a:rPr lang="en-US" dirty="0"/>
              <a:t>affine?</a:t>
            </a:r>
          </a:p>
          <a:p>
            <a:pPr>
              <a:buFontTx/>
              <a:buChar char="•"/>
            </a:pPr>
            <a:r>
              <a:rPr lang="en-US" dirty="0"/>
              <a:t>Perspective?</a:t>
            </a:r>
          </a:p>
        </p:txBody>
      </p:sp>
      <p:pic>
        <p:nvPicPr>
          <p:cNvPr id="334854" name="Picture 6" descr="HIMG_717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3" y="2895600"/>
            <a:ext cx="2439987" cy="18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855" name="Picture 7" descr="HIMG_717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2895600"/>
            <a:ext cx="2439987" cy="18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8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Projective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(aka </a:t>
            </a:r>
            <a:r>
              <a:rPr lang="en-US" i="1" dirty="0"/>
              <a:t>homographies</a:t>
            </a:r>
            <a:r>
              <a:rPr lang="en-US" dirty="0"/>
              <a:t>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1535"/>
            <a:ext cx="40957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33935"/>
            <a:ext cx="18859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3119735"/>
            <a:ext cx="18478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00265"/>
            <a:ext cx="2221181" cy="166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3657600" y="5104608"/>
            <a:ext cx="7239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76465"/>
            <a:ext cx="1905000" cy="1428750"/>
          </a:xfrm>
          <a:prstGeom prst="rect">
            <a:avLst/>
          </a:prstGeom>
          <a:noFill/>
          <a:scene3d>
            <a:camera prst="perspectiveLeft" fov="7200000">
              <a:rot lat="0" lon="30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161" y="4500265"/>
            <a:ext cx="1653639" cy="1665886"/>
          </a:xfrm>
          <a:prstGeom prst="rect">
            <a:avLst/>
          </a:prstGeom>
          <a:noFill/>
          <a:scene3d>
            <a:camera prst="perspectiveLeft" fov="7200000">
              <a:rot lat="3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7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Parametric (global) warping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Examples of parametric warps:</a:t>
            </a:r>
          </a:p>
        </p:txBody>
      </p:sp>
      <p:pic>
        <p:nvPicPr>
          <p:cNvPr id="400388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2805113"/>
            <a:ext cx="1462087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89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3900488"/>
            <a:ext cx="1371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 dirty="0"/>
              <a:t>translation</a:t>
            </a:r>
          </a:p>
        </p:txBody>
      </p:sp>
      <p:pic>
        <p:nvPicPr>
          <p:cNvPr id="400390" name="Picture 6" descr="HHHIMG_116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819400"/>
            <a:ext cx="146208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391" name="Picture 7" descr="rotated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90800"/>
            <a:ext cx="1755775" cy="141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2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17975" y="3886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rotation</a:t>
            </a:r>
          </a:p>
        </p:txBody>
      </p:sp>
      <p:sp>
        <p:nvSpPr>
          <p:cNvPr id="400393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553200" y="38100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aspect</a:t>
            </a:r>
          </a:p>
        </p:txBody>
      </p:sp>
      <p:pic>
        <p:nvPicPr>
          <p:cNvPr id="400394" name="Picture 10" descr="affine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4495800"/>
            <a:ext cx="1746250" cy="130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5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397125" y="5943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affine</a:t>
            </a:r>
          </a:p>
        </p:txBody>
      </p:sp>
      <p:pic>
        <p:nvPicPr>
          <p:cNvPr id="400396" name="Picture 12" descr="perspective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170" y="4579556"/>
            <a:ext cx="1563688" cy="100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7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272058" y="5671756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perspective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8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2D coordinate transformations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translation: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x + t		 x = </a:t>
            </a:r>
            <a:r>
              <a:rPr lang="en-US" dirty="0"/>
              <a:t>(</a:t>
            </a:r>
            <a:r>
              <a:rPr lang="en-US" i="1" dirty="0" err="1"/>
              <a:t>x</a:t>
            </a:r>
            <a:r>
              <a:rPr lang="en-US" dirty="0" err="1"/>
              <a:t>,</a:t>
            </a:r>
            <a:r>
              <a:rPr lang="en-US" i="1" dirty="0" err="1"/>
              <a:t>y</a:t>
            </a:r>
            <a:r>
              <a:rPr lang="en-US" dirty="0"/>
              <a:t>)</a:t>
            </a:r>
          </a:p>
          <a:p>
            <a:r>
              <a:rPr lang="en-US" dirty="0"/>
              <a:t>rotation: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R x + t</a:t>
            </a:r>
            <a:endParaRPr lang="en-US" dirty="0"/>
          </a:p>
          <a:p>
            <a:r>
              <a:rPr lang="en-US" dirty="0"/>
              <a:t>similarity: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</a:t>
            </a:r>
            <a:r>
              <a:rPr lang="en-US" i="1" dirty="0"/>
              <a:t>s</a:t>
            </a:r>
            <a:r>
              <a:rPr lang="en-US" b="1" i="1" dirty="0"/>
              <a:t> R x + t</a:t>
            </a:r>
            <a:endParaRPr lang="en-US" dirty="0"/>
          </a:p>
          <a:p>
            <a:r>
              <a:rPr lang="en-US" dirty="0"/>
              <a:t>affine: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A x + t</a:t>
            </a:r>
            <a:endParaRPr lang="en-US" dirty="0"/>
          </a:p>
          <a:p>
            <a:r>
              <a:rPr lang="en-US" dirty="0"/>
              <a:t>perspective:	</a:t>
            </a:r>
            <a:r>
              <a:rPr lang="en-US" b="1" i="1" u="sng" dirty="0"/>
              <a:t>x</a:t>
            </a:r>
            <a:r>
              <a:rPr lang="en-US" b="1" i="1" dirty="0"/>
              <a:t>’ </a:t>
            </a:r>
            <a:r>
              <a:rPr lang="en-US" b="1" dirty="0">
                <a:sym typeface="Symbol" pitchFamily="18" charset="2"/>
              </a:rPr>
              <a:t></a:t>
            </a:r>
            <a:r>
              <a:rPr lang="en-US" b="1" i="1" dirty="0"/>
              <a:t> H </a:t>
            </a:r>
            <a:r>
              <a:rPr lang="en-US" b="1" i="1" u="sng" dirty="0"/>
              <a:t>x</a:t>
            </a:r>
            <a:r>
              <a:rPr lang="en-US" b="1" i="1" dirty="0"/>
              <a:t>		 </a:t>
            </a:r>
            <a:r>
              <a:rPr lang="en-US" b="1" i="1" u="sng" dirty="0"/>
              <a:t>x</a:t>
            </a:r>
            <a:r>
              <a:rPr lang="en-US" b="1" i="1" dirty="0"/>
              <a:t> = 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</a:t>
            </a:r>
            <a:r>
              <a:rPr lang="en-US" i="1" dirty="0"/>
              <a:t>y</a:t>
            </a:r>
            <a:r>
              <a:rPr lang="en-US" dirty="0"/>
              <a:t>,1)</a:t>
            </a:r>
            <a:br>
              <a:rPr lang="en-US" dirty="0"/>
            </a:br>
            <a:r>
              <a:rPr lang="en-US" dirty="0"/>
              <a:t>	(</a:t>
            </a:r>
            <a:r>
              <a:rPr lang="en-US" b="1" i="1" u="sng" dirty="0"/>
              <a:t>x</a:t>
            </a:r>
            <a:r>
              <a:rPr lang="en-US" dirty="0"/>
              <a:t> is a </a:t>
            </a:r>
            <a:r>
              <a:rPr lang="en-US" i="1" dirty="0"/>
              <a:t>homogeneous</a:t>
            </a:r>
            <a:r>
              <a:rPr lang="en-US" dirty="0"/>
              <a:t> coordinate)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3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1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Image Warping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Given a coordinate transform </a:t>
            </a:r>
            <a:r>
              <a:rPr lang="en-US" b="1" i="1"/>
              <a:t>x’ </a:t>
            </a:r>
            <a:r>
              <a:rPr lang="en-US"/>
              <a:t>=</a:t>
            </a:r>
            <a:r>
              <a:rPr lang="en-US" b="1" i="1"/>
              <a:t> 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 and a source image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), how do we compute a transformed image </a:t>
            </a: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  <a:r>
              <a:rPr lang="en-US" b="1"/>
              <a:t> </a:t>
            </a:r>
            <a:r>
              <a:rPr lang="en-US"/>
              <a:t>=</a:t>
            </a:r>
            <a:r>
              <a:rPr lang="en-US" b="1"/>
              <a:t>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))?</a:t>
            </a:r>
          </a:p>
        </p:txBody>
      </p:sp>
      <p:pic>
        <p:nvPicPr>
          <p:cNvPr id="402436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86200"/>
            <a:ext cx="2193925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2437" name="Picture 5" descr="rotated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3733800"/>
            <a:ext cx="26320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243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40243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2440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2441" name="Line 9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442" name="Line 10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2443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2444" name="Line 12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445" name="Line 13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2446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2447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2448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2449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791200" y="5121275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2450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51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91000" y="4800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293-6C5A-4C0D-9347-2D77C7C85202}" type="slidenum">
              <a:rPr lang="en-US"/>
              <a:pPr/>
              <a:t>48</a:t>
            </a:fld>
            <a:endParaRPr lang="en-US"/>
          </a:p>
        </p:txBody>
      </p:sp>
      <p:sp>
        <p:nvSpPr>
          <p:cNvPr id="4055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Inverse Warping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Get each pixel </a:t>
            </a: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 from its corresponding location </a:t>
            </a:r>
            <a:r>
              <a:rPr lang="en-US" b="1" i="1"/>
              <a:t>x’</a:t>
            </a:r>
            <a:r>
              <a:rPr lang="en-US" b="1"/>
              <a:t> </a:t>
            </a:r>
            <a:r>
              <a:rPr lang="en-US"/>
              <a:t>=</a:t>
            </a:r>
            <a:r>
              <a:rPr lang="en-US" b="1"/>
              <a:t> </a:t>
            </a: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 in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pic>
        <p:nvPicPr>
          <p:cNvPr id="405508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86200"/>
            <a:ext cx="2193925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5509" name="Picture 5" descr="rotated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3733800"/>
            <a:ext cx="26320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5510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405511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5512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5513" name="Line 9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5514" name="Line 10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5515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5516" name="Line 1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5517" name="Line 1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5518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5519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5520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5521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791200" y="5121275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5522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5523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91000" y="4800600"/>
            <a:ext cx="83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/>
              <a:t>h</a:t>
            </a:r>
            <a:r>
              <a:rPr lang="en-US" b="1" i="1" baseline="30000" dirty="0"/>
              <a:t>-1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405524" name="Rectangle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85800" y="266700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What if pixel comes from “between” two pixels?</a:t>
            </a:r>
          </a:p>
        </p:txBody>
      </p:sp>
    </p:spTree>
    <p:extLst>
      <p:ext uri="{BB962C8B-B14F-4D97-AF65-F5344CB8AC3E}">
        <p14:creationId xmlns:p14="http://schemas.microsoft.com/office/powerpoint/2010/main" val="260449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20" grpId="0" animBg="1"/>
      <p:bldP spid="405521" grpId="0" animBg="1"/>
      <p:bldP spid="405522" grpId="0" animBg="1"/>
      <p:bldP spid="405524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E7236-7C29-4DD7-BAD5-AD8C64534D44}" type="slidenum">
              <a:rPr lang="en-US"/>
              <a:pPr/>
              <a:t>49</a:t>
            </a:fld>
            <a:endParaRPr lang="en-US"/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Inverse Warping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Get each pixel </a:t>
            </a:r>
            <a:r>
              <a:rPr lang="en-US" b="1" i="1" dirty="0"/>
              <a:t>g</a:t>
            </a:r>
            <a:r>
              <a:rPr lang="en-US" dirty="0"/>
              <a:t>(</a:t>
            </a:r>
            <a:r>
              <a:rPr lang="en-US" b="1" i="1" dirty="0"/>
              <a:t>x’</a:t>
            </a:r>
            <a:r>
              <a:rPr lang="en-US" dirty="0"/>
              <a:t>) from its corresponding location </a:t>
            </a:r>
            <a:r>
              <a:rPr lang="en-US" b="1" i="1" dirty="0"/>
              <a:t>x’</a:t>
            </a:r>
            <a:r>
              <a:rPr lang="en-US" b="1" dirty="0"/>
              <a:t> </a:t>
            </a:r>
            <a:r>
              <a:rPr lang="en-US" dirty="0"/>
              <a:t>=</a:t>
            </a:r>
            <a:r>
              <a:rPr lang="en-US" b="1" dirty="0"/>
              <a:t> </a:t>
            </a:r>
            <a:r>
              <a:rPr lang="en-US" b="1" i="1" dirty="0"/>
              <a:t>h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 in </a:t>
            </a:r>
            <a:r>
              <a:rPr lang="en-US" b="1" i="1" dirty="0"/>
              <a:t>f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40653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266700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What if pixel comes from “between” two pixels?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b="0" dirty="0">
              <a:latin typeface="Arial" charset="0"/>
            </a:endParaRPr>
          </a:p>
        </p:txBody>
      </p:sp>
      <p:sp>
        <p:nvSpPr>
          <p:cNvPr id="40653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31242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Answer: We already know this: </a:t>
            </a:r>
            <a:r>
              <a:rPr lang="en-US" sz="2800" b="0" i="1" dirty="0">
                <a:latin typeface="Arial" charset="0"/>
              </a:rPr>
              <a:t>resample</a:t>
            </a:r>
            <a:r>
              <a:rPr lang="en-US" sz="2800" b="0" dirty="0">
                <a:latin typeface="Arial" charset="0"/>
              </a:rPr>
              <a:t> color value from </a:t>
            </a:r>
            <a:r>
              <a:rPr lang="en-US" sz="2800" b="0" i="1" dirty="0">
                <a:solidFill>
                  <a:srgbClr val="FF0000"/>
                </a:solidFill>
                <a:latin typeface="Arial" charset="0"/>
              </a:rPr>
              <a:t>interpolated</a:t>
            </a:r>
            <a:r>
              <a:rPr lang="en-US" sz="2800" b="0" dirty="0">
                <a:latin typeface="Arial" charset="0"/>
              </a:rPr>
              <a:t> source image</a:t>
            </a:r>
          </a:p>
        </p:txBody>
      </p:sp>
      <p:sp>
        <p:nvSpPr>
          <p:cNvPr id="40653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406535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6536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6537" name="Line 9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38" name="Line 10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6539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6540" name="Line 12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41" name="Line 13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6542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6543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6544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92075" cy="920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45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821363" y="5137150"/>
            <a:ext cx="92075" cy="920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46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06547" name="Group 19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1981200" y="4876800"/>
            <a:ext cx="609600" cy="609600"/>
            <a:chOff x="1248" y="3072"/>
            <a:chExt cx="384" cy="384"/>
          </a:xfrm>
        </p:grpSpPr>
        <p:sp>
          <p:nvSpPr>
            <p:cNvPr id="406548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49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0" name="Line 2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1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6552" name="Group 24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5486400" y="4800600"/>
            <a:ext cx="609600" cy="609600"/>
            <a:chOff x="1248" y="3072"/>
            <a:chExt cx="384" cy="384"/>
          </a:xfrm>
        </p:grpSpPr>
        <p:sp>
          <p:nvSpPr>
            <p:cNvPr id="406553" name="Line 25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4" name="Line 26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5" name="Line 27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6" name="Line 28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2" name="Text Box 19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771900" y="4858844"/>
            <a:ext cx="83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/>
              <a:t>h</a:t>
            </a:r>
            <a:r>
              <a:rPr lang="en-US" b="1" i="1" baseline="30000" dirty="0"/>
              <a:t>-1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527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Interpolation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Possible interpolation filters:</a:t>
            </a:r>
          </a:p>
          <a:p>
            <a:pPr lvl="1"/>
            <a:r>
              <a:rPr lang="en-US" dirty="0"/>
              <a:t>nearest neighbor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bilinear</a:t>
            </a:r>
          </a:p>
          <a:p>
            <a:pPr lvl="1"/>
            <a:r>
              <a:rPr lang="en-US" dirty="0" err="1"/>
              <a:t>bicubic</a:t>
            </a:r>
            <a:r>
              <a:rPr lang="en-US" dirty="0"/>
              <a:t> (interpolating)</a:t>
            </a:r>
          </a:p>
        </p:txBody>
      </p:sp>
      <p:pic>
        <p:nvPicPr>
          <p:cNvPr id="407556" name="Picture 4" descr="rotated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9" y="2705040"/>
            <a:ext cx="3449638" cy="284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8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5" grpId="0" build="p" bldLvl="2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913" name="Picture 4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36700"/>
            <a:ext cx="39624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587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Motion models</a:t>
            </a:r>
          </a:p>
        </p:txBody>
      </p:sp>
      <p:grpSp>
        <p:nvGrpSpPr>
          <p:cNvPr id="335876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936477" y="3084513"/>
            <a:ext cx="1504950" cy="3048000"/>
            <a:chOff x="672" y="1847"/>
            <a:chExt cx="1066" cy="1920"/>
          </a:xfrm>
        </p:grpSpPr>
        <p:grpSp>
          <p:nvGrpSpPr>
            <p:cNvPr id="335877" name="Group 5"/>
            <p:cNvGrpSpPr>
              <a:grpSpLocks/>
            </p:cNvGrpSpPr>
            <p:nvPr/>
          </p:nvGrpSpPr>
          <p:grpSpPr bwMode="auto">
            <a:xfrm>
              <a:off x="672" y="2361"/>
              <a:ext cx="960" cy="1056"/>
              <a:chOff x="2160" y="2880"/>
              <a:chExt cx="960" cy="1056"/>
            </a:xfrm>
          </p:grpSpPr>
          <p:pic>
            <p:nvPicPr>
              <p:cNvPr id="335878" name="Picture 6" descr="TRANSLATION"/>
              <p:cNvPicPr>
                <a:picLocks noChangeAspect="1" noChangeArrowheads="1"/>
              </p:cNvPicPr>
              <p:nvPr>
                <p:custDataLst>
                  <p:tags r:id="rId24"/>
                </p:custDataLst>
              </p:nvPr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" y="2880"/>
                <a:ext cx="960" cy="10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79" name="Rectangle 7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2160" y="2880"/>
                <a:ext cx="672" cy="88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0" name="Rectangle 8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2413" y="3056"/>
                <a:ext cx="707" cy="880"/>
              </a:xfrm>
              <a:prstGeom prst="rect">
                <a:avLst/>
              </a:prstGeom>
              <a:noFill/>
              <a:ln w="28575">
                <a:solidFill>
                  <a:srgbClr val="60C9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881" name="Text Box 9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720" y="1847"/>
              <a:ext cx="100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 dirty="0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Translation</a:t>
              </a:r>
            </a:p>
          </p:txBody>
        </p:sp>
        <p:sp>
          <p:nvSpPr>
            <p:cNvPr id="335882" name="Text Box 10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72" y="3536"/>
              <a:ext cx="10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2 unknowns</a:t>
              </a:r>
            </a:p>
          </p:txBody>
        </p:sp>
      </p:grpSp>
      <p:grpSp>
        <p:nvGrpSpPr>
          <p:cNvPr id="335883" name="Group 1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3901802" y="3048000"/>
            <a:ext cx="1522412" cy="3119438"/>
            <a:chOff x="2064" y="1824"/>
            <a:chExt cx="1079" cy="1965"/>
          </a:xfrm>
        </p:grpSpPr>
        <p:grpSp>
          <p:nvGrpSpPr>
            <p:cNvPr id="335884" name="Group 12"/>
            <p:cNvGrpSpPr>
              <a:grpSpLocks/>
            </p:cNvGrpSpPr>
            <p:nvPr/>
          </p:nvGrpSpPr>
          <p:grpSpPr bwMode="auto">
            <a:xfrm>
              <a:off x="2064" y="2361"/>
              <a:ext cx="1008" cy="1056"/>
              <a:chOff x="816" y="2928"/>
              <a:chExt cx="864" cy="912"/>
            </a:xfrm>
          </p:grpSpPr>
          <p:pic>
            <p:nvPicPr>
              <p:cNvPr id="335885" name="Picture 13" descr="AFFINE"/>
              <p:cNvPicPr>
                <a:picLocks noChangeAspect="1" noChangeArrowheads="1"/>
              </p:cNvPicPr>
              <p:nvPr>
                <p:custDataLst>
                  <p:tags r:id="rId16"/>
                </p:custDataLst>
              </p:nvPr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" y="2928"/>
                <a:ext cx="864" cy="9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86" name="Rectangle 14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816" y="2928"/>
                <a:ext cx="576" cy="72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7" name="Line 15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056" y="2928"/>
                <a:ext cx="0" cy="81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8" name="Line 16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632" y="3024"/>
                <a:ext cx="0" cy="81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9" name="Line 17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056" y="2928"/>
                <a:ext cx="576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0" name="Line 18"/>
              <p:cNvSpPr>
                <a:spLocks noChangeShapeType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056" y="3744"/>
                <a:ext cx="576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891" name="Text Box 19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308" y="1824"/>
              <a:ext cx="5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Affine</a:t>
              </a:r>
            </a:p>
          </p:txBody>
        </p:sp>
        <p:sp>
          <p:nvSpPr>
            <p:cNvPr id="335892" name="Text Box 20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076" y="3558"/>
              <a:ext cx="106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6 unknowns</a:t>
              </a:r>
            </a:p>
          </p:txBody>
        </p:sp>
      </p:grpSp>
      <p:grpSp>
        <p:nvGrpSpPr>
          <p:cNvPr id="335893" name="Group 2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5933802" y="3048000"/>
            <a:ext cx="1522412" cy="3124200"/>
            <a:chOff x="3504" y="1824"/>
            <a:chExt cx="1079" cy="1968"/>
          </a:xfrm>
        </p:grpSpPr>
        <p:grpSp>
          <p:nvGrpSpPr>
            <p:cNvPr id="335894" name="Group 22"/>
            <p:cNvGrpSpPr>
              <a:grpSpLocks/>
            </p:cNvGrpSpPr>
            <p:nvPr/>
          </p:nvGrpSpPr>
          <p:grpSpPr bwMode="auto">
            <a:xfrm>
              <a:off x="3504" y="2361"/>
              <a:ext cx="960" cy="1056"/>
              <a:chOff x="3696" y="2976"/>
              <a:chExt cx="864" cy="912"/>
            </a:xfrm>
          </p:grpSpPr>
          <p:pic>
            <p:nvPicPr>
              <p:cNvPr id="335895" name="Picture 23" descr="PERSPECTIVE"/>
              <p:cNvPicPr>
                <a:picLocks noChangeAspect="1" noChangeArrowheads="1"/>
              </p:cNvPicPr>
              <p:nvPr>
                <p:custDataLst>
                  <p:tags r:id="rId8"/>
                </p:custDataLst>
              </p:nvPr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6" y="2976"/>
                <a:ext cx="864" cy="9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96" name="Rectangle 24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696" y="3072"/>
                <a:ext cx="576" cy="72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7" name="Line 25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888" y="2976"/>
                <a:ext cx="624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8" name="Line 26"/>
              <p:cNvSpPr>
                <a:spLocks noChangeShapeType="1"/>
              </p:cNvSpPr>
              <p:nvPr>
                <p:custDataLst>
                  <p:tags r:id="rId11"/>
                </p:custDataLst>
              </p:nvPr>
            </p:nvSpPr>
            <p:spPr bwMode="auto">
              <a:xfrm flipV="1">
                <a:off x="3984" y="3840"/>
                <a:ext cx="576" cy="48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9" name="Line 27"/>
              <p:cNvSpPr>
                <a:spLocks noChangeShapeType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888" y="2976"/>
                <a:ext cx="96" cy="912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900" name="Line 28"/>
              <p:cNvSpPr>
                <a:spLocks noChangeShapeType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512" y="3072"/>
                <a:ext cx="48" cy="768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901" name="Text Box 2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504" y="1824"/>
              <a:ext cx="10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Perspective</a:t>
              </a:r>
            </a:p>
          </p:txBody>
        </p:sp>
        <p:sp>
          <p:nvSpPr>
            <p:cNvPr id="335902" name="Text Box 30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516" y="3561"/>
              <a:ext cx="106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8 unknowns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0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Translation 	= 	2 degrees of freedom</a:t>
            </a:r>
          </a:p>
          <a:p>
            <a:r>
              <a:rPr lang="en-US" dirty="0"/>
              <a:t>Similarity 	= 	4 degrees of freedom</a:t>
            </a:r>
          </a:p>
          <a:p>
            <a:r>
              <a:rPr lang="en-US" dirty="0"/>
              <a:t>Affine 		= 	6 degrees of freedom</a:t>
            </a:r>
          </a:p>
          <a:p>
            <a:r>
              <a:rPr lang="en-US" dirty="0">
                <a:solidFill>
                  <a:srgbClr val="FF0000"/>
                </a:solidFill>
              </a:rPr>
              <a:t>Homography</a:t>
            </a:r>
            <a:r>
              <a:rPr lang="en-US" dirty="0"/>
              <a:t> 	= 	8 degrees of freedom</a:t>
            </a:r>
          </a:p>
          <a:p>
            <a:endParaRPr lang="en-US" dirty="0"/>
          </a:p>
          <a:p>
            <a:r>
              <a:rPr lang="en-US" dirty="0"/>
              <a:t>How many corresponding points do we need to solve?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3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Plane perspective mosaics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457200" lvl="1" indent="-342900">
              <a:lnSpc>
                <a:spcPct val="200000"/>
              </a:lnSpc>
            </a:pPr>
            <a:r>
              <a:rPr lang="en-US"/>
              <a:t>8-parameter generalization of affine motion</a:t>
            </a:r>
          </a:p>
          <a:p>
            <a:pPr marL="857250" lvl="2" indent="-285750"/>
            <a:r>
              <a:rPr lang="en-US"/>
              <a:t>works for pure rotation or planar surfaces</a:t>
            </a:r>
          </a:p>
          <a:p>
            <a:pPr marL="457200" lvl="1" indent="-342900"/>
            <a:r>
              <a:rPr lang="en-US">
                <a:solidFill>
                  <a:schemeClr val="tx2"/>
                </a:solidFill>
              </a:rPr>
              <a:t>Limitations:</a:t>
            </a:r>
            <a:endParaRPr lang="en-US"/>
          </a:p>
          <a:p>
            <a:pPr marL="857250" lvl="2" indent="-285750"/>
            <a:r>
              <a:rPr lang="en-US"/>
              <a:t>local minima </a:t>
            </a:r>
          </a:p>
          <a:p>
            <a:pPr marL="857250" lvl="2" indent="-285750"/>
            <a:r>
              <a:rPr lang="en-US"/>
              <a:t>slow convergence</a:t>
            </a:r>
          </a:p>
          <a:p>
            <a:pPr marL="857250" lvl="2" indent="-285750"/>
            <a:r>
              <a:rPr lang="en-US"/>
              <a:t>difficult to control interactively</a:t>
            </a:r>
          </a:p>
        </p:txBody>
      </p:sp>
      <p:grpSp>
        <p:nvGrpSpPr>
          <p:cNvPr id="336900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6367463" y="3886200"/>
            <a:ext cx="1760537" cy="2209800"/>
            <a:chOff x="3696" y="2976"/>
            <a:chExt cx="864" cy="912"/>
          </a:xfrm>
        </p:grpSpPr>
        <p:pic>
          <p:nvPicPr>
            <p:cNvPr id="336901" name="Picture 5" descr="PERSPECTIVE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976"/>
              <a:ext cx="864" cy="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6902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696" y="3072"/>
              <a:ext cx="576" cy="720"/>
            </a:xfrm>
            <a:prstGeom prst="rect">
              <a:avLst/>
            </a:prstGeom>
            <a:noFill/>
            <a:ln w="28575">
              <a:solidFill>
                <a:srgbClr val="D3030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3" name="Line 7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3888" y="2976"/>
              <a:ext cx="624" cy="96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4" name="Line 8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V="1">
              <a:off x="3984" y="3840"/>
              <a:ext cx="576" cy="48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5" name="Line 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3888" y="2976"/>
              <a:ext cx="96" cy="912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6" name="Line 1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4512" y="3072"/>
              <a:ext cx="48" cy="768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8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88"/>
    </mc:Choice>
    <mc:Fallback xmlns="">
      <p:transition xmlns:p14="http://schemas.microsoft.com/office/powerpoint/2010/main" spd="slow" advTm="33888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67463"/>
            <a:ext cx="1125538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192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9846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39846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cxnSp>
        <p:nvCxnSpPr>
          <p:cNvPr id="59" name="Straight Arrow Connector 58"/>
          <p:cNvCxnSpPr/>
          <p:nvPr/>
        </p:nvCxnSpPr>
        <p:spPr>
          <a:xfrm>
            <a:off x="314325" y="6194425"/>
            <a:ext cx="1882775" cy="26035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6553200" y="4778375"/>
            <a:ext cx="2359025" cy="708025"/>
            <a:chOff x="6553200" y="4267200"/>
            <a:chExt cx="2358385" cy="707747"/>
          </a:xfrm>
        </p:grpSpPr>
        <p:sp>
          <p:nvSpPr>
            <p:cNvPr id="81931" name="TextBox 62"/>
            <p:cNvSpPr txBox="1">
              <a:spLocks noChangeArrowheads="1"/>
            </p:cNvSpPr>
            <p:nvPr/>
          </p:nvSpPr>
          <p:spPr bwMode="auto">
            <a:xfrm>
              <a:off x="6553200" y="4267200"/>
              <a:ext cx="2358385" cy="7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 b="1">
                  <a:latin typeface="Calibri" charset="0"/>
                  <a:cs typeface="Arial" charset="0"/>
                </a:rPr>
                <a:t>How do we solve for</a:t>
              </a:r>
            </a:p>
            <a:p>
              <a:pPr eaLnBrk="1" hangingPunct="1"/>
              <a:r>
                <a:rPr lang="en-US" sz="2000" b="1">
                  <a:latin typeface="Calibri" charset="0"/>
                  <a:cs typeface="Arial" charset="0"/>
                </a:rPr>
                <a:t>                    ? </a:t>
              </a:r>
            </a:p>
          </p:txBody>
        </p:sp>
        <p:pic>
          <p:nvPicPr>
            <p:cNvPr id="81932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1542" y="4631283"/>
              <a:ext cx="856090" cy="308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0.20885 0.0416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858838" y="4953000"/>
            <a:ext cx="7904162" cy="1524000"/>
            <a:chOff x="858976" y="5105400"/>
            <a:chExt cx="7904024" cy="1524000"/>
          </a:xfrm>
        </p:grpSpPr>
        <p:sp>
          <p:nvSpPr>
            <p:cNvPr id="82980" name="TextBox 52"/>
            <p:cNvSpPr txBox="1">
              <a:spLocks noChangeArrowheads="1"/>
            </p:cNvSpPr>
            <p:nvPr/>
          </p:nvSpPr>
          <p:spPr bwMode="auto">
            <a:xfrm>
              <a:off x="858976" y="5619690"/>
              <a:ext cx="24300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Mean displacement = 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  <p:pic>
          <p:nvPicPr>
            <p:cNvPr id="82981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298" y="5105400"/>
              <a:ext cx="5600702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533400" y="541020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  <a:sym typeface="Times New Roman" pitchFamily="-1" charset="0"/>
              </a:rPr>
              <a:t> </a:t>
            </a:r>
          </a:p>
        </p:txBody>
      </p:sp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0"/>
            <a:ext cx="2114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295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2952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13807" y="3135312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89675" y="3027363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1309688" y="4191000"/>
            <a:ext cx="6005512" cy="633413"/>
            <a:chOff x="1309008" y="4343400"/>
            <a:chExt cx="6006192" cy="633412"/>
          </a:xfrm>
        </p:grpSpPr>
        <p:pic>
          <p:nvPicPr>
            <p:cNvPr id="82960" name="Picture 9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950" y="4343400"/>
              <a:ext cx="3143250" cy="633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961" name="TextBox 51"/>
            <p:cNvSpPr txBox="1">
              <a:spLocks noChangeArrowheads="1"/>
            </p:cNvSpPr>
            <p:nvPr/>
          </p:nvSpPr>
          <p:spPr bwMode="auto">
            <a:xfrm>
              <a:off x="1309008" y="4454918"/>
              <a:ext cx="299545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Displacement of match </a:t>
              </a:r>
              <a:r>
                <a:rPr lang="en-US" sz="2000" i="1">
                  <a:latin typeface="Calibri" charset="0"/>
                  <a:cs typeface="Arial" charset="0"/>
                </a:rPr>
                <a:t>i </a:t>
              </a:r>
              <a:r>
                <a:rPr lang="en-US" sz="2000">
                  <a:latin typeface="Calibri" charset="0"/>
                  <a:cs typeface="Arial" charset="0"/>
                </a:rPr>
                <a:t> =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39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600200"/>
          </a:xfrm>
        </p:spPr>
        <p:txBody>
          <a:bodyPr/>
          <a:lstStyle/>
          <a:p>
            <a:pPr eaLnBrk="1" hangingPunct="1"/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System of linear equations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</a:rPr>
              <a:t>What are the knowns?  Unknowns?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</a:rPr>
              <a:t>How many unknowns?  How many equations (per match)?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3974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91594" y="3230759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19850" y="2971800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83981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3827463"/>
            <a:ext cx="362743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6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499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sp>
        <p:nvSpPr>
          <p:cNvPr id="84996" name="Content Placeholder 59"/>
          <p:cNvSpPr>
            <a:spLocks noGrp="1"/>
          </p:cNvSpPr>
          <p:nvPr>
            <p:ph idx="1"/>
          </p:nvPr>
        </p:nvSpPr>
        <p:spPr>
          <a:xfrm>
            <a:off x="457200" y="5486400"/>
            <a:ext cx="82296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Problem: more equations than unknowns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 sz="2000">
                <a:latin typeface="Calibri" charset="0"/>
                <a:ea typeface="ＭＳ Ｐゴシック" charset="0"/>
              </a:rPr>
              <a:t>“</a:t>
            </a:r>
            <a:r>
              <a:rPr lang="en-US" sz="2000">
                <a:latin typeface="Calibri" charset="0"/>
                <a:ea typeface="ＭＳ Ｐゴシック" charset="0"/>
              </a:rPr>
              <a:t>Overdetermined</a:t>
            </a:r>
            <a:r>
              <a:rPr lang="ja-JP" altLang="en-US" sz="2000">
                <a:latin typeface="Calibri" charset="0"/>
                <a:ea typeface="ＭＳ Ｐゴシック" charset="0"/>
              </a:rPr>
              <a:t>”</a:t>
            </a:r>
            <a:r>
              <a:rPr lang="en-US" sz="2000">
                <a:latin typeface="Calibri" charset="0"/>
                <a:ea typeface="ＭＳ Ｐゴシック" charset="0"/>
              </a:rPr>
              <a:t> system of equations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</a:rPr>
              <a:t>We will find the </a:t>
            </a:r>
            <a:r>
              <a:rPr lang="en-US" sz="2000" i="1">
                <a:latin typeface="Calibri" charset="0"/>
                <a:ea typeface="ＭＳ Ｐゴシック" charset="0"/>
              </a:rPr>
              <a:t>least squares</a:t>
            </a:r>
            <a:r>
              <a:rPr lang="en-US" sz="2000">
                <a:latin typeface="Calibri" charset="0"/>
                <a:ea typeface="ＭＳ Ｐゴシック" charset="0"/>
              </a:rPr>
              <a:t> solution</a:t>
            </a:r>
            <a:endParaRPr lang="en-US" sz="2000" i="1">
              <a:latin typeface="Calibri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4998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3807" y="3184205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53188" y="2998467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8500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3827463"/>
            <a:ext cx="362743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888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each point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we define the </a:t>
            </a:r>
            <a:r>
              <a:rPr lang="en-US" i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residuals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as </a:t>
            </a:r>
          </a:p>
        </p:txBody>
      </p:sp>
      <p:pic>
        <p:nvPicPr>
          <p:cNvPr id="8602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36788"/>
            <a:ext cx="3322638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65288"/>
            <a:ext cx="1371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48200"/>
            <a:ext cx="5486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6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4495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Goal: </a:t>
            </a:r>
            <a:r>
              <a:rPr lang="en-US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minimize sum of squared residuals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Least squares</a:t>
            </a:r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solution</a:t>
            </a:r>
          </a:p>
        </p:txBody>
      </p:sp>
      <p:pic>
        <p:nvPicPr>
          <p:cNvPr id="343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84582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5525869"/>
            <a:ext cx="859608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For translations, is equal to mean displacement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88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translations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Using least squares</a:t>
            </a:r>
          </a:p>
        </p:txBody>
      </p:sp>
      <p:pic>
        <p:nvPicPr>
          <p:cNvPr id="3440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78088"/>
            <a:ext cx="4724400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25713" y="5673725"/>
            <a:ext cx="3932237" cy="1020763"/>
            <a:chOff x="2525486" y="5673538"/>
            <a:chExt cx="3932025" cy="1020394"/>
          </a:xfrm>
        </p:grpSpPr>
        <p:pic>
          <p:nvPicPr>
            <p:cNvPr id="4915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7182" y="5673538"/>
              <a:ext cx="700554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712" y="5673538"/>
              <a:ext cx="379227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0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476" y="5881967"/>
              <a:ext cx="457485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1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3100" y="5673538"/>
              <a:ext cx="54133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2" name="TextBox 10"/>
            <p:cNvSpPr txBox="1">
              <a:spLocks noChangeArrowheads="1"/>
            </p:cNvSpPr>
            <p:nvPr/>
          </p:nvSpPr>
          <p:spPr bwMode="auto">
            <a:xfrm>
              <a:off x="2525486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2</a:t>
              </a:r>
            </a:p>
          </p:txBody>
        </p:sp>
        <p:sp>
          <p:nvSpPr>
            <p:cNvPr id="49163" name="TextBox 11"/>
            <p:cNvSpPr txBox="1">
              <a:spLocks noChangeArrowheads="1"/>
            </p:cNvSpPr>
            <p:nvPr/>
          </p:nvSpPr>
          <p:spPr bwMode="auto">
            <a:xfrm>
              <a:off x="3842658" y="6324600"/>
              <a:ext cx="6238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49164" name="TextBox 12"/>
            <p:cNvSpPr txBox="1">
              <a:spLocks noChangeArrowheads="1"/>
            </p:cNvSpPr>
            <p:nvPr/>
          </p:nvSpPr>
          <p:spPr bwMode="auto">
            <a:xfrm>
              <a:off x="5715000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1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459163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Find 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t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that minimizes </a:t>
            </a: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 solve, form the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normal equations</a:t>
            </a:r>
          </a:p>
        </p:txBody>
      </p:sp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1508125"/>
            <a:ext cx="21907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895600"/>
            <a:ext cx="29718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4673600"/>
            <a:ext cx="40830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5600700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8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How many unknowns?</a:t>
            </a:r>
          </a:p>
          <a:p>
            <a:r>
              <a:rPr lang="en-US" dirty="0">
                <a:latin typeface="Arial" charset="0"/>
              </a:rPr>
              <a:t>How many equations per match?</a:t>
            </a:r>
          </a:p>
          <a:p>
            <a:r>
              <a:rPr lang="en-US" dirty="0">
                <a:solidFill>
                  <a:srgbClr val="FF0000"/>
                </a:solidFill>
                <a:latin typeface="Arial" charset="0"/>
              </a:rPr>
              <a:t>x´ = ax + by + c;   y´ = dx + </a:t>
            </a:r>
            <a:r>
              <a:rPr lang="en-US" dirty="0" err="1">
                <a:solidFill>
                  <a:srgbClr val="FF0000"/>
                </a:solidFill>
                <a:latin typeface="Arial" charset="0"/>
              </a:rPr>
              <a:t>ey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 +f</a:t>
            </a:r>
          </a:p>
          <a:p>
            <a:r>
              <a:rPr lang="en-US" dirty="0">
                <a:latin typeface="Arial" charset="0"/>
              </a:rPr>
              <a:t>How many matches do we need?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625600"/>
            <a:ext cx="80899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86400" y="1371600"/>
            <a:ext cx="34290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86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Residuals:</a:t>
            </a: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Cost function:</a:t>
            </a: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82813"/>
            <a:ext cx="84328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4963" y="4572000"/>
            <a:ext cx="8504237" cy="1981200"/>
            <a:chOff x="609600" y="4572000"/>
            <a:chExt cx="8503752" cy="1981200"/>
          </a:xfrm>
        </p:grpSpPr>
        <p:pic>
          <p:nvPicPr>
            <p:cNvPr id="5120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4572000"/>
              <a:ext cx="3305176" cy="815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8684" y="5181600"/>
              <a:ext cx="7654668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43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Matrix form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64008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95600" y="5900738"/>
            <a:ext cx="4518025" cy="947737"/>
            <a:chOff x="856165" y="5528066"/>
            <a:chExt cx="5498730" cy="1153552"/>
          </a:xfrm>
        </p:grpSpPr>
        <p:pic>
          <p:nvPicPr>
            <p:cNvPr id="5223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005" y="5581059"/>
              <a:ext cx="700555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439" y="5528066"/>
              <a:ext cx="37922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9671" y="5695809"/>
              <a:ext cx="457486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8371" y="5581059"/>
              <a:ext cx="541339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4" name="TextBox 9"/>
            <p:cNvSpPr txBox="1">
              <a:spLocks noChangeArrowheads="1"/>
            </p:cNvSpPr>
            <p:nvPr/>
          </p:nvSpPr>
          <p:spPr bwMode="auto">
            <a:xfrm>
              <a:off x="856165" y="6232121"/>
              <a:ext cx="90367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6</a:t>
              </a:r>
            </a:p>
          </p:txBody>
        </p:sp>
        <p:sp>
          <p:nvSpPr>
            <p:cNvPr id="52235" name="TextBox 10"/>
            <p:cNvSpPr txBox="1">
              <a:spLocks noChangeArrowheads="1"/>
            </p:cNvSpPr>
            <p:nvPr/>
          </p:nvSpPr>
          <p:spPr bwMode="auto">
            <a:xfrm>
              <a:off x="3943070" y="6111002"/>
              <a:ext cx="75930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6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52236" name="TextBox 11"/>
            <p:cNvSpPr txBox="1">
              <a:spLocks noChangeArrowheads="1"/>
            </p:cNvSpPr>
            <p:nvPr/>
          </p:nvSpPr>
          <p:spPr bwMode="auto">
            <a:xfrm>
              <a:off x="5612383" y="6137497"/>
              <a:ext cx="7425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14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65</a:t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859676" y="2061323"/>
            <a:ext cx="523982" cy="414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50014" y="2938409"/>
            <a:ext cx="5355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is this now a variable and not just 1?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945276"/>
            <a:ext cx="84810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 err="1"/>
              <a:t>homography</a:t>
            </a:r>
            <a:r>
              <a:rPr lang="en-US" sz="2400" dirty="0"/>
              <a:t> is a projective object, in that it has no scale.</a:t>
            </a:r>
          </a:p>
          <a:p>
            <a:r>
              <a:rPr lang="en-US" sz="2400" dirty="0"/>
              <a:t>    It is represented by the above matrix, up to scale.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One way of fixing the scale is to set one of the coordinates to 1,</a:t>
            </a:r>
          </a:p>
          <a:p>
            <a:r>
              <a:rPr lang="en-US" sz="2400" dirty="0"/>
              <a:t>     though that choice is arbitrary.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But that’s what most people do and your assignment code does.</a:t>
            </a:r>
          </a:p>
        </p:txBody>
      </p:sp>
    </p:spTree>
    <p:extLst>
      <p:ext uri="{BB962C8B-B14F-4D97-AF65-F5344CB8AC3E}">
        <p14:creationId xmlns:p14="http://schemas.microsoft.com/office/powerpoint/2010/main" val="3748811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0" name="Picture 4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2959100"/>
            <a:ext cx="4645025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1" name="Picture 5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5410200"/>
            <a:ext cx="7580312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91424" y="4762407"/>
            <a:ext cx="2410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the division?</a:t>
            </a:r>
          </a:p>
        </p:txBody>
      </p:sp>
    </p:spTree>
    <p:extLst>
      <p:ext uri="{BB962C8B-B14F-4D97-AF65-F5344CB8AC3E}">
        <p14:creationId xmlns:p14="http://schemas.microsoft.com/office/powerpoint/2010/main" val="1042836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4" name="Picture 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949575"/>
            <a:ext cx="79867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1460500"/>
            <a:ext cx="757872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4688" y="5804899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is just for one pair of points.</a:t>
            </a:r>
          </a:p>
        </p:txBody>
      </p:sp>
    </p:spTree>
    <p:extLst>
      <p:ext uri="{BB962C8B-B14F-4D97-AF65-F5344CB8AC3E}">
        <p14:creationId xmlns:p14="http://schemas.microsoft.com/office/powerpoint/2010/main" val="395653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183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</a:rPr>
              <a:t>Direct Linear Transforms (n points)</a:t>
            </a:r>
          </a:p>
        </p:txBody>
      </p:sp>
      <p:pic>
        <p:nvPicPr>
          <p:cNvPr id="58371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1155700"/>
            <a:ext cx="770255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88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4941888"/>
            <a:ext cx="7848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</a:rPr>
              <a:t>Defines a least squares problem:</a:t>
            </a:r>
          </a:p>
        </p:txBody>
      </p:sp>
      <p:sp>
        <p:nvSpPr>
          <p:cNvPr id="378895" name="Rectangl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5399088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Since        is only defined up to scale, solve for unit vector</a:t>
            </a:r>
            <a:endParaRPr lang="en-US" sz="2000" b="1" dirty="0">
              <a:solidFill>
                <a:srgbClr val="000000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Solution:        = eigenvector of </a:t>
            </a:r>
            <a:r>
              <a:rPr lang="en-US" sz="2000" b="1" dirty="0">
                <a:solidFill>
                  <a:srgbClr val="FF0000"/>
                </a:solidFill>
              </a:rPr>
              <a:t>        </a:t>
            </a:r>
            <a:r>
              <a:rPr lang="en-US" sz="2000" dirty="0">
                <a:solidFill>
                  <a:srgbClr val="FF0000"/>
                </a:solidFill>
              </a:rPr>
              <a:t>       with smallest eigenvalue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Works with 4 or more points</a:t>
            </a:r>
          </a:p>
        </p:txBody>
      </p:sp>
      <p:pic>
        <p:nvPicPr>
          <p:cNvPr id="378901" name="Picture 21" descr="Edittex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5029200"/>
            <a:ext cx="2439987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276600" y="3956050"/>
            <a:ext cx="769938" cy="904875"/>
            <a:chOff x="3265714" y="3761697"/>
            <a:chExt cx="769763" cy="904855"/>
          </a:xfrm>
        </p:grpSpPr>
        <p:sp>
          <p:nvSpPr>
            <p:cNvPr id="58386" name="Text Box 12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265714" y="4327998"/>
              <a:ext cx="7697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2n </a:t>
              </a:r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× 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7" name="Picture 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249" y="3761697"/>
              <a:ext cx="707780" cy="603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680200" y="3994150"/>
            <a:ext cx="550863" cy="882650"/>
            <a:chOff x="6724134" y="3832947"/>
            <a:chExt cx="550760" cy="881911"/>
          </a:xfrm>
        </p:grpSpPr>
        <p:sp>
          <p:nvSpPr>
            <p:cNvPr id="58384" name="Text Box 13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857547" y="4376304"/>
              <a:ext cx="298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5" name="Picture 2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4134" y="3832947"/>
              <a:ext cx="550760" cy="607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573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13375"/>
            <a:ext cx="21748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573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5791200"/>
            <a:ext cx="6826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986713" y="4011613"/>
            <a:ext cx="449262" cy="831850"/>
            <a:chOff x="7975827" y="3839257"/>
            <a:chExt cx="448687" cy="832058"/>
          </a:xfrm>
        </p:grpSpPr>
        <p:sp>
          <p:nvSpPr>
            <p:cNvPr id="58382" name="Text Box 1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001000" y="4332761"/>
              <a:ext cx="4235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2n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3" name="Picture 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5827" y="3839257"/>
              <a:ext cx="415747" cy="515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5472113"/>
            <a:ext cx="2286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5772150"/>
            <a:ext cx="2190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51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8" grpId="0" build="p" bldLvl="2"/>
      <p:bldP spid="378895" grpId="0" build="p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Linear 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could we not solve for the </a:t>
            </a:r>
            <a:r>
              <a:rPr lang="en-US" dirty="0" err="1"/>
              <a:t>homography</a:t>
            </a:r>
            <a:r>
              <a:rPr lang="en-US" dirty="0"/>
              <a:t> in exactly the same way we did for the affine transform, </a:t>
            </a:r>
            <a:r>
              <a:rPr lang="en-US" dirty="0" err="1"/>
              <a:t>ie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69</a:t>
            </a:fld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512" y="3350856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Answer from Sameer Agarwal</a:t>
            </a:r>
            <a:br>
              <a:rPr lang="en-US" dirty="0"/>
            </a:br>
            <a:r>
              <a:rPr lang="en-US" dirty="0"/>
              <a:t>(Dr. Rome in a 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an </a:t>
            </a:r>
            <a:r>
              <a:rPr lang="en-US" sz="2400" dirty="0">
                <a:solidFill>
                  <a:srgbClr val="C00000"/>
                </a:solidFill>
              </a:rPr>
              <a:t>affine transform</a:t>
            </a:r>
            <a:r>
              <a:rPr lang="en-US" sz="2400" dirty="0"/>
              <a:t>, we have equations of the form </a:t>
            </a:r>
            <a:r>
              <a:rPr lang="en-US" sz="2400" dirty="0" err="1"/>
              <a:t>Ax</a:t>
            </a:r>
            <a:r>
              <a:rPr lang="en-US" sz="2400" baseline="-25000" dirty="0" err="1"/>
              <a:t>i</a:t>
            </a:r>
            <a:r>
              <a:rPr lang="en-US" sz="2400" dirty="0"/>
              <a:t> + b = </a:t>
            </a:r>
            <a:r>
              <a:rPr lang="en-US" sz="2400" dirty="0" err="1"/>
              <a:t>y</a:t>
            </a:r>
            <a:r>
              <a:rPr lang="en-US" sz="2400" baseline="-25000" dirty="0" err="1"/>
              <a:t>i</a:t>
            </a:r>
            <a:r>
              <a:rPr lang="en-US" sz="2400" dirty="0"/>
              <a:t>, solvable by linear regression.  </a:t>
            </a:r>
          </a:p>
          <a:p>
            <a:r>
              <a:rPr lang="en-US" sz="2400" dirty="0"/>
              <a:t>For the </a:t>
            </a:r>
            <a:r>
              <a:rPr lang="en-US" sz="2400" dirty="0" err="1">
                <a:solidFill>
                  <a:srgbClr val="C00000"/>
                </a:solidFill>
              </a:rPr>
              <a:t>homography</a:t>
            </a:r>
            <a:r>
              <a:rPr lang="en-US" sz="2400" dirty="0"/>
              <a:t>, the equation is of the form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400" dirty="0" err="1"/>
              <a:t>Hx̃</a:t>
            </a:r>
            <a:r>
              <a:rPr lang="en-US" sz="2400" baseline="-25000" dirty="0" err="1"/>
              <a:t>i</a:t>
            </a:r>
            <a:r>
              <a:rPr lang="en-US" sz="2400" dirty="0"/>
              <a:t>      ̴    </a:t>
            </a:r>
            <a:r>
              <a:rPr lang="en-US" sz="2400" dirty="0" err="1"/>
              <a:t>ỹ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    </a:t>
            </a:r>
            <a:r>
              <a:rPr lang="en-US" sz="2400" dirty="0"/>
              <a:t>  (homogeneous coordinates)</a:t>
            </a:r>
          </a:p>
          <a:p>
            <a:pPr marL="0" indent="0">
              <a:buNone/>
            </a:pPr>
            <a:r>
              <a:rPr lang="en-US" sz="2400" dirty="0"/>
              <a:t>and the   ̴ means it holds only up to scale. The affine solution does not 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78A65D-48AF-4B1C-82B8-0617D9DE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4910"/>
            <a:ext cx="9144000" cy="18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58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A087-A1D5-4092-B503-5A42F8C78E21}" type="slidenum">
              <a:rPr lang="en-US"/>
              <a:pPr/>
              <a:t>71</a:t>
            </a:fld>
            <a:endParaRPr lang="en-US"/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Matching features</a:t>
            </a:r>
          </a:p>
        </p:txBody>
      </p:sp>
      <p:pic>
        <p:nvPicPr>
          <p:cNvPr id="462851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2852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3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4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6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7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8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9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What do we do about the “bad” matches?</a:t>
            </a:r>
          </a:p>
        </p:txBody>
      </p:sp>
    </p:spTree>
    <p:extLst>
      <p:ext uri="{BB962C8B-B14F-4D97-AF65-F5344CB8AC3E}">
        <p14:creationId xmlns:p14="http://schemas.microsoft.com/office/powerpoint/2010/main" val="38213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2" grpId="0" animBg="1"/>
      <p:bldP spid="462853" grpId="0" animBg="1"/>
      <p:bldP spid="462854" grpId="0" animBg="1"/>
      <p:bldP spid="462855" grpId="0" animBg="1"/>
      <p:bldP spid="462856" grpId="0" animBg="1"/>
      <p:bldP spid="462857" grpId="0" animBg="1"/>
      <p:bldP spid="462858" grpId="0" animBg="1"/>
      <p:bldP spid="46285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8961E-3282-46CD-9769-30F74A5DB076}" type="slidenum">
              <a:rPr lang="en-US"/>
              <a:pPr/>
              <a:t>72</a:t>
            </a:fld>
            <a:endParaRPr lang="en-US"/>
          </a:p>
        </p:txBody>
      </p:sp>
      <p:sp>
        <p:nvSpPr>
          <p:cNvPr id="4638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3875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3876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7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9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0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3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7EF3-4BAC-4363-B120-9F5226327BEF}" type="slidenum">
              <a:rPr lang="en-US"/>
              <a:pPr/>
              <a:t>73</a:t>
            </a:fld>
            <a:endParaRPr lang="en-US"/>
          </a:p>
        </p:txBody>
      </p:sp>
      <p:sp>
        <p:nvSpPr>
          <p:cNvPr id="464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4899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4900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1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3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4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5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6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7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7D6-659B-4C67-B5EE-B4D77088245C}" type="slidenum">
              <a:rPr lang="en-US"/>
              <a:pPr/>
              <a:t>74</a:t>
            </a:fld>
            <a:endParaRPr lang="en-US"/>
          </a:p>
        </p:txBody>
      </p:sp>
      <p:sp>
        <p:nvSpPr>
          <p:cNvPr id="4659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Least squares fit (from inliers)</a:t>
            </a:r>
          </a:p>
        </p:txBody>
      </p:sp>
      <p:pic>
        <p:nvPicPr>
          <p:cNvPr id="465923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5924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5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Find “average” translation vector</a:t>
            </a:r>
          </a:p>
        </p:txBody>
      </p:sp>
      <p:sp>
        <p:nvSpPr>
          <p:cNvPr id="465928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9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0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1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2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3810000" y="3124200"/>
            <a:ext cx="1676400" cy="7620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3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21336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2114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3087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21614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RANSAC for estimating homography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RANSAC loop: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four feature pairs (at random)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homography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(exact)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inliers where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´,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 &lt;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ε</a:t>
            </a:r>
          </a:p>
          <a:p>
            <a:r>
              <a:rPr lang="en-US" dirty="0"/>
              <a:t>Keep largest set of inliers</a:t>
            </a:r>
          </a:p>
          <a:p>
            <a:r>
              <a:rPr lang="en-US" dirty="0"/>
              <a:t>Re-compute least-squares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estimate using all of the inliers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08E9B-DFBF-4063-B602-DA87C37BB63F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13930" y="2434856"/>
            <a:ext cx="213391" cy="1477925"/>
          </a:xfrm>
          <a:custGeom>
            <a:avLst/>
            <a:gdLst>
              <a:gd name="connsiteX0" fmla="*/ 138963 w 213391"/>
              <a:gd name="connsiteY0" fmla="*/ 1477925 h 1477925"/>
              <a:gd name="connsiteX1" fmla="*/ 75168 w 213391"/>
              <a:gd name="connsiteY1" fmla="*/ 1297172 h 1477925"/>
              <a:gd name="connsiteX2" fmla="*/ 64535 w 213391"/>
              <a:gd name="connsiteY2" fmla="*/ 1233377 h 1477925"/>
              <a:gd name="connsiteX3" fmla="*/ 11372 w 213391"/>
              <a:gd name="connsiteY3" fmla="*/ 839972 h 1477925"/>
              <a:gd name="connsiteX4" fmla="*/ 740 w 213391"/>
              <a:gd name="connsiteY4" fmla="*/ 616688 h 1477925"/>
              <a:gd name="connsiteX5" fmla="*/ 85800 w 213391"/>
              <a:gd name="connsiteY5" fmla="*/ 265814 h 1477925"/>
              <a:gd name="connsiteX6" fmla="*/ 149596 w 213391"/>
              <a:gd name="connsiteY6" fmla="*/ 116958 h 1477925"/>
              <a:gd name="connsiteX7" fmla="*/ 192126 w 213391"/>
              <a:gd name="connsiteY7" fmla="*/ 31897 h 1477925"/>
              <a:gd name="connsiteX8" fmla="*/ 213391 w 213391"/>
              <a:gd name="connsiteY8" fmla="*/ 0 h 147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391" h="1477925">
                <a:moveTo>
                  <a:pt x="138963" y="1477925"/>
                </a:moveTo>
                <a:cubicBezTo>
                  <a:pt x="117698" y="1417674"/>
                  <a:pt x="93771" y="1358297"/>
                  <a:pt x="75168" y="1297172"/>
                </a:cubicBezTo>
                <a:cubicBezTo>
                  <a:pt x="68891" y="1276548"/>
                  <a:pt x="67813" y="1254685"/>
                  <a:pt x="64535" y="1233377"/>
                </a:cubicBezTo>
                <a:cubicBezTo>
                  <a:pt x="27047" y="989708"/>
                  <a:pt x="38126" y="1067384"/>
                  <a:pt x="11372" y="839972"/>
                </a:cubicBezTo>
                <a:cubicBezTo>
                  <a:pt x="7828" y="765544"/>
                  <a:pt x="-2890" y="691112"/>
                  <a:pt x="740" y="616688"/>
                </a:cubicBezTo>
                <a:cubicBezTo>
                  <a:pt x="8971" y="447942"/>
                  <a:pt x="28248" y="407076"/>
                  <a:pt x="85800" y="265814"/>
                </a:cubicBezTo>
                <a:cubicBezTo>
                  <a:pt x="106168" y="215820"/>
                  <a:pt x="127257" y="166103"/>
                  <a:pt x="149596" y="116958"/>
                </a:cubicBezTo>
                <a:cubicBezTo>
                  <a:pt x="162714" y="88099"/>
                  <a:pt x="176946" y="59727"/>
                  <a:pt x="192126" y="31897"/>
                </a:cubicBezTo>
                <a:cubicBezTo>
                  <a:pt x="198245" y="20679"/>
                  <a:pt x="213391" y="0"/>
                  <a:pt x="213391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Arc 9"/>
          <p:cNvSpPr/>
          <p:nvPr/>
        </p:nvSpPr>
        <p:spPr bwMode="auto">
          <a:xfrm rot="14076353">
            <a:off x="297758" y="2575458"/>
            <a:ext cx="1447800" cy="1066800"/>
          </a:xfrm>
          <a:prstGeom prst="arc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24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9600F-EDA6-4A28-A348-6746E4D9EE3E}" type="slidenum">
              <a:rPr lang="en-US"/>
              <a:pPr/>
              <a:t>77</a:t>
            </a:fld>
            <a:endParaRPr lang="en-US"/>
          </a:p>
        </p:txBody>
      </p:sp>
      <p:sp>
        <p:nvSpPr>
          <p:cNvPr id="808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Rather than homography H (8 numbers) </a:t>
            </a:r>
            <a:br>
              <a:rPr lang="en-US"/>
            </a:br>
            <a:r>
              <a:rPr lang="en-US"/>
              <a:t>fit y=ax+b (2 numbers a, b) to 2D pairs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2DDEAA-CD81-44E1-89ED-3059879D4907}" type="slidenum">
              <a:rPr lang="en-US" sz="1400">
                <a:cs typeface="Times New Roman" charset="0"/>
              </a:rPr>
              <a:pPr algn="ctr"/>
              <a:t>77</a:t>
            </a:fld>
            <a:endParaRPr lang="en-US" sz="1400">
              <a:cs typeface="Times New Roman" charset="0"/>
            </a:endParaRP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9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ED768-FA70-4D64-A489-85A0DA7B7CE0}" type="slidenum">
              <a:rPr lang="en-US"/>
              <a:pPr/>
              <a:t>78</a:t>
            </a:fld>
            <a:endParaRPr lang="en-US"/>
          </a:p>
        </p:txBody>
      </p:sp>
      <p:sp>
        <p:nvSpPr>
          <p:cNvPr id="819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519CF59E-1C6B-4FD7-A3DB-7526171F5D35}" type="slidenum">
              <a:rPr lang="en-US" sz="1400">
                <a:cs typeface="Times New Roman" charset="0"/>
              </a:rPr>
              <a:pPr algn="ctr"/>
              <a:t>78</a:t>
            </a:fld>
            <a:endParaRPr lang="en-US" sz="1400">
              <a:cs typeface="Times New Roman" charset="0"/>
            </a:endParaRP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6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7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8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9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0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1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2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3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4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5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6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7" name="Line 17"/>
          <p:cNvSpPr>
            <a:spLocks noChangeShapeType="1"/>
          </p:cNvSpPr>
          <p:nvPr/>
        </p:nvSpPr>
        <p:spPr bwMode="auto">
          <a:xfrm>
            <a:off x="1966913" y="4171950"/>
            <a:ext cx="3732212" cy="1209675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8" name="Oval 18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558E28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9" name="Rectangle 19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3 inliers</a:t>
            </a:r>
          </a:p>
        </p:txBody>
      </p:sp>
    </p:spTree>
    <p:extLst>
      <p:ext uri="{BB962C8B-B14F-4D97-AF65-F5344CB8AC3E}">
        <p14:creationId xmlns:p14="http://schemas.microsoft.com/office/powerpoint/2010/main" val="407926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 bldLvl="5" autoUpdateAnimBg="0" advAuto="0"/>
      <p:bldP spid="81937" grpId="0" animBg="1"/>
      <p:bldP spid="81938" grpId="0" animBg="1"/>
      <p:bldP spid="81939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70839-66FE-4A1B-8B14-90FA56815E07}" type="slidenum">
              <a:rPr lang="en-US"/>
              <a:pPr/>
              <a:t>79</a:t>
            </a:fld>
            <a:endParaRPr lang="en-US"/>
          </a:p>
        </p:txBody>
      </p:sp>
      <p:sp>
        <p:nvSpPr>
          <p:cNvPr id="829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3B67B232-199C-4D98-A33F-0D708D60679F}" type="slidenum">
              <a:rPr lang="en-US" sz="1400">
                <a:cs typeface="Times New Roman" charset="0"/>
              </a:rPr>
              <a:pPr algn="ctr"/>
              <a:t>79</a:t>
            </a:fld>
            <a:endParaRPr lang="en-US" sz="1400">
              <a:cs typeface="Times New Roman" charset="0"/>
            </a:endParaRPr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0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1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2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3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4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5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6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7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8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9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0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1" name="Line 17"/>
          <p:cNvSpPr>
            <a:spLocks noChangeShapeType="1"/>
          </p:cNvSpPr>
          <p:nvPr/>
        </p:nvSpPr>
        <p:spPr bwMode="auto">
          <a:xfrm>
            <a:off x="1095375" y="4406900"/>
            <a:ext cx="5013325" cy="20638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2962" name="Group 18"/>
          <p:cNvGrpSpPr>
            <a:grpSpLocks/>
          </p:cNvGrpSpPr>
          <p:nvPr/>
        </p:nvGrpSpPr>
        <p:grpSpPr bwMode="auto">
          <a:xfrm>
            <a:off x="2565400" y="4305300"/>
            <a:ext cx="952500" cy="203200"/>
            <a:chOff x="0" y="0"/>
            <a:chExt cx="600" cy="128"/>
          </a:xfrm>
        </p:grpSpPr>
        <p:sp>
          <p:nvSpPr>
            <p:cNvPr id="82963" name="Oval 19"/>
            <p:cNvSpPr>
              <a:spLocks/>
            </p:cNvSpPr>
            <p:nvPr/>
          </p:nvSpPr>
          <p:spPr bwMode="auto">
            <a:xfrm>
              <a:off x="0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964" name="Oval 20"/>
            <p:cNvSpPr>
              <a:spLocks/>
            </p:cNvSpPr>
            <p:nvPr/>
          </p:nvSpPr>
          <p:spPr bwMode="auto">
            <a:xfrm>
              <a:off x="472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965" name="Rectangle 21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4 inliers</a:t>
            </a:r>
          </a:p>
        </p:txBody>
      </p:sp>
    </p:spTree>
    <p:extLst>
      <p:ext uri="{BB962C8B-B14F-4D97-AF65-F5344CB8AC3E}">
        <p14:creationId xmlns:p14="http://schemas.microsoft.com/office/powerpoint/2010/main" val="10361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build="p" bldLvl="5" autoUpdateAnimBg="0" advAuto="0"/>
      <p:bldP spid="82961" grpId="0" animBg="1"/>
      <p:bldP spid="82965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2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103-7603-4F59-9985-A0E0D7616982}" type="slidenum">
              <a:rPr lang="en-US"/>
              <a:pPr/>
              <a:t>80</a:t>
            </a:fld>
            <a:endParaRPr lang="en-US"/>
          </a:p>
        </p:txBody>
      </p:sp>
      <p:sp>
        <p:nvSpPr>
          <p:cNvPr id="839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F35C0FEB-3123-476D-8041-763AEFBCA48E}" type="slidenum">
              <a:rPr lang="en-US" sz="1400">
                <a:cs typeface="Times New Roman" charset="0"/>
              </a:rPr>
              <a:pPr algn="ctr"/>
              <a:t>80</a:t>
            </a:fld>
            <a:endParaRPr lang="en-US" sz="1400">
              <a:cs typeface="Times New Roman" charset="0"/>
            </a:endParaRPr>
          </a:p>
        </p:txBody>
      </p:sp>
      <p:sp>
        <p:nvSpPr>
          <p:cNvPr id="83972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4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5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6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7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8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9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0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1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2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3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4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5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6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9 inliers</a:t>
            </a:r>
          </a:p>
        </p:txBody>
      </p:sp>
      <p:grpSp>
        <p:nvGrpSpPr>
          <p:cNvPr id="83987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3988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89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0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1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2" name="Oval 24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3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4" name="Oval 26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48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 bldLvl="5" autoUpdateAnimBg="0" advAuto="0"/>
      <p:bldP spid="83985" grpId="0" animBg="1"/>
      <p:bldP spid="83986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450B7-DE26-4E38-B542-266E10F1B1E9}" type="slidenum">
              <a:rPr lang="en-US"/>
              <a:pPr/>
              <a:t>81</a:t>
            </a:fld>
            <a:endParaRPr lang="en-US"/>
          </a:p>
        </p:txBody>
      </p:sp>
      <p:sp>
        <p:nvSpPr>
          <p:cNvPr id="849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6404B3-0E6E-41E7-B66D-B9EB83FF7632}" type="slidenum">
              <a:rPr lang="en-US" sz="1400">
                <a:cs typeface="Times New Roman" charset="0"/>
              </a:rPr>
              <a:pPr algn="ctr"/>
              <a:t>81</a:t>
            </a:fld>
            <a:endParaRPr lang="en-US" sz="1400">
              <a:cs typeface="Times New Roman" charset="0"/>
            </a:endParaRP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8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9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0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1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2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3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4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5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6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7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8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rot="10800000" flipH="1">
            <a:off x="542925" y="3330575"/>
            <a:ext cx="4335463" cy="2286000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10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8 inliers</a:t>
            </a:r>
          </a:p>
        </p:txBody>
      </p:sp>
      <p:grpSp>
        <p:nvGrpSpPr>
          <p:cNvPr id="85011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5012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3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4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5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6" name="Oval 24"/>
            <p:cNvSpPr>
              <a:spLocks/>
            </p:cNvSpPr>
            <p:nvPr/>
          </p:nvSpPr>
          <p:spPr bwMode="auto">
            <a:xfrm>
              <a:off x="87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7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585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build="p" bldLvl="5" autoUpdateAnimBg="0" advAuto="0"/>
      <p:bldP spid="85009" grpId="0" animBg="1"/>
      <p:bldP spid="85010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95A78-9545-45DD-8BC2-5DAA4627D6E6}" type="slidenum">
              <a:rPr lang="en-US"/>
              <a:pPr/>
              <a:t>82</a:t>
            </a:fld>
            <a:endParaRPr lang="en-US"/>
          </a:p>
        </p:txBody>
      </p:sp>
      <p:sp>
        <p:nvSpPr>
          <p:cNvPr id="860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Use biggest set of inliers</a:t>
            </a:r>
          </a:p>
          <a:p>
            <a:r>
              <a:rPr lang="en-US"/>
              <a:t>Do least-square fit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208664EE-DE0A-49A8-A856-5BC3C5C5F96A}" type="slidenum">
              <a:rPr lang="en-US" sz="1400">
                <a:cs typeface="Times New Roman" charset="0"/>
              </a:rPr>
              <a:pPr algn="ctr"/>
              <a:t>82</a:t>
            </a:fld>
            <a:endParaRPr lang="en-US" sz="1400">
              <a:cs typeface="Times New Roman" charset="0"/>
            </a:endParaRPr>
          </a:p>
        </p:txBody>
      </p:sp>
      <p:sp>
        <p:nvSpPr>
          <p:cNvPr id="8602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3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F691E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6035" name="Oval 19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6" name="Oval 20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7" name="Oval 21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8" name="Oval 22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9" name="Oval 23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0" name="Oval 24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1" name="Oval 25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066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 bldLvl="5" autoUpdateAnimBg="0" advAuto="0"/>
      <p:bldP spid="8603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3BBF-677D-4CB7-9930-8D2CF99A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still needs to be fixed?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F90AA-97BF-40F6-86E5-E7AEA50F6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planar projections may not work so well</a:t>
            </a:r>
          </a:p>
          <a:p>
            <a:r>
              <a:rPr lang="en-US" dirty="0"/>
              <a:t>Your homework has extra credit for using cylindrical projections instead.</a:t>
            </a:r>
          </a:p>
          <a:p>
            <a:r>
              <a:rPr lang="en-US" dirty="0"/>
              <a:t>Here’s the idea.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24984-853F-4C6B-93A3-06305FC4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148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Panorama algorithm:</a:t>
            </a:r>
            <a:endParaRPr/>
          </a:p>
        </p:txBody>
      </p:sp>
      <p:sp>
        <p:nvSpPr>
          <p:cNvPr id="420" name="Google Shape;420;p6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Find corners in both images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Calculate descriptors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Match descriptors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RANSAC to find homography</a:t>
            </a:r>
            <a:br>
              <a:rPr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Stitch together images with homography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1" name="Google Shape;421;p6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7381276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Stitching panoramas:</a:t>
            </a:r>
            <a:endParaRPr/>
          </a:p>
        </p:txBody>
      </p:sp>
      <p:sp>
        <p:nvSpPr>
          <p:cNvPr id="427" name="Google Shape;427;p62"/>
          <p:cNvSpPr txBox="1">
            <a:spLocks noGrp="1"/>
          </p:cNvSpPr>
          <p:nvPr>
            <p:ph type="body" idx="1"/>
          </p:nvPr>
        </p:nvSpPr>
        <p:spPr>
          <a:xfrm>
            <a:off x="223800" y="1571350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 know homography is right choice under certain assumption: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>
                <a:solidFill>
                  <a:schemeClr val="dk1"/>
                </a:solidFill>
              </a:rPr>
              <a:t>Assume we are taking multiple images of planar object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8" name="Google Shape;428;p6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29" name="Google Shape;429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7513" y="2986150"/>
            <a:ext cx="3568974" cy="28986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8A6263-1059-40B9-8145-3B040ADEC97B}"/>
              </a:ext>
            </a:extLst>
          </p:cNvPr>
          <p:cNvSpPr txBox="1"/>
          <p:nvPr/>
        </p:nvSpPr>
        <p:spPr>
          <a:xfrm>
            <a:off x="3444240" y="5860002"/>
            <a:ext cx="1706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homography</a:t>
            </a:r>
            <a:r>
              <a:rPr lang="en-US" dirty="0">
                <a:solidFill>
                  <a:srgbClr val="FF0000"/>
                </a:solidFill>
              </a:rPr>
              <a:t> 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527FAE-A81B-403A-9C54-FB122FF125A7}"/>
              </a:ext>
            </a:extLst>
          </p:cNvPr>
          <p:cNvSpPr txBox="1"/>
          <p:nvPr/>
        </p:nvSpPr>
        <p:spPr>
          <a:xfrm>
            <a:off x="4013200" y="2641616"/>
            <a:ext cx="1026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3D</a:t>
            </a:r>
          </a:p>
        </p:txBody>
      </p:sp>
    </p:spTree>
    <p:extLst>
      <p:ext uri="{BB962C8B-B14F-4D97-AF65-F5344CB8AC3E}">
        <p14:creationId xmlns:p14="http://schemas.microsoft.com/office/powerpoint/2010/main" val="37384232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35" name="Google Shape;435;p6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36" name="Google Shape;436;p6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37" name="Google Shape;43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9789" y="1622125"/>
            <a:ext cx="4924425" cy="3695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483115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43" name="Google Shape;443;p6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44" name="Google Shape;444;p6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45" name="Google Shape;445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0601" y="1622114"/>
            <a:ext cx="6962775" cy="4333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07815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51" name="Google Shape;451;p6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52" name="Google Shape;452;p6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53" name="Google Shape;453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3412" y="857250"/>
            <a:ext cx="5977179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832090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6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59" name="Google Shape;459;p6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0" name="Google Shape;460;p6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61" name="Google Shape;46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4986" y="857251"/>
            <a:ext cx="7444831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943702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67" name="Google Shape;467;p6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68" name="Google Shape;468;p6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69" name="Google Shape;46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857238"/>
            <a:ext cx="9143999" cy="5090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839442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In practice:</a:t>
            </a:r>
            <a:endParaRPr/>
          </a:p>
        </p:txBody>
      </p:sp>
      <p:sp>
        <p:nvSpPr>
          <p:cNvPr id="475" name="Google Shape;475;p6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76" name="Google Shape;476;p6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77" name="Google Shape;477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12039"/>
            <a:ext cx="9143998" cy="48339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661899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6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83" name="Google Shape;483;p6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84" name="Google Shape;484;p6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85" name="Google Shape;485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860954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7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91" name="Google Shape;491;p7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92" name="Google Shape;492;p7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93" name="Google Shape;49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49040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499" name="Google Shape;499;p7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0" name="Google Shape;500;p7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1" name="Google Shape;50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770848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07" name="Google Shape;507;p7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8" name="Google Shape;508;p7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09" name="Google Shape;509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458433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7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15" name="Google Shape;515;p7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16" name="Google Shape;516;p7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17" name="Google Shape;517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38505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23" name="Google Shape;523;p7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24" name="Google Shape;524;p7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25" name="Google Shape;525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738950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31" name="Google Shape;531;p7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32" name="Google Shape;532;p7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33" name="Google Shape;53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907892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39" name="Google Shape;539;p7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0" name="Google Shape;540;p7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41" name="Google Shape;54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427091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What’s happening?</a:t>
            </a:r>
            <a:endParaRPr/>
          </a:p>
        </p:txBody>
      </p:sp>
      <p:sp>
        <p:nvSpPr>
          <p:cNvPr id="547" name="Google Shape;547;p7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48" name="Google Shape;548;p7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49" name="Google Shape;54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50858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55" name="Google Shape;555;p7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56" name="Google Shape;556;p7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57" name="Google Shape;55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1701" y="1622125"/>
            <a:ext cx="6380598" cy="42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69469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63" name="Google Shape;563;p7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4" name="Google Shape;564;p7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5" name="Google Shape;565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312" y="1622126"/>
            <a:ext cx="7017374" cy="4255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959287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Very bad for big panoramas!</a:t>
            </a:r>
            <a:endParaRPr/>
          </a:p>
        </p:txBody>
      </p:sp>
      <p:sp>
        <p:nvSpPr>
          <p:cNvPr id="571" name="Google Shape;571;p8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72" name="Google Shape;572;p8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3" name="Google Shape;573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218" y="1622125"/>
            <a:ext cx="8821571" cy="42557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686964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Fails :-(</a:t>
            </a:r>
            <a:endParaRPr/>
          </a:p>
        </p:txBody>
      </p:sp>
      <p:sp>
        <p:nvSpPr>
          <p:cNvPr id="579" name="Google Shape;579;p8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0" name="Google Shape;580;p8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1" name="Google Shape;581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6978" y="1622125"/>
            <a:ext cx="7850046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8150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587" name="Google Shape;587;p8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88" name="Google Shape;588;p8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280670417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594" name="Google Shape;594;p8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95" name="Google Shape;595;p8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6" name="Google Shape;59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4679783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02" name="Google Shape;602;p8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03" name="Google Shape;603;p8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4" name="Google Shape;604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20746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10" name="Google Shape;610;p8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1" name="Google Shape;611;p8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2" name="Google Shape;61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910663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18" name="Google Shape;618;p8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9" name="Google Shape;619;p8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2018655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26" name="Google Shape;626;p8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27" name="Google Shape;627;p8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8" name="Google Shape;628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286" y="734426"/>
            <a:ext cx="8817430" cy="51435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9055814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 we fix it? Cylinders!</a:t>
            </a:r>
            <a:endParaRPr/>
          </a:p>
        </p:txBody>
      </p:sp>
      <p:sp>
        <p:nvSpPr>
          <p:cNvPr id="634" name="Google Shape;634;p8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35" name="Google Shape;635;p8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6" name="Google Shape;63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3651" y="1622125"/>
            <a:ext cx="7296710" cy="42558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AB7057C-BC48-48E6-8A6E-3D72D2F9E362}"/>
              </a:ext>
            </a:extLst>
          </p:cNvPr>
          <p:cNvSpPr txBox="1"/>
          <p:nvPr/>
        </p:nvSpPr>
        <p:spPr>
          <a:xfrm>
            <a:off x="487680" y="5953760"/>
            <a:ext cx="6090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xc,yc</a:t>
            </a:r>
            <a:r>
              <a:rPr lang="en-US" dirty="0">
                <a:solidFill>
                  <a:srgbClr val="FF0000"/>
                </a:solidFill>
              </a:rPr>
              <a:t>) = center of projection and f = focal length of camera</a:t>
            </a:r>
          </a:p>
        </p:txBody>
      </p:sp>
    </p:spTree>
    <p:extLst>
      <p:ext uri="{BB962C8B-B14F-4D97-AF65-F5344CB8AC3E}">
        <p14:creationId xmlns:p14="http://schemas.microsoft.com/office/powerpoint/2010/main" val="229819263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Dependant on focal length!</a:t>
            </a:r>
            <a:endParaRPr/>
          </a:p>
        </p:txBody>
      </p:sp>
      <p:sp>
        <p:nvSpPr>
          <p:cNvPr id="642" name="Google Shape;642;p8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43" name="Google Shape;643;p8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4" name="Google Shape;644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0151" y="1622126"/>
            <a:ext cx="6383699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41539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  f = 300								 f = 500</a:t>
            </a:r>
            <a:endParaRPr/>
          </a:p>
        </p:txBody>
      </p:sp>
      <p:sp>
        <p:nvSpPr>
          <p:cNvPr id="650" name="Google Shape;650;p9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51" name="Google Shape;651;p9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2" name="Google Shape;65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2868724" cy="42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10896" y="1622126"/>
            <a:ext cx="4003604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35511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1000</a:t>
            </a:r>
            <a:endParaRPr/>
          </a:p>
        </p:txBody>
      </p:sp>
      <p:sp>
        <p:nvSpPr>
          <p:cNvPr id="659" name="Google Shape;659;p9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0" name="Google Shape;660;p9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1" name="Google Shape;66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92426" y="1622126"/>
            <a:ext cx="5359155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17377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1400</a:t>
            </a:r>
            <a:endParaRPr/>
          </a:p>
        </p:txBody>
      </p:sp>
      <p:sp>
        <p:nvSpPr>
          <p:cNvPr id="667" name="Google Shape;667;p92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8" name="Google Shape;668;p92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9" name="Google Shape;669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79639" y="1622126"/>
            <a:ext cx="5784735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3373714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10,000</a:t>
            </a:r>
            <a:endParaRPr/>
          </a:p>
        </p:txBody>
      </p:sp>
      <p:sp>
        <p:nvSpPr>
          <p:cNvPr id="675" name="Google Shape;675;p93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76" name="Google Shape;676;p93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7" name="Google Shape;677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039" y="1622126"/>
            <a:ext cx="6367937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7996084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r>
              <a:rPr lang="en"/>
              <a:t>f = 10,000</a:t>
            </a:r>
            <a:endParaRPr/>
          </a:p>
        </p:txBody>
      </p:sp>
      <p:sp>
        <p:nvSpPr>
          <p:cNvPr id="683" name="Google Shape;683;p94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84" name="Google Shape;684;p94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5" name="Google Shape;68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88039" y="1622126"/>
            <a:ext cx="6367937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48657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691" name="Google Shape;691;p95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92" name="Google Shape;692;p95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3" name="Google Shape;693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4526" y="378887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8376" y="92047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8501" y="385425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6" name="Google Shape;696;p9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7251" y="168750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7" name="Google Shape;697;p9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28901" y="104942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9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33876" y="2517750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9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80251" y="2102625"/>
            <a:ext cx="3039975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0" name="Google Shape;700;p9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81751" y="3281750"/>
            <a:ext cx="3039975" cy="21013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445577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06" name="Google Shape;706;p96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07" name="Google Shape;707;p96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8" name="Google Shape;708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7614" y="1622126"/>
            <a:ext cx="6728773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6038837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14" name="Google Shape;714;p97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15" name="Google Shape;715;p97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6" name="Google Shape;716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021" y="1622125"/>
            <a:ext cx="8161966" cy="425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792001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22" name="Google Shape;722;p9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23" name="Google Shape;723;p98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4" name="Google Shape;72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38" y="1622126"/>
            <a:ext cx="9104723" cy="4255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747707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</a:t>
            </a:r>
            <a:endParaRPr/>
          </a:p>
        </p:txBody>
      </p:sp>
      <p:sp>
        <p:nvSpPr>
          <p:cNvPr id="730" name="Google Shape;730;p99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1" name="Google Shape;731;p99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2" name="Google Shape;73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91336"/>
            <a:ext cx="9143996" cy="37173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8651686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Does it work? Yay!</a:t>
            </a:r>
            <a:endParaRPr/>
          </a:p>
        </p:txBody>
      </p:sp>
      <p:sp>
        <p:nvSpPr>
          <p:cNvPr id="738" name="Google Shape;738;p10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9" name="Google Shape;739;p100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0" name="Google Shape;740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93476"/>
            <a:ext cx="9144006" cy="33130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250379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Where are we?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>
            <a:normAutofit fontScale="92500" lnSpcReduction="20000"/>
          </a:bodyPr>
          <a:lstStyle/>
          <a:p>
            <a:r>
              <a:rPr lang="en-US" dirty="0">
                <a:solidFill>
                  <a:srgbClr val="0070C0"/>
                </a:solidFill>
              </a:rPr>
              <a:t>We are going to build a panorama from two (or more) images.</a:t>
            </a:r>
          </a:p>
          <a:p>
            <a:r>
              <a:rPr lang="en-US" dirty="0">
                <a:solidFill>
                  <a:srgbClr val="0070C0"/>
                </a:solidFill>
              </a:rPr>
              <a:t>We need to learn about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Finding interest points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Describing small patches about such points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Finding matches between pairs of such points on two images, using the descriptors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Selecting the best set of matches and saving them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Constructing </a:t>
            </a:r>
            <a:r>
              <a:rPr lang="en-US" dirty="0" err="1">
                <a:solidFill>
                  <a:srgbClr val="0070C0"/>
                </a:solidFill>
              </a:rPr>
              <a:t>homographies</a:t>
            </a:r>
            <a:r>
              <a:rPr lang="en-US" dirty="0">
                <a:solidFill>
                  <a:srgbClr val="0070C0"/>
                </a:solidFill>
              </a:rPr>
              <a:t> (transformations) from one image to the other and picking the best one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Stitching the images together to make the panorama</a:t>
            </a:r>
          </a:p>
          <a:p>
            <a:pPr marL="382588" indent="-342900"/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&amp;=&amp; \frac{&#10;h_{00} x_i + h_{01} y_i  + h_{02}&#10;}{&#10;h_{20} x_i + h_{21} y_i  + h_{22} \quad&#10;} \\&#10;\\&#10;y'_i  &amp;=&amp; \frac{&#10;h_{10} x_i + h_{11} y_i  + h_{12}&#10;}{&#10;h_{20} x_i + h_{21} y_i  + h_{22} \quad&#10;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083.625"/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i &amp; y_i &amp; 1 &amp; 0 &amp; 0 &amp; 0 &amp; -x'_i x_i &amp; -x'_i y_i  &amp; -x'_i \\&#10;0 &amp; 0 &amp; 0 &amp; x_i &amp; y_i &amp; 1 &amp;  -y'_i x_i &amp; -y'_i y_i  &amp; -y'_i}&#10;\matrx{c}{ h_{00} \\ h_{01} \\ h_{02}  \\ h_{10} \\ h_{11} \\ h_{12} \\  h_{20} \\ h_{21} \\ h_{22} } =&#10; \matrx{c}{0 \\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039.375"/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1 &amp; y_1 &amp; 1 &amp; 0 &amp; 0 &amp; 0 &amp; -x'_1 x_1 &amp; -x'_1 y_1  &amp; -x'_1 \\&#10;0 &amp; 0 &amp; 0 &amp; x_1 &amp; y_1 &amp; 1 &amp;  -y'_1 x_1 &amp; -y'_1 y_1  &amp; -y'_1 \\&#10;\multicolumn{9}{c}{\vdots} \\&#10;x_n &amp; y_n &amp; 1 &amp; 0 &amp; 0 &amp; 0 &amp; -x'_n x_n &amp; -x'_n y_n  &amp; -x'_n \\&#10;0 &amp; 0 &amp; 0 &amp; x_n &amp; y_n &amp; 1 &amp;  -y'_n x_n &amp; -y'_n y_n  &amp; -y'_n \\&#10;}&#10;\matrx{c}{ h_{00} \\ h_{01} \\ h_{02}  \\ h_{10} \\ h_{11} \\ h_{12} \\  h_{20} \\ h_{21} \\ h_{22} } =&#10; \matrx{c}{0 \\0 \\ \vdots \\0 \\ 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215.75"/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minimize $\|\bf Ah - 0\|^2$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TIMEOUT" val="(none)"/>
  <p:tag name="BOXWIDTH" val="348"/>
  <p:tag name="BOXHEIGHT" val="276"/>
  <p:tag name="BOXFONT" val="10"/>
  <p:tag name="BOXWRAP" val="False"/>
  <p:tag name="WORKAROUNDTRANSPARENCYBUG" val="False"/>
  <p:tag name="BITMAPFORMAT" val="bmp256"/>
  <p:tag name="DEBUGINTERACTIVE" val="True"/>
  <p:tag name="ORIGWIDTH" val="193.875"/>
  <p:tag name="PICTUREFILESIZE" val="81878"/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2726</TotalTime>
  <Words>2954</Words>
  <Application>Microsoft Office PowerPoint</Application>
  <PresentationFormat>On-screen Show (4:3)</PresentationFormat>
  <Paragraphs>624</Paragraphs>
  <Slides>124</Slides>
  <Notes>73</Notes>
  <HiddenSlides>1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124</vt:i4>
      </vt:variant>
    </vt:vector>
  </HeadingPairs>
  <TitlesOfParts>
    <vt:vector size="138" baseType="lpstr">
      <vt:lpstr>ＭＳ Ｐゴシック</vt:lpstr>
      <vt:lpstr>宋体</vt:lpstr>
      <vt:lpstr>Arial</vt:lpstr>
      <vt:lpstr>Arial Rounded MT Bold</vt:lpstr>
      <vt:lpstr>AvantGarde Bk BT</vt:lpstr>
      <vt:lpstr>Calibri</vt:lpstr>
      <vt:lpstr>Consolas</vt:lpstr>
      <vt:lpstr>Symbol</vt:lpstr>
      <vt:lpstr>Times New Roman</vt:lpstr>
      <vt:lpstr>Zapf Dingbats</vt:lpstr>
      <vt:lpstr>ヒラギノ明朝 ProN W3</vt:lpstr>
      <vt:lpstr>Office Theme</vt:lpstr>
      <vt:lpstr>Bitmap Image</vt:lpstr>
      <vt:lpstr>CorelDRAW</vt:lpstr>
      <vt:lpstr>  Computer Vision   CSE 455 Describing and Matching  Linda Shapiro Professor of Computer Science &amp; Engineering Professor of Electrical Engineering</vt:lpstr>
      <vt:lpstr>Review</vt:lpstr>
      <vt:lpstr>PowerPoint Presentation</vt:lpstr>
      <vt:lpstr>From HW3: Structure matrix</vt:lpstr>
      <vt:lpstr>Estimating Response</vt:lpstr>
      <vt:lpstr>Harris Corner Detector</vt:lpstr>
      <vt:lpstr>PowerPoint Presentation</vt:lpstr>
      <vt:lpstr>PowerPoint Presentation</vt:lpstr>
      <vt:lpstr>Lowe’s Pyramid Scheme</vt:lpstr>
      <vt:lpstr>Key point localization</vt:lpstr>
      <vt:lpstr>PowerPoint Presentation</vt:lpstr>
      <vt:lpstr>  Important Point</vt:lpstr>
      <vt:lpstr>Descriptors</vt:lpstr>
      <vt:lpstr>Simple Normalized Descriptor</vt:lpstr>
      <vt:lpstr>Properties of our Descriptor</vt:lpstr>
      <vt:lpstr>PowerPoint Presentation</vt:lpstr>
      <vt:lpstr>PowerPoint Presentation</vt:lpstr>
      <vt:lpstr>  </vt:lpstr>
      <vt:lpstr>SIFT descriptor</vt:lpstr>
      <vt:lpstr>SIFT descriptor</vt:lpstr>
      <vt:lpstr>PowerPoint Presentation</vt:lpstr>
      <vt:lpstr>PowerPoint Presentation</vt:lpstr>
      <vt:lpstr>SIFT descriptor</vt:lpstr>
      <vt:lpstr>Properties of SIFT</vt:lpstr>
      <vt:lpstr>Example</vt:lpstr>
      <vt:lpstr>Matching with Features</vt:lpstr>
      <vt:lpstr>Matching with Features</vt:lpstr>
      <vt:lpstr>How do you find correspondences?</vt:lpstr>
      <vt:lpstr>Find the best matches</vt:lpstr>
      <vt:lpstr>Matching with Features</vt:lpstr>
      <vt:lpstr>PowerPoint Presentation</vt:lpstr>
      <vt:lpstr>How to do it?</vt:lpstr>
      <vt:lpstr>1. Take a sequence of images from the same position </vt:lpstr>
      <vt:lpstr>2. Compute transformation between images</vt:lpstr>
      <vt:lpstr>3. Shift the images to overlap</vt:lpstr>
      <vt:lpstr>4. Blend the two together to create a mosaic </vt:lpstr>
      <vt:lpstr>5. Repeat for all images</vt:lpstr>
      <vt:lpstr>How to do it?</vt:lpstr>
      <vt:lpstr>Compute Transformations</vt:lpstr>
      <vt:lpstr>Image reprojection</vt:lpstr>
      <vt:lpstr>Example</vt:lpstr>
      <vt:lpstr>Image reprojection</vt:lpstr>
      <vt:lpstr>Motion models</vt:lpstr>
      <vt:lpstr>Projective transformations</vt:lpstr>
      <vt:lpstr>Parametric (global) warping</vt:lpstr>
      <vt:lpstr>2D coordinate transformations</vt:lpstr>
      <vt:lpstr>Image Warping</vt:lpstr>
      <vt:lpstr>Inverse Warping</vt:lpstr>
      <vt:lpstr>Inverse Warping</vt:lpstr>
      <vt:lpstr>Interpolation</vt:lpstr>
      <vt:lpstr>Motion models</vt:lpstr>
      <vt:lpstr>Finding the transformation</vt:lpstr>
      <vt:lpstr>Plane perspective mosaics</vt:lpstr>
      <vt:lpstr>Simple case: translations</vt:lpstr>
      <vt:lpstr>Simple case: translations</vt:lpstr>
      <vt:lpstr>Simple case: translations</vt:lpstr>
      <vt:lpstr>Simple case: translations</vt:lpstr>
      <vt:lpstr>Least squares formulation</vt:lpstr>
      <vt:lpstr>Least squares formulation</vt:lpstr>
      <vt:lpstr>Solving for translations</vt:lpstr>
      <vt:lpstr>Least squares</vt:lpstr>
      <vt:lpstr>Affine transformations</vt:lpstr>
      <vt:lpstr>Affine transformations</vt:lpstr>
      <vt:lpstr>Affine transformations</vt:lpstr>
      <vt:lpstr>Solving for homographies</vt:lpstr>
      <vt:lpstr>Solving for homographies</vt:lpstr>
      <vt:lpstr>Solving for homographies</vt:lpstr>
      <vt:lpstr>Direct Linear Transforms (n points)</vt:lpstr>
      <vt:lpstr>Direct Linear Transforms</vt:lpstr>
      <vt:lpstr>Answer from Sameer Agarwal (Dr. Rome in a Day)</vt:lpstr>
      <vt:lpstr>Matching features</vt:lpstr>
      <vt:lpstr>RAndom SAmple Consensus</vt:lpstr>
      <vt:lpstr>RAndom SAmple Consensus</vt:lpstr>
      <vt:lpstr>Least squares fit (from inliers)</vt:lpstr>
      <vt:lpstr>PowerPoint Presentation</vt:lpstr>
      <vt:lpstr>RANSAC for estimating homography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What still needs to be fixed?</vt:lpstr>
      <vt:lpstr>Panorama algorithm:</vt:lpstr>
      <vt:lpstr>Stitching panoramas:</vt:lpstr>
      <vt:lpstr>In practice:</vt:lpstr>
      <vt:lpstr>In practice:</vt:lpstr>
      <vt:lpstr>In practice:</vt:lpstr>
      <vt:lpstr>In practice:</vt:lpstr>
      <vt:lpstr>In practice:</vt:lpstr>
      <vt:lpstr>In practice: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What’s happening?</vt:lpstr>
      <vt:lpstr>Very bad for big panoramas!</vt:lpstr>
      <vt:lpstr>Very bad for big panoramas!</vt:lpstr>
      <vt:lpstr>Very bad for big panoramas!</vt:lpstr>
      <vt:lpstr>Fails :-(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How do we fix it? Cylinders!</vt:lpstr>
      <vt:lpstr>Dependant on focal length!</vt:lpstr>
      <vt:lpstr>  f = 300         f = 500</vt:lpstr>
      <vt:lpstr>f = 1000</vt:lpstr>
      <vt:lpstr>f = 1400</vt:lpstr>
      <vt:lpstr>f = 10,000</vt:lpstr>
      <vt:lpstr>f = 10,000</vt:lpstr>
      <vt:lpstr>Does it work?</vt:lpstr>
      <vt:lpstr>Does it work?</vt:lpstr>
      <vt:lpstr>Does it work?</vt:lpstr>
      <vt:lpstr>Does it work?</vt:lpstr>
      <vt:lpstr>Does it work?</vt:lpstr>
      <vt:lpstr>Does it work? Yay!</vt:lpstr>
      <vt:lpstr>Where are we?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278</cp:revision>
  <dcterms:created xsi:type="dcterms:W3CDTF">2013-01-06T19:09:38Z</dcterms:created>
  <dcterms:modified xsi:type="dcterms:W3CDTF">2020-04-20T20:01:21Z</dcterms:modified>
</cp:coreProperties>
</file>