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43" r:id="rId59"/>
    <p:sldId id="344" r:id="rId60"/>
    <p:sldId id="345" r:id="rId61"/>
    <p:sldId id="346" r:id="rId62"/>
    <p:sldId id="347" r:id="rId63"/>
    <p:sldId id="340" r:id="rId64"/>
    <p:sldId id="341" r:id="rId65"/>
    <p:sldId id="315" r:id="rId66"/>
    <p:sldId id="348" r:id="rId67"/>
    <p:sldId id="349" r:id="rId68"/>
    <p:sldId id="318" r:id="rId69"/>
    <p:sldId id="350" r:id="rId70"/>
    <p:sldId id="319" r:id="rId71"/>
    <p:sldId id="351" r:id="rId72"/>
    <p:sldId id="320" r:id="rId73"/>
    <p:sldId id="321" r:id="rId74"/>
    <p:sldId id="322" r:id="rId75"/>
    <p:sldId id="323" r:id="rId76"/>
    <p:sldId id="352" r:id="rId77"/>
    <p:sldId id="353" r:id="rId78"/>
    <p:sldId id="342" r:id="rId79"/>
    <p:sldId id="324" r:id="rId80"/>
    <p:sldId id="354" r:id="rId81"/>
    <p:sldId id="355" r:id="rId82"/>
    <p:sldId id="356" r:id="rId83"/>
    <p:sldId id="357" r:id="rId84"/>
    <p:sldId id="358" r:id="rId85"/>
    <p:sldId id="359" r:id="rId86"/>
    <p:sldId id="360" r:id="rId87"/>
    <p:sldId id="361" r:id="rId88"/>
    <p:sldId id="362" r:id="rId89"/>
    <p:sldId id="363" r:id="rId90"/>
    <p:sldId id="364" r:id="rId91"/>
    <p:sldId id="365" r:id="rId92"/>
    <p:sldId id="366" r:id="rId93"/>
    <p:sldId id="367" r:id="rId94"/>
    <p:sldId id="369" r:id="rId95"/>
    <p:sldId id="370" r:id="rId96"/>
    <p:sldId id="371" r:id="rId97"/>
    <p:sldId id="372" r:id="rId98"/>
    <p:sldId id="373" r:id="rId99"/>
    <p:sldId id="374" r:id="rId100"/>
    <p:sldId id="375" r:id="rId101"/>
    <p:sldId id="376" r:id="rId102"/>
    <p:sldId id="377" r:id="rId10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10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image" Target="../media/image46.png"/><Relationship Id="rId6" Type="http://schemas.openxmlformats.org/officeDocument/2006/relationships/image" Target="../media/image48.png"/><Relationship Id="rId5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2E906F3-791A-4267-A61F-2E578EDE005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6D5E34A-7451-4200-A721-8926F9B74BF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986680C-F5A6-4DA8-A6A0-4D91233F892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F8270E8-D098-4814-8246-6EBBF2A53D5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881FDF2-30F8-4E1E-8433-31A3E07BBE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09CFBA93-4C75-46C4-83B4-F3DD29499C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E502B52-B026-4CA5-B50C-B6B93C9555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89DBAF73-A296-40BE-95C3-DAA74D0C6B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D148C3-CC67-4556-A6F1-57106F1DBD39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0B1E8DB7-9072-4D45-BE32-7B474CE34B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FEBD6344-3EF5-4144-8A83-D9D1C0D98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9D26565-7AD6-47EE-A53C-47C654FF4B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07D531-A85A-41DD-B6F9-4A706DC6F3A5}" type="slidenum">
              <a:rPr lang="en-US" altLang="en-US" smtClean="0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2AEAE1F3-D15F-412C-B9D4-AC24264751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2E8C8176-F708-405C-862C-4315223561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Difficulties:  Size Variation, </a:t>
            </a:r>
          </a:p>
        </p:txBody>
      </p:sp>
    </p:spTree>
    <p:extLst>
      <p:ext uri="{BB962C8B-B14F-4D97-AF65-F5344CB8AC3E}">
        <p14:creationId xmlns:p14="http://schemas.microsoft.com/office/powerpoint/2010/main" val="1511104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04846BFF-5D33-449A-9CF1-46DBDA1AA3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F7C709-19D8-4524-915B-64EAD76C3405}" type="slidenum">
              <a:rPr lang="en-US" altLang="en-US" smtClean="0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330B26E5-68DF-425F-8EA4-72DF45B608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E6986274-8D32-405D-9D7C-1E4E0CCD31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276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8E8D8621-41D2-447A-9469-82B4A4E8A6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7BD907-AD4C-4472-9CFF-5D53A7912DC4}" type="slidenum">
              <a:rPr lang="en-US" altLang="en-US" smtClean="0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902A3A79-7E10-412B-BC4F-465EE396F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2E3F550E-23B1-444C-9A91-E1F00564CD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00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ECC88D6D-1686-4A3A-853E-3F730E605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BFF5D9-847A-4923-82AC-400F2092171A}" type="slidenum">
              <a:rPr lang="en-US" altLang="en-US" smtClean="0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8DBE7F8A-DBF2-4656-AD5E-0D41E104BA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82B997BC-547B-4155-AA0E-2B3734AA14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621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EA49C89D-2F1B-44B9-8D59-38BD9D48B0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41AE9D-A82F-409F-AA3D-68FF71D1EF02}" type="slidenum">
              <a:rPr lang="en-US" altLang="en-US" smtClean="0"/>
              <a:pPr>
                <a:spcBef>
                  <a:spcPct val="0"/>
                </a:spcBef>
              </a:pPr>
              <a:t>51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B9BB6D3-FFF8-4931-87CD-ABADA91C0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F1F8F521-D332-4580-9B99-C3D7886CF2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318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A4C2B2A2-19F5-4E34-8732-F36B60CC73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BB5D2B-B16F-43DD-B69A-6A06DA008D8D}" type="slidenum">
              <a:rPr lang="en-US" altLang="en-US" smtClean="0"/>
              <a:pPr>
                <a:spcBef>
                  <a:spcPct val="0"/>
                </a:spcBef>
              </a:pPr>
              <a:t>52</a:t>
            </a:fld>
            <a:endParaRPr lang="en-US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02EB6156-8238-4C80-B28A-298A34DC06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A008D1AF-6BB9-4D50-BB16-78CA13DE69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9589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1F0F1970-5FF4-43CA-8108-EC059C2616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19118D-1DA2-400D-BD97-AB874E5A17FE}" type="slidenum">
              <a:rPr lang="en-US" altLang="en-US" smtClean="0"/>
              <a:pPr>
                <a:spcBef>
                  <a:spcPct val="0"/>
                </a:spcBef>
              </a:pPr>
              <a:t>53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66E1BF2E-3875-4E3C-A4DF-55DB80C17D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964AA17A-6604-41EB-A4CF-95861B8F5B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9058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DC19CDBC-3C14-4E4E-86A5-C5EBB4FC84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A7A102-2544-4912-B9CC-46E55C41ED72}" type="slidenum">
              <a:rPr lang="en-US" altLang="en-US" smtClean="0"/>
              <a:pPr>
                <a:spcBef>
                  <a:spcPct val="0"/>
                </a:spcBef>
              </a:pPr>
              <a:t>54</a:t>
            </a:fld>
            <a:endParaRPr lang="en-US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A95D43CC-C887-480C-B313-133F0968DC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80B6671E-D444-43A1-990F-15C49AA5F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3048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74F9F5E-4CAD-4001-BA4A-449DAA5EDF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6BCFD4-0BC3-4906-ABEC-8C2061607470}" type="slidenum">
              <a:rPr lang="en-US" altLang="en-US" smtClean="0"/>
              <a:pPr>
                <a:spcBef>
                  <a:spcPct val="0"/>
                </a:spcBef>
              </a:pPr>
              <a:t>55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1B505B58-7318-4228-B79D-235F2FB2C1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4613" y="915988"/>
            <a:ext cx="4167187" cy="3127375"/>
          </a:xfrm>
          <a:solidFill>
            <a:srgbClr val="FFFFFF"/>
          </a:solidFill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B0E8465A-5633-4CD9-992B-607E0D90A0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6163" y="4351338"/>
            <a:ext cx="4767262" cy="347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457200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8260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1">
            <a:extLst>
              <a:ext uri="{FF2B5EF4-FFF2-40B4-BE49-F238E27FC236}">
                <a16:creationId xmlns:a16="http://schemas.microsoft.com/office/drawing/2014/main" id="{9C16547B-FC70-4EE9-BB24-DF7E0BC692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C29A4CF-EC35-480D-8D46-E3F878C0C053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96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D237251F-AB5A-4691-A22A-4820A5AAF2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B3ACF35A-95C9-454B-B5C5-22C9FB397D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4209411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31">
            <a:extLst>
              <a:ext uri="{FF2B5EF4-FFF2-40B4-BE49-F238E27FC236}">
                <a16:creationId xmlns:a16="http://schemas.microsoft.com/office/drawing/2014/main" id="{FC3C1A81-2B9A-49EA-8614-C4A4946AF8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1490F5C-9655-4C86-876C-BD0F5D407737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97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846ADA42-3478-452C-B141-1856A1CCB0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5320401C-C6A2-40CE-87F0-0F6CBDE927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17006466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31">
            <a:extLst>
              <a:ext uri="{FF2B5EF4-FFF2-40B4-BE49-F238E27FC236}">
                <a16:creationId xmlns:a16="http://schemas.microsoft.com/office/drawing/2014/main" id="{8D9E88A4-5703-40B1-A919-CEB7134B24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EBDAC17-E810-400C-871A-21D4C45C62D9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98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61E33999-2F2A-463A-94E5-C20598FB24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173BC364-8BFA-401A-9E0C-B8DBEBF5AD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3829947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31">
            <a:extLst>
              <a:ext uri="{FF2B5EF4-FFF2-40B4-BE49-F238E27FC236}">
                <a16:creationId xmlns:a16="http://schemas.microsoft.com/office/drawing/2014/main" id="{5741CD58-5569-4790-92AD-989C9DB250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A6E1BE1-9340-462A-B21B-4852FE567B0E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99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213E65AC-6D64-4223-9A5B-15EFE45162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731F5C61-C3C8-4F0B-B2BF-A3B1CD723A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3620239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31">
            <a:extLst>
              <a:ext uri="{FF2B5EF4-FFF2-40B4-BE49-F238E27FC236}">
                <a16:creationId xmlns:a16="http://schemas.microsoft.com/office/drawing/2014/main" id="{F71707EA-F82D-4E8A-94C3-DCF27E0315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E09F11D-04C2-4E0F-99B5-2A0720A1C397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100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0DA2801E-A968-4BF2-BBA6-3C78F22F06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6E71D3B0-77E1-41D7-8899-E279254EB2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901995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31">
            <a:extLst>
              <a:ext uri="{FF2B5EF4-FFF2-40B4-BE49-F238E27FC236}">
                <a16:creationId xmlns:a16="http://schemas.microsoft.com/office/drawing/2014/main" id="{1EAE8645-1AC2-4ED7-95B8-46F05F98AD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91B2B23-7370-41A3-94D5-D1E55296A64F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101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D42D7071-5526-4888-A2C2-CF9D272D3B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B721FD3B-BA75-44B4-AFE5-480496827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Figure l-4 (false examples)</a:t>
            </a:r>
          </a:p>
          <a:p>
            <a:r>
              <a:rPr lang="en-US" altLang="en-US"/>
              <a:t>Figure 23 (false yellowstone)</a:t>
            </a:r>
          </a:p>
        </p:txBody>
      </p:sp>
    </p:spTree>
    <p:extLst>
      <p:ext uri="{BB962C8B-B14F-4D97-AF65-F5344CB8AC3E}">
        <p14:creationId xmlns:p14="http://schemas.microsoft.com/office/powerpoint/2010/main" val="42531538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31">
            <a:extLst>
              <a:ext uri="{FF2B5EF4-FFF2-40B4-BE49-F238E27FC236}">
                <a16:creationId xmlns:a16="http://schemas.microsoft.com/office/drawing/2014/main" id="{57163613-9871-4EAC-8CAB-463A9866CF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3147D44-506D-4DD3-8926-B2F684AD6E45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102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287DFC4F-DF49-43CA-A97A-036C8D5E6C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EA3DB3AC-EDC4-4109-BDE1-2465D0881E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Figure l-4 (false examples)</a:t>
            </a:r>
          </a:p>
          <a:p>
            <a:r>
              <a:rPr lang="en-US" altLang="en-US"/>
              <a:t>Figure 23 (false yellowstone)</a:t>
            </a:r>
          </a:p>
        </p:txBody>
      </p:sp>
    </p:spTree>
    <p:extLst>
      <p:ext uri="{BB962C8B-B14F-4D97-AF65-F5344CB8AC3E}">
        <p14:creationId xmlns:p14="http://schemas.microsoft.com/office/powerpoint/2010/main" val="3905209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34E2FF-29F3-46CD-A5EE-AE9260561F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555CC-A9BB-4EF6-8F68-74E556FCEC9C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43EB59-E844-479A-B9A6-3C5EFAF4BB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10C2B9-02EE-46FA-B002-6A43ABD292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7A260-DFE8-4555-8297-9A2C6584CB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42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7653AC-248C-401C-9BB4-53568E3C26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CBDE9-7BD8-4093-8E24-322A9E6C90A2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6A7681-288B-4183-824F-3F1CAB4039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A031AA-8597-44F4-8E1D-43E41A44C3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323C8-9B21-4CBC-8318-4B0E4EB772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577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C17388-0D39-4D7C-81E6-7F62F1F3A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E3CAD-80EC-4354-B476-73E2FBB64E4E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6A8D71-1CD3-4CCB-94A9-20BEDB516D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FC9BB0-DA98-4E18-97FF-8A98270F06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5FC16-83A5-49BD-9960-1F21BCF9E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7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DCCDCF-6448-41DC-B0DB-E991F4A0D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1458E-3DE6-4A9A-9B45-DF4C79DCF3EA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D985FC-DBC3-4A5E-894D-2B146E0777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9C455A-0E45-4470-86AE-4E84FA448C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0B848-9075-4D62-8FAA-9821B29A34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447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A4E8454-3842-4662-BBA0-BED8467DB7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0AF96-742F-4668-B582-FA1AB2D3E225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E09EB64-507E-4476-B16B-E972188DFB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8BD84AD-2384-4E70-A121-52083F93A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27306-25F0-41BB-9B15-738760769F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777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C891577-F0E7-4E3F-81B5-8E4960CF78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CA28D-8F36-4526-BDFB-3D1F55C26365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CEDEAEC-6181-4022-B2FE-C3B130F76A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8FD9145-D254-4CF1-B11A-3A38935D5A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AAE41-0FDE-427E-9972-805C87305A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9267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B519670-84B6-46D4-A94E-E67D60420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9E40D-52D4-401E-9F7B-42DAD3C816A3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AAB3594-473D-477E-9B0C-A890F6D0B5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30561A9-3464-48FD-BD1A-65293557F7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316DF-F799-467C-B383-C416A51A48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602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00C699-705F-47B1-BA1A-D983EEB9B2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CA0C2-24D2-4FAF-8D48-56497DF604F3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C246FC-FBD9-44C1-9E84-34EA346417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469458-B8C4-44CD-B218-B4DD42E96F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FCE0A-EF76-4AC2-9918-196585EAEA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05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9CA3F2-F629-4161-A9E4-D19AA90D31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84151-1DC9-4721-A1CF-64881B2AA663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0E91CE-8D37-4C0C-81BD-774EA7334C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FC7531-6CE6-48B4-A132-34CA5BF22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7ECC0-9A8A-409F-9419-CC6B83B7F4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25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D80A38-371B-4516-B1AD-6B7647F9B4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E8E37-42B0-4214-AF36-A313A2599511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7AD532-2B8A-4554-B8EC-10C474AE1E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A17A42-45B7-4E9C-8678-8302D6F8A9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E3D10-9CE4-42B6-95E0-4D6E73DBB0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46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EE961B-EE4E-4EE4-9E8B-59C1CBE9B0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D7C8-336D-47DE-87AA-AAD17F540B40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C31E9F-4CD5-4873-8A8A-1AFE109D9E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50B602-CADE-41A1-A5FB-A71B63D373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C2CDB-D88C-492F-B94C-4FE5E3066D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78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895894-6B17-4AA7-A74A-D3548D41E8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EDB50-77F2-422D-834A-323139A8EE90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E3F0B-43C3-4B4A-9A86-299ED56557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55E550-991A-4A4F-B004-5D9A050771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5F318-E012-4698-8F39-09839E1A98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22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AF334B8-E4F5-4EC4-BDA9-BF011BC9D6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7BBDF38-C4CC-474C-BCA7-BDD931AD8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836F515-F91F-4C22-94EF-4683917A29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C374B-A82B-41BF-9DAB-8EE60B5D53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0169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706C4E46-F44F-4491-B57E-2FF90E9074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465AEEF5-76C9-4FBE-9432-A75461075B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9D0989E-D77F-432C-9631-CAE0239164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7C68-3F13-4A51-BA0F-E7356BCDBB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559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8020608-49B9-4630-9C4D-DF2C64A987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A825023-49CA-4BA0-BD59-E067A9EB2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898CE7A-EEC7-4EC8-9BA2-8961486D7A8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fld id="{AF0BCB44-EECF-4B8C-9611-D0BE81AD0BBF}" type="datetime1">
              <a:rPr lang="en-US"/>
              <a:pPr>
                <a:defRPr/>
              </a:pPr>
              <a:t>4/27/2020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012EBED-DB36-4336-9CBD-ACD44B313A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CB5EE8C-1E71-4656-A954-54036B5F4E3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1270ADA7-BD2E-4F8F-9FDB-5D97921D6D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0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45.png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openxmlformats.org/officeDocument/2006/relationships/oleObject" Target="../embeddings/oleObject5.bin"/><Relationship Id="rId1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oleObject" Target="../embeddings/oleObject14.bin"/><Relationship Id="rId18" Type="http://schemas.openxmlformats.org/officeDocument/2006/relationships/oleObject" Target="../embeddings/oleObject17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49.png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7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44.png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50.png"/><Relationship Id="rId4" Type="http://schemas.openxmlformats.org/officeDocument/2006/relationships/image" Target="../media/image46.png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4.png"/><Relationship Id="rId5" Type="http://schemas.openxmlformats.org/officeDocument/2006/relationships/oleObject" Target="../embeddings/oleObject19.bin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ision.caltech.edu/archive.html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analyticsindiamag.com/10-open-datasets-you-can-use-for-computer-vision-projects/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ttyimages.com/search/2/image?excludenudity=true&amp;sort=best" TargetMode="Externa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imghp" TargetMode="Externa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ng.com/" TargetMode="Externa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jpe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jpeg"/><Relationship Id="rId7" Type="http://schemas.openxmlformats.org/officeDocument/2006/relationships/image" Target="../media/image1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jpeg"/><Relationship Id="rId4" Type="http://schemas.openxmlformats.org/officeDocument/2006/relationships/image" Target="../media/image115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3" Type="http://schemas.openxmlformats.org/officeDocument/2006/relationships/image" Target="../media/image120.jpeg"/><Relationship Id="rId7" Type="http://schemas.openxmlformats.org/officeDocument/2006/relationships/image" Target="../media/image1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jpeg"/><Relationship Id="rId4" Type="http://schemas.openxmlformats.org/officeDocument/2006/relationships/image" Target="../media/image121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jpeg"/><Relationship Id="rId7" Type="http://schemas.openxmlformats.org/officeDocument/2006/relationships/image" Target="../media/image1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jpeg"/><Relationship Id="rId4" Type="http://schemas.openxmlformats.org/officeDocument/2006/relationships/image" Target="../media/image133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jpeg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Interest Regions, Recognition, and Matching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87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>
            <a:extLst>
              <a:ext uri="{FF2B5EF4-FFF2-40B4-BE49-F238E27FC236}">
                <a16:creationId xmlns:a16="http://schemas.microsoft.com/office/drawing/2014/main" id="{6562F2D7-F602-45BD-A193-4E622C6257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AC5A17-28F1-44C2-9703-D38285381B0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CF856EC4-B0AE-4974-95EA-B4A528986AA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7772400" cy="2362200"/>
          </a:xfrm>
        </p:spPr>
        <p:txBody>
          <a:bodyPr/>
          <a:lstStyle/>
          <a:p>
            <a:pPr eaLnBrk="1" hangingPunct="1"/>
            <a:r>
              <a:rPr lang="en-US" altLang="en-US" sz="4800"/>
              <a:t>The Kadir Operator</a:t>
            </a:r>
            <a:br>
              <a:rPr lang="en-US" altLang="en-US" sz="4800"/>
            </a:br>
            <a:r>
              <a:rPr lang="en-US" altLang="en-US" sz="4800"/>
              <a:t>Saliency, Scale and Image Description</a:t>
            </a:r>
            <a:br>
              <a:rPr lang="en-US" altLang="en-US" sz="4800"/>
            </a:br>
            <a:br>
              <a:rPr lang="en-US" altLang="en-US" sz="4800"/>
            </a:br>
            <a:r>
              <a:rPr lang="en-US" altLang="en-US" sz="4000"/>
              <a:t>Timor Kadir and Michael Brady</a:t>
            </a:r>
            <a:br>
              <a:rPr lang="en-US" altLang="en-US" sz="4000"/>
            </a:br>
            <a:r>
              <a:rPr lang="en-US" altLang="en-US" sz="4000"/>
              <a:t>University of Oxford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ED9779BE-9531-4199-8FBB-67ACE59295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816B9D-4487-49C1-BBFA-943E7E33EBB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6CA34C97-0D16-4558-A3B7-8C065C948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001000" cy="838200"/>
          </a:xfrm>
        </p:spPr>
        <p:txBody>
          <a:bodyPr/>
          <a:lstStyle/>
          <a:p>
            <a:pPr eaLnBrk="1" hangingPunct="1"/>
            <a:r>
              <a:rPr lang="en-US" altLang="en-US"/>
              <a:t>The issues…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435A7EEE-F2DF-49F6-AFF2-9B398362A4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772400" cy="4648200"/>
          </a:xfrm>
        </p:spPr>
        <p:txBody>
          <a:bodyPr/>
          <a:lstStyle/>
          <a:p>
            <a:pPr eaLnBrk="1" hangingPunct="1"/>
            <a:r>
              <a:rPr lang="en-US" altLang="en-US"/>
              <a:t>salient – standing out from the rest, noticeable, conspicous, prominent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scale – find the best scale for a feature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image description – create a descriptor for use in object recognition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>
            <a:extLst>
              <a:ext uri="{FF2B5EF4-FFF2-40B4-BE49-F238E27FC236}">
                <a16:creationId xmlns:a16="http://schemas.microsoft.com/office/drawing/2014/main" id="{247544F6-EF75-4DF4-B153-E993376457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EF62F9-DE26-4A77-99C8-029181DC557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9807F124-0154-48E3-A54D-1563D88B8F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Early Vision Motivation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61AF28AB-60B0-4341-BA3A-29599F3E6F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490788"/>
            <a:ext cx="8229600" cy="2522537"/>
          </a:xfrm>
        </p:spPr>
        <p:txBody>
          <a:bodyPr/>
          <a:lstStyle/>
          <a:p>
            <a:pPr eaLnBrk="1" hangingPunct="1"/>
            <a:r>
              <a:rPr lang="en-US" altLang="en-US"/>
              <a:t>pre-attentive stage: features pop out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attentive stage: relationships between features and grouping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>
            <a:extLst>
              <a:ext uri="{FF2B5EF4-FFF2-40B4-BE49-F238E27FC236}">
                <a16:creationId xmlns:a16="http://schemas.microsoft.com/office/drawing/2014/main" id="{91ABB39F-8B41-4DCF-BB47-4E17ECC8E1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B6CDB1-36A9-48C1-AF56-6D7A2164D6A4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grpSp>
        <p:nvGrpSpPr>
          <p:cNvPr id="7171" name="Group 2">
            <a:extLst>
              <a:ext uri="{FF2B5EF4-FFF2-40B4-BE49-F238E27FC236}">
                <a16:creationId xmlns:a16="http://schemas.microsoft.com/office/drawing/2014/main" id="{6D76E300-442C-46BE-80D3-E0B8060FD522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-228600"/>
            <a:ext cx="8915400" cy="2898775"/>
            <a:chOff x="96" y="2496"/>
            <a:chExt cx="5616" cy="1826"/>
          </a:xfrm>
        </p:grpSpPr>
        <p:sp>
          <p:nvSpPr>
            <p:cNvPr id="7222" name="Rectangle 3">
              <a:extLst>
                <a:ext uri="{FF2B5EF4-FFF2-40B4-BE49-F238E27FC236}">
                  <a16:creationId xmlns:a16="http://schemas.microsoft.com/office/drawing/2014/main" id="{2B74A7B3-443E-44B8-BE28-3F5A7D658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2736"/>
              <a:ext cx="5616" cy="1488"/>
            </a:xfrm>
            <a:prstGeom prst="rect">
              <a:avLst/>
            </a:prstGeom>
            <a:solidFill>
              <a:srgbClr val="DFCCAB"/>
            </a:solidFill>
            <a:ln w="381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7223" name="Picture 4" descr="DaVinci_face_only">
              <a:extLst>
                <a:ext uri="{FF2B5EF4-FFF2-40B4-BE49-F238E27FC236}">
                  <a16:creationId xmlns:a16="http://schemas.microsoft.com/office/drawing/2014/main" id="{4BDBB4C3-1FE8-436D-A47C-377ECE3CA3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2736"/>
              <a:ext cx="1179" cy="1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24" name="Picture 5" descr="bicycle">
              <a:extLst>
                <a:ext uri="{FF2B5EF4-FFF2-40B4-BE49-F238E27FC236}">
                  <a16:creationId xmlns:a16="http://schemas.microsoft.com/office/drawing/2014/main" id="{9E0AEBAF-6850-4FC7-8584-15BF4FE4AC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2976"/>
              <a:ext cx="1920" cy="1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25" name="Picture 6" descr="violin">
              <a:extLst>
                <a:ext uri="{FF2B5EF4-FFF2-40B4-BE49-F238E27FC236}">
                  <a16:creationId xmlns:a16="http://schemas.microsoft.com/office/drawing/2014/main" id="{BDF1C45D-08D3-4C3A-B1A4-646B92B2BE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01100">
              <a:off x="4512" y="2496"/>
              <a:ext cx="764" cy="1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7">
            <a:extLst>
              <a:ext uri="{FF2B5EF4-FFF2-40B4-BE49-F238E27FC236}">
                <a16:creationId xmlns:a16="http://schemas.microsoft.com/office/drawing/2014/main" id="{96E81DB9-84CE-44BB-886F-C4E30BC61E21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334000"/>
            <a:ext cx="8915400" cy="1447800"/>
            <a:chOff x="96" y="96"/>
            <a:chExt cx="5616" cy="912"/>
          </a:xfrm>
        </p:grpSpPr>
        <p:sp>
          <p:nvSpPr>
            <p:cNvPr id="7204" name="Rectangle 8">
              <a:extLst>
                <a:ext uri="{FF2B5EF4-FFF2-40B4-BE49-F238E27FC236}">
                  <a16:creationId xmlns:a16="http://schemas.microsoft.com/office/drawing/2014/main" id="{C0558458-52F2-46FA-A289-58428193F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96"/>
              <a:ext cx="5616" cy="912"/>
            </a:xfrm>
            <a:prstGeom prst="rect">
              <a:avLst/>
            </a:prstGeom>
            <a:solidFill>
              <a:srgbClr val="FFE4C9"/>
            </a:solidFill>
            <a:ln w="38100">
              <a:solidFill>
                <a:srgbClr val="864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7205" name="Picture 9" descr="ermine">
              <a:extLst>
                <a:ext uri="{FF2B5EF4-FFF2-40B4-BE49-F238E27FC236}">
                  <a16:creationId xmlns:a16="http://schemas.microsoft.com/office/drawing/2014/main" id="{C18DED74-F8CA-4334-9892-911D3814BF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240" y="624"/>
              <a:ext cx="38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6" name="Picture 10" descr="ermine">
              <a:extLst>
                <a:ext uri="{FF2B5EF4-FFF2-40B4-BE49-F238E27FC236}">
                  <a16:creationId xmlns:a16="http://schemas.microsoft.com/office/drawing/2014/main" id="{486A9A5B-9A00-4711-B88F-344D63CFCA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91" t="4288" r="29535" b="88853"/>
            <a:stretch>
              <a:fillRect/>
            </a:stretch>
          </p:blipFill>
          <p:spPr bwMode="auto">
            <a:xfrm>
              <a:off x="4800" y="576"/>
              <a:ext cx="38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7" name="Picture 11" descr="ermine">
              <a:extLst>
                <a:ext uri="{FF2B5EF4-FFF2-40B4-BE49-F238E27FC236}">
                  <a16:creationId xmlns:a16="http://schemas.microsoft.com/office/drawing/2014/main" id="{C029E5C0-45DE-4319-BCBE-DBDE29D40E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62" t="14577" r="31876" b="79422"/>
            <a:stretch>
              <a:fillRect/>
            </a:stretch>
          </p:blipFill>
          <p:spPr bwMode="auto">
            <a:xfrm>
              <a:off x="240" y="192"/>
              <a:ext cx="38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8" name="Picture 12" descr="ermine">
              <a:extLst>
                <a:ext uri="{FF2B5EF4-FFF2-40B4-BE49-F238E27FC236}">
                  <a16:creationId xmlns:a16="http://schemas.microsoft.com/office/drawing/2014/main" id="{EEEAA158-6575-4036-9AFF-ABCE3173F1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62" t="27437" r="31876" b="67418"/>
            <a:stretch>
              <a:fillRect/>
            </a:stretch>
          </p:blipFill>
          <p:spPr bwMode="auto">
            <a:xfrm>
              <a:off x="3600" y="576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9" name="Picture 13" descr="ermine">
              <a:extLst>
                <a:ext uri="{FF2B5EF4-FFF2-40B4-BE49-F238E27FC236}">
                  <a16:creationId xmlns:a16="http://schemas.microsoft.com/office/drawing/2014/main" id="{FAA4CA99-9C8A-4620-9079-FAF8B7D936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32" t="23151" r="31876" b="71706"/>
            <a:stretch>
              <a:fillRect/>
            </a:stretch>
          </p:blipFill>
          <p:spPr bwMode="auto">
            <a:xfrm>
              <a:off x="1104" y="247"/>
              <a:ext cx="384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0" name="Picture 14" descr="ermine">
              <a:extLst>
                <a:ext uri="{FF2B5EF4-FFF2-40B4-BE49-F238E27FC236}">
                  <a16:creationId xmlns:a16="http://schemas.microsoft.com/office/drawing/2014/main" id="{754F663F-C6C5-4FB6-9CEB-47137B693E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2640" y="240"/>
              <a:ext cx="4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1" name="Picture 15" descr="bicycle">
              <a:extLst>
                <a:ext uri="{FF2B5EF4-FFF2-40B4-BE49-F238E27FC236}">
                  <a16:creationId xmlns:a16="http://schemas.microsoft.com/office/drawing/2014/main" id="{F7AE8BB4-8E46-41D1-9ECB-5E0FBDC60B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00" t="75458"/>
            <a:stretch>
              <a:fillRect/>
            </a:stretch>
          </p:blipFill>
          <p:spPr bwMode="auto">
            <a:xfrm>
              <a:off x="1104" y="672"/>
              <a:ext cx="432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2" name="Picture 16" descr="bicycle">
              <a:extLst>
                <a:ext uri="{FF2B5EF4-FFF2-40B4-BE49-F238E27FC236}">
                  <a16:creationId xmlns:a16="http://schemas.microsoft.com/office/drawing/2014/main" id="{6BEA71A0-2E97-45FC-9D14-B45F17B2A3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1" t="49956" r="42499" b="16507"/>
            <a:stretch>
              <a:fillRect/>
            </a:stretch>
          </p:blipFill>
          <p:spPr bwMode="auto">
            <a:xfrm>
              <a:off x="5328" y="576"/>
              <a:ext cx="314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3" name="Picture 17" descr="bicycle">
              <a:extLst>
                <a:ext uri="{FF2B5EF4-FFF2-40B4-BE49-F238E27FC236}">
                  <a16:creationId xmlns:a16="http://schemas.microsoft.com/office/drawing/2014/main" id="{911CAE85-5E27-40D0-B1FC-4D45B8BA2B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5000" b="54236"/>
            <a:stretch>
              <a:fillRect/>
            </a:stretch>
          </p:blipFill>
          <p:spPr bwMode="auto">
            <a:xfrm>
              <a:off x="4512" y="240"/>
              <a:ext cx="285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4" name="Picture 18" descr="bicycle">
              <a:extLst>
                <a:ext uri="{FF2B5EF4-FFF2-40B4-BE49-F238E27FC236}">
                  <a16:creationId xmlns:a16="http://schemas.microsoft.com/office/drawing/2014/main" id="{1597C8FD-6640-48BE-8DBB-1525590E37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188" r="60001"/>
            <a:stretch>
              <a:fillRect/>
            </a:stretch>
          </p:blipFill>
          <p:spPr bwMode="auto">
            <a:xfrm>
              <a:off x="2160" y="242"/>
              <a:ext cx="384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5" name="Picture 19" descr="bicycle">
              <a:extLst>
                <a:ext uri="{FF2B5EF4-FFF2-40B4-BE49-F238E27FC236}">
                  <a16:creationId xmlns:a16="http://schemas.microsoft.com/office/drawing/2014/main" id="{68039649-F2DD-43C5-9DA0-0D57D23B6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00" t="20612" r="22501" b="37468"/>
            <a:stretch>
              <a:fillRect/>
            </a:stretch>
          </p:blipFill>
          <p:spPr bwMode="auto">
            <a:xfrm>
              <a:off x="3600" y="240"/>
              <a:ext cx="43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6" name="Picture 20" descr="violin">
              <a:extLst>
                <a:ext uri="{FF2B5EF4-FFF2-40B4-BE49-F238E27FC236}">
                  <a16:creationId xmlns:a16="http://schemas.microsoft.com/office/drawing/2014/main" id="{B1A1CCAE-413D-40E3-BA0D-174C28CAD0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15" t="2991" r="21428" b="71085"/>
            <a:stretch>
              <a:fillRect/>
            </a:stretch>
          </p:blipFill>
          <p:spPr bwMode="auto">
            <a:xfrm>
              <a:off x="3198" y="288"/>
              <a:ext cx="354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7" name="Picture 21" descr="violin">
              <a:extLst>
                <a:ext uri="{FF2B5EF4-FFF2-40B4-BE49-F238E27FC236}">
                  <a16:creationId xmlns:a16="http://schemas.microsoft.com/office/drawing/2014/main" id="{E9016D28-AD45-4FD8-873F-2DC12BAAAC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286" b="52684"/>
            <a:stretch>
              <a:fillRect/>
            </a:stretch>
          </p:blipFill>
          <p:spPr bwMode="auto">
            <a:xfrm>
              <a:off x="4080" y="288"/>
              <a:ext cx="528" cy="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8" name="Picture 22" descr="violin">
              <a:extLst>
                <a:ext uri="{FF2B5EF4-FFF2-40B4-BE49-F238E27FC236}">
                  <a16:creationId xmlns:a16="http://schemas.microsoft.com/office/drawing/2014/main" id="{8FE266C8-93AB-4493-A7D4-2BC7FCA4EE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55" b="26286"/>
            <a:stretch>
              <a:fillRect/>
            </a:stretch>
          </p:blipFill>
          <p:spPr bwMode="auto">
            <a:xfrm>
              <a:off x="1584" y="384"/>
              <a:ext cx="576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19" name="Picture 23" descr="violin">
              <a:extLst>
                <a:ext uri="{FF2B5EF4-FFF2-40B4-BE49-F238E27FC236}">
                  <a16:creationId xmlns:a16="http://schemas.microsoft.com/office/drawing/2014/main" id="{3F2E3110-9F51-4277-8D62-CEC070A490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33"/>
            <a:stretch>
              <a:fillRect/>
            </a:stretch>
          </p:blipFill>
          <p:spPr bwMode="auto">
            <a:xfrm>
              <a:off x="2400" y="672"/>
              <a:ext cx="624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20" name="Picture 24" descr="violin">
              <a:extLst>
                <a:ext uri="{FF2B5EF4-FFF2-40B4-BE49-F238E27FC236}">
                  <a16:creationId xmlns:a16="http://schemas.microsoft.com/office/drawing/2014/main" id="{61A9CA84-EC19-4032-80CD-073F119357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544" t="49945" r="-523" b="18510"/>
            <a:stretch>
              <a:fillRect/>
            </a:stretch>
          </p:blipFill>
          <p:spPr bwMode="auto">
            <a:xfrm>
              <a:off x="720" y="336"/>
              <a:ext cx="296" cy="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21" name="Picture 25" descr="violin">
              <a:extLst>
                <a:ext uri="{FF2B5EF4-FFF2-40B4-BE49-F238E27FC236}">
                  <a16:creationId xmlns:a16="http://schemas.microsoft.com/office/drawing/2014/main" id="{1B231F1B-9D6A-42E5-A753-F3ED82218F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544" b="47426"/>
            <a:stretch>
              <a:fillRect/>
            </a:stretch>
          </p:blipFill>
          <p:spPr bwMode="auto">
            <a:xfrm>
              <a:off x="4896" y="190"/>
              <a:ext cx="672" cy="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26">
            <a:extLst>
              <a:ext uri="{FF2B5EF4-FFF2-40B4-BE49-F238E27FC236}">
                <a16:creationId xmlns:a16="http://schemas.microsoft.com/office/drawing/2014/main" id="{BC65AFD5-24D0-489A-BEEF-C790E1532C91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819400"/>
            <a:ext cx="8763000" cy="2209800"/>
            <a:chOff x="144" y="1776"/>
            <a:chExt cx="5520" cy="1392"/>
          </a:xfrm>
        </p:grpSpPr>
        <p:sp>
          <p:nvSpPr>
            <p:cNvPr id="7174" name="Rectangle 27">
              <a:extLst>
                <a:ext uri="{FF2B5EF4-FFF2-40B4-BE49-F238E27FC236}">
                  <a16:creationId xmlns:a16="http://schemas.microsoft.com/office/drawing/2014/main" id="{1D7BBBA7-AEC0-4CAC-BCC2-EA14DF477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4" y="1776"/>
              <a:ext cx="96" cy="112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5" name="Rectangle 28">
              <a:extLst>
                <a:ext uri="{FF2B5EF4-FFF2-40B4-BE49-F238E27FC236}">
                  <a16:creationId xmlns:a16="http://schemas.microsoft.com/office/drawing/2014/main" id="{B50FD6C7-F1F8-4E6C-9209-3CE8113F9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6" name="Rectangle 29">
              <a:extLst>
                <a:ext uri="{FF2B5EF4-FFF2-40B4-BE49-F238E27FC236}">
                  <a16:creationId xmlns:a16="http://schemas.microsoft.com/office/drawing/2014/main" id="{5A45363E-D325-4C63-BFE3-DA41F0C75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2592"/>
              <a:ext cx="96" cy="313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7" name="Rectangle 30">
              <a:extLst>
                <a:ext uri="{FF2B5EF4-FFF2-40B4-BE49-F238E27FC236}">
                  <a16:creationId xmlns:a16="http://schemas.microsoft.com/office/drawing/2014/main" id="{D554DCA0-70BB-4E06-AC78-4A7FFBF8F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8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8" name="Rectangle 31">
              <a:extLst>
                <a:ext uri="{FF2B5EF4-FFF2-40B4-BE49-F238E27FC236}">
                  <a16:creationId xmlns:a16="http://schemas.microsoft.com/office/drawing/2014/main" id="{4087CE89-7B20-4675-A65F-CAA50C17B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9" name="Rectangle 32">
              <a:extLst>
                <a:ext uri="{FF2B5EF4-FFF2-40B4-BE49-F238E27FC236}">
                  <a16:creationId xmlns:a16="http://schemas.microsoft.com/office/drawing/2014/main" id="{17B5D3EB-DD65-4BB2-A59E-CA78783B1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08"/>
              <a:ext cx="96" cy="72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0" name="Rectangle 33">
              <a:extLst>
                <a:ext uri="{FF2B5EF4-FFF2-40B4-BE49-F238E27FC236}">
                  <a16:creationId xmlns:a16="http://schemas.microsoft.com/office/drawing/2014/main" id="{1128E71D-5911-43B2-AD66-7E4E406C6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1" name="Rectangle 34">
              <a:extLst>
                <a:ext uri="{FF2B5EF4-FFF2-40B4-BE49-F238E27FC236}">
                  <a16:creationId xmlns:a16="http://schemas.microsoft.com/office/drawing/2014/main" id="{B08EE748-3DBD-40CD-A270-21370B448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880"/>
              <a:ext cx="96" cy="48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2" name="Rectangle 35">
              <a:extLst>
                <a:ext uri="{FF2B5EF4-FFF2-40B4-BE49-F238E27FC236}">
                  <a16:creationId xmlns:a16="http://schemas.microsoft.com/office/drawing/2014/main" id="{273834FC-B53B-4974-A234-85D1512ED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3" name="Rectangle 36">
              <a:extLst>
                <a:ext uri="{FF2B5EF4-FFF2-40B4-BE49-F238E27FC236}">
                  <a16:creationId xmlns:a16="http://schemas.microsoft.com/office/drawing/2014/main" id="{A352EBB5-81D0-4587-981E-1A1BC3477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4" name="Rectangle 37">
              <a:extLst>
                <a:ext uri="{FF2B5EF4-FFF2-40B4-BE49-F238E27FC236}">
                  <a16:creationId xmlns:a16="http://schemas.microsoft.com/office/drawing/2014/main" id="{7EF602A3-DBD7-45D3-9E91-AF87A7D28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1897"/>
              <a:ext cx="96" cy="1008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5" name="Rectangle 38">
              <a:extLst>
                <a:ext uri="{FF2B5EF4-FFF2-40B4-BE49-F238E27FC236}">
                  <a16:creationId xmlns:a16="http://schemas.microsoft.com/office/drawing/2014/main" id="{2F60B154-997F-4262-823F-505799627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185"/>
              <a:ext cx="96" cy="720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86" name="Line 39">
              <a:extLst>
                <a:ext uri="{FF2B5EF4-FFF2-40B4-BE49-F238E27FC236}">
                  <a16:creationId xmlns:a16="http://schemas.microsoft.com/office/drawing/2014/main" id="{EC2F8148-2752-41B2-9632-902EABC8A2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40">
              <a:extLst>
                <a:ext uri="{FF2B5EF4-FFF2-40B4-BE49-F238E27FC236}">
                  <a16:creationId xmlns:a16="http://schemas.microsoft.com/office/drawing/2014/main" id="{7EA8D576-1A4B-46D2-9741-ED4726012B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7188" name="Picture 41" descr="ermine">
              <a:extLst>
                <a:ext uri="{FF2B5EF4-FFF2-40B4-BE49-F238E27FC236}">
                  <a16:creationId xmlns:a16="http://schemas.microsoft.com/office/drawing/2014/main" id="{AA655577-2228-4889-8A0F-CB652F30DD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1296" y="296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9" name="Picture 42" descr="bicycle">
              <a:extLst>
                <a:ext uri="{FF2B5EF4-FFF2-40B4-BE49-F238E27FC236}">
                  <a16:creationId xmlns:a16="http://schemas.microsoft.com/office/drawing/2014/main" id="{6C9CA2F7-7938-41D5-8775-16458A177A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5000" b="54236"/>
            <a:stretch>
              <a:fillRect/>
            </a:stretch>
          </p:blipFill>
          <p:spPr bwMode="auto">
            <a:xfrm>
              <a:off x="288" y="2953"/>
              <a:ext cx="19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0" name="Picture 43" descr="ermine">
              <a:extLst>
                <a:ext uri="{FF2B5EF4-FFF2-40B4-BE49-F238E27FC236}">
                  <a16:creationId xmlns:a16="http://schemas.microsoft.com/office/drawing/2014/main" id="{D6311EB6-1756-4B9E-9E97-3CBCA7327A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576" y="295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1" name="Line 44">
              <a:extLst>
                <a:ext uri="{FF2B5EF4-FFF2-40B4-BE49-F238E27FC236}">
                  <a16:creationId xmlns:a16="http://schemas.microsoft.com/office/drawing/2014/main" id="{9C12488C-A579-4D1A-9892-9F120A1CEF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45">
              <a:extLst>
                <a:ext uri="{FF2B5EF4-FFF2-40B4-BE49-F238E27FC236}">
                  <a16:creationId xmlns:a16="http://schemas.microsoft.com/office/drawing/2014/main" id="{783BDB42-7A90-4EC4-BD26-FF9910B052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80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46">
              <a:extLst>
                <a:ext uri="{FF2B5EF4-FFF2-40B4-BE49-F238E27FC236}">
                  <a16:creationId xmlns:a16="http://schemas.microsoft.com/office/drawing/2014/main" id="{9F25AB5C-033B-4D5D-A417-B6BF586AC2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2928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47">
              <a:extLst>
                <a:ext uri="{FF2B5EF4-FFF2-40B4-BE49-F238E27FC236}">
                  <a16:creationId xmlns:a16="http://schemas.microsoft.com/office/drawing/2014/main" id="{F1E55022-8EEE-4089-BB28-20527790A3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0" y="1824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7195" name="Picture 48" descr="violin">
              <a:extLst>
                <a:ext uri="{FF2B5EF4-FFF2-40B4-BE49-F238E27FC236}">
                  <a16:creationId xmlns:a16="http://schemas.microsoft.com/office/drawing/2014/main" id="{DBA07515-B280-4C44-AF87-B55B7E4E6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33"/>
            <a:stretch>
              <a:fillRect/>
            </a:stretch>
          </p:blipFill>
          <p:spPr bwMode="auto">
            <a:xfrm>
              <a:off x="864" y="2976"/>
              <a:ext cx="33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6" name="Picture 49" descr="ermine">
              <a:extLst>
                <a:ext uri="{FF2B5EF4-FFF2-40B4-BE49-F238E27FC236}">
                  <a16:creationId xmlns:a16="http://schemas.microsoft.com/office/drawing/2014/main" id="{507BDA1D-E812-4FA2-A914-D71C2B84B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3360" y="296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7" name="Picture 50" descr="bicycle">
              <a:extLst>
                <a:ext uri="{FF2B5EF4-FFF2-40B4-BE49-F238E27FC236}">
                  <a16:creationId xmlns:a16="http://schemas.microsoft.com/office/drawing/2014/main" id="{119A244F-A3BE-4D0D-9933-931215C77A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5000" b="54236"/>
            <a:stretch>
              <a:fillRect/>
            </a:stretch>
          </p:blipFill>
          <p:spPr bwMode="auto">
            <a:xfrm>
              <a:off x="2304" y="2953"/>
              <a:ext cx="19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8" name="Picture 51" descr="ermine">
              <a:extLst>
                <a:ext uri="{FF2B5EF4-FFF2-40B4-BE49-F238E27FC236}">
                  <a16:creationId xmlns:a16="http://schemas.microsoft.com/office/drawing/2014/main" id="{9B1F88D4-9FD4-4F91-8A5D-54FB3FACD3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2592" y="2976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9" name="Picture 52" descr="violin">
              <a:extLst>
                <a:ext uri="{FF2B5EF4-FFF2-40B4-BE49-F238E27FC236}">
                  <a16:creationId xmlns:a16="http://schemas.microsoft.com/office/drawing/2014/main" id="{BC6D4666-094B-4F23-B1E5-A7DD84C93C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33"/>
            <a:stretch>
              <a:fillRect/>
            </a:stretch>
          </p:blipFill>
          <p:spPr bwMode="auto">
            <a:xfrm>
              <a:off x="2832" y="2976"/>
              <a:ext cx="33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0" name="Picture 53" descr="ermine">
              <a:extLst>
                <a:ext uri="{FF2B5EF4-FFF2-40B4-BE49-F238E27FC236}">
                  <a16:creationId xmlns:a16="http://schemas.microsoft.com/office/drawing/2014/main" id="{0C635B6F-AFDA-4B9A-84AB-90F4B67668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5280" y="296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1" name="Picture 54" descr="bicycle">
              <a:extLst>
                <a:ext uri="{FF2B5EF4-FFF2-40B4-BE49-F238E27FC236}">
                  <a16:creationId xmlns:a16="http://schemas.microsoft.com/office/drawing/2014/main" id="{333531C5-E900-4FBC-BDA5-46D99E4633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0" r="55000" b="54236"/>
            <a:stretch>
              <a:fillRect/>
            </a:stretch>
          </p:blipFill>
          <p:spPr bwMode="auto">
            <a:xfrm>
              <a:off x="4224" y="2953"/>
              <a:ext cx="197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2" name="Picture 55" descr="ermine">
              <a:extLst>
                <a:ext uri="{FF2B5EF4-FFF2-40B4-BE49-F238E27FC236}">
                  <a16:creationId xmlns:a16="http://schemas.microsoft.com/office/drawing/2014/main" id="{25A3F2B8-C4E3-445F-BD8C-8ADA3F1552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4560" y="2953"/>
              <a:ext cx="24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3" name="Picture 56" descr="violin">
              <a:extLst>
                <a:ext uri="{FF2B5EF4-FFF2-40B4-BE49-F238E27FC236}">
                  <a16:creationId xmlns:a16="http://schemas.microsoft.com/office/drawing/2014/main" id="{3705BC61-363A-4087-A8E9-6EC95B8560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233"/>
            <a:stretch>
              <a:fillRect/>
            </a:stretch>
          </p:blipFill>
          <p:spPr bwMode="auto">
            <a:xfrm>
              <a:off x="4848" y="2976"/>
              <a:ext cx="33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F6FE848-6B87-4D64-BF6A-4C5484208BF8}"/>
              </a:ext>
            </a:extLst>
          </p:cNvPr>
          <p:cNvSpPr txBox="1"/>
          <p:nvPr/>
        </p:nvSpPr>
        <p:spPr>
          <a:xfrm>
            <a:off x="3771900" y="2601566"/>
            <a:ext cx="350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Bags of Words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>
            <a:extLst>
              <a:ext uri="{FF2B5EF4-FFF2-40B4-BE49-F238E27FC236}">
                <a16:creationId xmlns:a16="http://schemas.microsoft.com/office/drawing/2014/main" id="{E9892EE5-4F48-4489-8A27-579D59AB84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4AB9B6-6AA3-408F-8984-1CD842AD074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pic>
        <p:nvPicPr>
          <p:cNvPr id="8195" name="Picture 2" descr="DaVinci_face_only">
            <a:extLst>
              <a:ext uri="{FF2B5EF4-FFF2-40B4-BE49-F238E27FC236}">
                <a16:creationId xmlns:a16="http://schemas.microsoft.com/office/drawing/2014/main" id="{7465B9E0-E5F2-4B4E-B4F8-F072B7847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95463"/>
            <a:ext cx="3101975" cy="384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6" name="Group 3">
            <a:extLst>
              <a:ext uri="{FF2B5EF4-FFF2-40B4-BE49-F238E27FC236}">
                <a16:creationId xmlns:a16="http://schemas.microsoft.com/office/drawing/2014/main" id="{4F324C46-1720-4ECC-AF3A-10564F7BAFC7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1871663"/>
            <a:ext cx="2667000" cy="3581400"/>
            <a:chOff x="3360" y="1632"/>
            <a:chExt cx="1680" cy="2256"/>
          </a:xfrm>
        </p:grpSpPr>
        <p:pic>
          <p:nvPicPr>
            <p:cNvPr id="8198" name="Picture 4" descr="ermine">
              <a:extLst>
                <a:ext uri="{FF2B5EF4-FFF2-40B4-BE49-F238E27FC236}">
                  <a16:creationId xmlns:a16="http://schemas.microsoft.com/office/drawing/2014/main" id="{9B507092-586E-41C4-B894-0F6AD9D14C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399" t="22293" r="38898" b="71706"/>
            <a:stretch>
              <a:fillRect/>
            </a:stretch>
          </p:blipFill>
          <p:spPr bwMode="auto">
            <a:xfrm>
              <a:off x="4560" y="3072"/>
              <a:ext cx="4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9" name="Picture 5" descr="ermine">
              <a:extLst>
                <a:ext uri="{FF2B5EF4-FFF2-40B4-BE49-F238E27FC236}">
                  <a16:creationId xmlns:a16="http://schemas.microsoft.com/office/drawing/2014/main" id="{1E7D7804-470F-4D62-873B-594ECF8568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91" t="4288" r="29535" b="88853"/>
            <a:stretch>
              <a:fillRect/>
            </a:stretch>
          </p:blipFill>
          <p:spPr bwMode="auto">
            <a:xfrm>
              <a:off x="4224" y="1632"/>
              <a:ext cx="432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0" name="Picture 6" descr="ermine">
              <a:extLst>
                <a:ext uri="{FF2B5EF4-FFF2-40B4-BE49-F238E27FC236}">
                  <a16:creationId xmlns:a16="http://schemas.microsoft.com/office/drawing/2014/main" id="{DA781341-9A4F-41D0-A9BD-2187C51AE0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547" t="38583" r="43579" b="54558"/>
            <a:stretch>
              <a:fillRect/>
            </a:stretch>
          </p:blipFill>
          <p:spPr bwMode="auto">
            <a:xfrm>
              <a:off x="3360" y="3120"/>
              <a:ext cx="432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1" name="Picture 7" descr="ermine">
              <a:extLst>
                <a:ext uri="{FF2B5EF4-FFF2-40B4-BE49-F238E27FC236}">
                  <a16:creationId xmlns:a16="http://schemas.microsoft.com/office/drawing/2014/main" id="{47EDB939-8FBF-44F6-AC77-98550D6A4D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66" t="15433" r="51772" b="79422"/>
            <a:stretch>
              <a:fillRect/>
            </a:stretch>
          </p:blipFill>
          <p:spPr bwMode="auto">
            <a:xfrm>
              <a:off x="4416" y="2496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2" name="Picture 8" descr="ermine">
              <a:extLst>
                <a:ext uri="{FF2B5EF4-FFF2-40B4-BE49-F238E27FC236}">
                  <a16:creationId xmlns:a16="http://schemas.microsoft.com/office/drawing/2014/main" id="{2AE036E5-930D-4245-82BA-B966FE6C65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62" t="14577" r="31876" b="79422"/>
            <a:stretch>
              <a:fillRect/>
            </a:stretch>
          </p:blipFill>
          <p:spPr bwMode="auto">
            <a:xfrm>
              <a:off x="3840" y="2544"/>
              <a:ext cx="384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3" name="Picture 9" descr="ermine">
              <a:extLst>
                <a:ext uri="{FF2B5EF4-FFF2-40B4-BE49-F238E27FC236}">
                  <a16:creationId xmlns:a16="http://schemas.microsoft.com/office/drawing/2014/main" id="{25A429A6-ED5D-4D2F-B8A1-C03E59ADFF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21" t="32582" r="31876" b="62274"/>
            <a:stretch>
              <a:fillRect/>
            </a:stretch>
          </p:blipFill>
          <p:spPr bwMode="auto">
            <a:xfrm>
              <a:off x="4368" y="3600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4" name="Picture 10" descr="ermine">
              <a:extLst>
                <a:ext uri="{FF2B5EF4-FFF2-40B4-BE49-F238E27FC236}">
                  <a16:creationId xmlns:a16="http://schemas.microsoft.com/office/drawing/2014/main" id="{822EC2EF-E5C4-4375-A72F-8C91DD93CF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62" t="27437" r="31876" b="67418"/>
            <a:stretch>
              <a:fillRect/>
            </a:stretch>
          </p:blipFill>
          <p:spPr bwMode="auto">
            <a:xfrm>
              <a:off x="4512" y="2064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5" name="Picture 11" descr="ermine">
              <a:extLst>
                <a:ext uri="{FF2B5EF4-FFF2-40B4-BE49-F238E27FC236}">
                  <a16:creationId xmlns:a16="http://schemas.microsoft.com/office/drawing/2014/main" id="{405B468E-1629-44CD-AC86-DFF3FA9F10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32" t="23151" r="31876" b="71706"/>
            <a:stretch>
              <a:fillRect/>
            </a:stretch>
          </p:blipFill>
          <p:spPr bwMode="auto">
            <a:xfrm>
              <a:off x="4032" y="3024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6" name="Picture 12" descr="ermine">
              <a:extLst>
                <a:ext uri="{FF2B5EF4-FFF2-40B4-BE49-F238E27FC236}">
                  <a16:creationId xmlns:a16="http://schemas.microsoft.com/office/drawing/2014/main" id="{68045EF7-5EEF-4864-A7C5-5139E0A119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058" t="24008" r="45920" b="63130"/>
            <a:stretch>
              <a:fillRect/>
            </a:stretch>
          </p:blipFill>
          <p:spPr bwMode="auto">
            <a:xfrm>
              <a:off x="3792" y="1680"/>
              <a:ext cx="288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7" name="Picture 13" descr="ermine">
              <a:extLst>
                <a:ext uri="{FF2B5EF4-FFF2-40B4-BE49-F238E27FC236}">
                  <a16:creationId xmlns:a16="http://schemas.microsoft.com/office/drawing/2014/main" id="{E23166AF-55E4-4D7F-84CA-04539C718F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9" t="17148" r="37727" b="76851"/>
            <a:stretch>
              <a:fillRect/>
            </a:stretch>
          </p:blipFill>
          <p:spPr bwMode="auto">
            <a:xfrm>
              <a:off x="3648" y="3552"/>
              <a:ext cx="48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30" name="Rectangle 14">
            <a:extLst>
              <a:ext uri="{FF2B5EF4-FFF2-40B4-BE49-F238E27FC236}">
                <a16:creationId xmlns:a16="http://schemas.microsoft.com/office/drawing/2014/main" id="{C0D8521D-7707-4862-BE15-DB4FA1B93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sz="3500" b="1">
                <a:effectLst>
                  <a:outerShdw blurRad="38100" dist="38100" dir="2700000" algn="tl">
                    <a:srgbClr val="C0C0C0"/>
                  </a:outerShdw>
                </a:effectLst>
              </a:rPr>
              <a:t>Detection of Salient Features for an Object Class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>
            <a:extLst>
              <a:ext uri="{FF2B5EF4-FFF2-40B4-BE49-F238E27FC236}">
                <a16:creationId xmlns:a16="http://schemas.microsoft.com/office/drawing/2014/main" id="{7E6A8CFC-8552-4812-BDF0-9BD61421C8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848C33-9221-439F-93D9-69AA6EEF029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D7A04584-3E11-4DD9-AFF9-EE4D944568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do we do this?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E6E57DD-B575-4D7B-BD4C-D040A6FC675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sz="2800"/>
              <a:t>fixed size windows (simple approach)</a:t>
            </a:r>
          </a:p>
          <a:p>
            <a:pPr marL="533400" indent="-533400" eaLnBrk="1" hangingPunct="1">
              <a:buFontTx/>
              <a:buAutoNum type="arabicPeriod"/>
            </a:pPr>
            <a:endParaRPr lang="en-US" altLang="en-US" sz="2800"/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800"/>
              <a:t>Harris detector, Lowe detector, etc.</a:t>
            </a:r>
          </a:p>
          <a:p>
            <a:pPr marL="533400" indent="-533400" eaLnBrk="1" hangingPunct="1">
              <a:buFontTx/>
              <a:buAutoNum type="arabicPeriod"/>
            </a:pPr>
            <a:endParaRPr lang="en-US" altLang="en-US" sz="2800"/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800"/>
              <a:t>Kadir’s approach</a:t>
            </a:r>
          </a:p>
        </p:txBody>
      </p:sp>
      <p:pic>
        <p:nvPicPr>
          <p:cNvPr id="9221" name="Picture 4" descr="tmp">
            <a:extLst>
              <a:ext uri="{FF2B5EF4-FFF2-40B4-BE49-F238E27FC236}">
                <a16:creationId xmlns:a16="http://schemas.microsoft.com/office/drawing/2014/main" id="{8CB6151F-DE5E-4077-9E54-97BC3E98FFD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" t="17174" r="66127" b="47049"/>
          <a:stretch>
            <a:fillRect/>
          </a:stretch>
        </p:blipFill>
        <p:spPr>
          <a:xfrm>
            <a:off x="4652963" y="2490788"/>
            <a:ext cx="4033837" cy="2547937"/>
          </a:xfrm>
          <a:noFill/>
        </p:spPr>
      </p:pic>
      <p:grpSp>
        <p:nvGrpSpPr>
          <p:cNvPr id="9222" name="Group 5">
            <a:extLst>
              <a:ext uri="{FF2B5EF4-FFF2-40B4-BE49-F238E27FC236}">
                <a16:creationId xmlns:a16="http://schemas.microsoft.com/office/drawing/2014/main" id="{AB04BFC8-D8AE-4FDB-9F6D-648B0E81D95A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1905000"/>
            <a:ext cx="4572000" cy="3429000"/>
            <a:chOff x="2736" y="1680"/>
            <a:chExt cx="2880" cy="2160"/>
          </a:xfrm>
        </p:grpSpPr>
        <p:sp>
          <p:nvSpPr>
            <p:cNvPr id="9223" name="Line 6">
              <a:extLst>
                <a:ext uri="{FF2B5EF4-FFF2-40B4-BE49-F238E27FC236}">
                  <a16:creationId xmlns:a16="http://schemas.microsoft.com/office/drawing/2014/main" id="{5E30E7B5-D85C-46CE-9A14-A278341EA4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4" name="Line 7">
              <a:extLst>
                <a:ext uri="{FF2B5EF4-FFF2-40B4-BE49-F238E27FC236}">
                  <a16:creationId xmlns:a16="http://schemas.microsoft.com/office/drawing/2014/main" id="{BE9EE1B2-D8D0-4919-8AE1-04D1623FDE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5" name="Line 8">
              <a:extLst>
                <a:ext uri="{FF2B5EF4-FFF2-40B4-BE49-F238E27FC236}">
                  <a16:creationId xmlns:a16="http://schemas.microsoft.com/office/drawing/2014/main" id="{2BA86015-84E3-49A7-A707-D76ABCF0E6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6" name="Line 9">
              <a:extLst>
                <a:ext uri="{FF2B5EF4-FFF2-40B4-BE49-F238E27FC236}">
                  <a16:creationId xmlns:a16="http://schemas.microsoft.com/office/drawing/2014/main" id="{8BE7AEE3-EB62-4685-B147-7713C2246F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7" name="Line 10">
              <a:extLst>
                <a:ext uri="{FF2B5EF4-FFF2-40B4-BE49-F238E27FC236}">
                  <a16:creationId xmlns:a16="http://schemas.microsoft.com/office/drawing/2014/main" id="{411FAA61-6609-4E27-9892-78FC32F31F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8" name="Line 11">
              <a:extLst>
                <a:ext uri="{FF2B5EF4-FFF2-40B4-BE49-F238E27FC236}">
                  <a16:creationId xmlns:a16="http://schemas.microsoft.com/office/drawing/2014/main" id="{644FD540-5DE1-4390-AE8C-338A30A356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9" name="Line 12">
              <a:extLst>
                <a:ext uri="{FF2B5EF4-FFF2-40B4-BE49-F238E27FC236}">
                  <a16:creationId xmlns:a16="http://schemas.microsoft.com/office/drawing/2014/main" id="{418EABA8-2BB4-47AD-A69F-74A1ADBDC3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Line 13">
              <a:extLst>
                <a:ext uri="{FF2B5EF4-FFF2-40B4-BE49-F238E27FC236}">
                  <a16:creationId xmlns:a16="http://schemas.microsoft.com/office/drawing/2014/main" id="{DE3AB8C8-BBCB-4D77-8D82-65A8C93559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Line 14">
              <a:extLst>
                <a:ext uri="{FF2B5EF4-FFF2-40B4-BE49-F238E27FC236}">
                  <a16:creationId xmlns:a16="http://schemas.microsoft.com/office/drawing/2014/main" id="{AAAA2447-57D4-4744-A406-70B2F53DAD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2" name="Line 15">
              <a:extLst>
                <a:ext uri="{FF2B5EF4-FFF2-40B4-BE49-F238E27FC236}">
                  <a16:creationId xmlns:a16="http://schemas.microsoft.com/office/drawing/2014/main" id="{AB266222-BBD5-4F79-9AC0-DD6BEF3D6F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3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Line 16">
              <a:extLst>
                <a:ext uri="{FF2B5EF4-FFF2-40B4-BE49-F238E27FC236}">
                  <a16:creationId xmlns:a16="http://schemas.microsoft.com/office/drawing/2014/main" id="{F7A58D96-1D58-4245-9CE0-CD2FF3155C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6" y="1680"/>
              <a:ext cx="0" cy="216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Line 17">
              <a:extLst>
                <a:ext uri="{FF2B5EF4-FFF2-40B4-BE49-F238E27FC236}">
                  <a16:creationId xmlns:a16="http://schemas.microsoft.com/office/drawing/2014/main" id="{B6EB9051-258E-443F-93C1-B70325A92A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192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Line 18">
              <a:extLst>
                <a:ext uri="{FF2B5EF4-FFF2-40B4-BE49-F238E27FC236}">
                  <a16:creationId xmlns:a16="http://schemas.microsoft.com/office/drawing/2014/main" id="{770DB831-E363-4F7F-9EE9-EB196DD58A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16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Line 19">
              <a:extLst>
                <a:ext uri="{FF2B5EF4-FFF2-40B4-BE49-F238E27FC236}">
                  <a16:creationId xmlns:a16="http://schemas.microsoft.com/office/drawing/2014/main" id="{E1C18227-3FC1-4272-9FF5-15B453B847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40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Line 20">
              <a:extLst>
                <a:ext uri="{FF2B5EF4-FFF2-40B4-BE49-F238E27FC236}">
                  <a16:creationId xmlns:a16="http://schemas.microsoft.com/office/drawing/2014/main" id="{16E5E110-BD5C-4E97-9B6F-BF258B83B5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64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Line 21">
              <a:extLst>
                <a:ext uri="{FF2B5EF4-FFF2-40B4-BE49-F238E27FC236}">
                  <a16:creationId xmlns:a16="http://schemas.microsoft.com/office/drawing/2014/main" id="{515A1D40-2B53-497B-82A6-2C7EFC98D9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88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Line 22">
              <a:extLst>
                <a:ext uri="{FF2B5EF4-FFF2-40B4-BE49-F238E27FC236}">
                  <a16:creationId xmlns:a16="http://schemas.microsoft.com/office/drawing/2014/main" id="{433FBCAA-83A4-4577-9020-A92A034C67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312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Line 23">
              <a:extLst>
                <a:ext uri="{FF2B5EF4-FFF2-40B4-BE49-F238E27FC236}">
                  <a16:creationId xmlns:a16="http://schemas.microsoft.com/office/drawing/2014/main" id="{9ECFB282-AB1D-41A1-922B-DCDB1BE4E5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336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Line 24">
              <a:extLst>
                <a:ext uri="{FF2B5EF4-FFF2-40B4-BE49-F238E27FC236}">
                  <a16:creationId xmlns:a16="http://schemas.microsoft.com/office/drawing/2014/main" id="{E684991E-E805-4AEF-B799-176C93AFC3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3600"/>
              <a:ext cx="2880" cy="0"/>
            </a:xfrm>
            <a:prstGeom prst="line">
              <a:avLst/>
            </a:prstGeom>
            <a:noFill/>
            <a:ln w="57150">
              <a:solidFill>
                <a:srgbClr val="FCF1A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2" name="Line 25">
              <a:extLst>
                <a:ext uri="{FF2B5EF4-FFF2-40B4-BE49-F238E27FC236}">
                  <a16:creationId xmlns:a16="http://schemas.microsoft.com/office/drawing/2014/main" id="{610D4C7E-840F-4397-BB43-51A1C73D8F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3840"/>
              <a:ext cx="2880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>
            <a:extLst>
              <a:ext uri="{FF2B5EF4-FFF2-40B4-BE49-F238E27FC236}">
                <a16:creationId xmlns:a16="http://schemas.microsoft.com/office/drawing/2014/main" id="{E127392D-CC28-4274-BD65-2B7CA81E62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AAF6D4-094B-448D-84B9-14B16B9CCB8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9750BBD2-43C4-4688-B717-162E596399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Kadir’s Approach</a:t>
            </a:r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7DA22698-CB93-4754-9583-CFD621A77A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Scale is intimately related to the problem of determining </a:t>
            </a:r>
            <a:r>
              <a:rPr lang="en-US" altLang="en-US">
                <a:solidFill>
                  <a:srgbClr val="FF0000"/>
                </a:solidFill>
              </a:rPr>
              <a:t>saliency</a:t>
            </a:r>
            <a:r>
              <a:rPr lang="en-US" altLang="en-US">
                <a:solidFill>
                  <a:srgbClr val="FFFF99"/>
                </a:solidFill>
              </a:rPr>
              <a:t> </a:t>
            </a:r>
            <a:r>
              <a:rPr lang="en-US" altLang="en-US"/>
              <a:t>and extracting relevant descriptions.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Saliency is related to the local image complexity, ie. </a:t>
            </a:r>
            <a:r>
              <a:rPr lang="en-US" altLang="en-US">
                <a:solidFill>
                  <a:srgbClr val="FF0000"/>
                </a:solidFill>
              </a:rPr>
              <a:t>Shannon entropy</a:t>
            </a:r>
            <a:r>
              <a:rPr lang="en-US" altLang="en-US"/>
              <a:t>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entropy definition   H = -∑ P</a:t>
            </a:r>
            <a:r>
              <a:rPr lang="en-US" altLang="en-US" baseline="-25000"/>
              <a:t>i</a:t>
            </a:r>
            <a:r>
              <a:rPr lang="en-US" altLang="en-US"/>
              <a:t> log</a:t>
            </a:r>
            <a:r>
              <a:rPr lang="en-US" altLang="en-US" baseline="-25000"/>
              <a:t>2</a:t>
            </a:r>
            <a:r>
              <a:rPr lang="en-US" altLang="en-US"/>
              <a:t> P</a:t>
            </a:r>
            <a:r>
              <a:rPr lang="en-US" altLang="en-US" baseline="-25000"/>
              <a:t>i</a:t>
            </a:r>
          </a:p>
        </p:txBody>
      </p:sp>
      <p:sp>
        <p:nvSpPr>
          <p:cNvPr id="10245" name="Text Box 4">
            <a:extLst>
              <a:ext uri="{FF2B5EF4-FFF2-40B4-BE49-F238E27FC236}">
                <a16:creationId xmlns:a16="http://schemas.microsoft.com/office/drawing/2014/main" id="{C6CDE88C-E6DA-4179-B1FC-D6B8E613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867400"/>
            <a:ext cx="1104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i in set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of interest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>
            <a:extLst>
              <a:ext uri="{FF2B5EF4-FFF2-40B4-BE49-F238E27FC236}">
                <a16:creationId xmlns:a16="http://schemas.microsoft.com/office/drawing/2014/main" id="{26E49D7E-68FE-4679-84A7-D64BBAB1A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37A049-3998-476A-826B-284C8DA11BD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2EF9D369-9CA8-4CC3-85A2-1989E4A5DC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Specifically</a:t>
            </a:r>
          </a:p>
        </p:txBody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0ACADB56-E859-425C-9154-8528ACFB3F1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423150" cy="452596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400"/>
              <a:t>x is a point on the image</a:t>
            </a:r>
          </a:p>
          <a:p>
            <a:pPr eaLnBrk="1" hangingPunct="1"/>
            <a:r>
              <a:rPr lang="en-US" altLang="en-US" sz="2400"/>
              <a:t>R</a:t>
            </a:r>
            <a:r>
              <a:rPr lang="en-US" altLang="en-US" sz="2400" baseline="-25000"/>
              <a:t>x</a:t>
            </a:r>
            <a:r>
              <a:rPr lang="en-US" altLang="en-US" sz="2400"/>
              <a:t> is its local neighborhood</a:t>
            </a:r>
          </a:p>
          <a:p>
            <a:pPr eaLnBrk="1" hangingPunct="1"/>
            <a:r>
              <a:rPr lang="en-US" altLang="en-US" sz="2400"/>
              <a:t>D is a descriptor and has values {d</a:t>
            </a:r>
            <a:r>
              <a:rPr lang="en-US" altLang="en-US" sz="2400" baseline="-25000"/>
              <a:t>1</a:t>
            </a:r>
            <a:r>
              <a:rPr lang="en-US" altLang="en-US" sz="2400"/>
              <a:t>, ... d</a:t>
            </a:r>
            <a:r>
              <a:rPr lang="en-US" altLang="en-US" sz="2400" baseline="-25000"/>
              <a:t>r</a:t>
            </a:r>
            <a:r>
              <a:rPr lang="en-US" altLang="en-US" sz="2400"/>
              <a:t>}.</a:t>
            </a:r>
          </a:p>
          <a:p>
            <a:pPr eaLnBrk="1" hangingPunct="1"/>
            <a:r>
              <a:rPr lang="en-US" altLang="en-US" sz="2400"/>
              <a:t>P</a:t>
            </a:r>
            <a:r>
              <a:rPr lang="en-US" altLang="en-US" sz="2400" baseline="-25000"/>
              <a:t>D,Rx</a:t>
            </a:r>
            <a:r>
              <a:rPr lang="en-US" altLang="en-US" sz="2400"/>
              <a:t>(d</a:t>
            </a:r>
            <a:r>
              <a:rPr lang="en-US" altLang="en-US" sz="2400" baseline="-25000"/>
              <a:t>i</a:t>
            </a:r>
            <a:r>
              <a:rPr lang="en-US" altLang="en-US" sz="2400"/>
              <a:t>) is the probability of descriptor D taking the value d</a:t>
            </a:r>
            <a:r>
              <a:rPr lang="en-US" altLang="en-US" sz="2400" baseline="-25000"/>
              <a:t>i</a:t>
            </a:r>
            <a:r>
              <a:rPr lang="en-US" altLang="en-US" sz="2400"/>
              <a:t> in the local region R</a:t>
            </a:r>
            <a:r>
              <a:rPr lang="en-US" altLang="en-US" sz="2400" baseline="-25000"/>
              <a:t>x</a:t>
            </a:r>
            <a:r>
              <a:rPr lang="en-US" altLang="en-US" sz="2400"/>
              <a:t>. </a:t>
            </a:r>
            <a:r>
              <a:rPr lang="en-US" altLang="en-US" sz="2400">
                <a:solidFill>
                  <a:srgbClr val="0070C0"/>
                </a:solidFill>
              </a:rPr>
              <a:t>(The normalized histogram of the gray tones in a region estimates this probability distribution.)</a:t>
            </a:r>
          </a:p>
        </p:txBody>
      </p:sp>
      <p:pic>
        <p:nvPicPr>
          <p:cNvPr id="11269" name="Picture 4">
            <a:extLst>
              <a:ext uri="{FF2B5EF4-FFF2-40B4-BE49-F238E27FC236}">
                <a16:creationId xmlns:a16="http://schemas.microsoft.com/office/drawing/2014/main" id="{36206859-4B26-4C49-9927-250B0960DDA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6" t="62000" r="16565" b="16667"/>
          <a:stretch>
            <a:fillRect/>
          </a:stretch>
        </p:blipFill>
        <p:spPr>
          <a:xfrm>
            <a:off x="1909763" y="4641850"/>
            <a:ext cx="5002212" cy="1147763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>
            <a:extLst>
              <a:ext uri="{FF2B5EF4-FFF2-40B4-BE49-F238E27FC236}">
                <a16:creationId xmlns:a16="http://schemas.microsoft.com/office/drawing/2014/main" id="{95F1D46E-13AE-47A2-ACFA-14C0AF985B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418FF1-D1AE-46F1-946B-34DF0653415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160CB2AE-D309-4315-A574-1AF620609B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Histograms of Intensity</a:t>
            </a:r>
          </a:p>
        </p:txBody>
      </p:sp>
      <p:pic>
        <p:nvPicPr>
          <p:cNvPr id="12292" name="Picture 3">
            <a:extLst>
              <a:ext uri="{FF2B5EF4-FFF2-40B4-BE49-F238E27FC236}">
                <a16:creationId xmlns:a16="http://schemas.microsoft.com/office/drawing/2014/main" id="{F55CFA54-5C43-453C-B7A1-7300537C97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24590" r="16667" b="13115"/>
          <a:stretch>
            <a:fillRect/>
          </a:stretch>
        </p:blipFill>
        <p:spPr>
          <a:xfrm>
            <a:off x="1219200" y="1219200"/>
            <a:ext cx="7162800" cy="4389438"/>
          </a:xfrm>
        </p:spPr>
      </p:pic>
      <p:sp>
        <p:nvSpPr>
          <p:cNvPr id="12293" name="Text Box 4">
            <a:extLst>
              <a:ext uri="{FF2B5EF4-FFF2-40B4-BE49-F238E27FC236}">
                <a16:creationId xmlns:a16="http://schemas.microsoft.com/office/drawing/2014/main" id="{256A925B-3517-4F84-8717-E65B8748B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638800"/>
            <a:ext cx="68738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Neighborhoods with structure have flatter distributions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which converts to higher entropy.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>
            <a:extLst>
              <a:ext uri="{FF2B5EF4-FFF2-40B4-BE49-F238E27FC236}">
                <a16:creationId xmlns:a16="http://schemas.microsoft.com/office/drawing/2014/main" id="{3141D01E-E0B8-4F55-9348-D2039D4814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E9CDC6-786D-45FB-B23F-FF8EE717ED7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64791A2-026E-47CD-B1F4-EF7B69350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Problems Kadir wanted to solve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B6B6F69-CF02-47C7-B177-6EB719DC7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/>
              <a:t>Scale should not be a global, preselected parameter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endParaRPr lang="en-US" altLang="en-US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/>
              <a:t>Highly textured regions can score high on entropy, but not be useful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endParaRPr lang="en-US" altLang="en-US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/>
              <a:t>The algorithm should not be sensitive to small changes in the image or noise.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39355D99-4DD5-4A04-A94D-CD2F725FDD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B960BB-A05D-4684-86CC-E9E31FDA5BD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7201D610-CDA9-4B7B-BC24-F8C0F2835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Kadir’s Methodology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AEC54A6E-9055-452D-80C3-D7060EEE0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use a scale-space approach</a:t>
            </a:r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features will exist over multiple scales</a:t>
            </a:r>
          </a:p>
          <a:p>
            <a:pPr lvl="1" eaLnBrk="1" hangingPunct="1"/>
            <a:r>
              <a:rPr lang="en-US" altLang="en-US" sz="2400"/>
              <a:t>Berghoml (1986) regarded features (edges) that existed over multiple scales as best.</a:t>
            </a:r>
          </a:p>
          <a:p>
            <a:pPr lvl="1" eaLnBrk="1" hangingPunct="1"/>
            <a:endParaRPr lang="en-US" altLang="en-US" sz="2400"/>
          </a:p>
          <a:p>
            <a:pPr eaLnBrk="1" hangingPunct="1"/>
            <a:r>
              <a:rPr lang="en-US" altLang="en-US" sz="2800"/>
              <a:t>Kadir took the opposite approach.</a:t>
            </a:r>
          </a:p>
          <a:p>
            <a:pPr lvl="1" eaLnBrk="1" hangingPunct="1"/>
            <a:r>
              <a:rPr lang="en-US" altLang="en-US" sz="2400"/>
              <a:t>He considers these too self-similar.</a:t>
            </a:r>
          </a:p>
          <a:p>
            <a:pPr lvl="1" eaLnBrk="1" hangingPunct="1"/>
            <a:r>
              <a:rPr lang="en-US" altLang="en-US" sz="2400"/>
              <a:t>Instead he looks for </a:t>
            </a:r>
            <a:r>
              <a:rPr lang="en-US" altLang="en-US" sz="2400">
                <a:solidFill>
                  <a:srgbClr val="FF0000"/>
                </a:solidFill>
              </a:rPr>
              <a:t>peaks in (weighted) entropy over the scales.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>
            <a:extLst>
              <a:ext uri="{FF2B5EF4-FFF2-40B4-BE49-F238E27FC236}">
                <a16:creationId xmlns:a16="http://schemas.microsoft.com/office/drawing/2014/main" id="{27C02F02-E788-416B-A2FB-80A34FE208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9804B9-6210-4C7E-9DFE-D05E593D0A3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877A9F8-6F0F-412A-BA0E-2405E55BE2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Algorithm</a:t>
            </a: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0DE82C22-5E4D-4E3B-8A10-3CBD778EB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60400" indent="-660400" eaLnBrk="1" hangingPunct="1">
              <a:buFontTx/>
              <a:buAutoNum type="arabicPeriod"/>
            </a:pPr>
            <a:r>
              <a:rPr lang="en-US" altLang="en-US"/>
              <a:t>For each pixel location x</a:t>
            </a:r>
          </a:p>
          <a:p>
            <a:pPr marL="1035050" lvl="1" indent="-577850" eaLnBrk="1" hangingPunct="1">
              <a:buFontTx/>
              <a:buAutoNum type="alphaLcPeriod"/>
            </a:pPr>
            <a:r>
              <a:rPr lang="en-US" altLang="en-US">
                <a:solidFill>
                  <a:srgbClr val="FF0000"/>
                </a:solidFill>
              </a:rPr>
              <a:t>For each scale s between smin and smax</a:t>
            </a:r>
          </a:p>
          <a:p>
            <a:pPr marL="1409700" lvl="2" indent="-495300" eaLnBrk="1" hangingPunct="1">
              <a:buFontTx/>
              <a:buAutoNum type="romanLcPeriod"/>
            </a:pPr>
            <a:r>
              <a:rPr lang="en-US" altLang="en-US"/>
              <a:t>Measure the local descriptor values within a window of scale s</a:t>
            </a:r>
          </a:p>
          <a:p>
            <a:pPr marL="1409700" lvl="2" indent="-495300" eaLnBrk="1" hangingPunct="1">
              <a:buFontTx/>
              <a:buAutoNum type="romanLcPeriod"/>
            </a:pPr>
            <a:r>
              <a:rPr lang="en-US" altLang="en-US"/>
              <a:t>Estimate the local PDF (use a histogram)</a:t>
            </a:r>
          </a:p>
          <a:p>
            <a:pPr marL="1035050" lvl="1" indent="-577850" eaLnBrk="1" hangingPunct="1">
              <a:buFontTx/>
              <a:buAutoNum type="alphaLcPeriod"/>
            </a:pPr>
            <a:r>
              <a:rPr lang="en-US" altLang="en-US">
                <a:solidFill>
                  <a:schemeClr val="accent2"/>
                </a:solidFill>
              </a:rPr>
              <a:t>Select scales (set S) for which the entropy is peaked</a:t>
            </a:r>
            <a:r>
              <a:rPr lang="en-US" altLang="en-US"/>
              <a:t> (S may be empty)</a:t>
            </a:r>
          </a:p>
          <a:p>
            <a:pPr marL="1035050" lvl="1" indent="-577850" eaLnBrk="1" hangingPunct="1">
              <a:buFontTx/>
              <a:buAutoNum type="alphaLcPeriod"/>
            </a:pPr>
            <a:r>
              <a:rPr lang="en-US" altLang="en-US">
                <a:solidFill>
                  <a:srgbClr val="FF0000"/>
                </a:solidFill>
              </a:rPr>
              <a:t>Weight the entropy values</a:t>
            </a:r>
            <a:r>
              <a:rPr lang="en-US" altLang="en-US"/>
              <a:t> in S by the sum of absolute difference of the PDFs of the local descriptor around S.</a:t>
            </a:r>
          </a:p>
        </p:txBody>
      </p:sp>
      <p:sp>
        <p:nvSpPr>
          <p:cNvPr id="15365" name="Rectangle 4">
            <a:extLst>
              <a:ext uri="{FF2B5EF4-FFF2-40B4-BE49-F238E27FC236}">
                <a16:creationId xmlns:a16="http://schemas.microsoft.com/office/drawing/2014/main" id="{5825BB3B-C7AD-4883-9F23-2CE2E53A7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95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>
            <a:extLst>
              <a:ext uri="{FF2B5EF4-FFF2-40B4-BE49-F238E27FC236}">
                <a16:creationId xmlns:a16="http://schemas.microsoft.com/office/drawing/2014/main" id="{F5D15AA2-A927-4A32-A8F2-0159CB8C07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67FDAF-43E9-45DC-BD56-A95BC40C523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B43D789-E3FF-4AB3-88A0-F2E17502F2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Finding salient points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980A507D-75DA-4B32-880A-DA4CFAA71AE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143000"/>
            <a:ext cx="8001000" cy="990600"/>
          </a:xfrm>
        </p:spPr>
        <p:txBody>
          <a:bodyPr/>
          <a:lstStyle/>
          <a:p>
            <a:pPr eaLnBrk="1" hangingPunct="1"/>
            <a:r>
              <a:rPr lang="en-US" altLang="en-US"/>
              <a:t>the math for saliency discretized</a:t>
            </a:r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EC7ADACB-E9EA-4FBF-A263-91D82AE35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05000"/>
            <a:ext cx="6477000" cy="434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16390" name="Object 5">
            <a:extLst>
              <a:ext uri="{FF2B5EF4-FFF2-40B4-BE49-F238E27FC236}">
                <a16:creationId xmlns:a16="http://schemas.microsoft.com/office/drawing/2014/main" id="{11593C4D-B327-46DE-BA48-5CBAC884223D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762000" y="1981200"/>
          <a:ext cx="624840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5" name="Equation" r:id="rId3" imgW="2959100" imgH="1905000" progId="Equation.3">
                  <p:embed/>
                </p:oleObj>
              </mc:Choice>
              <mc:Fallback>
                <p:oleObj name="Equation" r:id="rId3" imgW="2959100" imgH="1905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981200"/>
                        <a:ext cx="6248400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Text Box 6">
            <a:extLst>
              <a:ext uri="{FF2B5EF4-FFF2-40B4-BE49-F238E27FC236}">
                <a16:creationId xmlns:a16="http://schemas.microsoft.com/office/drawing/2014/main" id="{09EA265D-B4CA-4BF5-93FF-CB584DB5A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1752600"/>
            <a:ext cx="1211263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 saliency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 entropy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 weight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based 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difference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between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scales</a:t>
            </a:r>
          </a:p>
        </p:txBody>
      </p:sp>
      <p:sp>
        <p:nvSpPr>
          <p:cNvPr id="16392" name="TextBox 8">
            <a:extLst>
              <a:ext uri="{FF2B5EF4-FFF2-40B4-BE49-F238E27FC236}">
                <a16:creationId xmlns:a16="http://schemas.microsoft.com/office/drawing/2014/main" id="{52303E97-6E64-4AD5-9709-B75513501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486400"/>
            <a:ext cx="4953000" cy="708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probability of descriptor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taking value </a:t>
            </a:r>
            <a:r>
              <a:rPr lang="en-US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region centered at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with scale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6393" name="TextBox 9">
            <a:extLst>
              <a:ext uri="{FF2B5EF4-FFF2-40B4-BE49-F238E27FC236}">
                <a16:creationId xmlns:a16="http://schemas.microsoft.com/office/drawing/2014/main" id="{317263C8-C90B-4F51-B4B5-7B4467055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5257800"/>
            <a:ext cx="838200" cy="9239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6394" name="TextBox 10">
            <a:extLst>
              <a:ext uri="{FF2B5EF4-FFF2-40B4-BE49-F238E27FC236}">
                <a16:creationId xmlns:a16="http://schemas.microsoft.com/office/drawing/2014/main" id="{D6155C85-EBE5-4408-9B11-C49FD8BCE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4953000"/>
            <a:ext cx="363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8A4B44-F8F3-4094-8964-4A5F4709B15D}"/>
              </a:ext>
            </a:extLst>
          </p:cNvPr>
          <p:cNvSpPr/>
          <p:nvPr/>
        </p:nvSpPr>
        <p:spPr>
          <a:xfrm>
            <a:off x="3200400" y="4648200"/>
            <a:ext cx="3048000" cy="381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C5333F-E313-4006-AD55-92C65341E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105400"/>
            <a:ext cx="1416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(gray tones)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7CFB27-6697-4789-9890-98EEE1F56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248400"/>
            <a:ext cx="6872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= normalized histogram count for the bin representing gray tone 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>
            <a:extLst>
              <a:ext uri="{FF2B5EF4-FFF2-40B4-BE49-F238E27FC236}">
                <a16:creationId xmlns:a16="http://schemas.microsoft.com/office/drawing/2014/main" id="{D394AF37-D253-425F-AB51-73DDE98E36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82BEC8-BA7F-4588-A066-D41A536D3AA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FC8A1C6-FCE9-4CED-8234-2AD088AE59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Picking salient points and their scales</a:t>
            </a:r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F20229DB-78CC-4434-B2AB-0030C40C50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6" t="22951" r="18033" b="16394"/>
          <a:stretch>
            <a:fillRect/>
          </a:stretch>
        </p:blipFill>
        <p:spPr>
          <a:xfrm>
            <a:off x="1828800" y="1143000"/>
            <a:ext cx="5486400" cy="5203825"/>
          </a:xfr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>
            <a:extLst>
              <a:ext uri="{FF2B5EF4-FFF2-40B4-BE49-F238E27FC236}">
                <a16:creationId xmlns:a16="http://schemas.microsoft.com/office/drawing/2014/main" id="{99CEFFC2-F09B-43E2-8123-C8E951A8D6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E9962E-46A2-4B6B-83F9-662BF0B0B23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67F9BCAA-9538-433E-B4AE-ACF7351DD6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Getting rid of texture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22237739-340D-43C5-B643-CCFFBAE621D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3810000" cy="46482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One goal was to </a:t>
            </a:r>
            <a:r>
              <a:rPr lang="en-US" altLang="en-US" sz="2000">
                <a:solidFill>
                  <a:srgbClr val="FF0000"/>
                </a:solidFill>
              </a:rPr>
              <a:t>not </a:t>
            </a:r>
            <a:r>
              <a:rPr lang="en-US" altLang="en-US" sz="2000"/>
              <a:t>select highly textured regions such as grass or bushes, which are not the type of objects the Oxford group wanted to recognize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solidFill>
                  <a:srgbClr val="FF0000"/>
                </a:solidFill>
              </a:rPr>
              <a:t>Such regions are highly salient with just entropy</a:t>
            </a:r>
            <a:r>
              <a:rPr lang="en-US" altLang="en-US" sz="2000"/>
              <a:t>, because they contain a lot of gray tones in roughly equal proportions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But they are </a:t>
            </a:r>
            <a:r>
              <a:rPr lang="en-US" altLang="en-US" sz="2000">
                <a:solidFill>
                  <a:srgbClr val="FF0000"/>
                </a:solidFill>
              </a:rPr>
              <a:t>similar at different scales</a:t>
            </a:r>
            <a:r>
              <a:rPr lang="en-US" altLang="en-US" sz="2000"/>
              <a:t> and thus the weights make them go away</a:t>
            </a:r>
          </a:p>
        </p:txBody>
      </p:sp>
      <p:pic>
        <p:nvPicPr>
          <p:cNvPr id="18437" name="Picture 4">
            <a:extLst>
              <a:ext uri="{FF2B5EF4-FFF2-40B4-BE49-F238E27FC236}">
                <a16:creationId xmlns:a16="http://schemas.microsoft.com/office/drawing/2014/main" id="{4EE507D6-6A13-4523-8555-79D0DCB623B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t="16667" r="10001" b="19333"/>
          <a:stretch>
            <a:fillRect/>
          </a:stretch>
        </p:blipFill>
        <p:spPr>
          <a:xfrm>
            <a:off x="4648200" y="2209800"/>
            <a:ext cx="4114800" cy="2668588"/>
          </a:xfr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>
            <a:extLst>
              <a:ext uri="{FF2B5EF4-FFF2-40B4-BE49-F238E27FC236}">
                <a16:creationId xmlns:a16="http://schemas.microsoft.com/office/drawing/2014/main" id="{D05FC6AE-4C3D-499E-8F4C-DF8C15937C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A8B8F4-0BE8-4957-9B77-CFC0A5221ACC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4D67C062-33E0-4181-B8D7-A06B752E36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Salient Regions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7FFAACED-288B-44AA-BFD0-0A2F64EC14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Instead of just selecting the most salient points (based on weighted entropy), select </a:t>
            </a:r>
            <a:r>
              <a:rPr lang="en-US" altLang="en-US" sz="2800">
                <a:solidFill>
                  <a:srgbClr val="FF0000"/>
                </a:solidFill>
              </a:rPr>
              <a:t>salient regions</a:t>
            </a:r>
            <a:r>
              <a:rPr lang="en-US" altLang="en-US" sz="2800"/>
              <a:t> (more robust).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Regions are like volumes in scale space.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Kadir used </a:t>
            </a:r>
            <a:r>
              <a:rPr lang="en-US" altLang="en-US" sz="2800">
                <a:solidFill>
                  <a:srgbClr val="FF0000"/>
                </a:solidFill>
              </a:rPr>
              <a:t>clustering</a:t>
            </a:r>
            <a:r>
              <a:rPr lang="en-US" altLang="en-US" sz="2800"/>
              <a:t> to group selected points into regions.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We found the clustering was a </a:t>
            </a:r>
            <a:r>
              <a:rPr lang="en-US" altLang="en-US" sz="2800">
                <a:solidFill>
                  <a:srgbClr val="FF0000"/>
                </a:solidFill>
              </a:rPr>
              <a:t>critical</a:t>
            </a:r>
            <a:r>
              <a:rPr lang="en-US" altLang="en-US" sz="2800">
                <a:solidFill>
                  <a:srgbClr val="FFFF99"/>
                </a:solidFill>
              </a:rPr>
              <a:t> </a:t>
            </a:r>
            <a:r>
              <a:rPr lang="en-US" altLang="en-US" sz="2800"/>
              <a:t>step.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>
            <a:extLst>
              <a:ext uri="{FF2B5EF4-FFF2-40B4-BE49-F238E27FC236}">
                <a16:creationId xmlns:a16="http://schemas.microsoft.com/office/drawing/2014/main" id="{FCB2C682-7B6E-4BDB-B122-AA35F2CD57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152418-F6E7-4D80-A09B-BFB247ACEB1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A598A6ED-CF34-4CC7-9A5F-8E48217BFB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Kadir’s clustering (VERY ad hoc)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1652C395-ED2E-43EC-84FD-81E9A88BE0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791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/>
              <a:t>Apply a </a:t>
            </a:r>
            <a:r>
              <a:rPr lang="en-US" altLang="en-US" sz="2400">
                <a:solidFill>
                  <a:srgbClr val="FF0000"/>
                </a:solidFill>
              </a:rPr>
              <a:t>global threshold</a:t>
            </a:r>
            <a:r>
              <a:rPr lang="en-US" altLang="en-US" sz="2400"/>
              <a:t> on saliency.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Choose the </a:t>
            </a:r>
            <a:r>
              <a:rPr lang="en-US" altLang="en-US" sz="2400">
                <a:solidFill>
                  <a:srgbClr val="FF0000"/>
                </a:solidFill>
              </a:rPr>
              <a:t>highest salient points</a:t>
            </a:r>
            <a:r>
              <a:rPr lang="en-US" altLang="en-US" sz="2400">
                <a:solidFill>
                  <a:srgbClr val="FFFF99"/>
                </a:solidFill>
              </a:rPr>
              <a:t> </a:t>
            </a:r>
            <a:r>
              <a:rPr lang="en-US" altLang="en-US" sz="2400">
                <a:solidFill>
                  <a:schemeClr val="tx2"/>
                </a:solidFill>
              </a:rPr>
              <a:t>(50% works well).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Find the </a:t>
            </a:r>
            <a:r>
              <a:rPr lang="en-US" altLang="en-US" sz="2400">
                <a:solidFill>
                  <a:srgbClr val="FF0000"/>
                </a:solidFill>
              </a:rPr>
              <a:t>K nearest neighbors</a:t>
            </a:r>
            <a:r>
              <a:rPr lang="en-US" altLang="en-US" sz="2400"/>
              <a:t> (K=8 preset)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>
                <a:solidFill>
                  <a:srgbClr val="FF0000"/>
                </a:solidFill>
              </a:rPr>
              <a:t>Check variance</a:t>
            </a:r>
            <a:r>
              <a:rPr lang="en-US" altLang="en-US" sz="2400"/>
              <a:t> at center points with these neighbors.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Accept if </a:t>
            </a:r>
            <a:r>
              <a:rPr lang="en-US" altLang="en-US" sz="2400">
                <a:solidFill>
                  <a:srgbClr val="FF0000"/>
                </a:solidFill>
              </a:rPr>
              <a:t>far enough away</a:t>
            </a:r>
            <a:r>
              <a:rPr lang="en-US" altLang="en-US" sz="2400"/>
              <a:t> from existant clusters and </a:t>
            </a:r>
            <a:r>
              <a:rPr lang="en-US" altLang="en-US" sz="2400">
                <a:solidFill>
                  <a:srgbClr val="FF0000"/>
                </a:solidFill>
              </a:rPr>
              <a:t>variance small</a:t>
            </a:r>
            <a:r>
              <a:rPr lang="en-US" altLang="en-US" sz="2400"/>
              <a:t> enough.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>
                <a:solidFill>
                  <a:srgbClr val="FF0000"/>
                </a:solidFill>
              </a:rPr>
              <a:t>Represent</a:t>
            </a:r>
            <a:r>
              <a:rPr lang="en-US" altLang="en-US" sz="2400"/>
              <a:t> with mean scale and spatial location of the K points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>
                <a:solidFill>
                  <a:srgbClr val="FF0000"/>
                </a:solidFill>
              </a:rPr>
              <a:t>Repeat</a:t>
            </a:r>
            <a:r>
              <a:rPr lang="en-US" altLang="en-US" sz="2400"/>
              <a:t> with next highest salient point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>
            <a:extLst>
              <a:ext uri="{FF2B5EF4-FFF2-40B4-BE49-F238E27FC236}">
                <a16:creationId xmlns:a16="http://schemas.microsoft.com/office/drawing/2014/main" id="{66EBE9DC-1A8F-4531-938E-BA421635CE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4BF3DD-AD99-44BB-8FD8-0FB1A665B2E7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F6C97C84-9A4C-4CA9-87A7-F3E1992C27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More examples</a:t>
            </a:r>
          </a:p>
        </p:txBody>
      </p:sp>
      <p:pic>
        <p:nvPicPr>
          <p:cNvPr id="21508" name="Picture 3">
            <a:extLst>
              <a:ext uri="{FF2B5EF4-FFF2-40B4-BE49-F238E27FC236}">
                <a16:creationId xmlns:a16="http://schemas.microsoft.com/office/drawing/2014/main" id="{8EEC6701-DFD3-4FD5-9C00-E28B2EF80D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22" t="24590" r="26640" b="47542"/>
          <a:stretch>
            <a:fillRect/>
          </a:stretch>
        </p:blipFill>
        <p:spPr>
          <a:xfrm>
            <a:off x="609600" y="1828800"/>
            <a:ext cx="3886200" cy="2643188"/>
          </a:xfrm>
          <a:noFill/>
        </p:spPr>
      </p:pic>
      <p:pic>
        <p:nvPicPr>
          <p:cNvPr id="21509" name="Picture 4">
            <a:extLst>
              <a:ext uri="{FF2B5EF4-FFF2-40B4-BE49-F238E27FC236}">
                <a16:creationId xmlns:a16="http://schemas.microsoft.com/office/drawing/2014/main" id="{0C8D32C5-93BC-4E85-AF32-C728A6AED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22" t="52458" r="26640" b="16394"/>
          <a:stretch>
            <a:fillRect/>
          </a:stretch>
        </p:blipFill>
        <p:spPr bwMode="auto">
          <a:xfrm>
            <a:off x="4724400" y="1828800"/>
            <a:ext cx="35052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>
            <a:extLst>
              <a:ext uri="{FF2B5EF4-FFF2-40B4-BE49-F238E27FC236}">
                <a16:creationId xmlns:a16="http://schemas.microsoft.com/office/drawing/2014/main" id="{25790334-105A-437A-A08C-72DB86DA98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5DECE0-584B-4EFD-B9E9-32FA62C3A64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8CB9A75E-627B-46AE-B88F-CD24E23A70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Robustness Claims</a:t>
            </a: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9CBACC65-92E3-47A8-8076-C0E34E3CC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scale invariant</a:t>
            </a:r>
            <a:r>
              <a:rPr lang="en-US" altLang="en-US"/>
              <a:t> (chooses its scale)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rotation invariant</a:t>
            </a:r>
            <a:r>
              <a:rPr lang="en-US" altLang="en-US"/>
              <a:t> (uses circular regions and histograms)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somewhat illumination invariant</a:t>
            </a:r>
            <a:r>
              <a:rPr lang="en-US" altLang="en-US"/>
              <a:t> (why?)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not affine invariant</a:t>
            </a:r>
            <a:r>
              <a:rPr lang="en-US" altLang="en-US"/>
              <a:t> (able to handle small changes in viewpoint)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>
            <a:extLst>
              <a:ext uri="{FF2B5EF4-FFF2-40B4-BE49-F238E27FC236}">
                <a16:creationId xmlns:a16="http://schemas.microsoft.com/office/drawing/2014/main" id="{1EA01191-6685-4587-BD27-35A54BF6E1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786855-2E42-4E71-973B-BADC9CE122C3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14F5EF7-F8E6-492E-AE68-449FD82354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More Examples</a:t>
            </a:r>
          </a:p>
        </p:txBody>
      </p:sp>
      <p:pic>
        <p:nvPicPr>
          <p:cNvPr id="23556" name="Picture 3" descr="circle_regions_200">
            <a:extLst>
              <a:ext uri="{FF2B5EF4-FFF2-40B4-BE49-F238E27FC236}">
                <a16:creationId xmlns:a16="http://schemas.microsoft.com/office/drawing/2014/main" id="{83543654-1023-46EF-9751-F80EF03F3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4375" r="47501" b="24219"/>
          <a:stretch>
            <a:fillRect/>
          </a:stretch>
        </p:blipFill>
        <p:spPr bwMode="auto">
          <a:xfrm>
            <a:off x="1676400" y="1066800"/>
            <a:ext cx="5715000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>
            <a:extLst>
              <a:ext uri="{FF2B5EF4-FFF2-40B4-BE49-F238E27FC236}">
                <a16:creationId xmlns:a16="http://schemas.microsoft.com/office/drawing/2014/main" id="{5C00EF86-6C47-43C0-BF33-27473C5549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909F13-3157-4519-AF65-3284FCBCE32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21F7E30A-E4B1-487A-A33B-2B10A8C2F2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Temple</a:t>
            </a:r>
          </a:p>
        </p:txBody>
      </p:sp>
      <p:pic>
        <p:nvPicPr>
          <p:cNvPr id="24580" name="Picture 3" descr="6">
            <a:extLst>
              <a:ext uri="{FF2B5EF4-FFF2-40B4-BE49-F238E27FC236}">
                <a16:creationId xmlns:a16="http://schemas.microsoft.com/office/drawing/2014/main" id="{35C8BDC6-D11A-4AD7-95D1-6F215B3B12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2575" y="1600200"/>
            <a:ext cx="6038850" cy="4525963"/>
          </a:xfr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>
            <a:extLst>
              <a:ext uri="{FF2B5EF4-FFF2-40B4-BE49-F238E27FC236}">
                <a16:creationId xmlns:a16="http://schemas.microsoft.com/office/drawing/2014/main" id="{2579CD58-FFD1-418A-904D-112DCFFE19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AF958C-FBE9-4291-9935-7952D13AE631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3B80589-2679-4D25-98BA-BB21595FA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Capitol</a:t>
            </a:r>
          </a:p>
        </p:txBody>
      </p:sp>
      <p:pic>
        <p:nvPicPr>
          <p:cNvPr id="25604" name="Picture 3" descr="13">
            <a:extLst>
              <a:ext uri="{FF2B5EF4-FFF2-40B4-BE49-F238E27FC236}">
                <a16:creationId xmlns:a16="http://schemas.microsoft.com/office/drawing/2014/main" id="{03306B36-F735-4B23-BAD5-BBC9EC922B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1406525"/>
            <a:ext cx="6296025" cy="4724400"/>
          </a:xfr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>
            <a:extLst>
              <a:ext uri="{FF2B5EF4-FFF2-40B4-BE49-F238E27FC236}">
                <a16:creationId xmlns:a16="http://schemas.microsoft.com/office/drawing/2014/main" id="{66BCD531-B2E7-4560-9FE4-BA37F1B64F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E2B6B7-3A5B-4C9F-9711-C4DE8A6B95F5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798B431-3030-4F9A-926A-FAEAEC05DB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Houses and Boats</a:t>
            </a:r>
          </a:p>
        </p:txBody>
      </p:sp>
      <p:pic>
        <p:nvPicPr>
          <p:cNvPr id="26628" name="Picture 3" descr="1">
            <a:extLst>
              <a:ext uri="{FF2B5EF4-FFF2-40B4-BE49-F238E27FC236}">
                <a16:creationId xmlns:a16="http://schemas.microsoft.com/office/drawing/2014/main" id="{7D9646F6-1BF2-4E3D-899D-720DBCC3BA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2575" y="1600200"/>
            <a:ext cx="6038850" cy="4525963"/>
          </a:xfr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>
            <a:extLst>
              <a:ext uri="{FF2B5EF4-FFF2-40B4-BE49-F238E27FC236}">
                <a16:creationId xmlns:a16="http://schemas.microsoft.com/office/drawing/2014/main" id="{CDCA285D-9DA4-4AC6-9F5A-D2AFB550A5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B9B314-7781-423B-9919-77B747E2E378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A7EA514-1A27-4A9D-BA47-1A0BE3D274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Houses and Boats</a:t>
            </a:r>
          </a:p>
        </p:txBody>
      </p:sp>
      <p:pic>
        <p:nvPicPr>
          <p:cNvPr id="27652" name="Picture 3" descr="2">
            <a:extLst>
              <a:ext uri="{FF2B5EF4-FFF2-40B4-BE49-F238E27FC236}">
                <a16:creationId xmlns:a16="http://schemas.microsoft.com/office/drawing/2014/main" id="{031FA196-5B40-4F92-94B9-875CE420F9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524000"/>
            <a:ext cx="6038850" cy="4530725"/>
          </a:xfr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>
            <a:extLst>
              <a:ext uri="{FF2B5EF4-FFF2-40B4-BE49-F238E27FC236}">
                <a16:creationId xmlns:a16="http://schemas.microsoft.com/office/drawing/2014/main" id="{0266B989-F3B2-464D-A4CC-105301920F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E0E8A7-88CF-4F2C-B0C4-0FD68EFBE4ED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646214E9-A793-4AFD-8E0F-7FE6EFBC1D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Sky Scraper</a:t>
            </a:r>
          </a:p>
        </p:txBody>
      </p:sp>
      <p:pic>
        <p:nvPicPr>
          <p:cNvPr id="28676" name="Picture 3" descr="5">
            <a:extLst>
              <a:ext uri="{FF2B5EF4-FFF2-40B4-BE49-F238E27FC236}">
                <a16:creationId xmlns:a16="http://schemas.microsoft.com/office/drawing/2014/main" id="{062ED2C6-2074-485F-B645-C88FA5A1B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6172200" cy="463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>
            <a:extLst>
              <a:ext uri="{FF2B5EF4-FFF2-40B4-BE49-F238E27FC236}">
                <a16:creationId xmlns:a16="http://schemas.microsoft.com/office/drawing/2014/main" id="{F61168DC-FF70-498D-BB9A-341E0A2C65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08E2A3-E110-43F5-843A-243DCF7DCEBF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A5CCEE7B-F65C-412E-827B-1B2936735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Car</a:t>
            </a:r>
          </a:p>
        </p:txBody>
      </p:sp>
      <p:pic>
        <p:nvPicPr>
          <p:cNvPr id="29700" name="Picture 3" descr="3">
            <a:extLst>
              <a:ext uri="{FF2B5EF4-FFF2-40B4-BE49-F238E27FC236}">
                <a16:creationId xmlns:a16="http://schemas.microsoft.com/office/drawing/2014/main" id="{93CCDCBE-B1E7-46A3-984E-A39267F7AF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2575" y="1600200"/>
            <a:ext cx="6038850" cy="4525963"/>
          </a:xfr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>
            <a:extLst>
              <a:ext uri="{FF2B5EF4-FFF2-40B4-BE49-F238E27FC236}">
                <a16:creationId xmlns:a16="http://schemas.microsoft.com/office/drawing/2014/main" id="{A1EF9F86-15D7-46AB-848C-41A0F754B0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093A17-167C-4205-A30F-9D9CE3A4ADD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58A84F82-4E49-452F-B498-8DC615EC6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Trucks</a:t>
            </a:r>
          </a:p>
        </p:txBody>
      </p:sp>
      <p:pic>
        <p:nvPicPr>
          <p:cNvPr id="30724" name="Picture 3" descr="4">
            <a:extLst>
              <a:ext uri="{FF2B5EF4-FFF2-40B4-BE49-F238E27FC236}">
                <a16:creationId xmlns:a16="http://schemas.microsoft.com/office/drawing/2014/main" id="{99189FDF-529D-4440-ADD0-0CB49C7660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2575" y="1600200"/>
            <a:ext cx="6038850" cy="4525963"/>
          </a:xfr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>
            <a:extLst>
              <a:ext uri="{FF2B5EF4-FFF2-40B4-BE49-F238E27FC236}">
                <a16:creationId xmlns:a16="http://schemas.microsoft.com/office/drawing/2014/main" id="{D52CD322-3923-48ED-8A50-45ED401363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8D7AE7-56F1-4329-979D-9C77E35B7492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AA172FA2-04BA-4661-8B02-E6CB2BF1BB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Fish</a:t>
            </a:r>
          </a:p>
        </p:txBody>
      </p:sp>
      <p:pic>
        <p:nvPicPr>
          <p:cNvPr id="31748" name="Picture 3" descr="21">
            <a:extLst>
              <a:ext uri="{FF2B5EF4-FFF2-40B4-BE49-F238E27FC236}">
                <a16:creationId xmlns:a16="http://schemas.microsoft.com/office/drawing/2014/main" id="{7D4F7767-36A5-4D26-ADE6-DBC7F815C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3048000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4" descr="11">
            <a:extLst>
              <a:ext uri="{FF2B5EF4-FFF2-40B4-BE49-F238E27FC236}">
                <a16:creationId xmlns:a16="http://schemas.microsoft.com/office/drawing/2014/main" id="{B1A7D7B1-7D39-48EF-89DD-BBCF38341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47800"/>
            <a:ext cx="32766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5" descr="20">
            <a:extLst>
              <a:ext uri="{FF2B5EF4-FFF2-40B4-BE49-F238E27FC236}">
                <a16:creationId xmlns:a16="http://schemas.microsoft.com/office/drawing/2014/main" id="{F9AABFAE-2925-4CA7-9189-B88B198FD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657600"/>
            <a:ext cx="3352800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>
            <a:extLst>
              <a:ext uri="{FF2B5EF4-FFF2-40B4-BE49-F238E27FC236}">
                <a16:creationId xmlns:a16="http://schemas.microsoft.com/office/drawing/2014/main" id="{DFE61E41-00C4-43F9-9959-27334E4A40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165F24-E993-4DB3-AFE4-38B82AC9A8DA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DAFB0DED-2EF0-4FFE-BF3C-C70942B886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 Other …</a:t>
            </a:r>
            <a:r>
              <a:rPr lang="en-US" altLang="en-US"/>
              <a:t>     </a:t>
            </a:r>
          </a:p>
        </p:txBody>
      </p:sp>
      <p:pic>
        <p:nvPicPr>
          <p:cNvPr id="32772" name="Picture 3" descr="9">
            <a:extLst>
              <a:ext uri="{FF2B5EF4-FFF2-40B4-BE49-F238E27FC236}">
                <a16:creationId xmlns:a16="http://schemas.microsoft.com/office/drawing/2014/main" id="{D5D4367D-CC55-48F5-A98B-7F47C60A6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3200400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" descr="10">
            <a:extLst>
              <a:ext uri="{FF2B5EF4-FFF2-40B4-BE49-F238E27FC236}">
                <a16:creationId xmlns:a16="http://schemas.microsoft.com/office/drawing/2014/main" id="{6D44BC39-5EED-4C1A-9AEA-40DD4C44D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90600"/>
            <a:ext cx="365601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5" descr="25">
            <a:extLst>
              <a:ext uri="{FF2B5EF4-FFF2-40B4-BE49-F238E27FC236}">
                <a16:creationId xmlns:a16="http://schemas.microsoft.com/office/drawing/2014/main" id="{C05191F4-6366-43F7-8477-877141254B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3886200"/>
            <a:ext cx="3352800" cy="2514600"/>
          </a:xfr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>
            <a:extLst>
              <a:ext uri="{FF2B5EF4-FFF2-40B4-BE49-F238E27FC236}">
                <a16:creationId xmlns:a16="http://schemas.microsoft.com/office/drawing/2014/main" id="{1E66F9A3-C514-4A3E-9B75-CFDF9820C0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4BE15C-FFD3-42F7-B73A-72B90A9BF179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A5326F9F-C08F-4051-9954-673E3EFBC2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Comic Sans MS" panose="030F0702030302020204" pitchFamily="66" charset="0"/>
              </a:rPr>
              <a:t>Symmetry and More</a:t>
            </a:r>
          </a:p>
        </p:txBody>
      </p:sp>
      <p:pic>
        <p:nvPicPr>
          <p:cNvPr id="33796" name="Picture 3" descr="34">
            <a:extLst>
              <a:ext uri="{FF2B5EF4-FFF2-40B4-BE49-F238E27FC236}">
                <a16:creationId xmlns:a16="http://schemas.microsoft.com/office/drawing/2014/main" id="{EA2946DF-D1B4-4F2C-BAC1-9A3B05C4F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657600"/>
            <a:ext cx="32766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4" descr="26b">
            <a:extLst>
              <a:ext uri="{FF2B5EF4-FFF2-40B4-BE49-F238E27FC236}">
                <a16:creationId xmlns:a16="http://schemas.microsoft.com/office/drawing/2014/main" id="{6C36D1A2-E279-4C9B-A533-157B2823C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31242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5" descr="28">
            <a:extLst>
              <a:ext uri="{FF2B5EF4-FFF2-40B4-BE49-F238E27FC236}">
                <a16:creationId xmlns:a16="http://schemas.microsoft.com/office/drawing/2014/main" id="{C1388021-B3F2-498F-8606-9F245501B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0"/>
            <a:ext cx="28194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6" descr="33">
            <a:extLst>
              <a:ext uri="{FF2B5EF4-FFF2-40B4-BE49-F238E27FC236}">
                <a16:creationId xmlns:a16="http://schemas.microsoft.com/office/drawing/2014/main" id="{2D08AA64-36FF-4C59-B76A-B711B27DA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0"/>
            <a:ext cx="3048000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>
            <a:extLst>
              <a:ext uri="{FF2B5EF4-FFF2-40B4-BE49-F238E27FC236}">
                <a16:creationId xmlns:a16="http://schemas.microsoft.com/office/drawing/2014/main" id="{47E06BF4-D5E2-4573-84CD-164762940E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A98C07-FCB9-4FB8-AA90-DB7BC6C70890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0C45E6F1-1EED-4F85-800B-B0A7F18D5E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39812"/>
          </a:xfrm>
        </p:spPr>
        <p:txBody>
          <a:bodyPr/>
          <a:lstStyle/>
          <a:p>
            <a:pPr eaLnBrk="1" hangingPunct="1"/>
            <a:r>
              <a:rPr lang="en-US" altLang="en-US"/>
              <a:t>Benefits</a:t>
            </a:r>
          </a:p>
        </p:txBody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3DDE4A3F-C2D2-4AFF-82F5-08EA0DF6C10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19200"/>
            <a:ext cx="80010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General feature: not tied to any specific object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Can be used to detect rather complex objects that are not all one color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Location invariant, rotation invariant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Selects relevant scale, so scale invariant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What else is good?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Anything bad?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67CBA5D-6BB7-4A7C-BCE6-DA5AF5FCD61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304800"/>
            <a:ext cx="8534400" cy="1470025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00FF"/>
                </a:solidFill>
              </a:rPr>
              <a:t>Object Recognition with Interest Operators</a:t>
            </a:r>
            <a:br>
              <a:rPr lang="en-US" altLang="en-US" sz="3600">
                <a:solidFill>
                  <a:srgbClr val="0000FF"/>
                </a:solidFill>
              </a:rPr>
            </a:br>
            <a:br>
              <a:rPr lang="en-US" altLang="en-US" sz="3600">
                <a:solidFill>
                  <a:srgbClr val="0000FF"/>
                </a:solidFill>
              </a:rPr>
            </a:br>
            <a:endParaRPr lang="en-US" altLang="en-US" sz="3600">
              <a:solidFill>
                <a:srgbClr val="0000FF"/>
              </a:solidFill>
            </a:endParaRPr>
          </a:p>
        </p:txBody>
      </p:sp>
      <p:sp>
        <p:nvSpPr>
          <p:cNvPr id="2051" name="Text Box 4">
            <a:extLst>
              <a:ext uri="{FF2B5EF4-FFF2-40B4-BE49-F238E27FC236}">
                <a16:creationId xmlns:a16="http://schemas.microsoft.com/office/drawing/2014/main" id="{D5976808-7D97-4AEC-B516-3B3337006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914400"/>
            <a:ext cx="7812088" cy="674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 Object recognition started with line segments.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- </a:t>
            </a:r>
            <a:r>
              <a:rPr lang="en-US" altLang="en-US" sz="2000"/>
              <a:t>Roberts recognized objects from line segments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 	  and junctions.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	- This led to systems that extracted linear features.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	- CAD-model-based vision works well for industrial.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 An “appearance-based approach” was first developed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for face recognition and later generalized up to a point.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 The interest operators have led to a new kind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recognition by “parts” that can handle a variety of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objects that were previously difficult or impossible.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00" name="Slide Number Placeholder 5">
            <a:extLst>
              <a:ext uri="{FF2B5EF4-FFF2-40B4-BE49-F238E27FC236}">
                <a16:creationId xmlns:a16="http://schemas.microsoft.com/office/drawing/2014/main" id="{820B32B2-E747-4F8E-B15B-4E26518C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1CBFF5-96BD-4018-815E-BD5FEA321FC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9482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550D1FB-804F-4917-AEB2-4E6B82208D8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2800"/>
              <a:t>Object Class Recognition</a:t>
            </a:r>
            <a:br>
              <a:rPr lang="en-US" altLang="en-US" sz="2800"/>
            </a:br>
            <a:r>
              <a:rPr lang="en-US" altLang="en-US" sz="2800"/>
              <a:t>by Unsupervised Scale-Invariant Learning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E427344-F90B-4408-801B-DE7F4352B6B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sz="2400"/>
              <a:t>R. Fergus, P. Perona, and A. Zisserman</a:t>
            </a:r>
          </a:p>
          <a:p>
            <a:pPr eaLnBrk="1" hangingPunct="1"/>
            <a:r>
              <a:rPr lang="en-US" altLang="en-US" sz="2400"/>
              <a:t>Oxford University and Caltech</a:t>
            </a:r>
          </a:p>
          <a:p>
            <a:pPr eaLnBrk="1" hangingPunct="1"/>
            <a:endParaRPr lang="en-US" altLang="en-US" sz="2400"/>
          </a:p>
          <a:p>
            <a:pPr eaLnBrk="1" hangingPunct="1"/>
            <a:r>
              <a:rPr lang="en-US" altLang="en-US" sz="2400"/>
              <a:t>CVPR 2003 </a:t>
            </a:r>
          </a:p>
          <a:p>
            <a:pPr eaLnBrk="1" hangingPunct="1"/>
            <a:r>
              <a:rPr lang="en-US" altLang="en-US" sz="2400"/>
              <a:t>won the best student paper award</a:t>
            </a:r>
          </a:p>
          <a:p>
            <a:pPr eaLnBrk="1" hangingPunct="1"/>
            <a:r>
              <a:rPr lang="en-US" altLang="en-US" sz="2400"/>
              <a:t>CVPR 2013</a:t>
            </a:r>
          </a:p>
          <a:p>
            <a:pPr eaLnBrk="1" hangingPunct="1"/>
            <a:r>
              <a:rPr lang="en-US" altLang="en-US" sz="2400"/>
              <a:t>won the best 10-year award</a:t>
            </a:r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/>
          </a:p>
        </p:txBody>
      </p:sp>
      <p:sp>
        <p:nvSpPr>
          <p:cNvPr id="5124" name="Slide Number Placeholder 5">
            <a:extLst>
              <a:ext uri="{FF2B5EF4-FFF2-40B4-BE49-F238E27FC236}">
                <a16:creationId xmlns:a16="http://schemas.microsoft.com/office/drawing/2014/main" id="{31C5E29D-03E6-4633-8B55-62709A816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D2DD85-4E70-49C4-9B9E-BC3EAAE67F0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0298099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0247F9D-68FA-4D91-BCF7-788DD538E2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Goal: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5F4CDB1-5C7A-43DB-B565-A58B6AFCB21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Enable Computers to Recognize Different Categories of Objects in Images. </a:t>
            </a:r>
          </a:p>
          <a:p>
            <a:pPr eaLnBrk="1" hangingPunct="1">
              <a:buFontTx/>
              <a:buNone/>
            </a:pPr>
            <a:endParaRPr lang="en-US" altLang="en-US" sz="2800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2AC1495E-89A7-4ED9-A9D8-853CE2F4FDB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1600200"/>
            <a:ext cx="2209800" cy="1719263"/>
          </a:xfrm>
          <a:noFill/>
        </p:spPr>
      </p:pic>
      <p:pic>
        <p:nvPicPr>
          <p:cNvPr id="6149" name="Picture 6">
            <a:extLst>
              <a:ext uri="{FF2B5EF4-FFF2-40B4-BE49-F238E27FC236}">
                <a16:creationId xmlns:a16="http://schemas.microsoft.com/office/drawing/2014/main" id="{1A1DD1D5-3E03-46B1-8D6E-0AC4535A4650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3810000"/>
            <a:ext cx="2895600" cy="2171700"/>
          </a:xfrm>
          <a:noFill/>
        </p:spPr>
      </p:pic>
      <p:pic>
        <p:nvPicPr>
          <p:cNvPr id="6150" name="Picture 8">
            <a:extLst>
              <a:ext uri="{FF2B5EF4-FFF2-40B4-BE49-F238E27FC236}">
                <a16:creationId xmlns:a16="http://schemas.microsoft.com/office/drawing/2014/main" id="{E6ED0320-1E95-404A-9543-074A6BF3F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81400"/>
            <a:ext cx="3200400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Slide Number Placeholder 8">
            <a:extLst>
              <a:ext uri="{FF2B5EF4-FFF2-40B4-BE49-F238E27FC236}">
                <a16:creationId xmlns:a16="http://schemas.microsoft.com/office/drawing/2014/main" id="{CA410C8C-CE70-4DBD-94D1-4869B76F9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5495E3-D36C-41B5-A459-A35F32183D5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2180502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>
            <a:extLst>
              <a:ext uri="{FF2B5EF4-FFF2-40B4-BE49-F238E27FC236}">
                <a16:creationId xmlns:a16="http://schemas.microsoft.com/office/drawing/2014/main" id="{09C72875-1D4F-40C9-8ACF-9CAF29211270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457200"/>
            <a:ext cx="8229600" cy="6019800"/>
          </a:xfrm>
        </p:spPr>
      </p:pic>
      <p:sp>
        <p:nvSpPr>
          <p:cNvPr id="7171" name="Slide Number Placeholder 4">
            <a:extLst>
              <a:ext uri="{FF2B5EF4-FFF2-40B4-BE49-F238E27FC236}">
                <a16:creationId xmlns:a16="http://schemas.microsoft.com/office/drawing/2014/main" id="{C50B7200-774F-4BF2-9E5A-7653AD8D0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469460-59F8-43E2-A4C9-CF2192E214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6481972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283F543-7A71-4B6B-A5DD-E3E532A1A6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Approach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290388B-8EA3-4860-B427-7C2E85AD23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>
                <a:solidFill>
                  <a:srgbClr val="FF0000"/>
                </a:solidFill>
              </a:rPr>
              <a:t>An object is a constellation of parts (from Burl, Weber and Perona, 1998).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The parts are detected by an </a:t>
            </a:r>
            <a:r>
              <a:rPr lang="en-US" altLang="en-US" sz="2400">
                <a:solidFill>
                  <a:srgbClr val="FF0000"/>
                </a:solidFill>
              </a:rPr>
              <a:t>interest operator (Kadir’s).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The parts can be recognized by appearance.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Objects may vary greatly in scale.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The constellation of parts for a given object is </a:t>
            </a:r>
            <a:r>
              <a:rPr lang="en-US" altLang="en-US" sz="2400">
                <a:solidFill>
                  <a:srgbClr val="FF0000"/>
                </a:solidFill>
              </a:rPr>
              <a:t>learned </a:t>
            </a:r>
            <a:r>
              <a:rPr lang="en-US" altLang="en-US" sz="2400"/>
              <a:t>from training images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9220" name="Slide Number Placeholder 5">
            <a:extLst>
              <a:ext uri="{FF2B5EF4-FFF2-40B4-BE49-F238E27FC236}">
                <a16:creationId xmlns:a16="http://schemas.microsoft.com/office/drawing/2014/main" id="{B571DB32-2D75-40BD-A9B4-214CE312E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DA51A3-E920-4A7F-8ED2-7D50D6DF734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6AE265-5F0A-4DF8-9F7E-B4A1D0D032E2}"/>
              </a:ext>
            </a:extLst>
          </p:cNvPr>
          <p:cNvSpPr/>
          <p:nvPr/>
        </p:nvSpPr>
        <p:spPr>
          <a:xfrm>
            <a:off x="6400800" y="381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8D8C3-B485-47D4-9A40-948BEDCFA379}"/>
              </a:ext>
            </a:extLst>
          </p:cNvPr>
          <p:cNvSpPr/>
          <p:nvPr/>
        </p:nvSpPr>
        <p:spPr>
          <a:xfrm>
            <a:off x="7010400" y="381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47D627C-A0CA-44CB-8903-08E45702DB1B}"/>
              </a:ext>
            </a:extLst>
          </p:cNvPr>
          <p:cNvSpPr/>
          <p:nvPr/>
        </p:nvSpPr>
        <p:spPr>
          <a:xfrm>
            <a:off x="6477000" y="1143000"/>
            <a:ext cx="8382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5917AAB-C1AD-417C-82AB-D4384F608C96}"/>
              </a:ext>
            </a:extLst>
          </p:cNvPr>
          <p:cNvSpPr/>
          <p:nvPr/>
        </p:nvSpPr>
        <p:spPr>
          <a:xfrm>
            <a:off x="6781800" y="762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E0D7ED8-7DBC-4593-B336-4EE0BA1090D9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6705600" y="533400"/>
            <a:ext cx="304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AEEB46E-ED39-4857-830E-0888F9F353D5}"/>
              </a:ext>
            </a:extLst>
          </p:cNvPr>
          <p:cNvCxnSpPr>
            <a:stCxn id="15" idx="2"/>
            <a:endCxn id="5" idx="2"/>
          </p:cNvCxnSpPr>
          <p:nvPr/>
        </p:nvCxnSpPr>
        <p:spPr>
          <a:xfrm rot="10800000">
            <a:off x="6553200" y="685800"/>
            <a:ext cx="228600" cy="190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39147ED-D277-4B5A-98F7-FD22697F5808}"/>
              </a:ext>
            </a:extLst>
          </p:cNvPr>
          <p:cNvCxnSpPr>
            <a:stCxn id="15" idx="6"/>
            <a:endCxn id="6" idx="2"/>
          </p:cNvCxnSpPr>
          <p:nvPr/>
        </p:nvCxnSpPr>
        <p:spPr>
          <a:xfrm flipV="1">
            <a:off x="7010400" y="685800"/>
            <a:ext cx="152400" cy="190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5DE0993-03ED-450F-8B32-F284F3266890}"/>
              </a:ext>
            </a:extLst>
          </p:cNvPr>
          <p:cNvCxnSpPr>
            <a:stCxn id="15" idx="4"/>
            <a:endCxn id="14" idx="0"/>
          </p:cNvCxnSpPr>
          <p:nvPr/>
        </p:nvCxnSpPr>
        <p:spPr>
          <a:xfrm rot="5400000">
            <a:off x="6819900" y="1066800"/>
            <a:ext cx="15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C61F098A-5A08-4ADA-8500-CAEDB1BDD4A2}"/>
              </a:ext>
            </a:extLst>
          </p:cNvPr>
          <p:cNvSpPr/>
          <p:nvPr/>
        </p:nvSpPr>
        <p:spPr>
          <a:xfrm>
            <a:off x="6096000" y="152400"/>
            <a:ext cx="1600200" cy="144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7210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B500753-F41B-4E4D-8EDF-84B197F261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Components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7C1E19B-35F9-4D1E-A5C2-CDCD38FB38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Model</a:t>
            </a:r>
          </a:p>
          <a:p>
            <a:pPr lvl="1" eaLnBrk="1" hangingPunct="1"/>
            <a:r>
              <a:rPr lang="en-US" altLang="en-US"/>
              <a:t>Generative Probabilistic Model including</a:t>
            </a:r>
          </a:p>
          <a:p>
            <a:pPr lvl="1" eaLnBrk="1" hangingPunct="1">
              <a:buFontTx/>
              <a:buNone/>
            </a:pPr>
            <a:r>
              <a:rPr lang="en-US" altLang="en-US"/>
              <a:t>   Location, Scale, and Appearance of Parts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Learning</a:t>
            </a:r>
          </a:p>
          <a:p>
            <a:pPr lvl="1" eaLnBrk="1" hangingPunct="1"/>
            <a:r>
              <a:rPr lang="en-US" altLang="en-US"/>
              <a:t>Estimate Parameters Via EM Algorithm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Recognition</a:t>
            </a:r>
          </a:p>
          <a:p>
            <a:pPr lvl="1" eaLnBrk="1" hangingPunct="1"/>
            <a:r>
              <a:rPr lang="en-US" altLang="en-US"/>
              <a:t>Evaluate Image Using Model and Threshold</a:t>
            </a:r>
          </a:p>
          <a:p>
            <a:pPr lvl="1" eaLnBrk="1" hangingPunct="1"/>
            <a:endParaRPr lang="en-US" altLang="en-US"/>
          </a:p>
          <a:p>
            <a:pPr lvl="1" eaLnBrk="1" hangingPunct="1"/>
            <a:endParaRPr lang="en-US" altLang="en-US"/>
          </a:p>
        </p:txBody>
      </p:sp>
      <p:sp>
        <p:nvSpPr>
          <p:cNvPr id="10244" name="Slide Number Placeholder 5">
            <a:extLst>
              <a:ext uri="{FF2B5EF4-FFF2-40B4-BE49-F238E27FC236}">
                <a16:creationId xmlns:a16="http://schemas.microsoft.com/office/drawing/2014/main" id="{2E7A95F9-B3BF-4147-91A6-836C81BA3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A321B6-F9DC-4628-AFC9-0465DA545EE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0661471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9E09558D-8278-46CC-ABC2-B5D6BD8E6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3" y="31750"/>
            <a:ext cx="7050087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>
                <a:latin typeface="Lucidux Sans" charset="0"/>
              </a:rPr>
              <a:t>Model: Constellation Of Parts</a:t>
            </a: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2CBC2627-E361-4CD7-B98D-F0E5775FF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3662363"/>
            <a:ext cx="366077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>
            <a:spAutoFit/>
          </a:bodyPr>
          <a:lstStyle>
            <a:lvl1pPr marL="306388" indent="-306388" defTabSz="830263">
              <a:spcBef>
                <a:spcPct val="20000"/>
              </a:spcBef>
              <a:buChar char="•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06388" algn="l"/>
                <a:tab pos="722313" algn="l"/>
                <a:tab pos="1136650" algn="l"/>
                <a:tab pos="1550988" algn="l"/>
                <a:tab pos="1965325" algn="l"/>
                <a:tab pos="2381250" algn="l"/>
                <a:tab pos="2795588" algn="l"/>
                <a:tab pos="3209925" algn="l"/>
                <a:tab pos="3624263" algn="l"/>
                <a:tab pos="4040188" algn="l"/>
                <a:tab pos="4454525" algn="l"/>
                <a:tab pos="4868863" algn="l"/>
                <a:tab pos="5284788" algn="l"/>
                <a:tab pos="5699125" algn="l"/>
                <a:tab pos="6113463" algn="l"/>
                <a:tab pos="6527800" algn="l"/>
                <a:tab pos="6943725" algn="l"/>
                <a:tab pos="7358063" algn="l"/>
                <a:tab pos="7772400" algn="l"/>
                <a:tab pos="8186738" algn="l"/>
                <a:tab pos="8602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488"/>
              </a:spcBef>
              <a:buSzPct val="75000"/>
              <a:buFontTx/>
              <a:buNone/>
            </a:pPr>
            <a:r>
              <a:rPr lang="en-GB" altLang="en-US" sz="2200">
                <a:latin typeface="Century Gothic" panose="020B0502020202020204" pitchFamily="34" charset="0"/>
              </a:rPr>
              <a:t>Fischler &amp; Elschlager, 1973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F725F0A9-E705-4302-A307-FCBA14157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898525"/>
            <a:ext cx="33845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9" name="Group 5">
            <a:extLst>
              <a:ext uri="{FF2B5EF4-FFF2-40B4-BE49-F238E27FC236}">
                <a16:creationId xmlns:a16="http://schemas.microsoft.com/office/drawing/2014/main" id="{11BB1C92-F2EF-4C43-B91F-5627F01BBC87}"/>
              </a:ext>
            </a:extLst>
          </p:cNvPr>
          <p:cNvGrpSpPr>
            <a:grpSpLocks/>
          </p:cNvGrpSpPr>
          <p:nvPr/>
        </p:nvGrpSpPr>
        <p:grpSpPr bwMode="auto">
          <a:xfrm>
            <a:off x="276225" y="4214813"/>
            <a:ext cx="7615504" cy="1984422"/>
            <a:chOff x="192" y="2928"/>
            <a:chExt cx="5286" cy="1378"/>
          </a:xfrm>
        </p:grpSpPr>
        <p:sp>
          <p:nvSpPr>
            <p:cNvPr id="11282" name="AutoShape 6">
              <a:extLst>
                <a:ext uri="{FF2B5EF4-FFF2-40B4-BE49-F238E27FC236}">
                  <a16:creationId xmlns:a16="http://schemas.microsoft.com/office/drawing/2014/main" id="{3B3C4429-84CF-49F7-AB8B-29A423072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2928"/>
              <a:ext cx="5277" cy="1215"/>
            </a:xfrm>
            <a:prstGeom prst="roundRect">
              <a:avLst>
                <a:gd name="adj" fmla="val 7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1283" name="Text Box 7">
              <a:extLst>
                <a:ext uri="{FF2B5EF4-FFF2-40B4-BE49-F238E27FC236}">
                  <a16:creationId xmlns:a16="http://schemas.microsoft.com/office/drawing/2014/main" id="{E0A15C83-A20C-4139-8190-6E11629F0F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" y="3031"/>
              <a:ext cx="5277" cy="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3608" tIns="41804" rIns="83608" bIns="41804">
              <a:spAutoFit/>
            </a:bodyPr>
            <a:lstStyle>
              <a:lvl1pPr marL="306388" indent="-306388" defTabSz="830263">
                <a:spcBef>
                  <a:spcPct val="20000"/>
                </a:spcBef>
                <a:buChar char="•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30263">
                <a:spcBef>
                  <a:spcPct val="20000"/>
                </a:spcBef>
                <a:buChar char="–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30263">
                <a:spcBef>
                  <a:spcPct val="20000"/>
                </a:spcBef>
                <a:buChar char="•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30263">
                <a:spcBef>
                  <a:spcPct val="20000"/>
                </a:spcBef>
                <a:buChar char="–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30263">
                <a:spcBef>
                  <a:spcPct val="20000"/>
                </a:spcBef>
                <a:buChar char="»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306388" algn="l"/>
                  <a:tab pos="722313" algn="l"/>
                  <a:tab pos="1136650" algn="l"/>
                  <a:tab pos="1550988" algn="l"/>
                  <a:tab pos="1965325" algn="l"/>
                  <a:tab pos="2381250" algn="l"/>
                  <a:tab pos="2795588" algn="l"/>
                  <a:tab pos="3209925" algn="l"/>
                  <a:tab pos="3624263" algn="l"/>
                  <a:tab pos="4040188" algn="l"/>
                  <a:tab pos="4454525" algn="l"/>
                  <a:tab pos="4868863" algn="l"/>
                  <a:tab pos="5284788" algn="l"/>
                  <a:tab pos="5699125" algn="l"/>
                  <a:tab pos="6113463" algn="l"/>
                  <a:tab pos="6527800" algn="l"/>
                  <a:tab pos="6943725" algn="l"/>
                  <a:tab pos="7358063" algn="l"/>
                  <a:tab pos="7772400" algn="l"/>
                  <a:tab pos="8186738" algn="l"/>
                  <a:tab pos="8602663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ts val="400"/>
                </a:spcBef>
                <a:buClr>
                  <a:srgbClr val="FFFFFF"/>
                </a:buClr>
                <a:buSzPct val="72000"/>
                <a:buFont typeface="StarBats" charset="0"/>
                <a:buChar char="f"/>
              </a:pPr>
              <a:r>
                <a:rPr lang="en-GB" altLang="en-US" sz="1800">
                  <a:latin typeface="Century Gothic" panose="020B0502020202020204" pitchFamily="34" charset="0"/>
                </a:rPr>
                <a:t>Yuille, 91</a:t>
              </a:r>
              <a:endParaRPr lang="en-GB" altLang="en-US" sz="1800" dirty="0">
                <a:latin typeface="Century Gothic" panose="020B0502020202020204" pitchFamily="34" charset="0"/>
              </a:endParaRPr>
            </a:p>
            <a:p>
              <a:pPr>
                <a:lnSpc>
                  <a:spcPct val="90000"/>
                </a:lnSpc>
                <a:spcBef>
                  <a:spcPts val="400"/>
                </a:spcBef>
                <a:buClr>
                  <a:srgbClr val="FFFFFF"/>
                </a:buClr>
                <a:buSzPct val="72000"/>
                <a:buFont typeface="StarBats" charset="0"/>
                <a:buChar char="f"/>
              </a:pPr>
              <a:r>
                <a:rPr lang="en-GB" altLang="en-US" sz="1800" dirty="0" err="1">
                  <a:latin typeface="Century Gothic" panose="020B0502020202020204" pitchFamily="34" charset="0"/>
                </a:rPr>
                <a:t>Brunelli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 &amp; </a:t>
              </a:r>
              <a:r>
                <a:rPr lang="en-GB" altLang="en-US" sz="1800" dirty="0" err="1">
                  <a:latin typeface="Century Gothic" panose="020B0502020202020204" pitchFamily="34" charset="0"/>
                </a:rPr>
                <a:t>Poggio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, 93</a:t>
              </a:r>
            </a:p>
            <a:p>
              <a:pPr>
                <a:lnSpc>
                  <a:spcPct val="90000"/>
                </a:lnSpc>
                <a:spcBef>
                  <a:spcPts val="400"/>
                </a:spcBef>
                <a:buClr>
                  <a:srgbClr val="FFFFFF"/>
                </a:buClr>
                <a:buSzPct val="72000"/>
                <a:buFont typeface="StarBats" charset="0"/>
                <a:buChar char="f"/>
              </a:pPr>
              <a:r>
                <a:rPr lang="en-GB" altLang="en-US" sz="1800" dirty="0">
                  <a:latin typeface="Century Gothic" panose="020B0502020202020204" pitchFamily="34" charset="0"/>
                </a:rPr>
                <a:t>Lades, </a:t>
              </a:r>
              <a:r>
                <a:rPr lang="en-GB" altLang="en-US" sz="1800" dirty="0" err="1">
                  <a:latin typeface="Century Gothic" panose="020B0502020202020204" pitchFamily="34" charset="0"/>
                </a:rPr>
                <a:t>v.d.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 </a:t>
              </a:r>
              <a:r>
                <a:rPr lang="en-GB" altLang="en-US" sz="1800" dirty="0" err="1">
                  <a:latin typeface="Century Gothic" panose="020B0502020202020204" pitchFamily="34" charset="0"/>
                </a:rPr>
                <a:t>Malsburg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 et al. 93</a:t>
              </a:r>
            </a:p>
            <a:p>
              <a:pPr>
                <a:lnSpc>
                  <a:spcPct val="90000"/>
                </a:lnSpc>
                <a:spcBef>
                  <a:spcPts val="400"/>
                </a:spcBef>
                <a:buClr>
                  <a:srgbClr val="FFFFFF"/>
                </a:buClr>
                <a:buSzPct val="72000"/>
                <a:buFont typeface="StarBats" charset="0"/>
                <a:buChar char="f"/>
              </a:pPr>
              <a:r>
                <a:rPr lang="en-GB" altLang="en-US" sz="1800" dirty="0" err="1">
                  <a:latin typeface="Century Gothic" panose="020B0502020202020204" pitchFamily="34" charset="0"/>
                </a:rPr>
                <a:t>Cootes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, </a:t>
              </a:r>
              <a:r>
                <a:rPr lang="en-GB" altLang="en-US" sz="1800" dirty="0" err="1">
                  <a:latin typeface="Century Gothic" panose="020B0502020202020204" pitchFamily="34" charset="0"/>
                </a:rPr>
                <a:t>Lanitis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, Taylor et al. 95</a:t>
              </a:r>
            </a:p>
            <a:p>
              <a:pPr>
                <a:lnSpc>
                  <a:spcPct val="90000"/>
                </a:lnSpc>
                <a:spcBef>
                  <a:spcPts val="400"/>
                </a:spcBef>
                <a:buClr>
                  <a:srgbClr val="FFFFFF"/>
                </a:buClr>
                <a:buSzPct val="72000"/>
                <a:buFont typeface="StarBats" charset="0"/>
                <a:buChar char="f"/>
              </a:pPr>
              <a:r>
                <a:rPr lang="en-GB" altLang="en-US" sz="1800" dirty="0">
                  <a:latin typeface="Century Gothic" panose="020B0502020202020204" pitchFamily="34" charset="0"/>
                </a:rPr>
                <a:t>Amit &amp; </a:t>
              </a:r>
              <a:r>
                <a:rPr lang="en-GB" altLang="en-US" sz="1800" dirty="0" err="1">
                  <a:latin typeface="Century Gothic" panose="020B0502020202020204" pitchFamily="34" charset="0"/>
                </a:rPr>
                <a:t>Geman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, 95, 99 </a:t>
              </a:r>
            </a:p>
            <a:p>
              <a:pPr>
                <a:lnSpc>
                  <a:spcPct val="90000"/>
                </a:lnSpc>
                <a:spcBef>
                  <a:spcPts val="400"/>
                </a:spcBef>
                <a:buClr>
                  <a:srgbClr val="FFFFFF"/>
                </a:buClr>
                <a:buSzPct val="72000"/>
                <a:buFont typeface="StarBats" charset="0"/>
                <a:buChar char="f"/>
              </a:pPr>
              <a:r>
                <a:rPr lang="en-GB" altLang="en-US" sz="1800" dirty="0" err="1">
                  <a:latin typeface="Century Gothic" panose="020B0502020202020204" pitchFamily="34" charset="0"/>
                </a:rPr>
                <a:t>Perona</a:t>
              </a:r>
              <a:r>
                <a:rPr lang="en-GB" altLang="en-US" sz="1800" dirty="0">
                  <a:latin typeface="Century Gothic" panose="020B0502020202020204" pitchFamily="34" charset="0"/>
                </a:rPr>
                <a:t> et al. 95, 96, 98, 00</a:t>
              </a:r>
            </a:p>
          </p:txBody>
        </p:sp>
      </p:grpSp>
      <p:grpSp>
        <p:nvGrpSpPr>
          <p:cNvPr id="11270" name="Group 8">
            <a:extLst>
              <a:ext uri="{FF2B5EF4-FFF2-40B4-BE49-F238E27FC236}">
                <a16:creationId xmlns:a16="http://schemas.microsoft.com/office/drawing/2014/main" id="{F8A86978-B504-47CB-A141-AED5B98CBBB4}"/>
              </a:ext>
            </a:extLst>
          </p:cNvPr>
          <p:cNvGrpSpPr>
            <a:grpSpLocks/>
          </p:cNvGrpSpPr>
          <p:nvPr/>
        </p:nvGrpSpPr>
        <p:grpSpPr bwMode="auto">
          <a:xfrm>
            <a:off x="4651375" y="784225"/>
            <a:ext cx="4008438" cy="2738438"/>
            <a:chOff x="3229" y="545"/>
            <a:chExt cx="2782" cy="1902"/>
          </a:xfrm>
        </p:grpSpPr>
        <p:grpSp>
          <p:nvGrpSpPr>
            <p:cNvPr id="11277" name="Group 9">
              <a:extLst>
                <a:ext uri="{FF2B5EF4-FFF2-40B4-BE49-F238E27FC236}">
                  <a16:creationId xmlns:a16="http://schemas.microsoft.com/office/drawing/2014/main" id="{6ED22540-D0C6-4763-B436-76B59B37D9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9" y="545"/>
              <a:ext cx="2782" cy="1902"/>
              <a:chOff x="3229" y="545"/>
              <a:chExt cx="2782" cy="1902"/>
            </a:xfrm>
          </p:grpSpPr>
          <p:pic>
            <p:nvPicPr>
              <p:cNvPr id="11280" name="Picture 10">
                <a:extLst>
                  <a:ext uri="{FF2B5EF4-FFF2-40B4-BE49-F238E27FC236}">
                    <a16:creationId xmlns:a16="http://schemas.microsoft.com/office/drawing/2014/main" id="{30B6B5A9-A694-4B84-B818-90EBCCD82D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29" y="593"/>
                <a:ext cx="2782" cy="1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281" name="Oval 11">
                <a:extLst>
                  <a:ext uri="{FF2B5EF4-FFF2-40B4-BE49-F238E27FC236}">
                    <a16:creationId xmlns:a16="http://schemas.microsoft.com/office/drawing/2014/main" id="{376385BD-8AAD-4B86-8D34-E043A9B68D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5" y="545"/>
                <a:ext cx="574" cy="622"/>
              </a:xfrm>
              <a:prstGeom prst="ellipse">
                <a:avLst/>
              </a:prstGeom>
              <a:noFill/>
              <a:ln w="25416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11278" name="Oval 12">
              <a:extLst>
                <a:ext uri="{FF2B5EF4-FFF2-40B4-BE49-F238E27FC236}">
                  <a16:creationId xmlns:a16="http://schemas.microsoft.com/office/drawing/2014/main" id="{169C9869-49C0-421D-AE57-F30EB29CD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" y="1218"/>
              <a:ext cx="574" cy="622"/>
            </a:xfrm>
            <a:prstGeom prst="ellipse">
              <a:avLst/>
            </a:prstGeom>
            <a:noFill/>
            <a:ln w="25416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1279" name="Oval 13">
              <a:extLst>
                <a:ext uri="{FF2B5EF4-FFF2-40B4-BE49-F238E27FC236}">
                  <a16:creationId xmlns:a16="http://schemas.microsoft.com/office/drawing/2014/main" id="{D91AC470-15F2-4C9C-97AC-BBFE38464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3" y="1794"/>
              <a:ext cx="574" cy="622"/>
            </a:xfrm>
            <a:prstGeom prst="ellipse">
              <a:avLst/>
            </a:prstGeom>
            <a:noFill/>
            <a:ln w="25416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1271" name="Group 14">
            <a:extLst>
              <a:ext uri="{FF2B5EF4-FFF2-40B4-BE49-F238E27FC236}">
                <a16:creationId xmlns:a16="http://schemas.microsoft.com/office/drawing/2014/main" id="{9234A04C-F04C-4EF9-B5D1-B86608DDC01B}"/>
              </a:ext>
            </a:extLst>
          </p:cNvPr>
          <p:cNvGrpSpPr>
            <a:grpSpLocks/>
          </p:cNvGrpSpPr>
          <p:nvPr/>
        </p:nvGrpSpPr>
        <p:grpSpPr bwMode="auto">
          <a:xfrm>
            <a:off x="4673600" y="3844925"/>
            <a:ext cx="3986213" cy="2830513"/>
            <a:chOff x="3244" y="2671"/>
            <a:chExt cx="2767" cy="1966"/>
          </a:xfrm>
        </p:grpSpPr>
        <p:pic>
          <p:nvPicPr>
            <p:cNvPr id="11273" name="Picture 15">
              <a:extLst>
                <a:ext uri="{FF2B5EF4-FFF2-40B4-BE49-F238E27FC236}">
                  <a16:creationId xmlns:a16="http://schemas.microsoft.com/office/drawing/2014/main" id="{FE1DD773-36F9-4563-951C-E65C8EE269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4" y="2719"/>
              <a:ext cx="2767" cy="1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4" name="Oval 16">
              <a:extLst>
                <a:ext uri="{FF2B5EF4-FFF2-40B4-BE49-F238E27FC236}">
                  <a16:creationId xmlns:a16="http://schemas.microsoft.com/office/drawing/2014/main" id="{764BC6EF-A5BB-4337-AA03-CEBA48B24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0" y="3295"/>
              <a:ext cx="574" cy="622"/>
            </a:xfrm>
            <a:prstGeom prst="ellipse">
              <a:avLst/>
            </a:prstGeom>
            <a:noFill/>
            <a:ln w="25416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1275" name="Oval 17">
              <a:extLst>
                <a:ext uri="{FF2B5EF4-FFF2-40B4-BE49-F238E27FC236}">
                  <a16:creationId xmlns:a16="http://schemas.microsoft.com/office/drawing/2014/main" id="{76C9CDA5-F80A-4224-A6DE-50B9C2D92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4015"/>
              <a:ext cx="574" cy="622"/>
            </a:xfrm>
            <a:prstGeom prst="ellipse">
              <a:avLst/>
            </a:prstGeom>
            <a:noFill/>
            <a:ln w="254160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1276" name="Oval 18">
              <a:extLst>
                <a:ext uri="{FF2B5EF4-FFF2-40B4-BE49-F238E27FC236}">
                  <a16:creationId xmlns:a16="http://schemas.microsoft.com/office/drawing/2014/main" id="{C372AFD6-FF27-41C4-9824-8113AF1269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4" y="2671"/>
              <a:ext cx="574" cy="622"/>
            </a:xfrm>
            <a:prstGeom prst="ellipse">
              <a:avLst/>
            </a:prstGeom>
            <a:noFill/>
            <a:ln w="25416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1272" name="Slide Number Placeholder 20">
            <a:extLst>
              <a:ext uri="{FF2B5EF4-FFF2-40B4-BE49-F238E27FC236}">
                <a16:creationId xmlns:a16="http://schemas.microsoft.com/office/drawing/2014/main" id="{DA8FC1B2-3680-42B7-A451-B7EB01A7B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FB9458-2784-4444-AB81-5FAA2014E20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0687408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CBB9ECB1-3AF7-4F21-B6FA-933561EDE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75946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>
            <a:extLst>
              <a:ext uri="{FF2B5EF4-FFF2-40B4-BE49-F238E27FC236}">
                <a16:creationId xmlns:a16="http://schemas.microsoft.com/office/drawing/2014/main" id="{94F21B98-332F-4B58-8FAC-0A8CEABE1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0"/>
            <a:ext cx="704850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>
                <a:latin typeface="Times" panose="02020603050405020304" pitchFamily="18" charset="0"/>
              </a:rPr>
              <a:t>Parts Selected by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>
                <a:latin typeface="Times" panose="02020603050405020304" pitchFamily="18" charset="0"/>
              </a:rPr>
              <a:t>Interest Operator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CB41E151-58BD-4D72-AD59-3CD3192EB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990600"/>
            <a:ext cx="8382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ts val="2138"/>
              </a:lnSpc>
              <a:spcBef>
                <a:spcPct val="0"/>
              </a:spcBef>
              <a:buClr>
                <a:srgbClr val="FFFFFF"/>
              </a:buClr>
              <a:buSzPct val="90000"/>
              <a:buFont typeface="StarBats" charset="0"/>
              <a:buChar char=""/>
            </a:pPr>
            <a:r>
              <a:rPr lang="en-GB" altLang="en-US" sz="1800"/>
              <a:t>Kadir and Brady's Interest Operator. </a:t>
            </a:r>
          </a:p>
          <a:p>
            <a:pPr>
              <a:lnSpc>
                <a:spcPts val="2138"/>
              </a:lnSpc>
              <a:spcBef>
                <a:spcPct val="0"/>
              </a:spcBef>
              <a:buClr>
                <a:srgbClr val="FFFFFF"/>
              </a:buClr>
              <a:buSzPct val="90000"/>
              <a:buFont typeface="StarBats" charset="0"/>
              <a:buChar char=""/>
            </a:pPr>
            <a:r>
              <a:rPr lang="en-GB" altLang="en-US" sz="1800"/>
              <a:t>Finds Maxima in Entropy Over Scale and Location</a:t>
            </a:r>
          </a:p>
        </p:txBody>
      </p:sp>
      <p:pic>
        <p:nvPicPr>
          <p:cNvPr id="13317" name="Picture 5">
            <a:extLst>
              <a:ext uri="{FF2B5EF4-FFF2-40B4-BE49-F238E27FC236}">
                <a16:creationId xmlns:a16="http://schemas.microsoft.com/office/drawing/2014/main" id="{8226F088-E7DA-4C81-9908-1AF4AAF18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988" y="4302125"/>
            <a:ext cx="3405187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Slide Number Placeholder 7">
            <a:extLst>
              <a:ext uri="{FF2B5EF4-FFF2-40B4-BE49-F238E27FC236}">
                <a16:creationId xmlns:a16="http://schemas.microsoft.com/office/drawing/2014/main" id="{0408F87E-3FC7-470E-92F4-4FE037BC0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4E47B7-CFFD-4E71-B3E7-4BD8AFEB94D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8259556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1D7E1E29-4940-438D-A766-84D36A7AC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324850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>
            <a:extLst>
              <a:ext uri="{FF2B5EF4-FFF2-40B4-BE49-F238E27FC236}">
                <a16:creationId xmlns:a16="http://schemas.microsoft.com/office/drawing/2014/main" id="{B8773896-B160-4D1F-B983-D6A14F96E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01600"/>
            <a:ext cx="76962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>
                <a:latin typeface="Lucidux Sans" charset="0"/>
              </a:rPr>
              <a:t>Representation of Appearance</a:t>
            </a: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704377A1-8B4B-4F1B-A934-DE81D4E5B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4616450"/>
            <a:ext cx="10509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Line 5">
            <a:extLst>
              <a:ext uri="{FF2B5EF4-FFF2-40B4-BE49-F238E27FC236}">
                <a16:creationId xmlns:a16="http://schemas.microsoft.com/office/drawing/2014/main" id="{FBE8E6AA-DEB7-4289-B3E9-ACA2D8BE4AB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2888" y="5113338"/>
            <a:ext cx="1884362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5B5CA027-D7B5-40B5-9F44-F271657F1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2138" y="4816475"/>
            <a:ext cx="10287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60000"/>
              <a:buFontTx/>
              <a:buNone/>
            </a:pPr>
            <a:r>
              <a:rPr lang="en-GB" altLang="en-US" sz="1600">
                <a:latin typeface="Times" panose="02020603050405020304" pitchFamily="18" charset="0"/>
              </a:rPr>
              <a:t>11x11 patch</a:t>
            </a:r>
          </a:p>
        </p:txBody>
      </p:sp>
      <p:pic>
        <p:nvPicPr>
          <p:cNvPr id="15367" name="Picture 7">
            <a:extLst>
              <a:ext uri="{FF2B5EF4-FFF2-40B4-BE49-F238E27FC236}">
                <a16:creationId xmlns:a16="http://schemas.microsoft.com/office/drawing/2014/main" id="{3D5B8D32-990F-449B-8F43-9AF432B40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4887913"/>
            <a:ext cx="46037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8" name="Group 8">
            <a:extLst>
              <a:ext uri="{FF2B5EF4-FFF2-40B4-BE49-F238E27FC236}">
                <a16:creationId xmlns:a16="http://schemas.microsoft.com/office/drawing/2014/main" id="{25B9B920-4325-458A-BF77-502C701D9BB6}"/>
              </a:ext>
            </a:extLst>
          </p:cNvPr>
          <p:cNvGrpSpPr>
            <a:grpSpLocks/>
          </p:cNvGrpSpPr>
          <p:nvPr/>
        </p:nvGrpSpPr>
        <p:grpSpPr bwMode="auto">
          <a:xfrm>
            <a:off x="8285163" y="4057650"/>
            <a:ext cx="541337" cy="2505075"/>
            <a:chOff x="5751" y="2819"/>
            <a:chExt cx="376" cy="1740"/>
          </a:xfrm>
        </p:grpSpPr>
        <p:sp>
          <p:nvSpPr>
            <p:cNvPr id="15377" name="Freeform 9">
              <a:extLst>
                <a:ext uri="{FF2B5EF4-FFF2-40B4-BE49-F238E27FC236}">
                  <a16:creationId xmlns:a16="http://schemas.microsoft.com/office/drawing/2014/main" id="{AF70F290-E830-4A1A-B72B-46781898F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6" y="2819"/>
              <a:ext cx="144" cy="1735"/>
            </a:xfrm>
            <a:custGeom>
              <a:avLst/>
              <a:gdLst>
                <a:gd name="T0" fmla="*/ 2 w 638"/>
                <a:gd name="T1" fmla="*/ 0 h 7656"/>
                <a:gd name="T2" fmla="*/ 2 w 638"/>
                <a:gd name="T3" fmla="*/ 20 h 7656"/>
                <a:gd name="T4" fmla="*/ 0 60000 65536"/>
                <a:gd name="T5" fmla="*/ 0 60000 65536"/>
                <a:gd name="T6" fmla="*/ 0 w 638"/>
                <a:gd name="T7" fmla="*/ 0 h 7656"/>
                <a:gd name="T8" fmla="*/ 638 w 638"/>
                <a:gd name="T9" fmla="*/ 7656 h 76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38" h="7656">
                  <a:moveTo>
                    <a:pt x="567" y="0"/>
                  </a:moveTo>
                  <a:cubicBezTo>
                    <a:pt x="0" y="4027"/>
                    <a:pt x="637" y="7655"/>
                    <a:pt x="637" y="7655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8" name="Freeform 10">
              <a:extLst>
                <a:ext uri="{FF2B5EF4-FFF2-40B4-BE49-F238E27FC236}">
                  <a16:creationId xmlns:a16="http://schemas.microsoft.com/office/drawing/2014/main" id="{202B4EC2-9F5A-4CB5-A5AD-D5B2E72F3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9" y="2829"/>
              <a:ext cx="144" cy="1730"/>
            </a:xfrm>
            <a:custGeom>
              <a:avLst/>
              <a:gdLst>
                <a:gd name="T0" fmla="*/ 0 w 638"/>
                <a:gd name="T1" fmla="*/ 20 h 7634"/>
                <a:gd name="T2" fmla="*/ 0 w 638"/>
                <a:gd name="T3" fmla="*/ 0 h 7634"/>
                <a:gd name="T4" fmla="*/ 0 60000 65536"/>
                <a:gd name="T5" fmla="*/ 0 60000 65536"/>
                <a:gd name="T6" fmla="*/ 0 w 638"/>
                <a:gd name="T7" fmla="*/ 0 h 7634"/>
                <a:gd name="T8" fmla="*/ 638 w 638"/>
                <a:gd name="T9" fmla="*/ 7634 h 763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38" h="7634">
                  <a:moveTo>
                    <a:pt x="70" y="7633"/>
                  </a:moveTo>
                  <a:cubicBezTo>
                    <a:pt x="637" y="3618"/>
                    <a:pt x="0" y="0"/>
                    <a:pt x="0" y="0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79" name="Text Box 11">
              <a:extLst>
                <a:ext uri="{FF2B5EF4-FFF2-40B4-BE49-F238E27FC236}">
                  <a16:creationId xmlns:a16="http://schemas.microsoft.com/office/drawing/2014/main" id="{481AC0F4-97B9-4681-9E4D-0EAE2A37F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5" y="2835"/>
              <a:ext cx="142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830263">
                <a:spcBef>
                  <a:spcPct val="20000"/>
                </a:spcBef>
                <a:buChar char="•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30263">
                <a:spcBef>
                  <a:spcPct val="20000"/>
                </a:spcBef>
                <a:buChar char="–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30263">
                <a:spcBef>
                  <a:spcPct val="20000"/>
                </a:spcBef>
                <a:buChar char="•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30263">
                <a:spcBef>
                  <a:spcPct val="20000"/>
                </a:spcBef>
                <a:buChar char="–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30263">
                <a:spcBef>
                  <a:spcPct val="20000"/>
                </a:spcBef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SzPct val="45000"/>
                <a:buFontTx/>
                <a:buNone/>
              </a:pPr>
              <a:r>
                <a:rPr lang="en-GB" altLang="en-US" sz="2200" b="1">
                  <a:latin typeface="Times" panose="02020603050405020304" pitchFamily="18" charset="0"/>
                </a:rPr>
                <a:t>c</a:t>
              </a:r>
              <a:r>
                <a:rPr lang="en-GB" altLang="en-US" sz="1300" b="1" baseline="-33000">
                  <a:latin typeface="Times" panose="02020603050405020304" pitchFamily="18" charset="0"/>
                </a:rPr>
                <a:t>1</a:t>
              </a:r>
            </a:p>
          </p:txBody>
        </p:sp>
        <p:sp>
          <p:nvSpPr>
            <p:cNvPr id="15380" name="Text Box 12">
              <a:extLst>
                <a:ext uri="{FF2B5EF4-FFF2-40B4-BE49-F238E27FC236}">
                  <a16:creationId xmlns:a16="http://schemas.microsoft.com/office/drawing/2014/main" id="{4185F741-2D6A-459D-87F5-55F82B17AA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0" y="3117"/>
              <a:ext cx="142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830263">
                <a:spcBef>
                  <a:spcPct val="20000"/>
                </a:spcBef>
                <a:buChar char="•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30263">
                <a:spcBef>
                  <a:spcPct val="20000"/>
                </a:spcBef>
                <a:buChar char="–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30263">
                <a:spcBef>
                  <a:spcPct val="20000"/>
                </a:spcBef>
                <a:buChar char="•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30263">
                <a:spcBef>
                  <a:spcPct val="20000"/>
                </a:spcBef>
                <a:buChar char="–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30263">
                <a:spcBef>
                  <a:spcPct val="20000"/>
                </a:spcBef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30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14338" algn="l"/>
                  <a:tab pos="830263" algn="l"/>
                  <a:tab pos="1244600" algn="l"/>
                  <a:tab pos="1658938" algn="l"/>
                  <a:tab pos="2073275" algn="l"/>
                  <a:tab pos="2489200" algn="l"/>
                  <a:tab pos="2903538" algn="l"/>
                  <a:tab pos="3317875" algn="l"/>
                  <a:tab pos="3732213" algn="l"/>
                  <a:tab pos="4148138" algn="l"/>
                  <a:tab pos="4562475" algn="l"/>
                  <a:tab pos="4976813" algn="l"/>
                  <a:tab pos="5392738" algn="l"/>
                  <a:tab pos="5807075" algn="l"/>
                  <a:tab pos="6221413" algn="l"/>
                  <a:tab pos="6635750" algn="l"/>
                  <a:tab pos="7051675" algn="l"/>
                  <a:tab pos="7466013" algn="l"/>
                  <a:tab pos="7880350" algn="l"/>
                  <a:tab pos="829468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SzPct val="45000"/>
                <a:buFontTx/>
                <a:buNone/>
              </a:pPr>
              <a:r>
                <a:rPr lang="en-GB" altLang="en-US" sz="2200" b="1">
                  <a:latin typeface="Times" panose="02020603050405020304" pitchFamily="18" charset="0"/>
                </a:rPr>
                <a:t>c</a:t>
              </a:r>
              <a:r>
                <a:rPr lang="en-GB" altLang="en-US" sz="1300" b="1" baseline="-33000">
                  <a:latin typeface="Times" panose="02020603050405020304" pitchFamily="18" charset="0"/>
                </a:rPr>
                <a:t>2</a:t>
              </a:r>
            </a:p>
          </p:txBody>
        </p:sp>
        <p:grpSp>
          <p:nvGrpSpPr>
            <p:cNvPr id="15381" name="Group 13">
              <a:extLst>
                <a:ext uri="{FF2B5EF4-FFF2-40B4-BE49-F238E27FC236}">
                  <a16:creationId xmlns:a16="http://schemas.microsoft.com/office/drawing/2014/main" id="{ACA065F1-A692-49F0-95D6-F27EE258BE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27" y="3591"/>
              <a:ext cx="20" cy="404"/>
              <a:chOff x="5927" y="3591"/>
              <a:chExt cx="20" cy="404"/>
            </a:xfrm>
          </p:grpSpPr>
          <p:sp>
            <p:nvSpPr>
              <p:cNvPr id="15382" name="Freeform 14">
                <a:extLst>
                  <a:ext uri="{FF2B5EF4-FFF2-40B4-BE49-F238E27FC236}">
                    <a16:creationId xmlns:a16="http://schemas.microsoft.com/office/drawing/2014/main" id="{2B516412-994E-4810-A5BE-22DC07E1C4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975"/>
                <a:ext cx="20" cy="20"/>
              </a:xfrm>
              <a:custGeom>
                <a:avLst/>
                <a:gdLst>
                  <a:gd name="T0" fmla="*/ 0 w 93"/>
                  <a:gd name="T1" fmla="*/ 0 h 93"/>
                  <a:gd name="T2" fmla="*/ 0 w 93"/>
                  <a:gd name="T3" fmla="*/ 0 h 93"/>
                  <a:gd name="T4" fmla="*/ 0 w 93"/>
                  <a:gd name="T5" fmla="*/ 0 h 93"/>
                  <a:gd name="T6" fmla="*/ 0 w 93"/>
                  <a:gd name="T7" fmla="*/ 0 h 93"/>
                  <a:gd name="T8" fmla="*/ 0 w 93"/>
                  <a:gd name="T9" fmla="*/ 0 h 93"/>
                  <a:gd name="T10" fmla="*/ 0 w 93"/>
                  <a:gd name="T11" fmla="*/ 0 h 93"/>
                  <a:gd name="T12" fmla="*/ 0 w 93"/>
                  <a:gd name="T13" fmla="*/ 0 h 93"/>
                  <a:gd name="T14" fmla="*/ 0 w 93"/>
                  <a:gd name="T15" fmla="*/ 0 h 93"/>
                  <a:gd name="T16" fmla="*/ 0 w 93"/>
                  <a:gd name="T17" fmla="*/ 0 h 93"/>
                  <a:gd name="T18" fmla="*/ 0 w 93"/>
                  <a:gd name="T19" fmla="*/ 0 h 93"/>
                  <a:gd name="T20" fmla="*/ 0 w 93"/>
                  <a:gd name="T21" fmla="*/ 0 h 93"/>
                  <a:gd name="T22" fmla="*/ 0 w 93"/>
                  <a:gd name="T23" fmla="*/ 0 h 93"/>
                  <a:gd name="T24" fmla="*/ 0 w 93"/>
                  <a:gd name="T25" fmla="*/ 0 h 93"/>
                  <a:gd name="T26" fmla="*/ 0 w 93"/>
                  <a:gd name="T27" fmla="*/ 0 h 93"/>
                  <a:gd name="T28" fmla="*/ 0 w 93"/>
                  <a:gd name="T29" fmla="*/ 0 h 93"/>
                  <a:gd name="T30" fmla="*/ 0 w 93"/>
                  <a:gd name="T31" fmla="*/ 0 h 93"/>
                  <a:gd name="T32" fmla="*/ 0 w 93"/>
                  <a:gd name="T33" fmla="*/ 0 h 93"/>
                  <a:gd name="T34" fmla="*/ 0 w 93"/>
                  <a:gd name="T35" fmla="*/ 0 h 93"/>
                  <a:gd name="T36" fmla="*/ 0 w 93"/>
                  <a:gd name="T37" fmla="*/ 0 h 93"/>
                  <a:gd name="T38" fmla="*/ 0 w 93"/>
                  <a:gd name="T39" fmla="*/ 0 h 93"/>
                  <a:gd name="T40" fmla="*/ 0 w 93"/>
                  <a:gd name="T41" fmla="*/ 0 h 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3"/>
                  <a:gd name="T65" fmla="*/ 93 w 93"/>
                  <a:gd name="T66" fmla="*/ 93 h 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3">
                    <a:moveTo>
                      <a:pt x="0" y="55"/>
                    </a:moveTo>
                    <a:cubicBezTo>
                      <a:pt x="0" y="51"/>
                      <a:pt x="0" y="47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4"/>
                    </a:cubicBezTo>
                    <a:cubicBezTo>
                      <a:pt x="7" y="23"/>
                      <a:pt x="7" y="22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4"/>
                    </a:cubicBezTo>
                    <a:cubicBezTo>
                      <a:pt x="89" y="27"/>
                      <a:pt x="89" y="30"/>
                      <a:pt x="92" y="33"/>
                    </a:cubicBezTo>
                    <a:cubicBezTo>
                      <a:pt x="92" y="42"/>
                      <a:pt x="92" y="50"/>
                      <a:pt x="92" y="58"/>
                    </a:cubicBezTo>
                    <a:cubicBezTo>
                      <a:pt x="91" y="61"/>
                      <a:pt x="91" y="63"/>
                      <a:pt x="89" y="67"/>
                    </a:cubicBezTo>
                    <a:cubicBezTo>
                      <a:pt x="82" y="74"/>
                      <a:pt x="75" y="81"/>
                      <a:pt x="66" y="89"/>
                    </a:cubicBezTo>
                    <a:cubicBezTo>
                      <a:pt x="64" y="89"/>
                      <a:pt x="60" y="91"/>
                      <a:pt x="58" y="92"/>
                    </a:cubicBezTo>
                    <a:cubicBezTo>
                      <a:pt x="53" y="92"/>
                      <a:pt x="45" y="92"/>
                      <a:pt x="37" y="92"/>
                    </a:cubicBezTo>
                    <a:cubicBezTo>
                      <a:pt x="36" y="91"/>
                      <a:pt x="35" y="91"/>
                      <a:pt x="34" y="89"/>
                    </a:cubicBezTo>
                    <a:cubicBezTo>
                      <a:pt x="32" y="88"/>
                      <a:pt x="28" y="88"/>
                      <a:pt x="25" y="84"/>
                    </a:cubicBezTo>
                    <a:cubicBezTo>
                      <a:pt x="24" y="84"/>
                      <a:pt x="23" y="84"/>
                      <a:pt x="20" y="84"/>
                    </a:cubicBezTo>
                    <a:cubicBezTo>
                      <a:pt x="17" y="81"/>
                      <a:pt x="13" y="77"/>
                      <a:pt x="7" y="71"/>
                    </a:cubicBezTo>
                    <a:cubicBezTo>
                      <a:pt x="4" y="65"/>
                      <a:pt x="1" y="60"/>
                      <a:pt x="0" y="5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3" name="Freeform 15">
                <a:extLst>
                  <a:ext uri="{FF2B5EF4-FFF2-40B4-BE49-F238E27FC236}">
                    <a16:creationId xmlns:a16="http://schemas.microsoft.com/office/drawing/2014/main" id="{2EDA67EE-BC52-4A0B-A3BF-ABA18FB78E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927"/>
                <a:ext cx="20" cy="20"/>
              </a:xfrm>
              <a:custGeom>
                <a:avLst/>
                <a:gdLst>
                  <a:gd name="T0" fmla="*/ 0 w 93"/>
                  <a:gd name="T1" fmla="*/ 0 h 94"/>
                  <a:gd name="T2" fmla="*/ 0 w 93"/>
                  <a:gd name="T3" fmla="*/ 0 h 94"/>
                  <a:gd name="T4" fmla="*/ 0 w 93"/>
                  <a:gd name="T5" fmla="*/ 0 h 94"/>
                  <a:gd name="T6" fmla="*/ 0 w 93"/>
                  <a:gd name="T7" fmla="*/ 0 h 94"/>
                  <a:gd name="T8" fmla="*/ 0 w 93"/>
                  <a:gd name="T9" fmla="*/ 0 h 94"/>
                  <a:gd name="T10" fmla="*/ 0 w 93"/>
                  <a:gd name="T11" fmla="*/ 0 h 94"/>
                  <a:gd name="T12" fmla="*/ 0 w 93"/>
                  <a:gd name="T13" fmla="*/ 0 h 94"/>
                  <a:gd name="T14" fmla="*/ 0 w 93"/>
                  <a:gd name="T15" fmla="*/ 0 h 94"/>
                  <a:gd name="T16" fmla="*/ 0 w 93"/>
                  <a:gd name="T17" fmla="*/ 0 h 94"/>
                  <a:gd name="T18" fmla="*/ 0 w 93"/>
                  <a:gd name="T19" fmla="*/ 0 h 94"/>
                  <a:gd name="T20" fmla="*/ 0 w 93"/>
                  <a:gd name="T21" fmla="*/ 0 h 94"/>
                  <a:gd name="T22" fmla="*/ 0 w 93"/>
                  <a:gd name="T23" fmla="*/ 0 h 94"/>
                  <a:gd name="T24" fmla="*/ 0 w 93"/>
                  <a:gd name="T25" fmla="*/ 0 h 94"/>
                  <a:gd name="T26" fmla="*/ 0 w 93"/>
                  <a:gd name="T27" fmla="*/ 0 h 94"/>
                  <a:gd name="T28" fmla="*/ 0 w 93"/>
                  <a:gd name="T29" fmla="*/ 0 h 94"/>
                  <a:gd name="T30" fmla="*/ 0 w 93"/>
                  <a:gd name="T31" fmla="*/ 0 h 94"/>
                  <a:gd name="T32" fmla="*/ 0 w 93"/>
                  <a:gd name="T33" fmla="*/ 0 h 94"/>
                  <a:gd name="T34" fmla="*/ 0 w 93"/>
                  <a:gd name="T35" fmla="*/ 0 h 94"/>
                  <a:gd name="T36" fmla="*/ 0 w 93"/>
                  <a:gd name="T37" fmla="*/ 0 h 94"/>
                  <a:gd name="T38" fmla="*/ 0 w 93"/>
                  <a:gd name="T39" fmla="*/ 0 h 94"/>
                  <a:gd name="T40" fmla="*/ 0 w 93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4"/>
                  <a:gd name="T65" fmla="*/ 93 w 93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4">
                    <a:moveTo>
                      <a:pt x="0" y="56"/>
                    </a:moveTo>
                    <a:cubicBezTo>
                      <a:pt x="0" y="52"/>
                      <a:pt x="0" y="48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5"/>
                    </a:cubicBezTo>
                    <a:cubicBezTo>
                      <a:pt x="7" y="24"/>
                      <a:pt x="7" y="23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5"/>
                    </a:cubicBezTo>
                    <a:cubicBezTo>
                      <a:pt x="89" y="28"/>
                      <a:pt x="89" y="30"/>
                      <a:pt x="92" y="33"/>
                    </a:cubicBezTo>
                    <a:cubicBezTo>
                      <a:pt x="92" y="42"/>
                      <a:pt x="92" y="51"/>
                      <a:pt x="92" y="58"/>
                    </a:cubicBezTo>
                    <a:cubicBezTo>
                      <a:pt x="91" y="61"/>
                      <a:pt x="91" y="64"/>
                      <a:pt x="89" y="68"/>
                    </a:cubicBezTo>
                    <a:cubicBezTo>
                      <a:pt x="82" y="75"/>
                      <a:pt x="75" y="82"/>
                      <a:pt x="66" y="90"/>
                    </a:cubicBezTo>
                    <a:cubicBezTo>
                      <a:pt x="64" y="90"/>
                      <a:pt x="60" y="92"/>
                      <a:pt x="58" y="93"/>
                    </a:cubicBezTo>
                    <a:cubicBezTo>
                      <a:pt x="53" y="93"/>
                      <a:pt x="45" y="93"/>
                      <a:pt x="37" y="93"/>
                    </a:cubicBezTo>
                    <a:cubicBezTo>
                      <a:pt x="36" y="92"/>
                      <a:pt x="35" y="92"/>
                      <a:pt x="34" y="90"/>
                    </a:cubicBezTo>
                    <a:cubicBezTo>
                      <a:pt x="32" y="88"/>
                      <a:pt x="28" y="88"/>
                      <a:pt x="25" y="85"/>
                    </a:cubicBezTo>
                    <a:cubicBezTo>
                      <a:pt x="24" y="85"/>
                      <a:pt x="23" y="85"/>
                      <a:pt x="20" y="85"/>
                    </a:cubicBezTo>
                    <a:cubicBezTo>
                      <a:pt x="17" y="82"/>
                      <a:pt x="13" y="78"/>
                      <a:pt x="7" y="72"/>
                    </a:cubicBezTo>
                    <a:cubicBezTo>
                      <a:pt x="4" y="66"/>
                      <a:pt x="1" y="60"/>
                      <a:pt x="0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4" name="Freeform 16">
                <a:extLst>
                  <a:ext uri="{FF2B5EF4-FFF2-40B4-BE49-F238E27FC236}">
                    <a16:creationId xmlns:a16="http://schemas.microsoft.com/office/drawing/2014/main" id="{1DFC40F3-E3EE-4D96-B2F8-11BF3CADD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879"/>
                <a:ext cx="20" cy="20"/>
              </a:xfrm>
              <a:custGeom>
                <a:avLst/>
                <a:gdLst>
                  <a:gd name="T0" fmla="*/ 0 w 93"/>
                  <a:gd name="T1" fmla="*/ 0 h 94"/>
                  <a:gd name="T2" fmla="*/ 0 w 93"/>
                  <a:gd name="T3" fmla="*/ 0 h 94"/>
                  <a:gd name="T4" fmla="*/ 0 w 93"/>
                  <a:gd name="T5" fmla="*/ 0 h 94"/>
                  <a:gd name="T6" fmla="*/ 0 w 93"/>
                  <a:gd name="T7" fmla="*/ 0 h 94"/>
                  <a:gd name="T8" fmla="*/ 0 w 93"/>
                  <a:gd name="T9" fmla="*/ 0 h 94"/>
                  <a:gd name="T10" fmla="*/ 0 w 93"/>
                  <a:gd name="T11" fmla="*/ 0 h 94"/>
                  <a:gd name="T12" fmla="*/ 0 w 93"/>
                  <a:gd name="T13" fmla="*/ 0 h 94"/>
                  <a:gd name="T14" fmla="*/ 0 w 93"/>
                  <a:gd name="T15" fmla="*/ 0 h 94"/>
                  <a:gd name="T16" fmla="*/ 0 w 93"/>
                  <a:gd name="T17" fmla="*/ 0 h 94"/>
                  <a:gd name="T18" fmla="*/ 0 w 93"/>
                  <a:gd name="T19" fmla="*/ 0 h 94"/>
                  <a:gd name="T20" fmla="*/ 0 w 93"/>
                  <a:gd name="T21" fmla="*/ 0 h 94"/>
                  <a:gd name="T22" fmla="*/ 0 w 93"/>
                  <a:gd name="T23" fmla="*/ 0 h 94"/>
                  <a:gd name="T24" fmla="*/ 0 w 93"/>
                  <a:gd name="T25" fmla="*/ 0 h 94"/>
                  <a:gd name="T26" fmla="*/ 0 w 93"/>
                  <a:gd name="T27" fmla="*/ 0 h 94"/>
                  <a:gd name="T28" fmla="*/ 0 w 93"/>
                  <a:gd name="T29" fmla="*/ 0 h 94"/>
                  <a:gd name="T30" fmla="*/ 0 w 93"/>
                  <a:gd name="T31" fmla="*/ 0 h 94"/>
                  <a:gd name="T32" fmla="*/ 0 w 93"/>
                  <a:gd name="T33" fmla="*/ 0 h 94"/>
                  <a:gd name="T34" fmla="*/ 0 w 93"/>
                  <a:gd name="T35" fmla="*/ 0 h 94"/>
                  <a:gd name="T36" fmla="*/ 0 w 93"/>
                  <a:gd name="T37" fmla="*/ 0 h 94"/>
                  <a:gd name="T38" fmla="*/ 0 w 93"/>
                  <a:gd name="T39" fmla="*/ 0 h 94"/>
                  <a:gd name="T40" fmla="*/ 0 w 93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4"/>
                  <a:gd name="T65" fmla="*/ 93 w 93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4">
                    <a:moveTo>
                      <a:pt x="0" y="56"/>
                    </a:moveTo>
                    <a:cubicBezTo>
                      <a:pt x="0" y="52"/>
                      <a:pt x="0" y="48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5"/>
                    </a:cubicBezTo>
                    <a:cubicBezTo>
                      <a:pt x="7" y="24"/>
                      <a:pt x="7" y="23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5"/>
                    </a:cubicBezTo>
                    <a:cubicBezTo>
                      <a:pt x="89" y="28"/>
                      <a:pt x="89" y="30"/>
                      <a:pt x="92" y="33"/>
                    </a:cubicBezTo>
                    <a:cubicBezTo>
                      <a:pt x="92" y="42"/>
                      <a:pt x="92" y="51"/>
                      <a:pt x="92" y="58"/>
                    </a:cubicBezTo>
                    <a:cubicBezTo>
                      <a:pt x="91" y="61"/>
                      <a:pt x="91" y="64"/>
                      <a:pt x="89" y="68"/>
                    </a:cubicBezTo>
                    <a:cubicBezTo>
                      <a:pt x="82" y="75"/>
                      <a:pt x="75" y="82"/>
                      <a:pt x="66" y="90"/>
                    </a:cubicBezTo>
                    <a:cubicBezTo>
                      <a:pt x="64" y="90"/>
                      <a:pt x="60" y="92"/>
                      <a:pt x="58" y="93"/>
                    </a:cubicBezTo>
                    <a:cubicBezTo>
                      <a:pt x="53" y="93"/>
                      <a:pt x="45" y="93"/>
                      <a:pt x="37" y="93"/>
                    </a:cubicBezTo>
                    <a:cubicBezTo>
                      <a:pt x="36" y="92"/>
                      <a:pt x="35" y="92"/>
                      <a:pt x="34" y="90"/>
                    </a:cubicBezTo>
                    <a:cubicBezTo>
                      <a:pt x="32" y="88"/>
                      <a:pt x="28" y="88"/>
                      <a:pt x="25" y="85"/>
                    </a:cubicBezTo>
                    <a:cubicBezTo>
                      <a:pt x="24" y="85"/>
                      <a:pt x="23" y="85"/>
                      <a:pt x="20" y="85"/>
                    </a:cubicBezTo>
                    <a:cubicBezTo>
                      <a:pt x="17" y="82"/>
                      <a:pt x="13" y="78"/>
                      <a:pt x="7" y="72"/>
                    </a:cubicBezTo>
                    <a:cubicBezTo>
                      <a:pt x="4" y="66"/>
                      <a:pt x="1" y="60"/>
                      <a:pt x="0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5" name="Freeform 17">
                <a:extLst>
                  <a:ext uri="{FF2B5EF4-FFF2-40B4-BE49-F238E27FC236}">
                    <a16:creationId xmlns:a16="http://schemas.microsoft.com/office/drawing/2014/main" id="{C2AF7D82-9AC3-4C00-A05B-B0364EA2A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831"/>
                <a:ext cx="20" cy="20"/>
              </a:xfrm>
              <a:custGeom>
                <a:avLst/>
                <a:gdLst>
                  <a:gd name="T0" fmla="*/ 0 w 93"/>
                  <a:gd name="T1" fmla="*/ 0 h 93"/>
                  <a:gd name="T2" fmla="*/ 0 w 93"/>
                  <a:gd name="T3" fmla="*/ 0 h 93"/>
                  <a:gd name="T4" fmla="*/ 0 w 93"/>
                  <a:gd name="T5" fmla="*/ 0 h 93"/>
                  <a:gd name="T6" fmla="*/ 0 w 93"/>
                  <a:gd name="T7" fmla="*/ 0 h 93"/>
                  <a:gd name="T8" fmla="*/ 0 w 93"/>
                  <a:gd name="T9" fmla="*/ 0 h 93"/>
                  <a:gd name="T10" fmla="*/ 0 w 93"/>
                  <a:gd name="T11" fmla="*/ 0 h 93"/>
                  <a:gd name="T12" fmla="*/ 0 w 93"/>
                  <a:gd name="T13" fmla="*/ 0 h 93"/>
                  <a:gd name="T14" fmla="*/ 0 w 93"/>
                  <a:gd name="T15" fmla="*/ 0 h 93"/>
                  <a:gd name="T16" fmla="*/ 0 w 93"/>
                  <a:gd name="T17" fmla="*/ 0 h 93"/>
                  <a:gd name="T18" fmla="*/ 0 w 93"/>
                  <a:gd name="T19" fmla="*/ 0 h 93"/>
                  <a:gd name="T20" fmla="*/ 0 w 93"/>
                  <a:gd name="T21" fmla="*/ 0 h 93"/>
                  <a:gd name="T22" fmla="*/ 0 w 93"/>
                  <a:gd name="T23" fmla="*/ 0 h 93"/>
                  <a:gd name="T24" fmla="*/ 0 w 93"/>
                  <a:gd name="T25" fmla="*/ 0 h 93"/>
                  <a:gd name="T26" fmla="*/ 0 w 93"/>
                  <a:gd name="T27" fmla="*/ 0 h 93"/>
                  <a:gd name="T28" fmla="*/ 0 w 93"/>
                  <a:gd name="T29" fmla="*/ 0 h 93"/>
                  <a:gd name="T30" fmla="*/ 0 w 93"/>
                  <a:gd name="T31" fmla="*/ 0 h 93"/>
                  <a:gd name="T32" fmla="*/ 0 w 93"/>
                  <a:gd name="T33" fmla="*/ 0 h 93"/>
                  <a:gd name="T34" fmla="*/ 0 w 93"/>
                  <a:gd name="T35" fmla="*/ 0 h 93"/>
                  <a:gd name="T36" fmla="*/ 0 w 93"/>
                  <a:gd name="T37" fmla="*/ 0 h 93"/>
                  <a:gd name="T38" fmla="*/ 0 w 93"/>
                  <a:gd name="T39" fmla="*/ 0 h 93"/>
                  <a:gd name="T40" fmla="*/ 0 w 93"/>
                  <a:gd name="T41" fmla="*/ 0 h 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3"/>
                  <a:gd name="T65" fmla="*/ 93 w 93"/>
                  <a:gd name="T66" fmla="*/ 93 h 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3">
                    <a:moveTo>
                      <a:pt x="0" y="55"/>
                    </a:moveTo>
                    <a:cubicBezTo>
                      <a:pt x="0" y="51"/>
                      <a:pt x="0" y="47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4"/>
                    </a:cubicBezTo>
                    <a:cubicBezTo>
                      <a:pt x="7" y="23"/>
                      <a:pt x="7" y="22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4"/>
                    </a:cubicBezTo>
                    <a:cubicBezTo>
                      <a:pt x="89" y="27"/>
                      <a:pt x="89" y="30"/>
                      <a:pt x="92" y="33"/>
                    </a:cubicBezTo>
                    <a:cubicBezTo>
                      <a:pt x="92" y="42"/>
                      <a:pt x="92" y="50"/>
                      <a:pt x="92" y="58"/>
                    </a:cubicBezTo>
                    <a:cubicBezTo>
                      <a:pt x="91" y="61"/>
                      <a:pt x="91" y="63"/>
                      <a:pt x="89" y="67"/>
                    </a:cubicBezTo>
                    <a:cubicBezTo>
                      <a:pt x="82" y="74"/>
                      <a:pt x="75" y="81"/>
                      <a:pt x="66" y="89"/>
                    </a:cubicBezTo>
                    <a:cubicBezTo>
                      <a:pt x="64" y="89"/>
                      <a:pt x="60" y="91"/>
                      <a:pt x="58" y="92"/>
                    </a:cubicBezTo>
                    <a:cubicBezTo>
                      <a:pt x="53" y="92"/>
                      <a:pt x="45" y="92"/>
                      <a:pt x="37" y="92"/>
                    </a:cubicBezTo>
                    <a:cubicBezTo>
                      <a:pt x="36" y="91"/>
                      <a:pt x="35" y="91"/>
                      <a:pt x="34" y="89"/>
                    </a:cubicBezTo>
                    <a:cubicBezTo>
                      <a:pt x="32" y="88"/>
                      <a:pt x="28" y="88"/>
                      <a:pt x="25" y="84"/>
                    </a:cubicBezTo>
                    <a:cubicBezTo>
                      <a:pt x="24" y="84"/>
                      <a:pt x="23" y="84"/>
                      <a:pt x="20" y="84"/>
                    </a:cubicBezTo>
                    <a:cubicBezTo>
                      <a:pt x="17" y="81"/>
                      <a:pt x="13" y="77"/>
                      <a:pt x="7" y="71"/>
                    </a:cubicBezTo>
                    <a:cubicBezTo>
                      <a:pt x="4" y="65"/>
                      <a:pt x="1" y="60"/>
                      <a:pt x="0" y="5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6" name="Freeform 18">
                <a:extLst>
                  <a:ext uri="{FF2B5EF4-FFF2-40B4-BE49-F238E27FC236}">
                    <a16:creationId xmlns:a16="http://schemas.microsoft.com/office/drawing/2014/main" id="{9F6E21EC-CA2C-4571-A768-CF6789A93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783"/>
                <a:ext cx="20" cy="20"/>
              </a:xfrm>
              <a:custGeom>
                <a:avLst/>
                <a:gdLst>
                  <a:gd name="T0" fmla="*/ 0 w 93"/>
                  <a:gd name="T1" fmla="*/ 0 h 94"/>
                  <a:gd name="T2" fmla="*/ 0 w 93"/>
                  <a:gd name="T3" fmla="*/ 0 h 94"/>
                  <a:gd name="T4" fmla="*/ 0 w 93"/>
                  <a:gd name="T5" fmla="*/ 0 h 94"/>
                  <a:gd name="T6" fmla="*/ 0 w 93"/>
                  <a:gd name="T7" fmla="*/ 0 h 94"/>
                  <a:gd name="T8" fmla="*/ 0 w 93"/>
                  <a:gd name="T9" fmla="*/ 0 h 94"/>
                  <a:gd name="T10" fmla="*/ 0 w 93"/>
                  <a:gd name="T11" fmla="*/ 0 h 94"/>
                  <a:gd name="T12" fmla="*/ 0 w 93"/>
                  <a:gd name="T13" fmla="*/ 0 h 94"/>
                  <a:gd name="T14" fmla="*/ 0 w 93"/>
                  <a:gd name="T15" fmla="*/ 0 h 94"/>
                  <a:gd name="T16" fmla="*/ 0 w 93"/>
                  <a:gd name="T17" fmla="*/ 0 h 94"/>
                  <a:gd name="T18" fmla="*/ 0 w 93"/>
                  <a:gd name="T19" fmla="*/ 0 h 94"/>
                  <a:gd name="T20" fmla="*/ 0 w 93"/>
                  <a:gd name="T21" fmla="*/ 0 h 94"/>
                  <a:gd name="T22" fmla="*/ 0 w 93"/>
                  <a:gd name="T23" fmla="*/ 0 h 94"/>
                  <a:gd name="T24" fmla="*/ 0 w 93"/>
                  <a:gd name="T25" fmla="*/ 0 h 94"/>
                  <a:gd name="T26" fmla="*/ 0 w 93"/>
                  <a:gd name="T27" fmla="*/ 0 h 94"/>
                  <a:gd name="T28" fmla="*/ 0 w 93"/>
                  <a:gd name="T29" fmla="*/ 0 h 94"/>
                  <a:gd name="T30" fmla="*/ 0 w 93"/>
                  <a:gd name="T31" fmla="*/ 0 h 94"/>
                  <a:gd name="T32" fmla="*/ 0 w 93"/>
                  <a:gd name="T33" fmla="*/ 0 h 94"/>
                  <a:gd name="T34" fmla="*/ 0 w 93"/>
                  <a:gd name="T35" fmla="*/ 0 h 94"/>
                  <a:gd name="T36" fmla="*/ 0 w 93"/>
                  <a:gd name="T37" fmla="*/ 0 h 94"/>
                  <a:gd name="T38" fmla="*/ 0 w 93"/>
                  <a:gd name="T39" fmla="*/ 0 h 94"/>
                  <a:gd name="T40" fmla="*/ 0 w 93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4"/>
                  <a:gd name="T65" fmla="*/ 93 w 93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4">
                    <a:moveTo>
                      <a:pt x="0" y="56"/>
                    </a:moveTo>
                    <a:cubicBezTo>
                      <a:pt x="0" y="52"/>
                      <a:pt x="0" y="48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5"/>
                    </a:cubicBezTo>
                    <a:cubicBezTo>
                      <a:pt x="7" y="24"/>
                      <a:pt x="7" y="23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5"/>
                    </a:cubicBezTo>
                    <a:cubicBezTo>
                      <a:pt x="89" y="28"/>
                      <a:pt x="89" y="30"/>
                      <a:pt x="92" y="33"/>
                    </a:cubicBezTo>
                    <a:cubicBezTo>
                      <a:pt x="92" y="42"/>
                      <a:pt x="92" y="51"/>
                      <a:pt x="92" y="58"/>
                    </a:cubicBezTo>
                    <a:cubicBezTo>
                      <a:pt x="91" y="61"/>
                      <a:pt x="91" y="64"/>
                      <a:pt x="89" y="68"/>
                    </a:cubicBezTo>
                    <a:cubicBezTo>
                      <a:pt x="82" y="75"/>
                      <a:pt x="75" y="82"/>
                      <a:pt x="66" y="90"/>
                    </a:cubicBezTo>
                    <a:cubicBezTo>
                      <a:pt x="64" y="90"/>
                      <a:pt x="60" y="92"/>
                      <a:pt x="58" y="93"/>
                    </a:cubicBezTo>
                    <a:cubicBezTo>
                      <a:pt x="53" y="93"/>
                      <a:pt x="45" y="93"/>
                      <a:pt x="37" y="93"/>
                    </a:cubicBezTo>
                    <a:cubicBezTo>
                      <a:pt x="36" y="92"/>
                      <a:pt x="35" y="92"/>
                      <a:pt x="34" y="90"/>
                    </a:cubicBezTo>
                    <a:cubicBezTo>
                      <a:pt x="32" y="88"/>
                      <a:pt x="28" y="88"/>
                      <a:pt x="25" y="85"/>
                    </a:cubicBezTo>
                    <a:cubicBezTo>
                      <a:pt x="24" y="85"/>
                      <a:pt x="23" y="85"/>
                      <a:pt x="20" y="85"/>
                    </a:cubicBezTo>
                    <a:cubicBezTo>
                      <a:pt x="17" y="82"/>
                      <a:pt x="13" y="78"/>
                      <a:pt x="7" y="72"/>
                    </a:cubicBezTo>
                    <a:cubicBezTo>
                      <a:pt x="4" y="66"/>
                      <a:pt x="1" y="60"/>
                      <a:pt x="0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7" name="Freeform 19">
                <a:extLst>
                  <a:ext uri="{FF2B5EF4-FFF2-40B4-BE49-F238E27FC236}">
                    <a16:creationId xmlns:a16="http://schemas.microsoft.com/office/drawing/2014/main" id="{5777FC7E-D90E-4D7B-A233-68473CFD27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735"/>
                <a:ext cx="20" cy="20"/>
              </a:xfrm>
              <a:custGeom>
                <a:avLst/>
                <a:gdLst>
                  <a:gd name="T0" fmla="*/ 0 w 93"/>
                  <a:gd name="T1" fmla="*/ 0 h 94"/>
                  <a:gd name="T2" fmla="*/ 0 w 93"/>
                  <a:gd name="T3" fmla="*/ 0 h 94"/>
                  <a:gd name="T4" fmla="*/ 0 w 93"/>
                  <a:gd name="T5" fmla="*/ 0 h 94"/>
                  <a:gd name="T6" fmla="*/ 0 w 93"/>
                  <a:gd name="T7" fmla="*/ 0 h 94"/>
                  <a:gd name="T8" fmla="*/ 0 w 93"/>
                  <a:gd name="T9" fmla="*/ 0 h 94"/>
                  <a:gd name="T10" fmla="*/ 0 w 93"/>
                  <a:gd name="T11" fmla="*/ 0 h 94"/>
                  <a:gd name="T12" fmla="*/ 0 w 93"/>
                  <a:gd name="T13" fmla="*/ 0 h 94"/>
                  <a:gd name="T14" fmla="*/ 0 w 93"/>
                  <a:gd name="T15" fmla="*/ 0 h 94"/>
                  <a:gd name="T16" fmla="*/ 0 w 93"/>
                  <a:gd name="T17" fmla="*/ 0 h 94"/>
                  <a:gd name="T18" fmla="*/ 0 w 93"/>
                  <a:gd name="T19" fmla="*/ 0 h 94"/>
                  <a:gd name="T20" fmla="*/ 0 w 93"/>
                  <a:gd name="T21" fmla="*/ 0 h 94"/>
                  <a:gd name="T22" fmla="*/ 0 w 93"/>
                  <a:gd name="T23" fmla="*/ 0 h 94"/>
                  <a:gd name="T24" fmla="*/ 0 w 93"/>
                  <a:gd name="T25" fmla="*/ 0 h 94"/>
                  <a:gd name="T26" fmla="*/ 0 w 93"/>
                  <a:gd name="T27" fmla="*/ 0 h 94"/>
                  <a:gd name="T28" fmla="*/ 0 w 93"/>
                  <a:gd name="T29" fmla="*/ 0 h 94"/>
                  <a:gd name="T30" fmla="*/ 0 w 93"/>
                  <a:gd name="T31" fmla="*/ 0 h 94"/>
                  <a:gd name="T32" fmla="*/ 0 w 93"/>
                  <a:gd name="T33" fmla="*/ 0 h 94"/>
                  <a:gd name="T34" fmla="*/ 0 w 93"/>
                  <a:gd name="T35" fmla="*/ 0 h 94"/>
                  <a:gd name="T36" fmla="*/ 0 w 93"/>
                  <a:gd name="T37" fmla="*/ 0 h 94"/>
                  <a:gd name="T38" fmla="*/ 0 w 93"/>
                  <a:gd name="T39" fmla="*/ 0 h 94"/>
                  <a:gd name="T40" fmla="*/ 0 w 93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4"/>
                  <a:gd name="T65" fmla="*/ 93 w 93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4">
                    <a:moveTo>
                      <a:pt x="0" y="56"/>
                    </a:moveTo>
                    <a:cubicBezTo>
                      <a:pt x="0" y="52"/>
                      <a:pt x="0" y="48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5"/>
                    </a:cubicBezTo>
                    <a:cubicBezTo>
                      <a:pt x="7" y="24"/>
                      <a:pt x="7" y="23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5"/>
                    </a:cubicBezTo>
                    <a:cubicBezTo>
                      <a:pt x="89" y="28"/>
                      <a:pt x="89" y="30"/>
                      <a:pt x="92" y="33"/>
                    </a:cubicBezTo>
                    <a:cubicBezTo>
                      <a:pt x="92" y="42"/>
                      <a:pt x="92" y="51"/>
                      <a:pt x="92" y="58"/>
                    </a:cubicBezTo>
                    <a:cubicBezTo>
                      <a:pt x="91" y="61"/>
                      <a:pt x="91" y="64"/>
                      <a:pt x="89" y="68"/>
                    </a:cubicBezTo>
                    <a:cubicBezTo>
                      <a:pt x="82" y="75"/>
                      <a:pt x="75" y="82"/>
                      <a:pt x="66" y="90"/>
                    </a:cubicBezTo>
                    <a:cubicBezTo>
                      <a:pt x="64" y="90"/>
                      <a:pt x="60" y="92"/>
                      <a:pt x="58" y="93"/>
                    </a:cubicBezTo>
                    <a:cubicBezTo>
                      <a:pt x="53" y="93"/>
                      <a:pt x="45" y="93"/>
                      <a:pt x="37" y="93"/>
                    </a:cubicBezTo>
                    <a:cubicBezTo>
                      <a:pt x="36" y="92"/>
                      <a:pt x="35" y="92"/>
                      <a:pt x="34" y="90"/>
                    </a:cubicBezTo>
                    <a:cubicBezTo>
                      <a:pt x="32" y="88"/>
                      <a:pt x="28" y="88"/>
                      <a:pt x="25" y="85"/>
                    </a:cubicBezTo>
                    <a:cubicBezTo>
                      <a:pt x="24" y="85"/>
                      <a:pt x="23" y="85"/>
                      <a:pt x="20" y="85"/>
                    </a:cubicBezTo>
                    <a:cubicBezTo>
                      <a:pt x="17" y="82"/>
                      <a:pt x="13" y="78"/>
                      <a:pt x="7" y="72"/>
                    </a:cubicBezTo>
                    <a:cubicBezTo>
                      <a:pt x="4" y="66"/>
                      <a:pt x="1" y="60"/>
                      <a:pt x="0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8" name="Freeform 20">
                <a:extLst>
                  <a:ext uri="{FF2B5EF4-FFF2-40B4-BE49-F238E27FC236}">
                    <a16:creationId xmlns:a16="http://schemas.microsoft.com/office/drawing/2014/main" id="{C9477F41-EB0F-4EE1-A2D8-6C2652A31E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687"/>
                <a:ext cx="20" cy="20"/>
              </a:xfrm>
              <a:custGeom>
                <a:avLst/>
                <a:gdLst>
                  <a:gd name="T0" fmla="*/ 0 w 93"/>
                  <a:gd name="T1" fmla="*/ 0 h 93"/>
                  <a:gd name="T2" fmla="*/ 0 w 93"/>
                  <a:gd name="T3" fmla="*/ 0 h 93"/>
                  <a:gd name="T4" fmla="*/ 0 w 93"/>
                  <a:gd name="T5" fmla="*/ 0 h 93"/>
                  <a:gd name="T6" fmla="*/ 0 w 93"/>
                  <a:gd name="T7" fmla="*/ 0 h 93"/>
                  <a:gd name="T8" fmla="*/ 0 w 93"/>
                  <a:gd name="T9" fmla="*/ 0 h 93"/>
                  <a:gd name="T10" fmla="*/ 0 w 93"/>
                  <a:gd name="T11" fmla="*/ 0 h 93"/>
                  <a:gd name="T12" fmla="*/ 0 w 93"/>
                  <a:gd name="T13" fmla="*/ 0 h 93"/>
                  <a:gd name="T14" fmla="*/ 0 w 93"/>
                  <a:gd name="T15" fmla="*/ 0 h 93"/>
                  <a:gd name="T16" fmla="*/ 0 w 93"/>
                  <a:gd name="T17" fmla="*/ 0 h 93"/>
                  <a:gd name="T18" fmla="*/ 0 w 93"/>
                  <a:gd name="T19" fmla="*/ 0 h 93"/>
                  <a:gd name="T20" fmla="*/ 0 w 93"/>
                  <a:gd name="T21" fmla="*/ 0 h 93"/>
                  <a:gd name="T22" fmla="*/ 0 w 93"/>
                  <a:gd name="T23" fmla="*/ 0 h 93"/>
                  <a:gd name="T24" fmla="*/ 0 w 93"/>
                  <a:gd name="T25" fmla="*/ 0 h 93"/>
                  <a:gd name="T26" fmla="*/ 0 w 93"/>
                  <a:gd name="T27" fmla="*/ 0 h 93"/>
                  <a:gd name="T28" fmla="*/ 0 w 93"/>
                  <a:gd name="T29" fmla="*/ 0 h 93"/>
                  <a:gd name="T30" fmla="*/ 0 w 93"/>
                  <a:gd name="T31" fmla="*/ 0 h 93"/>
                  <a:gd name="T32" fmla="*/ 0 w 93"/>
                  <a:gd name="T33" fmla="*/ 0 h 93"/>
                  <a:gd name="T34" fmla="*/ 0 w 93"/>
                  <a:gd name="T35" fmla="*/ 0 h 93"/>
                  <a:gd name="T36" fmla="*/ 0 w 93"/>
                  <a:gd name="T37" fmla="*/ 0 h 93"/>
                  <a:gd name="T38" fmla="*/ 0 w 93"/>
                  <a:gd name="T39" fmla="*/ 0 h 93"/>
                  <a:gd name="T40" fmla="*/ 0 w 93"/>
                  <a:gd name="T41" fmla="*/ 0 h 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3"/>
                  <a:gd name="T65" fmla="*/ 93 w 93"/>
                  <a:gd name="T66" fmla="*/ 93 h 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3">
                    <a:moveTo>
                      <a:pt x="0" y="55"/>
                    </a:moveTo>
                    <a:cubicBezTo>
                      <a:pt x="0" y="51"/>
                      <a:pt x="0" y="47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4"/>
                    </a:cubicBezTo>
                    <a:cubicBezTo>
                      <a:pt x="7" y="23"/>
                      <a:pt x="7" y="22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4"/>
                    </a:cubicBezTo>
                    <a:cubicBezTo>
                      <a:pt x="89" y="27"/>
                      <a:pt x="89" y="30"/>
                      <a:pt x="92" y="33"/>
                    </a:cubicBezTo>
                    <a:cubicBezTo>
                      <a:pt x="92" y="42"/>
                      <a:pt x="92" y="50"/>
                      <a:pt x="92" y="58"/>
                    </a:cubicBezTo>
                    <a:cubicBezTo>
                      <a:pt x="91" y="61"/>
                      <a:pt x="91" y="63"/>
                      <a:pt x="89" y="67"/>
                    </a:cubicBezTo>
                    <a:cubicBezTo>
                      <a:pt x="82" y="74"/>
                      <a:pt x="75" y="81"/>
                      <a:pt x="66" y="89"/>
                    </a:cubicBezTo>
                    <a:cubicBezTo>
                      <a:pt x="64" y="89"/>
                      <a:pt x="60" y="91"/>
                      <a:pt x="58" y="92"/>
                    </a:cubicBezTo>
                    <a:cubicBezTo>
                      <a:pt x="53" y="92"/>
                      <a:pt x="45" y="92"/>
                      <a:pt x="37" y="92"/>
                    </a:cubicBezTo>
                    <a:cubicBezTo>
                      <a:pt x="36" y="91"/>
                      <a:pt x="35" y="91"/>
                      <a:pt x="34" y="89"/>
                    </a:cubicBezTo>
                    <a:cubicBezTo>
                      <a:pt x="32" y="88"/>
                      <a:pt x="28" y="88"/>
                      <a:pt x="25" y="84"/>
                    </a:cubicBezTo>
                    <a:cubicBezTo>
                      <a:pt x="24" y="84"/>
                      <a:pt x="23" y="84"/>
                      <a:pt x="20" y="84"/>
                    </a:cubicBezTo>
                    <a:cubicBezTo>
                      <a:pt x="17" y="81"/>
                      <a:pt x="13" y="77"/>
                      <a:pt x="7" y="71"/>
                    </a:cubicBezTo>
                    <a:cubicBezTo>
                      <a:pt x="4" y="65"/>
                      <a:pt x="1" y="60"/>
                      <a:pt x="0" y="55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89" name="Freeform 21">
                <a:extLst>
                  <a:ext uri="{FF2B5EF4-FFF2-40B4-BE49-F238E27FC236}">
                    <a16:creationId xmlns:a16="http://schemas.microsoft.com/office/drawing/2014/main" id="{55ACD12B-3769-4730-A35E-68D8E3882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639"/>
                <a:ext cx="20" cy="20"/>
              </a:xfrm>
              <a:custGeom>
                <a:avLst/>
                <a:gdLst>
                  <a:gd name="T0" fmla="*/ 0 w 93"/>
                  <a:gd name="T1" fmla="*/ 0 h 94"/>
                  <a:gd name="T2" fmla="*/ 0 w 93"/>
                  <a:gd name="T3" fmla="*/ 0 h 94"/>
                  <a:gd name="T4" fmla="*/ 0 w 93"/>
                  <a:gd name="T5" fmla="*/ 0 h 94"/>
                  <a:gd name="T6" fmla="*/ 0 w 93"/>
                  <a:gd name="T7" fmla="*/ 0 h 94"/>
                  <a:gd name="T8" fmla="*/ 0 w 93"/>
                  <a:gd name="T9" fmla="*/ 0 h 94"/>
                  <a:gd name="T10" fmla="*/ 0 w 93"/>
                  <a:gd name="T11" fmla="*/ 0 h 94"/>
                  <a:gd name="T12" fmla="*/ 0 w 93"/>
                  <a:gd name="T13" fmla="*/ 0 h 94"/>
                  <a:gd name="T14" fmla="*/ 0 w 93"/>
                  <a:gd name="T15" fmla="*/ 0 h 94"/>
                  <a:gd name="T16" fmla="*/ 0 w 93"/>
                  <a:gd name="T17" fmla="*/ 0 h 94"/>
                  <a:gd name="T18" fmla="*/ 0 w 93"/>
                  <a:gd name="T19" fmla="*/ 0 h 94"/>
                  <a:gd name="T20" fmla="*/ 0 w 93"/>
                  <a:gd name="T21" fmla="*/ 0 h 94"/>
                  <a:gd name="T22" fmla="*/ 0 w 93"/>
                  <a:gd name="T23" fmla="*/ 0 h 94"/>
                  <a:gd name="T24" fmla="*/ 0 w 93"/>
                  <a:gd name="T25" fmla="*/ 0 h 94"/>
                  <a:gd name="T26" fmla="*/ 0 w 93"/>
                  <a:gd name="T27" fmla="*/ 0 h 94"/>
                  <a:gd name="T28" fmla="*/ 0 w 93"/>
                  <a:gd name="T29" fmla="*/ 0 h 94"/>
                  <a:gd name="T30" fmla="*/ 0 w 93"/>
                  <a:gd name="T31" fmla="*/ 0 h 94"/>
                  <a:gd name="T32" fmla="*/ 0 w 93"/>
                  <a:gd name="T33" fmla="*/ 0 h 94"/>
                  <a:gd name="T34" fmla="*/ 0 w 93"/>
                  <a:gd name="T35" fmla="*/ 0 h 94"/>
                  <a:gd name="T36" fmla="*/ 0 w 93"/>
                  <a:gd name="T37" fmla="*/ 0 h 94"/>
                  <a:gd name="T38" fmla="*/ 0 w 93"/>
                  <a:gd name="T39" fmla="*/ 0 h 94"/>
                  <a:gd name="T40" fmla="*/ 0 w 93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4"/>
                  <a:gd name="T65" fmla="*/ 93 w 93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4">
                    <a:moveTo>
                      <a:pt x="0" y="56"/>
                    </a:moveTo>
                    <a:cubicBezTo>
                      <a:pt x="0" y="52"/>
                      <a:pt x="0" y="48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5"/>
                    </a:cubicBezTo>
                    <a:cubicBezTo>
                      <a:pt x="7" y="24"/>
                      <a:pt x="7" y="23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5"/>
                    </a:cubicBezTo>
                    <a:cubicBezTo>
                      <a:pt x="89" y="28"/>
                      <a:pt x="89" y="30"/>
                      <a:pt x="92" y="33"/>
                    </a:cubicBezTo>
                    <a:cubicBezTo>
                      <a:pt x="92" y="42"/>
                      <a:pt x="92" y="51"/>
                      <a:pt x="92" y="58"/>
                    </a:cubicBezTo>
                    <a:cubicBezTo>
                      <a:pt x="91" y="61"/>
                      <a:pt x="91" y="64"/>
                      <a:pt x="89" y="68"/>
                    </a:cubicBezTo>
                    <a:cubicBezTo>
                      <a:pt x="82" y="75"/>
                      <a:pt x="75" y="82"/>
                      <a:pt x="66" y="90"/>
                    </a:cubicBezTo>
                    <a:cubicBezTo>
                      <a:pt x="64" y="90"/>
                      <a:pt x="60" y="92"/>
                      <a:pt x="58" y="93"/>
                    </a:cubicBezTo>
                    <a:cubicBezTo>
                      <a:pt x="53" y="93"/>
                      <a:pt x="45" y="93"/>
                      <a:pt x="37" y="93"/>
                    </a:cubicBezTo>
                    <a:cubicBezTo>
                      <a:pt x="36" y="92"/>
                      <a:pt x="35" y="92"/>
                      <a:pt x="34" y="90"/>
                    </a:cubicBezTo>
                    <a:cubicBezTo>
                      <a:pt x="32" y="88"/>
                      <a:pt x="28" y="88"/>
                      <a:pt x="25" y="85"/>
                    </a:cubicBezTo>
                    <a:cubicBezTo>
                      <a:pt x="24" y="85"/>
                      <a:pt x="23" y="85"/>
                      <a:pt x="20" y="85"/>
                    </a:cubicBezTo>
                    <a:cubicBezTo>
                      <a:pt x="17" y="82"/>
                      <a:pt x="13" y="78"/>
                      <a:pt x="7" y="72"/>
                    </a:cubicBezTo>
                    <a:cubicBezTo>
                      <a:pt x="4" y="66"/>
                      <a:pt x="1" y="60"/>
                      <a:pt x="0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90" name="Freeform 22">
                <a:extLst>
                  <a:ext uri="{FF2B5EF4-FFF2-40B4-BE49-F238E27FC236}">
                    <a16:creationId xmlns:a16="http://schemas.microsoft.com/office/drawing/2014/main" id="{71CD50BB-0D5E-4316-9240-F4E750DBF3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7" y="3591"/>
                <a:ext cx="20" cy="20"/>
              </a:xfrm>
              <a:custGeom>
                <a:avLst/>
                <a:gdLst>
                  <a:gd name="T0" fmla="*/ 0 w 93"/>
                  <a:gd name="T1" fmla="*/ 0 h 94"/>
                  <a:gd name="T2" fmla="*/ 0 w 93"/>
                  <a:gd name="T3" fmla="*/ 0 h 94"/>
                  <a:gd name="T4" fmla="*/ 0 w 93"/>
                  <a:gd name="T5" fmla="*/ 0 h 94"/>
                  <a:gd name="T6" fmla="*/ 0 w 93"/>
                  <a:gd name="T7" fmla="*/ 0 h 94"/>
                  <a:gd name="T8" fmla="*/ 0 w 93"/>
                  <a:gd name="T9" fmla="*/ 0 h 94"/>
                  <a:gd name="T10" fmla="*/ 0 w 93"/>
                  <a:gd name="T11" fmla="*/ 0 h 94"/>
                  <a:gd name="T12" fmla="*/ 0 w 93"/>
                  <a:gd name="T13" fmla="*/ 0 h 94"/>
                  <a:gd name="T14" fmla="*/ 0 w 93"/>
                  <a:gd name="T15" fmla="*/ 0 h 94"/>
                  <a:gd name="T16" fmla="*/ 0 w 93"/>
                  <a:gd name="T17" fmla="*/ 0 h 94"/>
                  <a:gd name="T18" fmla="*/ 0 w 93"/>
                  <a:gd name="T19" fmla="*/ 0 h 94"/>
                  <a:gd name="T20" fmla="*/ 0 w 93"/>
                  <a:gd name="T21" fmla="*/ 0 h 94"/>
                  <a:gd name="T22" fmla="*/ 0 w 93"/>
                  <a:gd name="T23" fmla="*/ 0 h 94"/>
                  <a:gd name="T24" fmla="*/ 0 w 93"/>
                  <a:gd name="T25" fmla="*/ 0 h 94"/>
                  <a:gd name="T26" fmla="*/ 0 w 93"/>
                  <a:gd name="T27" fmla="*/ 0 h 94"/>
                  <a:gd name="T28" fmla="*/ 0 w 93"/>
                  <a:gd name="T29" fmla="*/ 0 h 94"/>
                  <a:gd name="T30" fmla="*/ 0 w 93"/>
                  <a:gd name="T31" fmla="*/ 0 h 94"/>
                  <a:gd name="T32" fmla="*/ 0 w 93"/>
                  <a:gd name="T33" fmla="*/ 0 h 94"/>
                  <a:gd name="T34" fmla="*/ 0 w 93"/>
                  <a:gd name="T35" fmla="*/ 0 h 94"/>
                  <a:gd name="T36" fmla="*/ 0 w 93"/>
                  <a:gd name="T37" fmla="*/ 0 h 94"/>
                  <a:gd name="T38" fmla="*/ 0 w 93"/>
                  <a:gd name="T39" fmla="*/ 0 h 94"/>
                  <a:gd name="T40" fmla="*/ 0 w 93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3"/>
                  <a:gd name="T64" fmla="*/ 0 h 94"/>
                  <a:gd name="T65" fmla="*/ 93 w 93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3" h="94">
                    <a:moveTo>
                      <a:pt x="0" y="56"/>
                    </a:moveTo>
                    <a:cubicBezTo>
                      <a:pt x="0" y="52"/>
                      <a:pt x="0" y="48"/>
                      <a:pt x="0" y="42"/>
                    </a:cubicBezTo>
                    <a:cubicBezTo>
                      <a:pt x="0" y="41"/>
                      <a:pt x="0" y="40"/>
                      <a:pt x="3" y="37"/>
                    </a:cubicBezTo>
                    <a:cubicBezTo>
                      <a:pt x="4" y="33"/>
                      <a:pt x="5" y="30"/>
                      <a:pt x="7" y="25"/>
                    </a:cubicBezTo>
                    <a:cubicBezTo>
                      <a:pt x="7" y="24"/>
                      <a:pt x="7" y="23"/>
                      <a:pt x="7" y="21"/>
                    </a:cubicBezTo>
                    <a:cubicBezTo>
                      <a:pt x="11" y="17"/>
                      <a:pt x="15" y="13"/>
                      <a:pt x="20" y="7"/>
                    </a:cubicBezTo>
                    <a:cubicBezTo>
                      <a:pt x="26" y="4"/>
                      <a:pt x="32" y="1"/>
                      <a:pt x="37" y="0"/>
                    </a:cubicBezTo>
                    <a:cubicBezTo>
                      <a:pt x="42" y="0"/>
                      <a:pt x="49" y="0"/>
                      <a:pt x="54" y="0"/>
                    </a:cubicBezTo>
                    <a:cubicBezTo>
                      <a:pt x="58" y="0"/>
                      <a:pt x="60" y="0"/>
                      <a:pt x="66" y="2"/>
                    </a:cubicBezTo>
                    <a:cubicBezTo>
                      <a:pt x="73" y="9"/>
                      <a:pt x="80" y="16"/>
                      <a:pt x="89" y="25"/>
                    </a:cubicBezTo>
                    <a:cubicBezTo>
                      <a:pt x="89" y="28"/>
                      <a:pt x="89" y="30"/>
                      <a:pt x="92" y="33"/>
                    </a:cubicBezTo>
                    <a:cubicBezTo>
                      <a:pt x="92" y="42"/>
                      <a:pt x="92" y="51"/>
                      <a:pt x="92" y="58"/>
                    </a:cubicBezTo>
                    <a:cubicBezTo>
                      <a:pt x="91" y="61"/>
                      <a:pt x="91" y="64"/>
                      <a:pt x="89" y="68"/>
                    </a:cubicBezTo>
                    <a:cubicBezTo>
                      <a:pt x="82" y="75"/>
                      <a:pt x="75" y="82"/>
                      <a:pt x="66" y="90"/>
                    </a:cubicBezTo>
                    <a:cubicBezTo>
                      <a:pt x="64" y="90"/>
                      <a:pt x="60" y="92"/>
                      <a:pt x="58" y="93"/>
                    </a:cubicBezTo>
                    <a:cubicBezTo>
                      <a:pt x="53" y="93"/>
                      <a:pt x="45" y="93"/>
                      <a:pt x="37" y="93"/>
                    </a:cubicBezTo>
                    <a:cubicBezTo>
                      <a:pt x="36" y="92"/>
                      <a:pt x="35" y="92"/>
                      <a:pt x="34" y="90"/>
                    </a:cubicBezTo>
                    <a:cubicBezTo>
                      <a:pt x="32" y="88"/>
                      <a:pt x="28" y="88"/>
                      <a:pt x="25" y="85"/>
                    </a:cubicBezTo>
                    <a:cubicBezTo>
                      <a:pt x="24" y="85"/>
                      <a:pt x="23" y="85"/>
                      <a:pt x="20" y="85"/>
                    </a:cubicBezTo>
                    <a:cubicBezTo>
                      <a:pt x="17" y="82"/>
                      <a:pt x="13" y="78"/>
                      <a:pt x="7" y="72"/>
                    </a:cubicBezTo>
                    <a:cubicBezTo>
                      <a:pt x="4" y="66"/>
                      <a:pt x="1" y="60"/>
                      <a:pt x="0" y="56"/>
                    </a:cubicBez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pic>
        <p:nvPicPr>
          <p:cNvPr id="15369" name="Picture 23">
            <a:extLst>
              <a:ext uri="{FF2B5EF4-FFF2-40B4-BE49-F238E27FC236}">
                <a16:creationId xmlns:a16="http://schemas.microsoft.com/office/drawing/2014/main" id="{04ACB505-07EB-4F3F-892A-42D61BC01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938" y="4873625"/>
            <a:ext cx="46037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Line 24">
            <a:extLst>
              <a:ext uri="{FF2B5EF4-FFF2-40B4-BE49-F238E27FC236}">
                <a16:creationId xmlns:a16="http://schemas.microsoft.com/office/drawing/2014/main" id="{2C2601E9-6886-4961-9E33-B48AB35924C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3663" y="5135563"/>
            <a:ext cx="1535112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1" name="Text Box 25">
            <a:extLst>
              <a:ext uri="{FF2B5EF4-FFF2-40B4-BE49-F238E27FC236}">
                <a16:creationId xmlns:a16="http://schemas.microsoft.com/office/drawing/2014/main" id="{13EABBB8-FA79-4466-A12C-2684B1EB6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2275" y="4862513"/>
            <a:ext cx="8731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60000"/>
              <a:buFontTx/>
              <a:buNone/>
            </a:pPr>
            <a:r>
              <a:rPr lang="en-GB" altLang="en-US" sz="1600">
                <a:latin typeface="Times" panose="02020603050405020304" pitchFamily="18" charset="0"/>
              </a:rPr>
              <a:t>Normalize</a:t>
            </a:r>
          </a:p>
        </p:txBody>
      </p:sp>
      <p:sp>
        <p:nvSpPr>
          <p:cNvPr id="15372" name="Text Box 26">
            <a:extLst>
              <a:ext uri="{FF2B5EF4-FFF2-40B4-BE49-F238E27FC236}">
                <a16:creationId xmlns:a16="http://schemas.microsoft.com/office/drawing/2014/main" id="{ACE3F970-033C-4F23-953D-19521D65D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850" y="4440238"/>
            <a:ext cx="169862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45000"/>
              <a:buFontTx/>
              <a:buNone/>
            </a:pPr>
            <a:r>
              <a:rPr lang="en-GB" altLang="en-US" sz="2200">
                <a:latin typeface="Times" panose="02020603050405020304" pitchFamily="18" charset="0"/>
              </a:rPr>
              <a:t>Projection onto</a:t>
            </a:r>
          </a:p>
          <a:p>
            <a:pPr algn="ctr">
              <a:spcBef>
                <a:spcPct val="0"/>
              </a:spcBef>
              <a:buSzPct val="45000"/>
              <a:buFontTx/>
              <a:buNone/>
            </a:pPr>
            <a:r>
              <a:rPr lang="en-GB" altLang="en-US" sz="2200">
                <a:latin typeface="Times" panose="02020603050405020304" pitchFamily="18" charset="0"/>
              </a:rPr>
              <a:t>PCA basis</a:t>
            </a:r>
          </a:p>
        </p:txBody>
      </p:sp>
      <p:sp>
        <p:nvSpPr>
          <p:cNvPr id="15373" name="Line 27">
            <a:extLst>
              <a:ext uri="{FF2B5EF4-FFF2-40B4-BE49-F238E27FC236}">
                <a16:creationId xmlns:a16="http://schemas.microsoft.com/office/drawing/2014/main" id="{0FD39699-3867-4E21-9161-E4536347B9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4713" y="5135563"/>
            <a:ext cx="2246312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Text Box 28">
            <a:extLst>
              <a:ext uri="{FF2B5EF4-FFF2-40B4-BE49-F238E27FC236}">
                <a16:creationId xmlns:a16="http://schemas.microsoft.com/office/drawing/2014/main" id="{330DDFE2-A837-4600-B2FF-34D603233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0100" y="6127750"/>
            <a:ext cx="396875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200">
                <a:latin typeface="Times New Roman" panose="02020603050405020304" pitchFamily="18" charset="0"/>
              </a:rPr>
              <a:t>c</a:t>
            </a:r>
            <a:r>
              <a:rPr lang="en-GB" altLang="en-US" sz="2200" baseline="-33000">
                <a:latin typeface="Times New Roman" panose="02020603050405020304" pitchFamily="18" charset="0"/>
              </a:rPr>
              <a:t>15</a:t>
            </a:r>
          </a:p>
        </p:txBody>
      </p:sp>
      <p:sp>
        <p:nvSpPr>
          <p:cNvPr id="15375" name="Text Box 30">
            <a:extLst>
              <a:ext uri="{FF2B5EF4-FFF2-40B4-BE49-F238E27FC236}">
                <a16:creationId xmlns:a16="http://schemas.microsoft.com/office/drawing/2014/main" id="{DAF7AEB5-42D4-49F3-A617-EBC30702E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715000"/>
            <a:ext cx="694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121 dimensions was too big, so they used PCA to reduce to 10-15.</a:t>
            </a:r>
          </a:p>
        </p:txBody>
      </p:sp>
      <p:sp>
        <p:nvSpPr>
          <p:cNvPr id="15376" name="Slide Number Placeholder 31">
            <a:extLst>
              <a:ext uri="{FF2B5EF4-FFF2-40B4-BE49-F238E27FC236}">
                <a16:creationId xmlns:a16="http://schemas.microsoft.com/office/drawing/2014/main" id="{6CFDD2A9-EB88-4CAC-A360-D2A15E78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DF2396-52E3-4306-8563-F5DD5CB0DDC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8951159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5443F43-E973-4B36-85E7-E1D5144A27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Learning a Model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45748497-B78C-4D65-B12D-816ECC717E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An object class is represented by a generative model with </a:t>
            </a:r>
            <a:r>
              <a:rPr lang="en-US" altLang="en-US" sz="2800">
                <a:solidFill>
                  <a:srgbClr val="FF0000"/>
                </a:solidFill>
              </a:rPr>
              <a:t>P</a:t>
            </a:r>
            <a:r>
              <a:rPr lang="en-US" altLang="en-US" sz="2800"/>
              <a:t> parts and a set of parameters </a:t>
            </a:r>
            <a:r>
              <a:rPr lang="en-US" altLang="en-US" sz="2800">
                <a:solidFill>
                  <a:srgbClr val="FF0000"/>
                </a:solidFill>
                <a:sym typeface="Symbol" panose="05050102010706020507" pitchFamily="18" charset="2"/>
              </a:rPr>
              <a:t></a:t>
            </a:r>
            <a:r>
              <a:rPr lang="en-US" altLang="en-US" sz="2800">
                <a:sym typeface="Symbol" panose="05050102010706020507" pitchFamily="18" charset="2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>
              <a:sym typeface="Symbol" panose="05050102010706020507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sym typeface="Symbol" panose="05050102010706020507" pitchFamily="18" charset="2"/>
              </a:rPr>
              <a:t>Once the model has been learned, a decision procedure must determine if a new image contains an instance of the object class or not.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>
              <a:sym typeface="Symbol" panose="05050102010706020507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sym typeface="Symbol" panose="05050102010706020507" pitchFamily="18" charset="2"/>
              </a:rPr>
              <a:t>Suppose the new image has </a:t>
            </a:r>
            <a:r>
              <a:rPr lang="en-US" altLang="en-US" sz="2800">
                <a:solidFill>
                  <a:srgbClr val="FF0000"/>
                </a:solidFill>
                <a:sym typeface="Symbol" panose="05050102010706020507" pitchFamily="18" charset="2"/>
              </a:rPr>
              <a:t>N</a:t>
            </a:r>
            <a:r>
              <a:rPr lang="en-US" altLang="en-US" sz="2800">
                <a:sym typeface="Symbol" panose="05050102010706020507" pitchFamily="18" charset="2"/>
              </a:rPr>
              <a:t> interesting features with locations </a:t>
            </a:r>
            <a:r>
              <a:rPr lang="en-US" altLang="en-US" sz="2800">
                <a:solidFill>
                  <a:srgbClr val="FF0000"/>
                </a:solidFill>
                <a:sym typeface="Symbol" panose="05050102010706020507" pitchFamily="18" charset="2"/>
              </a:rPr>
              <a:t>X</a:t>
            </a:r>
            <a:r>
              <a:rPr lang="en-US" altLang="en-US" sz="2800">
                <a:sym typeface="Symbol" panose="05050102010706020507" pitchFamily="18" charset="2"/>
              </a:rPr>
              <a:t>, scales </a:t>
            </a:r>
            <a:r>
              <a:rPr lang="en-US" altLang="en-US" sz="280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r>
              <a:rPr lang="en-US" altLang="en-US" sz="2800">
                <a:sym typeface="Symbol" panose="05050102010706020507" pitchFamily="18" charset="2"/>
              </a:rPr>
              <a:t> and appearances </a:t>
            </a:r>
            <a:r>
              <a:rPr lang="en-US" altLang="en-US" sz="2800">
                <a:solidFill>
                  <a:srgbClr val="FF0000"/>
                </a:solidFill>
                <a:sym typeface="Symbol" panose="05050102010706020507" pitchFamily="18" charset="2"/>
              </a:rPr>
              <a:t>A</a:t>
            </a:r>
            <a:r>
              <a:rPr lang="en-US" altLang="en-US" sz="2800">
                <a:sym typeface="Symbol" panose="05050102010706020507" pitchFamily="18" charset="2"/>
              </a:rPr>
              <a:t>. </a:t>
            </a:r>
          </a:p>
        </p:txBody>
      </p:sp>
      <p:sp>
        <p:nvSpPr>
          <p:cNvPr id="17412" name="Slide Number Placeholder 5">
            <a:extLst>
              <a:ext uri="{FF2B5EF4-FFF2-40B4-BE49-F238E27FC236}">
                <a16:creationId xmlns:a16="http://schemas.microsoft.com/office/drawing/2014/main" id="{EE633623-72FE-4919-A6C9-E4814313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068AF1-DDB9-4992-976A-55466ED9BFD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1493392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BC4AF909-15F0-4035-9F55-28F59E07F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Probabilistic Model</a:t>
            </a: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1D551F8A-68F4-487B-A6B2-A328C2799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24D582-1C7E-4476-B0FC-45F15EDB4AC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pic>
        <p:nvPicPr>
          <p:cNvPr id="18436" name="Picture 6">
            <a:extLst>
              <a:ext uri="{FF2B5EF4-FFF2-40B4-BE49-F238E27FC236}">
                <a16:creationId xmlns:a16="http://schemas.microsoft.com/office/drawing/2014/main" id="{3F05E28D-9AB1-4BC1-957C-1EA8A3BC97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676400"/>
            <a:ext cx="4371975" cy="1266825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48FC5D-4590-4D09-996F-3A5E18A90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16250"/>
            <a:ext cx="865505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FF0000"/>
                </a:solidFill>
              </a:rPr>
              <a:t>X is a description of the </a:t>
            </a:r>
            <a:r>
              <a:rPr lang="en-US" altLang="en-US" sz="1800">
                <a:solidFill>
                  <a:srgbClr val="0000FF"/>
                </a:solidFill>
              </a:rPr>
              <a:t>shape </a:t>
            </a:r>
            <a:r>
              <a:rPr lang="en-US" altLang="en-US" sz="1800">
                <a:solidFill>
                  <a:srgbClr val="FF0000"/>
                </a:solidFill>
              </a:rPr>
              <a:t>of the object (in terms of locations of parts)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FF0000"/>
                </a:solidFill>
              </a:rPr>
              <a:t>S is a description of the </a:t>
            </a:r>
            <a:r>
              <a:rPr lang="en-US" altLang="en-US" sz="1800">
                <a:solidFill>
                  <a:srgbClr val="0000FF"/>
                </a:solidFill>
              </a:rPr>
              <a:t>scale</a:t>
            </a:r>
            <a:r>
              <a:rPr lang="en-US" altLang="en-US" sz="1800">
                <a:solidFill>
                  <a:srgbClr val="FF0000"/>
                </a:solidFill>
              </a:rPr>
              <a:t> of the object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FF0000"/>
                </a:solidFill>
              </a:rPr>
              <a:t>A is a description of the </a:t>
            </a:r>
            <a:r>
              <a:rPr lang="en-US" altLang="en-US" sz="1800">
                <a:solidFill>
                  <a:srgbClr val="0000FF"/>
                </a:solidFill>
              </a:rPr>
              <a:t>appearance</a:t>
            </a:r>
            <a:r>
              <a:rPr lang="en-US" altLang="en-US" sz="1800">
                <a:solidFill>
                  <a:srgbClr val="FF0000"/>
                </a:solidFill>
              </a:rPr>
              <a:t> of the object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FF0000"/>
                </a:solidFill>
              </a:rPr>
              <a:t>θ is the (maximum likelihood value of) the </a:t>
            </a:r>
            <a:r>
              <a:rPr lang="en-US" altLang="en-US" sz="1800">
                <a:solidFill>
                  <a:srgbClr val="0000FF"/>
                </a:solidFill>
              </a:rPr>
              <a:t>parameters</a:t>
            </a:r>
            <a:r>
              <a:rPr lang="en-US" altLang="en-US" sz="1800">
                <a:solidFill>
                  <a:srgbClr val="FF0000"/>
                </a:solidFill>
              </a:rPr>
              <a:t> of the object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0000FF"/>
                </a:solidFill>
              </a:rPr>
              <a:t>h is a hypothesis: a set of parts in the image that might be the parts of the object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0000FF"/>
                </a:solidFill>
              </a:rPr>
              <a:t>H is the set of all possible hypotheses for that object in that image.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1800">
                <a:solidFill>
                  <a:srgbClr val="0000FF"/>
                </a:solidFill>
              </a:rPr>
              <a:t>For N features in the image and P parts in the object, its size is O(N</a:t>
            </a:r>
            <a:r>
              <a:rPr lang="en-US" altLang="en-US" sz="1800" baseline="30000">
                <a:solidFill>
                  <a:srgbClr val="0000FF"/>
                </a:solidFill>
              </a:rPr>
              <a:t>P</a:t>
            </a:r>
            <a:r>
              <a:rPr lang="en-US" altLang="en-US" sz="1800">
                <a:solidFill>
                  <a:srgbClr val="0000FF"/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</a:pPr>
            <a:endParaRPr lang="en-US" altLang="en-US" sz="1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42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35833DC-5A42-45C0-8801-66EEB7DD8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Appearance</a:t>
            </a:r>
            <a:br>
              <a:rPr lang="en-US" altLang="en-US" sz="4000"/>
            </a:br>
            <a:endParaRPr lang="en-US" altLang="en-US" sz="4000"/>
          </a:p>
        </p:txBody>
      </p:sp>
      <p:graphicFrame>
        <p:nvGraphicFramePr>
          <p:cNvPr id="19459" name="Object 6">
            <a:extLst>
              <a:ext uri="{FF2B5EF4-FFF2-40B4-BE49-F238E27FC236}">
                <a16:creationId xmlns:a16="http://schemas.microsoft.com/office/drawing/2014/main" id="{DE2F21A3-704F-449A-B39E-9EB415FFFD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3871913"/>
          <a:ext cx="376238" cy="24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3" r:id="rId3" imgW="1311638" imgH="875573" progId="">
                  <p:embed/>
                </p:oleObj>
              </mc:Choice>
              <mc:Fallback>
                <p:oleObj r:id="rId3" imgW="1311638" imgH="875573" progId="">
                  <p:embed/>
                  <p:pic>
                    <p:nvPicPr>
                      <p:cNvPr id="19459" name="Object 6">
                        <a:extLst>
                          <a:ext uri="{FF2B5EF4-FFF2-40B4-BE49-F238E27FC236}">
                            <a16:creationId xmlns:a16="http://schemas.microsoft.com/office/drawing/2014/main" id="{DE2F21A3-704F-449A-B39E-9EB415FFFD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871913"/>
                        <a:ext cx="376238" cy="249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7">
            <a:extLst>
              <a:ext uri="{FF2B5EF4-FFF2-40B4-BE49-F238E27FC236}">
                <a16:creationId xmlns:a16="http://schemas.microsoft.com/office/drawing/2014/main" id="{7169D058-6248-43DC-9FD2-EF2128BF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124200"/>
            <a:ext cx="30845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Gaussian Part Appearance PDF</a:t>
            </a:r>
          </a:p>
        </p:txBody>
      </p:sp>
      <p:sp>
        <p:nvSpPr>
          <p:cNvPr id="19461" name="Oval 8">
            <a:extLst>
              <a:ext uri="{FF2B5EF4-FFF2-40B4-BE49-F238E27FC236}">
                <a16:creationId xmlns:a16="http://schemas.microsoft.com/office/drawing/2014/main" id="{596748A8-D9EE-4ABB-997F-056455D1C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635500"/>
            <a:ext cx="833438" cy="452438"/>
          </a:xfrm>
          <a:prstGeom prst="ellipse">
            <a:avLst/>
          </a:prstGeom>
          <a:noFill/>
          <a:ln w="28440" cap="rnd">
            <a:solidFill>
              <a:srgbClr val="00FF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2" name="Oval 9">
            <a:extLst>
              <a:ext uri="{FF2B5EF4-FFF2-40B4-BE49-F238E27FC236}">
                <a16:creationId xmlns:a16="http://schemas.microsoft.com/office/drawing/2014/main" id="{9C4F8E5E-3EF9-4724-B6DA-2C1A298452BE}"/>
              </a:ext>
            </a:extLst>
          </p:cNvPr>
          <p:cNvSpPr>
            <a:spLocks noChangeArrowheads="1"/>
          </p:cNvSpPr>
          <p:nvPr/>
        </p:nvSpPr>
        <p:spPr bwMode="auto">
          <a:xfrm rot="3240000">
            <a:off x="2736850" y="3779838"/>
            <a:ext cx="833437" cy="452438"/>
          </a:xfrm>
          <a:prstGeom prst="ellipse">
            <a:avLst/>
          </a:prstGeom>
          <a:noFill/>
          <a:ln w="28440" cap="rnd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3" name="Oval 10">
            <a:extLst>
              <a:ext uri="{FF2B5EF4-FFF2-40B4-BE49-F238E27FC236}">
                <a16:creationId xmlns:a16="http://schemas.microsoft.com/office/drawing/2014/main" id="{0F7A5BAA-6EEB-4C7B-8257-E8E4E24F1813}"/>
              </a:ext>
            </a:extLst>
          </p:cNvPr>
          <p:cNvSpPr>
            <a:spLocks noChangeArrowheads="1"/>
          </p:cNvSpPr>
          <p:nvPr/>
        </p:nvSpPr>
        <p:spPr bwMode="auto">
          <a:xfrm rot="7800000">
            <a:off x="3013075" y="4745038"/>
            <a:ext cx="833437" cy="452438"/>
          </a:xfrm>
          <a:prstGeom prst="ellipse">
            <a:avLst/>
          </a:prstGeom>
          <a:noFill/>
          <a:ln w="28440" cap="rnd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19464" name="Object 11">
            <a:extLst>
              <a:ext uri="{FF2B5EF4-FFF2-40B4-BE49-F238E27FC236}">
                <a16:creationId xmlns:a16="http://schemas.microsoft.com/office/drawing/2014/main" id="{B43F4BB7-42C3-4EEB-A4FA-B6D578F151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27388" y="4821238"/>
          <a:ext cx="40005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4" r:id="rId5" imgW="875573" imgH="559125" progId="">
                  <p:embed/>
                </p:oleObj>
              </mc:Choice>
              <mc:Fallback>
                <p:oleObj r:id="rId5" imgW="875573" imgH="559125" progId="">
                  <p:embed/>
                  <p:pic>
                    <p:nvPicPr>
                      <p:cNvPr id="19464" name="Object 11">
                        <a:extLst>
                          <a:ext uri="{FF2B5EF4-FFF2-40B4-BE49-F238E27FC236}">
                            <a16:creationId xmlns:a16="http://schemas.microsoft.com/office/drawing/2014/main" id="{B43F4BB7-42C3-4EEB-A4FA-B6D578F151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7388" y="4821238"/>
                        <a:ext cx="40005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5" name="Object 12">
            <a:extLst>
              <a:ext uri="{FF2B5EF4-FFF2-40B4-BE49-F238E27FC236}">
                <a16:creationId xmlns:a16="http://schemas.microsoft.com/office/drawing/2014/main" id="{BAEC1CCF-F50E-4885-8D24-46071F3D9B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86063" y="4729163"/>
          <a:ext cx="382587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5" r:id="rId7" imgW="914286" imgH="661250" progId="">
                  <p:embed/>
                </p:oleObj>
              </mc:Choice>
              <mc:Fallback>
                <p:oleObj r:id="rId7" imgW="914286" imgH="661250" progId="">
                  <p:embed/>
                  <p:pic>
                    <p:nvPicPr>
                      <p:cNvPr id="19465" name="Object 12">
                        <a:extLst>
                          <a:ext uri="{FF2B5EF4-FFF2-40B4-BE49-F238E27FC236}">
                            <a16:creationId xmlns:a16="http://schemas.microsoft.com/office/drawing/2014/main" id="{BAEC1CCF-F50E-4885-8D24-46071F3D9B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63" y="4729163"/>
                        <a:ext cx="382587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66" name="Group 13">
            <a:extLst>
              <a:ext uri="{FF2B5EF4-FFF2-40B4-BE49-F238E27FC236}">
                <a16:creationId xmlns:a16="http://schemas.microsoft.com/office/drawing/2014/main" id="{CA7C7D33-A16A-41EF-9331-A194DD4B37D8}"/>
              </a:ext>
            </a:extLst>
          </p:cNvPr>
          <p:cNvGrpSpPr>
            <a:grpSpLocks/>
          </p:cNvGrpSpPr>
          <p:nvPr/>
        </p:nvGrpSpPr>
        <p:grpSpPr bwMode="auto">
          <a:xfrm>
            <a:off x="1443038" y="3627438"/>
            <a:ext cx="2257425" cy="2132012"/>
            <a:chOff x="2284" y="1071"/>
            <a:chExt cx="1422" cy="1343"/>
          </a:xfrm>
        </p:grpSpPr>
        <p:sp>
          <p:nvSpPr>
            <p:cNvPr id="19483" name="Line 14">
              <a:extLst>
                <a:ext uri="{FF2B5EF4-FFF2-40B4-BE49-F238E27FC236}">
                  <a16:creationId xmlns:a16="http://schemas.microsoft.com/office/drawing/2014/main" id="{DFA7AB39-8380-411A-84F2-7CACA38120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6" y="1071"/>
              <a:ext cx="0" cy="86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4" name="Line 15">
              <a:extLst>
                <a:ext uri="{FF2B5EF4-FFF2-40B4-BE49-F238E27FC236}">
                  <a16:creationId xmlns:a16="http://schemas.microsoft.com/office/drawing/2014/main" id="{C6813DFF-5B6A-466A-A8CA-D409FC1268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6" y="1440"/>
              <a:ext cx="811" cy="5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5" name="Line 16">
              <a:extLst>
                <a:ext uri="{FF2B5EF4-FFF2-40B4-BE49-F238E27FC236}">
                  <a16:creationId xmlns:a16="http://schemas.microsoft.com/office/drawing/2014/main" id="{BEF94835-9531-4EA4-BC34-21B099D509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6" y="1940"/>
              <a:ext cx="648" cy="39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6" name="Line 17">
              <a:extLst>
                <a:ext uri="{FF2B5EF4-FFF2-40B4-BE49-F238E27FC236}">
                  <a16:creationId xmlns:a16="http://schemas.microsoft.com/office/drawing/2014/main" id="{D2784153-D06D-41C4-8C40-383DD3D407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84" y="1624"/>
              <a:ext cx="612" cy="31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7" name="Line 18">
              <a:extLst>
                <a:ext uri="{FF2B5EF4-FFF2-40B4-BE49-F238E27FC236}">
                  <a16:creationId xmlns:a16="http://schemas.microsoft.com/office/drawing/2014/main" id="{A91BEF2A-167F-45FF-855D-00831C67EE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37" y="1940"/>
              <a:ext cx="364" cy="47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9467" name="Object 19">
            <a:extLst>
              <a:ext uri="{FF2B5EF4-FFF2-40B4-BE49-F238E27FC236}">
                <a16:creationId xmlns:a16="http://schemas.microsoft.com/office/drawing/2014/main" id="{DB57A9CA-0249-44E5-ABF6-2758ED1D03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97538" y="4498975"/>
          <a:ext cx="28416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6" r:id="rId9" imgW="784810" imgH="1040536" progId="">
                  <p:embed/>
                </p:oleObj>
              </mc:Choice>
              <mc:Fallback>
                <p:oleObj r:id="rId9" imgW="784810" imgH="1040536" progId="">
                  <p:embed/>
                  <p:pic>
                    <p:nvPicPr>
                      <p:cNvPr id="19467" name="Object 19">
                        <a:extLst>
                          <a:ext uri="{FF2B5EF4-FFF2-40B4-BE49-F238E27FC236}">
                            <a16:creationId xmlns:a16="http://schemas.microsoft.com/office/drawing/2014/main" id="{DB57A9CA-0249-44E5-ABF6-2758ED1D03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7538" y="4498975"/>
                        <a:ext cx="284162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8" name="Object 20">
            <a:extLst>
              <a:ext uri="{FF2B5EF4-FFF2-40B4-BE49-F238E27FC236}">
                <a16:creationId xmlns:a16="http://schemas.microsoft.com/office/drawing/2014/main" id="{03633745-E35E-4C7D-B091-1627D3B1AA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5813" y="3792538"/>
          <a:ext cx="269875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7" r:id="rId11" imgW="812412" imgH="699894" progId="">
                  <p:embed/>
                </p:oleObj>
              </mc:Choice>
              <mc:Fallback>
                <p:oleObj r:id="rId11" imgW="812412" imgH="699894" progId="">
                  <p:embed/>
                  <p:pic>
                    <p:nvPicPr>
                      <p:cNvPr id="19468" name="Object 20">
                        <a:extLst>
                          <a:ext uri="{FF2B5EF4-FFF2-40B4-BE49-F238E27FC236}">
                            <a16:creationId xmlns:a16="http://schemas.microsoft.com/office/drawing/2014/main" id="{03633745-E35E-4C7D-B091-1627D3B1AA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5813" y="3792538"/>
                        <a:ext cx="269875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9" name="Object 21">
            <a:extLst>
              <a:ext uri="{FF2B5EF4-FFF2-40B4-BE49-F238E27FC236}">
                <a16:creationId xmlns:a16="http://schemas.microsoft.com/office/drawing/2014/main" id="{25A33AB0-BA14-4150-821E-F03E978D5F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29388" y="3811588"/>
          <a:ext cx="349250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8" r:id="rId13" imgW="1030389" imgH="699894" progId="">
                  <p:embed/>
                </p:oleObj>
              </mc:Choice>
              <mc:Fallback>
                <p:oleObj r:id="rId13" imgW="1030389" imgH="699894" progId="">
                  <p:embed/>
                  <p:pic>
                    <p:nvPicPr>
                      <p:cNvPr id="19469" name="Object 21">
                        <a:extLst>
                          <a:ext uri="{FF2B5EF4-FFF2-40B4-BE49-F238E27FC236}">
                            <a16:creationId xmlns:a16="http://schemas.microsoft.com/office/drawing/2014/main" id="{25A33AB0-BA14-4150-821E-F03E978D5F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9388" y="3811588"/>
                        <a:ext cx="349250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70" name="Object 22">
            <a:extLst>
              <a:ext uri="{FF2B5EF4-FFF2-40B4-BE49-F238E27FC236}">
                <a16:creationId xmlns:a16="http://schemas.microsoft.com/office/drawing/2014/main" id="{C7A252ED-F516-45CA-9A9D-941598A220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78575" y="4806950"/>
          <a:ext cx="214313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9" r:id="rId15" imgW="697183" imgH="2018336" progId="">
                  <p:embed/>
                </p:oleObj>
              </mc:Choice>
              <mc:Fallback>
                <p:oleObj r:id="rId15" imgW="697183" imgH="2018336" progId="">
                  <p:embed/>
                  <p:pic>
                    <p:nvPicPr>
                      <p:cNvPr id="19470" name="Object 22">
                        <a:extLst>
                          <a:ext uri="{FF2B5EF4-FFF2-40B4-BE49-F238E27FC236}">
                            <a16:creationId xmlns:a16="http://schemas.microsoft.com/office/drawing/2014/main" id="{C7A252ED-F516-45CA-9A9D-941598A220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8575" y="4806950"/>
                        <a:ext cx="214313" cy="21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1" name="Oval 23">
            <a:extLst>
              <a:ext uri="{FF2B5EF4-FFF2-40B4-BE49-F238E27FC236}">
                <a16:creationId xmlns:a16="http://schemas.microsoft.com/office/drawing/2014/main" id="{6EAD915C-1D74-43B0-A12D-26DF227F9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5" y="3678238"/>
            <a:ext cx="1974850" cy="1477962"/>
          </a:xfrm>
          <a:prstGeom prst="ellipse">
            <a:avLst/>
          </a:prstGeom>
          <a:noFill/>
          <a:ln w="28440" cap="rnd">
            <a:solidFill>
              <a:srgbClr val="FF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72" name="Text Box 24">
            <a:extLst>
              <a:ext uri="{FF2B5EF4-FFF2-40B4-BE49-F238E27FC236}">
                <a16:creationId xmlns:a16="http://schemas.microsoft.com/office/drawing/2014/main" id="{368D6C18-7DAF-4BBC-B90E-7AD434254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5425" y="3124200"/>
            <a:ext cx="25669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Gausian Appearance PDF</a:t>
            </a:r>
          </a:p>
        </p:txBody>
      </p:sp>
      <p:grpSp>
        <p:nvGrpSpPr>
          <p:cNvPr id="19473" name="Group 25">
            <a:extLst>
              <a:ext uri="{FF2B5EF4-FFF2-40B4-BE49-F238E27FC236}">
                <a16:creationId xmlns:a16="http://schemas.microsoft.com/office/drawing/2014/main" id="{7D0694D3-D940-4753-A94C-25B23D79464E}"/>
              </a:ext>
            </a:extLst>
          </p:cNvPr>
          <p:cNvGrpSpPr>
            <a:grpSpLocks/>
          </p:cNvGrpSpPr>
          <p:nvPr/>
        </p:nvGrpSpPr>
        <p:grpSpPr bwMode="auto">
          <a:xfrm>
            <a:off x="5454650" y="3498850"/>
            <a:ext cx="2257425" cy="2132013"/>
            <a:chOff x="2441" y="3348"/>
            <a:chExt cx="1422" cy="1343"/>
          </a:xfrm>
        </p:grpSpPr>
        <p:sp>
          <p:nvSpPr>
            <p:cNvPr id="19478" name="Line 26">
              <a:extLst>
                <a:ext uri="{FF2B5EF4-FFF2-40B4-BE49-F238E27FC236}">
                  <a16:creationId xmlns:a16="http://schemas.microsoft.com/office/drawing/2014/main" id="{42F30C6F-DB1C-419A-AC68-113708AAE7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51" y="3348"/>
              <a:ext cx="0" cy="86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9" name="Line 27">
              <a:extLst>
                <a:ext uri="{FF2B5EF4-FFF2-40B4-BE49-F238E27FC236}">
                  <a16:creationId xmlns:a16="http://schemas.microsoft.com/office/drawing/2014/main" id="{341ED13E-C65B-46D4-8459-8AA4A68C99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51" y="3717"/>
              <a:ext cx="813" cy="5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0" name="Line 28">
              <a:extLst>
                <a:ext uri="{FF2B5EF4-FFF2-40B4-BE49-F238E27FC236}">
                  <a16:creationId xmlns:a16="http://schemas.microsoft.com/office/drawing/2014/main" id="{C3B9CC90-C378-49DC-BC1D-5B193B243D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1" y="4217"/>
              <a:ext cx="649" cy="39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1" name="Line 29">
              <a:extLst>
                <a:ext uri="{FF2B5EF4-FFF2-40B4-BE49-F238E27FC236}">
                  <a16:creationId xmlns:a16="http://schemas.microsoft.com/office/drawing/2014/main" id="{BD72C878-2E03-4566-875B-500CAB4C3C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41" y="3901"/>
              <a:ext cx="610" cy="31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2" name="Line 30">
              <a:extLst>
                <a:ext uri="{FF2B5EF4-FFF2-40B4-BE49-F238E27FC236}">
                  <a16:creationId xmlns:a16="http://schemas.microsoft.com/office/drawing/2014/main" id="{32A06313-6919-4499-9EC7-4F426C6FD6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4" y="4217"/>
              <a:ext cx="363" cy="47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74" name="Text Box 31">
            <a:extLst>
              <a:ext uri="{FF2B5EF4-FFF2-40B4-BE49-F238E27FC236}">
                <a16:creationId xmlns:a16="http://schemas.microsoft.com/office/drawing/2014/main" id="{EA758E92-6C81-48FC-9959-FBC8A1DAA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43000"/>
            <a:ext cx="36766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The appearance (A) of each part 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has a Gaussian density with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mean c</a:t>
            </a:r>
            <a:r>
              <a:rPr lang="en-US" altLang="en-US" sz="1800" baseline="-25000">
                <a:solidFill>
                  <a:srgbClr val="FF0000"/>
                </a:solidFill>
              </a:rPr>
              <a:t>p</a:t>
            </a:r>
            <a:r>
              <a:rPr lang="en-US" altLang="en-US" sz="1800">
                <a:solidFill>
                  <a:srgbClr val="FF0000"/>
                </a:solidFill>
              </a:rPr>
              <a:t> and covariance V</a:t>
            </a:r>
            <a:r>
              <a:rPr lang="en-US" altLang="en-US" sz="1800" baseline="-25000">
                <a:solidFill>
                  <a:srgbClr val="FF0000"/>
                </a:solidFill>
              </a:rPr>
              <a:t>P</a:t>
            </a:r>
            <a:r>
              <a:rPr lang="en-US" altLang="en-US" sz="1800">
                <a:solidFill>
                  <a:srgbClr val="FF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</a:t>
            </a:r>
          </a:p>
        </p:txBody>
      </p:sp>
      <p:sp>
        <p:nvSpPr>
          <p:cNvPr id="19475" name="Text Box 34">
            <a:extLst>
              <a:ext uri="{FF2B5EF4-FFF2-40B4-BE49-F238E27FC236}">
                <a16:creationId xmlns:a16="http://schemas.microsoft.com/office/drawing/2014/main" id="{99240745-56C9-45CA-ACC0-B868572F1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6208713"/>
            <a:ext cx="5048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Object                                               Background</a:t>
            </a:r>
          </a:p>
        </p:txBody>
      </p:sp>
      <p:sp>
        <p:nvSpPr>
          <p:cNvPr id="19476" name="Text Box 36">
            <a:extLst>
              <a:ext uri="{FF2B5EF4-FFF2-40B4-BE49-F238E27FC236}">
                <a16:creationId xmlns:a16="http://schemas.microsoft.com/office/drawing/2014/main" id="{81953A72-0437-47AC-B3B3-84AD948F9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25" y="1179513"/>
            <a:ext cx="3587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Background model has mean c</a:t>
            </a:r>
            <a:r>
              <a:rPr lang="en-US" altLang="en-US" sz="1800" baseline="-25000">
                <a:solidFill>
                  <a:srgbClr val="FF0000"/>
                </a:solidFill>
              </a:rPr>
              <a:t>bg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and covariance V</a:t>
            </a:r>
            <a:r>
              <a:rPr lang="en-US" altLang="en-US" sz="1800" baseline="-25000">
                <a:solidFill>
                  <a:srgbClr val="FF0000"/>
                </a:solidFill>
              </a:rPr>
              <a:t>bg</a:t>
            </a:r>
            <a:r>
              <a:rPr lang="en-US" altLang="en-US" sz="1800">
                <a:solidFill>
                  <a:srgbClr val="FF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77" name="Slide Number Placeholder 32">
            <a:extLst>
              <a:ext uri="{FF2B5EF4-FFF2-40B4-BE49-F238E27FC236}">
                <a16:creationId xmlns:a16="http://schemas.microsoft.com/office/drawing/2014/main" id="{BEE972D2-A373-4C31-9A55-57313A5F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4CB80E-5213-4BD4-859A-614ECED23DE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9998202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02A15B9-B3FB-4482-88ED-69D028A5E1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Shape as Location</a:t>
            </a:r>
            <a:br>
              <a:rPr lang="en-US" altLang="en-US" sz="4000"/>
            </a:br>
            <a:endParaRPr lang="en-US" altLang="en-US" sz="2400"/>
          </a:p>
        </p:txBody>
      </p:sp>
      <p:sp>
        <p:nvSpPr>
          <p:cNvPr id="20483" name="Text Box 11">
            <a:extLst>
              <a:ext uri="{FF2B5EF4-FFF2-40B4-BE49-F238E27FC236}">
                <a16:creationId xmlns:a16="http://schemas.microsoft.com/office/drawing/2014/main" id="{F6928C2A-5EE8-42A6-8676-0B3FEA433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75" y="3352800"/>
            <a:ext cx="2146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Gaussian Shape PDF</a:t>
            </a:r>
          </a:p>
        </p:txBody>
      </p:sp>
      <p:sp>
        <p:nvSpPr>
          <p:cNvPr id="20484" name="AutoShape 12">
            <a:extLst>
              <a:ext uri="{FF2B5EF4-FFF2-40B4-BE49-F238E27FC236}">
                <a16:creationId xmlns:a16="http://schemas.microsoft.com/office/drawing/2014/main" id="{F0522DCD-6C33-431B-BC88-B288FF7E2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3975" y="3876675"/>
            <a:ext cx="2027238" cy="2108200"/>
          </a:xfrm>
          <a:prstGeom prst="roundRect">
            <a:avLst>
              <a:gd name="adj" fmla="val 74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20485" name="Group 13">
            <a:extLst>
              <a:ext uri="{FF2B5EF4-FFF2-40B4-BE49-F238E27FC236}">
                <a16:creationId xmlns:a16="http://schemas.microsoft.com/office/drawing/2014/main" id="{79006393-7CEB-465D-A610-40A9A5266C16}"/>
              </a:ext>
            </a:extLst>
          </p:cNvPr>
          <p:cNvGrpSpPr>
            <a:grpSpLocks/>
          </p:cNvGrpSpPr>
          <p:nvPr/>
        </p:nvGrpSpPr>
        <p:grpSpPr bwMode="auto">
          <a:xfrm>
            <a:off x="1841500" y="4117975"/>
            <a:ext cx="985838" cy="1306513"/>
            <a:chOff x="549" y="1229"/>
            <a:chExt cx="621" cy="823"/>
          </a:xfrm>
        </p:grpSpPr>
        <p:graphicFrame>
          <p:nvGraphicFramePr>
            <p:cNvPr id="20499" name="Object 14">
              <a:extLst>
                <a:ext uri="{FF2B5EF4-FFF2-40B4-BE49-F238E27FC236}">
                  <a16:creationId xmlns:a16="http://schemas.microsoft.com/office/drawing/2014/main" id="{6DBDA7A9-8CC2-44D4-AC58-BA6EB995C53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01" y="1397"/>
            <a:ext cx="254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47" r:id="rId3" imgW="914286" imgH="661250" progId="">
                    <p:embed/>
                  </p:oleObj>
                </mc:Choice>
                <mc:Fallback>
                  <p:oleObj r:id="rId3" imgW="914286" imgH="661250" progId="">
                    <p:embed/>
                    <p:pic>
                      <p:nvPicPr>
                        <p:cNvPr id="20499" name="Object 14">
                          <a:extLst>
                            <a:ext uri="{FF2B5EF4-FFF2-40B4-BE49-F238E27FC236}">
                              <a16:creationId xmlns:a16="http://schemas.microsoft.com/office/drawing/2014/main" id="{6DBDA7A9-8CC2-44D4-AC58-BA6EB995C53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1" y="1397"/>
                          <a:ext cx="254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0" name="Object 15">
              <a:extLst>
                <a:ext uri="{FF2B5EF4-FFF2-40B4-BE49-F238E27FC236}">
                  <a16:creationId xmlns:a16="http://schemas.microsoft.com/office/drawing/2014/main" id="{F4698141-7E3B-433E-AA2A-08441F96D5B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62" y="1802"/>
            <a:ext cx="330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48" r:id="rId5" imgW="1311638" imgH="875573" progId="">
                    <p:embed/>
                  </p:oleObj>
                </mc:Choice>
                <mc:Fallback>
                  <p:oleObj r:id="rId5" imgW="1311638" imgH="875573" progId="">
                    <p:embed/>
                    <p:pic>
                      <p:nvPicPr>
                        <p:cNvPr id="20500" name="Object 15">
                          <a:extLst>
                            <a:ext uri="{FF2B5EF4-FFF2-40B4-BE49-F238E27FC236}">
                              <a16:creationId xmlns:a16="http://schemas.microsoft.com/office/drawing/2014/main" id="{F4698141-7E3B-433E-AA2A-08441F96D5B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" y="1802"/>
                          <a:ext cx="330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1" name="Object 16">
              <a:extLst>
                <a:ext uri="{FF2B5EF4-FFF2-40B4-BE49-F238E27FC236}">
                  <a16:creationId xmlns:a16="http://schemas.microsoft.com/office/drawing/2014/main" id="{98A8575F-D5C7-49AE-BE5A-68F7B4E72EF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60" y="1389"/>
            <a:ext cx="265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49" r:id="rId7" imgW="875573" imgH="559125" progId="">
                    <p:embed/>
                  </p:oleObj>
                </mc:Choice>
                <mc:Fallback>
                  <p:oleObj r:id="rId7" imgW="875573" imgH="559125" progId="">
                    <p:embed/>
                    <p:pic>
                      <p:nvPicPr>
                        <p:cNvPr id="20501" name="Object 16">
                          <a:extLst>
                            <a:ext uri="{FF2B5EF4-FFF2-40B4-BE49-F238E27FC236}">
                              <a16:creationId xmlns:a16="http://schemas.microsoft.com/office/drawing/2014/main" id="{98A8575F-D5C7-49AE-BE5A-68F7B4E72EF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0" y="1389"/>
                          <a:ext cx="265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02" name="Oval 17">
              <a:extLst>
                <a:ext uri="{FF2B5EF4-FFF2-40B4-BE49-F238E27FC236}">
                  <a16:creationId xmlns:a16="http://schemas.microsoft.com/office/drawing/2014/main" id="{09DD649A-54D2-4215-91B1-871A77EF1B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46" y="1352"/>
              <a:ext cx="460" cy="215"/>
            </a:xfrm>
            <a:prstGeom prst="ellipse">
              <a:avLst/>
            </a:prstGeom>
            <a:noFill/>
            <a:ln w="25560" cap="rnd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503" name="Oval 18">
              <a:extLst>
                <a:ext uri="{FF2B5EF4-FFF2-40B4-BE49-F238E27FC236}">
                  <a16:creationId xmlns:a16="http://schemas.microsoft.com/office/drawing/2014/main" id="{85EDDA86-1BAA-42C4-97D3-E5BECF2B4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" y="1758"/>
              <a:ext cx="563" cy="294"/>
            </a:xfrm>
            <a:prstGeom prst="ellipse">
              <a:avLst/>
            </a:prstGeom>
            <a:noFill/>
            <a:ln w="25560" cap="rnd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504" name="Oval 19">
              <a:extLst>
                <a:ext uri="{FF2B5EF4-FFF2-40B4-BE49-F238E27FC236}">
                  <a16:creationId xmlns:a16="http://schemas.microsoft.com/office/drawing/2014/main" id="{EF33C238-C3F3-4DEB-858A-6299603DC3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71" y="1243"/>
              <a:ext cx="299" cy="478"/>
            </a:xfrm>
            <a:prstGeom prst="ellipse">
              <a:avLst/>
            </a:prstGeom>
            <a:noFill/>
            <a:ln w="25560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0486" name="Text Box 28">
            <a:extLst>
              <a:ext uri="{FF2B5EF4-FFF2-40B4-BE49-F238E27FC236}">
                <a16:creationId xmlns:a16="http://schemas.microsoft.com/office/drawing/2014/main" id="{CB20E873-F260-4A3C-8D1E-CAA18D485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352800"/>
            <a:ext cx="2133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160" tIns="46080" rIns="92160" bIns="460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Uniform Shape PDF</a:t>
            </a:r>
          </a:p>
        </p:txBody>
      </p:sp>
      <p:sp>
        <p:nvSpPr>
          <p:cNvPr id="20487" name="AutoShape 29">
            <a:extLst>
              <a:ext uri="{FF2B5EF4-FFF2-40B4-BE49-F238E27FC236}">
                <a16:creationId xmlns:a16="http://schemas.microsoft.com/office/drawing/2014/main" id="{ADA8A80B-76F6-4040-B2BA-12C401621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810000"/>
            <a:ext cx="2027238" cy="2151063"/>
          </a:xfrm>
          <a:prstGeom prst="roundRect">
            <a:avLst>
              <a:gd name="adj" fmla="val 74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20488" name="Object 30">
            <a:extLst>
              <a:ext uri="{FF2B5EF4-FFF2-40B4-BE49-F238E27FC236}">
                <a16:creationId xmlns:a16="http://schemas.microsoft.com/office/drawing/2014/main" id="{E9846CE8-BC97-4CCF-91A5-5EFC5AE2D7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24663" y="4292600"/>
          <a:ext cx="214312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0" r:id="rId9" imgW="697183" imgH="2018336" progId="">
                  <p:embed/>
                </p:oleObj>
              </mc:Choice>
              <mc:Fallback>
                <p:oleObj r:id="rId9" imgW="697183" imgH="2018336" progId="">
                  <p:embed/>
                  <p:pic>
                    <p:nvPicPr>
                      <p:cNvPr id="20488" name="Object 30">
                        <a:extLst>
                          <a:ext uri="{FF2B5EF4-FFF2-40B4-BE49-F238E27FC236}">
                            <a16:creationId xmlns:a16="http://schemas.microsoft.com/office/drawing/2014/main" id="{E9846CE8-BC97-4CCF-91A5-5EFC5AE2D7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4663" y="4292600"/>
                        <a:ext cx="214312" cy="223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9" name="Object 31">
            <a:extLst>
              <a:ext uri="{FF2B5EF4-FFF2-40B4-BE49-F238E27FC236}">
                <a16:creationId xmlns:a16="http://schemas.microsoft.com/office/drawing/2014/main" id="{407DD2ED-07E9-4259-B38B-DCB02769FD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80063" y="4803775"/>
          <a:ext cx="34925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1" r:id="rId11" imgW="1030389" imgH="699894" progId="">
                  <p:embed/>
                </p:oleObj>
              </mc:Choice>
              <mc:Fallback>
                <p:oleObj r:id="rId11" imgW="1030389" imgH="699894" progId="">
                  <p:embed/>
                  <p:pic>
                    <p:nvPicPr>
                      <p:cNvPr id="20489" name="Object 31">
                        <a:extLst>
                          <a:ext uri="{FF2B5EF4-FFF2-40B4-BE49-F238E27FC236}">
                            <a16:creationId xmlns:a16="http://schemas.microsoft.com/office/drawing/2014/main" id="{407DD2ED-07E9-4259-B38B-DCB02769FD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4803775"/>
                        <a:ext cx="349250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Object 32">
            <a:extLst>
              <a:ext uri="{FF2B5EF4-FFF2-40B4-BE49-F238E27FC236}">
                <a16:creationId xmlns:a16="http://schemas.microsoft.com/office/drawing/2014/main" id="{9EDD664D-F4CA-4B7D-BC37-D2D5B5DD0B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7850" y="4102100"/>
          <a:ext cx="2698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2" r:id="rId13" imgW="812412" imgH="699894" progId="">
                  <p:embed/>
                </p:oleObj>
              </mc:Choice>
              <mc:Fallback>
                <p:oleObj r:id="rId13" imgW="812412" imgH="699894" progId="">
                  <p:embed/>
                  <p:pic>
                    <p:nvPicPr>
                      <p:cNvPr id="20490" name="Object 32">
                        <a:extLst>
                          <a:ext uri="{FF2B5EF4-FFF2-40B4-BE49-F238E27FC236}">
                            <a16:creationId xmlns:a16="http://schemas.microsoft.com/office/drawing/2014/main" id="{9EDD664D-F4CA-4B7D-BC37-D2D5B5DD0B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7850" y="4102100"/>
                        <a:ext cx="2698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1" name="Object 33">
            <a:extLst>
              <a:ext uri="{FF2B5EF4-FFF2-40B4-BE49-F238E27FC236}">
                <a16:creationId xmlns:a16="http://schemas.microsoft.com/office/drawing/2014/main" id="{637A3328-555E-4695-8F31-D08678E622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2825" y="5413375"/>
          <a:ext cx="284163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3" r:id="rId15" imgW="784810" imgH="1040536" progId="">
                  <p:embed/>
                </p:oleObj>
              </mc:Choice>
              <mc:Fallback>
                <p:oleObj r:id="rId15" imgW="784810" imgH="1040536" progId="">
                  <p:embed/>
                  <p:pic>
                    <p:nvPicPr>
                      <p:cNvPr id="20491" name="Object 33">
                        <a:extLst>
                          <a:ext uri="{FF2B5EF4-FFF2-40B4-BE49-F238E27FC236}">
                            <a16:creationId xmlns:a16="http://schemas.microsoft.com/office/drawing/2014/main" id="{637A3328-555E-4695-8F31-D08678E622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2825" y="5413375"/>
                        <a:ext cx="284163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2" name="Object 34">
            <a:extLst>
              <a:ext uri="{FF2B5EF4-FFF2-40B4-BE49-F238E27FC236}">
                <a16:creationId xmlns:a16="http://schemas.microsoft.com/office/drawing/2014/main" id="{26575BF4-BAFB-46AD-9D8C-CAC43C8736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73850" y="4937125"/>
          <a:ext cx="349250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4" r:id="rId17" imgW="1030389" imgH="699894" progId="">
                  <p:embed/>
                </p:oleObj>
              </mc:Choice>
              <mc:Fallback>
                <p:oleObj r:id="rId17" imgW="1030389" imgH="699894" progId="">
                  <p:embed/>
                  <p:pic>
                    <p:nvPicPr>
                      <p:cNvPr id="20492" name="Object 34">
                        <a:extLst>
                          <a:ext uri="{FF2B5EF4-FFF2-40B4-BE49-F238E27FC236}">
                            <a16:creationId xmlns:a16="http://schemas.microsoft.com/office/drawing/2014/main" id="{26575BF4-BAFB-46AD-9D8C-CAC43C8736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3850" y="4937125"/>
                        <a:ext cx="349250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3" name="Object 35">
            <a:extLst>
              <a:ext uri="{FF2B5EF4-FFF2-40B4-BE49-F238E27FC236}">
                <a16:creationId xmlns:a16="http://schemas.microsoft.com/office/drawing/2014/main" id="{2ED90D2B-F0FE-4E90-B969-1BD99F1774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65863" y="4225925"/>
          <a:ext cx="284162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5" r:id="rId18" imgW="784810" imgH="1040536" progId="">
                  <p:embed/>
                </p:oleObj>
              </mc:Choice>
              <mc:Fallback>
                <p:oleObj r:id="rId18" imgW="784810" imgH="1040536" progId="">
                  <p:embed/>
                  <p:pic>
                    <p:nvPicPr>
                      <p:cNvPr id="20493" name="Object 35">
                        <a:extLst>
                          <a:ext uri="{FF2B5EF4-FFF2-40B4-BE49-F238E27FC236}">
                            <a16:creationId xmlns:a16="http://schemas.microsoft.com/office/drawing/2014/main" id="{2ED90D2B-F0FE-4E90-B969-1BD99F1774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5863" y="4225925"/>
                        <a:ext cx="284162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4" name="Text Box 38">
            <a:extLst>
              <a:ext uri="{FF2B5EF4-FFF2-40B4-BE49-F238E27FC236}">
                <a16:creationId xmlns:a16="http://schemas.microsoft.com/office/drawing/2014/main" id="{FB617B18-BF03-4DD9-A9A8-709E3A175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6208713"/>
            <a:ext cx="5746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Object                                                  Background</a:t>
            </a:r>
          </a:p>
        </p:txBody>
      </p:sp>
      <p:sp>
        <p:nvSpPr>
          <p:cNvPr id="20495" name="Text Box 39">
            <a:extLst>
              <a:ext uri="{FF2B5EF4-FFF2-40B4-BE49-F238E27FC236}">
                <a16:creationId xmlns:a16="http://schemas.microsoft.com/office/drawing/2014/main" id="{F33859C5-AC6E-44F3-9363-F46BD3C45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81200"/>
            <a:ext cx="7867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Object shape is represented by a joint Gaussian density of the locations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of features within a hypothesis transformed into a scale-invariant space.</a:t>
            </a:r>
          </a:p>
        </p:txBody>
      </p:sp>
      <p:sp>
        <p:nvSpPr>
          <p:cNvPr id="20496" name="Text Box 40">
            <a:extLst>
              <a:ext uri="{FF2B5EF4-FFF2-40B4-BE49-F238E27FC236}">
                <a16:creationId xmlns:a16="http://schemas.microsoft.com/office/drawing/2014/main" id="{0EDFD8D9-2A5F-452F-826A-CD60957ED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19812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97" name="Text Box 41">
            <a:extLst>
              <a:ext uri="{FF2B5EF4-FFF2-40B4-BE49-F238E27FC236}">
                <a16:creationId xmlns:a16="http://schemas.microsoft.com/office/drawing/2014/main" id="{F8945B48-1B00-4C8D-82CD-47D5CEE2B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905000"/>
            <a:ext cx="3286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Symbol" panose="05050102010706020507" pitchFamily="18" charset="2"/>
              <a:buChar char="a"/>
            </a:pPr>
            <a:endParaRPr lang="en-US" altLang="en-US" sz="1800">
              <a:solidFill>
                <a:srgbClr val="0000FF"/>
              </a:solidFill>
              <a:sym typeface="Symbol" panose="05050102010706020507" pitchFamily="18" charset="2"/>
            </a:endParaRPr>
          </a:p>
          <a:p>
            <a:pPr eaLnBrk="1" hangingPunct="1">
              <a:spcBef>
                <a:spcPct val="0"/>
              </a:spcBef>
              <a:buFont typeface="Symbol" panose="05050102010706020507" pitchFamily="18" charset="2"/>
              <a:buNone/>
            </a:pPr>
            <a:r>
              <a:rPr lang="en-US" altLang="en-US" sz="1800" i="1">
                <a:solidFill>
                  <a:srgbClr val="0000FF"/>
                </a:solidFill>
                <a:sym typeface="Symbol" panose="05050102010706020507" pitchFamily="18" charset="2"/>
              </a:rPr>
              <a:t> </a:t>
            </a:r>
            <a:endParaRPr lang="en-US" altLang="en-US" sz="1800">
              <a:solidFill>
                <a:srgbClr val="0000FF"/>
              </a:solidFill>
              <a:sym typeface="Symbol" panose="05050102010706020507" pitchFamily="18" charset="2"/>
            </a:endParaRPr>
          </a:p>
        </p:txBody>
      </p:sp>
      <p:sp>
        <p:nvSpPr>
          <p:cNvPr id="20498" name="Slide Number Placeholder 25">
            <a:extLst>
              <a:ext uri="{FF2B5EF4-FFF2-40B4-BE49-F238E27FC236}">
                <a16:creationId xmlns:a16="http://schemas.microsoft.com/office/drawing/2014/main" id="{A1C053ED-AA84-4C73-A2D3-DBEB66B70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4F78F5-E7A7-4985-8DE4-F18E2CFAED3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3325872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024CF23-CB36-48FF-97F9-C136303DC8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Scale</a:t>
            </a:r>
            <a:br>
              <a:rPr lang="en-US" altLang="en-US" sz="4000"/>
            </a:br>
            <a:endParaRPr lang="en-US" altLang="en-US" sz="4000"/>
          </a:p>
        </p:txBody>
      </p:sp>
      <p:sp>
        <p:nvSpPr>
          <p:cNvPr id="21507" name="Text Box 4">
            <a:extLst>
              <a:ext uri="{FF2B5EF4-FFF2-40B4-BE49-F238E27FC236}">
                <a16:creationId xmlns:a16="http://schemas.microsoft.com/office/drawing/2014/main" id="{AC27DC8C-9D3E-470C-89CE-A9C1AEC14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124200"/>
            <a:ext cx="1778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Prob. of detection</a:t>
            </a:r>
          </a:p>
        </p:txBody>
      </p:sp>
      <p:sp>
        <p:nvSpPr>
          <p:cNvPr id="21508" name="Text Box 5">
            <a:extLst>
              <a:ext uri="{FF2B5EF4-FFF2-40B4-BE49-F238E27FC236}">
                <a16:creationId xmlns:a16="http://schemas.microsoft.com/office/drawing/2014/main" id="{B4B8738E-C44C-487E-ABC0-2A5CABE79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88" y="3352800"/>
            <a:ext cx="19415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Gaussian </a:t>
            </a:r>
          </a:p>
          <a:p>
            <a:pPr algn="ctr">
              <a:spcBef>
                <a:spcPct val="0"/>
              </a:spcBef>
              <a:buSzPct val="99000"/>
              <a:buFontTx/>
              <a:buNone/>
            </a:pPr>
            <a:r>
              <a:rPr lang="en-GB" altLang="en-US" sz="1600"/>
              <a:t>Relative Scale PDF</a:t>
            </a:r>
          </a:p>
        </p:txBody>
      </p:sp>
      <p:sp>
        <p:nvSpPr>
          <p:cNvPr id="21509" name="Line 6">
            <a:extLst>
              <a:ext uri="{FF2B5EF4-FFF2-40B4-BE49-F238E27FC236}">
                <a16:creationId xmlns:a16="http://schemas.microsoft.com/office/drawing/2014/main" id="{423B33CD-575D-4073-9488-4C7DF2A0CB54}"/>
              </a:ext>
            </a:extLst>
          </p:cNvPr>
          <p:cNvSpPr>
            <a:spLocks noChangeShapeType="1"/>
          </p:cNvSpPr>
          <p:nvPr/>
        </p:nvSpPr>
        <p:spPr bwMode="auto">
          <a:xfrm>
            <a:off x="842963" y="4802188"/>
            <a:ext cx="2495550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0" name="Text Box 7">
            <a:extLst>
              <a:ext uri="{FF2B5EF4-FFF2-40B4-BE49-F238E27FC236}">
                <a16:creationId xmlns:a16="http://schemas.microsoft.com/office/drawing/2014/main" id="{197E3B95-7C91-453D-B8B4-E7412DC16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963" y="4894263"/>
            <a:ext cx="838200" cy="21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169000"/>
              <a:buFontTx/>
              <a:buNone/>
            </a:pPr>
            <a:r>
              <a:rPr lang="en-GB" altLang="en-US" sz="1400">
                <a:latin typeface="Times New Roman" panose="02020603050405020304" pitchFamily="18" charset="0"/>
              </a:rPr>
              <a:t>Log(scale)</a:t>
            </a:r>
          </a:p>
        </p:txBody>
      </p:sp>
      <p:grpSp>
        <p:nvGrpSpPr>
          <p:cNvPr id="21511" name="Group 8">
            <a:extLst>
              <a:ext uri="{FF2B5EF4-FFF2-40B4-BE49-F238E27FC236}">
                <a16:creationId xmlns:a16="http://schemas.microsoft.com/office/drawing/2014/main" id="{89F38776-546D-46B1-AB4C-993FED24EC42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3657600"/>
            <a:ext cx="455613" cy="312738"/>
            <a:chOff x="5126" y="2265"/>
            <a:chExt cx="287" cy="197"/>
          </a:xfrm>
        </p:grpSpPr>
        <p:graphicFrame>
          <p:nvGraphicFramePr>
            <p:cNvPr id="21534" name="Object 9">
              <a:extLst>
                <a:ext uri="{FF2B5EF4-FFF2-40B4-BE49-F238E27FC236}">
                  <a16:creationId xmlns:a16="http://schemas.microsoft.com/office/drawing/2014/main" id="{BDE6173B-B7D3-4C74-8012-E3750527C54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42" y="2274"/>
            <a:ext cx="253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41" r:id="rId3" imgW="914286" imgH="661250" progId="">
                    <p:embed/>
                  </p:oleObj>
                </mc:Choice>
                <mc:Fallback>
                  <p:oleObj r:id="rId3" imgW="914286" imgH="661250" progId="">
                    <p:embed/>
                    <p:pic>
                      <p:nvPicPr>
                        <p:cNvPr id="21534" name="Object 9">
                          <a:extLst>
                            <a:ext uri="{FF2B5EF4-FFF2-40B4-BE49-F238E27FC236}">
                              <a16:creationId xmlns:a16="http://schemas.microsoft.com/office/drawing/2014/main" id="{BDE6173B-B7D3-4C74-8012-E3750527C54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2" y="2274"/>
                          <a:ext cx="253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5" name="AutoShape 10">
              <a:extLst>
                <a:ext uri="{FF2B5EF4-FFF2-40B4-BE49-F238E27FC236}">
                  <a16:creationId xmlns:a16="http://schemas.microsoft.com/office/drawing/2014/main" id="{15500B23-0D07-493E-BBD4-445F4B32A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6" y="2265"/>
              <a:ext cx="287" cy="197"/>
            </a:xfrm>
            <a:prstGeom prst="roundRect">
              <a:avLst>
                <a:gd name="adj" fmla="val 505"/>
              </a:avLst>
            </a:prstGeom>
            <a:noFill/>
            <a:ln w="5472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21512" name="Group 11">
            <a:extLst>
              <a:ext uri="{FF2B5EF4-FFF2-40B4-BE49-F238E27FC236}">
                <a16:creationId xmlns:a16="http://schemas.microsoft.com/office/drawing/2014/main" id="{A1A864F2-8796-4F81-85FC-34D9AB9B3E80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3657600"/>
            <a:ext cx="455613" cy="298450"/>
            <a:chOff x="5454" y="2263"/>
            <a:chExt cx="287" cy="188"/>
          </a:xfrm>
        </p:grpSpPr>
        <p:graphicFrame>
          <p:nvGraphicFramePr>
            <p:cNvPr id="21532" name="Object 12">
              <a:extLst>
                <a:ext uri="{FF2B5EF4-FFF2-40B4-BE49-F238E27FC236}">
                  <a16:creationId xmlns:a16="http://schemas.microsoft.com/office/drawing/2014/main" id="{7AEF324B-4486-4110-B2E5-E8820C7981B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73" y="2275"/>
            <a:ext cx="249" cy="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42" r:id="rId5" imgW="1311638" imgH="875573" progId="">
                    <p:embed/>
                  </p:oleObj>
                </mc:Choice>
                <mc:Fallback>
                  <p:oleObj r:id="rId5" imgW="1311638" imgH="875573" progId="">
                    <p:embed/>
                    <p:pic>
                      <p:nvPicPr>
                        <p:cNvPr id="21532" name="Object 12">
                          <a:extLst>
                            <a:ext uri="{FF2B5EF4-FFF2-40B4-BE49-F238E27FC236}">
                              <a16:creationId xmlns:a16="http://schemas.microsoft.com/office/drawing/2014/main" id="{7AEF324B-4486-4110-B2E5-E8820C7981B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3" y="2275"/>
                          <a:ext cx="249" cy="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3" name="AutoShape 13">
              <a:extLst>
                <a:ext uri="{FF2B5EF4-FFF2-40B4-BE49-F238E27FC236}">
                  <a16:creationId xmlns:a16="http://schemas.microsoft.com/office/drawing/2014/main" id="{58A627F1-BF74-43EB-A93B-3B4388491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4" y="2263"/>
              <a:ext cx="287" cy="188"/>
            </a:xfrm>
            <a:prstGeom prst="roundRect">
              <a:avLst>
                <a:gd name="adj" fmla="val 528"/>
              </a:avLst>
            </a:prstGeom>
            <a:noFill/>
            <a:ln w="5472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21513" name="Group 14">
            <a:extLst>
              <a:ext uri="{FF2B5EF4-FFF2-40B4-BE49-F238E27FC236}">
                <a16:creationId xmlns:a16="http://schemas.microsoft.com/office/drawing/2014/main" id="{E00884A4-6B4A-47C8-8605-09643A669E74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3657600"/>
            <a:ext cx="455613" cy="312738"/>
            <a:chOff x="4791" y="2258"/>
            <a:chExt cx="287" cy="197"/>
          </a:xfrm>
        </p:grpSpPr>
        <p:graphicFrame>
          <p:nvGraphicFramePr>
            <p:cNvPr id="21530" name="Object 15">
              <a:extLst>
                <a:ext uri="{FF2B5EF4-FFF2-40B4-BE49-F238E27FC236}">
                  <a16:creationId xmlns:a16="http://schemas.microsoft.com/office/drawing/2014/main" id="{4B79018D-6675-4BF4-9BFB-9BD59ED634E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03" y="2266"/>
            <a:ext cx="264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43" r:id="rId7" imgW="875573" imgH="559125" progId="">
                    <p:embed/>
                  </p:oleObj>
                </mc:Choice>
                <mc:Fallback>
                  <p:oleObj r:id="rId7" imgW="875573" imgH="559125" progId="">
                    <p:embed/>
                    <p:pic>
                      <p:nvPicPr>
                        <p:cNvPr id="21530" name="Object 15">
                          <a:extLst>
                            <a:ext uri="{FF2B5EF4-FFF2-40B4-BE49-F238E27FC236}">
                              <a16:creationId xmlns:a16="http://schemas.microsoft.com/office/drawing/2014/main" id="{4B79018D-6675-4BF4-9BFB-9BD59ED634E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3" y="2266"/>
                          <a:ext cx="264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1" name="AutoShape 16">
              <a:extLst>
                <a:ext uri="{FF2B5EF4-FFF2-40B4-BE49-F238E27FC236}">
                  <a16:creationId xmlns:a16="http://schemas.microsoft.com/office/drawing/2014/main" id="{70DCE309-E4D5-4CEC-BF6B-C42B61F3D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" y="2258"/>
              <a:ext cx="287" cy="197"/>
            </a:xfrm>
            <a:prstGeom prst="roundRect">
              <a:avLst>
                <a:gd name="adj" fmla="val 505"/>
              </a:avLst>
            </a:prstGeom>
            <a:noFill/>
            <a:ln w="5472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1514" name="Line 17">
            <a:extLst>
              <a:ext uri="{FF2B5EF4-FFF2-40B4-BE49-F238E27FC236}">
                <a16:creationId xmlns:a16="http://schemas.microsoft.com/office/drawing/2014/main" id="{0290805D-54C9-44E2-8FAB-B0E96C1C3E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1225" y="3738563"/>
            <a:ext cx="0" cy="11715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Freeform 18">
            <a:extLst>
              <a:ext uri="{FF2B5EF4-FFF2-40B4-BE49-F238E27FC236}">
                <a16:creationId xmlns:a16="http://schemas.microsoft.com/office/drawing/2014/main" id="{5E380A86-D3B3-4719-A299-C2DDD4A05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191000"/>
            <a:ext cx="1085850" cy="608013"/>
          </a:xfrm>
          <a:custGeom>
            <a:avLst/>
            <a:gdLst>
              <a:gd name="T0" fmla="*/ 0 w 3022"/>
              <a:gd name="T1" fmla="*/ 2147483646 h 1695"/>
              <a:gd name="T2" fmla="*/ 2147483646 w 3022"/>
              <a:gd name="T3" fmla="*/ 2147483646 h 1695"/>
              <a:gd name="T4" fmla="*/ 2147483646 w 3022"/>
              <a:gd name="T5" fmla="*/ 2147483646 h 1695"/>
              <a:gd name="T6" fmla="*/ 2147483646 w 3022"/>
              <a:gd name="T7" fmla="*/ 2147483646 h 1695"/>
              <a:gd name="T8" fmla="*/ 2147483646 w 3022"/>
              <a:gd name="T9" fmla="*/ 2147483646 h 1695"/>
              <a:gd name="T10" fmla="*/ 2147483646 w 3022"/>
              <a:gd name="T11" fmla="*/ 2147483646 h 1695"/>
              <a:gd name="T12" fmla="*/ 2147483646 w 3022"/>
              <a:gd name="T13" fmla="*/ 2147483646 h 1695"/>
              <a:gd name="T14" fmla="*/ 2147483646 w 3022"/>
              <a:gd name="T15" fmla="*/ 2147483646 h 1695"/>
              <a:gd name="T16" fmla="*/ 2147483646 w 3022"/>
              <a:gd name="T17" fmla="*/ 2147483646 h 1695"/>
              <a:gd name="T18" fmla="*/ 2147483646 w 3022"/>
              <a:gd name="T19" fmla="*/ 2147483646 h 1695"/>
              <a:gd name="T20" fmla="*/ 2147483646 w 3022"/>
              <a:gd name="T21" fmla="*/ 2147483646 h 1695"/>
              <a:gd name="T22" fmla="*/ 2147483646 w 3022"/>
              <a:gd name="T23" fmla="*/ 2147483646 h 1695"/>
              <a:gd name="T24" fmla="*/ 2147483646 w 3022"/>
              <a:gd name="T25" fmla="*/ 2147483646 h 1695"/>
              <a:gd name="T26" fmla="*/ 2147483646 w 3022"/>
              <a:gd name="T27" fmla="*/ 2147483646 h 1695"/>
              <a:gd name="T28" fmla="*/ 2147483646 w 3022"/>
              <a:gd name="T29" fmla="*/ 2147483646 h 1695"/>
              <a:gd name="T30" fmla="*/ 2147483646 w 3022"/>
              <a:gd name="T31" fmla="*/ 2147483646 h 1695"/>
              <a:gd name="T32" fmla="*/ 2147483646 w 3022"/>
              <a:gd name="T33" fmla="*/ 2147483646 h 1695"/>
              <a:gd name="T34" fmla="*/ 2147483646 w 3022"/>
              <a:gd name="T35" fmla="*/ 2147483646 h 1695"/>
              <a:gd name="T36" fmla="*/ 2147483646 w 3022"/>
              <a:gd name="T37" fmla="*/ 2147483646 h 1695"/>
              <a:gd name="T38" fmla="*/ 2147483646 w 3022"/>
              <a:gd name="T39" fmla="*/ 2147483646 h 1695"/>
              <a:gd name="T40" fmla="*/ 2147483646 w 3022"/>
              <a:gd name="T41" fmla="*/ 2147483646 h 1695"/>
              <a:gd name="T42" fmla="*/ 2147483646 w 3022"/>
              <a:gd name="T43" fmla="*/ 2147483646 h 1695"/>
              <a:gd name="T44" fmla="*/ 2147483646 w 3022"/>
              <a:gd name="T45" fmla="*/ 2147483646 h 1695"/>
              <a:gd name="T46" fmla="*/ 2147483646 w 3022"/>
              <a:gd name="T47" fmla="*/ 0 h 1695"/>
              <a:gd name="T48" fmla="*/ 2147483646 w 3022"/>
              <a:gd name="T49" fmla="*/ 0 h 1695"/>
              <a:gd name="T50" fmla="*/ 2147483646 w 3022"/>
              <a:gd name="T51" fmla="*/ 2147483646 h 1695"/>
              <a:gd name="T52" fmla="*/ 2147483646 w 3022"/>
              <a:gd name="T53" fmla="*/ 2147483646 h 1695"/>
              <a:gd name="T54" fmla="*/ 2147483646 w 3022"/>
              <a:gd name="T55" fmla="*/ 2147483646 h 1695"/>
              <a:gd name="T56" fmla="*/ 2147483646 w 3022"/>
              <a:gd name="T57" fmla="*/ 2147483646 h 1695"/>
              <a:gd name="T58" fmla="*/ 2147483646 w 3022"/>
              <a:gd name="T59" fmla="*/ 2147483646 h 1695"/>
              <a:gd name="T60" fmla="*/ 2147483646 w 3022"/>
              <a:gd name="T61" fmla="*/ 2147483646 h 1695"/>
              <a:gd name="T62" fmla="*/ 2147483646 w 3022"/>
              <a:gd name="T63" fmla="*/ 2147483646 h 1695"/>
              <a:gd name="T64" fmla="*/ 2147483646 w 3022"/>
              <a:gd name="T65" fmla="*/ 2147483646 h 1695"/>
              <a:gd name="T66" fmla="*/ 2147483646 w 3022"/>
              <a:gd name="T67" fmla="*/ 2147483646 h 1695"/>
              <a:gd name="T68" fmla="*/ 2147483646 w 3022"/>
              <a:gd name="T69" fmla="*/ 2147483646 h 1695"/>
              <a:gd name="T70" fmla="*/ 2147483646 w 3022"/>
              <a:gd name="T71" fmla="*/ 2147483646 h 1695"/>
              <a:gd name="T72" fmla="*/ 2147483646 w 3022"/>
              <a:gd name="T73" fmla="*/ 2147483646 h 1695"/>
              <a:gd name="T74" fmla="*/ 2147483646 w 3022"/>
              <a:gd name="T75" fmla="*/ 2147483646 h 1695"/>
              <a:gd name="T76" fmla="*/ 2147483646 w 3022"/>
              <a:gd name="T77" fmla="*/ 2147483646 h 1695"/>
              <a:gd name="T78" fmla="*/ 2147483646 w 3022"/>
              <a:gd name="T79" fmla="*/ 2147483646 h 1695"/>
              <a:gd name="T80" fmla="*/ 2147483646 w 3022"/>
              <a:gd name="T81" fmla="*/ 2147483646 h 1695"/>
              <a:gd name="T82" fmla="*/ 2147483646 w 3022"/>
              <a:gd name="T83" fmla="*/ 2147483646 h 1695"/>
              <a:gd name="T84" fmla="*/ 2147483646 w 3022"/>
              <a:gd name="T85" fmla="*/ 2147483646 h 1695"/>
              <a:gd name="T86" fmla="*/ 2147483646 w 3022"/>
              <a:gd name="T87" fmla="*/ 2147483646 h 1695"/>
              <a:gd name="T88" fmla="*/ 2147483646 w 3022"/>
              <a:gd name="T89" fmla="*/ 2147483646 h 1695"/>
              <a:gd name="T90" fmla="*/ 0 w 3022"/>
              <a:gd name="T91" fmla="*/ 2147483646 h 169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022"/>
              <a:gd name="T139" fmla="*/ 0 h 1695"/>
              <a:gd name="T140" fmla="*/ 3022 w 3022"/>
              <a:gd name="T141" fmla="*/ 1695 h 1695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022" h="1695">
                <a:moveTo>
                  <a:pt x="0" y="1690"/>
                </a:moveTo>
                <a:lnTo>
                  <a:pt x="134" y="1690"/>
                </a:lnTo>
                <a:lnTo>
                  <a:pt x="264" y="1686"/>
                </a:lnTo>
                <a:lnTo>
                  <a:pt x="321" y="1683"/>
                </a:lnTo>
                <a:lnTo>
                  <a:pt x="410" y="1671"/>
                </a:lnTo>
                <a:lnTo>
                  <a:pt x="490" y="1647"/>
                </a:lnTo>
                <a:lnTo>
                  <a:pt x="577" y="1617"/>
                </a:lnTo>
                <a:lnTo>
                  <a:pt x="606" y="1598"/>
                </a:lnTo>
                <a:lnTo>
                  <a:pt x="656" y="1570"/>
                </a:lnTo>
                <a:lnTo>
                  <a:pt x="702" y="1524"/>
                </a:lnTo>
                <a:lnTo>
                  <a:pt x="742" y="1486"/>
                </a:lnTo>
                <a:lnTo>
                  <a:pt x="798" y="1408"/>
                </a:lnTo>
                <a:lnTo>
                  <a:pt x="847" y="1327"/>
                </a:lnTo>
                <a:lnTo>
                  <a:pt x="943" y="1152"/>
                </a:lnTo>
                <a:lnTo>
                  <a:pt x="1020" y="975"/>
                </a:lnTo>
                <a:lnTo>
                  <a:pt x="1084" y="796"/>
                </a:lnTo>
                <a:lnTo>
                  <a:pt x="1164" y="588"/>
                </a:lnTo>
                <a:lnTo>
                  <a:pt x="1234" y="398"/>
                </a:lnTo>
                <a:lnTo>
                  <a:pt x="1294" y="263"/>
                </a:lnTo>
                <a:lnTo>
                  <a:pt x="1335" y="185"/>
                </a:lnTo>
                <a:lnTo>
                  <a:pt x="1379" y="112"/>
                </a:lnTo>
                <a:lnTo>
                  <a:pt x="1416" y="57"/>
                </a:lnTo>
                <a:lnTo>
                  <a:pt x="1461" y="22"/>
                </a:lnTo>
                <a:lnTo>
                  <a:pt x="1501" y="0"/>
                </a:lnTo>
                <a:lnTo>
                  <a:pt x="1540" y="0"/>
                </a:lnTo>
                <a:lnTo>
                  <a:pt x="1585" y="14"/>
                </a:lnTo>
                <a:lnTo>
                  <a:pt x="1632" y="50"/>
                </a:lnTo>
                <a:lnTo>
                  <a:pt x="1670" y="104"/>
                </a:lnTo>
                <a:lnTo>
                  <a:pt x="1727" y="197"/>
                </a:lnTo>
                <a:lnTo>
                  <a:pt x="1771" y="305"/>
                </a:lnTo>
                <a:lnTo>
                  <a:pt x="1827" y="429"/>
                </a:lnTo>
                <a:lnTo>
                  <a:pt x="1866" y="542"/>
                </a:lnTo>
                <a:lnTo>
                  <a:pt x="1927" y="693"/>
                </a:lnTo>
                <a:lnTo>
                  <a:pt x="1981" y="850"/>
                </a:lnTo>
                <a:lnTo>
                  <a:pt x="2048" y="1009"/>
                </a:lnTo>
                <a:lnTo>
                  <a:pt x="2098" y="1125"/>
                </a:lnTo>
                <a:lnTo>
                  <a:pt x="2164" y="1249"/>
                </a:lnTo>
                <a:lnTo>
                  <a:pt x="2253" y="1412"/>
                </a:lnTo>
                <a:lnTo>
                  <a:pt x="2364" y="1536"/>
                </a:lnTo>
                <a:lnTo>
                  <a:pt x="2458" y="1605"/>
                </a:lnTo>
                <a:lnTo>
                  <a:pt x="2559" y="1651"/>
                </a:lnTo>
                <a:lnTo>
                  <a:pt x="2684" y="1683"/>
                </a:lnTo>
                <a:lnTo>
                  <a:pt x="2810" y="1690"/>
                </a:lnTo>
                <a:lnTo>
                  <a:pt x="2941" y="1694"/>
                </a:lnTo>
                <a:lnTo>
                  <a:pt x="3021" y="1694"/>
                </a:lnTo>
                <a:lnTo>
                  <a:pt x="0" y="1690"/>
                </a:lnTo>
              </a:path>
            </a:pathLst>
          </a:custGeom>
          <a:noFill/>
          <a:ln w="1836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6" name="Freeform 19">
            <a:extLst>
              <a:ext uri="{FF2B5EF4-FFF2-40B4-BE49-F238E27FC236}">
                <a16:creationId xmlns:a16="http://schemas.microsoft.com/office/drawing/2014/main" id="{D62241FB-F889-4A6F-9E9A-4D129F89C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0788" y="4106863"/>
            <a:ext cx="825500" cy="692150"/>
          </a:xfrm>
          <a:custGeom>
            <a:avLst/>
            <a:gdLst>
              <a:gd name="T0" fmla="*/ 0 w 2298"/>
              <a:gd name="T1" fmla="*/ 2147483646 h 1928"/>
              <a:gd name="T2" fmla="*/ 2147483646 w 2298"/>
              <a:gd name="T3" fmla="*/ 2147483646 h 1928"/>
              <a:gd name="T4" fmla="*/ 2147483646 w 2298"/>
              <a:gd name="T5" fmla="*/ 2147483646 h 1928"/>
              <a:gd name="T6" fmla="*/ 2147483646 w 2298"/>
              <a:gd name="T7" fmla="*/ 2147483646 h 1928"/>
              <a:gd name="T8" fmla="*/ 2147483646 w 2298"/>
              <a:gd name="T9" fmla="*/ 2147483646 h 1928"/>
              <a:gd name="T10" fmla="*/ 2147483646 w 2298"/>
              <a:gd name="T11" fmla="*/ 2147483646 h 1928"/>
              <a:gd name="T12" fmla="*/ 2147483646 w 2298"/>
              <a:gd name="T13" fmla="*/ 2147483646 h 1928"/>
              <a:gd name="T14" fmla="*/ 2147483646 w 2298"/>
              <a:gd name="T15" fmla="*/ 2147483646 h 1928"/>
              <a:gd name="T16" fmla="*/ 2147483646 w 2298"/>
              <a:gd name="T17" fmla="*/ 2147483646 h 1928"/>
              <a:gd name="T18" fmla="*/ 2147483646 w 2298"/>
              <a:gd name="T19" fmla="*/ 2147483646 h 1928"/>
              <a:gd name="T20" fmla="*/ 2147483646 w 2298"/>
              <a:gd name="T21" fmla="*/ 2147483646 h 1928"/>
              <a:gd name="T22" fmla="*/ 2147483646 w 2298"/>
              <a:gd name="T23" fmla="*/ 2147483646 h 1928"/>
              <a:gd name="T24" fmla="*/ 2147483646 w 2298"/>
              <a:gd name="T25" fmla="*/ 2147483646 h 1928"/>
              <a:gd name="T26" fmla="*/ 2147483646 w 2298"/>
              <a:gd name="T27" fmla="*/ 2147483646 h 1928"/>
              <a:gd name="T28" fmla="*/ 2147483646 w 2298"/>
              <a:gd name="T29" fmla="*/ 2147483646 h 1928"/>
              <a:gd name="T30" fmla="*/ 2147483646 w 2298"/>
              <a:gd name="T31" fmla="*/ 2147483646 h 1928"/>
              <a:gd name="T32" fmla="*/ 2147483646 w 2298"/>
              <a:gd name="T33" fmla="*/ 2147483646 h 1928"/>
              <a:gd name="T34" fmla="*/ 2147483646 w 2298"/>
              <a:gd name="T35" fmla="*/ 2147483646 h 1928"/>
              <a:gd name="T36" fmla="*/ 2147483646 w 2298"/>
              <a:gd name="T37" fmla="*/ 2147483646 h 1928"/>
              <a:gd name="T38" fmla="*/ 2147483646 w 2298"/>
              <a:gd name="T39" fmla="*/ 2147483646 h 1928"/>
              <a:gd name="T40" fmla="*/ 2147483646 w 2298"/>
              <a:gd name="T41" fmla="*/ 2147483646 h 1928"/>
              <a:gd name="T42" fmla="*/ 2147483646 w 2298"/>
              <a:gd name="T43" fmla="*/ 2147483646 h 1928"/>
              <a:gd name="T44" fmla="*/ 2147483646 w 2298"/>
              <a:gd name="T45" fmla="*/ 2147483646 h 1928"/>
              <a:gd name="T46" fmla="*/ 2147483646 w 2298"/>
              <a:gd name="T47" fmla="*/ 0 h 1928"/>
              <a:gd name="T48" fmla="*/ 2147483646 w 2298"/>
              <a:gd name="T49" fmla="*/ 0 h 1928"/>
              <a:gd name="T50" fmla="*/ 2147483646 w 2298"/>
              <a:gd name="T51" fmla="*/ 2147483646 h 1928"/>
              <a:gd name="T52" fmla="*/ 2147483646 w 2298"/>
              <a:gd name="T53" fmla="*/ 2147483646 h 1928"/>
              <a:gd name="T54" fmla="*/ 2147483646 w 2298"/>
              <a:gd name="T55" fmla="*/ 2147483646 h 1928"/>
              <a:gd name="T56" fmla="*/ 2147483646 w 2298"/>
              <a:gd name="T57" fmla="*/ 2147483646 h 1928"/>
              <a:gd name="T58" fmla="*/ 2147483646 w 2298"/>
              <a:gd name="T59" fmla="*/ 2147483646 h 1928"/>
              <a:gd name="T60" fmla="*/ 2147483646 w 2298"/>
              <a:gd name="T61" fmla="*/ 2147483646 h 1928"/>
              <a:gd name="T62" fmla="*/ 2147483646 w 2298"/>
              <a:gd name="T63" fmla="*/ 2147483646 h 1928"/>
              <a:gd name="T64" fmla="*/ 2147483646 w 2298"/>
              <a:gd name="T65" fmla="*/ 2147483646 h 1928"/>
              <a:gd name="T66" fmla="*/ 2147483646 w 2298"/>
              <a:gd name="T67" fmla="*/ 2147483646 h 1928"/>
              <a:gd name="T68" fmla="*/ 2147483646 w 2298"/>
              <a:gd name="T69" fmla="*/ 2147483646 h 1928"/>
              <a:gd name="T70" fmla="*/ 2147483646 w 2298"/>
              <a:gd name="T71" fmla="*/ 2147483646 h 1928"/>
              <a:gd name="T72" fmla="*/ 2147483646 w 2298"/>
              <a:gd name="T73" fmla="*/ 2147483646 h 1928"/>
              <a:gd name="T74" fmla="*/ 2147483646 w 2298"/>
              <a:gd name="T75" fmla="*/ 2147483646 h 1928"/>
              <a:gd name="T76" fmla="*/ 2147483646 w 2298"/>
              <a:gd name="T77" fmla="*/ 2147483646 h 1928"/>
              <a:gd name="T78" fmla="*/ 2147483646 w 2298"/>
              <a:gd name="T79" fmla="*/ 2147483646 h 1928"/>
              <a:gd name="T80" fmla="*/ 2147483646 w 2298"/>
              <a:gd name="T81" fmla="*/ 2147483646 h 1928"/>
              <a:gd name="T82" fmla="*/ 2147483646 w 2298"/>
              <a:gd name="T83" fmla="*/ 2147483646 h 1928"/>
              <a:gd name="T84" fmla="*/ 2147483646 w 2298"/>
              <a:gd name="T85" fmla="*/ 2147483646 h 1928"/>
              <a:gd name="T86" fmla="*/ 2147483646 w 2298"/>
              <a:gd name="T87" fmla="*/ 2147483646 h 1928"/>
              <a:gd name="T88" fmla="*/ 2147483646 w 2298"/>
              <a:gd name="T89" fmla="*/ 2147483646 h 1928"/>
              <a:gd name="T90" fmla="*/ 0 w 2298"/>
              <a:gd name="T91" fmla="*/ 2147483646 h 192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298"/>
              <a:gd name="T139" fmla="*/ 0 h 1928"/>
              <a:gd name="T140" fmla="*/ 2298 w 2298"/>
              <a:gd name="T141" fmla="*/ 1928 h 192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298" h="1928">
                <a:moveTo>
                  <a:pt x="0" y="1923"/>
                </a:moveTo>
                <a:lnTo>
                  <a:pt x="102" y="1923"/>
                </a:lnTo>
                <a:lnTo>
                  <a:pt x="201" y="1918"/>
                </a:lnTo>
                <a:lnTo>
                  <a:pt x="244" y="1914"/>
                </a:lnTo>
                <a:lnTo>
                  <a:pt x="312" y="1901"/>
                </a:lnTo>
                <a:lnTo>
                  <a:pt x="373" y="1874"/>
                </a:lnTo>
                <a:lnTo>
                  <a:pt x="439" y="1839"/>
                </a:lnTo>
                <a:lnTo>
                  <a:pt x="462" y="1817"/>
                </a:lnTo>
                <a:lnTo>
                  <a:pt x="500" y="1786"/>
                </a:lnTo>
                <a:lnTo>
                  <a:pt x="533" y="1733"/>
                </a:lnTo>
                <a:lnTo>
                  <a:pt x="564" y="1689"/>
                </a:lnTo>
                <a:lnTo>
                  <a:pt x="606" y="1602"/>
                </a:lnTo>
                <a:lnTo>
                  <a:pt x="644" y="1509"/>
                </a:lnTo>
                <a:lnTo>
                  <a:pt x="717" y="1311"/>
                </a:lnTo>
                <a:lnTo>
                  <a:pt x="775" y="1109"/>
                </a:lnTo>
                <a:lnTo>
                  <a:pt x="824" y="906"/>
                </a:lnTo>
                <a:lnTo>
                  <a:pt x="885" y="669"/>
                </a:lnTo>
                <a:lnTo>
                  <a:pt x="938" y="453"/>
                </a:lnTo>
                <a:lnTo>
                  <a:pt x="984" y="299"/>
                </a:lnTo>
                <a:lnTo>
                  <a:pt x="1015" y="210"/>
                </a:lnTo>
                <a:lnTo>
                  <a:pt x="1049" y="127"/>
                </a:lnTo>
                <a:lnTo>
                  <a:pt x="1077" y="65"/>
                </a:lnTo>
                <a:lnTo>
                  <a:pt x="1110" y="26"/>
                </a:lnTo>
                <a:lnTo>
                  <a:pt x="1140" y="0"/>
                </a:lnTo>
                <a:lnTo>
                  <a:pt x="1171" y="0"/>
                </a:lnTo>
                <a:lnTo>
                  <a:pt x="1205" y="16"/>
                </a:lnTo>
                <a:lnTo>
                  <a:pt x="1240" y="57"/>
                </a:lnTo>
                <a:lnTo>
                  <a:pt x="1270" y="118"/>
                </a:lnTo>
                <a:lnTo>
                  <a:pt x="1313" y="224"/>
                </a:lnTo>
                <a:lnTo>
                  <a:pt x="1347" y="347"/>
                </a:lnTo>
                <a:lnTo>
                  <a:pt x="1389" y="488"/>
                </a:lnTo>
                <a:lnTo>
                  <a:pt x="1419" y="616"/>
                </a:lnTo>
                <a:lnTo>
                  <a:pt x="1465" y="788"/>
                </a:lnTo>
                <a:lnTo>
                  <a:pt x="1507" y="967"/>
                </a:lnTo>
                <a:lnTo>
                  <a:pt x="1557" y="1148"/>
                </a:lnTo>
                <a:lnTo>
                  <a:pt x="1596" y="1280"/>
                </a:lnTo>
                <a:lnTo>
                  <a:pt x="1644" y="1421"/>
                </a:lnTo>
                <a:lnTo>
                  <a:pt x="1713" y="1606"/>
                </a:lnTo>
                <a:lnTo>
                  <a:pt x="1797" y="1747"/>
                </a:lnTo>
                <a:lnTo>
                  <a:pt x="1869" y="1826"/>
                </a:lnTo>
                <a:lnTo>
                  <a:pt x="1946" y="1878"/>
                </a:lnTo>
                <a:lnTo>
                  <a:pt x="2042" y="1914"/>
                </a:lnTo>
                <a:lnTo>
                  <a:pt x="2137" y="1923"/>
                </a:lnTo>
                <a:lnTo>
                  <a:pt x="2236" y="1927"/>
                </a:lnTo>
                <a:lnTo>
                  <a:pt x="2297" y="1927"/>
                </a:lnTo>
                <a:lnTo>
                  <a:pt x="0" y="1923"/>
                </a:lnTo>
              </a:path>
            </a:pathLst>
          </a:custGeom>
          <a:noFill/>
          <a:ln w="1836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7" name="Freeform 20">
            <a:extLst>
              <a:ext uri="{FF2B5EF4-FFF2-40B4-BE49-F238E27FC236}">
                <a16:creationId xmlns:a16="http://schemas.microsoft.com/office/drawing/2014/main" id="{8CF8B18D-5F66-44F0-BC57-6BFCB721C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114800"/>
            <a:ext cx="825500" cy="692150"/>
          </a:xfrm>
          <a:custGeom>
            <a:avLst/>
            <a:gdLst>
              <a:gd name="T0" fmla="*/ 0 w 2299"/>
              <a:gd name="T1" fmla="*/ 2147483646 h 1928"/>
              <a:gd name="T2" fmla="*/ 2147483646 w 2299"/>
              <a:gd name="T3" fmla="*/ 2147483646 h 1928"/>
              <a:gd name="T4" fmla="*/ 2147483646 w 2299"/>
              <a:gd name="T5" fmla="*/ 2147483646 h 1928"/>
              <a:gd name="T6" fmla="*/ 2147483646 w 2299"/>
              <a:gd name="T7" fmla="*/ 2147483646 h 1928"/>
              <a:gd name="T8" fmla="*/ 2147483646 w 2299"/>
              <a:gd name="T9" fmla="*/ 2147483646 h 1928"/>
              <a:gd name="T10" fmla="*/ 2147483646 w 2299"/>
              <a:gd name="T11" fmla="*/ 2147483646 h 1928"/>
              <a:gd name="T12" fmla="*/ 2147483646 w 2299"/>
              <a:gd name="T13" fmla="*/ 2147483646 h 1928"/>
              <a:gd name="T14" fmla="*/ 2147483646 w 2299"/>
              <a:gd name="T15" fmla="*/ 2147483646 h 1928"/>
              <a:gd name="T16" fmla="*/ 2147483646 w 2299"/>
              <a:gd name="T17" fmla="*/ 2147483646 h 1928"/>
              <a:gd name="T18" fmla="*/ 2147483646 w 2299"/>
              <a:gd name="T19" fmla="*/ 2147483646 h 1928"/>
              <a:gd name="T20" fmla="*/ 2147483646 w 2299"/>
              <a:gd name="T21" fmla="*/ 2147483646 h 1928"/>
              <a:gd name="T22" fmla="*/ 2147483646 w 2299"/>
              <a:gd name="T23" fmla="*/ 2147483646 h 1928"/>
              <a:gd name="T24" fmla="*/ 2147483646 w 2299"/>
              <a:gd name="T25" fmla="*/ 2147483646 h 1928"/>
              <a:gd name="T26" fmla="*/ 2147483646 w 2299"/>
              <a:gd name="T27" fmla="*/ 2147483646 h 1928"/>
              <a:gd name="T28" fmla="*/ 2147483646 w 2299"/>
              <a:gd name="T29" fmla="*/ 2147483646 h 1928"/>
              <a:gd name="T30" fmla="*/ 2147483646 w 2299"/>
              <a:gd name="T31" fmla="*/ 2147483646 h 1928"/>
              <a:gd name="T32" fmla="*/ 2147483646 w 2299"/>
              <a:gd name="T33" fmla="*/ 2147483646 h 1928"/>
              <a:gd name="T34" fmla="*/ 2147483646 w 2299"/>
              <a:gd name="T35" fmla="*/ 2147483646 h 1928"/>
              <a:gd name="T36" fmla="*/ 2147483646 w 2299"/>
              <a:gd name="T37" fmla="*/ 2147483646 h 1928"/>
              <a:gd name="T38" fmla="*/ 2147483646 w 2299"/>
              <a:gd name="T39" fmla="*/ 2147483646 h 1928"/>
              <a:gd name="T40" fmla="*/ 2147483646 w 2299"/>
              <a:gd name="T41" fmla="*/ 2147483646 h 1928"/>
              <a:gd name="T42" fmla="*/ 2147483646 w 2299"/>
              <a:gd name="T43" fmla="*/ 2147483646 h 1928"/>
              <a:gd name="T44" fmla="*/ 2147483646 w 2299"/>
              <a:gd name="T45" fmla="*/ 2147483646 h 1928"/>
              <a:gd name="T46" fmla="*/ 2147483646 w 2299"/>
              <a:gd name="T47" fmla="*/ 0 h 1928"/>
              <a:gd name="T48" fmla="*/ 2147483646 w 2299"/>
              <a:gd name="T49" fmla="*/ 0 h 1928"/>
              <a:gd name="T50" fmla="*/ 2147483646 w 2299"/>
              <a:gd name="T51" fmla="*/ 2147483646 h 1928"/>
              <a:gd name="T52" fmla="*/ 2147483646 w 2299"/>
              <a:gd name="T53" fmla="*/ 2147483646 h 1928"/>
              <a:gd name="T54" fmla="*/ 2147483646 w 2299"/>
              <a:gd name="T55" fmla="*/ 2147483646 h 1928"/>
              <a:gd name="T56" fmla="*/ 2147483646 w 2299"/>
              <a:gd name="T57" fmla="*/ 2147483646 h 1928"/>
              <a:gd name="T58" fmla="*/ 2147483646 w 2299"/>
              <a:gd name="T59" fmla="*/ 2147483646 h 1928"/>
              <a:gd name="T60" fmla="*/ 2147483646 w 2299"/>
              <a:gd name="T61" fmla="*/ 2147483646 h 1928"/>
              <a:gd name="T62" fmla="*/ 2147483646 w 2299"/>
              <a:gd name="T63" fmla="*/ 2147483646 h 1928"/>
              <a:gd name="T64" fmla="*/ 2147483646 w 2299"/>
              <a:gd name="T65" fmla="*/ 2147483646 h 1928"/>
              <a:gd name="T66" fmla="*/ 2147483646 w 2299"/>
              <a:gd name="T67" fmla="*/ 2147483646 h 1928"/>
              <a:gd name="T68" fmla="*/ 2147483646 w 2299"/>
              <a:gd name="T69" fmla="*/ 2147483646 h 1928"/>
              <a:gd name="T70" fmla="*/ 2147483646 w 2299"/>
              <a:gd name="T71" fmla="*/ 2147483646 h 1928"/>
              <a:gd name="T72" fmla="*/ 2147483646 w 2299"/>
              <a:gd name="T73" fmla="*/ 2147483646 h 1928"/>
              <a:gd name="T74" fmla="*/ 2147483646 w 2299"/>
              <a:gd name="T75" fmla="*/ 2147483646 h 1928"/>
              <a:gd name="T76" fmla="*/ 2147483646 w 2299"/>
              <a:gd name="T77" fmla="*/ 2147483646 h 1928"/>
              <a:gd name="T78" fmla="*/ 2147483646 w 2299"/>
              <a:gd name="T79" fmla="*/ 2147483646 h 1928"/>
              <a:gd name="T80" fmla="*/ 2147483646 w 2299"/>
              <a:gd name="T81" fmla="*/ 2147483646 h 1928"/>
              <a:gd name="T82" fmla="*/ 2147483646 w 2299"/>
              <a:gd name="T83" fmla="*/ 2147483646 h 1928"/>
              <a:gd name="T84" fmla="*/ 2147483646 w 2299"/>
              <a:gd name="T85" fmla="*/ 2147483646 h 1928"/>
              <a:gd name="T86" fmla="*/ 2147483646 w 2299"/>
              <a:gd name="T87" fmla="*/ 2147483646 h 1928"/>
              <a:gd name="T88" fmla="*/ 2147483646 w 2299"/>
              <a:gd name="T89" fmla="*/ 2147483646 h 1928"/>
              <a:gd name="T90" fmla="*/ 0 w 2299"/>
              <a:gd name="T91" fmla="*/ 2147483646 h 192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299"/>
              <a:gd name="T139" fmla="*/ 0 h 1928"/>
              <a:gd name="T140" fmla="*/ 2299 w 2299"/>
              <a:gd name="T141" fmla="*/ 1928 h 192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299" h="1928">
                <a:moveTo>
                  <a:pt x="0" y="1923"/>
                </a:moveTo>
                <a:lnTo>
                  <a:pt x="102" y="1923"/>
                </a:lnTo>
                <a:lnTo>
                  <a:pt x="201" y="1918"/>
                </a:lnTo>
                <a:lnTo>
                  <a:pt x="244" y="1914"/>
                </a:lnTo>
                <a:lnTo>
                  <a:pt x="312" y="1901"/>
                </a:lnTo>
                <a:lnTo>
                  <a:pt x="373" y="1874"/>
                </a:lnTo>
                <a:lnTo>
                  <a:pt x="439" y="1839"/>
                </a:lnTo>
                <a:lnTo>
                  <a:pt x="462" y="1817"/>
                </a:lnTo>
                <a:lnTo>
                  <a:pt x="500" y="1786"/>
                </a:lnTo>
                <a:lnTo>
                  <a:pt x="534" y="1733"/>
                </a:lnTo>
                <a:lnTo>
                  <a:pt x="565" y="1689"/>
                </a:lnTo>
                <a:lnTo>
                  <a:pt x="607" y="1602"/>
                </a:lnTo>
                <a:lnTo>
                  <a:pt x="645" y="1509"/>
                </a:lnTo>
                <a:lnTo>
                  <a:pt x="718" y="1311"/>
                </a:lnTo>
                <a:lnTo>
                  <a:pt x="775" y="1109"/>
                </a:lnTo>
                <a:lnTo>
                  <a:pt x="824" y="906"/>
                </a:lnTo>
                <a:lnTo>
                  <a:pt x="885" y="669"/>
                </a:lnTo>
                <a:lnTo>
                  <a:pt x="938" y="453"/>
                </a:lnTo>
                <a:lnTo>
                  <a:pt x="984" y="299"/>
                </a:lnTo>
                <a:lnTo>
                  <a:pt x="1015" y="210"/>
                </a:lnTo>
                <a:lnTo>
                  <a:pt x="1049" y="127"/>
                </a:lnTo>
                <a:lnTo>
                  <a:pt x="1077" y="65"/>
                </a:lnTo>
                <a:lnTo>
                  <a:pt x="1111" y="26"/>
                </a:lnTo>
                <a:lnTo>
                  <a:pt x="1141" y="0"/>
                </a:lnTo>
                <a:lnTo>
                  <a:pt x="1172" y="0"/>
                </a:lnTo>
                <a:lnTo>
                  <a:pt x="1206" y="16"/>
                </a:lnTo>
                <a:lnTo>
                  <a:pt x="1241" y="57"/>
                </a:lnTo>
                <a:lnTo>
                  <a:pt x="1271" y="118"/>
                </a:lnTo>
                <a:lnTo>
                  <a:pt x="1314" y="224"/>
                </a:lnTo>
                <a:lnTo>
                  <a:pt x="1348" y="347"/>
                </a:lnTo>
                <a:lnTo>
                  <a:pt x="1389" y="488"/>
                </a:lnTo>
                <a:lnTo>
                  <a:pt x="1420" y="616"/>
                </a:lnTo>
                <a:lnTo>
                  <a:pt x="1465" y="788"/>
                </a:lnTo>
                <a:lnTo>
                  <a:pt x="1507" y="967"/>
                </a:lnTo>
                <a:lnTo>
                  <a:pt x="1557" y="1148"/>
                </a:lnTo>
                <a:lnTo>
                  <a:pt x="1596" y="1280"/>
                </a:lnTo>
                <a:lnTo>
                  <a:pt x="1645" y="1421"/>
                </a:lnTo>
                <a:lnTo>
                  <a:pt x="1714" y="1606"/>
                </a:lnTo>
                <a:lnTo>
                  <a:pt x="1798" y="1747"/>
                </a:lnTo>
                <a:lnTo>
                  <a:pt x="1870" y="1826"/>
                </a:lnTo>
                <a:lnTo>
                  <a:pt x="1947" y="1878"/>
                </a:lnTo>
                <a:lnTo>
                  <a:pt x="2043" y="1914"/>
                </a:lnTo>
                <a:lnTo>
                  <a:pt x="2137" y="1923"/>
                </a:lnTo>
                <a:lnTo>
                  <a:pt x="2237" y="1927"/>
                </a:lnTo>
                <a:lnTo>
                  <a:pt x="2298" y="1927"/>
                </a:lnTo>
                <a:lnTo>
                  <a:pt x="0" y="1923"/>
                </a:lnTo>
              </a:path>
            </a:pathLst>
          </a:custGeom>
          <a:noFill/>
          <a:ln w="1836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1518" name="Group 21">
            <a:extLst>
              <a:ext uri="{FF2B5EF4-FFF2-40B4-BE49-F238E27FC236}">
                <a16:creationId xmlns:a16="http://schemas.microsoft.com/office/drawing/2014/main" id="{E8F05D88-0846-4121-958D-EA402F8AE9D7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4038600"/>
            <a:ext cx="508000" cy="306388"/>
            <a:chOff x="4768" y="2474"/>
            <a:chExt cx="320" cy="193"/>
          </a:xfrm>
        </p:grpSpPr>
        <p:sp>
          <p:nvSpPr>
            <p:cNvPr id="21528" name="AutoShape 22">
              <a:extLst>
                <a:ext uri="{FF2B5EF4-FFF2-40B4-BE49-F238E27FC236}">
                  <a16:creationId xmlns:a16="http://schemas.microsoft.com/office/drawing/2014/main" id="{16D3CA3F-DDC7-4FF8-8989-904123104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8" y="2474"/>
              <a:ext cx="320" cy="193"/>
            </a:xfrm>
            <a:prstGeom prst="roundRect">
              <a:avLst>
                <a:gd name="adj" fmla="val 514"/>
              </a:avLst>
            </a:prstGeom>
            <a:solidFill>
              <a:srgbClr val="000000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29" name="Text Box 23">
              <a:extLst>
                <a:ext uri="{FF2B5EF4-FFF2-40B4-BE49-F238E27FC236}">
                  <a16:creationId xmlns:a16="http://schemas.microsoft.com/office/drawing/2014/main" id="{79B081BE-7CEC-44A3-8926-7C5F38B2D5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8" y="2493"/>
              <a:ext cx="3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SzPct val="150000"/>
                <a:buFontTx/>
                <a:buNone/>
              </a:pPr>
              <a:r>
                <a:rPr lang="en-GB" altLang="en-US" sz="1600">
                  <a:solidFill>
                    <a:srgbClr val="FFFFFF"/>
                  </a:solidFill>
                  <a:latin typeface="Times New Roman" panose="02020603050405020304" pitchFamily="18" charset="0"/>
                </a:rPr>
                <a:t>0.8</a:t>
              </a:r>
            </a:p>
          </p:txBody>
        </p:sp>
      </p:grpSp>
      <p:grpSp>
        <p:nvGrpSpPr>
          <p:cNvPr id="21519" name="Group 24">
            <a:extLst>
              <a:ext uri="{FF2B5EF4-FFF2-40B4-BE49-F238E27FC236}">
                <a16:creationId xmlns:a16="http://schemas.microsoft.com/office/drawing/2014/main" id="{6F16CE6F-5CE9-4586-949D-6B117F76CDB7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4038600"/>
            <a:ext cx="508000" cy="306388"/>
            <a:chOff x="5101" y="2474"/>
            <a:chExt cx="320" cy="193"/>
          </a:xfrm>
        </p:grpSpPr>
        <p:sp>
          <p:nvSpPr>
            <p:cNvPr id="21526" name="AutoShape 25">
              <a:extLst>
                <a:ext uri="{FF2B5EF4-FFF2-40B4-BE49-F238E27FC236}">
                  <a16:creationId xmlns:a16="http://schemas.microsoft.com/office/drawing/2014/main" id="{7F076123-F521-4172-AFDC-A8E9F3D0F0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1" y="2474"/>
              <a:ext cx="320" cy="193"/>
            </a:xfrm>
            <a:prstGeom prst="roundRect">
              <a:avLst>
                <a:gd name="adj" fmla="val 514"/>
              </a:avLst>
            </a:prstGeom>
            <a:solidFill>
              <a:srgbClr val="000000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27" name="Text Box 26">
              <a:extLst>
                <a:ext uri="{FF2B5EF4-FFF2-40B4-BE49-F238E27FC236}">
                  <a16:creationId xmlns:a16="http://schemas.microsoft.com/office/drawing/2014/main" id="{2F3D6E5A-DB51-4DF8-B899-AEF51E8743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1" y="2493"/>
              <a:ext cx="3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SzPct val="150000"/>
                <a:buFontTx/>
                <a:buNone/>
              </a:pPr>
              <a:r>
                <a:rPr lang="en-GB" altLang="en-US" sz="1600">
                  <a:solidFill>
                    <a:srgbClr val="FFFFFF"/>
                  </a:solidFill>
                  <a:latin typeface="Times New Roman" panose="02020603050405020304" pitchFamily="18" charset="0"/>
                </a:rPr>
                <a:t>0.75</a:t>
              </a:r>
            </a:p>
          </p:txBody>
        </p:sp>
      </p:grpSp>
      <p:grpSp>
        <p:nvGrpSpPr>
          <p:cNvPr id="21520" name="Group 27">
            <a:extLst>
              <a:ext uri="{FF2B5EF4-FFF2-40B4-BE49-F238E27FC236}">
                <a16:creationId xmlns:a16="http://schemas.microsoft.com/office/drawing/2014/main" id="{AE0D7BE3-CAC7-4246-B197-AA480BB43685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4038600"/>
            <a:ext cx="508000" cy="306388"/>
            <a:chOff x="5433" y="2474"/>
            <a:chExt cx="320" cy="193"/>
          </a:xfrm>
        </p:grpSpPr>
        <p:sp>
          <p:nvSpPr>
            <p:cNvPr id="21524" name="AutoShape 28">
              <a:extLst>
                <a:ext uri="{FF2B5EF4-FFF2-40B4-BE49-F238E27FC236}">
                  <a16:creationId xmlns:a16="http://schemas.microsoft.com/office/drawing/2014/main" id="{F7996EF3-3A6A-47F1-AF18-0692866836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3" y="2474"/>
              <a:ext cx="320" cy="193"/>
            </a:xfrm>
            <a:prstGeom prst="roundRect">
              <a:avLst>
                <a:gd name="adj" fmla="val 514"/>
              </a:avLst>
            </a:prstGeom>
            <a:solidFill>
              <a:srgbClr val="000000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25" name="Text Box 29">
              <a:extLst>
                <a:ext uri="{FF2B5EF4-FFF2-40B4-BE49-F238E27FC236}">
                  <a16:creationId xmlns:a16="http://schemas.microsoft.com/office/drawing/2014/main" id="{4D94F116-E5DC-4F2C-9F5F-3806ACCC74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33" y="2493"/>
              <a:ext cx="3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SzPct val="150000"/>
                <a:buFontTx/>
                <a:buNone/>
              </a:pPr>
              <a:r>
                <a:rPr lang="en-GB" altLang="en-US" sz="1600">
                  <a:solidFill>
                    <a:srgbClr val="FFFFFF"/>
                  </a:solidFill>
                  <a:latin typeface="Times New Roman" panose="02020603050405020304" pitchFamily="18" charset="0"/>
                </a:rPr>
                <a:t>0.9</a:t>
              </a:r>
            </a:p>
          </p:txBody>
        </p:sp>
      </p:grpSp>
      <p:sp>
        <p:nvSpPr>
          <p:cNvPr id="21521" name="Text Box 43">
            <a:extLst>
              <a:ext uri="{FF2B5EF4-FFF2-40B4-BE49-F238E27FC236}">
                <a16:creationId xmlns:a16="http://schemas.microsoft.com/office/drawing/2014/main" id="{F0E724C6-40BD-47E8-B779-924A3EEFF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47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</a:endParaRPr>
          </a:p>
        </p:txBody>
      </p:sp>
      <p:sp>
        <p:nvSpPr>
          <p:cNvPr id="21522" name="Text Box 44">
            <a:extLst>
              <a:ext uri="{FF2B5EF4-FFF2-40B4-BE49-F238E27FC236}">
                <a16:creationId xmlns:a16="http://schemas.microsoft.com/office/drawing/2014/main" id="{1A88D4D0-C2B2-4BEC-A400-7818A90C7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905000"/>
            <a:ext cx="7194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The relative scale of each part is modeled by a Gaussian density with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mean t</a:t>
            </a:r>
            <a:r>
              <a:rPr lang="en-US" altLang="en-US" sz="1800" baseline="-25000">
                <a:solidFill>
                  <a:srgbClr val="FF0000"/>
                </a:solidFill>
              </a:rPr>
              <a:t>p</a:t>
            </a:r>
            <a:r>
              <a:rPr lang="en-US" altLang="en-US" sz="1800">
                <a:solidFill>
                  <a:srgbClr val="FF0000"/>
                </a:solidFill>
              </a:rPr>
              <a:t> and covariance U</a:t>
            </a:r>
            <a:r>
              <a:rPr lang="en-US" altLang="en-US" sz="1800" baseline="-25000">
                <a:solidFill>
                  <a:srgbClr val="FF0000"/>
                </a:solidFill>
              </a:rPr>
              <a:t>p</a:t>
            </a:r>
            <a:r>
              <a:rPr lang="en-US" altLang="en-US" sz="180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21523" name="Slide Number Placeholder 32">
            <a:extLst>
              <a:ext uri="{FF2B5EF4-FFF2-40B4-BE49-F238E27FC236}">
                <a16:creationId xmlns:a16="http://schemas.microsoft.com/office/drawing/2014/main" id="{7A06D169-5B4B-442D-A657-DD9D14668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77D17E-2472-455B-88DC-2DCEC9D4192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5216080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3B3EE7A-9B0D-4B8B-A47A-EC09FB70E0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Occlusion and Part Statistics</a:t>
            </a:r>
          </a:p>
        </p:txBody>
      </p:sp>
      <p:sp>
        <p:nvSpPr>
          <p:cNvPr id="22531" name="Slide Number Placeholder 6">
            <a:extLst>
              <a:ext uri="{FF2B5EF4-FFF2-40B4-BE49-F238E27FC236}">
                <a16:creationId xmlns:a16="http://schemas.microsoft.com/office/drawing/2014/main" id="{BEE99C2D-968A-4E4F-8298-492BE6481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54CE75-4BFC-4BD6-83FD-4982A57089F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22532" name="TextBox 5">
            <a:extLst>
              <a:ext uri="{FF2B5EF4-FFF2-40B4-BE49-F238E27FC236}">
                <a16:creationId xmlns:a16="http://schemas.microsoft.com/office/drawing/2014/main" id="{1E971955-F7BB-4C9F-8913-71354EFE8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133600"/>
            <a:ext cx="7458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This was very complicated and turned out to not work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well and not be necessary, in both Fergus’s work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other subsequent works.</a:t>
            </a:r>
          </a:p>
        </p:txBody>
      </p:sp>
    </p:spTree>
    <p:extLst>
      <p:ext uri="{BB962C8B-B14F-4D97-AF65-F5344CB8AC3E}">
        <p14:creationId xmlns:p14="http://schemas.microsoft.com/office/powerpoint/2010/main" val="33952136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577AE35B-1F0D-4FF2-A1DF-38CC2AD8DC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Learning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EB0612C-2CCD-4DFD-B118-40EDCC2662A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724400" cy="4525963"/>
          </a:xfrm>
        </p:spPr>
        <p:txBody>
          <a:bodyPr/>
          <a:lstStyle/>
          <a:p>
            <a:pPr eaLnBrk="1" hangingPunct="1"/>
            <a:r>
              <a:rPr lang="en-US" altLang="en-US" sz="2800"/>
              <a:t>Train Model Parameters Using EM:</a:t>
            </a:r>
          </a:p>
          <a:p>
            <a:pPr lvl="2" eaLnBrk="1" hangingPunct="1"/>
            <a:r>
              <a:rPr lang="en-US" altLang="en-US" sz="2000"/>
              <a:t>Optimize Parameters</a:t>
            </a:r>
          </a:p>
          <a:p>
            <a:pPr lvl="2" eaLnBrk="1" hangingPunct="1"/>
            <a:r>
              <a:rPr lang="en-US" altLang="en-US" sz="2000"/>
              <a:t>Optimize Assignments</a:t>
            </a:r>
          </a:p>
          <a:p>
            <a:pPr lvl="2" eaLnBrk="1" hangingPunct="1"/>
            <a:r>
              <a:rPr lang="en-US" altLang="en-US" sz="2000"/>
              <a:t>Repeat Until Convergence</a:t>
            </a:r>
          </a:p>
        </p:txBody>
      </p:sp>
      <p:pic>
        <p:nvPicPr>
          <p:cNvPr id="23556" name="Picture 4">
            <a:extLst>
              <a:ext uri="{FF2B5EF4-FFF2-40B4-BE49-F238E27FC236}">
                <a16:creationId xmlns:a16="http://schemas.microsoft.com/office/drawing/2014/main" id="{59E17879-227E-471B-8F30-576825D22218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4953000"/>
            <a:ext cx="6781800" cy="1738313"/>
          </a:xfrm>
          <a:noFill/>
        </p:spPr>
      </p:pic>
      <p:pic>
        <p:nvPicPr>
          <p:cNvPr id="54278" name="Picture 6">
            <a:extLst>
              <a:ext uri="{FF2B5EF4-FFF2-40B4-BE49-F238E27FC236}">
                <a16:creationId xmlns:a16="http://schemas.microsoft.com/office/drawing/2014/main" id="{B1948A5C-0E49-46F3-9A9D-03CDC5DEB043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4953000"/>
            <a:ext cx="6781800" cy="1727200"/>
          </a:xfrm>
          <a:noFill/>
        </p:spPr>
      </p:pic>
      <p:pic>
        <p:nvPicPr>
          <p:cNvPr id="54280" name="Picture 8">
            <a:extLst>
              <a:ext uri="{FF2B5EF4-FFF2-40B4-BE49-F238E27FC236}">
                <a16:creationId xmlns:a16="http://schemas.microsoft.com/office/drawing/2014/main" id="{E9D424C2-F322-4DDE-9239-506FB6337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953000"/>
            <a:ext cx="6781800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9">
            <a:extLst>
              <a:ext uri="{FF2B5EF4-FFF2-40B4-BE49-F238E27FC236}">
                <a16:creationId xmlns:a16="http://schemas.microsoft.com/office/drawing/2014/main" id="{9CF0D140-47DA-4D9A-9585-63B3AC7A4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752600"/>
            <a:ext cx="2628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12">
            <a:extLst>
              <a:ext uri="{FF2B5EF4-FFF2-40B4-BE49-F238E27FC236}">
                <a16:creationId xmlns:a16="http://schemas.microsoft.com/office/drawing/2014/main" id="{FA8BBFA6-9B3A-4DD7-91C5-7428C2B5D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33800"/>
            <a:ext cx="24669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1" name="AutoShape 13">
            <a:extLst>
              <a:ext uri="{FF2B5EF4-FFF2-40B4-BE49-F238E27FC236}">
                <a16:creationId xmlns:a16="http://schemas.microsoft.com/office/drawing/2014/main" id="{F92E499C-3D7D-419D-8855-27935569EF56}"/>
              </a:ext>
            </a:extLst>
          </p:cNvPr>
          <p:cNvSpPr>
            <a:spLocks/>
          </p:cNvSpPr>
          <p:nvPr/>
        </p:nvSpPr>
        <p:spPr bwMode="auto">
          <a:xfrm rot="-5400000">
            <a:off x="6477000" y="1828800"/>
            <a:ext cx="76200" cy="381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62" name="AutoShape 14">
            <a:extLst>
              <a:ext uri="{FF2B5EF4-FFF2-40B4-BE49-F238E27FC236}">
                <a16:creationId xmlns:a16="http://schemas.microsoft.com/office/drawing/2014/main" id="{1811555E-9CB1-4628-A048-3F50DF50825F}"/>
              </a:ext>
            </a:extLst>
          </p:cNvPr>
          <p:cNvSpPr>
            <a:spLocks/>
          </p:cNvSpPr>
          <p:nvPr/>
        </p:nvSpPr>
        <p:spPr bwMode="auto">
          <a:xfrm rot="-5400000">
            <a:off x="6096000" y="1828800"/>
            <a:ext cx="76200" cy="381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23563" name="AutoShape 15">
            <a:extLst>
              <a:ext uri="{FF2B5EF4-FFF2-40B4-BE49-F238E27FC236}">
                <a16:creationId xmlns:a16="http://schemas.microsoft.com/office/drawing/2014/main" id="{5DFAEE75-5D47-488F-B142-BB538B259831}"/>
              </a:ext>
            </a:extLst>
          </p:cNvPr>
          <p:cNvSpPr>
            <a:spLocks/>
          </p:cNvSpPr>
          <p:nvPr/>
        </p:nvSpPr>
        <p:spPr bwMode="auto">
          <a:xfrm rot="-5400000">
            <a:off x="7124700" y="1638300"/>
            <a:ext cx="76200" cy="762000"/>
          </a:xfrm>
          <a:prstGeom prst="leftBrace">
            <a:avLst>
              <a:gd name="adj1" fmla="val 83333"/>
              <a:gd name="adj2" fmla="val 50000"/>
            </a:avLst>
          </a:prstGeom>
          <a:noFill/>
          <a:ln w="9525">
            <a:solidFill>
              <a:srgbClr val="99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64" name="AutoShape 16">
            <a:extLst>
              <a:ext uri="{FF2B5EF4-FFF2-40B4-BE49-F238E27FC236}">
                <a16:creationId xmlns:a16="http://schemas.microsoft.com/office/drawing/2014/main" id="{B66682AD-F8EA-4AEA-A9BA-1D3E30941ACE}"/>
              </a:ext>
            </a:extLst>
          </p:cNvPr>
          <p:cNvSpPr>
            <a:spLocks/>
          </p:cNvSpPr>
          <p:nvPr/>
        </p:nvSpPr>
        <p:spPr bwMode="auto">
          <a:xfrm rot="-5400000">
            <a:off x="7772400" y="1828800"/>
            <a:ext cx="76200" cy="381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23565" name="Text Box 17">
            <a:extLst>
              <a:ext uri="{FF2B5EF4-FFF2-40B4-BE49-F238E27FC236}">
                <a16:creationId xmlns:a16="http://schemas.microsoft.com/office/drawing/2014/main" id="{EE276685-B53E-42A1-8500-7D76D9B1C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2362200"/>
            <a:ext cx="717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hlink"/>
                </a:solidFill>
              </a:rPr>
              <a:t>scale</a:t>
            </a:r>
          </a:p>
        </p:txBody>
      </p:sp>
      <p:sp>
        <p:nvSpPr>
          <p:cNvPr id="23566" name="Text Box 18">
            <a:extLst>
              <a:ext uri="{FF2B5EF4-FFF2-40B4-BE49-F238E27FC236}">
                <a16:creationId xmlns:a16="http://schemas.microsoft.com/office/drawing/2014/main" id="{F2F9354C-55E6-49A3-B92C-87F4A65D0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057400"/>
            <a:ext cx="971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location</a:t>
            </a:r>
          </a:p>
        </p:txBody>
      </p:sp>
      <p:sp>
        <p:nvSpPr>
          <p:cNvPr id="23567" name="Text Box 19">
            <a:extLst>
              <a:ext uri="{FF2B5EF4-FFF2-40B4-BE49-F238E27FC236}">
                <a16:creationId xmlns:a16="http://schemas.microsoft.com/office/drawing/2014/main" id="{F106B3C2-0073-4C50-99DD-653A2DFDA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438400"/>
            <a:ext cx="1390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appearance</a:t>
            </a:r>
          </a:p>
        </p:txBody>
      </p:sp>
      <p:sp>
        <p:nvSpPr>
          <p:cNvPr id="23568" name="Text Box 20">
            <a:extLst>
              <a:ext uri="{FF2B5EF4-FFF2-40B4-BE49-F238E27FC236}">
                <a16:creationId xmlns:a16="http://schemas.microsoft.com/office/drawing/2014/main" id="{E25C9631-2E52-46F2-AC28-C987FF7DE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525" y="2017713"/>
            <a:ext cx="1136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9900CC"/>
                </a:solidFill>
              </a:rPr>
              <a:t>occlusion</a:t>
            </a:r>
          </a:p>
        </p:txBody>
      </p:sp>
      <p:sp>
        <p:nvSpPr>
          <p:cNvPr id="23569" name="Line 21">
            <a:extLst>
              <a:ext uri="{FF2B5EF4-FFF2-40B4-BE49-F238E27FC236}">
                <a16:creationId xmlns:a16="http://schemas.microsoft.com/office/drawing/2014/main" id="{D71E8C59-D4AD-4204-B981-D8005E20E0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057400"/>
            <a:ext cx="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0" name="Line 22">
            <a:extLst>
              <a:ext uri="{FF2B5EF4-FFF2-40B4-BE49-F238E27FC236}">
                <a16:creationId xmlns:a16="http://schemas.microsoft.com/office/drawing/2014/main" id="{6BB3DCE1-0A81-484C-861B-6BED0887C201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2057400"/>
            <a:ext cx="0" cy="381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1" name="Slide Number Placeholder 20">
            <a:extLst>
              <a:ext uri="{FF2B5EF4-FFF2-40B4-BE49-F238E27FC236}">
                <a16:creationId xmlns:a16="http://schemas.microsoft.com/office/drawing/2014/main" id="{CBD191EE-21E2-4BC2-9552-634C597F2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D9CA9D-AFED-465D-892E-892A4A7314A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  <p:sp>
        <p:nvSpPr>
          <p:cNvPr id="23572" name="TextBox 19">
            <a:extLst>
              <a:ext uri="{FF2B5EF4-FFF2-40B4-BE49-F238E27FC236}">
                <a16:creationId xmlns:a16="http://schemas.microsoft.com/office/drawing/2014/main" id="{852CAF35-273E-460B-ABDC-263A3191A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16002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366515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36729DD-40F3-437A-A821-0B0F7E63B1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Recognition</a:t>
            </a:r>
          </a:p>
        </p:txBody>
      </p:sp>
      <p:pic>
        <p:nvPicPr>
          <p:cNvPr id="24579" name="Picture 4">
            <a:extLst>
              <a:ext uri="{FF2B5EF4-FFF2-40B4-BE49-F238E27FC236}">
                <a16:creationId xmlns:a16="http://schemas.microsoft.com/office/drawing/2014/main" id="{136B89CB-7D3E-47CA-9674-9C98CC7507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95575" y="2895600"/>
            <a:ext cx="3752850" cy="1933575"/>
          </a:xfrm>
          <a:noFill/>
        </p:spPr>
      </p:pic>
      <p:sp>
        <p:nvSpPr>
          <p:cNvPr id="24580" name="Text Box 6">
            <a:extLst>
              <a:ext uri="{FF2B5EF4-FFF2-40B4-BE49-F238E27FC236}">
                <a16:creationId xmlns:a16="http://schemas.microsoft.com/office/drawing/2014/main" id="{AA8133C2-3360-429E-9B9E-D8583230E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925" y="2093913"/>
            <a:ext cx="2774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Make this likelihood ratio:</a:t>
            </a:r>
          </a:p>
        </p:txBody>
      </p:sp>
      <p:sp>
        <p:nvSpPr>
          <p:cNvPr id="58375" name="Text Box 7">
            <a:extLst>
              <a:ext uri="{FF2B5EF4-FFF2-40B4-BE49-F238E27FC236}">
                <a16:creationId xmlns:a16="http://schemas.microsoft.com/office/drawing/2014/main" id="{6760DC7A-9033-4AF2-BA83-415671F9B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4913313"/>
            <a:ext cx="2698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greater than a threshold.</a:t>
            </a:r>
          </a:p>
        </p:txBody>
      </p:sp>
      <p:sp>
        <p:nvSpPr>
          <p:cNvPr id="24582" name="Slide Number Placeholder 7">
            <a:extLst>
              <a:ext uri="{FF2B5EF4-FFF2-40B4-BE49-F238E27FC236}">
                <a16:creationId xmlns:a16="http://schemas.microsoft.com/office/drawing/2014/main" id="{3B426FC1-02DA-483C-9DB0-6B980BBC1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58DC47-8F1B-426E-8108-FF52B891DB6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23226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1B69184-A17F-4C3B-B607-2861C40A22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RESULTS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F2D5F65C-50CC-47C3-BCF0-46069A35F8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Initially tested on the Caltech-4 data set</a:t>
            </a:r>
          </a:p>
          <a:p>
            <a:pPr lvl="1" eaLnBrk="1" hangingPunct="1"/>
            <a:r>
              <a:rPr lang="en-US" altLang="en-US"/>
              <a:t>motorbikes</a:t>
            </a:r>
          </a:p>
          <a:p>
            <a:pPr lvl="1" eaLnBrk="1" hangingPunct="1"/>
            <a:r>
              <a:rPr lang="en-US" altLang="en-US"/>
              <a:t>faces</a:t>
            </a:r>
          </a:p>
          <a:p>
            <a:pPr lvl="1" eaLnBrk="1" hangingPunct="1"/>
            <a:r>
              <a:rPr lang="en-US" altLang="en-US"/>
              <a:t>airplanes</a:t>
            </a:r>
          </a:p>
          <a:p>
            <a:pPr lvl="1" eaLnBrk="1" hangingPunct="1"/>
            <a:r>
              <a:rPr lang="en-US" altLang="en-US"/>
              <a:t>cars</a:t>
            </a:r>
          </a:p>
          <a:p>
            <a:pPr eaLnBrk="1" hangingPunct="1"/>
            <a:r>
              <a:rPr lang="en-US" altLang="en-US"/>
              <a:t>Now there is a much bigger data set: the Caltech-101 http://</a:t>
            </a:r>
            <a:r>
              <a:rPr lang="en-US" altLang="en-US">
                <a:hlinkClick r:id="rId2"/>
              </a:rPr>
              <a:t>www.vision.caltech.edu/archive.html</a:t>
            </a:r>
            <a:endParaRPr lang="en-US" altLang="en-US"/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5E7A4E31-3803-401E-BCE1-E5882B389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30D213-FF85-461E-8AA2-796AAF8482A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6279258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>
            <a:extLst>
              <a:ext uri="{FF2B5EF4-FFF2-40B4-BE49-F238E27FC236}">
                <a16:creationId xmlns:a16="http://schemas.microsoft.com/office/drawing/2014/main" id="{F993603A-CDF2-42CB-8221-1227001B11B8}"/>
              </a:ext>
            </a:extLst>
          </p:cNvPr>
          <p:cNvGrpSpPr>
            <a:grpSpLocks/>
          </p:cNvGrpSpPr>
          <p:nvPr/>
        </p:nvGrpSpPr>
        <p:grpSpPr bwMode="auto">
          <a:xfrm>
            <a:off x="341313" y="773113"/>
            <a:ext cx="3825875" cy="5572125"/>
            <a:chOff x="237" y="537"/>
            <a:chExt cx="2656" cy="3871"/>
          </a:xfrm>
        </p:grpSpPr>
        <p:pic>
          <p:nvPicPr>
            <p:cNvPr id="26634" name="Picture 3">
              <a:extLst>
                <a:ext uri="{FF2B5EF4-FFF2-40B4-BE49-F238E27FC236}">
                  <a16:creationId xmlns:a16="http://schemas.microsoft.com/office/drawing/2014/main" id="{28D0F873-6FB5-4ECD-9C69-28B5E89095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" y="537"/>
              <a:ext cx="2656" cy="3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627" name="Group 4">
            <a:extLst>
              <a:ext uri="{FF2B5EF4-FFF2-40B4-BE49-F238E27FC236}">
                <a16:creationId xmlns:a16="http://schemas.microsoft.com/office/drawing/2014/main" id="{E0718BDA-6790-4361-BAC0-BF5380A16D9B}"/>
              </a:ext>
            </a:extLst>
          </p:cNvPr>
          <p:cNvGrpSpPr>
            <a:grpSpLocks/>
          </p:cNvGrpSpPr>
          <p:nvPr/>
        </p:nvGrpSpPr>
        <p:grpSpPr bwMode="auto">
          <a:xfrm>
            <a:off x="4586288" y="500063"/>
            <a:ext cx="3636962" cy="2881312"/>
            <a:chOff x="3183" y="347"/>
            <a:chExt cx="2525" cy="2002"/>
          </a:xfrm>
        </p:grpSpPr>
        <p:pic>
          <p:nvPicPr>
            <p:cNvPr id="26633" name="Picture 5">
              <a:extLst>
                <a:ext uri="{FF2B5EF4-FFF2-40B4-BE49-F238E27FC236}">
                  <a16:creationId xmlns:a16="http://schemas.microsoft.com/office/drawing/2014/main" id="{534C4BEC-4DFE-4531-B5B2-B8470F97CE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3" y="347"/>
              <a:ext cx="2525" cy="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628" name="Text Box 6">
            <a:extLst>
              <a:ext uri="{FF2B5EF4-FFF2-40B4-BE49-F238E27FC236}">
                <a16:creationId xmlns:a16="http://schemas.microsoft.com/office/drawing/2014/main" id="{67F4D8BC-9E35-43F2-8E9C-1BA5A6356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25" y="-168275"/>
            <a:ext cx="704850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>
                <a:latin typeface="Lucidux Sans" charset="0"/>
              </a:rPr>
              <a:t>Motorbikes</a:t>
            </a:r>
          </a:p>
        </p:txBody>
      </p:sp>
      <p:pic>
        <p:nvPicPr>
          <p:cNvPr id="26629" name="Picture 7">
            <a:extLst>
              <a:ext uri="{FF2B5EF4-FFF2-40B4-BE49-F238E27FC236}">
                <a16:creationId xmlns:a16="http://schemas.microsoft.com/office/drawing/2014/main" id="{E1CA8AD6-A4F3-4564-8221-03C8B6BD6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3430588"/>
            <a:ext cx="3995738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8">
            <a:extLst>
              <a:ext uri="{FF2B5EF4-FFF2-40B4-BE49-F238E27FC236}">
                <a16:creationId xmlns:a16="http://schemas.microsoft.com/office/drawing/2014/main" id="{3B1D5A4D-2C24-4FB3-85BA-329FFEF46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3" y="760413"/>
            <a:ext cx="4908550" cy="545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31" name="Text Box 9">
            <a:extLst>
              <a:ext uri="{FF2B5EF4-FFF2-40B4-BE49-F238E27FC236}">
                <a16:creationId xmlns:a16="http://schemas.microsoft.com/office/drawing/2014/main" id="{AA8D8791-0B81-4CCE-A4C7-E9DE0F56D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376238"/>
            <a:ext cx="20574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120000"/>
              <a:buFontTx/>
              <a:buNone/>
            </a:pPr>
            <a:r>
              <a:rPr lang="en-GB" altLang="en-US" sz="1800">
                <a:latin typeface="Times New Roman" panose="02020603050405020304" pitchFamily="18" charset="0"/>
              </a:rPr>
              <a:t>Equal error rate: 7.5%</a:t>
            </a:r>
          </a:p>
        </p:txBody>
      </p:sp>
      <p:sp>
        <p:nvSpPr>
          <p:cNvPr id="26632" name="Slide Number Placeholder 11">
            <a:extLst>
              <a:ext uri="{FF2B5EF4-FFF2-40B4-BE49-F238E27FC236}">
                <a16:creationId xmlns:a16="http://schemas.microsoft.com/office/drawing/2014/main" id="{33223664-24B6-4DFE-A161-E217FDA0C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399AFF-A2CA-4DC9-9663-4E86100C9D5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1829681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561F8679-AD7A-4144-A238-9805115AB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125" y="-103188"/>
            <a:ext cx="7048500" cy="1006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>
                <a:latin typeface="Lucidux Sans" charset="0"/>
              </a:rPr>
              <a:t>Background Images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>
                <a:latin typeface="Lucidux Sans" charset="0"/>
              </a:rPr>
              <a:t>It learns that these are NOT motorbikes.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04311E0C-44A9-41A3-82DE-8529F68FC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811213"/>
            <a:ext cx="8918575" cy="59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Slide Number Placeholder 5">
            <a:extLst>
              <a:ext uri="{FF2B5EF4-FFF2-40B4-BE49-F238E27FC236}">
                <a16:creationId xmlns:a16="http://schemas.microsoft.com/office/drawing/2014/main" id="{5441076D-4717-43E0-AAF8-598D8E8F7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47A4E5-CBD1-4B32-8D94-22B7E593CD3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0536729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1A2AC85F-43C9-4A06-A51C-85DAF3B0A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725"/>
            <a:ext cx="4183063" cy="619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>
            <a:extLst>
              <a:ext uri="{FF2B5EF4-FFF2-40B4-BE49-F238E27FC236}">
                <a16:creationId xmlns:a16="http://schemas.microsoft.com/office/drawing/2014/main" id="{8CE29A58-2BCC-4146-8B74-F116F89DB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475" y="341313"/>
            <a:ext cx="3649663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>
            <a:extLst>
              <a:ext uri="{FF2B5EF4-FFF2-40B4-BE49-F238E27FC236}">
                <a16:creationId xmlns:a16="http://schemas.microsoft.com/office/drawing/2014/main" id="{391B7A0E-D17F-497D-8061-05E51563A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38" y="2803525"/>
            <a:ext cx="501015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 Box 5">
            <a:extLst>
              <a:ext uri="{FF2B5EF4-FFF2-40B4-BE49-F238E27FC236}">
                <a16:creationId xmlns:a16="http://schemas.microsoft.com/office/drawing/2014/main" id="{1996EA68-865E-4869-A16A-548275058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263" y="-196850"/>
            <a:ext cx="70485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>
                <a:latin typeface="Lucidux Sans" charset="0"/>
              </a:rPr>
              <a:t>Frontal faces</a:t>
            </a: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BE9ECBF8-6FCA-499F-96D6-07E4414CD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8" y="258763"/>
            <a:ext cx="20574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120000"/>
              <a:buFontTx/>
              <a:buNone/>
            </a:pPr>
            <a:r>
              <a:rPr lang="en-GB" altLang="en-US" sz="1800">
                <a:latin typeface="Times New Roman" panose="02020603050405020304" pitchFamily="18" charset="0"/>
              </a:rPr>
              <a:t>Equal error rate: 4.6%</a:t>
            </a:r>
          </a:p>
        </p:txBody>
      </p:sp>
      <p:sp>
        <p:nvSpPr>
          <p:cNvPr id="30727" name="Slide Number Placeholder 8">
            <a:extLst>
              <a:ext uri="{FF2B5EF4-FFF2-40B4-BE49-F238E27FC236}">
                <a16:creationId xmlns:a16="http://schemas.microsoft.com/office/drawing/2014/main" id="{FAAD522F-9ABB-416A-9282-BA1FD3BCE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FA46CF-020B-41E2-A095-89C08D8F39E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8873546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9723DFD-C82E-47C0-A8DF-19D00D08F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2475" y="-146050"/>
            <a:ext cx="7048500" cy="1033463"/>
          </a:xfrm>
        </p:spPr>
        <p:txBody>
          <a:bodyPr lIns="83608" tIns="41804" rIns="83608" bIns="41804"/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en-US">
                <a:latin typeface="Lucidux Sans" charset="0"/>
              </a:rPr>
              <a:t>Airplanes</a:t>
            </a:r>
          </a:p>
        </p:txBody>
      </p:sp>
      <p:pic>
        <p:nvPicPr>
          <p:cNvPr id="32771" name="Picture 3">
            <a:extLst>
              <a:ext uri="{FF2B5EF4-FFF2-40B4-BE49-F238E27FC236}">
                <a16:creationId xmlns:a16="http://schemas.microsoft.com/office/drawing/2014/main" id="{EA2E4596-6BA3-43E2-A29F-C07A05BFF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619125"/>
            <a:ext cx="4440237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>
            <a:extLst>
              <a:ext uri="{FF2B5EF4-FFF2-40B4-BE49-F238E27FC236}">
                <a16:creationId xmlns:a16="http://schemas.microsoft.com/office/drawing/2014/main" id="{30447C6E-E8F7-4423-B2D3-97F8ADD21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3028950"/>
            <a:ext cx="5735638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>
            <a:extLst>
              <a:ext uri="{FF2B5EF4-FFF2-40B4-BE49-F238E27FC236}">
                <a16:creationId xmlns:a16="http://schemas.microsoft.com/office/drawing/2014/main" id="{06C4F9CD-704B-4F27-B837-EC6E8F9AB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6275"/>
            <a:ext cx="3460750" cy="611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 Box 6">
            <a:extLst>
              <a:ext uri="{FF2B5EF4-FFF2-40B4-BE49-F238E27FC236}">
                <a16:creationId xmlns:a16="http://schemas.microsoft.com/office/drawing/2014/main" id="{009FDED4-3AE5-4F09-87DE-E12F4DADA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900" y="250825"/>
            <a:ext cx="20574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120000"/>
              <a:buFontTx/>
              <a:buNone/>
            </a:pPr>
            <a:r>
              <a:rPr lang="en-GB" altLang="en-US" sz="1800">
                <a:latin typeface="Times New Roman" panose="02020603050405020304" pitchFamily="18" charset="0"/>
              </a:rPr>
              <a:t>Equal error rate: 9.8%</a:t>
            </a:r>
          </a:p>
        </p:txBody>
      </p:sp>
      <p:sp>
        <p:nvSpPr>
          <p:cNvPr id="32775" name="Slide Number Placeholder 8">
            <a:extLst>
              <a:ext uri="{FF2B5EF4-FFF2-40B4-BE49-F238E27FC236}">
                <a16:creationId xmlns:a16="http://schemas.microsoft.com/office/drawing/2014/main" id="{685DD8F0-1983-4C9A-94BF-CE3EDF60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DEB14B-FCAC-4386-8470-F8709C32081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6867991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5147814B-F878-459E-BC30-AF4507DEC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425" y="36513"/>
            <a:ext cx="70485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608" tIns="41804" rIns="83608" bIns="41804" anchor="ctr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>
                <a:latin typeface="Lucidux Sans" charset="0"/>
              </a:rPr>
              <a:t>Scale-Invariant Cars</a:t>
            </a:r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4B9DE02F-3393-41E7-91D0-5EC64EF5D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568325"/>
            <a:ext cx="3902075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>
            <a:extLst>
              <a:ext uri="{FF2B5EF4-FFF2-40B4-BE49-F238E27FC236}">
                <a16:creationId xmlns:a16="http://schemas.microsoft.com/office/drawing/2014/main" id="{CA8152CF-DB94-43E2-B9E2-16AD01977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79463"/>
            <a:ext cx="3500438" cy="588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>
            <a:extLst>
              <a:ext uri="{FF2B5EF4-FFF2-40B4-BE49-F238E27FC236}">
                <a16:creationId xmlns:a16="http://schemas.microsoft.com/office/drawing/2014/main" id="{05A0A7BA-1838-4009-9336-6BE7E3DBE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288" y="3044825"/>
            <a:ext cx="5203825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 Box 6">
            <a:extLst>
              <a:ext uri="{FF2B5EF4-FFF2-40B4-BE49-F238E27FC236}">
                <a16:creationId xmlns:a16="http://schemas.microsoft.com/office/drawing/2014/main" id="{B7A41B4A-6F75-49E0-A172-B0AD17BE6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3" y="420688"/>
            <a:ext cx="20574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0263">
              <a:spcBef>
                <a:spcPct val="20000"/>
              </a:spcBef>
              <a:buChar char="•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0263">
              <a:spcBef>
                <a:spcPct val="20000"/>
              </a:spcBef>
              <a:buChar char="–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0263">
              <a:spcBef>
                <a:spcPct val="20000"/>
              </a:spcBef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0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Pct val="120000"/>
              <a:buFontTx/>
              <a:buNone/>
            </a:pPr>
            <a:r>
              <a:rPr lang="en-GB" altLang="en-US" sz="1800">
                <a:latin typeface="Times New Roman" panose="02020603050405020304" pitchFamily="18" charset="0"/>
              </a:rPr>
              <a:t>Equal error rate: 9.7%</a:t>
            </a:r>
          </a:p>
        </p:txBody>
      </p:sp>
      <p:sp>
        <p:nvSpPr>
          <p:cNvPr id="36871" name="Slide Number Placeholder 8">
            <a:extLst>
              <a:ext uri="{FF2B5EF4-FFF2-40B4-BE49-F238E27FC236}">
                <a16:creationId xmlns:a16="http://schemas.microsoft.com/office/drawing/2014/main" id="{668FE5E1-1648-4736-9886-736CDC4E2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B7C47A-1507-4797-9E68-4D80DC3FE2A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6338925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F54AB74-BE06-4372-85C6-667D3277C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Accuracy</a:t>
            </a:r>
          </a:p>
        </p:txBody>
      </p:sp>
      <p:pic>
        <p:nvPicPr>
          <p:cNvPr id="38915" name="Picture 3">
            <a:extLst>
              <a:ext uri="{FF2B5EF4-FFF2-40B4-BE49-F238E27FC236}">
                <a16:creationId xmlns:a16="http://schemas.microsoft.com/office/drawing/2014/main" id="{0BEECF7A-9BBF-40EE-8F00-7FDAD85EE022}"/>
              </a:ext>
            </a:extLst>
          </p:cNvPr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0" t="48825" r="14815" b="15819"/>
          <a:stretch>
            <a:fillRect/>
          </a:stretch>
        </p:blipFill>
        <p:spPr>
          <a:xfrm>
            <a:off x="990600" y="2362200"/>
            <a:ext cx="7086600" cy="2479675"/>
          </a:xfrm>
        </p:spPr>
      </p:pic>
      <p:sp>
        <p:nvSpPr>
          <p:cNvPr id="38916" name="Text Box 7">
            <a:extLst>
              <a:ext uri="{FF2B5EF4-FFF2-40B4-BE49-F238E27FC236}">
                <a16:creationId xmlns:a16="http://schemas.microsoft.com/office/drawing/2014/main" id="{E925D70A-37F7-463A-8D61-0FDBD8967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057400"/>
            <a:ext cx="3244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Initial Pre-Scaled Experiments</a:t>
            </a:r>
          </a:p>
        </p:txBody>
      </p:sp>
      <p:sp>
        <p:nvSpPr>
          <p:cNvPr id="38917" name="Slide Number Placeholder 6">
            <a:extLst>
              <a:ext uri="{FF2B5EF4-FFF2-40B4-BE49-F238E27FC236}">
                <a16:creationId xmlns:a16="http://schemas.microsoft.com/office/drawing/2014/main" id="{7B496091-25D1-4909-BEF2-93DB39141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F14E96-4552-4F75-A9DB-873DEA6044C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6E83E3-B8F1-46FC-B5C1-6B54E6FB1C57}"/>
              </a:ext>
            </a:extLst>
          </p:cNvPr>
          <p:cNvSpPr txBox="1"/>
          <p:nvPr/>
        </p:nvSpPr>
        <p:spPr>
          <a:xfrm flipH="1">
            <a:off x="1874519" y="5257800"/>
            <a:ext cx="6202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Early Data Set: The </a:t>
            </a:r>
            <a:r>
              <a:rPr lang="en-US" dirty="0" err="1"/>
              <a:t>CalTech</a:t>
            </a:r>
            <a:r>
              <a:rPr lang="en-US" dirty="0"/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22778209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2AE0C-528F-4DD5-83EF-15AAD118E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BC75E-8FB4-4741-B41B-BCA508DF0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n-US" dirty="0" err="1"/>
              <a:t>CalTech</a:t>
            </a:r>
            <a:r>
              <a:rPr lang="en-US" dirty="0"/>
              <a:t> 101 and Caltech 256</a:t>
            </a:r>
          </a:p>
          <a:p>
            <a:r>
              <a:rPr lang="en-US" dirty="0"/>
              <a:t>ImageNet</a:t>
            </a:r>
          </a:p>
          <a:p>
            <a:r>
              <a:rPr lang="en-US" dirty="0"/>
              <a:t>Pascal VOC dataset</a:t>
            </a:r>
          </a:p>
          <a:p>
            <a:r>
              <a:rPr lang="en-US" dirty="0"/>
              <a:t>CIFAR-10</a:t>
            </a:r>
          </a:p>
          <a:p>
            <a:r>
              <a:rPr lang="en-US" dirty="0"/>
              <a:t>MS Coco</a:t>
            </a:r>
          </a:p>
          <a:p>
            <a:r>
              <a:rPr lang="en-US" dirty="0"/>
              <a:t>Cityscapes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https://analyticsindiamag.com/10-open-datasets-you-can-use-for-computer-vision-projects/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EFFE9-A4A5-4803-899F-3E2C4F2DE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323C8-9B21-4CBC-8318-4B0E4EB7723C}" type="slidenum">
              <a:rPr lang="en-US" altLang="en-US" smtClean="0"/>
              <a:pPr>
                <a:defRPr/>
              </a:pPr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30846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4B02FF5-B252-4466-85FE-F2216FA737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Content-Based Image Retrieval</a:t>
            </a:r>
            <a:br>
              <a:rPr lang="en-US" altLang="en-US" sz="4000"/>
            </a:br>
            <a:endParaRPr lang="en-US" altLang="en-US" sz="4000"/>
          </a:p>
        </p:txBody>
      </p:sp>
      <p:sp>
        <p:nvSpPr>
          <p:cNvPr id="5123" name="Slide Number Placeholder 2">
            <a:extLst>
              <a:ext uri="{FF2B5EF4-FFF2-40B4-BE49-F238E27FC236}">
                <a16:creationId xmlns:a16="http://schemas.microsoft.com/office/drawing/2014/main" id="{441D7EDD-74FE-401A-B8AC-E7CC8A744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81C7D04-4A97-4A1A-B2E2-9BB5DA40921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58</a:t>
            </a:fld>
            <a:endParaRPr lang="en-US" altLang="en-US" sz="1400"/>
          </a:p>
        </p:txBody>
      </p:sp>
      <p:sp>
        <p:nvSpPr>
          <p:cNvPr id="5124" name="TextBox 3">
            <a:extLst>
              <a:ext uri="{FF2B5EF4-FFF2-40B4-BE49-F238E27FC236}">
                <a16:creationId xmlns:a16="http://schemas.microsoft.com/office/drawing/2014/main" id="{427BA668-75A5-4E94-9312-ABD3A17C2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971800"/>
            <a:ext cx="44100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Queries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Commercial Systems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Retrieval Features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Indexing in the FIDS System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Lead-in to Object Recognition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6613899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>
            <a:extLst>
              <a:ext uri="{FF2B5EF4-FFF2-40B4-BE49-F238E27FC236}">
                <a16:creationId xmlns:a16="http://schemas.microsoft.com/office/drawing/2014/main" id="{72548FB6-52DC-498D-8810-7000D8A6B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E04C4F7-10C2-4B63-9DD3-08D770BFC5EC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59</a:t>
            </a:fld>
            <a:endParaRPr lang="en-US" altLang="en-US" sz="14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6208304-5966-4DF9-81AC-0E41859077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617538"/>
            <a:ext cx="7800975" cy="1143000"/>
          </a:xfrm>
        </p:spPr>
        <p:txBody>
          <a:bodyPr lIns="0" rIns="0"/>
          <a:lstStyle/>
          <a:p>
            <a:pPr eaLnBrk="1" hangingPunct="1"/>
            <a:r>
              <a:rPr lang="en-US" altLang="en-US" sz="3600"/>
              <a:t>Content-based Image Retrieval (CBIR)</a:t>
            </a:r>
            <a:endParaRPr lang="en-US" altLang="en-US" sz="4000"/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6928677-C1F8-41E7-B995-528F321400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Searching a large database for images that </a:t>
            </a:r>
            <a:r>
              <a:rPr lang="en-US" altLang="en-US" i="1">
                <a:solidFill>
                  <a:schemeClr val="hlink"/>
                </a:solidFill>
              </a:rPr>
              <a:t>match</a:t>
            </a:r>
            <a:r>
              <a:rPr lang="en-US" altLang="en-US"/>
              <a:t> a query: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lvl="1" eaLnBrk="1" hangingPunct="1"/>
            <a:r>
              <a:rPr lang="en-US" altLang="en-US"/>
              <a:t>What kinds of databases?</a:t>
            </a:r>
          </a:p>
          <a:p>
            <a:pPr lvl="1" eaLnBrk="1" hangingPunct="1"/>
            <a:r>
              <a:rPr lang="en-US" altLang="en-US"/>
              <a:t>What kinds of queries?</a:t>
            </a:r>
          </a:p>
          <a:p>
            <a:pPr lvl="1" eaLnBrk="1" hangingPunct="1"/>
            <a:r>
              <a:rPr lang="en-US" altLang="en-US"/>
              <a:t>What constitutes a match?</a:t>
            </a:r>
          </a:p>
          <a:p>
            <a:pPr lvl="1" eaLnBrk="1" hangingPunct="1"/>
            <a:r>
              <a:rPr lang="en-US" altLang="en-US"/>
              <a:t>How do we make such searches efficient?</a:t>
            </a:r>
          </a:p>
        </p:txBody>
      </p:sp>
    </p:spTree>
    <p:extLst>
      <p:ext uri="{BB962C8B-B14F-4D97-AF65-F5344CB8AC3E}">
        <p14:creationId xmlns:p14="http://schemas.microsoft.com/office/powerpoint/2010/main" val="21470259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99A60102-7F73-4297-99C4-1E30E7622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BC19EF4-88C7-4EE4-A3BD-A18ED2FDAD3A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60</a:t>
            </a:fld>
            <a:endParaRPr lang="en-US" altLang="en-US" sz="1400"/>
          </a:p>
        </p:txBody>
      </p:sp>
      <p:sp>
        <p:nvSpPr>
          <p:cNvPr id="7171" name="Rectangle 2050">
            <a:extLst>
              <a:ext uri="{FF2B5EF4-FFF2-40B4-BE49-F238E27FC236}">
                <a16:creationId xmlns:a16="http://schemas.microsoft.com/office/drawing/2014/main" id="{DED3C36D-E08B-4F7E-90E1-523EE91625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800975" cy="1143000"/>
          </a:xfrm>
        </p:spPr>
        <p:txBody>
          <a:bodyPr lIns="0" rIns="0"/>
          <a:lstStyle/>
          <a:p>
            <a:pPr eaLnBrk="1" hangingPunct="1"/>
            <a:r>
              <a:rPr lang="en-US" altLang="en-US" sz="3600">
                <a:solidFill>
                  <a:schemeClr val="hlink"/>
                </a:solidFill>
                <a:latin typeface="Times (PCL6)" pitchFamily="18" charset="0"/>
              </a:rPr>
              <a:t>Applications</a:t>
            </a:r>
            <a:endParaRPr lang="en-US" altLang="en-US" sz="4000">
              <a:solidFill>
                <a:schemeClr val="hlink"/>
              </a:solidFill>
            </a:endParaRPr>
          </a:p>
        </p:txBody>
      </p:sp>
      <p:sp>
        <p:nvSpPr>
          <p:cNvPr id="7172" name="Rectangle 2051">
            <a:extLst>
              <a:ext uri="{FF2B5EF4-FFF2-40B4-BE49-F238E27FC236}">
                <a16:creationId xmlns:a16="http://schemas.microsoft.com/office/drawing/2014/main" id="{3E5F2D72-49D7-43AF-8E27-7E341D2FEF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4459287"/>
          </a:xfrm>
        </p:spPr>
        <p:txBody>
          <a:bodyPr/>
          <a:lstStyle/>
          <a:p>
            <a:pPr lvl="1" eaLnBrk="1" hangingPunct="1"/>
            <a:r>
              <a:rPr lang="en-US" altLang="en-US" sz="2400"/>
              <a:t>Art Collections 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chemeClr val="tx2"/>
                </a:solidFill>
              </a:rPr>
              <a:t>e.g. Fine Arts Museum of San Francisco</a:t>
            </a:r>
          </a:p>
          <a:p>
            <a:pPr lvl="1" eaLnBrk="1" hangingPunct="1"/>
            <a:r>
              <a:rPr lang="en-US" altLang="en-US" sz="2400"/>
              <a:t>Medical Image Databases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A50021"/>
                </a:solidFill>
              </a:rPr>
              <a:t>CT, MRI, Ultrasound, The Visible Human</a:t>
            </a:r>
          </a:p>
          <a:p>
            <a:pPr lvl="1" eaLnBrk="1" hangingPunct="1"/>
            <a:r>
              <a:rPr lang="en-US" altLang="en-US" sz="2400"/>
              <a:t>Scientific Databases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008000"/>
                </a:solidFill>
              </a:rPr>
              <a:t>e.g. Earth Sciences</a:t>
            </a:r>
          </a:p>
          <a:p>
            <a:pPr lvl="1" eaLnBrk="1" hangingPunct="1"/>
            <a:r>
              <a:rPr lang="en-US" altLang="en-US" sz="2400"/>
              <a:t>General Image Collections for Licensing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chemeClr val="folHlink"/>
                </a:solidFill>
              </a:rPr>
              <a:t>Corbis, Getty Images</a:t>
            </a:r>
          </a:p>
          <a:p>
            <a:pPr lvl="1" eaLnBrk="1" hangingPunct="1"/>
            <a:r>
              <a:rPr lang="en-US" altLang="en-US" sz="2400"/>
              <a:t>The World Wide Web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7030A0"/>
                </a:solidFill>
              </a:rPr>
              <a:t>Google, Microsoft, etc</a:t>
            </a:r>
          </a:p>
        </p:txBody>
      </p:sp>
    </p:spTree>
    <p:extLst>
      <p:ext uri="{BB962C8B-B14F-4D97-AF65-F5344CB8AC3E}">
        <p14:creationId xmlns:p14="http://schemas.microsoft.com/office/powerpoint/2010/main" val="34412855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>
            <a:extLst>
              <a:ext uri="{FF2B5EF4-FFF2-40B4-BE49-F238E27FC236}">
                <a16:creationId xmlns:a16="http://schemas.microsoft.com/office/drawing/2014/main" id="{208AE18D-56A5-4907-9EB3-06735BAAE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0C91C2A-1D60-44B7-BB46-9ED5F6860E48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61</a:t>
            </a:fld>
            <a:endParaRPr lang="en-US" altLang="en-US" sz="14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98C8A43-9708-4420-9F7F-C2B627A000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800975" cy="1143000"/>
          </a:xfrm>
        </p:spPr>
        <p:txBody>
          <a:bodyPr lIns="0" rIns="0"/>
          <a:lstStyle/>
          <a:p>
            <a:pPr eaLnBrk="1" hangingPunct="1"/>
            <a:r>
              <a:rPr lang="en-US" altLang="en-US" sz="3600">
                <a:solidFill>
                  <a:schemeClr val="hlink"/>
                </a:solidFill>
                <a:latin typeface="Times (PCL6)" pitchFamily="18" charset="0"/>
              </a:rPr>
              <a:t>What is a query?</a:t>
            </a:r>
            <a:endParaRPr lang="en-US" altLang="en-US" sz="4000">
              <a:solidFill>
                <a:schemeClr val="hlink"/>
              </a:solidFill>
            </a:endParaRP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B516E9E1-5504-4C7C-91B6-01331B448A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Font typeface="Wingdings" panose="05000000000000000000" pitchFamily="2" charset="2"/>
              <a:buNone/>
            </a:pPr>
            <a:endParaRPr lang="en-US" altLang="en-US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en-US"/>
              <a:t>an </a:t>
            </a:r>
            <a:r>
              <a:rPr lang="en-US" altLang="en-US">
                <a:solidFill>
                  <a:srgbClr val="008000"/>
                </a:solidFill>
              </a:rPr>
              <a:t>image</a:t>
            </a:r>
            <a:r>
              <a:rPr lang="en-US" altLang="en-US"/>
              <a:t> you already have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endParaRPr lang="en-US" altLang="en-US">
              <a:solidFill>
                <a:srgbClr val="A50021"/>
              </a:solidFill>
            </a:endParaRPr>
          </a:p>
          <a:p>
            <a:pPr lvl="1" eaLnBrk="1" hangingPunct="1"/>
            <a:r>
              <a:rPr lang="en-US" altLang="en-US"/>
              <a:t>a rough </a:t>
            </a:r>
            <a:r>
              <a:rPr lang="en-US" altLang="en-US">
                <a:solidFill>
                  <a:srgbClr val="008000"/>
                </a:solidFill>
              </a:rPr>
              <a:t>sketch</a:t>
            </a:r>
            <a:r>
              <a:rPr lang="en-US" altLang="en-US"/>
              <a:t> you draw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   </a:t>
            </a:r>
            <a:endParaRPr lang="en-US" altLang="en-US">
              <a:solidFill>
                <a:schemeClr val="folHlink"/>
              </a:solidFill>
            </a:endParaRPr>
          </a:p>
          <a:p>
            <a:pPr lvl="1" eaLnBrk="1" hangingPunct="1"/>
            <a:r>
              <a:rPr lang="en-US" altLang="en-US"/>
              <a:t>a </a:t>
            </a:r>
            <a:r>
              <a:rPr lang="en-US" altLang="en-US">
                <a:solidFill>
                  <a:srgbClr val="008000"/>
                </a:solidFill>
              </a:rPr>
              <a:t>symbolic description</a:t>
            </a:r>
            <a:r>
              <a:rPr lang="en-US" altLang="en-US"/>
              <a:t> of what you want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   </a:t>
            </a:r>
            <a:r>
              <a:rPr lang="en-US" altLang="en-US">
                <a:solidFill>
                  <a:schemeClr val="folHlink"/>
                </a:solidFill>
              </a:rPr>
              <a:t>e.g. an image of a man and a woman on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folHlink"/>
                </a:solidFill>
              </a:rPr>
              <a:t>   a beach</a:t>
            </a:r>
          </a:p>
        </p:txBody>
      </p:sp>
    </p:spTree>
    <p:extLst>
      <p:ext uri="{BB962C8B-B14F-4D97-AF65-F5344CB8AC3E}">
        <p14:creationId xmlns:p14="http://schemas.microsoft.com/office/powerpoint/2010/main" val="4641474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>
            <a:extLst>
              <a:ext uri="{FF2B5EF4-FFF2-40B4-BE49-F238E27FC236}">
                <a16:creationId xmlns:a16="http://schemas.microsoft.com/office/drawing/2014/main" id="{48381E1D-E5A6-45EE-B9D7-2FBFBD16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32C7A6E-9406-4730-A1C6-73D4C14BB9F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62</a:t>
            </a:fld>
            <a:endParaRPr lang="en-US" altLang="en-US" sz="14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3A2C66B-09AD-4373-BFF9-747FC704D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Some Systems You Can Try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B40E8A37-B0E3-4342-9DA7-DEFD56643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3124200"/>
            <a:ext cx="8366125" cy="295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en-US" sz="2400" dirty="0"/>
              <a:t> Corbis sells sold high-quality images for use in advertising,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/>
              <a:t>   marketing, illustrating, etc. </a:t>
            </a:r>
            <a:r>
              <a:rPr lang="en-US" altLang="en-US" sz="2400" dirty="0">
                <a:solidFill>
                  <a:srgbClr val="FF0000"/>
                </a:solidFill>
              </a:rPr>
              <a:t>Corbis was sold to a Chinese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   company, but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 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Getty images now provides the image sales.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en-US" sz="2400" dirty="0"/>
              <a:t> </a:t>
            </a:r>
            <a:r>
              <a:rPr lang="en-US" altLang="en-US" sz="1800" dirty="0">
                <a:hlinkClick r:id="rId2"/>
              </a:rPr>
              <a:t>http://www.gettyimages.com/search/2/image?excludenudity=true&amp;sort=best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endParaRPr lang="en-US" altLang="en-US" sz="1800" dirty="0"/>
          </a:p>
        </p:txBody>
      </p:sp>
      <p:cxnSp>
        <p:nvCxnSpPr>
          <p:cNvPr id="9221" name="Straight Connector 2">
            <a:extLst>
              <a:ext uri="{FF2B5EF4-FFF2-40B4-BE49-F238E27FC236}">
                <a16:creationId xmlns:a16="http://schemas.microsoft.com/office/drawing/2014/main" id="{ECA54A4B-CD05-4910-9BBE-E7ED28B3CE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3236913"/>
            <a:ext cx="457200" cy="304800"/>
          </a:xfrm>
          <a:prstGeom prst="line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666357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A5DA338A-3A33-4C49-90DD-3EEDBFB11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Google Image</a:t>
            </a:r>
          </a:p>
        </p:txBody>
      </p:sp>
      <p:sp>
        <p:nvSpPr>
          <p:cNvPr id="10243" name="Slide Number Placeholder 2">
            <a:extLst>
              <a:ext uri="{FF2B5EF4-FFF2-40B4-BE49-F238E27FC236}">
                <a16:creationId xmlns:a16="http://schemas.microsoft.com/office/drawing/2014/main" id="{2003ADCA-751D-4730-BA11-EB59DD406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2994D8E-B550-4FA5-8AFB-DC7AAC5FB93B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63</a:t>
            </a:fld>
            <a:endParaRPr lang="en-US" altLang="en-US" sz="1400"/>
          </a:p>
        </p:txBody>
      </p:sp>
      <p:sp>
        <p:nvSpPr>
          <p:cNvPr id="10244" name="TextBox 3">
            <a:extLst>
              <a:ext uri="{FF2B5EF4-FFF2-40B4-BE49-F238E27FC236}">
                <a16:creationId xmlns:a16="http://schemas.microsoft.com/office/drawing/2014/main" id="{D431C9E4-DEA2-44B3-8C83-35FE5FD2A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67000"/>
            <a:ext cx="53371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Google 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hlinkClick r:id="rId2"/>
              </a:rPr>
              <a:t>http://www.google.com/imghp</a:t>
            </a: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45" name="TextBox 1">
            <a:extLst>
              <a:ext uri="{FF2B5EF4-FFF2-40B4-BE49-F238E27FC236}">
                <a16:creationId xmlns:a16="http://schemas.microsoft.com/office/drawing/2014/main" id="{6C715C76-C5B5-4D38-BAF0-06369E1C7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237038"/>
            <a:ext cx="2960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Try the camera icon.</a:t>
            </a:r>
          </a:p>
        </p:txBody>
      </p:sp>
    </p:spTree>
    <p:extLst>
      <p:ext uri="{BB962C8B-B14F-4D97-AF65-F5344CB8AC3E}">
        <p14:creationId xmlns:p14="http://schemas.microsoft.com/office/powerpoint/2010/main" val="36063659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3AE2D83B-CF8B-4F7C-A62C-7AE3BD374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Microsoft Bing</a:t>
            </a:r>
          </a:p>
        </p:txBody>
      </p:sp>
      <p:sp>
        <p:nvSpPr>
          <p:cNvPr id="11267" name="Slide Number Placeholder 2">
            <a:extLst>
              <a:ext uri="{FF2B5EF4-FFF2-40B4-BE49-F238E27FC236}">
                <a16:creationId xmlns:a16="http://schemas.microsoft.com/office/drawing/2014/main" id="{CE61C9D1-6FAF-43AC-B40C-4268E476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D364261-CF5C-4887-9CE1-0EFED100CDC8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64</a:t>
            </a:fld>
            <a:endParaRPr lang="en-US" altLang="en-US" sz="1400"/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406D0CF1-4D22-4071-903F-9C2934C0E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67000"/>
            <a:ext cx="5337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</a:t>
            </a:r>
            <a:r>
              <a:rPr lang="en-US" altLang="en-US" sz="2400">
                <a:hlinkClick r:id="rId2"/>
              </a:rPr>
              <a:t>http://www.bing.com/</a:t>
            </a: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5889792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>
            <a:extLst>
              <a:ext uri="{FF2B5EF4-FFF2-40B4-BE49-F238E27FC236}">
                <a16:creationId xmlns:a16="http://schemas.microsoft.com/office/drawing/2014/main" id="{12C61AC1-5BBE-47A7-B6F2-79C7B8A2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6C7B252-F9CE-4E8A-B3B4-8B54FB924A95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65</a:t>
            </a:fld>
            <a:endParaRPr lang="en-US" altLang="en-US" sz="1400"/>
          </a:p>
        </p:txBody>
      </p:sp>
      <p:sp>
        <p:nvSpPr>
          <p:cNvPr id="12291" name="Rectangle 1026">
            <a:extLst>
              <a:ext uri="{FF2B5EF4-FFF2-40B4-BE49-F238E27FC236}">
                <a16:creationId xmlns:a16="http://schemas.microsoft.com/office/drawing/2014/main" id="{76191F4D-8BF2-4133-98EF-5AB549AFDD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Problem with Text-Based Search</a:t>
            </a:r>
          </a:p>
        </p:txBody>
      </p:sp>
      <p:sp>
        <p:nvSpPr>
          <p:cNvPr id="12292" name="Text Box 1028">
            <a:extLst>
              <a:ext uri="{FF2B5EF4-FFF2-40B4-BE49-F238E27FC236}">
                <a16:creationId xmlns:a16="http://schemas.microsoft.com/office/drawing/2014/main" id="{51799FC2-B997-4D2F-BDA0-823EFA775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514600"/>
            <a:ext cx="71961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Retrieval for pigs for the color chapter of my book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Small company (was called Ditto)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Allows you to search for pictures from web pages</a:t>
            </a:r>
          </a:p>
        </p:txBody>
      </p:sp>
      <p:pic>
        <p:nvPicPr>
          <p:cNvPr id="12293" name="Picture 1029" descr="nopigs">
            <a:extLst>
              <a:ext uri="{FF2B5EF4-FFF2-40B4-BE49-F238E27FC236}">
                <a16:creationId xmlns:a16="http://schemas.microsoft.com/office/drawing/2014/main" id="{C0229D45-BB06-4962-A659-747628CCF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648200"/>
            <a:ext cx="2514600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030" descr="pigs1">
            <a:extLst>
              <a:ext uri="{FF2B5EF4-FFF2-40B4-BE49-F238E27FC236}">
                <a16:creationId xmlns:a16="http://schemas.microsoft.com/office/drawing/2014/main" id="{AD34C2C9-8BA7-45BA-A341-A1F50E353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667250"/>
            <a:ext cx="2743200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3283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>
            <a:extLst>
              <a:ext uri="{FF2B5EF4-FFF2-40B4-BE49-F238E27FC236}">
                <a16:creationId xmlns:a16="http://schemas.microsoft.com/office/drawing/2014/main" id="{48DAFB91-A054-436D-A162-6D24F1F55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59E3A5E-57EA-4AEE-8F6C-EC91D0430F6D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66</a:t>
            </a:fld>
            <a:endParaRPr lang="en-US" altLang="en-US" sz="14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5C9FB49C-0FBF-4E07-AEDE-A7676BC5D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</a:rPr>
              <a:t> Features</a:t>
            </a:r>
          </a:p>
        </p:txBody>
      </p:sp>
      <p:sp>
        <p:nvSpPr>
          <p:cNvPr id="13316" name="Rectangle 7">
            <a:extLst>
              <a:ext uri="{FF2B5EF4-FFF2-40B4-BE49-F238E27FC236}">
                <a16:creationId xmlns:a16="http://schemas.microsoft.com/office/drawing/2014/main" id="{774CE6ED-995A-4A30-AD30-99E1BFA48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3317" name="Rectangle 9">
            <a:extLst>
              <a:ext uri="{FF2B5EF4-FFF2-40B4-BE49-F238E27FC236}">
                <a16:creationId xmlns:a16="http://schemas.microsoft.com/office/drawing/2014/main" id="{F4347278-E527-43FD-8BB8-86492BB27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3318" name="Text Box 14">
            <a:extLst>
              <a:ext uri="{FF2B5EF4-FFF2-40B4-BE49-F238E27FC236}">
                <a16:creationId xmlns:a16="http://schemas.microsoft.com/office/drawing/2014/main" id="{DF5D06D8-A187-4775-8769-E5C10EB65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2401888"/>
            <a:ext cx="7400925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latin typeface="Script MT Bold" panose="03040602040607080904" pitchFamily="66" charset="0"/>
              </a:rPr>
              <a:t> </a:t>
            </a:r>
            <a:r>
              <a:rPr lang="en-US" altLang="en-US" sz="2400">
                <a:latin typeface="Arial" panose="020B0604020202020204" pitchFamily="34" charset="0"/>
              </a:rPr>
              <a:t>Color </a:t>
            </a:r>
            <a:r>
              <a:rPr lang="en-US" altLang="en-US" sz="2400">
                <a:solidFill>
                  <a:srgbClr val="A50021"/>
                </a:solidFill>
                <a:latin typeface="Arial" panose="020B0604020202020204" pitchFamily="34" charset="0"/>
              </a:rPr>
              <a:t>  (histograms, gridded layout, wavelets)</a:t>
            </a: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latin typeface="Arial" panose="020B0604020202020204" pitchFamily="34" charset="0"/>
              </a:rPr>
              <a:t> Texture </a:t>
            </a:r>
            <a:r>
              <a:rPr lang="en-US" altLang="en-US" sz="2400">
                <a:solidFill>
                  <a:srgbClr val="008000"/>
                </a:solidFill>
                <a:latin typeface="Arial" panose="020B0604020202020204" pitchFamily="34" charset="0"/>
              </a:rPr>
              <a:t>(Laws, Gabor filters, local binary pattern)</a:t>
            </a: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latin typeface="Arial" panose="020B0604020202020204" pitchFamily="34" charset="0"/>
              </a:rPr>
              <a:t> Shape </a:t>
            </a: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(first segment the image, then use statistical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              </a:t>
            </a: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or structural shape similarity measures)</a:t>
            </a: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latin typeface="Arial" panose="020B0604020202020204" pitchFamily="34" charset="0"/>
              </a:rPr>
              <a:t> Objects and their Relationships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  </a:t>
            </a:r>
            <a:r>
              <a:rPr lang="en-US" altLang="en-US" sz="2400">
                <a:solidFill>
                  <a:schemeClr val="hlink"/>
                </a:solidFill>
                <a:latin typeface="Arial" panose="020B0604020202020204" pitchFamily="34" charset="0"/>
              </a:rPr>
              <a:t>This is the most powerful, but you have to be able to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Arial" panose="020B0604020202020204" pitchFamily="34" charset="0"/>
              </a:rPr>
              <a:t>   recognize the objects!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3931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>
            <a:extLst>
              <a:ext uri="{FF2B5EF4-FFF2-40B4-BE49-F238E27FC236}">
                <a16:creationId xmlns:a16="http://schemas.microsoft.com/office/drawing/2014/main" id="{F912FDEE-96A8-4BF7-B2ED-10FF3540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6DCFA69-31C3-4CA1-8F17-CABC0C4B95C2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67</a:t>
            </a:fld>
            <a:endParaRPr lang="en-US" altLang="en-US" sz="1400"/>
          </a:p>
        </p:txBody>
      </p:sp>
      <p:sp>
        <p:nvSpPr>
          <p:cNvPr id="14339" name="Rectangle 1026">
            <a:extLst>
              <a:ext uri="{FF2B5EF4-FFF2-40B4-BE49-F238E27FC236}">
                <a16:creationId xmlns:a16="http://schemas.microsoft.com/office/drawing/2014/main" id="{9FAAE44C-F47D-4600-9380-DF77B13359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Color Histograms</a:t>
            </a:r>
          </a:p>
        </p:txBody>
      </p:sp>
      <p:sp>
        <p:nvSpPr>
          <p:cNvPr id="14340" name="Rectangle 1027">
            <a:extLst>
              <a:ext uri="{FF2B5EF4-FFF2-40B4-BE49-F238E27FC236}">
                <a16:creationId xmlns:a16="http://schemas.microsoft.com/office/drawing/2014/main" id="{D2687E26-1C68-4F99-A9B2-5943B5281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1" name="Rectangle 1028">
            <a:extLst>
              <a:ext uri="{FF2B5EF4-FFF2-40B4-BE49-F238E27FC236}">
                <a16:creationId xmlns:a16="http://schemas.microsoft.com/office/drawing/2014/main" id="{7200A792-2E5F-443B-937D-4F01E883D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2" name="Text Box 1030">
            <a:extLst>
              <a:ext uri="{FF2B5EF4-FFF2-40B4-BE49-F238E27FC236}">
                <a16:creationId xmlns:a16="http://schemas.microsoft.com/office/drawing/2014/main" id="{64B17DB9-5531-4D75-98DB-4386BAB37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14343" name="Picture 1031">
            <a:extLst>
              <a:ext uri="{FF2B5EF4-FFF2-40B4-BE49-F238E27FC236}">
                <a16:creationId xmlns:a16="http://schemas.microsoft.com/office/drawing/2014/main" id="{695DD1AA-3F1F-4402-B767-5EA59E06C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81200"/>
            <a:ext cx="6019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1301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>
            <a:extLst>
              <a:ext uri="{FF2B5EF4-FFF2-40B4-BE49-F238E27FC236}">
                <a16:creationId xmlns:a16="http://schemas.microsoft.com/office/drawing/2014/main" id="{A30ECFDD-DA6C-42EA-B978-CE6EDE1E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29BDBBF-9C07-4A6F-9DAE-282C6EF4E855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68</a:t>
            </a:fld>
            <a:endParaRPr lang="en-US" altLang="en-US" sz="1400"/>
          </a:p>
        </p:txBody>
      </p:sp>
      <p:sp>
        <p:nvSpPr>
          <p:cNvPr id="15363" name="Rectangle 1026">
            <a:extLst>
              <a:ext uri="{FF2B5EF4-FFF2-40B4-BE49-F238E27FC236}">
                <a16:creationId xmlns:a16="http://schemas.microsoft.com/office/drawing/2014/main" id="{310A6EC0-FEF3-4A7A-9684-DEB8DB1752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Gridded Color</a:t>
            </a:r>
          </a:p>
        </p:txBody>
      </p:sp>
      <p:pic>
        <p:nvPicPr>
          <p:cNvPr id="15364" name="Picture 1027" descr="pigs1">
            <a:extLst>
              <a:ext uri="{FF2B5EF4-FFF2-40B4-BE49-F238E27FC236}">
                <a16:creationId xmlns:a16="http://schemas.microsoft.com/office/drawing/2014/main" id="{C486B7B9-254A-4E59-AB30-0416FC6C7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00400"/>
            <a:ext cx="3505200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028" descr="pigsCorbis">
            <a:extLst>
              <a:ext uri="{FF2B5EF4-FFF2-40B4-BE49-F238E27FC236}">
                <a16:creationId xmlns:a16="http://schemas.microsoft.com/office/drawing/2014/main" id="{03C46C17-0665-45C6-853F-35D32944B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200400"/>
            <a:ext cx="3378200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1029">
            <a:extLst>
              <a:ext uri="{FF2B5EF4-FFF2-40B4-BE49-F238E27FC236}">
                <a16:creationId xmlns:a16="http://schemas.microsoft.com/office/drawing/2014/main" id="{4B5B4FBE-C911-423A-8D7F-4C5721F2A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200400"/>
            <a:ext cx="35052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5367" name="Rectangle 1030">
            <a:extLst>
              <a:ext uri="{FF2B5EF4-FFF2-40B4-BE49-F238E27FC236}">
                <a16:creationId xmlns:a16="http://schemas.microsoft.com/office/drawing/2014/main" id="{B7D19619-2901-47E6-91E2-4F50AD7A0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200400"/>
            <a:ext cx="33528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5368" name="Line 1031">
            <a:extLst>
              <a:ext uri="{FF2B5EF4-FFF2-40B4-BE49-F238E27FC236}">
                <a16:creationId xmlns:a16="http://schemas.microsoft.com/office/drawing/2014/main" id="{22450D80-179E-4D20-905A-B003789EB3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4267200"/>
            <a:ext cx="3505200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69" name="Line 1032">
            <a:extLst>
              <a:ext uri="{FF2B5EF4-FFF2-40B4-BE49-F238E27FC236}">
                <a16:creationId xmlns:a16="http://schemas.microsoft.com/office/drawing/2014/main" id="{8A9C88BB-B09B-433D-831F-B7AD975EA1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267200"/>
            <a:ext cx="3352800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0" name="Line 1033">
            <a:extLst>
              <a:ext uri="{FF2B5EF4-FFF2-40B4-BE49-F238E27FC236}">
                <a16:creationId xmlns:a16="http://schemas.microsoft.com/office/drawing/2014/main" id="{15DB907C-93B7-477D-BB4A-BF7DA27DAE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200400"/>
            <a:ext cx="0" cy="22098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1" name="Line 1034">
            <a:extLst>
              <a:ext uri="{FF2B5EF4-FFF2-40B4-BE49-F238E27FC236}">
                <a16:creationId xmlns:a16="http://schemas.microsoft.com/office/drawing/2014/main" id="{48EF4AAD-4D60-4BC9-A9CF-FB211BB6DD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200400"/>
            <a:ext cx="0" cy="22098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2" name="Text Box 1035">
            <a:extLst>
              <a:ext uri="{FF2B5EF4-FFF2-40B4-BE49-F238E27FC236}">
                <a16:creationId xmlns:a16="http://schemas.microsoft.com/office/drawing/2014/main" id="{5E75D3C0-5AB4-423D-ACCD-EB1C3F8E1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133600"/>
            <a:ext cx="7646988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Gridded color distance is the sum of the color distances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in each of the corresponding grid squares.</a:t>
            </a:r>
          </a:p>
        </p:txBody>
      </p:sp>
      <p:sp>
        <p:nvSpPr>
          <p:cNvPr id="15373" name="Text Box 1036">
            <a:extLst>
              <a:ext uri="{FF2B5EF4-FFF2-40B4-BE49-F238E27FC236}">
                <a16:creationId xmlns:a16="http://schemas.microsoft.com/office/drawing/2014/main" id="{54105929-84A4-413B-B847-C5B00CB47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791200"/>
            <a:ext cx="8455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A50021"/>
                </a:solidFill>
              </a:rPr>
              <a:t>What color distance would you use for a pair of grid squares?</a:t>
            </a:r>
          </a:p>
        </p:txBody>
      </p:sp>
      <p:sp>
        <p:nvSpPr>
          <p:cNvPr id="15374" name="Text Box 1037">
            <a:extLst>
              <a:ext uri="{FF2B5EF4-FFF2-40B4-BE49-F238E27FC236}">
                <a16:creationId xmlns:a16="http://schemas.microsoft.com/office/drawing/2014/main" id="{08F9997A-5851-46B6-8D58-2CCD34D77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32337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5375" name="Text Box 1038">
            <a:extLst>
              <a:ext uri="{FF2B5EF4-FFF2-40B4-BE49-F238E27FC236}">
                <a16:creationId xmlns:a16="http://schemas.microsoft.com/office/drawing/2014/main" id="{BE7B4113-BDFF-476E-9BC5-C9B998E32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200400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5376" name="Text Box 1039">
            <a:extLst>
              <a:ext uri="{FF2B5EF4-FFF2-40B4-BE49-F238E27FC236}">
                <a16:creationId xmlns:a16="http://schemas.microsoft.com/office/drawing/2014/main" id="{0C8C9A4D-287B-4250-BE53-6BEB9BFF2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200400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5377" name="Text Box 1040">
            <a:extLst>
              <a:ext uri="{FF2B5EF4-FFF2-40B4-BE49-F238E27FC236}">
                <a16:creationId xmlns:a16="http://schemas.microsoft.com/office/drawing/2014/main" id="{973D5BCF-70D3-43EC-A31B-0E663BA6D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31575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5378" name="Text Box 1041">
            <a:extLst>
              <a:ext uri="{FF2B5EF4-FFF2-40B4-BE49-F238E27FC236}">
                <a16:creationId xmlns:a16="http://schemas.microsoft.com/office/drawing/2014/main" id="{C830F25D-5B59-4D71-944A-3AF40FC61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42243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3</a:t>
            </a:r>
          </a:p>
        </p:txBody>
      </p:sp>
      <p:sp>
        <p:nvSpPr>
          <p:cNvPr id="15379" name="Text Box 1042">
            <a:extLst>
              <a:ext uri="{FF2B5EF4-FFF2-40B4-BE49-F238E27FC236}">
                <a16:creationId xmlns:a16="http://schemas.microsoft.com/office/drawing/2014/main" id="{DABAFF5F-AE1E-4C01-8DFF-B9F4FB6D7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42243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3</a:t>
            </a:r>
          </a:p>
        </p:txBody>
      </p:sp>
      <p:sp>
        <p:nvSpPr>
          <p:cNvPr id="15380" name="Text Box 1043">
            <a:extLst>
              <a:ext uri="{FF2B5EF4-FFF2-40B4-BE49-F238E27FC236}">
                <a16:creationId xmlns:a16="http://schemas.microsoft.com/office/drawing/2014/main" id="{C77E4644-669E-479C-8F9E-0D72E777A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42243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4</a:t>
            </a:r>
          </a:p>
        </p:txBody>
      </p:sp>
      <p:sp>
        <p:nvSpPr>
          <p:cNvPr id="15381" name="Text Box 1044">
            <a:extLst>
              <a:ext uri="{FF2B5EF4-FFF2-40B4-BE49-F238E27FC236}">
                <a16:creationId xmlns:a16="http://schemas.microsoft.com/office/drawing/2014/main" id="{DBD59010-425B-47FD-BA0C-F67F23EA0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42243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615439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>
            <a:extLst>
              <a:ext uri="{FF2B5EF4-FFF2-40B4-BE49-F238E27FC236}">
                <a16:creationId xmlns:a16="http://schemas.microsoft.com/office/drawing/2014/main" id="{4538FD9A-0525-4516-8910-4D4614F4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605CBF1-F635-45D2-A71D-025352639FB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69</a:t>
            </a:fld>
            <a:endParaRPr lang="en-US" altLang="en-US" sz="14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1E3248A7-EA86-45CD-95D3-B150842B75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 Color Layout </a:t>
            </a:r>
            <a:br>
              <a:rPr lang="en-US" altLang="en-US" sz="3600"/>
            </a:br>
            <a:r>
              <a:rPr lang="en-US" altLang="en-US" sz="3600"/>
              <a:t> (IBM’s Gridded Color)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7B60A592-CE3D-4558-ADE8-57AB9E425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88CE2368-8A3C-4865-AEFE-E5E2226CE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90" name="Text Box 5">
            <a:extLst>
              <a:ext uri="{FF2B5EF4-FFF2-40B4-BE49-F238E27FC236}">
                <a16:creationId xmlns:a16="http://schemas.microsoft.com/office/drawing/2014/main" id="{732C0585-0F43-4E73-A3D5-F84E7A702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3FEFFF78-7649-4188-9310-CE27AF444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2325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16392" name="Picture 8">
            <a:extLst>
              <a:ext uri="{FF2B5EF4-FFF2-40B4-BE49-F238E27FC236}">
                <a16:creationId xmlns:a16="http://schemas.microsoft.com/office/drawing/2014/main" id="{C9D2436A-4B5B-43C2-9B3D-2A57DB6F1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574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5622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>
            <a:extLst>
              <a:ext uri="{FF2B5EF4-FFF2-40B4-BE49-F238E27FC236}">
                <a16:creationId xmlns:a16="http://schemas.microsoft.com/office/drawing/2014/main" id="{F581CD69-AF4E-4770-846D-403EE6A10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70A6B8F-92D8-43BB-9ADA-8C12C1C386C3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70</a:t>
            </a:fld>
            <a:endParaRPr lang="en-US" altLang="en-US" sz="1400"/>
          </a:p>
        </p:txBody>
      </p:sp>
      <p:sp>
        <p:nvSpPr>
          <p:cNvPr id="17411" name="Rectangle 2050">
            <a:extLst>
              <a:ext uri="{FF2B5EF4-FFF2-40B4-BE49-F238E27FC236}">
                <a16:creationId xmlns:a16="http://schemas.microsoft.com/office/drawing/2014/main" id="{A1D44963-D0FC-4BF1-9EF3-3D5FC8B5D5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Texture Distances</a:t>
            </a:r>
          </a:p>
        </p:txBody>
      </p:sp>
      <p:sp>
        <p:nvSpPr>
          <p:cNvPr id="17412" name="Text Box 2051">
            <a:extLst>
              <a:ext uri="{FF2B5EF4-FFF2-40B4-BE49-F238E27FC236}">
                <a16:creationId xmlns:a16="http://schemas.microsoft.com/office/drawing/2014/main" id="{FE83D1F7-412E-4F09-BF7F-7FB452D4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514600"/>
            <a:ext cx="7586663" cy="2657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Pick and Click (user clicks on a pixel and system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 retrieves images that have in them a region with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 similar texture to the region surrounding it.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Gridded (just like gridded color, but use texture).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Histogram-based (e.g. compare the LBP histograms).</a:t>
            </a:r>
          </a:p>
        </p:txBody>
      </p:sp>
    </p:spTree>
    <p:extLst>
      <p:ext uri="{BB962C8B-B14F-4D97-AF65-F5344CB8AC3E}">
        <p14:creationId xmlns:p14="http://schemas.microsoft.com/office/powerpoint/2010/main" val="10865837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>
            <a:extLst>
              <a:ext uri="{FF2B5EF4-FFF2-40B4-BE49-F238E27FC236}">
                <a16:creationId xmlns:a16="http://schemas.microsoft.com/office/drawing/2014/main" id="{BCFF710F-8C2E-430E-AAD8-5F232F30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3754F38-AA6B-4328-ACB4-A082F97A8510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71</a:t>
            </a:fld>
            <a:endParaRPr lang="en-US" altLang="en-US" sz="1400"/>
          </a:p>
        </p:txBody>
      </p:sp>
      <p:sp>
        <p:nvSpPr>
          <p:cNvPr id="18435" name="Rectangle 1026">
            <a:extLst>
              <a:ext uri="{FF2B5EF4-FFF2-40B4-BE49-F238E27FC236}">
                <a16:creationId xmlns:a16="http://schemas.microsoft.com/office/drawing/2014/main" id="{280F461C-CB10-4C49-9B01-A01CD6DB5C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Laws Texture</a:t>
            </a:r>
          </a:p>
        </p:txBody>
      </p:sp>
      <p:sp>
        <p:nvSpPr>
          <p:cNvPr id="18436" name="Rectangle 1027">
            <a:extLst>
              <a:ext uri="{FF2B5EF4-FFF2-40B4-BE49-F238E27FC236}">
                <a16:creationId xmlns:a16="http://schemas.microsoft.com/office/drawing/2014/main" id="{BCB88A4C-FB2F-47D8-BF4A-D1C74BEC5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8437" name="Rectangle 1028">
            <a:extLst>
              <a:ext uri="{FF2B5EF4-FFF2-40B4-BE49-F238E27FC236}">
                <a16:creationId xmlns:a16="http://schemas.microsoft.com/office/drawing/2014/main" id="{938594C1-BA93-43EF-BBA7-AAEBB012E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8438" name="Text Box 1029">
            <a:extLst>
              <a:ext uri="{FF2B5EF4-FFF2-40B4-BE49-F238E27FC236}">
                <a16:creationId xmlns:a16="http://schemas.microsoft.com/office/drawing/2014/main" id="{E10EA2D8-0E66-4797-944D-F3AA9C20A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18439" name="Text Box 1030">
            <a:extLst>
              <a:ext uri="{FF2B5EF4-FFF2-40B4-BE49-F238E27FC236}">
                <a16:creationId xmlns:a16="http://schemas.microsoft.com/office/drawing/2014/main" id="{1634D4E4-B28C-4822-9E29-DC2DE59C9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21732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18440" name="Picture 1031">
            <a:extLst>
              <a:ext uri="{FF2B5EF4-FFF2-40B4-BE49-F238E27FC236}">
                <a16:creationId xmlns:a16="http://schemas.microsoft.com/office/drawing/2014/main" id="{0AD4676B-700B-4D85-AAB1-74852AF93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81200"/>
            <a:ext cx="6019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1662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>
            <a:extLst>
              <a:ext uri="{FF2B5EF4-FFF2-40B4-BE49-F238E27FC236}">
                <a16:creationId xmlns:a16="http://schemas.microsoft.com/office/drawing/2014/main" id="{1CDBD03A-3A87-48A2-A957-E709CF5B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1EA2F55-16F1-48E0-A8E6-4D01AC5B568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72</a:t>
            </a:fld>
            <a:endParaRPr lang="en-US" altLang="en-US" sz="1400"/>
          </a:p>
        </p:txBody>
      </p:sp>
      <p:sp>
        <p:nvSpPr>
          <p:cNvPr id="19459" name="Rectangle 2050">
            <a:extLst>
              <a:ext uri="{FF2B5EF4-FFF2-40B4-BE49-F238E27FC236}">
                <a16:creationId xmlns:a16="http://schemas.microsoft.com/office/drawing/2014/main" id="{2DAD4333-F163-43B8-946A-F7274D11E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Shape Distances</a:t>
            </a:r>
          </a:p>
        </p:txBody>
      </p:sp>
      <p:sp>
        <p:nvSpPr>
          <p:cNvPr id="19460" name="Text Box 2051">
            <a:extLst>
              <a:ext uri="{FF2B5EF4-FFF2-40B4-BE49-F238E27FC236}">
                <a16:creationId xmlns:a16="http://schemas.microsoft.com/office/drawing/2014/main" id="{00414F0A-725A-4806-B9EF-B6D4ADA95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514600"/>
            <a:ext cx="7424738" cy="2657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</a:t>
            </a:r>
            <a:r>
              <a:rPr lang="en-US" altLang="en-US" sz="2400">
                <a:solidFill>
                  <a:schemeClr val="tx2"/>
                </a:solidFill>
              </a:rPr>
              <a:t>Shape goes one step further than color and texture.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It requires identification of regions to compare.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There have been many shape similarity measures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 suggested for pattern recognition that can be used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 to construct shape distance measures.</a:t>
            </a:r>
          </a:p>
        </p:txBody>
      </p:sp>
    </p:spTree>
    <p:extLst>
      <p:ext uri="{BB962C8B-B14F-4D97-AF65-F5344CB8AC3E}">
        <p14:creationId xmlns:p14="http://schemas.microsoft.com/office/powerpoint/2010/main" val="41033459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>
            <a:extLst>
              <a:ext uri="{FF2B5EF4-FFF2-40B4-BE49-F238E27FC236}">
                <a16:creationId xmlns:a16="http://schemas.microsoft.com/office/drawing/2014/main" id="{FD273945-C473-40E5-A967-C1E8B56B3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DFE47CC-04E3-4E3B-B8BE-35285A7AA904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73</a:t>
            </a:fld>
            <a:endParaRPr lang="en-US" altLang="en-US" sz="14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950BBC63-91B5-46F2-BF5F-6ECB6CB10D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Global Shape Properties:</a:t>
            </a:r>
            <a:br>
              <a:rPr lang="en-US" altLang="en-US"/>
            </a:br>
            <a:r>
              <a:rPr lang="en-US" altLang="en-US"/>
              <a:t>Projection Matching</a:t>
            </a:r>
          </a:p>
        </p:txBody>
      </p:sp>
      <p:sp>
        <p:nvSpPr>
          <p:cNvPr id="20484" name="Text Box 5">
            <a:extLst>
              <a:ext uri="{FF2B5EF4-FFF2-40B4-BE49-F238E27FC236}">
                <a16:creationId xmlns:a16="http://schemas.microsoft.com/office/drawing/2014/main" id="{6955CC77-0B65-48C4-B60C-5694E9B4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2395538"/>
            <a:ext cx="227965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485" name="Rectangle 6">
            <a:extLst>
              <a:ext uri="{FF2B5EF4-FFF2-40B4-BE49-F238E27FC236}">
                <a16:creationId xmlns:a16="http://schemas.microsoft.com/office/drawing/2014/main" id="{F7CDA848-C8E1-46ED-8F7B-62E5359E3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514600"/>
            <a:ext cx="22860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486" name="Line 7">
            <a:extLst>
              <a:ext uri="{FF2B5EF4-FFF2-40B4-BE49-F238E27FC236}">
                <a16:creationId xmlns:a16="http://schemas.microsoft.com/office/drawing/2014/main" id="{4EB2891B-2E59-499A-9409-7CF5FF29A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87" name="Line 8">
            <a:extLst>
              <a:ext uri="{FF2B5EF4-FFF2-40B4-BE49-F238E27FC236}">
                <a16:creationId xmlns:a16="http://schemas.microsoft.com/office/drawing/2014/main" id="{EDDF85F3-8D31-4A1D-A239-3EDE9C890AD4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5052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88" name="Line 9">
            <a:extLst>
              <a:ext uri="{FF2B5EF4-FFF2-40B4-BE49-F238E27FC236}">
                <a16:creationId xmlns:a16="http://schemas.microsoft.com/office/drawing/2014/main" id="{573D3FDF-3A12-4C0D-AF93-F2D29EB99E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89" name="Line 10">
            <a:extLst>
              <a:ext uri="{FF2B5EF4-FFF2-40B4-BE49-F238E27FC236}">
                <a16:creationId xmlns:a16="http://schemas.microsoft.com/office/drawing/2014/main" id="{30EA97CA-B37F-47FF-BC9C-633C48A1E4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0" name="Line 11">
            <a:extLst>
              <a:ext uri="{FF2B5EF4-FFF2-40B4-BE49-F238E27FC236}">
                <a16:creationId xmlns:a16="http://schemas.microsoft.com/office/drawing/2014/main" id="{37CA857F-D16B-4191-A6E6-2A7D61DA5064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810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1" name="Line 12">
            <a:extLst>
              <a:ext uri="{FF2B5EF4-FFF2-40B4-BE49-F238E27FC236}">
                <a16:creationId xmlns:a16="http://schemas.microsoft.com/office/drawing/2014/main" id="{5CCFF8B2-F02B-4F91-AC53-52AFB3D42B2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44196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2" name="Line 13">
            <a:extLst>
              <a:ext uri="{FF2B5EF4-FFF2-40B4-BE49-F238E27FC236}">
                <a16:creationId xmlns:a16="http://schemas.microsoft.com/office/drawing/2014/main" id="{D2E60747-E28B-4214-9680-E6C8923AA5C6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41148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3" name="Line 14">
            <a:extLst>
              <a:ext uri="{FF2B5EF4-FFF2-40B4-BE49-F238E27FC236}">
                <a16:creationId xmlns:a16="http://schemas.microsoft.com/office/drawing/2014/main" id="{801BB192-5545-4D8B-AA21-FFDE1EB46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4" name="Line 15">
            <a:extLst>
              <a:ext uri="{FF2B5EF4-FFF2-40B4-BE49-F238E27FC236}">
                <a16:creationId xmlns:a16="http://schemas.microsoft.com/office/drawing/2014/main" id="{980CA4CE-6DAD-4F06-B7ED-7AC41E3231B5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5" name="Line 16">
            <a:extLst>
              <a:ext uri="{FF2B5EF4-FFF2-40B4-BE49-F238E27FC236}">
                <a16:creationId xmlns:a16="http://schemas.microsoft.com/office/drawing/2014/main" id="{F7C2C986-1D83-441E-B619-4005AC22EDBD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2004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6" name="Line 17">
            <a:extLst>
              <a:ext uri="{FF2B5EF4-FFF2-40B4-BE49-F238E27FC236}">
                <a16:creationId xmlns:a16="http://schemas.microsoft.com/office/drawing/2014/main" id="{3BC3C7F8-DE36-44C4-8725-65AEAD271EB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28194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7" name="Rectangle 18">
            <a:extLst>
              <a:ext uri="{FF2B5EF4-FFF2-40B4-BE49-F238E27FC236}">
                <a16:creationId xmlns:a16="http://schemas.microsoft.com/office/drawing/2014/main" id="{A85295BE-D400-4FDB-9BC8-2B273D383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819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498" name="Rectangle 19">
            <a:extLst>
              <a:ext uri="{FF2B5EF4-FFF2-40B4-BE49-F238E27FC236}">
                <a16:creationId xmlns:a16="http://schemas.microsoft.com/office/drawing/2014/main" id="{9D01B671-FC40-43F0-B346-4E9FC7467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819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499" name="Rectangle 20">
            <a:extLst>
              <a:ext uri="{FF2B5EF4-FFF2-40B4-BE49-F238E27FC236}">
                <a16:creationId xmlns:a16="http://schemas.microsoft.com/office/drawing/2014/main" id="{5DB2950B-90A2-402D-B306-4C9A86751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819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0" name="Rectangle 21">
            <a:extLst>
              <a:ext uri="{FF2B5EF4-FFF2-40B4-BE49-F238E27FC236}">
                <a16:creationId xmlns:a16="http://schemas.microsoft.com/office/drawing/2014/main" id="{7FE029C8-AFA7-4157-B386-0EC936937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819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1" name="Rectangle 22">
            <a:extLst>
              <a:ext uri="{FF2B5EF4-FFF2-40B4-BE49-F238E27FC236}">
                <a16:creationId xmlns:a16="http://schemas.microsoft.com/office/drawing/2014/main" id="{7C665B30-7E25-4E9F-B77E-061125114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200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2" name="Rectangle 23">
            <a:extLst>
              <a:ext uri="{FF2B5EF4-FFF2-40B4-BE49-F238E27FC236}">
                <a16:creationId xmlns:a16="http://schemas.microsoft.com/office/drawing/2014/main" id="{22F33F41-83B1-4E4B-B5F4-383B1F445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5052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3" name="Rectangle 24">
            <a:extLst>
              <a:ext uri="{FF2B5EF4-FFF2-40B4-BE49-F238E27FC236}">
                <a16:creationId xmlns:a16="http://schemas.microsoft.com/office/drawing/2014/main" id="{AE278079-9E66-441D-8682-3C76809B7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8100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4" name="Rectangle 25">
            <a:extLst>
              <a:ext uri="{FF2B5EF4-FFF2-40B4-BE49-F238E27FC236}">
                <a16:creationId xmlns:a16="http://schemas.microsoft.com/office/drawing/2014/main" id="{9A0A700D-D936-41D0-8627-D5EA192B7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5052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5" name="Rectangle 26">
            <a:extLst>
              <a:ext uri="{FF2B5EF4-FFF2-40B4-BE49-F238E27FC236}">
                <a16:creationId xmlns:a16="http://schemas.microsoft.com/office/drawing/2014/main" id="{48BF19F4-2310-4117-A288-5F83DBBEC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5052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6" name="Rectangle 28">
            <a:extLst>
              <a:ext uri="{FF2B5EF4-FFF2-40B4-BE49-F238E27FC236}">
                <a16:creationId xmlns:a16="http://schemas.microsoft.com/office/drawing/2014/main" id="{4818C9C7-3EF3-492B-8CAD-7D7DE66EB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8100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7" name="Text Box 30">
            <a:extLst>
              <a:ext uri="{FF2B5EF4-FFF2-40B4-BE49-F238E27FC236}">
                <a16:creationId xmlns:a16="http://schemas.microsoft.com/office/drawing/2014/main" id="{BA315A84-9640-40CE-8DEB-D232E104E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514600"/>
            <a:ext cx="322263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0</a:t>
            </a:r>
          </a:p>
        </p:txBody>
      </p:sp>
      <p:sp>
        <p:nvSpPr>
          <p:cNvPr id="20508" name="Text Box 32">
            <a:extLst>
              <a:ext uri="{FF2B5EF4-FFF2-40B4-BE49-F238E27FC236}">
                <a16:creationId xmlns:a16="http://schemas.microsoft.com/office/drawing/2014/main" id="{DD12676F-1C66-4B18-B44C-4FA3298AA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495800"/>
            <a:ext cx="2203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0   4   3   2   1   0</a:t>
            </a:r>
          </a:p>
        </p:txBody>
      </p:sp>
      <p:sp>
        <p:nvSpPr>
          <p:cNvPr id="20509" name="Text Box 33">
            <a:extLst>
              <a:ext uri="{FF2B5EF4-FFF2-40B4-BE49-F238E27FC236}">
                <a16:creationId xmlns:a16="http://schemas.microsoft.com/office/drawing/2014/main" id="{16899CA7-148D-40C6-8251-8EAD56D02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953000"/>
            <a:ext cx="6926263" cy="831850"/>
          </a:xfrm>
          <a:prstGeom prst="rect">
            <a:avLst/>
          </a:prstGeom>
          <a:noFill/>
          <a:ln w="952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A50021"/>
                </a:solidFill>
              </a:rPr>
              <a:t>In projection matching, the horizontal and vertical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A50021"/>
                </a:solidFill>
              </a:rPr>
              <a:t>projections form a histogram.</a:t>
            </a:r>
          </a:p>
        </p:txBody>
      </p:sp>
      <p:sp>
        <p:nvSpPr>
          <p:cNvPr id="20510" name="Text Box 34">
            <a:extLst>
              <a:ext uri="{FF2B5EF4-FFF2-40B4-BE49-F238E27FC236}">
                <a16:creationId xmlns:a16="http://schemas.microsoft.com/office/drawing/2014/main" id="{F01A51EB-5AA2-47B9-A0F3-6864145E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3206750"/>
            <a:ext cx="28733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Feature Vector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(0,4,1,3,2,0,0,4,3,2,1,0)</a:t>
            </a:r>
          </a:p>
        </p:txBody>
      </p:sp>
      <p:sp>
        <p:nvSpPr>
          <p:cNvPr id="20511" name="Line 35">
            <a:extLst>
              <a:ext uri="{FF2B5EF4-FFF2-40B4-BE49-F238E27FC236}">
                <a16:creationId xmlns:a16="http://schemas.microsoft.com/office/drawing/2014/main" id="{7090E596-5822-44BA-A23D-1DC102D4B3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581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512" name="Text Box 36">
            <a:extLst>
              <a:ext uri="{FF2B5EF4-FFF2-40B4-BE49-F238E27FC236}">
                <a16:creationId xmlns:a16="http://schemas.microsoft.com/office/drawing/2014/main" id="{47B25246-D2EF-4F73-AEA6-DF73E41BC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019800"/>
            <a:ext cx="7323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</a:rPr>
              <a:t>What are the weaknesses of this method? strengths?</a:t>
            </a:r>
          </a:p>
        </p:txBody>
      </p:sp>
    </p:spTree>
    <p:extLst>
      <p:ext uri="{BB962C8B-B14F-4D97-AF65-F5344CB8AC3E}">
        <p14:creationId xmlns:p14="http://schemas.microsoft.com/office/powerpoint/2010/main" val="79463589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>
            <a:extLst>
              <a:ext uri="{FF2B5EF4-FFF2-40B4-BE49-F238E27FC236}">
                <a16:creationId xmlns:a16="http://schemas.microsoft.com/office/drawing/2014/main" id="{3E5DB64E-F6D2-4F4A-8BE0-4043F1C86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E93A409-E099-42DA-A645-BF48A26CCC7D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74</a:t>
            </a:fld>
            <a:endParaRPr lang="en-US" altLang="en-US" sz="14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522AFF5-7992-40D5-A4FC-AE95F51AB6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Global Shape Properties:</a:t>
            </a:r>
            <a:br>
              <a:rPr lang="en-US" altLang="en-US"/>
            </a:br>
            <a:r>
              <a:rPr lang="en-US" altLang="en-US"/>
              <a:t>Tangent-Angle Histograms</a:t>
            </a:r>
          </a:p>
        </p:txBody>
      </p:sp>
      <p:sp>
        <p:nvSpPr>
          <p:cNvPr id="21508" name="Freeform 7">
            <a:extLst>
              <a:ext uri="{FF2B5EF4-FFF2-40B4-BE49-F238E27FC236}">
                <a16:creationId xmlns:a16="http://schemas.microsoft.com/office/drawing/2014/main" id="{26A38B9D-DF36-49D7-90EA-F6F13BF0D2A0}"/>
              </a:ext>
            </a:extLst>
          </p:cNvPr>
          <p:cNvSpPr>
            <a:spLocks/>
          </p:cNvSpPr>
          <p:nvPr/>
        </p:nvSpPr>
        <p:spPr bwMode="auto">
          <a:xfrm>
            <a:off x="1143000" y="2895600"/>
            <a:ext cx="2341563" cy="1728788"/>
          </a:xfrm>
          <a:custGeom>
            <a:avLst/>
            <a:gdLst>
              <a:gd name="T0" fmla="*/ 2147483646 w 1475"/>
              <a:gd name="T1" fmla="*/ 2147483646 h 1089"/>
              <a:gd name="T2" fmla="*/ 2147483646 w 1475"/>
              <a:gd name="T3" fmla="*/ 2147483646 h 1089"/>
              <a:gd name="T4" fmla="*/ 2147483646 w 1475"/>
              <a:gd name="T5" fmla="*/ 2147483646 h 1089"/>
              <a:gd name="T6" fmla="*/ 2147483646 w 1475"/>
              <a:gd name="T7" fmla="*/ 2147483646 h 1089"/>
              <a:gd name="T8" fmla="*/ 2147483646 w 1475"/>
              <a:gd name="T9" fmla="*/ 2147483646 h 1089"/>
              <a:gd name="T10" fmla="*/ 2147483646 w 1475"/>
              <a:gd name="T11" fmla="*/ 2147483646 h 1089"/>
              <a:gd name="T12" fmla="*/ 2147483646 w 1475"/>
              <a:gd name="T13" fmla="*/ 2147483646 h 1089"/>
              <a:gd name="T14" fmla="*/ 2147483646 w 1475"/>
              <a:gd name="T15" fmla="*/ 2147483646 h 1089"/>
              <a:gd name="T16" fmla="*/ 2147483646 w 1475"/>
              <a:gd name="T17" fmla="*/ 2147483646 h 1089"/>
              <a:gd name="T18" fmla="*/ 2147483646 w 1475"/>
              <a:gd name="T19" fmla="*/ 2147483646 h 1089"/>
              <a:gd name="T20" fmla="*/ 2147483646 w 1475"/>
              <a:gd name="T21" fmla="*/ 2147483646 h 1089"/>
              <a:gd name="T22" fmla="*/ 2147483646 w 1475"/>
              <a:gd name="T23" fmla="*/ 2147483646 h 1089"/>
              <a:gd name="T24" fmla="*/ 2147483646 w 1475"/>
              <a:gd name="T25" fmla="*/ 2147483646 h 1089"/>
              <a:gd name="T26" fmla="*/ 2147483646 w 1475"/>
              <a:gd name="T27" fmla="*/ 2147483646 h 1089"/>
              <a:gd name="T28" fmla="*/ 2147483646 w 1475"/>
              <a:gd name="T29" fmla="*/ 2147483646 h 1089"/>
              <a:gd name="T30" fmla="*/ 2147483646 w 1475"/>
              <a:gd name="T31" fmla="*/ 2147483646 h 1089"/>
              <a:gd name="T32" fmla="*/ 2147483646 w 1475"/>
              <a:gd name="T33" fmla="*/ 2147483646 h 1089"/>
              <a:gd name="T34" fmla="*/ 2147483646 w 1475"/>
              <a:gd name="T35" fmla="*/ 2147483646 h 1089"/>
              <a:gd name="T36" fmla="*/ 2147483646 w 1475"/>
              <a:gd name="T37" fmla="*/ 2147483646 h 1089"/>
              <a:gd name="T38" fmla="*/ 2147483646 w 1475"/>
              <a:gd name="T39" fmla="*/ 2147483646 h 1089"/>
              <a:gd name="T40" fmla="*/ 2147483646 w 1475"/>
              <a:gd name="T41" fmla="*/ 2147483646 h 1089"/>
              <a:gd name="T42" fmla="*/ 2147483646 w 1475"/>
              <a:gd name="T43" fmla="*/ 2147483646 h 1089"/>
              <a:gd name="T44" fmla="*/ 2147483646 w 1475"/>
              <a:gd name="T45" fmla="*/ 2147483646 h 1089"/>
              <a:gd name="T46" fmla="*/ 2147483646 w 1475"/>
              <a:gd name="T47" fmla="*/ 2147483646 h 1089"/>
              <a:gd name="T48" fmla="*/ 2147483646 w 1475"/>
              <a:gd name="T49" fmla="*/ 2147483646 h 1089"/>
              <a:gd name="T50" fmla="*/ 2147483646 w 1475"/>
              <a:gd name="T51" fmla="*/ 2147483646 h 1089"/>
              <a:gd name="T52" fmla="*/ 2147483646 w 1475"/>
              <a:gd name="T53" fmla="*/ 2147483646 h 1089"/>
              <a:gd name="T54" fmla="*/ 2147483646 w 1475"/>
              <a:gd name="T55" fmla="*/ 2147483646 h 1089"/>
              <a:gd name="T56" fmla="*/ 2147483646 w 1475"/>
              <a:gd name="T57" fmla="*/ 2147483646 h 1089"/>
              <a:gd name="T58" fmla="*/ 2147483646 w 1475"/>
              <a:gd name="T59" fmla="*/ 2147483646 h 1089"/>
              <a:gd name="T60" fmla="*/ 2147483646 w 1475"/>
              <a:gd name="T61" fmla="*/ 2147483646 h 1089"/>
              <a:gd name="T62" fmla="*/ 2147483646 w 1475"/>
              <a:gd name="T63" fmla="*/ 2147483646 h 1089"/>
              <a:gd name="T64" fmla="*/ 2147483646 w 1475"/>
              <a:gd name="T65" fmla="*/ 2147483646 h 1089"/>
              <a:gd name="T66" fmla="*/ 2147483646 w 1475"/>
              <a:gd name="T67" fmla="*/ 2147483646 h 1089"/>
              <a:gd name="T68" fmla="*/ 2147483646 w 1475"/>
              <a:gd name="T69" fmla="*/ 2147483646 h 1089"/>
              <a:gd name="T70" fmla="*/ 2147483646 w 1475"/>
              <a:gd name="T71" fmla="*/ 2147483646 h 1089"/>
              <a:gd name="T72" fmla="*/ 2147483646 w 1475"/>
              <a:gd name="T73" fmla="*/ 2147483646 h 1089"/>
              <a:gd name="T74" fmla="*/ 2147483646 w 1475"/>
              <a:gd name="T75" fmla="*/ 2147483646 h 1089"/>
              <a:gd name="T76" fmla="*/ 2147483646 w 1475"/>
              <a:gd name="T77" fmla="*/ 2147483646 h 1089"/>
              <a:gd name="T78" fmla="*/ 2147483646 w 1475"/>
              <a:gd name="T79" fmla="*/ 2147483646 h 108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475"/>
              <a:gd name="T121" fmla="*/ 0 h 1089"/>
              <a:gd name="T122" fmla="*/ 1475 w 1475"/>
              <a:gd name="T123" fmla="*/ 1089 h 108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475" h="1089">
                <a:moveTo>
                  <a:pt x="801" y="1081"/>
                </a:moveTo>
                <a:cubicBezTo>
                  <a:pt x="725" y="1056"/>
                  <a:pt x="831" y="1089"/>
                  <a:pt x="625" y="1067"/>
                </a:cubicBezTo>
                <a:cubicBezTo>
                  <a:pt x="601" y="1064"/>
                  <a:pt x="579" y="1052"/>
                  <a:pt x="555" y="1046"/>
                </a:cubicBezTo>
                <a:cubicBezTo>
                  <a:pt x="512" y="1017"/>
                  <a:pt x="454" y="1008"/>
                  <a:pt x="415" y="969"/>
                </a:cubicBezTo>
                <a:cubicBezTo>
                  <a:pt x="398" y="952"/>
                  <a:pt x="372" y="939"/>
                  <a:pt x="358" y="920"/>
                </a:cubicBezTo>
                <a:cubicBezTo>
                  <a:pt x="331" y="884"/>
                  <a:pt x="306" y="844"/>
                  <a:pt x="281" y="807"/>
                </a:cubicBezTo>
                <a:cubicBezTo>
                  <a:pt x="256" y="770"/>
                  <a:pt x="232" y="733"/>
                  <a:pt x="211" y="695"/>
                </a:cubicBezTo>
                <a:cubicBezTo>
                  <a:pt x="203" y="680"/>
                  <a:pt x="183" y="653"/>
                  <a:pt x="183" y="653"/>
                </a:cubicBezTo>
                <a:cubicBezTo>
                  <a:pt x="173" y="615"/>
                  <a:pt x="149" y="580"/>
                  <a:pt x="127" y="547"/>
                </a:cubicBezTo>
                <a:cubicBezTo>
                  <a:pt x="118" y="533"/>
                  <a:pt x="104" y="521"/>
                  <a:pt x="99" y="505"/>
                </a:cubicBezTo>
                <a:cubicBezTo>
                  <a:pt x="91" y="482"/>
                  <a:pt x="63" y="442"/>
                  <a:pt x="63" y="442"/>
                </a:cubicBezTo>
                <a:cubicBezTo>
                  <a:pt x="48" y="384"/>
                  <a:pt x="38" y="325"/>
                  <a:pt x="28" y="266"/>
                </a:cubicBezTo>
                <a:cubicBezTo>
                  <a:pt x="33" y="191"/>
                  <a:pt x="0" y="0"/>
                  <a:pt x="63" y="42"/>
                </a:cubicBezTo>
                <a:cubicBezTo>
                  <a:pt x="88" y="59"/>
                  <a:pt x="98" y="74"/>
                  <a:pt x="127" y="84"/>
                </a:cubicBezTo>
                <a:cubicBezTo>
                  <a:pt x="164" y="112"/>
                  <a:pt x="206" y="130"/>
                  <a:pt x="246" y="154"/>
                </a:cubicBezTo>
                <a:cubicBezTo>
                  <a:pt x="297" y="184"/>
                  <a:pt x="343" y="220"/>
                  <a:pt x="387" y="259"/>
                </a:cubicBezTo>
                <a:cubicBezTo>
                  <a:pt x="425" y="293"/>
                  <a:pt x="454" y="339"/>
                  <a:pt x="492" y="372"/>
                </a:cubicBezTo>
                <a:cubicBezTo>
                  <a:pt x="507" y="385"/>
                  <a:pt x="526" y="394"/>
                  <a:pt x="541" y="407"/>
                </a:cubicBezTo>
                <a:cubicBezTo>
                  <a:pt x="556" y="420"/>
                  <a:pt x="565" y="440"/>
                  <a:pt x="583" y="449"/>
                </a:cubicBezTo>
                <a:cubicBezTo>
                  <a:pt x="623" y="469"/>
                  <a:pt x="667" y="486"/>
                  <a:pt x="703" y="512"/>
                </a:cubicBezTo>
                <a:cubicBezTo>
                  <a:pt x="732" y="532"/>
                  <a:pt x="753" y="557"/>
                  <a:pt x="787" y="568"/>
                </a:cubicBezTo>
                <a:cubicBezTo>
                  <a:pt x="806" y="566"/>
                  <a:pt x="825" y="566"/>
                  <a:pt x="843" y="561"/>
                </a:cubicBezTo>
                <a:cubicBezTo>
                  <a:pt x="875" y="552"/>
                  <a:pt x="889" y="509"/>
                  <a:pt x="906" y="484"/>
                </a:cubicBezTo>
                <a:cubicBezTo>
                  <a:pt x="917" y="467"/>
                  <a:pt x="935" y="456"/>
                  <a:pt x="949" y="442"/>
                </a:cubicBezTo>
                <a:cubicBezTo>
                  <a:pt x="969" y="422"/>
                  <a:pt x="986" y="393"/>
                  <a:pt x="1005" y="372"/>
                </a:cubicBezTo>
                <a:cubicBezTo>
                  <a:pt x="1018" y="357"/>
                  <a:pt x="1031" y="342"/>
                  <a:pt x="1047" y="330"/>
                </a:cubicBezTo>
                <a:cubicBezTo>
                  <a:pt x="1054" y="325"/>
                  <a:pt x="1062" y="321"/>
                  <a:pt x="1068" y="315"/>
                </a:cubicBezTo>
                <a:cubicBezTo>
                  <a:pt x="1101" y="281"/>
                  <a:pt x="1105" y="236"/>
                  <a:pt x="1145" y="210"/>
                </a:cubicBezTo>
                <a:cubicBezTo>
                  <a:pt x="1172" y="170"/>
                  <a:pt x="1144" y="207"/>
                  <a:pt x="1187" y="168"/>
                </a:cubicBezTo>
                <a:cubicBezTo>
                  <a:pt x="1225" y="134"/>
                  <a:pt x="1247" y="97"/>
                  <a:pt x="1293" y="77"/>
                </a:cubicBezTo>
                <a:cubicBezTo>
                  <a:pt x="1315" y="67"/>
                  <a:pt x="1340" y="64"/>
                  <a:pt x="1363" y="56"/>
                </a:cubicBezTo>
                <a:cubicBezTo>
                  <a:pt x="1370" y="54"/>
                  <a:pt x="1384" y="49"/>
                  <a:pt x="1384" y="49"/>
                </a:cubicBezTo>
                <a:cubicBezTo>
                  <a:pt x="1475" y="186"/>
                  <a:pt x="1409" y="77"/>
                  <a:pt x="1391" y="491"/>
                </a:cubicBezTo>
                <a:cubicBezTo>
                  <a:pt x="1387" y="574"/>
                  <a:pt x="1348" y="647"/>
                  <a:pt x="1300" y="709"/>
                </a:cubicBezTo>
                <a:cubicBezTo>
                  <a:pt x="1273" y="743"/>
                  <a:pt x="1271" y="783"/>
                  <a:pt x="1229" y="793"/>
                </a:cubicBezTo>
                <a:cubicBezTo>
                  <a:pt x="1220" y="820"/>
                  <a:pt x="1198" y="830"/>
                  <a:pt x="1187" y="856"/>
                </a:cubicBezTo>
                <a:cubicBezTo>
                  <a:pt x="1175" y="884"/>
                  <a:pt x="1176" y="924"/>
                  <a:pt x="1145" y="941"/>
                </a:cubicBezTo>
                <a:cubicBezTo>
                  <a:pt x="1106" y="963"/>
                  <a:pt x="1058" y="968"/>
                  <a:pt x="1019" y="990"/>
                </a:cubicBezTo>
                <a:cubicBezTo>
                  <a:pt x="994" y="1004"/>
                  <a:pt x="967" y="1033"/>
                  <a:pt x="941" y="1046"/>
                </a:cubicBezTo>
                <a:cubicBezTo>
                  <a:pt x="896" y="1068"/>
                  <a:pt x="844" y="1060"/>
                  <a:pt x="801" y="108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1509" name="Line 8">
            <a:extLst>
              <a:ext uri="{FF2B5EF4-FFF2-40B4-BE49-F238E27FC236}">
                <a16:creationId xmlns:a16="http://schemas.microsoft.com/office/drawing/2014/main" id="{722DCECF-0971-468B-934E-BD88538C020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590800"/>
            <a:ext cx="1066800" cy="8382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0" name="Text Box 9">
            <a:extLst>
              <a:ext uri="{FF2B5EF4-FFF2-40B4-BE49-F238E27FC236}">
                <a16:creationId xmlns:a16="http://schemas.microsoft.com/office/drawing/2014/main" id="{CDBC333F-DD15-4E29-B1D5-B405A6F73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925" y="2547938"/>
            <a:ext cx="684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135</a:t>
            </a:r>
          </a:p>
        </p:txBody>
      </p:sp>
      <p:sp>
        <p:nvSpPr>
          <p:cNvPr id="21511" name="Line 11">
            <a:extLst>
              <a:ext uri="{FF2B5EF4-FFF2-40B4-BE49-F238E27FC236}">
                <a16:creationId xmlns:a16="http://schemas.microsoft.com/office/drawing/2014/main" id="{08829AC4-5F5D-473D-A603-09CA5C7C3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429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2" name="Line 12">
            <a:extLst>
              <a:ext uri="{FF2B5EF4-FFF2-40B4-BE49-F238E27FC236}">
                <a16:creationId xmlns:a16="http://schemas.microsoft.com/office/drawing/2014/main" id="{E338AA69-8C00-4AA9-90AC-7E32D24E303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5908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3" name="Line 13">
            <a:extLst>
              <a:ext uri="{FF2B5EF4-FFF2-40B4-BE49-F238E27FC236}">
                <a16:creationId xmlns:a16="http://schemas.microsoft.com/office/drawing/2014/main" id="{0EAE77F1-4544-40E0-A007-590403928D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44196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4" name="Freeform 14">
            <a:extLst>
              <a:ext uri="{FF2B5EF4-FFF2-40B4-BE49-F238E27FC236}">
                <a16:creationId xmlns:a16="http://schemas.microsoft.com/office/drawing/2014/main" id="{B777B3DD-6180-4D51-A46D-718BECB19CE4}"/>
              </a:ext>
            </a:extLst>
          </p:cNvPr>
          <p:cNvSpPr>
            <a:spLocks/>
          </p:cNvSpPr>
          <p:nvPr/>
        </p:nvSpPr>
        <p:spPr bwMode="auto">
          <a:xfrm>
            <a:off x="5715000" y="2286000"/>
            <a:ext cx="2743200" cy="2133600"/>
          </a:xfrm>
          <a:custGeom>
            <a:avLst/>
            <a:gdLst>
              <a:gd name="T0" fmla="*/ 0 w 1728"/>
              <a:gd name="T1" fmla="*/ 2147483646 h 1344"/>
              <a:gd name="T2" fmla="*/ 2147483646 w 1728"/>
              <a:gd name="T3" fmla="*/ 2147483646 h 1344"/>
              <a:gd name="T4" fmla="*/ 2147483646 w 1728"/>
              <a:gd name="T5" fmla="*/ 2147483646 h 1344"/>
              <a:gd name="T6" fmla="*/ 2147483646 w 1728"/>
              <a:gd name="T7" fmla="*/ 2147483646 h 1344"/>
              <a:gd name="T8" fmla="*/ 2147483646 w 1728"/>
              <a:gd name="T9" fmla="*/ 2147483646 h 1344"/>
              <a:gd name="T10" fmla="*/ 2147483646 w 1728"/>
              <a:gd name="T11" fmla="*/ 2147483646 h 1344"/>
              <a:gd name="T12" fmla="*/ 2147483646 w 1728"/>
              <a:gd name="T13" fmla="*/ 2147483646 h 1344"/>
              <a:gd name="T14" fmla="*/ 2147483646 w 1728"/>
              <a:gd name="T15" fmla="*/ 2147483646 h 1344"/>
              <a:gd name="T16" fmla="*/ 2147483646 w 1728"/>
              <a:gd name="T17" fmla="*/ 2147483646 h 1344"/>
              <a:gd name="T18" fmla="*/ 2147483646 w 1728"/>
              <a:gd name="T19" fmla="*/ 2147483646 h 1344"/>
              <a:gd name="T20" fmla="*/ 2147483646 w 1728"/>
              <a:gd name="T21" fmla="*/ 2147483646 h 1344"/>
              <a:gd name="T22" fmla="*/ 2147483646 w 1728"/>
              <a:gd name="T23" fmla="*/ 2147483646 h 1344"/>
              <a:gd name="T24" fmla="*/ 2147483646 w 1728"/>
              <a:gd name="T25" fmla="*/ 2147483646 h 1344"/>
              <a:gd name="T26" fmla="*/ 2147483646 w 1728"/>
              <a:gd name="T27" fmla="*/ 2147483646 h 1344"/>
              <a:gd name="T28" fmla="*/ 2147483646 w 1728"/>
              <a:gd name="T29" fmla="*/ 2147483646 h 1344"/>
              <a:gd name="T30" fmla="*/ 2147483646 w 1728"/>
              <a:gd name="T31" fmla="*/ 2147483646 h 134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728"/>
              <a:gd name="T49" fmla="*/ 0 h 1344"/>
              <a:gd name="T50" fmla="*/ 1728 w 1728"/>
              <a:gd name="T51" fmla="*/ 1344 h 134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728" h="1344">
                <a:moveTo>
                  <a:pt x="0" y="960"/>
                </a:moveTo>
                <a:cubicBezTo>
                  <a:pt x="48" y="912"/>
                  <a:pt x="96" y="864"/>
                  <a:pt x="144" y="864"/>
                </a:cubicBezTo>
                <a:cubicBezTo>
                  <a:pt x="192" y="864"/>
                  <a:pt x="256" y="904"/>
                  <a:pt x="288" y="960"/>
                </a:cubicBezTo>
                <a:cubicBezTo>
                  <a:pt x="320" y="1016"/>
                  <a:pt x="304" y="1168"/>
                  <a:pt x="336" y="1200"/>
                </a:cubicBezTo>
                <a:cubicBezTo>
                  <a:pt x="368" y="1232"/>
                  <a:pt x="432" y="1296"/>
                  <a:pt x="480" y="1152"/>
                </a:cubicBezTo>
                <a:cubicBezTo>
                  <a:pt x="528" y="1008"/>
                  <a:pt x="576" y="504"/>
                  <a:pt x="624" y="336"/>
                </a:cubicBezTo>
                <a:cubicBezTo>
                  <a:pt x="672" y="168"/>
                  <a:pt x="728" y="152"/>
                  <a:pt x="768" y="144"/>
                </a:cubicBezTo>
                <a:cubicBezTo>
                  <a:pt x="808" y="136"/>
                  <a:pt x="840" y="176"/>
                  <a:pt x="864" y="288"/>
                </a:cubicBezTo>
                <a:cubicBezTo>
                  <a:pt x="888" y="400"/>
                  <a:pt x="896" y="672"/>
                  <a:pt x="912" y="816"/>
                </a:cubicBezTo>
                <a:cubicBezTo>
                  <a:pt x="928" y="960"/>
                  <a:pt x="920" y="1088"/>
                  <a:pt x="960" y="1152"/>
                </a:cubicBezTo>
                <a:cubicBezTo>
                  <a:pt x="1000" y="1216"/>
                  <a:pt x="1088" y="1328"/>
                  <a:pt x="1152" y="1200"/>
                </a:cubicBezTo>
                <a:cubicBezTo>
                  <a:pt x="1216" y="1072"/>
                  <a:pt x="1296" y="568"/>
                  <a:pt x="1344" y="384"/>
                </a:cubicBezTo>
                <a:cubicBezTo>
                  <a:pt x="1392" y="200"/>
                  <a:pt x="1400" y="0"/>
                  <a:pt x="1440" y="96"/>
                </a:cubicBezTo>
                <a:cubicBezTo>
                  <a:pt x="1480" y="192"/>
                  <a:pt x="1544" y="768"/>
                  <a:pt x="1584" y="960"/>
                </a:cubicBezTo>
                <a:cubicBezTo>
                  <a:pt x="1624" y="1152"/>
                  <a:pt x="1656" y="1184"/>
                  <a:pt x="1680" y="1248"/>
                </a:cubicBezTo>
                <a:cubicBezTo>
                  <a:pt x="1704" y="1312"/>
                  <a:pt x="1716" y="1328"/>
                  <a:pt x="1728" y="134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5" name="Text Box 15">
            <a:extLst>
              <a:ext uri="{FF2B5EF4-FFF2-40B4-BE49-F238E27FC236}">
                <a16:creationId xmlns:a16="http://schemas.microsoft.com/office/drawing/2014/main" id="{9EBB6A4F-A056-49E9-ABA1-8137AB293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4502150"/>
            <a:ext cx="279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0   30     45           135</a:t>
            </a:r>
          </a:p>
        </p:txBody>
      </p:sp>
      <p:sp>
        <p:nvSpPr>
          <p:cNvPr id="21516" name="Text Box 16">
            <a:extLst>
              <a:ext uri="{FF2B5EF4-FFF2-40B4-BE49-F238E27FC236}">
                <a16:creationId xmlns:a16="http://schemas.microsoft.com/office/drawing/2014/main" id="{072C91D7-51DE-40AA-A4A7-1E7DE1BD3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5595938"/>
            <a:ext cx="59055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Is this feature invariant to starting point?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Is it invariant to size, translation, rotation?</a:t>
            </a:r>
          </a:p>
        </p:txBody>
      </p:sp>
    </p:spTree>
    <p:extLst>
      <p:ext uri="{BB962C8B-B14F-4D97-AF65-F5344CB8AC3E}">
        <p14:creationId xmlns:p14="http://schemas.microsoft.com/office/powerpoint/2010/main" val="14356181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>
            <a:extLst>
              <a:ext uri="{FF2B5EF4-FFF2-40B4-BE49-F238E27FC236}">
                <a16:creationId xmlns:a16="http://schemas.microsoft.com/office/drawing/2014/main" id="{8D5013C7-3B4A-44EB-9538-F3CAB5072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508FB50-336F-4CEC-A885-9679940EF02B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75</a:t>
            </a:fld>
            <a:endParaRPr lang="en-US" altLang="en-US" sz="1400"/>
          </a:p>
        </p:txBody>
      </p:sp>
      <p:sp>
        <p:nvSpPr>
          <p:cNvPr id="22531" name="Rectangle 2050">
            <a:extLst>
              <a:ext uri="{FF2B5EF4-FFF2-40B4-BE49-F238E27FC236}">
                <a16:creationId xmlns:a16="http://schemas.microsoft.com/office/drawing/2014/main" id="{BA29D9F6-A158-486F-A85B-288ABB65DB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Boundary Matching</a:t>
            </a:r>
          </a:p>
        </p:txBody>
      </p:sp>
      <p:sp>
        <p:nvSpPr>
          <p:cNvPr id="22532" name="Text Box 2051">
            <a:extLst>
              <a:ext uri="{FF2B5EF4-FFF2-40B4-BE49-F238E27FC236}">
                <a16:creationId xmlns:a16="http://schemas.microsoft.com/office/drawing/2014/main" id="{2667D1EC-54A8-4E4E-A917-093664FE9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057400"/>
            <a:ext cx="2960688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Fourier Descriptors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Sides and Angles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Elastic Matching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</a:t>
            </a:r>
          </a:p>
        </p:txBody>
      </p:sp>
      <p:sp>
        <p:nvSpPr>
          <p:cNvPr id="22533" name="Text Box 2052">
            <a:extLst>
              <a:ext uri="{FF2B5EF4-FFF2-40B4-BE49-F238E27FC236}">
                <a16:creationId xmlns:a16="http://schemas.microsoft.com/office/drawing/2014/main" id="{25A9578A-2F10-4916-A5EF-19B59B25A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4044950"/>
            <a:ext cx="6332538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bg2"/>
                </a:solidFill>
              </a:rPr>
              <a:t>The distance between query shape and image shape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bg2"/>
                </a:solidFill>
              </a:rPr>
              <a:t>has two components: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hlink"/>
                </a:solidFill>
              </a:rPr>
              <a:t>1. energy required to deform the query shape into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hlink"/>
                </a:solidFill>
              </a:rPr>
              <a:t>    one that best matches the image shape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hlink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folHlink"/>
                </a:solidFill>
              </a:rPr>
              <a:t>2</a:t>
            </a:r>
            <a:r>
              <a:rPr lang="en-US" altLang="en-US" sz="2000">
                <a:solidFill>
                  <a:schemeClr val="tx2"/>
                </a:solidFill>
              </a:rPr>
              <a:t>. </a:t>
            </a:r>
            <a:r>
              <a:rPr lang="en-US" altLang="en-US" sz="2000">
                <a:solidFill>
                  <a:schemeClr val="folHlink"/>
                </a:solidFill>
              </a:rPr>
              <a:t>a measure of how well the deformed query matches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folHlink"/>
                </a:solidFill>
              </a:rPr>
              <a:t>    the image</a:t>
            </a:r>
          </a:p>
        </p:txBody>
      </p:sp>
    </p:spTree>
    <p:extLst>
      <p:ext uri="{BB962C8B-B14F-4D97-AF65-F5344CB8AC3E}">
        <p14:creationId xmlns:p14="http://schemas.microsoft.com/office/powerpoint/2010/main" val="15803924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334CB6B7-F51A-4A0B-ACD3-33EA5C210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205D51A-11B8-4FB0-8D15-AD301A109065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76</a:t>
            </a:fld>
            <a:endParaRPr lang="en-US" altLang="en-US" sz="14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04367AA-F51A-4684-B682-DF929022B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Del Bimbo Elastic Shape Matching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4A34DDD-22E3-46BC-B166-E23CB1A80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3557" name="Rectangle 4">
            <a:extLst>
              <a:ext uri="{FF2B5EF4-FFF2-40B4-BE49-F238E27FC236}">
                <a16:creationId xmlns:a16="http://schemas.microsoft.com/office/drawing/2014/main" id="{D134D221-A81D-4953-9C73-8FD6C985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3558" name="Text Box 5">
            <a:extLst>
              <a:ext uri="{FF2B5EF4-FFF2-40B4-BE49-F238E27FC236}">
                <a16:creationId xmlns:a16="http://schemas.microsoft.com/office/drawing/2014/main" id="{38102604-2C2A-4207-833E-E4A512F38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3559" name="Text Box 6">
            <a:extLst>
              <a:ext uri="{FF2B5EF4-FFF2-40B4-BE49-F238E27FC236}">
                <a16:creationId xmlns:a16="http://schemas.microsoft.com/office/drawing/2014/main" id="{99263AD9-3FDA-40AA-8F87-5EF92CD04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0970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23560" name="Picture 8" descr="horse_ske">
            <a:extLst>
              <a:ext uri="{FF2B5EF4-FFF2-40B4-BE49-F238E27FC236}">
                <a16:creationId xmlns:a16="http://schemas.microsoft.com/office/drawing/2014/main" id="{32C2C4E0-CCAB-4390-A868-43530E89D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2711450" cy="28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10" descr="horse_out2">
            <a:extLst>
              <a:ext uri="{FF2B5EF4-FFF2-40B4-BE49-F238E27FC236}">
                <a16:creationId xmlns:a16="http://schemas.microsoft.com/office/drawing/2014/main" id="{F139A329-4ADD-4916-9FEA-861C3700B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362200"/>
            <a:ext cx="5029200" cy="311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Text Box 11">
            <a:extLst>
              <a:ext uri="{FF2B5EF4-FFF2-40B4-BE49-F238E27FC236}">
                <a16:creationId xmlns:a16="http://schemas.microsoft.com/office/drawing/2014/main" id="{09ED66AE-AA1C-408B-82CC-27FB8F28C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5595938"/>
            <a:ext cx="944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query</a:t>
            </a:r>
          </a:p>
        </p:txBody>
      </p:sp>
      <p:sp>
        <p:nvSpPr>
          <p:cNvPr id="23563" name="Text Box 12">
            <a:extLst>
              <a:ext uri="{FF2B5EF4-FFF2-40B4-BE49-F238E27FC236}">
                <a16:creationId xmlns:a16="http://schemas.microsoft.com/office/drawing/2014/main" id="{142CC22F-6830-4F1F-B695-962361DA8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715000"/>
            <a:ext cx="242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retrieved images</a:t>
            </a:r>
          </a:p>
        </p:txBody>
      </p:sp>
    </p:spTree>
    <p:extLst>
      <p:ext uri="{BB962C8B-B14F-4D97-AF65-F5344CB8AC3E}">
        <p14:creationId xmlns:p14="http://schemas.microsoft.com/office/powerpoint/2010/main" val="408711027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>
            <a:extLst>
              <a:ext uri="{FF2B5EF4-FFF2-40B4-BE49-F238E27FC236}">
                <a16:creationId xmlns:a16="http://schemas.microsoft.com/office/drawing/2014/main" id="{92767599-A3E5-4CF9-A0CF-70FB80F8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739B03B-4C1C-4EDF-85BB-B5541541CC87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77</a:t>
            </a:fld>
            <a:endParaRPr lang="en-US" altLang="en-US" sz="1400"/>
          </a:p>
        </p:txBody>
      </p:sp>
      <p:sp>
        <p:nvSpPr>
          <p:cNvPr id="24579" name="Rectangle 1026">
            <a:extLst>
              <a:ext uri="{FF2B5EF4-FFF2-40B4-BE49-F238E27FC236}">
                <a16:creationId xmlns:a16="http://schemas.microsoft.com/office/drawing/2014/main" id="{15D84EE2-6C0B-4506-9C54-50671AF627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Regions and Relationships</a:t>
            </a:r>
          </a:p>
        </p:txBody>
      </p:sp>
      <p:sp>
        <p:nvSpPr>
          <p:cNvPr id="24580" name="Rectangle 1027">
            <a:extLst>
              <a:ext uri="{FF2B5EF4-FFF2-40B4-BE49-F238E27FC236}">
                <a16:creationId xmlns:a16="http://schemas.microsoft.com/office/drawing/2014/main" id="{1C5E2667-353B-466E-BBE8-F52C3D7DF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4581" name="Rectangle 1028">
            <a:extLst>
              <a:ext uri="{FF2B5EF4-FFF2-40B4-BE49-F238E27FC236}">
                <a16:creationId xmlns:a16="http://schemas.microsoft.com/office/drawing/2014/main" id="{ED541A07-3527-47C6-8A18-B5820762F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4582" name="Text Box 1029">
            <a:extLst>
              <a:ext uri="{FF2B5EF4-FFF2-40B4-BE49-F238E27FC236}">
                <a16:creationId xmlns:a16="http://schemas.microsoft.com/office/drawing/2014/main" id="{9E55D11E-A3FE-4A02-9AA0-5A74EE3E3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4583" name="Text Box 1030">
            <a:extLst>
              <a:ext uri="{FF2B5EF4-FFF2-40B4-BE49-F238E27FC236}">
                <a16:creationId xmlns:a16="http://schemas.microsoft.com/office/drawing/2014/main" id="{E1DF5D9D-5D81-461D-8542-7DFFDE87E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249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4584" name="Text Box 1032">
            <a:extLst>
              <a:ext uri="{FF2B5EF4-FFF2-40B4-BE49-F238E27FC236}">
                <a16:creationId xmlns:a16="http://schemas.microsoft.com/office/drawing/2014/main" id="{87AE7A41-7283-49E5-8B17-0A3AB783A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249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4585" name="Text Box 1034">
            <a:extLst>
              <a:ext uri="{FF2B5EF4-FFF2-40B4-BE49-F238E27FC236}">
                <a16:creationId xmlns:a16="http://schemas.microsoft.com/office/drawing/2014/main" id="{D7E27060-6F85-4EBD-B732-479106F13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243138"/>
            <a:ext cx="6132513" cy="3387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Segment the image into </a:t>
            </a:r>
            <a:r>
              <a:rPr lang="en-US" altLang="en-US" sz="2400">
                <a:solidFill>
                  <a:schemeClr val="hlink"/>
                </a:solidFill>
              </a:rPr>
              <a:t>regions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solidFill>
                <a:schemeClr val="hlink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Find their </a:t>
            </a:r>
            <a:r>
              <a:rPr lang="en-US" altLang="en-US" sz="2400">
                <a:solidFill>
                  <a:schemeClr val="folHlink"/>
                </a:solidFill>
              </a:rPr>
              <a:t>properties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9933FF"/>
                </a:solidFill>
              </a:rPr>
              <a:t>interrelationships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Construct a </a:t>
            </a:r>
            <a:r>
              <a:rPr lang="en-US" altLang="en-US" sz="2400">
                <a:solidFill>
                  <a:srgbClr val="00CC00"/>
                </a:solidFill>
              </a:rPr>
              <a:t>graph</a:t>
            </a:r>
            <a:r>
              <a:rPr lang="en-US" altLang="en-US" sz="2400"/>
              <a:t> representation with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nodes for regions and edges for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spatial relationships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Use </a:t>
            </a:r>
            <a:r>
              <a:rPr lang="en-US" altLang="en-US" sz="2400">
                <a:solidFill>
                  <a:srgbClr val="008000"/>
                </a:solidFill>
              </a:rPr>
              <a:t>graph matching</a:t>
            </a:r>
            <a:r>
              <a:rPr lang="en-US" altLang="en-US" sz="2400"/>
              <a:t> to compare images</a:t>
            </a:r>
          </a:p>
        </p:txBody>
      </p:sp>
      <p:sp>
        <p:nvSpPr>
          <p:cNvPr id="24586" name="Text Box 1035">
            <a:extLst>
              <a:ext uri="{FF2B5EF4-FFF2-40B4-BE49-F238E27FC236}">
                <a16:creationId xmlns:a16="http://schemas.microsoft.com/office/drawing/2014/main" id="{C975705A-4AB1-45C6-A15C-D3F3DE076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925" y="2928938"/>
            <a:ext cx="9874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</a:rPr>
              <a:t>Like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</a:rPr>
              <a:t>what?</a:t>
            </a:r>
          </a:p>
        </p:txBody>
      </p:sp>
      <p:sp>
        <p:nvSpPr>
          <p:cNvPr id="24587" name="Text Box 1036">
            <a:extLst>
              <a:ext uri="{FF2B5EF4-FFF2-40B4-BE49-F238E27FC236}">
                <a16:creationId xmlns:a16="http://schemas.microsoft.com/office/drawing/2014/main" id="{A50E6A8C-D915-4421-89BA-1048871D2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5291138"/>
            <a:ext cx="27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29937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3CE05902-2E8D-4FAE-B701-1B83802FD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Blobworld (Carson et al, 1999)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C58A467D-2577-446A-A1EB-5021B041AF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2688" y="3657600"/>
            <a:ext cx="7772400" cy="2474913"/>
          </a:xfrm>
        </p:spPr>
        <p:txBody>
          <a:bodyPr/>
          <a:lstStyle/>
          <a:p>
            <a:pPr eaLnBrk="1" hangingPunct="1"/>
            <a:r>
              <a:rPr lang="en-US" altLang="en-US" sz="2400"/>
              <a:t>Segmented the query (and all database images) using EM on color+texture</a:t>
            </a:r>
          </a:p>
          <a:p>
            <a:pPr eaLnBrk="1" hangingPunct="1"/>
            <a:r>
              <a:rPr lang="en-US" altLang="en-US" sz="2400"/>
              <a:t>Allowed users to select the most important region and what characteristics of it (color, texture, location)</a:t>
            </a:r>
          </a:p>
          <a:p>
            <a:pPr eaLnBrk="1" hangingPunct="1"/>
            <a:r>
              <a:rPr lang="en-US" altLang="en-US" sz="2400"/>
              <a:t>Asked users if the background was also important</a:t>
            </a: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0A94C72C-A5DF-4A37-BE4A-DFFEDCCC4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0633166-06C5-42C8-8C87-CEC32B651C20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78</a:t>
            </a:fld>
            <a:endParaRPr lang="en-US" altLang="en-US" sz="1400"/>
          </a:p>
        </p:txBody>
      </p:sp>
      <p:pic>
        <p:nvPicPr>
          <p:cNvPr id="25605" name="Picture 2">
            <a:extLst>
              <a:ext uri="{FF2B5EF4-FFF2-40B4-BE49-F238E27FC236}">
                <a16:creationId xmlns:a16="http://schemas.microsoft.com/office/drawing/2014/main" id="{20ACE12E-0D41-4C95-9561-61E7EFB21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133600"/>
            <a:ext cx="1704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3">
            <a:extLst>
              <a:ext uri="{FF2B5EF4-FFF2-40B4-BE49-F238E27FC236}">
                <a16:creationId xmlns:a16="http://schemas.microsoft.com/office/drawing/2014/main" id="{85744E18-D0F5-491D-A91B-E888832C8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133600"/>
            <a:ext cx="1704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4">
            <a:extLst>
              <a:ext uri="{FF2B5EF4-FFF2-40B4-BE49-F238E27FC236}">
                <a16:creationId xmlns:a16="http://schemas.microsoft.com/office/drawing/2014/main" id="{0CC10C0D-63B9-44BF-9CC1-1F4B13A6E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133600"/>
            <a:ext cx="1704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5">
            <a:extLst>
              <a:ext uri="{FF2B5EF4-FFF2-40B4-BE49-F238E27FC236}">
                <a16:creationId xmlns:a16="http://schemas.microsoft.com/office/drawing/2014/main" id="{2D7D39B3-9481-4C14-9F6D-BA46F7938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133600"/>
            <a:ext cx="1704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98783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4">
            <a:extLst>
              <a:ext uri="{FF2B5EF4-FFF2-40B4-BE49-F238E27FC236}">
                <a16:creationId xmlns:a16="http://schemas.microsoft.com/office/drawing/2014/main" id="{16A86D62-BA82-4E3A-A48A-66616FE4B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33450CD-1EA9-40CD-BCDC-64596EF8413A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79</a:t>
            </a:fld>
            <a:endParaRPr lang="en-US" altLang="en-US" sz="1400"/>
          </a:p>
        </p:txBody>
      </p:sp>
      <p:sp>
        <p:nvSpPr>
          <p:cNvPr id="26627" name="Rectangle 1026">
            <a:extLst>
              <a:ext uri="{FF2B5EF4-FFF2-40B4-BE49-F238E27FC236}">
                <a16:creationId xmlns:a16="http://schemas.microsoft.com/office/drawing/2014/main" id="{BD7AF1DF-E65A-4FBC-A680-15D5BB7938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Tiger Image as a Graph </a:t>
            </a:r>
            <a:br>
              <a:rPr lang="en-US" altLang="en-US"/>
            </a:br>
            <a:r>
              <a:rPr lang="en-US" altLang="en-US"/>
              <a:t>(motivated by Blobworld)</a:t>
            </a:r>
          </a:p>
        </p:txBody>
      </p:sp>
      <p:pic>
        <p:nvPicPr>
          <p:cNvPr id="26628" name="Picture 1027">
            <a:extLst>
              <a:ext uri="{FF2B5EF4-FFF2-40B4-BE49-F238E27FC236}">
                <a16:creationId xmlns:a16="http://schemas.microsoft.com/office/drawing/2014/main" id="{2D3CD7D5-E158-4926-83B3-3463B05DE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5" t="31250" r="20000" b="34375"/>
          <a:stretch>
            <a:fillRect/>
          </a:stretch>
        </p:blipFill>
        <p:spPr bwMode="auto">
          <a:xfrm>
            <a:off x="685800" y="4114800"/>
            <a:ext cx="21336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1028" descr="tiger">
            <a:extLst>
              <a:ext uri="{FF2B5EF4-FFF2-40B4-BE49-F238E27FC236}">
                <a16:creationId xmlns:a16="http://schemas.microsoft.com/office/drawing/2014/main" id="{AF653E75-8A26-43AE-9480-AB244F893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2286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Oval 1029">
            <a:extLst>
              <a:ext uri="{FF2B5EF4-FFF2-40B4-BE49-F238E27FC236}">
                <a16:creationId xmlns:a16="http://schemas.microsoft.com/office/drawing/2014/main" id="{1A087982-4B2F-4059-90DB-F66B2CD7E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495800"/>
            <a:ext cx="1066800" cy="3810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31" name="Oval 1030">
            <a:extLst>
              <a:ext uri="{FF2B5EF4-FFF2-40B4-BE49-F238E27FC236}">
                <a16:creationId xmlns:a16="http://schemas.microsoft.com/office/drawing/2014/main" id="{AE87C9E6-0B8C-4894-A3A9-D65A7645C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572000"/>
            <a:ext cx="1066800" cy="3810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32" name="Oval 1033">
            <a:extLst>
              <a:ext uri="{FF2B5EF4-FFF2-40B4-BE49-F238E27FC236}">
                <a16:creationId xmlns:a16="http://schemas.microsoft.com/office/drawing/2014/main" id="{284A1847-19BB-44E5-A6F3-41272B2A2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943600"/>
            <a:ext cx="1066800" cy="3810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33" name="Oval 1034">
            <a:extLst>
              <a:ext uri="{FF2B5EF4-FFF2-40B4-BE49-F238E27FC236}">
                <a16:creationId xmlns:a16="http://schemas.microsoft.com/office/drawing/2014/main" id="{539C9888-C3A5-4DA5-B508-D926536F6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048000"/>
            <a:ext cx="1066800" cy="3810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34" name="Line 1035">
            <a:extLst>
              <a:ext uri="{FF2B5EF4-FFF2-40B4-BE49-F238E27FC236}">
                <a16:creationId xmlns:a16="http://schemas.microsoft.com/office/drawing/2014/main" id="{11B3AAC5-5418-4D27-8CB4-BD8578535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7244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5" name="Line 1036">
            <a:extLst>
              <a:ext uri="{FF2B5EF4-FFF2-40B4-BE49-F238E27FC236}">
                <a16:creationId xmlns:a16="http://schemas.microsoft.com/office/drawing/2014/main" id="{529EDCA8-5AD8-4448-B2BD-A7CADDD278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4953000"/>
            <a:ext cx="1447800" cy="990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6" name="Line 1037">
            <a:extLst>
              <a:ext uri="{FF2B5EF4-FFF2-40B4-BE49-F238E27FC236}">
                <a16:creationId xmlns:a16="http://schemas.microsoft.com/office/drawing/2014/main" id="{3392FF3D-BD7A-4F2F-B5BA-B954216BF7E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3429000"/>
            <a:ext cx="1524000" cy="1143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7" name="Line 1038">
            <a:extLst>
              <a:ext uri="{FF2B5EF4-FFF2-40B4-BE49-F238E27FC236}">
                <a16:creationId xmlns:a16="http://schemas.microsoft.com/office/drawing/2014/main" id="{8554D8D3-4E55-46BF-8C06-FF69AFA714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5800" y="3429000"/>
            <a:ext cx="1219200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8" name="Line 1039">
            <a:extLst>
              <a:ext uri="{FF2B5EF4-FFF2-40B4-BE49-F238E27FC236}">
                <a16:creationId xmlns:a16="http://schemas.microsoft.com/office/drawing/2014/main" id="{82A8AE14-0AFD-4C92-BF37-6E7055A453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876800"/>
            <a:ext cx="1143000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9" name="Line 1040">
            <a:extLst>
              <a:ext uri="{FF2B5EF4-FFF2-40B4-BE49-F238E27FC236}">
                <a16:creationId xmlns:a16="http://schemas.microsoft.com/office/drawing/2014/main" id="{ABB62D72-AB51-4C78-A494-4FEF10079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34290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40" name="Text Box 1041">
            <a:extLst>
              <a:ext uri="{FF2B5EF4-FFF2-40B4-BE49-F238E27FC236}">
                <a16:creationId xmlns:a16="http://schemas.microsoft.com/office/drawing/2014/main" id="{EDE1466B-CB65-4C36-94A1-5A71BA5F2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048000"/>
            <a:ext cx="550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sky</a:t>
            </a:r>
          </a:p>
        </p:txBody>
      </p:sp>
      <p:sp>
        <p:nvSpPr>
          <p:cNvPr id="26641" name="Text Box 1042">
            <a:extLst>
              <a:ext uri="{FF2B5EF4-FFF2-40B4-BE49-F238E27FC236}">
                <a16:creationId xmlns:a16="http://schemas.microsoft.com/office/drawing/2014/main" id="{DEDA6FB5-CA33-41DB-9B54-B9445C7FF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943600"/>
            <a:ext cx="711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sand</a:t>
            </a:r>
          </a:p>
        </p:txBody>
      </p:sp>
      <p:sp>
        <p:nvSpPr>
          <p:cNvPr id="26642" name="Text Box 1043">
            <a:extLst>
              <a:ext uri="{FF2B5EF4-FFF2-40B4-BE49-F238E27FC236}">
                <a16:creationId xmlns:a16="http://schemas.microsoft.com/office/drawing/2014/main" id="{F847CA0C-0E27-49D5-BE25-756FCD037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495800"/>
            <a:ext cx="693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tiger</a:t>
            </a:r>
          </a:p>
        </p:txBody>
      </p:sp>
      <p:sp>
        <p:nvSpPr>
          <p:cNvPr id="26643" name="Text Box 1044">
            <a:extLst>
              <a:ext uri="{FF2B5EF4-FFF2-40B4-BE49-F238E27FC236}">
                <a16:creationId xmlns:a16="http://schemas.microsoft.com/office/drawing/2014/main" id="{228B9790-8DAD-4B31-A90C-9BAE4D1B9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4578350"/>
            <a:ext cx="774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grass</a:t>
            </a:r>
          </a:p>
        </p:txBody>
      </p:sp>
      <p:sp>
        <p:nvSpPr>
          <p:cNvPr id="26644" name="Text Box 1045">
            <a:extLst>
              <a:ext uri="{FF2B5EF4-FFF2-40B4-BE49-F238E27FC236}">
                <a16:creationId xmlns:a16="http://schemas.microsoft.com/office/drawing/2014/main" id="{E0567982-5C63-467A-B9E5-A1735ECD5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5" y="3587750"/>
            <a:ext cx="1139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above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adjacent</a:t>
            </a:r>
          </a:p>
        </p:txBody>
      </p:sp>
      <p:sp>
        <p:nvSpPr>
          <p:cNvPr id="26645" name="Text Box 1047">
            <a:extLst>
              <a:ext uri="{FF2B5EF4-FFF2-40B4-BE49-F238E27FC236}">
                <a16:creationId xmlns:a16="http://schemas.microsoft.com/office/drawing/2014/main" id="{253375FB-DC9F-4DD7-8B47-93373F560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325" y="3663950"/>
            <a:ext cx="8556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above</a:t>
            </a:r>
          </a:p>
        </p:txBody>
      </p:sp>
      <p:sp>
        <p:nvSpPr>
          <p:cNvPr id="26646" name="Text Box 1048">
            <a:extLst>
              <a:ext uri="{FF2B5EF4-FFF2-40B4-BE49-F238E27FC236}">
                <a16:creationId xmlns:a16="http://schemas.microsoft.com/office/drawing/2014/main" id="{BE82508D-6328-438C-933D-9E545DE7D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343400"/>
            <a:ext cx="828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inside</a:t>
            </a:r>
          </a:p>
        </p:txBody>
      </p:sp>
      <p:sp>
        <p:nvSpPr>
          <p:cNvPr id="26647" name="Text Box 1049">
            <a:extLst>
              <a:ext uri="{FF2B5EF4-FFF2-40B4-BE49-F238E27FC236}">
                <a16:creationId xmlns:a16="http://schemas.microsoft.com/office/drawing/2014/main" id="{4A30B2AD-4743-42D8-8DCC-1EFEC1120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5340350"/>
            <a:ext cx="8556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above</a:t>
            </a:r>
          </a:p>
        </p:txBody>
      </p:sp>
      <p:sp>
        <p:nvSpPr>
          <p:cNvPr id="26648" name="Text Box 1050">
            <a:extLst>
              <a:ext uri="{FF2B5EF4-FFF2-40B4-BE49-F238E27FC236}">
                <a16:creationId xmlns:a16="http://schemas.microsoft.com/office/drawing/2014/main" id="{286646D5-F72F-4A92-8B1D-DCAD1C68D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525" y="5264150"/>
            <a:ext cx="1139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above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adjacent</a:t>
            </a:r>
          </a:p>
        </p:txBody>
      </p:sp>
      <p:sp>
        <p:nvSpPr>
          <p:cNvPr id="26649" name="Text Box 1051">
            <a:extLst>
              <a:ext uri="{FF2B5EF4-FFF2-40B4-BE49-F238E27FC236}">
                <a16:creationId xmlns:a16="http://schemas.microsoft.com/office/drawing/2014/main" id="{D6449269-96E3-4D77-81DA-904E45A68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3587750"/>
            <a:ext cx="862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image</a:t>
            </a:r>
          </a:p>
        </p:txBody>
      </p:sp>
      <p:sp>
        <p:nvSpPr>
          <p:cNvPr id="26650" name="Text Box 1052">
            <a:extLst>
              <a:ext uri="{FF2B5EF4-FFF2-40B4-BE49-F238E27FC236}">
                <a16:creationId xmlns:a16="http://schemas.microsoft.com/office/drawing/2014/main" id="{A5084BF1-F4D5-4DD0-9CCC-0C352095E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62055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51" name="Text Box 1053">
            <a:extLst>
              <a:ext uri="{FF2B5EF4-FFF2-40B4-BE49-F238E27FC236}">
                <a16:creationId xmlns:a16="http://schemas.microsoft.com/office/drawing/2014/main" id="{9D9744C5-1C8D-4323-ABA7-0009171C3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248400"/>
            <a:ext cx="1979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abstract regions</a:t>
            </a:r>
          </a:p>
        </p:txBody>
      </p:sp>
    </p:spTree>
    <p:extLst>
      <p:ext uri="{BB962C8B-B14F-4D97-AF65-F5344CB8AC3E}">
        <p14:creationId xmlns:p14="http://schemas.microsoft.com/office/powerpoint/2010/main" val="42300236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>
            <a:extLst>
              <a:ext uri="{FF2B5EF4-FFF2-40B4-BE49-F238E27FC236}">
                <a16:creationId xmlns:a16="http://schemas.microsoft.com/office/drawing/2014/main" id="{2208C07F-4C55-45CB-A07F-2FEF4E41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97249E7-EFD1-4159-8DEF-150C8BF097CD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80</a:t>
            </a:fld>
            <a:endParaRPr lang="en-US" altLang="en-US" sz="1400"/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8D3B4DFC-6C5B-45B7-AA3B-4350053A0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706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71535B2F-9BAA-4E9F-9D98-E63B86FCB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61722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5">
            <a:extLst>
              <a:ext uri="{FF2B5EF4-FFF2-40B4-BE49-F238E27FC236}">
                <a16:creationId xmlns:a16="http://schemas.microsoft.com/office/drawing/2014/main" id="{C2AC983C-89CC-438B-8A30-45C8D2815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4783138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Arial" panose="020B0604020202020204" pitchFamily="34" charset="0"/>
              </a:rPr>
              <a:t>Andy Berman’s FIDS System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   </a:t>
            </a:r>
            <a:r>
              <a:rPr lang="en-US" altLang="en-US" sz="2000">
                <a:latin typeface="Arial" panose="020B0604020202020204" pitchFamily="34" charset="0"/>
              </a:rPr>
              <a:t>multiple distance measures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Boolean and linear combinations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efficient indexing using images as keys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5042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>
            <a:extLst>
              <a:ext uri="{FF2B5EF4-FFF2-40B4-BE49-F238E27FC236}">
                <a16:creationId xmlns:a16="http://schemas.microsoft.com/office/drawing/2014/main" id="{18A20DB6-F727-4FF6-A6EF-22EB1EB89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EB59092-453F-42EA-A490-0739270C390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81</a:t>
            </a:fld>
            <a:endParaRPr lang="en-US" altLang="en-US" sz="1400"/>
          </a:p>
        </p:txBody>
      </p:sp>
      <p:sp>
        <p:nvSpPr>
          <p:cNvPr id="28675" name="Text Box 2">
            <a:extLst>
              <a:ext uri="{FF2B5EF4-FFF2-40B4-BE49-F238E27FC236}">
                <a16:creationId xmlns:a16="http://schemas.microsoft.com/office/drawing/2014/main" id="{2674ABC7-26AF-48AD-8215-F1D128C50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706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8A0F3DE3-99BE-46AF-A9B8-A9FD02E44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661193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Arial" panose="020B0604020202020204" pitchFamily="34" charset="0"/>
              </a:rPr>
              <a:t>Andy Berman’s FIDS System: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fol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Use of</a:t>
            </a:r>
            <a:r>
              <a:rPr lang="en-US" altLang="en-US" sz="2400">
                <a:solidFill>
                  <a:srgbClr val="A50021"/>
                </a:solidFill>
                <a:latin typeface="Arial" panose="020B0604020202020204" pitchFamily="34" charset="0"/>
              </a:rPr>
              <a:t> key images </a:t>
            </a: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and the</a:t>
            </a:r>
            <a:r>
              <a:rPr lang="en-US" altLang="en-US" sz="2400">
                <a:solidFill>
                  <a:srgbClr val="A50021"/>
                </a:solidFill>
                <a:latin typeface="Arial" panose="020B0604020202020204" pitchFamily="34" charset="0"/>
              </a:rPr>
              <a:t> triangle inequality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for efficient retrieval. d(I,Q) &gt;= |d((I,K) – d(Q,K)|</a:t>
            </a:r>
          </a:p>
        </p:txBody>
      </p:sp>
      <p:pic>
        <p:nvPicPr>
          <p:cNvPr id="28677" name="Picture 5" descr="slide12">
            <a:extLst>
              <a:ext uri="{FF2B5EF4-FFF2-40B4-BE49-F238E27FC236}">
                <a16:creationId xmlns:a16="http://schemas.microsoft.com/office/drawing/2014/main" id="{20A64FD3-5BCD-491A-A2DE-FBBADEBE0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28434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>
            <a:extLst>
              <a:ext uri="{FF2B5EF4-FFF2-40B4-BE49-F238E27FC236}">
                <a16:creationId xmlns:a16="http://schemas.microsoft.com/office/drawing/2014/main" id="{957EDD11-7305-4313-992A-C4230440A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4660478-3BFD-4022-BE29-F9E012AC4E5B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82</a:t>
            </a:fld>
            <a:endParaRPr lang="en-US" altLang="en-US" sz="1400"/>
          </a:p>
        </p:txBody>
      </p:sp>
      <p:sp>
        <p:nvSpPr>
          <p:cNvPr id="29699" name="Text Box 2">
            <a:extLst>
              <a:ext uri="{FF2B5EF4-FFF2-40B4-BE49-F238E27FC236}">
                <a16:creationId xmlns:a16="http://schemas.microsoft.com/office/drawing/2014/main" id="{C6D6A41F-C2F0-44B6-BCB1-DF0B4FD8C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706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9700" name="Text Box 3">
            <a:extLst>
              <a:ext uri="{FF2B5EF4-FFF2-40B4-BE49-F238E27FC236}">
                <a16:creationId xmlns:a16="http://schemas.microsoft.com/office/drawing/2014/main" id="{63099F73-480F-4AFE-BF45-5CD34F853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57200"/>
            <a:ext cx="57467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Arial" panose="020B0604020202020204" pitchFamily="34" charset="0"/>
              </a:rPr>
              <a:t>Andy Berman’s FIDS System: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fol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A50021"/>
                </a:solidFill>
                <a:latin typeface="Arial" panose="020B0604020202020204" pitchFamily="34" charset="0"/>
              </a:rPr>
              <a:t>Bare-Bones Triangle Inequality Algorithm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rgbClr val="A50021"/>
              </a:solidFill>
              <a:latin typeface="Arial" panose="020B0604020202020204" pitchFamily="34" charset="0"/>
            </a:endParaRPr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451442D4-0F17-40DF-97C0-D98FE4F26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173288"/>
            <a:ext cx="697865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Arial" panose="020B0604020202020204" pitchFamily="34" charset="0"/>
              </a:rPr>
              <a:t>Offline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 1. Choose a small set of key 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 2. Store distances from database images to keys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Arial" panose="020B0604020202020204" pitchFamily="34" charset="0"/>
              </a:rPr>
              <a:t>Online (given query Q)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   </a:t>
            </a:r>
            <a:r>
              <a:rPr lang="en-US" altLang="en-US" sz="2000">
                <a:latin typeface="Arial" panose="020B0604020202020204" pitchFamily="34" charset="0"/>
              </a:rPr>
              <a:t>1. Compute the distance from Q to each key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 2.  Obtain lower bounds on distances to database 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 3.  Threshold or return all images in order of lower bounds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6614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>
            <a:extLst>
              <a:ext uri="{FF2B5EF4-FFF2-40B4-BE49-F238E27FC236}">
                <a16:creationId xmlns:a16="http://schemas.microsoft.com/office/drawing/2014/main" id="{596D7004-D7BB-420B-BEEE-0182B56FB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08D96C-0039-44CC-9D8E-7CBFF06984AF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83</a:t>
            </a:fld>
            <a:endParaRPr lang="en-US" altLang="en-US" sz="1400"/>
          </a:p>
        </p:txBody>
      </p:sp>
      <p:sp>
        <p:nvSpPr>
          <p:cNvPr id="30723" name="Text Box 2">
            <a:extLst>
              <a:ext uri="{FF2B5EF4-FFF2-40B4-BE49-F238E27FC236}">
                <a16:creationId xmlns:a16="http://schemas.microsoft.com/office/drawing/2014/main" id="{344A8D63-D430-4041-BF1B-82A8F278C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706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30724" name="Text Box 3">
            <a:extLst>
              <a:ext uri="{FF2B5EF4-FFF2-40B4-BE49-F238E27FC236}">
                <a16:creationId xmlns:a16="http://schemas.microsoft.com/office/drawing/2014/main" id="{8B89CBF2-E94D-4775-8508-2437670F4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685800"/>
            <a:ext cx="42148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Arial" panose="020B0604020202020204" pitchFamily="34" charset="0"/>
              </a:rPr>
              <a:t>Andy Berman’s FIDS System: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30725" name="Picture 4" descr="slide16">
            <a:extLst>
              <a:ext uri="{FF2B5EF4-FFF2-40B4-BE49-F238E27FC236}">
                <a16:creationId xmlns:a16="http://schemas.microsoft.com/office/drawing/2014/main" id="{CDB0C09C-F03D-431D-BAC1-A59EC2D8C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71700"/>
            <a:ext cx="62484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8156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5DAB198-56AA-49BB-86EC-06B900DB3C6A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663575"/>
          <a:ext cx="7451724" cy="60483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3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3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3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418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4188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3808" name="Picture 1">
            <a:extLst>
              <a:ext uri="{FF2B5EF4-FFF2-40B4-BE49-F238E27FC236}">
                <a16:creationId xmlns:a16="http://schemas.microsoft.com/office/drawing/2014/main" id="{0157FD55-0255-42B9-8EBB-071DE3327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3814763"/>
            <a:ext cx="17780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9" name="Picture 2">
            <a:extLst>
              <a:ext uri="{FF2B5EF4-FFF2-40B4-BE49-F238E27FC236}">
                <a16:creationId xmlns:a16="http://schemas.microsoft.com/office/drawing/2014/main" id="{F1DD7F29-D55D-4FE4-A919-21E12DDC2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50" y="3814763"/>
            <a:ext cx="1782763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0" name="Picture 3">
            <a:extLst>
              <a:ext uri="{FF2B5EF4-FFF2-40B4-BE49-F238E27FC236}">
                <a16:creationId xmlns:a16="http://schemas.microsoft.com/office/drawing/2014/main" id="{E6691398-6D0F-4159-84E1-AC997A967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815975"/>
            <a:ext cx="17780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1" name="Picture 4">
            <a:extLst>
              <a:ext uri="{FF2B5EF4-FFF2-40B4-BE49-F238E27FC236}">
                <a16:creationId xmlns:a16="http://schemas.microsoft.com/office/drawing/2014/main" id="{9E541C85-0929-40A3-AF42-759B47498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50" y="828675"/>
            <a:ext cx="177482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2" name="Picture 5">
            <a:extLst>
              <a:ext uri="{FF2B5EF4-FFF2-40B4-BE49-F238E27FC236}">
                <a16:creationId xmlns:a16="http://schemas.microsoft.com/office/drawing/2014/main" id="{3D9A8DE4-E12A-43E5-B102-FF998AE3C0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847725"/>
            <a:ext cx="1774825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3" name="Picture 6">
            <a:extLst>
              <a:ext uri="{FF2B5EF4-FFF2-40B4-BE49-F238E27FC236}">
                <a16:creationId xmlns:a16="http://schemas.microsoft.com/office/drawing/2014/main" id="{3AF5BFB6-4847-4CB2-B711-4E604A7336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50" y="3814763"/>
            <a:ext cx="1774825" cy="266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8F9C35-7334-4146-B362-1534FCB375E1}"/>
              </a:ext>
            </a:extLst>
          </p:cNvPr>
          <p:cNvSpPr txBox="1"/>
          <p:nvPr/>
        </p:nvSpPr>
        <p:spPr>
          <a:xfrm>
            <a:off x="574675" y="101600"/>
            <a:ext cx="2617788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Different Features</a:t>
            </a:r>
          </a:p>
        </p:txBody>
      </p:sp>
    </p:spTree>
    <p:extLst>
      <p:ext uri="{BB962C8B-B14F-4D97-AF65-F5344CB8AC3E}">
        <p14:creationId xmlns:p14="http://schemas.microsoft.com/office/powerpoint/2010/main" val="37088485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>
            <a:extLst>
              <a:ext uri="{FF2B5EF4-FFF2-40B4-BE49-F238E27FC236}">
                <a16:creationId xmlns:a16="http://schemas.microsoft.com/office/drawing/2014/main" id="{43752A18-8B02-4A1E-B404-7555374F6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1223963"/>
            <a:ext cx="29654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C2D8CD-8D0C-4C0D-9E12-D7F4EEE23A01}"/>
              </a:ext>
            </a:extLst>
          </p:cNvPr>
          <p:cNvSpPr txBox="1"/>
          <p:nvPr/>
        </p:nvSpPr>
        <p:spPr>
          <a:xfrm>
            <a:off x="676275" y="358775"/>
            <a:ext cx="2794000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Combined Features</a:t>
            </a:r>
          </a:p>
        </p:txBody>
      </p:sp>
    </p:spTree>
    <p:extLst>
      <p:ext uri="{BB962C8B-B14F-4D97-AF65-F5344CB8AC3E}">
        <p14:creationId xmlns:p14="http://schemas.microsoft.com/office/powerpoint/2010/main" val="153932584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>
            <a:extLst>
              <a:ext uri="{FF2B5EF4-FFF2-40B4-BE49-F238E27FC236}">
                <a16:creationId xmlns:a16="http://schemas.microsoft.com/office/drawing/2014/main" id="{1C5FD03A-79B8-4F7E-896B-EC5B2F60D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08075"/>
            <a:ext cx="2935288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2">
            <a:extLst>
              <a:ext uri="{FF2B5EF4-FFF2-40B4-BE49-F238E27FC236}">
                <a16:creationId xmlns:a16="http://schemas.microsoft.com/office/drawing/2014/main" id="{B01513C4-E7E2-4BEB-A4C0-476B1D803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3" y="1108075"/>
            <a:ext cx="2951162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3">
            <a:extLst>
              <a:ext uri="{FF2B5EF4-FFF2-40B4-BE49-F238E27FC236}">
                <a16:creationId xmlns:a16="http://schemas.microsoft.com/office/drawing/2014/main" id="{3AE72340-85CA-4CD5-BF7B-40BF36CDA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1098550"/>
            <a:ext cx="2943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517351-3C54-4DC2-B691-5C063FB9EB8E}"/>
              </a:ext>
            </a:extLst>
          </p:cNvPr>
          <p:cNvSpPr txBox="1"/>
          <p:nvPr/>
        </p:nvSpPr>
        <p:spPr>
          <a:xfrm>
            <a:off x="406400" y="439738"/>
            <a:ext cx="5027613" cy="461962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Another example: different features</a:t>
            </a:r>
          </a:p>
        </p:txBody>
      </p:sp>
    </p:spTree>
    <p:extLst>
      <p:ext uri="{BB962C8B-B14F-4D97-AF65-F5344CB8AC3E}">
        <p14:creationId xmlns:p14="http://schemas.microsoft.com/office/powerpoint/2010/main" val="42664775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>
            <a:extLst>
              <a:ext uri="{FF2B5EF4-FFF2-40B4-BE49-F238E27FC236}">
                <a16:creationId xmlns:a16="http://schemas.microsoft.com/office/drawing/2014/main" id="{6E9671BE-214A-4006-B408-9BD8C6A9D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212850"/>
            <a:ext cx="29654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2">
            <a:extLst>
              <a:ext uri="{FF2B5EF4-FFF2-40B4-BE49-F238E27FC236}">
                <a16:creationId xmlns:a16="http://schemas.microsoft.com/office/drawing/2014/main" id="{C6A8B4B7-C145-4A95-8A39-6A51B17FC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63" y="1212850"/>
            <a:ext cx="2957512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9E1529-E430-4110-8F50-C5CFD4CCA8FA}"/>
              </a:ext>
            </a:extLst>
          </p:cNvPr>
          <p:cNvSpPr txBox="1"/>
          <p:nvPr/>
        </p:nvSpPr>
        <p:spPr>
          <a:xfrm>
            <a:off x="676275" y="358775"/>
            <a:ext cx="2794000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Combined Features</a:t>
            </a:r>
          </a:p>
        </p:txBody>
      </p:sp>
    </p:spTree>
    <p:extLst>
      <p:ext uri="{BB962C8B-B14F-4D97-AF65-F5344CB8AC3E}">
        <p14:creationId xmlns:p14="http://schemas.microsoft.com/office/powerpoint/2010/main" val="368950330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>
            <a:extLst>
              <a:ext uri="{FF2B5EF4-FFF2-40B4-BE49-F238E27FC236}">
                <a16:creationId xmlns:a16="http://schemas.microsoft.com/office/drawing/2014/main" id="{327CD774-4CB0-431B-BAF1-455389C6E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1081088"/>
            <a:ext cx="296545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2">
            <a:extLst>
              <a:ext uri="{FF2B5EF4-FFF2-40B4-BE49-F238E27FC236}">
                <a16:creationId xmlns:a16="http://schemas.microsoft.com/office/drawing/2014/main" id="{886CAB2C-86AF-41A9-99FF-B01293330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1081088"/>
            <a:ext cx="29781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3">
            <a:extLst>
              <a:ext uri="{FF2B5EF4-FFF2-40B4-BE49-F238E27FC236}">
                <a16:creationId xmlns:a16="http://schemas.microsoft.com/office/drawing/2014/main" id="{E35CEF4F-0BEC-40E1-9574-C0DC6E793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1081088"/>
            <a:ext cx="2943225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012A8D-5994-4E70-92FA-98C04058AED4}"/>
              </a:ext>
            </a:extLst>
          </p:cNvPr>
          <p:cNvSpPr txBox="1"/>
          <p:nvPr/>
        </p:nvSpPr>
        <p:spPr>
          <a:xfrm>
            <a:off x="406400" y="439738"/>
            <a:ext cx="5027613" cy="461962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Another example: different features</a:t>
            </a:r>
          </a:p>
        </p:txBody>
      </p:sp>
    </p:spTree>
    <p:extLst>
      <p:ext uri="{BB962C8B-B14F-4D97-AF65-F5344CB8AC3E}">
        <p14:creationId xmlns:p14="http://schemas.microsoft.com/office/powerpoint/2010/main" val="110780753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E85B7FDD-A0EC-4415-B616-65E3AF2D3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38" y="1098550"/>
            <a:ext cx="2951162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>
            <a:extLst>
              <a:ext uri="{FF2B5EF4-FFF2-40B4-BE49-F238E27FC236}">
                <a16:creationId xmlns:a16="http://schemas.microsoft.com/office/drawing/2014/main" id="{D5C36868-6C35-47A1-9588-88D36D81B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98550"/>
            <a:ext cx="294957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>
            <a:extLst>
              <a:ext uri="{FF2B5EF4-FFF2-40B4-BE49-F238E27FC236}">
                <a16:creationId xmlns:a16="http://schemas.microsoft.com/office/drawing/2014/main" id="{97846ACA-C02C-42E7-994F-25BF396FB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013" y="1108075"/>
            <a:ext cx="2935287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C4601F-FFB7-4EF5-BEEE-ECBE8AE52F4B}"/>
              </a:ext>
            </a:extLst>
          </p:cNvPr>
          <p:cNvSpPr txBox="1"/>
          <p:nvPr/>
        </p:nvSpPr>
        <p:spPr>
          <a:xfrm>
            <a:off x="676275" y="358775"/>
            <a:ext cx="4352925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Different ways for combination</a:t>
            </a:r>
          </a:p>
        </p:txBody>
      </p:sp>
    </p:spTree>
    <p:extLst>
      <p:ext uri="{BB962C8B-B14F-4D97-AF65-F5344CB8AC3E}">
        <p14:creationId xmlns:p14="http://schemas.microsoft.com/office/powerpoint/2010/main" val="30176654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">
            <a:extLst>
              <a:ext uri="{FF2B5EF4-FFF2-40B4-BE49-F238E27FC236}">
                <a16:creationId xmlns:a16="http://schemas.microsoft.com/office/drawing/2014/main" id="{59016F81-AFD1-4AED-B846-F832B1A0A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75" y="1287463"/>
            <a:ext cx="2943225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6418CB-492B-42A1-BE1F-FD55288952C0}"/>
              </a:ext>
            </a:extLst>
          </p:cNvPr>
          <p:cNvSpPr txBox="1"/>
          <p:nvPr/>
        </p:nvSpPr>
        <p:spPr>
          <a:xfrm>
            <a:off x="676275" y="358775"/>
            <a:ext cx="4132263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Different weights on features</a:t>
            </a:r>
          </a:p>
        </p:txBody>
      </p:sp>
    </p:spTree>
    <p:extLst>
      <p:ext uri="{BB962C8B-B14F-4D97-AF65-F5344CB8AC3E}">
        <p14:creationId xmlns:p14="http://schemas.microsoft.com/office/powerpoint/2010/main" val="30531537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>
            <a:extLst>
              <a:ext uri="{FF2B5EF4-FFF2-40B4-BE49-F238E27FC236}">
                <a16:creationId xmlns:a16="http://schemas.microsoft.com/office/drawing/2014/main" id="{EB5C24A8-2EB3-439B-8139-C99B8A8B7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725488"/>
            <a:ext cx="2957512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2">
            <a:extLst>
              <a:ext uri="{FF2B5EF4-FFF2-40B4-BE49-F238E27FC236}">
                <a16:creationId xmlns:a16="http://schemas.microsoft.com/office/drawing/2014/main" id="{AC5A9540-FBDA-4C9A-A4E5-0E005A6C9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744538"/>
            <a:ext cx="2963863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18756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>
            <a:extLst>
              <a:ext uri="{FF2B5EF4-FFF2-40B4-BE49-F238E27FC236}">
                <a16:creationId xmlns:a16="http://schemas.microsoft.com/office/drawing/2014/main" id="{82DFF620-C034-4907-9F76-868464472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04863"/>
            <a:ext cx="2963863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2">
            <a:extLst>
              <a:ext uri="{FF2B5EF4-FFF2-40B4-BE49-F238E27FC236}">
                <a16:creationId xmlns:a16="http://schemas.microsoft.com/office/drawing/2014/main" id="{56F5A264-7832-4C76-8128-092B8E239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804863"/>
            <a:ext cx="2963862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20382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>
            <a:extLst>
              <a:ext uri="{FF2B5EF4-FFF2-40B4-BE49-F238E27FC236}">
                <a16:creationId xmlns:a16="http://schemas.microsoft.com/office/drawing/2014/main" id="{47FA0F01-3271-4FF0-89D1-9833324ED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3385361-C146-4D27-9712-A90D7E7CCA94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93</a:t>
            </a:fld>
            <a:endParaRPr lang="en-US" altLang="en-US" sz="14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9DAFB40B-AB32-4752-BD9C-46A357AEB9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Weakness of Low-level Features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004D3E52-E55B-4D85-BC2D-0CDBF9ACE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4037" name="Rectangle 4">
            <a:extLst>
              <a:ext uri="{FF2B5EF4-FFF2-40B4-BE49-F238E27FC236}">
                <a16:creationId xmlns:a16="http://schemas.microsoft.com/office/drawing/2014/main" id="{8D4F26E8-D9BC-4E52-9B1C-4A245B1D9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44038" name="Group 5">
            <a:extLst>
              <a:ext uri="{FF2B5EF4-FFF2-40B4-BE49-F238E27FC236}">
                <a16:creationId xmlns:a16="http://schemas.microsoft.com/office/drawing/2014/main" id="{7317F7FB-1A70-4721-B539-36C67AC1323C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124200"/>
            <a:ext cx="7348538" cy="1601788"/>
            <a:chOff x="720" y="2016"/>
            <a:chExt cx="4629" cy="1009"/>
          </a:xfrm>
        </p:grpSpPr>
        <p:pic>
          <p:nvPicPr>
            <p:cNvPr id="44040" name="Picture 6" descr="Image22">
              <a:extLst>
                <a:ext uri="{FF2B5EF4-FFF2-40B4-BE49-F238E27FC236}">
                  <a16:creationId xmlns:a16="http://schemas.microsoft.com/office/drawing/2014/main" id="{C6284171-C038-4542-B30B-FA707DA570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2016"/>
              <a:ext cx="1514" cy="1009"/>
            </a:xfrm>
            <a:prstGeom prst="rect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041" name="Picture 7" descr="Image17">
              <a:extLst>
                <a:ext uri="{FF2B5EF4-FFF2-40B4-BE49-F238E27FC236}">
                  <a16:creationId xmlns:a16="http://schemas.microsoft.com/office/drawing/2014/main" id="{83EC9194-BAB4-4262-A3A1-77DEC8AF6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" y="2016"/>
              <a:ext cx="1503" cy="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2" name="Picture 8" descr="Image01">
              <a:extLst>
                <a:ext uri="{FF2B5EF4-FFF2-40B4-BE49-F238E27FC236}">
                  <a16:creationId xmlns:a16="http://schemas.microsoft.com/office/drawing/2014/main" id="{DCC4ABB2-991F-4DE1-A888-5578D969E4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2016"/>
              <a:ext cx="1509" cy="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39" name="Text Box 9">
            <a:extLst>
              <a:ext uri="{FF2B5EF4-FFF2-40B4-BE49-F238E27FC236}">
                <a16:creationId xmlns:a16="http://schemas.microsoft.com/office/drawing/2014/main" id="{F2B2DECD-A9B3-4EAF-921A-77AB84970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286000"/>
            <a:ext cx="6934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US" altLang="en-US"/>
              <a:t>Can’t capture the high-level concepts</a:t>
            </a:r>
          </a:p>
        </p:txBody>
      </p:sp>
    </p:spTree>
    <p:extLst>
      <p:ext uri="{BB962C8B-B14F-4D97-AF65-F5344CB8AC3E}">
        <p14:creationId xmlns:p14="http://schemas.microsoft.com/office/powerpoint/2010/main" val="182618807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6">
            <a:extLst>
              <a:ext uri="{FF2B5EF4-FFF2-40B4-BE49-F238E27FC236}">
                <a16:creationId xmlns:a16="http://schemas.microsoft.com/office/drawing/2014/main" id="{7CFFEB54-9D13-492C-8548-67B37ECBF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E19644-1E13-4A5B-9222-A432E8E37E9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94</a:t>
            </a:fld>
            <a:endParaRPr lang="en-US" altLang="en-US" sz="140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E746E16B-455D-455E-86F7-3037FA7E83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Yi Li’s Overall Approach</a:t>
            </a:r>
          </a:p>
        </p:txBody>
      </p:sp>
      <p:sp>
        <p:nvSpPr>
          <p:cNvPr id="46084" name="Text Box 9">
            <a:extLst>
              <a:ext uri="{FF2B5EF4-FFF2-40B4-BE49-F238E27FC236}">
                <a16:creationId xmlns:a16="http://schemas.microsoft.com/office/drawing/2014/main" id="{738CB2B2-39E0-4EDF-8D71-5F699B2FB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514600"/>
            <a:ext cx="7391400" cy="3752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Develop object recognizers for </a:t>
            </a:r>
            <a:r>
              <a:rPr lang="en-US" altLang="en-US" sz="2400">
                <a:solidFill>
                  <a:schemeClr val="tx2"/>
                </a:solidFill>
                <a:cs typeface="Times New Roman" panose="02020603050405020304" pitchFamily="18" charset="0"/>
              </a:rPr>
              <a:t>common objects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endParaRPr lang="en-US" altLang="en-US" sz="240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Use these recognizers to design a new set of both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  low- and </a:t>
            </a:r>
            <a:r>
              <a:rPr lang="en-US" altLang="en-US" sz="2400">
                <a:solidFill>
                  <a:schemeClr val="tx2"/>
                </a:solidFill>
                <a:cs typeface="Times New Roman" panose="02020603050405020304" pitchFamily="18" charset="0"/>
              </a:rPr>
              <a:t>mid-level features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Design a </a:t>
            </a:r>
            <a:r>
              <a:rPr lang="en-US" altLang="en-US" sz="2400">
                <a:solidFill>
                  <a:schemeClr val="tx2"/>
                </a:solidFill>
                <a:cs typeface="Times New Roman" panose="02020603050405020304" pitchFamily="18" charset="0"/>
              </a:rPr>
              <a:t>learning</a:t>
            </a: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system that can use these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  features to recognize classes of objects</a:t>
            </a:r>
            <a:r>
              <a:rPr lang="en-US" altLang="en-US" sz="2400">
                <a:cs typeface="Times New Roman" panose="02020603050405020304" pitchFamily="18" charset="0"/>
              </a:rPr>
              <a:t>            </a:t>
            </a:r>
          </a:p>
        </p:txBody>
      </p:sp>
    </p:spTree>
    <p:extLst>
      <p:ext uri="{BB962C8B-B14F-4D97-AF65-F5344CB8AC3E}">
        <p14:creationId xmlns:p14="http://schemas.microsoft.com/office/powerpoint/2010/main" val="18155923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6">
            <a:extLst>
              <a:ext uri="{FF2B5EF4-FFF2-40B4-BE49-F238E27FC236}">
                <a16:creationId xmlns:a16="http://schemas.microsoft.com/office/drawing/2014/main" id="{06C95877-B49E-4186-B088-08A1BBE2C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DCAFD30-234F-4CB1-B7CF-48711F61E57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95</a:t>
            </a:fld>
            <a:endParaRPr lang="en-US" altLang="en-US" sz="14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C56A8637-652C-49DD-940B-E18908F5B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Building Features: </a:t>
            </a:r>
            <a:br>
              <a:rPr lang="en-US" altLang="en-US"/>
            </a:br>
            <a:r>
              <a:rPr lang="en-US" altLang="en-US"/>
              <a:t>Consistent Line Clusters (CLC)</a:t>
            </a:r>
          </a:p>
        </p:txBody>
      </p:sp>
      <p:sp>
        <p:nvSpPr>
          <p:cNvPr id="50180" name="Text Box 3">
            <a:extLst>
              <a:ext uri="{FF2B5EF4-FFF2-40B4-BE49-F238E27FC236}">
                <a16:creationId xmlns:a16="http://schemas.microsoft.com/office/drawing/2014/main" id="{9E0D4198-E430-4424-B300-15ED49BBB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057400"/>
            <a:ext cx="7391400" cy="4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/>
              <a:t>A </a:t>
            </a:r>
            <a:r>
              <a:rPr lang="en-US" altLang="en-US" sz="2800" b="1">
                <a:solidFill>
                  <a:schemeClr val="hlink"/>
                </a:solidFill>
              </a:rPr>
              <a:t>Consistent Line Cluster</a:t>
            </a:r>
            <a:r>
              <a:rPr lang="en-US" altLang="en-US" sz="2800"/>
              <a:t> is a set of lines that are homogeneous in terms of some line features.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r>
              <a:rPr lang="en-US" altLang="en-US" sz="2400" b="1">
                <a:solidFill>
                  <a:schemeClr val="folHlink"/>
                </a:solidFill>
              </a:rPr>
              <a:t>Color-CLC</a:t>
            </a:r>
            <a:r>
              <a:rPr lang="en-US" altLang="en-US" sz="2400"/>
              <a:t>: </a:t>
            </a:r>
            <a:r>
              <a:rPr lang="en-US" altLang="en-US" sz="2400">
                <a:cs typeface="Times New Roman" panose="02020603050405020304" pitchFamily="18" charset="0"/>
              </a:rPr>
              <a:t>The lines have the same color feature.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endParaRPr lang="en-US" altLang="en-US" sz="2400" b="1"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r>
              <a:rPr lang="en-US" altLang="en-US" sz="2400" b="1">
                <a:solidFill>
                  <a:schemeClr val="folHlink"/>
                </a:solidFill>
                <a:cs typeface="Times New Roman" panose="02020603050405020304" pitchFamily="18" charset="0"/>
              </a:rPr>
              <a:t>Orientation-CLC</a:t>
            </a:r>
            <a:r>
              <a:rPr lang="en-US" altLang="en-US" sz="2400">
                <a:cs typeface="Times New Roman" panose="02020603050405020304" pitchFamily="18" charset="0"/>
              </a:rPr>
              <a:t>: The lines are parallel to each other or converge to a common vanishing point.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endParaRPr lang="en-US" altLang="en-US" sz="2400"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r>
              <a:rPr lang="en-US" altLang="en-US" sz="2400" b="1">
                <a:solidFill>
                  <a:schemeClr val="folHlink"/>
                </a:solidFill>
                <a:cs typeface="Times New Roman" panose="02020603050405020304" pitchFamily="18" charset="0"/>
              </a:rPr>
              <a:t>Spatially-CLC</a:t>
            </a:r>
            <a:r>
              <a:rPr lang="en-US" altLang="en-US" sz="2400">
                <a:cs typeface="Times New Roman" panose="02020603050405020304" pitchFamily="18" charset="0"/>
              </a:rPr>
              <a:t>: The lines are in close proximity to each other.</a:t>
            </a:r>
          </a:p>
        </p:txBody>
      </p:sp>
    </p:spTree>
    <p:extLst>
      <p:ext uri="{BB962C8B-B14F-4D97-AF65-F5344CB8AC3E}">
        <p14:creationId xmlns:p14="http://schemas.microsoft.com/office/powerpoint/2010/main" val="369480389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>
            <a:extLst>
              <a:ext uri="{FF2B5EF4-FFF2-40B4-BE49-F238E27FC236}">
                <a16:creationId xmlns:a16="http://schemas.microsoft.com/office/drawing/2014/main" id="{A1772602-2248-4BDA-A615-4E80F8F4E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EBCF71-DA0F-45C1-8874-F36BE1FFEF58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96</a:t>
            </a:fld>
            <a:endParaRPr lang="en-US" altLang="en-US" sz="14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76029AAE-F206-48C5-9298-95B6A9E00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</a:p>
        </p:txBody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6D4243B6-9B11-4310-AC9B-66EC0F64FF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017713"/>
            <a:ext cx="8040688" cy="4114800"/>
          </a:xfrm>
        </p:spPr>
        <p:txBody>
          <a:bodyPr/>
          <a:lstStyle/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Object Recognition </a:t>
            </a:r>
          </a:p>
          <a:p>
            <a:pPr lvl="1" eaLnBrk="1" hangingPunct="1"/>
            <a:r>
              <a:rPr lang="en-US" altLang="en-US">
                <a:cs typeface="Times New Roman" panose="02020603050405020304" pitchFamily="18" charset="0"/>
              </a:rPr>
              <a:t>97 well-patterned buildings (bp): </a:t>
            </a: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97/97</a:t>
            </a:r>
          </a:p>
          <a:p>
            <a:pPr lvl="1" eaLnBrk="1" hangingPunct="1"/>
            <a:r>
              <a:rPr lang="en-US" altLang="en-US">
                <a:cs typeface="Times New Roman" panose="02020603050405020304" pitchFamily="18" charset="0"/>
              </a:rPr>
              <a:t>44 not well-patterned buildings (bnp): </a:t>
            </a: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42/44</a:t>
            </a:r>
          </a:p>
          <a:p>
            <a:pPr lvl="1" eaLnBrk="1" hangingPunct="1"/>
            <a:r>
              <a:rPr lang="en-US" altLang="en-US">
                <a:cs typeface="Times New Roman" panose="02020603050405020304" pitchFamily="18" charset="0"/>
              </a:rPr>
              <a:t>16 not patterned non-buildings (nbnp): </a:t>
            </a: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15/16</a:t>
            </a:r>
            <a:r>
              <a:rPr lang="en-US" altLang="en-US"/>
              <a:t> (one false positive)</a:t>
            </a:r>
          </a:p>
          <a:p>
            <a:pPr lvl="1" eaLnBrk="1" hangingPunct="1"/>
            <a:r>
              <a:rPr lang="en-US" altLang="en-US">
                <a:cs typeface="Times New Roman" panose="02020603050405020304" pitchFamily="18" charset="0"/>
              </a:rPr>
              <a:t>25 patterned non-buildings (nbp): </a:t>
            </a: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0/25</a:t>
            </a:r>
          </a:p>
          <a:p>
            <a:pPr eaLnBrk="1" hangingPunct="1"/>
            <a:r>
              <a:rPr lang="en-US" altLang="en-US"/>
              <a:t>CBIR</a:t>
            </a:r>
          </a:p>
        </p:txBody>
      </p:sp>
    </p:spTree>
    <p:extLst>
      <p:ext uri="{BB962C8B-B14F-4D97-AF65-F5344CB8AC3E}">
        <p14:creationId xmlns:p14="http://schemas.microsoft.com/office/powerpoint/2010/main" val="1591296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>
            <a:extLst>
              <a:ext uri="{FF2B5EF4-FFF2-40B4-BE49-F238E27FC236}">
                <a16:creationId xmlns:a16="http://schemas.microsoft.com/office/drawing/2014/main" id="{727B4722-46C4-415E-B5B1-B5516E9D1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148DB9A-561C-4376-BC0B-85093CF90BC7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97</a:t>
            </a:fld>
            <a:endParaRPr lang="en-US" altLang="en-US" sz="1400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EF4065BE-9E89-4F32-8166-BDBBB51DB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  <a:br>
              <a:rPr lang="en-US" altLang="en-US"/>
            </a:br>
            <a:r>
              <a:rPr lang="en-US" altLang="en-US"/>
              <a:t>   </a:t>
            </a:r>
            <a:r>
              <a:rPr lang="en-US" altLang="en-US" sz="3200"/>
              <a:t>Well-Patterned Buildings</a:t>
            </a:r>
            <a:endParaRPr lang="en-US" altLang="en-US"/>
          </a:p>
        </p:txBody>
      </p:sp>
      <p:pic>
        <p:nvPicPr>
          <p:cNvPr id="66564" name="Picture 4" descr="bp12">
            <a:extLst>
              <a:ext uri="{FF2B5EF4-FFF2-40B4-BE49-F238E27FC236}">
                <a16:creationId xmlns:a16="http://schemas.microsoft.com/office/drawing/2014/main" id="{42367244-3CD2-4662-A4F8-B7BF55F50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2741613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5" descr="bp12_rst1">
            <a:extLst>
              <a:ext uri="{FF2B5EF4-FFF2-40B4-BE49-F238E27FC236}">
                <a16:creationId xmlns:a16="http://schemas.microsoft.com/office/drawing/2014/main" id="{1102C8DF-3FC3-42B7-998A-162B98D1D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91000"/>
            <a:ext cx="2741613" cy="18351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6" name="Picture 6" descr="bp95">
            <a:extLst>
              <a:ext uri="{FF2B5EF4-FFF2-40B4-BE49-F238E27FC236}">
                <a16:creationId xmlns:a16="http://schemas.microsoft.com/office/drawing/2014/main" id="{D03B6E55-D20E-4C70-A4D9-A9B49DC1C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1336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7" name="Picture 7" descr="bp95_rst1">
            <a:extLst>
              <a:ext uri="{FF2B5EF4-FFF2-40B4-BE49-F238E27FC236}">
                <a16:creationId xmlns:a16="http://schemas.microsoft.com/office/drawing/2014/main" id="{798D51B3-4922-4A35-BE95-E22AC1C9B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191000"/>
            <a:ext cx="2438400" cy="18288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8" name="Picture 8" descr="bp32">
            <a:extLst>
              <a:ext uri="{FF2B5EF4-FFF2-40B4-BE49-F238E27FC236}">
                <a16:creationId xmlns:a16="http://schemas.microsoft.com/office/drawing/2014/main" id="{CF95E38C-2863-41DC-9AAC-0BA25392C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1336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9" name="Picture 9" descr="bp32_rst1">
            <a:extLst>
              <a:ext uri="{FF2B5EF4-FFF2-40B4-BE49-F238E27FC236}">
                <a16:creationId xmlns:a16="http://schemas.microsoft.com/office/drawing/2014/main" id="{6C4F82D5-A69C-4F7C-A715-C176E755F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191000"/>
            <a:ext cx="2438400" cy="18288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02431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>
            <a:extLst>
              <a:ext uri="{FF2B5EF4-FFF2-40B4-BE49-F238E27FC236}">
                <a16:creationId xmlns:a16="http://schemas.microsoft.com/office/drawing/2014/main" id="{94BC6FC3-E653-4A3F-92B8-0A0A77205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3007937-072E-4EEB-8045-11D1E3AFB35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98</a:t>
            </a:fld>
            <a:endParaRPr lang="en-US" altLang="en-US" sz="140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6C6589E3-9522-4D37-9601-7BCA5252AC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  <a:br>
              <a:rPr lang="en-US" altLang="en-US"/>
            </a:br>
            <a:r>
              <a:rPr lang="en-US" altLang="en-US"/>
              <a:t>   </a:t>
            </a:r>
            <a:r>
              <a:rPr lang="en-US" altLang="en-US" sz="3200"/>
              <a:t>Non-Well-Patterned Buildings</a:t>
            </a:r>
            <a:endParaRPr lang="en-US" altLang="en-US"/>
          </a:p>
        </p:txBody>
      </p:sp>
      <p:pic>
        <p:nvPicPr>
          <p:cNvPr id="68612" name="Picture 9" descr="bnp05">
            <a:extLst>
              <a:ext uri="{FF2B5EF4-FFF2-40B4-BE49-F238E27FC236}">
                <a16:creationId xmlns:a16="http://schemas.microsoft.com/office/drawing/2014/main" id="{F1AFE76E-3619-4F44-893B-49980948E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10" descr="bnp05_rst1">
            <a:extLst>
              <a:ext uri="{FF2B5EF4-FFF2-40B4-BE49-F238E27FC236}">
                <a16:creationId xmlns:a16="http://schemas.microsoft.com/office/drawing/2014/main" id="{94E90CE5-3F7F-4A12-8DE5-7D09CF3DA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19600"/>
            <a:ext cx="2741613" cy="183356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4" name="Picture 11" descr="bnp16">
            <a:extLst>
              <a:ext uri="{FF2B5EF4-FFF2-40B4-BE49-F238E27FC236}">
                <a16:creationId xmlns:a16="http://schemas.microsoft.com/office/drawing/2014/main" id="{FCE8FAD7-1548-4C91-B1C6-100490FC4097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362200"/>
            <a:ext cx="2741613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12" descr="bnp16_rst1">
            <a:extLst>
              <a:ext uri="{FF2B5EF4-FFF2-40B4-BE49-F238E27FC236}">
                <a16:creationId xmlns:a16="http://schemas.microsoft.com/office/drawing/2014/main" id="{88C020D5-E0A8-444C-9BAC-D207D3525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19600"/>
            <a:ext cx="2741613" cy="18351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6" name="Picture 13" descr="bnp38">
            <a:extLst>
              <a:ext uri="{FF2B5EF4-FFF2-40B4-BE49-F238E27FC236}">
                <a16:creationId xmlns:a16="http://schemas.microsoft.com/office/drawing/2014/main" id="{809EBF05-FB19-4C0A-8127-ED5D49934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336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7" name="Picture 14" descr="bnp24">
            <a:extLst>
              <a:ext uri="{FF2B5EF4-FFF2-40B4-BE49-F238E27FC236}">
                <a16:creationId xmlns:a16="http://schemas.microsoft.com/office/drawing/2014/main" id="{A1E28773-FA28-41BA-A0CB-EABF50950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419600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8" name="WordArt 15">
            <a:extLst>
              <a:ext uri="{FF2B5EF4-FFF2-40B4-BE49-F238E27FC236}">
                <a16:creationId xmlns:a16="http://schemas.microsoft.com/office/drawing/2014/main" id="{193E4B4E-9148-47CC-A4F4-A5969242DC6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324600" y="5410200"/>
            <a:ext cx="2309813" cy="339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False negative</a:t>
            </a:r>
          </a:p>
        </p:txBody>
      </p:sp>
      <p:sp>
        <p:nvSpPr>
          <p:cNvPr id="68619" name="WordArt 16">
            <a:extLst>
              <a:ext uri="{FF2B5EF4-FFF2-40B4-BE49-F238E27FC236}">
                <a16:creationId xmlns:a16="http://schemas.microsoft.com/office/drawing/2014/main" id="{FF88E031-E1B3-431C-A28A-76D9748C0E7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400800" y="2590800"/>
            <a:ext cx="2309813" cy="339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False negative</a:t>
            </a:r>
          </a:p>
        </p:txBody>
      </p:sp>
    </p:spTree>
    <p:extLst>
      <p:ext uri="{BB962C8B-B14F-4D97-AF65-F5344CB8AC3E}">
        <p14:creationId xmlns:p14="http://schemas.microsoft.com/office/powerpoint/2010/main" val="22749520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>
            <a:extLst>
              <a:ext uri="{FF2B5EF4-FFF2-40B4-BE49-F238E27FC236}">
                <a16:creationId xmlns:a16="http://schemas.microsoft.com/office/drawing/2014/main" id="{D7EF9D1C-0A60-479F-95E4-C0723E4B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A6DA015-E4B6-4DF4-8E53-D1F42448FDE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99</a:t>
            </a:fld>
            <a:endParaRPr lang="en-US" altLang="en-US" sz="140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FFE36072-AAA9-4E6B-A1D4-6E11AF059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  <a:br>
              <a:rPr lang="en-US" altLang="en-US"/>
            </a:br>
            <a:r>
              <a:rPr lang="en-US" altLang="en-US"/>
              <a:t>   </a:t>
            </a:r>
            <a:r>
              <a:rPr lang="en-US" altLang="en-US" sz="3200"/>
              <a:t>Non-Well-Patterned Non-Buildings</a:t>
            </a:r>
            <a:endParaRPr lang="en-US" altLang="en-US"/>
          </a:p>
        </p:txBody>
      </p:sp>
      <p:pic>
        <p:nvPicPr>
          <p:cNvPr id="70660" name="Picture 3" descr="nbnp01">
            <a:extLst>
              <a:ext uri="{FF2B5EF4-FFF2-40B4-BE49-F238E27FC236}">
                <a16:creationId xmlns:a16="http://schemas.microsoft.com/office/drawing/2014/main" id="{CC00484A-80B6-481B-821D-692617D8C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4" descr="nbnp02">
            <a:extLst>
              <a:ext uri="{FF2B5EF4-FFF2-40B4-BE49-F238E27FC236}">
                <a16:creationId xmlns:a16="http://schemas.microsoft.com/office/drawing/2014/main" id="{A948B2C8-06A1-45FC-B145-AE44F6EA2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86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5" descr="nbnp10">
            <a:extLst>
              <a:ext uri="{FF2B5EF4-FFF2-40B4-BE49-F238E27FC236}">
                <a16:creationId xmlns:a16="http://schemas.microsoft.com/office/drawing/2014/main" id="{BE744FB9-2831-4926-BD3A-83E843B5C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Picture 6" descr="nbnp10_rst1">
            <a:extLst>
              <a:ext uri="{FF2B5EF4-FFF2-40B4-BE49-F238E27FC236}">
                <a16:creationId xmlns:a16="http://schemas.microsoft.com/office/drawing/2014/main" id="{CD68C8A2-4832-4E9F-9A5E-C0992A635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343400"/>
            <a:ext cx="2741613" cy="183356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4" name="WordArt 7">
            <a:extLst>
              <a:ext uri="{FF2B5EF4-FFF2-40B4-BE49-F238E27FC236}">
                <a16:creationId xmlns:a16="http://schemas.microsoft.com/office/drawing/2014/main" id="{5EC4B498-9522-4813-82E0-31729A9D332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400800" y="5638800"/>
            <a:ext cx="2309813" cy="339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False positive</a:t>
            </a:r>
          </a:p>
        </p:txBody>
      </p:sp>
      <p:pic>
        <p:nvPicPr>
          <p:cNvPr id="70665" name="Picture 8" descr="nbnp16">
            <a:extLst>
              <a:ext uri="{FF2B5EF4-FFF2-40B4-BE49-F238E27FC236}">
                <a16:creationId xmlns:a16="http://schemas.microsoft.com/office/drawing/2014/main" id="{C07A51F0-56C9-494A-93FE-C29BD9251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3434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6" name="Picture 9" descr="nbnp18">
            <a:extLst>
              <a:ext uri="{FF2B5EF4-FFF2-40B4-BE49-F238E27FC236}">
                <a16:creationId xmlns:a16="http://schemas.microsoft.com/office/drawing/2014/main" id="{FDEF2547-58F6-498C-8E90-C566B76C6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2672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93114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>
            <a:extLst>
              <a:ext uri="{FF2B5EF4-FFF2-40B4-BE49-F238E27FC236}">
                <a16:creationId xmlns:a16="http://schemas.microsoft.com/office/drawing/2014/main" id="{DE58E30D-73E4-4458-AC84-00C51435B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BB0374B-9663-4116-B9CB-DC1377E32A5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100</a:t>
            </a:fld>
            <a:endParaRPr lang="en-US" altLang="en-US" sz="14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D5171741-0005-4019-B667-A72FEFCECA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  <a:br>
              <a:rPr lang="en-US" altLang="en-US"/>
            </a:br>
            <a:r>
              <a:rPr lang="en-US" altLang="en-US" sz="3200"/>
              <a:t>Well-Patterned Non-Buildings </a:t>
            </a:r>
            <a:r>
              <a:rPr lang="en-US" altLang="en-US" sz="2000">
                <a:solidFill>
                  <a:schemeClr val="hlink"/>
                </a:solidFill>
              </a:rPr>
              <a:t>(false positives)</a:t>
            </a:r>
            <a:endParaRPr lang="en-US" altLang="en-US"/>
          </a:p>
        </p:txBody>
      </p:sp>
      <p:pic>
        <p:nvPicPr>
          <p:cNvPr id="72708" name="Picture 3" descr="nbp02">
            <a:extLst>
              <a:ext uri="{FF2B5EF4-FFF2-40B4-BE49-F238E27FC236}">
                <a16:creationId xmlns:a16="http://schemas.microsoft.com/office/drawing/2014/main" id="{2EAF4197-6FF6-4055-B6C8-658256675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4" descr="nbp02_rst1">
            <a:extLst>
              <a:ext uri="{FF2B5EF4-FFF2-40B4-BE49-F238E27FC236}">
                <a16:creationId xmlns:a16="http://schemas.microsoft.com/office/drawing/2014/main" id="{5093DD64-F053-43A6-A410-EDAD20884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95800"/>
            <a:ext cx="2741613" cy="20558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0" name="Picture 5" descr="nbp05">
            <a:extLst>
              <a:ext uri="{FF2B5EF4-FFF2-40B4-BE49-F238E27FC236}">
                <a16:creationId xmlns:a16="http://schemas.microsoft.com/office/drawing/2014/main" id="{CA424161-0481-442B-B99A-554147DE7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860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1" name="Picture 6" descr="nbp05_rst1">
            <a:extLst>
              <a:ext uri="{FF2B5EF4-FFF2-40B4-BE49-F238E27FC236}">
                <a16:creationId xmlns:a16="http://schemas.microsoft.com/office/drawing/2014/main" id="{ECC856C1-15C6-4914-898E-A0E0D986D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95800"/>
            <a:ext cx="2741613" cy="20558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2" name="Picture 7" descr="nbp12">
            <a:extLst>
              <a:ext uri="{FF2B5EF4-FFF2-40B4-BE49-F238E27FC236}">
                <a16:creationId xmlns:a16="http://schemas.microsoft.com/office/drawing/2014/main" id="{DFA85145-4FAA-4468-A0F3-226FF00CB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60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3" name="Picture 8" descr="nbp12_rst1">
            <a:extLst>
              <a:ext uri="{FF2B5EF4-FFF2-40B4-BE49-F238E27FC236}">
                <a16:creationId xmlns:a16="http://schemas.microsoft.com/office/drawing/2014/main" id="{67D33CC0-6FD2-4C1C-B4A8-CDF8E84AA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95800"/>
            <a:ext cx="2741613" cy="20558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4217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>
            <a:extLst>
              <a:ext uri="{FF2B5EF4-FFF2-40B4-BE49-F238E27FC236}">
                <a16:creationId xmlns:a16="http://schemas.microsoft.com/office/drawing/2014/main" id="{CD2885B6-9390-485B-A575-5CD6C43B8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1B64F9-42C3-4BDD-9671-E7E3F9D0DE89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101</a:t>
            </a:fld>
            <a:endParaRPr lang="en-US" altLang="en-US" sz="1400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5793A1B8-17B4-4D81-AEE9-B82E700AB0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 </a:t>
            </a:r>
            <a:r>
              <a:rPr lang="en-US" altLang="en-US" sz="3600"/>
              <a:t>(</a:t>
            </a:r>
            <a:r>
              <a:rPr lang="en-US" altLang="en-US" sz="3600">
                <a:solidFill>
                  <a:schemeClr val="hlink"/>
                </a:solidFill>
              </a:rPr>
              <a:t>CBIR</a:t>
            </a:r>
            <a:r>
              <a:rPr lang="en-US" altLang="en-US" sz="3600"/>
              <a:t>)</a:t>
            </a:r>
          </a:p>
        </p:txBody>
      </p:sp>
      <p:graphicFrame>
        <p:nvGraphicFramePr>
          <p:cNvPr id="36050" name="Group 210">
            <a:extLst>
              <a:ext uri="{FF2B5EF4-FFF2-40B4-BE49-F238E27FC236}">
                <a16:creationId xmlns:a16="http://schemas.microsoft.com/office/drawing/2014/main" id="{59B161CC-3DCF-421E-87A4-A707F9251832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2133600"/>
          <a:ext cx="7772400" cy="3994151"/>
        </p:xfrm>
        <a:graphic>
          <a:graphicData uri="http://schemas.openxmlformats.org/drawingml/2006/table">
            <a:tbl>
              <a:tblPr/>
              <a:tblGrid>
                <a:gridCol w="172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2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156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Total Positive Classification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(#)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Total Negative Classification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(#)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False positive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(#)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False negative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(#)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Accuracy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(%)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Arborgreens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Campusinfall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21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89.6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Cannonbeach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30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18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87.5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9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Yellowstone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91.7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91210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>
            <a:extLst>
              <a:ext uri="{FF2B5EF4-FFF2-40B4-BE49-F238E27FC236}">
                <a16:creationId xmlns:a16="http://schemas.microsoft.com/office/drawing/2014/main" id="{8466E244-AA3D-4D42-8FDF-B28CA4B32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EB907CA-303B-4940-A5E4-B689AC028D7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102</a:t>
            </a:fld>
            <a:endParaRPr lang="en-US" altLang="en-US" sz="14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B092A931-920F-45DE-A410-C38729E7BD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 </a:t>
            </a:r>
            <a:r>
              <a:rPr lang="en-US" altLang="en-US" sz="3600"/>
              <a:t>(</a:t>
            </a:r>
            <a:r>
              <a:rPr lang="en-US" altLang="en-US" sz="3600">
                <a:solidFill>
                  <a:schemeClr val="hlink"/>
                </a:solidFill>
              </a:rPr>
              <a:t>CBIR</a:t>
            </a:r>
            <a:r>
              <a:rPr lang="en-US" altLang="en-US" sz="3600"/>
              <a:t>)</a:t>
            </a:r>
            <a:br>
              <a:rPr lang="en-US" altLang="en-US" sz="3600"/>
            </a:br>
            <a:r>
              <a:rPr lang="en-US" altLang="en-US" sz="2800">
                <a:solidFill>
                  <a:schemeClr val="hlink"/>
                </a:solidFill>
              </a:rPr>
              <a:t>        False positives from Yellowstone</a:t>
            </a:r>
            <a:endParaRPr lang="en-US" altLang="en-US" sz="3600"/>
          </a:p>
        </p:txBody>
      </p:sp>
      <p:pic>
        <p:nvPicPr>
          <p:cNvPr id="76804" name="Picture 47" descr="yellow45">
            <a:extLst>
              <a:ext uri="{FF2B5EF4-FFF2-40B4-BE49-F238E27FC236}">
                <a16:creationId xmlns:a16="http://schemas.microsoft.com/office/drawing/2014/main" id="{F89A1DCF-06B3-42DF-B357-B8177FB6A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384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48" descr="yellow36">
            <a:extLst>
              <a:ext uri="{FF2B5EF4-FFF2-40B4-BE49-F238E27FC236}">
                <a16:creationId xmlns:a16="http://schemas.microsoft.com/office/drawing/2014/main" id="{D9178AE0-A892-43BB-B80B-7527A05C1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4958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49" descr="yellow16">
            <a:extLst>
              <a:ext uri="{FF2B5EF4-FFF2-40B4-BE49-F238E27FC236}">
                <a16:creationId xmlns:a16="http://schemas.microsoft.com/office/drawing/2014/main" id="{1F7BC46B-B506-4640-B957-058548D97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384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50" descr="yellow13">
            <a:extLst>
              <a:ext uri="{FF2B5EF4-FFF2-40B4-BE49-F238E27FC236}">
                <a16:creationId xmlns:a16="http://schemas.microsoft.com/office/drawing/2014/main" id="{DABDB99E-DE5F-432E-BDCD-8EA86330C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572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8" name="Text Box 51">
            <a:extLst>
              <a:ext uri="{FF2B5EF4-FFF2-40B4-BE49-F238E27FC236}">
                <a16:creationId xmlns:a16="http://schemas.microsoft.com/office/drawing/2014/main" id="{E76927E5-6A43-4267-A099-A396F6B5E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525" y="5754688"/>
            <a:ext cx="530225" cy="4667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Script MT Bold" panose="03040602040607080904" pitchFamily="66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81206459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2973</Words>
  <Application>Microsoft Office PowerPoint</Application>
  <PresentationFormat>On-screen Show (4:3)</PresentationFormat>
  <Paragraphs>692</Paragraphs>
  <Slides>102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18" baseType="lpstr">
      <vt:lpstr>Arial</vt:lpstr>
      <vt:lpstr>Arial Black</vt:lpstr>
      <vt:lpstr>Arial Rounded MT Bold</vt:lpstr>
      <vt:lpstr>Century Gothic</vt:lpstr>
      <vt:lpstr>Comic Sans MS</vt:lpstr>
      <vt:lpstr>Lucidux Sans</vt:lpstr>
      <vt:lpstr>Script MT Bold</vt:lpstr>
      <vt:lpstr>StarBats</vt:lpstr>
      <vt:lpstr>Symbol</vt:lpstr>
      <vt:lpstr>Tahoma</vt:lpstr>
      <vt:lpstr>Times</vt:lpstr>
      <vt:lpstr>Times (PCL6)</vt:lpstr>
      <vt:lpstr>Times New Roman</vt:lpstr>
      <vt:lpstr>Wingdings</vt:lpstr>
      <vt:lpstr>Default Design</vt:lpstr>
      <vt:lpstr>Equation</vt:lpstr>
      <vt:lpstr>  Computer Vision   CSE 455 Interest Regions, Recognition, and Matching  Linda Shapiro Professor of Computer Science &amp; Engineering Professor of Electrical Engineering</vt:lpstr>
      <vt:lpstr>The Kadir Operator Saliency, Scale and Image Description  Timor Kadir and Michael Brady University of Oxford</vt:lpstr>
      <vt:lpstr>The issues…</vt:lpstr>
      <vt:lpstr>Early Vision Motivation</vt:lpstr>
      <vt:lpstr>PowerPoint Presentation</vt:lpstr>
      <vt:lpstr>Detection of Salient Features for an Object Class</vt:lpstr>
      <vt:lpstr>How do we do this?</vt:lpstr>
      <vt:lpstr>Kadir’s Approach</vt:lpstr>
      <vt:lpstr>Specifically</vt:lpstr>
      <vt:lpstr>Local Histograms of Intensity</vt:lpstr>
      <vt:lpstr>Problems Kadir wanted to solve</vt:lpstr>
      <vt:lpstr>Kadir’s Methodology</vt:lpstr>
      <vt:lpstr>The Algorithm</vt:lpstr>
      <vt:lpstr>Finding salient points</vt:lpstr>
      <vt:lpstr>Picking salient points and their scales</vt:lpstr>
      <vt:lpstr>Getting rid of texture</vt:lpstr>
      <vt:lpstr>Salient Regions</vt:lpstr>
      <vt:lpstr>Kadir’s clustering (VERY ad hoc)</vt:lpstr>
      <vt:lpstr>More examples</vt:lpstr>
      <vt:lpstr>Robustness Claims</vt:lpstr>
      <vt:lpstr>More Examples</vt:lpstr>
      <vt:lpstr>Temple</vt:lpstr>
      <vt:lpstr>Capitol</vt:lpstr>
      <vt:lpstr>Houses and Boats</vt:lpstr>
      <vt:lpstr>Houses and Boats</vt:lpstr>
      <vt:lpstr>Sky Scraper</vt:lpstr>
      <vt:lpstr>Car</vt:lpstr>
      <vt:lpstr>Trucks</vt:lpstr>
      <vt:lpstr>Fish</vt:lpstr>
      <vt:lpstr> Other …     </vt:lpstr>
      <vt:lpstr>Symmetry and More</vt:lpstr>
      <vt:lpstr>Benefits</vt:lpstr>
      <vt:lpstr>Object Recognition with Interest Operators  </vt:lpstr>
      <vt:lpstr>Object Class Recognition by Unsupervised Scale-Invariant Learning</vt:lpstr>
      <vt:lpstr>Goal:</vt:lpstr>
      <vt:lpstr>PowerPoint Presentation</vt:lpstr>
      <vt:lpstr>Approach</vt:lpstr>
      <vt:lpstr>Components</vt:lpstr>
      <vt:lpstr>PowerPoint Presentation</vt:lpstr>
      <vt:lpstr>PowerPoint Presentation</vt:lpstr>
      <vt:lpstr>PowerPoint Presentation</vt:lpstr>
      <vt:lpstr>Learning a Model</vt:lpstr>
      <vt:lpstr>Probabilistic Model</vt:lpstr>
      <vt:lpstr>Appearance </vt:lpstr>
      <vt:lpstr>Shape as Location </vt:lpstr>
      <vt:lpstr>Scale </vt:lpstr>
      <vt:lpstr>Occlusion and Part Statistics</vt:lpstr>
      <vt:lpstr>Learning</vt:lpstr>
      <vt:lpstr>Recognition</vt:lpstr>
      <vt:lpstr>RESULTS</vt:lpstr>
      <vt:lpstr>PowerPoint Presentation</vt:lpstr>
      <vt:lpstr>PowerPoint Presentation</vt:lpstr>
      <vt:lpstr>PowerPoint Presentation</vt:lpstr>
      <vt:lpstr>Airplanes</vt:lpstr>
      <vt:lpstr>PowerPoint Presentation</vt:lpstr>
      <vt:lpstr>Accuracy</vt:lpstr>
      <vt:lpstr>Available Today</vt:lpstr>
      <vt:lpstr>Content-Based Image Retrieval </vt:lpstr>
      <vt:lpstr>Content-based Image Retrieval (CBIR)</vt:lpstr>
      <vt:lpstr>Applications</vt:lpstr>
      <vt:lpstr>What is a query?</vt:lpstr>
      <vt:lpstr>Some Systems You Can Try</vt:lpstr>
      <vt:lpstr>Google Image</vt:lpstr>
      <vt:lpstr>Microsoft Bing</vt:lpstr>
      <vt:lpstr>Problem with Text-Based Search</vt:lpstr>
      <vt:lpstr> Features</vt:lpstr>
      <vt:lpstr> Color Histograms</vt:lpstr>
      <vt:lpstr>Gridded Color</vt:lpstr>
      <vt:lpstr>  Color Layout   (IBM’s Gridded Color)</vt:lpstr>
      <vt:lpstr>Texture Distances</vt:lpstr>
      <vt:lpstr> Laws Texture</vt:lpstr>
      <vt:lpstr>Shape Distances</vt:lpstr>
      <vt:lpstr>Global Shape Properties: Projection Matching</vt:lpstr>
      <vt:lpstr>Global Shape Properties: Tangent-Angle Histograms</vt:lpstr>
      <vt:lpstr>Boundary Matching</vt:lpstr>
      <vt:lpstr> Del Bimbo Elastic Shape Matching</vt:lpstr>
      <vt:lpstr> Regions and Relationships</vt:lpstr>
      <vt:lpstr>Blobworld (Carson et al, 1999)</vt:lpstr>
      <vt:lpstr>Tiger Image as a Graph  (motivated by Blobworld)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Weakness of Low-level Features</vt:lpstr>
      <vt:lpstr>Yi Li’s Overall Approach</vt:lpstr>
      <vt:lpstr>Building Features:  Consistent Line Clusters (CLC)</vt:lpstr>
      <vt:lpstr>Experimental Evaluation</vt:lpstr>
      <vt:lpstr>Experimental Evaluation    Well-Patterned Buildings</vt:lpstr>
      <vt:lpstr>Experimental Evaluation    Non-Well-Patterned Buildings</vt:lpstr>
      <vt:lpstr>Experimental Evaluation    Non-Well-Patterned Non-Buildings</vt:lpstr>
      <vt:lpstr>Experimental Evaluation Well-Patterned Non-Buildings (false positives)</vt:lpstr>
      <vt:lpstr>Experimental Evaluation (CBIR)</vt:lpstr>
      <vt:lpstr>Experimental Evaluation (CBIR)         False positives from Yellowstone</vt:lpstr>
    </vt:vector>
  </TitlesOfParts>
  <Company>UW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Kadir Operator Saliency, Scale and Image Description  Timor Kadir and Michael Brady University of Oxford</dc:title>
  <dc:creator>cse</dc:creator>
  <cp:lastModifiedBy>shapiro</cp:lastModifiedBy>
  <cp:revision>17</cp:revision>
  <dcterms:created xsi:type="dcterms:W3CDTF">2007-04-05T03:29:23Z</dcterms:created>
  <dcterms:modified xsi:type="dcterms:W3CDTF">2020-04-27T18:31:31Z</dcterms:modified>
</cp:coreProperties>
</file>