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30"/>
  </p:notesMasterIdLst>
  <p:sldIdLst>
    <p:sldId id="664" r:id="rId3"/>
    <p:sldId id="1453" r:id="rId4"/>
    <p:sldId id="1221" r:id="rId5"/>
    <p:sldId id="1223" r:id="rId6"/>
    <p:sldId id="1222" r:id="rId7"/>
    <p:sldId id="1469" r:id="rId8"/>
    <p:sldId id="1470" r:id="rId9"/>
    <p:sldId id="1457" r:id="rId10"/>
    <p:sldId id="1465" r:id="rId11"/>
    <p:sldId id="1471" r:id="rId12"/>
    <p:sldId id="754" r:id="rId13"/>
    <p:sldId id="1084" r:id="rId14"/>
    <p:sldId id="1476" r:id="rId15"/>
    <p:sldId id="1472" r:id="rId16"/>
    <p:sldId id="1473" r:id="rId17"/>
    <p:sldId id="1455" r:id="rId18"/>
    <p:sldId id="1458" r:id="rId19"/>
    <p:sldId id="1238" r:id="rId20"/>
    <p:sldId id="1027" r:id="rId21"/>
    <p:sldId id="1474" r:id="rId22"/>
    <p:sldId id="1459" r:id="rId23"/>
    <p:sldId id="764" r:id="rId24"/>
    <p:sldId id="765" r:id="rId25"/>
    <p:sldId id="766" r:id="rId26"/>
    <p:sldId id="767" r:id="rId27"/>
    <p:sldId id="1475" r:id="rId28"/>
    <p:sldId id="768" r:id="rId29"/>
  </p:sldIdLst>
  <p:sldSz cx="12192000" cy="6858000"/>
  <p:notesSz cx="7315200" cy="9601200"/>
  <p:defaultTextStyle>
    <a:defPPr>
      <a:defRPr lang="en-US"/>
    </a:defPPr>
    <a:lvl1pPr algn="ctr" rtl="0" fontAlgn="base">
      <a:spcBef>
        <a:spcPct val="50000"/>
      </a:spcBef>
      <a:spcAft>
        <a:spcPct val="0"/>
      </a:spcAft>
      <a:defRPr sz="1200" b="1" kern="1200">
        <a:solidFill>
          <a:srgbClr val="FFFF00"/>
        </a:solidFill>
        <a:latin typeface="Arial" charset="0"/>
        <a:ea typeface="+mn-ea"/>
        <a:cs typeface="+mn-cs"/>
      </a:defRPr>
    </a:lvl1pPr>
    <a:lvl2pPr marL="457200" algn="ctr" rtl="0" fontAlgn="base">
      <a:spcBef>
        <a:spcPct val="50000"/>
      </a:spcBef>
      <a:spcAft>
        <a:spcPct val="0"/>
      </a:spcAft>
      <a:defRPr sz="1200" b="1" kern="1200">
        <a:solidFill>
          <a:srgbClr val="FFFF00"/>
        </a:solidFill>
        <a:latin typeface="Arial" charset="0"/>
        <a:ea typeface="+mn-ea"/>
        <a:cs typeface="+mn-cs"/>
      </a:defRPr>
    </a:lvl2pPr>
    <a:lvl3pPr marL="914400" algn="ctr" rtl="0" fontAlgn="base">
      <a:spcBef>
        <a:spcPct val="50000"/>
      </a:spcBef>
      <a:spcAft>
        <a:spcPct val="0"/>
      </a:spcAft>
      <a:defRPr sz="1200" b="1" kern="1200">
        <a:solidFill>
          <a:srgbClr val="FFFF00"/>
        </a:solidFill>
        <a:latin typeface="Arial" charset="0"/>
        <a:ea typeface="+mn-ea"/>
        <a:cs typeface="+mn-cs"/>
      </a:defRPr>
    </a:lvl3pPr>
    <a:lvl4pPr marL="1371600" algn="ctr" rtl="0" fontAlgn="base">
      <a:spcBef>
        <a:spcPct val="50000"/>
      </a:spcBef>
      <a:spcAft>
        <a:spcPct val="0"/>
      </a:spcAft>
      <a:defRPr sz="1200" b="1" kern="1200">
        <a:solidFill>
          <a:srgbClr val="FFFF00"/>
        </a:solidFill>
        <a:latin typeface="Arial" charset="0"/>
        <a:ea typeface="+mn-ea"/>
        <a:cs typeface="+mn-cs"/>
      </a:defRPr>
    </a:lvl4pPr>
    <a:lvl5pPr marL="1828800" algn="ctr" rtl="0" fontAlgn="base">
      <a:spcBef>
        <a:spcPct val="50000"/>
      </a:spcBef>
      <a:spcAft>
        <a:spcPct val="0"/>
      </a:spcAft>
      <a:defRPr sz="1200" b="1" kern="1200">
        <a:solidFill>
          <a:srgbClr val="FFFF00"/>
        </a:solidFill>
        <a:latin typeface="Arial" charset="0"/>
        <a:ea typeface="+mn-ea"/>
        <a:cs typeface="+mn-cs"/>
      </a:defRPr>
    </a:lvl5pPr>
    <a:lvl6pPr marL="2286000" algn="l" defTabSz="914400" rtl="0" eaLnBrk="1" latinLnBrk="0" hangingPunct="1">
      <a:defRPr sz="1200" b="1" kern="1200">
        <a:solidFill>
          <a:srgbClr val="FFFF00"/>
        </a:solidFill>
        <a:latin typeface="Arial" charset="0"/>
        <a:ea typeface="+mn-ea"/>
        <a:cs typeface="+mn-cs"/>
      </a:defRPr>
    </a:lvl6pPr>
    <a:lvl7pPr marL="2743200" algn="l" defTabSz="914400" rtl="0" eaLnBrk="1" latinLnBrk="0" hangingPunct="1">
      <a:defRPr sz="1200" b="1" kern="1200">
        <a:solidFill>
          <a:srgbClr val="FFFF00"/>
        </a:solidFill>
        <a:latin typeface="Arial" charset="0"/>
        <a:ea typeface="+mn-ea"/>
        <a:cs typeface="+mn-cs"/>
      </a:defRPr>
    </a:lvl7pPr>
    <a:lvl8pPr marL="3200400" algn="l" defTabSz="914400" rtl="0" eaLnBrk="1" latinLnBrk="0" hangingPunct="1">
      <a:defRPr sz="1200" b="1" kern="1200">
        <a:solidFill>
          <a:srgbClr val="FFFF00"/>
        </a:solidFill>
        <a:latin typeface="Arial" charset="0"/>
        <a:ea typeface="+mn-ea"/>
        <a:cs typeface="+mn-cs"/>
      </a:defRPr>
    </a:lvl8pPr>
    <a:lvl9pPr marL="3657600" algn="l" defTabSz="914400" rtl="0" eaLnBrk="1" latinLnBrk="0" hangingPunct="1">
      <a:defRPr sz="1200" b="1" kern="1200">
        <a:solidFill>
          <a:srgbClr val="FFFF00"/>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00FF"/>
    <a:srgbClr val="FFFF00"/>
    <a:srgbClr val="FF00FF"/>
    <a:srgbClr val="00FFFF"/>
    <a:srgbClr val="FF0000"/>
    <a:srgbClr val="111111"/>
    <a:srgbClr val="0080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89" autoAdjust="0"/>
    <p:restoredTop sz="85769" autoAdjust="0"/>
  </p:normalViewPr>
  <p:slideViewPr>
    <p:cSldViewPr>
      <p:cViewPr varScale="1">
        <p:scale>
          <a:sx n="93" d="100"/>
          <a:sy n="93" d="100"/>
        </p:scale>
        <p:origin x="248" y="248"/>
      </p:cViewPr>
      <p:guideLst>
        <p:guide orient="horz" pos="2160"/>
        <p:guide pos="3840"/>
      </p:guideLst>
    </p:cSldViewPr>
  </p:slideViewPr>
  <p:outlineViewPr>
    <p:cViewPr>
      <p:scale>
        <a:sx n="25" d="100"/>
        <a:sy n="25" d="100"/>
      </p:scale>
      <p:origin x="0" y="36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defTabSz="966788">
              <a:spcBef>
                <a:spcPct val="0"/>
              </a:spcBef>
              <a:defRPr sz="1300" b="0" smtClean="0">
                <a:solidFill>
                  <a:schemeClr val="bg1"/>
                </a:solidFill>
              </a:defRPr>
            </a:lvl1pPr>
          </a:lstStyle>
          <a:p>
            <a:pPr>
              <a:defRPr/>
            </a:pPr>
            <a:endParaRPr lang="en-US"/>
          </a:p>
        </p:txBody>
      </p:sp>
      <p:sp>
        <p:nvSpPr>
          <p:cNvPr id="26627"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spcBef>
                <a:spcPct val="0"/>
              </a:spcBef>
              <a:defRPr sz="1300" b="0" smtClean="0">
                <a:solidFill>
                  <a:schemeClr val="bg1"/>
                </a:solidFill>
              </a:defRPr>
            </a:lvl1pPr>
          </a:lstStyle>
          <a:p>
            <a:pPr>
              <a:defRPr/>
            </a:pPr>
            <a:endParaRPr lang="en-US"/>
          </a:p>
        </p:txBody>
      </p:sp>
      <p:sp>
        <p:nvSpPr>
          <p:cNvPr id="6656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p:spPr>
      </p:sp>
      <p:sp>
        <p:nvSpPr>
          <p:cNvPr id="26629"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defTabSz="966788">
              <a:spcBef>
                <a:spcPct val="0"/>
              </a:spcBef>
              <a:defRPr sz="1300" b="0" smtClean="0">
                <a:solidFill>
                  <a:schemeClr val="bg1"/>
                </a:solidFill>
              </a:defRPr>
            </a:lvl1pPr>
          </a:lstStyle>
          <a:p>
            <a:pPr>
              <a:defRPr/>
            </a:pPr>
            <a:endParaRPr lang="en-US"/>
          </a:p>
        </p:txBody>
      </p:sp>
      <p:sp>
        <p:nvSpPr>
          <p:cNvPr id="26631"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spcBef>
                <a:spcPct val="0"/>
              </a:spcBef>
              <a:defRPr sz="1300" b="0" smtClean="0">
                <a:solidFill>
                  <a:schemeClr val="bg1"/>
                </a:solidFill>
              </a:defRPr>
            </a:lvl1pPr>
          </a:lstStyle>
          <a:p>
            <a:pPr>
              <a:defRPr/>
            </a:pPr>
            <a:fld id="{121914ED-01A8-4CBB-BC82-B02D7E6F5F39}" type="slidenum">
              <a:rPr lang="en-US"/>
              <a:pPr>
                <a:defRPr/>
              </a:pPr>
              <a:t>‹#›</a:t>
            </a:fld>
            <a:endParaRPr lang="en-US"/>
          </a:p>
        </p:txBody>
      </p:sp>
    </p:spTree>
    <p:extLst>
      <p:ext uri="{BB962C8B-B14F-4D97-AF65-F5344CB8AC3E}">
        <p14:creationId xmlns:p14="http://schemas.microsoft.com/office/powerpoint/2010/main" val="33620063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235B1E7D-EE03-4E73-9DD2-5BE0C56B28DA}" type="slidenum">
              <a:rPr lang="en-US"/>
              <a:pPr/>
              <a:t>1</a:t>
            </a:fld>
            <a:endParaRPr lang="en-US"/>
          </a:p>
        </p:txBody>
      </p:sp>
      <p:sp>
        <p:nvSpPr>
          <p:cNvPr id="67587" name="Rectangle 2"/>
          <p:cNvSpPr>
            <a:spLocks noGrp="1" noRot="1" noChangeAspect="1" noChangeArrowheads="1" noTextEdit="1"/>
          </p:cNvSpPr>
          <p:nvPr>
            <p:ph type="sldImg"/>
          </p:nvPr>
        </p:nvSpPr>
        <p:spPr>
          <a:xfrm>
            <a:off x="457200" y="720725"/>
            <a:ext cx="6400800" cy="3600450"/>
          </a:xfrm>
          <a:ln/>
        </p:spPr>
      </p:sp>
      <p:sp>
        <p:nvSpPr>
          <p:cNvPr id="675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156300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120469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659808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730800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123710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0838125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994847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49098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52C7CC8C-55EE-43A3-BD02-8378549CCF01}" type="slidenum">
              <a:rPr lang="en-US"/>
              <a:pPr/>
              <a:t>11</a:t>
            </a:fld>
            <a:endParaRPr lang="en-US"/>
          </a:p>
        </p:txBody>
      </p:sp>
      <p:sp>
        <p:nvSpPr>
          <p:cNvPr id="69635" name="Rectangle 2"/>
          <p:cNvSpPr>
            <a:spLocks noGrp="1" noRot="1" noChangeAspect="1" noChangeArrowheads="1" noTextEdit="1"/>
          </p:cNvSpPr>
          <p:nvPr>
            <p:ph type="sldImg"/>
          </p:nvPr>
        </p:nvSpPr>
        <p:spPr>
          <a:xfrm>
            <a:off x="457200" y="720725"/>
            <a:ext cx="6400800" cy="3600450"/>
          </a:xfrm>
          <a:ln/>
        </p:spPr>
      </p:sp>
      <p:sp>
        <p:nvSpPr>
          <p:cNvPr id="696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074D626E-DE1C-490B-B71B-9EDC5D1C0BF7}" type="slidenum">
              <a:rPr lang="en-US"/>
              <a:pPr/>
              <a:t>22</a:t>
            </a:fld>
            <a:endParaRPr lang="en-US"/>
          </a:p>
        </p:txBody>
      </p:sp>
      <p:sp>
        <p:nvSpPr>
          <p:cNvPr id="119811" name="Rectangle 2"/>
          <p:cNvSpPr>
            <a:spLocks noGrp="1" noRot="1" noChangeAspect="1" noChangeArrowheads="1" noTextEdit="1"/>
          </p:cNvSpPr>
          <p:nvPr>
            <p:ph type="sldImg"/>
          </p:nvPr>
        </p:nvSpPr>
        <p:spPr>
          <a:xfrm>
            <a:off x="457200" y="720725"/>
            <a:ext cx="6400800" cy="3600450"/>
          </a:xfrm>
          <a:ln/>
        </p:spPr>
      </p:sp>
      <p:sp>
        <p:nvSpPr>
          <p:cNvPr id="1198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32ADC659-3D08-4607-AEDC-B9DF2D264630}" type="slidenum">
              <a:rPr lang="en-US"/>
              <a:pPr/>
              <a:t>23</a:t>
            </a:fld>
            <a:endParaRPr lang="en-US"/>
          </a:p>
        </p:txBody>
      </p:sp>
      <p:sp>
        <p:nvSpPr>
          <p:cNvPr id="120835" name="Rectangle 2"/>
          <p:cNvSpPr>
            <a:spLocks noGrp="1" noRot="1" noChangeAspect="1" noChangeArrowheads="1" noTextEdit="1"/>
          </p:cNvSpPr>
          <p:nvPr>
            <p:ph type="sldImg"/>
          </p:nvPr>
        </p:nvSpPr>
        <p:spPr>
          <a:xfrm>
            <a:off x="457200" y="720725"/>
            <a:ext cx="6400800" cy="3600450"/>
          </a:xfrm>
          <a:ln/>
        </p:spPr>
      </p:sp>
      <p:sp>
        <p:nvSpPr>
          <p:cNvPr id="1208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782F42DA-776A-4FBF-8F0E-71F0E74307DB}" type="slidenum">
              <a:rPr lang="en-US"/>
              <a:pPr/>
              <a:t>24</a:t>
            </a:fld>
            <a:endParaRPr lang="en-US"/>
          </a:p>
        </p:txBody>
      </p:sp>
      <p:sp>
        <p:nvSpPr>
          <p:cNvPr id="121859" name="Rectangle 2"/>
          <p:cNvSpPr>
            <a:spLocks noGrp="1" noRot="1" noChangeAspect="1" noChangeArrowheads="1" noTextEdit="1"/>
          </p:cNvSpPr>
          <p:nvPr>
            <p:ph type="sldImg"/>
          </p:nvPr>
        </p:nvSpPr>
        <p:spPr>
          <a:xfrm>
            <a:off x="457200" y="720725"/>
            <a:ext cx="6400800" cy="3600450"/>
          </a:xfrm>
          <a:ln/>
        </p:spPr>
      </p:sp>
      <p:sp>
        <p:nvSpPr>
          <p:cNvPr id="12186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69AE740C-837C-41DB-8C10-899CEE42A25F}" type="slidenum">
              <a:rPr lang="en-US"/>
              <a:pPr/>
              <a:t>25</a:t>
            </a:fld>
            <a:endParaRPr lang="en-US"/>
          </a:p>
        </p:txBody>
      </p:sp>
      <p:sp>
        <p:nvSpPr>
          <p:cNvPr id="122883" name="Rectangle 2"/>
          <p:cNvSpPr>
            <a:spLocks noGrp="1" noRot="1" noChangeAspect="1" noChangeArrowheads="1" noTextEdit="1"/>
          </p:cNvSpPr>
          <p:nvPr>
            <p:ph type="sldImg"/>
          </p:nvPr>
        </p:nvSpPr>
        <p:spPr>
          <a:xfrm>
            <a:off x="457200" y="720725"/>
            <a:ext cx="6400800" cy="3600450"/>
          </a:xfrm>
          <a:ln/>
        </p:spPr>
      </p:sp>
      <p:sp>
        <p:nvSpPr>
          <p:cNvPr id="1228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69AE740C-837C-41DB-8C10-899CEE42A25F}" type="slidenum">
              <a:rPr lang="en-US"/>
              <a:pPr/>
              <a:t>26</a:t>
            </a:fld>
            <a:endParaRPr lang="en-US"/>
          </a:p>
        </p:txBody>
      </p:sp>
      <p:sp>
        <p:nvSpPr>
          <p:cNvPr id="122883" name="Rectangle 2"/>
          <p:cNvSpPr>
            <a:spLocks noGrp="1" noRot="1" noChangeAspect="1" noChangeArrowheads="1" noTextEdit="1"/>
          </p:cNvSpPr>
          <p:nvPr>
            <p:ph type="sldImg"/>
          </p:nvPr>
        </p:nvSpPr>
        <p:spPr>
          <a:xfrm>
            <a:off x="457200" y="720725"/>
            <a:ext cx="6400800" cy="3600450"/>
          </a:xfrm>
          <a:ln/>
        </p:spPr>
      </p:sp>
      <p:sp>
        <p:nvSpPr>
          <p:cNvPr id="1228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1384357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B7A0FB9D-12E7-4B95-AE69-B62AF90458A7}" type="slidenum">
              <a:rPr lang="en-US"/>
              <a:pPr/>
              <a:t>27</a:t>
            </a:fld>
            <a:endParaRPr lang="en-US"/>
          </a:p>
        </p:txBody>
      </p:sp>
      <p:sp>
        <p:nvSpPr>
          <p:cNvPr id="123907" name="Rectangle 2"/>
          <p:cNvSpPr>
            <a:spLocks noGrp="1" noRot="1" noChangeAspect="1" noChangeArrowheads="1" noTextEdit="1"/>
          </p:cNvSpPr>
          <p:nvPr>
            <p:ph type="sldImg"/>
          </p:nvPr>
        </p:nvSpPr>
        <p:spPr>
          <a:xfrm>
            <a:off x="457200" y="720725"/>
            <a:ext cx="6400800" cy="3600450"/>
          </a:xfrm>
          <a:ln/>
        </p:spPr>
      </p:sp>
      <p:sp>
        <p:nvSpPr>
          <p:cNvPr id="1239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FC754CC-AD8D-43DF-926C-5E30938432D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852F211-88D3-4F1D-B0E9-EB73F7D9A53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438CC07-CE4C-4307-A5EB-523FCFD41F4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03200" y="838200"/>
            <a:ext cx="57912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838200"/>
            <a:ext cx="57912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A05D3B4-6979-4227-9C7B-EC4993B67A7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A8F0D08-36A7-480A-BE8D-535ECCA3883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468B095-5A0E-437B-8DF8-883520C9D3A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51E5BF4-AB50-4046-ADDF-97557320E1E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9CF71D4-6B53-4E10-BD55-35F3F439291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A9FAD2D-5247-445A-95C8-BE80121440B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07F70F8-2874-43E7-8E37-B0E4A1B1B51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0"/>
            <a:ext cx="3048000"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894080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5F871F7-A33D-4179-B1BA-93DACD28B3D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
          </a:xfrm>
        </p:spPr>
        <p:txBody>
          <a:bodyPr/>
          <a:lstStyle/>
          <a:p>
            <a:r>
              <a:rPr lang="en-US"/>
              <a:t>Click to edit Master title style</a:t>
            </a:r>
          </a:p>
        </p:txBody>
      </p:sp>
      <p:sp>
        <p:nvSpPr>
          <p:cNvPr id="3" name="Text Placeholder 2"/>
          <p:cNvSpPr>
            <a:spLocks noGrp="1"/>
          </p:cNvSpPr>
          <p:nvPr>
            <p:ph type="body" sz="half" idx="1"/>
          </p:nvPr>
        </p:nvSpPr>
        <p:spPr>
          <a:xfrm>
            <a:off x="203200" y="838200"/>
            <a:ext cx="5791200" cy="5334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838200"/>
            <a:ext cx="5791200" cy="5334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2E5C248-9212-4C30-9A71-AA4F85325395}"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5E57547-22CD-4E35-9876-D7E26B3CF3DA}"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748ECBA-8CB5-4657-BA01-62D436B1B456}"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2215AE1-B984-42A2-847B-E4BAEBFB8D3C}"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2299D12-23A0-4076-9BF2-0C545691CA9A}"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7E2C7C1-8522-49A9-A3D3-97AD7F87A3BA}"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12169E9-9F3E-44D9-B971-46B1100A45DD}"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5778194-9078-4E4A-A9C6-019D8E240408}"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C0A9BCB-E47F-46D9-BB6F-86B2A84CC49B}"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E31E499-40C4-436B-94D1-3DBFD10826AF}"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AEEF15-BAEF-4049-AA52-34436532F92E}"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CE1C60-870A-4529-A04A-079A72EAA1EE}"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10363200" cy="838200"/>
          </a:xfrm>
        </p:spPr>
        <p:txBody>
          <a:bodyPr/>
          <a:lstStyle/>
          <a:p>
            <a:r>
              <a:rPr lang="en-US"/>
              <a:t>Click to edit Master title style</a:t>
            </a:r>
          </a:p>
        </p:txBody>
      </p:sp>
      <p:sp>
        <p:nvSpPr>
          <p:cNvPr id="3" name="Text Placeholder 2"/>
          <p:cNvSpPr>
            <a:spLocks noGrp="1"/>
          </p:cNvSpPr>
          <p:nvPr>
            <p:ph type="body" sz="half" idx="1"/>
          </p:nvPr>
        </p:nvSpPr>
        <p:spPr>
          <a:xfrm>
            <a:off x="9144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9144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6195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271ACF27-4076-4A03-A834-53EBDA213B6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9292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12192000" cy="685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Rectangle 3"/>
          <p:cNvSpPr>
            <a:spLocks noGrp="1" noChangeArrowheads="1"/>
          </p:cNvSpPr>
          <p:nvPr>
            <p:ph type="body" idx="1"/>
          </p:nvPr>
        </p:nvSpPr>
        <p:spPr bwMode="auto">
          <a:xfrm>
            <a:off x="203200" y="838200"/>
            <a:ext cx="11785600" cy="533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defRPr sz="1400" b="0" smtClean="0">
                <a:solidFill>
                  <a:schemeClr val="tx1"/>
                </a:solidFill>
                <a:latin typeface="Times New Roman" pitchFamily="18" charset="0"/>
              </a:defRPr>
            </a:lvl1pPr>
          </a:lstStyle>
          <a:p>
            <a:pPr>
              <a:defRPr/>
            </a:pPr>
            <a:endParaRPr lang="en-US"/>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400" b="0" smtClean="0">
                <a:solidFill>
                  <a:schemeClr val="tx1"/>
                </a:solidFill>
                <a:latin typeface="Times New Roman" pitchFamily="18" charset="0"/>
              </a:defRPr>
            </a:lvl1pPr>
          </a:lstStyle>
          <a:p>
            <a:pPr>
              <a:defRPr/>
            </a:pPr>
            <a:endParaRPr lang="en-US"/>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400" b="0" smtClean="0">
                <a:solidFill>
                  <a:schemeClr val="tx1"/>
                </a:solidFill>
                <a:latin typeface="Times New Roman" pitchFamily="18" charset="0"/>
              </a:defRPr>
            </a:lvl1pPr>
          </a:lstStyle>
          <a:p>
            <a:pPr>
              <a:defRPr/>
            </a:pPr>
            <a:fld id="{9378F267-C14A-4956-BBAC-A3A2467BE13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txStyles>
    <p:titleStyle>
      <a:lvl1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3200">
          <a:solidFill>
            <a:schemeClr val="bg1"/>
          </a:solidFill>
          <a:effectLst>
            <a:outerShdw blurRad="38100" dist="38100" dir="2700000" algn="tl">
              <a:srgbClr val="000000"/>
            </a:outerShdw>
          </a:effectLst>
          <a:latin typeface="Arial" charset="0"/>
        </a:defRPr>
      </a:lvl5pPr>
      <a:lvl6pPr marL="457200" algn="ctr" rtl="0" fontAlgn="base">
        <a:spcBef>
          <a:spcPct val="0"/>
        </a:spcBef>
        <a:spcAft>
          <a:spcPct val="0"/>
        </a:spcAft>
        <a:defRPr sz="3200">
          <a:solidFill>
            <a:schemeClr val="bg1"/>
          </a:solidFill>
          <a:effectLst>
            <a:outerShdw blurRad="38100" dist="38100" dir="2700000" algn="tl">
              <a:srgbClr val="000000"/>
            </a:outerShdw>
          </a:effectLst>
          <a:latin typeface="Arial" charset="0"/>
        </a:defRPr>
      </a:lvl6pPr>
      <a:lvl7pPr marL="914400" algn="ctr" rtl="0" fontAlgn="base">
        <a:spcBef>
          <a:spcPct val="0"/>
        </a:spcBef>
        <a:spcAft>
          <a:spcPct val="0"/>
        </a:spcAft>
        <a:defRPr sz="3200">
          <a:solidFill>
            <a:schemeClr val="bg1"/>
          </a:solidFill>
          <a:effectLst>
            <a:outerShdw blurRad="38100" dist="38100" dir="2700000" algn="tl">
              <a:srgbClr val="000000"/>
            </a:outerShdw>
          </a:effectLst>
          <a:latin typeface="Arial" charset="0"/>
        </a:defRPr>
      </a:lvl7pPr>
      <a:lvl8pPr marL="1371600" algn="ctr" rtl="0" fontAlgn="base">
        <a:spcBef>
          <a:spcPct val="0"/>
        </a:spcBef>
        <a:spcAft>
          <a:spcPct val="0"/>
        </a:spcAft>
        <a:defRPr sz="3200">
          <a:solidFill>
            <a:schemeClr val="bg1"/>
          </a:solidFill>
          <a:effectLst>
            <a:outerShdw blurRad="38100" dist="38100" dir="2700000" algn="tl">
              <a:srgbClr val="000000"/>
            </a:outerShdw>
          </a:effectLst>
          <a:latin typeface="Arial" charset="0"/>
        </a:defRPr>
      </a:lvl8pPr>
      <a:lvl9pPr marL="1828800" algn="ctr" rtl="0" fontAlgn="base">
        <a:spcBef>
          <a:spcPct val="0"/>
        </a:spcBef>
        <a:spcAft>
          <a:spcPct val="0"/>
        </a:spcAft>
        <a:defRPr sz="3200">
          <a:solidFill>
            <a:schemeClr val="bg1"/>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har char="•"/>
        <a:defRPr sz="2400">
          <a:solidFill>
            <a:schemeClr val="bg1"/>
          </a:solidFill>
          <a:latin typeface="+mn-lt"/>
          <a:ea typeface="+mn-ea"/>
          <a:cs typeface="+mn-cs"/>
        </a:defRPr>
      </a:lvl1pPr>
      <a:lvl2pPr marL="742950" indent="-285750" algn="l" rtl="0" eaLnBrk="0" fontAlgn="base" hangingPunct="0">
        <a:spcBef>
          <a:spcPct val="20000"/>
        </a:spcBef>
        <a:spcAft>
          <a:spcPct val="0"/>
        </a:spcAft>
        <a:buChar char="–"/>
        <a:defRPr>
          <a:solidFill>
            <a:schemeClr val="bg1"/>
          </a:solidFill>
          <a:latin typeface="+mn-lt"/>
        </a:defRPr>
      </a:lvl2pPr>
      <a:lvl3pPr marL="1143000" indent="-228600" algn="l" rtl="0" eaLnBrk="0" fontAlgn="base" hangingPunct="0">
        <a:spcBef>
          <a:spcPct val="20000"/>
        </a:spcBef>
        <a:spcAft>
          <a:spcPct val="0"/>
        </a:spcAft>
        <a:buChar char="•"/>
        <a:defRPr>
          <a:solidFill>
            <a:schemeClr val="bg1"/>
          </a:solidFill>
          <a:latin typeface="+mn-lt"/>
        </a:defRPr>
      </a:lvl3pPr>
      <a:lvl4pPr marL="1600200" indent="-228600" algn="l" rtl="0" eaLnBrk="0" fontAlgn="base" hangingPunct="0">
        <a:spcBef>
          <a:spcPct val="20000"/>
        </a:spcBef>
        <a:spcAft>
          <a:spcPct val="0"/>
        </a:spcAft>
        <a:buChar char="–"/>
        <a:defRPr>
          <a:solidFill>
            <a:schemeClr val="bg1"/>
          </a:solidFill>
          <a:latin typeface="+mn-lt"/>
        </a:defRPr>
      </a:lvl4pPr>
      <a:lvl5pPr marL="2057400" indent="-228600" algn="l" rtl="0" eaLnBrk="0" fontAlgn="base" hangingPunct="0">
        <a:spcBef>
          <a:spcPct val="20000"/>
        </a:spcBef>
        <a:spcAft>
          <a:spcPct val="0"/>
        </a:spcAft>
        <a:buChar char="»"/>
        <a:defRPr>
          <a:solidFill>
            <a:schemeClr val="bg1"/>
          </a:solidFill>
          <a:latin typeface="+mn-lt"/>
        </a:defRPr>
      </a:lvl5pPr>
      <a:lvl6pPr marL="2514600" indent="-228600" algn="l" rtl="0" fontAlgn="base">
        <a:spcBef>
          <a:spcPct val="20000"/>
        </a:spcBef>
        <a:spcAft>
          <a:spcPct val="0"/>
        </a:spcAft>
        <a:buChar char="»"/>
        <a:defRPr>
          <a:solidFill>
            <a:schemeClr val="bg1"/>
          </a:solidFill>
          <a:latin typeface="+mn-lt"/>
        </a:defRPr>
      </a:lvl6pPr>
      <a:lvl7pPr marL="2971800" indent="-228600" algn="l" rtl="0" fontAlgn="base">
        <a:spcBef>
          <a:spcPct val="20000"/>
        </a:spcBef>
        <a:spcAft>
          <a:spcPct val="0"/>
        </a:spcAft>
        <a:buChar char="»"/>
        <a:defRPr>
          <a:solidFill>
            <a:schemeClr val="bg1"/>
          </a:solidFill>
          <a:latin typeface="+mn-lt"/>
        </a:defRPr>
      </a:lvl7pPr>
      <a:lvl8pPr marL="3429000" indent="-228600" algn="l" rtl="0" fontAlgn="base">
        <a:spcBef>
          <a:spcPct val="20000"/>
        </a:spcBef>
        <a:spcAft>
          <a:spcPct val="0"/>
        </a:spcAft>
        <a:buChar char="»"/>
        <a:defRPr>
          <a:solidFill>
            <a:schemeClr val="bg1"/>
          </a:solidFill>
          <a:latin typeface="+mn-lt"/>
        </a:defRPr>
      </a:lvl8pPr>
      <a:lvl9pPr marL="3886200" indent="-228600" algn="l" rtl="0" fontAlgn="base">
        <a:spcBef>
          <a:spcPct val="20000"/>
        </a:spcBef>
        <a:spcAft>
          <a:spcPct val="0"/>
        </a:spcAft>
        <a:buChar char="»"/>
        <a:defRPr>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914400" y="76200"/>
            <a:ext cx="103632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914400" y="914400"/>
            <a:ext cx="10363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82692"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Bef>
                <a:spcPct val="0"/>
              </a:spcBef>
              <a:defRPr sz="1400" b="0" smtClean="0">
                <a:solidFill>
                  <a:schemeClr val="tx1"/>
                </a:solidFill>
                <a:latin typeface="Times New Roman" pitchFamily="18" charset="0"/>
              </a:defRPr>
            </a:lvl1pPr>
          </a:lstStyle>
          <a:p>
            <a:pPr>
              <a:defRPr/>
            </a:pPr>
            <a:endParaRPr lang="en-US"/>
          </a:p>
        </p:txBody>
      </p:sp>
      <p:sp>
        <p:nvSpPr>
          <p:cNvPr id="882693"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defRPr sz="1400" b="0" smtClean="0">
                <a:solidFill>
                  <a:schemeClr val="tx1"/>
                </a:solidFill>
                <a:latin typeface="Times New Roman" pitchFamily="18" charset="0"/>
              </a:defRPr>
            </a:lvl1pPr>
          </a:lstStyle>
          <a:p>
            <a:pPr>
              <a:defRPr/>
            </a:pPr>
            <a:endParaRPr lang="en-US"/>
          </a:p>
        </p:txBody>
      </p:sp>
      <p:sp>
        <p:nvSpPr>
          <p:cNvPr id="882694"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defRPr sz="1400" b="0" smtClean="0">
                <a:solidFill>
                  <a:schemeClr val="tx1"/>
                </a:solidFill>
                <a:latin typeface="Times New Roman" pitchFamily="18" charset="0"/>
              </a:defRPr>
            </a:lvl1pPr>
          </a:lstStyle>
          <a:p>
            <a:pPr>
              <a:defRPr/>
            </a:pPr>
            <a:fld id="{707260DF-42F4-4880-86CF-F3F59FC95CAD}" type="slidenum">
              <a:rPr lang="en-US"/>
              <a:pPr>
                <a:defRPr/>
              </a:pPr>
              <a:t>‹#›</a:t>
            </a:fld>
            <a:endParaRPr lang="en-US"/>
          </a:p>
        </p:txBody>
      </p:sp>
      <p:sp>
        <p:nvSpPr>
          <p:cNvPr id="882695" name="Line 7"/>
          <p:cNvSpPr>
            <a:spLocks noChangeShapeType="1"/>
          </p:cNvSpPr>
          <p:nvPr/>
        </p:nvSpPr>
        <p:spPr bwMode="auto">
          <a:xfrm>
            <a:off x="914400" y="838200"/>
            <a:ext cx="10363200" cy="0"/>
          </a:xfrm>
          <a:prstGeom prst="line">
            <a:avLst/>
          </a:prstGeom>
          <a:noFill/>
          <a:ln w="38100">
            <a:solidFill>
              <a:schemeClr val="tx1"/>
            </a:solidFill>
            <a:round/>
            <a:headEnd/>
            <a:tailEnd/>
          </a:ln>
          <a:effectLst/>
        </p:spPr>
        <p:txBody>
          <a:bodyPr wrap="none" anchor="ctr"/>
          <a:lstStyle/>
          <a:p>
            <a:pPr>
              <a:defRPr/>
            </a:pPr>
            <a:endParaRPr lang="en-US" sz="1200"/>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lazebni.cs.illinois.edu/fall24"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5.png"/><Relationship Id="rId5" Type="http://schemas.openxmlformats.org/officeDocument/2006/relationships/image" Target="../media/image2.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8.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hyperlink" Target="https://twitter.com/nxthompson/status/1357147968328118272/photo/1" TargetMode="External"/><Relationship Id="rId2" Type="http://schemas.openxmlformats.org/officeDocument/2006/relationships/image" Target="../media/image10.tiff"/><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hyperlink" Target="http://www.wired.com/2015/02/science-one-agrees-color-dress/" TargetMode="External"/><Relationship Id="rId2" Type="http://schemas.openxmlformats.org/officeDocument/2006/relationships/image" Target="../media/image12.png"/><Relationship Id="rId1" Type="http://schemas.openxmlformats.org/officeDocument/2006/relationships/slideLayout" Target="../slideLayouts/slideLayout14.xml"/><Relationship Id="rId4" Type="http://schemas.openxmlformats.org/officeDocument/2006/relationships/hyperlink" Target="https://www.wired.com/2015/02/science-one-agrees-color-dres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8.xml"/><Relationship Id="rId4" Type="http://schemas.openxmlformats.org/officeDocument/2006/relationships/image" Target="../media/image15.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hyperlink" Target="https://dspace.mit.edu/handle/1721.1/11589" TargetMode="External"/><Relationship Id="rId7" Type="http://schemas.openxmlformats.org/officeDocument/2006/relationships/image" Target="../media/image19.tiff"/><Relationship Id="rId2" Type="http://schemas.openxmlformats.org/officeDocument/2006/relationships/image" Target="../media/image16.png"/><Relationship Id="rId1" Type="http://schemas.openxmlformats.org/officeDocument/2006/relationships/slideLayout" Target="../slideLayouts/slideLayout14.xml"/><Relationship Id="rId6" Type="http://schemas.openxmlformats.org/officeDocument/2006/relationships/image" Target="../media/image18.tiff"/><Relationship Id="rId5" Type="http://schemas.openxmlformats.org/officeDocument/2006/relationships/hyperlink" Target="https://inspirehep.net/literature/919922" TargetMode="Externa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0.png"/><Relationship Id="rId1" Type="http://schemas.openxmlformats.org/officeDocument/2006/relationships/slideLayout" Target="../slideLayouts/slideLayout14.xml"/><Relationship Id="rId5" Type="http://schemas.openxmlformats.org/officeDocument/2006/relationships/hyperlink" Target="https://en.wikipedia.org/wiki/David_Marr_(neuroscientist)" TargetMode="External"/><Relationship Id="rId4" Type="http://schemas.openxmlformats.org/officeDocument/2006/relationships/image" Target="../media/image22.tiff"/></Relationships>
</file>

<file path=ppt/slides/_rels/slide20.xml.rels><?xml version="1.0" encoding="UTF-8" standalone="yes"?>
<Relationships xmlns="http://schemas.openxmlformats.org/package/2006/relationships"><Relationship Id="rId3" Type="http://schemas.openxmlformats.org/officeDocument/2006/relationships/hyperlink" Target="https://cs280-berkeley.github.io/" TargetMode="External"/><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8" Type="http://schemas.openxmlformats.org/officeDocument/2006/relationships/image" Target="../media/image29.tiff"/><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jpeg"/></Relationships>
</file>

<file path=ppt/slides/_rels/slide2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tiff"/><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42" name="Rectangle 2"/>
          <p:cNvSpPr>
            <a:spLocks noGrp="1" noChangeArrowheads="1"/>
          </p:cNvSpPr>
          <p:nvPr>
            <p:ph type="title"/>
          </p:nvPr>
        </p:nvSpPr>
        <p:spPr>
          <a:xfrm>
            <a:off x="1524000" y="228600"/>
            <a:ext cx="9144000" cy="1143000"/>
          </a:xfrm>
        </p:spPr>
        <p:txBody>
          <a:bodyPr/>
          <a:lstStyle/>
          <a:p>
            <a:pPr eaLnBrk="1" hangingPunct="1">
              <a:defRPr/>
            </a:pPr>
            <a:r>
              <a:rPr lang="en-US" dirty="0"/>
              <a:t>Fall 2024 CS543 / ECE549</a:t>
            </a:r>
            <a:br>
              <a:rPr lang="en-US" dirty="0"/>
            </a:br>
            <a:r>
              <a:rPr lang="en-US" dirty="0"/>
              <a:t>Computer Vision</a:t>
            </a:r>
          </a:p>
        </p:txBody>
      </p:sp>
      <p:pic>
        <p:nvPicPr>
          <p:cNvPr id="3" name="Picture 2" descr="hz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5900" y="1733550"/>
            <a:ext cx="6667500" cy="3524250"/>
          </a:xfrm>
          <a:prstGeom prst="rect">
            <a:avLst/>
          </a:prstGeom>
          <a:ln w="25400">
            <a:solidFill>
              <a:schemeClr val="bg1"/>
            </a:solidFill>
          </a:ln>
        </p:spPr>
      </p:pic>
      <p:sp>
        <p:nvSpPr>
          <p:cNvPr id="4" name="TextBox 3"/>
          <p:cNvSpPr txBox="1"/>
          <p:nvPr/>
        </p:nvSpPr>
        <p:spPr>
          <a:xfrm>
            <a:off x="2020590" y="5715001"/>
            <a:ext cx="8028159" cy="461665"/>
          </a:xfrm>
          <a:prstGeom prst="rect">
            <a:avLst/>
          </a:prstGeom>
          <a:noFill/>
        </p:spPr>
        <p:txBody>
          <a:bodyPr wrap="none" rtlCol="0">
            <a:spAutoFit/>
          </a:bodyPr>
          <a:lstStyle/>
          <a:p>
            <a:r>
              <a:rPr lang="en-US" sz="2400" b="0" dirty="0"/>
              <a:t>Course webpage URL: </a:t>
            </a:r>
            <a:r>
              <a:rPr lang="en-US" sz="2400" b="0" dirty="0">
                <a:hlinkClick r:id="rId4"/>
              </a:rPr>
              <a:t>http://slazebni.cs.illinois.edu/fall24</a:t>
            </a:r>
            <a:endParaRPr lang="en-US" sz="2400" b="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8B83F-F1E4-C542-BD38-5A12157C63E8}"/>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D14B1013-0B3B-1448-8156-415D82A2FEFF}"/>
              </a:ext>
            </a:extLst>
          </p:cNvPr>
          <p:cNvSpPr>
            <a:spLocks noGrp="1"/>
          </p:cNvSpPr>
          <p:nvPr>
            <p:ph idx="1"/>
          </p:nvPr>
        </p:nvSpPr>
        <p:spPr/>
        <p:txBody>
          <a:bodyPr/>
          <a:lstStyle/>
          <a:p>
            <a:pPr marL="457200" indent="-457200">
              <a:buFont typeface="Arial" panose="020B0604020202020204" pitchFamily="34" charset="0"/>
              <a:buChar char="•"/>
            </a:pPr>
            <a:r>
              <a:rPr lang="en-US" dirty="0">
                <a:solidFill>
                  <a:schemeClr val="bg1">
                    <a:lumMod val="50000"/>
                  </a:schemeClr>
                </a:solidFill>
              </a:rPr>
              <a:t>Logistics, requirements</a:t>
            </a:r>
          </a:p>
          <a:p>
            <a:pPr marL="457200" indent="-457200">
              <a:buFont typeface="Arial" panose="020B0604020202020204" pitchFamily="34" charset="0"/>
              <a:buChar char="•"/>
            </a:pPr>
            <a:r>
              <a:rPr lang="en-US" dirty="0"/>
              <a:t>Goal of computer vision </a:t>
            </a:r>
          </a:p>
          <a:p>
            <a:pPr marL="457200" indent="-457200">
              <a:buFont typeface="Arial" panose="020B0604020202020204" pitchFamily="34" charset="0"/>
              <a:buChar char="•"/>
            </a:pPr>
            <a:r>
              <a:rPr lang="en-US" dirty="0"/>
              <a:t>Origins of computer vision</a:t>
            </a:r>
          </a:p>
          <a:p>
            <a:pPr marL="457200" indent="-457200">
              <a:buFont typeface="Arial" panose="020B0604020202020204" pitchFamily="34" charset="0"/>
              <a:buChar char="•"/>
            </a:pPr>
            <a:r>
              <a:rPr lang="en-US" dirty="0"/>
              <a:t>Topics covered in class</a:t>
            </a:r>
          </a:p>
        </p:txBody>
      </p:sp>
    </p:spTree>
    <p:extLst>
      <p:ext uri="{BB962C8B-B14F-4D97-AF65-F5344CB8AC3E}">
        <p14:creationId xmlns:p14="http://schemas.microsoft.com/office/powerpoint/2010/main" val="1076000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Goal: Image understanding</a:t>
            </a:r>
          </a:p>
        </p:txBody>
      </p:sp>
      <p:pic>
        <p:nvPicPr>
          <p:cNvPr id="13" name="Picture 3"/>
          <p:cNvPicPr>
            <a:picLocks noChangeAspect="1" noChangeArrowheads="1"/>
          </p:cNvPicPr>
          <p:nvPr/>
        </p:nvPicPr>
        <p:blipFill>
          <a:blip r:embed="rId3" cstate="print"/>
          <a:srcRect/>
          <a:stretch>
            <a:fillRect/>
          </a:stretch>
        </p:blipFill>
        <p:spPr bwMode="auto">
          <a:xfrm>
            <a:off x="3962401" y="1990511"/>
            <a:ext cx="4200729" cy="3059305"/>
          </a:xfrm>
          <a:prstGeom prst="rect">
            <a:avLst/>
          </a:prstGeom>
          <a:noFill/>
          <a:ln w="6350">
            <a:solidFill>
              <a:schemeClr val="tx1"/>
            </a:solidFill>
            <a:round/>
            <a:headEnd/>
            <a:tailEnd/>
          </a:ln>
          <a:effectLst>
            <a:outerShdw blurRad="50800" dist="38100" dir="2700000" algn="tl" rotWithShape="0">
              <a:prstClr val="black">
                <a:alpha val="40000"/>
              </a:prstClr>
            </a:outerShdw>
          </a:effectLst>
        </p:spPr>
      </p:pic>
      <p:sp>
        <p:nvSpPr>
          <p:cNvPr id="55" name="Rectangle 54"/>
          <p:cNvSpPr/>
          <p:nvPr/>
        </p:nvSpPr>
        <p:spPr>
          <a:xfrm>
            <a:off x="7061284" y="4739713"/>
            <a:ext cx="330540" cy="305276"/>
          </a:xfrm>
          <a:prstGeom prst="rect">
            <a:avLst/>
          </a:prstGeom>
        </p:spPr>
        <p:txBody>
          <a:bodyPr wrap="none">
            <a:spAutoFit/>
          </a:bodyPr>
          <a:lstStyle/>
          <a:p>
            <a:pPr algn="l" defTabSz="457200">
              <a:lnSpc>
                <a:spcPct val="86000"/>
              </a:lnSpc>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i="1" dirty="0">
                <a:solidFill>
                  <a:prstClr val="white"/>
                </a:solidFill>
                <a:latin typeface="Calibri"/>
                <a:cs typeface="Arial" pitchFamily="34" charset="0"/>
              </a:rPr>
              <a:t>…</a:t>
            </a:r>
          </a:p>
        </p:txBody>
      </p:sp>
    </p:spTree>
    <p:extLst>
      <p:ext uri="{BB962C8B-B14F-4D97-AF65-F5344CB8AC3E}">
        <p14:creationId xmlns:p14="http://schemas.microsoft.com/office/powerpoint/2010/main" val="17509992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Goal: Image understanding</a:t>
            </a:r>
          </a:p>
        </p:txBody>
      </p:sp>
      <p:grpSp>
        <p:nvGrpSpPr>
          <p:cNvPr id="51" name="Group 50"/>
          <p:cNvGrpSpPr/>
          <p:nvPr/>
        </p:nvGrpSpPr>
        <p:grpSpPr>
          <a:xfrm>
            <a:off x="3962401" y="1981200"/>
            <a:ext cx="4200729" cy="3742978"/>
            <a:chOff x="4711808" y="1905000"/>
            <a:chExt cx="4200729" cy="3742978"/>
          </a:xfrm>
        </p:grpSpPr>
        <p:pic>
          <p:nvPicPr>
            <p:cNvPr id="13" name="Picture 3"/>
            <p:cNvPicPr>
              <a:picLocks noChangeAspect="1" noChangeArrowheads="1"/>
            </p:cNvPicPr>
            <p:nvPr/>
          </p:nvPicPr>
          <p:blipFill>
            <a:blip r:embed="rId3" cstate="print"/>
            <a:srcRect/>
            <a:stretch>
              <a:fillRect/>
            </a:stretch>
          </p:blipFill>
          <p:spPr bwMode="auto">
            <a:xfrm>
              <a:off x="4711808" y="1914310"/>
              <a:ext cx="4200729" cy="3059305"/>
            </a:xfrm>
            <a:prstGeom prst="rect">
              <a:avLst/>
            </a:prstGeom>
            <a:noFill/>
            <a:ln w="6350">
              <a:solidFill>
                <a:schemeClr val="tx1"/>
              </a:solidFill>
              <a:round/>
              <a:headEnd/>
              <a:tailEnd/>
            </a:ln>
            <a:effectLst>
              <a:outerShdw blurRad="50800" dist="38100" dir="2700000" algn="tl" rotWithShape="0">
                <a:prstClr val="black">
                  <a:alpha val="40000"/>
                </a:prstClr>
              </a:outerShdw>
            </a:effectLst>
          </p:spPr>
        </p:pic>
        <p:grpSp>
          <p:nvGrpSpPr>
            <p:cNvPr id="14" name="Group 4"/>
            <p:cNvGrpSpPr>
              <a:grpSpLocks/>
            </p:cNvGrpSpPr>
            <p:nvPr/>
          </p:nvGrpSpPr>
          <p:grpSpPr bwMode="auto">
            <a:xfrm>
              <a:off x="4711808" y="1905000"/>
              <a:ext cx="4200729" cy="2472768"/>
              <a:chOff x="336" y="585"/>
              <a:chExt cx="2256" cy="1328"/>
            </a:xfrm>
          </p:grpSpPr>
          <p:sp>
            <p:nvSpPr>
              <p:cNvPr id="17" name="Line 5"/>
              <p:cNvSpPr>
                <a:spLocks noChangeShapeType="1"/>
              </p:cNvSpPr>
              <p:nvPr/>
            </p:nvSpPr>
            <p:spPr bwMode="auto">
              <a:xfrm>
                <a:off x="336" y="1607"/>
                <a:ext cx="2256" cy="1"/>
              </a:xfrm>
              <a:prstGeom prst="line">
                <a:avLst/>
              </a:prstGeom>
              <a:noFill/>
              <a:ln w="25400">
                <a:solidFill>
                  <a:srgbClr val="00FF00"/>
                </a:solidFill>
                <a:prstDash val="sysDash"/>
                <a:miter lim="800000"/>
                <a:headEnd/>
                <a:tailEnd/>
              </a:ln>
              <a:effectLst/>
            </p:spPr>
            <p:txBody>
              <a:bodyPr/>
              <a:lstStyle/>
              <a:p>
                <a:pPr algn="l" defTabSz="457200">
                  <a:lnSpc>
                    <a:spcPct val="86000"/>
                  </a:lnSpc>
                  <a:spcBef>
                    <a:spcPct val="0"/>
                  </a:spcBef>
                  <a:buClr>
                    <a:srgbClr val="000000"/>
                  </a:buClr>
                  <a:buSzPct val="100000"/>
                </a:pPr>
                <a:endParaRPr lang="en-US" sz="2400" b="0">
                  <a:solidFill>
                    <a:prstClr val="white"/>
                  </a:solidFill>
                  <a:latin typeface="Arial" pitchFamily="34" charset="0"/>
                  <a:cs typeface="Arial" pitchFamily="34" charset="0"/>
                </a:endParaRPr>
              </a:p>
            </p:txBody>
          </p:sp>
          <p:sp>
            <p:nvSpPr>
              <p:cNvPr id="19" name="Freeform 6"/>
              <p:cNvSpPr>
                <a:spLocks noChangeArrowheads="1"/>
              </p:cNvSpPr>
              <p:nvPr/>
            </p:nvSpPr>
            <p:spPr bwMode="auto">
              <a:xfrm>
                <a:off x="336" y="1628"/>
                <a:ext cx="2256" cy="168"/>
              </a:xfrm>
              <a:custGeom>
                <a:avLst/>
                <a:gdLst/>
                <a:ahLst/>
                <a:cxnLst>
                  <a:cxn ang="0">
                    <a:pos x="0" y="177"/>
                  </a:cxn>
                  <a:cxn ang="0">
                    <a:pos x="670" y="6"/>
                  </a:cxn>
                  <a:cxn ang="0">
                    <a:pos x="810" y="0"/>
                  </a:cxn>
                  <a:cxn ang="0">
                    <a:pos x="1219" y="9"/>
                  </a:cxn>
                  <a:cxn ang="0">
                    <a:pos x="1296" y="47"/>
                  </a:cxn>
                  <a:cxn ang="0">
                    <a:pos x="1438" y="40"/>
                  </a:cxn>
                  <a:cxn ang="0">
                    <a:pos x="1567" y="107"/>
                  </a:cxn>
                  <a:cxn ang="0">
                    <a:pos x="2304" y="155"/>
                  </a:cxn>
                </a:cxnLst>
                <a:rect l="0" t="0" r="r" b="b"/>
                <a:pathLst>
                  <a:path w="2304" h="177">
                    <a:moveTo>
                      <a:pt x="0" y="177"/>
                    </a:moveTo>
                    <a:lnTo>
                      <a:pt x="670" y="6"/>
                    </a:lnTo>
                    <a:lnTo>
                      <a:pt x="810" y="0"/>
                    </a:lnTo>
                    <a:lnTo>
                      <a:pt x="1219" y="9"/>
                    </a:lnTo>
                    <a:lnTo>
                      <a:pt x="1296" y="47"/>
                    </a:lnTo>
                    <a:lnTo>
                      <a:pt x="1438" y="40"/>
                    </a:lnTo>
                    <a:lnTo>
                      <a:pt x="1567" y="107"/>
                    </a:lnTo>
                    <a:lnTo>
                      <a:pt x="2304" y="155"/>
                    </a:lnTo>
                  </a:path>
                </a:pathLst>
              </a:custGeom>
              <a:noFill/>
              <a:ln w="25400">
                <a:solidFill>
                  <a:srgbClr val="FFFF00"/>
                </a:solidFill>
                <a:round/>
                <a:headEnd/>
                <a:tailEnd/>
              </a:ln>
              <a:effectLst/>
            </p:spPr>
            <p:txBody>
              <a:bodyPr wrap="none" anchor="ctr"/>
              <a:lstStyle/>
              <a:p>
                <a:pPr algn="l" defTabSz="457200">
                  <a:lnSpc>
                    <a:spcPct val="86000"/>
                  </a:lnSpc>
                  <a:spcBef>
                    <a:spcPct val="0"/>
                  </a:spcBef>
                  <a:buClr>
                    <a:srgbClr val="000000"/>
                  </a:buClr>
                  <a:buSzPct val="100000"/>
                </a:pPr>
                <a:endParaRPr lang="en-US" sz="2400" b="0">
                  <a:solidFill>
                    <a:prstClr val="white"/>
                  </a:solidFill>
                  <a:latin typeface="Arial" pitchFamily="34" charset="0"/>
                  <a:cs typeface="Arial" pitchFamily="34" charset="0"/>
                </a:endParaRPr>
              </a:p>
            </p:txBody>
          </p:sp>
          <p:sp>
            <p:nvSpPr>
              <p:cNvPr id="20" name="Freeform 7"/>
              <p:cNvSpPr>
                <a:spLocks noChangeArrowheads="1"/>
              </p:cNvSpPr>
              <p:nvPr/>
            </p:nvSpPr>
            <p:spPr bwMode="auto">
              <a:xfrm>
                <a:off x="544" y="585"/>
                <a:ext cx="2046" cy="632"/>
              </a:xfrm>
              <a:custGeom>
                <a:avLst/>
                <a:gdLst/>
                <a:ahLst/>
                <a:cxnLst>
                  <a:cxn ang="0">
                    <a:pos x="0" y="0"/>
                  </a:cxn>
                  <a:cxn ang="0">
                    <a:pos x="220" y="245"/>
                  </a:cxn>
                  <a:cxn ang="0">
                    <a:pos x="304" y="291"/>
                  </a:cxn>
                  <a:cxn ang="0">
                    <a:pos x="354" y="391"/>
                  </a:cxn>
                  <a:cxn ang="0">
                    <a:pos x="390" y="403"/>
                  </a:cxn>
                  <a:cxn ang="0">
                    <a:pos x="458" y="564"/>
                  </a:cxn>
                  <a:cxn ang="0">
                    <a:pos x="378" y="564"/>
                  </a:cxn>
                  <a:cxn ang="0">
                    <a:pos x="410" y="617"/>
                  </a:cxn>
                  <a:cxn ang="0">
                    <a:pos x="467" y="615"/>
                  </a:cxn>
                  <a:cxn ang="0">
                    <a:pos x="510" y="665"/>
                  </a:cxn>
                  <a:cxn ang="0">
                    <a:pos x="599" y="631"/>
                  </a:cxn>
                  <a:cxn ang="0">
                    <a:pos x="652" y="643"/>
                  </a:cxn>
                  <a:cxn ang="0">
                    <a:pos x="832" y="603"/>
                  </a:cxn>
                  <a:cxn ang="0">
                    <a:pos x="988" y="629"/>
                  </a:cxn>
                  <a:cxn ang="0">
                    <a:pos x="1062" y="528"/>
                  </a:cxn>
                  <a:cxn ang="0">
                    <a:pos x="1180" y="533"/>
                  </a:cxn>
                  <a:cxn ang="0">
                    <a:pos x="1166" y="514"/>
                  </a:cxn>
                  <a:cxn ang="0">
                    <a:pos x="1314" y="322"/>
                  </a:cxn>
                  <a:cxn ang="0">
                    <a:pos x="1372" y="310"/>
                  </a:cxn>
                  <a:cxn ang="0">
                    <a:pos x="1372" y="197"/>
                  </a:cxn>
                  <a:cxn ang="0">
                    <a:pos x="1420" y="197"/>
                  </a:cxn>
                  <a:cxn ang="0">
                    <a:pos x="1446" y="228"/>
                  </a:cxn>
                  <a:cxn ang="0">
                    <a:pos x="1449" y="288"/>
                  </a:cxn>
                  <a:cxn ang="0">
                    <a:pos x="1823" y="221"/>
                  </a:cxn>
                  <a:cxn ang="0">
                    <a:pos x="1826" y="82"/>
                  </a:cxn>
                  <a:cxn ang="0">
                    <a:pos x="1900" y="53"/>
                  </a:cxn>
                  <a:cxn ang="0">
                    <a:pos x="1922" y="96"/>
                  </a:cxn>
                  <a:cxn ang="0">
                    <a:pos x="1922" y="199"/>
                  </a:cxn>
                  <a:cxn ang="0">
                    <a:pos x="2090" y="161"/>
                  </a:cxn>
                </a:cxnLst>
                <a:rect l="0" t="0" r="r" b="b"/>
                <a:pathLst>
                  <a:path w="2090" h="665">
                    <a:moveTo>
                      <a:pt x="0" y="0"/>
                    </a:moveTo>
                    <a:cubicBezTo>
                      <a:pt x="37" y="41"/>
                      <a:pt x="167" y="196"/>
                      <a:pt x="220" y="245"/>
                    </a:cubicBezTo>
                    <a:lnTo>
                      <a:pt x="304" y="291"/>
                    </a:lnTo>
                    <a:lnTo>
                      <a:pt x="354" y="391"/>
                    </a:lnTo>
                    <a:lnTo>
                      <a:pt x="390" y="403"/>
                    </a:lnTo>
                    <a:lnTo>
                      <a:pt x="458" y="564"/>
                    </a:lnTo>
                    <a:lnTo>
                      <a:pt x="378" y="564"/>
                    </a:lnTo>
                    <a:lnTo>
                      <a:pt x="410" y="617"/>
                    </a:lnTo>
                    <a:lnTo>
                      <a:pt x="467" y="615"/>
                    </a:lnTo>
                    <a:lnTo>
                      <a:pt x="510" y="665"/>
                    </a:lnTo>
                    <a:lnTo>
                      <a:pt x="599" y="631"/>
                    </a:lnTo>
                    <a:lnTo>
                      <a:pt x="652" y="643"/>
                    </a:lnTo>
                    <a:lnTo>
                      <a:pt x="832" y="603"/>
                    </a:lnTo>
                    <a:lnTo>
                      <a:pt x="988" y="629"/>
                    </a:lnTo>
                    <a:lnTo>
                      <a:pt x="1062" y="528"/>
                    </a:lnTo>
                    <a:lnTo>
                      <a:pt x="1180" y="533"/>
                    </a:lnTo>
                    <a:lnTo>
                      <a:pt x="1166" y="514"/>
                    </a:lnTo>
                    <a:lnTo>
                      <a:pt x="1314" y="322"/>
                    </a:lnTo>
                    <a:lnTo>
                      <a:pt x="1372" y="310"/>
                    </a:lnTo>
                    <a:lnTo>
                      <a:pt x="1372" y="197"/>
                    </a:lnTo>
                    <a:lnTo>
                      <a:pt x="1420" y="197"/>
                    </a:lnTo>
                    <a:lnTo>
                      <a:pt x="1446" y="228"/>
                    </a:lnTo>
                    <a:lnTo>
                      <a:pt x="1449" y="288"/>
                    </a:lnTo>
                    <a:lnTo>
                      <a:pt x="1823" y="221"/>
                    </a:lnTo>
                    <a:lnTo>
                      <a:pt x="1826" y="82"/>
                    </a:lnTo>
                    <a:lnTo>
                      <a:pt x="1900" y="53"/>
                    </a:lnTo>
                    <a:lnTo>
                      <a:pt x="1922" y="96"/>
                    </a:lnTo>
                    <a:lnTo>
                      <a:pt x="1922" y="199"/>
                    </a:lnTo>
                    <a:lnTo>
                      <a:pt x="2090" y="161"/>
                    </a:lnTo>
                  </a:path>
                </a:pathLst>
              </a:custGeom>
              <a:noFill/>
              <a:ln w="25400">
                <a:solidFill>
                  <a:srgbClr val="FFFF00"/>
                </a:solidFill>
                <a:round/>
                <a:headEnd/>
                <a:tailEnd/>
              </a:ln>
              <a:effectLst/>
            </p:spPr>
            <p:txBody>
              <a:bodyPr wrap="none" anchor="ctr"/>
              <a:lstStyle/>
              <a:p>
                <a:pPr algn="l" defTabSz="457200">
                  <a:lnSpc>
                    <a:spcPct val="86000"/>
                  </a:lnSpc>
                  <a:spcBef>
                    <a:spcPct val="0"/>
                  </a:spcBef>
                  <a:buClr>
                    <a:srgbClr val="000000"/>
                  </a:buClr>
                  <a:buSzPct val="100000"/>
                </a:pPr>
                <a:endParaRPr lang="en-US" sz="2400" b="0">
                  <a:solidFill>
                    <a:prstClr val="white"/>
                  </a:solidFill>
                  <a:latin typeface="Arial" pitchFamily="34" charset="0"/>
                  <a:cs typeface="Arial" pitchFamily="34" charset="0"/>
                </a:endParaRPr>
              </a:p>
            </p:txBody>
          </p:sp>
          <p:sp>
            <p:nvSpPr>
              <p:cNvPr id="21" name="Freeform 8"/>
              <p:cNvSpPr>
                <a:spLocks noChangeArrowheads="1"/>
              </p:cNvSpPr>
              <p:nvPr/>
            </p:nvSpPr>
            <p:spPr bwMode="auto">
              <a:xfrm>
                <a:off x="726" y="953"/>
                <a:ext cx="156" cy="743"/>
              </a:xfrm>
              <a:custGeom>
                <a:avLst/>
                <a:gdLst/>
                <a:ahLst/>
                <a:cxnLst>
                  <a:cxn ang="0">
                    <a:pos x="159" y="2"/>
                  </a:cxn>
                  <a:cxn ang="0">
                    <a:pos x="32" y="0"/>
                  </a:cxn>
                  <a:cxn ang="0">
                    <a:pos x="0" y="782"/>
                  </a:cxn>
                </a:cxnLst>
                <a:rect l="0" t="0" r="r" b="b"/>
                <a:pathLst>
                  <a:path w="159" h="782">
                    <a:moveTo>
                      <a:pt x="159" y="2"/>
                    </a:moveTo>
                    <a:lnTo>
                      <a:pt x="32" y="0"/>
                    </a:lnTo>
                    <a:lnTo>
                      <a:pt x="0" y="782"/>
                    </a:lnTo>
                  </a:path>
                </a:pathLst>
              </a:custGeom>
              <a:noFill/>
              <a:ln w="25400">
                <a:solidFill>
                  <a:srgbClr val="FFFF00"/>
                </a:solidFill>
                <a:round/>
                <a:headEnd/>
                <a:tailEnd/>
              </a:ln>
              <a:effectLst/>
            </p:spPr>
            <p:txBody>
              <a:bodyPr wrap="none" anchor="ctr"/>
              <a:lstStyle/>
              <a:p>
                <a:pPr algn="l" defTabSz="457200">
                  <a:lnSpc>
                    <a:spcPct val="86000"/>
                  </a:lnSpc>
                  <a:spcBef>
                    <a:spcPct val="0"/>
                  </a:spcBef>
                  <a:buClr>
                    <a:srgbClr val="000000"/>
                  </a:buClr>
                  <a:buSzPct val="100000"/>
                </a:pPr>
                <a:endParaRPr lang="en-US" sz="2400" b="0">
                  <a:solidFill>
                    <a:prstClr val="white"/>
                  </a:solidFill>
                  <a:latin typeface="Arial" pitchFamily="34" charset="0"/>
                  <a:cs typeface="Arial" pitchFamily="34" charset="0"/>
                </a:endParaRPr>
              </a:p>
            </p:txBody>
          </p:sp>
          <p:sp>
            <p:nvSpPr>
              <p:cNvPr id="22" name="Line 9"/>
              <p:cNvSpPr>
                <a:spLocks noChangeShapeType="1"/>
              </p:cNvSpPr>
              <p:nvPr/>
            </p:nvSpPr>
            <p:spPr bwMode="auto">
              <a:xfrm>
                <a:off x="1366" y="1158"/>
                <a:ext cx="5" cy="481"/>
              </a:xfrm>
              <a:prstGeom prst="line">
                <a:avLst/>
              </a:prstGeom>
              <a:noFill/>
              <a:ln w="25400">
                <a:solidFill>
                  <a:srgbClr val="FFFF00"/>
                </a:solidFill>
                <a:miter lim="800000"/>
                <a:headEnd/>
                <a:tailEnd/>
              </a:ln>
              <a:effectLst/>
            </p:spPr>
            <p:txBody>
              <a:bodyPr/>
              <a:lstStyle/>
              <a:p>
                <a:pPr algn="l" defTabSz="457200">
                  <a:lnSpc>
                    <a:spcPct val="86000"/>
                  </a:lnSpc>
                  <a:spcBef>
                    <a:spcPct val="0"/>
                  </a:spcBef>
                  <a:buClr>
                    <a:srgbClr val="000000"/>
                  </a:buClr>
                  <a:buSzPct val="100000"/>
                </a:pPr>
                <a:endParaRPr lang="en-US" sz="2400" b="0">
                  <a:solidFill>
                    <a:prstClr val="white"/>
                  </a:solidFill>
                  <a:latin typeface="Arial" pitchFamily="34" charset="0"/>
                  <a:cs typeface="Arial" pitchFamily="34" charset="0"/>
                </a:endParaRPr>
              </a:p>
            </p:txBody>
          </p:sp>
          <p:sp>
            <p:nvSpPr>
              <p:cNvPr id="23" name="Freeform 10"/>
              <p:cNvSpPr>
                <a:spLocks noChangeArrowheads="1"/>
              </p:cNvSpPr>
              <p:nvPr/>
            </p:nvSpPr>
            <p:spPr bwMode="auto">
              <a:xfrm>
                <a:off x="1511" y="1183"/>
                <a:ext cx="12" cy="456"/>
              </a:xfrm>
              <a:custGeom>
                <a:avLst/>
                <a:gdLst/>
                <a:ahLst/>
                <a:cxnLst>
                  <a:cxn ang="0">
                    <a:pos x="0" y="0"/>
                  </a:cxn>
                  <a:cxn ang="0">
                    <a:pos x="12" y="480"/>
                  </a:cxn>
                </a:cxnLst>
                <a:rect l="0" t="0" r="r" b="b"/>
                <a:pathLst>
                  <a:path w="12" h="480">
                    <a:moveTo>
                      <a:pt x="0" y="0"/>
                    </a:moveTo>
                    <a:lnTo>
                      <a:pt x="12" y="480"/>
                    </a:lnTo>
                  </a:path>
                </a:pathLst>
              </a:custGeom>
              <a:noFill/>
              <a:ln w="25400">
                <a:solidFill>
                  <a:srgbClr val="FFFF00"/>
                </a:solidFill>
                <a:round/>
                <a:headEnd/>
                <a:tailEnd/>
              </a:ln>
              <a:effectLst/>
            </p:spPr>
            <p:txBody>
              <a:bodyPr wrap="none" anchor="ctr"/>
              <a:lstStyle/>
              <a:p>
                <a:pPr algn="l" defTabSz="457200">
                  <a:lnSpc>
                    <a:spcPct val="86000"/>
                  </a:lnSpc>
                  <a:spcBef>
                    <a:spcPct val="0"/>
                  </a:spcBef>
                  <a:buClr>
                    <a:srgbClr val="000000"/>
                  </a:buClr>
                  <a:buSzPct val="100000"/>
                </a:pPr>
                <a:endParaRPr lang="en-US" sz="2400" b="0">
                  <a:solidFill>
                    <a:prstClr val="white"/>
                  </a:solidFill>
                  <a:latin typeface="Arial" pitchFamily="34" charset="0"/>
                  <a:cs typeface="Arial" pitchFamily="34" charset="0"/>
                </a:endParaRPr>
              </a:p>
            </p:txBody>
          </p:sp>
          <p:sp>
            <p:nvSpPr>
              <p:cNvPr id="24" name="Freeform 11"/>
              <p:cNvSpPr>
                <a:spLocks noChangeArrowheads="1"/>
              </p:cNvSpPr>
              <p:nvPr/>
            </p:nvSpPr>
            <p:spPr bwMode="auto">
              <a:xfrm>
                <a:off x="1830" y="893"/>
                <a:ext cx="43" cy="839"/>
              </a:xfrm>
              <a:custGeom>
                <a:avLst/>
                <a:gdLst/>
                <a:ahLst/>
                <a:cxnLst>
                  <a:cxn ang="0">
                    <a:pos x="0" y="0"/>
                  </a:cxn>
                  <a:cxn ang="0">
                    <a:pos x="8" y="58"/>
                  </a:cxn>
                  <a:cxn ang="0">
                    <a:pos x="24" y="89"/>
                  </a:cxn>
                  <a:cxn ang="0">
                    <a:pos x="44" y="883"/>
                  </a:cxn>
                </a:cxnLst>
                <a:rect l="0" t="0" r="r" b="b"/>
                <a:pathLst>
                  <a:path w="44" h="883">
                    <a:moveTo>
                      <a:pt x="0" y="0"/>
                    </a:moveTo>
                    <a:lnTo>
                      <a:pt x="8" y="58"/>
                    </a:lnTo>
                    <a:lnTo>
                      <a:pt x="24" y="89"/>
                    </a:lnTo>
                    <a:lnTo>
                      <a:pt x="44" y="883"/>
                    </a:lnTo>
                  </a:path>
                </a:pathLst>
              </a:custGeom>
              <a:noFill/>
              <a:ln w="25400">
                <a:solidFill>
                  <a:srgbClr val="FFFF00"/>
                </a:solidFill>
                <a:round/>
                <a:headEnd/>
                <a:tailEnd/>
              </a:ln>
              <a:effectLst/>
            </p:spPr>
            <p:txBody>
              <a:bodyPr wrap="none" anchor="ctr"/>
              <a:lstStyle/>
              <a:p>
                <a:pPr algn="l" defTabSz="457200">
                  <a:lnSpc>
                    <a:spcPct val="86000"/>
                  </a:lnSpc>
                  <a:spcBef>
                    <a:spcPct val="0"/>
                  </a:spcBef>
                  <a:buClr>
                    <a:srgbClr val="000000"/>
                  </a:buClr>
                  <a:buSzPct val="100000"/>
                </a:pPr>
                <a:endParaRPr lang="en-US" sz="2400" b="0">
                  <a:solidFill>
                    <a:prstClr val="white"/>
                  </a:solidFill>
                  <a:latin typeface="Arial" pitchFamily="34" charset="0"/>
                  <a:cs typeface="Arial" pitchFamily="34" charset="0"/>
                </a:endParaRPr>
              </a:p>
            </p:txBody>
          </p:sp>
          <p:sp>
            <p:nvSpPr>
              <p:cNvPr id="25" name="Freeform 12"/>
              <p:cNvSpPr>
                <a:spLocks noChangeArrowheads="1"/>
              </p:cNvSpPr>
              <p:nvPr/>
            </p:nvSpPr>
            <p:spPr bwMode="auto">
              <a:xfrm>
                <a:off x="1699" y="1091"/>
                <a:ext cx="42" cy="577"/>
              </a:xfrm>
              <a:custGeom>
                <a:avLst/>
                <a:gdLst/>
                <a:ahLst/>
                <a:cxnLst>
                  <a:cxn ang="0">
                    <a:pos x="0" y="0"/>
                  </a:cxn>
                  <a:cxn ang="0">
                    <a:pos x="36" y="5"/>
                  </a:cxn>
                  <a:cxn ang="0">
                    <a:pos x="43" y="607"/>
                  </a:cxn>
                </a:cxnLst>
                <a:rect l="0" t="0" r="r" b="b"/>
                <a:pathLst>
                  <a:path w="43" h="607">
                    <a:moveTo>
                      <a:pt x="0" y="0"/>
                    </a:moveTo>
                    <a:lnTo>
                      <a:pt x="36" y="5"/>
                    </a:lnTo>
                    <a:lnTo>
                      <a:pt x="43" y="607"/>
                    </a:lnTo>
                  </a:path>
                </a:pathLst>
              </a:custGeom>
              <a:noFill/>
              <a:ln w="25400">
                <a:solidFill>
                  <a:srgbClr val="FFFF00"/>
                </a:solidFill>
                <a:round/>
                <a:headEnd/>
                <a:tailEnd/>
              </a:ln>
              <a:effectLst/>
            </p:spPr>
            <p:txBody>
              <a:bodyPr wrap="none" anchor="ctr"/>
              <a:lstStyle/>
              <a:p>
                <a:pPr algn="l" defTabSz="457200">
                  <a:lnSpc>
                    <a:spcPct val="86000"/>
                  </a:lnSpc>
                  <a:spcBef>
                    <a:spcPct val="0"/>
                  </a:spcBef>
                  <a:buClr>
                    <a:srgbClr val="000000"/>
                  </a:buClr>
                  <a:buSzPct val="100000"/>
                </a:pPr>
                <a:endParaRPr lang="en-US" sz="2400" b="0">
                  <a:solidFill>
                    <a:prstClr val="white"/>
                  </a:solidFill>
                  <a:latin typeface="Arial" pitchFamily="34" charset="0"/>
                  <a:cs typeface="Arial" pitchFamily="34" charset="0"/>
                </a:endParaRPr>
              </a:p>
            </p:txBody>
          </p:sp>
          <p:sp>
            <p:nvSpPr>
              <p:cNvPr id="26" name="Line 13"/>
              <p:cNvSpPr>
                <a:spLocks noChangeShapeType="1"/>
              </p:cNvSpPr>
              <p:nvPr/>
            </p:nvSpPr>
            <p:spPr bwMode="auto">
              <a:xfrm>
                <a:off x="1135" y="1183"/>
                <a:ext cx="1" cy="456"/>
              </a:xfrm>
              <a:prstGeom prst="line">
                <a:avLst/>
              </a:prstGeom>
              <a:noFill/>
              <a:ln w="25400">
                <a:solidFill>
                  <a:srgbClr val="FFFF00"/>
                </a:solidFill>
                <a:miter lim="800000"/>
                <a:headEnd/>
                <a:tailEnd/>
              </a:ln>
              <a:effectLst/>
            </p:spPr>
            <p:txBody>
              <a:bodyPr/>
              <a:lstStyle/>
              <a:p>
                <a:pPr algn="l" defTabSz="457200">
                  <a:lnSpc>
                    <a:spcPct val="86000"/>
                  </a:lnSpc>
                  <a:spcBef>
                    <a:spcPct val="0"/>
                  </a:spcBef>
                  <a:buClr>
                    <a:srgbClr val="000000"/>
                  </a:buClr>
                  <a:buSzPct val="100000"/>
                </a:pPr>
                <a:endParaRPr lang="en-US" sz="2400" b="0">
                  <a:solidFill>
                    <a:prstClr val="white"/>
                  </a:solidFill>
                  <a:latin typeface="Arial" pitchFamily="34" charset="0"/>
                  <a:cs typeface="Arial" pitchFamily="34" charset="0"/>
                </a:endParaRPr>
              </a:p>
            </p:txBody>
          </p:sp>
          <p:sp>
            <p:nvSpPr>
              <p:cNvPr id="27" name="Freeform 14"/>
              <p:cNvSpPr>
                <a:spLocks noChangeArrowheads="1"/>
              </p:cNvSpPr>
              <p:nvPr/>
            </p:nvSpPr>
            <p:spPr bwMode="auto">
              <a:xfrm>
                <a:off x="336" y="590"/>
                <a:ext cx="576" cy="534"/>
              </a:xfrm>
              <a:custGeom>
                <a:avLst/>
                <a:gdLst/>
                <a:ahLst/>
                <a:cxnLst>
                  <a:cxn ang="0">
                    <a:pos x="0" y="0"/>
                  </a:cxn>
                  <a:cxn ang="0">
                    <a:pos x="422" y="377"/>
                  </a:cxn>
                  <a:cxn ang="0">
                    <a:pos x="588" y="562"/>
                  </a:cxn>
                </a:cxnLst>
                <a:rect l="0" t="0" r="r" b="b"/>
                <a:pathLst>
                  <a:path w="588" h="562">
                    <a:moveTo>
                      <a:pt x="0" y="0"/>
                    </a:moveTo>
                    <a:lnTo>
                      <a:pt x="422" y="377"/>
                    </a:lnTo>
                    <a:lnTo>
                      <a:pt x="588" y="562"/>
                    </a:lnTo>
                  </a:path>
                </a:pathLst>
              </a:custGeom>
              <a:noFill/>
              <a:ln w="25400">
                <a:solidFill>
                  <a:srgbClr val="FFFF00"/>
                </a:solidFill>
                <a:round/>
                <a:headEnd/>
                <a:tailEnd/>
              </a:ln>
              <a:effectLst/>
            </p:spPr>
            <p:txBody>
              <a:bodyPr wrap="none" anchor="ctr"/>
              <a:lstStyle/>
              <a:p>
                <a:pPr algn="l" defTabSz="457200">
                  <a:lnSpc>
                    <a:spcPct val="86000"/>
                  </a:lnSpc>
                  <a:spcBef>
                    <a:spcPct val="0"/>
                  </a:spcBef>
                  <a:buClr>
                    <a:srgbClr val="000000"/>
                  </a:buClr>
                  <a:buSzPct val="100000"/>
                </a:pPr>
                <a:endParaRPr lang="en-US" sz="2400" b="0">
                  <a:solidFill>
                    <a:prstClr val="white"/>
                  </a:solidFill>
                  <a:latin typeface="Arial" pitchFamily="34" charset="0"/>
                  <a:cs typeface="Arial" pitchFamily="34" charset="0"/>
                </a:endParaRPr>
              </a:p>
            </p:txBody>
          </p:sp>
          <p:sp>
            <p:nvSpPr>
              <p:cNvPr id="28" name="Freeform 15"/>
              <p:cNvSpPr>
                <a:spLocks noChangeArrowheads="1"/>
              </p:cNvSpPr>
              <p:nvPr/>
            </p:nvSpPr>
            <p:spPr bwMode="auto">
              <a:xfrm>
                <a:off x="1583" y="1087"/>
                <a:ext cx="22" cy="598"/>
              </a:xfrm>
              <a:custGeom>
                <a:avLst/>
                <a:gdLst/>
                <a:ahLst/>
                <a:cxnLst>
                  <a:cxn ang="0">
                    <a:pos x="0" y="0"/>
                  </a:cxn>
                  <a:cxn ang="0">
                    <a:pos x="8" y="598"/>
                  </a:cxn>
                  <a:cxn ang="0">
                    <a:pos x="23" y="629"/>
                  </a:cxn>
                </a:cxnLst>
                <a:rect l="0" t="0" r="r" b="b"/>
                <a:pathLst>
                  <a:path w="23" h="629">
                    <a:moveTo>
                      <a:pt x="0" y="0"/>
                    </a:moveTo>
                    <a:lnTo>
                      <a:pt x="8" y="598"/>
                    </a:lnTo>
                    <a:lnTo>
                      <a:pt x="23" y="629"/>
                    </a:lnTo>
                  </a:path>
                </a:pathLst>
              </a:custGeom>
              <a:noFill/>
              <a:ln w="25400">
                <a:solidFill>
                  <a:srgbClr val="FFFF00"/>
                </a:solidFill>
                <a:round/>
                <a:headEnd/>
                <a:tailEnd/>
              </a:ln>
              <a:effectLst/>
            </p:spPr>
            <p:txBody>
              <a:bodyPr wrap="none" anchor="ctr"/>
              <a:lstStyle/>
              <a:p>
                <a:pPr algn="l" defTabSz="457200">
                  <a:lnSpc>
                    <a:spcPct val="86000"/>
                  </a:lnSpc>
                  <a:spcBef>
                    <a:spcPct val="0"/>
                  </a:spcBef>
                  <a:buClr>
                    <a:srgbClr val="000000"/>
                  </a:buClr>
                  <a:buSzPct val="100000"/>
                </a:pPr>
                <a:endParaRPr lang="en-US" sz="2400" b="0">
                  <a:solidFill>
                    <a:prstClr val="white"/>
                  </a:solidFill>
                  <a:latin typeface="Arial" pitchFamily="34" charset="0"/>
                  <a:cs typeface="Arial" pitchFamily="34" charset="0"/>
                </a:endParaRPr>
              </a:p>
            </p:txBody>
          </p:sp>
          <p:sp>
            <p:nvSpPr>
              <p:cNvPr id="29" name="Freeform 16"/>
              <p:cNvSpPr>
                <a:spLocks noChangeArrowheads="1"/>
              </p:cNvSpPr>
              <p:nvPr/>
            </p:nvSpPr>
            <p:spPr bwMode="auto">
              <a:xfrm>
                <a:off x="977" y="1215"/>
                <a:ext cx="69" cy="424"/>
              </a:xfrm>
              <a:custGeom>
                <a:avLst/>
                <a:gdLst/>
                <a:ahLst/>
                <a:cxnLst>
                  <a:cxn ang="0">
                    <a:pos x="70" y="0"/>
                  </a:cxn>
                  <a:cxn ang="0">
                    <a:pos x="10" y="31"/>
                  </a:cxn>
                  <a:cxn ang="0">
                    <a:pos x="0" y="436"/>
                  </a:cxn>
                  <a:cxn ang="0">
                    <a:pos x="18" y="446"/>
                  </a:cxn>
                </a:cxnLst>
                <a:rect l="0" t="0" r="r" b="b"/>
                <a:pathLst>
                  <a:path w="70" h="446">
                    <a:moveTo>
                      <a:pt x="70" y="0"/>
                    </a:moveTo>
                    <a:lnTo>
                      <a:pt x="10" y="31"/>
                    </a:lnTo>
                    <a:lnTo>
                      <a:pt x="0" y="436"/>
                    </a:lnTo>
                    <a:lnTo>
                      <a:pt x="18" y="446"/>
                    </a:lnTo>
                  </a:path>
                </a:pathLst>
              </a:custGeom>
              <a:noFill/>
              <a:ln w="25400">
                <a:solidFill>
                  <a:srgbClr val="FFFF00"/>
                </a:solidFill>
                <a:round/>
                <a:headEnd/>
                <a:tailEnd/>
              </a:ln>
              <a:effectLst/>
            </p:spPr>
            <p:txBody>
              <a:bodyPr wrap="none" anchor="ctr"/>
              <a:lstStyle/>
              <a:p>
                <a:pPr algn="l" defTabSz="457200">
                  <a:lnSpc>
                    <a:spcPct val="86000"/>
                  </a:lnSpc>
                  <a:spcBef>
                    <a:spcPct val="0"/>
                  </a:spcBef>
                  <a:buClr>
                    <a:srgbClr val="000000"/>
                  </a:buClr>
                  <a:buSzPct val="100000"/>
                </a:pPr>
                <a:endParaRPr lang="en-US" sz="2400" b="0">
                  <a:solidFill>
                    <a:prstClr val="white"/>
                  </a:solidFill>
                  <a:latin typeface="Arial" pitchFamily="34" charset="0"/>
                  <a:cs typeface="Arial" pitchFamily="34" charset="0"/>
                </a:endParaRPr>
              </a:p>
            </p:txBody>
          </p:sp>
          <p:sp>
            <p:nvSpPr>
              <p:cNvPr id="30" name="Freeform 17"/>
              <p:cNvSpPr>
                <a:spLocks noChangeArrowheads="1"/>
              </p:cNvSpPr>
              <p:nvPr/>
            </p:nvSpPr>
            <p:spPr bwMode="auto">
              <a:xfrm>
                <a:off x="1746" y="863"/>
                <a:ext cx="846" cy="228"/>
              </a:xfrm>
              <a:custGeom>
                <a:avLst/>
                <a:gdLst/>
                <a:ahLst/>
                <a:cxnLst>
                  <a:cxn ang="0">
                    <a:pos x="0" y="240"/>
                  </a:cxn>
                  <a:cxn ang="0">
                    <a:pos x="96" y="144"/>
                  </a:cxn>
                  <a:cxn ang="0">
                    <a:pos x="864" y="0"/>
                  </a:cxn>
                </a:cxnLst>
                <a:rect l="0" t="0" r="r" b="b"/>
                <a:pathLst>
                  <a:path w="864" h="240">
                    <a:moveTo>
                      <a:pt x="0" y="240"/>
                    </a:moveTo>
                    <a:lnTo>
                      <a:pt x="96" y="144"/>
                    </a:lnTo>
                    <a:lnTo>
                      <a:pt x="864" y="0"/>
                    </a:lnTo>
                  </a:path>
                </a:pathLst>
              </a:custGeom>
              <a:noFill/>
              <a:ln w="25400">
                <a:solidFill>
                  <a:srgbClr val="FFFF00"/>
                </a:solidFill>
                <a:round/>
                <a:headEnd/>
                <a:tailEnd/>
              </a:ln>
              <a:effectLst/>
            </p:spPr>
            <p:txBody>
              <a:bodyPr wrap="none" anchor="ctr"/>
              <a:lstStyle/>
              <a:p>
                <a:pPr algn="l" defTabSz="457200">
                  <a:lnSpc>
                    <a:spcPct val="86000"/>
                  </a:lnSpc>
                  <a:spcBef>
                    <a:spcPct val="0"/>
                  </a:spcBef>
                  <a:buClr>
                    <a:srgbClr val="000000"/>
                  </a:buClr>
                  <a:buSzPct val="100000"/>
                </a:pPr>
                <a:endParaRPr lang="en-US" sz="2400" b="0">
                  <a:solidFill>
                    <a:prstClr val="white"/>
                  </a:solidFill>
                  <a:latin typeface="Arial" pitchFamily="34" charset="0"/>
                  <a:cs typeface="Arial" pitchFamily="34" charset="0"/>
                </a:endParaRPr>
              </a:p>
            </p:txBody>
          </p:sp>
          <p:sp>
            <p:nvSpPr>
              <p:cNvPr id="31" name="Freeform 18"/>
              <p:cNvSpPr>
                <a:spLocks noChangeArrowheads="1"/>
              </p:cNvSpPr>
              <p:nvPr/>
            </p:nvSpPr>
            <p:spPr bwMode="auto">
              <a:xfrm>
                <a:off x="336" y="1639"/>
                <a:ext cx="752" cy="274"/>
              </a:xfrm>
              <a:custGeom>
                <a:avLst/>
                <a:gdLst/>
                <a:ahLst/>
                <a:cxnLst>
                  <a:cxn ang="0">
                    <a:pos x="0" y="288"/>
                  </a:cxn>
                  <a:cxn ang="0">
                    <a:pos x="720" y="96"/>
                  </a:cxn>
                  <a:cxn ang="0">
                    <a:pos x="768" y="0"/>
                  </a:cxn>
                </a:cxnLst>
                <a:rect l="0" t="0" r="r" b="b"/>
                <a:pathLst>
                  <a:path w="768" h="288">
                    <a:moveTo>
                      <a:pt x="0" y="288"/>
                    </a:moveTo>
                    <a:lnTo>
                      <a:pt x="720" y="96"/>
                    </a:lnTo>
                    <a:lnTo>
                      <a:pt x="768" y="0"/>
                    </a:lnTo>
                  </a:path>
                </a:pathLst>
              </a:custGeom>
              <a:noFill/>
              <a:ln w="25400">
                <a:solidFill>
                  <a:srgbClr val="FFFF00"/>
                </a:solidFill>
                <a:round/>
                <a:headEnd/>
                <a:tailEnd/>
              </a:ln>
              <a:effectLst/>
            </p:spPr>
            <p:txBody>
              <a:bodyPr wrap="none" anchor="ctr"/>
              <a:lstStyle/>
              <a:p>
                <a:pPr algn="l" defTabSz="457200">
                  <a:lnSpc>
                    <a:spcPct val="86000"/>
                  </a:lnSpc>
                  <a:spcBef>
                    <a:spcPct val="0"/>
                  </a:spcBef>
                  <a:buClr>
                    <a:srgbClr val="000000"/>
                  </a:buClr>
                  <a:buSzPct val="100000"/>
                </a:pPr>
                <a:endParaRPr lang="en-US" sz="2400" b="0">
                  <a:solidFill>
                    <a:prstClr val="white"/>
                  </a:solidFill>
                  <a:latin typeface="Arial" pitchFamily="34" charset="0"/>
                  <a:cs typeface="Arial" pitchFamily="34" charset="0"/>
                </a:endParaRPr>
              </a:p>
            </p:txBody>
          </p:sp>
          <p:sp>
            <p:nvSpPr>
              <p:cNvPr id="32" name="Freeform 19"/>
              <p:cNvSpPr>
                <a:spLocks noChangeArrowheads="1"/>
              </p:cNvSpPr>
              <p:nvPr/>
            </p:nvSpPr>
            <p:spPr bwMode="auto">
              <a:xfrm>
                <a:off x="940" y="1169"/>
                <a:ext cx="44" cy="75"/>
              </a:xfrm>
              <a:custGeom>
                <a:avLst/>
                <a:gdLst/>
                <a:ahLst/>
                <a:cxnLst>
                  <a:cxn ang="0">
                    <a:pos x="0" y="0"/>
                  </a:cxn>
                  <a:cxn ang="0">
                    <a:pos x="45" y="79"/>
                  </a:cxn>
                </a:cxnLst>
                <a:rect l="0" t="0" r="r" b="b"/>
                <a:pathLst>
                  <a:path w="45" h="79">
                    <a:moveTo>
                      <a:pt x="0" y="0"/>
                    </a:moveTo>
                    <a:lnTo>
                      <a:pt x="45" y="79"/>
                    </a:lnTo>
                  </a:path>
                </a:pathLst>
              </a:custGeom>
              <a:noFill/>
              <a:ln w="25400">
                <a:solidFill>
                  <a:srgbClr val="FFFF00"/>
                </a:solidFill>
                <a:round/>
                <a:headEnd/>
                <a:tailEnd/>
              </a:ln>
              <a:effectLst/>
            </p:spPr>
            <p:txBody>
              <a:bodyPr wrap="none" anchor="ctr"/>
              <a:lstStyle/>
              <a:p>
                <a:pPr algn="l" defTabSz="457200">
                  <a:lnSpc>
                    <a:spcPct val="86000"/>
                  </a:lnSpc>
                  <a:spcBef>
                    <a:spcPct val="0"/>
                  </a:spcBef>
                  <a:buClr>
                    <a:srgbClr val="000000"/>
                  </a:buClr>
                  <a:buSzPct val="100000"/>
                </a:pPr>
                <a:endParaRPr lang="en-US" sz="2400" b="0">
                  <a:solidFill>
                    <a:prstClr val="white"/>
                  </a:solidFill>
                  <a:latin typeface="Arial" pitchFamily="34" charset="0"/>
                  <a:cs typeface="Arial" pitchFamily="34" charset="0"/>
                </a:endParaRPr>
              </a:p>
            </p:txBody>
          </p:sp>
        </p:grpSp>
        <p:sp>
          <p:nvSpPr>
            <p:cNvPr id="15" name="Text Box 20"/>
            <p:cNvSpPr txBox="1">
              <a:spLocks noChangeArrowheads="1"/>
            </p:cNvSpPr>
            <p:nvPr/>
          </p:nvSpPr>
          <p:spPr bwMode="auto">
            <a:xfrm>
              <a:off x="4801185" y="5122577"/>
              <a:ext cx="4038733" cy="525401"/>
            </a:xfrm>
            <a:prstGeom prst="rect">
              <a:avLst/>
            </a:prstGeom>
            <a:noFill/>
            <a:ln w="9525">
              <a:noFill/>
              <a:round/>
              <a:headEnd/>
              <a:tailEnd/>
            </a:ln>
            <a:effectLst/>
          </p:spPr>
          <p:txBody>
            <a:bodyPr wrap="square" lIns="90000" tIns="46800" rIns="90000" bIns="46800">
              <a:spAutoFit/>
            </a:bodyPr>
            <a:lstStyle/>
            <a:p>
              <a:pPr defTabSz="457200">
                <a:spcBef>
                  <a:spcPts val="750"/>
                </a:spcBef>
                <a:buClr>
                  <a:srgbClr val="FFFFFF"/>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800" dirty="0">
                  <a:solidFill>
                    <a:prstClr val="black"/>
                  </a:solidFill>
                  <a:latin typeface="Calibri"/>
                  <a:cs typeface="Arial" pitchFamily="34" charset="0"/>
                </a:rPr>
                <a:t>Geometric</a:t>
              </a:r>
              <a:r>
                <a:rPr lang="en-GB" sz="2800" b="0" dirty="0">
                  <a:solidFill>
                    <a:prstClr val="black"/>
                  </a:solidFill>
                  <a:latin typeface="Calibri"/>
                  <a:cs typeface="Arial" pitchFamily="34" charset="0"/>
                </a:rPr>
                <a:t> understanding</a:t>
              </a:r>
            </a:p>
          </p:txBody>
        </p:sp>
      </p:grpSp>
      <p:sp>
        <p:nvSpPr>
          <p:cNvPr id="55" name="Rectangle 54"/>
          <p:cNvSpPr/>
          <p:nvPr/>
        </p:nvSpPr>
        <p:spPr>
          <a:xfrm>
            <a:off x="7061284" y="4739713"/>
            <a:ext cx="330540" cy="305276"/>
          </a:xfrm>
          <a:prstGeom prst="rect">
            <a:avLst/>
          </a:prstGeom>
        </p:spPr>
        <p:txBody>
          <a:bodyPr wrap="none">
            <a:spAutoFit/>
          </a:bodyPr>
          <a:lstStyle/>
          <a:p>
            <a:pPr algn="l" defTabSz="457200">
              <a:lnSpc>
                <a:spcPct val="86000"/>
              </a:lnSpc>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i="1" dirty="0">
                <a:solidFill>
                  <a:prstClr val="white"/>
                </a:solidFill>
                <a:latin typeface="Calibri"/>
                <a:cs typeface="Arial" pitchFamily="34" charset="0"/>
              </a:rPr>
              <a:t>…</a:t>
            </a:r>
          </a:p>
        </p:txBody>
      </p:sp>
    </p:spTree>
    <p:extLst>
      <p:ext uri="{BB962C8B-B14F-4D97-AF65-F5344CB8AC3E}">
        <p14:creationId xmlns:p14="http://schemas.microsoft.com/office/powerpoint/2010/main" val="374622292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Goal: Image understanding</a:t>
            </a:r>
          </a:p>
        </p:txBody>
      </p:sp>
      <p:pic>
        <p:nvPicPr>
          <p:cNvPr id="13" name="Picture 3"/>
          <p:cNvPicPr>
            <a:picLocks noChangeAspect="1" noChangeArrowheads="1"/>
          </p:cNvPicPr>
          <p:nvPr/>
        </p:nvPicPr>
        <p:blipFill>
          <a:blip r:embed="rId3" cstate="print"/>
          <a:srcRect/>
          <a:stretch>
            <a:fillRect/>
          </a:stretch>
        </p:blipFill>
        <p:spPr bwMode="auto">
          <a:xfrm>
            <a:off x="3962401" y="1990510"/>
            <a:ext cx="4200729" cy="3059305"/>
          </a:xfrm>
          <a:prstGeom prst="rect">
            <a:avLst/>
          </a:prstGeom>
          <a:noFill/>
          <a:ln w="6350">
            <a:solidFill>
              <a:schemeClr val="tx1"/>
            </a:solidFill>
            <a:round/>
            <a:headEnd/>
            <a:tailEnd/>
          </a:ln>
          <a:effectLst>
            <a:outerShdw blurRad="50800" dist="38100" dir="2700000" algn="tl" rotWithShape="0">
              <a:prstClr val="black">
                <a:alpha val="40000"/>
              </a:prstClr>
            </a:outerShdw>
          </a:effectLst>
        </p:spPr>
      </p:pic>
      <p:sp>
        <p:nvSpPr>
          <p:cNvPr id="34" name="Text Box 68"/>
          <p:cNvSpPr txBox="1">
            <a:spLocks noChangeArrowheads="1"/>
          </p:cNvSpPr>
          <p:nvPr/>
        </p:nvSpPr>
        <p:spPr bwMode="auto">
          <a:xfrm>
            <a:off x="3852964" y="5189599"/>
            <a:ext cx="4419600" cy="525401"/>
          </a:xfrm>
          <a:prstGeom prst="rect">
            <a:avLst/>
          </a:prstGeom>
          <a:noFill/>
          <a:ln w="9525">
            <a:noFill/>
            <a:round/>
            <a:headEnd/>
            <a:tailEnd/>
          </a:ln>
          <a:effectLst/>
        </p:spPr>
        <p:txBody>
          <a:bodyPr wrap="square" lIns="90000" tIns="46800" rIns="90000" bIns="46800">
            <a:spAutoFit/>
          </a:bodyPr>
          <a:lstStyle/>
          <a:p>
            <a:pPr defTabSz="457200">
              <a:spcBef>
                <a:spcPts val="750"/>
              </a:spcBef>
              <a:buClr>
                <a:srgbClr val="FFFFFF"/>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800" dirty="0">
                <a:solidFill>
                  <a:prstClr val="black"/>
                </a:solidFill>
                <a:latin typeface="Calibri"/>
                <a:cs typeface="Arial" pitchFamily="34" charset="0"/>
              </a:rPr>
              <a:t>Semantic</a:t>
            </a:r>
            <a:r>
              <a:rPr lang="en-GB" sz="2800" b="0" dirty="0">
                <a:solidFill>
                  <a:prstClr val="black"/>
                </a:solidFill>
                <a:latin typeface="Calibri"/>
                <a:cs typeface="Arial" pitchFamily="34" charset="0"/>
              </a:rPr>
              <a:t> understanding</a:t>
            </a:r>
          </a:p>
        </p:txBody>
      </p:sp>
      <p:sp>
        <p:nvSpPr>
          <p:cNvPr id="35" name="Rectangle 69"/>
          <p:cNvSpPr>
            <a:spLocks noChangeArrowheads="1"/>
          </p:cNvSpPr>
          <p:nvPr/>
        </p:nvSpPr>
        <p:spPr bwMode="auto">
          <a:xfrm>
            <a:off x="3925488" y="2819400"/>
            <a:ext cx="798912" cy="309958"/>
          </a:xfrm>
          <a:prstGeom prst="rect">
            <a:avLst/>
          </a:prstGeom>
          <a:noFill/>
          <a:ln w="9525">
            <a:noFill/>
            <a:round/>
            <a:headEnd/>
            <a:tailEnd/>
          </a:ln>
          <a:effectLst/>
        </p:spPr>
        <p:txBody>
          <a:bodyPr wrap="none" lIns="90000" tIns="46800" rIns="90000" bIns="46800">
            <a:spAutoFit/>
          </a:bodyPr>
          <a:lstStyle/>
          <a:p>
            <a:pPr defTabSz="457200">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solidFill>
                  <a:srgbClr val="FF0000"/>
                </a:solidFill>
                <a:latin typeface="Calibri"/>
                <a:cs typeface="Arial" pitchFamily="34" charset="0"/>
              </a:rPr>
              <a:t>building</a:t>
            </a:r>
          </a:p>
        </p:txBody>
      </p:sp>
      <p:sp>
        <p:nvSpPr>
          <p:cNvPr id="36" name="Text Box 76"/>
          <p:cNvSpPr txBox="1">
            <a:spLocks noChangeArrowheads="1"/>
          </p:cNvSpPr>
          <p:nvPr/>
        </p:nvSpPr>
        <p:spPr bwMode="auto">
          <a:xfrm>
            <a:off x="4200031" y="4143426"/>
            <a:ext cx="685229" cy="309958"/>
          </a:xfrm>
          <a:prstGeom prst="rect">
            <a:avLst/>
          </a:prstGeom>
          <a:noFill/>
          <a:ln w="9525">
            <a:noFill/>
            <a:round/>
            <a:headEnd/>
            <a:tailEnd/>
          </a:ln>
          <a:effectLst/>
        </p:spPr>
        <p:txBody>
          <a:bodyPr wrap="none" lIns="90000" tIns="46800" rIns="90000" bIns="46800">
            <a:spAutoFit/>
          </a:bodyPr>
          <a:lstStyle/>
          <a:p>
            <a:pPr defTabSz="457200">
              <a:spcBef>
                <a:spcPts val="500"/>
              </a:spcBef>
              <a:buClr>
                <a:srgbClr val="00FFFF"/>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solidFill>
                  <a:srgbClr val="FF9900"/>
                </a:solidFill>
                <a:latin typeface="Calibri"/>
                <a:cs typeface="Arial" pitchFamily="34" charset="0"/>
              </a:rPr>
              <a:t>person</a:t>
            </a:r>
          </a:p>
        </p:txBody>
      </p:sp>
      <p:sp>
        <p:nvSpPr>
          <p:cNvPr id="37" name="Text Box 77"/>
          <p:cNvSpPr txBox="1">
            <a:spLocks noChangeArrowheads="1"/>
          </p:cNvSpPr>
          <p:nvPr/>
        </p:nvSpPr>
        <p:spPr bwMode="auto">
          <a:xfrm>
            <a:off x="4725678" y="3890191"/>
            <a:ext cx="808211" cy="309958"/>
          </a:xfrm>
          <a:prstGeom prst="rect">
            <a:avLst/>
          </a:prstGeom>
          <a:noFill/>
          <a:ln w="9525">
            <a:noFill/>
            <a:round/>
            <a:headEnd/>
            <a:tailEnd/>
          </a:ln>
          <a:effectLst/>
        </p:spPr>
        <p:txBody>
          <a:bodyPr wrap="none" lIns="90000" tIns="46800" rIns="90000" bIns="46800">
            <a:spAutoFit/>
          </a:bodyPr>
          <a:lstStyle/>
          <a:p>
            <a:pPr defTabSz="457200">
              <a:spcBef>
                <a:spcPts val="500"/>
              </a:spcBef>
              <a:buClr>
                <a:srgbClr val="66FF33"/>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solidFill>
                  <a:srgbClr val="66FF33"/>
                </a:solidFill>
                <a:latin typeface="Calibri"/>
                <a:cs typeface="Arial" pitchFamily="34" charset="0"/>
              </a:rPr>
              <a:t>trashcan</a:t>
            </a:r>
          </a:p>
        </p:txBody>
      </p:sp>
      <p:sp>
        <p:nvSpPr>
          <p:cNvPr id="38" name="Text Box 78"/>
          <p:cNvSpPr txBox="1">
            <a:spLocks noChangeArrowheads="1"/>
          </p:cNvSpPr>
          <p:nvPr/>
        </p:nvSpPr>
        <p:spPr bwMode="auto">
          <a:xfrm>
            <a:off x="6268941" y="3957242"/>
            <a:ext cx="404704" cy="309958"/>
          </a:xfrm>
          <a:prstGeom prst="rect">
            <a:avLst/>
          </a:prstGeom>
          <a:noFill/>
          <a:ln w="9525">
            <a:noFill/>
            <a:round/>
            <a:headEnd/>
            <a:tailEnd/>
          </a:ln>
          <a:effectLst/>
        </p:spPr>
        <p:txBody>
          <a:bodyPr wrap="none" lIns="90000" tIns="46800" rIns="90000" bIns="46800">
            <a:spAutoFit/>
          </a:bodyPr>
          <a:lstStyle/>
          <a:p>
            <a:pPr defTabSz="457200">
              <a:spcBef>
                <a:spcPts val="500"/>
              </a:spcBef>
              <a:buClr>
                <a:srgbClr val="FF00FF"/>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solidFill>
                  <a:srgbClr val="FF00FF"/>
                </a:solidFill>
                <a:latin typeface="Calibri"/>
                <a:cs typeface="Arial" pitchFamily="34" charset="0"/>
              </a:rPr>
              <a:t>car</a:t>
            </a:r>
          </a:p>
        </p:txBody>
      </p:sp>
      <p:sp>
        <p:nvSpPr>
          <p:cNvPr id="39" name="Text Box 79"/>
          <p:cNvSpPr txBox="1">
            <a:spLocks noChangeArrowheads="1"/>
          </p:cNvSpPr>
          <p:nvPr/>
        </p:nvSpPr>
        <p:spPr bwMode="auto">
          <a:xfrm>
            <a:off x="6874099" y="3864121"/>
            <a:ext cx="404704" cy="309958"/>
          </a:xfrm>
          <a:prstGeom prst="rect">
            <a:avLst/>
          </a:prstGeom>
          <a:noFill/>
          <a:ln w="9525">
            <a:noFill/>
            <a:round/>
            <a:headEnd/>
            <a:tailEnd/>
          </a:ln>
          <a:effectLst/>
        </p:spPr>
        <p:txBody>
          <a:bodyPr wrap="none" lIns="90000" tIns="46800" rIns="90000" bIns="46800">
            <a:spAutoFit/>
          </a:bodyPr>
          <a:lstStyle/>
          <a:p>
            <a:pPr defTabSz="457200">
              <a:spcBef>
                <a:spcPts val="500"/>
              </a:spcBef>
              <a:buClr>
                <a:srgbClr val="FF00FF"/>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solidFill>
                  <a:srgbClr val="FF00FF"/>
                </a:solidFill>
                <a:latin typeface="Calibri"/>
                <a:cs typeface="Arial" pitchFamily="34" charset="0"/>
              </a:rPr>
              <a:t>car</a:t>
            </a:r>
          </a:p>
        </p:txBody>
      </p:sp>
      <p:sp>
        <p:nvSpPr>
          <p:cNvPr id="40" name="Rectangle 39"/>
          <p:cNvSpPr/>
          <p:nvPr/>
        </p:nvSpPr>
        <p:spPr>
          <a:xfrm>
            <a:off x="5126916" y="4511112"/>
            <a:ext cx="707566" cy="277640"/>
          </a:xfrm>
          <a:prstGeom prst="rect">
            <a:avLst/>
          </a:prstGeom>
        </p:spPr>
        <p:txBody>
          <a:bodyPr wrap="none">
            <a:spAutoFit/>
          </a:bodyPr>
          <a:lstStyle/>
          <a:p>
            <a:pPr algn="l" defTabSz="457200">
              <a:lnSpc>
                <a:spcPct val="86000"/>
              </a:lnSpc>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solidFill>
                  <a:prstClr val="white"/>
                </a:solidFill>
                <a:latin typeface="Calibri"/>
                <a:cs typeface="Arial" pitchFamily="34" charset="0"/>
              </a:rPr>
              <a:t>ground</a:t>
            </a:r>
          </a:p>
        </p:txBody>
      </p:sp>
      <p:sp>
        <p:nvSpPr>
          <p:cNvPr id="41" name="Rectangle 40"/>
          <p:cNvSpPr/>
          <p:nvPr/>
        </p:nvSpPr>
        <p:spPr>
          <a:xfrm>
            <a:off x="5486400" y="1996512"/>
            <a:ext cx="492444" cy="277640"/>
          </a:xfrm>
          <a:prstGeom prst="rect">
            <a:avLst/>
          </a:prstGeom>
        </p:spPr>
        <p:txBody>
          <a:bodyPr wrap="none">
            <a:spAutoFit/>
          </a:bodyPr>
          <a:lstStyle/>
          <a:p>
            <a:pPr algn="l" defTabSz="457200">
              <a:lnSpc>
                <a:spcPct val="86000"/>
              </a:lnSpc>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solidFill>
                  <a:prstClr val="black"/>
                </a:solidFill>
                <a:latin typeface="Calibri"/>
                <a:cs typeface="Arial" pitchFamily="34" charset="0"/>
              </a:rPr>
              <a:t>tree</a:t>
            </a:r>
          </a:p>
        </p:txBody>
      </p:sp>
      <p:sp>
        <p:nvSpPr>
          <p:cNvPr id="42" name="Rectangle 41"/>
          <p:cNvSpPr/>
          <p:nvPr/>
        </p:nvSpPr>
        <p:spPr>
          <a:xfrm>
            <a:off x="7127980" y="2099873"/>
            <a:ext cx="492444" cy="277640"/>
          </a:xfrm>
          <a:prstGeom prst="rect">
            <a:avLst/>
          </a:prstGeom>
        </p:spPr>
        <p:txBody>
          <a:bodyPr wrap="none">
            <a:spAutoFit/>
          </a:bodyPr>
          <a:lstStyle/>
          <a:p>
            <a:pPr algn="l" defTabSz="457200">
              <a:lnSpc>
                <a:spcPct val="86000"/>
              </a:lnSpc>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solidFill>
                  <a:prstClr val="black"/>
                </a:solidFill>
                <a:latin typeface="Calibri"/>
                <a:cs typeface="Arial" pitchFamily="34" charset="0"/>
              </a:rPr>
              <a:t>tree</a:t>
            </a:r>
          </a:p>
        </p:txBody>
      </p:sp>
      <p:sp>
        <p:nvSpPr>
          <p:cNvPr id="43" name="Rectangle 42"/>
          <p:cNvSpPr/>
          <p:nvPr/>
        </p:nvSpPr>
        <p:spPr>
          <a:xfrm>
            <a:off x="6099654" y="2557073"/>
            <a:ext cx="418704" cy="277640"/>
          </a:xfrm>
          <a:prstGeom prst="rect">
            <a:avLst/>
          </a:prstGeom>
        </p:spPr>
        <p:txBody>
          <a:bodyPr wrap="none">
            <a:spAutoFit/>
          </a:bodyPr>
          <a:lstStyle/>
          <a:p>
            <a:pPr algn="l" defTabSz="457200">
              <a:lnSpc>
                <a:spcPct val="86000"/>
              </a:lnSpc>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solidFill>
                  <a:srgbClr val="0000FF"/>
                </a:solidFill>
                <a:latin typeface="Calibri"/>
                <a:cs typeface="Arial" pitchFamily="34" charset="0"/>
              </a:rPr>
              <a:t>sky</a:t>
            </a:r>
          </a:p>
        </p:txBody>
      </p:sp>
      <p:sp>
        <p:nvSpPr>
          <p:cNvPr id="45" name="Text Box 77"/>
          <p:cNvSpPr txBox="1">
            <a:spLocks noChangeArrowheads="1"/>
          </p:cNvSpPr>
          <p:nvPr/>
        </p:nvSpPr>
        <p:spPr bwMode="auto">
          <a:xfrm>
            <a:off x="4125969" y="3444313"/>
            <a:ext cx="539228" cy="309958"/>
          </a:xfrm>
          <a:prstGeom prst="rect">
            <a:avLst/>
          </a:prstGeom>
          <a:noFill/>
          <a:ln w="9525">
            <a:noFill/>
            <a:round/>
            <a:headEnd/>
            <a:tailEnd/>
          </a:ln>
          <a:effectLst/>
        </p:spPr>
        <p:txBody>
          <a:bodyPr wrap="none" lIns="90000" tIns="46800" rIns="90000" bIns="46800">
            <a:spAutoFit/>
          </a:bodyPr>
          <a:lstStyle/>
          <a:p>
            <a:pPr defTabSz="457200">
              <a:spcBef>
                <a:spcPts val="500"/>
              </a:spcBef>
              <a:buClr>
                <a:srgbClr val="66FF33"/>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latin typeface="Calibri"/>
                <a:cs typeface="Arial" pitchFamily="34" charset="0"/>
              </a:rPr>
              <a:t>door</a:t>
            </a:r>
          </a:p>
        </p:txBody>
      </p:sp>
      <p:sp>
        <p:nvSpPr>
          <p:cNvPr id="46" name="Text Box 77"/>
          <p:cNvSpPr txBox="1">
            <a:spLocks noChangeArrowheads="1"/>
          </p:cNvSpPr>
          <p:nvPr/>
        </p:nvSpPr>
        <p:spPr bwMode="auto">
          <a:xfrm>
            <a:off x="6732371" y="3215713"/>
            <a:ext cx="779678" cy="309958"/>
          </a:xfrm>
          <a:prstGeom prst="rect">
            <a:avLst/>
          </a:prstGeom>
          <a:noFill/>
          <a:ln w="9525">
            <a:noFill/>
            <a:round/>
            <a:headEnd/>
            <a:tailEnd/>
          </a:ln>
          <a:effectLst/>
        </p:spPr>
        <p:txBody>
          <a:bodyPr wrap="none" lIns="90000" tIns="46800" rIns="90000" bIns="46800">
            <a:spAutoFit/>
          </a:bodyPr>
          <a:lstStyle/>
          <a:p>
            <a:pPr defTabSz="457200">
              <a:spcBef>
                <a:spcPts val="500"/>
              </a:spcBef>
              <a:buClr>
                <a:srgbClr val="66FF33"/>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latin typeface="Calibri"/>
                <a:cs typeface="Arial" pitchFamily="34" charset="0"/>
              </a:rPr>
              <a:t>window</a:t>
            </a:r>
          </a:p>
        </p:txBody>
      </p:sp>
      <p:sp>
        <p:nvSpPr>
          <p:cNvPr id="47" name="Rectangle 69"/>
          <p:cNvSpPr>
            <a:spLocks noChangeArrowheads="1"/>
          </p:cNvSpPr>
          <p:nvPr/>
        </p:nvSpPr>
        <p:spPr bwMode="auto">
          <a:xfrm>
            <a:off x="6637128" y="2834713"/>
            <a:ext cx="770060" cy="309958"/>
          </a:xfrm>
          <a:prstGeom prst="rect">
            <a:avLst/>
          </a:prstGeom>
          <a:noFill/>
          <a:ln w="9525">
            <a:noFill/>
            <a:round/>
            <a:headEnd/>
            <a:tailEnd/>
          </a:ln>
          <a:effectLst/>
        </p:spPr>
        <p:txBody>
          <a:bodyPr wrap="none" lIns="90000" tIns="46800" rIns="90000" bIns="46800">
            <a:spAutoFit/>
          </a:bodyPr>
          <a:lstStyle/>
          <a:p>
            <a:pPr defTabSz="457200">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solidFill>
                  <a:srgbClr val="FF0000"/>
                </a:solidFill>
                <a:latin typeface="Calibri"/>
                <a:cs typeface="Arial" pitchFamily="34" charset="0"/>
              </a:rPr>
              <a:t>building</a:t>
            </a:r>
          </a:p>
        </p:txBody>
      </p:sp>
      <p:sp>
        <p:nvSpPr>
          <p:cNvPr id="48" name="Rectangle 69"/>
          <p:cNvSpPr>
            <a:spLocks noChangeArrowheads="1"/>
          </p:cNvSpPr>
          <p:nvPr/>
        </p:nvSpPr>
        <p:spPr bwMode="auto">
          <a:xfrm>
            <a:off x="3962824" y="2072713"/>
            <a:ext cx="489534" cy="309958"/>
          </a:xfrm>
          <a:prstGeom prst="rect">
            <a:avLst/>
          </a:prstGeom>
          <a:noFill/>
          <a:ln w="9525">
            <a:noFill/>
            <a:round/>
            <a:headEnd/>
            <a:tailEnd/>
          </a:ln>
          <a:effectLst/>
        </p:spPr>
        <p:txBody>
          <a:bodyPr wrap="none" lIns="90000" tIns="46800" rIns="90000" bIns="46800">
            <a:spAutoFit/>
          </a:bodyPr>
          <a:lstStyle/>
          <a:p>
            <a:pPr defTabSz="457200">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solidFill>
                  <a:prstClr val="white"/>
                </a:solidFill>
                <a:latin typeface="Calibri"/>
                <a:cs typeface="Arial" pitchFamily="34" charset="0"/>
              </a:rPr>
              <a:t>roof</a:t>
            </a:r>
          </a:p>
        </p:txBody>
      </p:sp>
      <p:sp>
        <p:nvSpPr>
          <p:cNvPr id="49" name="Rectangle 48"/>
          <p:cNvSpPr/>
          <p:nvPr/>
        </p:nvSpPr>
        <p:spPr>
          <a:xfrm>
            <a:off x="6629824" y="2480873"/>
            <a:ext cx="803874" cy="277640"/>
          </a:xfrm>
          <a:prstGeom prst="rect">
            <a:avLst/>
          </a:prstGeom>
        </p:spPr>
        <p:txBody>
          <a:bodyPr wrap="none">
            <a:spAutoFit/>
          </a:bodyPr>
          <a:lstStyle/>
          <a:p>
            <a:pPr algn="l" defTabSz="457200">
              <a:lnSpc>
                <a:spcPct val="86000"/>
              </a:lnSpc>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solidFill>
                  <a:srgbClr val="00FFFF"/>
                </a:solidFill>
                <a:latin typeface="Calibri"/>
                <a:cs typeface="Arial" pitchFamily="34" charset="0"/>
              </a:rPr>
              <a:t>chimney</a:t>
            </a:r>
          </a:p>
        </p:txBody>
      </p:sp>
      <p:sp>
        <p:nvSpPr>
          <p:cNvPr id="52" name="Rectangle 51"/>
          <p:cNvSpPr/>
          <p:nvPr/>
        </p:nvSpPr>
        <p:spPr>
          <a:xfrm>
            <a:off x="6477424" y="4282513"/>
            <a:ext cx="1419876" cy="304058"/>
          </a:xfrm>
          <a:prstGeom prst="rect">
            <a:avLst/>
          </a:prstGeom>
        </p:spPr>
        <p:txBody>
          <a:bodyPr wrap="none">
            <a:spAutoFit/>
          </a:bodyPr>
          <a:lstStyle/>
          <a:p>
            <a:pPr algn="l" defTabSz="457200">
              <a:lnSpc>
                <a:spcPct val="86000"/>
              </a:lnSpc>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i="1" dirty="0">
                <a:solidFill>
                  <a:prstClr val="white"/>
                </a:solidFill>
                <a:latin typeface="Calibri"/>
                <a:cs typeface="Arial" pitchFamily="34" charset="0"/>
              </a:rPr>
              <a:t>Outdoor scene</a:t>
            </a:r>
          </a:p>
        </p:txBody>
      </p:sp>
      <p:sp>
        <p:nvSpPr>
          <p:cNvPr id="53" name="Rectangle 52"/>
          <p:cNvSpPr/>
          <p:nvPr/>
        </p:nvSpPr>
        <p:spPr>
          <a:xfrm>
            <a:off x="6553624" y="4511855"/>
            <a:ext cx="506870" cy="305276"/>
          </a:xfrm>
          <a:prstGeom prst="rect">
            <a:avLst/>
          </a:prstGeom>
        </p:spPr>
        <p:txBody>
          <a:bodyPr wrap="none">
            <a:spAutoFit/>
          </a:bodyPr>
          <a:lstStyle/>
          <a:p>
            <a:pPr algn="l" defTabSz="457200">
              <a:lnSpc>
                <a:spcPct val="86000"/>
              </a:lnSpc>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i="1" dirty="0">
                <a:solidFill>
                  <a:prstClr val="white"/>
                </a:solidFill>
                <a:latin typeface="Calibri"/>
                <a:cs typeface="Arial" pitchFamily="34" charset="0"/>
              </a:rPr>
              <a:t>City</a:t>
            </a:r>
          </a:p>
        </p:txBody>
      </p:sp>
      <p:sp>
        <p:nvSpPr>
          <p:cNvPr id="54" name="Rectangle 53"/>
          <p:cNvSpPr/>
          <p:nvPr/>
        </p:nvSpPr>
        <p:spPr>
          <a:xfrm>
            <a:off x="7065861" y="4511113"/>
            <a:ext cx="1001172" cy="305276"/>
          </a:xfrm>
          <a:prstGeom prst="rect">
            <a:avLst/>
          </a:prstGeom>
        </p:spPr>
        <p:txBody>
          <a:bodyPr wrap="none">
            <a:spAutoFit/>
          </a:bodyPr>
          <a:lstStyle/>
          <a:p>
            <a:pPr algn="l" defTabSz="457200">
              <a:lnSpc>
                <a:spcPct val="86000"/>
              </a:lnSpc>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i="1" dirty="0">
                <a:solidFill>
                  <a:prstClr val="white"/>
                </a:solidFill>
                <a:latin typeface="Calibri"/>
                <a:cs typeface="Arial" pitchFamily="34" charset="0"/>
              </a:rPr>
              <a:t>European</a:t>
            </a:r>
          </a:p>
        </p:txBody>
      </p:sp>
      <p:sp>
        <p:nvSpPr>
          <p:cNvPr id="55" name="Rectangle 54"/>
          <p:cNvSpPr/>
          <p:nvPr/>
        </p:nvSpPr>
        <p:spPr>
          <a:xfrm>
            <a:off x="7061284" y="4739713"/>
            <a:ext cx="330540" cy="305276"/>
          </a:xfrm>
          <a:prstGeom prst="rect">
            <a:avLst/>
          </a:prstGeom>
        </p:spPr>
        <p:txBody>
          <a:bodyPr wrap="none">
            <a:spAutoFit/>
          </a:bodyPr>
          <a:lstStyle/>
          <a:p>
            <a:pPr algn="l" defTabSz="457200">
              <a:lnSpc>
                <a:spcPct val="86000"/>
              </a:lnSpc>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i="1" dirty="0">
                <a:solidFill>
                  <a:prstClr val="white"/>
                </a:solidFill>
                <a:latin typeface="Calibri"/>
                <a:cs typeface="Arial" pitchFamily="34" charset="0"/>
              </a:rPr>
              <a:t>…</a:t>
            </a:r>
          </a:p>
        </p:txBody>
      </p:sp>
    </p:spTree>
    <p:extLst>
      <p:ext uri="{BB962C8B-B14F-4D97-AF65-F5344CB8AC3E}">
        <p14:creationId xmlns:p14="http://schemas.microsoft.com/office/powerpoint/2010/main" val="116936016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Goal: Image understanding</a:t>
            </a:r>
          </a:p>
        </p:txBody>
      </p:sp>
      <p:pic>
        <p:nvPicPr>
          <p:cNvPr id="4" name="Picture 3" descr="A screenshot of a text&#10;&#10;Description automatically generated">
            <a:extLst>
              <a:ext uri="{FF2B5EF4-FFF2-40B4-BE49-F238E27FC236}">
                <a16:creationId xmlns:a16="http://schemas.microsoft.com/office/drawing/2014/main" id="{B357F549-BEAE-9850-F1BE-08DBB66F5F24}"/>
              </a:ext>
            </a:extLst>
          </p:cNvPr>
          <p:cNvPicPr>
            <a:picLocks noChangeAspect="1"/>
          </p:cNvPicPr>
          <p:nvPr/>
        </p:nvPicPr>
        <p:blipFill>
          <a:blip r:embed="rId3">
            <a:extLst>
              <a:ext uri="{28A0092B-C50C-407E-A947-70E740481C1C}">
                <a14:useLocalDpi xmlns:a14="http://schemas.microsoft.com/office/drawing/2010/main" val="0"/>
              </a:ext>
            </a:extLst>
          </a:blip>
          <a:srcRect t="11456"/>
          <a:stretch/>
        </p:blipFill>
        <p:spPr>
          <a:xfrm>
            <a:off x="4522304" y="1039337"/>
            <a:ext cx="7467600" cy="5152043"/>
          </a:xfrm>
          <a:prstGeom prst="rect">
            <a:avLst/>
          </a:prstGeom>
        </p:spPr>
      </p:pic>
      <p:pic>
        <p:nvPicPr>
          <p:cNvPr id="6" name="Picture 5" descr="A close-up of a logo&#10;&#10;Description automatically generated">
            <a:extLst>
              <a:ext uri="{FF2B5EF4-FFF2-40B4-BE49-F238E27FC236}">
                <a16:creationId xmlns:a16="http://schemas.microsoft.com/office/drawing/2014/main" id="{95EE3819-EFAD-AAC9-8410-B9D2E74788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635" y="1039337"/>
            <a:ext cx="1765300" cy="571500"/>
          </a:xfrm>
          <a:prstGeom prst="rect">
            <a:avLst/>
          </a:prstGeom>
        </p:spPr>
      </p:pic>
      <p:pic>
        <p:nvPicPr>
          <p:cNvPr id="7" name="Picture 3">
            <a:extLst>
              <a:ext uri="{FF2B5EF4-FFF2-40B4-BE49-F238E27FC236}">
                <a16:creationId xmlns:a16="http://schemas.microsoft.com/office/drawing/2014/main" id="{F599ACDC-7502-B1F4-02CF-B09F31314A90}"/>
              </a:ext>
            </a:extLst>
          </p:cNvPr>
          <p:cNvPicPr>
            <a:picLocks noChangeAspect="1" noChangeArrowheads="1"/>
          </p:cNvPicPr>
          <p:nvPr/>
        </p:nvPicPr>
        <p:blipFill>
          <a:blip r:embed="rId5" cstate="print"/>
          <a:srcRect/>
          <a:stretch>
            <a:fillRect/>
          </a:stretch>
        </p:blipFill>
        <p:spPr bwMode="auto">
          <a:xfrm>
            <a:off x="472139" y="2057400"/>
            <a:ext cx="4200729" cy="3059305"/>
          </a:xfrm>
          <a:prstGeom prst="rect">
            <a:avLst/>
          </a:prstGeom>
          <a:noFill/>
          <a:ln w="6350">
            <a:solidFill>
              <a:schemeClr val="tx1"/>
            </a:solidFill>
            <a:round/>
            <a:headEnd/>
            <a:tailEnd/>
          </a:ln>
          <a:effectLst>
            <a:outerShdw blurRad="50800" dist="38100" dir="2700000" algn="tl" rotWithShape="0">
              <a:prstClr val="black">
                <a:alpha val="40000"/>
              </a:prstClr>
            </a:outerShdw>
          </a:effectLst>
        </p:spPr>
      </p:pic>
      <p:pic>
        <p:nvPicPr>
          <p:cNvPr id="9" name="Picture 8" descr="A close up of a sign&#10;&#10;Description automatically generated">
            <a:extLst>
              <a:ext uri="{FF2B5EF4-FFF2-40B4-BE49-F238E27FC236}">
                <a16:creationId xmlns:a16="http://schemas.microsoft.com/office/drawing/2014/main" id="{746E95C5-0CD2-0D00-C3F9-306D1FDD4A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4217" y="5241642"/>
            <a:ext cx="3822700" cy="698500"/>
          </a:xfrm>
          <a:prstGeom prst="rect">
            <a:avLst/>
          </a:prstGeom>
        </p:spPr>
      </p:pic>
      <p:pic>
        <p:nvPicPr>
          <p:cNvPr id="2052" name="Picture 4" descr="Kevin McCallister &quot;ahh&quot; scream | iPad Case &amp; Skin">
            <a:extLst>
              <a:ext uri="{FF2B5EF4-FFF2-40B4-BE49-F238E27FC236}">
                <a16:creationId xmlns:a16="http://schemas.microsoft.com/office/drawing/2014/main" id="{7211406F-F8D1-5C20-8658-020D722AB2A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00413" y="0"/>
            <a:ext cx="55911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67355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Goal: Image understanding</a:t>
            </a:r>
          </a:p>
        </p:txBody>
      </p:sp>
      <p:pic>
        <p:nvPicPr>
          <p:cNvPr id="13" name="Picture 3"/>
          <p:cNvPicPr>
            <a:picLocks noChangeAspect="1" noChangeArrowheads="1"/>
          </p:cNvPicPr>
          <p:nvPr/>
        </p:nvPicPr>
        <p:blipFill>
          <a:blip r:embed="rId3" cstate="print"/>
          <a:srcRect/>
          <a:stretch>
            <a:fillRect/>
          </a:stretch>
        </p:blipFill>
        <p:spPr bwMode="auto">
          <a:xfrm>
            <a:off x="3962401" y="1990511"/>
            <a:ext cx="4200729" cy="3059305"/>
          </a:xfrm>
          <a:prstGeom prst="rect">
            <a:avLst/>
          </a:prstGeom>
          <a:noFill/>
          <a:ln w="6350">
            <a:solidFill>
              <a:schemeClr val="tx1"/>
            </a:solidFill>
            <a:round/>
            <a:headEnd/>
            <a:tailEnd/>
          </a:ln>
          <a:effectLst>
            <a:outerShdw blurRad="50800" dist="38100" dir="2700000" algn="tl" rotWithShape="0">
              <a:prstClr val="black">
                <a:alpha val="40000"/>
              </a:prstClr>
            </a:outerShdw>
          </a:effectLst>
        </p:spPr>
      </p:pic>
      <p:sp>
        <p:nvSpPr>
          <p:cNvPr id="55" name="Rectangle 54"/>
          <p:cNvSpPr/>
          <p:nvPr/>
        </p:nvSpPr>
        <p:spPr>
          <a:xfrm>
            <a:off x="7061284" y="4739713"/>
            <a:ext cx="330540" cy="305276"/>
          </a:xfrm>
          <a:prstGeom prst="rect">
            <a:avLst/>
          </a:prstGeom>
        </p:spPr>
        <p:txBody>
          <a:bodyPr wrap="none">
            <a:spAutoFit/>
          </a:bodyPr>
          <a:lstStyle/>
          <a:p>
            <a:pPr algn="l" defTabSz="457200">
              <a:lnSpc>
                <a:spcPct val="86000"/>
              </a:lnSpc>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i="1" dirty="0">
                <a:solidFill>
                  <a:prstClr val="white"/>
                </a:solidFill>
                <a:latin typeface="Calibri"/>
                <a:cs typeface="Arial" pitchFamily="34" charset="0"/>
              </a:rPr>
              <a:t>…</a:t>
            </a:r>
          </a:p>
        </p:txBody>
      </p:sp>
    </p:spTree>
    <p:extLst>
      <p:ext uri="{BB962C8B-B14F-4D97-AF65-F5344CB8AC3E}">
        <p14:creationId xmlns:p14="http://schemas.microsoft.com/office/powerpoint/2010/main" val="7216434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Goal: Image understanding</a:t>
            </a:r>
          </a:p>
        </p:txBody>
      </p:sp>
      <p:grpSp>
        <p:nvGrpSpPr>
          <p:cNvPr id="51" name="Group 50"/>
          <p:cNvGrpSpPr/>
          <p:nvPr/>
        </p:nvGrpSpPr>
        <p:grpSpPr>
          <a:xfrm>
            <a:off x="3962401" y="1990510"/>
            <a:ext cx="4200729" cy="3733668"/>
            <a:chOff x="4711808" y="1914310"/>
            <a:chExt cx="4200729" cy="3733668"/>
          </a:xfrm>
        </p:grpSpPr>
        <p:pic>
          <p:nvPicPr>
            <p:cNvPr id="13" name="Picture 3"/>
            <p:cNvPicPr>
              <a:picLocks noChangeAspect="1" noChangeArrowheads="1"/>
            </p:cNvPicPr>
            <p:nvPr/>
          </p:nvPicPr>
          <p:blipFill>
            <a:blip r:embed="rId3" cstate="print"/>
            <a:srcRect/>
            <a:stretch>
              <a:fillRect/>
            </a:stretch>
          </p:blipFill>
          <p:spPr bwMode="auto">
            <a:xfrm>
              <a:off x="4711808" y="1914310"/>
              <a:ext cx="4200729" cy="3059305"/>
            </a:xfrm>
            <a:prstGeom prst="rect">
              <a:avLst/>
            </a:prstGeom>
            <a:noFill/>
            <a:ln w="6350">
              <a:solidFill>
                <a:schemeClr val="tx1"/>
              </a:solidFill>
              <a:round/>
              <a:headEnd/>
              <a:tailEnd/>
            </a:ln>
            <a:effectLst>
              <a:outerShdw blurRad="50800" dist="38100" dir="2700000" algn="tl" rotWithShape="0">
                <a:prstClr val="black">
                  <a:alpha val="40000"/>
                </a:prstClr>
              </a:outerShdw>
            </a:effectLst>
          </p:spPr>
        </p:pic>
        <p:sp>
          <p:nvSpPr>
            <p:cNvPr id="15" name="Text Box 20"/>
            <p:cNvSpPr txBox="1">
              <a:spLocks noChangeArrowheads="1"/>
            </p:cNvSpPr>
            <p:nvPr/>
          </p:nvSpPr>
          <p:spPr bwMode="auto">
            <a:xfrm>
              <a:off x="4801185" y="5122577"/>
              <a:ext cx="4038733" cy="525401"/>
            </a:xfrm>
            <a:prstGeom prst="rect">
              <a:avLst/>
            </a:prstGeom>
            <a:noFill/>
            <a:ln w="9525">
              <a:noFill/>
              <a:round/>
              <a:headEnd/>
              <a:tailEnd/>
            </a:ln>
            <a:effectLst/>
          </p:spPr>
          <p:txBody>
            <a:bodyPr wrap="square" lIns="90000" tIns="46800" rIns="90000" bIns="46800">
              <a:spAutoFit/>
            </a:bodyPr>
            <a:lstStyle/>
            <a:p>
              <a:pPr defTabSz="457200">
                <a:spcBef>
                  <a:spcPts val="750"/>
                </a:spcBef>
                <a:buClr>
                  <a:srgbClr val="FFFFFF"/>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800" dirty="0">
                  <a:solidFill>
                    <a:prstClr val="black"/>
                  </a:solidFill>
                  <a:latin typeface="Calibri"/>
                  <a:cs typeface="Arial" pitchFamily="34" charset="0"/>
                </a:rPr>
                <a:t>Affordances</a:t>
              </a:r>
              <a:endParaRPr lang="en-GB" sz="2800" b="0" dirty="0">
                <a:solidFill>
                  <a:prstClr val="black"/>
                </a:solidFill>
                <a:latin typeface="Calibri"/>
                <a:cs typeface="Arial" pitchFamily="34" charset="0"/>
              </a:endParaRPr>
            </a:p>
          </p:txBody>
        </p:sp>
      </p:grpSp>
      <p:sp>
        <p:nvSpPr>
          <p:cNvPr id="36" name="Text Box 76"/>
          <p:cNvSpPr txBox="1">
            <a:spLocks noChangeArrowheads="1"/>
          </p:cNvSpPr>
          <p:nvPr/>
        </p:nvSpPr>
        <p:spPr bwMode="auto">
          <a:xfrm>
            <a:off x="4112055" y="4191000"/>
            <a:ext cx="855340" cy="309958"/>
          </a:xfrm>
          <a:prstGeom prst="rect">
            <a:avLst/>
          </a:prstGeom>
          <a:noFill/>
          <a:ln w="9525">
            <a:noFill/>
            <a:round/>
            <a:headEnd/>
            <a:tailEnd/>
          </a:ln>
          <a:effectLst/>
        </p:spPr>
        <p:txBody>
          <a:bodyPr wrap="none" lIns="90000" tIns="46800" rIns="90000" bIns="46800">
            <a:spAutoFit/>
          </a:bodyPr>
          <a:lstStyle/>
          <a:p>
            <a:pPr defTabSz="457200">
              <a:spcBef>
                <a:spcPts val="500"/>
              </a:spcBef>
              <a:buClr>
                <a:srgbClr val="00FFFF"/>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latin typeface="Calibri"/>
                <a:cs typeface="Arial" pitchFamily="34" charset="0"/>
              </a:rPr>
              <a:t>Walkable</a:t>
            </a:r>
          </a:p>
        </p:txBody>
      </p:sp>
      <p:sp>
        <p:nvSpPr>
          <p:cNvPr id="37" name="Text Box 77"/>
          <p:cNvSpPr txBox="1">
            <a:spLocks noChangeArrowheads="1"/>
          </p:cNvSpPr>
          <p:nvPr/>
        </p:nvSpPr>
        <p:spPr bwMode="auto">
          <a:xfrm>
            <a:off x="4743728" y="3890191"/>
            <a:ext cx="1276072" cy="525401"/>
          </a:xfrm>
          <a:prstGeom prst="rect">
            <a:avLst/>
          </a:prstGeom>
          <a:noFill/>
          <a:ln w="9525">
            <a:noFill/>
            <a:round/>
            <a:headEnd/>
            <a:tailEnd/>
          </a:ln>
          <a:effectLst/>
        </p:spPr>
        <p:txBody>
          <a:bodyPr wrap="square" lIns="90000" tIns="46800" rIns="90000" bIns="46800">
            <a:spAutoFit/>
          </a:bodyPr>
          <a:lstStyle/>
          <a:p>
            <a:pPr defTabSz="457200">
              <a:spcBef>
                <a:spcPts val="500"/>
              </a:spcBef>
              <a:buClr>
                <a:srgbClr val="66FF33"/>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solidFill>
                  <a:srgbClr val="66FF33"/>
                </a:solidFill>
                <a:latin typeface="Calibri"/>
                <a:cs typeface="Arial" pitchFamily="34" charset="0"/>
              </a:rPr>
              <a:t>Can be used to deposit trash</a:t>
            </a:r>
          </a:p>
        </p:txBody>
      </p:sp>
      <p:sp>
        <p:nvSpPr>
          <p:cNvPr id="38" name="Text Box 78"/>
          <p:cNvSpPr txBox="1">
            <a:spLocks noChangeArrowheads="1"/>
          </p:cNvSpPr>
          <p:nvPr/>
        </p:nvSpPr>
        <p:spPr bwMode="auto">
          <a:xfrm>
            <a:off x="6389048" y="3906279"/>
            <a:ext cx="905417" cy="309958"/>
          </a:xfrm>
          <a:prstGeom prst="rect">
            <a:avLst/>
          </a:prstGeom>
          <a:noFill/>
          <a:ln w="9525">
            <a:noFill/>
            <a:round/>
            <a:headEnd/>
            <a:tailEnd/>
          </a:ln>
          <a:effectLst/>
        </p:spPr>
        <p:txBody>
          <a:bodyPr wrap="none" lIns="90000" tIns="46800" rIns="90000" bIns="46800">
            <a:spAutoFit/>
          </a:bodyPr>
          <a:lstStyle/>
          <a:p>
            <a:pPr defTabSz="457200">
              <a:spcBef>
                <a:spcPts val="500"/>
              </a:spcBef>
              <a:buClr>
                <a:srgbClr val="FF00FF"/>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solidFill>
                  <a:srgbClr val="FF00FF"/>
                </a:solidFill>
                <a:latin typeface="Calibri"/>
                <a:cs typeface="Arial" pitchFamily="34" charset="0"/>
              </a:rPr>
              <a:t>Can move</a:t>
            </a:r>
          </a:p>
        </p:txBody>
      </p:sp>
      <p:sp>
        <p:nvSpPr>
          <p:cNvPr id="40" name="Rectangle 39"/>
          <p:cNvSpPr/>
          <p:nvPr/>
        </p:nvSpPr>
        <p:spPr>
          <a:xfrm>
            <a:off x="5142503" y="4495800"/>
            <a:ext cx="2020297" cy="528093"/>
          </a:xfrm>
          <a:prstGeom prst="rect">
            <a:avLst/>
          </a:prstGeom>
        </p:spPr>
        <p:txBody>
          <a:bodyPr wrap="none">
            <a:spAutoFit/>
          </a:bodyPr>
          <a:lstStyle/>
          <a:p>
            <a:pPr defTabSz="457200">
              <a:lnSpc>
                <a:spcPct val="86000"/>
              </a:lnSpc>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solidFill>
                  <a:prstClr val="white"/>
                </a:solidFill>
                <a:latin typeface="Calibri"/>
                <a:cs typeface="Arial" pitchFamily="34" charset="0"/>
              </a:rPr>
              <a:t>Horizontal surface, rough</a:t>
            </a:r>
          </a:p>
          <a:p>
            <a:pPr defTabSz="457200">
              <a:lnSpc>
                <a:spcPct val="86000"/>
              </a:lnSpc>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solidFill>
                  <a:prstClr val="white"/>
                </a:solidFill>
                <a:latin typeface="Calibri"/>
                <a:cs typeface="Arial" pitchFamily="34" charset="0"/>
              </a:rPr>
              <a:t>Walkable, drivable</a:t>
            </a:r>
          </a:p>
        </p:txBody>
      </p:sp>
      <p:sp>
        <p:nvSpPr>
          <p:cNvPr id="45" name="Text Box 77"/>
          <p:cNvSpPr txBox="1">
            <a:spLocks noChangeArrowheads="1"/>
          </p:cNvSpPr>
          <p:nvPr/>
        </p:nvSpPr>
        <p:spPr bwMode="auto">
          <a:xfrm>
            <a:off x="3913575" y="3444313"/>
            <a:ext cx="964023" cy="525401"/>
          </a:xfrm>
          <a:prstGeom prst="rect">
            <a:avLst/>
          </a:prstGeom>
          <a:noFill/>
          <a:ln w="9525">
            <a:noFill/>
            <a:round/>
            <a:headEnd/>
            <a:tailEnd/>
          </a:ln>
          <a:effectLst/>
        </p:spPr>
        <p:txBody>
          <a:bodyPr wrap="none" lIns="90000" tIns="46800" rIns="90000" bIns="46800">
            <a:spAutoFit/>
          </a:bodyPr>
          <a:lstStyle/>
          <a:p>
            <a:pPr defTabSz="457200">
              <a:spcBef>
                <a:spcPts val="500"/>
              </a:spcBef>
              <a:buClr>
                <a:srgbClr val="66FF33"/>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latin typeface="Calibri"/>
                <a:cs typeface="Arial" pitchFamily="34" charset="0"/>
              </a:rPr>
              <a:t>Can open, </a:t>
            </a:r>
            <a:br>
              <a:rPr lang="en-GB" sz="1400" b="0" dirty="0">
                <a:latin typeface="Calibri"/>
                <a:cs typeface="Arial" pitchFamily="34" charset="0"/>
              </a:rPr>
            </a:br>
            <a:r>
              <a:rPr lang="en-GB" sz="1400" b="0" dirty="0">
                <a:latin typeface="Calibri"/>
                <a:cs typeface="Arial" pitchFamily="34" charset="0"/>
              </a:rPr>
              <a:t>be opened</a:t>
            </a:r>
          </a:p>
        </p:txBody>
      </p:sp>
      <p:sp>
        <p:nvSpPr>
          <p:cNvPr id="50" name="Rectangle 49">
            <a:extLst>
              <a:ext uri="{FF2B5EF4-FFF2-40B4-BE49-F238E27FC236}">
                <a16:creationId xmlns:a16="http://schemas.microsoft.com/office/drawing/2014/main" id="{4D23A8F3-6E19-E34A-A82C-7A5B84203523}"/>
              </a:ext>
            </a:extLst>
          </p:cNvPr>
          <p:cNvSpPr/>
          <p:nvPr/>
        </p:nvSpPr>
        <p:spPr>
          <a:xfrm>
            <a:off x="3962401" y="2785826"/>
            <a:ext cx="849641" cy="463973"/>
          </a:xfrm>
          <a:prstGeom prst="rect">
            <a:avLst/>
          </a:prstGeom>
        </p:spPr>
        <p:txBody>
          <a:bodyPr wrap="square">
            <a:spAutoFit/>
          </a:bodyPr>
          <a:lstStyle/>
          <a:p>
            <a:pPr defTabSz="457200">
              <a:lnSpc>
                <a:spcPct val="86000"/>
              </a:lnSpc>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solidFill>
                  <a:prstClr val="white"/>
                </a:solidFill>
                <a:latin typeface="Calibri"/>
                <a:cs typeface="Arial" pitchFamily="34" charset="0"/>
              </a:rPr>
              <a:t>Vertical surface</a:t>
            </a:r>
          </a:p>
        </p:txBody>
      </p:sp>
      <p:sp>
        <p:nvSpPr>
          <p:cNvPr id="56" name="Rectangle 55">
            <a:extLst>
              <a:ext uri="{FF2B5EF4-FFF2-40B4-BE49-F238E27FC236}">
                <a16:creationId xmlns:a16="http://schemas.microsoft.com/office/drawing/2014/main" id="{1E5D6904-648D-794A-8D5F-C042BD121B88}"/>
              </a:ext>
            </a:extLst>
          </p:cNvPr>
          <p:cNvSpPr/>
          <p:nvPr/>
        </p:nvSpPr>
        <p:spPr>
          <a:xfrm>
            <a:off x="6482985" y="2955465"/>
            <a:ext cx="849641" cy="463973"/>
          </a:xfrm>
          <a:prstGeom prst="rect">
            <a:avLst/>
          </a:prstGeom>
        </p:spPr>
        <p:txBody>
          <a:bodyPr wrap="square">
            <a:spAutoFit/>
          </a:bodyPr>
          <a:lstStyle/>
          <a:p>
            <a:pPr defTabSz="457200">
              <a:lnSpc>
                <a:spcPct val="86000"/>
              </a:lnSpc>
              <a:spcBef>
                <a:spcPts val="500"/>
              </a:spcBef>
              <a:buClr>
                <a:srgbClr val="FF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b="0" dirty="0">
                <a:solidFill>
                  <a:prstClr val="white"/>
                </a:solidFill>
                <a:latin typeface="Calibri"/>
                <a:cs typeface="Arial" pitchFamily="34" charset="0"/>
              </a:rPr>
              <a:t>Vertical surface</a:t>
            </a:r>
          </a:p>
        </p:txBody>
      </p:sp>
    </p:spTree>
    <p:extLst>
      <p:ext uri="{BB962C8B-B14F-4D97-AF65-F5344CB8AC3E}">
        <p14:creationId xmlns:p14="http://schemas.microsoft.com/office/powerpoint/2010/main" val="234956850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Goal: Image understanding</a:t>
            </a:r>
          </a:p>
        </p:txBody>
      </p:sp>
      <p:grpSp>
        <p:nvGrpSpPr>
          <p:cNvPr id="51" name="Group 50"/>
          <p:cNvGrpSpPr/>
          <p:nvPr/>
        </p:nvGrpSpPr>
        <p:grpSpPr>
          <a:xfrm>
            <a:off x="3962401" y="1990510"/>
            <a:ext cx="4200729" cy="3733668"/>
            <a:chOff x="4711808" y="1914310"/>
            <a:chExt cx="4200729" cy="3733668"/>
          </a:xfrm>
        </p:grpSpPr>
        <p:pic>
          <p:nvPicPr>
            <p:cNvPr id="13" name="Picture 3"/>
            <p:cNvPicPr>
              <a:picLocks noChangeAspect="1" noChangeArrowheads="1"/>
            </p:cNvPicPr>
            <p:nvPr/>
          </p:nvPicPr>
          <p:blipFill>
            <a:blip r:embed="rId3" cstate="print"/>
            <a:srcRect/>
            <a:stretch>
              <a:fillRect/>
            </a:stretch>
          </p:blipFill>
          <p:spPr bwMode="auto">
            <a:xfrm>
              <a:off x="4711808" y="1914310"/>
              <a:ext cx="4200729" cy="3059305"/>
            </a:xfrm>
            <a:prstGeom prst="rect">
              <a:avLst/>
            </a:prstGeom>
            <a:noFill/>
            <a:ln w="6350">
              <a:solidFill>
                <a:schemeClr val="tx1"/>
              </a:solidFill>
              <a:round/>
              <a:headEnd/>
              <a:tailEnd/>
            </a:ln>
            <a:effectLst>
              <a:outerShdw blurRad="50800" dist="38100" dir="2700000" algn="tl" rotWithShape="0">
                <a:prstClr val="black">
                  <a:alpha val="40000"/>
                </a:prstClr>
              </a:outerShdw>
            </a:effectLst>
          </p:spPr>
        </p:pic>
        <p:sp>
          <p:nvSpPr>
            <p:cNvPr id="15" name="Text Box 20"/>
            <p:cNvSpPr txBox="1">
              <a:spLocks noChangeArrowheads="1"/>
            </p:cNvSpPr>
            <p:nvPr/>
          </p:nvSpPr>
          <p:spPr bwMode="auto">
            <a:xfrm>
              <a:off x="4801185" y="5122577"/>
              <a:ext cx="4038733" cy="525401"/>
            </a:xfrm>
            <a:prstGeom prst="rect">
              <a:avLst/>
            </a:prstGeom>
            <a:noFill/>
            <a:ln w="9525">
              <a:noFill/>
              <a:round/>
              <a:headEnd/>
              <a:tailEnd/>
            </a:ln>
            <a:effectLst/>
          </p:spPr>
          <p:txBody>
            <a:bodyPr wrap="square" lIns="90000" tIns="46800" rIns="90000" bIns="46800">
              <a:spAutoFit/>
            </a:bodyPr>
            <a:lstStyle/>
            <a:p>
              <a:pPr defTabSz="457200">
                <a:spcBef>
                  <a:spcPts val="750"/>
                </a:spcBef>
                <a:buClr>
                  <a:srgbClr val="FFFFFF"/>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800" dirty="0">
                  <a:solidFill>
                    <a:prstClr val="black"/>
                  </a:solidFill>
                  <a:latin typeface="Calibri"/>
                  <a:cs typeface="Arial" pitchFamily="34" charset="0"/>
                </a:rPr>
                <a:t>Actionable information</a:t>
              </a:r>
              <a:endParaRPr lang="en-GB" sz="2800" b="0" dirty="0">
                <a:solidFill>
                  <a:prstClr val="black"/>
                </a:solidFill>
                <a:latin typeface="Calibri"/>
                <a:cs typeface="Arial" pitchFamily="34" charset="0"/>
              </a:endParaRPr>
            </a:p>
          </p:txBody>
        </p:sp>
      </p:grpSp>
      <p:sp>
        <p:nvSpPr>
          <p:cNvPr id="3" name="Freeform 2">
            <a:extLst>
              <a:ext uri="{FF2B5EF4-FFF2-40B4-BE49-F238E27FC236}">
                <a16:creationId xmlns:a16="http://schemas.microsoft.com/office/drawing/2014/main" id="{5BF10B70-000E-914A-B396-EFB3B5DC3D53}"/>
              </a:ext>
            </a:extLst>
          </p:cNvPr>
          <p:cNvSpPr/>
          <p:nvPr/>
        </p:nvSpPr>
        <p:spPr bwMode="auto">
          <a:xfrm>
            <a:off x="5439509" y="3950677"/>
            <a:ext cx="709078" cy="1046033"/>
          </a:xfrm>
          <a:custGeom>
            <a:avLst/>
            <a:gdLst>
              <a:gd name="connsiteX0" fmla="*/ 539261 w 539261"/>
              <a:gd name="connsiteY0" fmla="*/ 1019908 h 1019908"/>
              <a:gd name="connsiteX1" fmla="*/ 199292 w 539261"/>
              <a:gd name="connsiteY1" fmla="*/ 480646 h 1019908"/>
              <a:gd name="connsiteX2" fmla="*/ 351692 w 539261"/>
              <a:gd name="connsiteY2" fmla="*/ 187569 h 1019908"/>
              <a:gd name="connsiteX3" fmla="*/ 0 w 539261"/>
              <a:gd name="connsiteY3" fmla="*/ 0 h 1019908"/>
              <a:gd name="connsiteX0" fmla="*/ 539261 w 539261"/>
              <a:gd name="connsiteY0" fmla="*/ 1019908 h 1019908"/>
              <a:gd name="connsiteX1" fmla="*/ 251544 w 539261"/>
              <a:gd name="connsiteY1" fmla="*/ 741903 h 1019908"/>
              <a:gd name="connsiteX2" fmla="*/ 351692 w 539261"/>
              <a:gd name="connsiteY2" fmla="*/ 187569 h 1019908"/>
              <a:gd name="connsiteX3" fmla="*/ 0 w 539261"/>
              <a:gd name="connsiteY3" fmla="*/ 0 h 1019908"/>
              <a:gd name="connsiteX0" fmla="*/ 539261 w 539261"/>
              <a:gd name="connsiteY0" fmla="*/ 1019908 h 1019908"/>
              <a:gd name="connsiteX1" fmla="*/ 251544 w 539261"/>
              <a:gd name="connsiteY1" fmla="*/ 741903 h 1019908"/>
              <a:gd name="connsiteX2" fmla="*/ 286378 w 539261"/>
              <a:gd name="connsiteY2" fmla="*/ 396574 h 1019908"/>
              <a:gd name="connsiteX3" fmla="*/ 0 w 539261"/>
              <a:gd name="connsiteY3" fmla="*/ 0 h 1019908"/>
              <a:gd name="connsiteX0" fmla="*/ 539261 w 539261"/>
              <a:gd name="connsiteY0" fmla="*/ 1019908 h 1019908"/>
              <a:gd name="connsiteX1" fmla="*/ 329921 w 539261"/>
              <a:gd name="connsiteY1" fmla="*/ 768029 h 1019908"/>
              <a:gd name="connsiteX2" fmla="*/ 286378 w 539261"/>
              <a:gd name="connsiteY2" fmla="*/ 396574 h 1019908"/>
              <a:gd name="connsiteX3" fmla="*/ 0 w 539261"/>
              <a:gd name="connsiteY3" fmla="*/ 0 h 1019908"/>
              <a:gd name="connsiteX0" fmla="*/ 709078 w 709078"/>
              <a:gd name="connsiteY0" fmla="*/ 1046033 h 1046033"/>
              <a:gd name="connsiteX1" fmla="*/ 329921 w 709078"/>
              <a:gd name="connsiteY1" fmla="*/ 768029 h 1046033"/>
              <a:gd name="connsiteX2" fmla="*/ 286378 w 709078"/>
              <a:gd name="connsiteY2" fmla="*/ 396574 h 1046033"/>
              <a:gd name="connsiteX3" fmla="*/ 0 w 709078"/>
              <a:gd name="connsiteY3" fmla="*/ 0 h 1046033"/>
              <a:gd name="connsiteX0" fmla="*/ 709078 w 709078"/>
              <a:gd name="connsiteY0" fmla="*/ 1046033 h 1046033"/>
              <a:gd name="connsiteX1" fmla="*/ 434424 w 709078"/>
              <a:gd name="connsiteY1" fmla="*/ 833344 h 1046033"/>
              <a:gd name="connsiteX2" fmla="*/ 286378 w 709078"/>
              <a:gd name="connsiteY2" fmla="*/ 396574 h 1046033"/>
              <a:gd name="connsiteX3" fmla="*/ 0 w 709078"/>
              <a:gd name="connsiteY3" fmla="*/ 0 h 1046033"/>
              <a:gd name="connsiteX0" fmla="*/ 709078 w 709078"/>
              <a:gd name="connsiteY0" fmla="*/ 1046033 h 1046033"/>
              <a:gd name="connsiteX1" fmla="*/ 434424 w 709078"/>
              <a:gd name="connsiteY1" fmla="*/ 833344 h 1046033"/>
              <a:gd name="connsiteX2" fmla="*/ 403944 w 709078"/>
              <a:gd name="connsiteY2" fmla="*/ 135317 h 1046033"/>
              <a:gd name="connsiteX3" fmla="*/ 0 w 709078"/>
              <a:gd name="connsiteY3" fmla="*/ 0 h 1046033"/>
              <a:gd name="connsiteX0" fmla="*/ 709078 w 709078"/>
              <a:gd name="connsiteY0" fmla="*/ 1046033 h 1046033"/>
              <a:gd name="connsiteX1" fmla="*/ 538926 w 709078"/>
              <a:gd name="connsiteY1" fmla="*/ 833344 h 1046033"/>
              <a:gd name="connsiteX2" fmla="*/ 403944 w 709078"/>
              <a:gd name="connsiteY2" fmla="*/ 135317 h 1046033"/>
              <a:gd name="connsiteX3" fmla="*/ 0 w 709078"/>
              <a:gd name="connsiteY3" fmla="*/ 0 h 1046033"/>
              <a:gd name="connsiteX0" fmla="*/ 709078 w 709078"/>
              <a:gd name="connsiteY0" fmla="*/ 1046033 h 1046033"/>
              <a:gd name="connsiteX1" fmla="*/ 538926 w 709078"/>
              <a:gd name="connsiteY1" fmla="*/ 833344 h 1046033"/>
              <a:gd name="connsiteX2" fmla="*/ 469258 w 709078"/>
              <a:gd name="connsiteY2" fmla="*/ 148380 h 1046033"/>
              <a:gd name="connsiteX3" fmla="*/ 0 w 709078"/>
              <a:gd name="connsiteY3" fmla="*/ 0 h 1046033"/>
            </a:gdLst>
            <a:ahLst/>
            <a:cxnLst>
              <a:cxn ang="0">
                <a:pos x="connsiteX0" y="connsiteY0"/>
              </a:cxn>
              <a:cxn ang="0">
                <a:pos x="connsiteX1" y="connsiteY1"/>
              </a:cxn>
              <a:cxn ang="0">
                <a:pos x="connsiteX2" y="connsiteY2"/>
              </a:cxn>
              <a:cxn ang="0">
                <a:pos x="connsiteX3" y="connsiteY3"/>
              </a:cxn>
            </a:cxnLst>
            <a:rect l="l" t="t" r="r" b="b"/>
            <a:pathLst>
              <a:path w="709078" h="1046033">
                <a:moveTo>
                  <a:pt x="709078" y="1046033"/>
                </a:moveTo>
                <a:cubicBezTo>
                  <a:pt x="554724" y="845763"/>
                  <a:pt x="578896" y="982953"/>
                  <a:pt x="538926" y="833344"/>
                </a:cubicBezTo>
                <a:cubicBezTo>
                  <a:pt x="498956" y="683735"/>
                  <a:pt x="559079" y="287271"/>
                  <a:pt x="469258" y="148380"/>
                </a:cubicBezTo>
                <a:cubicBezTo>
                  <a:pt x="379437" y="9489"/>
                  <a:pt x="159238" y="53730"/>
                  <a:pt x="0" y="0"/>
                </a:cubicBezTo>
              </a:path>
            </a:pathLst>
          </a:custGeom>
          <a:noFill/>
          <a:ln w="127000" cap="flat" cmpd="sng" algn="ctr">
            <a:solidFill>
              <a:srgbClr val="FFFF00"/>
            </a:solidFill>
            <a:prstDash val="solid"/>
            <a:round/>
            <a:headEnd type="none" w="med" len="med"/>
            <a:tailEnd type="stealth"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200" b="1" i="0" u="none" strike="noStrike" cap="none" normalizeH="0" baseline="0">
              <a:ln>
                <a:noFill/>
              </a:ln>
              <a:solidFill>
                <a:srgbClr val="FFFF00"/>
              </a:solidFill>
              <a:effectLst/>
              <a:latin typeface="Arial" charset="0"/>
            </a:endParaRPr>
          </a:p>
        </p:txBody>
      </p:sp>
    </p:spTree>
    <p:extLst>
      <p:ext uri="{BB962C8B-B14F-4D97-AF65-F5344CB8AC3E}">
        <p14:creationId xmlns:p14="http://schemas.microsoft.com/office/powerpoint/2010/main" val="232093799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Goal: Image understanding</a:t>
            </a:r>
          </a:p>
        </p:txBody>
      </p:sp>
      <p:sp>
        <p:nvSpPr>
          <p:cNvPr id="6" name="Text Box 20">
            <a:extLst>
              <a:ext uri="{FF2B5EF4-FFF2-40B4-BE49-F238E27FC236}">
                <a16:creationId xmlns:a16="http://schemas.microsoft.com/office/drawing/2014/main" id="{1E6FBCC4-725C-4621-9AA0-EF9F06323C7A}"/>
              </a:ext>
            </a:extLst>
          </p:cNvPr>
          <p:cNvSpPr txBox="1">
            <a:spLocks noChangeArrowheads="1"/>
          </p:cNvSpPr>
          <p:nvPr/>
        </p:nvSpPr>
        <p:spPr bwMode="auto">
          <a:xfrm>
            <a:off x="7543733" y="5747244"/>
            <a:ext cx="4038733" cy="525401"/>
          </a:xfrm>
          <a:prstGeom prst="rect">
            <a:avLst/>
          </a:prstGeom>
          <a:noFill/>
          <a:ln w="9525">
            <a:noFill/>
            <a:round/>
            <a:headEnd/>
            <a:tailEnd/>
          </a:ln>
          <a:effectLst/>
        </p:spPr>
        <p:txBody>
          <a:bodyPr wrap="square" lIns="90000" tIns="46800" rIns="90000" bIns="46800">
            <a:spAutoFit/>
          </a:bodyPr>
          <a:lstStyle/>
          <a:p>
            <a:pPr defTabSz="457200">
              <a:spcBef>
                <a:spcPts val="750"/>
              </a:spcBef>
              <a:buClr>
                <a:srgbClr val="FFFFFF"/>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800" dirty="0">
                <a:solidFill>
                  <a:prstClr val="black"/>
                </a:solidFill>
                <a:latin typeface="Calibri"/>
                <a:cs typeface="Arial" pitchFamily="34" charset="0"/>
              </a:rPr>
              <a:t>Image generation</a:t>
            </a:r>
            <a:endParaRPr lang="en-GB" sz="2800" b="0" dirty="0">
              <a:solidFill>
                <a:prstClr val="black"/>
              </a:solidFill>
              <a:latin typeface="Calibri"/>
              <a:cs typeface="Arial" pitchFamily="34" charset="0"/>
            </a:endParaRPr>
          </a:p>
        </p:txBody>
      </p:sp>
      <p:pic>
        <p:nvPicPr>
          <p:cNvPr id="4098" name="Picture 2" descr="A quiet, cobblestone street in an older European town, lined with historic buildings that appear weathered with age. On the left side of the image, a person is sweeping near a light green building with old wooden windows. The buildings are painted in muted colors like light green and faded pink, with visible signs of age such as cracks and peeling paint. On the right side, there's a pale yellow building with a curved corner, showing wear and tear on its façade. In front of this building, two cars are parked, one red and the other gray. In the background, a larger, ornate white building with tall, narrow windows is visible. The street gently curves around this building. The trees lining the street are bare, suggesting late autumn or winter. The overall mood is quiet and serene, capturing a moment in an older part of town.">
            <a:extLst>
              <a:ext uri="{FF2B5EF4-FFF2-40B4-BE49-F238E27FC236}">
                <a16:creationId xmlns:a16="http://schemas.microsoft.com/office/drawing/2014/main" id="{1EAA9E61-B06A-2E17-B1FB-AC889C0BC8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181100"/>
            <a:ext cx="4495800" cy="4495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screenshot of a text&#10;&#10;Description automatically generated">
            <a:extLst>
              <a:ext uri="{FF2B5EF4-FFF2-40B4-BE49-F238E27FC236}">
                <a16:creationId xmlns:a16="http://schemas.microsoft.com/office/drawing/2014/main" id="{CEA26CB0-AD41-EB02-267F-1BB39ACA2F21}"/>
              </a:ext>
            </a:extLst>
          </p:cNvPr>
          <p:cNvPicPr>
            <a:picLocks noChangeAspect="1"/>
          </p:cNvPicPr>
          <p:nvPr/>
        </p:nvPicPr>
        <p:blipFill>
          <a:blip r:embed="rId4">
            <a:extLst>
              <a:ext uri="{28A0092B-C50C-407E-A947-70E740481C1C}">
                <a14:useLocalDpi xmlns:a14="http://schemas.microsoft.com/office/drawing/2010/main" val="0"/>
              </a:ext>
            </a:extLst>
          </a:blip>
          <a:srcRect t="11456"/>
          <a:stretch/>
        </p:blipFill>
        <p:spPr>
          <a:xfrm>
            <a:off x="6927" y="1066800"/>
            <a:ext cx="6516414" cy="4495801"/>
          </a:xfrm>
          <a:prstGeom prst="rect">
            <a:avLst/>
          </a:prstGeom>
        </p:spPr>
      </p:pic>
      <p:pic>
        <p:nvPicPr>
          <p:cNvPr id="9" name="Picture 8">
            <a:extLst>
              <a:ext uri="{FF2B5EF4-FFF2-40B4-BE49-F238E27FC236}">
                <a16:creationId xmlns:a16="http://schemas.microsoft.com/office/drawing/2014/main" id="{AE1CDB5A-982D-B9D6-7DCC-7F5C4EF899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114" y="5562600"/>
            <a:ext cx="5829300" cy="647700"/>
          </a:xfrm>
          <a:prstGeom prst="rect">
            <a:avLst/>
          </a:prstGeom>
        </p:spPr>
      </p:pic>
    </p:spTree>
    <p:extLst>
      <p:ext uri="{BB962C8B-B14F-4D97-AF65-F5344CB8AC3E}">
        <p14:creationId xmlns:p14="http://schemas.microsoft.com/office/powerpoint/2010/main" val="6062619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794" name="Rectangle 2"/>
          <p:cNvSpPr>
            <a:spLocks noGrp="1" noChangeArrowheads="1"/>
          </p:cNvSpPr>
          <p:nvPr>
            <p:ph type="title"/>
          </p:nvPr>
        </p:nvSpPr>
        <p:spPr/>
        <p:txBody>
          <a:bodyPr/>
          <a:lstStyle/>
          <a:p>
            <a:pPr eaLnBrk="1" hangingPunct="1">
              <a:defRPr/>
            </a:pPr>
            <a:r>
              <a:rPr lang="en-US" dirty="0"/>
              <a:t>Humans are quite good at image understanding</a:t>
            </a:r>
          </a:p>
        </p:txBody>
      </p:sp>
      <p:pic>
        <p:nvPicPr>
          <p:cNvPr id="9" name="Picture 2"/>
          <p:cNvPicPr>
            <a:picLocks noChangeAspect="1" noChangeArrowheads="1"/>
          </p:cNvPicPr>
          <p:nvPr/>
        </p:nvPicPr>
        <p:blipFill>
          <a:blip r:embed="rId3" cstate="print"/>
          <a:srcRect/>
          <a:stretch>
            <a:fillRect/>
          </a:stretch>
        </p:blipFill>
        <p:spPr bwMode="auto">
          <a:xfrm>
            <a:off x="4038600" y="1676401"/>
            <a:ext cx="3848100" cy="3840163"/>
          </a:xfrm>
          <a:prstGeom prst="rect">
            <a:avLst/>
          </a:prstGeom>
          <a:noFill/>
          <a:ln w="9525" cap="flat" cmpd="sng">
            <a:solidFill>
              <a:schemeClr val="bg1"/>
            </a:solidFill>
            <a:prstDash val="solid"/>
            <a:miter lim="800000"/>
            <a:headEnd/>
            <a:tailEnd/>
          </a:ln>
          <a:effectLst>
            <a:outerShdw blurRad="50800" dist="38100" dir="2700000" algn="tl" rotWithShape="0">
              <a:prstClr val="black">
                <a:alpha val="40000"/>
              </a:prstClr>
            </a:outerShdw>
          </a:effectLst>
        </p:spPr>
      </p:pic>
      <p:sp>
        <p:nvSpPr>
          <p:cNvPr id="10" name="TextBox 9"/>
          <p:cNvSpPr txBox="1"/>
          <p:nvPr/>
        </p:nvSpPr>
        <p:spPr>
          <a:xfrm>
            <a:off x="8610600" y="6504802"/>
            <a:ext cx="3520516" cy="276999"/>
          </a:xfrm>
          <a:prstGeom prst="rect">
            <a:avLst/>
          </a:prstGeom>
          <a:noFill/>
        </p:spPr>
        <p:txBody>
          <a:bodyPr wrap="none">
            <a:spAutoFit/>
          </a:bodyPr>
          <a:lstStyle/>
          <a:p>
            <a:pPr fontAlgn="auto">
              <a:spcBef>
                <a:spcPts val="0"/>
              </a:spcBef>
              <a:spcAft>
                <a:spcPts val="0"/>
              </a:spcAft>
              <a:defRPr/>
            </a:pPr>
            <a:r>
              <a:rPr lang="en-US" b="0" kern="0" dirty="0">
                <a:solidFill>
                  <a:schemeClr val="tx1"/>
                </a:solidFill>
              </a:rPr>
              <a:t>Source: “80 million tiny images” by </a:t>
            </a:r>
            <a:r>
              <a:rPr lang="en-US" b="0" kern="0" dirty="0" err="1">
                <a:solidFill>
                  <a:schemeClr val="tx1"/>
                </a:solidFill>
              </a:rPr>
              <a:t>Torralba</a:t>
            </a:r>
            <a:r>
              <a:rPr lang="en-US" b="0" kern="0" dirty="0">
                <a:solidFill>
                  <a:schemeClr val="tx1"/>
                </a:solidFill>
              </a:rPr>
              <a:t> et 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0457F-04D2-6143-9F6C-321562E72EA8}"/>
              </a:ext>
            </a:extLst>
          </p:cNvPr>
          <p:cNvSpPr>
            <a:spLocks noGrp="1"/>
          </p:cNvSpPr>
          <p:nvPr>
            <p:ph type="title"/>
          </p:nvPr>
        </p:nvSpPr>
        <p:spPr/>
        <p:txBody>
          <a:bodyPr/>
          <a:lstStyle/>
          <a:p>
            <a:r>
              <a:rPr lang="en-US" dirty="0"/>
              <a:t>Humans are quite good at image understanding</a:t>
            </a:r>
          </a:p>
        </p:txBody>
      </p:sp>
      <p:sp>
        <p:nvSpPr>
          <p:cNvPr id="4" name="Content Placeholder 3">
            <a:extLst>
              <a:ext uri="{FF2B5EF4-FFF2-40B4-BE49-F238E27FC236}">
                <a16:creationId xmlns:a16="http://schemas.microsoft.com/office/drawing/2014/main" id="{6B40427F-7A6C-7199-9811-945970683D30}"/>
              </a:ext>
            </a:extLst>
          </p:cNvPr>
          <p:cNvSpPr>
            <a:spLocks noGrp="1"/>
          </p:cNvSpPr>
          <p:nvPr>
            <p:ph idx="1"/>
          </p:nvPr>
        </p:nvSpPr>
        <p:spPr/>
        <p:txBody>
          <a:bodyPr/>
          <a:lstStyle/>
          <a:p>
            <a:pPr algn="ctr"/>
            <a:r>
              <a:rPr lang="en-US" sz="3400" dirty="0"/>
              <a:t>(most of the time)</a:t>
            </a:r>
          </a:p>
        </p:txBody>
      </p:sp>
      <p:pic>
        <p:nvPicPr>
          <p:cNvPr id="8" name="Picture 7">
            <a:extLst>
              <a:ext uri="{FF2B5EF4-FFF2-40B4-BE49-F238E27FC236}">
                <a16:creationId xmlns:a16="http://schemas.microsoft.com/office/drawing/2014/main" id="{45935945-63CC-6D4F-A7D8-CA08797C19B8}"/>
              </a:ext>
            </a:extLst>
          </p:cNvPr>
          <p:cNvPicPr>
            <a:picLocks noChangeAspect="1"/>
          </p:cNvPicPr>
          <p:nvPr/>
        </p:nvPicPr>
        <p:blipFill>
          <a:blip r:embed="rId2"/>
          <a:stretch>
            <a:fillRect/>
          </a:stretch>
        </p:blipFill>
        <p:spPr>
          <a:xfrm>
            <a:off x="4457700" y="1879600"/>
            <a:ext cx="3276600" cy="4368800"/>
          </a:xfrm>
          <a:prstGeom prst="rect">
            <a:avLst/>
          </a:prstGeom>
        </p:spPr>
      </p:pic>
      <p:sp>
        <p:nvSpPr>
          <p:cNvPr id="3" name="Rectangle 2">
            <a:extLst>
              <a:ext uri="{FF2B5EF4-FFF2-40B4-BE49-F238E27FC236}">
                <a16:creationId xmlns:a16="http://schemas.microsoft.com/office/drawing/2014/main" id="{AC5CD87E-610D-8645-67A5-3D9AD839540D}"/>
              </a:ext>
            </a:extLst>
          </p:cNvPr>
          <p:cNvSpPr/>
          <p:nvPr/>
        </p:nvSpPr>
        <p:spPr bwMode="auto">
          <a:xfrm>
            <a:off x="4343400" y="1752600"/>
            <a:ext cx="3505200" cy="4495800"/>
          </a:xfrm>
          <a:prstGeom prst="rect">
            <a:avLst/>
          </a:prstGeom>
          <a:solidFill>
            <a:schemeClr val="bg1"/>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200" b="1" i="0" u="none" strike="noStrike" cap="none" normalizeH="0" baseline="0">
              <a:ln>
                <a:noFill/>
              </a:ln>
              <a:solidFill>
                <a:srgbClr val="FFFF00"/>
              </a:solidFill>
              <a:effectLst/>
              <a:latin typeface="Arial" charset="0"/>
            </a:endParaRPr>
          </a:p>
        </p:txBody>
      </p:sp>
    </p:spTree>
    <p:extLst>
      <p:ext uri="{BB962C8B-B14F-4D97-AF65-F5344CB8AC3E}">
        <p14:creationId xmlns:p14="http://schemas.microsoft.com/office/powerpoint/2010/main" val="1748976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20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0457F-04D2-6143-9F6C-321562E72EA8}"/>
              </a:ext>
            </a:extLst>
          </p:cNvPr>
          <p:cNvSpPr>
            <a:spLocks noGrp="1"/>
          </p:cNvSpPr>
          <p:nvPr>
            <p:ph type="title"/>
          </p:nvPr>
        </p:nvSpPr>
        <p:spPr/>
        <p:txBody>
          <a:bodyPr/>
          <a:lstStyle/>
          <a:p>
            <a:r>
              <a:rPr lang="en-US" dirty="0"/>
              <a:t>Humans are quite good at image understanding</a:t>
            </a:r>
          </a:p>
        </p:txBody>
      </p:sp>
      <p:sp>
        <p:nvSpPr>
          <p:cNvPr id="4" name="Content Placeholder 3">
            <a:extLst>
              <a:ext uri="{FF2B5EF4-FFF2-40B4-BE49-F238E27FC236}">
                <a16:creationId xmlns:a16="http://schemas.microsoft.com/office/drawing/2014/main" id="{6B40427F-7A6C-7199-9811-945970683D30}"/>
              </a:ext>
            </a:extLst>
          </p:cNvPr>
          <p:cNvSpPr>
            <a:spLocks noGrp="1"/>
          </p:cNvSpPr>
          <p:nvPr>
            <p:ph idx="1"/>
          </p:nvPr>
        </p:nvSpPr>
        <p:spPr/>
        <p:txBody>
          <a:bodyPr/>
          <a:lstStyle/>
          <a:p>
            <a:pPr algn="ctr"/>
            <a:r>
              <a:rPr lang="en-US" sz="3400" dirty="0"/>
              <a:t>(most of the time)</a:t>
            </a:r>
          </a:p>
        </p:txBody>
      </p:sp>
      <p:pic>
        <p:nvPicPr>
          <p:cNvPr id="8" name="Picture 7">
            <a:extLst>
              <a:ext uri="{FF2B5EF4-FFF2-40B4-BE49-F238E27FC236}">
                <a16:creationId xmlns:a16="http://schemas.microsoft.com/office/drawing/2014/main" id="{45935945-63CC-6D4F-A7D8-CA08797C19B8}"/>
              </a:ext>
            </a:extLst>
          </p:cNvPr>
          <p:cNvPicPr>
            <a:picLocks noChangeAspect="1"/>
          </p:cNvPicPr>
          <p:nvPr/>
        </p:nvPicPr>
        <p:blipFill>
          <a:blip r:embed="rId2"/>
          <a:stretch>
            <a:fillRect/>
          </a:stretch>
        </p:blipFill>
        <p:spPr>
          <a:xfrm>
            <a:off x="4457700" y="1879600"/>
            <a:ext cx="3276600" cy="4368800"/>
          </a:xfrm>
          <a:prstGeom prst="rect">
            <a:avLst/>
          </a:prstGeom>
        </p:spPr>
      </p:pic>
      <p:sp>
        <p:nvSpPr>
          <p:cNvPr id="9" name="TextBox 8">
            <a:extLst>
              <a:ext uri="{FF2B5EF4-FFF2-40B4-BE49-F238E27FC236}">
                <a16:creationId xmlns:a16="http://schemas.microsoft.com/office/drawing/2014/main" id="{5A646535-9CBD-0C40-BCC4-E9C45DF39CD7}"/>
              </a:ext>
            </a:extLst>
          </p:cNvPr>
          <p:cNvSpPr txBox="1"/>
          <p:nvPr/>
        </p:nvSpPr>
        <p:spPr>
          <a:xfrm>
            <a:off x="5461852" y="6453241"/>
            <a:ext cx="1268296" cy="307777"/>
          </a:xfrm>
          <a:prstGeom prst="rect">
            <a:avLst/>
          </a:prstGeom>
          <a:noFill/>
        </p:spPr>
        <p:txBody>
          <a:bodyPr wrap="none" rtlCol="0">
            <a:spAutoFit/>
          </a:bodyPr>
          <a:lstStyle/>
          <a:p>
            <a:r>
              <a:rPr lang="en-US" sz="1400" b="0" dirty="0">
                <a:hlinkClick r:id="rId3"/>
              </a:rPr>
              <a:t>Image source</a:t>
            </a:r>
            <a:endParaRPr lang="en-US" sz="1400" b="0" dirty="0"/>
          </a:p>
        </p:txBody>
      </p:sp>
    </p:spTree>
    <p:extLst>
      <p:ext uri="{BB962C8B-B14F-4D97-AF65-F5344CB8AC3E}">
        <p14:creationId xmlns:p14="http://schemas.microsoft.com/office/powerpoint/2010/main" val="4185409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0457F-04D2-6143-9F6C-321562E72EA8}"/>
              </a:ext>
            </a:extLst>
          </p:cNvPr>
          <p:cNvSpPr>
            <a:spLocks noGrp="1"/>
          </p:cNvSpPr>
          <p:nvPr>
            <p:ph type="title"/>
          </p:nvPr>
        </p:nvSpPr>
        <p:spPr/>
        <p:txBody>
          <a:bodyPr/>
          <a:lstStyle/>
          <a:p>
            <a:r>
              <a:rPr lang="en-US" dirty="0"/>
              <a:t>Humans are quite good at image understanding</a:t>
            </a:r>
          </a:p>
        </p:txBody>
      </p:sp>
      <p:sp>
        <p:nvSpPr>
          <p:cNvPr id="4" name="Content Placeholder 3">
            <a:extLst>
              <a:ext uri="{FF2B5EF4-FFF2-40B4-BE49-F238E27FC236}">
                <a16:creationId xmlns:a16="http://schemas.microsoft.com/office/drawing/2014/main" id="{6B40427F-7A6C-7199-9811-945970683D30}"/>
              </a:ext>
            </a:extLst>
          </p:cNvPr>
          <p:cNvSpPr>
            <a:spLocks noGrp="1"/>
          </p:cNvSpPr>
          <p:nvPr>
            <p:ph idx="1"/>
          </p:nvPr>
        </p:nvSpPr>
        <p:spPr/>
        <p:txBody>
          <a:bodyPr/>
          <a:lstStyle/>
          <a:p>
            <a:pPr algn="ctr"/>
            <a:r>
              <a:rPr lang="en-US" sz="3400" dirty="0"/>
              <a:t>(most of the time)</a:t>
            </a:r>
          </a:p>
        </p:txBody>
      </p:sp>
      <p:pic>
        <p:nvPicPr>
          <p:cNvPr id="3" name="Picture 2">
            <a:extLst>
              <a:ext uri="{FF2B5EF4-FFF2-40B4-BE49-F238E27FC236}">
                <a16:creationId xmlns:a16="http://schemas.microsoft.com/office/drawing/2014/main" id="{28F9955F-22E4-BED1-D087-9531980DEB34}"/>
              </a:ext>
            </a:extLst>
          </p:cNvPr>
          <p:cNvPicPr>
            <a:picLocks noChangeAspect="1"/>
          </p:cNvPicPr>
          <p:nvPr/>
        </p:nvPicPr>
        <p:blipFill rotWithShape="1">
          <a:blip r:embed="rId2"/>
          <a:srcRect b="14375"/>
          <a:stretch/>
        </p:blipFill>
        <p:spPr>
          <a:xfrm>
            <a:off x="3352800" y="1752600"/>
            <a:ext cx="5791200" cy="4464258"/>
          </a:xfrm>
          <a:prstGeom prst="rect">
            <a:avLst/>
          </a:prstGeom>
        </p:spPr>
      </p:pic>
      <p:sp>
        <p:nvSpPr>
          <p:cNvPr id="5" name="TextBox 4">
            <a:extLst>
              <a:ext uri="{FF2B5EF4-FFF2-40B4-BE49-F238E27FC236}">
                <a16:creationId xmlns:a16="http://schemas.microsoft.com/office/drawing/2014/main" id="{E811D14C-8D6A-17E6-E18C-190809A57CB7}"/>
              </a:ext>
            </a:extLst>
          </p:cNvPr>
          <p:cNvSpPr txBox="1"/>
          <p:nvPr/>
        </p:nvSpPr>
        <p:spPr>
          <a:xfrm>
            <a:off x="4572000" y="6400800"/>
            <a:ext cx="3602269" cy="276999"/>
          </a:xfrm>
          <a:prstGeom prst="rect">
            <a:avLst/>
          </a:prstGeom>
          <a:noFill/>
        </p:spPr>
        <p:txBody>
          <a:bodyPr wrap="none" rtlCol="0">
            <a:spAutoFit/>
          </a:bodyPr>
          <a:lstStyle/>
          <a:p>
            <a:r>
              <a:rPr lang="en-US" b="0" dirty="0">
                <a:solidFill>
                  <a:schemeClr val="tx1"/>
                </a:solidFill>
              </a:rPr>
              <a:t>Figure from Marr (1982), attributed to R. C. James</a:t>
            </a:r>
          </a:p>
        </p:txBody>
      </p:sp>
    </p:spTree>
    <p:extLst>
      <p:ext uri="{BB962C8B-B14F-4D97-AF65-F5344CB8AC3E}">
        <p14:creationId xmlns:p14="http://schemas.microsoft.com/office/powerpoint/2010/main" val="495973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0457F-04D2-6143-9F6C-321562E72EA8}"/>
              </a:ext>
            </a:extLst>
          </p:cNvPr>
          <p:cNvSpPr>
            <a:spLocks noGrp="1"/>
          </p:cNvSpPr>
          <p:nvPr>
            <p:ph type="title"/>
          </p:nvPr>
        </p:nvSpPr>
        <p:spPr/>
        <p:txBody>
          <a:bodyPr/>
          <a:lstStyle/>
          <a:p>
            <a:r>
              <a:rPr lang="en-US" dirty="0"/>
              <a:t>Humans are quite good at image understanding</a:t>
            </a:r>
          </a:p>
        </p:txBody>
      </p:sp>
      <p:sp>
        <p:nvSpPr>
          <p:cNvPr id="4" name="Content Placeholder 3">
            <a:extLst>
              <a:ext uri="{FF2B5EF4-FFF2-40B4-BE49-F238E27FC236}">
                <a16:creationId xmlns:a16="http://schemas.microsoft.com/office/drawing/2014/main" id="{6B40427F-7A6C-7199-9811-945970683D30}"/>
              </a:ext>
            </a:extLst>
          </p:cNvPr>
          <p:cNvSpPr>
            <a:spLocks noGrp="1"/>
          </p:cNvSpPr>
          <p:nvPr>
            <p:ph idx="1"/>
          </p:nvPr>
        </p:nvSpPr>
        <p:spPr/>
        <p:txBody>
          <a:bodyPr/>
          <a:lstStyle/>
          <a:p>
            <a:pPr algn="ctr"/>
            <a:r>
              <a:rPr lang="en-US" sz="3400" dirty="0"/>
              <a:t>(most of the time)</a:t>
            </a:r>
          </a:p>
        </p:txBody>
      </p:sp>
      <p:pic>
        <p:nvPicPr>
          <p:cNvPr id="6" name="Picture 5">
            <a:extLst>
              <a:ext uri="{FF2B5EF4-FFF2-40B4-BE49-F238E27FC236}">
                <a16:creationId xmlns:a16="http://schemas.microsoft.com/office/drawing/2014/main" id="{338C3867-0C99-ECF1-CBE7-977FEAEC1192}"/>
              </a:ext>
            </a:extLst>
          </p:cNvPr>
          <p:cNvPicPr>
            <a:picLocks noChangeAspect="1"/>
          </p:cNvPicPr>
          <p:nvPr/>
        </p:nvPicPr>
        <p:blipFill>
          <a:blip r:embed="rId2"/>
          <a:stretch>
            <a:fillRect/>
          </a:stretch>
        </p:blipFill>
        <p:spPr>
          <a:xfrm>
            <a:off x="1981200" y="1838233"/>
            <a:ext cx="8448859" cy="4281995"/>
          </a:xfrm>
          <a:prstGeom prst="rect">
            <a:avLst/>
          </a:prstGeom>
        </p:spPr>
      </p:pic>
      <p:sp>
        <p:nvSpPr>
          <p:cNvPr id="7" name="Rectangle 6">
            <a:extLst>
              <a:ext uri="{FF2B5EF4-FFF2-40B4-BE49-F238E27FC236}">
                <a16:creationId xmlns:a16="http://schemas.microsoft.com/office/drawing/2014/main" id="{D6A1180A-E3FD-FAED-8F2F-2560308B500D}"/>
              </a:ext>
            </a:extLst>
          </p:cNvPr>
          <p:cNvSpPr/>
          <p:nvPr/>
        </p:nvSpPr>
        <p:spPr bwMode="auto">
          <a:xfrm>
            <a:off x="1981200" y="1595735"/>
            <a:ext cx="2816286" cy="457646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spcBef>
                <a:spcPct val="0"/>
              </a:spcBef>
            </a:pPr>
            <a:endParaRPr lang="en-US" sz="2400" b="0">
              <a:solidFill>
                <a:schemeClr val="tx1"/>
              </a:solidFill>
              <a:cs typeface="Arial" charset="0"/>
            </a:endParaRPr>
          </a:p>
        </p:txBody>
      </p:sp>
      <p:sp>
        <p:nvSpPr>
          <p:cNvPr id="8" name="Rectangle 7">
            <a:extLst>
              <a:ext uri="{FF2B5EF4-FFF2-40B4-BE49-F238E27FC236}">
                <a16:creationId xmlns:a16="http://schemas.microsoft.com/office/drawing/2014/main" id="{68744AAF-0746-40F2-CF23-2FF1F7A66F96}"/>
              </a:ext>
            </a:extLst>
          </p:cNvPr>
          <p:cNvSpPr/>
          <p:nvPr/>
        </p:nvSpPr>
        <p:spPr bwMode="auto">
          <a:xfrm>
            <a:off x="7543800" y="1595735"/>
            <a:ext cx="3200400" cy="457646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hangingPunct="0">
              <a:spcBef>
                <a:spcPct val="0"/>
              </a:spcBef>
            </a:pPr>
            <a:endParaRPr lang="en-US" sz="2400" b="0">
              <a:solidFill>
                <a:schemeClr val="tx1"/>
              </a:solidFill>
              <a:cs typeface="Arial" charset="0"/>
            </a:endParaRPr>
          </a:p>
        </p:txBody>
      </p:sp>
      <p:sp>
        <p:nvSpPr>
          <p:cNvPr id="9" name="Rectangle 8">
            <a:hlinkClick r:id="rId3"/>
            <a:extLst>
              <a:ext uri="{FF2B5EF4-FFF2-40B4-BE49-F238E27FC236}">
                <a16:creationId xmlns:a16="http://schemas.microsoft.com/office/drawing/2014/main" id="{346F7D7D-A951-E2A5-633A-F50C7F861B82}"/>
              </a:ext>
            </a:extLst>
          </p:cNvPr>
          <p:cNvSpPr/>
          <p:nvPr/>
        </p:nvSpPr>
        <p:spPr>
          <a:xfrm>
            <a:off x="3037310" y="6397823"/>
            <a:ext cx="6336637" cy="307777"/>
          </a:xfrm>
          <a:prstGeom prst="rect">
            <a:avLst/>
          </a:prstGeom>
        </p:spPr>
        <p:txBody>
          <a:bodyPr wrap="square">
            <a:spAutoFit/>
          </a:bodyPr>
          <a:lstStyle/>
          <a:p>
            <a:pPr algn="ctr"/>
            <a:r>
              <a:rPr lang="en-US" sz="1400" b="0" dirty="0">
                <a:hlinkClick r:id="rId4"/>
              </a:rPr>
              <a:t>What color is this dress?</a:t>
            </a:r>
            <a:endParaRPr lang="en-US" sz="1400" b="0" dirty="0"/>
          </a:p>
        </p:txBody>
      </p:sp>
    </p:spTree>
    <p:extLst>
      <p:ext uri="{BB962C8B-B14F-4D97-AF65-F5344CB8AC3E}">
        <p14:creationId xmlns:p14="http://schemas.microsoft.com/office/powerpoint/2010/main" val="863672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73BFD6-B4BF-1140-B551-EBE7D6446E71}"/>
              </a:ext>
            </a:extLst>
          </p:cNvPr>
          <p:cNvSpPr txBox="1"/>
          <p:nvPr/>
        </p:nvSpPr>
        <p:spPr>
          <a:xfrm>
            <a:off x="3084590" y="633047"/>
            <a:ext cx="184731" cy="276999"/>
          </a:xfrm>
          <a:prstGeom prst="rect">
            <a:avLst/>
          </a:prstGeom>
          <a:noFill/>
        </p:spPr>
        <p:txBody>
          <a:bodyPr wrap="none" rtlCol="0">
            <a:spAutoFit/>
          </a:bodyPr>
          <a:lstStyle/>
          <a:p>
            <a:endParaRPr lang="en-US" dirty="0"/>
          </a:p>
        </p:txBody>
      </p:sp>
      <p:sp>
        <p:nvSpPr>
          <p:cNvPr id="4" name="Title 3">
            <a:extLst>
              <a:ext uri="{FF2B5EF4-FFF2-40B4-BE49-F238E27FC236}">
                <a16:creationId xmlns:a16="http://schemas.microsoft.com/office/drawing/2014/main" id="{F46D8290-1DBE-BA4C-98B3-F2E8441FC2FF}"/>
              </a:ext>
            </a:extLst>
          </p:cNvPr>
          <p:cNvSpPr>
            <a:spLocks noGrp="1"/>
          </p:cNvSpPr>
          <p:nvPr>
            <p:ph type="title"/>
          </p:nvPr>
        </p:nvSpPr>
        <p:spPr/>
        <p:txBody>
          <a:bodyPr/>
          <a:lstStyle/>
          <a:p>
            <a:r>
              <a:rPr lang="en-US" dirty="0">
                <a:solidFill>
                  <a:schemeClr val="tx1"/>
                </a:solidFill>
              </a:rPr>
              <a:t>Remember: Images are fundamentally ambiguous!</a:t>
            </a:r>
            <a:endParaRPr lang="en-US" dirty="0"/>
          </a:p>
        </p:txBody>
      </p:sp>
      <p:pic>
        <p:nvPicPr>
          <p:cNvPr id="8" name="Picture 4">
            <a:extLst>
              <a:ext uri="{FF2B5EF4-FFF2-40B4-BE49-F238E27FC236}">
                <a16:creationId xmlns:a16="http://schemas.microsoft.com/office/drawing/2014/main" id="{75684676-EC26-6344-A9EB-ED98F391BB12}"/>
              </a:ext>
            </a:extLst>
          </p:cNvPr>
          <p:cNvPicPr>
            <a:picLocks noChangeAspect="1" noChangeArrowheads="1"/>
          </p:cNvPicPr>
          <p:nvPr/>
        </p:nvPicPr>
        <p:blipFill>
          <a:blip r:embed="rId2" cstate="print"/>
          <a:srcRect/>
          <a:stretch>
            <a:fillRect/>
          </a:stretch>
        </p:blipFill>
        <p:spPr bwMode="auto">
          <a:xfrm>
            <a:off x="304800" y="2207623"/>
            <a:ext cx="4603342" cy="2819400"/>
          </a:xfrm>
          <a:prstGeom prst="rect">
            <a:avLst/>
          </a:prstGeom>
          <a:noFill/>
          <a:ln w="19050">
            <a:noFill/>
            <a:miter lim="800000"/>
            <a:headEnd/>
            <a:tailEnd/>
          </a:ln>
        </p:spPr>
      </p:pic>
      <p:pic>
        <p:nvPicPr>
          <p:cNvPr id="9" name="Picture 6">
            <a:extLst>
              <a:ext uri="{FF2B5EF4-FFF2-40B4-BE49-F238E27FC236}">
                <a16:creationId xmlns:a16="http://schemas.microsoft.com/office/drawing/2014/main" id="{385977A6-AA52-A246-97F3-73C69BC96CB9}"/>
              </a:ext>
            </a:extLst>
          </p:cNvPr>
          <p:cNvPicPr>
            <a:picLocks noChangeAspect="1" noChangeArrowheads="1"/>
          </p:cNvPicPr>
          <p:nvPr/>
        </p:nvPicPr>
        <p:blipFill>
          <a:blip r:embed="rId3" cstate="print"/>
          <a:srcRect/>
          <a:stretch>
            <a:fillRect/>
          </a:stretch>
        </p:blipFill>
        <p:spPr bwMode="auto">
          <a:xfrm>
            <a:off x="5181600" y="948146"/>
            <a:ext cx="3778431" cy="2518954"/>
          </a:xfrm>
          <a:prstGeom prst="rect">
            <a:avLst/>
          </a:prstGeom>
          <a:noFill/>
          <a:ln w="19050">
            <a:noFill/>
            <a:miter lim="800000"/>
            <a:headEnd/>
            <a:tailEnd/>
          </a:ln>
        </p:spPr>
      </p:pic>
      <p:pic>
        <p:nvPicPr>
          <p:cNvPr id="11" name="Picture 10">
            <a:extLst>
              <a:ext uri="{FF2B5EF4-FFF2-40B4-BE49-F238E27FC236}">
                <a16:creationId xmlns:a16="http://schemas.microsoft.com/office/drawing/2014/main" id="{E72388D1-42CE-8446-84F5-983FE862B977}"/>
              </a:ext>
            </a:extLst>
          </p:cNvPr>
          <p:cNvPicPr>
            <a:picLocks noChangeAspect="1"/>
          </p:cNvPicPr>
          <p:nvPr/>
        </p:nvPicPr>
        <p:blipFill>
          <a:blip r:embed="rId4"/>
          <a:stretch>
            <a:fillRect/>
          </a:stretch>
        </p:blipFill>
        <p:spPr>
          <a:xfrm>
            <a:off x="5638800" y="3771764"/>
            <a:ext cx="5870557" cy="3086236"/>
          </a:xfrm>
          <a:prstGeom prst="rect">
            <a:avLst/>
          </a:prstGeom>
        </p:spPr>
      </p:pic>
    </p:spTree>
    <p:extLst>
      <p:ext uri="{BB962C8B-B14F-4D97-AF65-F5344CB8AC3E}">
        <p14:creationId xmlns:p14="http://schemas.microsoft.com/office/powerpoint/2010/main" val="1257700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8B83F-F1E4-C542-BD38-5A12157C63E8}"/>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D14B1013-0B3B-1448-8156-415D82A2FEFF}"/>
              </a:ext>
            </a:extLst>
          </p:cNvPr>
          <p:cNvSpPr>
            <a:spLocks noGrp="1"/>
          </p:cNvSpPr>
          <p:nvPr>
            <p:ph idx="1"/>
          </p:nvPr>
        </p:nvSpPr>
        <p:spPr/>
        <p:txBody>
          <a:bodyPr/>
          <a:lstStyle/>
          <a:p>
            <a:pPr marL="457200" indent="-457200">
              <a:buFont typeface="Arial" panose="020B0604020202020204" pitchFamily="34" charset="0"/>
              <a:buChar char="•"/>
            </a:pPr>
            <a:r>
              <a:rPr lang="en-US" dirty="0">
                <a:solidFill>
                  <a:schemeClr val="bg1">
                    <a:lumMod val="50000"/>
                  </a:schemeClr>
                </a:solidFill>
              </a:rPr>
              <a:t>Logistics, requirements</a:t>
            </a:r>
          </a:p>
          <a:p>
            <a:pPr marL="457200" indent="-457200">
              <a:buFont typeface="Arial" panose="020B0604020202020204" pitchFamily="34" charset="0"/>
              <a:buChar char="•"/>
            </a:pPr>
            <a:r>
              <a:rPr lang="en-US" dirty="0">
                <a:solidFill>
                  <a:schemeClr val="bg1">
                    <a:lumMod val="50000"/>
                  </a:schemeClr>
                </a:solidFill>
              </a:rPr>
              <a:t>Goal of computer vision</a:t>
            </a:r>
          </a:p>
          <a:p>
            <a:pPr marL="457200" indent="-457200">
              <a:buFont typeface="Arial" panose="020B0604020202020204" pitchFamily="34" charset="0"/>
              <a:buChar char="•"/>
            </a:pPr>
            <a:r>
              <a:rPr lang="en-US" dirty="0"/>
              <a:t>Origins of computer vision</a:t>
            </a:r>
          </a:p>
        </p:txBody>
      </p:sp>
    </p:spTree>
    <p:extLst>
      <p:ext uri="{BB962C8B-B14F-4D97-AF65-F5344CB8AC3E}">
        <p14:creationId xmlns:p14="http://schemas.microsoft.com/office/powerpoint/2010/main" val="184033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A816E-C711-0946-B0FB-5D90623B338C}"/>
              </a:ext>
            </a:extLst>
          </p:cNvPr>
          <p:cNvSpPr>
            <a:spLocks noGrp="1"/>
          </p:cNvSpPr>
          <p:nvPr>
            <p:ph type="title"/>
          </p:nvPr>
        </p:nvSpPr>
        <p:spPr/>
        <p:txBody>
          <a:bodyPr/>
          <a:lstStyle/>
          <a:p>
            <a:r>
              <a:rPr lang="en-US" dirty="0"/>
              <a:t>Origins of computer vision</a:t>
            </a:r>
          </a:p>
        </p:txBody>
      </p:sp>
      <p:pic>
        <p:nvPicPr>
          <p:cNvPr id="4" name="Picture 4">
            <a:extLst>
              <a:ext uri="{FF2B5EF4-FFF2-40B4-BE49-F238E27FC236}">
                <a16:creationId xmlns:a16="http://schemas.microsoft.com/office/drawing/2014/main" id="{4C299192-10DD-BE4B-9AF5-7CDF33D29620}"/>
              </a:ext>
            </a:extLst>
          </p:cNvPr>
          <p:cNvPicPr>
            <a:picLocks noChangeAspect="1" noChangeArrowheads="1"/>
          </p:cNvPicPr>
          <p:nvPr/>
        </p:nvPicPr>
        <p:blipFill>
          <a:blip r:embed="rId2" cstate="print"/>
          <a:srcRect/>
          <a:stretch>
            <a:fillRect/>
          </a:stretch>
        </p:blipFill>
        <p:spPr bwMode="auto">
          <a:xfrm>
            <a:off x="3429000" y="1242965"/>
            <a:ext cx="2913525" cy="3681414"/>
          </a:xfrm>
          <a:prstGeom prst="rect">
            <a:avLst/>
          </a:prstGeom>
          <a:noFill/>
          <a:ln w="19050">
            <a:noFill/>
            <a:miter lim="800000"/>
            <a:headEnd/>
            <a:tailEnd/>
          </a:ln>
        </p:spPr>
      </p:pic>
      <p:sp>
        <p:nvSpPr>
          <p:cNvPr id="5" name="TextBox 4">
            <a:extLst>
              <a:ext uri="{FF2B5EF4-FFF2-40B4-BE49-F238E27FC236}">
                <a16:creationId xmlns:a16="http://schemas.microsoft.com/office/drawing/2014/main" id="{DABD8A68-00E7-1447-8942-8C15F3FED3CF}"/>
              </a:ext>
            </a:extLst>
          </p:cNvPr>
          <p:cNvSpPr txBox="1"/>
          <p:nvPr/>
        </p:nvSpPr>
        <p:spPr>
          <a:xfrm>
            <a:off x="4200238" y="5063661"/>
            <a:ext cx="1191353" cy="276999"/>
          </a:xfrm>
          <a:prstGeom prst="rect">
            <a:avLst/>
          </a:prstGeom>
          <a:noFill/>
        </p:spPr>
        <p:txBody>
          <a:bodyPr wrap="none" rtlCol="0">
            <a:spAutoFit/>
          </a:bodyPr>
          <a:lstStyle/>
          <a:p>
            <a:r>
              <a:rPr lang="en-US" b="0" dirty="0">
                <a:solidFill>
                  <a:schemeClr val="tx1"/>
                </a:solidFill>
                <a:hlinkClick r:id="rId3"/>
              </a:rPr>
              <a:t>Roberts, 1963</a:t>
            </a:r>
            <a:endParaRPr lang="en-US" b="0" dirty="0">
              <a:solidFill>
                <a:schemeClr val="tx1"/>
              </a:solidFill>
            </a:endParaRPr>
          </a:p>
        </p:txBody>
      </p:sp>
      <p:pic>
        <p:nvPicPr>
          <p:cNvPr id="6" name="Picture 5">
            <a:extLst>
              <a:ext uri="{FF2B5EF4-FFF2-40B4-BE49-F238E27FC236}">
                <a16:creationId xmlns:a16="http://schemas.microsoft.com/office/drawing/2014/main" id="{B10AE8CE-0AFC-B047-B0E1-6831CECA607A}"/>
              </a:ext>
            </a:extLst>
          </p:cNvPr>
          <p:cNvPicPr>
            <a:picLocks noChangeAspect="1"/>
          </p:cNvPicPr>
          <p:nvPr/>
        </p:nvPicPr>
        <p:blipFill rotWithShape="1">
          <a:blip r:embed="rId4"/>
          <a:srcRect l="40133"/>
          <a:stretch/>
        </p:blipFill>
        <p:spPr>
          <a:xfrm>
            <a:off x="609600" y="1458242"/>
            <a:ext cx="2434864" cy="3186544"/>
          </a:xfrm>
          <a:prstGeom prst="rect">
            <a:avLst/>
          </a:prstGeom>
        </p:spPr>
      </p:pic>
      <p:sp>
        <p:nvSpPr>
          <p:cNvPr id="7" name="TextBox 6">
            <a:extLst>
              <a:ext uri="{FF2B5EF4-FFF2-40B4-BE49-F238E27FC236}">
                <a16:creationId xmlns:a16="http://schemas.microsoft.com/office/drawing/2014/main" id="{D48B0327-9451-8F45-9FB6-815B72F0BD55}"/>
              </a:ext>
            </a:extLst>
          </p:cNvPr>
          <p:cNvSpPr txBox="1"/>
          <p:nvPr/>
        </p:nvSpPr>
        <p:spPr>
          <a:xfrm>
            <a:off x="1296277" y="5036655"/>
            <a:ext cx="1061509" cy="276999"/>
          </a:xfrm>
          <a:prstGeom prst="rect">
            <a:avLst/>
          </a:prstGeom>
          <a:noFill/>
        </p:spPr>
        <p:txBody>
          <a:bodyPr wrap="none" rtlCol="0">
            <a:spAutoFit/>
          </a:bodyPr>
          <a:lstStyle/>
          <a:p>
            <a:r>
              <a:rPr lang="en-US" b="0" dirty="0">
                <a:solidFill>
                  <a:schemeClr val="tx1"/>
                </a:solidFill>
                <a:hlinkClick r:id="rId5"/>
              </a:rPr>
              <a:t>Hough, 1959</a:t>
            </a:r>
            <a:endParaRPr lang="en-US" b="0" dirty="0">
              <a:solidFill>
                <a:schemeClr val="tx1"/>
              </a:solidFill>
            </a:endParaRPr>
          </a:p>
        </p:txBody>
      </p:sp>
      <p:pic>
        <p:nvPicPr>
          <p:cNvPr id="8" name="Picture 7">
            <a:extLst>
              <a:ext uri="{FF2B5EF4-FFF2-40B4-BE49-F238E27FC236}">
                <a16:creationId xmlns:a16="http://schemas.microsoft.com/office/drawing/2014/main" id="{762EDF14-DB05-DF4C-A295-BDB152407305}"/>
              </a:ext>
            </a:extLst>
          </p:cNvPr>
          <p:cNvPicPr>
            <a:picLocks noChangeAspect="1"/>
          </p:cNvPicPr>
          <p:nvPr/>
        </p:nvPicPr>
        <p:blipFill>
          <a:blip r:embed="rId6"/>
          <a:stretch>
            <a:fillRect/>
          </a:stretch>
        </p:blipFill>
        <p:spPr>
          <a:xfrm>
            <a:off x="6727061" y="1458242"/>
            <a:ext cx="2188339" cy="3205915"/>
          </a:xfrm>
          <a:prstGeom prst="rect">
            <a:avLst/>
          </a:prstGeom>
        </p:spPr>
      </p:pic>
      <p:sp>
        <p:nvSpPr>
          <p:cNvPr id="9" name="TextBox 8">
            <a:extLst>
              <a:ext uri="{FF2B5EF4-FFF2-40B4-BE49-F238E27FC236}">
                <a16:creationId xmlns:a16="http://schemas.microsoft.com/office/drawing/2014/main" id="{1A15A712-C00E-9E46-B969-CDBC46C16A4F}"/>
              </a:ext>
            </a:extLst>
          </p:cNvPr>
          <p:cNvSpPr txBox="1"/>
          <p:nvPr/>
        </p:nvSpPr>
        <p:spPr>
          <a:xfrm>
            <a:off x="7234043" y="5063662"/>
            <a:ext cx="1300357" cy="276999"/>
          </a:xfrm>
          <a:prstGeom prst="rect">
            <a:avLst/>
          </a:prstGeom>
          <a:noFill/>
        </p:spPr>
        <p:txBody>
          <a:bodyPr wrap="none" rtlCol="0">
            <a:spAutoFit/>
          </a:bodyPr>
          <a:lstStyle/>
          <a:p>
            <a:r>
              <a:rPr lang="en-US" b="0" dirty="0">
                <a:solidFill>
                  <a:schemeClr val="tx1"/>
                </a:solidFill>
              </a:rPr>
              <a:t>Rosenfeld, 1969</a:t>
            </a:r>
          </a:p>
        </p:txBody>
      </p:sp>
      <p:pic>
        <p:nvPicPr>
          <p:cNvPr id="10" name="Picture 9">
            <a:extLst>
              <a:ext uri="{FF2B5EF4-FFF2-40B4-BE49-F238E27FC236}">
                <a16:creationId xmlns:a16="http://schemas.microsoft.com/office/drawing/2014/main" id="{79302448-CDB0-0A4D-9796-623A5E7E79A7}"/>
              </a:ext>
            </a:extLst>
          </p:cNvPr>
          <p:cNvPicPr>
            <a:picLocks noChangeAspect="1"/>
          </p:cNvPicPr>
          <p:nvPr/>
        </p:nvPicPr>
        <p:blipFill rotWithShape="1">
          <a:blip r:embed="rId7"/>
          <a:srcRect b="10505"/>
          <a:stretch/>
        </p:blipFill>
        <p:spPr>
          <a:xfrm>
            <a:off x="9296400" y="1458242"/>
            <a:ext cx="2209800" cy="3285814"/>
          </a:xfrm>
          <a:prstGeom prst="rect">
            <a:avLst/>
          </a:prstGeom>
        </p:spPr>
      </p:pic>
      <p:sp>
        <p:nvSpPr>
          <p:cNvPr id="11" name="TextBox 10">
            <a:extLst>
              <a:ext uri="{FF2B5EF4-FFF2-40B4-BE49-F238E27FC236}">
                <a16:creationId xmlns:a16="http://schemas.microsoft.com/office/drawing/2014/main" id="{DA520305-DFD5-8B4B-8CE2-74C77F10DC58}"/>
              </a:ext>
            </a:extLst>
          </p:cNvPr>
          <p:cNvSpPr txBox="1"/>
          <p:nvPr/>
        </p:nvSpPr>
        <p:spPr>
          <a:xfrm>
            <a:off x="9778472" y="5036655"/>
            <a:ext cx="1499128" cy="276999"/>
          </a:xfrm>
          <a:prstGeom prst="rect">
            <a:avLst/>
          </a:prstGeom>
          <a:noFill/>
        </p:spPr>
        <p:txBody>
          <a:bodyPr wrap="none" rtlCol="0">
            <a:spAutoFit/>
          </a:bodyPr>
          <a:lstStyle/>
          <a:p>
            <a:pPr algn="ctr"/>
            <a:r>
              <a:rPr lang="en-US" b="0" dirty="0" err="1">
                <a:solidFill>
                  <a:schemeClr val="tx1"/>
                </a:solidFill>
              </a:rPr>
              <a:t>Duda</a:t>
            </a:r>
            <a:r>
              <a:rPr lang="en-US" b="0" dirty="0">
                <a:solidFill>
                  <a:schemeClr val="tx1"/>
                </a:solidFill>
              </a:rPr>
              <a:t> &amp; Hart, 1972</a:t>
            </a:r>
          </a:p>
        </p:txBody>
      </p:sp>
    </p:spTree>
    <p:extLst>
      <p:ext uri="{BB962C8B-B14F-4D97-AF65-F5344CB8AC3E}">
        <p14:creationId xmlns:p14="http://schemas.microsoft.com/office/powerpoint/2010/main" val="3912052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17A81-D0DA-AF4A-A2AE-898CF757942C}"/>
              </a:ext>
            </a:extLst>
          </p:cNvPr>
          <p:cNvSpPr>
            <a:spLocks noGrp="1"/>
          </p:cNvSpPr>
          <p:nvPr>
            <p:ph type="title"/>
          </p:nvPr>
        </p:nvSpPr>
        <p:spPr/>
        <p:txBody>
          <a:bodyPr/>
          <a:lstStyle/>
          <a:p>
            <a:r>
              <a:rPr lang="en-US" dirty="0"/>
              <a:t>Origins of computer vision</a:t>
            </a:r>
          </a:p>
        </p:txBody>
      </p:sp>
      <p:pic>
        <p:nvPicPr>
          <p:cNvPr id="12" name="Picture 11">
            <a:extLst>
              <a:ext uri="{FF2B5EF4-FFF2-40B4-BE49-F238E27FC236}">
                <a16:creationId xmlns:a16="http://schemas.microsoft.com/office/drawing/2014/main" id="{C418A28F-C0CE-4A4E-8C99-7B6B3FB72546}"/>
              </a:ext>
            </a:extLst>
          </p:cNvPr>
          <p:cNvPicPr>
            <a:picLocks noChangeAspect="1"/>
          </p:cNvPicPr>
          <p:nvPr/>
        </p:nvPicPr>
        <p:blipFill>
          <a:blip r:embed="rId2"/>
          <a:stretch>
            <a:fillRect/>
          </a:stretch>
        </p:blipFill>
        <p:spPr>
          <a:xfrm>
            <a:off x="914400" y="1143000"/>
            <a:ext cx="7445878" cy="5257800"/>
          </a:xfrm>
          <a:prstGeom prst="rect">
            <a:avLst/>
          </a:prstGeom>
        </p:spPr>
      </p:pic>
      <p:cxnSp>
        <p:nvCxnSpPr>
          <p:cNvPr id="4" name="Straight Connector 3">
            <a:extLst>
              <a:ext uri="{FF2B5EF4-FFF2-40B4-BE49-F238E27FC236}">
                <a16:creationId xmlns:a16="http://schemas.microsoft.com/office/drawing/2014/main" id="{82EC5D97-FA17-2640-B317-225499AB268E}"/>
              </a:ext>
            </a:extLst>
          </p:cNvPr>
          <p:cNvCxnSpPr>
            <a:cxnSpLocks/>
          </p:cNvCxnSpPr>
          <p:nvPr/>
        </p:nvCxnSpPr>
        <p:spPr>
          <a:xfrm>
            <a:off x="4949686" y="1752599"/>
            <a:ext cx="3203714"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9F3209B-1B8E-5C47-B420-832FCE259671}"/>
              </a:ext>
            </a:extLst>
          </p:cNvPr>
          <p:cNvCxnSpPr>
            <a:cxnSpLocks/>
          </p:cNvCxnSpPr>
          <p:nvPr/>
        </p:nvCxnSpPr>
        <p:spPr>
          <a:xfrm>
            <a:off x="1014984" y="2002536"/>
            <a:ext cx="3987576"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B13A4C5-E53A-2147-9031-07BFF8401117}"/>
              </a:ext>
            </a:extLst>
          </p:cNvPr>
          <p:cNvCxnSpPr>
            <a:cxnSpLocks/>
          </p:cNvCxnSpPr>
          <p:nvPr/>
        </p:nvCxnSpPr>
        <p:spPr>
          <a:xfrm>
            <a:off x="3124200" y="2835208"/>
            <a:ext cx="5029200" cy="3394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90C4BB1-3A6C-AA44-8A0C-662EE42B8705}"/>
              </a:ext>
            </a:extLst>
          </p:cNvPr>
          <p:cNvCxnSpPr>
            <a:cxnSpLocks/>
          </p:cNvCxnSpPr>
          <p:nvPr/>
        </p:nvCxnSpPr>
        <p:spPr>
          <a:xfrm flipV="1">
            <a:off x="1013471" y="3124199"/>
            <a:ext cx="3025129" cy="2662"/>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0A03257-77B7-764C-BE38-BE9BDF7A58E5}"/>
              </a:ext>
            </a:extLst>
          </p:cNvPr>
          <p:cNvCxnSpPr>
            <a:cxnSpLocks/>
          </p:cNvCxnSpPr>
          <p:nvPr/>
        </p:nvCxnSpPr>
        <p:spPr>
          <a:xfrm>
            <a:off x="1745972" y="5857003"/>
            <a:ext cx="6407428"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8A31CC6-B761-354B-9A7B-1A41F85597E4}"/>
              </a:ext>
            </a:extLst>
          </p:cNvPr>
          <p:cNvCxnSpPr>
            <a:cxnSpLocks/>
          </p:cNvCxnSpPr>
          <p:nvPr/>
        </p:nvCxnSpPr>
        <p:spPr>
          <a:xfrm>
            <a:off x="1011996" y="6114716"/>
            <a:ext cx="7141404"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DB0D6EE-B4EA-0944-9D27-305209D6A9A7}"/>
              </a:ext>
            </a:extLst>
          </p:cNvPr>
          <p:cNvCxnSpPr>
            <a:cxnSpLocks/>
          </p:cNvCxnSpPr>
          <p:nvPr/>
        </p:nvCxnSpPr>
        <p:spPr>
          <a:xfrm>
            <a:off x="1011996" y="6400799"/>
            <a:ext cx="5846004" cy="1"/>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E871A07-3F32-257C-34A2-EFFBD8E0DAD0}"/>
              </a:ext>
            </a:extLst>
          </p:cNvPr>
          <p:cNvPicPr>
            <a:picLocks noChangeAspect="1"/>
          </p:cNvPicPr>
          <p:nvPr/>
        </p:nvPicPr>
        <p:blipFill>
          <a:blip r:embed="rId3"/>
          <a:stretch>
            <a:fillRect/>
          </a:stretch>
        </p:blipFill>
        <p:spPr>
          <a:xfrm>
            <a:off x="9321021" y="1182762"/>
            <a:ext cx="1880980" cy="2133568"/>
          </a:xfrm>
          <a:prstGeom prst="rect">
            <a:avLst/>
          </a:prstGeom>
        </p:spPr>
      </p:pic>
      <p:pic>
        <p:nvPicPr>
          <p:cNvPr id="10" name="Picture 9">
            <a:extLst>
              <a:ext uri="{FF2B5EF4-FFF2-40B4-BE49-F238E27FC236}">
                <a16:creationId xmlns:a16="http://schemas.microsoft.com/office/drawing/2014/main" id="{693F836D-E9BD-E879-4D50-7C95DB8085C5}"/>
              </a:ext>
            </a:extLst>
          </p:cNvPr>
          <p:cNvPicPr>
            <a:picLocks noChangeAspect="1"/>
          </p:cNvPicPr>
          <p:nvPr/>
        </p:nvPicPr>
        <p:blipFill>
          <a:blip r:embed="rId4"/>
          <a:stretch>
            <a:fillRect/>
          </a:stretch>
        </p:blipFill>
        <p:spPr>
          <a:xfrm>
            <a:off x="9397221" y="3893839"/>
            <a:ext cx="1677878" cy="2363802"/>
          </a:xfrm>
          <a:prstGeom prst="rect">
            <a:avLst/>
          </a:prstGeom>
          <a:ln>
            <a:solidFill>
              <a:schemeClr val="accent2">
                <a:lumMod val="50000"/>
              </a:schemeClr>
            </a:solidFill>
          </a:ln>
        </p:spPr>
      </p:pic>
      <p:sp>
        <p:nvSpPr>
          <p:cNvPr id="16" name="Rectangle 15">
            <a:extLst>
              <a:ext uri="{FF2B5EF4-FFF2-40B4-BE49-F238E27FC236}">
                <a16:creationId xmlns:a16="http://schemas.microsoft.com/office/drawing/2014/main" id="{42C408E1-7E45-D673-EECD-1DE46AF1CFC9}"/>
              </a:ext>
            </a:extLst>
          </p:cNvPr>
          <p:cNvSpPr/>
          <p:nvPr/>
        </p:nvSpPr>
        <p:spPr>
          <a:xfrm>
            <a:off x="9220200" y="3410541"/>
            <a:ext cx="2082622" cy="307777"/>
          </a:xfrm>
          <a:prstGeom prst="rect">
            <a:avLst/>
          </a:prstGeom>
        </p:spPr>
        <p:txBody>
          <a:bodyPr wrap="none">
            <a:spAutoFit/>
          </a:bodyPr>
          <a:lstStyle/>
          <a:p>
            <a:r>
              <a:rPr lang="en-US" sz="1400" b="0" dirty="0">
                <a:hlinkClick r:id="rId5"/>
              </a:rPr>
              <a:t>David Marr (1945-1980)</a:t>
            </a:r>
            <a:endParaRPr lang="en-US" sz="1400" b="0" dirty="0"/>
          </a:p>
        </p:txBody>
      </p:sp>
    </p:spTree>
    <p:extLst>
      <p:ext uri="{BB962C8B-B14F-4D97-AF65-F5344CB8AC3E}">
        <p14:creationId xmlns:p14="http://schemas.microsoft.com/office/powerpoint/2010/main" val="314950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224EA-C16C-E910-0AA1-04ABAECE2D04}"/>
              </a:ext>
            </a:extLst>
          </p:cNvPr>
          <p:cNvSpPr>
            <a:spLocks noGrp="1"/>
          </p:cNvSpPr>
          <p:nvPr>
            <p:ph type="title"/>
          </p:nvPr>
        </p:nvSpPr>
        <p:spPr/>
        <p:txBody>
          <a:bodyPr/>
          <a:lstStyle/>
          <a:p>
            <a:r>
              <a:rPr lang="en-US" dirty="0"/>
              <a:t>Goal of this class: To get to know the pixels</a:t>
            </a:r>
          </a:p>
        </p:txBody>
      </p:sp>
      <p:pic>
        <p:nvPicPr>
          <p:cNvPr id="5" name="Content Placeholder 4" descr="A math table with numbers&#10;&#10;Description automatically generated with medium confidence">
            <a:extLst>
              <a:ext uri="{FF2B5EF4-FFF2-40B4-BE49-F238E27FC236}">
                <a16:creationId xmlns:a16="http://schemas.microsoft.com/office/drawing/2014/main" id="{56846C34-C583-E1D2-C176-20CE9F67CC5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295400"/>
            <a:ext cx="11125200" cy="4926382"/>
          </a:xfrm>
        </p:spPr>
      </p:pic>
      <p:sp>
        <p:nvSpPr>
          <p:cNvPr id="6" name="TextBox 5">
            <a:extLst>
              <a:ext uri="{FF2B5EF4-FFF2-40B4-BE49-F238E27FC236}">
                <a16:creationId xmlns:a16="http://schemas.microsoft.com/office/drawing/2014/main" id="{AF0FF905-C3A2-DB0B-F211-14207D3C546B}"/>
              </a:ext>
            </a:extLst>
          </p:cNvPr>
          <p:cNvSpPr txBox="1"/>
          <p:nvPr/>
        </p:nvSpPr>
        <p:spPr>
          <a:xfrm>
            <a:off x="10206672" y="6295005"/>
            <a:ext cx="1479637" cy="307777"/>
          </a:xfrm>
          <a:prstGeom prst="rect">
            <a:avLst/>
          </a:prstGeom>
          <a:noFill/>
        </p:spPr>
        <p:txBody>
          <a:bodyPr wrap="none" rtlCol="0">
            <a:spAutoFit/>
          </a:bodyPr>
          <a:lstStyle/>
          <a:p>
            <a:r>
              <a:rPr lang="en-US" sz="1400" b="0" dirty="0">
                <a:solidFill>
                  <a:schemeClr val="tx1"/>
                </a:solidFill>
              </a:rPr>
              <a:t>Source: </a:t>
            </a:r>
            <a:r>
              <a:rPr lang="en-US" sz="1400" b="0" dirty="0">
                <a:solidFill>
                  <a:schemeClr val="tx1"/>
                </a:solidFill>
                <a:hlinkClick r:id="rId3"/>
              </a:rPr>
              <a:t>A. </a:t>
            </a:r>
            <a:r>
              <a:rPr lang="en-US" sz="1400" b="0" dirty="0" err="1">
                <a:solidFill>
                  <a:schemeClr val="tx1"/>
                </a:solidFill>
                <a:hlinkClick r:id="rId3"/>
              </a:rPr>
              <a:t>Efros</a:t>
            </a:r>
            <a:endParaRPr lang="en-US" sz="1400" b="0" dirty="0">
              <a:solidFill>
                <a:schemeClr val="tx1"/>
              </a:solidFill>
            </a:endParaRPr>
          </a:p>
        </p:txBody>
      </p:sp>
    </p:spTree>
    <p:extLst>
      <p:ext uri="{BB962C8B-B14F-4D97-AF65-F5344CB8AC3E}">
        <p14:creationId xmlns:p14="http://schemas.microsoft.com/office/powerpoint/2010/main" val="3405948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8B83F-F1E4-C542-BD38-5A12157C63E8}"/>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D14B1013-0B3B-1448-8156-415D82A2FEFF}"/>
              </a:ext>
            </a:extLst>
          </p:cNvPr>
          <p:cNvSpPr>
            <a:spLocks noGrp="1"/>
          </p:cNvSpPr>
          <p:nvPr>
            <p:ph idx="1"/>
          </p:nvPr>
        </p:nvSpPr>
        <p:spPr/>
        <p:txBody>
          <a:bodyPr/>
          <a:lstStyle/>
          <a:p>
            <a:pPr marL="457200" indent="-457200">
              <a:buFont typeface="Arial" panose="020B0604020202020204" pitchFamily="34" charset="0"/>
              <a:buChar char="•"/>
            </a:pPr>
            <a:r>
              <a:rPr lang="en-US" dirty="0">
                <a:solidFill>
                  <a:schemeClr val="bg1">
                    <a:lumMod val="50000"/>
                  </a:schemeClr>
                </a:solidFill>
              </a:rPr>
              <a:t>Logistics, requirements</a:t>
            </a:r>
          </a:p>
          <a:p>
            <a:pPr marL="457200" indent="-457200">
              <a:buFont typeface="Arial" panose="020B0604020202020204" pitchFamily="34" charset="0"/>
              <a:buChar char="•"/>
            </a:pPr>
            <a:r>
              <a:rPr lang="en-US" dirty="0">
                <a:solidFill>
                  <a:schemeClr val="bg1">
                    <a:lumMod val="50000"/>
                  </a:schemeClr>
                </a:solidFill>
              </a:rPr>
              <a:t>Goal of computer vision and why it is hard</a:t>
            </a:r>
          </a:p>
          <a:p>
            <a:pPr marL="457200" indent="-457200">
              <a:buFont typeface="Arial" panose="020B0604020202020204" pitchFamily="34" charset="0"/>
              <a:buChar char="•"/>
            </a:pPr>
            <a:r>
              <a:rPr lang="en-US" dirty="0">
                <a:solidFill>
                  <a:schemeClr val="bg1">
                    <a:lumMod val="50000"/>
                  </a:schemeClr>
                </a:solidFill>
              </a:rPr>
              <a:t>Origins of computer vision</a:t>
            </a:r>
          </a:p>
          <a:p>
            <a:pPr marL="457200" indent="-457200">
              <a:buFont typeface="Arial" panose="020B0604020202020204" pitchFamily="34" charset="0"/>
              <a:buChar char="•"/>
            </a:pPr>
            <a:r>
              <a:rPr lang="en-US" dirty="0"/>
              <a:t>Topics covered in class</a:t>
            </a:r>
          </a:p>
        </p:txBody>
      </p:sp>
    </p:spTree>
    <p:extLst>
      <p:ext uri="{BB962C8B-B14F-4D97-AF65-F5344CB8AC3E}">
        <p14:creationId xmlns:p14="http://schemas.microsoft.com/office/powerpoint/2010/main" val="637351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410" name="Rectangle 2"/>
          <p:cNvSpPr>
            <a:spLocks noGrp="1" noChangeArrowheads="1"/>
          </p:cNvSpPr>
          <p:nvPr>
            <p:ph type="title"/>
          </p:nvPr>
        </p:nvSpPr>
        <p:spPr/>
        <p:txBody>
          <a:bodyPr/>
          <a:lstStyle/>
          <a:p>
            <a:pPr eaLnBrk="1" hangingPunct="1">
              <a:defRPr/>
            </a:pPr>
            <a:r>
              <a:rPr lang="en-US" dirty="0"/>
              <a:t>Topics covered in class</a:t>
            </a:r>
          </a:p>
        </p:txBody>
      </p:sp>
      <p:sp>
        <p:nvSpPr>
          <p:cNvPr id="56323" name="Rectangle 3"/>
          <p:cNvSpPr>
            <a:spLocks noGrp="1" noChangeArrowheads="1"/>
          </p:cNvSpPr>
          <p:nvPr>
            <p:ph idx="1"/>
          </p:nvPr>
        </p:nvSpPr>
        <p:spPr/>
        <p:txBody>
          <a:bodyPr/>
          <a:lstStyle/>
          <a:p>
            <a:pPr marL="609600" indent="-609600" eaLnBrk="1" hangingPunct="1">
              <a:buFontTx/>
              <a:buAutoNum type="romanUcPeriod"/>
            </a:pPr>
            <a:r>
              <a:rPr lang="en-US" dirty="0"/>
              <a:t>Image processing and early vision</a:t>
            </a:r>
          </a:p>
          <a:p>
            <a:pPr marL="609600" indent="-609600" eaLnBrk="1" hangingPunct="1">
              <a:buFontTx/>
              <a:buAutoNum type="romanUcPeriod"/>
            </a:pPr>
            <a:r>
              <a:rPr lang="en-US" dirty="0"/>
              <a:t>Fitting and alignment</a:t>
            </a:r>
          </a:p>
          <a:p>
            <a:pPr marL="609600" indent="-609600" eaLnBrk="1" hangingPunct="1">
              <a:buFontTx/>
              <a:buAutoNum type="romanUcPeriod"/>
            </a:pPr>
            <a:r>
              <a:rPr lang="en-US" dirty="0"/>
              <a:t>Image formation</a:t>
            </a:r>
          </a:p>
          <a:p>
            <a:pPr marL="609600" indent="-609600" eaLnBrk="1" hangingPunct="1">
              <a:buFontTx/>
              <a:buAutoNum type="romanUcPeriod"/>
            </a:pPr>
            <a:r>
              <a:rPr lang="en-US" dirty="0"/>
              <a:t>3D vision</a:t>
            </a:r>
          </a:p>
          <a:p>
            <a:pPr marL="0" indent="0" eaLnBrk="1" hangingPunct="1"/>
            <a:endParaRPr lang="en-US" dirty="0"/>
          </a:p>
        </p:txBody>
      </p:sp>
    </p:spTree>
    <p:extLst>
      <p:ext uri="{BB962C8B-B14F-4D97-AF65-F5344CB8AC3E}">
        <p14:creationId xmlns:p14="http://schemas.microsoft.com/office/powerpoint/2010/main" val="971038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4" name="Rectangle 2"/>
          <p:cNvSpPr>
            <a:spLocks noGrp="1" noChangeArrowheads="1"/>
          </p:cNvSpPr>
          <p:nvPr>
            <p:ph type="title"/>
          </p:nvPr>
        </p:nvSpPr>
        <p:spPr/>
        <p:txBody>
          <a:bodyPr/>
          <a:lstStyle/>
          <a:p>
            <a:pPr eaLnBrk="1" hangingPunct="1">
              <a:defRPr/>
            </a:pPr>
            <a:r>
              <a:rPr lang="en-US" dirty="0"/>
              <a:t>I. Image processing and early vision</a:t>
            </a:r>
          </a:p>
        </p:txBody>
      </p:sp>
      <p:grpSp>
        <p:nvGrpSpPr>
          <p:cNvPr id="57348" name="Group 19"/>
          <p:cNvGrpSpPr>
            <a:grpSpLocks/>
          </p:cNvGrpSpPr>
          <p:nvPr/>
        </p:nvGrpSpPr>
        <p:grpSpPr bwMode="auto">
          <a:xfrm>
            <a:off x="5791200" y="1507065"/>
            <a:ext cx="5419698" cy="2125136"/>
            <a:chOff x="2880" y="1234"/>
            <a:chExt cx="2688" cy="1054"/>
          </a:xfrm>
        </p:grpSpPr>
        <p:pic>
          <p:nvPicPr>
            <p:cNvPr id="57354" name="Picture 6"/>
            <p:cNvPicPr>
              <a:picLocks noChangeAspect="1" noChangeArrowheads="1"/>
            </p:cNvPicPr>
            <p:nvPr/>
          </p:nvPicPr>
          <p:blipFill>
            <a:blip r:embed="rId3" cstate="print"/>
            <a:srcRect/>
            <a:stretch>
              <a:fillRect/>
            </a:stretch>
          </p:blipFill>
          <p:spPr bwMode="auto">
            <a:xfrm>
              <a:off x="4032" y="1378"/>
              <a:ext cx="248" cy="248"/>
            </a:xfrm>
            <a:prstGeom prst="rect">
              <a:avLst/>
            </a:prstGeom>
            <a:noFill/>
            <a:ln w="9525">
              <a:noFill/>
              <a:miter lim="800000"/>
              <a:headEnd/>
              <a:tailEnd/>
            </a:ln>
          </p:spPr>
        </p:pic>
        <p:pic>
          <p:nvPicPr>
            <p:cNvPr id="57355" name="Picture 7"/>
            <p:cNvPicPr>
              <a:picLocks noChangeAspect="1" noChangeArrowheads="1"/>
            </p:cNvPicPr>
            <p:nvPr/>
          </p:nvPicPr>
          <p:blipFill>
            <a:blip r:embed="rId4" cstate="print"/>
            <a:srcRect/>
            <a:stretch>
              <a:fillRect/>
            </a:stretch>
          </p:blipFill>
          <p:spPr bwMode="auto">
            <a:xfrm>
              <a:off x="2880" y="1234"/>
              <a:ext cx="892" cy="613"/>
            </a:xfrm>
            <a:prstGeom prst="rect">
              <a:avLst/>
            </a:prstGeom>
            <a:noFill/>
            <a:ln w="9525">
              <a:noFill/>
              <a:miter lim="800000"/>
              <a:headEnd/>
              <a:tailEnd/>
            </a:ln>
          </p:spPr>
        </p:pic>
        <p:pic>
          <p:nvPicPr>
            <p:cNvPr id="57356" name="Picture 8"/>
            <p:cNvPicPr>
              <a:picLocks noChangeAspect="1" noChangeArrowheads="1"/>
            </p:cNvPicPr>
            <p:nvPr/>
          </p:nvPicPr>
          <p:blipFill>
            <a:blip r:embed="rId5" cstate="print"/>
            <a:srcRect/>
            <a:stretch>
              <a:fillRect/>
            </a:stretch>
          </p:blipFill>
          <p:spPr bwMode="auto">
            <a:xfrm>
              <a:off x="4656" y="1234"/>
              <a:ext cx="912" cy="619"/>
            </a:xfrm>
            <a:prstGeom prst="rect">
              <a:avLst/>
            </a:prstGeom>
            <a:noFill/>
            <a:ln w="9525">
              <a:noFill/>
              <a:miter lim="800000"/>
              <a:headEnd/>
              <a:tailEnd/>
            </a:ln>
          </p:spPr>
        </p:pic>
        <p:sp>
          <p:nvSpPr>
            <p:cNvPr id="57357" name="Text Box 13"/>
            <p:cNvSpPr txBox="1">
              <a:spLocks noChangeArrowheads="1"/>
            </p:cNvSpPr>
            <p:nvPr/>
          </p:nvSpPr>
          <p:spPr bwMode="auto">
            <a:xfrm>
              <a:off x="3623" y="1881"/>
              <a:ext cx="1086" cy="407"/>
            </a:xfrm>
            <a:prstGeom prst="rect">
              <a:avLst/>
            </a:prstGeom>
            <a:noFill/>
            <a:ln w="19050">
              <a:noFill/>
              <a:miter lim="800000"/>
              <a:headEnd/>
              <a:tailEnd/>
            </a:ln>
          </p:spPr>
          <p:txBody>
            <a:bodyPr wrap="none">
              <a:spAutoFit/>
            </a:bodyPr>
            <a:lstStyle/>
            <a:p>
              <a:r>
                <a:rPr lang="en-US" sz="1800" b="0" dirty="0">
                  <a:solidFill>
                    <a:schemeClr val="tx1"/>
                  </a:solidFill>
                </a:rPr>
                <a:t>Linear filtering</a:t>
              </a:r>
              <a:br>
                <a:rPr lang="en-US" sz="1800" b="0" dirty="0">
                  <a:solidFill>
                    <a:schemeClr val="tx1"/>
                  </a:solidFill>
                </a:rPr>
              </a:br>
              <a:r>
                <a:rPr lang="en-US" sz="1800" b="0" dirty="0">
                  <a:solidFill>
                    <a:schemeClr val="tx1"/>
                  </a:solidFill>
                </a:rPr>
                <a:t>Edge detection</a:t>
              </a:r>
            </a:p>
          </p:txBody>
        </p:sp>
        <p:sp>
          <p:nvSpPr>
            <p:cNvPr id="57358" name="Text Box 14"/>
            <p:cNvSpPr txBox="1">
              <a:spLocks noChangeArrowheads="1"/>
            </p:cNvSpPr>
            <p:nvPr/>
          </p:nvSpPr>
          <p:spPr bwMode="auto">
            <a:xfrm>
              <a:off x="3792" y="1378"/>
              <a:ext cx="216" cy="365"/>
            </a:xfrm>
            <a:prstGeom prst="rect">
              <a:avLst/>
            </a:prstGeom>
            <a:noFill/>
            <a:ln w="19050">
              <a:noFill/>
              <a:miter lim="800000"/>
              <a:headEnd/>
              <a:tailEnd/>
            </a:ln>
          </p:spPr>
          <p:txBody>
            <a:bodyPr wrap="none">
              <a:spAutoFit/>
            </a:bodyPr>
            <a:lstStyle/>
            <a:p>
              <a:r>
                <a:rPr lang="en-US" sz="3200">
                  <a:solidFill>
                    <a:schemeClr val="tx1"/>
                  </a:solidFill>
                </a:rPr>
                <a:t>*</a:t>
              </a:r>
            </a:p>
          </p:txBody>
        </p:sp>
        <p:sp>
          <p:nvSpPr>
            <p:cNvPr id="57359" name="Text Box 15"/>
            <p:cNvSpPr txBox="1">
              <a:spLocks noChangeArrowheads="1"/>
            </p:cNvSpPr>
            <p:nvPr/>
          </p:nvSpPr>
          <p:spPr bwMode="auto">
            <a:xfrm>
              <a:off x="4342" y="1330"/>
              <a:ext cx="266" cy="365"/>
            </a:xfrm>
            <a:prstGeom prst="rect">
              <a:avLst/>
            </a:prstGeom>
            <a:noFill/>
            <a:ln w="19050">
              <a:noFill/>
              <a:miter lim="800000"/>
              <a:headEnd/>
              <a:tailEnd/>
            </a:ln>
          </p:spPr>
          <p:txBody>
            <a:bodyPr wrap="none">
              <a:spAutoFit/>
            </a:bodyPr>
            <a:lstStyle/>
            <a:p>
              <a:r>
                <a:rPr lang="en-US" sz="3200">
                  <a:solidFill>
                    <a:schemeClr val="tx1"/>
                  </a:solidFill>
                </a:rPr>
                <a:t>=</a:t>
              </a:r>
            </a:p>
          </p:txBody>
        </p:sp>
      </p:grpSp>
      <p:grpSp>
        <p:nvGrpSpPr>
          <p:cNvPr id="57349" name="Group 20"/>
          <p:cNvGrpSpPr>
            <a:grpSpLocks/>
          </p:cNvGrpSpPr>
          <p:nvPr/>
        </p:nvGrpSpPr>
        <p:grpSpPr bwMode="auto">
          <a:xfrm>
            <a:off x="1219200" y="4199550"/>
            <a:ext cx="4267200" cy="2547937"/>
            <a:chOff x="1152" y="2669"/>
            <a:chExt cx="2688" cy="1605"/>
          </a:xfrm>
        </p:grpSpPr>
        <p:pic>
          <p:nvPicPr>
            <p:cNvPr id="57351" name="Picture 9" descr="Sunflowers2_circles"/>
            <p:cNvPicPr>
              <a:picLocks noChangeAspect="1" noChangeArrowheads="1"/>
            </p:cNvPicPr>
            <p:nvPr/>
          </p:nvPicPr>
          <p:blipFill>
            <a:blip r:embed="rId6" cstate="print"/>
            <a:srcRect/>
            <a:stretch>
              <a:fillRect/>
            </a:stretch>
          </p:blipFill>
          <p:spPr bwMode="auto">
            <a:xfrm>
              <a:off x="2544" y="2669"/>
              <a:ext cx="1296" cy="1296"/>
            </a:xfrm>
            <a:prstGeom prst="rect">
              <a:avLst/>
            </a:prstGeom>
            <a:noFill/>
            <a:ln w="6350">
              <a:solidFill>
                <a:schemeClr val="bg1"/>
              </a:solidFill>
              <a:miter lim="800000"/>
              <a:headEnd/>
              <a:tailEnd/>
            </a:ln>
          </p:spPr>
        </p:pic>
        <p:pic>
          <p:nvPicPr>
            <p:cNvPr id="57352" name="Picture 10"/>
            <p:cNvPicPr>
              <a:picLocks noChangeAspect="1" noChangeArrowheads="1"/>
            </p:cNvPicPr>
            <p:nvPr/>
          </p:nvPicPr>
          <p:blipFill>
            <a:blip r:embed="rId7" cstate="print"/>
            <a:srcRect/>
            <a:stretch>
              <a:fillRect/>
            </a:stretch>
          </p:blipFill>
          <p:spPr bwMode="auto">
            <a:xfrm>
              <a:off x="1152" y="2669"/>
              <a:ext cx="1281" cy="1310"/>
            </a:xfrm>
            <a:prstGeom prst="rect">
              <a:avLst/>
            </a:prstGeom>
            <a:noFill/>
            <a:ln w="19050">
              <a:noFill/>
              <a:miter lim="800000"/>
              <a:headEnd/>
              <a:tailEnd/>
            </a:ln>
          </p:spPr>
        </p:pic>
        <p:sp>
          <p:nvSpPr>
            <p:cNvPr id="57353" name="Text Box 16"/>
            <p:cNvSpPr txBox="1">
              <a:spLocks noChangeArrowheads="1"/>
            </p:cNvSpPr>
            <p:nvPr/>
          </p:nvSpPr>
          <p:spPr bwMode="auto">
            <a:xfrm>
              <a:off x="1824" y="4041"/>
              <a:ext cx="1288" cy="233"/>
            </a:xfrm>
            <a:prstGeom prst="rect">
              <a:avLst/>
            </a:prstGeom>
            <a:noFill/>
            <a:ln w="19050">
              <a:noFill/>
              <a:miter lim="800000"/>
              <a:headEnd/>
              <a:tailEnd/>
            </a:ln>
          </p:spPr>
          <p:txBody>
            <a:bodyPr wrap="none">
              <a:spAutoFit/>
            </a:bodyPr>
            <a:lstStyle/>
            <a:p>
              <a:r>
                <a:rPr lang="en-US" sz="1800" b="0" dirty="0">
                  <a:solidFill>
                    <a:schemeClr val="tx1"/>
                  </a:solidFill>
                </a:rPr>
                <a:t>Feature extraction</a:t>
              </a:r>
            </a:p>
          </p:txBody>
        </p:sp>
      </p:grpSp>
      <p:pic>
        <p:nvPicPr>
          <p:cNvPr id="2" name="Picture 1">
            <a:extLst>
              <a:ext uri="{FF2B5EF4-FFF2-40B4-BE49-F238E27FC236}">
                <a16:creationId xmlns:a16="http://schemas.microsoft.com/office/drawing/2014/main" id="{94248FBD-2E6F-B948-B73E-CFA530C089F0}"/>
              </a:ext>
            </a:extLst>
          </p:cNvPr>
          <p:cNvPicPr>
            <a:picLocks noChangeAspect="1"/>
          </p:cNvPicPr>
          <p:nvPr/>
        </p:nvPicPr>
        <p:blipFill>
          <a:blip r:embed="rId8"/>
          <a:stretch>
            <a:fillRect/>
          </a:stretch>
        </p:blipFill>
        <p:spPr>
          <a:xfrm>
            <a:off x="7152053" y="3833779"/>
            <a:ext cx="3241641" cy="2431230"/>
          </a:xfrm>
          <a:prstGeom prst="rect">
            <a:avLst/>
          </a:prstGeom>
        </p:spPr>
      </p:pic>
      <p:sp>
        <p:nvSpPr>
          <p:cNvPr id="19" name="Text Box 16">
            <a:extLst>
              <a:ext uri="{FF2B5EF4-FFF2-40B4-BE49-F238E27FC236}">
                <a16:creationId xmlns:a16="http://schemas.microsoft.com/office/drawing/2014/main" id="{8A60511A-60C1-3F43-A9EC-684B4A494B34}"/>
              </a:ext>
            </a:extLst>
          </p:cNvPr>
          <p:cNvSpPr txBox="1">
            <a:spLocks noChangeArrowheads="1"/>
          </p:cNvSpPr>
          <p:nvPr/>
        </p:nvSpPr>
        <p:spPr bwMode="auto">
          <a:xfrm>
            <a:off x="8147700" y="6356350"/>
            <a:ext cx="1377300" cy="369332"/>
          </a:xfrm>
          <a:prstGeom prst="rect">
            <a:avLst/>
          </a:prstGeom>
          <a:noFill/>
          <a:ln w="19050">
            <a:noFill/>
            <a:miter lim="800000"/>
            <a:headEnd/>
            <a:tailEnd/>
          </a:ln>
        </p:spPr>
        <p:txBody>
          <a:bodyPr wrap="none">
            <a:spAutoFit/>
          </a:bodyPr>
          <a:lstStyle/>
          <a:p>
            <a:r>
              <a:rPr lang="en-US" sz="1800" b="0" dirty="0">
                <a:solidFill>
                  <a:schemeClr val="tx1"/>
                </a:solidFill>
              </a:rPr>
              <a:t>Optical flow</a:t>
            </a:r>
          </a:p>
        </p:txBody>
      </p:sp>
      <p:pic>
        <p:nvPicPr>
          <p:cNvPr id="8" name="Picture 7">
            <a:extLst>
              <a:ext uri="{FF2B5EF4-FFF2-40B4-BE49-F238E27FC236}">
                <a16:creationId xmlns:a16="http://schemas.microsoft.com/office/drawing/2014/main" id="{5743BBEC-8A15-D84E-B60F-DC5D73AB51B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51229" y="1311521"/>
            <a:ext cx="3319462" cy="2125136"/>
          </a:xfrm>
          <a:prstGeom prst="rect">
            <a:avLst/>
          </a:prstGeom>
        </p:spPr>
      </p:pic>
      <p:sp>
        <p:nvSpPr>
          <p:cNvPr id="26" name="Text Box 16">
            <a:extLst>
              <a:ext uri="{FF2B5EF4-FFF2-40B4-BE49-F238E27FC236}">
                <a16:creationId xmlns:a16="http://schemas.microsoft.com/office/drawing/2014/main" id="{35C37A92-7D09-3E43-ADBE-3A6DE9C9E11F}"/>
              </a:ext>
            </a:extLst>
          </p:cNvPr>
          <p:cNvSpPr txBox="1">
            <a:spLocks noChangeArrowheads="1"/>
          </p:cNvSpPr>
          <p:nvPr/>
        </p:nvSpPr>
        <p:spPr bwMode="auto">
          <a:xfrm>
            <a:off x="1066800" y="3464446"/>
            <a:ext cx="4288354" cy="369332"/>
          </a:xfrm>
          <a:prstGeom prst="rect">
            <a:avLst/>
          </a:prstGeom>
          <a:noFill/>
          <a:ln w="19050">
            <a:noFill/>
            <a:miter lim="800000"/>
            <a:headEnd/>
            <a:tailEnd/>
          </a:ln>
        </p:spPr>
        <p:txBody>
          <a:bodyPr wrap="none">
            <a:spAutoFit/>
          </a:bodyPr>
          <a:lstStyle/>
          <a:p>
            <a:r>
              <a:rPr lang="en-US" sz="1800" b="0" dirty="0">
                <a:solidFill>
                  <a:schemeClr val="tx1"/>
                </a:solidFill>
              </a:rPr>
              <a:t>Sampling, interpolation, Fourier analysis</a:t>
            </a:r>
          </a:p>
        </p:txBody>
      </p:sp>
    </p:spTree>
    <p:extLst>
      <p:ext uri="{BB962C8B-B14F-4D97-AF65-F5344CB8AC3E}">
        <p14:creationId xmlns:p14="http://schemas.microsoft.com/office/powerpoint/2010/main" val="30903877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Rectangle 2"/>
          <p:cNvSpPr>
            <a:spLocks noGrp="1" noChangeArrowheads="1"/>
          </p:cNvSpPr>
          <p:nvPr>
            <p:ph type="title"/>
          </p:nvPr>
        </p:nvSpPr>
        <p:spPr/>
        <p:txBody>
          <a:bodyPr/>
          <a:lstStyle/>
          <a:p>
            <a:pPr eaLnBrk="1" hangingPunct="1">
              <a:defRPr/>
            </a:pPr>
            <a:r>
              <a:rPr lang="en-US" dirty="0"/>
              <a:t>II. Fitting and alignment</a:t>
            </a:r>
          </a:p>
        </p:txBody>
      </p:sp>
      <p:sp>
        <p:nvSpPr>
          <p:cNvPr id="58377" name="Text Box 7"/>
          <p:cNvSpPr txBox="1">
            <a:spLocks noChangeArrowheads="1"/>
          </p:cNvSpPr>
          <p:nvPr/>
        </p:nvSpPr>
        <p:spPr bwMode="auto">
          <a:xfrm>
            <a:off x="1682318" y="4925504"/>
            <a:ext cx="4108882" cy="369332"/>
          </a:xfrm>
          <a:prstGeom prst="rect">
            <a:avLst/>
          </a:prstGeom>
          <a:noFill/>
          <a:ln w="19050">
            <a:noFill/>
            <a:miter lim="800000"/>
            <a:headEnd/>
            <a:tailEnd/>
          </a:ln>
        </p:spPr>
        <p:txBody>
          <a:bodyPr wrap="none">
            <a:spAutoFit/>
          </a:bodyPr>
          <a:lstStyle/>
          <a:p>
            <a:r>
              <a:rPr lang="en-US" sz="1800" b="0" dirty="0">
                <a:solidFill>
                  <a:schemeClr val="tx1"/>
                </a:solidFill>
              </a:rPr>
              <a:t>Fitting: Least squares, voting methods</a:t>
            </a:r>
          </a:p>
        </p:txBody>
      </p:sp>
      <p:sp>
        <p:nvSpPr>
          <p:cNvPr id="58375" name="Text Box 8"/>
          <p:cNvSpPr txBox="1">
            <a:spLocks noChangeArrowheads="1"/>
          </p:cNvSpPr>
          <p:nvPr/>
        </p:nvSpPr>
        <p:spPr bwMode="auto">
          <a:xfrm>
            <a:off x="7428108" y="4787333"/>
            <a:ext cx="2877711" cy="369332"/>
          </a:xfrm>
          <a:prstGeom prst="rect">
            <a:avLst/>
          </a:prstGeom>
          <a:noFill/>
          <a:ln w="19050">
            <a:noFill/>
            <a:miter lim="800000"/>
            <a:headEnd/>
            <a:tailEnd/>
          </a:ln>
        </p:spPr>
        <p:txBody>
          <a:bodyPr wrap="none">
            <a:spAutoFit/>
          </a:bodyPr>
          <a:lstStyle/>
          <a:p>
            <a:r>
              <a:rPr lang="en-US" sz="1800" b="0" dirty="0">
                <a:solidFill>
                  <a:schemeClr val="tx1"/>
                </a:solidFill>
              </a:rPr>
              <a:t>Alignment, image stitching</a:t>
            </a:r>
          </a:p>
        </p:txBody>
      </p:sp>
      <p:pic>
        <p:nvPicPr>
          <p:cNvPr id="10" name="Picture 2"/>
          <p:cNvPicPr>
            <a:picLocks noChangeAspect="1" noChangeArrowheads="1"/>
          </p:cNvPicPr>
          <p:nvPr/>
        </p:nvPicPr>
        <p:blipFill>
          <a:blip r:embed="rId3" cstate="print"/>
          <a:srcRect/>
          <a:stretch>
            <a:fillRect/>
          </a:stretch>
        </p:blipFill>
        <p:spPr bwMode="auto">
          <a:xfrm>
            <a:off x="6934200" y="1438560"/>
            <a:ext cx="3865522" cy="3285839"/>
          </a:xfrm>
          <a:prstGeom prst="rect">
            <a:avLst/>
          </a:prstGeom>
          <a:noFill/>
          <a:ln w="9525">
            <a:noFill/>
            <a:miter lim="800000"/>
            <a:headEnd/>
            <a:tailEnd/>
          </a:ln>
        </p:spPr>
      </p:pic>
      <p:pic>
        <p:nvPicPr>
          <p:cNvPr id="2" name="Picture 2">
            <a:extLst>
              <a:ext uri="{FF2B5EF4-FFF2-40B4-BE49-F238E27FC236}">
                <a16:creationId xmlns:a16="http://schemas.microsoft.com/office/drawing/2014/main" id="{E801B373-76A0-4C61-EF1E-FF584089CD9C}"/>
              </a:ext>
            </a:extLst>
          </p:cNvPr>
          <p:cNvPicPr>
            <a:picLocks noChangeAspect="1" noChangeArrowheads="1"/>
          </p:cNvPicPr>
          <p:nvPr/>
        </p:nvPicPr>
        <p:blipFill>
          <a:blip r:embed="rId4" cstate="print"/>
          <a:srcRect/>
          <a:stretch>
            <a:fillRect/>
          </a:stretch>
        </p:blipFill>
        <p:spPr bwMode="auto">
          <a:xfrm>
            <a:off x="1447800" y="1438561"/>
            <a:ext cx="4740137" cy="3285839"/>
          </a:xfrm>
          <a:prstGeom prst="rect">
            <a:avLst/>
          </a:prstGeom>
          <a:noFill/>
          <a:ln w="9525">
            <a:noFill/>
            <a:miter lim="800000"/>
            <a:headEnd/>
            <a:tailEnd/>
          </a:ln>
        </p:spPr>
      </p:pic>
    </p:spTree>
    <p:extLst>
      <p:ext uri="{BB962C8B-B14F-4D97-AF65-F5344CB8AC3E}">
        <p14:creationId xmlns:p14="http://schemas.microsoft.com/office/powerpoint/2010/main" val="36404670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250" name="Rectangle 2"/>
          <p:cNvSpPr>
            <a:spLocks noGrp="1" noChangeArrowheads="1"/>
          </p:cNvSpPr>
          <p:nvPr>
            <p:ph type="title"/>
          </p:nvPr>
        </p:nvSpPr>
        <p:spPr/>
        <p:txBody>
          <a:bodyPr/>
          <a:lstStyle/>
          <a:p>
            <a:pPr eaLnBrk="1" hangingPunct="1">
              <a:defRPr/>
            </a:pPr>
            <a:r>
              <a:rPr lang="en-US" dirty="0"/>
              <a:t>III. Image formation</a:t>
            </a:r>
          </a:p>
        </p:txBody>
      </p:sp>
      <p:sp>
        <p:nvSpPr>
          <p:cNvPr id="22" name="Text Box 12">
            <a:extLst>
              <a:ext uri="{FF2B5EF4-FFF2-40B4-BE49-F238E27FC236}">
                <a16:creationId xmlns:a16="http://schemas.microsoft.com/office/drawing/2014/main" id="{F40785B1-EA71-4643-9189-C0F07C27B813}"/>
              </a:ext>
            </a:extLst>
          </p:cNvPr>
          <p:cNvSpPr txBox="1">
            <a:spLocks noChangeArrowheads="1"/>
          </p:cNvSpPr>
          <p:nvPr/>
        </p:nvSpPr>
        <p:spPr bwMode="auto">
          <a:xfrm>
            <a:off x="2764094" y="6372323"/>
            <a:ext cx="2005677" cy="369332"/>
          </a:xfrm>
          <a:prstGeom prst="rect">
            <a:avLst/>
          </a:prstGeom>
          <a:noFill/>
          <a:ln w="19050">
            <a:noFill/>
            <a:miter lim="800000"/>
            <a:headEnd/>
            <a:tailEnd/>
          </a:ln>
        </p:spPr>
        <p:txBody>
          <a:bodyPr wrap="none">
            <a:spAutoFit/>
          </a:bodyPr>
          <a:lstStyle/>
          <a:p>
            <a:r>
              <a:rPr lang="en-US" sz="1800" b="0" dirty="0">
                <a:solidFill>
                  <a:schemeClr val="tx1"/>
                </a:solidFill>
              </a:rPr>
              <a:t>Light and shading</a:t>
            </a:r>
          </a:p>
        </p:txBody>
      </p:sp>
      <p:sp>
        <p:nvSpPr>
          <p:cNvPr id="2" name="Text Box 12">
            <a:extLst>
              <a:ext uri="{FF2B5EF4-FFF2-40B4-BE49-F238E27FC236}">
                <a16:creationId xmlns:a16="http://schemas.microsoft.com/office/drawing/2014/main" id="{80CCFFE9-B3FB-A1FE-EFFE-0573A116E97D}"/>
              </a:ext>
            </a:extLst>
          </p:cNvPr>
          <p:cNvSpPr txBox="1">
            <a:spLocks noChangeArrowheads="1"/>
          </p:cNvSpPr>
          <p:nvPr/>
        </p:nvSpPr>
        <p:spPr bwMode="auto">
          <a:xfrm>
            <a:off x="8694743" y="6336268"/>
            <a:ext cx="736099" cy="369332"/>
          </a:xfrm>
          <a:prstGeom prst="rect">
            <a:avLst/>
          </a:prstGeom>
          <a:noFill/>
          <a:ln w="19050">
            <a:noFill/>
            <a:miter lim="800000"/>
            <a:headEnd/>
            <a:tailEnd/>
          </a:ln>
        </p:spPr>
        <p:txBody>
          <a:bodyPr wrap="none">
            <a:spAutoFit/>
          </a:bodyPr>
          <a:lstStyle/>
          <a:p>
            <a:r>
              <a:rPr lang="en-US" sz="1800" b="0" dirty="0">
                <a:solidFill>
                  <a:schemeClr val="tx1"/>
                </a:solidFill>
              </a:rPr>
              <a:t>Color</a:t>
            </a:r>
          </a:p>
        </p:txBody>
      </p:sp>
      <p:pic>
        <p:nvPicPr>
          <p:cNvPr id="6148" name="Picture 4" descr="Light and Shadow">
            <a:extLst>
              <a:ext uri="{FF2B5EF4-FFF2-40B4-BE49-F238E27FC236}">
                <a16:creationId xmlns:a16="http://schemas.microsoft.com/office/drawing/2014/main" id="{3352F1A7-4ADF-B845-B965-596F471DE2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7944" y="4114800"/>
            <a:ext cx="2957975" cy="2220409"/>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ow to Make a Color Wheel—and 3 Other Color Theory Exercises for Beginner  Painters | Artsy">
            <a:extLst>
              <a:ext uri="{FF2B5EF4-FFF2-40B4-BE49-F238E27FC236}">
                <a16:creationId xmlns:a16="http://schemas.microsoft.com/office/drawing/2014/main" id="{5BADC639-EA28-3BA2-A135-E646004CE6E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6089" b="8999"/>
          <a:stretch/>
        </p:blipFill>
        <p:spPr bwMode="auto">
          <a:xfrm>
            <a:off x="7924800" y="4074187"/>
            <a:ext cx="2275986" cy="228600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Camera Lenses Explained: Lesson 101">
            <a:extLst>
              <a:ext uri="{FF2B5EF4-FFF2-40B4-BE49-F238E27FC236}">
                <a16:creationId xmlns:a16="http://schemas.microsoft.com/office/drawing/2014/main" id="{318E65ED-290A-F839-B739-BA5234A524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5417" y="1098089"/>
            <a:ext cx="3714750" cy="2436395"/>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12">
            <a:extLst>
              <a:ext uri="{FF2B5EF4-FFF2-40B4-BE49-F238E27FC236}">
                <a16:creationId xmlns:a16="http://schemas.microsoft.com/office/drawing/2014/main" id="{9E347C05-0725-B873-5C96-A56F2A12E0E5}"/>
              </a:ext>
            </a:extLst>
          </p:cNvPr>
          <p:cNvSpPr txBox="1">
            <a:spLocks noChangeArrowheads="1"/>
          </p:cNvSpPr>
          <p:nvPr/>
        </p:nvSpPr>
        <p:spPr bwMode="auto">
          <a:xfrm>
            <a:off x="8226669" y="3593068"/>
            <a:ext cx="1672254" cy="369332"/>
          </a:xfrm>
          <a:prstGeom prst="rect">
            <a:avLst/>
          </a:prstGeom>
          <a:noFill/>
          <a:ln w="19050">
            <a:noFill/>
            <a:miter lim="800000"/>
            <a:headEnd/>
            <a:tailEnd/>
          </a:ln>
        </p:spPr>
        <p:txBody>
          <a:bodyPr wrap="none">
            <a:spAutoFit/>
          </a:bodyPr>
          <a:lstStyle/>
          <a:p>
            <a:r>
              <a:rPr lang="en-US" sz="1800" b="0" dirty="0">
                <a:solidFill>
                  <a:schemeClr val="tx1"/>
                </a:solidFill>
              </a:rPr>
              <a:t>Camera optics</a:t>
            </a:r>
          </a:p>
        </p:txBody>
      </p:sp>
      <p:pic>
        <p:nvPicPr>
          <p:cNvPr id="6158" name="Picture 14" descr="The History of Perspective">
            <a:extLst>
              <a:ext uri="{FF2B5EF4-FFF2-40B4-BE49-F238E27FC236}">
                <a16:creationId xmlns:a16="http://schemas.microsoft.com/office/drawing/2014/main" id="{A1ED6534-4BE6-9464-6AAD-9FBD74A60DB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2588" y="1098089"/>
            <a:ext cx="3768685" cy="2436396"/>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12">
            <a:extLst>
              <a:ext uri="{FF2B5EF4-FFF2-40B4-BE49-F238E27FC236}">
                <a16:creationId xmlns:a16="http://schemas.microsoft.com/office/drawing/2014/main" id="{C6032A3C-C0DD-2C11-6896-BAAB03083682}"/>
              </a:ext>
            </a:extLst>
          </p:cNvPr>
          <p:cNvSpPr txBox="1">
            <a:spLocks noChangeArrowheads="1"/>
          </p:cNvSpPr>
          <p:nvPr/>
        </p:nvSpPr>
        <p:spPr bwMode="auto">
          <a:xfrm>
            <a:off x="2539675" y="3532285"/>
            <a:ext cx="2454519" cy="369332"/>
          </a:xfrm>
          <a:prstGeom prst="rect">
            <a:avLst/>
          </a:prstGeom>
          <a:noFill/>
          <a:ln w="19050">
            <a:noFill/>
            <a:miter lim="800000"/>
            <a:headEnd/>
            <a:tailEnd/>
          </a:ln>
        </p:spPr>
        <p:txBody>
          <a:bodyPr wrap="none">
            <a:spAutoFit/>
          </a:bodyPr>
          <a:lstStyle/>
          <a:p>
            <a:r>
              <a:rPr lang="en-US" sz="1800" b="0" dirty="0">
                <a:solidFill>
                  <a:schemeClr val="tx1"/>
                </a:solidFill>
              </a:rPr>
              <a:t>Perspective projection</a:t>
            </a:r>
          </a:p>
        </p:txBody>
      </p:sp>
    </p:spTree>
    <p:extLst>
      <p:ext uri="{BB962C8B-B14F-4D97-AF65-F5344CB8AC3E}">
        <p14:creationId xmlns:p14="http://schemas.microsoft.com/office/powerpoint/2010/main" val="1875710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250" name="Rectangle 2"/>
          <p:cNvSpPr>
            <a:spLocks noGrp="1" noChangeArrowheads="1"/>
          </p:cNvSpPr>
          <p:nvPr>
            <p:ph type="title"/>
          </p:nvPr>
        </p:nvSpPr>
        <p:spPr/>
        <p:txBody>
          <a:bodyPr/>
          <a:lstStyle/>
          <a:p>
            <a:pPr eaLnBrk="1" hangingPunct="1">
              <a:defRPr/>
            </a:pPr>
            <a:r>
              <a:rPr lang="en-US" dirty="0"/>
              <a:t>IV. 3D vision</a:t>
            </a:r>
          </a:p>
        </p:txBody>
      </p:sp>
      <p:grpSp>
        <p:nvGrpSpPr>
          <p:cNvPr id="59398" name="Group 25"/>
          <p:cNvGrpSpPr>
            <a:grpSpLocks/>
          </p:cNvGrpSpPr>
          <p:nvPr/>
        </p:nvGrpSpPr>
        <p:grpSpPr bwMode="auto">
          <a:xfrm>
            <a:off x="6424612" y="1125537"/>
            <a:ext cx="4464051" cy="2139951"/>
            <a:chOff x="3083" y="560"/>
            <a:chExt cx="2812" cy="1348"/>
          </a:xfrm>
        </p:grpSpPr>
        <p:sp>
          <p:nvSpPr>
            <p:cNvPr id="59399" name="Text Box 7"/>
            <p:cNvSpPr txBox="1">
              <a:spLocks noChangeArrowheads="1"/>
            </p:cNvSpPr>
            <p:nvPr/>
          </p:nvSpPr>
          <p:spPr bwMode="auto">
            <a:xfrm>
              <a:off x="3083" y="1675"/>
              <a:ext cx="2812" cy="233"/>
            </a:xfrm>
            <a:prstGeom prst="rect">
              <a:avLst/>
            </a:prstGeom>
            <a:noFill/>
            <a:ln w="19050">
              <a:noFill/>
              <a:miter lim="800000"/>
              <a:headEnd/>
              <a:tailEnd/>
            </a:ln>
          </p:spPr>
          <p:txBody>
            <a:bodyPr wrap="none">
              <a:spAutoFit/>
            </a:bodyPr>
            <a:lstStyle/>
            <a:p>
              <a:r>
                <a:rPr lang="en-US" sz="1800" b="0" dirty="0">
                  <a:solidFill>
                    <a:schemeClr val="tx1"/>
                  </a:solidFill>
                </a:rPr>
                <a:t>Two-view geometry, structure from motion</a:t>
              </a:r>
            </a:p>
          </p:txBody>
        </p:sp>
        <p:pic>
          <p:nvPicPr>
            <p:cNvPr id="59400" name="Picture 24"/>
            <p:cNvPicPr>
              <a:picLocks noChangeAspect="1" noChangeArrowheads="1"/>
            </p:cNvPicPr>
            <p:nvPr/>
          </p:nvPicPr>
          <p:blipFill>
            <a:blip r:embed="rId3" cstate="print"/>
            <a:srcRect t="44594"/>
            <a:stretch>
              <a:fillRect/>
            </a:stretch>
          </p:blipFill>
          <p:spPr bwMode="auto">
            <a:xfrm>
              <a:off x="3150" y="560"/>
              <a:ext cx="2665" cy="1108"/>
            </a:xfrm>
            <a:prstGeom prst="rect">
              <a:avLst/>
            </a:prstGeom>
            <a:noFill/>
            <a:ln w="19050">
              <a:noFill/>
              <a:miter lim="800000"/>
              <a:headEnd/>
              <a:tailEnd/>
            </a:ln>
          </p:spPr>
        </p:pic>
      </p:grpSp>
      <p:pic>
        <p:nvPicPr>
          <p:cNvPr id="3074" name="Picture 2" descr="reconstructed geometry mod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51254" y="4982499"/>
            <a:ext cx="741652" cy="963184"/>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 Box 9">
            <a:extLst>
              <a:ext uri="{FF2B5EF4-FFF2-40B4-BE49-F238E27FC236}">
                <a16:creationId xmlns:a16="http://schemas.microsoft.com/office/drawing/2014/main" id="{E2886A05-BF04-53DA-1636-9ACD3960B4C4}"/>
              </a:ext>
            </a:extLst>
          </p:cNvPr>
          <p:cNvSpPr txBox="1">
            <a:spLocks noChangeArrowheads="1"/>
          </p:cNvSpPr>
          <p:nvPr/>
        </p:nvSpPr>
        <p:spPr bwMode="auto">
          <a:xfrm>
            <a:off x="6615163" y="6368317"/>
            <a:ext cx="4301178" cy="369332"/>
          </a:xfrm>
          <a:prstGeom prst="rect">
            <a:avLst/>
          </a:prstGeom>
          <a:noFill/>
          <a:ln w="19050">
            <a:noFill/>
            <a:miter lim="800000"/>
            <a:headEnd/>
            <a:tailEnd/>
          </a:ln>
        </p:spPr>
        <p:txBody>
          <a:bodyPr wrap="none">
            <a:spAutoFit/>
          </a:bodyPr>
          <a:lstStyle/>
          <a:p>
            <a:r>
              <a:rPr lang="en-US" sz="1800" b="0" dirty="0">
                <a:solidFill>
                  <a:schemeClr val="tx1"/>
                </a:solidFill>
              </a:rPr>
              <a:t>Light fields and dense 3D reconstruction</a:t>
            </a:r>
          </a:p>
        </p:txBody>
      </p:sp>
      <p:pic>
        <p:nvPicPr>
          <p:cNvPr id="5122" name="Picture 2" descr="NeRF: Neural Radiance Fields : r/LearningMachines">
            <a:extLst>
              <a:ext uri="{FF2B5EF4-FFF2-40B4-BE49-F238E27FC236}">
                <a16:creationId xmlns:a16="http://schemas.microsoft.com/office/drawing/2014/main" id="{A60036BE-C29C-FC33-D559-D3DA44E7C5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2018" y="3862599"/>
            <a:ext cx="4278382" cy="224615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econstructed geometry model">
            <a:extLst>
              <a:ext uri="{FF2B5EF4-FFF2-40B4-BE49-F238E27FC236}">
                <a16:creationId xmlns:a16="http://schemas.microsoft.com/office/drawing/2014/main" id="{EFBA5136-AF8C-B0AD-A97F-BA3166A715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2080" y="3914025"/>
            <a:ext cx="1868259" cy="242631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 Box 9">
            <a:extLst>
              <a:ext uri="{FF2B5EF4-FFF2-40B4-BE49-F238E27FC236}">
                <a16:creationId xmlns:a16="http://schemas.microsoft.com/office/drawing/2014/main" id="{CC4B42C3-2E08-861F-8DF6-0C7D4807E9A6}"/>
              </a:ext>
            </a:extLst>
          </p:cNvPr>
          <p:cNvSpPr txBox="1">
            <a:spLocks noChangeArrowheads="1"/>
          </p:cNvSpPr>
          <p:nvPr/>
        </p:nvSpPr>
        <p:spPr bwMode="auto">
          <a:xfrm>
            <a:off x="2704041" y="6435992"/>
            <a:ext cx="864339" cy="369332"/>
          </a:xfrm>
          <a:prstGeom prst="rect">
            <a:avLst/>
          </a:prstGeom>
          <a:noFill/>
          <a:ln w="19050">
            <a:noFill/>
            <a:miter lim="800000"/>
            <a:headEnd/>
            <a:tailEnd/>
          </a:ln>
        </p:spPr>
        <p:txBody>
          <a:bodyPr wrap="none">
            <a:spAutoFit/>
          </a:bodyPr>
          <a:lstStyle/>
          <a:p>
            <a:r>
              <a:rPr lang="en-US" sz="1800" b="0" dirty="0">
                <a:solidFill>
                  <a:schemeClr val="tx1"/>
                </a:solidFill>
              </a:rPr>
              <a:t>Stereo</a:t>
            </a:r>
          </a:p>
        </p:txBody>
      </p:sp>
      <p:pic>
        <p:nvPicPr>
          <p:cNvPr id="9" name="Picture 8" descr="A computer on a desk&#10;&#10;Description automatically generated">
            <a:extLst>
              <a:ext uri="{FF2B5EF4-FFF2-40B4-BE49-F238E27FC236}">
                <a16:creationId xmlns:a16="http://schemas.microsoft.com/office/drawing/2014/main" id="{FD93A5D8-D1CD-3A9D-DDA9-FADE191526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28800" y="1096996"/>
            <a:ext cx="2514600" cy="1890377"/>
          </a:xfrm>
          <a:prstGeom prst="rect">
            <a:avLst/>
          </a:prstGeom>
        </p:spPr>
      </p:pic>
      <p:sp>
        <p:nvSpPr>
          <p:cNvPr id="11" name="Text Box 9">
            <a:extLst>
              <a:ext uri="{FF2B5EF4-FFF2-40B4-BE49-F238E27FC236}">
                <a16:creationId xmlns:a16="http://schemas.microsoft.com/office/drawing/2014/main" id="{2664AA9E-AB96-1D45-AB0F-BD3A8A015173}"/>
              </a:ext>
            </a:extLst>
          </p:cNvPr>
          <p:cNvSpPr txBox="1">
            <a:spLocks noChangeArrowheads="1"/>
          </p:cNvSpPr>
          <p:nvPr/>
        </p:nvSpPr>
        <p:spPr bwMode="auto">
          <a:xfrm>
            <a:off x="2025556" y="3059668"/>
            <a:ext cx="2121093" cy="369332"/>
          </a:xfrm>
          <a:prstGeom prst="rect">
            <a:avLst/>
          </a:prstGeom>
          <a:noFill/>
          <a:ln w="19050">
            <a:noFill/>
            <a:miter lim="800000"/>
            <a:headEnd/>
            <a:tailEnd/>
          </a:ln>
        </p:spPr>
        <p:txBody>
          <a:bodyPr wrap="none">
            <a:spAutoFit/>
          </a:bodyPr>
          <a:lstStyle/>
          <a:p>
            <a:r>
              <a:rPr lang="en-US" sz="1800" b="0" dirty="0">
                <a:solidFill>
                  <a:schemeClr val="tx1"/>
                </a:solidFill>
              </a:rPr>
              <a:t>Camera calibration</a:t>
            </a:r>
          </a:p>
        </p:txBody>
      </p:sp>
    </p:spTree>
    <p:extLst>
      <p:ext uri="{BB962C8B-B14F-4D97-AF65-F5344CB8AC3E}">
        <p14:creationId xmlns:p14="http://schemas.microsoft.com/office/powerpoint/2010/main" val="76713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194" name="Rectangle 2"/>
          <p:cNvSpPr>
            <a:spLocks noGrp="1" noChangeArrowheads="1"/>
          </p:cNvSpPr>
          <p:nvPr>
            <p:ph type="title"/>
          </p:nvPr>
        </p:nvSpPr>
        <p:spPr/>
        <p:txBody>
          <a:bodyPr/>
          <a:lstStyle/>
          <a:p>
            <a:pPr eaLnBrk="1" hangingPunct="1">
              <a:defRPr/>
            </a:pPr>
            <a:r>
              <a:rPr lang="en-US" dirty="0"/>
              <a:t>Deep learning stuff</a:t>
            </a:r>
          </a:p>
        </p:txBody>
      </p:sp>
      <p:sp>
        <p:nvSpPr>
          <p:cNvPr id="60419" name="Text Box 7"/>
          <p:cNvSpPr txBox="1">
            <a:spLocks noChangeArrowheads="1"/>
          </p:cNvSpPr>
          <p:nvPr/>
        </p:nvSpPr>
        <p:spPr bwMode="auto">
          <a:xfrm>
            <a:off x="3667125" y="2706689"/>
            <a:ext cx="184150" cy="274637"/>
          </a:xfrm>
          <a:prstGeom prst="rect">
            <a:avLst/>
          </a:prstGeom>
          <a:noFill/>
          <a:ln w="12700" cap="sq">
            <a:noFill/>
            <a:miter lim="800000"/>
            <a:headEnd type="none" w="sm" len="sm"/>
            <a:tailEnd type="none" w="sm" len="sm"/>
          </a:ln>
        </p:spPr>
        <p:txBody>
          <a:bodyPr wrap="none">
            <a:spAutoFit/>
          </a:bodyPr>
          <a:lstStyle/>
          <a:p>
            <a:pPr algn="l" eaLnBrk="0" hangingPunct="0">
              <a:spcBef>
                <a:spcPct val="0"/>
              </a:spcBef>
            </a:pPr>
            <a:endParaRPr lang="en-US">
              <a:solidFill>
                <a:schemeClr val="tx1"/>
              </a:solidFill>
            </a:endParaRPr>
          </a:p>
        </p:txBody>
      </p:sp>
      <p:grpSp>
        <p:nvGrpSpPr>
          <p:cNvPr id="60423" name="Group 42"/>
          <p:cNvGrpSpPr>
            <a:grpSpLocks/>
          </p:cNvGrpSpPr>
          <p:nvPr/>
        </p:nvGrpSpPr>
        <p:grpSpPr bwMode="auto">
          <a:xfrm>
            <a:off x="1957661" y="1066800"/>
            <a:ext cx="2608517" cy="2780451"/>
            <a:chOff x="3648" y="2256"/>
            <a:chExt cx="1296" cy="1544"/>
          </a:xfrm>
        </p:grpSpPr>
        <p:pic>
          <p:nvPicPr>
            <p:cNvPr id="60425" name="Picture 37"/>
            <p:cNvPicPr>
              <a:picLocks noChangeAspect="1" noChangeArrowheads="1"/>
            </p:cNvPicPr>
            <p:nvPr/>
          </p:nvPicPr>
          <p:blipFill>
            <a:blip r:embed="rId3" cstate="print"/>
            <a:srcRect/>
            <a:stretch>
              <a:fillRect/>
            </a:stretch>
          </p:blipFill>
          <p:spPr bwMode="auto">
            <a:xfrm>
              <a:off x="3648" y="2256"/>
              <a:ext cx="1296" cy="1188"/>
            </a:xfrm>
            <a:prstGeom prst="rect">
              <a:avLst/>
            </a:prstGeom>
            <a:noFill/>
            <a:ln w="19050">
              <a:noFill/>
              <a:miter lim="800000"/>
              <a:headEnd/>
              <a:tailEnd/>
            </a:ln>
          </p:spPr>
        </p:pic>
        <p:sp>
          <p:nvSpPr>
            <p:cNvPr id="60426" name="Text Box 38"/>
            <p:cNvSpPr txBox="1">
              <a:spLocks noChangeArrowheads="1"/>
            </p:cNvSpPr>
            <p:nvPr/>
          </p:nvSpPr>
          <p:spPr bwMode="auto">
            <a:xfrm>
              <a:off x="3722" y="3441"/>
              <a:ext cx="1162" cy="359"/>
            </a:xfrm>
            <a:prstGeom prst="rect">
              <a:avLst/>
            </a:prstGeom>
            <a:noFill/>
            <a:ln w="19050">
              <a:noFill/>
              <a:miter lim="800000"/>
              <a:headEnd/>
              <a:tailEnd/>
            </a:ln>
          </p:spPr>
          <p:txBody>
            <a:bodyPr wrap="none">
              <a:spAutoFit/>
            </a:bodyPr>
            <a:lstStyle/>
            <a:p>
              <a:r>
                <a:rPr lang="en-US" sz="1800" b="0" dirty="0">
                  <a:solidFill>
                    <a:schemeClr val="tx1"/>
                  </a:solidFill>
                </a:rPr>
                <a:t>Intro to classification </a:t>
              </a:r>
              <a:br>
                <a:rPr lang="en-US" sz="1800" b="0" dirty="0">
                  <a:solidFill>
                    <a:schemeClr val="tx1"/>
                  </a:solidFill>
                </a:rPr>
              </a:br>
              <a:r>
                <a:rPr lang="en-US" sz="1800" b="0" dirty="0">
                  <a:solidFill>
                    <a:schemeClr val="tx1"/>
                  </a:solidFill>
                </a:rPr>
                <a:t>and neural networks</a:t>
              </a:r>
            </a:p>
          </p:txBody>
        </p:sp>
      </p:grpSp>
      <p:sp>
        <p:nvSpPr>
          <p:cNvPr id="31" name="Text Box 38"/>
          <p:cNvSpPr txBox="1">
            <a:spLocks noChangeArrowheads="1"/>
          </p:cNvSpPr>
          <p:nvPr/>
        </p:nvSpPr>
        <p:spPr bwMode="auto">
          <a:xfrm>
            <a:off x="1142875" y="6175994"/>
            <a:ext cx="3749745" cy="369332"/>
          </a:xfrm>
          <a:prstGeom prst="rect">
            <a:avLst/>
          </a:prstGeom>
          <a:noFill/>
          <a:ln w="19050">
            <a:noFill/>
            <a:miter lim="800000"/>
            <a:headEnd/>
            <a:tailEnd/>
          </a:ln>
        </p:spPr>
        <p:txBody>
          <a:bodyPr wrap="none">
            <a:spAutoFit/>
          </a:bodyPr>
          <a:lstStyle/>
          <a:p>
            <a:r>
              <a:rPr lang="en-US" sz="1800" b="0" dirty="0">
                <a:solidFill>
                  <a:schemeClr val="tx1"/>
                </a:solidFill>
              </a:rPr>
              <a:t>Object detection and segmentation</a:t>
            </a:r>
          </a:p>
        </p:txBody>
      </p:sp>
      <p:sp>
        <p:nvSpPr>
          <p:cNvPr id="2" name="AutoShape 2" descr="data:image/jpeg;base64,/9j/4AAQSkZJRgABAQAAAQABAAD/2wCEAAkGBhQSERUUExQWFRUWGBoaGBgYFxobHBwcGhgXGBwYGBwXGyYfHBkkGRwYHy8gIycpLCwsGB4xNTAqNSYrLCkBCQoKDgwOGg8PGiwkHyQsLCwsLCwqLCwsLCwsKSwsLCwqLCwsLCwsLCwsLCwsLCwpLCwsLCwsLCwsLCwsLCwsLP/AABEIAK0BJAMBIgACEQEDEQH/xAAcAAACAwEBAQEAAAAAAAAAAAAFBgMEBwIAAQj/xABMEAABAgQEAwQFCAcECQUBAAABAhEAAwQhBRIxQQZRYRMicYEykaGxwQcUI0JS0eHwFWJygpKTslOi0uIkM0NEY3SzwvEWNFRzoyX/xAAaAQADAQEBAQAAAAAAAAAAAAACAwQBAAUG/8QALREAAgICAgECBQIHAQAAAAAAAAECEQMhEjFBImEEE1GR8DKBBRRCUnGh4fH/2gAMAwEAAhEDEQA/AM8IIU8MnDfClRVBSpYJSlnukG7sO8R9kwvrPSGvDqz/APl1KgAMs2nFm+zOufMwl7EIHT8OUCsBTkWZ3Nj46mKc5cyWrQoUfWAY0b5FEImTJ6lJTmQmWEaOyivMeb2SH6w5/KNQyplBNM1IZGVQO6TmSHS13YkdXjFDVs5Q1ZlOF4FVGUaoGYJISVZgpJcJLKUxU4uCNIBYhiWcjvOPABjprzhn4ewgSxXFEzMk0c1N7MSuUz+A1hNCFI7oDkuBZ3dhYHcwKUXtAuKLkoLN1Aq0HpfnQRHW0sxWVgX0udBzPIdYlo61SVGWtZS1ikh7tpsxeClMqUrMlWcqIBCklwkhTl0kgKcMnUMHN4y2mDTTB+ASgETUKkypsw3SZi1JKWDd0DukeMQSq4J7yUplrB0U6gdXSc1iNPVDFLwA1JCUJWFAA575rJuSdAHJbTW0FcO4QlhQlzllQQHKRfUbgfGM5N7HqDkIVNKzd4qa5fxfT1RzOQoK7pJA6aP538Y16l4NokpATKCwwYlRNn1F2Z9xvFPFuGEEvLSoNoxGt7F+8B+zBWN+SZpQUsyZYbxPXZpLAuCBobW1c6wTxalXIWkLSUJIswBHrtd//EV1oE9kkqJGgbXoHbrvC23dvomaaeynUUg7qs6QFjQc/gekczqhTFALgbvcnz2ieswVWRdsmTQH63URzhFJNbOJdmusgWHiW+MbaqzKs+UdQpOcOe+kpvex1ADxFNwsBIUXUQU90EMQ+hD6bR3UYgDMGUMpKu6rmORJiNcmY5KkqN75bkeOWzGCtmKwpMx0ldLMXJl5JMwkyZaCju7kl9b91zbL1iPHuJlT5c9GdCZS6ntMpBM0hmT3my5EpDM/sgdLpFXUVEJ6g+6BdXNJWQ7h7eqGRk3oOOwrIxBSgrOQp7BSlF2AYB9WAA6Rb7E5XSULbqSr2QBRTnKmz5iyeeraQz4dSISkIIUVAAlLFKty+vnCcmto6USsJayMxQQ17fm8epcTmI78lTC6SzXBFxe5tFv5uqUTMQp0j6zu/IGPSlSzmXlB5JHdHgQBa8CpC6KdRiPakdoFKWqwJ72+0SnB1s4vzS+nsf7oIpkAIDpAzHuLNgWAcBnGYHfW946RNKVnK6hs7BV7MSCQbdbxzddGAA0YJBBYHZwT5X1iquqZTIJLEsWIPSDszC0i6ENrmdTt0bf8IFVEtASpaUlR0OUFgSDbo7Et0goys1BnDOI5c3KitM2aEEZO8LMAMpzGybA9WEP+C8TUglmVKTLkgg98BwCA5WSeQ67RkdBPKCUrQc3JvDWGHCOG6qdPACG+sSooFiHsCWJKSbetoZtPQxNroZkcSzJU9U0VBnMA6cpyqQbBdiwbVtesTTaeqrS8kkoWrvTl2TZJsJaVEtsxSA+94Ny+GRTIKpKRL7oT2ix2hJa4ygEpSS1gbEPAGeV0yMkqkmS1KSFKUkzJlwXExJcgNfV42q7N67PvEPDIpgpc6oQEqSAUJdC1h0g8wq/SBmJzKZBQKVJQEDMqaFGZ6X2izFTsxGhiKonpqVFcyaVTkhLFSXBAPRiCNWbnBPEMFqfmoRImhYmIBKZYZy5UZeXX0S+ggU76R3fQt0uIpUSlWUd4XTa7AE2HRzsS5ht4fxRaGlS1SUrUQnNlOcAk6OWLH4QtYBwvOm5VGWQlZLLyqLZVFBcjTvDeNdwDAk06B3ZYWQMxQlnLByefjGRg7syCdhOSkhIBLkAOefWPR3HoeUH5hSUrBSkkBLuAHDdT4wb4exmXTSpsmbIRPlTVBYeYpBCkJLDu7ByXfeA+KYUmQlxOCipZARlIVlZwsn0TezbRQmSVhL7i6QdSWu/Lr5Qmq6ZMtGwYX8m1TKeplVQk1Cg6UIS8sP8AUWS+ZLMHy6h7xZHBuIVctSa6rSGIyIQhKkHVzMYJfpy1glhXynUc1Pc7Y5WB+hXYtppBCm48pFrydoUqylQC0lLgByUvrDfT0N9PRlVTVHDzOpF06O2MtUpc7Os5kLZSSA7aZQLDTxhUWHVu+0HPlBxqXOxBU1CSpCkoYqBGiWNjyMBziqWZSHJ90KlfgTLvR6kkFLrAJU4UL7jne8PWAcMGekKnJTLQCSWSkZipWbMMp1ZkgmwAtCvw5QJrKhnyJR326ApDP5xolXXZSJaPRe7cktYdLRltdlGHHe2XK1QkSsslISn7L3J2c3PneF6XLSzkFQPMjOndypBBLfaF9C8R1WOAzASQqWU3HIHfqOvkWYGOMQrwU5pXpC4c+k31TvmbQ/i4liRcw3E8pyFWZJcBSmdKmLFWliRlJ3cE3SYJ/OHSS9w4I36P1SXT6oRMUxXNlmp3sqzW8NAfuPkSoeIh3STdwlbciGzeweqCTOaGynqBOlgLA7wIUCAQVJJT7W9o5QFxjB0S0ZkJUtKWJSVOU7NfUMd7hou4dUpUsofS/rcP7PZFxS8pvcE+/XyZ4NxUlQicLFNE+UAHBuGY6A32NzpFWpqFpQWSlNmBIIt0B6xxxHOVRz1BksplJUq5Uki1z0DeRgTRV81SsxcJDOrISGJ0PQxN8t+SJpo8cPWfS7PKrmQL+F4sTpRSlJS4KdcgISQeT6mCMrEELICezCgdSlx5bcorT8PmLL9oktZSljKlI5Ka5UdAkXPtjrbZiTk6QNq1lTlZVlfdgb6ecUKfA59Q5kyZkx90oJFrelp7Y0LC8GkymWRmUBZcwDezgKJAtteLk7E/+LOtcZZikgPyDgeTNFENHoY8EY/rf2BWJ8NVOWlEmhSDIyKUpJQMxSkBl94F3ufCB0zhqtzFa6OaJilFS1oCVOTslIUWYeMMKMdqUF0TjMH2ZwJfWwWkAj2wxYXxZLnkoJCJzF5S7KNv9mWIWDzFwweCpNUxv8tCS9LszmbPEnvTZU1Cy1piVI6Zg4YGO1VMkJyhCM2vdUbn9oe6NZRWgpbQEfXuC4sw0J1gHivC9PO7ypSUKb00Mklm+sm5Ts5BhbwLwxb+DfgzqZW50gFDpSWLgKbkwJuHF/KKNXMCSkpXYDLkULq56dOUME7hZCVLYkHM4ukzEAAH0AQOzLvnbUbRJhVEqUpR7k5JstBQAAbEhjdtDbrCqp0S5cMscuM0CqWXMSmyiRYhLgFtfrWta+8SUUunXP8ApxNlP3VBKwVFQLFVyySz+TtE2NcQzUzTMyISUsEJy5kgAkCznr7IrYThUurKjOnzJcy6iAhC8zhw1wdbMATYDWDgtiYr6E1bj6kZ5KVkyHIax0L6l1M7amGbgfGaaQntJs8OzJltoTqXa9gPKEqs4ZMiVmmZ1LdgAlSEh2yk505nZ+71F4hRTIAWmZmzAOAgM7gM1rEalBA8doN6YW07NnRxtKmrEuTdRUzqsL2sAcxglRYUqUhYTNLquAwZPMJBdn6vGO8OThLP0YS7j6Qg5gC7lsp5qBN9o0DhCvmT1fQznlI9LMkfW2sASrW523MFGew1K+wev5Plib2hSJqivMymCE/azAKuDZiORcR8xOjlylyxJWUTSby0lRSksCrsllgwca26iNHIhY4r4ZTMkjsZQziahZCWSSHAWHbdNrNzgnFM1xLfCVQVSlJUzoWQSCTmJJJLkMS5OloORHT06UBkgJHIaeUSQSDR6PR6PRxp+aqbFpSpSUTgMyphzLyglKGls3dKtQv0SCHi0iqo0zM2cqDt9ckOkOE9xsuZ3UQVcho6oJz8o83KBonGzD8apkTJinCQqbKbMla3QlM4LykS7KJVL1CXYXEEJmM0rALUrMjKSS5WFBQCwGQwLZgfSDaOdUfswQ0eLFIYEEADXcBib84zijUPXz2lUMyilaTmQM+dRcoWx7qR3XKS/pPsIrKVQEEliE5mBzC7TAkKypZKX7JmvdTtssJlBeVCArMSzC72Oj7kx6ppUiXLmAsFBlORdQBOmrOGvpHLqg4yrwO+CyZaFTVSSnslTFdmQL5A7OdX7yS3MQzysOUqUmYFy0uotnmBLswV6XWEzCklFNLsQSpS2YgkK5DwAbyhpqZeaipyA4zTm/iTfa8A0iqD0Ck8PHMsKn0gLkpaplv4KD8opzcAn+imoo7aH51LBbUb7QSTwomaBmDEadPCL1JwChIuH67xyaDpi1L4IqFkvPpbi4FQgh+dovU3ybzQoETZDWf6VPj53hrpuHko2fygtKoEtpGWglFi3hvC82WvMZkh9P8AWpgwrB1FN1yv5ifztFydQIF4qVMhJBuxEcpJGOLBnE/DYUhE5ZCzLOV0qSruqbVJDG7+SjCrULUt0IRLUgWCcxCj4sGLdNIcK6d2dDVK2T2RtyCrt1hGOOtlKQA6gCClmBI7z7eqAyxfK0RZO6LlXw9RyJy5IrpiFpOVQFKpQBGrF2y7vHArKFRyy8Qm5k2CvmkxTH6xT9ULO6mdmbSJflDpQj59PdAUZnZJZ8zqKSSdrIBH7wihwbwekISuaLkOEn2P1gpSS8FGDF56GDD8NpGzGrmrV9pchb/3jF4YPTK/3pX8lb/1RZpMJlJuEj1QYlyEDYQKyMe4AKXw/Tj/AHlX8gv64snhOkmJYzFFWoV2agQehgjNy8oqz6jK5juf1NUWtplukXLymnM8zJgStQKpZSSEEHUWKhZ9yL7R8lzkuyVIAIsAVMpKS6ipvRy2c9esCpIzzQsekJc5jyPYzA/jeKOB4mqdLQqWppgftMoT3F5U95IULBQvuHB00h0Z2W/Drnab3+e3t+MlxmQZ4MyWR85lXQ184ILov6QIGl/rQDXKllJyOxOYZi2Uj0k67HS5LNBGdVlSMrTEzHKCAr0VsyAhrnKp1dQSNzFKThYq6Ylfccgy22bNnSzX76rEnS20LnHkyn+IfDqXw+/6f09fuvdPtEMqemwWws3f5aW5jlEU/siQQApvR+GsGBTS5QCSO1ys6lZSpJGwCRb1RDOxkBsrLBIYJSXZ3JJa1vdALC/qfMLAwApec5ipZG5LlJvsxsfGLMqSyhNlKDjvOptOelz4xeqcWKCFKQAhQO9yWcAItZ2cm/KIkYyAodopKVM2Vw9wAzOAQzi5v4QXy/c35D+p8puKpsuTMlBMplu5yAqYi4DGwbpFrAeOJshAEmTLUWuWVmIA3y8vCBQoEKTZYSt2SAxJDH0m3J6gD2RVp1CStImukAhRYgKILbpPJ9DtHPkhMlKPZp2G/KBMmS1rNMoBBSD3glyp9M7W8HhgoscKwCuWUvyUFi2t07QgUeKyZ9UhCSpSSQ4nLzd67FIU9wNQCxHK735sgIqECZLzJKlBYkghDsMq0nMwcaoPWGqXuMUjQFVKQnMTlB+1aBKuK5QLEK8WgBX4uougFpb2GumjPdukCptQpWgcco1yfg1yHYcUyuvnHoSEgnQb8o9A8mZzZiwUUqZVgfz64n7VITocz2L6COJs3MC+5189o4RcAAX/ADeDBPqZhMdBd/GO1y8rg2P53j5NmOkAJAI3GpjjCalVl7wUQtKnTdmylwY6XNBEwqdRUXBLWzElRtuTFQqv4j27x3RsVpTdlKSDdtVAOI6gktjXSV5VJlEsSlJR3dwlmI/Wa993h5pQTRUo1705z+8mAnEVFTpTJ+by+yShagsB7qBAzE3uQHeD885aSm/am/1JhDkmrXX/AEvUHB8ZdlynmBMEpVeIWpcwxZlKhdjqDZrY5FbFIaax7JHWcXplYCIpVCARYsY+ZOUfZoZMcEivTyVTKSqlgAqUUAdSSpteoEZvisqbKmGTMSQpCgFAhuVxq4IuDvGoUkppE0gs6pRBPRS4zviWcDNBWSZn0YJd7hnB9cMctxVEmfF6XP3r/VnPFlKqoxiZKclCZqlZXLB1AlhtcAloeQUoAGYDzgFU0rYrXTORYfvKJLeQivXVVJ6K5rKNrOb8rQvJuTKcdKCGmXUvpE6atoVMEBCsqFZkm4L2i3jGcBnhVjBklVyDbMkeYi2aMKFiCIz2kTTBX001lcn+POGChxKWn/VTHHi8GnoygtQUmWaBtkmj/wDNUZvR1SqOuSLZVEpBLsHuC40ZVwevJ41KgqAtT/qL/oVGT45LSuoQJgcJurqkX84bHwdjm8c+SHipxREsqmJAUqcEjKQMwUl7FR0Gg/dBvAvEMTC1GUZoScvoodnJtmUL3Y20a1tx2JYjLWhivKAzHQ+GlrbwKlIlurszmKgw37url938oeKy5HkdsN4hWKCs0pmSkIOZwCVFRcj9VOW/VoozMRyHKFgnNcgMNblkkuSqzH4QMpqScoqHpJYjLf2+BEWpmHrYOfE2T7XclydBGsRRDVVMudNykrUq5IKHSbO3pd0t+MSzVolkJzlJb0ZiQq3IEjN74lkUiacqmgXTmuftWDjrc36xImpC2VMIKAQGIDF2AVf7PujKRtnvnQlhGdbFbBIAPeJOUeAJsHMfaekVUJSHzZc6SSgJykE5UpPpE7H9roYkRWnIpCmUgOEahQuGA/eAI8OsWZOIKKgx7xBzde8HI63Ko2l0BJX2VJfDazMXLzMUMUqY3B0L7dYb6GX2KAjNmA3Jv59fCBlBiSu1XKWGOXuzNl2Dnnq8FkS0iz+ZD/GESjxZLKHFnYQNyDfX74983AHPoBEPZBJ1J8dGjoTdxHbBO+zVtpHo+GcY9HWzaMWVLdyNtRyvHCJLpKhYgsOR3YxcQyVHvKAIIUGY394dogpJRUnLbWxPNvuEOs4uYdMKxcpIDjKpILA3JD6F944mUhf6NNtdQSI+/owrbIyVNqfrdI7ks4SEETB6SS4P7ragwD+qBB1TQqlqTm0Vd/NjFmfTmUpJHeykKBZnZlebGJ8ZmJUkZUKRlsxffrFVdSo5Mw0AKdrc+ukEm2kw4vo1SqUFy5ZSO7MHaafa73kxMFMQR/otP4zPemAvBOMS6ilVLJdcm1+S3IUOj5k9GEH8SkPSSQOcz3phHHjZ6c586f55Aa8WAsUP1cCKM/iMJPoqA6X90Bsd4fnKUMs7KjoCPbAKXw9OQVEzio/V7x9rwCVq7Cv2NBocfCw4LxYqcVyh4VsBpZoUnOxfVoZeJcGJlAIOUncQKTCAVVx2EOCoS/G6vHKNPOLeGcWJm+iszOd/hC/K4KQFArC1kb8/GGnBsAlyznErKTudYNpJaZq90NFOnPSzLsM8o+QKoyrEMT7SeVBeYGYSnk2azOOUaViFWUYdVFNiyE+D5g/qjLqSmTmFxqNB1FoYqpMh+Jyf0/ng0mTh4m1teFO3a/f7Io1XBSSMnYd139IgPo8MOFygirrVnRU8t5a+T28oJVOKgBhAS7bK8a9CsHcNcMIkgBKQlKXsHNzc6xer8HSo9YGSeNpSCpLvlN3+MWZPEMqblVKXmJ2EL5IZwYtYjwQFDIqSSkKKgUqOp1Lm8T4Z8nsqWHCVyz+0T+EOlNXhQiOvxBKRBvo5J3oF4dJEpbAv3JnslqMYvxJipVPITyA9v/j1RqCMYC6ggH/ZT/ZImGM54EwwVVUZix3ZYB8VGw++Dh1f54Aa9Vfnk6o8OK5YBHeLv0+PWJpODqSyU5iOli/N9tY0uThSL2ESDDki7CNTf1CcY/QSKfCVpDqUrzJt5aGJZlHlDh1GxDnzhznUYO0Dv0CACBpBGcUImLKmkM1luR4lgb8mAgZNUooUl2PL89IbcX4TKjbzZRA8W0gXU8JzNUgljcOziN5C3j2LdHiayooVr42dteu0GqbEDlue8DmfwSX9fwgTXSlS1lC0FJ2I0D9RbnaJaOn74KlPZTDcnLv4QxUxEk1oYKLFs2Vzch/Wz+3aG6TU5k218OkZrInfRAhgoN7dR69odOG6vtJIVzZ/IQE9IRk6L02Ys3J9XW0fZU47Cws5Ec1KHe7jo4iKXLZRJP5eBtNEpNMlLJdh6zHomQC2sejLNszedSJUezKe8XIUkuCdheB1MhswvqbtoT3fgY0ZWIo0yux5D2QscNSUKqJ2awYlPL0jfxb4xkZOnaCXRZpZyGQlCDncd/RizEm+0XK/BUz0S8ygFh+8k94asxGz7GPtVT5bBWbobewRXkU61rCZaSpVrJckfwwEYu9AAuVhqpnayZk3LOQHY3ExIDgjrC5Jl5ikc+e28auv5LqmpKFgiQpNsyyXa+iU3fxbWD+D/InRyrz1Lnq3BORH8KLnzUYrgh8UYvg2ITZU5JkuZhOUAByoHVOUXUD8I2qolTUUdN2yQiZ3ypKTZLkW1NxyeHDD8FkU6WkSZcofqJAPmWc+cBOI5f0Ev94nxcEn1wGSqH427FlgqxAjkYLK1YRRnVBTvA6qxBa7JLDnEfJI9BK0HxSAFw1oLzl50pfQXhYw2amWAFOFE68+hg6jEU5GMMT0CkQS8QlGwIJjubUhoWcZKEKMwkJc25udgNzFiiqCtO/ugG2NpVYVxAvh1U2ryj/eX8IzikcLTmYhRANw2o1I3h1w3Ee0lVyfqIXTIfq83MfWW8oWZNEROYpsFBtBv+sNH+yXhy1r2POyxuXIfa7EiaqqTZ0ziLciLe6IEVozfSFhEeMVKZeITk2+kWq/6w0B5ln9UR4jhCKhJCn02JB8bQqf6i2DuKsH1lbRKWSVEF+Wvtg7hU6lCXlLRmPkYXMO4dlSwU53/bS59e8TT+F5Uw2WXO6A0dx/wVPGvf7hb9KELIHsiSQVT5qUF8ous9OXnpFSkwaXTJ7uY21UoqPthmoKAyZLqsZpdXQcvVC0rYHLiiGpwyUoqnBSUGXJnBCEpAcGSsOo+BcQmfI9TSxQzpy0qUe1SlgW1T4Qcrq8icE/bl1I8k0s5XvaAvyRKzYVOA2qE/0kxTDcP3JZP1/n1HdGISdpUz+YP8MdDEpJsZS/5n+WKEtk6xKJiFaaxlsbwRc+eSf7Jf8AM/CPn6Rk/wBkv+P/ACxXQgbmJAlEFbM4I8qtp/7Jf8z/ACx0JtOf9kv+Z/litOkja8U1loxyZ3BP/wBJMZwelqZM5HZrSpMpa0qz6FCSQ9tHjEFzSktukN5bxueHDMJ3WRNH92MXx+lMqYX3Hsgoy6EZI9g+hqPpDqxOg8QRGhcJ5hTvqnOoXPX7ozaUgg2309e0aDwxV/6MAWcksRf3Qc+iHJ+kNTcQIOhMQzKlWujHlFeUhT3L+cemzyHcluX51jkkiSy3KxC2u/KPRQM09E9G/GPR1HWXsB4Sr5gtJITrmmMn+rveyGDAPkgVLWZk6eBm1TLS+7tmX/hjTAY6aGKMSlQSAFPwPSJ1l5zzWSfw9kFaamlymRLQlA1ZKQB7IskxUqZagoKF7MeflGvXQVUfZ8z6t8yhbrHUlDD3+MQ5M6wpiCkWfmdW8otgQt7ZqOJkK/ElclCJaCPTXMAPJmhmqKgIDk2H5tCbiVCaiXJUczGbNNtcpWGbkwHvjJrVLsOLp2K9bTuSIWKzCJqVlclZSrXmD0INobFpUoPlUDfY825RGiQTYpU/gYh8noJ0L0uumTEhK2fcEbu1oJU9OsJLrACer+qJ6nBcxfKp+YBjqRgVw6VnyP3QyK2OUotd1+wPlYV2s0TFOcoYcn5iPuOYmJKRLln6VYOX9UbrPw6+EMkylKEEhJcCwYi/qipgfAaTMVPqM06aQDcEIBNwANSkDnDVDk7QnJlKXCOB5KOqlpdZK6cnK5JLrJdru5vFyt4fmS5fahDEEC7OCTsHeNIo0PJsMrhOgbTW0R1eHCbKUhRYKGwuC4IUOoLQ75NkfPZg3yhhacRqi6iO1JAD2ZmI5Ec4PcEcTqnpKZqWWhgVbKfQ9FdIP8Q/JZMqq2dOUVJlrWTlQod4WY39G2usTy+ApkpGSVIYdCn1klTkwnJfhFEHGuzteDSlFyT5GCFHgICcyO8OpEA14FiKbCnKxscyAfPvwboKOulyEASSFEOoOksSTb0oTT/tf2Gpr+5fcCzqjtqhEhF1FVxySm6ieTD3w24sMqLt6NoiwLhZcufMqZg+lnBIIDd0JHPck3PgIJYvg6pibC42fWNjjlxujJ5YuSSejJjWdpiiUPaXTVXrXTzf+0D1xQ4BqsmE1LKyAVMoEj9hXvtBDD+C6+nxGoqJ0oiQJdSe0zIZjTzAmwVm3A0gX8ndL22E1aedTK/6aooUXHHQtzjKevYp13EExBdE8EcjBXBeJlTLHXpAavwmUE5V2IL8i/juI54awB6mWZRU2a/JvGFaa7H1JPrQ41mLqlpcvC7O48npV3UhodeMMDeSMvpARl1ZgpzspQ6xlU9mvfQ2UHGtQrUIA8YLUvFec5ZqB0UIQpfDxf8A1rDly9sE8NwaaDZWYc9o12unYtJ+UaVggBVNbQyJn9MZjx7Q95J0tGm8MS1ZV5tRJmD+7CZxdhqpqpYSkly1usatUwJK7Fjg3BkrnJXOGaUg+jqVnZPhuYfa7H+2lzpRkIldijNLYAEZSLWAAdL2gPhlPNpZqUJ0sFWHeJDve/Tyg1i+GuVqTYzgkKtsAM3rLe2MU25DHCGPDLmrta/yK9RUjQHx8Y+JmlTkkkn3QQ/9OF9Yll8OK+37Ipc4VpnguIMWoPr7Y9BpPDx+17BHoH5kfqdwZtgj6uYALxAqc28D60LLLlq7ydtQXtoYYropL8yassEhn3O3lESaRZSc6iVa/hygfLxtTkEMSQE5rAcyo782ghXqUJasp72X7nMZpmHVATlD319+n55xbECsGnEoD7Ej/uf1WgoFQEWGijVoBmAKDjKWDOHe5tAzGa1UmSBIcZVBgEg21KS/MPfpBfEZZKe6HUCD7Q/sijiaQpB7LLmdiHYMCxBbkdPCDlqzEJSOMarOpJmmzEOlAsXI+ryjtfF9V/an+FH+GAmOTCmclRGVwsMdmVmA9SoozsQAiKUmnVnpQhFxToZv/W9QPSmnxyp/wxNSceTFvlnFWXVkD/DCDNXMnKCJbuosPE2tDrhfDYlS0Sxc6qLNmUdVH87CG4+UvIM+EfAVkcQ1S79oRyGVPiX7sM2GVUxSHUok+A+AgbR4WydOX590FqJGUdIsjGiWTTLEhZJKVF9x4co6Mj2x9mI0I2iYGCFlRco7Ewt4jKIURmV6zveG/LCxjavpyP1U/H4QnMrQzE/UJleFF2Wux+0fvg9gMx6eWCouEsS5exO8Dq1AlhRVdySIG8KY72syZJ/eQdiLBQ8ixiBKmWtWhhXxAsns3y5Rq+t/fFWmx2ctiSW8TBH9Ay0kqa51gbidUiUgtlAAueg1fwjHy7bOco9JGZfKviq1VQAmLA7JIUApQBdSze7G20HvkelPQVX/ADEr/pqjOMer1VE9c0uyj3f2QGSPVD/8ldXkw+r2/wBIk+1Cx/2xctY6ZNd5LHKpwqWr0kgxxhNCEzk5RodoFVuOtYQw4NUIlsRcliS+paJ07Ly1jyCVNtASbgMqc+ZIhhqsQQoMSBC7jmKJklJll+YjW0ZVkaOB5QLt5RfFIEBgGEUqXiYLS4LRKcWCt4y0d0FsFLGb/wDTM90Awq7na8EsBn5lzR/wJv8ATA6Sg5khIBJIFy28c+kIk1yYUkYWlac7OqxBLgAdebRXqK5Ds4OW3tuYL98hlN4DT17xwMOQ3oj1CAeReCTP8Ry9K6BC6pGrCORVp6ecF5mFS/shvCI/0PLNygX6xnzCXmyiiuXsZP8ADHoJJwSX9n2n749Gc0dyGZQLvZ/XFiXTknl10eI11KUpJ1b38oHya9alZvqgs+l+Q52iuU1CS2xvYXn0AWGUw8Nj0eIBgMtyVFS/2lfdEP6TCRz/ADzjj9Op3P58Ix5Ivs7iFZVKlIZIa+0fQptYHysVSfrRYk1wXYi/3bxqkpM6mjutlBaMpJAJFx+dIAzaObJJystJ9IOxs9xm0MH1mIJ5ceEMcbNSMm4wmKzB0Ze8VC4dmCFAtz7p8jC2uaBdZASLXP5cw68eFiBzZy92Gb35vZCUJeaY7BgN79S0R5FUi7FK4UNnyeYcmaVz0l0oORJ/XIDkeCSP4o0WmohnNtPz7vfA7hrCuxpZaAAFEZjZu8rvGw6MPKGKRLb3mL8ceMSWcuTPplRIhP59sdKTHwQwA7AtHxBa0c5mP55R9LK8WjDCSM+xzFsk6co65iL6AJttfbQavD+DGQ49wvUfOFqEwNNnLKO8WSSotmcMLKts0IzJ8dDcLSlsGY1NmziCoBvs357kggHS0MnDPD6pctM1aQlSvRFnSnmSN1a+DRWwrhqpVPQmaQJZOYspCiQNRa4fq0P1VKdLfm0Jx4u3Idly9RiL9VULPdCTCrxthyzSzC5JAch9gQSPU8aN2IaFrjOnelnAamWr+kwlx3ZqlbPz3VSCCWhm4dqzJwqqXyq6Z/DJOBheqagN+SYMUZfBaz/mqb+idFq2qYiT4u0Hqic5lkHuli/52i3WVy5RCpZC0EXCVaHmIXuEsQE2T2SrlFvFJ/LRbky5VOpSZrplqLpUH7pLd0ttEvGnRdGXJcjyq+fPUyStI35ww0eEZZbKzEtqS8B5S6U5z85AG3eY/fFWtxBL5adU2aok/WUAzavyeBXsjOX0v7EkxZlrIdnMEJFSopd9NYD0uCTB35qytZOj2HQQXDJDc4CSp6Ot+Rs4NnOZv/Lzf6Y4ThIqwuR2ipedLBablJBcEXG4G8VuDpjGf0pp39MFOEiygo7u8NjqhT22cYJjc+ROFFiKfpmeVOHoT0jd/tjceuGYLOluu/hpFjHMIRVyOzVZQOaWsaoWNFD3EbgkQnYXxKUAomnJMT3Vp2cFjlf6u48Yd/LrL+nTIcuLjtDOrX8NWjmXOLtozluf4RWo69MxJyrBIILAudYlqUEDW+rgtd312iDLGcHUlROS/OVDQeuPRCkFVwpPq/GPQNNnUTTq0ZrgkCwA+sevSIaibMW2gtZ9AOQAtBGkoEgPMWkHk7tz03iRcySn6wPk8XceS9TKOgUimUdX+88osyqVIvlv1j0zGED0Q5iorGFEsEtArh1f+jdl4htr9H9rR9RUPZyOuuntED1Vh+08RLri7D83hul2cMUmeVJIty11jlNQADsNhy6euAUrEVILnzAjmfij+st4c/XBKSWkEkB+O5/0a/FJ9RH3wj4GFVFQiWgd0KBmK5IBBV69POGXieiXPzJSpk9komzkkEkAchYPEfDFKJUhJllOZfpkh+8CRltsPvhfHlK2PhOo0jUMOqgpag+wblzPvEGJYjOZOKLRqyiD9Qsd7gE38Hh1wnGO0HeGUuwP1VaXT9xitMS4hVoiWoJBJsBEpWGfaFLibGie6iFzycUbjg5OiVfEqlTMqEu5ZIhhAbUcriAXCuAmWO1mDvqFh9kH4n3Qwl47HdWw8rjdR8HStID4hQpmApJDg9H57wZBigrDHndoS4Ld1txZ35R2SLkqQuHG/UV8Ow0Sktqo6npsNdBHVUS2mpHxi5U1qJYJUWAhencTImT0yUH0sx8QA/3Rzaiqs2KcnYRJtAvGabMgjmCIJIMQVqXSYka0OWj81VlAQsoCC6SRzNidhDPhPD01WE1SMhBVUSFd61gmc5EaHS4GFFTISgF3WwBUSS99viYYaPh0CQtDpTmUguo7AH/FFkYukxc2rMIp+HV0yu0dyLHVm3hlmyAtANrjcOD4iNCrODkH0p0nfVTawGp+EUMU/PKQtsJlxyGkLyQ8obhyqLM+mYRLCn7JD+J90EqKWAGACRySG9e5hom/J+CbVtN/H+ETyOBUp9Krpj+/CGpvoqedV/wV555RXWmG2fwkj/5lIPGa3wimvgfNrXUbchN/CAeNk7yJsi4MVmmT+Qppw8XSIKYBNZxuLxLhWBopUzlmqplvImJCUTASSpNmB/N4GUE4S++ogBIdROjdY2noJVuhhreKUSZSlqPojTmdh64ypGKFa1LVqoknxJcxXx7G+3mnKT2YNuvWKKJrR6nw8HBW+yTNNSdIdaKrBbVxoQWI8CLiGakxZYDLT2gIazBfmPRV5EHpGfYTXB7+34QySK4t1OkVShGaqSslY4SK6WsOlQYWIuCCNiNQehj0AexQtitKVFtVAE+FxHohf8Pw+51DeuWnQDzdorTKcfkiI6zEVZlJDAAZtH8ukURWlRPkfWHiVpDEW1pQLlrcjEE6td0oH4RBJJUCTzaLVHKDP1gVC+mbZFIpyLq/PjEMycEEqOg35AfCJ8QmmwFngPVTAXSRZnNzdrtGZJLGqNSs7FUZgzXCSfAnw3A6mOytbMAcxsAO8fUBsL+Uep0OHN39kHeE/wD3CuiNf3toCMfPljE7dAyl4dmzVS0rlzES83eUQRYd578y2u8MMjgqnkKUUZx2hcpUp0vu1rPHPE2MLkzkJToojfxi1NnKmoTdiFA+1vjBKSTpeB8cLSt9MjrsESEHKgH9kB/Ln4Rb4ZQlVOUt6Kj7WO+2sXky8gDkqPq9kV1Yqp2a0ULI12Lcb6KWKVCpUspzvckeGw6+PWB/DmEqnL7SYO4k+s8vDnFSZUmonhKrAqa3J2hnq63sk5JaQkJDCEJqcuUuh8k4riu2EKyoCElzCpiXEZshBLeJPx9kUK/E1qJBMFOGMLTl7U3LsH26jrBubyOkZGKxre2HeHwoSnWXUS7cuQi9UzsqVK5B4qTwEoFnc829I9Ot2gXikszM8lSjlyefef3MIetKifjzlYG4uxVpkuWqYgqUFFKUqYZg3dLHViW8IWuEqkzMQJIumXMJHJ8qdNdzfSC2K4NLnyUuMpACkkO4VzEF+G8NTLpUr1mTC6lNcgZgB4W9ZhE8Tb5MpuMI0gugxzNQVd1Ov5uY+pgjLlBILbB352eOhDkxEpcQVLwxkEJPo+1wSX8fwjiXOVoRrr0G/n8fCCVQkiVMKSxAzAtyv8PbFfMJktMxmKhcDwP/AIixKtCLvYAx0MCdj8PxjDsS4hXIr5xHeS4QpP7IAcdXeN9xyT9H4Kb3fnyj8xYrMzVE0neYv+owDVvZttdDzI47kHUqHQpPwi2Ma7UPLVmHPbz5RmShEsieUl0kpPMFvdCnhXgYsz8mlIBN1Fz7otSpcZ/J4lqEj03/AGkpPtaJF8VVJHpgeCUj4Ql/DyY5Z4IfaisRKTmWoJHXfoBvCfjnFC6juIdEobbq6q+6AM6oWsutRUeZL++JKe/SKcOFRdvsTkzOWkXJZaLkmW8U5SQ8XUzCkWi+JOEZc1KN7wVoa0J76vIc/wAIUxOu8dS6sqLnaD5GUaNIrUkOdY9CxKm5Uga2j0FQJ//Z"/>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data:image/jpeg;base64,/9j/4AAQSkZJRgABAQAAAQABAAD/2wCEAAkGBhQSERUUExQWFRUWGBoaGBgYFxobHBwcGhgXGBwYGBwXGyYfHBkkGRwYHy8gIycpLCwsGB4xNTAqNSYrLCkBCQoKDgwOGg8PGiwkHyQsLCwsLCwqLCwsLCwsKSwsLCwqLCwsLCwsLCwsLCwsLCwpLCwsLCwsLCwsLCwsLCwsLP/AABEIAK0BJAMBIgACEQEDEQH/xAAcAAACAwEBAQEAAAAAAAAAAAAFBgMEBwIAAQj/xABMEAABAgQEAwQFCAcECQUBAAABAhEAAwQhBRIxQQZRYRMicYEykaGxwQcUI0JS0eHwFWJygpKTslOi0uIkM0NEY3SzwvEWNFRzoyX/xAAaAQADAQEBAQAAAAAAAAAAAAACAwQBAAUG/8QALREAAgICAgECBQIHAQAAAAAAAAECEQMhEjFBImEEE1GR8DKBBRRCUnGh4fH/2gAMAwEAAhEDEQA/AM8IIU8MnDfClRVBSpYJSlnukG7sO8R9kwvrPSGvDqz/APl1KgAMs2nFm+zOufMwl7EIHT8OUCsBTkWZ3Nj46mKc5cyWrQoUfWAY0b5FEImTJ6lJTmQmWEaOyivMeb2SH6w5/KNQyplBNM1IZGVQO6TmSHS13YkdXjFDVs5Q1ZlOF4FVGUaoGYJISVZgpJcJLKUxU4uCNIBYhiWcjvOPABjprzhn4ewgSxXFEzMk0c1N7MSuUz+A1hNCFI7oDkuBZ3dhYHcwKUXtAuKLkoLN1Aq0HpfnQRHW0sxWVgX0udBzPIdYlo61SVGWtZS1ikh7tpsxeClMqUrMlWcqIBCklwkhTl0kgKcMnUMHN4y2mDTTB+ASgETUKkypsw3SZi1JKWDd0DukeMQSq4J7yUplrB0U6gdXSc1iNPVDFLwA1JCUJWFAA575rJuSdAHJbTW0FcO4QlhQlzllQQHKRfUbgfGM5N7HqDkIVNKzd4qa5fxfT1RzOQoK7pJA6aP538Y16l4NokpATKCwwYlRNn1F2Z9xvFPFuGEEvLSoNoxGt7F+8B+zBWN+SZpQUsyZYbxPXZpLAuCBobW1c6wTxalXIWkLSUJIswBHrtd//EV1oE9kkqJGgbXoHbrvC23dvomaaeynUUg7qs6QFjQc/gekczqhTFALgbvcnz2ieswVWRdsmTQH63URzhFJNbOJdmusgWHiW+MbaqzKs+UdQpOcOe+kpvex1ADxFNwsBIUXUQU90EMQ+hD6bR3UYgDMGUMpKu6rmORJiNcmY5KkqN75bkeOWzGCtmKwpMx0ldLMXJl5JMwkyZaCju7kl9b91zbL1iPHuJlT5c9GdCZS6ntMpBM0hmT3my5EpDM/sgdLpFXUVEJ6g+6BdXNJWQ7h7eqGRk3oOOwrIxBSgrOQp7BSlF2AYB9WAA6Rb7E5XSULbqSr2QBRTnKmz5iyeeraQz4dSISkIIUVAAlLFKty+vnCcmto6USsJayMxQQ17fm8epcTmI78lTC6SzXBFxe5tFv5uqUTMQp0j6zu/IGPSlSzmXlB5JHdHgQBa8CpC6KdRiPakdoFKWqwJ72+0SnB1s4vzS+nsf7oIpkAIDpAzHuLNgWAcBnGYHfW946RNKVnK6hs7BV7MSCQbdbxzddGAA0YJBBYHZwT5X1iquqZTIJLEsWIPSDszC0i6ENrmdTt0bf8IFVEtASpaUlR0OUFgSDbo7Et0goys1BnDOI5c3KitM2aEEZO8LMAMpzGybA9WEP+C8TUglmVKTLkgg98BwCA5WSeQ67RkdBPKCUrQc3JvDWGHCOG6qdPACG+sSooFiHsCWJKSbetoZtPQxNroZkcSzJU9U0VBnMA6cpyqQbBdiwbVtesTTaeqrS8kkoWrvTl2TZJsJaVEtsxSA+94Ny+GRTIKpKRL7oT2ix2hJa4ygEpSS1gbEPAGeV0yMkqkmS1KSFKUkzJlwXExJcgNfV42q7N67PvEPDIpgpc6oQEqSAUJdC1h0g8wq/SBmJzKZBQKVJQEDMqaFGZ6X2izFTsxGhiKonpqVFcyaVTkhLFSXBAPRiCNWbnBPEMFqfmoRImhYmIBKZYZy5UZeXX0S+ggU76R3fQt0uIpUSlWUd4XTa7AE2HRzsS5ht4fxRaGlS1SUrUQnNlOcAk6OWLH4QtYBwvOm5VGWQlZLLyqLZVFBcjTvDeNdwDAk06B3ZYWQMxQlnLByefjGRg7syCdhOSkhIBLkAOefWPR3HoeUH5hSUrBSkkBLuAHDdT4wb4exmXTSpsmbIRPlTVBYeYpBCkJLDu7ByXfeA+KYUmQlxOCipZARlIVlZwsn0TezbRQmSVhL7i6QdSWu/Lr5Qmq6ZMtGwYX8m1TKeplVQk1Cg6UIS8sP8AUWS+ZLMHy6h7xZHBuIVctSa6rSGIyIQhKkHVzMYJfpy1glhXynUc1Pc7Y5WB+hXYtppBCm48pFrydoUqylQC0lLgByUvrDfT0N9PRlVTVHDzOpF06O2MtUpc7Os5kLZSSA7aZQLDTxhUWHVu+0HPlBxqXOxBU1CSpCkoYqBGiWNjyMBziqWZSHJ90KlfgTLvR6kkFLrAJU4UL7jne8PWAcMGekKnJTLQCSWSkZipWbMMp1ZkgmwAtCvw5QJrKhnyJR326ApDP5xolXXZSJaPRe7cktYdLRltdlGHHe2XK1QkSsslISn7L3J2c3PneF6XLSzkFQPMjOndypBBLfaF9C8R1WOAzASQqWU3HIHfqOvkWYGOMQrwU5pXpC4c+k31TvmbQ/i4liRcw3E8pyFWZJcBSmdKmLFWliRlJ3cE3SYJ/OHSS9w4I36P1SXT6oRMUxXNlmp3sqzW8NAfuPkSoeIh3STdwlbciGzeweqCTOaGynqBOlgLA7wIUCAQVJJT7W9o5QFxjB0S0ZkJUtKWJSVOU7NfUMd7hou4dUpUsofS/rcP7PZFxS8pvcE+/XyZ4NxUlQicLFNE+UAHBuGY6A32NzpFWpqFpQWSlNmBIIt0B6xxxHOVRz1BksplJUq5Uki1z0DeRgTRV81SsxcJDOrISGJ0PQxN8t+SJpo8cPWfS7PKrmQL+F4sTpRSlJS4KdcgISQeT6mCMrEELICezCgdSlx5bcorT8PmLL9oktZSljKlI5Ka5UdAkXPtjrbZiTk6QNq1lTlZVlfdgb6ecUKfA59Q5kyZkx90oJFrelp7Y0LC8GkymWRmUBZcwDezgKJAtteLk7E/+LOtcZZikgPyDgeTNFENHoY8EY/rf2BWJ8NVOWlEmhSDIyKUpJQMxSkBl94F3ufCB0zhqtzFa6OaJilFS1oCVOTslIUWYeMMKMdqUF0TjMH2ZwJfWwWkAj2wxYXxZLnkoJCJzF5S7KNv9mWIWDzFwweCpNUxv8tCS9LszmbPEnvTZU1Cy1piVI6Zg4YGO1VMkJyhCM2vdUbn9oe6NZRWgpbQEfXuC4sw0J1gHivC9PO7ypSUKb00Mklm+sm5Ts5BhbwLwxb+DfgzqZW50gFDpSWLgKbkwJuHF/KKNXMCSkpXYDLkULq56dOUME7hZCVLYkHM4ukzEAAH0AQOzLvnbUbRJhVEqUpR7k5JstBQAAbEhjdtDbrCqp0S5cMscuM0CqWXMSmyiRYhLgFtfrWta+8SUUunXP8ApxNlP3VBKwVFQLFVyySz+TtE2NcQzUzTMyISUsEJy5kgAkCznr7IrYThUurKjOnzJcy6iAhC8zhw1wdbMATYDWDgtiYr6E1bj6kZ5KVkyHIax0L6l1M7amGbgfGaaQntJs8OzJltoTqXa9gPKEqs4ZMiVmmZ1LdgAlSEh2yk505nZ+71F4hRTIAWmZmzAOAgM7gM1rEalBA8doN6YW07NnRxtKmrEuTdRUzqsL2sAcxglRYUqUhYTNLquAwZPMJBdn6vGO8OThLP0YS7j6Qg5gC7lsp5qBN9o0DhCvmT1fQznlI9LMkfW2sASrW523MFGew1K+wev5Plib2hSJqivMymCE/azAKuDZiORcR8xOjlylyxJWUTSby0lRSksCrsllgwca26iNHIhY4r4ZTMkjsZQziahZCWSSHAWHbdNrNzgnFM1xLfCVQVSlJUzoWQSCTmJJJLkMS5OloORHT06UBkgJHIaeUSQSDR6PR6PRxp+aqbFpSpSUTgMyphzLyglKGls3dKtQv0SCHi0iqo0zM2cqDt9ckOkOE9xsuZ3UQVcho6oJz8o83KBonGzD8apkTJinCQqbKbMla3QlM4LykS7KJVL1CXYXEEJmM0rALUrMjKSS5WFBQCwGQwLZgfSDaOdUfswQ0eLFIYEEADXcBib84zijUPXz2lUMyilaTmQM+dRcoWx7qR3XKS/pPsIrKVQEEliE5mBzC7TAkKypZKX7JmvdTtssJlBeVCArMSzC72Oj7kx6ppUiXLmAsFBlORdQBOmrOGvpHLqg4yrwO+CyZaFTVSSnslTFdmQL5A7OdX7yS3MQzysOUqUmYFy0uotnmBLswV6XWEzCklFNLsQSpS2YgkK5DwAbyhpqZeaipyA4zTm/iTfa8A0iqD0Ck8PHMsKn0gLkpaplv4KD8opzcAn+imoo7aH51LBbUb7QSTwomaBmDEadPCL1JwChIuH67xyaDpi1L4IqFkvPpbi4FQgh+dovU3ybzQoETZDWf6VPj53hrpuHko2fygtKoEtpGWglFi3hvC82WvMZkh9P8AWpgwrB1FN1yv5ifztFydQIF4qVMhJBuxEcpJGOLBnE/DYUhE5ZCzLOV0qSruqbVJDG7+SjCrULUt0IRLUgWCcxCj4sGLdNIcK6d2dDVK2T2RtyCrt1hGOOtlKQA6gCClmBI7z7eqAyxfK0RZO6LlXw9RyJy5IrpiFpOVQFKpQBGrF2y7vHArKFRyy8Qm5k2CvmkxTH6xT9ULO6mdmbSJflDpQj59PdAUZnZJZ8zqKSSdrIBH7wihwbwekISuaLkOEn2P1gpSS8FGDF56GDD8NpGzGrmrV9pchb/3jF4YPTK/3pX8lb/1RZpMJlJuEj1QYlyEDYQKyMe4AKXw/Tj/AHlX8gv64snhOkmJYzFFWoV2agQehgjNy8oqz6jK5juf1NUWtplukXLymnM8zJgStQKpZSSEEHUWKhZ9yL7R8lzkuyVIAIsAVMpKS6ipvRy2c9esCpIzzQsekJc5jyPYzA/jeKOB4mqdLQqWppgftMoT3F5U95IULBQvuHB00h0Z2W/Drnab3+e3t+MlxmQZ4MyWR85lXQ184ILov6QIGl/rQDXKllJyOxOYZi2Uj0k67HS5LNBGdVlSMrTEzHKCAr0VsyAhrnKp1dQSNzFKThYq6Ylfccgy22bNnSzX76rEnS20LnHkyn+IfDqXw+/6f09fuvdPtEMqemwWws3f5aW5jlEU/siQQApvR+GsGBTS5QCSO1ys6lZSpJGwCRb1RDOxkBsrLBIYJSXZ3JJa1vdALC/qfMLAwApec5ipZG5LlJvsxsfGLMqSyhNlKDjvOptOelz4xeqcWKCFKQAhQO9yWcAItZ2cm/KIkYyAodopKVM2Vw9wAzOAQzi5v4QXy/c35D+p8puKpsuTMlBMplu5yAqYi4DGwbpFrAeOJshAEmTLUWuWVmIA3y8vCBQoEKTZYSt2SAxJDH0m3J6gD2RVp1CStImukAhRYgKILbpPJ9DtHPkhMlKPZp2G/KBMmS1rNMoBBSD3glyp9M7W8HhgoscKwCuWUvyUFi2t07QgUeKyZ9UhCSpSSQ4nLzd67FIU9wNQCxHK735sgIqECZLzJKlBYkghDsMq0nMwcaoPWGqXuMUjQFVKQnMTlB+1aBKuK5QLEK8WgBX4uougFpb2GumjPdukCptQpWgcco1yfg1yHYcUyuvnHoSEgnQb8o9A8mZzZiwUUqZVgfz64n7VITocz2L6COJs3MC+5189o4RcAAX/ADeDBPqZhMdBd/GO1y8rg2P53j5NmOkAJAI3GpjjCalVl7wUQtKnTdmylwY6XNBEwqdRUXBLWzElRtuTFQqv4j27x3RsVpTdlKSDdtVAOI6gktjXSV5VJlEsSlJR3dwlmI/Wa993h5pQTRUo1705z+8mAnEVFTpTJ+by+yShagsB7qBAzE3uQHeD885aSm/am/1JhDkmrXX/AEvUHB8ZdlynmBMEpVeIWpcwxZlKhdjqDZrY5FbFIaax7JHWcXplYCIpVCARYsY+ZOUfZoZMcEivTyVTKSqlgAqUUAdSSpteoEZvisqbKmGTMSQpCgFAhuVxq4IuDvGoUkppE0gs6pRBPRS4zviWcDNBWSZn0YJd7hnB9cMctxVEmfF6XP3r/VnPFlKqoxiZKclCZqlZXLB1AlhtcAloeQUoAGYDzgFU0rYrXTORYfvKJLeQivXVVJ6K5rKNrOb8rQvJuTKcdKCGmXUvpE6atoVMEBCsqFZkm4L2i3jGcBnhVjBklVyDbMkeYi2aMKFiCIz2kTTBX001lcn+POGChxKWn/VTHHi8GnoygtQUmWaBtkmj/wDNUZvR1SqOuSLZVEpBLsHuC40ZVwevJ41KgqAtT/qL/oVGT45LSuoQJgcJurqkX84bHwdjm8c+SHipxREsqmJAUqcEjKQMwUl7FR0Gg/dBvAvEMTC1GUZoScvoodnJtmUL3Y20a1tx2JYjLWhivKAzHQ+GlrbwKlIlurszmKgw37url938oeKy5HkdsN4hWKCs0pmSkIOZwCVFRcj9VOW/VoozMRyHKFgnNcgMNblkkuSqzH4QMpqScoqHpJYjLf2+BEWpmHrYOfE2T7XclydBGsRRDVVMudNykrUq5IKHSbO3pd0t+MSzVolkJzlJb0ZiQq3IEjN74lkUiacqmgXTmuftWDjrc36xImpC2VMIKAQGIDF2AVf7PujKRtnvnQlhGdbFbBIAPeJOUeAJsHMfaekVUJSHzZc6SSgJykE5UpPpE7H9roYkRWnIpCmUgOEahQuGA/eAI8OsWZOIKKgx7xBzde8HI63Ko2l0BJX2VJfDazMXLzMUMUqY3B0L7dYb6GX2KAjNmA3Jv59fCBlBiSu1XKWGOXuzNl2Dnnq8FkS0iz+ZD/GESjxZLKHFnYQNyDfX74983AHPoBEPZBJ1J8dGjoTdxHbBO+zVtpHo+GcY9HWzaMWVLdyNtRyvHCJLpKhYgsOR3YxcQyVHvKAIIUGY394dogpJRUnLbWxPNvuEOs4uYdMKxcpIDjKpILA3JD6F944mUhf6NNtdQSI+/owrbIyVNqfrdI7ks4SEETB6SS4P7ragwD+qBB1TQqlqTm0Vd/NjFmfTmUpJHeykKBZnZlebGJ8ZmJUkZUKRlsxffrFVdSo5Mw0AKdrc+ukEm2kw4vo1SqUFy5ZSO7MHaafa73kxMFMQR/otP4zPemAvBOMS6ilVLJdcm1+S3IUOj5k9GEH8SkPSSQOcz3phHHjZ6c586f55Aa8WAsUP1cCKM/iMJPoqA6X90Bsd4fnKUMs7KjoCPbAKXw9OQVEzio/V7x9rwCVq7Cv2NBocfCw4LxYqcVyh4VsBpZoUnOxfVoZeJcGJlAIOUncQKTCAVVx2EOCoS/G6vHKNPOLeGcWJm+iszOd/hC/K4KQFArC1kb8/GGnBsAlyznErKTudYNpJaZq90NFOnPSzLsM8o+QKoyrEMT7SeVBeYGYSnk2azOOUaViFWUYdVFNiyE+D5g/qjLqSmTmFxqNB1FoYqpMh+Jyf0/ng0mTh4m1teFO3a/f7Io1XBSSMnYd139IgPo8MOFygirrVnRU8t5a+T28oJVOKgBhAS7bK8a9CsHcNcMIkgBKQlKXsHNzc6xer8HSo9YGSeNpSCpLvlN3+MWZPEMqblVKXmJ2EL5IZwYtYjwQFDIqSSkKKgUqOp1Lm8T4Z8nsqWHCVyz+0T+EOlNXhQiOvxBKRBvo5J3oF4dJEpbAv3JnslqMYvxJipVPITyA9v/j1RqCMYC6ggH/ZT/ZImGM54EwwVVUZix3ZYB8VGw++Dh1f54Aa9Vfnk6o8OK5YBHeLv0+PWJpODqSyU5iOli/N9tY0uThSL2ESDDki7CNTf1CcY/QSKfCVpDqUrzJt5aGJZlHlDh1GxDnzhznUYO0Dv0CACBpBGcUImLKmkM1luR4lgb8mAgZNUooUl2PL89IbcX4TKjbzZRA8W0gXU8JzNUgljcOziN5C3j2LdHiayooVr42dteu0GqbEDlue8DmfwSX9fwgTXSlS1lC0FJ2I0D9RbnaJaOn74KlPZTDcnLv4QxUxEk1oYKLFs2Vzch/Wz+3aG6TU5k218OkZrInfRAhgoN7dR69odOG6vtJIVzZ/IQE9IRk6L02Ys3J9XW0fZU47Cws5Ec1KHe7jo4iKXLZRJP5eBtNEpNMlLJdh6zHomQC2sejLNszedSJUezKe8XIUkuCdheB1MhswvqbtoT3fgY0ZWIo0yux5D2QscNSUKqJ2awYlPL0jfxb4xkZOnaCXRZpZyGQlCDncd/RizEm+0XK/BUz0S8ygFh+8k94asxGz7GPtVT5bBWbobewRXkU61rCZaSpVrJckfwwEYu9AAuVhqpnayZk3LOQHY3ExIDgjrC5Jl5ikc+e28auv5LqmpKFgiQpNsyyXa+iU3fxbWD+D/InRyrz1Lnq3BORH8KLnzUYrgh8UYvg2ITZU5JkuZhOUAByoHVOUXUD8I2qolTUUdN2yQiZ3ypKTZLkW1NxyeHDD8FkU6WkSZcofqJAPmWc+cBOI5f0Ev94nxcEn1wGSqH427FlgqxAjkYLK1YRRnVBTvA6qxBa7JLDnEfJI9BK0HxSAFw1oLzl50pfQXhYw2amWAFOFE68+hg6jEU5GMMT0CkQS8QlGwIJjubUhoWcZKEKMwkJc25udgNzFiiqCtO/ugG2NpVYVxAvh1U2ryj/eX8IzikcLTmYhRANw2o1I3h1w3Ee0lVyfqIXTIfq83MfWW8oWZNEROYpsFBtBv+sNH+yXhy1r2POyxuXIfa7EiaqqTZ0ziLciLe6IEVozfSFhEeMVKZeITk2+kWq/6w0B5ln9UR4jhCKhJCn02JB8bQqf6i2DuKsH1lbRKWSVEF+Wvtg7hU6lCXlLRmPkYXMO4dlSwU53/bS59e8TT+F5Uw2WXO6A0dx/wVPGvf7hb9KELIHsiSQVT5qUF8ous9OXnpFSkwaXTJ7uY21UoqPthmoKAyZLqsZpdXQcvVC0rYHLiiGpwyUoqnBSUGXJnBCEpAcGSsOo+BcQmfI9TSxQzpy0qUe1SlgW1T4Qcrq8icE/bl1I8k0s5XvaAvyRKzYVOA2qE/0kxTDcP3JZP1/n1HdGISdpUz+YP8MdDEpJsZS/5n+WKEtk6xKJiFaaxlsbwRc+eSf7Jf8AM/CPn6Rk/wBkv+P/ACxXQgbmJAlEFbM4I8qtp/7Jf8z/ACx0JtOf9kv+Z/litOkja8U1loxyZ3BP/wBJMZwelqZM5HZrSpMpa0qz6FCSQ9tHjEFzSktukN5bxueHDMJ3WRNH92MXx+lMqYX3Hsgoy6EZI9g+hqPpDqxOg8QRGhcJ5hTvqnOoXPX7ozaUgg2309e0aDwxV/6MAWcksRf3Qc+iHJ+kNTcQIOhMQzKlWujHlFeUhT3L+cemzyHcluX51jkkiSy3KxC2u/KPRQM09E9G/GPR1HWXsB4Sr5gtJITrmmMn+rveyGDAPkgVLWZk6eBm1TLS+7tmX/hjTAY6aGKMSlQSAFPwPSJ1l5zzWSfw9kFaamlymRLQlA1ZKQB7IskxUqZagoKF7MeflGvXQVUfZ8z6t8yhbrHUlDD3+MQ5M6wpiCkWfmdW8otgQt7ZqOJkK/ElclCJaCPTXMAPJmhmqKgIDk2H5tCbiVCaiXJUczGbNNtcpWGbkwHvjJrVLsOLp2K9bTuSIWKzCJqVlclZSrXmD0INobFpUoPlUDfY825RGiQTYpU/gYh8noJ0L0uumTEhK2fcEbu1oJU9OsJLrACer+qJ6nBcxfKp+YBjqRgVw6VnyP3QyK2OUotd1+wPlYV2s0TFOcoYcn5iPuOYmJKRLln6VYOX9UbrPw6+EMkylKEEhJcCwYi/qipgfAaTMVPqM06aQDcEIBNwANSkDnDVDk7QnJlKXCOB5KOqlpdZK6cnK5JLrJdru5vFyt4fmS5fahDEEC7OCTsHeNIo0PJsMrhOgbTW0R1eHCbKUhRYKGwuC4IUOoLQ75NkfPZg3yhhacRqi6iO1JAD2ZmI5Ec4PcEcTqnpKZqWWhgVbKfQ9FdIP8Q/JZMqq2dOUVJlrWTlQod4WY39G2usTy+ApkpGSVIYdCn1klTkwnJfhFEHGuzteDSlFyT5GCFHgICcyO8OpEA14FiKbCnKxscyAfPvwboKOulyEASSFEOoOksSTb0oTT/tf2Gpr+5fcCzqjtqhEhF1FVxySm6ieTD3w24sMqLt6NoiwLhZcufMqZg+lnBIIDd0JHPck3PgIJYvg6pibC42fWNjjlxujJ5YuSSejJjWdpiiUPaXTVXrXTzf+0D1xQ4BqsmE1LKyAVMoEj9hXvtBDD+C6+nxGoqJ0oiQJdSe0zIZjTzAmwVm3A0gX8ndL22E1aedTK/6aooUXHHQtzjKevYp13EExBdE8EcjBXBeJlTLHXpAavwmUE5V2IL8i/juI54awB6mWZRU2a/JvGFaa7H1JPrQ41mLqlpcvC7O48npV3UhodeMMDeSMvpARl1ZgpzspQ6xlU9mvfQ2UHGtQrUIA8YLUvFec5ZqB0UIQpfDxf8A1rDly9sE8NwaaDZWYc9o12unYtJ+UaVggBVNbQyJn9MZjx7Q95J0tGm8MS1ZV5tRJmD+7CZxdhqpqpYSkly1usatUwJK7Fjg3BkrnJXOGaUg+jqVnZPhuYfa7H+2lzpRkIldijNLYAEZSLWAAdL2gPhlPNpZqUJ0sFWHeJDve/Tyg1i+GuVqTYzgkKtsAM3rLe2MU25DHCGPDLmrta/yK9RUjQHx8Y+JmlTkkkn3QQ/9OF9Yll8OK+37Ipc4VpnguIMWoPr7Y9BpPDx+17BHoH5kfqdwZtgj6uYALxAqc28D60LLLlq7ydtQXtoYYropL8yassEhn3O3lESaRZSc6iVa/hygfLxtTkEMSQE5rAcyo782ghXqUJasp72X7nMZpmHVATlD319+n55xbECsGnEoD7Ej/uf1WgoFQEWGijVoBmAKDjKWDOHe5tAzGa1UmSBIcZVBgEg21KS/MPfpBfEZZKe6HUCD7Q/sijiaQpB7LLmdiHYMCxBbkdPCDlqzEJSOMarOpJmmzEOlAsXI+ryjtfF9V/an+FH+GAmOTCmclRGVwsMdmVmA9SoozsQAiKUmnVnpQhFxToZv/W9QPSmnxyp/wxNSceTFvlnFWXVkD/DCDNXMnKCJbuosPE2tDrhfDYlS0Sxc6qLNmUdVH87CG4+UvIM+EfAVkcQ1S79oRyGVPiX7sM2GVUxSHUok+A+AgbR4WydOX590FqJGUdIsjGiWTTLEhZJKVF9x4co6Mj2x9mI0I2iYGCFlRco7Ewt4jKIURmV6zveG/LCxjavpyP1U/H4QnMrQzE/UJleFF2Wux+0fvg9gMx6eWCouEsS5exO8Dq1AlhRVdySIG8KY72syZJ/eQdiLBQ8ixiBKmWtWhhXxAsns3y5Rq+t/fFWmx2ctiSW8TBH9Ay0kqa51gbidUiUgtlAAueg1fwjHy7bOco9JGZfKviq1VQAmLA7JIUApQBdSze7G20HvkelPQVX/ADEr/pqjOMer1VE9c0uyj3f2QGSPVD/8ldXkw+r2/wBIk+1Cx/2xctY6ZNd5LHKpwqWr0kgxxhNCEzk5RodoFVuOtYQw4NUIlsRcliS+paJ07Ly1jyCVNtASbgMqc+ZIhhqsQQoMSBC7jmKJklJll+YjW0ZVkaOB5QLt5RfFIEBgGEUqXiYLS4LRKcWCt4y0d0FsFLGb/wDTM90Awq7na8EsBn5lzR/wJv8ATA6Sg5khIBJIFy28c+kIk1yYUkYWlac7OqxBLgAdebRXqK5Ds4OW3tuYL98hlN4DT17xwMOQ3oj1CAeReCTP8Ry9K6BC6pGrCORVp6ecF5mFS/shvCI/0PLNygX6xnzCXmyiiuXsZP8ADHoJJwSX9n2n749Gc0dyGZQLvZ/XFiXTknl10eI11KUpJ1b38oHya9alZvqgs+l+Q52iuU1CS2xvYXn0AWGUw8Nj0eIBgMtyVFS/2lfdEP6TCRz/ADzjj9Op3P58Ix5Ivs7iFZVKlIZIa+0fQptYHysVSfrRYk1wXYi/3bxqkpM6mjutlBaMpJAJFx+dIAzaObJJystJ9IOxs9xm0MH1mIJ5ceEMcbNSMm4wmKzB0Ze8VC4dmCFAtz7p8jC2uaBdZASLXP5cw68eFiBzZy92Gb35vZCUJeaY7BgN79S0R5FUi7FK4UNnyeYcmaVz0l0oORJ/XIDkeCSP4o0WmohnNtPz7vfA7hrCuxpZaAAFEZjZu8rvGw6MPKGKRLb3mL8ceMSWcuTPplRIhP59sdKTHwQwA7AtHxBa0c5mP55R9LK8WjDCSM+xzFsk6co65iL6AJttfbQavD+DGQ49wvUfOFqEwNNnLKO8WSSotmcMLKts0IzJ8dDcLSlsGY1NmziCoBvs357kggHS0MnDPD6pctM1aQlSvRFnSnmSN1a+DRWwrhqpVPQmaQJZOYspCiQNRa4fq0P1VKdLfm0Jx4u3Idly9RiL9VULPdCTCrxthyzSzC5JAch9gQSPU8aN2IaFrjOnelnAamWr+kwlx3ZqlbPz3VSCCWhm4dqzJwqqXyq6Z/DJOBheqagN+SYMUZfBaz/mqb+idFq2qYiT4u0Hqic5lkHuli/52i3WVy5RCpZC0EXCVaHmIXuEsQE2T2SrlFvFJ/LRbky5VOpSZrplqLpUH7pLd0ttEvGnRdGXJcjyq+fPUyStI35ww0eEZZbKzEtqS8B5S6U5z85AG3eY/fFWtxBL5adU2aok/WUAzavyeBXsjOX0v7EkxZlrIdnMEJFSopd9NYD0uCTB35qytZOj2HQQXDJDc4CSp6Ot+Rs4NnOZv/Lzf6Y4ThIqwuR2ipedLBablJBcEXG4G8VuDpjGf0pp39MFOEiygo7u8NjqhT22cYJjc+ROFFiKfpmeVOHoT0jd/tjceuGYLOluu/hpFjHMIRVyOzVZQOaWsaoWNFD3EbgkQnYXxKUAomnJMT3Vp2cFjlf6u48Yd/LrL+nTIcuLjtDOrX8NWjmXOLtozluf4RWo69MxJyrBIILAudYlqUEDW+rgtd312iDLGcHUlROS/OVDQeuPRCkFVwpPq/GPQNNnUTTq0ZrgkCwA+sevSIaibMW2gtZ9AOQAtBGkoEgPMWkHk7tz03iRcySn6wPk8XceS9TKOgUimUdX+88osyqVIvlv1j0zGED0Q5iorGFEsEtArh1f+jdl4htr9H9rR9RUPZyOuuntED1Vh+08RLri7D83hul2cMUmeVJIty11jlNQADsNhy6euAUrEVILnzAjmfij+st4c/XBKSWkEkB+O5/0a/FJ9RH3wj4GFVFQiWgd0KBmK5IBBV69POGXieiXPzJSpk9komzkkEkAchYPEfDFKJUhJllOZfpkh+8CRltsPvhfHlK2PhOo0jUMOqgpag+wblzPvEGJYjOZOKLRqyiD9Qsd7gE38Hh1wnGO0HeGUuwP1VaXT9xitMS4hVoiWoJBJsBEpWGfaFLibGie6iFzycUbjg5OiVfEqlTMqEu5ZIhhAbUcriAXCuAmWO1mDvqFh9kH4n3Qwl47HdWw8rjdR8HStID4hQpmApJDg9H57wZBigrDHndoS4Ld1txZ35R2SLkqQuHG/UV8Ow0Sktqo6npsNdBHVUS2mpHxi5U1qJYJUWAhencTImT0yUH0sx8QA/3Rzaiqs2KcnYRJtAvGabMgjmCIJIMQVqXSYka0OWj81VlAQsoCC6SRzNidhDPhPD01WE1SMhBVUSFd61gmc5EaHS4GFFTISgF3WwBUSS99viYYaPh0CQtDpTmUguo7AH/FFkYukxc2rMIp+HV0yu0dyLHVm3hlmyAtANrjcOD4iNCrODkH0p0nfVTawGp+EUMU/PKQtsJlxyGkLyQ8obhyqLM+mYRLCn7JD+J90EqKWAGACRySG9e5hom/J+CbVtN/H+ETyOBUp9Krpj+/CGpvoqedV/wV555RXWmG2fwkj/5lIPGa3wimvgfNrXUbchN/CAeNk7yJsi4MVmmT+Qppw8XSIKYBNZxuLxLhWBopUzlmqplvImJCUTASSpNmB/N4GUE4S++ogBIdROjdY2noJVuhhreKUSZSlqPojTmdh64ypGKFa1LVqoknxJcxXx7G+3mnKT2YNuvWKKJrR6nw8HBW+yTNNSdIdaKrBbVxoQWI8CLiGakxZYDLT2gIazBfmPRV5EHpGfYTXB7+34QySK4t1OkVShGaqSslY4SK6WsOlQYWIuCCNiNQehj0AexQtitKVFtVAE+FxHohf8Pw+51DeuWnQDzdorTKcfkiI6zEVZlJDAAZtH8ukURWlRPkfWHiVpDEW1pQLlrcjEE6td0oH4RBJJUCTzaLVHKDP1gVC+mbZFIpyLq/PjEMycEEqOg35AfCJ8QmmwFngPVTAXSRZnNzdrtGZJLGqNSs7FUZgzXCSfAnw3A6mOytbMAcxsAO8fUBsL+Uep0OHN39kHeE/wD3CuiNf3toCMfPljE7dAyl4dmzVS0rlzES83eUQRYd578y2u8MMjgqnkKUUZx2hcpUp0vu1rPHPE2MLkzkJToojfxi1NnKmoTdiFA+1vjBKSTpeB8cLSt9MjrsESEHKgH9kB/Ln4Rb4ZQlVOUt6Kj7WO+2sXky8gDkqPq9kV1Yqp2a0ULI12Lcb6KWKVCpUspzvckeGw6+PWB/DmEqnL7SYO4k+s8vDnFSZUmonhKrAqa3J2hnq63sk5JaQkJDCEJqcuUuh8k4riu2EKyoCElzCpiXEZshBLeJPx9kUK/E1qJBMFOGMLTl7U3LsH26jrBubyOkZGKxre2HeHwoSnWXUS7cuQi9UzsqVK5B4qTwEoFnc829I9Ot2gXikszM8lSjlyefef3MIetKifjzlYG4uxVpkuWqYgqUFFKUqYZg3dLHViW8IWuEqkzMQJIumXMJHJ8qdNdzfSC2K4NLnyUuMpACkkO4VzEF+G8NTLpUr1mTC6lNcgZgB4W9ZhE8Tb5MpuMI0gugxzNQVd1Ov5uY+pgjLlBILbB352eOhDkxEpcQVLwxkEJPo+1wSX8fwjiXOVoRrr0G/n8fCCVQkiVMKSxAzAtyv8PbFfMJktMxmKhcDwP/AIixKtCLvYAx0MCdj8PxjDsS4hXIr5xHeS4QpP7IAcdXeN9xyT9H4Kb3fnyj8xYrMzVE0neYv+owDVvZttdDzI47kHUqHQpPwi2Ma7UPLVmHPbz5RmShEsieUl0kpPMFvdCnhXgYsz8mlIBN1Fz7otSpcZ/J4lqEj03/AGkpPtaJF8VVJHpgeCUj4Ql/DyY5Z4IfaisRKTmWoJHXfoBvCfjnFC6juIdEobbq6q+6AM6oWsutRUeZL++JKe/SKcOFRdvsTkzOWkXJZaLkmW8U5SQ8XUzCkWi+JOEZc1KN7wVoa0J76vIc/wAIUxOu8dS6sqLnaD5GUaNIrUkOdY9CxKm5Uga2j0FQJ//Z"/>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data:image/jpeg;base64,/9j/4AAQSkZJRgABAQAAAQABAAD/2wCEAAkGBhQSERUUExQWFRUWGBoaGBgYFxobHBwcGhgXGBwYGBwXGyYfHBkkGRwYHy8gIycpLCwsGB4xNTAqNSYrLCkBCQoKDgwOGg8PGiwkHyQsLCwsLCwqLCwsLCwsKSwsLCwqLCwsLCwsLCwsLCwsLCwpLCwsLCwsLCwsLCwsLCwsLP/AABEIAK0BJAMBIgACEQEDEQH/xAAcAAACAwEBAQEAAAAAAAAAAAAFBgMEBwIAAQj/xABMEAABAgQEAwQFCAcECQUBAAABAhEAAwQhBRIxQQZRYRMicYEykaGxwQcUI0JS0eHwFWJygpKTslOi0uIkM0NEY3SzwvEWNFRzoyX/xAAaAQADAQEBAQAAAAAAAAAAAAACAwQBAAUG/8QALREAAgICAgECBQIHAQAAAAAAAAECEQMhEjFBImEEE1GR8DKBBRRCUnGh4fH/2gAMAwEAAhEDEQA/AM8IIU8MnDfClRVBSpYJSlnukG7sO8R9kwvrPSGvDqz/APl1KgAMs2nFm+zOufMwl7EIHT8OUCsBTkWZ3Nj46mKc5cyWrQoUfWAY0b5FEImTJ6lJTmQmWEaOyivMeb2SH6w5/KNQyplBNM1IZGVQO6TmSHS13YkdXjFDVs5Q1ZlOF4FVGUaoGYJISVZgpJcJLKUxU4uCNIBYhiWcjvOPABjprzhn4ewgSxXFEzMk0c1N7MSuUz+A1hNCFI7oDkuBZ3dhYHcwKUXtAuKLkoLN1Aq0HpfnQRHW0sxWVgX0udBzPIdYlo61SVGWtZS1ikh7tpsxeClMqUrMlWcqIBCklwkhTl0kgKcMnUMHN4y2mDTTB+ASgETUKkypsw3SZi1JKWDd0DukeMQSq4J7yUplrB0U6gdXSc1iNPVDFLwA1JCUJWFAA575rJuSdAHJbTW0FcO4QlhQlzllQQHKRfUbgfGM5N7HqDkIVNKzd4qa5fxfT1RzOQoK7pJA6aP538Y16l4NokpATKCwwYlRNn1F2Z9xvFPFuGEEvLSoNoxGt7F+8B+zBWN+SZpQUsyZYbxPXZpLAuCBobW1c6wTxalXIWkLSUJIswBHrtd//EV1oE9kkqJGgbXoHbrvC23dvomaaeynUUg7qs6QFjQc/gekczqhTFALgbvcnz2ieswVWRdsmTQH63URzhFJNbOJdmusgWHiW+MbaqzKs+UdQpOcOe+kpvex1ADxFNwsBIUXUQU90EMQ+hD6bR3UYgDMGUMpKu6rmORJiNcmY5KkqN75bkeOWzGCtmKwpMx0ldLMXJl5JMwkyZaCju7kl9b91zbL1iPHuJlT5c9GdCZS6ntMpBM0hmT3my5EpDM/sgdLpFXUVEJ6g+6BdXNJWQ7h7eqGRk3oOOwrIxBSgrOQp7BSlF2AYB9WAA6Rb7E5XSULbqSr2QBRTnKmz5iyeeraQz4dSISkIIUVAAlLFKty+vnCcmto6USsJayMxQQ17fm8epcTmI78lTC6SzXBFxe5tFv5uqUTMQp0j6zu/IGPSlSzmXlB5JHdHgQBa8CpC6KdRiPakdoFKWqwJ72+0SnB1s4vzS+nsf7oIpkAIDpAzHuLNgWAcBnGYHfW946RNKVnK6hs7BV7MSCQbdbxzddGAA0YJBBYHZwT5X1iquqZTIJLEsWIPSDszC0i6ENrmdTt0bf8IFVEtASpaUlR0OUFgSDbo7Et0goys1BnDOI5c3KitM2aEEZO8LMAMpzGybA9WEP+C8TUglmVKTLkgg98BwCA5WSeQ67RkdBPKCUrQc3JvDWGHCOG6qdPACG+sSooFiHsCWJKSbetoZtPQxNroZkcSzJU9U0VBnMA6cpyqQbBdiwbVtesTTaeqrS8kkoWrvTl2TZJsJaVEtsxSA+94Ny+GRTIKpKRL7oT2ix2hJa4ygEpSS1gbEPAGeV0yMkqkmS1KSFKUkzJlwXExJcgNfV42q7N67PvEPDIpgpc6oQEqSAUJdC1h0g8wq/SBmJzKZBQKVJQEDMqaFGZ6X2izFTsxGhiKonpqVFcyaVTkhLFSXBAPRiCNWbnBPEMFqfmoRImhYmIBKZYZy5UZeXX0S+ggU76R3fQt0uIpUSlWUd4XTa7AE2HRzsS5ht4fxRaGlS1SUrUQnNlOcAk6OWLH4QtYBwvOm5VGWQlZLLyqLZVFBcjTvDeNdwDAk06B3ZYWQMxQlnLByefjGRg7syCdhOSkhIBLkAOefWPR3HoeUH5hSUrBSkkBLuAHDdT4wb4exmXTSpsmbIRPlTVBYeYpBCkJLDu7ByXfeA+KYUmQlxOCipZARlIVlZwsn0TezbRQmSVhL7i6QdSWu/Lr5Qmq6ZMtGwYX8m1TKeplVQk1Cg6UIS8sP8AUWS+ZLMHy6h7xZHBuIVctSa6rSGIyIQhKkHVzMYJfpy1glhXynUc1Pc7Y5WB+hXYtppBCm48pFrydoUqylQC0lLgByUvrDfT0N9PRlVTVHDzOpF06O2MtUpc7Os5kLZSSA7aZQLDTxhUWHVu+0HPlBxqXOxBU1CSpCkoYqBGiWNjyMBziqWZSHJ90KlfgTLvR6kkFLrAJU4UL7jne8PWAcMGekKnJTLQCSWSkZipWbMMp1ZkgmwAtCvw5QJrKhnyJR326ApDP5xolXXZSJaPRe7cktYdLRltdlGHHe2XK1QkSsslISn7L3J2c3PneF6XLSzkFQPMjOndypBBLfaF9C8R1WOAzASQqWU3HIHfqOvkWYGOMQrwU5pXpC4c+k31TvmbQ/i4liRcw3E8pyFWZJcBSmdKmLFWliRlJ3cE3SYJ/OHSS9w4I36P1SXT6oRMUxXNlmp3sqzW8NAfuPkSoeIh3STdwlbciGzeweqCTOaGynqBOlgLA7wIUCAQVJJT7W9o5QFxjB0S0ZkJUtKWJSVOU7NfUMd7hou4dUpUsofS/rcP7PZFxS8pvcE+/XyZ4NxUlQicLFNE+UAHBuGY6A32NzpFWpqFpQWSlNmBIIt0B6xxxHOVRz1BksplJUq5Uki1z0DeRgTRV81SsxcJDOrISGJ0PQxN8t+SJpo8cPWfS7PKrmQL+F4sTpRSlJS4KdcgISQeT6mCMrEELICezCgdSlx5bcorT8PmLL9oktZSljKlI5Ka5UdAkXPtjrbZiTk6QNq1lTlZVlfdgb6ecUKfA59Q5kyZkx90oJFrelp7Y0LC8GkymWRmUBZcwDezgKJAtteLk7E/+LOtcZZikgPyDgeTNFENHoY8EY/rf2BWJ8NVOWlEmhSDIyKUpJQMxSkBl94F3ufCB0zhqtzFa6OaJilFS1oCVOTslIUWYeMMKMdqUF0TjMH2ZwJfWwWkAj2wxYXxZLnkoJCJzF5S7KNv9mWIWDzFwweCpNUxv8tCS9LszmbPEnvTZU1Cy1piVI6Zg4YGO1VMkJyhCM2vdUbn9oe6NZRWgpbQEfXuC4sw0J1gHivC9PO7ypSUKb00Mklm+sm5Ts5BhbwLwxb+DfgzqZW50gFDpSWLgKbkwJuHF/KKNXMCSkpXYDLkULq56dOUME7hZCVLYkHM4ukzEAAH0AQOzLvnbUbRJhVEqUpR7k5JstBQAAbEhjdtDbrCqp0S5cMscuM0CqWXMSmyiRYhLgFtfrWta+8SUUunXP8ApxNlP3VBKwVFQLFVyySz+TtE2NcQzUzTMyISUsEJy5kgAkCznr7IrYThUurKjOnzJcy6iAhC8zhw1wdbMATYDWDgtiYr6E1bj6kZ5KVkyHIax0L6l1M7amGbgfGaaQntJs8OzJltoTqXa9gPKEqs4ZMiVmmZ1LdgAlSEh2yk505nZ+71F4hRTIAWmZmzAOAgM7gM1rEalBA8doN6YW07NnRxtKmrEuTdRUzqsL2sAcxglRYUqUhYTNLquAwZPMJBdn6vGO8OThLP0YS7j6Qg5gC7lsp5qBN9o0DhCvmT1fQznlI9LMkfW2sASrW523MFGew1K+wev5Plib2hSJqivMymCE/azAKuDZiORcR8xOjlylyxJWUTSby0lRSksCrsllgwca26iNHIhY4r4ZTMkjsZQziahZCWSSHAWHbdNrNzgnFM1xLfCVQVSlJUzoWQSCTmJJJLkMS5OloORHT06UBkgJHIaeUSQSDR6PR6PRxp+aqbFpSpSUTgMyphzLyglKGls3dKtQv0SCHi0iqo0zM2cqDt9ckOkOE9xsuZ3UQVcho6oJz8o83KBonGzD8apkTJinCQqbKbMla3QlM4LykS7KJVL1CXYXEEJmM0rALUrMjKSS5WFBQCwGQwLZgfSDaOdUfswQ0eLFIYEEADXcBib84zijUPXz2lUMyilaTmQM+dRcoWx7qR3XKS/pPsIrKVQEEliE5mBzC7TAkKypZKX7JmvdTtssJlBeVCArMSzC72Oj7kx6ppUiXLmAsFBlORdQBOmrOGvpHLqg4yrwO+CyZaFTVSSnslTFdmQL5A7OdX7yS3MQzysOUqUmYFy0uotnmBLswV6XWEzCklFNLsQSpS2YgkK5DwAbyhpqZeaipyA4zTm/iTfa8A0iqD0Ck8PHMsKn0gLkpaplv4KD8opzcAn+imoo7aH51LBbUb7QSTwomaBmDEadPCL1JwChIuH67xyaDpi1L4IqFkvPpbi4FQgh+dovU3ybzQoETZDWf6VPj53hrpuHko2fygtKoEtpGWglFi3hvC82WvMZkh9P8AWpgwrB1FN1yv5ifztFydQIF4qVMhJBuxEcpJGOLBnE/DYUhE5ZCzLOV0qSruqbVJDG7+SjCrULUt0IRLUgWCcxCj4sGLdNIcK6d2dDVK2T2RtyCrt1hGOOtlKQA6gCClmBI7z7eqAyxfK0RZO6LlXw9RyJy5IrpiFpOVQFKpQBGrF2y7vHArKFRyy8Qm5k2CvmkxTH6xT9ULO6mdmbSJflDpQj59PdAUZnZJZ8zqKSSdrIBH7wihwbwekISuaLkOEn2P1gpSS8FGDF56GDD8NpGzGrmrV9pchb/3jF4YPTK/3pX8lb/1RZpMJlJuEj1QYlyEDYQKyMe4AKXw/Tj/AHlX8gv64snhOkmJYzFFWoV2agQehgjNy8oqz6jK5juf1NUWtplukXLymnM8zJgStQKpZSSEEHUWKhZ9yL7R8lzkuyVIAIsAVMpKS6ipvRy2c9esCpIzzQsekJc5jyPYzA/jeKOB4mqdLQqWppgftMoT3F5U95IULBQvuHB00h0Z2W/Drnab3+e3t+MlxmQZ4MyWR85lXQ184ILov6QIGl/rQDXKllJyOxOYZi2Uj0k67HS5LNBGdVlSMrTEzHKCAr0VsyAhrnKp1dQSNzFKThYq6Ylfccgy22bNnSzX76rEnS20LnHkyn+IfDqXw+/6f09fuvdPtEMqemwWws3f5aW5jlEU/siQQApvR+GsGBTS5QCSO1ys6lZSpJGwCRb1RDOxkBsrLBIYJSXZ3JJa1vdALC/qfMLAwApec5ipZG5LlJvsxsfGLMqSyhNlKDjvOptOelz4xeqcWKCFKQAhQO9yWcAItZ2cm/KIkYyAodopKVM2Vw9wAzOAQzi5v4QXy/c35D+p8puKpsuTMlBMplu5yAqYi4DGwbpFrAeOJshAEmTLUWuWVmIA3y8vCBQoEKTZYSt2SAxJDH0m3J6gD2RVp1CStImukAhRYgKILbpPJ9DtHPkhMlKPZp2G/KBMmS1rNMoBBSD3glyp9M7W8HhgoscKwCuWUvyUFi2t07QgUeKyZ9UhCSpSSQ4nLzd67FIU9wNQCxHK735sgIqECZLzJKlBYkghDsMq0nMwcaoPWGqXuMUjQFVKQnMTlB+1aBKuK5QLEK8WgBX4uougFpb2GumjPdukCptQpWgcco1yfg1yHYcUyuvnHoSEgnQb8o9A8mZzZiwUUqZVgfz64n7VITocz2L6COJs3MC+5189o4RcAAX/ADeDBPqZhMdBd/GO1y8rg2P53j5NmOkAJAI3GpjjCalVl7wUQtKnTdmylwY6XNBEwqdRUXBLWzElRtuTFQqv4j27x3RsVpTdlKSDdtVAOI6gktjXSV5VJlEsSlJR3dwlmI/Wa993h5pQTRUo1705z+8mAnEVFTpTJ+by+yShagsB7qBAzE3uQHeD885aSm/am/1JhDkmrXX/AEvUHB8ZdlynmBMEpVeIWpcwxZlKhdjqDZrY5FbFIaax7JHWcXplYCIpVCARYsY+ZOUfZoZMcEivTyVTKSqlgAqUUAdSSpteoEZvisqbKmGTMSQpCgFAhuVxq4IuDvGoUkppE0gs6pRBPRS4zviWcDNBWSZn0YJd7hnB9cMctxVEmfF6XP3r/VnPFlKqoxiZKclCZqlZXLB1AlhtcAloeQUoAGYDzgFU0rYrXTORYfvKJLeQivXVVJ6K5rKNrOb8rQvJuTKcdKCGmXUvpE6atoVMEBCsqFZkm4L2i3jGcBnhVjBklVyDbMkeYi2aMKFiCIz2kTTBX001lcn+POGChxKWn/VTHHi8GnoygtQUmWaBtkmj/wDNUZvR1SqOuSLZVEpBLsHuC40ZVwevJ41KgqAtT/qL/oVGT45LSuoQJgcJurqkX84bHwdjm8c+SHipxREsqmJAUqcEjKQMwUl7FR0Gg/dBvAvEMTC1GUZoScvoodnJtmUL3Y20a1tx2JYjLWhivKAzHQ+GlrbwKlIlurszmKgw37url938oeKy5HkdsN4hWKCs0pmSkIOZwCVFRcj9VOW/VoozMRyHKFgnNcgMNblkkuSqzH4QMpqScoqHpJYjLf2+BEWpmHrYOfE2T7XclydBGsRRDVVMudNykrUq5IKHSbO3pd0t+MSzVolkJzlJb0ZiQq3IEjN74lkUiacqmgXTmuftWDjrc36xImpC2VMIKAQGIDF2AVf7PujKRtnvnQlhGdbFbBIAPeJOUeAJsHMfaekVUJSHzZc6SSgJykE5UpPpE7H9roYkRWnIpCmUgOEahQuGA/eAI8OsWZOIKKgx7xBzde8HI63Ko2l0BJX2VJfDazMXLzMUMUqY3B0L7dYb6GX2KAjNmA3Jv59fCBlBiSu1XKWGOXuzNl2Dnnq8FkS0iz+ZD/GESjxZLKHFnYQNyDfX74983AHPoBEPZBJ1J8dGjoTdxHbBO+zVtpHo+GcY9HWzaMWVLdyNtRyvHCJLpKhYgsOR3YxcQyVHvKAIIUGY394dogpJRUnLbWxPNvuEOs4uYdMKxcpIDjKpILA3JD6F944mUhf6NNtdQSI+/owrbIyVNqfrdI7ks4SEETB6SS4P7ragwD+qBB1TQqlqTm0Vd/NjFmfTmUpJHeykKBZnZlebGJ8ZmJUkZUKRlsxffrFVdSo5Mw0AKdrc+ukEm2kw4vo1SqUFy5ZSO7MHaafa73kxMFMQR/otP4zPemAvBOMS6ilVLJdcm1+S3IUOj5k9GEH8SkPSSQOcz3phHHjZ6c586f55Aa8WAsUP1cCKM/iMJPoqA6X90Bsd4fnKUMs7KjoCPbAKXw9OQVEzio/V7x9rwCVq7Cv2NBocfCw4LxYqcVyh4VsBpZoUnOxfVoZeJcGJlAIOUncQKTCAVVx2EOCoS/G6vHKNPOLeGcWJm+iszOd/hC/K4KQFArC1kb8/GGnBsAlyznErKTudYNpJaZq90NFOnPSzLsM8o+QKoyrEMT7SeVBeYGYSnk2azOOUaViFWUYdVFNiyE+D5g/qjLqSmTmFxqNB1FoYqpMh+Jyf0/ng0mTh4m1teFO3a/f7Io1XBSSMnYd139IgPo8MOFygirrVnRU8t5a+T28oJVOKgBhAS7bK8a9CsHcNcMIkgBKQlKXsHNzc6xer8HSo9YGSeNpSCpLvlN3+MWZPEMqblVKXmJ2EL5IZwYtYjwQFDIqSSkKKgUqOp1Lm8T4Z8nsqWHCVyz+0T+EOlNXhQiOvxBKRBvo5J3oF4dJEpbAv3JnslqMYvxJipVPITyA9v/j1RqCMYC6ggH/ZT/ZImGM54EwwVVUZix3ZYB8VGw++Dh1f54Aa9Vfnk6o8OK5YBHeLv0+PWJpODqSyU5iOli/N9tY0uThSL2ESDDki7CNTf1CcY/QSKfCVpDqUrzJt5aGJZlHlDh1GxDnzhznUYO0Dv0CACBpBGcUImLKmkM1luR4lgb8mAgZNUooUl2PL89IbcX4TKjbzZRA8W0gXU8JzNUgljcOziN5C3j2LdHiayooVr42dteu0GqbEDlue8DmfwSX9fwgTXSlS1lC0FJ2I0D9RbnaJaOn74KlPZTDcnLv4QxUxEk1oYKLFs2Vzch/Wz+3aG6TU5k218OkZrInfRAhgoN7dR69odOG6vtJIVzZ/IQE9IRk6L02Ys3J9XW0fZU47Cws5Ec1KHe7jo4iKXLZRJP5eBtNEpNMlLJdh6zHomQC2sejLNszedSJUezKe8XIUkuCdheB1MhswvqbtoT3fgY0ZWIo0yux5D2QscNSUKqJ2awYlPL0jfxb4xkZOnaCXRZpZyGQlCDncd/RizEm+0XK/BUz0S8ygFh+8k94asxGz7GPtVT5bBWbobewRXkU61rCZaSpVrJckfwwEYu9AAuVhqpnayZk3LOQHY3ExIDgjrC5Jl5ikc+e28auv5LqmpKFgiQpNsyyXa+iU3fxbWD+D/InRyrz1Lnq3BORH8KLnzUYrgh8UYvg2ITZU5JkuZhOUAByoHVOUXUD8I2qolTUUdN2yQiZ3ypKTZLkW1NxyeHDD8FkU6WkSZcofqJAPmWc+cBOI5f0Ev94nxcEn1wGSqH427FlgqxAjkYLK1YRRnVBTvA6qxBa7JLDnEfJI9BK0HxSAFw1oLzl50pfQXhYw2amWAFOFE68+hg6jEU5GMMT0CkQS8QlGwIJjubUhoWcZKEKMwkJc25udgNzFiiqCtO/ugG2NpVYVxAvh1U2ryj/eX8IzikcLTmYhRANw2o1I3h1w3Ee0lVyfqIXTIfq83MfWW8oWZNEROYpsFBtBv+sNH+yXhy1r2POyxuXIfa7EiaqqTZ0ziLciLe6IEVozfSFhEeMVKZeITk2+kWq/6w0B5ln9UR4jhCKhJCn02JB8bQqf6i2DuKsH1lbRKWSVEF+Wvtg7hU6lCXlLRmPkYXMO4dlSwU53/bS59e8TT+F5Uw2WXO6A0dx/wVPGvf7hb9KELIHsiSQVT5qUF8ous9OXnpFSkwaXTJ7uY21UoqPthmoKAyZLqsZpdXQcvVC0rYHLiiGpwyUoqnBSUGXJnBCEpAcGSsOo+BcQmfI9TSxQzpy0qUe1SlgW1T4Qcrq8icE/bl1I8k0s5XvaAvyRKzYVOA2qE/0kxTDcP3JZP1/n1HdGISdpUz+YP8MdDEpJsZS/5n+WKEtk6xKJiFaaxlsbwRc+eSf7Jf8AM/CPn6Rk/wBkv+P/ACxXQgbmJAlEFbM4I8qtp/7Jf8z/ACx0JtOf9kv+Z/litOkja8U1loxyZ3BP/wBJMZwelqZM5HZrSpMpa0qz6FCSQ9tHjEFzSktukN5bxueHDMJ3WRNH92MXx+lMqYX3Hsgoy6EZI9g+hqPpDqxOg8QRGhcJ5hTvqnOoXPX7ozaUgg2309e0aDwxV/6MAWcksRf3Qc+iHJ+kNTcQIOhMQzKlWujHlFeUhT3L+cemzyHcluX51jkkiSy3KxC2u/KPRQM09E9G/GPR1HWXsB4Sr5gtJITrmmMn+rveyGDAPkgVLWZk6eBm1TLS+7tmX/hjTAY6aGKMSlQSAFPwPSJ1l5zzWSfw9kFaamlymRLQlA1ZKQB7IskxUqZagoKF7MeflGvXQVUfZ8z6t8yhbrHUlDD3+MQ5M6wpiCkWfmdW8otgQt7ZqOJkK/ElclCJaCPTXMAPJmhmqKgIDk2H5tCbiVCaiXJUczGbNNtcpWGbkwHvjJrVLsOLp2K9bTuSIWKzCJqVlclZSrXmD0INobFpUoPlUDfY825RGiQTYpU/gYh8noJ0L0uumTEhK2fcEbu1oJU9OsJLrACer+qJ6nBcxfKp+YBjqRgVw6VnyP3QyK2OUotd1+wPlYV2s0TFOcoYcn5iPuOYmJKRLln6VYOX9UbrPw6+EMkylKEEhJcCwYi/qipgfAaTMVPqM06aQDcEIBNwANSkDnDVDk7QnJlKXCOB5KOqlpdZK6cnK5JLrJdru5vFyt4fmS5fahDEEC7OCTsHeNIo0PJsMrhOgbTW0R1eHCbKUhRYKGwuC4IUOoLQ75NkfPZg3yhhacRqi6iO1JAD2ZmI5Ec4PcEcTqnpKZqWWhgVbKfQ9FdIP8Q/JZMqq2dOUVJlrWTlQod4WY39G2usTy+ApkpGSVIYdCn1klTkwnJfhFEHGuzteDSlFyT5GCFHgICcyO8OpEA14FiKbCnKxscyAfPvwboKOulyEASSFEOoOksSTb0oTT/tf2Gpr+5fcCzqjtqhEhF1FVxySm6ieTD3w24sMqLt6NoiwLhZcufMqZg+lnBIIDd0JHPck3PgIJYvg6pibC42fWNjjlxujJ5YuSSejJjWdpiiUPaXTVXrXTzf+0D1xQ4BqsmE1LKyAVMoEj9hXvtBDD+C6+nxGoqJ0oiQJdSe0zIZjTzAmwVm3A0gX8ndL22E1aedTK/6aooUXHHQtzjKevYp13EExBdE8EcjBXBeJlTLHXpAavwmUE5V2IL8i/juI54awB6mWZRU2a/JvGFaa7H1JPrQ41mLqlpcvC7O48npV3UhodeMMDeSMvpARl1ZgpzspQ6xlU9mvfQ2UHGtQrUIA8YLUvFec5ZqB0UIQpfDxf8A1rDly9sE8NwaaDZWYc9o12unYtJ+UaVggBVNbQyJn9MZjx7Q95J0tGm8MS1ZV5tRJmD+7CZxdhqpqpYSkly1usatUwJK7Fjg3BkrnJXOGaUg+jqVnZPhuYfa7H+2lzpRkIldijNLYAEZSLWAAdL2gPhlPNpZqUJ0sFWHeJDve/Tyg1i+GuVqTYzgkKtsAM3rLe2MU25DHCGPDLmrta/yK9RUjQHx8Y+JmlTkkkn3QQ/9OF9Yll8OK+37Ipc4VpnguIMWoPr7Y9BpPDx+17BHoH5kfqdwZtgj6uYALxAqc28D60LLLlq7ydtQXtoYYropL8yassEhn3O3lESaRZSc6iVa/hygfLxtTkEMSQE5rAcyo782ghXqUJasp72X7nMZpmHVATlD319+n55xbECsGnEoD7Ej/uf1WgoFQEWGijVoBmAKDjKWDOHe5tAzGa1UmSBIcZVBgEg21KS/MPfpBfEZZKe6HUCD7Q/sijiaQpB7LLmdiHYMCxBbkdPCDlqzEJSOMarOpJmmzEOlAsXI+ryjtfF9V/an+FH+GAmOTCmclRGVwsMdmVmA9SoozsQAiKUmnVnpQhFxToZv/W9QPSmnxyp/wxNSceTFvlnFWXVkD/DCDNXMnKCJbuosPE2tDrhfDYlS0Sxc6qLNmUdVH87CG4+UvIM+EfAVkcQ1S79oRyGVPiX7sM2GVUxSHUok+A+AgbR4WydOX590FqJGUdIsjGiWTTLEhZJKVF9x4co6Mj2x9mI0I2iYGCFlRco7Ewt4jKIURmV6zveG/LCxjavpyP1U/H4QnMrQzE/UJleFF2Wux+0fvg9gMx6eWCouEsS5exO8Dq1AlhRVdySIG8KY72syZJ/eQdiLBQ8ixiBKmWtWhhXxAsns3y5Rq+t/fFWmx2ctiSW8TBH9Ay0kqa51gbidUiUgtlAAueg1fwjHy7bOco9JGZfKviq1VQAmLA7JIUApQBdSze7G20HvkelPQVX/ADEr/pqjOMer1VE9c0uyj3f2QGSPVD/8ldXkw+r2/wBIk+1Cx/2xctY6ZNd5LHKpwqWr0kgxxhNCEzk5RodoFVuOtYQw4NUIlsRcliS+paJ07Ly1jyCVNtASbgMqc+ZIhhqsQQoMSBC7jmKJklJll+YjW0ZVkaOB5QLt5RfFIEBgGEUqXiYLS4LRKcWCt4y0d0FsFLGb/wDTM90Awq7na8EsBn5lzR/wJv8ATA6Sg5khIBJIFy28c+kIk1yYUkYWlac7OqxBLgAdebRXqK5Ds4OW3tuYL98hlN4DT17xwMOQ3oj1CAeReCTP8Ry9K6BC6pGrCORVp6ecF5mFS/shvCI/0PLNygX6xnzCXmyiiuXsZP8ADHoJJwSX9n2n749Gc0dyGZQLvZ/XFiXTknl10eI11KUpJ1b38oHya9alZvqgs+l+Q52iuU1CS2xvYXn0AWGUw8Nj0eIBgMtyVFS/2lfdEP6TCRz/ADzjj9Op3P58Ix5Ivs7iFZVKlIZIa+0fQptYHysVSfrRYk1wXYi/3bxqkpM6mjutlBaMpJAJFx+dIAzaObJJystJ9IOxs9xm0MH1mIJ5ceEMcbNSMm4wmKzB0Ze8VC4dmCFAtz7p8jC2uaBdZASLXP5cw68eFiBzZy92Gb35vZCUJeaY7BgN79S0R5FUi7FK4UNnyeYcmaVz0l0oORJ/XIDkeCSP4o0WmohnNtPz7vfA7hrCuxpZaAAFEZjZu8rvGw6MPKGKRLb3mL8ceMSWcuTPplRIhP59sdKTHwQwA7AtHxBa0c5mP55R9LK8WjDCSM+xzFsk6co65iL6AJttfbQavD+DGQ49wvUfOFqEwNNnLKO8WSSotmcMLKts0IzJ8dDcLSlsGY1NmziCoBvs357kggHS0MnDPD6pctM1aQlSvRFnSnmSN1a+DRWwrhqpVPQmaQJZOYspCiQNRa4fq0P1VKdLfm0Jx4u3Idly9RiL9VULPdCTCrxthyzSzC5JAch9gQSPU8aN2IaFrjOnelnAamWr+kwlx3ZqlbPz3VSCCWhm4dqzJwqqXyq6Z/DJOBheqagN+SYMUZfBaz/mqb+idFq2qYiT4u0Hqic5lkHuli/52i3WVy5RCpZC0EXCVaHmIXuEsQE2T2SrlFvFJ/LRbky5VOpSZrplqLpUH7pLd0ttEvGnRdGXJcjyq+fPUyStI35ww0eEZZbKzEtqS8B5S6U5z85AG3eY/fFWtxBL5adU2aok/WUAzavyeBXsjOX0v7EkxZlrIdnMEJFSopd9NYD0uCTB35qytZOj2HQQXDJDc4CSp6Ot+Rs4NnOZv/Lzf6Y4ThIqwuR2ipedLBablJBcEXG4G8VuDpjGf0pp39MFOEiygo7u8NjqhT22cYJjc+ROFFiKfpmeVOHoT0jd/tjceuGYLOluu/hpFjHMIRVyOzVZQOaWsaoWNFD3EbgkQnYXxKUAomnJMT3Vp2cFjlf6u48Yd/LrL+nTIcuLjtDOrX8NWjmXOLtozluf4RWo69MxJyrBIILAudYlqUEDW+rgtd312iDLGcHUlROS/OVDQeuPRCkFVwpPq/GPQNNnUTTq0ZrgkCwA+sevSIaibMW2gtZ9AOQAtBGkoEgPMWkHk7tz03iRcySn6wPk8XceS9TKOgUimUdX+88osyqVIvlv1j0zGED0Q5iorGFEsEtArh1f+jdl4htr9H9rR9RUPZyOuuntED1Vh+08RLri7D83hul2cMUmeVJIty11jlNQADsNhy6euAUrEVILnzAjmfij+st4c/XBKSWkEkB+O5/0a/FJ9RH3wj4GFVFQiWgd0KBmK5IBBV69POGXieiXPzJSpk9komzkkEkAchYPEfDFKJUhJllOZfpkh+8CRltsPvhfHlK2PhOo0jUMOqgpag+wblzPvEGJYjOZOKLRqyiD9Qsd7gE38Hh1wnGO0HeGUuwP1VaXT9xitMS4hVoiWoJBJsBEpWGfaFLibGie6iFzycUbjg5OiVfEqlTMqEu5ZIhhAbUcriAXCuAmWO1mDvqFh9kH4n3Qwl47HdWw8rjdR8HStID4hQpmApJDg9H57wZBigrDHndoS4Ld1txZ35R2SLkqQuHG/UV8Ow0Sktqo6npsNdBHVUS2mpHxi5U1qJYJUWAhencTImT0yUH0sx8QA/3Rzaiqs2KcnYRJtAvGabMgjmCIJIMQVqXSYka0OWj81VlAQsoCC6SRzNidhDPhPD01WE1SMhBVUSFd61gmc5EaHS4GFFTISgF3WwBUSS99viYYaPh0CQtDpTmUguo7AH/FFkYukxc2rMIp+HV0yu0dyLHVm3hlmyAtANrjcOD4iNCrODkH0p0nfVTawGp+EUMU/PKQtsJlxyGkLyQ8obhyqLM+mYRLCn7JD+J90EqKWAGACRySG9e5hom/J+CbVtN/H+ETyOBUp9Krpj+/CGpvoqedV/wV555RXWmG2fwkj/5lIPGa3wimvgfNrXUbchN/CAeNk7yJsi4MVmmT+Qppw8XSIKYBNZxuLxLhWBopUzlmqplvImJCUTASSpNmB/N4GUE4S++ogBIdROjdY2noJVuhhreKUSZSlqPojTmdh64ypGKFa1LVqoknxJcxXx7G+3mnKT2YNuvWKKJrR6nw8HBW+yTNNSdIdaKrBbVxoQWI8CLiGakxZYDLT2gIazBfmPRV5EHpGfYTXB7+34QySK4t1OkVShGaqSslY4SK6WsOlQYWIuCCNiNQehj0AexQtitKVFtVAE+FxHohf8Pw+51DeuWnQDzdorTKcfkiI6zEVZlJDAAZtH8ukURWlRPkfWHiVpDEW1pQLlrcjEE6td0oH4RBJJUCTzaLVHKDP1gVC+mbZFIpyLq/PjEMycEEqOg35AfCJ8QmmwFngPVTAXSRZnNzdrtGZJLGqNSs7FUZgzXCSfAnw3A6mOytbMAcxsAO8fUBsL+Uep0OHN39kHeE/wD3CuiNf3toCMfPljE7dAyl4dmzVS0rlzES83eUQRYd578y2u8MMjgqnkKUUZx2hcpUp0vu1rPHPE2MLkzkJToojfxi1NnKmoTdiFA+1vjBKSTpeB8cLSt9MjrsESEHKgH9kB/Ln4Rb4ZQlVOUt6Kj7WO+2sXky8gDkqPq9kV1Yqp2a0ULI12Lcb6KWKVCpUspzvckeGw6+PWB/DmEqnL7SYO4k+s8vDnFSZUmonhKrAqa3J2hnq63sk5JaQkJDCEJqcuUuh8k4riu2EKyoCElzCpiXEZshBLeJPx9kUK/E1qJBMFOGMLTl7U3LsH26jrBubyOkZGKxre2HeHwoSnWXUS7cuQi9UzsqVK5B4qTwEoFnc829I9Ot2gXikszM8lSjlyefef3MIetKifjzlYG4uxVpkuWqYgqUFFKUqYZg3dLHViW8IWuEqkzMQJIumXMJHJ8qdNdzfSC2K4NLnyUuMpACkkO4VzEF+G8NTLpUr1mTC6lNcgZgB4W9ZhE8Tb5MpuMI0gugxzNQVd1Ov5uY+pgjLlBILbB352eOhDkxEpcQVLwxkEJPo+1wSX8fwjiXOVoRrr0G/n8fCCVQkiVMKSxAzAtyv8PbFfMJktMxmKhcDwP/AIixKtCLvYAx0MCdj8PxjDsS4hXIr5xHeS4QpP7IAcdXeN9xyT9H4Kb3fnyj8xYrMzVE0neYv+owDVvZttdDzI47kHUqHQpPwi2Ma7UPLVmHPbz5RmShEsieUl0kpPMFvdCnhXgYsz8mlIBN1Fz7otSpcZ/J4lqEj03/AGkpPtaJF8VVJHpgeCUj4Ql/DyY5Z4IfaisRKTmWoJHXfoBvCfjnFC6juIdEobbq6q+6AM6oWsutRUeZL++JKe/SKcOFRdvsTkzOWkXJZaLkmW8U5SQ8XUzCkWi+JOEZc1KN7wVoa0J76vIc/wAIUxOu8dS6sqLnaD5GUaNIrUkOdY9CxKm5Uga2j0FQJ//Z"/>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8" descr="data:image/jpeg;base64,/9j/4AAQSkZJRgABAQAAAQABAAD/2wCEAAkGBhQSERUUExQWFRUWGBoaGBgYFxobHBwcGhgXGBwYGBwXGyYfHBkkGRwYHy8gIycpLCwsGB4xNTAqNSYrLCkBCQoKDgwOGg8PGiwkHyQsLCwsLCwqLCwsLCwsKSwsLCwqLCwsLCwsLCwsLCwsLCwpLCwsLCwsLCwsLCwsLCwsLP/AABEIAK0BJAMBIgACEQEDEQH/xAAcAAACAwEBAQEAAAAAAAAAAAAFBgMEBwIAAQj/xABMEAABAgQEAwQFCAcECQUBAAABAhEAAwQhBRIxQQZRYRMicYEykaGxwQcUI0JS0eHwFWJygpKTslOi0uIkM0NEY3SzwvEWNFRzoyX/xAAaAQADAQEBAQAAAAAAAAAAAAACAwQBAAUG/8QALREAAgICAgECBQIHAQAAAAAAAAECEQMhEjFBImEEE1GR8DKBBRRCUnGh4fH/2gAMAwEAAhEDEQA/AM8IIU8MnDfClRVBSpYJSlnukG7sO8R9kwvrPSGvDqz/APl1KgAMs2nFm+zOufMwl7EIHT8OUCsBTkWZ3Nj46mKc5cyWrQoUfWAY0b5FEImTJ6lJTmQmWEaOyivMeb2SH6w5/KNQyplBNM1IZGVQO6TmSHS13YkdXjFDVs5Q1ZlOF4FVGUaoGYJISVZgpJcJLKUxU4uCNIBYhiWcjvOPABjprzhn4ewgSxXFEzMk0c1N7MSuUz+A1hNCFI7oDkuBZ3dhYHcwKUXtAuKLkoLN1Aq0HpfnQRHW0sxWVgX0udBzPIdYlo61SVGWtZS1ikh7tpsxeClMqUrMlWcqIBCklwkhTl0kgKcMnUMHN4y2mDTTB+ASgETUKkypsw3SZi1JKWDd0DukeMQSq4J7yUplrB0U6gdXSc1iNPVDFLwA1JCUJWFAA575rJuSdAHJbTW0FcO4QlhQlzllQQHKRfUbgfGM5N7HqDkIVNKzd4qa5fxfT1RzOQoK7pJA6aP538Y16l4NokpATKCwwYlRNn1F2Z9xvFPFuGEEvLSoNoxGt7F+8B+zBWN+SZpQUsyZYbxPXZpLAuCBobW1c6wTxalXIWkLSUJIswBHrtd//EV1oE9kkqJGgbXoHbrvC23dvomaaeynUUg7qs6QFjQc/gekczqhTFALgbvcnz2ieswVWRdsmTQH63URzhFJNbOJdmusgWHiW+MbaqzKs+UdQpOcOe+kpvex1ADxFNwsBIUXUQU90EMQ+hD6bR3UYgDMGUMpKu6rmORJiNcmY5KkqN75bkeOWzGCtmKwpMx0ldLMXJl5JMwkyZaCju7kl9b91zbL1iPHuJlT5c9GdCZS6ntMpBM0hmT3my5EpDM/sgdLpFXUVEJ6g+6BdXNJWQ7h7eqGRk3oOOwrIxBSgrOQp7BSlF2AYB9WAA6Rb7E5XSULbqSr2QBRTnKmz5iyeeraQz4dSISkIIUVAAlLFKty+vnCcmto6USsJayMxQQ17fm8epcTmI78lTC6SzXBFxe5tFv5uqUTMQp0j6zu/IGPSlSzmXlB5JHdHgQBa8CpC6KdRiPakdoFKWqwJ72+0SnB1s4vzS+nsf7oIpkAIDpAzHuLNgWAcBnGYHfW946RNKVnK6hs7BV7MSCQbdbxzddGAA0YJBBYHZwT5X1iquqZTIJLEsWIPSDszC0i6ENrmdTt0bf8IFVEtASpaUlR0OUFgSDbo7Et0goys1BnDOI5c3KitM2aEEZO8LMAMpzGybA9WEP+C8TUglmVKTLkgg98BwCA5WSeQ67RkdBPKCUrQc3JvDWGHCOG6qdPACG+sSooFiHsCWJKSbetoZtPQxNroZkcSzJU9U0VBnMA6cpyqQbBdiwbVtesTTaeqrS8kkoWrvTl2TZJsJaVEtsxSA+94Ny+GRTIKpKRL7oT2ix2hJa4ygEpSS1gbEPAGeV0yMkqkmS1KSFKUkzJlwXExJcgNfV42q7N67PvEPDIpgpc6oQEqSAUJdC1h0g8wq/SBmJzKZBQKVJQEDMqaFGZ6X2izFTsxGhiKonpqVFcyaVTkhLFSXBAPRiCNWbnBPEMFqfmoRImhYmIBKZYZy5UZeXX0S+ggU76R3fQt0uIpUSlWUd4XTa7AE2HRzsS5ht4fxRaGlS1SUrUQnNlOcAk6OWLH4QtYBwvOm5VGWQlZLLyqLZVFBcjTvDeNdwDAk06B3ZYWQMxQlnLByefjGRg7syCdhOSkhIBLkAOefWPR3HoeUH5hSUrBSkkBLuAHDdT4wb4exmXTSpsmbIRPlTVBYeYpBCkJLDu7ByXfeA+KYUmQlxOCipZARlIVlZwsn0TezbRQmSVhL7i6QdSWu/Lr5Qmq6ZMtGwYX8m1TKeplVQk1Cg6UIS8sP8AUWS+ZLMHy6h7xZHBuIVctSa6rSGIyIQhKkHVzMYJfpy1glhXynUc1Pc7Y5WB+hXYtppBCm48pFrydoUqylQC0lLgByUvrDfT0N9PRlVTVHDzOpF06O2MtUpc7Os5kLZSSA7aZQLDTxhUWHVu+0HPlBxqXOxBU1CSpCkoYqBGiWNjyMBziqWZSHJ90KlfgTLvR6kkFLrAJU4UL7jne8PWAcMGekKnJTLQCSWSkZipWbMMp1ZkgmwAtCvw5QJrKhnyJR326ApDP5xolXXZSJaPRe7cktYdLRltdlGHHe2XK1QkSsslISn7L3J2c3PneF6XLSzkFQPMjOndypBBLfaF9C8R1WOAzASQqWU3HIHfqOvkWYGOMQrwU5pXpC4c+k31TvmbQ/i4liRcw3E8pyFWZJcBSmdKmLFWliRlJ3cE3SYJ/OHSS9w4I36P1SXT6oRMUxXNlmp3sqzW8NAfuPkSoeIh3STdwlbciGzeweqCTOaGynqBOlgLA7wIUCAQVJJT7W9o5QFxjB0S0ZkJUtKWJSVOU7NfUMd7hou4dUpUsofS/rcP7PZFxS8pvcE+/XyZ4NxUlQicLFNE+UAHBuGY6A32NzpFWpqFpQWSlNmBIIt0B6xxxHOVRz1BksplJUq5Uki1z0DeRgTRV81SsxcJDOrISGJ0PQxN8t+SJpo8cPWfS7PKrmQL+F4sTpRSlJS4KdcgISQeT6mCMrEELICezCgdSlx5bcorT8PmLL9oktZSljKlI5Ka5UdAkXPtjrbZiTk6QNq1lTlZVlfdgb6ecUKfA59Q5kyZkx90oJFrelp7Y0LC8GkymWRmUBZcwDezgKJAtteLk7E/+LOtcZZikgPyDgeTNFENHoY8EY/rf2BWJ8NVOWlEmhSDIyKUpJQMxSkBl94F3ufCB0zhqtzFa6OaJilFS1oCVOTslIUWYeMMKMdqUF0TjMH2ZwJfWwWkAj2wxYXxZLnkoJCJzF5S7KNv9mWIWDzFwweCpNUxv8tCS9LszmbPEnvTZU1Cy1piVI6Zg4YGO1VMkJyhCM2vdUbn9oe6NZRWgpbQEfXuC4sw0J1gHivC9PO7ypSUKb00Mklm+sm5Ts5BhbwLwxb+DfgzqZW50gFDpSWLgKbkwJuHF/KKNXMCSkpXYDLkULq56dOUME7hZCVLYkHM4ukzEAAH0AQOzLvnbUbRJhVEqUpR7k5JstBQAAbEhjdtDbrCqp0S5cMscuM0CqWXMSmyiRYhLgFtfrWta+8SUUunXP8ApxNlP3VBKwVFQLFVyySz+TtE2NcQzUzTMyISUsEJy5kgAkCznr7IrYThUurKjOnzJcy6iAhC8zhw1wdbMATYDWDgtiYr6E1bj6kZ5KVkyHIax0L6l1M7amGbgfGaaQntJs8OzJltoTqXa9gPKEqs4ZMiVmmZ1LdgAlSEh2yk505nZ+71F4hRTIAWmZmzAOAgM7gM1rEalBA8doN6YW07NnRxtKmrEuTdRUzqsL2sAcxglRYUqUhYTNLquAwZPMJBdn6vGO8OThLP0YS7j6Qg5gC7lsp5qBN9o0DhCvmT1fQznlI9LMkfW2sASrW523MFGew1K+wev5Plib2hSJqivMymCE/azAKuDZiORcR8xOjlylyxJWUTSby0lRSksCrsllgwca26iNHIhY4r4ZTMkjsZQziahZCWSSHAWHbdNrNzgnFM1xLfCVQVSlJUzoWQSCTmJJJLkMS5OloORHT06UBkgJHIaeUSQSDR6PR6PRxp+aqbFpSpSUTgMyphzLyglKGls3dKtQv0SCHi0iqo0zM2cqDt9ckOkOE9xsuZ3UQVcho6oJz8o83KBonGzD8apkTJinCQqbKbMla3QlM4LykS7KJVL1CXYXEEJmM0rALUrMjKSS5WFBQCwGQwLZgfSDaOdUfswQ0eLFIYEEADXcBib84zijUPXz2lUMyilaTmQM+dRcoWx7qR3XKS/pPsIrKVQEEliE5mBzC7TAkKypZKX7JmvdTtssJlBeVCArMSzC72Oj7kx6ppUiXLmAsFBlORdQBOmrOGvpHLqg4yrwO+CyZaFTVSSnslTFdmQL5A7OdX7yS3MQzysOUqUmYFy0uotnmBLswV6XWEzCklFNLsQSpS2YgkK5DwAbyhpqZeaipyA4zTm/iTfa8A0iqD0Ck8PHMsKn0gLkpaplv4KD8opzcAn+imoo7aH51LBbUb7QSTwomaBmDEadPCL1JwChIuH67xyaDpi1L4IqFkvPpbi4FQgh+dovU3ybzQoETZDWf6VPj53hrpuHko2fygtKoEtpGWglFi3hvC82WvMZkh9P8AWpgwrB1FN1yv5ifztFydQIF4qVMhJBuxEcpJGOLBnE/DYUhE5ZCzLOV0qSruqbVJDG7+SjCrULUt0IRLUgWCcxCj4sGLdNIcK6d2dDVK2T2RtyCrt1hGOOtlKQA6gCClmBI7z7eqAyxfK0RZO6LlXw9RyJy5IrpiFpOVQFKpQBGrF2y7vHArKFRyy8Qm5k2CvmkxTH6xT9ULO6mdmbSJflDpQj59PdAUZnZJZ8zqKSSdrIBH7wihwbwekISuaLkOEn2P1gpSS8FGDF56GDD8NpGzGrmrV9pchb/3jF4YPTK/3pX8lb/1RZpMJlJuEj1QYlyEDYQKyMe4AKXw/Tj/AHlX8gv64snhOkmJYzFFWoV2agQehgjNy8oqz6jK5juf1NUWtplukXLymnM8zJgStQKpZSSEEHUWKhZ9yL7R8lzkuyVIAIsAVMpKS6ipvRy2c9esCpIzzQsekJc5jyPYzA/jeKOB4mqdLQqWppgftMoT3F5U95IULBQvuHB00h0Z2W/Drnab3+e3t+MlxmQZ4MyWR85lXQ184ILov6QIGl/rQDXKllJyOxOYZi2Uj0k67HS5LNBGdVlSMrTEzHKCAr0VsyAhrnKp1dQSNzFKThYq6Ylfccgy22bNnSzX76rEnS20LnHkyn+IfDqXw+/6f09fuvdPtEMqemwWws3f5aW5jlEU/siQQApvR+GsGBTS5QCSO1ys6lZSpJGwCRb1RDOxkBsrLBIYJSXZ3JJa1vdALC/qfMLAwApec5ipZG5LlJvsxsfGLMqSyhNlKDjvOptOelz4xeqcWKCFKQAhQO9yWcAItZ2cm/KIkYyAodopKVM2Vw9wAzOAQzi5v4QXy/c35D+p8puKpsuTMlBMplu5yAqYi4DGwbpFrAeOJshAEmTLUWuWVmIA3y8vCBQoEKTZYSt2SAxJDH0m3J6gD2RVp1CStImukAhRYgKILbpPJ9DtHPkhMlKPZp2G/KBMmS1rNMoBBSD3glyp9M7W8HhgoscKwCuWUvyUFi2t07QgUeKyZ9UhCSpSSQ4nLzd67FIU9wNQCxHK735sgIqECZLzJKlBYkghDsMq0nMwcaoPWGqXuMUjQFVKQnMTlB+1aBKuK5QLEK8WgBX4uougFpb2GumjPdukCptQpWgcco1yfg1yHYcUyuvnHoSEgnQb8o9A8mZzZiwUUqZVgfz64n7VITocz2L6COJs3MC+5189o4RcAAX/ADeDBPqZhMdBd/GO1y8rg2P53j5NmOkAJAI3GpjjCalVl7wUQtKnTdmylwY6XNBEwqdRUXBLWzElRtuTFQqv4j27x3RsVpTdlKSDdtVAOI6gktjXSV5VJlEsSlJR3dwlmI/Wa993h5pQTRUo1705z+8mAnEVFTpTJ+by+yShagsB7qBAzE3uQHeD885aSm/am/1JhDkmrXX/AEvUHB8ZdlynmBMEpVeIWpcwxZlKhdjqDZrY5FbFIaax7JHWcXplYCIpVCARYsY+ZOUfZoZMcEivTyVTKSqlgAqUUAdSSpteoEZvisqbKmGTMSQpCgFAhuVxq4IuDvGoUkppE0gs6pRBPRS4zviWcDNBWSZn0YJd7hnB9cMctxVEmfF6XP3r/VnPFlKqoxiZKclCZqlZXLB1AlhtcAloeQUoAGYDzgFU0rYrXTORYfvKJLeQivXVVJ6K5rKNrOb8rQvJuTKcdKCGmXUvpE6atoVMEBCsqFZkm4L2i3jGcBnhVjBklVyDbMkeYi2aMKFiCIz2kTTBX001lcn+POGChxKWn/VTHHi8GnoygtQUmWaBtkmj/wDNUZvR1SqOuSLZVEpBLsHuC40ZVwevJ41KgqAtT/qL/oVGT45LSuoQJgcJurqkX84bHwdjm8c+SHipxREsqmJAUqcEjKQMwUl7FR0Gg/dBvAvEMTC1GUZoScvoodnJtmUL3Y20a1tx2JYjLWhivKAzHQ+GlrbwKlIlurszmKgw37url938oeKy5HkdsN4hWKCs0pmSkIOZwCVFRcj9VOW/VoozMRyHKFgnNcgMNblkkuSqzH4QMpqScoqHpJYjLf2+BEWpmHrYOfE2T7XclydBGsRRDVVMudNykrUq5IKHSbO3pd0t+MSzVolkJzlJb0ZiQq3IEjN74lkUiacqmgXTmuftWDjrc36xImpC2VMIKAQGIDF2AVf7PujKRtnvnQlhGdbFbBIAPeJOUeAJsHMfaekVUJSHzZc6SSgJykE5UpPpE7H9roYkRWnIpCmUgOEahQuGA/eAI8OsWZOIKKgx7xBzde8HI63Ko2l0BJX2VJfDazMXLzMUMUqY3B0L7dYb6GX2KAjNmA3Jv59fCBlBiSu1XKWGOXuzNl2Dnnq8FkS0iz+ZD/GESjxZLKHFnYQNyDfX74983AHPoBEPZBJ1J8dGjoTdxHbBO+zVtpHo+GcY9HWzaMWVLdyNtRyvHCJLpKhYgsOR3YxcQyVHvKAIIUGY394dogpJRUnLbWxPNvuEOs4uYdMKxcpIDjKpILA3JD6F944mUhf6NNtdQSI+/owrbIyVNqfrdI7ks4SEETB6SS4P7ragwD+qBB1TQqlqTm0Vd/NjFmfTmUpJHeykKBZnZlebGJ8ZmJUkZUKRlsxffrFVdSo5Mw0AKdrc+ukEm2kw4vo1SqUFy5ZSO7MHaafa73kxMFMQR/otP4zPemAvBOMS6ilVLJdcm1+S3IUOj5k9GEH8SkPSSQOcz3phHHjZ6c586f55Aa8WAsUP1cCKM/iMJPoqA6X90Bsd4fnKUMs7KjoCPbAKXw9OQVEzio/V7x9rwCVq7Cv2NBocfCw4LxYqcVyh4VsBpZoUnOxfVoZeJcGJlAIOUncQKTCAVVx2EOCoS/G6vHKNPOLeGcWJm+iszOd/hC/K4KQFArC1kb8/GGnBsAlyznErKTudYNpJaZq90NFOnPSzLsM8o+QKoyrEMT7SeVBeYGYSnk2azOOUaViFWUYdVFNiyE+D5g/qjLqSmTmFxqNB1FoYqpMh+Jyf0/ng0mTh4m1teFO3a/f7Io1XBSSMnYd139IgPo8MOFygirrVnRU8t5a+T28oJVOKgBhAS7bK8a9CsHcNcMIkgBKQlKXsHNzc6xer8HSo9YGSeNpSCpLvlN3+MWZPEMqblVKXmJ2EL5IZwYtYjwQFDIqSSkKKgUqOp1Lm8T4Z8nsqWHCVyz+0T+EOlNXhQiOvxBKRBvo5J3oF4dJEpbAv3JnslqMYvxJipVPITyA9v/j1RqCMYC6ggH/ZT/ZImGM54EwwVVUZix3ZYB8VGw++Dh1f54Aa9Vfnk6o8OK5YBHeLv0+PWJpODqSyU5iOli/N9tY0uThSL2ESDDki7CNTf1CcY/QSKfCVpDqUrzJt5aGJZlHlDh1GxDnzhznUYO0Dv0CACBpBGcUImLKmkM1luR4lgb8mAgZNUooUl2PL89IbcX4TKjbzZRA8W0gXU8JzNUgljcOziN5C3j2LdHiayooVr42dteu0GqbEDlue8DmfwSX9fwgTXSlS1lC0FJ2I0D9RbnaJaOn74KlPZTDcnLv4QxUxEk1oYKLFs2Vzch/Wz+3aG6TU5k218OkZrInfRAhgoN7dR69odOG6vtJIVzZ/IQE9IRk6L02Ys3J9XW0fZU47Cws5Ec1KHe7jo4iKXLZRJP5eBtNEpNMlLJdh6zHomQC2sejLNszedSJUezKe8XIUkuCdheB1MhswvqbtoT3fgY0ZWIo0yux5D2QscNSUKqJ2awYlPL0jfxb4xkZOnaCXRZpZyGQlCDncd/RizEm+0XK/BUz0S8ygFh+8k94asxGz7GPtVT5bBWbobewRXkU61rCZaSpVrJckfwwEYu9AAuVhqpnayZk3LOQHY3ExIDgjrC5Jl5ikc+e28auv5LqmpKFgiQpNsyyXa+iU3fxbWD+D/InRyrz1Lnq3BORH8KLnzUYrgh8UYvg2ITZU5JkuZhOUAByoHVOUXUD8I2qolTUUdN2yQiZ3ypKTZLkW1NxyeHDD8FkU6WkSZcofqJAPmWc+cBOI5f0Ev94nxcEn1wGSqH427FlgqxAjkYLK1YRRnVBTvA6qxBa7JLDnEfJI9BK0HxSAFw1oLzl50pfQXhYw2amWAFOFE68+hg6jEU5GMMT0CkQS8QlGwIJjubUhoWcZKEKMwkJc25udgNzFiiqCtO/ugG2NpVYVxAvh1U2ryj/eX8IzikcLTmYhRANw2o1I3h1w3Ee0lVyfqIXTIfq83MfWW8oWZNEROYpsFBtBv+sNH+yXhy1r2POyxuXIfa7EiaqqTZ0ziLciLe6IEVozfSFhEeMVKZeITk2+kWq/6w0B5ln9UR4jhCKhJCn02JB8bQqf6i2DuKsH1lbRKWSVEF+Wvtg7hU6lCXlLRmPkYXMO4dlSwU53/bS59e8TT+F5Uw2WXO6A0dx/wVPGvf7hb9KELIHsiSQVT5qUF8ous9OXnpFSkwaXTJ7uY21UoqPthmoKAyZLqsZpdXQcvVC0rYHLiiGpwyUoqnBSUGXJnBCEpAcGSsOo+BcQmfI9TSxQzpy0qUe1SlgW1T4Qcrq8icE/bl1I8k0s5XvaAvyRKzYVOA2qE/0kxTDcP3JZP1/n1HdGISdpUz+YP8MdDEpJsZS/5n+WKEtk6xKJiFaaxlsbwRc+eSf7Jf8AM/CPn6Rk/wBkv+P/ACxXQgbmJAlEFbM4I8qtp/7Jf8z/ACx0JtOf9kv+Z/litOkja8U1loxyZ3BP/wBJMZwelqZM5HZrSpMpa0qz6FCSQ9tHjEFzSktukN5bxueHDMJ3WRNH92MXx+lMqYX3Hsgoy6EZI9g+hqPpDqxOg8QRGhcJ5hTvqnOoXPX7ozaUgg2309e0aDwxV/6MAWcksRf3Qc+iHJ+kNTcQIOhMQzKlWujHlFeUhT3L+cemzyHcluX51jkkiSy3KxC2u/KPRQM09E9G/GPR1HWXsB4Sr5gtJITrmmMn+rveyGDAPkgVLWZk6eBm1TLS+7tmX/hjTAY6aGKMSlQSAFPwPSJ1l5zzWSfw9kFaamlymRLQlA1ZKQB7IskxUqZagoKF7MeflGvXQVUfZ8z6t8yhbrHUlDD3+MQ5M6wpiCkWfmdW8otgQt7ZqOJkK/ElclCJaCPTXMAPJmhmqKgIDk2H5tCbiVCaiXJUczGbNNtcpWGbkwHvjJrVLsOLp2K9bTuSIWKzCJqVlclZSrXmD0INobFpUoPlUDfY825RGiQTYpU/gYh8noJ0L0uumTEhK2fcEbu1oJU9OsJLrACer+qJ6nBcxfKp+YBjqRgVw6VnyP3QyK2OUotd1+wPlYV2s0TFOcoYcn5iPuOYmJKRLln6VYOX9UbrPw6+EMkylKEEhJcCwYi/qipgfAaTMVPqM06aQDcEIBNwANSkDnDVDk7QnJlKXCOB5KOqlpdZK6cnK5JLrJdru5vFyt4fmS5fahDEEC7OCTsHeNIo0PJsMrhOgbTW0R1eHCbKUhRYKGwuC4IUOoLQ75NkfPZg3yhhacRqi6iO1JAD2ZmI5Ec4PcEcTqnpKZqWWhgVbKfQ9FdIP8Q/JZMqq2dOUVJlrWTlQod4WY39G2usTy+ApkpGSVIYdCn1klTkwnJfhFEHGuzteDSlFyT5GCFHgICcyO8OpEA14FiKbCnKxscyAfPvwboKOulyEASSFEOoOksSTb0oTT/tf2Gpr+5fcCzqjtqhEhF1FVxySm6ieTD3w24sMqLt6NoiwLhZcufMqZg+lnBIIDd0JHPck3PgIJYvg6pibC42fWNjjlxujJ5YuSSejJjWdpiiUPaXTVXrXTzf+0D1xQ4BqsmE1LKyAVMoEj9hXvtBDD+C6+nxGoqJ0oiQJdSe0zIZjTzAmwVm3A0gX8ndL22E1aedTK/6aooUXHHQtzjKevYp13EExBdE8EcjBXBeJlTLHXpAavwmUE5V2IL8i/juI54awB6mWZRU2a/JvGFaa7H1JPrQ41mLqlpcvC7O48npV3UhodeMMDeSMvpARl1ZgpzspQ6xlU9mvfQ2UHGtQrUIA8YLUvFec5ZqB0UIQpfDxf8A1rDly9sE8NwaaDZWYc9o12unYtJ+UaVggBVNbQyJn9MZjx7Q95J0tGm8MS1ZV5tRJmD+7CZxdhqpqpYSkly1usatUwJK7Fjg3BkrnJXOGaUg+jqVnZPhuYfa7H+2lzpRkIldijNLYAEZSLWAAdL2gPhlPNpZqUJ0sFWHeJDve/Tyg1i+GuVqTYzgkKtsAM3rLe2MU25DHCGPDLmrta/yK9RUjQHx8Y+JmlTkkkn3QQ/9OF9Yll8OK+37Ipc4VpnguIMWoPr7Y9BpPDx+17BHoH5kfqdwZtgj6uYALxAqc28D60LLLlq7ydtQXtoYYropL8yassEhn3O3lESaRZSc6iVa/hygfLxtTkEMSQE5rAcyo782ghXqUJasp72X7nMZpmHVATlD319+n55xbECsGnEoD7Ej/uf1WgoFQEWGijVoBmAKDjKWDOHe5tAzGa1UmSBIcZVBgEg21KS/MPfpBfEZZKe6HUCD7Q/sijiaQpB7LLmdiHYMCxBbkdPCDlqzEJSOMarOpJmmzEOlAsXI+ryjtfF9V/an+FH+GAmOTCmclRGVwsMdmVmA9SoozsQAiKUmnVnpQhFxToZv/W9QPSmnxyp/wxNSceTFvlnFWXVkD/DCDNXMnKCJbuosPE2tDrhfDYlS0Sxc6qLNmUdVH87CG4+UvIM+EfAVkcQ1S79oRyGVPiX7sM2GVUxSHUok+A+AgbR4WydOX590FqJGUdIsjGiWTTLEhZJKVF9x4co6Mj2x9mI0I2iYGCFlRco7Ewt4jKIURmV6zveG/LCxjavpyP1U/H4QnMrQzE/UJleFF2Wux+0fvg9gMx6eWCouEsS5exO8Dq1AlhRVdySIG8KY72syZJ/eQdiLBQ8ixiBKmWtWhhXxAsns3y5Rq+t/fFWmx2ctiSW8TBH9Ay0kqa51gbidUiUgtlAAueg1fwjHy7bOco9JGZfKviq1VQAmLA7JIUApQBdSze7G20HvkelPQVX/ADEr/pqjOMer1VE9c0uyj3f2QGSPVD/8ldXkw+r2/wBIk+1Cx/2xctY6ZNd5LHKpwqWr0kgxxhNCEzk5RodoFVuOtYQw4NUIlsRcliS+paJ07Ly1jyCVNtASbgMqc+ZIhhqsQQoMSBC7jmKJklJll+YjW0ZVkaOB5QLt5RfFIEBgGEUqXiYLS4LRKcWCt4y0d0FsFLGb/wDTM90Awq7na8EsBn5lzR/wJv8ATA6Sg5khIBJIFy28c+kIk1yYUkYWlac7OqxBLgAdebRXqK5Ds4OW3tuYL98hlN4DT17xwMOQ3oj1CAeReCTP8Ry9K6BC6pGrCORVp6ecF5mFS/shvCI/0PLNygX6xnzCXmyiiuXsZP8ADHoJJwSX9n2n749Gc0dyGZQLvZ/XFiXTknl10eI11KUpJ1b38oHya9alZvqgs+l+Q52iuU1CS2xvYXn0AWGUw8Nj0eIBgMtyVFS/2lfdEP6TCRz/ADzjj9Op3P58Ix5Ivs7iFZVKlIZIa+0fQptYHysVSfrRYk1wXYi/3bxqkpM6mjutlBaMpJAJFx+dIAzaObJJystJ9IOxs9xm0MH1mIJ5ceEMcbNSMm4wmKzB0Ze8VC4dmCFAtz7p8jC2uaBdZASLXP5cw68eFiBzZy92Gb35vZCUJeaY7BgN79S0R5FUi7FK4UNnyeYcmaVz0l0oORJ/XIDkeCSP4o0WmohnNtPz7vfA7hrCuxpZaAAFEZjZu8rvGw6MPKGKRLb3mL8ceMSWcuTPplRIhP59sdKTHwQwA7AtHxBa0c5mP55R9LK8WjDCSM+xzFsk6co65iL6AJttfbQavD+DGQ49wvUfOFqEwNNnLKO8WSSotmcMLKts0IzJ8dDcLSlsGY1NmziCoBvs357kggHS0MnDPD6pctM1aQlSvRFnSnmSN1a+DRWwrhqpVPQmaQJZOYspCiQNRa4fq0P1VKdLfm0Jx4u3Idly9RiL9VULPdCTCrxthyzSzC5JAch9gQSPU8aN2IaFrjOnelnAamWr+kwlx3ZqlbPz3VSCCWhm4dqzJwqqXyq6Z/DJOBheqagN+SYMUZfBaz/mqb+idFq2qYiT4u0Hqic5lkHuli/52i3WVy5RCpZC0EXCVaHmIXuEsQE2T2SrlFvFJ/LRbky5VOpSZrplqLpUH7pLd0ttEvGnRdGXJcjyq+fPUyStI35ww0eEZZbKzEtqS8B5S6U5z85AG3eY/fFWtxBL5adU2aok/WUAzavyeBXsjOX0v7EkxZlrIdnMEJFSopd9NYD0uCTB35qytZOj2HQQXDJDc4CSp6Ot+Rs4NnOZv/Lzf6Y4ThIqwuR2ipedLBablJBcEXG4G8VuDpjGf0pp39MFOEiygo7u8NjqhT22cYJjc+ROFFiKfpmeVOHoT0jd/tjceuGYLOluu/hpFjHMIRVyOzVZQOaWsaoWNFD3EbgkQnYXxKUAomnJMT3Vp2cFjlf6u48Yd/LrL+nTIcuLjtDOrX8NWjmXOLtozluf4RWo69MxJyrBIILAudYlqUEDW+rgtd312iDLGcHUlROS/OVDQeuPRCkFVwpPq/GPQNNnUTTq0ZrgkCwA+sevSIaibMW2gtZ9AOQAtBGkoEgPMWkHk7tz03iRcySn6wPk8XceS9TKOgUimUdX+88osyqVIvlv1j0zGED0Q5iorGFEsEtArh1f+jdl4htr9H9rR9RUPZyOuuntED1Vh+08RLri7D83hul2cMUmeVJIty11jlNQADsNhy6euAUrEVILnzAjmfij+st4c/XBKSWkEkB+O5/0a/FJ9RH3wj4GFVFQiWgd0KBmK5IBBV69POGXieiXPzJSpk9komzkkEkAchYPEfDFKJUhJllOZfpkh+8CRltsPvhfHlK2PhOo0jUMOqgpag+wblzPvEGJYjOZOKLRqyiD9Qsd7gE38Hh1wnGO0HeGUuwP1VaXT9xitMS4hVoiWoJBJsBEpWGfaFLibGie6iFzycUbjg5OiVfEqlTMqEu5ZIhhAbUcriAXCuAmWO1mDvqFh9kH4n3Qwl47HdWw8rjdR8HStID4hQpmApJDg9H57wZBigrDHndoS4Ld1txZ35R2SLkqQuHG/UV8Ow0Sktqo6npsNdBHVUS2mpHxi5U1qJYJUWAhencTImT0yUH0sx8QA/3Rzaiqs2KcnYRJtAvGabMgjmCIJIMQVqXSYka0OWj81VlAQsoCC6SRzNidhDPhPD01WE1SMhBVUSFd61gmc5EaHS4GFFTISgF3WwBUSS99viYYaPh0CQtDpTmUguo7AH/FFkYukxc2rMIp+HV0yu0dyLHVm3hlmyAtANrjcOD4iNCrODkH0p0nfVTawGp+EUMU/PKQtsJlxyGkLyQ8obhyqLM+mYRLCn7JD+J90EqKWAGACRySG9e5hom/J+CbVtN/H+ETyOBUp9Krpj+/CGpvoqedV/wV555RXWmG2fwkj/5lIPGa3wimvgfNrXUbchN/CAeNk7yJsi4MVmmT+Qppw8XSIKYBNZxuLxLhWBopUzlmqplvImJCUTASSpNmB/N4GUE4S++ogBIdROjdY2noJVuhhreKUSZSlqPojTmdh64ypGKFa1LVqoknxJcxXx7G+3mnKT2YNuvWKKJrR6nw8HBW+yTNNSdIdaKrBbVxoQWI8CLiGakxZYDLT2gIazBfmPRV5EHpGfYTXB7+34QySK4t1OkVShGaqSslY4SK6WsOlQYWIuCCNiNQehj0AexQtitKVFtVAE+FxHohf8Pw+51DeuWnQDzdorTKcfkiI6zEVZlJDAAZtH8ukURWlRPkfWHiVpDEW1pQLlrcjEE6td0oH4RBJJUCTzaLVHKDP1gVC+mbZFIpyLq/PjEMycEEqOg35AfCJ8QmmwFngPVTAXSRZnNzdrtGZJLGqNSs7FUZgzXCSfAnw3A6mOytbMAcxsAO8fUBsL+Uep0OHN39kHeE/wD3CuiNf3toCMfPljE7dAyl4dmzVS0rlzES83eUQRYd578y2u8MMjgqnkKUUZx2hcpUp0vu1rPHPE2MLkzkJToojfxi1NnKmoTdiFA+1vjBKSTpeB8cLSt9MjrsESEHKgH9kB/Ln4Rb4ZQlVOUt6Kj7WO+2sXky8gDkqPq9kV1Yqp2a0ULI12Lcb6KWKVCpUspzvckeGw6+PWB/DmEqnL7SYO4k+s8vDnFSZUmonhKrAqa3J2hnq63sk5JaQkJDCEJqcuUuh8k4riu2EKyoCElzCpiXEZshBLeJPx9kUK/E1qJBMFOGMLTl7U3LsH26jrBubyOkZGKxre2HeHwoSnWXUS7cuQi9UzsqVK5B4qTwEoFnc829I9Ot2gXikszM8lSjlyefef3MIetKifjzlYG4uxVpkuWqYgqUFFKUqYZg3dLHViW8IWuEqkzMQJIumXMJHJ8qdNdzfSC2K4NLnyUuMpACkkO4VzEF+G8NTLpUr1mTC6lNcgZgB4W9ZhE8Tb5MpuMI0gugxzNQVd1Ov5uY+pgjLlBILbB352eOhDkxEpcQVLwxkEJPo+1wSX8fwjiXOVoRrr0G/n8fCCVQkiVMKSxAzAtyv8PbFfMJktMxmKhcDwP/AIixKtCLvYAx0MCdj8PxjDsS4hXIr5xHeS4QpP7IAcdXeN9xyT9H4Kb3fnyj8xYrMzVE0neYv+owDVvZttdDzI47kHUqHQpPwi2Ma7UPLVmHPbz5RmShEsieUl0kpPMFvdCnhXgYsz8mlIBN1Fz7otSpcZ/J4lqEj03/AGkpPtaJF8VVJHpgeCUj4Ql/DyY5Z4IfaisRKTmWoJHXfoBvCfjnFC6juIdEobbq6q+6AM6oWsutRUeZL++JKe/SKcOFRdvsTkzOWkXJZaLkmW8U5SQ8XUzCkWi+JOEZc1KN7wVoa0J76vIc/wAIUxOu8dS6sqLnaD5GUaNIrUkOdY9CxKm5Uga2j0FQJ//Z"/>
          <p:cNvSpPr>
            <a:spLocks noChangeAspect="1" noChangeArrowheads="1"/>
          </p:cNvSpPr>
          <p:nvPr/>
        </p:nvSpPr>
        <p:spPr bwMode="auto">
          <a:xfrm>
            <a:off x="2136775" y="312738"/>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10" descr="data:image/jpeg;base64,/9j/4AAQSkZJRgABAQAAAQABAAD/2wCEAAkGBhQSERUUExQWFRUWGBoaGBgYFxobHBwcGhgXGBwYGBwXGyYfHBkkGRwYHy8gIycpLCwsGB4xNTAqNSYrLCkBCQoKDgwOGg8PGiwkHyQsLCwsLCwqLCwsLCwsKSwsLCwqLCwsLCwsLCwsLCwsLCwpLCwsLCwsLCwsLCwsLCwsLP/AABEIAK0BJAMBIgACEQEDEQH/xAAcAAACAwEBAQEAAAAAAAAAAAAFBgMEBwIAAQj/xABMEAABAgQEAwQFCAcECQUBAAABAhEAAwQhBRIxQQZRYRMicYEykaGxwQcUI0JS0eHwFWJygpKTslOi0uIkM0NEY3SzwvEWNFRzoyX/xAAaAQADAQEBAQAAAAAAAAAAAAACAwQBAAUG/8QALREAAgICAgECBQIHAQAAAAAAAAECEQMhEjFBImEEE1GR8DKBBRRCUnGh4fH/2gAMAwEAAhEDEQA/AM8IIU8MnDfClRVBSpYJSlnukG7sO8R9kwvrPSGvDqz/APl1KgAMs2nFm+zOufMwl7EIHT8OUCsBTkWZ3Nj46mKc5cyWrQoUfWAY0b5FEImTJ6lJTmQmWEaOyivMeb2SH6w5/KNQyplBNM1IZGVQO6TmSHS13YkdXjFDVs5Q1ZlOF4FVGUaoGYJISVZgpJcJLKUxU4uCNIBYhiWcjvOPABjprzhn4ewgSxXFEzMk0c1N7MSuUz+A1hNCFI7oDkuBZ3dhYHcwKUXtAuKLkoLN1Aq0HpfnQRHW0sxWVgX0udBzPIdYlo61SVGWtZS1ikh7tpsxeClMqUrMlWcqIBCklwkhTl0kgKcMnUMHN4y2mDTTB+ASgETUKkypsw3SZi1JKWDd0DukeMQSq4J7yUplrB0U6gdXSc1iNPVDFLwA1JCUJWFAA575rJuSdAHJbTW0FcO4QlhQlzllQQHKRfUbgfGM5N7HqDkIVNKzd4qa5fxfT1RzOQoK7pJA6aP538Y16l4NokpATKCwwYlRNn1F2Z9xvFPFuGEEvLSoNoxGt7F+8B+zBWN+SZpQUsyZYbxPXZpLAuCBobW1c6wTxalXIWkLSUJIswBHrtd//EV1oE9kkqJGgbXoHbrvC23dvomaaeynUUg7qs6QFjQc/gekczqhTFALgbvcnz2ieswVWRdsmTQH63URzhFJNbOJdmusgWHiW+MbaqzKs+UdQpOcOe+kpvex1ADxFNwsBIUXUQU90EMQ+hD6bR3UYgDMGUMpKu6rmORJiNcmY5KkqN75bkeOWzGCtmKwpMx0ldLMXJl5JMwkyZaCju7kl9b91zbL1iPHuJlT5c9GdCZS6ntMpBM0hmT3my5EpDM/sgdLpFXUVEJ6g+6BdXNJWQ7h7eqGRk3oOOwrIxBSgrOQp7BSlF2AYB9WAA6Rb7E5XSULbqSr2QBRTnKmz5iyeeraQz4dSISkIIUVAAlLFKty+vnCcmto6USsJayMxQQ17fm8epcTmI78lTC6SzXBFxe5tFv5uqUTMQp0j6zu/IGPSlSzmXlB5JHdHgQBa8CpC6KdRiPakdoFKWqwJ72+0SnB1s4vzS+nsf7oIpkAIDpAzHuLNgWAcBnGYHfW946RNKVnK6hs7BV7MSCQbdbxzddGAA0YJBBYHZwT5X1iquqZTIJLEsWIPSDszC0i6ENrmdTt0bf8IFVEtASpaUlR0OUFgSDbo7Et0goys1BnDOI5c3KitM2aEEZO8LMAMpzGybA9WEP+C8TUglmVKTLkgg98BwCA5WSeQ67RkdBPKCUrQc3JvDWGHCOG6qdPACG+sSooFiHsCWJKSbetoZtPQxNroZkcSzJU9U0VBnMA6cpyqQbBdiwbVtesTTaeqrS8kkoWrvTl2TZJsJaVEtsxSA+94Ny+GRTIKpKRL7oT2ix2hJa4ygEpSS1gbEPAGeV0yMkqkmS1KSFKUkzJlwXExJcgNfV42q7N67PvEPDIpgpc6oQEqSAUJdC1h0g8wq/SBmJzKZBQKVJQEDMqaFGZ6X2izFTsxGhiKonpqVFcyaVTkhLFSXBAPRiCNWbnBPEMFqfmoRImhYmIBKZYZy5UZeXX0S+ggU76R3fQt0uIpUSlWUd4XTa7AE2HRzsS5ht4fxRaGlS1SUrUQnNlOcAk6OWLH4QtYBwvOm5VGWQlZLLyqLZVFBcjTvDeNdwDAk06B3ZYWQMxQlnLByefjGRg7syCdhOSkhIBLkAOefWPR3HoeUH5hSUrBSkkBLuAHDdT4wb4exmXTSpsmbIRPlTVBYeYpBCkJLDu7ByXfeA+KYUmQlxOCipZARlIVlZwsn0TezbRQmSVhL7i6QdSWu/Lr5Qmq6ZMtGwYX8m1TKeplVQk1Cg6UIS8sP8AUWS+ZLMHy6h7xZHBuIVctSa6rSGIyIQhKkHVzMYJfpy1glhXynUc1Pc7Y5WB+hXYtppBCm48pFrydoUqylQC0lLgByUvrDfT0N9PRlVTVHDzOpF06O2MtUpc7Os5kLZSSA7aZQLDTxhUWHVu+0HPlBxqXOxBU1CSpCkoYqBGiWNjyMBziqWZSHJ90KlfgTLvR6kkFLrAJU4UL7jne8PWAcMGekKnJTLQCSWSkZipWbMMp1ZkgmwAtCvw5QJrKhnyJR326ApDP5xolXXZSJaPRe7cktYdLRltdlGHHe2XK1QkSsslISn7L3J2c3PneF6XLSzkFQPMjOndypBBLfaF9C8R1WOAzASQqWU3HIHfqOvkWYGOMQrwU5pXpC4c+k31TvmbQ/i4liRcw3E8pyFWZJcBSmdKmLFWliRlJ3cE3SYJ/OHSS9w4I36P1SXT6oRMUxXNlmp3sqzW8NAfuPkSoeIh3STdwlbciGzeweqCTOaGynqBOlgLA7wIUCAQVJJT7W9o5QFxjB0S0ZkJUtKWJSVOU7NfUMd7hou4dUpUsofS/rcP7PZFxS8pvcE+/XyZ4NxUlQicLFNE+UAHBuGY6A32NzpFWpqFpQWSlNmBIIt0B6xxxHOVRz1BksplJUq5Uki1z0DeRgTRV81SsxcJDOrISGJ0PQxN8t+SJpo8cPWfS7PKrmQL+F4sTpRSlJS4KdcgISQeT6mCMrEELICezCgdSlx5bcorT8PmLL9oktZSljKlI5Ka5UdAkXPtjrbZiTk6QNq1lTlZVlfdgb6ecUKfA59Q5kyZkx90oJFrelp7Y0LC8GkymWRmUBZcwDezgKJAtteLk7E/+LOtcZZikgPyDgeTNFENHoY8EY/rf2BWJ8NVOWlEmhSDIyKUpJQMxSkBl94F3ufCB0zhqtzFa6OaJilFS1oCVOTslIUWYeMMKMdqUF0TjMH2ZwJfWwWkAj2wxYXxZLnkoJCJzF5S7KNv9mWIWDzFwweCpNUxv8tCS9LszmbPEnvTZU1Cy1piVI6Zg4YGO1VMkJyhCM2vdUbn9oe6NZRWgpbQEfXuC4sw0J1gHivC9PO7ypSUKb00Mklm+sm5Ts5BhbwLwxb+DfgzqZW50gFDpSWLgKbkwJuHF/KKNXMCSkpXYDLkULq56dOUME7hZCVLYkHM4ukzEAAH0AQOzLvnbUbRJhVEqUpR7k5JstBQAAbEhjdtDbrCqp0S5cMscuM0CqWXMSmyiRYhLgFtfrWta+8SUUunXP8ApxNlP3VBKwVFQLFVyySz+TtE2NcQzUzTMyISUsEJy5kgAkCznr7IrYThUurKjOnzJcy6iAhC8zhw1wdbMATYDWDgtiYr6E1bj6kZ5KVkyHIax0L6l1M7amGbgfGaaQntJs8OzJltoTqXa9gPKEqs4ZMiVmmZ1LdgAlSEh2yk505nZ+71F4hRTIAWmZmzAOAgM7gM1rEalBA8doN6YW07NnRxtKmrEuTdRUzqsL2sAcxglRYUqUhYTNLquAwZPMJBdn6vGO8OThLP0YS7j6Qg5gC7lsp5qBN9o0DhCvmT1fQznlI9LMkfW2sASrW523MFGew1K+wev5Plib2hSJqivMymCE/azAKuDZiORcR8xOjlylyxJWUTSby0lRSksCrsllgwca26iNHIhY4r4ZTMkjsZQziahZCWSSHAWHbdNrNzgnFM1xLfCVQVSlJUzoWQSCTmJJJLkMS5OloORHT06UBkgJHIaeUSQSDR6PR6PRxp+aqbFpSpSUTgMyphzLyglKGls3dKtQv0SCHi0iqo0zM2cqDt9ckOkOE9xsuZ3UQVcho6oJz8o83KBonGzD8apkTJinCQqbKbMla3QlM4LykS7KJVL1CXYXEEJmM0rALUrMjKSS5WFBQCwGQwLZgfSDaOdUfswQ0eLFIYEEADXcBib84zijUPXz2lUMyilaTmQM+dRcoWx7qR3XKS/pPsIrKVQEEliE5mBzC7TAkKypZKX7JmvdTtssJlBeVCArMSzC72Oj7kx6ppUiXLmAsFBlORdQBOmrOGvpHLqg4yrwO+CyZaFTVSSnslTFdmQL5A7OdX7yS3MQzysOUqUmYFy0uotnmBLswV6XWEzCklFNLsQSpS2YgkK5DwAbyhpqZeaipyA4zTm/iTfa8A0iqD0Ck8PHMsKn0gLkpaplv4KD8opzcAn+imoo7aH51LBbUb7QSTwomaBmDEadPCL1JwChIuH67xyaDpi1L4IqFkvPpbi4FQgh+dovU3ybzQoETZDWf6VPj53hrpuHko2fygtKoEtpGWglFi3hvC82WvMZkh9P8AWpgwrB1FN1yv5ifztFydQIF4qVMhJBuxEcpJGOLBnE/DYUhE5ZCzLOV0qSruqbVJDG7+SjCrULUt0IRLUgWCcxCj4sGLdNIcK6d2dDVK2T2RtyCrt1hGOOtlKQA6gCClmBI7z7eqAyxfK0RZO6LlXw9RyJy5IrpiFpOVQFKpQBGrF2y7vHArKFRyy8Qm5k2CvmkxTH6xT9ULO6mdmbSJflDpQj59PdAUZnZJZ8zqKSSdrIBH7wihwbwekISuaLkOEn2P1gpSS8FGDF56GDD8NpGzGrmrV9pchb/3jF4YPTK/3pX8lb/1RZpMJlJuEj1QYlyEDYQKyMe4AKXw/Tj/AHlX8gv64snhOkmJYzFFWoV2agQehgjNy8oqz6jK5juf1NUWtplukXLymnM8zJgStQKpZSSEEHUWKhZ9yL7R8lzkuyVIAIsAVMpKS6ipvRy2c9esCpIzzQsekJc5jyPYzA/jeKOB4mqdLQqWppgftMoT3F5U95IULBQvuHB00h0Z2W/Drnab3+e3t+MlxmQZ4MyWR85lXQ184ILov6QIGl/rQDXKllJyOxOYZi2Uj0k67HS5LNBGdVlSMrTEzHKCAr0VsyAhrnKp1dQSNzFKThYq6Ylfccgy22bNnSzX76rEnS20LnHkyn+IfDqXw+/6f09fuvdPtEMqemwWws3f5aW5jlEU/siQQApvR+GsGBTS5QCSO1ys6lZSpJGwCRb1RDOxkBsrLBIYJSXZ3JJa1vdALC/qfMLAwApec5ipZG5LlJvsxsfGLMqSyhNlKDjvOptOelz4xeqcWKCFKQAhQO9yWcAItZ2cm/KIkYyAodopKVM2Vw9wAzOAQzi5v4QXy/c35D+p8puKpsuTMlBMplu5yAqYi4DGwbpFrAeOJshAEmTLUWuWVmIA3y8vCBQoEKTZYSt2SAxJDH0m3J6gD2RVp1CStImukAhRYgKILbpPJ9DtHPkhMlKPZp2G/KBMmS1rNMoBBSD3glyp9M7W8HhgoscKwCuWUvyUFi2t07QgUeKyZ9UhCSpSSQ4nLzd67FIU9wNQCxHK735sgIqECZLzJKlBYkghDsMq0nMwcaoPWGqXuMUjQFVKQnMTlB+1aBKuK5QLEK8WgBX4uougFpb2GumjPdukCptQpWgcco1yfg1yHYcUyuvnHoSEgnQb8o9A8mZzZiwUUqZVgfz64n7VITocz2L6COJs3MC+5189o4RcAAX/ADeDBPqZhMdBd/GO1y8rg2P53j5NmOkAJAI3GpjjCalVl7wUQtKnTdmylwY6XNBEwqdRUXBLWzElRtuTFQqv4j27x3RsVpTdlKSDdtVAOI6gktjXSV5VJlEsSlJR3dwlmI/Wa993h5pQTRUo1705z+8mAnEVFTpTJ+by+yShagsB7qBAzE3uQHeD885aSm/am/1JhDkmrXX/AEvUHB8ZdlynmBMEpVeIWpcwxZlKhdjqDZrY5FbFIaax7JHWcXplYCIpVCARYsY+ZOUfZoZMcEivTyVTKSqlgAqUUAdSSpteoEZvisqbKmGTMSQpCgFAhuVxq4IuDvGoUkppE0gs6pRBPRS4zviWcDNBWSZn0YJd7hnB9cMctxVEmfF6XP3r/VnPFlKqoxiZKclCZqlZXLB1AlhtcAloeQUoAGYDzgFU0rYrXTORYfvKJLeQivXVVJ6K5rKNrOb8rQvJuTKcdKCGmXUvpE6atoVMEBCsqFZkm4L2i3jGcBnhVjBklVyDbMkeYi2aMKFiCIz2kTTBX001lcn+POGChxKWn/VTHHi8GnoygtQUmWaBtkmj/wDNUZvR1SqOuSLZVEpBLsHuC40ZVwevJ41KgqAtT/qL/oVGT45LSuoQJgcJurqkX84bHwdjm8c+SHipxREsqmJAUqcEjKQMwUl7FR0Gg/dBvAvEMTC1GUZoScvoodnJtmUL3Y20a1tx2JYjLWhivKAzHQ+GlrbwKlIlurszmKgw37url938oeKy5HkdsN4hWKCs0pmSkIOZwCVFRcj9VOW/VoozMRyHKFgnNcgMNblkkuSqzH4QMpqScoqHpJYjLf2+BEWpmHrYOfE2T7XclydBGsRRDVVMudNykrUq5IKHSbO3pd0t+MSzVolkJzlJb0ZiQq3IEjN74lkUiacqmgXTmuftWDjrc36xImpC2VMIKAQGIDF2AVf7PujKRtnvnQlhGdbFbBIAPeJOUeAJsHMfaekVUJSHzZc6SSgJykE5UpPpE7H9roYkRWnIpCmUgOEahQuGA/eAI8OsWZOIKKgx7xBzde8HI63Ko2l0BJX2VJfDazMXLzMUMUqY3B0L7dYb6GX2KAjNmA3Jv59fCBlBiSu1XKWGOXuzNl2Dnnq8FkS0iz+ZD/GESjxZLKHFnYQNyDfX74983AHPoBEPZBJ1J8dGjoTdxHbBO+zVtpHo+GcY9HWzaMWVLdyNtRyvHCJLpKhYgsOR3YxcQyVHvKAIIUGY394dogpJRUnLbWxPNvuEOs4uYdMKxcpIDjKpILA3JD6F944mUhf6NNtdQSI+/owrbIyVNqfrdI7ks4SEETB6SS4P7ragwD+qBB1TQqlqTm0Vd/NjFmfTmUpJHeykKBZnZlebGJ8ZmJUkZUKRlsxffrFVdSo5Mw0AKdrc+ukEm2kw4vo1SqUFy5ZSO7MHaafa73kxMFMQR/otP4zPemAvBOMS6ilVLJdcm1+S3IUOj5k9GEH8SkPSSQOcz3phHHjZ6c586f55Aa8WAsUP1cCKM/iMJPoqA6X90Bsd4fnKUMs7KjoCPbAKXw9OQVEzio/V7x9rwCVq7Cv2NBocfCw4LxYqcVyh4VsBpZoUnOxfVoZeJcGJlAIOUncQKTCAVVx2EOCoS/G6vHKNPOLeGcWJm+iszOd/hC/K4KQFArC1kb8/GGnBsAlyznErKTudYNpJaZq90NFOnPSzLsM8o+QKoyrEMT7SeVBeYGYSnk2azOOUaViFWUYdVFNiyE+D5g/qjLqSmTmFxqNB1FoYqpMh+Jyf0/ng0mTh4m1teFO3a/f7Io1XBSSMnYd139IgPo8MOFygirrVnRU8t5a+T28oJVOKgBhAS7bK8a9CsHcNcMIkgBKQlKXsHNzc6xer8HSo9YGSeNpSCpLvlN3+MWZPEMqblVKXmJ2EL5IZwYtYjwQFDIqSSkKKgUqOp1Lm8T4Z8nsqWHCVyz+0T+EOlNXhQiOvxBKRBvo5J3oF4dJEpbAv3JnslqMYvxJipVPITyA9v/j1RqCMYC6ggH/ZT/ZImGM54EwwVVUZix3ZYB8VGw++Dh1f54Aa9Vfnk6o8OK5YBHeLv0+PWJpODqSyU5iOli/N9tY0uThSL2ESDDki7CNTf1CcY/QSKfCVpDqUrzJt5aGJZlHlDh1GxDnzhznUYO0Dv0CACBpBGcUImLKmkM1luR4lgb8mAgZNUooUl2PL89IbcX4TKjbzZRA8W0gXU8JzNUgljcOziN5C3j2LdHiayooVr42dteu0GqbEDlue8DmfwSX9fwgTXSlS1lC0FJ2I0D9RbnaJaOn74KlPZTDcnLv4QxUxEk1oYKLFs2Vzch/Wz+3aG6TU5k218OkZrInfRAhgoN7dR69odOG6vtJIVzZ/IQE9IRk6L02Ys3J9XW0fZU47Cws5Ec1KHe7jo4iKXLZRJP5eBtNEpNMlLJdh6zHomQC2sejLNszedSJUezKe8XIUkuCdheB1MhswvqbtoT3fgY0ZWIo0yux5D2QscNSUKqJ2awYlPL0jfxb4xkZOnaCXRZpZyGQlCDncd/RizEm+0XK/BUz0S8ygFh+8k94asxGz7GPtVT5bBWbobewRXkU61rCZaSpVrJckfwwEYu9AAuVhqpnayZk3LOQHY3ExIDgjrC5Jl5ikc+e28auv5LqmpKFgiQpNsyyXa+iU3fxbWD+D/InRyrz1Lnq3BORH8KLnzUYrgh8UYvg2ITZU5JkuZhOUAByoHVOUXUD8I2qolTUUdN2yQiZ3ypKTZLkW1NxyeHDD8FkU6WkSZcofqJAPmWc+cBOI5f0Ev94nxcEn1wGSqH427FlgqxAjkYLK1YRRnVBTvA6qxBa7JLDnEfJI9BK0HxSAFw1oLzl50pfQXhYw2amWAFOFE68+hg6jEU5GMMT0CkQS8QlGwIJjubUhoWcZKEKMwkJc25udgNzFiiqCtO/ugG2NpVYVxAvh1U2ryj/eX8IzikcLTmYhRANw2o1I3h1w3Ee0lVyfqIXTIfq83MfWW8oWZNEROYpsFBtBv+sNH+yXhy1r2POyxuXIfa7EiaqqTZ0ziLciLe6IEVozfSFhEeMVKZeITk2+kWq/6w0B5ln9UR4jhCKhJCn02JB8bQqf6i2DuKsH1lbRKWSVEF+Wvtg7hU6lCXlLRmPkYXMO4dlSwU53/bS59e8TT+F5Uw2WXO6A0dx/wVPGvf7hb9KELIHsiSQVT5qUF8ous9OXnpFSkwaXTJ7uY21UoqPthmoKAyZLqsZpdXQcvVC0rYHLiiGpwyUoqnBSUGXJnBCEpAcGSsOo+BcQmfI9TSxQzpy0qUe1SlgW1T4Qcrq8icE/bl1I8k0s5XvaAvyRKzYVOA2qE/0kxTDcP3JZP1/n1HdGISdpUz+YP8MdDEpJsZS/5n+WKEtk6xKJiFaaxlsbwRc+eSf7Jf8AM/CPn6Rk/wBkv+P/ACxXQgbmJAlEFbM4I8qtp/7Jf8z/ACx0JtOf9kv+Z/litOkja8U1loxyZ3BP/wBJMZwelqZM5HZrSpMpa0qz6FCSQ9tHjEFzSktukN5bxueHDMJ3WRNH92MXx+lMqYX3Hsgoy6EZI9g+hqPpDqxOg8QRGhcJ5hTvqnOoXPX7ozaUgg2309e0aDwxV/6MAWcksRf3Qc+iHJ+kNTcQIOhMQzKlWujHlFeUhT3L+cemzyHcluX51jkkiSy3KxC2u/KPRQM09E9G/GPR1HWXsB4Sr5gtJITrmmMn+rveyGDAPkgVLWZk6eBm1TLS+7tmX/hjTAY6aGKMSlQSAFPwPSJ1l5zzWSfw9kFaamlymRLQlA1ZKQB7IskxUqZagoKF7MeflGvXQVUfZ8z6t8yhbrHUlDD3+MQ5M6wpiCkWfmdW8otgQt7ZqOJkK/ElclCJaCPTXMAPJmhmqKgIDk2H5tCbiVCaiXJUczGbNNtcpWGbkwHvjJrVLsOLp2K9bTuSIWKzCJqVlclZSrXmD0INobFpUoPlUDfY825RGiQTYpU/gYh8noJ0L0uumTEhK2fcEbu1oJU9OsJLrACer+qJ6nBcxfKp+YBjqRgVw6VnyP3QyK2OUotd1+wPlYV2s0TFOcoYcn5iPuOYmJKRLln6VYOX9UbrPw6+EMkylKEEhJcCwYi/qipgfAaTMVPqM06aQDcEIBNwANSkDnDVDk7QnJlKXCOB5KOqlpdZK6cnK5JLrJdru5vFyt4fmS5fahDEEC7OCTsHeNIo0PJsMrhOgbTW0R1eHCbKUhRYKGwuC4IUOoLQ75NkfPZg3yhhacRqi6iO1JAD2ZmI5Ec4PcEcTqnpKZqWWhgVbKfQ9FdIP8Q/JZMqq2dOUVJlrWTlQod4WY39G2usTy+ApkpGSVIYdCn1klTkwnJfhFEHGuzteDSlFyT5GCFHgICcyO8OpEA14FiKbCnKxscyAfPvwboKOulyEASSFEOoOksSTb0oTT/tf2Gpr+5fcCzqjtqhEhF1FVxySm6ieTD3w24sMqLt6NoiwLhZcufMqZg+lnBIIDd0JHPck3PgIJYvg6pibC42fWNjjlxujJ5YuSSejJjWdpiiUPaXTVXrXTzf+0D1xQ4BqsmE1LKyAVMoEj9hXvtBDD+C6+nxGoqJ0oiQJdSe0zIZjTzAmwVm3A0gX8ndL22E1aedTK/6aooUXHHQtzjKevYp13EExBdE8EcjBXBeJlTLHXpAavwmUE5V2IL8i/juI54awB6mWZRU2a/JvGFaa7H1JPrQ41mLqlpcvC7O48npV3UhodeMMDeSMvpARl1ZgpzspQ6xlU9mvfQ2UHGtQrUIA8YLUvFec5ZqB0UIQpfDxf8A1rDly9sE8NwaaDZWYc9o12unYtJ+UaVggBVNbQyJn9MZjx7Q95J0tGm8MS1ZV5tRJmD+7CZxdhqpqpYSkly1usatUwJK7Fjg3BkrnJXOGaUg+jqVnZPhuYfa7H+2lzpRkIldijNLYAEZSLWAAdL2gPhlPNpZqUJ0sFWHeJDve/Tyg1i+GuVqTYzgkKtsAM3rLe2MU25DHCGPDLmrta/yK9RUjQHx8Y+JmlTkkkn3QQ/9OF9Yll8OK+37Ipc4VpnguIMWoPr7Y9BpPDx+17BHoH5kfqdwZtgj6uYALxAqc28D60LLLlq7ydtQXtoYYropL8yassEhn3O3lESaRZSc6iVa/hygfLxtTkEMSQE5rAcyo782ghXqUJasp72X7nMZpmHVATlD319+n55xbECsGnEoD7Ej/uf1WgoFQEWGijVoBmAKDjKWDOHe5tAzGa1UmSBIcZVBgEg21KS/MPfpBfEZZKe6HUCD7Q/sijiaQpB7LLmdiHYMCxBbkdPCDlqzEJSOMarOpJmmzEOlAsXI+ryjtfF9V/an+FH+GAmOTCmclRGVwsMdmVmA9SoozsQAiKUmnVnpQhFxToZv/W9QPSmnxyp/wxNSceTFvlnFWXVkD/DCDNXMnKCJbuosPE2tDrhfDYlS0Sxc6qLNmUdVH87CG4+UvIM+EfAVkcQ1S79oRyGVPiX7sM2GVUxSHUok+A+AgbR4WydOX590FqJGUdIsjGiWTTLEhZJKVF9x4co6Mj2x9mI0I2iYGCFlRco7Ewt4jKIURmV6zveG/LCxjavpyP1U/H4QnMrQzE/UJleFF2Wux+0fvg9gMx6eWCouEsS5exO8Dq1AlhRVdySIG8KY72syZJ/eQdiLBQ8ixiBKmWtWhhXxAsns3y5Rq+t/fFWmx2ctiSW8TBH9Ay0kqa51gbidUiUgtlAAueg1fwjHy7bOco9JGZfKviq1VQAmLA7JIUApQBdSze7G20HvkelPQVX/ADEr/pqjOMer1VE9c0uyj3f2QGSPVD/8ldXkw+r2/wBIk+1Cx/2xctY6ZNd5LHKpwqWr0kgxxhNCEzk5RodoFVuOtYQw4NUIlsRcliS+paJ07Ly1jyCVNtASbgMqc+ZIhhqsQQoMSBC7jmKJklJll+YjW0ZVkaOB5QLt5RfFIEBgGEUqXiYLS4LRKcWCt4y0d0FsFLGb/wDTM90Awq7na8EsBn5lzR/wJv8ATA6Sg5khIBJIFy28c+kIk1yYUkYWlac7OqxBLgAdebRXqK5Ds4OW3tuYL98hlN4DT17xwMOQ3oj1CAeReCTP8Ry9K6BC6pGrCORVp6ecF5mFS/shvCI/0PLNygX6xnzCXmyiiuXsZP8ADHoJJwSX9n2n749Gc0dyGZQLvZ/XFiXTknl10eI11KUpJ1b38oHya9alZvqgs+l+Q52iuU1CS2xvYXn0AWGUw8Nj0eIBgMtyVFS/2lfdEP6TCRz/ADzjj9Op3P58Ix5Ivs7iFZVKlIZIa+0fQptYHysVSfrRYk1wXYi/3bxqkpM6mjutlBaMpJAJFx+dIAzaObJJystJ9IOxs9xm0MH1mIJ5ceEMcbNSMm4wmKzB0Ze8VC4dmCFAtz7p8jC2uaBdZASLXP5cw68eFiBzZy92Gb35vZCUJeaY7BgN79S0R5FUi7FK4UNnyeYcmaVz0l0oORJ/XIDkeCSP4o0WmohnNtPz7vfA7hrCuxpZaAAFEZjZu8rvGw6MPKGKRLb3mL8ceMSWcuTPplRIhP59sdKTHwQwA7AtHxBa0c5mP55R9LK8WjDCSM+xzFsk6co65iL6AJttfbQavD+DGQ49wvUfOFqEwNNnLKO8WSSotmcMLKts0IzJ8dDcLSlsGY1NmziCoBvs357kggHS0MnDPD6pctM1aQlSvRFnSnmSN1a+DRWwrhqpVPQmaQJZOYspCiQNRa4fq0P1VKdLfm0Jx4u3Idly9RiL9VULPdCTCrxthyzSzC5JAch9gQSPU8aN2IaFrjOnelnAamWr+kwlx3ZqlbPz3VSCCWhm4dqzJwqqXyq6Z/DJOBheqagN+SYMUZfBaz/mqb+idFq2qYiT4u0Hqic5lkHuli/52i3WVy5RCpZC0EXCVaHmIXuEsQE2T2SrlFvFJ/LRbky5VOpSZrplqLpUH7pLd0ttEvGnRdGXJcjyq+fPUyStI35ww0eEZZbKzEtqS8B5S6U5z85AG3eY/fFWtxBL5adU2aok/WUAzavyeBXsjOX0v7EkxZlrIdnMEJFSopd9NYD0uCTB35qytZOj2HQQXDJDc4CSp6Ot+Rs4NnOZv/Lzf6Y4ThIqwuR2ipedLBablJBcEXG4G8VuDpjGf0pp39MFOEiygo7u8NjqhT22cYJjc+ROFFiKfpmeVOHoT0jd/tjceuGYLOluu/hpFjHMIRVyOzVZQOaWsaoWNFD3EbgkQnYXxKUAomnJMT3Vp2cFjlf6u48Yd/LrL+nTIcuLjtDOrX8NWjmXOLtozluf4RWo69MxJyrBIILAudYlqUEDW+rgtd312iDLGcHUlROS/OVDQeuPRCkFVwpPq/GPQNNnUTTq0ZrgkCwA+sevSIaibMW2gtZ9AOQAtBGkoEgPMWkHk7tz03iRcySn6wPk8XceS9TKOgUimUdX+88osyqVIvlv1j0zGED0Q5iorGFEsEtArh1f+jdl4htr9H9rR9RUPZyOuuntED1Vh+08RLri7D83hul2cMUmeVJIty11jlNQADsNhy6euAUrEVILnzAjmfij+st4c/XBKSWkEkB+O5/0a/FJ9RH3wj4GFVFQiWgd0KBmK5IBBV69POGXieiXPzJSpk9komzkkEkAchYPEfDFKJUhJllOZfpkh+8CRltsPvhfHlK2PhOo0jUMOqgpag+wblzPvEGJYjOZOKLRqyiD9Qsd7gE38Hh1wnGO0HeGUuwP1VaXT9xitMS4hVoiWoJBJsBEpWGfaFLibGie6iFzycUbjg5OiVfEqlTMqEu5ZIhhAbUcriAXCuAmWO1mDvqFh9kH4n3Qwl47HdWw8rjdR8HStID4hQpmApJDg9H57wZBigrDHndoS4Ld1txZ35R2SLkqQuHG/UV8Ow0Sktqo6npsNdBHVUS2mpHxi5U1qJYJUWAhencTImT0yUH0sx8QA/3Rzaiqs2KcnYRJtAvGabMgjmCIJIMQVqXSYka0OWj81VlAQsoCC6SRzNidhDPhPD01WE1SMhBVUSFd61gmc5EaHS4GFFTISgF3WwBUSS99viYYaPh0CQtDpTmUguo7AH/FFkYukxc2rMIp+HV0yu0dyLHVm3hlmyAtANrjcOD4iNCrODkH0p0nfVTawGp+EUMU/PKQtsJlxyGkLyQ8obhyqLM+mYRLCn7JD+J90EqKWAGACRySG9e5hom/J+CbVtN/H+ETyOBUp9Krpj+/CGpvoqedV/wV555RXWmG2fwkj/5lIPGa3wimvgfNrXUbchN/CAeNk7yJsi4MVmmT+Qppw8XSIKYBNZxuLxLhWBopUzlmqplvImJCUTASSpNmB/N4GUE4S++ogBIdROjdY2noJVuhhreKUSZSlqPojTmdh64ypGKFa1LVqoknxJcxXx7G+3mnKT2YNuvWKKJrR6nw8HBW+yTNNSdIdaKrBbVxoQWI8CLiGakxZYDLT2gIazBfmPRV5EHpGfYTXB7+34QySK4t1OkVShGaqSslY4SK6WsOlQYWIuCCNiNQehj0AexQtitKVFtVAE+FxHohf8Pw+51DeuWnQDzdorTKcfkiI6zEVZlJDAAZtH8ukURWlRPkfWHiVpDEW1pQLlrcjEE6td0oH4RBJJUCTzaLVHKDP1gVC+mbZFIpyLq/PjEMycEEqOg35AfCJ8QmmwFngPVTAXSRZnNzdrtGZJLGqNSs7FUZgzXCSfAnw3A6mOytbMAcxsAO8fUBsL+Uep0OHN39kHeE/wD3CuiNf3toCMfPljE7dAyl4dmzVS0rlzES83eUQRYd578y2u8MMjgqnkKUUZx2hcpUp0vu1rPHPE2MLkzkJToojfxi1NnKmoTdiFA+1vjBKSTpeB8cLSt9MjrsESEHKgH9kB/Ln4Rb4ZQlVOUt6Kj7WO+2sXky8gDkqPq9kV1Yqp2a0ULI12Lcb6KWKVCpUspzvckeGw6+PWB/DmEqnL7SYO4k+s8vDnFSZUmonhKrAqa3J2hnq63sk5JaQkJDCEJqcuUuh8k4riu2EKyoCElzCpiXEZshBLeJPx9kUK/E1qJBMFOGMLTl7U3LsH26jrBubyOkZGKxre2HeHwoSnWXUS7cuQi9UzsqVK5B4qTwEoFnc829I9Ot2gXikszM8lSjlyefef3MIetKifjzlYG4uxVpkuWqYgqUFFKUqYZg3dLHViW8IWuEqkzMQJIumXMJHJ8qdNdzfSC2K4NLnyUuMpACkkO4VzEF+G8NTLpUr1mTC6lNcgZgB4W9ZhE8Tb5MpuMI0gugxzNQVd1Ov5uY+pgjLlBILbB352eOhDkxEpcQVLwxkEJPo+1wSX8fwjiXOVoRrr0G/n8fCCVQkiVMKSxAzAtyv8PbFfMJktMxmKhcDwP/AIixKtCLvYAx0MCdj8PxjDsS4hXIr5xHeS4QpP7IAcdXeN9xyT9H4Kb3fnyj8xYrMzVE0neYv+owDVvZttdDzI47kHUqHQpPwi2Ma7UPLVmHPbz5RmShEsieUl0kpPMFvdCnhXgYsz8mlIBN1Fz7otSpcZ/J4lqEj03/AGkpPtaJF8VVJHpgeCUj4Ql/DyY5Z4IfaisRKTmWoJHXfoBvCfjnFC6juIdEobbq6q+6AM6oWsutRUeZL++JKe/SKcOFRdvsTkzOWkXJZaLkmW8U5SQ8XUzCkWi+JOEZc1KN7wVoa0J76vIc/wAIUxOu8dS6sqLnaD5GUaNIrUkOdY9CxKm5Uga2j0FQJ//Z"/>
          <p:cNvSpPr>
            <a:spLocks noChangeAspect="1" noChangeArrowheads="1"/>
          </p:cNvSpPr>
          <p:nvPr/>
        </p:nvSpPr>
        <p:spPr bwMode="auto">
          <a:xfrm>
            <a:off x="2289175" y="465138"/>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1" name="Picture 2" descr="http://fastml.com/images/deep-learning-made-easy/deep_learning_laptop.jpg"/>
          <p:cNvPicPr>
            <a:picLocks noChangeAspect="1" noChangeArrowheads="1"/>
          </p:cNvPicPr>
          <p:nvPr/>
        </p:nvPicPr>
        <p:blipFill rotWithShape="1">
          <a:blip r:embed="rId4">
            <a:extLst>
              <a:ext uri="{28A0092B-C50C-407E-A947-70E740481C1C}">
                <a14:useLocalDpi xmlns:a14="http://schemas.microsoft.com/office/drawing/2010/main" val="0"/>
              </a:ext>
            </a:extLst>
          </a:blip>
          <a:srcRect l="11481" t="6380" r="6483" b="3383"/>
          <a:stretch/>
        </p:blipFill>
        <p:spPr bwMode="auto">
          <a:xfrm>
            <a:off x="7098062" y="1066800"/>
            <a:ext cx="2916844" cy="2139019"/>
          </a:xfrm>
          <a:prstGeom prst="rect">
            <a:avLst/>
          </a:prstGeom>
          <a:noFill/>
          <a:ln w="0">
            <a:noFill/>
          </a:ln>
          <a:extLst>
            <a:ext uri="{909E8E84-426E-40dd-AFC4-6F175D3DCCD1}">
              <a14:hiddenFill xmlns:a14="http://schemas.microsoft.com/office/drawing/2010/main" xmlns="">
                <a:solidFill>
                  <a:srgbClr val="FFFFFF"/>
                </a:solidFill>
              </a14:hiddenFill>
            </a:ext>
          </a:extLst>
        </p:spPr>
      </p:pic>
      <p:sp>
        <p:nvSpPr>
          <p:cNvPr id="22" name="Text Box 20"/>
          <p:cNvSpPr txBox="1">
            <a:spLocks noChangeArrowheads="1"/>
          </p:cNvSpPr>
          <p:nvPr/>
        </p:nvSpPr>
        <p:spPr bwMode="auto">
          <a:xfrm>
            <a:off x="6596911" y="3278975"/>
            <a:ext cx="4147289" cy="369332"/>
          </a:xfrm>
          <a:prstGeom prst="rect">
            <a:avLst/>
          </a:prstGeom>
          <a:noFill/>
          <a:ln w="19050">
            <a:noFill/>
            <a:miter lim="800000"/>
            <a:headEnd/>
            <a:tailEnd/>
          </a:ln>
        </p:spPr>
        <p:txBody>
          <a:bodyPr wrap="none">
            <a:spAutoFit/>
          </a:bodyPr>
          <a:lstStyle/>
          <a:p>
            <a:r>
              <a:rPr lang="en-US" sz="1800" b="0" dirty="0">
                <a:solidFill>
                  <a:schemeClr val="tx1"/>
                </a:solidFill>
              </a:rPr>
              <a:t>Deep learning architectures for images</a:t>
            </a:r>
          </a:p>
        </p:txBody>
      </p:sp>
      <p:sp>
        <p:nvSpPr>
          <p:cNvPr id="23" name="Text Box 38">
            <a:extLst>
              <a:ext uri="{FF2B5EF4-FFF2-40B4-BE49-F238E27FC236}">
                <a16:creationId xmlns:a16="http://schemas.microsoft.com/office/drawing/2014/main" id="{E4409D9C-2FB2-1949-9497-BD7AC7E4A247}"/>
              </a:ext>
            </a:extLst>
          </p:cNvPr>
          <p:cNvSpPr txBox="1">
            <a:spLocks noChangeArrowheads="1"/>
          </p:cNvSpPr>
          <p:nvPr/>
        </p:nvSpPr>
        <p:spPr bwMode="auto">
          <a:xfrm>
            <a:off x="7697371" y="6175994"/>
            <a:ext cx="1980029" cy="369332"/>
          </a:xfrm>
          <a:prstGeom prst="rect">
            <a:avLst/>
          </a:prstGeom>
          <a:noFill/>
          <a:ln w="19050">
            <a:noFill/>
            <a:miter lim="800000"/>
            <a:headEnd/>
            <a:tailEnd/>
          </a:ln>
        </p:spPr>
        <p:txBody>
          <a:bodyPr wrap="none">
            <a:spAutoFit/>
          </a:bodyPr>
          <a:lstStyle/>
          <a:p>
            <a:r>
              <a:rPr lang="en-US" sz="1800" b="0" dirty="0">
                <a:solidFill>
                  <a:schemeClr val="tx1"/>
                </a:solidFill>
              </a:rPr>
              <a:t>Image generation</a:t>
            </a:r>
          </a:p>
        </p:txBody>
      </p:sp>
      <p:pic>
        <p:nvPicPr>
          <p:cNvPr id="25" name="Picture 24">
            <a:extLst>
              <a:ext uri="{FF2B5EF4-FFF2-40B4-BE49-F238E27FC236}">
                <a16:creationId xmlns:a16="http://schemas.microsoft.com/office/drawing/2014/main" id="{4AD8D0CF-4DEF-104F-9677-6443AD144CA7}"/>
              </a:ext>
            </a:extLst>
          </p:cNvPr>
          <p:cNvPicPr>
            <a:picLocks noChangeAspect="1"/>
          </p:cNvPicPr>
          <p:nvPr/>
        </p:nvPicPr>
        <p:blipFill rotWithShape="1">
          <a:blip r:embed="rId5">
            <a:extLst>
              <a:ext uri="{28A0092B-C50C-407E-A947-70E740481C1C}">
                <a14:useLocalDpi xmlns:a14="http://schemas.microsoft.com/office/drawing/2010/main" val="0"/>
              </a:ext>
            </a:extLst>
          </a:blip>
          <a:srcRect l="52475"/>
          <a:stretch/>
        </p:blipFill>
        <p:spPr>
          <a:xfrm>
            <a:off x="1142875" y="4050201"/>
            <a:ext cx="2394964" cy="1289922"/>
          </a:xfrm>
          <a:prstGeom prst="rect">
            <a:avLst/>
          </a:prstGeom>
        </p:spPr>
      </p:pic>
      <p:pic>
        <p:nvPicPr>
          <p:cNvPr id="27" name="Picture 26">
            <a:extLst>
              <a:ext uri="{FF2B5EF4-FFF2-40B4-BE49-F238E27FC236}">
                <a16:creationId xmlns:a16="http://schemas.microsoft.com/office/drawing/2014/main" id="{0C865E52-5DF1-6749-BC9E-EE4C1699AAF1}"/>
              </a:ext>
            </a:extLst>
          </p:cNvPr>
          <p:cNvPicPr>
            <a:picLocks noChangeAspect="1"/>
          </p:cNvPicPr>
          <p:nvPr/>
        </p:nvPicPr>
        <p:blipFill rotWithShape="1">
          <a:blip r:embed="rId6">
            <a:extLst>
              <a:ext uri="{28A0092B-C50C-407E-A947-70E740481C1C}">
                <a14:useLocalDpi xmlns:a14="http://schemas.microsoft.com/office/drawing/2010/main" val="0"/>
              </a:ext>
            </a:extLst>
          </a:blip>
          <a:srcRect l="52308"/>
          <a:stretch/>
        </p:blipFill>
        <p:spPr>
          <a:xfrm>
            <a:off x="2819400" y="4781706"/>
            <a:ext cx="2362200" cy="1265812"/>
          </a:xfrm>
          <a:prstGeom prst="rect">
            <a:avLst/>
          </a:prstGeom>
        </p:spPr>
      </p:pic>
      <p:pic>
        <p:nvPicPr>
          <p:cNvPr id="28" name="Picture 27">
            <a:extLst>
              <a:ext uri="{FF2B5EF4-FFF2-40B4-BE49-F238E27FC236}">
                <a16:creationId xmlns:a16="http://schemas.microsoft.com/office/drawing/2014/main" id="{A98E9BF9-7240-0249-8073-D0EC141859D6}"/>
              </a:ext>
            </a:extLst>
          </p:cNvPr>
          <p:cNvPicPr>
            <a:picLocks noChangeAspect="1"/>
          </p:cNvPicPr>
          <p:nvPr/>
        </p:nvPicPr>
        <p:blipFill>
          <a:blip r:embed="rId7"/>
          <a:stretch>
            <a:fillRect/>
          </a:stretch>
        </p:blipFill>
        <p:spPr>
          <a:xfrm>
            <a:off x="6407230" y="4024791"/>
            <a:ext cx="2127398" cy="2127398"/>
          </a:xfrm>
          <a:prstGeom prst="rect">
            <a:avLst/>
          </a:prstGeom>
        </p:spPr>
      </p:pic>
      <p:pic>
        <p:nvPicPr>
          <p:cNvPr id="29" name="Picture 28">
            <a:extLst>
              <a:ext uri="{FF2B5EF4-FFF2-40B4-BE49-F238E27FC236}">
                <a16:creationId xmlns:a16="http://schemas.microsoft.com/office/drawing/2014/main" id="{8287CE57-AF5F-6642-84C6-2BCD0FA17CE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62814" y="4024791"/>
            <a:ext cx="2133786" cy="2127398"/>
          </a:xfrm>
          <a:prstGeom prst="rect">
            <a:avLst/>
          </a:prstGeom>
        </p:spPr>
      </p:pic>
      <p:cxnSp>
        <p:nvCxnSpPr>
          <p:cNvPr id="24" name="Straight Connector 23">
            <a:extLst>
              <a:ext uri="{FF2B5EF4-FFF2-40B4-BE49-F238E27FC236}">
                <a16:creationId xmlns:a16="http://schemas.microsoft.com/office/drawing/2014/main" id="{25C5B34A-F8FE-AD4A-87E5-627FF5A11B71}"/>
              </a:ext>
            </a:extLst>
          </p:cNvPr>
          <p:cNvCxnSpPr>
            <a:cxnSpLocks/>
          </p:cNvCxnSpPr>
          <p:nvPr/>
        </p:nvCxnSpPr>
        <p:spPr bwMode="auto">
          <a:xfrm flipH="1" flipV="1">
            <a:off x="1295400" y="160338"/>
            <a:ext cx="9982200" cy="6232524"/>
          </a:xfrm>
          <a:prstGeom prst="line">
            <a:avLst/>
          </a:prstGeom>
          <a:solidFill>
            <a:srgbClr val="FF9900"/>
          </a:solidFill>
          <a:ln w="127000" cap="flat" cmpd="sng" algn="ctr">
            <a:solidFill>
              <a:srgbClr val="C00000"/>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82834C5B-8C3C-4044-94B9-97C226224E0F}"/>
              </a:ext>
            </a:extLst>
          </p:cNvPr>
          <p:cNvCxnSpPr>
            <a:cxnSpLocks/>
          </p:cNvCxnSpPr>
          <p:nvPr/>
        </p:nvCxnSpPr>
        <p:spPr bwMode="auto">
          <a:xfrm flipV="1">
            <a:off x="1066800" y="160338"/>
            <a:ext cx="10210800" cy="6384924"/>
          </a:xfrm>
          <a:prstGeom prst="line">
            <a:avLst/>
          </a:prstGeom>
          <a:solidFill>
            <a:srgbClr val="FF9900"/>
          </a:solidFill>
          <a:ln w="127000" cap="flat" cmpd="sng" algn="ctr">
            <a:solidFill>
              <a:srgbClr val="C00000"/>
            </a:solidFill>
            <a:prstDash val="solid"/>
            <a:round/>
            <a:headEnd type="none" w="med" len="med"/>
            <a:tailEnd type="none" w="med" len="med"/>
          </a:ln>
          <a:effectLst/>
        </p:spPr>
      </p:cxnSp>
    </p:spTree>
    <p:extLst>
      <p:ext uri="{BB962C8B-B14F-4D97-AF65-F5344CB8AC3E}">
        <p14:creationId xmlns:p14="http://schemas.microsoft.com/office/powerpoint/2010/main" val="2582642206"/>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9900"/>
        </a:solidFill>
        <a:ln w="19050" cap="flat" cmpd="sng" algn="ctr">
          <a:solidFill>
            <a:srgbClr val="FF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200" b="1" i="0" u="none" strike="noStrike" cap="none" normalizeH="0" baseline="0" smtClean="0">
            <a:ln>
              <a:noFill/>
            </a:ln>
            <a:solidFill>
              <a:srgbClr val="FFFF00"/>
            </a:solidFill>
            <a:effectLst/>
            <a:latin typeface="Arial" charset="0"/>
          </a:defRPr>
        </a:defPPr>
      </a:lstStyle>
    </a:spDef>
    <a:lnDef>
      <a:spPr bwMode="auto">
        <a:xfrm>
          <a:off x="0" y="0"/>
          <a:ext cx="1" cy="1"/>
        </a:xfrm>
        <a:custGeom>
          <a:avLst/>
          <a:gdLst/>
          <a:ahLst/>
          <a:cxnLst/>
          <a:rect l="0" t="0" r="0" b="0"/>
          <a:pathLst/>
        </a:custGeom>
        <a:solidFill>
          <a:srgbClr val="FF9900"/>
        </a:solidFill>
        <a:ln w="19050" cap="flat" cmpd="sng" algn="ctr">
          <a:solidFill>
            <a:srgbClr val="FF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200" b="1" i="0" u="none" strike="noStrike" cap="none" normalizeH="0" baseline="0" smtClean="0">
            <a:ln>
              <a:noFill/>
            </a:ln>
            <a:solidFill>
              <a:srgbClr val="FFFF00"/>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9900"/>
        </a:solidFill>
        <a:ln w="19050" cap="flat" cmpd="sng" algn="ctr">
          <a:solidFill>
            <a:srgbClr val="FF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200" b="1" i="0" u="none" strike="noStrike" cap="none" normalizeH="0" baseline="0" smtClean="0">
            <a:ln>
              <a:noFill/>
            </a:ln>
            <a:solidFill>
              <a:srgbClr val="FFFF00"/>
            </a:solidFill>
            <a:effectLst/>
            <a:latin typeface="Arial" charset="0"/>
          </a:defRPr>
        </a:defPPr>
      </a:lstStyle>
    </a:spDef>
    <a:lnDef>
      <a:spPr bwMode="auto">
        <a:xfrm>
          <a:off x="0" y="0"/>
          <a:ext cx="1" cy="1"/>
        </a:xfrm>
        <a:custGeom>
          <a:avLst/>
          <a:gdLst/>
          <a:ahLst/>
          <a:cxnLst/>
          <a:rect l="0" t="0" r="0" b="0"/>
          <a:pathLst/>
        </a:custGeom>
        <a:solidFill>
          <a:srgbClr val="FF9900"/>
        </a:solidFill>
        <a:ln w="19050" cap="flat" cmpd="sng" algn="ctr">
          <a:solidFill>
            <a:srgbClr val="FF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200" b="1" i="0" u="none" strike="noStrike" cap="none" normalizeH="0" baseline="0" smtClean="0">
            <a:ln>
              <a:noFill/>
            </a:ln>
            <a:solidFill>
              <a:srgbClr val="FFFF00"/>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98197</TotalTime>
  <Words>420</Words>
  <Application>Microsoft Macintosh PowerPoint</Application>
  <PresentationFormat>Widescreen</PresentationFormat>
  <Paragraphs>119</Paragraphs>
  <Slides>27</Slides>
  <Notes>16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27</vt:i4>
      </vt:variant>
    </vt:vector>
  </HeadingPairs>
  <TitlesOfParts>
    <vt:vector size="32" baseType="lpstr">
      <vt:lpstr>Arial</vt:lpstr>
      <vt:lpstr>Calibri</vt:lpstr>
      <vt:lpstr>Times New Roman</vt:lpstr>
      <vt:lpstr>Default Design</vt:lpstr>
      <vt:lpstr>Blank Presentation</vt:lpstr>
      <vt:lpstr>Fall 2024 CS543 / ECE549 Computer Vision</vt:lpstr>
      <vt:lpstr>Outline</vt:lpstr>
      <vt:lpstr>Goal: Image understanding</vt:lpstr>
      <vt:lpstr>Goal: Image understanding</vt:lpstr>
      <vt:lpstr>Goal: Image understanding</vt:lpstr>
      <vt:lpstr>Goal: Image understanding</vt:lpstr>
      <vt:lpstr>Goal: Image understanding</vt:lpstr>
      <vt:lpstr>Goal: Image understanding</vt:lpstr>
      <vt:lpstr>Goal: Image understanding</vt:lpstr>
      <vt:lpstr>Goal: Image understanding</vt:lpstr>
      <vt:lpstr>Humans are quite good at image understanding</vt:lpstr>
      <vt:lpstr>Humans are quite good at image understanding</vt:lpstr>
      <vt:lpstr>Humans are quite good at image understanding</vt:lpstr>
      <vt:lpstr>Humans are quite good at image understanding</vt:lpstr>
      <vt:lpstr>Humans are quite good at image understanding</vt:lpstr>
      <vt:lpstr>Remember: Images are fundamentally ambiguous!</vt:lpstr>
      <vt:lpstr>Outline</vt:lpstr>
      <vt:lpstr>Origins of computer vision</vt:lpstr>
      <vt:lpstr>Origins of computer vision</vt:lpstr>
      <vt:lpstr>Goal of this class: To get to know the pixels</vt:lpstr>
      <vt:lpstr>Outline</vt:lpstr>
      <vt:lpstr>Topics covered in class</vt:lpstr>
      <vt:lpstr>I. Image processing and early vision</vt:lpstr>
      <vt:lpstr>II. Fitting and alignment</vt:lpstr>
      <vt:lpstr>III. Image formation</vt:lpstr>
      <vt:lpstr>IV. 3D vision</vt:lpstr>
      <vt:lpstr>Deep learning stuff</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Sparse Texture Representation Using Affine-Invariant Regions</dc:title>
  <dc:creator>Lana</dc:creator>
  <cp:lastModifiedBy>Lazebnik, Svetlana</cp:lastModifiedBy>
  <cp:revision>2815</cp:revision>
  <cp:lastPrinted>2022-08-24T14:24:03Z</cp:lastPrinted>
  <dcterms:created xsi:type="dcterms:W3CDTF">2003-06-12T19:48:44Z</dcterms:created>
  <dcterms:modified xsi:type="dcterms:W3CDTF">2024-08-27T16:56:22Z</dcterms:modified>
</cp:coreProperties>
</file>