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87" r:id="rId2"/>
  </p:sldMasterIdLst>
  <p:notesMasterIdLst>
    <p:notesMasterId r:id="rId101"/>
  </p:notesMasterIdLst>
  <p:handoutMasterIdLst>
    <p:handoutMasterId r:id="rId102"/>
  </p:handoutMasterIdLst>
  <p:sldIdLst>
    <p:sldId id="545" r:id="rId3"/>
    <p:sldId id="910" r:id="rId4"/>
    <p:sldId id="909" r:id="rId5"/>
    <p:sldId id="755" r:id="rId6"/>
    <p:sldId id="546" r:id="rId7"/>
    <p:sldId id="912" r:id="rId8"/>
    <p:sldId id="929" r:id="rId9"/>
    <p:sldId id="517" r:id="rId10"/>
    <p:sldId id="913" r:id="rId11"/>
    <p:sldId id="928" r:id="rId12"/>
    <p:sldId id="914" r:id="rId13"/>
    <p:sldId id="915" r:id="rId14"/>
    <p:sldId id="924" r:id="rId15"/>
    <p:sldId id="916" r:id="rId16"/>
    <p:sldId id="917" r:id="rId17"/>
    <p:sldId id="938" r:id="rId18"/>
    <p:sldId id="923" r:id="rId19"/>
    <p:sldId id="922" r:id="rId20"/>
    <p:sldId id="957" r:id="rId21"/>
    <p:sldId id="925" r:id="rId22"/>
    <p:sldId id="926" r:id="rId23"/>
    <p:sldId id="932" r:id="rId24"/>
    <p:sldId id="930" r:id="rId25"/>
    <p:sldId id="931" r:id="rId26"/>
    <p:sldId id="927" r:id="rId27"/>
    <p:sldId id="779" r:id="rId28"/>
    <p:sldId id="778" r:id="rId29"/>
    <p:sldId id="933" r:id="rId30"/>
    <p:sldId id="784" r:id="rId31"/>
    <p:sldId id="704" r:id="rId32"/>
    <p:sldId id="462" r:id="rId33"/>
    <p:sldId id="463" r:id="rId34"/>
    <p:sldId id="464" r:id="rId35"/>
    <p:sldId id="465" r:id="rId36"/>
    <p:sldId id="767" r:id="rId37"/>
    <p:sldId id="768" r:id="rId38"/>
    <p:sldId id="468" r:id="rId39"/>
    <p:sldId id="469" r:id="rId40"/>
    <p:sldId id="785" r:id="rId41"/>
    <p:sldId id="442" r:id="rId42"/>
    <p:sldId id="476" r:id="rId43"/>
    <p:sldId id="478" r:id="rId44"/>
    <p:sldId id="771" r:id="rId45"/>
    <p:sldId id="772" r:id="rId46"/>
    <p:sldId id="773" r:id="rId47"/>
    <p:sldId id="782" r:id="rId48"/>
    <p:sldId id="786" r:id="rId49"/>
    <p:sldId id="787" r:id="rId50"/>
    <p:sldId id="788" r:id="rId51"/>
    <p:sldId id="946" r:id="rId52"/>
    <p:sldId id="948" r:id="rId53"/>
    <p:sldId id="971" r:id="rId54"/>
    <p:sldId id="949" r:id="rId55"/>
    <p:sldId id="954" r:id="rId56"/>
    <p:sldId id="950" r:id="rId57"/>
    <p:sldId id="959" r:id="rId58"/>
    <p:sldId id="972" r:id="rId59"/>
    <p:sldId id="763" r:id="rId60"/>
    <p:sldId id="770" r:id="rId61"/>
    <p:sldId id="935" r:id="rId62"/>
    <p:sldId id="952" r:id="rId63"/>
    <p:sldId id="765" r:id="rId64"/>
    <p:sldId id="789" r:id="rId65"/>
    <p:sldId id="473" r:id="rId66"/>
    <p:sldId id="472" r:id="rId67"/>
    <p:sldId id="936" r:id="rId68"/>
    <p:sldId id="960" r:id="rId69"/>
    <p:sldId id="955" r:id="rId70"/>
    <p:sldId id="561" r:id="rId71"/>
    <p:sldId id="961" r:id="rId72"/>
    <p:sldId id="945" r:id="rId73"/>
    <p:sldId id="962" r:id="rId74"/>
    <p:sldId id="967" r:id="rId75"/>
    <p:sldId id="963" r:id="rId76"/>
    <p:sldId id="964" r:id="rId77"/>
    <p:sldId id="965" r:id="rId78"/>
    <p:sldId id="966" r:id="rId79"/>
    <p:sldId id="570" r:id="rId80"/>
    <p:sldId id="571" r:id="rId81"/>
    <p:sldId id="572" r:id="rId82"/>
    <p:sldId id="937" r:id="rId83"/>
    <p:sldId id="953" r:id="rId84"/>
    <p:sldId id="906" r:id="rId85"/>
    <p:sldId id="781" r:id="rId86"/>
    <p:sldId id="791" r:id="rId87"/>
    <p:sldId id="956" r:id="rId88"/>
    <p:sldId id="939" r:id="rId89"/>
    <p:sldId id="792" r:id="rId90"/>
    <p:sldId id="793" r:id="rId91"/>
    <p:sldId id="794" r:id="rId92"/>
    <p:sldId id="940" r:id="rId93"/>
    <p:sldId id="941" r:id="rId94"/>
    <p:sldId id="943" r:id="rId95"/>
    <p:sldId id="968" r:id="rId96"/>
    <p:sldId id="969" r:id="rId97"/>
    <p:sldId id="970" r:id="rId98"/>
    <p:sldId id="911" r:id="rId99"/>
    <p:sldId id="944" r:id="rId100"/>
  </p:sldIdLst>
  <p:sldSz cx="12192000" cy="6858000"/>
  <p:notesSz cx="7099300" cy="102346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A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055" autoAdjust="0"/>
    <p:restoredTop sz="95846" autoAdjust="0"/>
  </p:normalViewPr>
  <p:slideViewPr>
    <p:cSldViewPr>
      <p:cViewPr>
        <p:scale>
          <a:sx n="87" d="100"/>
          <a:sy n="87" d="100"/>
        </p:scale>
        <p:origin x="72" y="74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102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59" Type="http://schemas.openxmlformats.org/officeDocument/2006/relationships/slide" Target="slides/slide57.xml"/><Relationship Id="rId103" Type="http://schemas.openxmlformats.org/officeDocument/2006/relationships/presProps" Target="pres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6" Type="http://schemas.openxmlformats.org/officeDocument/2006/relationships/tableStyles" Target="tableStyles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viewProps" Target="viewProp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3" Type="http://schemas.openxmlformats.org/officeDocument/2006/relationships/slide" Target="slides/slide1.xml"/><Relationship Id="rId25" Type="http://schemas.openxmlformats.org/officeDocument/2006/relationships/slide" Target="slides/slide23.xml"/><Relationship Id="rId46" Type="http://schemas.openxmlformats.org/officeDocument/2006/relationships/slide" Target="slides/slide44.xml"/><Relationship Id="rId67" Type="http://schemas.openxmlformats.org/officeDocument/2006/relationships/slide" Target="slides/slide6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>
            <a:extLst>
              <a:ext uri="{FF2B5EF4-FFF2-40B4-BE49-F238E27FC236}">
                <a16:creationId xmlns:a16="http://schemas.microsoft.com/office/drawing/2014/main" id="{E1194EB8-3E27-4848-9F3D-75971338D5B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7043" name="Rectangle 3">
            <a:extLst>
              <a:ext uri="{FF2B5EF4-FFF2-40B4-BE49-F238E27FC236}">
                <a16:creationId xmlns:a16="http://schemas.microsoft.com/office/drawing/2014/main" id="{EE9CEC64-9CA3-B048-9AB4-6AB44E7E25E3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7044" name="Rectangle 4">
            <a:extLst>
              <a:ext uri="{FF2B5EF4-FFF2-40B4-BE49-F238E27FC236}">
                <a16:creationId xmlns:a16="http://schemas.microsoft.com/office/drawing/2014/main" id="{CD7EB3BE-DBC0-A84E-AE1C-E0868783ABDC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7045" name="Rectangle 5">
            <a:extLst>
              <a:ext uri="{FF2B5EF4-FFF2-40B4-BE49-F238E27FC236}">
                <a16:creationId xmlns:a16="http://schemas.microsoft.com/office/drawing/2014/main" id="{1FCCE00F-9C9B-1D45-AE0E-FB38BE93D27C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200"/>
            </a:lvl1pPr>
          </a:lstStyle>
          <a:p>
            <a:fld id="{252EB3BF-2657-5243-9F30-54969C15A06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7DC76CD1-39E9-2246-BA8E-8FA35C55731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FE7C842A-DAE2-0144-9832-4F2D07D36BD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4" name="Rectangle 4">
            <a:extLst>
              <a:ext uri="{FF2B5EF4-FFF2-40B4-BE49-F238E27FC236}">
                <a16:creationId xmlns:a16="http://schemas.microsoft.com/office/drawing/2014/main" id="{AB276B82-B85D-AB48-8CF7-289E2343694D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8113" y="768350"/>
            <a:ext cx="6823075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7" name="Rectangle 5">
            <a:extLst>
              <a:ext uri="{FF2B5EF4-FFF2-40B4-BE49-F238E27FC236}">
                <a16:creationId xmlns:a16="http://schemas.microsoft.com/office/drawing/2014/main" id="{232823A6-00EF-C741-9309-74108F3FE96F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2513"/>
            <a:ext cx="5680075" cy="460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9158" name="Rectangle 6">
            <a:extLst>
              <a:ext uri="{FF2B5EF4-FFF2-40B4-BE49-F238E27FC236}">
                <a16:creationId xmlns:a16="http://schemas.microsoft.com/office/drawing/2014/main" id="{292B1CBF-B38E-024C-B76C-382DE20234C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9159" name="Rectangle 7">
            <a:extLst>
              <a:ext uri="{FF2B5EF4-FFF2-40B4-BE49-F238E27FC236}">
                <a16:creationId xmlns:a16="http://schemas.microsoft.com/office/drawing/2014/main" id="{D7DD8F00-C5AE-384B-8761-87D8135BBE5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200"/>
            </a:lvl1pPr>
          </a:lstStyle>
          <a:p>
            <a:fld id="{11DA368F-462D-CC45-9991-768873D6C6E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>
            <a:extLst>
              <a:ext uri="{FF2B5EF4-FFF2-40B4-BE49-F238E27FC236}">
                <a16:creationId xmlns:a16="http://schemas.microsoft.com/office/drawing/2014/main" id="{C3DCE19C-23B7-D648-8A7C-312D26D7DA0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44035" name="Notes Placeholder 2">
            <a:extLst>
              <a:ext uri="{FF2B5EF4-FFF2-40B4-BE49-F238E27FC236}">
                <a16:creationId xmlns:a16="http://schemas.microsoft.com/office/drawing/2014/main" id="{445E80E8-D43E-934D-BC94-8F6B6B1DE9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9613" y="4860925"/>
            <a:ext cx="5680075" cy="46053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48" tIns="49524" rIns="99048" bIns="49524"/>
          <a:lstStyle/>
          <a:p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Things we can’t understand without thinking in frequency</a:t>
            </a:r>
          </a:p>
        </p:txBody>
      </p:sp>
      <p:sp>
        <p:nvSpPr>
          <p:cNvPr id="44036" name="Slide Number Placeholder 3">
            <a:extLst>
              <a:ext uri="{FF2B5EF4-FFF2-40B4-BE49-F238E27FC236}">
                <a16:creationId xmlns:a16="http://schemas.microsoft.com/office/drawing/2014/main" id="{EC8B7524-998A-B34D-8C1A-44410DF6E647}"/>
              </a:ext>
            </a:extLst>
          </p:cNvPr>
          <p:cNvSpPr txBox="1">
            <a:spLocks noGrp="1"/>
          </p:cNvSpPr>
          <p:nvPr/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48" tIns="49524" rIns="99048" bIns="49524" anchor="b"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8DA0FC5C-968E-2440-A6F9-766384A7144D}" type="slidenum">
              <a:rPr lang="en-US" altLang="en-US" sz="1300">
                <a:latin typeface="Calibri" panose="020F0502020204030204" pitchFamily="34" charset="0"/>
              </a:rPr>
              <a:pPr algn="r" eaLnBrk="1" hangingPunct="1">
                <a:spcBef>
                  <a:spcPct val="0"/>
                </a:spcBef>
              </a:pPr>
              <a:t>3</a:t>
            </a:fld>
            <a:endParaRPr lang="en-US" altLang="en-US" sz="13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69217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860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CC75502-50CA-4376-AF2E-4814FD5B453E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9334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conditions, see https://</a:t>
            </a:r>
            <a:r>
              <a:rPr lang="en-US" dirty="0" err="1"/>
              <a:t>en.wikipedia.org</a:t>
            </a:r>
            <a:r>
              <a:rPr lang="en-US" dirty="0"/>
              <a:t>/wiki/Dirichlet%E2%80%93Jordan_test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DA368F-462D-CC45-9991-768873D6C6E9}" type="slidenum">
              <a:rPr lang="en-US" altLang="en-US" smtClean="0"/>
              <a:pPr/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10380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3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sup>
                    </m:sSup>
                  </m:oMath>
                </a14:m>
                <a:r>
                  <a:rPr lang="en-US" b="0" i="0" dirty="0">
                    <a:solidFill>
                      <a:srgbClr val="202122"/>
                    </a:solidFill>
                    <a:effectLst/>
                    <a:latin typeface="Arial" panose="020B0604020202020204" pitchFamily="34" charset="0"/>
                  </a:rPr>
                  <a:t>is a </a:t>
                </a:r>
                <a:r>
                  <a:rPr lang="en-US" b="0" i="0" u="none" strike="noStrike" dirty="0">
                    <a:effectLst/>
                    <a:latin typeface="Arial" panose="020B0604020202020204" pitchFamily="34" charset="0"/>
                  </a:rPr>
                  <a:t>unit complex number</a:t>
                </a:r>
                <a:r>
                  <a:rPr lang="en-US" b="0" i="0" dirty="0">
                    <a:solidFill>
                      <a:srgbClr val="202122"/>
                    </a:solidFill>
                    <a:effectLst/>
                    <a:latin typeface="Arial" panose="020B0604020202020204" pitchFamily="34" charset="0"/>
                  </a:rPr>
                  <a:t>, i.e., it traces out the </a:t>
                </a:r>
                <a:r>
                  <a:rPr lang="en-US" b="0" i="0" u="none" strike="noStrike" dirty="0"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rPr>
                  <a:t>unit</a:t>
                </a:r>
                <a:r>
                  <a:rPr lang="en-US" b="0" i="0" u="none" strike="noStrike" baseline="0" dirty="0"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rPr>
                  <a:t> circle</a:t>
                </a:r>
                <a:r>
                  <a:rPr lang="en-US" b="0" i="0" dirty="0">
                    <a:solidFill>
                      <a:srgbClr val="202122"/>
                    </a:solidFill>
                    <a:effectLst/>
                    <a:latin typeface="Arial" panose="020B0604020202020204" pitchFamily="34" charset="0"/>
                  </a:rPr>
                  <a:t> in the </a:t>
                </a:r>
                <a:r>
                  <a:rPr lang="en-US" b="0" i="0" u="none" strike="noStrike" dirty="0">
                    <a:effectLst/>
                    <a:latin typeface="Arial" panose="020B0604020202020204" pitchFamily="34" charset="0"/>
                  </a:rPr>
                  <a:t>complex plane </a:t>
                </a:r>
                <a:r>
                  <a:rPr lang="en-US" b="0" i="0" dirty="0">
                    <a:solidFill>
                      <a:srgbClr val="202122"/>
                    </a:solidFill>
                    <a:effectLst/>
                    <a:latin typeface="Arial" panose="020B0604020202020204" pitchFamily="34" charset="0"/>
                  </a:rPr>
                  <a:t>as 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l-GR" b="0" i="0" dirty="0">
                    <a:solidFill>
                      <a:srgbClr val="202122"/>
                    </a:solidFill>
                    <a:effectLst/>
                    <a:latin typeface="Arial" panose="020B0604020202020204" pitchFamily="34" charset="0"/>
                  </a:rPr>
                  <a:t> </a:t>
                </a:r>
                <a:r>
                  <a:rPr lang="en-US" b="0" i="0" dirty="0">
                    <a:solidFill>
                      <a:srgbClr val="202122"/>
                    </a:solidFill>
                    <a:effectLst/>
                    <a:latin typeface="Arial" panose="020B0604020202020204" pitchFamily="34" charset="0"/>
                  </a:rPr>
                  <a:t>ranges through the real numbers.</a:t>
                </a:r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3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b="0" i="0">
                    <a:solidFill>
                      <a:srgbClr val="7030A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𝑒^𝑖𝜃</a:t>
                </a:r>
                <a:r>
                  <a:rPr lang="en-US" b="0" i="0" dirty="0">
                    <a:solidFill>
                      <a:srgbClr val="202122"/>
                    </a:solidFill>
                    <a:effectLst/>
                    <a:latin typeface="Arial" panose="020B0604020202020204" pitchFamily="34" charset="0"/>
                  </a:rPr>
                  <a:t>is a </a:t>
                </a:r>
                <a:r>
                  <a:rPr lang="en-US" b="0" i="0" u="none" strike="noStrike" dirty="0">
                    <a:effectLst/>
                    <a:latin typeface="Arial" panose="020B0604020202020204" pitchFamily="34" charset="0"/>
                  </a:rPr>
                  <a:t>unit complex number</a:t>
                </a:r>
                <a:r>
                  <a:rPr lang="en-US" b="0" i="0" dirty="0">
                    <a:solidFill>
                      <a:srgbClr val="202122"/>
                    </a:solidFill>
                    <a:effectLst/>
                    <a:latin typeface="Arial" panose="020B0604020202020204" pitchFamily="34" charset="0"/>
                  </a:rPr>
                  <a:t>, i.e., it traces out the </a:t>
                </a:r>
                <a:r>
                  <a:rPr lang="en-US" b="0" i="0" u="none" strike="noStrike" dirty="0"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rPr>
                  <a:t>unit</a:t>
                </a:r>
                <a:r>
                  <a:rPr lang="en-US" b="0" i="0" u="none" strike="noStrike" baseline="0" dirty="0"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rPr>
                  <a:t> circle</a:t>
                </a:r>
                <a:r>
                  <a:rPr lang="en-US" b="0" i="0" dirty="0">
                    <a:solidFill>
                      <a:srgbClr val="202122"/>
                    </a:solidFill>
                    <a:effectLst/>
                    <a:latin typeface="Arial" panose="020B0604020202020204" pitchFamily="34" charset="0"/>
                  </a:rPr>
                  <a:t> in the </a:t>
                </a:r>
                <a:r>
                  <a:rPr lang="en-US" b="0" i="0" u="none" strike="noStrike" dirty="0">
                    <a:effectLst/>
                    <a:latin typeface="Arial" panose="020B0604020202020204" pitchFamily="34" charset="0"/>
                  </a:rPr>
                  <a:t>complex plane </a:t>
                </a:r>
                <a:r>
                  <a:rPr lang="en-US" b="0" i="0" dirty="0">
                    <a:solidFill>
                      <a:srgbClr val="202122"/>
                    </a:solidFill>
                    <a:effectLst/>
                    <a:latin typeface="Arial" panose="020B0604020202020204" pitchFamily="34" charset="0"/>
                  </a:rPr>
                  <a:t>as </a:t>
                </a:r>
                <a:r>
                  <a:rPr lang="en-US" b="0" i="0">
                    <a:solidFill>
                      <a:schemeClr val="accent2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𝜃</a:t>
                </a:r>
                <a:r>
                  <a:rPr lang="el-GR" b="0" i="0" dirty="0">
                    <a:solidFill>
                      <a:srgbClr val="202122"/>
                    </a:solidFill>
                    <a:effectLst/>
                    <a:latin typeface="Arial" panose="020B0604020202020204" pitchFamily="34" charset="0"/>
                  </a:rPr>
                  <a:t> </a:t>
                </a:r>
                <a:r>
                  <a:rPr lang="en-US" b="0" i="0" dirty="0">
                    <a:solidFill>
                      <a:srgbClr val="202122"/>
                    </a:solidFill>
                    <a:effectLst/>
                    <a:latin typeface="Arial" panose="020B0604020202020204" pitchFamily="34" charset="0"/>
                  </a:rPr>
                  <a:t>ranges through the real numbers.</a:t>
                </a:r>
                <a:endParaRPr lang="en-US" dirty="0"/>
              </a:p>
              <a:p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DA368F-462D-CC45-9991-768873D6C6E9}" type="slidenum">
              <a:rPr lang="en-US" altLang="en-US" smtClean="0"/>
              <a:pPr/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294300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DA368F-462D-CC45-9991-768873D6C6E9}" type="slidenum">
              <a:rPr lang="en-US" altLang="en-US" smtClean="0"/>
              <a:pPr/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88476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DA368F-462D-CC45-9991-768873D6C6E9}" type="slidenum">
              <a:rPr lang="en-US" altLang="en-US" smtClean="0"/>
              <a:pPr/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95973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>
            <a:extLst>
              <a:ext uri="{FF2B5EF4-FFF2-40B4-BE49-F238E27FC236}">
                <a16:creationId xmlns:a16="http://schemas.microsoft.com/office/drawing/2014/main" id="{3E143FB2-E40E-E149-A877-A0C4CBD4BF8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1F6F854-A169-5847-91D6-92EEBE3C9F83}" type="slidenum">
              <a:rPr lang="en-US" altLang="en-US"/>
              <a:pPr>
                <a:spcBef>
                  <a:spcPct val="0"/>
                </a:spcBef>
              </a:pPr>
              <a:t>59</a:t>
            </a:fld>
            <a:endParaRPr lang="en-US" altLang="en-US"/>
          </a:p>
        </p:txBody>
      </p:sp>
      <p:sp>
        <p:nvSpPr>
          <p:cNvPr id="41987" name="Rectangle 2">
            <a:extLst>
              <a:ext uri="{FF2B5EF4-FFF2-40B4-BE49-F238E27FC236}">
                <a16:creationId xmlns:a16="http://schemas.microsoft.com/office/drawing/2014/main" id="{463FF4CC-C296-484D-9FD3-071B057BFCE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4821238" y="1068388"/>
            <a:ext cx="13287376" cy="7475537"/>
          </a:xfrm>
          <a:ln/>
        </p:spPr>
      </p:sp>
      <p:sp>
        <p:nvSpPr>
          <p:cNvPr id="41988" name="Rectangle 3">
            <a:extLst>
              <a:ext uri="{FF2B5EF4-FFF2-40B4-BE49-F238E27FC236}">
                <a16:creationId xmlns:a16="http://schemas.microsoft.com/office/drawing/2014/main" id="{7420EDF7-DB96-BD4A-B852-4F40C1AE893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779838" y="1068388"/>
            <a:ext cx="3094037" cy="7461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03756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>
            <a:extLst>
              <a:ext uri="{FF2B5EF4-FFF2-40B4-BE49-F238E27FC236}">
                <a16:creationId xmlns:a16="http://schemas.microsoft.com/office/drawing/2014/main" id="{C3DCE19C-23B7-D648-8A7C-312D26D7DA0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44035" name="Notes Placeholder 2">
            <a:extLst>
              <a:ext uri="{FF2B5EF4-FFF2-40B4-BE49-F238E27FC236}">
                <a16:creationId xmlns:a16="http://schemas.microsoft.com/office/drawing/2014/main" id="{445E80E8-D43E-934D-BC94-8F6B6B1DE9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9613" y="4860925"/>
            <a:ext cx="5680075" cy="46053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48" tIns="49524" rIns="99048" bIns="49524"/>
          <a:lstStyle/>
          <a:p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Things we can’t understand without thinking in frequency</a:t>
            </a:r>
          </a:p>
        </p:txBody>
      </p:sp>
      <p:sp>
        <p:nvSpPr>
          <p:cNvPr id="44036" name="Slide Number Placeholder 3">
            <a:extLst>
              <a:ext uri="{FF2B5EF4-FFF2-40B4-BE49-F238E27FC236}">
                <a16:creationId xmlns:a16="http://schemas.microsoft.com/office/drawing/2014/main" id="{EC8B7524-998A-B34D-8C1A-44410DF6E647}"/>
              </a:ext>
            </a:extLst>
          </p:cNvPr>
          <p:cNvSpPr txBox="1">
            <a:spLocks noGrp="1"/>
          </p:cNvSpPr>
          <p:nvPr/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48" tIns="49524" rIns="99048" bIns="49524" anchor="b"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8DA0FC5C-968E-2440-A6F9-766384A7144D}" type="slidenum">
              <a:rPr lang="en-US" altLang="en-US" sz="1300">
                <a:latin typeface="Calibri" panose="020F0502020204030204" pitchFamily="34" charset="0"/>
              </a:rPr>
              <a:pPr algn="r" eaLnBrk="1" hangingPunct="1">
                <a:spcBef>
                  <a:spcPct val="0"/>
                </a:spcBef>
              </a:pPr>
              <a:t>62</a:t>
            </a:fld>
            <a:endParaRPr lang="en-US" altLang="en-US" sz="13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53757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DA368F-462D-CC45-9991-768873D6C6E9}" type="slidenum">
              <a:rPr lang="en-US" altLang="en-US" smtClean="0"/>
              <a:pPr/>
              <a:t>65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30862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DA368F-462D-CC45-9991-768873D6C6E9}" type="slidenum">
              <a:rPr lang="en-US" altLang="en-US" smtClean="0"/>
              <a:pPr/>
              <a:t>68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142503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860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CC75502-50CA-4376-AF2E-4814FD5B453E}" type="slidenum">
              <a:rPr lang="en-US" smtClean="0"/>
              <a:pPr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2192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860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CC75502-50CA-4376-AF2E-4814FD5B453E}" type="slidenum">
              <a:rPr lang="en-US" smtClean="0"/>
              <a:pPr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3783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860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CC75502-50CA-4376-AF2E-4814FD5B453E}" type="slidenum">
              <a:rPr lang="en-US" smtClean="0"/>
              <a:pPr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250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219F8E7-25BD-46CF-81C4-A4812AE0BEBC}" type="slidenum">
              <a:rPr lang="en-US" smtClean="0"/>
              <a:pPr>
                <a:defRPr/>
              </a:pPr>
              <a:t>83</a:t>
            </a:fld>
            <a:endParaRPr lang="en-US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2588" y="685800"/>
            <a:ext cx="6094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9868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8814FCC-56A6-004B-93AD-2815EF4AFAF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7C888A9-70D2-CC4A-A72C-BB7D9E51F1F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2651511-C854-2B47-B9CC-0E3B2C6851A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7C0DEF0-781E-C248-9CFA-D81D17022CA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168472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8B581F7-3406-CB43-9F29-463C9B0BB37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6791C55-DC4A-C945-9680-F5CF66FAEC5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219B48D-EF59-FD45-9797-4B1D446F9A8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FCD428-5EBD-CD48-A5A4-B791978011E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26989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F3C6D40-C7C2-0444-9BA6-EA117DFC60A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1B56DB5-3DE4-0144-A4E7-A74755F4E1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1F8A0BC-2782-C941-8968-A130ABF6139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DA3D32A-83E9-CF4C-8C4B-73F0B25C43F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9939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914400"/>
            <a:ext cx="50800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0800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F77A7A8-25CC-2A4F-B51C-2940CABDE6A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70D8B77-6AE0-134B-B60B-303DEFB4297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412C8B0-E773-4446-BEB1-7C8DFDEC6D4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191BEA9-D046-0849-962C-E11C37C55F4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89707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31E8E9FB-F307-EB4A-99D1-1D45EDA311A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2096D289-06A0-204B-82AE-A0DB21C41EC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3F11FE4-9291-EC40-B324-0A1E8A1FDB4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BDBAF0-4193-D540-AC67-306D43D3066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16432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D8768C38-D43C-A74D-9E52-70D3668B3A5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0F9ABB92-5320-C245-92B7-5DFD7E2777C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A9240EE1-8048-6B4F-A83B-028F440A845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58B9F6F-BDEF-8F4E-9B92-1C03B4B00AB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203997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E103F227-9B0B-484F-8F09-3BB61D6DA78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27669016-F8EE-6641-9018-FD38929F0FA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00D465AB-6EB1-A340-A64B-AEF80E82CC5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E24634-09F3-0D49-AFF0-3D9AE94C3D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30622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F3EFC5A-DE65-604E-9DD0-38B31F67AD8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9082097-A1E4-2D45-BA55-345E45F3DC5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1C8EF1D-BC6F-DE43-B82B-61860CCA405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25F574-7928-1A4A-9196-8027EAAE1A4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180949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27CD818-21E4-B047-855F-756A4866472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5A2C84B-FB47-104E-A7A1-6655823ABA5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F39FD7D-6273-BD49-BFC5-EC0F5926D3A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17E9C39-3F2A-3B43-AA0F-8FA8FE38E85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60176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FC313ED-0CEA-2C46-9E4E-064BE484E6C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1D79118-DD72-7245-990B-37D67D56071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880D212-657F-A24B-80B8-EAE1538EAF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DD0E72F-5EA0-C941-AA7B-65C0FD43450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8190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76200"/>
            <a:ext cx="259080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76200"/>
            <a:ext cx="756920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E11B416-B9EE-3D4E-949B-8F888EE338D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FD8807D-E82B-F04E-AB63-F5A11A78BB4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2479A70-D1A4-1342-A1AA-962B4589F23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8CC582-C270-FB42-82E7-9344F4F42DF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133831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76200"/>
            <a:ext cx="10363200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914400"/>
            <a:ext cx="50800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0800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65B336E-9E6C-0C4F-80FC-74E0865C649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AEDD84D-E0E1-0D48-90A9-804B3F6F5F4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546000A-EDC6-A441-B6E9-DD74F1FD9CB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9F59A8-48E2-F848-BF90-E41E5CDF970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216827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76200"/>
            <a:ext cx="10363200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914400"/>
            <a:ext cx="50800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914400"/>
            <a:ext cx="5080000" cy="2552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619500"/>
            <a:ext cx="5080000" cy="2552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DCAB96DE-5EB5-4D46-9DA4-745E7EC7A6D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CB3F6BCC-EE01-DA4C-B681-E8C8BFDFBDE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856E91D7-76BD-8048-A291-7A1A62B93BE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8AA7531-4180-6F4C-8F1F-9C3BDDB395D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967489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>
            <a:extLst>
              <a:ext uri="{FF2B5EF4-FFF2-40B4-BE49-F238E27FC236}">
                <a16:creationId xmlns:a16="http://schemas.microsoft.com/office/drawing/2014/main" id="{46ED16A8-8235-ED40-9826-66C8DAB81484}"/>
              </a:ext>
            </a:extLst>
          </p:cNvPr>
          <p:cNvGrpSpPr>
            <a:grpSpLocks/>
          </p:cNvGrpSpPr>
          <p:nvPr/>
        </p:nvGrpSpPr>
        <p:grpSpPr bwMode="auto">
          <a:xfrm>
            <a:off x="7192434" y="876301"/>
            <a:ext cx="3725333" cy="1787525"/>
            <a:chOff x="343" y="432"/>
            <a:chExt cx="5082" cy="3217"/>
          </a:xfrm>
        </p:grpSpPr>
        <p:pic>
          <p:nvPicPr>
            <p:cNvPr id="5" name="Picture 5" descr="S2007 Centered copy">
              <a:extLst>
                <a:ext uri="{FF2B5EF4-FFF2-40B4-BE49-F238E27FC236}">
                  <a16:creationId xmlns:a16="http://schemas.microsoft.com/office/drawing/2014/main" id="{BDA76704-8A2A-5042-A834-A27AA3395F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lum bright="-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2" y="448"/>
              <a:ext cx="5073" cy="32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6" descr="S2007 Centered copy">
              <a:extLst>
                <a:ext uri="{FF2B5EF4-FFF2-40B4-BE49-F238E27FC236}">
                  <a16:creationId xmlns:a16="http://schemas.microsoft.com/office/drawing/2014/main" id="{A1D610D8-9DED-2241-BDE0-0828A7428F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lum bright="-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4" y="440"/>
              <a:ext cx="5073" cy="32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7" descr="S2007 Centered copy">
              <a:extLst>
                <a:ext uri="{FF2B5EF4-FFF2-40B4-BE49-F238E27FC236}">
                  <a16:creationId xmlns:a16="http://schemas.microsoft.com/office/drawing/2014/main" id="{623999ED-EC37-B745-88FD-BB3D809BA6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3" y="432"/>
              <a:ext cx="5073" cy="32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91067" y="280989"/>
            <a:ext cx="5384800" cy="300037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95301" y="3663950"/>
            <a:ext cx="11241617" cy="29464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4495892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805928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934971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6401" y="1798638"/>
            <a:ext cx="5507567" cy="48307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17167" y="1798638"/>
            <a:ext cx="5509684" cy="48307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299998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404116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35880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75775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214559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114677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0347627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22267" y="396876"/>
            <a:ext cx="2804584" cy="6232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06400" y="396876"/>
            <a:ext cx="8212667" cy="6232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890259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E07100B-C78D-FB4C-8B5B-AA2AAA3A225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76200"/>
            <a:ext cx="103632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43370EB0-33D4-4544-98F8-3946836053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914400"/>
            <a:ext cx="103632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9220" name="Rectangle 4">
            <a:extLst>
              <a:ext uri="{FF2B5EF4-FFF2-40B4-BE49-F238E27FC236}">
                <a16:creationId xmlns:a16="http://schemas.microsoft.com/office/drawing/2014/main" id="{B4DA2BFE-167C-6742-A7A9-E8F79B93304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Times New Roman" pitchFamily="18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1" name="Rectangle 5">
            <a:extLst>
              <a:ext uri="{FF2B5EF4-FFF2-40B4-BE49-F238E27FC236}">
                <a16:creationId xmlns:a16="http://schemas.microsoft.com/office/drawing/2014/main" id="{EE93D61B-6949-A446-9D43-E460FCD4DDE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Times New Roman" pitchFamily="18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2" name="Rectangle 6">
            <a:extLst>
              <a:ext uri="{FF2B5EF4-FFF2-40B4-BE49-F238E27FC236}">
                <a16:creationId xmlns:a16="http://schemas.microsoft.com/office/drawing/2014/main" id="{3542E850-F3B4-6F41-9E92-5C672C9B24B7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anose="02020603050405020304" pitchFamily="18" charset="0"/>
              </a:defRPr>
            </a:lvl1pPr>
          </a:lstStyle>
          <a:p>
            <a:fld id="{CBA8D52F-4EEE-614D-A0C7-7C8F2763B9FC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31" name="Line 7">
            <a:extLst>
              <a:ext uri="{FF2B5EF4-FFF2-40B4-BE49-F238E27FC236}">
                <a16:creationId xmlns:a16="http://schemas.microsoft.com/office/drawing/2014/main" id="{C03176C2-7105-4649-B8B8-039FC69084D4}"/>
              </a:ext>
            </a:extLst>
          </p:cNvPr>
          <p:cNvSpPr>
            <a:spLocks noChangeShapeType="1"/>
          </p:cNvSpPr>
          <p:nvPr/>
        </p:nvSpPr>
        <p:spPr bwMode="auto">
          <a:xfrm>
            <a:off x="914400" y="838200"/>
            <a:ext cx="10363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4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87" r:id="rId1"/>
    <p:sldLayoutId id="2147484488" r:id="rId2"/>
    <p:sldLayoutId id="2147484489" r:id="rId3"/>
    <p:sldLayoutId id="2147484490" r:id="rId4"/>
    <p:sldLayoutId id="2147484491" r:id="rId5"/>
    <p:sldLayoutId id="2147484492" r:id="rId6"/>
    <p:sldLayoutId id="2147484493" r:id="rId7"/>
    <p:sldLayoutId id="2147484494" r:id="rId8"/>
    <p:sldLayoutId id="2147484495" r:id="rId9"/>
    <p:sldLayoutId id="2147484496" r:id="rId10"/>
    <p:sldLayoutId id="2147484497" r:id="rId11"/>
    <p:sldLayoutId id="2147484498" r:id="rId12"/>
    <p:sldLayoutId id="2147484499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0464C724-842F-784F-B606-EC23AA84DC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06400" y="396875"/>
            <a:ext cx="11203517" cy="121920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FBBC06A7-D78A-DD4F-A3B6-BB6FEC5F04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06400" y="1798638"/>
            <a:ext cx="11220451" cy="4830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521" r:id="rId1"/>
    <p:sldLayoutId id="2147484511" r:id="rId2"/>
    <p:sldLayoutId id="2147484512" r:id="rId3"/>
    <p:sldLayoutId id="2147484513" r:id="rId4"/>
    <p:sldLayoutId id="2147484514" r:id="rId5"/>
    <p:sldLayoutId id="2147484515" r:id="rId6"/>
    <p:sldLayoutId id="2147484516" r:id="rId7"/>
    <p:sldLayoutId id="2147484517" r:id="rId8"/>
    <p:sldLayoutId id="2147484518" r:id="rId9"/>
    <p:sldLayoutId id="2147484519" r:id="rId10"/>
    <p:sldLayoutId id="2147484520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700" b="1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lnSpc>
          <a:spcPct val="110000"/>
        </a:lnSpc>
        <a:spcBef>
          <a:spcPts val="600"/>
        </a:spcBef>
        <a:spcAft>
          <a:spcPts val="600"/>
        </a:spcAft>
        <a:buClr>
          <a:schemeClr val="accent2"/>
        </a:buClr>
        <a:buSzPct val="110000"/>
        <a:buChar char="•"/>
        <a:defRPr sz="31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110000"/>
        </a:lnSpc>
        <a:spcBef>
          <a:spcPts val="600"/>
        </a:spcBef>
        <a:spcAft>
          <a:spcPts val="600"/>
        </a:spcAft>
        <a:buClr>
          <a:schemeClr val="accent2"/>
        </a:buClr>
        <a:buSzPct val="110000"/>
        <a:buFont typeface="Arial" panose="020B0604020202020204" pitchFamily="34" charset="0"/>
        <a:buChar char="–"/>
        <a:defRPr sz="2600">
          <a:solidFill>
            <a:schemeClr val="tx2"/>
          </a:solidFill>
          <a:latin typeface="+mn-lt"/>
        </a:defRPr>
      </a:lvl2pPr>
      <a:lvl3pPr marL="1143000" indent="-228600" algn="l" rtl="0" eaLnBrk="0" fontAlgn="base" hangingPunct="0">
        <a:lnSpc>
          <a:spcPct val="110000"/>
        </a:lnSpc>
        <a:spcBef>
          <a:spcPts val="600"/>
        </a:spcBef>
        <a:spcAft>
          <a:spcPts val="600"/>
        </a:spcAft>
        <a:buClr>
          <a:schemeClr val="accent2"/>
        </a:buClr>
        <a:buSzPct val="110000"/>
        <a:buChar char="•"/>
        <a:defRPr sz="2100">
          <a:solidFill>
            <a:schemeClr val="tx2"/>
          </a:solidFill>
          <a:latin typeface="+mn-lt"/>
        </a:defRPr>
      </a:lvl3pPr>
      <a:lvl4pPr marL="1600200" indent="-228600" algn="l" rtl="0" eaLnBrk="0" fontAlgn="base" hangingPunct="0">
        <a:lnSpc>
          <a:spcPct val="110000"/>
        </a:lnSpc>
        <a:spcBef>
          <a:spcPts val="600"/>
        </a:spcBef>
        <a:spcAft>
          <a:spcPts val="600"/>
        </a:spcAft>
        <a:buClr>
          <a:schemeClr val="accent2"/>
        </a:buClr>
        <a:buSzPct val="110000"/>
        <a:buFont typeface="Arial" panose="020B0604020202020204" pitchFamily="34" charset="0"/>
        <a:buChar char="–"/>
        <a:defRPr sz="2000">
          <a:solidFill>
            <a:schemeClr val="tx2"/>
          </a:solidFill>
          <a:latin typeface="+mn-lt"/>
        </a:defRPr>
      </a:lvl4pPr>
      <a:lvl5pPr marL="2057400" indent="-228600" algn="l" rtl="0" eaLnBrk="0" fontAlgn="base" hangingPunct="0">
        <a:lnSpc>
          <a:spcPct val="110000"/>
        </a:lnSpc>
        <a:spcBef>
          <a:spcPts val="600"/>
        </a:spcBef>
        <a:spcAft>
          <a:spcPts val="600"/>
        </a:spcAft>
        <a:buClr>
          <a:schemeClr val="accent2"/>
        </a:buClr>
        <a:buSzPct val="110000"/>
        <a:buFont typeface="Arial" panose="020B0604020202020204" pitchFamily="34" charset="0"/>
        <a:buChar char="›"/>
        <a:defRPr sz="2000">
          <a:solidFill>
            <a:schemeClr val="tx2"/>
          </a:solidFill>
          <a:latin typeface="+mn-lt"/>
        </a:defRPr>
      </a:lvl5pPr>
      <a:lvl6pPr marL="2514600" indent="-228600" algn="l" rtl="0" fontAlgn="base">
        <a:lnSpc>
          <a:spcPct val="110000"/>
        </a:lnSpc>
        <a:spcBef>
          <a:spcPts val="600"/>
        </a:spcBef>
        <a:spcAft>
          <a:spcPts val="600"/>
        </a:spcAft>
        <a:buClr>
          <a:schemeClr val="accent2"/>
        </a:buClr>
        <a:buSzPct val="110000"/>
        <a:buFont typeface="Arial" pitchFamily="34" charset="0"/>
        <a:buChar char="›"/>
        <a:defRPr sz="2000">
          <a:solidFill>
            <a:schemeClr val="tx2"/>
          </a:solidFill>
          <a:latin typeface="+mn-lt"/>
        </a:defRPr>
      </a:lvl6pPr>
      <a:lvl7pPr marL="2971800" indent="-228600" algn="l" rtl="0" fontAlgn="base">
        <a:lnSpc>
          <a:spcPct val="110000"/>
        </a:lnSpc>
        <a:spcBef>
          <a:spcPts val="600"/>
        </a:spcBef>
        <a:spcAft>
          <a:spcPts val="600"/>
        </a:spcAft>
        <a:buClr>
          <a:schemeClr val="accent2"/>
        </a:buClr>
        <a:buSzPct val="110000"/>
        <a:buFont typeface="Arial" pitchFamily="34" charset="0"/>
        <a:buChar char="›"/>
        <a:defRPr sz="2000">
          <a:solidFill>
            <a:schemeClr val="tx2"/>
          </a:solidFill>
          <a:latin typeface="+mn-lt"/>
        </a:defRPr>
      </a:lvl7pPr>
      <a:lvl8pPr marL="3429000" indent="-228600" algn="l" rtl="0" fontAlgn="base">
        <a:lnSpc>
          <a:spcPct val="110000"/>
        </a:lnSpc>
        <a:spcBef>
          <a:spcPts val="600"/>
        </a:spcBef>
        <a:spcAft>
          <a:spcPts val="600"/>
        </a:spcAft>
        <a:buClr>
          <a:schemeClr val="accent2"/>
        </a:buClr>
        <a:buSzPct val="110000"/>
        <a:buFont typeface="Arial" pitchFamily="34" charset="0"/>
        <a:buChar char="›"/>
        <a:defRPr sz="2000">
          <a:solidFill>
            <a:schemeClr val="tx2"/>
          </a:solidFill>
          <a:latin typeface="+mn-lt"/>
        </a:defRPr>
      </a:lvl8pPr>
      <a:lvl9pPr marL="3886200" indent="-228600" algn="l" rtl="0" fontAlgn="base">
        <a:lnSpc>
          <a:spcPct val="110000"/>
        </a:lnSpc>
        <a:spcBef>
          <a:spcPts val="600"/>
        </a:spcBef>
        <a:spcAft>
          <a:spcPts val="600"/>
        </a:spcAft>
        <a:buClr>
          <a:schemeClr val="accent2"/>
        </a:buClr>
        <a:buSzPct val="110000"/>
        <a:buFont typeface="Arial" pitchFamily="34" charset="0"/>
        <a:buChar char="›"/>
        <a:defRPr sz="2000">
          <a:solidFill>
            <a:schemeClr val="tx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hyperlink" Target="https://en.wikipedia.org/wiki/Through_the_Looking-Glass" TargetMode="Externa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cvcl.mit.edu/hybrid/OlivaTorralb_Hybrid_Siggraph06.pdf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hyperlink" Target="https://www.deviantart.com/woodmath/art/Euler-s-formula-3d-visualization-268936785" TargetMode="External"/><Relationship Id="rId3" Type="http://schemas.openxmlformats.org/officeDocument/2006/relationships/image" Target="../media/image16.png"/><Relationship Id="rId7" Type="http://schemas.openxmlformats.org/officeDocument/2006/relationships/image" Target="../media/image32.png"/><Relationship Id="rId12" Type="http://schemas.openxmlformats.org/officeDocument/2006/relationships/image" Target="../media/image17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3.png"/><Relationship Id="rId7" Type="http://schemas.openxmlformats.org/officeDocument/2006/relationships/image" Target="../media/image50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Relationship Id="rId9" Type="http://schemas.openxmlformats.org/officeDocument/2006/relationships/image" Target="../media/image2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3.png"/><Relationship Id="rId7" Type="http://schemas.openxmlformats.org/officeDocument/2006/relationships/image" Target="../media/image5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3.png"/><Relationship Id="rId7" Type="http://schemas.openxmlformats.org/officeDocument/2006/relationships/image" Target="../media/image5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10" Type="http://schemas.openxmlformats.org/officeDocument/2006/relationships/image" Target="../media/image60.png"/><Relationship Id="rId4" Type="http://schemas.openxmlformats.org/officeDocument/2006/relationships/image" Target="../media/image54.png"/><Relationship Id="rId9" Type="http://schemas.openxmlformats.org/officeDocument/2006/relationships/image" Target="../media/image59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hyperlink" Target="https://www.sciencedirect.com/topics/engineering/discrete-fourier-series" TargetMode="External"/><Relationship Id="rId7" Type="http://schemas.openxmlformats.org/officeDocument/2006/relationships/image" Target="../media/image65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49.tif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hyperlink" Target="https://en.wikipedia.org/wiki/Fast_Fourier_transform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sciencedirect.com/topics/engineering/discrete-fourier-series" TargetMode="Externa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62.png"/><Relationship Id="rId7" Type="http://schemas.openxmlformats.org/officeDocument/2006/relationships/image" Target="../media/image73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0.png"/><Relationship Id="rId11" Type="http://schemas.openxmlformats.org/officeDocument/2006/relationships/hyperlink" Target="http://6.869.csail.mit.edu/fa17/lecture/lecture2linearfilters.pdf" TargetMode="External"/><Relationship Id="rId5" Type="http://schemas.openxmlformats.org/officeDocument/2006/relationships/image" Target="../media/image69.png"/><Relationship Id="rId10" Type="http://schemas.openxmlformats.org/officeDocument/2006/relationships/image" Target="../media/image76.png"/><Relationship Id="rId4" Type="http://schemas.openxmlformats.org/officeDocument/2006/relationships/image" Target="../media/image67.png"/><Relationship Id="rId9" Type="http://schemas.openxmlformats.org/officeDocument/2006/relationships/image" Target="../media/image7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2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1.gi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2.gi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3.gi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4.gi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3" Type="http://schemas.openxmlformats.org/officeDocument/2006/relationships/image" Target="../media/image90.png"/><Relationship Id="rId7" Type="http://schemas.openxmlformats.org/officeDocument/2006/relationships/image" Target="../media/image97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6.png"/><Relationship Id="rId5" Type="http://schemas.openxmlformats.org/officeDocument/2006/relationships/image" Target="../media/image95.png"/><Relationship Id="rId4" Type="http://schemas.openxmlformats.org/officeDocument/2006/relationships/hyperlink" Target="http://6.869.csail.mit.edu/fa17/lecture/lecture2linearfilters.pdf" TargetMode="Externa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e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emf"/><Relationship Id="rId2" Type="http://schemas.openxmlformats.org/officeDocument/2006/relationships/image" Target="../media/image93.e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obots.ox.ac.uk/~az/lectures/ia/lect2.pdf" TargetMode="External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obots.ox.ac.uk/~az/lectures/ia/lect2.pdf" TargetMode="External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hyperlink" Target="https://www.robots.ox.ac.uk/~az/lectures/ia/lect2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6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s.unm.edu/~brayer/vision/fourier.html" TargetMode="External"/><Relationship Id="rId2" Type="http://schemas.openxmlformats.org/officeDocument/2006/relationships/image" Target="../media/image111.tif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7" Type="http://schemas.openxmlformats.org/officeDocument/2006/relationships/hyperlink" Target="https://monman53.github.io/2dfft/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2.png"/><Relationship Id="rId5" Type="http://schemas.openxmlformats.org/officeDocument/2006/relationships/image" Target="../media/image120.png"/><Relationship Id="rId4" Type="http://schemas.openxmlformats.org/officeDocument/2006/relationships/image" Target="../media/image119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Discrete_cosine_transform" TargetMode="External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3" Type="http://schemas.openxmlformats.org/officeDocument/2006/relationships/image" Target="../media/image90.png"/><Relationship Id="rId7" Type="http://schemas.openxmlformats.org/officeDocument/2006/relationships/image" Target="../media/image97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6.png"/><Relationship Id="rId5" Type="http://schemas.openxmlformats.org/officeDocument/2006/relationships/image" Target="../media/image95.png"/><Relationship Id="rId4" Type="http://schemas.openxmlformats.org/officeDocument/2006/relationships/hyperlink" Target="http://6.869.csail.mit.edu/fa17/lecture/lecture2linearfilters.pdf" TargetMode="Externa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luthuli.cs.uiuc.edu/~daf/courses/CV23/Notes/samplingaliasingft2.pdf" TargetMode="Externa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0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6.png"/><Relationship Id="rId3" Type="http://schemas.openxmlformats.org/officeDocument/2006/relationships/image" Target="../media/image121.png"/><Relationship Id="rId7" Type="http://schemas.openxmlformats.org/officeDocument/2006/relationships/image" Target="../media/image1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4.png"/><Relationship Id="rId11" Type="http://schemas.openxmlformats.org/officeDocument/2006/relationships/image" Target="../media/image1250.png"/><Relationship Id="rId5" Type="http://schemas.openxmlformats.org/officeDocument/2006/relationships/image" Target="../media/image123.png"/><Relationship Id="rId10" Type="http://schemas.openxmlformats.org/officeDocument/2006/relationships/image" Target="../media/image127.png"/><Relationship Id="rId4" Type="http://schemas.openxmlformats.org/officeDocument/2006/relationships/image" Target="../media/image122.png"/><Relationship Id="rId9" Type="http://schemas.openxmlformats.org/officeDocument/2006/relationships/image" Target="../media/image1230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0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3.png"/><Relationship Id="rId7" Type="http://schemas.openxmlformats.org/officeDocument/2006/relationships/image" Target="../media/image5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4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emf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8.emf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jmannion.net/img_freq_web/" TargetMode="External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jmannion.net/img_freq_web/" TargetMode="External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131.tiff"/><Relationship Id="rId7" Type="http://schemas.openxmlformats.org/officeDocument/2006/relationships/hyperlink" Target="https://www.djmannion.net/img_freq_web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4.tiff"/><Relationship Id="rId5" Type="http://schemas.openxmlformats.org/officeDocument/2006/relationships/image" Target="../media/image133.tiff"/><Relationship Id="rId4" Type="http://schemas.openxmlformats.org/officeDocument/2006/relationships/image" Target="../media/image132.tiff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obots.ox.ac.uk/~az/lectures/ia/lect2.pdf" TargetMode="External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djmannion.net/img_freq_web/" TargetMode="Externa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obots.ox.ac.uk/~az/lectures/ia/lect2.pdf" TargetMode="External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djmannion.net/img_freq_web/" TargetMode="Externa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6.png"/><Relationship Id="rId5" Type="http://schemas.openxmlformats.org/officeDocument/2006/relationships/image" Target="../media/image135.png"/><Relationship Id="rId4" Type="http://schemas.openxmlformats.org/officeDocument/2006/relationships/hyperlink" Target="http://cvcl.mit.edu/hybrid/OlivaTorralb_Hybrid_Siggraph06.pdf" TargetMode="Externa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cvcl.mit.edu/hybrid/OlivaTorralb_Hybrid_Siggraph06.pdf" TargetMode="Externa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hyperlink" Target="http://cvcl.mit.edu/hybrid/OlivaTorralb_Hybrid_Siggraph06.pdf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7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hyperlink" Target="http://olivalab.mit.edu/publications/Talk_Hybrid_Siggraph06.pdf" TargetMode="External"/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hyperlink" Target="http://olivalab.mit.edu/publications/Talk_Hybrid_Siggraph06.pdf" TargetMode="External"/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hyperlink" Target="http://olivalab.mit.edu/publications/Talk_Hybrid_Siggraph06.pdf" TargetMode="External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hyperlink" Target="http://olivalab.mit.edu/publications/Talk_Hybrid_Siggraph06.pdf" TargetMode="External"/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6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emf"/><Relationship Id="rId1" Type="http://schemas.openxmlformats.org/officeDocument/2006/relationships/slideLayout" Target="../slideLayouts/slideLayout6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en.wikipedia.org/wiki/Nyquist%E2%80%93Shannon_sampling_theorem" TargetMode="External"/><Relationship Id="rId4" Type="http://schemas.openxmlformats.org/officeDocument/2006/relationships/image" Target="../media/image146.jpeg"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0.png"/><Relationship Id="rId3" Type="http://schemas.openxmlformats.org/officeDocument/2006/relationships/image" Target="../media/image147.png"/><Relationship Id="rId7" Type="http://schemas.openxmlformats.org/officeDocument/2006/relationships/image" Target="../media/image1390.png"/><Relationship Id="rId2" Type="http://schemas.openxmlformats.org/officeDocument/2006/relationships/image" Target="../media/image13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9.png"/><Relationship Id="rId11" Type="http://schemas.openxmlformats.org/officeDocument/2006/relationships/hyperlink" Target="https://www.robots.ox.ac.uk/~az/lectures/ia/lect2.pdf" TargetMode="External"/><Relationship Id="rId5" Type="http://schemas.openxmlformats.org/officeDocument/2006/relationships/image" Target="../media/image148.png"/><Relationship Id="rId10" Type="http://schemas.openxmlformats.org/officeDocument/2006/relationships/image" Target="../media/image1420.png"/><Relationship Id="rId4" Type="http://schemas.openxmlformats.org/officeDocument/2006/relationships/image" Target="../media/image1360.png"/><Relationship Id="rId9" Type="http://schemas.openxmlformats.org/officeDocument/2006/relationships/image" Target="../media/image150.png"/></Relationships>
</file>

<file path=ppt/slides/_rels/slide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80.png"/><Relationship Id="rId3" Type="http://schemas.openxmlformats.org/officeDocument/2006/relationships/image" Target="../media/image152.png"/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5.png"/><Relationship Id="rId4" Type="http://schemas.openxmlformats.org/officeDocument/2006/relationships/hyperlink" Target="https://www.robots.ox.ac.uk/~az/lectures/ia/lect2.pdf" TargetMode="External"/></Relationships>
</file>

<file path=ppt/slides/_rels/slide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80.png"/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robots.ox.ac.uk/~az/lectures/ia/lect2.pdf" TargetMode="External"/><Relationship Id="rId5" Type="http://schemas.openxmlformats.org/officeDocument/2006/relationships/image" Target="../media/image146.png"/><Relationship Id="rId10" Type="http://schemas.openxmlformats.org/officeDocument/2006/relationships/image" Target="../media/image152.png"/><Relationship Id="rId4" Type="http://schemas.openxmlformats.org/officeDocument/2006/relationships/image" Target="../media/image1450.png"/><Relationship Id="rId9" Type="http://schemas.openxmlformats.org/officeDocument/2006/relationships/image" Target="../media/image1490.png"/></Relationships>
</file>

<file path=ppt/slides/_rels/slide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30.png"/><Relationship Id="rId7" Type="http://schemas.openxmlformats.org/officeDocument/2006/relationships/image" Target="../media/image1520.png"/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3.png"/><Relationship Id="rId11" Type="http://schemas.openxmlformats.org/officeDocument/2006/relationships/image" Target="../media/image1490.png"/><Relationship Id="rId5" Type="http://schemas.openxmlformats.org/officeDocument/2006/relationships/image" Target="../media/image146.png"/><Relationship Id="rId10" Type="http://schemas.openxmlformats.org/officeDocument/2006/relationships/image" Target="../media/image1480.png"/><Relationship Id="rId4" Type="http://schemas.openxmlformats.org/officeDocument/2006/relationships/image" Target="../media/image1450.png"/><Relationship Id="rId9" Type="http://schemas.openxmlformats.org/officeDocument/2006/relationships/hyperlink" Target="https://www.robots.ox.ac.uk/~az/lectures/ia/lect2.pdf" TargetMode="External"/></Relationships>
</file>

<file path=ppt/slides/_rels/slide8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robots.ox.ac.uk/~az/lectures/ia/lect2.pdf" TargetMode="External"/><Relationship Id="rId3" Type="http://schemas.openxmlformats.org/officeDocument/2006/relationships/image" Target="../media/image153.png"/><Relationship Id="rId7" Type="http://schemas.openxmlformats.org/officeDocument/2006/relationships/image" Target="../media/image158.png"/><Relationship Id="rId2" Type="http://schemas.openxmlformats.org/officeDocument/2006/relationships/image" Target="../media/image1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7.png"/><Relationship Id="rId5" Type="http://schemas.openxmlformats.org/officeDocument/2006/relationships/image" Target="../media/image156.png"/><Relationship Id="rId4" Type="http://schemas.openxmlformats.org/officeDocument/2006/relationships/image" Target="../media/image155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obots.ox.ac.uk/~az/lectures/ia/lect2.pdf" TargetMode="External"/><Relationship Id="rId2" Type="http://schemas.openxmlformats.org/officeDocument/2006/relationships/image" Target="../media/image159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robots.ox.ac.uk/~az/lectures/ia/lect2.pdf" TargetMode="External"/><Relationship Id="rId3" Type="http://schemas.openxmlformats.org/officeDocument/2006/relationships/image" Target="../media/image161.png"/><Relationship Id="rId7" Type="http://schemas.openxmlformats.org/officeDocument/2006/relationships/image" Target="../media/image165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4.png"/><Relationship Id="rId5" Type="http://schemas.openxmlformats.org/officeDocument/2006/relationships/image" Target="../media/image163.png"/><Relationship Id="rId4" Type="http://schemas.openxmlformats.org/officeDocument/2006/relationships/image" Target="../media/image162.png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2.tiff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tiff"/><Relationship Id="rId7" Type="http://schemas.openxmlformats.org/officeDocument/2006/relationships/hyperlink" Target="https://web.cs.ucdavis.edu/~okreylos/PhDStudies/Winter2000/SamplingTheory.html" TargetMode="External"/><Relationship Id="rId2" Type="http://schemas.openxmlformats.org/officeDocument/2006/relationships/image" Target="../media/image16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1.png"/><Relationship Id="rId5" Type="http://schemas.openxmlformats.org/officeDocument/2006/relationships/image" Target="../media/image170.png"/><Relationship Id="rId4" Type="http://schemas.openxmlformats.org/officeDocument/2006/relationships/image" Target="../media/image164.tiff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hyperlink" Target="https://cs184.eecs.berkeley.edu/sp19/lecture/5-50/texture-mapping" TargetMode="External"/><Relationship Id="rId2" Type="http://schemas.openxmlformats.org/officeDocument/2006/relationships/image" Target="../media/image16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8.png"/><Relationship Id="rId4" Type="http://schemas.openxmlformats.org/officeDocument/2006/relationships/image" Target="../media/image167.tiff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abs/1312.5851" TargetMode="External"/><Relationship Id="rId2" Type="http://schemas.openxmlformats.org/officeDocument/2006/relationships/image" Target="../media/image169.pn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access.thecvf.com/content/ICCV2021/papers/Chen_Amplitude-Phase_Recombination_Rethinking_Robustness_of_Convolutional_Neural_Networks_in_Frequency_ICCV_2021_paper.pdf" TargetMode="External"/><Relationship Id="rId2" Type="http://schemas.openxmlformats.org/officeDocument/2006/relationships/image" Target="../media/image172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openaccess.thecvf.com/content/ICCV2023/papers/Wang_What_do_neural_networks_learn_in_image_classification_A_frequency_ICCV_2023_paper.pdf" TargetMode="External"/><Relationship Id="rId4" Type="http://schemas.openxmlformats.org/officeDocument/2006/relationships/image" Target="../media/image173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pdf/1912.11035.pdf" TargetMode="External"/><Relationship Id="rId2" Type="http://schemas.openxmlformats.org/officeDocument/2006/relationships/image" Target="../media/image174.pn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hyperlink" Target="https://distill.pub/2016/deconv-checkerboard/" TargetMode="External"/><Relationship Id="rId2" Type="http://schemas.openxmlformats.org/officeDocument/2006/relationships/image" Target="../media/image17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F38F092B-CA67-1D43-9299-9D726C3BBC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A gentle introduction to Fourier analysis</a:t>
            </a:r>
          </a:p>
        </p:txBody>
      </p:sp>
      <p:sp>
        <p:nvSpPr>
          <p:cNvPr id="7173" name="Text Box 10">
            <a:extLst>
              <a:ext uri="{FF2B5EF4-FFF2-40B4-BE49-F238E27FC236}">
                <a16:creationId xmlns:a16="http://schemas.microsoft.com/office/drawing/2014/main" id="{041ED088-4E3C-AA4F-B4CA-2D7ED77E26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6412468"/>
            <a:ext cx="9906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altLang="en-US" sz="1800" dirty="0"/>
              <a:t>Many slides borrowed from S. Seitz, A. </a:t>
            </a:r>
            <a:r>
              <a:rPr lang="en-US" altLang="en-US" sz="1800" dirty="0" err="1"/>
              <a:t>Efros</a:t>
            </a:r>
            <a:r>
              <a:rPr lang="en-US" altLang="en-US" sz="1800" dirty="0"/>
              <a:t>, D. </a:t>
            </a:r>
            <a:r>
              <a:rPr lang="en-US" altLang="en-US" sz="1800" dirty="0" err="1"/>
              <a:t>Hoiem</a:t>
            </a:r>
            <a:r>
              <a:rPr lang="en-US" altLang="en-US" sz="1800" dirty="0"/>
              <a:t>, B. Freeman, A. Zisserman</a:t>
            </a:r>
            <a:endParaRPr lang="ru-RU" altLang="en-US" sz="1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3B6B64E-8090-FA49-B727-4D1EAD80B90A}"/>
              </a:ext>
            </a:extLst>
          </p:cNvPr>
          <p:cNvSpPr txBox="1"/>
          <p:nvPr/>
        </p:nvSpPr>
        <p:spPr>
          <a:xfrm>
            <a:off x="8524482" y="5903794"/>
            <a:ext cx="12682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hlinkClick r:id="rId2"/>
              </a:rPr>
              <a:t>Image source</a:t>
            </a:r>
            <a:endParaRPr lang="en-US" sz="1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7F72311-CF93-6204-1158-F28C0AF1B9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8964" y="1115297"/>
            <a:ext cx="7659178" cy="468281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AE8A4-B65F-6C45-ADFD-5E7B50BA4C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Mystery 1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F15D98A-A84B-404F-93ED-B4BB0D6414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Why can </a:t>
            </a:r>
            <a:r>
              <a:rPr lang="en-US" dirty="0" err="1"/>
              <a:t>downsampling</a:t>
            </a:r>
            <a:r>
              <a:rPr lang="en-US" dirty="0"/>
              <a:t> sometimes lead to aliasing?</a:t>
            </a:r>
          </a:p>
        </p:txBody>
      </p:sp>
      <p:pic>
        <p:nvPicPr>
          <p:cNvPr id="6" name="Picture 14">
            <a:extLst>
              <a:ext uri="{FF2B5EF4-FFF2-40B4-BE49-F238E27FC236}">
                <a16:creationId xmlns:a16="http://schemas.microsoft.com/office/drawing/2014/main" id="{81408D42-5EE4-644C-9654-A0D3237029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307"/>
          <a:stretch>
            <a:fillRect/>
          </a:stretch>
        </p:blipFill>
        <p:spPr bwMode="auto">
          <a:xfrm>
            <a:off x="228600" y="1828800"/>
            <a:ext cx="11434584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40665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1" name="Picture 4">
            <a:extLst>
              <a:ext uri="{FF2B5EF4-FFF2-40B4-BE49-F238E27FC236}">
                <a16:creationId xmlns:a16="http://schemas.microsoft.com/office/drawing/2014/main" id="{4EF729B3-8B0B-1F46-BF9A-2522F225F9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362200"/>
            <a:ext cx="44958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2" name="Picture 5">
            <a:extLst>
              <a:ext uri="{FF2B5EF4-FFF2-40B4-BE49-F238E27FC236}">
                <a16:creationId xmlns:a16="http://schemas.microsoft.com/office/drawing/2014/main" id="{10F7B96F-2651-C04D-9353-68EA6B9431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19812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3" name="Picture 4">
            <a:extLst>
              <a:ext uri="{FF2B5EF4-FFF2-40B4-BE49-F238E27FC236}">
                <a16:creationId xmlns:a16="http://schemas.microsoft.com/office/drawing/2014/main" id="{476BFA73-C9FA-CE46-809D-453A5425A1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362200"/>
            <a:ext cx="44958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4" name="Picture 5">
            <a:extLst>
              <a:ext uri="{FF2B5EF4-FFF2-40B4-BE49-F238E27FC236}">
                <a16:creationId xmlns:a16="http://schemas.microsoft.com/office/drawing/2014/main" id="{656A8C57-58C9-D140-BBB5-84A02D44AD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19812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5" name="TextBox 7">
            <a:extLst>
              <a:ext uri="{FF2B5EF4-FFF2-40B4-BE49-F238E27FC236}">
                <a16:creationId xmlns:a16="http://schemas.microsoft.com/office/drawing/2014/main" id="{7919C868-B6B4-E140-8C0B-3EE20B469B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1" y="1981200"/>
            <a:ext cx="11588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Gaussian</a:t>
            </a:r>
          </a:p>
        </p:txBody>
      </p:sp>
      <p:sp>
        <p:nvSpPr>
          <p:cNvPr id="43016" name="TextBox 8">
            <a:extLst>
              <a:ext uri="{FF2B5EF4-FFF2-40B4-BE49-F238E27FC236}">
                <a16:creationId xmlns:a16="http://schemas.microsoft.com/office/drawing/2014/main" id="{74648B6D-CE6F-0145-82AE-EAF6A08129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201" y="1981200"/>
            <a:ext cx="10826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Box filter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A2B8AF-8FEA-E141-AFB2-C34EB1A389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Mystery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BB17D6-8CB2-914E-B607-540D1ED49B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Why does filtering with a Gaussian give a nice smooth image, but filtering with a box filter gives artifacts?</a:t>
            </a:r>
          </a:p>
        </p:txBody>
      </p:sp>
    </p:spTree>
    <p:extLst>
      <p:ext uri="{BB962C8B-B14F-4D97-AF65-F5344CB8AC3E}">
        <p14:creationId xmlns:p14="http://schemas.microsoft.com/office/powerpoint/2010/main" val="26962022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Mystery 3</a:t>
            </a:r>
          </a:p>
        </p:txBody>
      </p:sp>
      <p:pic>
        <p:nvPicPr>
          <p:cNvPr id="4198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2075518"/>
            <a:ext cx="10490189" cy="3433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6"/>
          <p:cNvSpPr txBox="1">
            <a:spLocks noChangeArrowheads="1"/>
          </p:cNvSpPr>
          <p:nvPr/>
        </p:nvSpPr>
        <p:spPr bwMode="auto">
          <a:xfrm>
            <a:off x="2419705" y="1644105"/>
            <a:ext cx="222849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</a:rPr>
              <a:t>“Low frequencies”</a:t>
            </a:r>
          </a:p>
        </p:txBody>
      </p:sp>
      <p:sp>
        <p:nvSpPr>
          <p:cNvPr id="14" name="TextBox 11"/>
          <p:cNvSpPr txBox="1">
            <a:spLocks noChangeArrowheads="1"/>
          </p:cNvSpPr>
          <p:nvPr/>
        </p:nvSpPr>
        <p:spPr bwMode="auto">
          <a:xfrm>
            <a:off x="2362200" y="5486400"/>
            <a:ext cx="228620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</a:rPr>
              <a:t>“High frequencies”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971800" y="2331244"/>
            <a:ext cx="1066799" cy="30027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18" name="Straight Arrow Connector 17"/>
          <p:cNvCxnSpPr>
            <a:cxnSpLocks/>
          </p:cNvCxnSpPr>
          <p:nvPr/>
        </p:nvCxnSpPr>
        <p:spPr>
          <a:xfrm>
            <a:off x="2938463" y="3029880"/>
            <a:ext cx="1100136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cxnSpLocks/>
          </p:cNvCxnSpPr>
          <p:nvPr/>
        </p:nvCxnSpPr>
        <p:spPr>
          <a:xfrm>
            <a:off x="2947115" y="4762055"/>
            <a:ext cx="1124821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7AA6C0C-CD0F-3845-8D2B-35997D402857}"/>
              </a:ext>
            </a:extLst>
          </p:cNvPr>
          <p:cNvSpPr txBox="1">
            <a:spLocks/>
          </p:cNvSpPr>
          <p:nvPr/>
        </p:nvSpPr>
        <p:spPr bwMode="auto">
          <a:xfrm>
            <a:off x="1219200" y="6384466"/>
            <a:ext cx="10058400" cy="473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algn="ctr"/>
            <a:r>
              <a:rPr lang="en-US" sz="1800" dirty="0"/>
              <a:t>A. Oliva et al. </a:t>
            </a:r>
            <a:r>
              <a:rPr lang="en-US" sz="1800" dirty="0">
                <a:hlinkClick r:id="rId4"/>
              </a:rPr>
              <a:t>Hybrid Images</a:t>
            </a:r>
            <a:r>
              <a:rPr lang="en-US" sz="1800" i="1" dirty="0"/>
              <a:t>.</a:t>
            </a:r>
            <a:r>
              <a:rPr lang="en-US" sz="1800" dirty="0"/>
              <a:t> SIGGRAPH 2006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DE59EDA0-5DBF-C04C-A0E6-198F08D1B8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914400"/>
            <a:ext cx="10363200" cy="525780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How do hybrid images work?</a:t>
            </a:r>
          </a:p>
        </p:txBody>
      </p:sp>
    </p:spTree>
    <p:extLst>
      <p:ext uri="{BB962C8B-B14F-4D97-AF65-F5344CB8AC3E}">
        <p14:creationId xmlns:p14="http://schemas.microsoft.com/office/powerpoint/2010/main" val="36470526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E3CCF3D3-4DFE-6448-A22A-B04747B3B7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Fourier analysis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0A85FC4-8615-C648-BFB8-B21C9B8803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914400"/>
            <a:ext cx="10515600" cy="525780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To understand such phenomena, we need a representation of images that allows us to tease apart slow and fast changes</a:t>
            </a:r>
          </a:p>
        </p:txBody>
      </p:sp>
      <p:pic>
        <p:nvPicPr>
          <p:cNvPr id="13315" name="Picture 3">
            <a:extLst>
              <a:ext uri="{FF2B5EF4-FFF2-40B4-BE49-F238E27FC236}">
                <a16:creationId xmlns:a16="http://schemas.microsoft.com/office/drawing/2014/main" id="{59A2F65F-BE08-8C4F-A77A-29F4259203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58" t="20501" r="7715" b="18697"/>
          <a:stretch/>
        </p:blipFill>
        <p:spPr bwMode="auto">
          <a:xfrm>
            <a:off x="1752600" y="2133600"/>
            <a:ext cx="8686800" cy="4748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6" name="Rectangle 5">
            <a:extLst>
              <a:ext uri="{FF2B5EF4-FFF2-40B4-BE49-F238E27FC236}">
                <a16:creationId xmlns:a16="http://schemas.microsoft.com/office/drawing/2014/main" id="{1DF5E828-EA1F-C049-A8F7-8B17FB5CAC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3581400"/>
            <a:ext cx="4419600" cy="3733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1ECD753-266C-194F-92BD-2405C8F70F24}"/>
              </a:ext>
            </a:extLst>
          </p:cNvPr>
          <p:cNvSpPr/>
          <p:nvPr/>
        </p:nvSpPr>
        <p:spPr bwMode="auto">
          <a:xfrm>
            <a:off x="5105400" y="6400800"/>
            <a:ext cx="1143000" cy="48101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D7973BBC-FD17-CADD-C842-EF1B0BBE89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l="53753" t="6130" r="1937" b="7324"/>
          <a:stretch/>
        </p:blipFill>
        <p:spPr bwMode="auto">
          <a:xfrm>
            <a:off x="6553200" y="4035437"/>
            <a:ext cx="3681046" cy="2353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CBFB9-19F0-FD42-B94E-7A58B408B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12FC0B-AC16-1B44-80B6-F8F2464339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1D Fourier transform</a:t>
            </a:r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en-US" sz="2400" dirty="0"/>
              <a:t>Definition and properties</a:t>
            </a:r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en-US" sz="2400" dirty="0"/>
              <a:t>Discrete Fourier transform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2D Fourier transform</a:t>
            </a:r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en-US" sz="2400" dirty="0"/>
              <a:t>Definition</a:t>
            </a:r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en-US" sz="2400" dirty="0"/>
              <a:t>Examples and properties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Convolution theorem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Understanding the behavior of filters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Understanding the sampling theorem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More applications of Fourier analysis</a:t>
            </a:r>
          </a:p>
        </p:txBody>
      </p:sp>
    </p:spTree>
    <p:extLst>
      <p:ext uri="{BB962C8B-B14F-4D97-AF65-F5344CB8AC3E}">
        <p14:creationId xmlns:p14="http://schemas.microsoft.com/office/powerpoint/2010/main" val="36146932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50BD6422-A32D-7043-94B7-DA8262914F5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Fourier analysis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E54235E-615A-4D4E-B7D7-6A2D1624F981}"/>
              </a:ext>
            </a:extLst>
          </p:cNvPr>
          <p:cNvSpPr/>
          <p:nvPr/>
        </p:nvSpPr>
        <p:spPr>
          <a:xfrm>
            <a:off x="1518597" y="6276946"/>
            <a:ext cx="50000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2000" dirty="0"/>
              <a:t>Jean-Baptiste Joseph Fourier (1768-1830)</a:t>
            </a:r>
            <a:endParaRPr lang="en-US" sz="20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98B7160-D730-5E44-89DD-43021133BF9E}"/>
              </a:ext>
            </a:extLst>
          </p:cNvPr>
          <p:cNvSpPr/>
          <p:nvPr/>
        </p:nvSpPr>
        <p:spPr bwMode="auto">
          <a:xfrm>
            <a:off x="6934200" y="5867400"/>
            <a:ext cx="2428875" cy="8382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93F5138-C98A-504F-B6C7-034DB8838F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1367" y="1938367"/>
            <a:ext cx="4995833" cy="499583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ED9386F-4EFA-3F47-903E-E42DE2CBB94B}"/>
                  </a:ext>
                </a:extLst>
              </p:cNvPr>
              <p:cNvSpPr txBox="1"/>
              <p:nvPr/>
            </p:nvSpPr>
            <p:spPr>
              <a:xfrm>
                <a:off x="8738602" y="6477001"/>
                <a:ext cx="14721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800" dirty="0"/>
                  <a:t>Frequency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endParaRPr lang="en-US" sz="18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ED9386F-4EFA-3F47-903E-E42DE2CBB9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38602" y="6477001"/>
                <a:ext cx="1472198" cy="369332"/>
              </a:xfrm>
              <a:prstGeom prst="rect">
                <a:avLst/>
              </a:prstGeom>
              <a:blipFill>
                <a:blip r:embed="rId4"/>
                <a:stretch>
                  <a:fillRect l="-2564" t="-6667" b="-2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603" name="Rectangle 3">
            <a:extLst>
              <a:ext uri="{FF2B5EF4-FFF2-40B4-BE49-F238E27FC236}">
                <a16:creationId xmlns:a16="http://schemas.microsoft.com/office/drawing/2014/main" id="{5E16CAF5-8322-4A4D-BFB8-3A16D914919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914400" y="914400"/>
            <a:ext cx="5604284" cy="525780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en-US" dirty="0"/>
              <a:t>Any “reasonable” univariate function can be expressed as a weighted sum of sinusoids of different frequencies (1807)</a:t>
            </a:r>
          </a:p>
          <a:p>
            <a:pPr lvl="1">
              <a:lnSpc>
                <a:spcPct val="90000"/>
              </a:lnSpc>
            </a:pPr>
            <a:endParaRPr lang="en-US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AC52DA9-87E4-AD47-BE11-D6840AD338E1}"/>
                  </a:ext>
                </a:extLst>
              </p:cNvPr>
              <p:cNvSpPr txBox="1"/>
              <p:nvPr/>
            </p:nvSpPr>
            <p:spPr>
              <a:xfrm>
                <a:off x="6781800" y="990600"/>
                <a:ext cx="4908716" cy="14969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0" dirty="0"/>
                  <a:t>Example: series for a square wave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=1,3,5,…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f>
                            <m:fPr>
                              <m:ctrlPr>
                                <a:rPr lang="en-US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den>
                          </m:f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⁡(</m:t>
                          </m:r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𝑘𝑡</m:t>
                          </m:r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AC52DA9-87E4-AD47-BE11-D6840AD338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1800" y="990600"/>
                <a:ext cx="4908716" cy="1496948"/>
              </a:xfrm>
              <a:prstGeom prst="rect">
                <a:avLst/>
              </a:prstGeom>
              <a:blipFill>
                <a:blip r:embed="rId5"/>
                <a:stretch>
                  <a:fillRect l="-1804" t="-53782" r="-773" b="-1176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5604" name="Picture 4" descr="J.B.J. Fourier (public domain image)">
            <a:extLst>
              <a:ext uri="{FF2B5EF4-FFF2-40B4-BE49-F238E27FC236}">
                <a16:creationId xmlns:a16="http://schemas.microsoft.com/office/drawing/2014/main" id="{978B4089-18A8-874D-9091-BD14CA1F04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8214" y="2895600"/>
            <a:ext cx="2680854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45686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73D40517-D8A4-7347-929B-14478D6097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Fourier analysis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22976CC-1394-AB4B-87D5-475C7146CEB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914400" y="914400"/>
                <a:ext cx="5562600" cy="5257800"/>
              </a:xfrm>
            </p:spPr>
            <p:txBody>
              <a:bodyPr/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altLang="en-US" dirty="0"/>
                  <a:t>Our building block: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altLang="en-US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altLang="en-US" dirty="0"/>
              </a:p>
              <a:p>
                <a:pPr marL="0" indent="0" algn="ctr"/>
                <a:endParaRPr lang="en-US" altLang="en-US" dirty="0"/>
              </a:p>
              <a:p>
                <a:pPr marL="0" indent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400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func>
                        <m:funcPr>
                          <m:ctrlPr>
                            <a:rPr lang="en-US" altLang="en-US" sz="40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en-US" sz="400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altLang="en-US" sz="40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en-US" sz="40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  <m:r>
                            <a:rPr lang="en-US" altLang="en-US" sz="40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altLang="en-US" sz="40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</m:e>
                      </m:func>
                      <m:r>
                        <a:rPr lang="en-US" altLang="en-US" sz="400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r>
                        <a:rPr lang="en-US" altLang="en-US" sz="40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altLang="en-US" sz="4000" dirty="0">
                  <a:solidFill>
                    <a:srgbClr val="7030A0"/>
                  </a:solidFill>
                </a:endParaRPr>
              </a:p>
              <a:p>
                <a:pPr marL="0" indent="0"/>
                <a:r>
                  <a:rPr lang="en-US" altLang="en-US" dirty="0"/>
                  <a:t>	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altLang="en-US" dirty="0"/>
              </a:p>
              <a:p>
                <a:pPr marL="0" indent="0"/>
                <a:endParaRPr lang="en-US" altLang="en-US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altLang="en-US" dirty="0"/>
                  <a:t>Add enough of these to get any signal you want!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22976CC-1394-AB4B-87D5-475C7146CEB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4400" y="914400"/>
                <a:ext cx="5562600" cy="5257800"/>
              </a:xfrm>
              <a:blipFill>
                <a:blip r:embed="rId2"/>
                <a:stretch>
                  <a:fillRect l="-2055" t="-1449" b="-7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BDE73398-7EF5-6B48-8DB5-0F09953F9F35}"/>
              </a:ext>
            </a:extLst>
          </p:cNvPr>
          <p:cNvCxnSpPr/>
          <p:nvPr/>
        </p:nvCxnSpPr>
        <p:spPr bwMode="auto">
          <a:xfrm flipV="1">
            <a:off x="2286000" y="3576935"/>
            <a:ext cx="0" cy="5334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40E7B7B8-78A7-6240-8DA4-20E4254E6389}"/>
              </a:ext>
            </a:extLst>
          </p:cNvPr>
          <p:cNvSpPr txBox="1"/>
          <p:nvPr/>
        </p:nvSpPr>
        <p:spPr>
          <a:xfrm>
            <a:off x="1492766" y="4114800"/>
            <a:ext cx="15552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Amplitude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81591E48-909C-D749-BC51-1038519B8162}"/>
              </a:ext>
            </a:extLst>
          </p:cNvPr>
          <p:cNvCxnSpPr>
            <a:cxnSpLocks/>
          </p:cNvCxnSpPr>
          <p:nvPr/>
        </p:nvCxnSpPr>
        <p:spPr bwMode="auto">
          <a:xfrm>
            <a:off x="3652627" y="2393602"/>
            <a:ext cx="0" cy="64993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7D6F8093-703E-EE4D-BFD6-BAAA895C8D49}"/>
              </a:ext>
            </a:extLst>
          </p:cNvPr>
          <p:cNvSpPr txBox="1"/>
          <p:nvPr/>
        </p:nvSpPr>
        <p:spPr>
          <a:xfrm>
            <a:off x="2819400" y="1931937"/>
            <a:ext cx="16401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Frequency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839C05D4-61FF-1048-8168-996213FC29CA}"/>
              </a:ext>
            </a:extLst>
          </p:cNvPr>
          <p:cNvCxnSpPr/>
          <p:nvPr/>
        </p:nvCxnSpPr>
        <p:spPr bwMode="auto">
          <a:xfrm flipV="1">
            <a:off x="4876800" y="3576935"/>
            <a:ext cx="0" cy="5334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678BD951-D51D-EF42-A467-20A630B5EAC9}"/>
              </a:ext>
            </a:extLst>
          </p:cNvPr>
          <p:cNvSpPr txBox="1"/>
          <p:nvPr/>
        </p:nvSpPr>
        <p:spPr>
          <a:xfrm>
            <a:off x="4351897" y="4114800"/>
            <a:ext cx="10583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Phase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FFCE26D-7D20-0D42-9846-30654330B9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950"/>
          <a:stretch/>
        </p:blipFill>
        <p:spPr>
          <a:xfrm>
            <a:off x="6210692" y="3043535"/>
            <a:ext cx="5074165" cy="2749604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4612F719-3F23-904C-90B8-0DD447CA3AFF}"/>
              </a:ext>
            </a:extLst>
          </p:cNvPr>
          <p:cNvSpPr/>
          <p:nvPr/>
        </p:nvSpPr>
        <p:spPr bwMode="auto">
          <a:xfrm>
            <a:off x="6096000" y="2162769"/>
            <a:ext cx="367269" cy="555799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A3FC6D1-5B92-FF46-8F3E-AC9A7816CC89}"/>
              </a:ext>
            </a:extLst>
          </p:cNvPr>
          <p:cNvSpPr/>
          <p:nvPr/>
        </p:nvSpPr>
        <p:spPr bwMode="auto">
          <a:xfrm>
            <a:off x="10681731" y="4419600"/>
            <a:ext cx="367269" cy="383233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336D314-E420-FB47-B8BC-FE359F21BC86}"/>
              </a:ext>
            </a:extLst>
          </p:cNvPr>
          <p:cNvSpPr/>
          <p:nvPr/>
        </p:nvSpPr>
        <p:spPr bwMode="auto">
          <a:xfrm>
            <a:off x="6783542" y="1821683"/>
            <a:ext cx="2100623" cy="464317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282E8D93-28AA-1E4E-BE1A-EC8074CD0798}"/>
                  </a:ext>
                </a:extLst>
              </p:cNvPr>
              <p:cNvSpPr txBox="1"/>
              <p:nvPr/>
            </p:nvSpPr>
            <p:spPr>
              <a:xfrm>
                <a:off x="7239000" y="1882914"/>
                <a:ext cx="1163204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>
                    <a:solidFill>
                      <a:srgbClr val="C00000"/>
                    </a:solidFill>
                  </a:rPr>
                  <a:t>Phase </a:t>
                </a:r>
                <a14:m>
                  <m:oMath xmlns:m="http://schemas.openxmlformats.org/officeDocument/2006/math">
                    <m:r>
                      <a:rPr lang="en-US" altLang="en-US" sz="200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</m:oMath>
                </a14:m>
                <a:endParaRPr lang="en-US" sz="2000" dirty="0"/>
              </a:p>
              <a:p>
                <a:endParaRPr lang="en-US" sz="2000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282E8D93-28AA-1E4E-BE1A-EC8074CD07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9000" y="1882914"/>
                <a:ext cx="1163204" cy="707886"/>
              </a:xfrm>
              <a:prstGeom prst="rect">
                <a:avLst/>
              </a:prstGeom>
              <a:blipFill>
                <a:blip r:embed="rId4"/>
                <a:stretch>
                  <a:fillRect l="-6522" t="-5263" r="-1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F683A575-7CC3-DF49-A2E8-C6CBE1E27B69}"/>
              </a:ext>
            </a:extLst>
          </p:cNvPr>
          <p:cNvCxnSpPr>
            <a:cxnSpLocks/>
          </p:cNvCxnSpPr>
          <p:nvPr/>
        </p:nvCxnSpPr>
        <p:spPr bwMode="auto">
          <a:xfrm flipV="1">
            <a:off x="8229600" y="3161464"/>
            <a:ext cx="0" cy="117970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92CE0775-84F2-5442-98EA-EAA416EC5CB8}"/>
              </a:ext>
            </a:extLst>
          </p:cNvPr>
          <p:cNvCxnSpPr>
            <a:cxnSpLocks/>
          </p:cNvCxnSpPr>
          <p:nvPr/>
        </p:nvCxnSpPr>
        <p:spPr bwMode="auto">
          <a:xfrm>
            <a:off x="8229600" y="3161464"/>
            <a:ext cx="518174" cy="0"/>
          </a:xfrm>
          <a:prstGeom prst="line">
            <a:avLst/>
          </a:prstGeom>
          <a:solidFill>
            <a:schemeClr val="accent1"/>
          </a:solidFill>
          <a:ln w="4127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BA5391E0-ED5D-C143-B210-5EFEE588729C}"/>
                  </a:ext>
                </a:extLst>
              </p:cNvPr>
              <p:cNvSpPr txBox="1"/>
              <p:nvPr/>
            </p:nvSpPr>
            <p:spPr>
              <a:xfrm>
                <a:off x="8733113" y="2797314"/>
                <a:ext cx="1553887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>
                    <a:solidFill>
                      <a:srgbClr val="C00000"/>
                    </a:solidFill>
                  </a:rPr>
                  <a:t>Amplitude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en-US" sz="2000" dirty="0"/>
              </a:p>
              <a:p>
                <a:endParaRPr lang="en-US" sz="2000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BA5391E0-ED5D-C143-B210-5EFEE58872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33113" y="2797314"/>
                <a:ext cx="1553887" cy="707886"/>
              </a:xfrm>
              <a:prstGeom prst="rect">
                <a:avLst/>
              </a:prstGeom>
              <a:blipFill>
                <a:blip r:embed="rId5"/>
                <a:stretch>
                  <a:fillRect l="-4032" t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DD2FD8FB-91AB-7541-8260-D5757968869D}"/>
              </a:ext>
            </a:extLst>
          </p:cNvPr>
          <p:cNvCxnSpPr>
            <a:cxnSpLocks/>
          </p:cNvCxnSpPr>
          <p:nvPr/>
        </p:nvCxnSpPr>
        <p:spPr bwMode="auto">
          <a:xfrm>
            <a:off x="7467600" y="4341167"/>
            <a:ext cx="0" cy="1831033"/>
          </a:xfrm>
          <a:prstGeom prst="line">
            <a:avLst/>
          </a:prstGeom>
          <a:solidFill>
            <a:schemeClr val="accent1"/>
          </a:solidFill>
          <a:ln w="4127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1DBF082-7A7B-3544-98B1-1BA3CCD5B0A7}"/>
              </a:ext>
            </a:extLst>
          </p:cNvPr>
          <p:cNvCxnSpPr>
            <a:cxnSpLocks/>
          </p:cNvCxnSpPr>
          <p:nvPr/>
        </p:nvCxnSpPr>
        <p:spPr bwMode="auto">
          <a:xfrm>
            <a:off x="10591800" y="4341166"/>
            <a:ext cx="0" cy="1831033"/>
          </a:xfrm>
          <a:prstGeom prst="line">
            <a:avLst/>
          </a:prstGeom>
          <a:solidFill>
            <a:schemeClr val="accent1"/>
          </a:solidFill>
          <a:ln w="4127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282D17A1-3821-984C-8668-256D16564D0A}"/>
              </a:ext>
            </a:extLst>
          </p:cNvPr>
          <p:cNvCxnSpPr>
            <a:cxnSpLocks/>
          </p:cNvCxnSpPr>
          <p:nvPr/>
        </p:nvCxnSpPr>
        <p:spPr bwMode="auto">
          <a:xfrm flipH="1">
            <a:off x="7467601" y="6060810"/>
            <a:ext cx="934603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F73CE291-31CC-F74A-B4C9-79C6154BED60}"/>
              </a:ext>
            </a:extLst>
          </p:cNvPr>
          <p:cNvCxnSpPr>
            <a:cxnSpLocks/>
            <a:stCxn id="43" idx="3"/>
          </p:cNvCxnSpPr>
          <p:nvPr/>
        </p:nvCxnSpPr>
        <p:spPr bwMode="auto">
          <a:xfrm flipV="1">
            <a:off x="9719142" y="6060810"/>
            <a:ext cx="872658" cy="80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5C647FC2-A0E1-DA4E-802D-69882F97BBEC}"/>
                  </a:ext>
                </a:extLst>
              </p:cNvPr>
              <p:cNvSpPr txBox="1"/>
              <p:nvPr/>
            </p:nvSpPr>
            <p:spPr>
              <a:xfrm>
                <a:off x="8443536" y="5797020"/>
                <a:ext cx="1275606" cy="5291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>
                    <a:solidFill>
                      <a:srgbClr val="C00000"/>
                    </a:solidFill>
                  </a:rPr>
                  <a:t>Period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den>
                    </m:f>
                  </m:oMath>
                </a14:m>
                <a:endParaRPr lang="en-US" sz="20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5C647FC2-A0E1-DA4E-802D-69882F97BB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43536" y="5797020"/>
                <a:ext cx="1275606" cy="529184"/>
              </a:xfrm>
              <a:prstGeom prst="rect">
                <a:avLst/>
              </a:prstGeom>
              <a:blipFill>
                <a:blip r:embed="rId6"/>
                <a:stretch>
                  <a:fillRect l="-3960" b="-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64CF7C1F-9690-1D4C-BF6C-3226D51C9BBA}"/>
                  </a:ext>
                </a:extLst>
              </p:cNvPr>
              <p:cNvSpPr txBox="1"/>
              <p:nvPr/>
            </p:nvSpPr>
            <p:spPr>
              <a:xfrm>
                <a:off x="11201400" y="4038600"/>
                <a:ext cx="43390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64CF7C1F-9690-1D4C-BF6C-3226D51C9B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01400" y="4038600"/>
                <a:ext cx="433900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Rectangle 43">
            <a:extLst>
              <a:ext uri="{FF2B5EF4-FFF2-40B4-BE49-F238E27FC236}">
                <a16:creationId xmlns:a16="http://schemas.microsoft.com/office/drawing/2014/main" id="{E82DCF10-1073-D54D-BADA-6DAFC3F49677}"/>
              </a:ext>
            </a:extLst>
          </p:cNvPr>
          <p:cNvSpPr/>
          <p:nvPr/>
        </p:nvSpPr>
        <p:spPr bwMode="auto">
          <a:xfrm>
            <a:off x="7339961" y="2286000"/>
            <a:ext cx="851932" cy="2286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B5EEF6D2-717C-DF49-938E-38493069C282}"/>
              </a:ext>
            </a:extLst>
          </p:cNvPr>
          <p:cNvCxnSpPr>
            <a:cxnSpLocks/>
          </p:cNvCxnSpPr>
          <p:nvPr/>
        </p:nvCxnSpPr>
        <p:spPr bwMode="auto">
          <a:xfrm flipH="1">
            <a:off x="7294997" y="2438400"/>
            <a:ext cx="934603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A6BF269C-E50D-ED16-5DC7-EEAB9F7879EC}"/>
              </a:ext>
            </a:extLst>
          </p:cNvPr>
          <p:cNvCxnSpPr>
            <a:cxnSpLocks/>
          </p:cNvCxnSpPr>
          <p:nvPr/>
        </p:nvCxnSpPr>
        <p:spPr bwMode="auto">
          <a:xfrm>
            <a:off x="7294997" y="2286000"/>
            <a:ext cx="0" cy="915516"/>
          </a:xfrm>
          <a:prstGeom prst="line">
            <a:avLst/>
          </a:prstGeom>
          <a:solidFill>
            <a:schemeClr val="accent1"/>
          </a:solidFill>
          <a:ln w="4127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AD2589C-E1E6-8C6C-E734-0278376E0A89}"/>
              </a:ext>
            </a:extLst>
          </p:cNvPr>
          <p:cNvCxnSpPr>
            <a:cxnSpLocks/>
          </p:cNvCxnSpPr>
          <p:nvPr/>
        </p:nvCxnSpPr>
        <p:spPr bwMode="auto">
          <a:xfrm>
            <a:off x="8229600" y="2260810"/>
            <a:ext cx="0" cy="915516"/>
          </a:xfrm>
          <a:prstGeom prst="line">
            <a:avLst/>
          </a:prstGeom>
          <a:solidFill>
            <a:schemeClr val="accent1"/>
          </a:solidFill>
          <a:ln w="4127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4" grpId="0"/>
      <p:bldP spid="18" grpId="0"/>
      <p:bldP spid="25" grpId="0"/>
      <p:bldP spid="31" grpId="0"/>
      <p:bldP spid="4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063028-E27D-2C49-A0AE-EF6D6C10C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1D Fourier transform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1BED2A8-446A-5B4D-A93C-D90DB4C442E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914400" y="914400"/>
                <a:ext cx="11125200" cy="5257800"/>
              </a:xfrm>
            </p:spPr>
            <p:txBody>
              <a:bodyPr/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Let’s define basis functions parameterized by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𝑢</m:t>
                    </m:r>
                    <m:r>
                      <a:rPr lang="en-US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∈(−∞,∞)</m:t>
                    </m:r>
                  </m:oMath>
                </a14:m>
                <a:r>
                  <a:rPr lang="en-US" dirty="0"/>
                  <a:t>:</a:t>
                </a:r>
                <a:br>
                  <a:rPr lang="en-US" dirty="0"/>
                </a:br>
                <a:endParaRPr lang="en-US" sz="2000" dirty="0"/>
              </a:p>
              <a:p>
                <a:pPr marL="0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𝜓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𝑢𝑡</m:t>
                          </m:r>
                        </m:sup>
                      </m:sSup>
                    </m:oMath>
                  </m:oMathPara>
                </a14:m>
                <a:endParaRPr lang="en-US" dirty="0">
                  <a:solidFill>
                    <a:srgbClr val="C00000"/>
                  </a:solidFill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sz="1400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What the…?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1BED2A8-446A-5B4D-A93C-D90DB4C442E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4400" y="914400"/>
                <a:ext cx="11125200" cy="5257800"/>
              </a:xfrm>
              <a:blipFill>
                <a:blip r:embed="rId2"/>
                <a:stretch>
                  <a:fillRect l="-1026" t="-14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80697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063028-E27D-2C49-A0AE-EF6D6C10C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1D Fourier transform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1BED2A8-446A-5B4D-A93C-D90DB4C442E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914399" y="914400"/>
                <a:ext cx="11125195" cy="5257800"/>
              </a:xfrm>
            </p:spPr>
            <p:txBody>
              <a:bodyPr/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Let’s define basis functions parameterized by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𝑢</m:t>
                    </m:r>
                    <m:r>
                      <a:rPr lang="en-US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∈(−∞,∞)</m:t>
                    </m:r>
                  </m:oMath>
                </a14:m>
                <a:r>
                  <a:rPr lang="en-US" dirty="0"/>
                  <a:t>:</a:t>
                </a:r>
                <a:br>
                  <a:rPr lang="en-US" dirty="0"/>
                </a:br>
                <a:endParaRPr lang="en-US" sz="2000" dirty="0"/>
              </a:p>
              <a:p>
                <a:pPr marL="0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𝜓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𝑢𝑡</m:t>
                          </m:r>
                        </m:sup>
                      </m:sSup>
                    </m:oMath>
                  </m:oMathPara>
                </a14:m>
                <a:endParaRPr lang="en-US" dirty="0">
                  <a:solidFill>
                    <a:srgbClr val="C00000"/>
                  </a:solidFill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sz="1400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Euler’s formula: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sup>
                    </m:sSup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  <m:r>
                      <a:rPr lang="en-US" b="0" i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sin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endParaRPr lang="en-US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1BED2A8-446A-5B4D-A93C-D90DB4C442E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4399" y="914400"/>
                <a:ext cx="11125195" cy="5257800"/>
              </a:xfrm>
              <a:blipFill>
                <a:blip r:embed="rId3"/>
                <a:stretch>
                  <a:fillRect l="-1026" t="-14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B621FBEE-A3A3-6042-9770-F5838040E8AF}"/>
              </a:ext>
            </a:extLst>
          </p:cNvPr>
          <p:cNvGrpSpPr/>
          <p:nvPr/>
        </p:nvGrpSpPr>
        <p:grpSpPr>
          <a:xfrm>
            <a:off x="-304800" y="2941320"/>
            <a:ext cx="5762327" cy="5821680"/>
            <a:chOff x="1828799" y="2941320"/>
            <a:chExt cx="5762327" cy="5821680"/>
          </a:xfrm>
        </p:grpSpPr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447A801C-9471-4E44-9271-44AFB7B504E2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4267200" y="3429000"/>
              <a:ext cx="0" cy="2895600"/>
            </a:xfrm>
            <a:prstGeom prst="straightConnector1">
              <a:avLst/>
            </a:prstGeom>
            <a:solidFill>
              <a:schemeClr val="accent1"/>
            </a:solidFill>
            <a:ln w="476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87F9553E-54B8-7244-A53B-1D239E8683D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267200" y="6324600"/>
              <a:ext cx="2743200" cy="0"/>
            </a:xfrm>
            <a:prstGeom prst="straightConnector1">
              <a:avLst/>
            </a:prstGeom>
            <a:solidFill>
              <a:schemeClr val="accent1"/>
            </a:solidFill>
            <a:ln w="476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7" name="Arc 6">
              <a:extLst>
                <a:ext uri="{FF2B5EF4-FFF2-40B4-BE49-F238E27FC236}">
                  <a16:creationId xmlns:a16="http://schemas.microsoft.com/office/drawing/2014/main" id="{CCF8F0AA-A8FF-F24C-92BB-CDF9E4E434CB}"/>
                </a:ext>
              </a:extLst>
            </p:cNvPr>
            <p:cNvSpPr/>
            <p:nvPr/>
          </p:nvSpPr>
          <p:spPr bwMode="auto">
            <a:xfrm>
              <a:off x="1828799" y="3886200"/>
              <a:ext cx="4876800" cy="4876800"/>
            </a:xfrm>
            <a:prstGeom prst="arc">
              <a:avLst/>
            </a:prstGeom>
            <a:noFill/>
            <a:ln w="31750" cap="flat" cmpd="sng" algn="ctr">
              <a:solidFill>
                <a:srgbClr val="7030A0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BC7A3FF5-7BD6-5D45-915B-A6E007554FC4}"/>
                </a:ext>
              </a:extLst>
            </p:cNvPr>
            <p:cNvCxnSpPr/>
            <p:nvPr/>
          </p:nvCxnSpPr>
          <p:spPr bwMode="auto">
            <a:xfrm flipV="1">
              <a:off x="4267199" y="4114800"/>
              <a:ext cx="1066801" cy="2209800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stealth" w="med" len="med"/>
            </a:ln>
            <a:effectLst/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EF8F8B14-2C16-7545-9BD8-4BB82E96AC47}"/>
                    </a:ext>
                  </a:extLst>
                </p:cNvPr>
                <p:cNvSpPr/>
                <p:nvPr/>
              </p:nvSpPr>
              <p:spPr>
                <a:xfrm>
                  <a:off x="4425009" y="5862935"/>
                  <a:ext cx="451790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EF8F8B14-2C16-7545-9BD8-4BB82E96AC4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25009" y="5862935"/>
                  <a:ext cx="451790" cy="461665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119F1BDC-BF83-6A4C-8E04-26D9001F2338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5347062" y="4114800"/>
              <a:ext cx="0" cy="2209800"/>
            </a:xfrm>
            <a:prstGeom prst="line">
              <a:avLst/>
            </a:prstGeom>
            <a:solidFill>
              <a:schemeClr val="accent1"/>
            </a:solidFill>
            <a:ln w="31750" cap="flat" cmpd="sng" algn="ctr">
              <a:solidFill>
                <a:srgbClr val="7030A0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6FAD0962-917D-654B-88B8-6A21F2C702EA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267199" y="4151811"/>
              <a:ext cx="1066800" cy="0"/>
            </a:xfrm>
            <a:prstGeom prst="line">
              <a:avLst/>
            </a:prstGeom>
            <a:solidFill>
              <a:schemeClr val="accent1"/>
            </a:solidFill>
            <a:ln w="31750" cap="flat" cmpd="sng" algn="ctr">
              <a:solidFill>
                <a:srgbClr val="7030A0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67E02CDB-FA1F-5F45-9926-292C5350135F}"/>
                    </a:ext>
                  </a:extLst>
                </p:cNvPr>
                <p:cNvSpPr/>
                <p:nvPr/>
              </p:nvSpPr>
              <p:spPr>
                <a:xfrm>
                  <a:off x="4232365" y="6361611"/>
                  <a:ext cx="934294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unc>
                          <m:funcPr>
                            <m:ctrlPr>
                              <a:rPr lang="en-US" b="0" i="1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r>
                              <a:rPr lang="en-US" b="0" i="1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oMath>
                    </m:oMathPara>
                  </a14:m>
                  <a:endParaRPr lang="en-US" dirty="0">
                    <a:solidFill>
                      <a:schemeClr val="accent6"/>
                    </a:solidFill>
                  </a:endParaRPr>
                </a:p>
              </p:txBody>
            </p:sp>
          </mc:Choice>
          <mc:Fallback xmlns="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67E02CDB-FA1F-5F45-9926-292C5350135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32365" y="6361611"/>
                  <a:ext cx="934294" cy="461665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9561D65D-BC4D-5047-AA6E-C0D9B8F1ECB8}"/>
                    </a:ext>
                  </a:extLst>
                </p:cNvPr>
                <p:cNvSpPr/>
                <p:nvPr/>
              </p:nvSpPr>
              <p:spPr>
                <a:xfrm>
                  <a:off x="3299986" y="4776541"/>
                  <a:ext cx="891013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unc>
                          <m:func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oMath>
                    </m:oMathPara>
                  </a14:m>
                  <a:endParaRPr lang="en-US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9561D65D-BC4D-5047-AA6E-C0D9B8F1ECB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99986" y="4776541"/>
                  <a:ext cx="891013" cy="461665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BCBAF453-BBE2-1A45-9051-DA87B9C272F3}"/>
                    </a:ext>
                  </a:extLst>
                </p:cNvPr>
                <p:cNvSpPr/>
                <p:nvPr/>
              </p:nvSpPr>
              <p:spPr>
                <a:xfrm>
                  <a:off x="6984871" y="6056756"/>
                  <a:ext cx="60625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Re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BCBAF453-BBE2-1A45-9051-DA87B9C272F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84871" y="6056756"/>
                  <a:ext cx="606255" cy="461665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0C071D16-62A1-CA48-BE1D-0828A95B1CBD}"/>
                    </a:ext>
                  </a:extLst>
                </p:cNvPr>
                <p:cNvSpPr/>
                <p:nvPr/>
              </p:nvSpPr>
              <p:spPr>
                <a:xfrm>
                  <a:off x="3929237" y="2941320"/>
                  <a:ext cx="64998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Im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0C071D16-62A1-CA48-BE1D-0828A95B1CB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29237" y="2941320"/>
                  <a:ext cx="649986" cy="461665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DA2B9893-D5CC-F547-AD04-B47259B59F73}"/>
                    </a:ext>
                  </a:extLst>
                </p:cNvPr>
                <p:cNvSpPr/>
                <p:nvPr/>
              </p:nvSpPr>
              <p:spPr>
                <a:xfrm>
                  <a:off x="5347062" y="3530696"/>
                  <a:ext cx="678967" cy="47788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sup>
                        </m:sSup>
                      </m:oMath>
                    </m:oMathPara>
                  </a14:m>
                  <a:endParaRPr lang="en-US" dirty="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DA2B9893-D5CC-F547-AD04-B47259B59F7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47062" y="3530696"/>
                  <a:ext cx="678967" cy="477888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7" name="Arc 16">
              <a:extLst>
                <a:ext uri="{FF2B5EF4-FFF2-40B4-BE49-F238E27FC236}">
                  <a16:creationId xmlns:a16="http://schemas.microsoft.com/office/drawing/2014/main" id="{0142D8A2-AF32-544A-AA3E-657772076990}"/>
                </a:ext>
              </a:extLst>
            </p:cNvPr>
            <p:cNvSpPr/>
            <p:nvPr/>
          </p:nvSpPr>
          <p:spPr bwMode="auto">
            <a:xfrm>
              <a:off x="3363289" y="5446706"/>
              <a:ext cx="1807818" cy="1807818"/>
            </a:xfrm>
            <a:prstGeom prst="arc">
              <a:avLst>
                <a:gd name="adj1" fmla="val 17811337"/>
                <a:gd name="adj2" fmla="val 0"/>
              </a:avLst>
            </a:prstGeom>
            <a:noFill/>
            <a:ln w="31750" cap="flat" cmpd="sng" algn="ctr">
              <a:solidFill>
                <a:srgbClr val="7030A0"/>
              </a:solidFill>
              <a:prstDash val="solid"/>
              <a:round/>
              <a:headEnd type="stealth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3D30AFF0-896E-AA4E-9C0F-517A25F8392D}"/>
                    </a:ext>
                  </a:extLst>
                </p:cNvPr>
                <p:cNvSpPr/>
                <p:nvPr/>
              </p:nvSpPr>
              <p:spPr>
                <a:xfrm>
                  <a:off x="6477000" y="6361611"/>
                  <a:ext cx="439543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3D30AFF0-896E-AA4E-9C0F-517A25F8392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77000" y="6361611"/>
                  <a:ext cx="439543" cy="461665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E7C8C2EC-4573-B844-B2B8-C1D7D7F5AEF6}"/>
                    </a:ext>
                  </a:extLst>
                </p:cNvPr>
                <p:cNvSpPr/>
                <p:nvPr/>
              </p:nvSpPr>
              <p:spPr>
                <a:xfrm>
                  <a:off x="3792822" y="3611714"/>
                  <a:ext cx="37715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oMath>
                    </m:oMathPara>
                  </a14:m>
                  <a:endParaRPr lang="en-US" i="1" dirty="0"/>
                </a:p>
              </p:txBody>
            </p:sp>
          </mc:Choice>
          <mc:Fallback xmlns=""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E7C8C2EC-4573-B844-B2B8-C1D7D7F5AEF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92822" y="3611714"/>
                  <a:ext cx="377155" cy="461665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20" name="Picture 19">
            <a:extLst>
              <a:ext uri="{FF2B5EF4-FFF2-40B4-BE49-F238E27FC236}">
                <a16:creationId xmlns:a16="http://schemas.microsoft.com/office/drawing/2014/main" id="{4486AEE7-DDA5-9C4C-89B1-0418E965A14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8927" y="2971800"/>
            <a:ext cx="4724400" cy="354330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3A903E27-3F4D-3344-B73B-D92B52F80B8C}"/>
              </a:ext>
            </a:extLst>
          </p:cNvPr>
          <p:cNvSpPr txBox="1"/>
          <p:nvPr/>
        </p:nvSpPr>
        <p:spPr>
          <a:xfrm>
            <a:off x="10943327" y="6207323"/>
            <a:ext cx="12682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hlinkClick r:id="rId13"/>
              </a:rPr>
              <a:t>Image source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757632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063028-E27D-2C49-A0AE-EF6D6C10C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1D Fourier transform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1BED2A8-446A-5B4D-A93C-D90DB4C442E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914400" y="914400"/>
                <a:ext cx="11125200" cy="5257800"/>
              </a:xfrm>
            </p:spPr>
            <p:txBody>
              <a:bodyPr/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Let’s define basis functions parameterized by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𝑢</m:t>
                    </m:r>
                    <m:r>
                      <a:rPr lang="en-US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∈(−∞,∞)</m:t>
                    </m:r>
                  </m:oMath>
                </a14:m>
                <a:r>
                  <a:rPr lang="en-US" dirty="0"/>
                  <a:t>:</a:t>
                </a:r>
                <a:br>
                  <a:rPr lang="en-US" dirty="0"/>
                </a:br>
                <a:endParaRPr lang="en-US" sz="2000" dirty="0"/>
              </a:p>
              <a:p>
                <a:pPr marL="0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𝜓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𝑢𝑡</m:t>
                          </m:r>
                        </m:sup>
                      </m:sSup>
                    </m:oMath>
                  </m:oMathPara>
                </a14:m>
                <a:endParaRPr lang="en-US" dirty="0">
                  <a:solidFill>
                    <a:srgbClr val="C00000"/>
                  </a:solidFill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sz="1400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Euler’s formula: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sup>
                    </m:sSup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  <m:r>
                      <a:rPr lang="en-US" b="0" i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sin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endParaRPr lang="en-US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So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𝜓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𝑢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r>
                  <a:rPr lang="en-US" dirty="0"/>
                  <a:t> is just a cosine-sine pair at frequency </a:t>
                </a:r>
                <a14:m>
                  <m:oMath xmlns:m="http://schemas.openxmlformats.org/officeDocument/2006/math">
                    <m:r>
                      <a:rPr lang="en-US" b="0" i="0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l-GR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en-US" dirty="0"/>
                  <a:t> </a:t>
                </a:r>
                <a:br>
                  <a:rPr lang="en-US" dirty="0"/>
                </a:br>
                <a:r>
                  <a:rPr lang="en-US" dirty="0"/>
                  <a:t>(or period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1/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en-US" dirty="0"/>
                  <a:t>)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1BED2A8-446A-5B4D-A93C-D90DB4C442E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4400" y="914400"/>
                <a:ext cx="11125200" cy="5257800"/>
              </a:xfrm>
              <a:blipFill>
                <a:blip r:embed="rId3"/>
                <a:stretch>
                  <a:fillRect l="-1026" t="-14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934401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063028-E27D-2C49-A0AE-EF6D6C10C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1D Fourier transform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1BED2A8-446A-5B4D-A93C-D90DB4C442E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914400" y="914400"/>
                <a:ext cx="11125200" cy="5257800"/>
              </a:xfrm>
            </p:spPr>
            <p:txBody>
              <a:bodyPr/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Let’s define basis functions parameterized by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𝑢</m:t>
                    </m:r>
                    <m:r>
                      <a:rPr lang="en-US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∈(−∞,∞)</m:t>
                    </m:r>
                  </m:oMath>
                </a14:m>
                <a:r>
                  <a:rPr lang="en-US" dirty="0"/>
                  <a:t>:</a:t>
                </a:r>
                <a:br>
                  <a:rPr lang="en-US" dirty="0"/>
                </a:br>
                <a:endParaRPr lang="en-US" sz="2000" dirty="0"/>
              </a:p>
              <a:p>
                <a:pPr marL="0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𝜓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𝑢𝑡</m:t>
                          </m:r>
                        </m:sup>
                      </m:sSup>
                    </m:oMath>
                  </m:oMathPara>
                </a14:m>
                <a:endParaRPr lang="en-US" dirty="0">
                  <a:solidFill>
                    <a:srgbClr val="C00000"/>
                  </a:solidFill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sz="1400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Inner product for complex functions is given by:</a:t>
                </a:r>
              </a:p>
              <a:p>
                <a:pPr marL="0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⟨"/>
                          <m:endChr m:val="⟩"/>
                          <m:ctrlPr>
                            <a:rPr lang="en-US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  <m:r>
                            <a:rPr lang="en-US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1BED2A8-446A-5B4D-A93C-D90DB4C442E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4400" y="914400"/>
                <a:ext cx="11125200" cy="5257800"/>
              </a:xfrm>
              <a:blipFill>
                <a:blip r:embed="rId3"/>
                <a:stretch>
                  <a:fillRect l="-1026" t="-1446" b="-48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BCE684F3-BF70-6C4B-AC58-0FBAEB8CB3B2}"/>
              </a:ext>
            </a:extLst>
          </p:cNvPr>
          <p:cNvCxnSpPr>
            <a:cxnSpLocks/>
          </p:cNvCxnSpPr>
          <p:nvPr/>
        </p:nvCxnSpPr>
        <p:spPr bwMode="auto">
          <a:xfrm flipV="1">
            <a:off x="7353300" y="3581400"/>
            <a:ext cx="0" cy="10668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C83D92E5-3CB4-244D-B4CC-681AC6C19403}"/>
              </a:ext>
            </a:extLst>
          </p:cNvPr>
          <p:cNvSpPr txBox="1"/>
          <p:nvPr/>
        </p:nvSpPr>
        <p:spPr>
          <a:xfrm>
            <a:off x="4114800" y="4676864"/>
            <a:ext cx="64769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/>
              <a:t>Complex conjugate</a:t>
            </a:r>
            <a:r>
              <a:rPr lang="en-US" dirty="0"/>
              <a:t>: </a:t>
            </a:r>
            <a:br>
              <a:rPr lang="en-US" dirty="0"/>
            </a:br>
            <a:r>
              <a:rPr lang="en-US" dirty="0"/>
              <a:t>real part stays the same, </a:t>
            </a:r>
            <a:br>
              <a:rPr lang="en-US" dirty="0"/>
            </a:br>
            <a:r>
              <a:rPr lang="en-US" dirty="0"/>
              <a:t>imaginary part is flipped</a:t>
            </a:r>
          </a:p>
        </p:txBody>
      </p:sp>
    </p:spTree>
    <p:extLst>
      <p:ext uri="{BB962C8B-B14F-4D97-AF65-F5344CB8AC3E}">
        <p14:creationId xmlns:p14="http://schemas.microsoft.com/office/powerpoint/2010/main" val="4629487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063028-E27D-2C49-A0AE-EF6D6C10C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1D Fourier transform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1BED2A8-446A-5B4D-A93C-D90DB4C442E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914400" y="914400"/>
                <a:ext cx="11125200" cy="5257800"/>
              </a:xfrm>
            </p:spPr>
            <p:txBody>
              <a:bodyPr/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Let’s define basis functions parameterized by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𝑢</m:t>
                    </m:r>
                    <m:r>
                      <a:rPr lang="en-US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∈(−∞,∞)</m:t>
                    </m:r>
                  </m:oMath>
                </a14:m>
                <a:r>
                  <a:rPr lang="en-US" dirty="0"/>
                  <a:t>:</a:t>
                </a:r>
                <a:br>
                  <a:rPr lang="en-US" dirty="0"/>
                </a:br>
                <a:endParaRPr lang="en-US" sz="2000" dirty="0"/>
              </a:p>
              <a:p>
                <a:pPr marL="0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𝜓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𝑢𝑡</m:t>
                          </m:r>
                        </m:sup>
                      </m:sSup>
                    </m:oMath>
                  </m:oMathPara>
                </a14:m>
                <a:endParaRPr lang="en-US" dirty="0">
                  <a:solidFill>
                    <a:srgbClr val="C00000"/>
                  </a:solidFill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sz="1400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Inner product for complex functions is given by:</a:t>
                </a:r>
              </a:p>
              <a:p>
                <a:pPr marL="0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⟨"/>
                          <m:endChr m:val="⟩"/>
                          <m:ctrlPr>
                            <a:rPr lang="en-US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  <m:r>
                            <a:rPr lang="en-US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Orthonormality:</a:t>
                </a:r>
              </a:p>
              <a:p>
                <a:pPr marL="0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⟨"/>
                          <m:endChr m:val="⟩"/>
                          <m:ctrlPr>
                            <a:rPr lang="en-US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𝜓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sub>
                          </m:sSub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𝜓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sub>
                          </m:sSub>
                        </m:e>
                      </m:d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1 </m:t>
                              </m:r>
                              <m:r>
                                <a:rPr lang="en-US" b="0" i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if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   </m:t>
                                  </m:r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0     </m:t>
                              </m:r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otherwise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1BED2A8-446A-5B4D-A93C-D90DB4C442E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4400" y="914400"/>
                <a:ext cx="11125200" cy="5257800"/>
              </a:xfrm>
              <a:blipFill>
                <a:blip r:embed="rId2"/>
                <a:stretch>
                  <a:fillRect l="-1026" t="-1446" b="-431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239231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063028-E27D-2C49-A0AE-EF6D6C10C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1D Fourier transform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1BED2A8-446A-5B4D-A93C-D90DB4C442E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Given a signal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 we want to represent it as a weighted combination of the basis functions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𝜓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𝑢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𝑢𝑡</m:t>
                        </m:r>
                      </m:sup>
                    </m:sSup>
                  </m:oMath>
                </a14:m>
                <a:r>
                  <a:rPr lang="en-US" dirty="0"/>
                  <a:t> with weights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: </a:t>
                </a:r>
              </a:p>
              <a:p>
                <a:pPr marL="0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𝑢𝑡</m:t>
                              </m:r>
                            </m:sup>
                          </m:sSup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𝑑𝑢</m:t>
                          </m:r>
                        </m:e>
                      </m:nary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Each weight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en-US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d>
                  </m:oMath>
                </a14:m>
                <a:r>
                  <a:rPr lang="en-US" dirty="0"/>
                  <a:t> is given by the inner product of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𝜓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𝑢</m:t>
                        </m:r>
                      </m:sub>
                    </m:sSub>
                  </m:oMath>
                </a14:m>
                <a:r>
                  <a:rPr lang="en-US" dirty="0"/>
                  <a:t>:</a:t>
                </a:r>
              </a:p>
              <a:p>
                <a:pPr marL="0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𝜓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𝑢𝑡</m:t>
                              </m:r>
                            </m:sup>
                          </m:sSup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𝑑𝑡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1BED2A8-446A-5B4D-A93C-D90DB4C442E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102" t="-8916" b="-197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21259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F81F6-5F00-2141-AC75-EF7E4A168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1D Fourier transform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E00C6E6-BE1B-8D47-8632-BA2DC49AA6F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914400" y="1066800"/>
                <a:ext cx="10363200" cy="5257800"/>
              </a:xfrm>
            </p:spPr>
            <p:txBody>
              <a:bodyPr/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Forward transform:</a:t>
                </a:r>
                <a:br>
                  <a:rPr lang="en-US" dirty="0"/>
                </a:br>
                <a:endParaRPr lang="en-US" sz="1400" dirty="0"/>
              </a:p>
              <a:p>
                <a:pPr marL="0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𝑢𝑡</m:t>
                              </m:r>
                            </m:sup>
                          </m:sSup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𝑑𝑡</m:t>
                          </m:r>
                        </m:e>
                      </m:nary>
                    </m:oMath>
                  </m:oMathPara>
                </a14:m>
                <a:endParaRPr lang="en-US" sz="1400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altLang="en-US" dirty="0"/>
                  <a:t>Note: </a:t>
                </a:r>
                <a:r>
                  <a:rPr lang="en-US" dirty="0"/>
                  <a:t>for the FT to exist, the </a:t>
                </a:r>
                <a:r>
                  <a:rPr lang="en-US" i="1" dirty="0"/>
                  <a:t>energy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b>
                      <m:sup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p>
                      <m:e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|</m:t>
                        </m:r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  <m:sSup>
                          <m:sSupPr>
                            <m:ctrlPr>
                              <a:rPr lang="en-US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|</m:t>
                            </m:r>
                          </m:e>
                          <m:sup>
                            <m:r>
                              <a:rPr lang="en-US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𝑑𝑡</m:t>
                        </m:r>
                      </m:e>
                    </m:nary>
                  </m:oMath>
                </a14:m>
                <a:r>
                  <a:rPr lang="en-US" dirty="0"/>
                  <a:t> has to be finite</a:t>
                </a:r>
              </a:p>
              <a:p>
                <a:pPr marL="0" indent="0"/>
                <a:endParaRPr lang="en-US" dirty="0"/>
              </a:p>
              <a:p>
                <a:pPr marL="0" indent="0"/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E00C6E6-BE1B-8D47-8632-BA2DC49AA6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4400" y="1066800"/>
                <a:ext cx="10363200" cy="5257800"/>
              </a:xfrm>
              <a:blipFill>
                <a:blip r:embed="rId2"/>
                <a:stretch>
                  <a:fillRect l="-1102" t="-214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Line 8">
            <a:extLst>
              <a:ext uri="{FF2B5EF4-FFF2-40B4-BE49-F238E27FC236}">
                <a16:creationId xmlns:a16="http://schemas.microsoft.com/office/drawing/2014/main" id="{5516E258-75D8-9E41-82E2-CC24062CA2AD}"/>
              </a:ext>
            </a:extLst>
          </p:cNvPr>
          <p:cNvSpPr>
            <a:spLocks noChangeShapeType="1"/>
          </p:cNvSpPr>
          <p:nvPr/>
        </p:nvSpPr>
        <p:spPr bwMode="auto">
          <a:xfrm>
            <a:off x="5616575" y="1333502"/>
            <a:ext cx="762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 Box 10">
                <a:extLst>
                  <a:ext uri="{FF2B5EF4-FFF2-40B4-BE49-F238E27FC236}">
                    <a16:creationId xmlns:a16="http://schemas.microsoft.com/office/drawing/2014/main" id="{EE5C99C0-3A3F-0448-848A-78471550F90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724400" y="1042989"/>
                <a:ext cx="939800" cy="5238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altLang="en-US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en-US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altLang="en-US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altLang="en-US" i="1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8" name="Text Box 10">
                <a:extLst>
                  <a:ext uri="{FF2B5EF4-FFF2-40B4-BE49-F238E27FC236}">
                    <a16:creationId xmlns:a16="http://schemas.microsoft.com/office/drawing/2014/main" id="{EE5C99C0-3A3F-0448-848A-78471550F9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24400" y="1042989"/>
                <a:ext cx="939800" cy="523875"/>
              </a:xfrm>
              <a:prstGeom prst="rect">
                <a:avLst/>
              </a:prstGeom>
              <a:blipFill>
                <a:blip r:embed="rId3"/>
                <a:stretch>
                  <a:fillRect l="-2703" r="-2703" b="-19048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 Box 12">
                <a:extLst>
                  <a:ext uri="{FF2B5EF4-FFF2-40B4-BE49-F238E27FC236}">
                    <a16:creationId xmlns:a16="http://schemas.microsoft.com/office/drawing/2014/main" id="{20DE0649-AD81-8845-88B4-05F55F46258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378575" y="1076325"/>
                <a:ext cx="1030288" cy="5238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US" altLang="en-US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en-US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altLang="en-US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altLang="en-US" i="1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9" name="Text Box 12">
                <a:extLst>
                  <a:ext uri="{FF2B5EF4-FFF2-40B4-BE49-F238E27FC236}">
                    <a16:creationId xmlns:a16="http://schemas.microsoft.com/office/drawing/2014/main" id="{20DE0649-AD81-8845-88B4-05F55F4625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78575" y="1076325"/>
                <a:ext cx="1030288" cy="523875"/>
              </a:xfrm>
              <a:prstGeom prst="rect">
                <a:avLst/>
              </a:prstGeom>
              <a:blipFill>
                <a:blip r:embed="rId4"/>
                <a:stretch>
                  <a:fillRect r="-2439" b="-18605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 Box 13">
                <a:extLst>
                  <a:ext uri="{FF2B5EF4-FFF2-40B4-BE49-F238E27FC236}">
                    <a16:creationId xmlns:a16="http://schemas.microsoft.com/office/drawing/2014/main" id="{E055B101-4A4D-9C4F-9FED-9170A05FE8D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791200" y="833735"/>
                <a:ext cx="530817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240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ℱ</m:t>
                      </m:r>
                    </m:oMath>
                  </m:oMathPara>
                </a14:m>
                <a:endParaRPr lang="en-US" altLang="en-US" sz="2400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11" name="Text Box 13">
                <a:extLst>
                  <a:ext uri="{FF2B5EF4-FFF2-40B4-BE49-F238E27FC236}">
                    <a16:creationId xmlns:a16="http://schemas.microsoft.com/office/drawing/2014/main" id="{E055B101-4A4D-9C4F-9FED-9170A05FE8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91200" y="833735"/>
                <a:ext cx="530817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65244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F81F6-5F00-2141-AC75-EF7E4A168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1D Fourier transform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E00C6E6-BE1B-8D47-8632-BA2DC49AA6F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914400" y="1066800"/>
                <a:ext cx="10363200" cy="5257800"/>
              </a:xfrm>
            </p:spPr>
            <p:txBody>
              <a:bodyPr/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Forward transform:</a:t>
                </a:r>
                <a:br>
                  <a:rPr lang="en-US" dirty="0"/>
                </a:br>
                <a:endParaRPr lang="en-US" sz="1400" dirty="0"/>
              </a:p>
              <a:p>
                <a:pPr marL="0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𝑢𝑡</m:t>
                              </m:r>
                            </m:sup>
                          </m:sSup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𝑑𝑡</m:t>
                          </m:r>
                        </m:e>
                      </m:nary>
                    </m:oMath>
                  </m:oMathPara>
                </a14:m>
                <a:endParaRPr lang="en-US" sz="1400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altLang="en-US" dirty="0"/>
                  <a:t>For each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en-US" altLang="en-US" dirty="0"/>
                  <a:t>, </a:t>
                </a:r>
                <a14:m>
                  <m:oMath xmlns:m="http://schemas.openxmlformats.org/officeDocument/2006/math">
                    <m:r>
                      <a:rPr lang="en-US" altLang="en-US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altLang="en-US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en-US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𝑢</m:t>
                    </m:r>
                    <m:r>
                      <a:rPr lang="en-US" altLang="en-US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en-US" i="1" dirty="0">
                    <a:solidFill>
                      <a:srgbClr val="7030A0"/>
                    </a:solidFill>
                  </a:rPr>
                  <a:t> </a:t>
                </a:r>
                <a:r>
                  <a:rPr lang="en-US" altLang="en-US" dirty="0"/>
                  <a:t>is a </a:t>
                </a:r>
                <a:r>
                  <a:rPr lang="en-US" altLang="en-US" i="1" dirty="0"/>
                  <a:t>complex number </a:t>
                </a:r>
                <a:r>
                  <a:rPr lang="en-US" altLang="en-US" dirty="0"/>
                  <a:t>that</a:t>
                </a:r>
                <a:r>
                  <a:rPr lang="en-US" altLang="en-US" i="1" dirty="0">
                    <a:solidFill>
                      <a:srgbClr val="7030A0"/>
                    </a:solidFill>
                  </a:rPr>
                  <a:t> </a:t>
                </a:r>
                <a:r>
                  <a:rPr lang="en-US" altLang="en-US" dirty="0"/>
                  <a:t>encodes both the </a:t>
                </a:r>
                <a:r>
                  <a:rPr lang="en-US" altLang="en-US" i="1" dirty="0"/>
                  <a:t>amplitude</a:t>
                </a:r>
                <a:r>
                  <a:rPr lang="en-US" altLang="en-US" dirty="0"/>
                  <a:t> </a:t>
                </a:r>
                <a14:m>
                  <m:oMath xmlns:m="http://schemas.openxmlformats.org/officeDocument/2006/math">
                    <m:r>
                      <a:rPr lang="en-US" alt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en-US" i="1" dirty="0"/>
                  <a:t> </a:t>
                </a:r>
                <a:r>
                  <a:rPr lang="en-US" altLang="en-US" dirty="0"/>
                  <a:t>and </a:t>
                </a:r>
                <a:r>
                  <a:rPr lang="en-US" altLang="en-US" i="1" dirty="0"/>
                  <a:t>phase</a:t>
                </a:r>
                <a:r>
                  <a:rPr lang="en-US" altLang="en-US" dirty="0"/>
                  <a:t> </a:t>
                </a:r>
                <a14:m>
                  <m:oMath xmlns:m="http://schemas.openxmlformats.org/officeDocument/2006/math">
                    <m:r>
                      <a:rPr lang="en-US" altLang="en-US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en-US" altLang="en-US" i="1" dirty="0">
                    <a:latin typeface="Symbol" pitchFamily="2" charset="2"/>
                  </a:rPr>
                  <a:t> </a:t>
                </a:r>
                <a:r>
                  <a:rPr lang="en-US" altLang="en-US" dirty="0"/>
                  <a:t>of the sinusoid </a:t>
                </a:r>
                <a14:m>
                  <m:oMath xmlns:m="http://schemas.openxmlformats.org/officeDocument/2006/math">
                    <m:r>
                      <a:rPr lang="en-US" altLang="en-US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func>
                      <m:funcPr>
                        <m:ctrlPr>
                          <a:rPr lang="en-US" alt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en-US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alt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alt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  <m:r>
                          <a:rPr lang="en-US" alt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𝑢𝑡</m:t>
                        </m:r>
                        <m:r>
                          <a:rPr lang="en-US" alt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</m:e>
                    </m:func>
                    <m:r>
                      <a:rPr lang="en-US" altLang="en-US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  <m:r>
                      <a:rPr lang="en-US" altLang="en-US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en-US" dirty="0"/>
                  <a:t> in the decomposition of </a:t>
                </a:r>
                <a14:m>
                  <m:oMath xmlns:m="http://schemas.openxmlformats.org/officeDocument/2006/math">
                    <m:r>
                      <a:rPr lang="en-US" alt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alt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alt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en-US" dirty="0"/>
                  <a:t>:</a:t>
                </a:r>
                <a:br>
                  <a:rPr lang="en-US" altLang="en-US" dirty="0"/>
                </a:br>
                <a:endParaRPr lang="en-US" altLang="en-US" sz="800" dirty="0"/>
              </a:p>
              <a:p>
                <a:pPr marL="0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US" altLang="en-US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en-US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d>
                      <m:r>
                        <a:rPr lang="en-US" altLang="en-US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altLang="en-US" b="0" i="0" dirty="0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Re</m:t>
                      </m:r>
                      <m:d>
                        <m:dPr>
                          <m:ctrlPr>
                            <a:rPr lang="en-US" altLang="en-US" b="0" i="1" dirty="0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en-US" b="0" i="1" dirty="0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  <m:r>
                            <a:rPr lang="en-US" altLang="en-US" b="0" i="1" dirty="0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en-US" b="0" i="1" dirty="0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altLang="en-US" b="0" i="1" dirty="0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d>
                      <m:r>
                        <a:rPr lang="en-US" altLang="en-US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en-US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en-US" altLang="en-US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en-US" b="0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Im</m:t>
                      </m:r>
                      <m:d>
                        <m:dPr>
                          <m:ctrlPr>
                            <a:rPr lang="en-US" alt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  <m:r>
                            <a:rPr lang="en-US" alt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alt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d>
                      <m:r>
                        <a:rPr lang="en-US" altLang="en-US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  <m:oMath xmlns:m="http://schemas.openxmlformats.org/officeDocument/2006/math">
                      <m:r>
                        <a:rPr lang="en-US" sz="8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br>
                  <a:rPr lang="en-US" sz="1400" dirty="0">
                    <a:solidFill>
                      <a:srgbClr val="7030A0"/>
                    </a:solidFill>
                  </a:rPr>
                </a:br>
                <a:endParaRPr lang="en-US" sz="1400" dirty="0">
                  <a:solidFill>
                    <a:srgbClr val="7030A0"/>
                  </a:solidFill>
                </a:endParaRPr>
              </a:p>
              <a:p>
                <a:pPr marL="0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Re</m:t>
                              </m:r>
                              <m:r>
                                <a:rPr lang="en-US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𝐹</m:t>
                              </m:r>
                              <m:r>
                                <a:rPr lang="en-US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  <m:r>
                                <a:rPr lang="en-US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))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Im</m:t>
                              </m:r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𝐹</m:t>
                              </m:r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))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 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tan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fName>
                        <m:e>
                          <m:f>
                            <m:fPr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Im</m:t>
                              </m:r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𝐹</m:t>
                              </m:r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))</m:t>
                              </m:r>
                            </m:num>
                            <m:den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Re</m:t>
                              </m:r>
                              <m:r>
                                <a:rPr lang="en-US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𝐹</m:t>
                              </m:r>
                              <m:r>
                                <a:rPr lang="en-US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  <m:r>
                                <a:rPr lang="en-US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))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If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is real, then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en-US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Re</m:t>
                    </m:r>
                    <m:d>
                      <m:dPr>
                        <m:ctrlPr>
                          <a:rPr lang="en-US" altLang="en-US" i="1" dirty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en-US" i="1" dirty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  <m:r>
                          <a:rPr lang="en-US" altLang="en-US" i="1" dirty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en-US" i="1" dirty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  <m:r>
                          <a:rPr lang="en-US" altLang="en-US" i="1" dirty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e>
                    </m:d>
                    <m:r>
                      <a:rPr lang="en-US" altLang="en-US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altLang="en-US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Re</m:t>
                    </m:r>
                    <m:d>
                      <m:dPr>
                        <m:ctrlPr>
                          <a:rPr lang="en-US" altLang="en-US" i="1" dirty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en-US" i="1" dirty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  <m:r>
                          <a:rPr lang="en-US" altLang="en-US" i="1" dirty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(−</m:t>
                        </m:r>
                        <m:r>
                          <a:rPr lang="en-US" altLang="en-US" i="1" dirty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  <m:r>
                          <a:rPr lang="en-US" altLang="en-US" i="1" dirty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e>
                    </m:d>
                    <m:r>
                      <a:rPr lang="en-US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dirty="0"/>
                  <a:t> </a:t>
                </a:r>
                <a:br>
                  <a:rPr lang="en-US" dirty="0"/>
                </a:b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en-US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Im</m:t>
                    </m:r>
                    <m:d>
                      <m:dPr>
                        <m:ctrlPr>
                          <a:rPr lang="en-US" alt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  <m:r>
                          <a:rPr lang="en-US" alt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  <m:r>
                          <a:rPr lang="en-US" alt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e>
                    </m:d>
                    <m:r>
                      <a:rPr lang="en-US" altLang="en-US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en-US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m:rPr>
                        <m:sty m:val="p"/>
                      </m:rPr>
                      <a:rPr lang="en-US" altLang="en-US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Im</m:t>
                    </m:r>
                    <m:d>
                      <m:dPr>
                        <m:ctrlPr>
                          <a:rPr lang="en-US" alt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  <m:r>
                          <a:rPr lang="en-US" alt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(−</m:t>
                        </m:r>
                        <m:r>
                          <a:rPr lang="en-US" alt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  <m:r>
                          <a:rPr lang="en-US" alt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e>
                    </m:d>
                  </m:oMath>
                </a14:m>
                <a:endParaRPr lang="en-US" dirty="0"/>
              </a:p>
              <a:p>
                <a:pPr marL="0" indent="0"/>
                <a:endParaRPr lang="en-US" dirty="0"/>
              </a:p>
              <a:p>
                <a:pPr marL="0" indent="0"/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E00C6E6-BE1B-8D47-8632-BA2DC49AA6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4400" y="1066800"/>
                <a:ext cx="10363200" cy="5257800"/>
              </a:xfrm>
              <a:blipFill>
                <a:blip r:embed="rId2"/>
                <a:stretch>
                  <a:fillRect l="-1102" t="-21446" r="-612" b="-69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Line 8">
            <a:extLst>
              <a:ext uri="{FF2B5EF4-FFF2-40B4-BE49-F238E27FC236}">
                <a16:creationId xmlns:a16="http://schemas.microsoft.com/office/drawing/2014/main" id="{5516E258-75D8-9E41-82E2-CC24062CA2AD}"/>
              </a:ext>
            </a:extLst>
          </p:cNvPr>
          <p:cNvSpPr>
            <a:spLocks noChangeShapeType="1"/>
          </p:cNvSpPr>
          <p:nvPr/>
        </p:nvSpPr>
        <p:spPr bwMode="auto">
          <a:xfrm>
            <a:off x="5616575" y="1333502"/>
            <a:ext cx="762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 Box 10">
                <a:extLst>
                  <a:ext uri="{FF2B5EF4-FFF2-40B4-BE49-F238E27FC236}">
                    <a16:creationId xmlns:a16="http://schemas.microsoft.com/office/drawing/2014/main" id="{EE5C99C0-3A3F-0448-848A-78471550F90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724400" y="1042989"/>
                <a:ext cx="939800" cy="5238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altLang="en-US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en-US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altLang="en-US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altLang="en-US" i="1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8" name="Text Box 10">
                <a:extLst>
                  <a:ext uri="{FF2B5EF4-FFF2-40B4-BE49-F238E27FC236}">
                    <a16:creationId xmlns:a16="http://schemas.microsoft.com/office/drawing/2014/main" id="{EE5C99C0-3A3F-0448-848A-78471550F9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24400" y="1042989"/>
                <a:ext cx="939800" cy="523875"/>
              </a:xfrm>
              <a:prstGeom prst="rect">
                <a:avLst/>
              </a:prstGeom>
              <a:blipFill>
                <a:blip r:embed="rId3"/>
                <a:stretch>
                  <a:fillRect l="-2703" r="-2703" b="-19048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 Box 12">
                <a:extLst>
                  <a:ext uri="{FF2B5EF4-FFF2-40B4-BE49-F238E27FC236}">
                    <a16:creationId xmlns:a16="http://schemas.microsoft.com/office/drawing/2014/main" id="{20DE0649-AD81-8845-88B4-05F55F46258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378575" y="1076325"/>
                <a:ext cx="1030288" cy="5238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US" altLang="en-US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en-US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altLang="en-US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altLang="en-US" i="1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9" name="Text Box 12">
                <a:extLst>
                  <a:ext uri="{FF2B5EF4-FFF2-40B4-BE49-F238E27FC236}">
                    <a16:creationId xmlns:a16="http://schemas.microsoft.com/office/drawing/2014/main" id="{20DE0649-AD81-8845-88B4-05F55F4625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78575" y="1076325"/>
                <a:ext cx="1030288" cy="523875"/>
              </a:xfrm>
              <a:prstGeom prst="rect">
                <a:avLst/>
              </a:prstGeom>
              <a:blipFill>
                <a:blip r:embed="rId4"/>
                <a:stretch>
                  <a:fillRect r="-2439" b="-18605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 Box 13">
                <a:extLst>
                  <a:ext uri="{FF2B5EF4-FFF2-40B4-BE49-F238E27FC236}">
                    <a16:creationId xmlns:a16="http://schemas.microsoft.com/office/drawing/2014/main" id="{E055B101-4A4D-9C4F-9FED-9170A05FE8D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791200" y="833735"/>
                <a:ext cx="530817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240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ℱ</m:t>
                      </m:r>
                    </m:oMath>
                  </m:oMathPara>
                </a14:m>
                <a:endParaRPr lang="en-US" altLang="en-US" sz="2400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11" name="Text Box 13">
                <a:extLst>
                  <a:ext uri="{FF2B5EF4-FFF2-40B4-BE49-F238E27FC236}">
                    <a16:creationId xmlns:a16="http://schemas.microsoft.com/office/drawing/2014/main" id="{E055B101-4A4D-9C4F-9FED-9170A05FE8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91200" y="833735"/>
                <a:ext cx="530817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2208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F81F6-5F00-2141-AC75-EF7E4A168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1D Fourier transform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E00C6E6-BE1B-8D47-8632-BA2DC49AA6F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914400" y="1066800"/>
                <a:ext cx="10363200" cy="5257800"/>
              </a:xfrm>
            </p:spPr>
            <p:txBody>
              <a:bodyPr/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Forward transform:</a:t>
                </a:r>
                <a:br>
                  <a:rPr lang="en-US" dirty="0"/>
                </a:br>
                <a:endParaRPr lang="en-US" sz="1400" dirty="0"/>
              </a:p>
              <a:p>
                <a:pPr marL="0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𝑢𝑡</m:t>
                              </m:r>
                            </m:sup>
                          </m:sSup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𝑑𝑡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  <a:p>
                <a:pPr marL="0" indent="0"/>
                <a:endParaRPr lang="en-US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Important properties:</a:t>
                </a:r>
              </a:p>
              <a:p>
                <a:pPr marL="857250" lvl="1" indent="-45720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Energy preservation:</a:t>
                </a:r>
                <a:r>
                  <a:rPr lang="en-US" dirty="0"/>
                  <a:t> </a:t>
                </a:r>
              </a:p>
              <a:p>
                <a:pPr marL="0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|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|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𝑑𝑡</m:t>
                          </m:r>
                        </m:e>
                      </m:nary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|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|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𝑑𝑢</m:t>
                          </m:r>
                        </m:e>
                      </m:nary>
                    </m:oMath>
                  </m:oMathPara>
                </a14:m>
                <a:br>
                  <a:rPr lang="en-US" b="0" dirty="0">
                    <a:solidFill>
                      <a:srgbClr val="7030A0"/>
                    </a:solidFill>
                    <a:ea typeface="Cambria Math" panose="02040503050406030204" pitchFamily="18" charset="0"/>
                  </a:rPr>
                </a:br>
                <a:endParaRPr lang="en-US" b="0" dirty="0">
                  <a:solidFill>
                    <a:srgbClr val="7030A0"/>
                  </a:solidFill>
                  <a:ea typeface="Cambria Math" panose="02040503050406030204" pitchFamily="18" charset="0"/>
                </a:endParaRPr>
              </a:p>
              <a:p>
                <a:pPr marL="857250" lvl="1" indent="-45720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Linearity: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ℱ</m:t>
                    </m:r>
                    <m:r>
                      <a:rPr lang="en-US" sz="24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{</m:t>
                    </m:r>
                    <m:r>
                      <a:rPr lang="en-US" sz="24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}=</m:t>
                    </m:r>
                    <m:r>
                      <a:rPr lang="en-US" sz="24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ℱ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{</m:t>
                        </m:r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}+</m:t>
                    </m:r>
                    <m:r>
                      <a:rPr lang="en-US" sz="24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4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ℱ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{</m:t>
                        </m:r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sz="2400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0" indent="0"/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E00C6E6-BE1B-8D47-8632-BA2DC49AA6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4400" y="1066800"/>
                <a:ext cx="10363200" cy="5257800"/>
              </a:xfrm>
              <a:blipFill>
                <a:blip r:embed="rId2"/>
                <a:stretch>
                  <a:fillRect l="-1102" t="-21446" b="-253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Line 8">
            <a:extLst>
              <a:ext uri="{FF2B5EF4-FFF2-40B4-BE49-F238E27FC236}">
                <a16:creationId xmlns:a16="http://schemas.microsoft.com/office/drawing/2014/main" id="{5516E258-75D8-9E41-82E2-CC24062CA2AD}"/>
              </a:ext>
            </a:extLst>
          </p:cNvPr>
          <p:cNvSpPr>
            <a:spLocks noChangeShapeType="1"/>
          </p:cNvSpPr>
          <p:nvPr/>
        </p:nvSpPr>
        <p:spPr bwMode="auto">
          <a:xfrm>
            <a:off x="5616575" y="1333502"/>
            <a:ext cx="762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 Box 10">
                <a:extLst>
                  <a:ext uri="{FF2B5EF4-FFF2-40B4-BE49-F238E27FC236}">
                    <a16:creationId xmlns:a16="http://schemas.microsoft.com/office/drawing/2014/main" id="{EE5C99C0-3A3F-0448-848A-78471550F90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724400" y="1042989"/>
                <a:ext cx="939800" cy="5238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altLang="en-US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en-US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altLang="en-US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altLang="en-US" i="1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8" name="Text Box 10">
                <a:extLst>
                  <a:ext uri="{FF2B5EF4-FFF2-40B4-BE49-F238E27FC236}">
                    <a16:creationId xmlns:a16="http://schemas.microsoft.com/office/drawing/2014/main" id="{EE5C99C0-3A3F-0448-848A-78471550F9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24400" y="1042989"/>
                <a:ext cx="939800" cy="523875"/>
              </a:xfrm>
              <a:prstGeom prst="rect">
                <a:avLst/>
              </a:prstGeom>
              <a:blipFill>
                <a:blip r:embed="rId3"/>
                <a:stretch>
                  <a:fillRect l="-2703" r="-2703" b="-19048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 Box 12">
                <a:extLst>
                  <a:ext uri="{FF2B5EF4-FFF2-40B4-BE49-F238E27FC236}">
                    <a16:creationId xmlns:a16="http://schemas.microsoft.com/office/drawing/2014/main" id="{20DE0649-AD81-8845-88B4-05F55F46258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378575" y="1076325"/>
                <a:ext cx="1030288" cy="5238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US" altLang="en-US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en-US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altLang="en-US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altLang="en-US" i="1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9" name="Text Box 12">
                <a:extLst>
                  <a:ext uri="{FF2B5EF4-FFF2-40B4-BE49-F238E27FC236}">
                    <a16:creationId xmlns:a16="http://schemas.microsoft.com/office/drawing/2014/main" id="{20DE0649-AD81-8845-88B4-05F55F4625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78575" y="1076325"/>
                <a:ext cx="1030288" cy="523875"/>
              </a:xfrm>
              <a:prstGeom prst="rect">
                <a:avLst/>
              </a:prstGeom>
              <a:blipFill>
                <a:blip r:embed="rId4"/>
                <a:stretch>
                  <a:fillRect r="-2439" b="-18605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 Box 13">
                <a:extLst>
                  <a:ext uri="{FF2B5EF4-FFF2-40B4-BE49-F238E27FC236}">
                    <a16:creationId xmlns:a16="http://schemas.microsoft.com/office/drawing/2014/main" id="{E055B101-4A4D-9C4F-9FED-9170A05FE8D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791200" y="833735"/>
                <a:ext cx="530817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240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ℱ</m:t>
                      </m:r>
                    </m:oMath>
                  </m:oMathPara>
                </a14:m>
                <a:endParaRPr lang="en-US" altLang="en-US" sz="2400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11" name="Text Box 13">
                <a:extLst>
                  <a:ext uri="{FF2B5EF4-FFF2-40B4-BE49-F238E27FC236}">
                    <a16:creationId xmlns:a16="http://schemas.microsoft.com/office/drawing/2014/main" id="{E055B101-4A4D-9C4F-9FED-9170A05FE8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91200" y="833735"/>
                <a:ext cx="530817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68571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F81F6-5F00-2141-AC75-EF7E4A168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1D Fourier transform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E00C6E6-BE1B-8D47-8632-BA2DC49AA6F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914400" y="1066800"/>
                <a:ext cx="10363200" cy="5257800"/>
              </a:xfrm>
            </p:spPr>
            <p:txBody>
              <a:bodyPr/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Forward transform:</a:t>
                </a:r>
                <a:br>
                  <a:rPr lang="en-US" dirty="0"/>
                </a:br>
                <a:endParaRPr lang="en-US" sz="1400" dirty="0"/>
              </a:p>
              <a:p>
                <a:pPr marL="0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𝑢𝑡</m:t>
                              </m:r>
                            </m:sup>
                          </m:sSup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𝑑𝑡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  <a:p>
                <a:pPr marL="0" indent="0"/>
                <a:br>
                  <a:rPr lang="en-US" sz="1400" dirty="0"/>
                </a:br>
                <a:endParaRPr lang="en-US" sz="1400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Inverse transform:</a:t>
                </a:r>
              </a:p>
              <a:p>
                <a:pPr marL="0" indent="0"/>
                <a:br>
                  <a:rPr lang="en-US" b="0" i="1" dirty="0">
                    <a:solidFill>
                      <a:srgbClr val="7030A0"/>
                    </a:solidFill>
                    <a:latin typeface="Cambria Math" panose="02040503050406030204" pitchFamily="18" charset="0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</m:t>
                          </m:r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𝑢𝑡</m:t>
                              </m:r>
                            </m:sup>
                          </m:sSup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𝑑𝑢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Duality: if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e>
                    </m:d>
                    <m:groupChr>
                      <m:groupChrPr>
                        <m:chr m:val="→"/>
                        <m:vertJc m:val="bot"/>
                        <m:ctrlP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ℱ</m:t>
                        </m:r>
                      </m:e>
                    </m:groupChr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𝐹</m:t>
                    </m:r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𝑢</m:t>
                    </m:r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 then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e>
                    </m:d>
                    <m:groupChr>
                      <m:groupChrPr>
                        <m:chr m:val="→"/>
                        <m:vertJc m:val="bot"/>
                        <m:ctrlP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ℱ</m:t>
                        </m:r>
                      </m:e>
                    </m:groupChr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(−</m:t>
                    </m:r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𝑢</m:t>
                    </m:r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857250" lvl="1" indent="-45720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Thus, we can talk about </a:t>
                </a:r>
                <a:r>
                  <a:rPr lang="en-US" sz="2400" i="1" dirty="0"/>
                  <a:t>Fourier transform pairs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4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↔</m:t>
                    </m:r>
                    <m:r>
                      <a:rPr lang="en-US" sz="24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𝐹</m:t>
                    </m:r>
                    <m:r>
                      <a:rPr lang="en-US" sz="24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𝑢</m:t>
                    </m:r>
                    <m:r>
                      <a:rPr lang="en-US" sz="24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dirty="0"/>
              </a:p>
              <a:p>
                <a:pPr marL="0" indent="0"/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E00C6E6-BE1B-8D47-8632-BA2DC49AA6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4400" y="1066800"/>
                <a:ext cx="10363200" cy="5257800"/>
              </a:xfrm>
              <a:blipFill>
                <a:blip r:embed="rId2"/>
                <a:stretch>
                  <a:fillRect l="-1102" t="-21446" b="-25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46AC6C02-F731-8F44-B8FA-785B73BF2FF3}"/>
              </a:ext>
            </a:extLst>
          </p:cNvPr>
          <p:cNvGrpSpPr/>
          <p:nvPr/>
        </p:nvGrpSpPr>
        <p:grpSpPr>
          <a:xfrm>
            <a:off x="4724400" y="833735"/>
            <a:ext cx="2684463" cy="766465"/>
            <a:chOff x="4724400" y="833735"/>
            <a:chExt cx="2684463" cy="766465"/>
          </a:xfrm>
        </p:grpSpPr>
        <p:sp>
          <p:nvSpPr>
            <p:cNvPr id="6" name="Line 8">
              <a:extLst>
                <a:ext uri="{FF2B5EF4-FFF2-40B4-BE49-F238E27FC236}">
                  <a16:creationId xmlns:a16="http://schemas.microsoft.com/office/drawing/2014/main" id="{5516E258-75D8-9E41-82E2-CC24062CA2A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16575" y="1333502"/>
              <a:ext cx="7620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C0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 Box 10">
                  <a:extLst>
                    <a:ext uri="{FF2B5EF4-FFF2-40B4-BE49-F238E27FC236}">
                      <a16:creationId xmlns:a16="http://schemas.microsoft.com/office/drawing/2014/main" id="{EE5C99C0-3A3F-0448-848A-78471550F90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724400" y="1042989"/>
                  <a:ext cx="939800" cy="5238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en-US" b="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altLang="en-US" b="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en-US" b="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altLang="en-US" b="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altLang="en-US" i="1" dirty="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8" name="Text Box 10">
                  <a:extLst>
                    <a:ext uri="{FF2B5EF4-FFF2-40B4-BE49-F238E27FC236}">
                      <a16:creationId xmlns:a16="http://schemas.microsoft.com/office/drawing/2014/main" id="{EE5C99C0-3A3F-0448-848A-78471550F90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724400" y="1042989"/>
                  <a:ext cx="939800" cy="523875"/>
                </a:xfrm>
                <a:prstGeom prst="rect">
                  <a:avLst/>
                </a:prstGeom>
                <a:blipFill>
                  <a:blip r:embed="rId3"/>
                  <a:stretch>
                    <a:fillRect l="-2703" r="-1351" b="-21429"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 Box 12">
                  <a:extLst>
                    <a:ext uri="{FF2B5EF4-FFF2-40B4-BE49-F238E27FC236}">
                      <a16:creationId xmlns:a16="http://schemas.microsoft.com/office/drawing/2014/main" id="{20DE0649-AD81-8845-88B4-05F55F46258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378575" y="1076325"/>
                  <a:ext cx="1030288" cy="5238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en-US" b="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  <m:r>
                          <a:rPr lang="en-US" altLang="en-US" b="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en-US" b="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  <m:r>
                          <a:rPr lang="en-US" altLang="en-US" b="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altLang="en-US" i="1" dirty="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9" name="Text Box 12">
                  <a:extLst>
                    <a:ext uri="{FF2B5EF4-FFF2-40B4-BE49-F238E27FC236}">
                      <a16:creationId xmlns:a16="http://schemas.microsoft.com/office/drawing/2014/main" id="{20DE0649-AD81-8845-88B4-05F55F46258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378575" y="1076325"/>
                  <a:ext cx="1030288" cy="523875"/>
                </a:xfrm>
                <a:prstGeom prst="rect">
                  <a:avLst/>
                </a:prstGeom>
                <a:blipFill>
                  <a:blip r:embed="rId4"/>
                  <a:stretch>
                    <a:fillRect r="-2439" b="-19048"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 Box 13">
                  <a:extLst>
                    <a:ext uri="{FF2B5EF4-FFF2-40B4-BE49-F238E27FC236}">
                      <a16:creationId xmlns:a16="http://schemas.microsoft.com/office/drawing/2014/main" id="{E055B101-4A4D-9C4F-9FED-9170A05FE8D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791200" y="833735"/>
                  <a:ext cx="530817" cy="46166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spcBef>
                      <a:spcPct val="20000"/>
                    </a:spcBef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>
                    <a:spcBef>
                      <a:spcPct val="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en-US" sz="240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ℱ</m:t>
                        </m:r>
                      </m:oMath>
                    </m:oMathPara>
                  </a14:m>
                  <a:endParaRPr lang="en-US" altLang="en-US" sz="2400" dirty="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11" name="Text Box 13">
                  <a:extLst>
                    <a:ext uri="{FF2B5EF4-FFF2-40B4-BE49-F238E27FC236}">
                      <a16:creationId xmlns:a16="http://schemas.microsoft.com/office/drawing/2014/main" id="{E055B101-4A4D-9C4F-9FED-9170A05FE8D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791200" y="833735"/>
                  <a:ext cx="530817" cy="461665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BF1D31D-35A0-EA48-9E76-195FBFE78578}"/>
              </a:ext>
            </a:extLst>
          </p:cNvPr>
          <p:cNvGrpSpPr/>
          <p:nvPr/>
        </p:nvGrpSpPr>
        <p:grpSpPr>
          <a:xfrm>
            <a:off x="4690403" y="2967990"/>
            <a:ext cx="2593919" cy="765810"/>
            <a:chOff x="4724400" y="833735"/>
            <a:chExt cx="2593919" cy="765810"/>
          </a:xfrm>
        </p:grpSpPr>
        <p:sp>
          <p:nvSpPr>
            <p:cNvPr id="12" name="Line 8">
              <a:extLst>
                <a:ext uri="{FF2B5EF4-FFF2-40B4-BE49-F238E27FC236}">
                  <a16:creationId xmlns:a16="http://schemas.microsoft.com/office/drawing/2014/main" id="{67A4269A-05BF-DF4D-B160-2B7109FA2A0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16575" y="1333502"/>
              <a:ext cx="7620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C0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 Box 10">
                  <a:extLst>
                    <a:ext uri="{FF2B5EF4-FFF2-40B4-BE49-F238E27FC236}">
                      <a16:creationId xmlns:a16="http://schemas.microsoft.com/office/drawing/2014/main" id="{D4F3497D-DAE4-FC46-BF40-D61C1A2914A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724400" y="1042989"/>
                  <a:ext cx="1030154" cy="5232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en-US" b="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  <m:r>
                          <a:rPr lang="en-US" altLang="en-US" b="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en-US" b="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  <m:r>
                          <a:rPr lang="en-US" altLang="en-US" b="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altLang="en-US" i="1" dirty="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13" name="Text Box 10">
                  <a:extLst>
                    <a:ext uri="{FF2B5EF4-FFF2-40B4-BE49-F238E27FC236}">
                      <a16:creationId xmlns:a16="http://schemas.microsoft.com/office/drawing/2014/main" id="{D4F3497D-DAE4-FC46-BF40-D61C1A2914A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724400" y="1042989"/>
                  <a:ext cx="1030154" cy="523220"/>
                </a:xfrm>
                <a:prstGeom prst="rect">
                  <a:avLst/>
                </a:prstGeom>
                <a:blipFill>
                  <a:blip r:embed="rId6"/>
                  <a:stretch>
                    <a:fillRect r="-2439" b="-21429"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 Box 12">
                  <a:extLst>
                    <a:ext uri="{FF2B5EF4-FFF2-40B4-BE49-F238E27FC236}">
                      <a16:creationId xmlns:a16="http://schemas.microsoft.com/office/drawing/2014/main" id="{2E8CD0A1-8A27-A146-B779-4EA3C023F70A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378575" y="1076325"/>
                  <a:ext cx="939744" cy="5232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en-US" b="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altLang="en-US" b="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en-US" b="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altLang="en-US" b="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altLang="en-US" i="1" dirty="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14" name="Text Box 12">
                  <a:extLst>
                    <a:ext uri="{FF2B5EF4-FFF2-40B4-BE49-F238E27FC236}">
                      <a16:creationId xmlns:a16="http://schemas.microsoft.com/office/drawing/2014/main" id="{2E8CD0A1-8A27-A146-B779-4EA3C023F70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378575" y="1076325"/>
                  <a:ext cx="939744" cy="523220"/>
                </a:xfrm>
                <a:prstGeom prst="rect">
                  <a:avLst/>
                </a:prstGeom>
                <a:blipFill>
                  <a:blip r:embed="rId7"/>
                  <a:stretch>
                    <a:fillRect l="-2667" r="-1333" b="-19048"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 Box 13">
                  <a:extLst>
                    <a:ext uri="{FF2B5EF4-FFF2-40B4-BE49-F238E27FC236}">
                      <a16:creationId xmlns:a16="http://schemas.microsoft.com/office/drawing/2014/main" id="{0EB5EA56-3D96-0A4C-81DF-F4200B9DD3E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791200" y="833735"/>
                  <a:ext cx="530817" cy="46166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spcBef>
                      <a:spcPct val="20000"/>
                    </a:spcBef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>
                    <a:spcBef>
                      <a:spcPct val="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altLang="en-US" sz="2400" i="1" dirty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en-US" sz="2400" i="1" dirty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ℱ</m:t>
                            </m:r>
                          </m:e>
                          <m:sup>
                            <m:r>
                              <a:rPr lang="en-US" altLang="en-US" sz="2400" b="0" i="1" dirty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</m:oMath>
                    </m:oMathPara>
                  </a14:m>
                  <a:endParaRPr lang="en-US" altLang="en-US" sz="2400" dirty="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15" name="Text Box 13">
                  <a:extLst>
                    <a:ext uri="{FF2B5EF4-FFF2-40B4-BE49-F238E27FC236}">
                      <a16:creationId xmlns:a16="http://schemas.microsoft.com/office/drawing/2014/main" id="{0EB5EA56-3D96-0A4C-81DF-F4200B9DD3E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791200" y="833735"/>
                  <a:ext cx="530817" cy="461665"/>
                </a:xfrm>
                <a:prstGeom prst="rect">
                  <a:avLst/>
                </a:prstGeom>
                <a:blipFill>
                  <a:blip r:embed="rId8"/>
                  <a:stretch>
                    <a:fillRect l="-25581" r="-2326"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2ED6A28C-B9FA-AA3C-7176-EA62BC3AB32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106" y="3467757"/>
            <a:ext cx="3377650" cy="2065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129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06087B40-07AF-C442-84D5-270939F2A332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Important Fourier transform pairs</a:t>
            </a:r>
          </a:p>
        </p:txBody>
      </p:sp>
      <p:pic>
        <p:nvPicPr>
          <p:cNvPr id="45059" name="Picture 3" descr="space-freq">
            <a:extLst>
              <a:ext uri="{FF2B5EF4-FFF2-40B4-BE49-F238E27FC236}">
                <a16:creationId xmlns:a16="http://schemas.microsoft.com/office/drawing/2014/main" id="{9A1ECF3D-D193-F04C-B2A8-5A924E15CDD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55" b="59573"/>
          <a:stretch/>
        </p:blipFill>
        <p:spPr bwMode="auto">
          <a:xfrm>
            <a:off x="3124200" y="1808202"/>
            <a:ext cx="5943600" cy="12778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B00013FF-E7CF-0241-8BB7-7235106B5C69}"/>
                  </a:ext>
                </a:extLst>
              </p:cNvPr>
              <p:cNvSpPr/>
              <p:nvPr/>
            </p:nvSpPr>
            <p:spPr bwMode="auto">
              <a:xfrm>
                <a:off x="4419600" y="1714500"/>
                <a:ext cx="1219200" cy="419100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mbria Math" panose="02040503050406030204" pitchFamily="18" charset="0"/>
                          <a:cs typeface="Arial" charset="0"/>
                        </a:rPr>
                        <m:t>box</m:t>
                      </m:r>
                      <m:r>
                        <a:rPr kumimoji="0" 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mbria Math" panose="02040503050406030204" pitchFamily="18" charset="0"/>
                          <a:cs typeface="Arial" charset="0"/>
                        </a:rPr>
                        <m:t>(</m:t>
                      </m:r>
                      <m:r>
                        <a:rPr kumimoji="0" 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mbria Math" panose="02040503050406030204" pitchFamily="18" charset="0"/>
                          <a:cs typeface="Arial" charset="0"/>
                        </a:rPr>
                        <m:t>𝑡</m:t>
                      </m:r>
                      <m:r>
                        <a:rPr kumimoji="0" 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mbria Math" panose="02040503050406030204" pitchFamily="18" charset="0"/>
                          <a:cs typeface="Arial" charset="0"/>
                        </a:rPr>
                        <m:t>)</m:t>
                      </m:r>
                    </m:oMath>
                  </m:oMathPara>
                </a14:m>
                <a:endParaRPr kumimoji="0" lang="en-US" sz="1800" b="0" i="0" u="none" strike="noStrike" cap="none" normalizeH="0" baseline="0" dirty="0">
                  <a:ln>
                    <a:noFill/>
                  </a:ln>
                  <a:solidFill>
                    <a:srgbClr val="7030A0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B00013FF-E7CF-0241-8BB7-7235106B5C6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19600" y="1714500"/>
                <a:ext cx="1219200" cy="419100"/>
              </a:xfrm>
              <a:prstGeom prst="rect">
                <a:avLst/>
              </a:prstGeom>
              <a:blipFill>
                <a:blip r:embed="rId3"/>
                <a:stretch>
                  <a:fillRect b="-2857"/>
                </a:stretch>
              </a:blip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>
            <a:extLst>
              <a:ext uri="{FF2B5EF4-FFF2-40B4-BE49-F238E27FC236}">
                <a16:creationId xmlns:a16="http://schemas.microsoft.com/office/drawing/2014/main" id="{8FDF2518-754E-1C49-B8E3-F5C370A24487}"/>
              </a:ext>
            </a:extLst>
          </p:cNvPr>
          <p:cNvSpPr/>
          <p:nvPr/>
        </p:nvSpPr>
        <p:spPr bwMode="auto">
          <a:xfrm>
            <a:off x="9080863" y="1905000"/>
            <a:ext cx="609600" cy="2286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80D387FF-7F5D-A944-BCD3-E38C1F1B018A}"/>
                  </a:ext>
                </a:extLst>
              </p:cNvPr>
              <p:cNvSpPr/>
              <p:nvPr/>
            </p:nvSpPr>
            <p:spPr bwMode="auto">
              <a:xfrm>
                <a:off x="7759337" y="1695450"/>
                <a:ext cx="1994263" cy="590550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mbria Math" panose="02040503050406030204" pitchFamily="18" charset="0"/>
                          <a:cs typeface="Arial" charset="0"/>
                        </a:rPr>
                        <m:t>sinc</m:t>
                      </m:r>
                      <m:d>
                        <m:dPr>
                          <m:ctrlPr>
                            <a:rPr kumimoji="0" lang="en-US" sz="1800" b="0" i="1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dPr>
                        <m:e>
                          <m:r>
                            <a:rPr kumimoji="0" lang="en-US" sz="1800" b="0" i="1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latin typeface="Cambria Math" panose="02040503050406030204" pitchFamily="18" charset="0"/>
                              <a:cs typeface="Arial" charset="0"/>
                            </a:rPr>
                            <m:t>𝑢</m:t>
                          </m:r>
                        </m:e>
                      </m:d>
                      <m:r>
                        <a:rPr kumimoji="0" 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mbria Math" panose="02040503050406030204" pitchFamily="18" charset="0"/>
                          <a:cs typeface="Arial" charset="0"/>
                        </a:rPr>
                        <m:t>=</m:t>
                      </m:r>
                      <m:f>
                        <m:fPr>
                          <m:ctrlPr>
                            <a:rPr kumimoji="0" lang="en-US" sz="1800" b="0" i="1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kumimoji="0" lang="en-US" sz="1800" b="0" i="1" u="none" strike="noStrike" cap="none" normalizeH="0" baseline="0" dirty="0" smtClean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kumimoji="0" lang="en-US" sz="1800" b="0" i="0" u="none" strike="noStrike" cap="none" normalizeH="0" baseline="0" dirty="0" smtClean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Arial" charset="0"/>
                                </a:rPr>
                                <m:t>sin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kumimoji="0" lang="en-US" sz="1800" b="0" i="1" u="none" strike="noStrike" cap="none" normalizeH="0" baseline="0" dirty="0" smtClean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cs typeface="Arial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1800" b="0" i="1" u="none" strike="noStrike" cap="none" normalizeH="0" baseline="0" dirty="0" smtClean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charset="0"/>
                                    </a:rPr>
                                    <m:t>𝜋</m:t>
                                  </m:r>
                                  <m:r>
                                    <a:rPr kumimoji="0" lang="en-US" sz="1800" b="0" i="1" u="none" strike="noStrike" cap="none" normalizeH="0" baseline="0" dirty="0" smtClean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charset="0"/>
                                    </a:rPr>
                                    <m:t>𝑢</m:t>
                                  </m:r>
                                </m:e>
                              </m:d>
                            </m:e>
                          </m:func>
                        </m:num>
                        <m:den>
                          <m:r>
                            <a:rPr kumimoji="0" lang="en-US" sz="1800" b="0" i="1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charset="0"/>
                            </a:rPr>
                            <m:t>𝜋</m:t>
                          </m:r>
                          <m:r>
                            <a:rPr kumimoji="0" lang="en-US" sz="1800" b="0" i="1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charset="0"/>
                            </a:rPr>
                            <m:t>𝑢</m:t>
                          </m:r>
                        </m:den>
                      </m:f>
                    </m:oMath>
                  </m:oMathPara>
                </a14:m>
                <a:endParaRPr kumimoji="0" lang="en-US" sz="1800" b="0" i="0" u="none" strike="noStrike" cap="none" normalizeH="0" baseline="0" dirty="0">
                  <a:ln>
                    <a:noFill/>
                  </a:ln>
                  <a:solidFill>
                    <a:srgbClr val="7030A0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80D387FF-7F5D-A944-BCD3-E38C1F1B018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759337" y="1695450"/>
                <a:ext cx="1994263" cy="590550"/>
              </a:xfrm>
              <a:prstGeom prst="rect">
                <a:avLst/>
              </a:prstGeom>
              <a:blipFill>
                <a:blip r:embed="rId4"/>
                <a:stretch>
                  <a:fillRect b="-6122"/>
                </a:stretch>
              </a:blip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F61C92A8-500D-E149-A711-FF546027BB7E}"/>
              </a:ext>
            </a:extLst>
          </p:cNvPr>
          <p:cNvSpPr/>
          <p:nvPr/>
        </p:nvSpPr>
        <p:spPr bwMode="auto">
          <a:xfrm>
            <a:off x="5641848" y="2313432"/>
            <a:ext cx="228600" cy="2286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029A621-92DF-1C43-B26F-2B7FB9651906}"/>
              </a:ext>
            </a:extLst>
          </p:cNvPr>
          <p:cNvSpPr/>
          <p:nvPr/>
        </p:nvSpPr>
        <p:spPr bwMode="auto">
          <a:xfrm>
            <a:off x="8953500" y="2343150"/>
            <a:ext cx="228600" cy="2286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20FD118-B821-E44F-BCF3-BDC47158DE2A}"/>
              </a:ext>
            </a:extLst>
          </p:cNvPr>
          <p:cNvSpPr/>
          <p:nvPr/>
        </p:nvSpPr>
        <p:spPr bwMode="auto">
          <a:xfrm>
            <a:off x="5672486" y="3776472"/>
            <a:ext cx="228600" cy="2286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18FDDDB-0F80-5341-93F6-508837CAA381}"/>
              </a:ext>
            </a:extLst>
          </p:cNvPr>
          <p:cNvSpPr/>
          <p:nvPr/>
        </p:nvSpPr>
        <p:spPr bwMode="auto">
          <a:xfrm>
            <a:off x="8966563" y="3776472"/>
            <a:ext cx="228600" cy="2286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A6D947B-0273-2440-B94F-402F936D7C25}"/>
                  </a:ext>
                </a:extLst>
              </p:cNvPr>
              <p:cNvSpPr txBox="1"/>
              <p:nvPr/>
            </p:nvSpPr>
            <p:spPr>
              <a:xfrm>
                <a:off x="4419600" y="2645645"/>
                <a:ext cx="36869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18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.5</m:t>
                      </m:r>
                    </m:oMath>
                  </m:oMathPara>
                </a14:m>
                <a:endParaRPr lang="en-US" sz="1800" dirty="0">
                  <a:solidFill>
                    <a:srgbClr val="7030A0"/>
                  </a:solidFill>
                </a:endParaRP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A6D947B-0273-2440-B94F-402F936D7C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9600" y="2645645"/>
                <a:ext cx="368691" cy="276999"/>
              </a:xfrm>
              <a:prstGeom prst="rect">
                <a:avLst/>
              </a:prstGeom>
              <a:blipFill>
                <a:blip r:embed="rId5"/>
                <a:stretch>
                  <a:fillRect l="-13793" r="-17241" b="-181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E83DC76-1432-4D48-8F1A-5BB13A91ABAC}"/>
                  </a:ext>
                </a:extLst>
              </p:cNvPr>
              <p:cNvSpPr txBox="1"/>
              <p:nvPr/>
            </p:nvSpPr>
            <p:spPr>
              <a:xfrm>
                <a:off x="3801585" y="2648668"/>
                <a:ext cx="54181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80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18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.5</m:t>
                      </m:r>
                    </m:oMath>
                  </m:oMathPara>
                </a14:m>
                <a:endParaRPr lang="en-US" sz="1800" dirty="0">
                  <a:solidFill>
                    <a:srgbClr val="7030A0"/>
                  </a:solidFill>
                </a:endParaRPr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E83DC76-1432-4D48-8F1A-5BB13A91AB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1585" y="2648668"/>
                <a:ext cx="541815" cy="276999"/>
              </a:xfrm>
              <a:prstGeom prst="rect">
                <a:avLst/>
              </a:prstGeom>
              <a:blipFill>
                <a:blip r:embed="rId6"/>
                <a:stretch>
                  <a:fillRect l="-2273" r="-9091" b="-13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574487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06087B40-07AF-C442-84D5-270939F2A332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Important Fourier transform pairs</a:t>
            </a:r>
          </a:p>
        </p:txBody>
      </p:sp>
      <p:pic>
        <p:nvPicPr>
          <p:cNvPr id="45059" name="Picture 3" descr="space-freq">
            <a:extLst>
              <a:ext uri="{FF2B5EF4-FFF2-40B4-BE49-F238E27FC236}">
                <a16:creationId xmlns:a16="http://schemas.microsoft.com/office/drawing/2014/main" id="{9A1ECF3D-D193-F04C-B2A8-5A924E15CDD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55" b="29048"/>
          <a:stretch/>
        </p:blipFill>
        <p:spPr bwMode="auto">
          <a:xfrm>
            <a:off x="3124200" y="1808202"/>
            <a:ext cx="5943600" cy="2687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B00013FF-E7CF-0241-8BB7-7235106B5C69}"/>
                  </a:ext>
                </a:extLst>
              </p:cNvPr>
              <p:cNvSpPr/>
              <p:nvPr/>
            </p:nvSpPr>
            <p:spPr bwMode="auto">
              <a:xfrm>
                <a:off x="4419600" y="1714500"/>
                <a:ext cx="1219200" cy="419100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mbria Math" panose="02040503050406030204" pitchFamily="18" charset="0"/>
                          <a:cs typeface="Arial" charset="0"/>
                        </a:rPr>
                        <m:t>box</m:t>
                      </m:r>
                      <m:r>
                        <a:rPr kumimoji="0" 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mbria Math" panose="02040503050406030204" pitchFamily="18" charset="0"/>
                          <a:cs typeface="Arial" charset="0"/>
                        </a:rPr>
                        <m:t>(</m:t>
                      </m:r>
                      <m:r>
                        <a:rPr kumimoji="0" 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mbria Math" panose="02040503050406030204" pitchFamily="18" charset="0"/>
                          <a:cs typeface="Arial" charset="0"/>
                        </a:rPr>
                        <m:t>𝑡</m:t>
                      </m:r>
                      <m:r>
                        <a:rPr kumimoji="0" 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mbria Math" panose="02040503050406030204" pitchFamily="18" charset="0"/>
                          <a:cs typeface="Arial" charset="0"/>
                        </a:rPr>
                        <m:t>)</m:t>
                      </m:r>
                    </m:oMath>
                  </m:oMathPara>
                </a14:m>
                <a:endParaRPr kumimoji="0" lang="en-US" sz="1800" b="0" i="0" u="none" strike="noStrike" cap="none" normalizeH="0" baseline="0" dirty="0">
                  <a:ln>
                    <a:noFill/>
                  </a:ln>
                  <a:solidFill>
                    <a:srgbClr val="7030A0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B00013FF-E7CF-0241-8BB7-7235106B5C6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19600" y="1714500"/>
                <a:ext cx="1219200" cy="4191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>
            <a:extLst>
              <a:ext uri="{FF2B5EF4-FFF2-40B4-BE49-F238E27FC236}">
                <a16:creationId xmlns:a16="http://schemas.microsoft.com/office/drawing/2014/main" id="{8FDF2518-754E-1C49-B8E3-F5C370A24487}"/>
              </a:ext>
            </a:extLst>
          </p:cNvPr>
          <p:cNvSpPr/>
          <p:nvPr/>
        </p:nvSpPr>
        <p:spPr bwMode="auto">
          <a:xfrm>
            <a:off x="9080863" y="1905000"/>
            <a:ext cx="609600" cy="2286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80D387FF-7F5D-A944-BCD3-E38C1F1B018A}"/>
                  </a:ext>
                </a:extLst>
              </p:cNvPr>
              <p:cNvSpPr/>
              <p:nvPr/>
            </p:nvSpPr>
            <p:spPr bwMode="auto">
              <a:xfrm>
                <a:off x="7759337" y="1695450"/>
                <a:ext cx="1994263" cy="590550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mbria Math" panose="02040503050406030204" pitchFamily="18" charset="0"/>
                          <a:cs typeface="Arial" charset="0"/>
                        </a:rPr>
                        <m:t>sinc</m:t>
                      </m:r>
                      <m:d>
                        <m:dPr>
                          <m:ctrlPr>
                            <a:rPr kumimoji="0" lang="en-US" sz="1800" b="0" i="1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dPr>
                        <m:e>
                          <m:r>
                            <a:rPr kumimoji="0" lang="en-US" sz="1800" b="0" i="1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latin typeface="Cambria Math" panose="02040503050406030204" pitchFamily="18" charset="0"/>
                              <a:cs typeface="Arial" charset="0"/>
                            </a:rPr>
                            <m:t>𝑢</m:t>
                          </m:r>
                        </m:e>
                      </m:d>
                      <m:r>
                        <a:rPr kumimoji="0" 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mbria Math" panose="02040503050406030204" pitchFamily="18" charset="0"/>
                          <a:cs typeface="Arial" charset="0"/>
                        </a:rPr>
                        <m:t>=</m:t>
                      </m:r>
                      <m:f>
                        <m:fPr>
                          <m:ctrlPr>
                            <a:rPr kumimoji="0" lang="en-US" sz="1800" b="0" i="1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kumimoji="0" lang="en-US" sz="1800" b="0" i="1" u="none" strike="noStrike" cap="none" normalizeH="0" baseline="0" dirty="0" smtClean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kumimoji="0" lang="en-US" sz="1800" b="0" i="0" u="none" strike="noStrike" cap="none" normalizeH="0" baseline="0" dirty="0" smtClean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Arial" charset="0"/>
                                </a:rPr>
                                <m:t>sin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kumimoji="0" lang="en-US" sz="1800" b="0" i="1" u="none" strike="noStrike" cap="none" normalizeH="0" baseline="0" dirty="0" smtClean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cs typeface="Arial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1800" b="0" i="1" u="none" strike="noStrike" cap="none" normalizeH="0" baseline="0" dirty="0" smtClean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charset="0"/>
                                    </a:rPr>
                                    <m:t>𝜋</m:t>
                                  </m:r>
                                  <m:r>
                                    <a:rPr kumimoji="0" lang="en-US" sz="1800" b="0" i="1" u="none" strike="noStrike" cap="none" normalizeH="0" baseline="0" dirty="0" smtClean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charset="0"/>
                                    </a:rPr>
                                    <m:t>𝑢</m:t>
                                  </m:r>
                                </m:e>
                              </m:d>
                            </m:e>
                          </m:func>
                        </m:num>
                        <m:den>
                          <m:r>
                            <a:rPr kumimoji="0" lang="en-US" sz="1800" b="0" i="1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charset="0"/>
                            </a:rPr>
                            <m:t>𝜋</m:t>
                          </m:r>
                          <m:r>
                            <a:rPr kumimoji="0" lang="en-US" sz="1800" b="0" i="1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charset="0"/>
                            </a:rPr>
                            <m:t>𝑢</m:t>
                          </m:r>
                        </m:den>
                      </m:f>
                    </m:oMath>
                  </m:oMathPara>
                </a14:m>
                <a:endParaRPr kumimoji="0" lang="en-US" sz="1800" b="0" i="0" u="none" strike="noStrike" cap="none" normalizeH="0" baseline="0" dirty="0">
                  <a:ln>
                    <a:noFill/>
                  </a:ln>
                  <a:solidFill>
                    <a:srgbClr val="7030A0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80D387FF-7F5D-A944-BCD3-E38C1F1B018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759337" y="1695450"/>
                <a:ext cx="1994263" cy="590550"/>
              </a:xfrm>
              <a:prstGeom prst="rect">
                <a:avLst/>
              </a:prstGeom>
              <a:blipFill>
                <a:blip r:embed="rId4"/>
                <a:stretch>
                  <a:fillRect b="-4167"/>
                </a:stretch>
              </a:blip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F61C92A8-500D-E149-A711-FF546027BB7E}"/>
              </a:ext>
            </a:extLst>
          </p:cNvPr>
          <p:cNvSpPr/>
          <p:nvPr/>
        </p:nvSpPr>
        <p:spPr bwMode="auto">
          <a:xfrm>
            <a:off x="5641848" y="2313432"/>
            <a:ext cx="228600" cy="2286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A0CDA553-9E72-C84F-A206-BC3FA957AF52}"/>
                  </a:ext>
                </a:extLst>
              </p:cNvPr>
              <p:cNvSpPr/>
              <p:nvPr/>
            </p:nvSpPr>
            <p:spPr>
              <a:xfrm>
                <a:off x="4495800" y="3266932"/>
                <a:ext cx="1405286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80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800" b="0" i="0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gauss</m:t>
                          </m:r>
                        </m:fName>
                        <m:e>
                          <m:d>
                            <m:dPr>
                              <m:ctrlPr>
                                <a:rPr lang="en-US" sz="1800" i="1" dirty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dPr>
                            <m:e>
                              <m:r>
                                <a:rPr lang="en-US" sz="1800" b="0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𝑡</m:t>
                              </m:r>
                              <m:r>
                                <a:rPr lang="en-US" sz="1800" b="0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;</m:t>
                              </m:r>
                              <m:r>
                                <a:rPr lang="en-US" sz="1800" b="0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charset="0"/>
                                </a:rPr>
                                <m:t>𝜎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18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A0CDA553-9E72-C84F-A206-BC3FA957AF5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5800" y="3266932"/>
                <a:ext cx="1405286" cy="369332"/>
              </a:xfrm>
              <a:prstGeom prst="rect">
                <a:avLst/>
              </a:prstGeom>
              <a:blipFill>
                <a:blip r:embed="rId5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12">
            <a:extLst>
              <a:ext uri="{FF2B5EF4-FFF2-40B4-BE49-F238E27FC236}">
                <a16:creationId xmlns:a16="http://schemas.microsoft.com/office/drawing/2014/main" id="{4029A621-92DF-1C43-B26F-2B7FB9651906}"/>
              </a:ext>
            </a:extLst>
          </p:cNvPr>
          <p:cNvSpPr/>
          <p:nvPr/>
        </p:nvSpPr>
        <p:spPr bwMode="auto">
          <a:xfrm>
            <a:off x="8953500" y="2343150"/>
            <a:ext cx="228600" cy="2286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20FD118-B821-E44F-BCF3-BDC47158DE2A}"/>
              </a:ext>
            </a:extLst>
          </p:cNvPr>
          <p:cNvSpPr/>
          <p:nvPr/>
        </p:nvSpPr>
        <p:spPr bwMode="auto">
          <a:xfrm>
            <a:off x="5672486" y="3776472"/>
            <a:ext cx="228600" cy="2286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18FDDDB-0F80-5341-93F6-508837CAA381}"/>
              </a:ext>
            </a:extLst>
          </p:cNvPr>
          <p:cNvSpPr/>
          <p:nvPr/>
        </p:nvSpPr>
        <p:spPr bwMode="auto">
          <a:xfrm>
            <a:off x="8966563" y="3776472"/>
            <a:ext cx="228600" cy="2286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4478C825-3C9F-9D45-BF96-DCEEE3F19D29}"/>
                  </a:ext>
                </a:extLst>
              </p:cNvPr>
              <p:cNvSpPr/>
              <p:nvPr/>
            </p:nvSpPr>
            <p:spPr>
              <a:xfrm>
                <a:off x="7772400" y="3124200"/>
                <a:ext cx="1405286" cy="61863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80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800" b="0" i="0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gauss</m:t>
                          </m:r>
                        </m:fName>
                        <m:e>
                          <m:d>
                            <m:dPr>
                              <m:ctrlPr>
                                <a:rPr lang="en-US" sz="1800" i="1" dirty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dPr>
                            <m:e>
                              <m:r>
                                <a:rPr lang="en-US" sz="1800" b="0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𝑢</m:t>
                              </m:r>
                              <m:r>
                                <a:rPr lang="en-US" sz="1800" b="0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;</m:t>
                              </m:r>
                              <m:f>
                                <m:fPr>
                                  <m:ctrlPr>
                                    <a:rPr lang="en-US" sz="1800" b="0" i="1" dirty="0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cs typeface="Arial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b="0" i="1" dirty="0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cs typeface="Arial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800" b="0" i="1" dirty="0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charset="0"/>
                                    </a:rPr>
                                    <m:t>𝜎</m:t>
                                  </m:r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US" sz="18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4478C825-3C9F-9D45-BF96-DCEEE3F19D2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2400" y="3124200"/>
                <a:ext cx="1405286" cy="61863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A6D947B-0273-2440-B94F-402F936D7C25}"/>
                  </a:ext>
                </a:extLst>
              </p:cNvPr>
              <p:cNvSpPr txBox="1"/>
              <p:nvPr/>
            </p:nvSpPr>
            <p:spPr>
              <a:xfrm>
                <a:off x="4419600" y="2645645"/>
                <a:ext cx="36869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18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.5</m:t>
                      </m:r>
                    </m:oMath>
                  </m:oMathPara>
                </a14:m>
                <a:endParaRPr lang="en-US" sz="18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A6D947B-0273-2440-B94F-402F936D7C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9600" y="2645645"/>
                <a:ext cx="368691" cy="276999"/>
              </a:xfrm>
              <a:prstGeom prst="rect">
                <a:avLst/>
              </a:prstGeom>
              <a:blipFill>
                <a:blip r:embed="rId7"/>
                <a:stretch>
                  <a:fillRect l="-13793" r="-13793" b="-13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E83DC76-1432-4D48-8F1A-5BB13A91ABAC}"/>
                  </a:ext>
                </a:extLst>
              </p:cNvPr>
              <p:cNvSpPr txBox="1"/>
              <p:nvPr/>
            </p:nvSpPr>
            <p:spPr>
              <a:xfrm>
                <a:off x="3801585" y="2648668"/>
                <a:ext cx="54181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80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18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.5</m:t>
                      </m:r>
                    </m:oMath>
                  </m:oMathPara>
                </a14:m>
                <a:endParaRPr lang="en-US" sz="18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E83DC76-1432-4D48-8F1A-5BB13A91AB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1585" y="2648668"/>
                <a:ext cx="541815" cy="276999"/>
              </a:xfrm>
              <a:prstGeom prst="rect">
                <a:avLst/>
              </a:prstGeom>
              <a:blipFill>
                <a:blip r:embed="rId8"/>
                <a:stretch>
                  <a:fillRect r="-9091" b="-1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03033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06087B40-07AF-C442-84D5-270939F2A332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Important Fourier transform pairs</a:t>
            </a:r>
          </a:p>
        </p:txBody>
      </p:sp>
      <p:pic>
        <p:nvPicPr>
          <p:cNvPr id="45059" name="Picture 3" descr="space-freq">
            <a:extLst>
              <a:ext uri="{FF2B5EF4-FFF2-40B4-BE49-F238E27FC236}">
                <a16:creationId xmlns:a16="http://schemas.microsoft.com/office/drawing/2014/main" id="{9A1ECF3D-D193-F04C-B2A8-5A924E15CDD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55" b="29048"/>
          <a:stretch/>
        </p:blipFill>
        <p:spPr bwMode="auto">
          <a:xfrm>
            <a:off x="3124200" y="1808202"/>
            <a:ext cx="5943600" cy="2687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B00013FF-E7CF-0241-8BB7-7235106B5C69}"/>
                  </a:ext>
                </a:extLst>
              </p:cNvPr>
              <p:cNvSpPr/>
              <p:nvPr/>
            </p:nvSpPr>
            <p:spPr bwMode="auto">
              <a:xfrm>
                <a:off x="4419600" y="1714500"/>
                <a:ext cx="1219200" cy="419100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mbria Math" panose="02040503050406030204" pitchFamily="18" charset="0"/>
                          <a:cs typeface="Arial" charset="0"/>
                        </a:rPr>
                        <m:t>box</m:t>
                      </m:r>
                      <m:r>
                        <a:rPr kumimoji="0" 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mbria Math" panose="02040503050406030204" pitchFamily="18" charset="0"/>
                          <a:cs typeface="Arial" charset="0"/>
                        </a:rPr>
                        <m:t>(</m:t>
                      </m:r>
                      <m:r>
                        <a:rPr kumimoji="0" 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mbria Math" panose="02040503050406030204" pitchFamily="18" charset="0"/>
                          <a:cs typeface="Arial" charset="0"/>
                        </a:rPr>
                        <m:t>𝑡</m:t>
                      </m:r>
                      <m:r>
                        <a:rPr kumimoji="0" 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mbria Math" panose="02040503050406030204" pitchFamily="18" charset="0"/>
                          <a:cs typeface="Arial" charset="0"/>
                        </a:rPr>
                        <m:t>)</m:t>
                      </m:r>
                    </m:oMath>
                  </m:oMathPara>
                </a14:m>
                <a:endParaRPr kumimoji="0" lang="en-US" sz="1800" b="0" i="0" u="none" strike="noStrike" cap="none" normalizeH="0" baseline="0" dirty="0">
                  <a:ln>
                    <a:noFill/>
                  </a:ln>
                  <a:solidFill>
                    <a:srgbClr val="7030A0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B00013FF-E7CF-0241-8BB7-7235106B5C6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19600" y="1714500"/>
                <a:ext cx="1219200" cy="4191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>
            <a:extLst>
              <a:ext uri="{FF2B5EF4-FFF2-40B4-BE49-F238E27FC236}">
                <a16:creationId xmlns:a16="http://schemas.microsoft.com/office/drawing/2014/main" id="{8FDF2518-754E-1C49-B8E3-F5C370A24487}"/>
              </a:ext>
            </a:extLst>
          </p:cNvPr>
          <p:cNvSpPr/>
          <p:nvPr/>
        </p:nvSpPr>
        <p:spPr bwMode="auto">
          <a:xfrm>
            <a:off x="9080863" y="1905000"/>
            <a:ext cx="609600" cy="2286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80D387FF-7F5D-A944-BCD3-E38C1F1B018A}"/>
                  </a:ext>
                </a:extLst>
              </p:cNvPr>
              <p:cNvSpPr/>
              <p:nvPr/>
            </p:nvSpPr>
            <p:spPr bwMode="auto">
              <a:xfrm>
                <a:off x="7759337" y="1695450"/>
                <a:ext cx="1994263" cy="590550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mbria Math" panose="02040503050406030204" pitchFamily="18" charset="0"/>
                          <a:cs typeface="Arial" charset="0"/>
                        </a:rPr>
                        <m:t>sinc</m:t>
                      </m:r>
                      <m:d>
                        <m:dPr>
                          <m:ctrlPr>
                            <a:rPr kumimoji="0" lang="en-US" sz="1800" b="0" i="1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dPr>
                        <m:e>
                          <m:r>
                            <a:rPr kumimoji="0" lang="en-US" sz="1800" b="0" i="1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latin typeface="Cambria Math" panose="02040503050406030204" pitchFamily="18" charset="0"/>
                              <a:cs typeface="Arial" charset="0"/>
                            </a:rPr>
                            <m:t>𝑢</m:t>
                          </m:r>
                        </m:e>
                      </m:d>
                      <m:r>
                        <a:rPr kumimoji="0" 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mbria Math" panose="02040503050406030204" pitchFamily="18" charset="0"/>
                          <a:cs typeface="Arial" charset="0"/>
                        </a:rPr>
                        <m:t>=</m:t>
                      </m:r>
                      <m:f>
                        <m:fPr>
                          <m:ctrlPr>
                            <a:rPr kumimoji="0" lang="en-US" sz="1800" b="0" i="1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kumimoji="0" lang="en-US" sz="1800" b="0" i="1" u="none" strike="noStrike" cap="none" normalizeH="0" baseline="0" dirty="0" smtClean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kumimoji="0" lang="en-US" sz="1800" b="0" i="0" u="none" strike="noStrike" cap="none" normalizeH="0" baseline="0" dirty="0" smtClean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Arial" charset="0"/>
                                </a:rPr>
                                <m:t>sin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kumimoji="0" lang="en-US" sz="1800" b="0" i="1" u="none" strike="noStrike" cap="none" normalizeH="0" baseline="0" dirty="0" smtClean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cs typeface="Arial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1800" b="0" i="1" u="none" strike="noStrike" cap="none" normalizeH="0" baseline="0" dirty="0" smtClean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charset="0"/>
                                    </a:rPr>
                                    <m:t>𝜋</m:t>
                                  </m:r>
                                  <m:r>
                                    <a:rPr kumimoji="0" lang="en-US" sz="1800" b="0" i="1" u="none" strike="noStrike" cap="none" normalizeH="0" baseline="0" dirty="0" smtClean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charset="0"/>
                                    </a:rPr>
                                    <m:t>𝑢</m:t>
                                  </m:r>
                                </m:e>
                              </m:d>
                            </m:e>
                          </m:func>
                        </m:num>
                        <m:den>
                          <m:r>
                            <a:rPr kumimoji="0" lang="en-US" sz="1800" b="0" i="1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charset="0"/>
                            </a:rPr>
                            <m:t>𝜋</m:t>
                          </m:r>
                          <m:r>
                            <a:rPr kumimoji="0" lang="en-US" sz="1800" b="0" i="1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charset="0"/>
                            </a:rPr>
                            <m:t>𝑢</m:t>
                          </m:r>
                        </m:den>
                      </m:f>
                    </m:oMath>
                  </m:oMathPara>
                </a14:m>
                <a:endParaRPr kumimoji="0" lang="en-US" sz="1800" b="0" i="0" u="none" strike="noStrike" cap="none" normalizeH="0" baseline="0" dirty="0">
                  <a:ln>
                    <a:noFill/>
                  </a:ln>
                  <a:solidFill>
                    <a:srgbClr val="7030A0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80D387FF-7F5D-A944-BCD3-E38C1F1B018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759337" y="1695450"/>
                <a:ext cx="1994263" cy="590550"/>
              </a:xfrm>
              <a:prstGeom prst="rect">
                <a:avLst/>
              </a:prstGeom>
              <a:blipFill>
                <a:blip r:embed="rId4"/>
                <a:stretch>
                  <a:fillRect b="-4167"/>
                </a:stretch>
              </a:blip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F61C92A8-500D-E149-A711-FF546027BB7E}"/>
              </a:ext>
            </a:extLst>
          </p:cNvPr>
          <p:cNvSpPr/>
          <p:nvPr/>
        </p:nvSpPr>
        <p:spPr bwMode="auto">
          <a:xfrm>
            <a:off x="5641848" y="2313432"/>
            <a:ext cx="228600" cy="2286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A0CDA553-9E72-C84F-A206-BC3FA957AF52}"/>
                  </a:ext>
                </a:extLst>
              </p:cNvPr>
              <p:cNvSpPr/>
              <p:nvPr/>
            </p:nvSpPr>
            <p:spPr>
              <a:xfrm>
                <a:off x="4495800" y="3266932"/>
                <a:ext cx="1405286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80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800" b="0" i="0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gauss</m:t>
                          </m:r>
                        </m:fName>
                        <m:e>
                          <m:d>
                            <m:dPr>
                              <m:ctrlPr>
                                <a:rPr lang="en-US" sz="1800" i="1" dirty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dPr>
                            <m:e>
                              <m:r>
                                <a:rPr lang="en-US" sz="1800" b="0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𝑡</m:t>
                              </m:r>
                              <m:r>
                                <a:rPr lang="en-US" sz="1800" b="0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;</m:t>
                              </m:r>
                              <m:r>
                                <a:rPr lang="en-US" sz="1800" b="0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charset="0"/>
                                </a:rPr>
                                <m:t>𝜎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18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A0CDA553-9E72-C84F-A206-BC3FA957AF5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5800" y="3266932"/>
                <a:ext cx="1405286" cy="369332"/>
              </a:xfrm>
              <a:prstGeom prst="rect">
                <a:avLst/>
              </a:prstGeom>
              <a:blipFill>
                <a:blip r:embed="rId5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12">
            <a:extLst>
              <a:ext uri="{FF2B5EF4-FFF2-40B4-BE49-F238E27FC236}">
                <a16:creationId xmlns:a16="http://schemas.microsoft.com/office/drawing/2014/main" id="{4029A621-92DF-1C43-B26F-2B7FB9651906}"/>
              </a:ext>
            </a:extLst>
          </p:cNvPr>
          <p:cNvSpPr/>
          <p:nvPr/>
        </p:nvSpPr>
        <p:spPr bwMode="auto">
          <a:xfrm>
            <a:off x="8953500" y="2343150"/>
            <a:ext cx="228600" cy="2286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20FD118-B821-E44F-BCF3-BDC47158DE2A}"/>
              </a:ext>
            </a:extLst>
          </p:cNvPr>
          <p:cNvSpPr/>
          <p:nvPr/>
        </p:nvSpPr>
        <p:spPr bwMode="auto">
          <a:xfrm>
            <a:off x="5672486" y="3776472"/>
            <a:ext cx="228600" cy="2286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18FDDDB-0F80-5341-93F6-508837CAA381}"/>
              </a:ext>
            </a:extLst>
          </p:cNvPr>
          <p:cNvSpPr/>
          <p:nvPr/>
        </p:nvSpPr>
        <p:spPr bwMode="auto">
          <a:xfrm>
            <a:off x="8966563" y="3776472"/>
            <a:ext cx="228600" cy="2286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4478C825-3C9F-9D45-BF96-DCEEE3F19D29}"/>
                  </a:ext>
                </a:extLst>
              </p:cNvPr>
              <p:cNvSpPr/>
              <p:nvPr/>
            </p:nvSpPr>
            <p:spPr>
              <a:xfrm>
                <a:off x="7772400" y="3124200"/>
                <a:ext cx="1405286" cy="61863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80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800" b="0" i="0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gauss</m:t>
                          </m:r>
                        </m:fName>
                        <m:e>
                          <m:d>
                            <m:dPr>
                              <m:ctrlPr>
                                <a:rPr lang="en-US" sz="1800" i="1" dirty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dPr>
                            <m:e>
                              <m:r>
                                <a:rPr lang="en-US" sz="1800" b="0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𝑢</m:t>
                              </m:r>
                              <m:r>
                                <a:rPr lang="en-US" sz="1800" b="0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;</m:t>
                              </m:r>
                              <m:f>
                                <m:fPr>
                                  <m:ctrlPr>
                                    <a:rPr lang="en-US" sz="1800" b="0" i="1" dirty="0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cs typeface="Arial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b="0" i="1" dirty="0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cs typeface="Arial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800" b="0" i="1" dirty="0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charset="0"/>
                                    </a:rPr>
                                    <m:t>𝜎</m:t>
                                  </m:r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US" sz="18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4478C825-3C9F-9D45-BF96-DCEEE3F19D2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2400" y="3124200"/>
                <a:ext cx="1405286" cy="61863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A6D947B-0273-2440-B94F-402F936D7C25}"/>
                  </a:ext>
                </a:extLst>
              </p:cNvPr>
              <p:cNvSpPr txBox="1"/>
              <p:nvPr/>
            </p:nvSpPr>
            <p:spPr>
              <a:xfrm>
                <a:off x="4419600" y="2645645"/>
                <a:ext cx="36869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18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.5</m:t>
                      </m:r>
                    </m:oMath>
                  </m:oMathPara>
                </a14:m>
                <a:endParaRPr lang="en-US" sz="18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A6D947B-0273-2440-B94F-402F936D7C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9600" y="2645645"/>
                <a:ext cx="368691" cy="276999"/>
              </a:xfrm>
              <a:prstGeom prst="rect">
                <a:avLst/>
              </a:prstGeom>
              <a:blipFill>
                <a:blip r:embed="rId7"/>
                <a:stretch>
                  <a:fillRect l="-13793" r="-13793" b="-13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E83DC76-1432-4D48-8F1A-5BB13A91ABAC}"/>
                  </a:ext>
                </a:extLst>
              </p:cNvPr>
              <p:cNvSpPr txBox="1"/>
              <p:nvPr/>
            </p:nvSpPr>
            <p:spPr>
              <a:xfrm>
                <a:off x="3801585" y="2648668"/>
                <a:ext cx="54181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80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18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.5</m:t>
                      </m:r>
                    </m:oMath>
                  </m:oMathPara>
                </a14:m>
                <a:endParaRPr lang="en-US" sz="18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E83DC76-1432-4D48-8F1A-5BB13A91AB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1585" y="2648668"/>
                <a:ext cx="541815" cy="276999"/>
              </a:xfrm>
              <a:prstGeom prst="rect">
                <a:avLst/>
              </a:prstGeom>
              <a:blipFill>
                <a:blip r:embed="rId8"/>
                <a:stretch>
                  <a:fillRect r="-9091" b="-1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41F6814E-3894-7C40-BD7C-297CF280CCB4}"/>
              </a:ext>
            </a:extLst>
          </p:cNvPr>
          <p:cNvCxnSpPr/>
          <p:nvPr/>
        </p:nvCxnSpPr>
        <p:spPr bwMode="auto">
          <a:xfrm>
            <a:off x="3124200" y="5486400"/>
            <a:ext cx="266700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/>
          </a:ln>
          <a:effectLst/>
        </p:spPr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6CAF3AB0-92B7-104E-B6E7-E14C902D6CB6}"/>
              </a:ext>
            </a:extLst>
          </p:cNvPr>
          <p:cNvCxnSpPr>
            <a:cxnSpLocks/>
          </p:cNvCxnSpPr>
          <p:nvPr/>
        </p:nvCxnSpPr>
        <p:spPr bwMode="auto">
          <a:xfrm flipV="1">
            <a:off x="4410783" y="4876800"/>
            <a:ext cx="0" cy="12192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/>
          </a:ln>
          <a:effectLst/>
        </p:spPr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B2384254-5428-1647-8D32-B87B9902BE83}"/>
              </a:ext>
            </a:extLst>
          </p:cNvPr>
          <p:cNvCxnSpPr/>
          <p:nvPr/>
        </p:nvCxnSpPr>
        <p:spPr bwMode="auto">
          <a:xfrm>
            <a:off x="3124200" y="5105400"/>
            <a:ext cx="2667000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7D7612B1-DE35-F348-AA84-D8015593B6BB}"/>
                  </a:ext>
                </a:extLst>
              </p:cNvPr>
              <p:cNvSpPr/>
              <p:nvPr/>
            </p:nvSpPr>
            <p:spPr>
              <a:xfrm>
                <a:off x="4572000" y="4603403"/>
                <a:ext cx="110036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𝑓</m:t>
                      </m:r>
                      <m:d>
                        <m:dPr>
                          <m:ctrlPr>
                            <a:rPr lang="en-US" sz="18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dPr>
                        <m:e>
                          <m:r>
                            <a:rPr lang="en-US" sz="18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𝑡</m:t>
                          </m:r>
                        </m:e>
                      </m:d>
                      <m:r>
                        <a:rPr lang="en-US" sz="1800" b="0" i="0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=1</m:t>
                      </m:r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7D7612B1-DE35-F348-AA84-D8015593B6B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603403"/>
                <a:ext cx="1100366" cy="369332"/>
              </a:xfrm>
              <a:prstGeom prst="rect">
                <a:avLst/>
              </a:prstGeom>
              <a:blipFill>
                <a:blip r:embed="rId9"/>
                <a:stretch>
                  <a:fillRect b="-129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99C25BBD-6E3B-1945-B75A-91C4C1625C83}"/>
              </a:ext>
            </a:extLst>
          </p:cNvPr>
          <p:cNvCxnSpPr/>
          <p:nvPr/>
        </p:nvCxnSpPr>
        <p:spPr bwMode="auto">
          <a:xfrm>
            <a:off x="6373217" y="5486400"/>
            <a:ext cx="2667000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/>
          </a:ln>
          <a:effectLst/>
        </p:spPr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16832354-801F-D442-968A-6274094153DA}"/>
              </a:ext>
            </a:extLst>
          </p:cNvPr>
          <p:cNvCxnSpPr>
            <a:cxnSpLocks/>
          </p:cNvCxnSpPr>
          <p:nvPr/>
        </p:nvCxnSpPr>
        <p:spPr bwMode="auto">
          <a:xfrm flipV="1">
            <a:off x="7659800" y="4876800"/>
            <a:ext cx="0" cy="12192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3FEBE392-740C-FF49-8930-380CC7EF701B}"/>
                  </a:ext>
                </a:extLst>
              </p:cNvPr>
              <p:cNvSpPr/>
              <p:nvPr/>
            </p:nvSpPr>
            <p:spPr>
              <a:xfrm>
                <a:off x="7620000" y="4636633"/>
                <a:ext cx="207697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1800" b="0" i="0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charset="0"/>
                        </a:rPr>
                        <m:t>unit</m:t>
                      </m:r>
                      <m:r>
                        <a:rPr lang="en-US" sz="1800" b="0" i="0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800" b="0" i="0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charset="0"/>
                        </a:rPr>
                        <m:t>impulse</m:t>
                      </m:r>
                      <m:r>
                        <a:rPr lang="en-US" sz="18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charset="0"/>
                        </a:rPr>
                        <m:t> </m:t>
                      </m:r>
                      <m:r>
                        <a:rPr lang="en-US" sz="18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charset="0"/>
                        </a:rPr>
                        <m:t>𝛿</m:t>
                      </m:r>
                      <m:d>
                        <m:dPr>
                          <m:ctrlPr>
                            <a:rPr lang="en-US" sz="18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dPr>
                        <m:e>
                          <m:r>
                            <a:rPr lang="en-US" sz="18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𝑢</m:t>
                          </m:r>
                        </m:e>
                      </m:d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3FEBE392-740C-FF49-8930-380CC7EF701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00" y="4636633"/>
                <a:ext cx="2076979" cy="369332"/>
              </a:xfrm>
              <a:prstGeom prst="rect">
                <a:avLst/>
              </a:prstGeom>
              <a:blipFill>
                <a:blip r:embed="rId10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373FA394-3BCC-2A4C-8788-4CE0F74780E5}"/>
              </a:ext>
            </a:extLst>
          </p:cNvPr>
          <p:cNvCxnSpPr>
            <a:cxnSpLocks/>
          </p:cNvCxnSpPr>
          <p:nvPr/>
        </p:nvCxnSpPr>
        <p:spPr bwMode="auto">
          <a:xfrm flipV="1">
            <a:off x="7665593" y="4876800"/>
            <a:ext cx="0" cy="60960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/>
          </a:ln>
          <a:effectLst/>
        </p:spPr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400BCD6B-D386-C249-B5A1-83CA4A4F7059}"/>
              </a:ext>
            </a:extLst>
          </p:cNvPr>
          <p:cNvSpPr txBox="1"/>
          <p:nvPr/>
        </p:nvSpPr>
        <p:spPr>
          <a:xfrm>
            <a:off x="1258778" y="6336167"/>
            <a:ext cx="9674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*The last one is formal since these functions don’t meet the mathematical requirements for FT</a:t>
            </a:r>
          </a:p>
        </p:txBody>
      </p:sp>
    </p:spTree>
    <p:extLst>
      <p:ext uri="{BB962C8B-B14F-4D97-AF65-F5344CB8AC3E}">
        <p14:creationId xmlns:p14="http://schemas.microsoft.com/office/powerpoint/2010/main" val="4774300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CBFB9-19F0-FD42-B94E-7A58B408B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12FC0B-AC16-1B44-80B6-F8F2464339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1D Fourier transform</a:t>
            </a:r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Definition and properties</a:t>
            </a:r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en-US" sz="2400" dirty="0"/>
              <a:t>Discrete Fourier transform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3229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F81F6-5F00-2141-AC75-EF7E4A1686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76200"/>
            <a:ext cx="10363200" cy="838200"/>
          </a:xfrm>
        </p:spPr>
        <p:txBody>
          <a:bodyPr/>
          <a:lstStyle/>
          <a:p>
            <a:r>
              <a:rPr lang="en-US" altLang="en-US" dirty="0"/>
              <a:t>Discrete Fourier transform (DFT)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E00C6E6-BE1B-8D47-8632-BA2DC49AA6F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85800" y="914400"/>
                <a:ext cx="10820400" cy="5257800"/>
              </a:xfrm>
            </p:spPr>
            <p:txBody>
              <a:bodyPr/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Now suppose our signal consists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dirty="0"/>
                  <a:t> samples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en-US" b="0" dirty="0">
                    <a:latin typeface="Cambria Math" panose="02040503050406030204" pitchFamily="18" charset="0"/>
                  </a:rPr>
                  <a:t>,</a:t>
                </a:r>
                <a:r>
                  <a:rPr lang="en-US" dirty="0">
                    <a:solidFill>
                      <a:srgbClr val="7030A0"/>
                    </a:solidFill>
                    <a:latin typeface="Cambria Math" panose="02040503050406030204" pitchFamily="18" charset="0"/>
                  </a:rPr>
                  <a:t> </a:t>
                </a:r>
                <a:br>
                  <a:rPr lang="en-US" i="1" dirty="0">
                    <a:solidFill>
                      <a:srgbClr val="7030A0"/>
                    </a:solidFill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a:rPr lang="en-US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=0,…, </m:t>
                    </m:r>
                    <m:r>
                      <a:rPr lang="en-US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endParaRPr lang="en-US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We can also discretize frequencies to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=0,…, </m:t>
                    </m:r>
                    <m:r>
                      <a:rPr lang="en-US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US" dirty="0"/>
                  <a:t> </a:t>
                </a:r>
                <a:br>
                  <a:rPr lang="en-US" dirty="0"/>
                </a:br>
                <a:r>
                  <a:rPr lang="en-US" dirty="0"/>
                  <a:t>(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/>
                  <a:t> cycles per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dirty="0"/>
                  <a:t> samples)</a:t>
                </a:r>
                <a:br>
                  <a:rPr lang="en-US" dirty="0"/>
                </a:br>
                <a:endParaRPr lang="en-US" dirty="0"/>
              </a:p>
              <a:p>
                <a:pPr marL="0" indent="0"/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E00C6E6-BE1B-8D47-8632-BA2DC49AA6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800" y="914400"/>
                <a:ext cx="10820400" cy="5257800"/>
              </a:xfrm>
              <a:blipFill>
                <a:blip r:embed="rId2"/>
                <a:stretch>
                  <a:fillRect l="-938" t="-16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3AB7EAC0-7764-9541-B574-BAE73354B317}"/>
              </a:ext>
            </a:extLst>
          </p:cNvPr>
          <p:cNvSpPr txBox="1"/>
          <p:nvPr/>
        </p:nvSpPr>
        <p:spPr>
          <a:xfrm>
            <a:off x="10643452" y="6399292"/>
            <a:ext cx="12682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hlinkClick r:id="rId3"/>
              </a:rPr>
              <a:t>Image source</a:t>
            </a:r>
            <a:endParaRPr lang="en-US" sz="14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55BF461-96C1-B149-B991-CF3F4E66B98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284" t="1692" r="51503" b="75075"/>
          <a:stretch/>
        </p:blipFill>
        <p:spPr>
          <a:xfrm>
            <a:off x="1416108" y="3280341"/>
            <a:ext cx="3962400" cy="304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8A6AF35-5011-3F45-AC0F-19422FE6DC0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3788" t="1692" b="75075"/>
          <a:stretch/>
        </p:blipFill>
        <p:spPr>
          <a:xfrm>
            <a:off x="7095216" y="3315510"/>
            <a:ext cx="3962400" cy="3048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AD750F49-1CEC-284D-B9EC-B4525864138E}"/>
                  </a:ext>
                </a:extLst>
              </p:cNvPr>
              <p:cNvSpPr/>
              <p:nvPr/>
            </p:nvSpPr>
            <p:spPr>
              <a:xfrm>
                <a:off x="2953981" y="2818676"/>
                <a:ext cx="88665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AD750F49-1CEC-284D-B9EC-B4525864138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3981" y="2818676"/>
                <a:ext cx="886653" cy="461665"/>
              </a:xfrm>
              <a:prstGeom prst="rect">
                <a:avLst/>
              </a:prstGeom>
              <a:blipFill>
                <a:blip r:embed="rId5"/>
                <a:stretch>
                  <a:fillRect b="-16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82BB0FCC-6287-F748-B323-AC69EAF9D9B1}"/>
                  </a:ext>
                </a:extLst>
              </p:cNvPr>
              <p:cNvSpPr/>
              <p:nvPr/>
            </p:nvSpPr>
            <p:spPr>
              <a:xfrm>
                <a:off x="8526810" y="2899452"/>
                <a:ext cx="109921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US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d>
                      <m:r>
                        <a:rPr lang="en-US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82BB0FCC-6287-F748-B323-AC69EAF9D9B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26810" y="2899452"/>
                <a:ext cx="1099212" cy="461665"/>
              </a:xfrm>
              <a:prstGeom prst="rect">
                <a:avLst/>
              </a:prstGeom>
              <a:blipFill>
                <a:blip r:embed="rId6"/>
                <a:stretch>
                  <a:fillRect b="-16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ight Arrow 14">
            <a:extLst>
              <a:ext uri="{FF2B5EF4-FFF2-40B4-BE49-F238E27FC236}">
                <a16:creationId xmlns:a16="http://schemas.microsoft.com/office/drawing/2014/main" id="{A309C8F1-A758-9C4F-8239-0309146A2120}"/>
              </a:ext>
            </a:extLst>
          </p:cNvPr>
          <p:cNvSpPr/>
          <p:nvPr/>
        </p:nvSpPr>
        <p:spPr bwMode="auto">
          <a:xfrm>
            <a:off x="5723616" y="4458510"/>
            <a:ext cx="914400" cy="381000"/>
          </a:xfrm>
          <a:prstGeom prst="rightArrow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DF3F0376-D800-C049-9E11-5718F52ED926}"/>
                  </a:ext>
                </a:extLst>
              </p:cNvPr>
              <p:cNvSpPr/>
              <p:nvPr/>
            </p:nvSpPr>
            <p:spPr>
              <a:xfrm>
                <a:off x="5424802" y="5939135"/>
                <a:ext cx="45121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DF3F0376-D800-C049-9E11-5718F52ED92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4802" y="5939135"/>
                <a:ext cx="451214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3A62D837-DBC5-C54B-8EB8-AA7ACCED6145}"/>
                  </a:ext>
                </a:extLst>
              </p:cNvPr>
              <p:cNvSpPr/>
              <p:nvPr/>
            </p:nvSpPr>
            <p:spPr>
              <a:xfrm>
                <a:off x="11133816" y="6015335"/>
                <a:ext cx="44858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3A62D837-DBC5-C54B-8EB8-AA7ACCED614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33816" y="6015335"/>
                <a:ext cx="448584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766160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F81F6-5F00-2141-AC75-EF7E4A1686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76200"/>
            <a:ext cx="10363200" cy="838200"/>
          </a:xfrm>
        </p:spPr>
        <p:txBody>
          <a:bodyPr/>
          <a:lstStyle/>
          <a:p>
            <a:r>
              <a:rPr lang="en-US" altLang="en-US" dirty="0"/>
              <a:t>Discrete Fourier transform (DFT)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E00C6E6-BE1B-8D47-8632-BA2DC49AA6F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85800" y="914400"/>
                <a:ext cx="10820400" cy="5257800"/>
              </a:xfrm>
            </p:spPr>
            <p:txBody>
              <a:bodyPr/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Now suppose our signal consists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dirty="0"/>
                  <a:t> samples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en-US" dirty="0">
                    <a:latin typeface="Cambria Math" panose="02040503050406030204" pitchFamily="18" charset="0"/>
                  </a:rPr>
                  <a:t>,</a:t>
                </a:r>
                <a:r>
                  <a:rPr lang="en-US" dirty="0">
                    <a:solidFill>
                      <a:srgbClr val="7030A0"/>
                    </a:solidFill>
                    <a:latin typeface="Cambria Math" panose="02040503050406030204" pitchFamily="18" charset="0"/>
                  </a:rPr>
                  <a:t> </a:t>
                </a:r>
                <a:br>
                  <a:rPr lang="en-US" i="1" dirty="0">
                    <a:solidFill>
                      <a:srgbClr val="7030A0"/>
                    </a:solidFill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a:rPr lang="en-US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=0,…, </m:t>
                    </m:r>
                    <m:r>
                      <a:rPr lang="en-US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endParaRPr lang="en-US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We can also discretize frequencies to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=0,…, </m:t>
                    </m:r>
                    <m:r>
                      <a:rPr lang="en-US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US" dirty="0"/>
                  <a:t> </a:t>
                </a:r>
                <a:br>
                  <a:rPr lang="en-US" dirty="0"/>
                </a:br>
                <a:r>
                  <a:rPr lang="en-US" dirty="0"/>
                  <a:t>(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/>
                  <a:t> cycles per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dirty="0"/>
                  <a:t> samples)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DFT formula: </a:t>
                </a:r>
              </a:p>
              <a:p>
                <a:pPr marL="0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US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nary>
                        <m:naryPr>
                          <m:chr m:val="∑"/>
                          <m:ctrlPr>
                            <a:rPr lang="en-US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en-US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  <m:e>
                          <m:r>
                            <a:rPr lang="en-US" b="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b="0" i="1" dirty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dirty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  <m:r>
                            <m:rPr>
                              <m:sty m:val="p"/>
                            </m:rPr>
                            <a:rPr lang="en-US" b="0" i="0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exp</m:t>
                          </m:r>
                          <m:d>
                            <m:dPr>
                              <m:ctrlPr>
                                <a:rPr lang="en-US" b="0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f>
                                <m:fPr>
                                  <m:ctrlPr>
                                    <a:rPr lang="en-US" b="0" i="1" dirty="0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dirty="0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b="0" i="1" dirty="0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  <m:r>
                                    <a:rPr lang="en-US" b="0" i="1" dirty="0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𝑘</m:t>
                                  </m:r>
                                </m:num>
                                <m:den>
                                  <m:r>
                                    <a:rPr lang="en-US" b="0" i="1" dirty="0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den>
                              </m:f>
                              <m:r>
                                <a:rPr lang="en-US" b="0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en-US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We can pack the values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exp</m:t>
                    </m:r>
                    <m:d>
                      <m:dPr>
                        <m:ctrlPr>
                          <a:rPr lang="en-US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f>
                          <m:fPr>
                            <m:ctrlPr>
                              <a:rPr lang="en-US" b="0" i="1" dirty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dirty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b="0" i="1" dirty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  <m:r>
                              <a:rPr lang="en-US" b="0" i="1" dirty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num>
                          <m:den>
                            <m:r>
                              <a:rPr lang="en-US" b="0" i="1" dirty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𝑁</m:t>
                            </m:r>
                          </m:den>
                        </m:f>
                        <m:r>
                          <a:rPr lang="en-US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=0,…, </m:t>
                    </m:r>
                    <m:r>
                      <a:rPr lang="en-US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US" dirty="0"/>
                  <a:t> into an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dirty="0">
                    <a:solidFill>
                      <a:srgbClr val="7030A0"/>
                    </a:solidFill>
                  </a:rPr>
                  <a:t> </a:t>
                </a:r>
                <a:r>
                  <a:rPr lang="en-US" dirty="0"/>
                  <a:t>matrix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r>
                  <a:rPr lang="en-US" dirty="0"/>
                  <a:t>, and DFT becomes just a matrix-vector multiplication!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>
                    <a:hlinkClick r:id="rId2"/>
                  </a:rPr>
                  <a:t>Fast Fourier transform</a:t>
                </a:r>
                <a:r>
                  <a:rPr lang="en-US" dirty="0"/>
                  <a:t>: only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log</m:t>
                    </m:r>
                    <m:r>
                      <a:rPr lang="en-US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⁡</m:t>
                    </m:r>
                    <m:r>
                      <a:rPr lang="en-US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complexity!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0" indent="0"/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E00C6E6-BE1B-8D47-8632-BA2DC49AA6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800" y="914400"/>
                <a:ext cx="10820400" cy="5257800"/>
              </a:xfrm>
              <a:blipFill>
                <a:blip r:embed="rId3"/>
                <a:stretch>
                  <a:fillRect l="-1055" t="-1687" r="-1172" b="-118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3AB7EAC0-7764-9541-B574-BAE73354B317}"/>
              </a:ext>
            </a:extLst>
          </p:cNvPr>
          <p:cNvSpPr txBox="1"/>
          <p:nvPr/>
        </p:nvSpPr>
        <p:spPr>
          <a:xfrm>
            <a:off x="10643452" y="6399292"/>
            <a:ext cx="12682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hlinkClick r:id="rId4"/>
              </a:rPr>
              <a:t>Image source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216209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4">
            <a:extLst>
              <a:ext uri="{FF2B5EF4-FFF2-40B4-BE49-F238E27FC236}">
                <a16:creationId xmlns:a16="http://schemas.microsoft.com/office/drawing/2014/main" id="{89AD71F8-C6CD-664F-9CD4-C1369A537B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DFT: Just a change of basis!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 Box 24">
                <a:extLst>
                  <a:ext uri="{FF2B5EF4-FFF2-40B4-BE49-F238E27FC236}">
                    <a16:creationId xmlns:a16="http://schemas.microsoft.com/office/drawing/2014/main" id="{89D3AF67-DAC7-FC4C-8B72-A99ACA3523F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040807" y="1043957"/>
                <a:ext cx="2110386" cy="6463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36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US" altLang="en-US" sz="360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en-US" sz="360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altLang="en-US" sz="360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= </m:t>
                      </m:r>
                      <m:r>
                        <a:rPr lang="en-US" altLang="en-US" sz="360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</m:oMath>
                  </m:oMathPara>
                </a14:m>
                <a:endParaRPr lang="en-US" altLang="en-US" sz="3600" i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21" name="Text Box 24">
                <a:extLst>
                  <a:ext uri="{FF2B5EF4-FFF2-40B4-BE49-F238E27FC236}">
                    <a16:creationId xmlns:a16="http://schemas.microsoft.com/office/drawing/2014/main" id="{89D3AF67-DAC7-FC4C-8B72-A99ACA3523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40807" y="1043957"/>
                <a:ext cx="2110386" cy="646331"/>
              </a:xfrm>
              <a:prstGeom prst="rect">
                <a:avLst/>
              </a:prstGeom>
              <a:blipFill>
                <a:blip r:embed="rId2"/>
                <a:stretch>
                  <a:fillRect b="-25000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A5E20EA1-25A3-F74E-8D28-FCE65E9F55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789950" y="1981200"/>
            <a:ext cx="4177674" cy="4191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63EBA97-DC05-114B-AC12-CC1625B8A6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391" y="4762228"/>
            <a:ext cx="1212850" cy="146975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6A8A5FA-3892-8A41-8EB0-0A5A350D33A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420198" y="1981199"/>
            <a:ext cx="233226" cy="419100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B601221-E6A5-DE45-9B7D-B87E3C22146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6147" y="1981200"/>
            <a:ext cx="231277" cy="4191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784CF109-B9AF-A341-BB2D-F6661B7AAB75}"/>
                  </a:ext>
                </a:extLst>
              </p:cNvPr>
              <p:cNvSpPr/>
              <p:nvPr/>
            </p:nvSpPr>
            <p:spPr>
              <a:xfrm>
                <a:off x="7910133" y="3657600"/>
                <a:ext cx="604653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3200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784CF109-B9AF-A341-BB2D-F6661B7AAB7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0133" y="3657600"/>
                <a:ext cx="604653" cy="5847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EFC5133A-1BD2-E249-9BFD-3E64D2C541CB}"/>
                  </a:ext>
                </a:extLst>
              </p:cNvPr>
              <p:cNvSpPr/>
              <p:nvPr/>
            </p:nvSpPr>
            <p:spPr>
              <a:xfrm>
                <a:off x="4727776" y="6248400"/>
                <a:ext cx="48724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𝑈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EFC5133A-1BD2-E249-9BFD-3E64D2C541C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7776" y="6248400"/>
                <a:ext cx="487248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D1129F71-22C9-D140-82E1-63BFB16A6DA7}"/>
                  </a:ext>
                </a:extLst>
              </p:cNvPr>
              <p:cNvSpPr/>
              <p:nvPr/>
            </p:nvSpPr>
            <p:spPr>
              <a:xfrm>
                <a:off x="7357240" y="6248399"/>
                <a:ext cx="44858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D1129F71-22C9-D140-82E1-63BFB16A6DA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7240" y="6248399"/>
                <a:ext cx="448584" cy="461665"/>
              </a:xfrm>
              <a:prstGeom prst="rect">
                <a:avLst/>
              </a:prstGeom>
              <a:blipFill>
                <a:blip r:embed="rId9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3918118E-CF69-1046-B28D-08360BF77576}"/>
                  </a:ext>
                </a:extLst>
              </p:cNvPr>
              <p:cNvSpPr/>
              <p:nvPr/>
            </p:nvSpPr>
            <p:spPr>
              <a:xfrm>
                <a:off x="8827169" y="6283568"/>
                <a:ext cx="4692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3918118E-CF69-1046-B28D-08360BF7757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27169" y="6283568"/>
                <a:ext cx="469231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12">
            <a:extLst>
              <a:ext uri="{FF2B5EF4-FFF2-40B4-BE49-F238E27FC236}">
                <a16:creationId xmlns:a16="http://schemas.microsoft.com/office/drawing/2014/main" id="{5537AD78-4083-704B-8076-AF96EACCFE15}"/>
              </a:ext>
            </a:extLst>
          </p:cNvPr>
          <p:cNvSpPr/>
          <p:nvPr/>
        </p:nvSpPr>
        <p:spPr>
          <a:xfrm>
            <a:off x="11244775" y="6426905"/>
            <a:ext cx="75212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202122"/>
                </a:solidFill>
                <a:hlinkClick r:id="rId11"/>
              </a:rPr>
              <a:t>Source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3202305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F81F6-5F00-2141-AC75-EF7E4A168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Inverse DFT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E00C6E6-BE1B-8D47-8632-BA2DC49AA6F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Forward DFT: </a:t>
                </a:r>
                <a:br>
                  <a:rPr lang="en-US" dirty="0"/>
                </a:br>
                <a:endParaRPr lang="en-US" dirty="0">
                  <a:solidFill>
                    <a:srgbClr val="7030A0"/>
                  </a:solidFill>
                </a:endParaRPr>
              </a:p>
              <a:p>
                <a:pPr marL="0" indent="0"/>
                <a:endParaRPr lang="en-US" dirty="0"/>
              </a:p>
              <a:p>
                <a:pPr marL="0" indent="0"/>
                <a:endParaRPr lang="en-US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Inverse DFT: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b="0" i="1" dirty="0">
                  <a:solidFill>
                    <a:srgbClr val="7030A0"/>
                  </a:solidFill>
                  <a:latin typeface="Cambria Math" panose="02040503050406030204" pitchFamily="18" charset="0"/>
                </a:endParaRPr>
              </a:p>
              <a:p>
                <a:pPr marL="0" indent="0"/>
                <a:endParaRPr lang="en-US" i="1" dirty="0">
                  <a:solidFill>
                    <a:srgbClr val="7030A0"/>
                  </a:solidFill>
                  <a:latin typeface="Cambria Math" panose="02040503050406030204" pitchFamily="18" charset="0"/>
                </a:endParaRPr>
              </a:p>
              <a:p>
                <a:pPr marL="0" indent="0"/>
                <a:endParaRPr lang="en-US" dirty="0"/>
              </a:p>
              <a:p>
                <a:pPr marL="0" indent="0" algn="ctr"/>
                <a:r>
                  <a:rPr lang="en-US" dirty="0"/>
                  <a:t>where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en-US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en-US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p>
                        <m:r>
                          <a:rPr lang="en-US" altLang="en-US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dirty="0"/>
                  <a:t> is the transpose of the </a:t>
                </a:r>
                <a:r>
                  <a:rPr lang="en-US" i="1" dirty="0"/>
                  <a:t>complex conjugate</a:t>
                </a:r>
                <a:r>
                  <a:rPr lang="en-US" dirty="0"/>
                  <a:t>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endParaRPr lang="en-US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0" indent="0"/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E00C6E6-BE1B-8D47-8632-BA2DC49AA6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103" t="-14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C3EF8AA0-AF44-0B4A-9FF7-08745FC7436A}"/>
                  </a:ext>
                </a:extLst>
              </p:cNvPr>
              <p:cNvSpPr/>
              <p:nvPr/>
            </p:nvSpPr>
            <p:spPr>
              <a:xfrm>
                <a:off x="8153400" y="1852362"/>
                <a:ext cx="1760097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indent="0"/>
                <a:r>
                  <a:rPr lang="en-US" sz="2800" dirty="0"/>
                  <a:t>or</a:t>
                </a:r>
                <a:r>
                  <a:rPr lang="en-US" sz="2800" dirty="0">
                    <a:solidFill>
                      <a:srgbClr val="7030A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en-US" sz="2800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altLang="en-US" sz="2800" b="0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en-US" sz="2800" b="0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𝑈𝑓</m:t>
                    </m:r>
                  </m:oMath>
                </a14:m>
                <a:endParaRPr lang="en-US" sz="2800" dirty="0">
                  <a:solidFill>
                    <a:srgbClr val="7030A0"/>
                  </a:solidFill>
                </a:endParaRPr>
              </a:p>
            </p:txBody>
          </p:sp>
        </mc:Choice>
        <mc:Fallback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C3EF8AA0-AF44-0B4A-9FF7-08745FC7436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3400" y="1852362"/>
                <a:ext cx="1760097" cy="523220"/>
              </a:xfrm>
              <a:prstGeom prst="rect">
                <a:avLst/>
              </a:prstGeom>
              <a:blipFill>
                <a:blip r:embed="rId3"/>
                <a:stretch>
                  <a:fillRect l="-7194" t="-11628" r="-2878" b="-279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37AA0F63-7DAD-0940-B0A1-F492255282BE}"/>
                  </a:ext>
                </a:extLst>
              </p:cNvPr>
              <p:cNvSpPr/>
              <p:nvPr/>
            </p:nvSpPr>
            <p:spPr>
              <a:xfrm>
                <a:off x="8153400" y="3896324"/>
                <a:ext cx="2474460" cy="70070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indent="0"/>
                <a:r>
                  <a:rPr lang="en-US" sz="2800" dirty="0"/>
                  <a:t>or</a:t>
                </a:r>
                <a:r>
                  <a:rPr lang="en-US" sz="2800" dirty="0">
                    <a:solidFill>
                      <a:srgbClr val="7030A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en-US" sz="2800" b="0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altLang="en-US" sz="2800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 =</m:t>
                    </m:r>
                    <m:f>
                      <m:fPr>
                        <m:ctrlPr>
                          <a:rPr lang="en-US" altLang="en-US" sz="280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en-US" sz="2800" b="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en-US" sz="2800" b="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den>
                    </m:f>
                    <m:sSup>
                      <m:sSupPr>
                        <m:ctrlPr>
                          <a:rPr lang="en-US" altLang="en-US" sz="280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en-US" sz="2800" b="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p>
                        <m:r>
                          <a:rPr lang="en-US" altLang="en-US" sz="2800" b="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altLang="en-US" sz="2800" b="0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endParaRPr lang="en-US" altLang="en-US" sz="2800" i="1" dirty="0">
                  <a:solidFill>
                    <a:srgbClr val="7030A0"/>
                  </a:solidFill>
                </a:endParaRPr>
              </a:p>
            </p:txBody>
          </p:sp>
        </mc:Choice>
        <mc:Fallback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37AA0F63-7DAD-0940-B0A1-F492255282B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3400" y="3896324"/>
                <a:ext cx="2474460" cy="700705"/>
              </a:xfrm>
              <a:prstGeom prst="rect">
                <a:avLst/>
              </a:prstGeom>
              <a:blipFill>
                <a:blip r:embed="rId4"/>
                <a:stretch>
                  <a:fillRect l="-5128" b="-89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76C95EAA-43D1-4842-B78E-F65EAE3AB644}"/>
                  </a:ext>
                </a:extLst>
              </p:cNvPr>
              <p:cNvSpPr/>
              <p:nvPr/>
            </p:nvSpPr>
            <p:spPr>
              <a:xfrm>
                <a:off x="2423068" y="1447800"/>
                <a:ext cx="5119287" cy="130426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US" sz="280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80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sz="280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nary>
                        <m:naryPr>
                          <m:chr m:val="∑"/>
                          <m:ctrlPr>
                            <a:rPr lang="en-US" sz="280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8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8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en-US" sz="28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sz="28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  <m:e>
                          <m:r>
                            <a:rPr lang="en-US" sz="2800" b="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2800" b="0" i="1" dirty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b="0" i="1" dirty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  <m:r>
                            <m:rPr>
                              <m:sty m:val="p"/>
                            </m:rPr>
                            <a:rPr lang="en-US" sz="2800" b="0" i="0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exp</m:t>
                          </m:r>
                          <m:d>
                            <m:dPr>
                              <m:ctrlPr>
                                <a:rPr lang="en-US" sz="2800" b="0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b="0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800" b="0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f>
                                <m:fPr>
                                  <m:ctrlPr>
                                    <a:rPr lang="en-US" sz="2800" b="0" i="1" dirty="0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800" b="0" i="1" dirty="0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2800" b="0" i="1" dirty="0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2800" b="0" i="1" dirty="0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den>
                              </m:f>
                              <m:r>
                                <a:rPr lang="en-US" sz="2800" b="0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US" sz="2800" b="0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76C95EAA-43D1-4842-B78E-F65EAE3AB64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3068" y="1447800"/>
                <a:ext cx="5119287" cy="1304268"/>
              </a:xfrm>
              <a:prstGeom prst="rect">
                <a:avLst/>
              </a:prstGeom>
              <a:blipFill>
                <a:blip r:embed="rId5"/>
                <a:stretch>
                  <a:fillRect t="-101942" b="-1592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F3EB54DB-18DE-F944-9CA2-FAA2DAD9D358}"/>
                  </a:ext>
                </a:extLst>
              </p:cNvPr>
              <p:cNvSpPr/>
              <p:nvPr/>
            </p:nvSpPr>
            <p:spPr>
              <a:xfrm>
                <a:off x="2423068" y="3594543"/>
                <a:ext cx="5183086" cy="130426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280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8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280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sz="280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8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sz="280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8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8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en-US" sz="28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sz="28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  <m:e>
                          <m:r>
                            <a:rPr lang="en-US" sz="2800" b="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  <m:d>
                            <m:dPr>
                              <m:ctrlPr>
                                <a:rPr lang="en-US" sz="2800" b="0" i="1" dirty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b="0" i="1" dirty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</m:d>
                          <m:r>
                            <m:rPr>
                              <m:sty m:val="p"/>
                            </m:rPr>
                            <a:rPr lang="en-US" sz="2800" b="0" i="0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exp</m:t>
                          </m:r>
                          <m:d>
                            <m:dPr>
                              <m:ctrlPr>
                                <a:rPr lang="en-US" sz="2800" b="0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b="0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f>
                                <m:fPr>
                                  <m:ctrlPr>
                                    <a:rPr lang="en-US" sz="2800" b="0" i="1" dirty="0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800" b="0" i="1" dirty="0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2800" b="0" i="1" dirty="0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2800" b="0" i="1" dirty="0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den>
                              </m:f>
                              <m:r>
                                <a:rPr lang="en-US" sz="2800" b="0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US" sz="2800" b="0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F3EB54DB-18DE-F944-9CA2-FAA2DAD9D35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3068" y="3594543"/>
                <a:ext cx="5183086" cy="1304268"/>
              </a:xfrm>
              <a:prstGeom prst="rect">
                <a:avLst/>
              </a:prstGeom>
              <a:blipFill>
                <a:blip r:embed="rId6"/>
                <a:stretch>
                  <a:fillRect t="-101942" b="-1601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01697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F81F6-5F00-2141-AC75-EF7E4A168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Periodicity of DFT and inverse DFT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E00C6E6-BE1B-8D47-8632-BA2DC49AA6F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The result of DFT is periodic: because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dirty="0"/>
                  <a:t>is obtained as a sum of complex exponentials with a common period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dirty="0"/>
                  <a:t> samples,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+ </m:t>
                    </m:r>
                    <m:r>
                      <a:rPr lang="en-US" i="1" dirty="0" err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𝑎𝑁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) =</m:t>
                    </m:r>
                    <m:r>
                      <a:rPr lang="en-US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dirty="0"/>
                  <a:t>for any integer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dirty="0"/>
                  <a:t>:</a:t>
                </a:r>
              </a:p>
              <a:p>
                <a:pPr marL="0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US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𝑎𝑁</m:t>
                          </m:r>
                        </m:e>
                      </m:d>
                      <m:r>
                        <a:rPr 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en-US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  <m:e>
                          <m:r>
                            <a:rPr lang="en-US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b="0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  <m:r>
                            <m:rPr>
                              <m:sty m:val="p"/>
                            </m:rPr>
                            <a:rPr lang="en-US" b="0" i="0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exp</m:t>
                          </m:r>
                          <m:d>
                            <m:dPr>
                              <m:ctrlPr>
                                <a:rPr lang="en-US" b="0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f>
                                <m:fPr>
                                  <m:ctrlPr>
                                    <a:rPr lang="en-US" b="0" i="1" dirty="0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dirty="0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b="0" i="1" dirty="0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b="0" i="1" dirty="0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den>
                              </m:f>
                              <m:r>
                                <a:rPr lang="en-US" b="0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  <m:d>
                                <m:dPr>
                                  <m:ctrlPr>
                                    <a:rPr lang="en-US" b="0" i="1" dirty="0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dirty="0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𝑘</m:t>
                                  </m:r>
                                  <m:r>
                                    <a:rPr lang="en-US" b="0" i="1" dirty="0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b="0" i="1" dirty="0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𝑎𝑁</m:t>
                                  </m:r>
                                </m:e>
                              </m:d>
                            </m:e>
                          </m:d>
                        </m:e>
                      </m:nary>
                    </m:oMath>
                  </m:oMathPara>
                </a14:m>
                <a:endParaRPr lang="en-US" dirty="0">
                  <a:solidFill>
                    <a:srgbClr val="7030A0"/>
                  </a:solidFill>
                  <a:ea typeface="Cambria Math" panose="02040503050406030204" pitchFamily="18" charset="0"/>
                </a:endParaRPr>
              </a:p>
              <a:p>
                <a:pPr marL="0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en-US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  <m:e>
                          <m:r>
                            <a:rPr lang="en-US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b="0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  <m:r>
                            <m:rPr>
                              <m:sty m:val="p"/>
                            </m:rPr>
                            <a:rPr lang="en-US" b="0" i="0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exp</m:t>
                          </m:r>
                          <m:d>
                            <m:dPr>
                              <m:ctrlPr>
                                <a:rPr lang="en-US" b="0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f>
                                <m:fPr>
                                  <m:ctrlPr>
                                    <a:rPr lang="en-US" b="0" i="1" dirty="0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dirty="0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b="0" i="1" dirty="0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  <m:r>
                                    <a:rPr lang="en-US" b="0" i="1" dirty="0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num>
                                <m:den>
                                  <m:r>
                                    <a:rPr lang="en-US" b="0" i="1" dirty="0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den>
                              </m:f>
                              <m:r>
                                <a:rPr lang="en-US" b="0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e>
                          </m:d>
                          <m:r>
                            <m:rPr>
                              <m:sty m:val="p"/>
                            </m:rPr>
                            <a:rPr lang="en-US" b="0" i="0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exp</m:t>
                          </m:r>
                          <m:d>
                            <m:dPr>
                              <m:ctrlPr>
                                <a:rPr lang="en-US" b="0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b="0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b="0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en-US" b="0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𝑎𝑛</m:t>
                              </m:r>
                            </m:e>
                          </m:d>
                        </m:e>
                      </m:nary>
                      <m:r>
                        <a:rPr lang="en-US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𝐹</m:t>
                      </m:r>
                      <m:r>
                        <a:rPr lang="en-US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  <m:r>
                        <a:rPr lang="en-US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  <a:p>
                <a:pPr marL="0" indent="0"/>
                <a:endParaRPr lang="en-US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Likewise, the result of the inverse DFT is a periodic signal: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+ 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𝑎𝑁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) = 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dirty="0"/>
                  <a:t>for any integer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E00C6E6-BE1B-8D47-8632-BA2DC49AA6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103" t="-1449" b="-113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00013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CBFB9-19F0-FD42-B94E-7A58B408B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12FC0B-AC16-1B44-80B6-F8F2464339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1D Fourier transform</a:t>
            </a:r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Definition and properties</a:t>
            </a:r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Discrete Fourier transform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2D Fourier transform</a:t>
            </a:r>
          </a:p>
          <a:p>
            <a:pPr marL="857250" lvl="1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9304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F6893-4C3F-804B-9F28-A76CF96F19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2D Fourier transform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7351779-91AC-5142-8BA7-07D215D1916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To represent 2D signals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err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err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err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 we need to extend our </a:t>
                </a:r>
                <a:br>
                  <a:rPr lang="en-US" dirty="0"/>
                </a:br>
                <a:r>
                  <a:rPr lang="en-US" dirty="0"/>
                  <a:t>1D basis functions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𝜓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𝑢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𝑢𝑡</m:t>
                        </m:r>
                      </m:sup>
                    </m:sSup>
                  </m:oMath>
                </a14:m>
                <a:r>
                  <a:rPr lang="en-US" dirty="0">
                    <a:solidFill>
                      <a:srgbClr val="7030A0"/>
                    </a:solidFill>
                  </a:rPr>
                  <a:t> </a:t>
                </a:r>
                <a:r>
                  <a:rPr lang="en-US" dirty="0"/>
                  <a:t>to two variables:</a:t>
                </a:r>
                <a:br>
                  <a:rPr lang="en-US" dirty="0"/>
                </a:br>
                <a:endParaRPr lang="en-US" dirty="0"/>
              </a:p>
              <a:p>
                <a:pPr marL="0" indent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𝜓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𝑢𝑥</m:t>
                          </m:r>
                        </m:sup>
                      </m:sSup>
                      <m:sSup>
                        <m:sSup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𝑣𝑦</m:t>
                          </m:r>
                        </m:sup>
                      </m:sSup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𝑢𝑥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𝑣𝑦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</m:oMath>
                  </m:oMathPara>
                </a14:m>
                <a:endParaRPr lang="en-US" b="0" dirty="0">
                  <a:solidFill>
                    <a:srgbClr val="7030A0"/>
                  </a:solidFill>
                  <a:ea typeface="Cambria Math" panose="02040503050406030204" pitchFamily="18" charset="0"/>
                </a:endParaRPr>
              </a:p>
              <a:p>
                <a:pPr marL="0" indent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d>
                            <m:dPr>
                              <m:ctrlPr>
                                <a:rPr lang="en-US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𝑢𝑥</m:t>
                              </m:r>
                              <m:r>
                                <a:rPr lang="en-US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𝑣𝑦</m:t>
                              </m:r>
                            </m:e>
                          </m:d>
                        </m:e>
                      </m:func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r>
                        <a:rPr lang="en-US" b="0" i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sin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2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𝑢𝑥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𝑣𝑦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br>
                  <a:rPr lang="en-US" b="0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</a:br>
                <a:endParaRPr lang="en-US" b="0" dirty="0">
                  <a:solidFill>
                    <a:srgbClr val="7030A0"/>
                  </a:solidFill>
                  <a:ea typeface="Cambria Math" panose="02040503050406030204" pitchFamily="18" charset="0"/>
                </a:endParaRPr>
              </a:p>
              <a:p>
                <a:pPr marL="0" indent="0" algn="ctr"/>
                <a:endParaRPr lang="en-US" b="0" dirty="0">
                  <a:solidFill>
                    <a:srgbClr val="7030A0"/>
                  </a:solidFill>
                  <a:ea typeface="Cambria Math" panose="02040503050406030204" pitchFamily="18" charset="0"/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What does this look like?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7351779-91AC-5142-8BA7-07D215D1916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102" t="-14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50991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70ABCBE9-891A-5A4F-A4D1-803099881F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2D Fourier transform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241C255-C206-A549-A63A-EE0900F629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2D basis functions are oriented sinusoidal “gratings”: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502ADC2F-919D-B246-857B-32471C29AAB3}"/>
              </a:ext>
            </a:extLst>
          </p:cNvPr>
          <p:cNvGrpSpPr/>
          <p:nvPr/>
        </p:nvGrpSpPr>
        <p:grpSpPr>
          <a:xfrm>
            <a:off x="1676400" y="1752600"/>
            <a:ext cx="10058400" cy="5053013"/>
            <a:chOff x="1676400" y="2262187"/>
            <a:chExt cx="10058400" cy="5053013"/>
          </a:xfrm>
        </p:grpSpPr>
        <p:pic>
          <p:nvPicPr>
            <p:cNvPr id="32771" name="Picture 3">
              <a:extLst>
                <a:ext uri="{FF2B5EF4-FFF2-40B4-BE49-F238E27FC236}">
                  <a16:creationId xmlns:a16="http://schemas.microsoft.com/office/drawing/2014/main" id="{15B86B0B-3311-5E48-8639-BA26405BC6A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58" t="19524" r="7715" b="18698"/>
            <a:stretch>
              <a:fillRect/>
            </a:stretch>
          </p:blipFill>
          <p:spPr bwMode="auto">
            <a:xfrm>
              <a:off x="1676400" y="2262187"/>
              <a:ext cx="8686800" cy="48244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772" name="Rectangle 5">
              <a:extLst>
                <a:ext uri="{FF2B5EF4-FFF2-40B4-BE49-F238E27FC236}">
                  <a16:creationId xmlns:a16="http://schemas.microsoft.com/office/drawing/2014/main" id="{5479C342-8A43-1C49-8C42-176870264C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19800" y="3733800"/>
              <a:ext cx="5715000" cy="3581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 dirty="0"/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1EE13318-B523-654E-AC77-BB06CA4CDB3B}"/>
                </a:ext>
              </a:extLst>
            </p:cNvPr>
            <p:cNvSpPr/>
            <p:nvPr/>
          </p:nvSpPr>
          <p:spPr bwMode="auto">
            <a:xfrm>
              <a:off x="5102352" y="6629400"/>
              <a:ext cx="1524000" cy="6858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D93F407-FAB0-594D-A915-91376BB05589}"/>
                  </a:ext>
                </a:extLst>
              </p:cNvPr>
              <p:cNvSpPr txBox="1"/>
              <p:nvPr/>
            </p:nvSpPr>
            <p:spPr>
              <a:xfrm>
                <a:off x="7123610" y="3809999"/>
                <a:ext cx="4001590" cy="18685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i="1" dirty="0" err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800" i="1" dirty="0" err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800" i="1" dirty="0" err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sz="28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/>
                  <a:t> is the direction </a:t>
                </a:r>
                <a:r>
                  <a:rPr lang="en-US" sz="2800" i="1" dirty="0"/>
                  <a:t>normal</a:t>
                </a:r>
                <a:r>
                  <a:rPr lang="en-US" sz="2800" dirty="0"/>
                  <a:t> to the grating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800" dirty="0"/>
                  <a:t>The period is  </a:t>
                </a:r>
                <a14:m>
                  <m:oMath xmlns:m="http://schemas.openxmlformats.org/officeDocument/2006/math">
                    <m:r>
                      <a:rPr lang="en-US" sz="2800" b="0" i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1/</m:t>
                    </m:r>
                    <m:rad>
                      <m:radPr>
                        <m:degHide m:val="on"/>
                        <m:ctrlPr>
                          <a:rPr lang="en-US" sz="280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sz="280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p>
                            <m:r>
                              <a:rPr lang="en-US" sz="28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8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sz="28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p>
                            <m:r>
                              <a:rPr lang="en-US" sz="28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D93F407-FAB0-594D-A915-91376BB055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23610" y="3809999"/>
                <a:ext cx="4001590" cy="1868588"/>
              </a:xfrm>
              <a:prstGeom prst="rect">
                <a:avLst/>
              </a:prstGeom>
              <a:blipFill>
                <a:blip r:embed="rId3"/>
                <a:stretch>
                  <a:fillRect l="-2532" t="-4082" b="-54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4F82846-0FD6-B445-8927-CB266918955E}"/>
                  </a:ext>
                </a:extLst>
              </p:cNvPr>
              <p:cNvSpPr txBox="1"/>
              <p:nvPr/>
            </p:nvSpPr>
            <p:spPr>
              <a:xfrm>
                <a:off x="10640447" y="2342088"/>
                <a:ext cx="359906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</m:oMath>
                  </m:oMathPara>
                </a14:m>
                <a:endParaRPr lang="en-US" sz="32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4F82846-0FD6-B445-8927-CB26691895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40447" y="2342088"/>
                <a:ext cx="359906" cy="492443"/>
              </a:xfrm>
              <a:prstGeom prst="rect">
                <a:avLst/>
              </a:prstGeom>
              <a:blipFill>
                <a:blip r:embed="rId4"/>
                <a:stretch>
                  <a:fillRect l="-10345" r="-68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B80A1A57-5B7F-6E4D-B7C6-03C0D46BE877}"/>
                  </a:ext>
                </a:extLst>
              </p:cNvPr>
              <p:cNvSpPr txBox="1"/>
              <p:nvPr/>
            </p:nvSpPr>
            <p:spPr>
              <a:xfrm>
                <a:off x="2133600" y="6242685"/>
                <a:ext cx="348685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</m:oMath>
                  </m:oMathPara>
                </a14:m>
                <a:endParaRPr lang="en-US" sz="32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B80A1A57-5B7F-6E4D-B7C6-03C0D46BE8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3600" y="6242685"/>
                <a:ext cx="348685" cy="492443"/>
              </a:xfrm>
              <a:prstGeom prst="rect">
                <a:avLst/>
              </a:prstGeom>
              <a:blipFill>
                <a:blip r:embed="rId5"/>
                <a:stretch>
                  <a:fillRect l="-14815" r="-74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dirty="0"/>
              <a:t>Basis function examples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F6D4191-0A77-6B4F-A3BE-87509390B3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889000"/>
            <a:ext cx="9144000" cy="5080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12">
                <a:extLst>
                  <a:ext uri="{FF2B5EF4-FFF2-40B4-BE49-F238E27FC236}">
                    <a16:creationId xmlns:a16="http://schemas.microsoft.com/office/drawing/2014/main" id="{6431C753-9749-094A-B9AE-E852AA99FE7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352800" y="1214735"/>
                <a:ext cx="190500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240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en-US" sz="2400" i="1" dirty="0" err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altLang="en-US" sz="2400" i="1" dirty="0" err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altLang="en-US" sz="2400" i="1" dirty="0" err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altLang="en-US" sz="2400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altLang="en-US" sz="24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" name="TextBox 12">
                <a:extLst>
                  <a:ext uri="{FF2B5EF4-FFF2-40B4-BE49-F238E27FC236}">
                    <a16:creationId xmlns:a16="http://schemas.microsoft.com/office/drawing/2014/main" id="{6431C753-9749-094A-B9AE-E852AA99FE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352800" y="1214735"/>
                <a:ext cx="1905000" cy="461665"/>
              </a:xfrm>
              <a:prstGeom prst="rect">
                <a:avLst/>
              </a:prstGeom>
              <a:blipFill>
                <a:blip r:embed="rId3"/>
                <a:stretch>
                  <a:fillRect b="-1666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12">
            <a:extLst>
              <a:ext uri="{FF2B5EF4-FFF2-40B4-BE49-F238E27FC236}">
                <a16:creationId xmlns:a16="http://schemas.microsoft.com/office/drawing/2014/main" id="{BA9D7560-B857-E246-B676-3BF6176592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2800" y="990600"/>
            <a:ext cx="1905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en-US" sz="2400" dirty="0"/>
              <a:t>Real component</a:t>
            </a:r>
          </a:p>
        </p:txBody>
      </p:sp>
    </p:spTree>
    <p:extLst>
      <p:ext uri="{BB962C8B-B14F-4D97-AF65-F5344CB8AC3E}">
        <p14:creationId xmlns:p14="http://schemas.microsoft.com/office/powerpoint/2010/main" val="266517899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dirty="0"/>
              <a:t>Basis function examples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F7F088F-A7E9-A540-ABD9-4F708EEDDF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889000"/>
            <a:ext cx="9144000" cy="5080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12">
                <a:extLst>
                  <a:ext uri="{FF2B5EF4-FFF2-40B4-BE49-F238E27FC236}">
                    <a16:creationId xmlns:a16="http://schemas.microsoft.com/office/drawing/2014/main" id="{5C3E4556-A631-5940-9008-33F86D17542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352800" y="1214735"/>
                <a:ext cx="190500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240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en-US" sz="2400" i="1" dirty="0" err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altLang="en-US" sz="2400" i="1" dirty="0" err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altLang="en-US" sz="2400" i="1" dirty="0" err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altLang="en-US" sz="2400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altLang="en-US" sz="24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7" name="TextBox 12">
                <a:extLst>
                  <a:ext uri="{FF2B5EF4-FFF2-40B4-BE49-F238E27FC236}">
                    <a16:creationId xmlns:a16="http://schemas.microsoft.com/office/drawing/2014/main" id="{5C3E4556-A631-5940-9008-33F86D1754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352800" y="1214735"/>
                <a:ext cx="1905000" cy="461665"/>
              </a:xfrm>
              <a:prstGeom prst="rect">
                <a:avLst/>
              </a:prstGeom>
              <a:blipFill>
                <a:blip r:embed="rId3"/>
                <a:stretch>
                  <a:fillRect b="-1666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12">
            <a:extLst>
              <a:ext uri="{FF2B5EF4-FFF2-40B4-BE49-F238E27FC236}">
                <a16:creationId xmlns:a16="http://schemas.microsoft.com/office/drawing/2014/main" id="{CDFCC97F-6B67-8D44-B605-3641A9F912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2800" y="990600"/>
            <a:ext cx="1905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en-US" sz="2400" dirty="0"/>
              <a:t>Real component</a:t>
            </a:r>
          </a:p>
        </p:txBody>
      </p:sp>
    </p:spTree>
    <p:extLst>
      <p:ext uri="{BB962C8B-B14F-4D97-AF65-F5344CB8AC3E}">
        <p14:creationId xmlns:p14="http://schemas.microsoft.com/office/powerpoint/2010/main" val="248406994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dirty="0"/>
              <a:t>Basis function examples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BA0D429-831C-4944-BC26-D5FE5E3874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889000"/>
            <a:ext cx="9144000" cy="5080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12">
                <a:extLst>
                  <a:ext uri="{FF2B5EF4-FFF2-40B4-BE49-F238E27FC236}">
                    <a16:creationId xmlns:a16="http://schemas.microsoft.com/office/drawing/2014/main" id="{789CE7D9-E0AD-FC4A-A73F-95476B9F16B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352800" y="1214735"/>
                <a:ext cx="190500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240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en-US" sz="2400" i="1" dirty="0" err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altLang="en-US" sz="2400" i="1" dirty="0" err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altLang="en-US" sz="2400" i="1" dirty="0" err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altLang="en-US" sz="2400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altLang="en-US" sz="24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7" name="TextBox 12">
                <a:extLst>
                  <a:ext uri="{FF2B5EF4-FFF2-40B4-BE49-F238E27FC236}">
                    <a16:creationId xmlns:a16="http://schemas.microsoft.com/office/drawing/2014/main" id="{789CE7D9-E0AD-FC4A-A73F-95476B9F16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352800" y="1214735"/>
                <a:ext cx="1905000" cy="461665"/>
              </a:xfrm>
              <a:prstGeom prst="rect">
                <a:avLst/>
              </a:prstGeom>
              <a:blipFill>
                <a:blip r:embed="rId3"/>
                <a:stretch>
                  <a:fillRect b="-1666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12">
            <a:extLst>
              <a:ext uri="{FF2B5EF4-FFF2-40B4-BE49-F238E27FC236}">
                <a16:creationId xmlns:a16="http://schemas.microsoft.com/office/drawing/2014/main" id="{FB5CBC2E-3FC0-4A4E-B630-C6CDC0D1AB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2800" y="990600"/>
            <a:ext cx="1905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en-US" sz="2400" dirty="0"/>
              <a:t>Real component</a:t>
            </a:r>
          </a:p>
        </p:txBody>
      </p:sp>
    </p:spTree>
    <p:extLst>
      <p:ext uri="{BB962C8B-B14F-4D97-AF65-F5344CB8AC3E}">
        <p14:creationId xmlns:p14="http://schemas.microsoft.com/office/powerpoint/2010/main" val="360376286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dirty="0"/>
              <a:t>Linear combination of basis functions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1BD37A5-6542-CD4A-B186-165917F223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889000"/>
            <a:ext cx="9144000" cy="5080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12">
                <a:extLst>
                  <a:ext uri="{FF2B5EF4-FFF2-40B4-BE49-F238E27FC236}">
                    <a16:creationId xmlns:a16="http://schemas.microsoft.com/office/drawing/2014/main" id="{F4C03549-E7BE-FD4B-B67C-EC5E81408CE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352800" y="1214735"/>
                <a:ext cx="190500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240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en-US" sz="2400" i="1" dirty="0" err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altLang="en-US" sz="2400" i="1" dirty="0" err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altLang="en-US" sz="2400" i="1" dirty="0" err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altLang="en-US" sz="2400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altLang="en-US" sz="24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7" name="TextBox 12">
                <a:extLst>
                  <a:ext uri="{FF2B5EF4-FFF2-40B4-BE49-F238E27FC236}">
                    <a16:creationId xmlns:a16="http://schemas.microsoft.com/office/drawing/2014/main" id="{F4C03549-E7BE-FD4B-B67C-EC5E81408C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352800" y="1214735"/>
                <a:ext cx="1905000" cy="461665"/>
              </a:xfrm>
              <a:prstGeom prst="rect">
                <a:avLst/>
              </a:prstGeom>
              <a:blipFill>
                <a:blip r:embed="rId3"/>
                <a:stretch>
                  <a:fillRect b="-1666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12">
            <a:extLst>
              <a:ext uri="{FF2B5EF4-FFF2-40B4-BE49-F238E27FC236}">
                <a16:creationId xmlns:a16="http://schemas.microsoft.com/office/drawing/2014/main" id="{66B9183D-C952-AA43-89B3-FA6C042B77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2800" y="990600"/>
            <a:ext cx="1905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en-US" sz="2400" dirty="0"/>
              <a:t>Real component</a:t>
            </a:r>
          </a:p>
        </p:txBody>
      </p:sp>
    </p:spTree>
    <p:extLst>
      <p:ext uri="{BB962C8B-B14F-4D97-AF65-F5344CB8AC3E}">
        <p14:creationId xmlns:p14="http://schemas.microsoft.com/office/powerpoint/2010/main" val="6217832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70ABCBE9-891A-5A4F-A4D1-803099881F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2D Fourier transform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E241C255-C206-A549-A63A-EE0900F6291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nary>
                            <m:naryPr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b>
                            <m:sup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p>
                            <m:e>
                              <m:r>
                                <a:rPr lang="en-US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d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  <m:d>
                                    <m:dPr>
                                      <m:ctrlPr>
                                        <a:rPr lang="en-US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𝑢𝑥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+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𝑣𝑦</m:t>
                                      </m:r>
                                    </m:e>
                                  </m:d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𝑑𝑥</m:t>
                              </m:r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𝑑𝑦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en-US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Output is 2D and complex-valued:</a:t>
                </a:r>
              </a:p>
              <a:p>
                <a:pPr marL="0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Re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  <m:r>
                            <a:rPr lang="en-US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US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Im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))</m:t>
                      </m:r>
                    </m:oMath>
                  </m:oMathPara>
                </a14:m>
                <a:endParaRPr lang="en-US" dirty="0"/>
              </a:p>
              <a:p>
                <a:pPr marL="857250" lvl="1" indent="-4572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ea typeface="Cambria Math" panose="02040503050406030204" pitchFamily="18" charset="0"/>
                  </a:rPr>
                  <a:t>Magnitude spectrum: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  <m:d>
                          <m:dPr>
                            <m:ctrlPr>
                              <a:rPr lang="en-US" sz="24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  <m:r>
                              <a:rPr lang="en-US" sz="24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d>
                      </m:e>
                    </m:d>
                    <m:r>
                      <a:rPr lang="en-US" sz="24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sz="24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2400" b="0" i="0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Re</m:t>
                            </m:r>
                            <m:d>
                              <m:dPr>
                                <m:ctrlPr>
                                  <a:rPr lang="en-US" sz="2400" b="0" i="1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b="0" i="1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𝐹</m:t>
                                </m:r>
                                <m:r>
                                  <a:rPr lang="en-US" sz="2400" b="0" i="1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2400" b="0" i="1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𝑢</m:t>
                                </m:r>
                                <m:r>
                                  <a:rPr lang="en-US" sz="2400" b="0" i="1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2400" b="0" i="1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𝑣</m:t>
                                </m:r>
                                <m:r>
                                  <a:rPr lang="en-US" sz="2400" b="0" i="1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d>
                          </m:e>
                          <m:sup>
                            <m:r>
                              <a:rPr lang="en-US" sz="24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sz="24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2400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I</m:t>
                            </m:r>
                            <m:r>
                              <m:rPr>
                                <m:sty m:val="p"/>
                              </m:rPr>
                              <a:rPr lang="en-US" sz="2400" b="0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m</m:t>
                            </m:r>
                            <m:d>
                              <m:dPr>
                                <m:ctrlPr>
                                  <a:rPr lang="en-US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𝐹</m:t>
                                </m:r>
                                <m:r>
                                  <a:rPr lang="en-US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𝑢</m:t>
                                </m:r>
                                <m:r>
                                  <a:rPr lang="en-US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𝑣</m:t>
                                </m:r>
                                <m:r>
                                  <a:rPr lang="en-US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d>
                          </m:e>
                          <m:sup>
                            <m:r>
                              <a:rPr lang="en-US" sz="24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endParaRPr lang="en-US" sz="2400" i="1" dirty="0">
                  <a:solidFill>
                    <a:srgbClr val="7030A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857250" lvl="1" indent="-4572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ea typeface="Cambria Math" panose="02040503050406030204" pitchFamily="18" charset="0"/>
                  </a:rPr>
                  <a:t>Phase angle spectrum: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US" sz="24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tan</m:t>
                            </m:r>
                          </m:e>
                          <m:sup>
                            <m:r>
                              <a:rPr lang="en-US" sz="24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</m:fName>
                      <m:e>
                        <m:f>
                          <m:fPr>
                            <m:ctrlPr>
                              <a:rPr lang="en-US" sz="24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lang="en-US" sz="2400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I</m:t>
                            </m:r>
                            <m:r>
                              <m:rPr>
                                <m:sty m:val="p"/>
                              </m:rPr>
                              <a:rPr lang="en-US" sz="2400" b="0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m</m:t>
                            </m:r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𝐹</m:t>
                            </m:r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𝑢</m:t>
                            </m:r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))</m:t>
                            </m:r>
                          </m:num>
                          <m:den>
                            <m:r>
                              <m:rPr>
                                <m:sty m:val="p"/>
                              </m:rPr>
                              <a:rPr lang="en-US" sz="2400" i="0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R</m:t>
                            </m:r>
                            <m:r>
                              <m:rPr>
                                <m:sty m:val="p"/>
                              </m:rPr>
                              <a:rPr lang="en-US" sz="2400" b="0" i="0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e</m:t>
                            </m:r>
                            <m:r>
                              <a:rPr lang="en-US" sz="2400" i="1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400" b="0" i="1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𝐹</m:t>
                            </m:r>
                            <m:r>
                              <a:rPr lang="en-US" sz="2400" b="0" i="1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400" b="0" i="1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𝑢</m:t>
                            </m:r>
                            <m:r>
                              <a:rPr lang="en-US" sz="2400" b="0" i="1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b="0" i="1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  <m:r>
                              <a:rPr lang="en-US" sz="2400" b="0" i="1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))</m:t>
                            </m:r>
                          </m:den>
                        </m:f>
                      </m:e>
                    </m:func>
                  </m:oMath>
                </a14:m>
                <a:endParaRPr lang="en-US" sz="2400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Symmetry: the Fourier transform of a real-valued image has coefficients that come in pairs, with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being the </a:t>
                </a:r>
                <a:r>
                  <a:rPr lang="en-US" i="1" dirty="0"/>
                  <a:t>complex conjugate</a:t>
                </a:r>
                <a:r>
                  <a:rPr lang="en-US" dirty="0"/>
                  <a:t>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(−</m:t>
                    </m:r>
                    <m:r>
                      <a:rPr lang="en-US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, −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3200" dirty="0">
                  <a:effectLst/>
                </a:endParaRPr>
              </a:p>
              <a:p>
                <a:pPr marL="857250" lvl="1" indent="-45720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This means that the magnitude spectrum is symmetric about the origin</a:t>
                </a:r>
                <a:endParaRPr lang="en-US" sz="2400" dirty="0">
                  <a:effectLst/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sz="3200" dirty="0"/>
              </a:p>
            </p:txBody>
          </p:sp>
        </mc:Choice>
        <mc:Fallback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E241C255-C206-A549-A63A-EE0900F6291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102" t="-33494" r="-1714" b="-43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6011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CACBB-4D98-864E-91F1-4086AB0E1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2D discrete Fourier transform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CB412C8-EB48-4F46-AB53-493A455654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5435" y="2136365"/>
            <a:ext cx="7027165" cy="472163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00272EE-B5F1-0A44-8AE3-EFCC2454900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  <m:e>
                          <m:nary>
                            <m:naryPr>
                              <m:chr m:val="∑"/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sub>
                            <m:sup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  <m:e>
                              <m:r>
                                <a:rPr lang="en-US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</m:d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exp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  <m:d>
                                    <m:dPr>
                                      <m:ctrlPr>
                                        <a:rPr lang="en-US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US" b="0" i="1" smtClean="0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b="0" i="1" smtClean="0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𝑢𝑛</m:t>
                                          </m:r>
                                        </m:num>
                                        <m:den>
                                          <m:r>
                                            <a:rPr lang="en-US" b="0" i="1" smtClean="0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𝑁</m:t>
                                          </m:r>
                                        </m:den>
                                      </m:f>
                                      <m:r>
                                        <a:rPr lang="en-US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+</m:t>
                                      </m:r>
                                      <m:f>
                                        <m:fPr>
                                          <m:ctrlPr>
                                            <a:rPr lang="en-US" b="0" i="1" smtClean="0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b="0" i="1" smtClean="0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𝑣𝑚</m:t>
                                          </m:r>
                                        </m:num>
                                        <m:den>
                                          <m:r>
                                            <a:rPr lang="en-US" b="0" i="1" smtClean="0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𝑀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00272EE-B5F1-0A44-8AE3-EFCC2454900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t="-253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6EC86699-F7FB-EF44-BE3D-3ED69726729C}"/>
              </a:ext>
            </a:extLst>
          </p:cNvPr>
          <p:cNvSpPr txBox="1"/>
          <p:nvPr/>
        </p:nvSpPr>
        <p:spPr>
          <a:xfrm>
            <a:off x="10345351" y="6474023"/>
            <a:ext cx="17860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Source: </a:t>
            </a:r>
            <a:r>
              <a:rPr lang="en-US" sz="1400" dirty="0">
                <a:hlinkClick r:id="rId4"/>
              </a:rPr>
              <a:t>B. Freeman</a:t>
            </a:r>
            <a:endParaRPr lang="en-US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C6131D90-9FED-A342-B1E7-403ED180114F}"/>
                  </a:ext>
                </a:extLst>
              </p:cNvPr>
              <p:cNvSpPr/>
              <p:nvPr/>
            </p:nvSpPr>
            <p:spPr>
              <a:xfrm>
                <a:off x="8653491" y="4431268"/>
                <a:ext cx="325268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8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sz="18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sz="180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tan</m:t>
                              </m:r>
                            </m:e>
                            <m:sup>
                              <m:r>
                                <a:rPr lang="en-US" sz="18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fName>
                        <m:e>
                          <m:r>
                            <m:rPr>
                              <m:sty m:val="p"/>
                            </m:rPr>
                            <a:rPr lang="en-US" sz="1800" b="0" i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Im</m:t>
                          </m:r>
                          <m:r>
                            <a:rPr lang="en-US" sz="18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8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</m:t>
                          </m:r>
                          <m:r>
                            <a:rPr lang="en-US" sz="18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8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sz="18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8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  <m:r>
                            <a:rPr lang="en-US" sz="18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))/</m:t>
                          </m:r>
                          <m:r>
                            <m:rPr>
                              <m:sty m:val="p"/>
                            </m:rPr>
                            <a:rPr lang="en-US" sz="1800" b="0" i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Re</m:t>
                          </m:r>
                          <m:r>
                            <a:rPr lang="en-US" sz="18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8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</m:t>
                          </m:r>
                          <m:r>
                            <a:rPr lang="en-US" sz="18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8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sz="18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8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  <m:r>
                            <a:rPr lang="en-US" sz="18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))</m:t>
                          </m:r>
                        </m:e>
                      </m:func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C6131D90-9FED-A342-B1E7-403ED180114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53491" y="4431268"/>
                <a:ext cx="3252685" cy="369332"/>
              </a:xfrm>
              <a:prstGeom prst="rect">
                <a:avLst/>
              </a:prstGeom>
              <a:blipFill>
                <a:blip r:embed="rId5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3BEA36E5-B859-FC40-99B6-2139A4DC7D87}"/>
                  </a:ext>
                </a:extLst>
              </p:cNvPr>
              <p:cNvSpPr/>
              <p:nvPr/>
            </p:nvSpPr>
            <p:spPr>
              <a:xfrm>
                <a:off x="6477000" y="4431268"/>
                <a:ext cx="109517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|</m:t>
                      </m:r>
                      <m:r>
                        <a:rPr lang="en-US" sz="18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US" sz="18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sz="18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8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e>
                      </m:d>
                      <m:r>
                        <a:rPr lang="en-US" sz="18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|</m:t>
                      </m:r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3BEA36E5-B859-FC40-99B6-2139A4DC7D8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7000" y="4431268"/>
                <a:ext cx="1095172" cy="369332"/>
              </a:xfrm>
              <a:prstGeom prst="rect">
                <a:avLst/>
              </a:prstGeom>
              <a:blipFill>
                <a:blip r:embed="rId6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08BE379F-3400-FB42-89B3-8705900D9F86}"/>
                  </a:ext>
                </a:extLst>
              </p:cNvPr>
              <p:cNvSpPr/>
              <p:nvPr/>
            </p:nvSpPr>
            <p:spPr>
              <a:xfrm>
                <a:off x="6172200" y="2057400"/>
                <a:ext cx="140641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1800" b="0" i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Re</m:t>
                      </m:r>
                      <m:r>
                        <a:rPr lang="en-US" sz="18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8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US" sz="18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sz="18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8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d>
                      <m:r>
                        <a:rPr lang="en-US" sz="18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08BE379F-3400-FB42-89B3-8705900D9F8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2200" y="2057400"/>
                <a:ext cx="1406411" cy="369332"/>
              </a:xfrm>
              <a:prstGeom prst="rect">
                <a:avLst/>
              </a:prstGeom>
              <a:blipFill>
                <a:blip r:embed="rId7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9D4E22B5-EC2D-7E4A-B97F-1E9890838A05}"/>
                  </a:ext>
                </a:extLst>
              </p:cNvPr>
              <p:cNvSpPr/>
              <p:nvPr/>
            </p:nvSpPr>
            <p:spPr>
              <a:xfrm>
                <a:off x="8724900" y="2066080"/>
                <a:ext cx="142616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1800" b="0" i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Im</m:t>
                      </m:r>
                      <m:r>
                        <a:rPr lang="en-US" sz="18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8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US" sz="18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sz="18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8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d>
                      <m:r>
                        <a:rPr lang="en-US" sz="18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9D4E22B5-EC2D-7E4A-B97F-1E9890838A0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24900" y="2066080"/>
                <a:ext cx="1426160" cy="369332"/>
              </a:xfrm>
              <a:prstGeom prst="rect">
                <a:avLst/>
              </a:prstGeom>
              <a:blipFill>
                <a:blip r:embed="rId8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73998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  <p:bldP spid="1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Real image examples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4591" y="1467600"/>
            <a:ext cx="8462476" cy="392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35885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Real image examples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4379" y="1534800"/>
            <a:ext cx="8899032" cy="378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7441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Which image goes with which spectrum?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20806" r="52586"/>
          <a:stretch/>
        </p:blipFill>
        <p:spPr>
          <a:xfrm>
            <a:off x="1767549" y="1190437"/>
            <a:ext cx="3878024" cy="263587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10FB263-FDA8-C646-A3CC-95D2C18B901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5035" t="18099" r="10251" b="1"/>
          <a:stretch/>
        </p:blipFill>
        <p:spPr>
          <a:xfrm>
            <a:off x="6862088" y="3840901"/>
            <a:ext cx="3124200" cy="299951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E0A6617-6F83-7D41-B8BF-79D83E467D9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9076" r="55292" b="6742"/>
          <a:stretch/>
        </p:blipFill>
        <p:spPr>
          <a:xfrm>
            <a:off x="1780444" y="4102353"/>
            <a:ext cx="3669936" cy="247661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23E6687-5ACB-E145-BFF4-CCBEC609E38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5673" t="15365" r="11428" b="4094"/>
          <a:stretch/>
        </p:blipFill>
        <p:spPr>
          <a:xfrm>
            <a:off x="7014488" y="945300"/>
            <a:ext cx="2971800" cy="2895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56685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Phase vs. magnitude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Which has more information, the phase or the magnitude?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Let’s take the phase from one image and combine it with the magnitude from another image</a:t>
            </a:r>
          </a:p>
        </p:txBody>
      </p:sp>
    </p:spTree>
    <p:extLst>
      <p:ext uri="{BB962C8B-B14F-4D97-AF65-F5344CB8AC3E}">
        <p14:creationId xmlns:p14="http://schemas.microsoft.com/office/powerpoint/2010/main" val="3047566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81673DB-9594-6548-8CFD-1F1F72BBBDA2}"/>
              </a:ext>
            </a:extLst>
          </p:cNvPr>
          <p:cNvSpPr/>
          <p:nvPr/>
        </p:nvSpPr>
        <p:spPr bwMode="auto">
          <a:xfrm>
            <a:off x="457200" y="609600"/>
            <a:ext cx="11277600" cy="6858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6550" y="1431105"/>
            <a:ext cx="2914650" cy="3886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4600" y="0"/>
            <a:ext cx="8229600" cy="914400"/>
          </a:xfrm>
        </p:spPr>
        <p:txBody>
          <a:bodyPr/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1" y="242299"/>
            <a:ext cx="2312489" cy="307816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5678" y="3562760"/>
            <a:ext cx="2286000" cy="3048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005237" y="2133600"/>
            <a:ext cx="16241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Magnitude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135081" y="3786224"/>
            <a:ext cx="10583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Phase</a:t>
            </a:r>
          </a:p>
        </p:txBody>
      </p:sp>
      <p:sp>
        <p:nvSpPr>
          <p:cNvPr id="16" name="Right Arrow 15">
            <a:extLst>
              <a:ext uri="{FF2B5EF4-FFF2-40B4-BE49-F238E27FC236}">
                <a16:creationId xmlns:a16="http://schemas.microsoft.com/office/drawing/2014/main" id="{D3B9C055-C0E2-E043-94E6-F7EB13F454F5}"/>
              </a:ext>
            </a:extLst>
          </p:cNvPr>
          <p:cNvSpPr/>
          <p:nvPr/>
        </p:nvSpPr>
        <p:spPr>
          <a:xfrm>
            <a:off x="5142592" y="2648360"/>
            <a:ext cx="1105809" cy="2472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Arrow 16">
            <a:extLst>
              <a:ext uri="{FF2B5EF4-FFF2-40B4-BE49-F238E27FC236}">
                <a16:creationId xmlns:a16="http://schemas.microsoft.com/office/drawing/2014/main" id="{679E3E50-9AAD-4D41-A7BA-C333FE9DD1D7}"/>
              </a:ext>
            </a:extLst>
          </p:cNvPr>
          <p:cNvSpPr/>
          <p:nvPr/>
        </p:nvSpPr>
        <p:spPr>
          <a:xfrm>
            <a:off x="5142592" y="4145174"/>
            <a:ext cx="1105809" cy="2472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16915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E477352-E21D-614C-B68F-A4F9B1940167}"/>
              </a:ext>
            </a:extLst>
          </p:cNvPr>
          <p:cNvSpPr/>
          <p:nvPr/>
        </p:nvSpPr>
        <p:spPr bwMode="auto">
          <a:xfrm>
            <a:off x="457200" y="609600"/>
            <a:ext cx="11277600" cy="6858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4600" y="0"/>
            <a:ext cx="8229600" cy="914400"/>
          </a:xfrm>
        </p:spPr>
        <p:txBody>
          <a:bodyPr/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1" y="242299"/>
            <a:ext cx="2312489" cy="307816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5678" y="3562760"/>
            <a:ext cx="2286000" cy="3048000"/>
          </a:xfrm>
          <a:prstGeom prst="rect">
            <a:avLst/>
          </a:prstGeom>
        </p:spPr>
      </p:pic>
      <p:pic>
        <p:nvPicPr>
          <p:cNvPr id="14" name="Content Placeholder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6550" y="1431105"/>
            <a:ext cx="2914650" cy="3886200"/>
          </a:xfrm>
        </p:spPr>
      </p:pic>
      <p:sp>
        <p:nvSpPr>
          <p:cNvPr id="15" name="Right Arrow 14">
            <a:extLst>
              <a:ext uri="{FF2B5EF4-FFF2-40B4-BE49-F238E27FC236}">
                <a16:creationId xmlns:a16="http://schemas.microsoft.com/office/drawing/2014/main" id="{F2876460-1C76-4948-B06A-99417273FACB}"/>
              </a:ext>
            </a:extLst>
          </p:cNvPr>
          <p:cNvSpPr/>
          <p:nvPr/>
        </p:nvSpPr>
        <p:spPr>
          <a:xfrm>
            <a:off x="5142592" y="2648360"/>
            <a:ext cx="1105809" cy="2472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Arrow 15">
            <a:extLst>
              <a:ext uri="{FF2B5EF4-FFF2-40B4-BE49-F238E27FC236}">
                <a16:creationId xmlns:a16="http://schemas.microsoft.com/office/drawing/2014/main" id="{39C95FCD-9E06-0B45-A1BC-87F1504E8F19}"/>
              </a:ext>
            </a:extLst>
          </p:cNvPr>
          <p:cNvSpPr/>
          <p:nvPr/>
        </p:nvSpPr>
        <p:spPr>
          <a:xfrm>
            <a:off x="5142592" y="4145174"/>
            <a:ext cx="1105809" cy="2472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09828FF-E166-6A48-ADD9-0F6616E6EA9C}"/>
              </a:ext>
            </a:extLst>
          </p:cNvPr>
          <p:cNvSpPr txBox="1"/>
          <p:nvPr/>
        </p:nvSpPr>
        <p:spPr>
          <a:xfrm>
            <a:off x="5044263" y="2133600"/>
            <a:ext cx="10583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Phase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315AC59-7839-504C-9A51-5D71D92224D1}"/>
              </a:ext>
            </a:extLst>
          </p:cNvPr>
          <p:cNvSpPr txBox="1"/>
          <p:nvPr/>
        </p:nvSpPr>
        <p:spPr>
          <a:xfrm>
            <a:off x="5005237" y="3733800"/>
            <a:ext cx="16241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Magnitude</a:t>
            </a:r>
          </a:p>
        </p:txBody>
      </p:sp>
    </p:spTree>
    <p:extLst>
      <p:ext uri="{BB962C8B-B14F-4D97-AF65-F5344CB8AC3E}">
        <p14:creationId xmlns:p14="http://schemas.microsoft.com/office/powerpoint/2010/main" val="413639663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F92EE-3CDC-6448-9943-C7FE6E8DD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Images with periodic patterns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391BBE-123D-F446-8791-60BA247C54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The magnitude image has peaks corresponding to the frequencies of repetition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A697C23-54B7-7E4C-AD30-66F35B9B85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2389676"/>
            <a:ext cx="8534400" cy="393669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3DD3FBB-275A-384A-ADEE-2FC261D0049A}"/>
              </a:ext>
            </a:extLst>
          </p:cNvPr>
          <p:cNvSpPr txBox="1"/>
          <p:nvPr/>
        </p:nvSpPr>
        <p:spPr>
          <a:xfrm>
            <a:off x="3352800" y="1981200"/>
            <a:ext cx="10406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Image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D9DBFE4-0B2A-774A-B061-A57EBDC69FD3}"/>
              </a:ext>
            </a:extLst>
          </p:cNvPr>
          <p:cNvSpPr txBox="1"/>
          <p:nvPr/>
        </p:nvSpPr>
        <p:spPr>
          <a:xfrm>
            <a:off x="7204504" y="1981200"/>
            <a:ext cx="25490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Magnitude image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EC81333-57A9-CC45-83CF-808552BFA913}"/>
              </a:ext>
            </a:extLst>
          </p:cNvPr>
          <p:cNvSpPr txBox="1"/>
          <p:nvPr/>
        </p:nvSpPr>
        <p:spPr>
          <a:xfrm>
            <a:off x="10219383" y="6426787"/>
            <a:ext cx="18964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Source: </a:t>
            </a:r>
            <a:r>
              <a:rPr lang="en-US" sz="1400" dirty="0">
                <a:hlinkClick r:id="rId3"/>
              </a:rPr>
              <a:t>A. Zisserman</a:t>
            </a:r>
            <a:endParaRPr lang="en-US" sz="14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22C16AC-5A23-1742-8232-4479D0F9D894}"/>
              </a:ext>
            </a:extLst>
          </p:cNvPr>
          <p:cNvSpPr/>
          <p:nvPr/>
        </p:nvSpPr>
        <p:spPr bwMode="auto">
          <a:xfrm>
            <a:off x="6324600" y="1752600"/>
            <a:ext cx="4343400" cy="4674187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1134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821519-4005-F545-A073-246FD1F0E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Application: Removing periodic patterns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D486C61-B8D4-F24B-8C00-0991216902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6143" y="914400"/>
            <a:ext cx="6919714" cy="525780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611899E-36C2-D244-8B70-C6CCF3CE4468}"/>
              </a:ext>
            </a:extLst>
          </p:cNvPr>
          <p:cNvSpPr txBox="1"/>
          <p:nvPr/>
        </p:nvSpPr>
        <p:spPr>
          <a:xfrm>
            <a:off x="9753600" y="1676400"/>
            <a:ext cx="1981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Magnitude image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A09F6D8-0E1D-AC4A-9650-2722F1E2FD7A}"/>
              </a:ext>
            </a:extLst>
          </p:cNvPr>
          <p:cNvSpPr txBox="1"/>
          <p:nvPr/>
        </p:nvSpPr>
        <p:spPr>
          <a:xfrm>
            <a:off x="9753600" y="4648200"/>
            <a:ext cx="1981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Remove peaks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B826982-537B-CC4E-B4E9-B16E37B88F00}"/>
              </a:ext>
            </a:extLst>
          </p:cNvPr>
          <p:cNvSpPr txBox="1"/>
          <p:nvPr/>
        </p:nvSpPr>
        <p:spPr>
          <a:xfrm>
            <a:off x="10345351" y="6386384"/>
            <a:ext cx="18964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Source: </a:t>
            </a:r>
            <a:r>
              <a:rPr lang="en-US" sz="1400" dirty="0">
                <a:hlinkClick r:id="rId3"/>
              </a:rPr>
              <a:t>A. Zisserman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17583657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821519-4005-F545-A073-246FD1F0E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Application: Removing periodic patterns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611899E-36C2-D244-8B70-C6CCF3CE4468}"/>
              </a:ext>
            </a:extLst>
          </p:cNvPr>
          <p:cNvSpPr txBox="1"/>
          <p:nvPr/>
        </p:nvSpPr>
        <p:spPr>
          <a:xfrm>
            <a:off x="3810000" y="1176974"/>
            <a:ext cx="1981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Magnitude image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A09F6D8-0E1D-AC4A-9650-2722F1E2FD7A}"/>
              </a:ext>
            </a:extLst>
          </p:cNvPr>
          <p:cNvSpPr txBox="1"/>
          <p:nvPr/>
        </p:nvSpPr>
        <p:spPr>
          <a:xfrm>
            <a:off x="9753600" y="4648200"/>
            <a:ext cx="1981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Remove peaks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B826982-537B-CC4E-B4E9-B16E37B88F00}"/>
              </a:ext>
            </a:extLst>
          </p:cNvPr>
          <p:cNvSpPr txBox="1"/>
          <p:nvPr/>
        </p:nvSpPr>
        <p:spPr>
          <a:xfrm>
            <a:off x="10345351" y="6386384"/>
            <a:ext cx="18964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Source: </a:t>
            </a:r>
            <a:r>
              <a:rPr lang="en-US" sz="1400" dirty="0">
                <a:hlinkClick r:id="rId2"/>
              </a:rPr>
              <a:t>A. Zisserman</a:t>
            </a:r>
            <a:endParaRPr lang="en-US" sz="14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3CD6387-03E1-F348-999A-2AE1E145A2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140334"/>
            <a:ext cx="11811000" cy="387946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849703D-A3E3-1741-9341-803A4481A2DB}"/>
              </a:ext>
            </a:extLst>
          </p:cNvPr>
          <p:cNvSpPr txBox="1"/>
          <p:nvPr/>
        </p:nvSpPr>
        <p:spPr>
          <a:xfrm>
            <a:off x="190500" y="1176974"/>
            <a:ext cx="3200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Lunar orbital image (1966)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D6270A2-89B5-E34B-B66E-D0E837D354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5969308"/>
            <a:ext cx="1676400" cy="83415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1B5AD18-14C7-0C42-A132-1FC5B165B173}"/>
              </a:ext>
            </a:extLst>
          </p:cNvPr>
          <p:cNvSpPr txBox="1"/>
          <p:nvPr/>
        </p:nvSpPr>
        <p:spPr>
          <a:xfrm>
            <a:off x="6778171" y="1176974"/>
            <a:ext cx="1981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Remove peaks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873D03D-3C81-F34F-9B1C-840F8BADF2D4}"/>
              </a:ext>
            </a:extLst>
          </p:cNvPr>
          <p:cNvSpPr txBox="1"/>
          <p:nvPr/>
        </p:nvSpPr>
        <p:spPr>
          <a:xfrm>
            <a:off x="9735456" y="1184232"/>
            <a:ext cx="1981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Join lines removed</a:t>
            </a:r>
          </a:p>
        </p:txBody>
      </p:sp>
    </p:spTree>
    <p:extLst>
      <p:ext uri="{BB962C8B-B14F-4D97-AF65-F5344CB8AC3E}">
        <p14:creationId xmlns:p14="http://schemas.microsoft.com/office/powerpoint/2010/main" val="423200237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A2995F-58D8-3A4E-90F4-9D6CB3E9F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 transformations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7EB7A4-D98F-5444-938A-421A58B88A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How does the FT change when the image is scaled?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C14F1E8-AE1B-7645-885D-024817DF91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1494314"/>
            <a:ext cx="4419600" cy="254428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55C2AA7-41F3-BB45-AD74-8E3C39BDDA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7585" y="4355752"/>
            <a:ext cx="4402015" cy="2426048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506D730-6E2C-3743-8A64-956CD7448FD7}"/>
              </a:ext>
            </a:extLst>
          </p:cNvPr>
          <p:cNvSpPr/>
          <p:nvPr/>
        </p:nvSpPr>
        <p:spPr bwMode="auto">
          <a:xfrm>
            <a:off x="5943600" y="4355752"/>
            <a:ext cx="2362200" cy="2426048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650BFC5-A22C-7342-95C6-2BD5369A78AA}"/>
              </a:ext>
            </a:extLst>
          </p:cNvPr>
          <p:cNvSpPr txBox="1"/>
          <p:nvPr/>
        </p:nvSpPr>
        <p:spPr>
          <a:xfrm>
            <a:off x="8574259" y="5029200"/>
            <a:ext cx="2590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Scaled by the inverse factor!</a:t>
            </a:r>
          </a:p>
        </p:txBody>
      </p:sp>
    </p:spTree>
    <p:extLst>
      <p:ext uri="{BB962C8B-B14F-4D97-AF65-F5344CB8AC3E}">
        <p14:creationId xmlns:p14="http://schemas.microsoft.com/office/powerpoint/2010/main" val="3740246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A2995F-58D8-3A4E-90F4-9D6CB3E9F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 transformations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7EB7A4-D98F-5444-938A-421A58B88A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How does the FT change when the image is rotated?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F752A64-708D-034D-9985-5DB41A547E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1689" y="1524000"/>
            <a:ext cx="4427911" cy="24384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5DCFFE0-E291-7B4A-9C18-FBDA6BF1EA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1049" y="4191000"/>
            <a:ext cx="4438551" cy="21336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DFC101C-475F-A844-801F-8897E5E2CE28}"/>
              </a:ext>
            </a:extLst>
          </p:cNvPr>
          <p:cNvSpPr/>
          <p:nvPr/>
        </p:nvSpPr>
        <p:spPr bwMode="auto">
          <a:xfrm>
            <a:off x="5961771" y="4038600"/>
            <a:ext cx="2362200" cy="2426048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8CB9A02-B0DC-9041-B681-0DFF6BDA1A11}"/>
              </a:ext>
            </a:extLst>
          </p:cNvPr>
          <p:cNvSpPr txBox="1"/>
          <p:nvPr/>
        </p:nvSpPr>
        <p:spPr>
          <a:xfrm>
            <a:off x="8592430" y="4712048"/>
            <a:ext cx="2590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Rotates the same way!</a:t>
            </a:r>
          </a:p>
        </p:txBody>
      </p:sp>
    </p:spTree>
    <p:extLst>
      <p:ext uri="{BB962C8B-B14F-4D97-AF65-F5344CB8AC3E}">
        <p14:creationId xmlns:p14="http://schemas.microsoft.com/office/powerpoint/2010/main" val="2886179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A2995F-58D8-3A4E-90F4-9D6CB3E9F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 transformations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7EB7A4-D98F-5444-938A-421A58B88A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How does the FT change when the image is rotated?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C4B157F-617C-6A4F-B3A6-7D1D988E99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 flipH="1">
            <a:off x="3657600" y="1717431"/>
            <a:ext cx="4597400" cy="45974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8CF5234-3B03-EA40-8F0B-90F4047653FC}"/>
              </a:ext>
            </a:extLst>
          </p:cNvPr>
          <p:cNvSpPr txBox="1"/>
          <p:nvPr/>
        </p:nvSpPr>
        <p:spPr>
          <a:xfrm>
            <a:off x="8617048" y="4051300"/>
            <a:ext cx="359957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Caution: in real images this is not always the case because of edge artifacts (recall that DFT treats images as periodically tiled)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377B58E-C050-6847-A22F-0886C0F87F99}"/>
              </a:ext>
            </a:extLst>
          </p:cNvPr>
          <p:cNvSpPr txBox="1"/>
          <p:nvPr/>
        </p:nvSpPr>
        <p:spPr>
          <a:xfrm>
            <a:off x="280252" y="6386197"/>
            <a:ext cx="12682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hlinkClick r:id="rId3"/>
              </a:rPr>
              <a:t>Image source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43324324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A2995F-58D8-3A4E-90F4-9D6CB3E9F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 transformations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7EB7A4-D98F-5444-938A-421A58B88A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How does the FT change when the image is translated?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C75041C-E008-2F41-A32C-592D39F929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1494314"/>
            <a:ext cx="4419600" cy="254428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088E149-E378-694A-82FD-41135652DC0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43"/>
          <a:stretch/>
        </p:blipFill>
        <p:spPr>
          <a:xfrm>
            <a:off x="3810000" y="4419600"/>
            <a:ext cx="4419600" cy="215390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015F2A5-8450-4149-909F-61AF26764AD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70" t="33712" r="63793" b="18369"/>
          <a:stretch/>
        </p:blipFill>
        <p:spPr>
          <a:xfrm>
            <a:off x="4648200" y="5143500"/>
            <a:ext cx="1066800" cy="12192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00AE1E8-C0D6-CC4B-82C6-5B3D45446E4B}"/>
              </a:ext>
            </a:extLst>
          </p:cNvPr>
          <p:cNvSpPr txBox="1"/>
          <p:nvPr/>
        </p:nvSpPr>
        <p:spPr>
          <a:xfrm>
            <a:off x="8476371" y="4631848"/>
            <a:ext cx="30415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Magnitude spectrum doesn’t change, phase gets modulated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7894A40-F8AF-D143-94C7-5AD73E3CE743}"/>
              </a:ext>
            </a:extLst>
          </p:cNvPr>
          <p:cNvSpPr/>
          <p:nvPr/>
        </p:nvSpPr>
        <p:spPr bwMode="auto">
          <a:xfrm>
            <a:off x="5961771" y="4038600"/>
            <a:ext cx="2362200" cy="2426048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3010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CBFB9-19F0-FD42-B94E-7A58B408B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Last time: Fourier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12FC0B-AC16-1B44-80B6-F8F2464339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1D Fourier transform</a:t>
            </a:r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en-US" sz="2400" dirty="0"/>
              <a:t>Definition and properties</a:t>
            </a:r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en-US" sz="2400" dirty="0"/>
              <a:t>Discrete Fourier transform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2D Fourier transform</a:t>
            </a:r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en-US" sz="2400" dirty="0"/>
              <a:t>Definition</a:t>
            </a:r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en-US" sz="2400" dirty="0"/>
              <a:t>Examples and properties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9A83D6-CF76-2943-5F84-6CCB5E9EAC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1983" y="990600"/>
            <a:ext cx="5568790" cy="3404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30973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70ABCBE9-891A-5A4F-A4D1-803099881F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Review: 2D Fourier transform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241C255-C206-A549-A63A-EE0900F629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2D basis functions are oriented sinusoidal “gratings”: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502ADC2F-919D-B246-857B-32471C29AAB3}"/>
              </a:ext>
            </a:extLst>
          </p:cNvPr>
          <p:cNvGrpSpPr/>
          <p:nvPr/>
        </p:nvGrpSpPr>
        <p:grpSpPr>
          <a:xfrm>
            <a:off x="1676400" y="2185987"/>
            <a:ext cx="10058400" cy="5053013"/>
            <a:chOff x="1676400" y="2262187"/>
            <a:chExt cx="10058400" cy="5053013"/>
          </a:xfrm>
        </p:grpSpPr>
        <p:pic>
          <p:nvPicPr>
            <p:cNvPr id="32771" name="Picture 3">
              <a:extLst>
                <a:ext uri="{FF2B5EF4-FFF2-40B4-BE49-F238E27FC236}">
                  <a16:creationId xmlns:a16="http://schemas.microsoft.com/office/drawing/2014/main" id="{15B86B0B-3311-5E48-8639-BA26405BC6A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58" t="19524" r="7715" b="18698"/>
            <a:stretch>
              <a:fillRect/>
            </a:stretch>
          </p:blipFill>
          <p:spPr bwMode="auto">
            <a:xfrm>
              <a:off x="1676400" y="2262187"/>
              <a:ext cx="8686800" cy="48244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772" name="Rectangle 5">
              <a:extLst>
                <a:ext uri="{FF2B5EF4-FFF2-40B4-BE49-F238E27FC236}">
                  <a16:creationId xmlns:a16="http://schemas.microsoft.com/office/drawing/2014/main" id="{5479C342-8A43-1C49-8C42-176870264C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19800" y="3733800"/>
              <a:ext cx="5715000" cy="3581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 sz="2400" dirty="0"/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1EE13318-B523-654E-AC77-BB06CA4CDB3B}"/>
                </a:ext>
              </a:extLst>
            </p:cNvPr>
            <p:cNvSpPr/>
            <p:nvPr/>
          </p:nvSpPr>
          <p:spPr bwMode="auto">
            <a:xfrm>
              <a:off x="5102352" y="6629400"/>
              <a:ext cx="1524000" cy="6858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D93F407-FAB0-594D-A915-91376BB05589}"/>
                  </a:ext>
                </a:extLst>
              </p:cNvPr>
              <p:cNvSpPr txBox="1"/>
              <p:nvPr/>
            </p:nvSpPr>
            <p:spPr>
              <a:xfrm>
                <a:off x="7123610" y="4243386"/>
                <a:ext cx="4001590" cy="18685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i="1" dirty="0" err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800" i="1" dirty="0" err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800" i="1" dirty="0" err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sz="28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/>
                  <a:t> is the direction </a:t>
                </a:r>
                <a:r>
                  <a:rPr lang="en-US" sz="2800" i="1" dirty="0"/>
                  <a:t>normal</a:t>
                </a:r>
                <a:r>
                  <a:rPr lang="en-US" sz="2800" dirty="0"/>
                  <a:t> to the grating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800" dirty="0"/>
                  <a:t>The period is  </a:t>
                </a:r>
                <a14:m>
                  <m:oMath xmlns:m="http://schemas.openxmlformats.org/officeDocument/2006/math">
                    <m:r>
                      <a:rPr lang="en-US" sz="2800" b="0" i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1/</m:t>
                    </m:r>
                    <m:rad>
                      <m:radPr>
                        <m:degHide m:val="on"/>
                        <m:ctrlPr>
                          <a:rPr lang="en-US" sz="280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sz="280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p>
                            <m:r>
                              <a:rPr lang="en-US" sz="28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8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sz="28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p>
                            <m:r>
                              <a:rPr lang="en-US" sz="28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D93F407-FAB0-594D-A915-91376BB055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23610" y="4243386"/>
                <a:ext cx="4001590" cy="1868588"/>
              </a:xfrm>
              <a:prstGeom prst="rect">
                <a:avLst/>
              </a:prstGeom>
              <a:blipFill>
                <a:blip r:embed="rId3"/>
                <a:stretch>
                  <a:fillRect l="-2532" t="-3378" b="-54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4F82846-0FD6-B445-8927-CB266918955E}"/>
                  </a:ext>
                </a:extLst>
              </p:cNvPr>
              <p:cNvSpPr txBox="1"/>
              <p:nvPr/>
            </p:nvSpPr>
            <p:spPr>
              <a:xfrm>
                <a:off x="9601200" y="2775585"/>
                <a:ext cx="359906" cy="49244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</m:oMath>
                  </m:oMathPara>
                </a14:m>
                <a:endParaRPr lang="en-US" sz="32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4F82846-0FD6-B445-8927-CB26691895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01200" y="2775585"/>
                <a:ext cx="359906" cy="492443"/>
              </a:xfrm>
              <a:prstGeom prst="rect">
                <a:avLst/>
              </a:prstGeom>
              <a:blipFill>
                <a:blip r:embed="rId4"/>
                <a:stretch>
                  <a:fillRect l="-14286" r="-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B80A1A57-5B7F-6E4D-B7C6-03C0D46BE877}"/>
                  </a:ext>
                </a:extLst>
              </p:cNvPr>
              <p:cNvSpPr txBox="1"/>
              <p:nvPr/>
            </p:nvSpPr>
            <p:spPr>
              <a:xfrm>
                <a:off x="2165915" y="6060757"/>
                <a:ext cx="348685" cy="49244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</m:oMath>
                  </m:oMathPara>
                </a14:m>
                <a:endParaRPr lang="en-US" sz="32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B80A1A57-5B7F-6E4D-B7C6-03C0D46BE8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5915" y="6060757"/>
                <a:ext cx="348685" cy="492443"/>
              </a:xfrm>
              <a:prstGeom prst="rect">
                <a:avLst/>
              </a:prstGeom>
              <a:blipFill>
                <a:blip r:embed="rId5"/>
                <a:stretch>
                  <a:fillRect l="-10714" r="-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509A9D73-0F49-B94E-A30B-0638E512A6F6}"/>
                  </a:ext>
                </a:extLst>
              </p:cNvPr>
              <p:cNvSpPr/>
              <p:nvPr/>
            </p:nvSpPr>
            <p:spPr>
              <a:xfrm>
                <a:off x="1066800" y="1489397"/>
                <a:ext cx="10058400" cy="57002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indent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𝜓</m:t>
                          </m:r>
                        </m:e>
                        <m:sub>
                          <m: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  <m:d>
                        <m:dPr>
                          <m:ctrlP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𝑢𝑥</m:t>
                          </m:r>
                          <m: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𝑣𝑦</m:t>
                          </m:r>
                          <m: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r>
                        <a:rPr lang="en-US" sz="28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280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80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sz="2800" i="1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800" i="1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d>
                            <m:dPr>
                              <m:ctrlPr>
                                <a:rPr lang="en-US" sz="2800" i="1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i="1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𝑢𝑥</m:t>
                              </m:r>
                              <m:r>
                                <a:rPr lang="en-US" sz="2800" i="1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800" i="1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𝑣𝑦</m:t>
                              </m:r>
                            </m:e>
                          </m:d>
                        </m:e>
                      </m:func>
                      <m:r>
                        <a:rPr lang="en-US" sz="28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28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r>
                        <a:rPr lang="en-US" sz="280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8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sin</m:t>
                      </m:r>
                      <m:r>
                        <a:rPr lang="en-US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2</m:t>
                      </m:r>
                      <m:r>
                        <a:rPr lang="en-US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US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𝑢𝑥</m:t>
                      </m:r>
                      <m:r>
                        <a:rPr lang="en-US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𝑣𝑦</m:t>
                      </m:r>
                      <m:r>
                        <a:rPr lang="en-US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br>
                  <a:rPr lang="en-US" sz="2800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</a:br>
                <a:endParaRPr lang="en-US" sz="2800" dirty="0">
                  <a:solidFill>
                    <a:srgbClr val="7030A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509A9D73-0F49-B94E-A30B-0638E512A6F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800" y="1489397"/>
                <a:ext cx="10058400" cy="570028"/>
              </a:xfrm>
              <a:prstGeom prst="rect">
                <a:avLst/>
              </a:prstGeom>
              <a:blipFill>
                <a:blip r:embed="rId6"/>
                <a:stretch>
                  <a:fillRect b="-173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3D8F36AC-A9A8-3127-A9DD-8B5B6D1FDFEB}"/>
              </a:ext>
            </a:extLst>
          </p:cNvPr>
          <p:cNvSpPr txBox="1"/>
          <p:nvPr/>
        </p:nvSpPr>
        <p:spPr>
          <a:xfrm>
            <a:off x="6706847" y="6322367"/>
            <a:ext cx="50145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7"/>
              </a:rPr>
              <a:t>Fourier image decomposition demo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008515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76042F-2145-38FE-4AD6-7F2F883A3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Aside: Discrete Cosine Transform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102695-6083-BE2C-41D7-694190F2B0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914400"/>
            <a:ext cx="5181600" cy="525780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Real-valued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Fewer basis elements are needed to get a good approximation of the image – more useful for compression</a:t>
            </a:r>
          </a:p>
        </p:txBody>
      </p:sp>
      <p:pic>
        <p:nvPicPr>
          <p:cNvPr id="4098" name="Picture 2" descr="undefined">
            <a:extLst>
              <a:ext uri="{FF2B5EF4-FFF2-40B4-BE49-F238E27FC236}">
                <a16:creationId xmlns:a16="http://schemas.microsoft.com/office/drawing/2014/main" id="{696F9EFF-D31D-4389-7EC3-108211247E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1447800"/>
            <a:ext cx="4572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CA0119E-F62A-58F2-CF3E-F3FBCA93DC87}"/>
              </a:ext>
            </a:extLst>
          </p:cNvPr>
          <p:cNvSpPr txBox="1"/>
          <p:nvPr/>
        </p:nvSpPr>
        <p:spPr>
          <a:xfrm>
            <a:off x="7543800" y="912168"/>
            <a:ext cx="29346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DCT basis functions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9E843A9-D255-3BA8-03C9-F8FFA7D413CC}"/>
              </a:ext>
            </a:extLst>
          </p:cNvPr>
          <p:cNvSpPr txBox="1"/>
          <p:nvPr/>
        </p:nvSpPr>
        <p:spPr>
          <a:xfrm>
            <a:off x="2286000" y="6224044"/>
            <a:ext cx="799977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</a:t>
            </a:r>
            <a:r>
              <a:rPr lang="en-US" dirty="0" err="1">
                <a:hlinkClick r:id="rId3"/>
              </a:rPr>
              <a:t>en.wikipedia.org</a:t>
            </a:r>
            <a:r>
              <a:rPr lang="en-US" dirty="0">
                <a:hlinkClick r:id="rId3"/>
              </a:rPr>
              <a:t>/wiki/</a:t>
            </a:r>
            <a:r>
              <a:rPr lang="en-US" dirty="0" err="1">
                <a:hlinkClick r:id="rId3"/>
              </a:rPr>
              <a:t>Discrete_cosine_transform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544311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70ABCBE9-891A-5A4F-A4D1-803099881F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Review: 2D Fourier transform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E241C255-C206-A549-A63A-EE0900F6291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nary>
                            <m:naryPr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b>
                            <m:sup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p>
                            <m:e>
                              <m:r>
                                <a:rPr lang="en-US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d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  <m:d>
                                    <m:dPr>
                                      <m:ctrlPr>
                                        <a:rPr lang="en-US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𝑢𝑥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+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𝑣𝑦</m:t>
                                      </m:r>
                                    </m:e>
                                  </m:d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𝑑𝑥</m:t>
                              </m:r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𝑑𝑦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en-US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Output is 2D and complex-valued:</a:t>
                </a:r>
              </a:p>
              <a:p>
                <a:pPr marL="0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Re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  <m:r>
                            <a:rPr lang="en-US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US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Im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))</m:t>
                      </m:r>
                    </m:oMath>
                  </m:oMathPara>
                </a14:m>
                <a:endParaRPr lang="en-US" dirty="0"/>
              </a:p>
              <a:p>
                <a:pPr marL="857250" lvl="1" indent="-4572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ea typeface="Cambria Math" panose="02040503050406030204" pitchFamily="18" charset="0"/>
                  </a:rPr>
                  <a:t>Magnitude spectrum: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  <m:d>
                          <m:dPr>
                            <m:ctrlPr>
                              <a:rPr lang="en-US" sz="24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  <m:r>
                              <a:rPr lang="en-US" sz="24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d>
                      </m:e>
                    </m:d>
                    <m:r>
                      <a:rPr lang="en-US" sz="24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sz="24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2400" b="0" i="0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Re</m:t>
                            </m:r>
                            <m:d>
                              <m:dPr>
                                <m:ctrlPr>
                                  <a:rPr lang="en-US" sz="2400" b="0" i="1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b="0" i="1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𝐹</m:t>
                                </m:r>
                                <m:r>
                                  <a:rPr lang="en-US" sz="2400" b="0" i="1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2400" b="0" i="1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𝑢</m:t>
                                </m:r>
                                <m:r>
                                  <a:rPr lang="en-US" sz="2400" b="0" i="1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2400" b="0" i="1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𝑣</m:t>
                                </m:r>
                                <m:r>
                                  <a:rPr lang="en-US" sz="2400" b="0" i="1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d>
                          </m:e>
                          <m:sup>
                            <m:r>
                              <a:rPr lang="en-US" sz="24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sz="24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2400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I</m:t>
                            </m:r>
                            <m:r>
                              <m:rPr>
                                <m:sty m:val="p"/>
                              </m:rPr>
                              <a:rPr lang="en-US" sz="2400" b="0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m</m:t>
                            </m:r>
                            <m:d>
                              <m:dPr>
                                <m:ctrlPr>
                                  <a:rPr lang="en-US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𝐹</m:t>
                                </m:r>
                                <m:r>
                                  <a:rPr lang="en-US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𝑢</m:t>
                                </m:r>
                                <m:r>
                                  <a:rPr lang="en-US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𝑣</m:t>
                                </m:r>
                                <m:r>
                                  <a:rPr lang="en-US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d>
                          </m:e>
                          <m:sup>
                            <m:r>
                              <a:rPr lang="en-US" sz="24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endParaRPr lang="en-US" sz="2400" i="1" dirty="0">
                  <a:solidFill>
                    <a:srgbClr val="7030A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857250" lvl="1" indent="-4572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ea typeface="Cambria Math" panose="02040503050406030204" pitchFamily="18" charset="0"/>
                  </a:rPr>
                  <a:t>Phase angle spectrum: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US" sz="24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tan</m:t>
                            </m:r>
                          </m:e>
                          <m:sup>
                            <m:r>
                              <a:rPr lang="en-US" sz="24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</m:fName>
                      <m:e>
                        <m:f>
                          <m:fPr>
                            <m:ctrlPr>
                              <a:rPr lang="en-US" sz="24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lang="en-US" sz="2400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I</m:t>
                            </m:r>
                            <m:r>
                              <m:rPr>
                                <m:sty m:val="p"/>
                              </m:rPr>
                              <a:rPr lang="en-US" sz="2400" b="0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m</m:t>
                            </m:r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𝐹</m:t>
                            </m:r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𝑢</m:t>
                            </m:r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))</m:t>
                            </m:r>
                          </m:num>
                          <m:den>
                            <m:r>
                              <m:rPr>
                                <m:sty m:val="p"/>
                              </m:rPr>
                              <a:rPr lang="en-US" sz="2400" i="0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R</m:t>
                            </m:r>
                            <m:r>
                              <m:rPr>
                                <m:sty m:val="p"/>
                              </m:rPr>
                              <a:rPr lang="en-US" sz="2400" b="0" i="0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e</m:t>
                            </m:r>
                            <m:r>
                              <a:rPr lang="en-US" sz="2400" i="1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400" b="0" i="1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𝐹</m:t>
                            </m:r>
                            <m:r>
                              <a:rPr lang="en-US" sz="2400" b="0" i="1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400" b="0" i="1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𝑢</m:t>
                            </m:r>
                            <m:r>
                              <a:rPr lang="en-US" sz="2400" b="0" i="1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b="0" i="1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  <m:r>
                              <a:rPr lang="en-US" sz="2400" b="0" i="1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))</m:t>
                            </m:r>
                          </m:den>
                        </m:f>
                      </m:e>
                    </m:func>
                  </m:oMath>
                </a14:m>
                <a:endParaRPr lang="en-US" sz="2400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sz="3200" dirty="0"/>
              </a:p>
            </p:txBody>
          </p:sp>
        </mc:Choice>
        <mc:Fallback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E241C255-C206-A549-A63A-EE0900F6291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102" t="-334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49854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70ABCBE9-891A-5A4F-A4D1-803099881F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Review: 2D Fourier transform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E241C255-C206-A549-A63A-EE0900F6291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nary>
                            <m:naryPr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b>
                            <m:sup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p>
                            <m:e>
                              <m:r>
                                <a:rPr lang="en-US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d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  <m:d>
                                    <m:dPr>
                                      <m:ctrlPr>
                                        <a:rPr lang="en-US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𝑢𝑥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+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𝑣𝑦</m:t>
                                      </m:r>
                                    </m:e>
                                  </m:d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𝑑𝑥</m:t>
                              </m:r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𝑑𝑦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en-US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Inverse transform:</a:t>
                </a:r>
              </a:p>
              <a:p>
                <a:pPr marL="0" indent="0"/>
                <a:endParaRPr lang="en-US" sz="2400" dirty="0"/>
              </a:p>
              <a:p>
                <a:pPr marL="0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32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32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sz="32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sz="32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32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32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  <m:sup>
                          <m:r>
                            <a:rPr lang="en-US" sz="32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nary>
                            <m:naryPr>
                              <m:ctrlPr>
                                <a:rPr lang="en-US" sz="32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32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32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b>
                            <m:sup>
                              <m:r>
                                <a:rPr lang="en-US" sz="32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p>
                            <m:e>
                              <m:r>
                                <a:rPr lang="en-US" sz="32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  <m:d>
                                <m:dPr>
                                  <m:ctrlPr>
                                    <a:rPr lang="en-US" sz="32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32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  <m:r>
                                    <a:rPr lang="en-US" sz="32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32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d>
                              <m:sSup>
                                <m:sSupPr>
                                  <m:ctrlPr>
                                    <a:rPr lang="en-US" sz="32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32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32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32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32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  <m:d>
                                    <m:dPr>
                                      <m:ctrlPr>
                                        <a:rPr lang="en-US" sz="32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32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𝑢𝑥</m:t>
                                      </m:r>
                                      <m:r>
                                        <a:rPr lang="en-US" sz="32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+</m:t>
                                      </m:r>
                                      <m:r>
                                        <a:rPr lang="en-US" sz="32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𝑣𝑦</m:t>
                                      </m:r>
                                    </m:e>
                                  </m:d>
                                </m:sup>
                              </m:sSup>
                              <m:r>
                                <a:rPr lang="en-US" sz="32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en-US" sz="32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  <m:r>
                                <a:rPr lang="en-US" sz="32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32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𝑑𝑣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en-US" sz="3200" dirty="0"/>
              </a:p>
            </p:txBody>
          </p:sp>
        </mc:Choice>
        <mc:Fallback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E241C255-C206-A549-A63A-EE0900F6291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102" t="-33494" b="-233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1808783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CACBB-4D98-864E-91F1-4086AB0E1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Review: 2D discrete Fourier transform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CB412C8-EB48-4F46-AB53-493A455654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5435" y="2136365"/>
            <a:ext cx="7027165" cy="472163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00272EE-B5F1-0A44-8AE3-EFCC2454900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  <m:e>
                          <m:nary>
                            <m:naryPr>
                              <m:chr m:val="∑"/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sub>
                            <m:sup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  <m:e>
                              <m:r>
                                <a:rPr lang="en-US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</m:d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exp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  <m:d>
                                    <m:dPr>
                                      <m:ctrlPr>
                                        <a:rPr lang="en-US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US" b="0" i="1" smtClean="0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b="0" i="1" smtClean="0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𝑢𝑛</m:t>
                                          </m:r>
                                        </m:num>
                                        <m:den>
                                          <m:r>
                                            <a:rPr lang="en-US" b="0" i="1" smtClean="0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𝑁</m:t>
                                          </m:r>
                                        </m:den>
                                      </m:f>
                                      <m:r>
                                        <a:rPr lang="en-US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+</m:t>
                                      </m:r>
                                      <m:f>
                                        <m:fPr>
                                          <m:ctrlPr>
                                            <a:rPr lang="en-US" b="0" i="1" smtClean="0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b="0" i="1" smtClean="0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𝑣𝑚</m:t>
                                          </m:r>
                                        </m:num>
                                        <m:den>
                                          <m:r>
                                            <a:rPr lang="en-US" b="0" i="1" smtClean="0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𝑀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00272EE-B5F1-0A44-8AE3-EFCC2454900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t="-253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6EC86699-F7FB-EF44-BE3D-3ED69726729C}"/>
              </a:ext>
            </a:extLst>
          </p:cNvPr>
          <p:cNvSpPr txBox="1"/>
          <p:nvPr/>
        </p:nvSpPr>
        <p:spPr>
          <a:xfrm>
            <a:off x="10345351" y="6474023"/>
            <a:ext cx="17860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Source: </a:t>
            </a:r>
            <a:r>
              <a:rPr lang="en-US" sz="1400" dirty="0">
                <a:hlinkClick r:id="rId4"/>
              </a:rPr>
              <a:t>B. Freeman</a:t>
            </a:r>
            <a:endParaRPr lang="en-US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C6131D90-9FED-A342-B1E7-403ED180114F}"/>
                  </a:ext>
                </a:extLst>
              </p:cNvPr>
              <p:cNvSpPr/>
              <p:nvPr/>
            </p:nvSpPr>
            <p:spPr>
              <a:xfrm>
                <a:off x="8653491" y="4431268"/>
                <a:ext cx="325268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8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sz="18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sz="180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tan</m:t>
                              </m:r>
                            </m:e>
                            <m:sup>
                              <m:r>
                                <a:rPr lang="en-US" sz="18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fName>
                        <m:e>
                          <m:r>
                            <m:rPr>
                              <m:sty m:val="p"/>
                            </m:rPr>
                            <a:rPr lang="en-US" sz="1800" b="0" i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Im</m:t>
                          </m:r>
                          <m:r>
                            <a:rPr lang="en-US" sz="18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8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</m:t>
                          </m:r>
                          <m:r>
                            <a:rPr lang="en-US" sz="18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8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sz="18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8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  <m:r>
                            <a:rPr lang="en-US" sz="18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))/</m:t>
                          </m:r>
                          <m:r>
                            <m:rPr>
                              <m:sty m:val="p"/>
                            </m:rPr>
                            <a:rPr lang="en-US" sz="1800" b="0" i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Re</m:t>
                          </m:r>
                          <m:r>
                            <a:rPr lang="en-US" sz="18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8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</m:t>
                          </m:r>
                          <m:r>
                            <a:rPr lang="en-US" sz="18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8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sz="18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8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  <m:r>
                            <a:rPr lang="en-US" sz="18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))</m:t>
                          </m:r>
                        </m:e>
                      </m:func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C6131D90-9FED-A342-B1E7-403ED180114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53491" y="4431268"/>
                <a:ext cx="3252685" cy="369332"/>
              </a:xfrm>
              <a:prstGeom prst="rect">
                <a:avLst/>
              </a:prstGeom>
              <a:blipFill>
                <a:blip r:embed="rId5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3BEA36E5-B859-FC40-99B6-2139A4DC7D87}"/>
                  </a:ext>
                </a:extLst>
              </p:cNvPr>
              <p:cNvSpPr/>
              <p:nvPr/>
            </p:nvSpPr>
            <p:spPr>
              <a:xfrm>
                <a:off x="6477000" y="4431268"/>
                <a:ext cx="109517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|</m:t>
                      </m:r>
                      <m:r>
                        <a:rPr lang="en-US" sz="18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US" sz="18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sz="18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8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e>
                      </m:d>
                      <m:r>
                        <a:rPr lang="en-US" sz="18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|</m:t>
                      </m:r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3BEA36E5-B859-FC40-99B6-2139A4DC7D8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7000" y="4431268"/>
                <a:ext cx="1095172" cy="369332"/>
              </a:xfrm>
              <a:prstGeom prst="rect">
                <a:avLst/>
              </a:prstGeom>
              <a:blipFill>
                <a:blip r:embed="rId6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08BE379F-3400-FB42-89B3-8705900D9F86}"/>
                  </a:ext>
                </a:extLst>
              </p:cNvPr>
              <p:cNvSpPr/>
              <p:nvPr/>
            </p:nvSpPr>
            <p:spPr>
              <a:xfrm>
                <a:off x="6172200" y="2057400"/>
                <a:ext cx="140641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1800" b="0" i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Re</m:t>
                      </m:r>
                      <m:r>
                        <a:rPr lang="en-US" sz="18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8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US" sz="18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sz="18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8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d>
                      <m:r>
                        <a:rPr lang="en-US" sz="18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08BE379F-3400-FB42-89B3-8705900D9F8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2200" y="2057400"/>
                <a:ext cx="1406411" cy="369332"/>
              </a:xfrm>
              <a:prstGeom prst="rect">
                <a:avLst/>
              </a:prstGeom>
              <a:blipFill>
                <a:blip r:embed="rId7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9D4E22B5-EC2D-7E4A-B97F-1E9890838A05}"/>
                  </a:ext>
                </a:extLst>
              </p:cNvPr>
              <p:cNvSpPr/>
              <p:nvPr/>
            </p:nvSpPr>
            <p:spPr>
              <a:xfrm>
                <a:off x="8724900" y="2066080"/>
                <a:ext cx="142616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1800" b="0" i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Im</m:t>
                      </m:r>
                      <m:r>
                        <a:rPr lang="en-US" sz="18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8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US" sz="18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sz="18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8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d>
                      <m:r>
                        <a:rPr lang="en-US" sz="18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9D4E22B5-EC2D-7E4A-B97F-1E9890838A0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24900" y="2066080"/>
                <a:ext cx="1426160" cy="369332"/>
              </a:xfrm>
              <a:prstGeom prst="rect">
                <a:avLst/>
              </a:prstGeom>
              <a:blipFill>
                <a:blip r:embed="rId8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76736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1" grpId="0"/>
      <p:bldP spid="12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D818E-72A3-5011-0DB9-F9FB14F04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Review: Which image goes with which spectrum?</a:t>
            </a:r>
          </a:p>
        </p:txBody>
      </p:sp>
      <p:pic>
        <p:nvPicPr>
          <p:cNvPr id="5" name="Content Placeholder 4" descr="A collage of zebras and cheetahs&#10;&#10;Description automatically generated">
            <a:extLst>
              <a:ext uri="{FF2B5EF4-FFF2-40B4-BE49-F238E27FC236}">
                <a16:creationId xmlns:a16="http://schemas.microsoft.com/office/drawing/2014/main" id="{1E88728E-8B0A-0AAD-0527-A19AA4C395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107"/>
          <a:stretch/>
        </p:blipFill>
        <p:spPr>
          <a:xfrm>
            <a:off x="1295400" y="1295400"/>
            <a:ext cx="2667000" cy="5257800"/>
          </a:xfrm>
        </p:spPr>
      </p:pic>
      <p:pic>
        <p:nvPicPr>
          <p:cNvPr id="7" name="Picture 6" descr="A close-up of a zebra and a cheetah&#10;&#10;Description automatically generated">
            <a:extLst>
              <a:ext uri="{FF2B5EF4-FFF2-40B4-BE49-F238E27FC236}">
                <a16:creationId xmlns:a16="http://schemas.microsoft.com/office/drawing/2014/main" id="{623C072B-4CBB-FA34-3F58-317EA889A6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3399" y="1359321"/>
            <a:ext cx="2623083" cy="5193879"/>
          </a:xfrm>
          <a:prstGeom prst="rect">
            <a:avLst/>
          </a:prstGeom>
        </p:spPr>
      </p:pic>
      <p:pic>
        <p:nvPicPr>
          <p:cNvPr id="8" name="Content Placeholder 4" descr="A collage of zebras and cheetahs&#10;&#10;Description automatically generated">
            <a:extLst>
              <a:ext uri="{FF2B5EF4-FFF2-40B4-BE49-F238E27FC236}">
                <a16:creationId xmlns:a16="http://schemas.microsoft.com/office/drawing/2014/main" id="{509C0B86-637A-A657-5CDF-5EF67DA1B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07"/>
          <a:stretch/>
        </p:blipFill>
        <p:spPr bwMode="auto">
          <a:xfrm>
            <a:off x="4724400" y="1295400"/>
            <a:ext cx="26670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D452290-7094-5572-96F2-A628DC368598}"/>
              </a:ext>
            </a:extLst>
          </p:cNvPr>
          <p:cNvSpPr txBox="1"/>
          <p:nvPr/>
        </p:nvSpPr>
        <p:spPr>
          <a:xfrm>
            <a:off x="7215614" y="914400"/>
            <a:ext cx="45191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Swapped magnitude and phase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A58474-DD45-CEE9-A966-33B0EB2C3F87}"/>
              </a:ext>
            </a:extLst>
          </p:cNvPr>
          <p:cNvSpPr txBox="1"/>
          <p:nvPr/>
        </p:nvSpPr>
        <p:spPr>
          <a:xfrm>
            <a:off x="10905226" y="6258445"/>
            <a:ext cx="8338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hlinkClick r:id="rId4"/>
              </a:rPr>
              <a:t>Source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814910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CBFB9-19F0-FD42-B94E-7A58B408B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12FC0B-AC16-1B44-80B6-F8F2464339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2"/>
                </a:solidFill>
              </a:rPr>
              <a:t>1D Fourier transform</a:t>
            </a:r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2"/>
                </a:solidFill>
              </a:rPr>
              <a:t>Definition and properties</a:t>
            </a:r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2"/>
                </a:solidFill>
              </a:rPr>
              <a:t>Discrete Fourier transform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2"/>
                </a:solidFill>
              </a:rPr>
              <a:t>2D Fourier transform</a:t>
            </a:r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2"/>
                </a:solidFill>
              </a:rPr>
              <a:t>Definition</a:t>
            </a:r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2"/>
                </a:solidFill>
              </a:rPr>
              <a:t>Examples and properties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Convolution theorem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Understanding the behavior of filters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Understanding the sampling theorem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More applications of Fourier analysis</a:t>
            </a:r>
          </a:p>
        </p:txBody>
      </p:sp>
    </p:spTree>
    <p:extLst>
      <p:ext uri="{BB962C8B-B14F-4D97-AF65-F5344CB8AC3E}">
        <p14:creationId xmlns:p14="http://schemas.microsoft.com/office/powerpoint/2010/main" val="31521057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642A10-2249-C64B-8E0D-E6719B606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Convolution theorem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BDC8EC3-22CE-9447-A8F1-B8B6F39BF3D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457200" indent="-457200">
                  <a:buFont typeface="Arial" panose="020B0604020202020204" pitchFamily="34" charset="0"/>
                  <a:buChar char="•"/>
                  <a:defRPr/>
                </a:pPr>
                <a:r>
                  <a:rPr lang="en-US" b="1" dirty="0"/>
                  <a:t>Convolution</a:t>
                </a:r>
                <a:r>
                  <a:rPr lang="en-US" dirty="0"/>
                  <a:t> in the spatial domain translates to </a:t>
                </a:r>
                <a:r>
                  <a:rPr lang="en-US" b="1" dirty="0"/>
                  <a:t>multiplication</a:t>
                </a:r>
                <a:r>
                  <a:rPr lang="en-US" dirty="0"/>
                  <a:t> in the frequency domain (and vice versa)</a:t>
                </a:r>
                <a:br>
                  <a:rPr lang="en-US" dirty="0"/>
                </a:br>
                <a:endParaRPr lang="en-US" dirty="0"/>
              </a:p>
              <a:p>
                <a:pPr marL="457200" indent="-457200">
                  <a:buFont typeface="Arial" panose="020B0604020202020204" pitchFamily="34" charset="0"/>
                  <a:buChar char="•"/>
                  <a:defRPr/>
                </a:pPr>
                <a:r>
                  <a:rPr lang="en-US" dirty="0"/>
                  <a:t>The Fourier transform of the convolution of two functions is the product of their Fourier transforms:</a:t>
                </a:r>
                <a:br>
                  <a:rPr lang="en-US" dirty="0"/>
                </a:br>
                <a:endParaRPr lang="en-US" sz="800" dirty="0"/>
              </a:p>
              <a:p>
                <a:pPr marL="0" indent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ℱ</m:t>
                      </m:r>
                      <m:r>
                        <a:rPr lang="en-US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{</m:t>
                      </m:r>
                      <m:r>
                        <a:rPr lang="en-US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}=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ℱ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{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} 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ℱ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{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  <a:p>
                <a:pPr marL="0" indent="0">
                  <a:defRPr/>
                </a:pPr>
                <a:endParaRPr lang="en-US" sz="1400" dirty="0"/>
              </a:p>
              <a:p>
                <a:pPr marL="457200" indent="-457200">
                  <a:buFont typeface="Arial" panose="020B0604020202020204" pitchFamily="34" charset="0"/>
                  <a:buChar char="•"/>
                  <a:defRPr/>
                </a:pPr>
                <a:r>
                  <a:rPr lang="en-US" dirty="0"/>
                  <a:t>The inverse Fourier transform of the product of two Fourier transforms is the convolution of the two inverse Fourier transforms:</a:t>
                </a:r>
              </a:p>
              <a:p>
                <a:pPr marL="0" indent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ℱ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{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𝐹𝐺</m:t>
                      </m:r>
                      <m:r>
                        <a:rPr lang="en-US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}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ℱ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{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}∗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ℱ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{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defRPr/>
                </a:pPr>
                <a:endParaRPr lang="en-US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BDC8EC3-22CE-9447-A8F1-B8B6F39BF3D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103" t="-14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10618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DEA154A6-5AFD-DA4A-9D8A-4002A1EA56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2D convolution theorem example</a:t>
            </a:r>
          </a:p>
        </p:txBody>
      </p:sp>
      <p:pic>
        <p:nvPicPr>
          <p:cNvPr id="40963" name="Picture 3" descr="r">
            <a:extLst>
              <a:ext uri="{FF2B5EF4-FFF2-40B4-BE49-F238E27FC236}">
                <a16:creationId xmlns:a16="http://schemas.microsoft.com/office/drawing/2014/main" id="{2710DF52-EDFC-C845-8832-2736794AE0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6631" y="1334920"/>
            <a:ext cx="2441990" cy="2372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4" name="Picture 4" descr="Rmag">
            <a:extLst>
              <a:ext uri="{FF2B5EF4-FFF2-40B4-BE49-F238E27FC236}">
                <a16:creationId xmlns:a16="http://schemas.microsoft.com/office/drawing/2014/main" id="{AA73DC95-8589-8748-9F75-B96165DD91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lum bright="20000"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6632" y="4351447"/>
            <a:ext cx="2443402" cy="2372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5" name="Picture 5" descr="g2pad">
            <a:extLst>
              <a:ext uri="{FF2B5EF4-FFF2-40B4-BE49-F238E27FC236}">
                <a16:creationId xmlns:a16="http://schemas.microsoft.com/office/drawing/2014/main" id="{F69F58C5-3F33-594C-8C69-FC8C10C3B4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956" y="1334920"/>
            <a:ext cx="2441990" cy="2372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6" name="Picture 6" descr="G2padmag">
            <a:extLst>
              <a:ext uri="{FF2B5EF4-FFF2-40B4-BE49-F238E27FC236}">
                <a16:creationId xmlns:a16="http://schemas.microsoft.com/office/drawing/2014/main" id="{4DBF1463-9E92-5F4B-A402-DA75B9D932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957" y="4351447"/>
            <a:ext cx="2443402" cy="2372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7" name="Picture 7" descr="rblur_crop">
            <a:extLst>
              <a:ext uri="{FF2B5EF4-FFF2-40B4-BE49-F238E27FC236}">
                <a16:creationId xmlns:a16="http://schemas.microsoft.com/office/drawing/2014/main" id="{885B2CCF-DC32-9648-8B03-4CBB8EC31B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7031" y="1328737"/>
            <a:ext cx="2434928" cy="2355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8" name="Picture 8" descr="Rblurmag">
            <a:extLst>
              <a:ext uri="{FF2B5EF4-FFF2-40B4-BE49-F238E27FC236}">
                <a16:creationId xmlns:a16="http://schemas.microsoft.com/office/drawing/2014/main" id="{711A08CA-91D9-7B47-88E1-A4DE173841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lum bright="20000"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7031" y="4323666"/>
            <a:ext cx="2530969" cy="24581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9" name="Text Box 9">
            <a:extLst>
              <a:ext uri="{FF2B5EF4-FFF2-40B4-BE49-F238E27FC236}">
                <a16:creationId xmlns:a16="http://schemas.microsoft.com/office/drawing/2014/main" id="{7AAD6C40-9461-A045-ADF5-B5F8725A93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5995" y="2362200"/>
            <a:ext cx="30120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400" dirty="0">
                <a:latin typeface="Myriad Roman" pitchFamily="34" charset="0"/>
              </a:rPr>
              <a:t>*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CB03936-4633-FF40-9B2E-B05E91B5325F}"/>
              </a:ext>
            </a:extLst>
          </p:cNvPr>
          <p:cNvSpPr txBox="1"/>
          <p:nvPr/>
        </p:nvSpPr>
        <p:spPr>
          <a:xfrm>
            <a:off x="1899426" y="893898"/>
            <a:ext cx="8963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Image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9580F34-F267-3B43-8D78-7D35D5EE8BD7}"/>
              </a:ext>
            </a:extLst>
          </p:cNvPr>
          <p:cNvSpPr txBox="1"/>
          <p:nvPr/>
        </p:nvSpPr>
        <p:spPr>
          <a:xfrm>
            <a:off x="5470031" y="879874"/>
            <a:ext cx="7553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Filter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AF855BD-5E53-A040-B08D-417FEE34156C}"/>
              </a:ext>
            </a:extLst>
          </p:cNvPr>
          <p:cNvSpPr txBox="1"/>
          <p:nvPr/>
        </p:nvSpPr>
        <p:spPr>
          <a:xfrm>
            <a:off x="8458200" y="879874"/>
            <a:ext cx="18101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Filtered image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 Box 9">
                <a:extLst>
                  <a:ext uri="{FF2B5EF4-FFF2-40B4-BE49-F238E27FC236}">
                    <a16:creationId xmlns:a16="http://schemas.microsoft.com/office/drawing/2014/main" id="{5FA42D0B-EBBD-2F43-9F0F-901778E0464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394995" y="2209800"/>
                <a:ext cx="301205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2400" i="1" dirty="0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altLang="en-US" sz="2400" dirty="0">
                  <a:latin typeface="Myriad Roman" pitchFamily="34" charset="0"/>
                </a:endParaRPr>
              </a:p>
            </p:txBody>
          </p:sp>
        </mc:Choice>
        <mc:Fallback xmlns="">
          <p:sp>
            <p:nvSpPr>
              <p:cNvPr id="32" name="Text Box 9">
                <a:extLst>
                  <a:ext uri="{FF2B5EF4-FFF2-40B4-BE49-F238E27FC236}">
                    <a16:creationId xmlns:a16="http://schemas.microsoft.com/office/drawing/2014/main" id="{5FA42D0B-EBBD-2F43-9F0F-901778E046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394995" y="2209800"/>
                <a:ext cx="301205" cy="461665"/>
              </a:xfrm>
              <a:prstGeom prst="rect">
                <a:avLst/>
              </a:prstGeom>
              <a:blipFill>
                <a:blip r:embed="rId9"/>
                <a:stretch>
                  <a:fillRect r="-2400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3" name="Text Box 9">
                <a:extLst>
                  <a:ext uri="{FF2B5EF4-FFF2-40B4-BE49-F238E27FC236}">
                    <a16:creationId xmlns:a16="http://schemas.microsoft.com/office/drawing/2014/main" id="{3CD3CDBF-A200-8943-83B9-1924150170D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68067" y="5321900"/>
                <a:ext cx="551533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⊙</m:t>
                      </m:r>
                    </m:oMath>
                  </m:oMathPara>
                </a14:m>
                <a:endParaRPr lang="en-US" altLang="en-US" sz="2400" dirty="0">
                  <a:latin typeface="Myriad Roman" pitchFamily="34" charset="0"/>
                </a:endParaRPr>
              </a:p>
            </p:txBody>
          </p:sp>
        </mc:Choice>
        <mc:Fallback>
          <p:sp>
            <p:nvSpPr>
              <p:cNvPr id="33" name="Text Box 9">
                <a:extLst>
                  <a:ext uri="{FF2B5EF4-FFF2-40B4-BE49-F238E27FC236}">
                    <a16:creationId xmlns:a16="http://schemas.microsoft.com/office/drawing/2014/main" id="{3CD3CDBF-A200-8943-83B9-1924150170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68067" y="5321900"/>
                <a:ext cx="551533" cy="461665"/>
              </a:xfrm>
              <a:prstGeom prst="rect">
                <a:avLst/>
              </a:prstGeom>
              <a:blipFill>
                <a:blip r:embed="rId10"/>
                <a:stretch>
                  <a:fillRect r="-2273" b="-8108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TextBox 33">
            <a:extLst>
              <a:ext uri="{FF2B5EF4-FFF2-40B4-BE49-F238E27FC236}">
                <a16:creationId xmlns:a16="http://schemas.microsoft.com/office/drawing/2014/main" id="{479756A6-9D31-EE4D-BACB-19823D40C792}"/>
              </a:ext>
            </a:extLst>
          </p:cNvPr>
          <p:cNvSpPr txBox="1"/>
          <p:nvPr/>
        </p:nvSpPr>
        <p:spPr>
          <a:xfrm>
            <a:off x="1676400" y="3918012"/>
            <a:ext cx="13805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FT(Image)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9154E72-6E74-C549-B743-C4FC97DDE832}"/>
              </a:ext>
            </a:extLst>
          </p:cNvPr>
          <p:cNvSpPr txBox="1"/>
          <p:nvPr/>
        </p:nvSpPr>
        <p:spPr>
          <a:xfrm>
            <a:off x="5237558" y="3918012"/>
            <a:ext cx="12394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FT(Filter)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 Box 9">
                <a:extLst>
                  <a:ext uri="{FF2B5EF4-FFF2-40B4-BE49-F238E27FC236}">
                    <a16:creationId xmlns:a16="http://schemas.microsoft.com/office/drawing/2014/main" id="{BA3B9D35-BDC5-FC46-BEEF-122E39CF067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394995" y="5307005"/>
                <a:ext cx="301205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2400" i="1" dirty="0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altLang="en-US" sz="2400" dirty="0">
                  <a:latin typeface="Myriad Roman" pitchFamily="34" charset="0"/>
                </a:endParaRPr>
              </a:p>
            </p:txBody>
          </p:sp>
        </mc:Choice>
        <mc:Fallback xmlns="">
          <p:sp>
            <p:nvSpPr>
              <p:cNvPr id="36" name="Text Box 9">
                <a:extLst>
                  <a:ext uri="{FF2B5EF4-FFF2-40B4-BE49-F238E27FC236}">
                    <a16:creationId xmlns:a16="http://schemas.microsoft.com/office/drawing/2014/main" id="{BA3B9D35-BDC5-FC46-BEEF-122E39CF06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394995" y="5307005"/>
                <a:ext cx="301205" cy="461665"/>
              </a:xfrm>
              <a:prstGeom prst="rect">
                <a:avLst/>
              </a:prstGeom>
              <a:blipFill>
                <a:blip r:embed="rId11"/>
                <a:stretch>
                  <a:fillRect r="-2400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TextBox 36">
            <a:extLst>
              <a:ext uri="{FF2B5EF4-FFF2-40B4-BE49-F238E27FC236}">
                <a16:creationId xmlns:a16="http://schemas.microsoft.com/office/drawing/2014/main" id="{74653E9F-D383-4F44-9626-4929D63548F8}"/>
              </a:ext>
            </a:extLst>
          </p:cNvPr>
          <p:cNvSpPr txBox="1"/>
          <p:nvPr/>
        </p:nvSpPr>
        <p:spPr>
          <a:xfrm>
            <a:off x="8297582" y="3877784"/>
            <a:ext cx="22942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FT(Filtered image)</a:t>
            </a:r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E6D7CAB5-1BB1-8D47-B1D6-66DECBD4FBF8}"/>
              </a:ext>
            </a:extLst>
          </p:cNvPr>
          <p:cNvSpPr/>
          <p:nvPr/>
        </p:nvSpPr>
        <p:spPr bwMode="auto">
          <a:xfrm>
            <a:off x="11012916" y="2722258"/>
            <a:ext cx="323683" cy="2391508"/>
          </a:xfrm>
          <a:custGeom>
            <a:avLst/>
            <a:gdLst>
              <a:gd name="connsiteX0" fmla="*/ 0 w 323683"/>
              <a:gd name="connsiteY0" fmla="*/ 0 h 2391508"/>
              <a:gd name="connsiteX1" fmla="*/ 323557 w 323683"/>
              <a:gd name="connsiteY1" fmla="*/ 1139484 h 2391508"/>
              <a:gd name="connsiteX2" fmla="*/ 42203 w 323683"/>
              <a:gd name="connsiteY2" fmla="*/ 2391508 h 2391508"/>
              <a:gd name="connsiteX3" fmla="*/ 42203 w 323683"/>
              <a:gd name="connsiteY3" fmla="*/ 2391508 h 2391508"/>
              <a:gd name="connsiteX4" fmla="*/ 42203 w 323683"/>
              <a:gd name="connsiteY4" fmla="*/ 2391508 h 2391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3683" h="2391508">
                <a:moveTo>
                  <a:pt x="0" y="0"/>
                </a:moveTo>
                <a:cubicBezTo>
                  <a:pt x="158261" y="370449"/>
                  <a:pt x="316523" y="740899"/>
                  <a:pt x="323557" y="1139484"/>
                </a:cubicBezTo>
                <a:cubicBezTo>
                  <a:pt x="330591" y="1538069"/>
                  <a:pt x="42203" y="2391508"/>
                  <a:pt x="42203" y="2391508"/>
                </a:cubicBezTo>
                <a:lnTo>
                  <a:pt x="42203" y="2391508"/>
                </a:lnTo>
                <a:lnTo>
                  <a:pt x="42203" y="2391508"/>
                </a:lnTo>
              </a:path>
            </a:pathLst>
          </a:custGeom>
          <a:noFill/>
          <a:ln w="50800" cap="flat" cmpd="sng" algn="ctr">
            <a:solidFill>
              <a:srgbClr val="C00000"/>
            </a:solidFill>
            <a:prstDash val="solid"/>
            <a:round/>
            <a:headEnd type="stealth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4343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5" grpId="0"/>
      <p:bldP spid="36" grpId="0"/>
      <p:bldP spid="37" grpId="0"/>
      <p:bldP spid="10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22E6A0-2747-A848-9EDE-E0DCD936A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Convolution theorem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8873885-B9BA-1742-8FD1-40921E81203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Suppose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US" dirty="0"/>
                  <a:t> both consist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dirty="0"/>
                  <a:t> pixels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What is the complexity of computing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∗</m:t>
                    </m:r>
                    <m:r>
                      <a:rPr lang="en-US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US" dirty="0"/>
                  <a:t> in the spatial domain?</a:t>
                </a:r>
              </a:p>
              <a:p>
                <a:pPr marL="857250" lvl="1" indent="-4572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sz="28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28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p>
                        <m:r>
                          <a:rPr lang="en-US" sz="28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8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800" dirty="0">
                  <a:solidFill>
                    <a:srgbClr val="7030A0"/>
                  </a:solidFill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And what is the complexity of computing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ℱ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ℱ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</m:d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ℱ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𝑔</m:t>
                            </m:r>
                          </m:e>
                        </m:d>
                      </m:e>
                    </m:d>
                  </m:oMath>
                </a14:m>
                <a:r>
                  <a:rPr lang="en-US" dirty="0"/>
                  <a:t>?</a:t>
                </a:r>
              </a:p>
              <a:p>
                <a:pPr marL="857250" lvl="1" indent="-4572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8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sz="28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𝑁</m:t>
                    </m:r>
                    <m:func>
                      <m:funcPr>
                        <m:ctrlPr>
                          <a:rPr lang="en-US" sz="28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800" b="0" i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sz="28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</m:func>
                    <m:r>
                      <a:rPr lang="en-US" sz="28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>
                    <a:solidFill>
                      <a:srgbClr val="7030A0"/>
                    </a:solidFill>
                  </a:rPr>
                  <a:t> </a:t>
                </a:r>
                <a:r>
                  <a:rPr lang="en-US" sz="2800" dirty="0"/>
                  <a:t>using FFT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Thus, convolution of an image with a large filter can be more efficiently done in the frequency domain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dirty="0">
                  <a:solidFill>
                    <a:srgbClr val="7030A0"/>
                  </a:solidFill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8873885-B9BA-1742-8FD1-40921E81203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103" t="-1449" r="-2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53490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CBFB9-19F0-FD42-B94E-7A58B408B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12FC0B-AC16-1B44-80B6-F8F2464339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1D Fourier transform</a:t>
            </a:r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Definition and properties</a:t>
            </a:r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Discrete Fourier transform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2D Fourier transform</a:t>
            </a:r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Definition</a:t>
            </a:r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Examples and properties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Convolution theorem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Understanding the behavior of filters</a:t>
            </a:r>
          </a:p>
        </p:txBody>
      </p:sp>
    </p:spTree>
    <p:extLst>
      <p:ext uri="{BB962C8B-B14F-4D97-AF65-F5344CB8AC3E}">
        <p14:creationId xmlns:p14="http://schemas.microsoft.com/office/powerpoint/2010/main" val="1440400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1" name="Picture 4">
            <a:extLst>
              <a:ext uri="{FF2B5EF4-FFF2-40B4-BE49-F238E27FC236}">
                <a16:creationId xmlns:a16="http://schemas.microsoft.com/office/drawing/2014/main" id="{4EF729B3-8B0B-1F46-BF9A-2522F225F9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362200"/>
            <a:ext cx="44958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2" name="Picture 5">
            <a:extLst>
              <a:ext uri="{FF2B5EF4-FFF2-40B4-BE49-F238E27FC236}">
                <a16:creationId xmlns:a16="http://schemas.microsoft.com/office/drawing/2014/main" id="{10F7B96F-2651-C04D-9353-68EA6B9431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19812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3" name="Picture 4">
            <a:extLst>
              <a:ext uri="{FF2B5EF4-FFF2-40B4-BE49-F238E27FC236}">
                <a16:creationId xmlns:a16="http://schemas.microsoft.com/office/drawing/2014/main" id="{476BFA73-C9FA-CE46-809D-453A5425A1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362200"/>
            <a:ext cx="44958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4" name="Picture 5">
            <a:extLst>
              <a:ext uri="{FF2B5EF4-FFF2-40B4-BE49-F238E27FC236}">
                <a16:creationId xmlns:a16="http://schemas.microsoft.com/office/drawing/2014/main" id="{656A8C57-58C9-D140-BBB5-84A02D44AD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19812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5" name="TextBox 7">
            <a:extLst>
              <a:ext uri="{FF2B5EF4-FFF2-40B4-BE49-F238E27FC236}">
                <a16:creationId xmlns:a16="http://schemas.microsoft.com/office/drawing/2014/main" id="{7919C868-B6B4-E140-8C0B-3EE20B469B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1" y="1981200"/>
            <a:ext cx="11588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Gaussian</a:t>
            </a:r>
          </a:p>
        </p:txBody>
      </p:sp>
      <p:sp>
        <p:nvSpPr>
          <p:cNvPr id="43016" name="TextBox 8">
            <a:extLst>
              <a:ext uri="{FF2B5EF4-FFF2-40B4-BE49-F238E27FC236}">
                <a16:creationId xmlns:a16="http://schemas.microsoft.com/office/drawing/2014/main" id="{74648B6D-CE6F-0145-82AE-EAF6A08129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201" y="1981200"/>
            <a:ext cx="10826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Box filter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A2B8AF-8FEA-E141-AFB2-C34EB1A389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Understanding the behavior of filters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BB17D6-8CB2-914E-B607-540D1ED49B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Why does filtering with a Gaussian give a nice smooth image, but filtering with a box filter gives artifacts?</a:t>
            </a:r>
          </a:p>
        </p:txBody>
      </p:sp>
    </p:spTree>
    <p:extLst>
      <p:ext uri="{BB962C8B-B14F-4D97-AF65-F5344CB8AC3E}">
        <p14:creationId xmlns:p14="http://schemas.microsoft.com/office/powerpoint/2010/main" val="72644525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06087B40-07AF-C442-84D5-270939F2A332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Recall: Fourier transform pairs</a:t>
            </a:r>
          </a:p>
        </p:txBody>
      </p:sp>
      <p:pic>
        <p:nvPicPr>
          <p:cNvPr id="45059" name="Picture 3" descr="space-freq">
            <a:extLst>
              <a:ext uri="{FF2B5EF4-FFF2-40B4-BE49-F238E27FC236}">
                <a16:creationId xmlns:a16="http://schemas.microsoft.com/office/drawing/2014/main" id="{9A1ECF3D-D193-F04C-B2A8-5A924E15CDD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55" b="29048"/>
          <a:stretch/>
        </p:blipFill>
        <p:spPr bwMode="auto">
          <a:xfrm>
            <a:off x="3124200" y="1808202"/>
            <a:ext cx="5943600" cy="2687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B00013FF-E7CF-0241-8BB7-7235106B5C69}"/>
                  </a:ext>
                </a:extLst>
              </p:cNvPr>
              <p:cNvSpPr/>
              <p:nvPr/>
            </p:nvSpPr>
            <p:spPr bwMode="auto">
              <a:xfrm>
                <a:off x="4419600" y="1714500"/>
                <a:ext cx="1219200" cy="419100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mbria Math" panose="02040503050406030204" pitchFamily="18" charset="0"/>
                          <a:cs typeface="Arial" charset="0"/>
                        </a:rPr>
                        <m:t>box</m:t>
                      </m:r>
                      <m:r>
                        <a:rPr kumimoji="0" 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mbria Math" panose="02040503050406030204" pitchFamily="18" charset="0"/>
                          <a:cs typeface="Arial" charset="0"/>
                        </a:rPr>
                        <m:t>(</m:t>
                      </m:r>
                      <m:r>
                        <a:rPr kumimoji="0" 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mbria Math" panose="02040503050406030204" pitchFamily="18" charset="0"/>
                          <a:cs typeface="Arial" charset="0"/>
                        </a:rPr>
                        <m:t>𝑡</m:t>
                      </m:r>
                      <m:r>
                        <a:rPr kumimoji="0" 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mbria Math" panose="02040503050406030204" pitchFamily="18" charset="0"/>
                          <a:cs typeface="Arial" charset="0"/>
                        </a:rPr>
                        <m:t>)</m:t>
                      </m:r>
                    </m:oMath>
                  </m:oMathPara>
                </a14:m>
                <a:endParaRPr kumimoji="0" lang="en-US" sz="1800" b="0" i="0" u="none" strike="noStrike" cap="none" normalizeH="0" baseline="0" dirty="0">
                  <a:ln>
                    <a:noFill/>
                  </a:ln>
                  <a:solidFill>
                    <a:srgbClr val="7030A0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B00013FF-E7CF-0241-8BB7-7235106B5C6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19600" y="1714500"/>
                <a:ext cx="1219200" cy="4191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>
            <a:extLst>
              <a:ext uri="{FF2B5EF4-FFF2-40B4-BE49-F238E27FC236}">
                <a16:creationId xmlns:a16="http://schemas.microsoft.com/office/drawing/2014/main" id="{8FDF2518-754E-1C49-B8E3-F5C370A24487}"/>
              </a:ext>
            </a:extLst>
          </p:cNvPr>
          <p:cNvSpPr/>
          <p:nvPr/>
        </p:nvSpPr>
        <p:spPr bwMode="auto">
          <a:xfrm>
            <a:off x="9080863" y="1905000"/>
            <a:ext cx="609600" cy="2286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80D387FF-7F5D-A944-BCD3-E38C1F1B018A}"/>
                  </a:ext>
                </a:extLst>
              </p:cNvPr>
              <p:cNvSpPr/>
              <p:nvPr/>
            </p:nvSpPr>
            <p:spPr bwMode="auto">
              <a:xfrm>
                <a:off x="7759337" y="1695450"/>
                <a:ext cx="1994263" cy="590550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mbria Math" panose="02040503050406030204" pitchFamily="18" charset="0"/>
                          <a:cs typeface="Arial" charset="0"/>
                        </a:rPr>
                        <m:t>sinc</m:t>
                      </m:r>
                      <m:d>
                        <m:dPr>
                          <m:ctrlPr>
                            <a:rPr kumimoji="0" lang="en-US" sz="1800" b="0" i="1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dPr>
                        <m:e>
                          <m:r>
                            <a:rPr kumimoji="0" lang="en-US" sz="1800" b="0" i="1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latin typeface="Cambria Math" panose="02040503050406030204" pitchFamily="18" charset="0"/>
                              <a:cs typeface="Arial" charset="0"/>
                            </a:rPr>
                            <m:t>𝑢</m:t>
                          </m:r>
                        </m:e>
                      </m:d>
                      <m:r>
                        <a:rPr kumimoji="0" 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ambria Math" panose="02040503050406030204" pitchFamily="18" charset="0"/>
                          <a:cs typeface="Arial" charset="0"/>
                        </a:rPr>
                        <m:t>=</m:t>
                      </m:r>
                      <m:f>
                        <m:fPr>
                          <m:ctrlPr>
                            <a:rPr kumimoji="0" lang="en-US" sz="1800" b="0" i="1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kumimoji="0" lang="en-US" sz="1800" b="0" i="1" u="none" strike="noStrike" cap="none" normalizeH="0" baseline="0" dirty="0" smtClean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kumimoji="0" lang="en-US" sz="1800" b="0" i="0" u="none" strike="noStrike" cap="none" normalizeH="0" baseline="0" dirty="0" smtClean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Arial" charset="0"/>
                                </a:rPr>
                                <m:t>sin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kumimoji="0" lang="en-US" sz="1800" b="0" i="1" u="none" strike="noStrike" cap="none" normalizeH="0" baseline="0" dirty="0" smtClean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cs typeface="Arial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1800" b="0" i="1" u="none" strike="noStrike" cap="none" normalizeH="0" baseline="0" dirty="0" smtClean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charset="0"/>
                                    </a:rPr>
                                    <m:t>𝜋</m:t>
                                  </m:r>
                                  <m:r>
                                    <a:rPr kumimoji="0" lang="en-US" sz="1800" b="0" i="1" u="none" strike="noStrike" cap="none" normalizeH="0" baseline="0" dirty="0" smtClean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charset="0"/>
                                    </a:rPr>
                                    <m:t>𝑢</m:t>
                                  </m:r>
                                </m:e>
                              </m:d>
                            </m:e>
                          </m:func>
                        </m:num>
                        <m:den>
                          <m:r>
                            <a:rPr kumimoji="0" lang="en-US" sz="1800" b="0" i="1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charset="0"/>
                            </a:rPr>
                            <m:t>𝜋</m:t>
                          </m:r>
                          <m:r>
                            <a:rPr kumimoji="0" lang="en-US" sz="1800" b="0" i="1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charset="0"/>
                            </a:rPr>
                            <m:t>𝑢</m:t>
                          </m:r>
                        </m:den>
                      </m:f>
                    </m:oMath>
                  </m:oMathPara>
                </a14:m>
                <a:endParaRPr kumimoji="0" lang="en-US" sz="1800" b="0" i="0" u="none" strike="noStrike" cap="none" normalizeH="0" baseline="0" dirty="0">
                  <a:ln>
                    <a:noFill/>
                  </a:ln>
                  <a:solidFill>
                    <a:srgbClr val="7030A0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80D387FF-7F5D-A944-BCD3-E38C1F1B018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759337" y="1695450"/>
                <a:ext cx="1994263" cy="590550"/>
              </a:xfrm>
              <a:prstGeom prst="rect">
                <a:avLst/>
              </a:prstGeom>
              <a:blipFill>
                <a:blip r:embed="rId4"/>
                <a:stretch>
                  <a:fillRect b="-4167"/>
                </a:stretch>
              </a:blip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F61C92A8-500D-E149-A711-FF546027BB7E}"/>
              </a:ext>
            </a:extLst>
          </p:cNvPr>
          <p:cNvSpPr/>
          <p:nvPr/>
        </p:nvSpPr>
        <p:spPr bwMode="auto">
          <a:xfrm>
            <a:off x="5641848" y="2313432"/>
            <a:ext cx="228600" cy="2286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A0CDA553-9E72-C84F-A206-BC3FA957AF52}"/>
                  </a:ext>
                </a:extLst>
              </p:cNvPr>
              <p:cNvSpPr/>
              <p:nvPr/>
            </p:nvSpPr>
            <p:spPr>
              <a:xfrm>
                <a:off x="4495800" y="3266932"/>
                <a:ext cx="1405286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80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800" b="0" i="0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gauss</m:t>
                          </m:r>
                        </m:fName>
                        <m:e>
                          <m:d>
                            <m:dPr>
                              <m:ctrlPr>
                                <a:rPr lang="en-US" sz="1800" i="1" dirty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dPr>
                            <m:e>
                              <m:r>
                                <a:rPr lang="en-US" sz="1800" b="0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𝑡</m:t>
                              </m:r>
                              <m:r>
                                <a:rPr lang="en-US" sz="1800" b="0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;</m:t>
                              </m:r>
                              <m:r>
                                <a:rPr lang="en-US" sz="1800" b="0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charset="0"/>
                                </a:rPr>
                                <m:t>𝜎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18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A0CDA553-9E72-C84F-A206-BC3FA957AF5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5800" y="3266932"/>
                <a:ext cx="1405286" cy="369332"/>
              </a:xfrm>
              <a:prstGeom prst="rect">
                <a:avLst/>
              </a:prstGeom>
              <a:blipFill>
                <a:blip r:embed="rId5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12">
            <a:extLst>
              <a:ext uri="{FF2B5EF4-FFF2-40B4-BE49-F238E27FC236}">
                <a16:creationId xmlns:a16="http://schemas.microsoft.com/office/drawing/2014/main" id="{4029A621-92DF-1C43-B26F-2B7FB9651906}"/>
              </a:ext>
            </a:extLst>
          </p:cNvPr>
          <p:cNvSpPr/>
          <p:nvPr/>
        </p:nvSpPr>
        <p:spPr bwMode="auto">
          <a:xfrm>
            <a:off x="8953500" y="2343150"/>
            <a:ext cx="228600" cy="2286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20FD118-B821-E44F-BCF3-BDC47158DE2A}"/>
              </a:ext>
            </a:extLst>
          </p:cNvPr>
          <p:cNvSpPr/>
          <p:nvPr/>
        </p:nvSpPr>
        <p:spPr bwMode="auto">
          <a:xfrm>
            <a:off x="5672486" y="3776472"/>
            <a:ext cx="228600" cy="2286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18FDDDB-0F80-5341-93F6-508837CAA381}"/>
              </a:ext>
            </a:extLst>
          </p:cNvPr>
          <p:cNvSpPr/>
          <p:nvPr/>
        </p:nvSpPr>
        <p:spPr bwMode="auto">
          <a:xfrm>
            <a:off x="8966563" y="3776472"/>
            <a:ext cx="228600" cy="2286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4478C825-3C9F-9D45-BF96-DCEEE3F19D29}"/>
                  </a:ext>
                </a:extLst>
              </p:cNvPr>
              <p:cNvSpPr/>
              <p:nvPr/>
            </p:nvSpPr>
            <p:spPr>
              <a:xfrm>
                <a:off x="7772400" y="3124200"/>
                <a:ext cx="1405286" cy="61863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80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800" b="0" i="0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gauss</m:t>
                          </m:r>
                        </m:fName>
                        <m:e>
                          <m:d>
                            <m:dPr>
                              <m:ctrlPr>
                                <a:rPr lang="en-US" sz="1800" i="1" dirty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dPr>
                            <m:e>
                              <m:r>
                                <a:rPr lang="en-US" sz="1800" b="0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𝑢</m:t>
                              </m:r>
                              <m:r>
                                <a:rPr lang="en-US" sz="1800" b="0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;</m:t>
                              </m:r>
                              <m:f>
                                <m:fPr>
                                  <m:ctrlPr>
                                    <a:rPr lang="en-US" sz="1800" b="0" i="1" dirty="0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cs typeface="Arial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b="0" i="1" dirty="0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cs typeface="Arial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800" b="0" i="1" dirty="0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charset="0"/>
                                    </a:rPr>
                                    <m:t>𝜎</m:t>
                                  </m:r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US" sz="18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4478C825-3C9F-9D45-BF96-DCEEE3F19D2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2400" y="3124200"/>
                <a:ext cx="1405286" cy="61863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A6D947B-0273-2440-B94F-402F936D7C25}"/>
                  </a:ext>
                </a:extLst>
              </p:cNvPr>
              <p:cNvSpPr txBox="1"/>
              <p:nvPr/>
            </p:nvSpPr>
            <p:spPr>
              <a:xfrm>
                <a:off x="4419600" y="2645645"/>
                <a:ext cx="36869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18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.5</m:t>
                      </m:r>
                    </m:oMath>
                  </m:oMathPara>
                </a14:m>
                <a:endParaRPr lang="en-US" sz="18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A6D947B-0273-2440-B94F-402F936D7C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9600" y="2645645"/>
                <a:ext cx="368691" cy="276999"/>
              </a:xfrm>
              <a:prstGeom prst="rect">
                <a:avLst/>
              </a:prstGeom>
              <a:blipFill>
                <a:blip r:embed="rId7"/>
                <a:stretch>
                  <a:fillRect l="-13793" r="-13793" b="-13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E83DC76-1432-4D48-8F1A-5BB13A91ABAC}"/>
                  </a:ext>
                </a:extLst>
              </p:cNvPr>
              <p:cNvSpPr txBox="1"/>
              <p:nvPr/>
            </p:nvSpPr>
            <p:spPr>
              <a:xfrm>
                <a:off x="3801585" y="2648668"/>
                <a:ext cx="54181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80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18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.5</m:t>
                      </m:r>
                    </m:oMath>
                  </m:oMathPara>
                </a14:m>
                <a:endParaRPr lang="en-US" sz="18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E83DC76-1432-4D48-8F1A-5BB13A91AB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1585" y="2648668"/>
                <a:ext cx="541815" cy="276999"/>
              </a:xfrm>
              <a:prstGeom prst="rect">
                <a:avLst/>
              </a:prstGeom>
              <a:blipFill>
                <a:blip r:embed="rId8"/>
                <a:stretch>
                  <a:fillRect r="-9091" b="-1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E01CF371-3210-B77D-F287-03D3A2EA4778}"/>
              </a:ext>
            </a:extLst>
          </p:cNvPr>
          <p:cNvSpPr/>
          <p:nvPr/>
        </p:nvSpPr>
        <p:spPr bwMode="auto">
          <a:xfrm>
            <a:off x="6324600" y="1295400"/>
            <a:ext cx="4038600" cy="33528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6273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Filtering with a Gaussian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3222" r="67955" b="55434"/>
          <a:stretch/>
        </p:blipFill>
        <p:spPr>
          <a:xfrm>
            <a:off x="1321948" y="1088678"/>
            <a:ext cx="3284378" cy="255287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C012CCA-5CD5-9645-8DED-5378C651CB2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777" t="10063" r="33312" b="54018"/>
          <a:stretch/>
        </p:blipFill>
        <p:spPr>
          <a:xfrm>
            <a:off x="1189476" y="4166381"/>
            <a:ext cx="3373146" cy="221782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C43FCF4-8161-3D40-9F73-4BC710E89BF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1884" b="50000"/>
          <a:stretch/>
        </p:blipFill>
        <p:spPr>
          <a:xfrm>
            <a:off x="4909150" y="1088679"/>
            <a:ext cx="2435085" cy="260884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796F6A3-4192-6A47-A0C6-3670CBCD2AE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9286" t="65264" r="7330" b="8869"/>
          <a:stretch/>
        </p:blipFill>
        <p:spPr>
          <a:xfrm>
            <a:off x="4832951" y="4090181"/>
            <a:ext cx="2300125" cy="219187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0BE7E3F-40EC-654E-9C47-7A450E73B55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282" t="65633" r="42952" b="7992"/>
          <a:stretch/>
        </p:blipFill>
        <p:spPr>
          <a:xfrm>
            <a:off x="7606749" y="4081975"/>
            <a:ext cx="3137451" cy="229045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F543523-680A-7747-88FB-A90378695E0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5764" r="69687"/>
          <a:stretch/>
        </p:blipFill>
        <p:spPr>
          <a:xfrm>
            <a:off x="7666476" y="1088679"/>
            <a:ext cx="3230124" cy="2839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73913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Filtering with a box filter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7B2941B-BDF8-934D-A4CB-688991040D0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6138" t="67783" r="42852" b="7699"/>
          <a:stretch/>
        </p:blipFill>
        <p:spPr>
          <a:xfrm>
            <a:off x="7772400" y="4202722"/>
            <a:ext cx="2971800" cy="202082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CFA61ED-E643-5048-A686-15D79EB71D2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1851" t="3972" r="2937" b="51320"/>
          <a:stretch/>
        </p:blipFill>
        <p:spPr>
          <a:xfrm>
            <a:off x="5029200" y="1295400"/>
            <a:ext cx="2226425" cy="23006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CA38A5D-C87C-FF4F-BB73-2CB7E3E7118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9755" t="67507" r="9519" b="7521"/>
          <a:stretch/>
        </p:blipFill>
        <p:spPr>
          <a:xfrm>
            <a:off x="5029200" y="4202722"/>
            <a:ext cx="2015419" cy="202666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924B647-3ECD-8143-B5C1-AEDDF3F4A56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71" t="57056" r="69614" b="3528"/>
          <a:stretch/>
        </p:blipFill>
        <p:spPr>
          <a:xfrm>
            <a:off x="7620000" y="1088677"/>
            <a:ext cx="3269244" cy="255287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F815EAD-F789-AE46-BBA5-C31917C9E8B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222" r="67955" b="55434"/>
          <a:stretch/>
        </p:blipFill>
        <p:spPr>
          <a:xfrm>
            <a:off x="1321948" y="1088678"/>
            <a:ext cx="3284378" cy="255287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31866B0-8EEE-6B4C-842B-DDF772FB92D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3777" t="10063" r="33312" b="54018"/>
          <a:stretch/>
        </p:blipFill>
        <p:spPr>
          <a:xfrm>
            <a:off x="1189476" y="4166381"/>
            <a:ext cx="3373146" cy="2217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54863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2A77C8-1988-A64D-998E-1D70FB9F2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Low-pass filtering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96DBD9B-0E22-3D4B-99AB-18FB57D99EB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728"/>
          <a:stretch/>
        </p:blipFill>
        <p:spPr>
          <a:xfrm>
            <a:off x="6477000" y="1466910"/>
            <a:ext cx="2590800" cy="490935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E3EFF1-54D6-1C41-A57B-43FF8E92F4B1}"/>
              </a:ext>
            </a:extLst>
          </p:cNvPr>
          <p:cNvSpPr txBox="1"/>
          <p:nvPr/>
        </p:nvSpPr>
        <p:spPr>
          <a:xfrm>
            <a:off x="7269067" y="1066800"/>
            <a:ext cx="8963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Image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E9DCF5B-944F-EAC9-AB2B-474C4DC6C021}"/>
              </a:ext>
            </a:extLst>
          </p:cNvPr>
          <p:cNvSpPr txBox="1"/>
          <p:nvPr/>
        </p:nvSpPr>
        <p:spPr>
          <a:xfrm>
            <a:off x="10210800" y="6437823"/>
            <a:ext cx="15424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hlinkClick r:id="rId3"/>
              </a:rPr>
              <a:t>Source (demo)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70629028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2A77C8-1988-A64D-998E-1D70FB9F2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Low-pass filtering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96DBD9B-0E22-3D4B-99AB-18FB57D99EB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476"/>
          <a:stretch/>
        </p:blipFill>
        <p:spPr>
          <a:xfrm>
            <a:off x="6477000" y="1466910"/>
            <a:ext cx="5257800" cy="490935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E3EFF1-54D6-1C41-A57B-43FF8E92F4B1}"/>
              </a:ext>
            </a:extLst>
          </p:cNvPr>
          <p:cNvSpPr txBox="1"/>
          <p:nvPr/>
        </p:nvSpPr>
        <p:spPr>
          <a:xfrm>
            <a:off x="7269067" y="1066800"/>
            <a:ext cx="8963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Image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7EDA13-77EB-8D40-9E8A-3E3A6BD72714}"/>
              </a:ext>
            </a:extLst>
          </p:cNvPr>
          <p:cNvSpPr txBox="1"/>
          <p:nvPr/>
        </p:nvSpPr>
        <p:spPr>
          <a:xfrm>
            <a:off x="9418203" y="1066800"/>
            <a:ext cx="21226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Low-pass filtered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E9DCF5B-944F-EAC9-AB2B-474C4DC6C021}"/>
              </a:ext>
            </a:extLst>
          </p:cNvPr>
          <p:cNvSpPr txBox="1"/>
          <p:nvPr/>
        </p:nvSpPr>
        <p:spPr>
          <a:xfrm>
            <a:off x="10210800" y="6437823"/>
            <a:ext cx="15424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hlinkClick r:id="rId3"/>
              </a:rPr>
              <a:t>Source (demo)</a:t>
            </a:r>
            <a:endParaRPr lang="en-US" sz="1600" dirty="0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B7D931E6-522A-99BD-1129-62F8E68F5D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418916"/>
            <a:ext cx="5368700" cy="4753284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What can we say about the low-pass filtering result?</a:t>
            </a:r>
          </a:p>
        </p:txBody>
      </p:sp>
    </p:spTree>
    <p:extLst>
      <p:ext uri="{BB962C8B-B14F-4D97-AF65-F5344CB8AC3E}">
        <p14:creationId xmlns:p14="http://schemas.microsoft.com/office/powerpoint/2010/main" val="4203586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uiExpand="1" build="p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2A77C8-1988-A64D-998E-1D70FB9F2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Low-pass filtering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5E3EFF1-54D6-1C41-A57B-43FF8E92F4B1}"/>
              </a:ext>
            </a:extLst>
          </p:cNvPr>
          <p:cNvSpPr txBox="1"/>
          <p:nvPr/>
        </p:nvSpPr>
        <p:spPr>
          <a:xfrm>
            <a:off x="7269067" y="1066800"/>
            <a:ext cx="8963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Image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7EDA13-77EB-8D40-9E8A-3E3A6BD72714}"/>
              </a:ext>
            </a:extLst>
          </p:cNvPr>
          <p:cNvSpPr txBox="1"/>
          <p:nvPr/>
        </p:nvSpPr>
        <p:spPr>
          <a:xfrm>
            <a:off x="9418203" y="1066800"/>
            <a:ext cx="21226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Low-pass filtered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16C62A0-18F7-C74B-829E-FAFD4587A2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4736" y="1524000"/>
            <a:ext cx="2345060" cy="234506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7DF8916-99E2-8A45-8570-0AC8E99796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19340" y="1524000"/>
            <a:ext cx="2345060" cy="234506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AD4AD3F-CBD3-3644-8EC3-21FE7D9D84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53200" y="4131940"/>
            <a:ext cx="2345060" cy="234506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1CCB5D5-FCEC-544A-8EA9-9B297E16AE9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19340" y="4131940"/>
            <a:ext cx="2321560" cy="234506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8AAB116-B518-E36C-C5F9-D751DAD9E2DB}"/>
              </a:ext>
            </a:extLst>
          </p:cNvPr>
          <p:cNvSpPr txBox="1"/>
          <p:nvPr/>
        </p:nvSpPr>
        <p:spPr>
          <a:xfrm>
            <a:off x="10210800" y="6437823"/>
            <a:ext cx="15424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hlinkClick r:id="rId7"/>
              </a:rPr>
              <a:t>Source (demo)</a:t>
            </a:r>
            <a:endParaRPr lang="en-US" sz="1600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361C7EA-D48B-73D0-B538-5F6EE9041469}"/>
              </a:ext>
            </a:extLst>
          </p:cNvPr>
          <p:cNvGrpSpPr/>
          <p:nvPr/>
        </p:nvGrpSpPr>
        <p:grpSpPr>
          <a:xfrm>
            <a:off x="914400" y="4539963"/>
            <a:ext cx="5096022" cy="1098837"/>
            <a:chOff x="914400" y="5181600"/>
            <a:chExt cx="5096022" cy="1098837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52CF7C41-DE99-3D71-DE8A-F7B13572CC30}"/>
                </a:ext>
              </a:extLst>
            </p:cNvPr>
            <p:cNvGrpSpPr/>
            <p:nvPr/>
          </p:nvGrpSpPr>
          <p:grpSpPr>
            <a:xfrm>
              <a:off x="914400" y="5181600"/>
              <a:ext cx="5096022" cy="1098837"/>
              <a:chOff x="161778" y="4419600"/>
              <a:chExt cx="6032461" cy="1300758"/>
            </a:xfrm>
          </p:grpSpPr>
          <p:pic>
            <p:nvPicPr>
              <p:cNvPr id="24" name="Picture 3" descr="space-freq">
                <a:extLst>
                  <a:ext uri="{FF2B5EF4-FFF2-40B4-BE49-F238E27FC236}">
                    <a16:creationId xmlns:a16="http://schemas.microsoft.com/office/drawing/2014/main" id="{5210B2E5-14F4-A195-4945-121CA4CD75D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2755" b="59078"/>
              <a:stretch/>
            </p:blipFill>
            <p:spPr bwMode="auto">
              <a:xfrm>
                <a:off x="161778" y="4419600"/>
                <a:ext cx="5943600" cy="13007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EEE49CAB-421D-13E5-00D6-7E17F7DB6F60}"/>
                  </a:ext>
                </a:extLst>
              </p:cNvPr>
              <p:cNvSpPr/>
              <p:nvPr/>
            </p:nvSpPr>
            <p:spPr bwMode="auto">
              <a:xfrm>
                <a:off x="2716236" y="4945288"/>
                <a:ext cx="228600" cy="228600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A06E37F4-1DB6-2F32-EE6D-D03552F1A641}"/>
                  </a:ext>
                </a:extLst>
              </p:cNvPr>
              <p:cNvSpPr/>
              <p:nvPr/>
            </p:nvSpPr>
            <p:spPr bwMode="auto">
              <a:xfrm>
                <a:off x="5965639" y="4946073"/>
                <a:ext cx="228600" cy="228600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1FC70192-B123-1460-1FD7-12FFE258BB23}"/>
                  </a:ext>
                </a:extLst>
              </p:cNvPr>
              <p:cNvSpPr/>
              <p:nvPr/>
            </p:nvSpPr>
            <p:spPr bwMode="auto">
              <a:xfrm>
                <a:off x="1447800" y="4439596"/>
                <a:ext cx="609600" cy="284803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EB9E4DCC-9A93-60FC-376C-85653CA268CC}"/>
                  </a:ext>
                </a:extLst>
              </p:cNvPr>
              <p:cNvSpPr/>
              <p:nvPr/>
            </p:nvSpPr>
            <p:spPr bwMode="auto">
              <a:xfrm>
                <a:off x="4800600" y="4581997"/>
                <a:ext cx="609600" cy="284803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</p:grpSp>
        <p:sp>
          <p:nvSpPr>
            <p:cNvPr id="23" name="Left-Right Arrow 22">
              <a:extLst>
                <a:ext uri="{FF2B5EF4-FFF2-40B4-BE49-F238E27FC236}">
                  <a16:creationId xmlns:a16="http://schemas.microsoft.com/office/drawing/2014/main" id="{06C56465-4E4C-3C2D-1911-9B865668AAF7}"/>
                </a:ext>
              </a:extLst>
            </p:cNvPr>
            <p:cNvSpPr/>
            <p:nvPr/>
          </p:nvSpPr>
          <p:spPr bwMode="auto">
            <a:xfrm>
              <a:off x="3185535" y="5426756"/>
              <a:ext cx="609600" cy="228600"/>
            </a:xfrm>
            <a:prstGeom prst="leftRightArrow">
              <a:avLst/>
            </a:prstGeom>
            <a:solidFill>
              <a:srgbClr val="C0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</p:grp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0F42373A-C741-0C21-9E8C-223FFCB125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418916"/>
            <a:ext cx="5368700" cy="4753284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What can we say about the low-pass filtering result?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It has ringing artifacts – why?</a:t>
            </a:r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en-US" sz="2400" dirty="0"/>
              <a:t>“Hard” low-pass filtering is equivalent to convolving with a </a:t>
            </a:r>
            <a:r>
              <a:rPr lang="en-US" sz="2400" dirty="0" err="1"/>
              <a:t>sinc</a:t>
            </a:r>
            <a:r>
              <a:rPr lang="en-US" sz="2400" dirty="0"/>
              <a:t> function in the spatial domain</a:t>
            </a:r>
          </a:p>
          <a:p>
            <a:pPr marL="857250" lvl="1" indent="-4572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857250" lvl="1" indent="-4572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857250" lvl="1" indent="-4572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This is why Gaussian filtering is preferred</a:t>
            </a:r>
          </a:p>
        </p:txBody>
      </p:sp>
    </p:spTree>
    <p:extLst>
      <p:ext uri="{BB962C8B-B14F-4D97-AF65-F5344CB8AC3E}">
        <p14:creationId xmlns:p14="http://schemas.microsoft.com/office/powerpoint/2010/main" val="3328829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uiExpand="1" build="p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446C8EA5-1849-F94C-9371-6F0AB4F71C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High-pass filtering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3FFD383-4791-A445-AE43-228FCBACB4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870"/>
          <a:stretch/>
        </p:blipFill>
        <p:spPr>
          <a:xfrm>
            <a:off x="2316597" y="1347765"/>
            <a:ext cx="5227203" cy="490935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D8F806C-772F-1942-A3AB-5838D4582598}"/>
              </a:ext>
            </a:extLst>
          </p:cNvPr>
          <p:cNvSpPr txBox="1"/>
          <p:nvPr/>
        </p:nvSpPr>
        <p:spPr>
          <a:xfrm>
            <a:off x="3108664" y="947655"/>
            <a:ext cx="8963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Image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EC1C339-1B0D-7F46-AAFA-69A08AA45F1F}"/>
              </a:ext>
            </a:extLst>
          </p:cNvPr>
          <p:cNvSpPr txBox="1"/>
          <p:nvPr/>
        </p:nvSpPr>
        <p:spPr>
          <a:xfrm>
            <a:off x="5257800" y="947655"/>
            <a:ext cx="21226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Low-pass filtered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A0D7CE3-B41D-CA4A-9ABF-00108C871A9E}"/>
              </a:ext>
            </a:extLst>
          </p:cNvPr>
          <p:cNvSpPr txBox="1"/>
          <p:nvPr/>
        </p:nvSpPr>
        <p:spPr>
          <a:xfrm>
            <a:off x="10345351" y="6386384"/>
            <a:ext cx="18964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Source: </a:t>
            </a:r>
            <a:r>
              <a:rPr lang="en-US" sz="1400" dirty="0">
                <a:hlinkClick r:id="rId3"/>
              </a:rPr>
              <a:t>A. Zisserman</a:t>
            </a:r>
            <a:endParaRPr lang="en-US" sz="1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4444F8F-464D-1C49-A60A-DE69D0D3F105}"/>
              </a:ext>
            </a:extLst>
          </p:cNvPr>
          <p:cNvSpPr txBox="1"/>
          <p:nvPr/>
        </p:nvSpPr>
        <p:spPr>
          <a:xfrm>
            <a:off x="5774793" y="6257122"/>
            <a:ext cx="10070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4"/>
              </a:rPr>
              <a:t>Demo</a:t>
            </a:r>
            <a:endParaRPr lang="en-US" dirty="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446C8EA5-1849-F94C-9371-6F0AB4F71C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High-pass filtering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3FFD383-4791-A445-AE43-228FCBACB4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6597" y="1347765"/>
            <a:ext cx="7786636" cy="490935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D8F806C-772F-1942-A3AB-5838D4582598}"/>
              </a:ext>
            </a:extLst>
          </p:cNvPr>
          <p:cNvSpPr txBox="1"/>
          <p:nvPr/>
        </p:nvSpPr>
        <p:spPr>
          <a:xfrm>
            <a:off x="3108664" y="947655"/>
            <a:ext cx="8963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Image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EC1C339-1B0D-7F46-AAFA-69A08AA45F1F}"/>
              </a:ext>
            </a:extLst>
          </p:cNvPr>
          <p:cNvSpPr txBox="1"/>
          <p:nvPr/>
        </p:nvSpPr>
        <p:spPr>
          <a:xfrm>
            <a:off x="5257800" y="947655"/>
            <a:ext cx="21226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Low-pass filtered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791CDDA-F5F7-E64A-9188-BD062FD1AB77}"/>
              </a:ext>
            </a:extLst>
          </p:cNvPr>
          <p:cNvSpPr txBox="1"/>
          <p:nvPr/>
        </p:nvSpPr>
        <p:spPr>
          <a:xfrm>
            <a:off x="7772400" y="947655"/>
            <a:ext cx="21804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High-pass filtered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A0D7CE3-B41D-CA4A-9ABF-00108C871A9E}"/>
              </a:ext>
            </a:extLst>
          </p:cNvPr>
          <p:cNvSpPr txBox="1"/>
          <p:nvPr/>
        </p:nvSpPr>
        <p:spPr>
          <a:xfrm>
            <a:off x="10345351" y="6386384"/>
            <a:ext cx="18964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Source: </a:t>
            </a:r>
            <a:r>
              <a:rPr lang="en-US" sz="1400" dirty="0">
                <a:hlinkClick r:id="rId3"/>
              </a:rPr>
              <a:t>A. Zisserman</a:t>
            </a:r>
            <a:endParaRPr lang="en-US" sz="1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4444F8F-464D-1C49-A60A-DE69D0D3F105}"/>
              </a:ext>
            </a:extLst>
          </p:cNvPr>
          <p:cNvSpPr txBox="1"/>
          <p:nvPr/>
        </p:nvSpPr>
        <p:spPr>
          <a:xfrm>
            <a:off x="5774793" y="6257122"/>
            <a:ext cx="10070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4"/>
              </a:rPr>
              <a:t>Demo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98587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Hybrid images revisited</a:t>
            </a:r>
          </a:p>
        </p:txBody>
      </p:sp>
      <p:pic>
        <p:nvPicPr>
          <p:cNvPr id="4198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2075518"/>
            <a:ext cx="10490189" cy="3433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6"/>
          <p:cNvSpPr txBox="1">
            <a:spLocks noChangeArrowheads="1"/>
          </p:cNvSpPr>
          <p:nvPr/>
        </p:nvSpPr>
        <p:spPr bwMode="auto">
          <a:xfrm>
            <a:off x="2582238" y="1644105"/>
            <a:ext cx="183736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</a:rPr>
              <a:t>Low-pass filter</a:t>
            </a:r>
          </a:p>
        </p:txBody>
      </p:sp>
      <p:sp>
        <p:nvSpPr>
          <p:cNvPr id="14" name="TextBox 11"/>
          <p:cNvSpPr txBox="1">
            <a:spLocks noChangeArrowheads="1"/>
          </p:cNvSpPr>
          <p:nvPr/>
        </p:nvSpPr>
        <p:spPr bwMode="auto">
          <a:xfrm>
            <a:off x="2514600" y="5486400"/>
            <a:ext cx="189507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</a:rPr>
              <a:t>High-pass filter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971800" y="2331244"/>
            <a:ext cx="1066799" cy="30027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18" name="Straight Arrow Connector 17"/>
          <p:cNvCxnSpPr>
            <a:cxnSpLocks/>
          </p:cNvCxnSpPr>
          <p:nvPr/>
        </p:nvCxnSpPr>
        <p:spPr>
          <a:xfrm>
            <a:off x="2938463" y="3029880"/>
            <a:ext cx="1100136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cxnSpLocks/>
          </p:cNvCxnSpPr>
          <p:nvPr/>
        </p:nvCxnSpPr>
        <p:spPr>
          <a:xfrm>
            <a:off x="2947115" y="4762055"/>
            <a:ext cx="1124821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7AA6C0C-CD0F-3845-8D2B-35997D402857}"/>
              </a:ext>
            </a:extLst>
          </p:cNvPr>
          <p:cNvSpPr txBox="1">
            <a:spLocks/>
          </p:cNvSpPr>
          <p:nvPr/>
        </p:nvSpPr>
        <p:spPr bwMode="auto">
          <a:xfrm>
            <a:off x="1371600" y="6384466"/>
            <a:ext cx="9677400" cy="473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algn="ctr"/>
            <a:r>
              <a:rPr lang="en-US" sz="1800" dirty="0"/>
              <a:t>A. Oliva et al. </a:t>
            </a:r>
            <a:r>
              <a:rPr lang="en-US" sz="1800" dirty="0">
                <a:hlinkClick r:id="rId4"/>
              </a:rPr>
              <a:t>Hybrid Images</a:t>
            </a:r>
            <a:r>
              <a:rPr lang="en-US" sz="1800" i="1" dirty="0"/>
              <a:t>.</a:t>
            </a:r>
            <a:r>
              <a:rPr lang="en-US" sz="1800" dirty="0"/>
              <a:t> SIGGRAPH 2006</a:t>
            </a:r>
          </a:p>
        </p:txBody>
      </p:sp>
      <p:pic>
        <p:nvPicPr>
          <p:cNvPr id="1028" name="Picture 4" descr="2: A Gaussian low-pass filter kernel with σ = 10 visualized as image (left) and as a function of x and y (right). ">
            <a:extLst>
              <a:ext uri="{FF2B5EF4-FFF2-40B4-BE49-F238E27FC236}">
                <a16:creationId xmlns:a16="http://schemas.microsoft.com/office/drawing/2014/main" id="{546055F1-70FB-E857-7B21-F5B61E2515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247"/>
          <a:stretch/>
        </p:blipFill>
        <p:spPr bwMode="auto">
          <a:xfrm>
            <a:off x="3200400" y="2283960"/>
            <a:ext cx="534194" cy="534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A black circle on a white background&#10;&#10;Description automatically generated">
            <a:extLst>
              <a:ext uri="{FF2B5EF4-FFF2-40B4-BE49-F238E27FC236}">
                <a16:creationId xmlns:a16="http://schemas.microsoft.com/office/drawing/2014/main" id="{4D4C084F-33B1-4971-9352-9C0AAC76B92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3970935"/>
            <a:ext cx="708693" cy="708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80575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Hybrid images in the frequency domain</a:t>
            </a:r>
          </a:p>
        </p:txBody>
      </p:sp>
      <p:pic>
        <p:nvPicPr>
          <p:cNvPr id="4198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2075518"/>
            <a:ext cx="10490189" cy="3433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8" name="Straight Arrow Connector 17"/>
          <p:cNvCxnSpPr>
            <a:cxnSpLocks/>
          </p:cNvCxnSpPr>
          <p:nvPr/>
        </p:nvCxnSpPr>
        <p:spPr>
          <a:xfrm>
            <a:off x="2938463" y="3029880"/>
            <a:ext cx="1100136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cxnSpLocks/>
          </p:cNvCxnSpPr>
          <p:nvPr/>
        </p:nvCxnSpPr>
        <p:spPr>
          <a:xfrm>
            <a:off x="2947115" y="4762055"/>
            <a:ext cx="1124821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7AA6C0C-CD0F-3845-8D2B-35997D402857}"/>
              </a:ext>
            </a:extLst>
          </p:cNvPr>
          <p:cNvSpPr txBox="1">
            <a:spLocks/>
          </p:cNvSpPr>
          <p:nvPr/>
        </p:nvSpPr>
        <p:spPr bwMode="auto">
          <a:xfrm>
            <a:off x="1371600" y="6384466"/>
            <a:ext cx="9677400" cy="473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algn="ctr"/>
            <a:r>
              <a:rPr lang="en-US" sz="1800" dirty="0"/>
              <a:t>A. Oliva et al. </a:t>
            </a:r>
            <a:r>
              <a:rPr lang="en-US" sz="1800" dirty="0">
                <a:hlinkClick r:id="rId4"/>
              </a:rPr>
              <a:t>Hybrid Images</a:t>
            </a:r>
            <a:r>
              <a:rPr lang="en-US" sz="1800" i="1" dirty="0"/>
              <a:t>.</a:t>
            </a:r>
            <a:r>
              <a:rPr lang="en-US" sz="1800" dirty="0"/>
              <a:t> SIGGRAPH 2006</a:t>
            </a: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B017E2D3-F08A-B7B7-88C0-B9D23C1F14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82238" y="1644105"/>
            <a:ext cx="183736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</a:rPr>
              <a:t>Low-pass filter</a:t>
            </a:r>
          </a:p>
        </p:txBody>
      </p:sp>
      <p:sp>
        <p:nvSpPr>
          <p:cNvPr id="3" name="TextBox 11">
            <a:extLst>
              <a:ext uri="{FF2B5EF4-FFF2-40B4-BE49-F238E27FC236}">
                <a16:creationId xmlns:a16="http://schemas.microsoft.com/office/drawing/2014/main" id="{93022D27-7AC5-CDFA-1E94-46C20E2E6E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4600" y="5486400"/>
            <a:ext cx="189507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</a:rPr>
              <a:t>High-pass filter</a:t>
            </a:r>
          </a:p>
        </p:txBody>
      </p:sp>
    </p:spTree>
    <p:extLst>
      <p:ext uri="{BB962C8B-B14F-4D97-AF65-F5344CB8AC3E}">
        <p14:creationId xmlns:p14="http://schemas.microsoft.com/office/powerpoint/2010/main" val="372083431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Hybrid images in the frequency domain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7AA6C0C-CD0F-3845-8D2B-35997D402857}"/>
              </a:ext>
            </a:extLst>
          </p:cNvPr>
          <p:cNvSpPr txBox="1">
            <a:spLocks/>
          </p:cNvSpPr>
          <p:nvPr/>
        </p:nvSpPr>
        <p:spPr bwMode="auto">
          <a:xfrm>
            <a:off x="1371600" y="6384466"/>
            <a:ext cx="9677400" cy="473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algn="ctr"/>
            <a:r>
              <a:rPr lang="en-US" sz="1800" dirty="0"/>
              <a:t>A. Oliva et al. </a:t>
            </a:r>
            <a:r>
              <a:rPr lang="en-US" sz="1800" dirty="0">
                <a:hlinkClick r:id="rId3"/>
              </a:rPr>
              <a:t>Hybrid Images</a:t>
            </a:r>
            <a:r>
              <a:rPr lang="en-US" sz="1800" i="1" dirty="0"/>
              <a:t>.</a:t>
            </a:r>
            <a:r>
              <a:rPr lang="en-US" sz="1800" dirty="0"/>
              <a:t> SIGGRAPH 2006</a:t>
            </a:r>
          </a:p>
        </p:txBody>
      </p:sp>
      <p:pic>
        <p:nvPicPr>
          <p:cNvPr id="5" name="Picture 4" descr="A comparison of a person's face&#10;&#10;Description automatically generated">
            <a:extLst>
              <a:ext uri="{FF2B5EF4-FFF2-40B4-BE49-F238E27FC236}">
                <a16:creationId xmlns:a16="http://schemas.microsoft.com/office/drawing/2014/main" id="{BBD9A281-0004-A8FF-DE4C-7CB2090C78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5670" y="979092"/>
            <a:ext cx="5960660" cy="534068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CB21F9F-7724-A79B-5D8A-F05CD7F86F81}"/>
              </a:ext>
            </a:extLst>
          </p:cNvPr>
          <p:cNvSpPr txBox="1"/>
          <p:nvPr/>
        </p:nvSpPr>
        <p:spPr>
          <a:xfrm>
            <a:off x="9073985" y="2362200"/>
            <a:ext cx="2895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Having a gap in the frequency content is important for the illusion to be effective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277F433-C1D3-D6C0-C648-A66AEA0EB588}"/>
              </a:ext>
            </a:extLst>
          </p:cNvPr>
          <p:cNvCxnSpPr/>
          <p:nvPr/>
        </p:nvCxnSpPr>
        <p:spPr bwMode="auto">
          <a:xfrm>
            <a:off x="7086600" y="5410200"/>
            <a:ext cx="0" cy="304800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90F9038-4B59-1001-9B6F-6DF276F4F1D3}"/>
              </a:ext>
            </a:extLst>
          </p:cNvPr>
          <p:cNvCxnSpPr/>
          <p:nvPr/>
        </p:nvCxnSpPr>
        <p:spPr bwMode="auto">
          <a:xfrm>
            <a:off x="8001000" y="5410200"/>
            <a:ext cx="0" cy="304800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6615451-6BDE-BA84-F86C-8B5B66F92BDE}"/>
              </a:ext>
            </a:extLst>
          </p:cNvPr>
          <p:cNvCxnSpPr>
            <a:cxnSpLocks/>
          </p:cNvCxnSpPr>
          <p:nvPr/>
        </p:nvCxnSpPr>
        <p:spPr bwMode="auto">
          <a:xfrm>
            <a:off x="4617720" y="5410200"/>
            <a:ext cx="0" cy="304800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62817541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2545C-FD9C-A1A3-A6C1-BFF893E35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Psychophysical explanation</a:t>
            </a:r>
          </a:p>
        </p:txBody>
      </p:sp>
      <p:pic>
        <p:nvPicPr>
          <p:cNvPr id="7" name="Content Placeholder 6" descr="A screenshot of a computer&#10;&#10;Description automatically generated">
            <a:extLst>
              <a:ext uri="{FF2B5EF4-FFF2-40B4-BE49-F238E27FC236}">
                <a16:creationId xmlns:a16="http://schemas.microsoft.com/office/drawing/2014/main" id="{B8356576-6025-79EC-2B07-267DE26AD4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61" t="6407" r="13161" b="5178"/>
          <a:stretch/>
        </p:blipFill>
        <p:spPr>
          <a:xfrm>
            <a:off x="2590800" y="1295401"/>
            <a:ext cx="7010400" cy="5257800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107AA3A-1D88-AC62-0E3E-BF1297F08CF3}"/>
              </a:ext>
            </a:extLst>
          </p:cNvPr>
          <p:cNvSpPr txBox="1"/>
          <p:nvPr/>
        </p:nvSpPr>
        <p:spPr>
          <a:xfrm>
            <a:off x="11254154" y="6399312"/>
            <a:ext cx="7521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hlinkClick r:id="rId3"/>
              </a:rPr>
              <a:t>Source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90945405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2545C-FD9C-A1A3-A6C1-BFF893E35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Psychophysical explanation</a:t>
            </a:r>
          </a:p>
        </p:txBody>
      </p:sp>
      <p:pic>
        <p:nvPicPr>
          <p:cNvPr id="5" name="Content Placeholder 4" descr="A screen shot of a graph&#10;&#10;Description automatically generated">
            <a:extLst>
              <a:ext uri="{FF2B5EF4-FFF2-40B4-BE49-F238E27FC236}">
                <a16:creationId xmlns:a16="http://schemas.microsoft.com/office/drawing/2014/main" id="{AFBFC292-20AE-5DCE-2C2E-3401F39D93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61" t="5125" r="13161" b="5179"/>
          <a:stretch/>
        </p:blipFill>
        <p:spPr>
          <a:xfrm>
            <a:off x="2590800" y="1219201"/>
            <a:ext cx="7010400" cy="533400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817B025-6083-2444-1C44-0F8F6AB85184}"/>
              </a:ext>
            </a:extLst>
          </p:cNvPr>
          <p:cNvSpPr txBox="1"/>
          <p:nvPr/>
        </p:nvSpPr>
        <p:spPr>
          <a:xfrm>
            <a:off x="11254154" y="6399312"/>
            <a:ext cx="7521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hlinkClick r:id="rId3"/>
              </a:rPr>
              <a:t>Source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24025792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2545C-FD9C-A1A3-A6C1-BFF893E35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Psychophysical explanation</a:t>
            </a:r>
          </a:p>
        </p:txBody>
      </p:sp>
      <p:pic>
        <p:nvPicPr>
          <p:cNvPr id="5" name="Content Placeholder 4" descr="A screenshot of a computer&#10;&#10;Description automatically generated">
            <a:extLst>
              <a:ext uri="{FF2B5EF4-FFF2-40B4-BE49-F238E27FC236}">
                <a16:creationId xmlns:a16="http://schemas.microsoft.com/office/drawing/2014/main" id="{0AFB3516-9437-48B0-686C-B78295C7DF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59" t="5125" r="13161" b="3897"/>
          <a:stretch/>
        </p:blipFill>
        <p:spPr>
          <a:xfrm>
            <a:off x="2514600" y="1219201"/>
            <a:ext cx="7086600" cy="541020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3843621-0B26-8D93-5936-0B63850B63F2}"/>
              </a:ext>
            </a:extLst>
          </p:cNvPr>
          <p:cNvSpPr txBox="1"/>
          <p:nvPr/>
        </p:nvSpPr>
        <p:spPr>
          <a:xfrm>
            <a:off x="11254154" y="6399312"/>
            <a:ext cx="7521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hlinkClick r:id="rId3"/>
              </a:rPr>
              <a:t>Source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76690338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2545C-FD9C-A1A3-A6C1-BFF893E35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Psychophysical explanation</a:t>
            </a:r>
          </a:p>
        </p:txBody>
      </p:sp>
      <p:pic>
        <p:nvPicPr>
          <p:cNvPr id="5" name="Content Placeholder 4" descr="A screenshot of a computer&#10;&#10;Description automatically generated">
            <a:extLst>
              <a:ext uri="{FF2B5EF4-FFF2-40B4-BE49-F238E27FC236}">
                <a16:creationId xmlns:a16="http://schemas.microsoft.com/office/drawing/2014/main" id="{B3CC8781-C81D-CB87-EF22-961C310B95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61" t="5125" r="13961" b="5179"/>
          <a:stretch/>
        </p:blipFill>
        <p:spPr>
          <a:xfrm>
            <a:off x="2590800" y="1219201"/>
            <a:ext cx="6934200" cy="533400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91D069E-7683-41C5-5DEE-BDDA7320BAD0}"/>
              </a:ext>
            </a:extLst>
          </p:cNvPr>
          <p:cNvSpPr txBox="1"/>
          <p:nvPr/>
        </p:nvSpPr>
        <p:spPr>
          <a:xfrm>
            <a:off x="11254154" y="6399312"/>
            <a:ext cx="7521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hlinkClick r:id="rId3"/>
              </a:rPr>
              <a:t>Source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96547537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9">
            <a:extLst>
              <a:ext uri="{FF2B5EF4-FFF2-40B4-BE49-F238E27FC236}">
                <a16:creationId xmlns:a16="http://schemas.microsoft.com/office/drawing/2014/main" id="{671DE4D1-6F84-3945-B351-ACC798900B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609600"/>
            <a:ext cx="10820400" cy="609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/>
          </a:p>
        </p:txBody>
      </p:sp>
      <p:pic>
        <p:nvPicPr>
          <p:cNvPr id="8195" name="Picture 5">
            <a:extLst>
              <a:ext uri="{FF2B5EF4-FFF2-40B4-BE49-F238E27FC236}">
                <a16:creationId xmlns:a16="http://schemas.microsoft.com/office/drawing/2014/main" id="{0E50CF04-ED18-3C46-8589-08C4227F0F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0538" y="0"/>
            <a:ext cx="509746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9244" name="Text Box 12">
            <a:extLst>
              <a:ext uri="{FF2B5EF4-FFF2-40B4-BE49-F238E27FC236}">
                <a16:creationId xmlns:a16="http://schemas.microsoft.com/office/drawing/2014/main" id="{B318A53A-0306-6246-800E-21AE04D830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1" y="5915026"/>
            <a:ext cx="3794629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400" b="1"/>
              <a:t>Salvador Dali</a:t>
            </a:r>
            <a:endParaRPr lang="en-US" altLang="en-US" sz="1400"/>
          </a:p>
          <a:p>
            <a:pPr>
              <a:spcBef>
                <a:spcPct val="0"/>
              </a:spcBef>
            </a:pPr>
            <a:r>
              <a:rPr lang="en-US" altLang="en-US" sz="1400" i="1"/>
              <a:t>“Gala Contemplating the Mediterranean Sea, </a:t>
            </a:r>
          </a:p>
          <a:p>
            <a:pPr>
              <a:spcBef>
                <a:spcPct val="0"/>
              </a:spcBef>
            </a:pPr>
            <a:r>
              <a:rPr lang="en-US" altLang="en-US" sz="1400" i="1"/>
              <a:t>which at 30 meters becomes the portrait </a:t>
            </a:r>
          </a:p>
          <a:p>
            <a:pPr>
              <a:spcBef>
                <a:spcPct val="0"/>
              </a:spcBef>
            </a:pPr>
            <a:r>
              <a:rPr lang="en-US" altLang="en-US" sz="1400" i="1"/>
              <a:t>of Abraham Lincoln</a:t>
            </a:r>
            <a:r>
              <a:rPr lang="en-US" altLang="en-US" sz="1400"/>
              <a:t>”, 1976</a:t>
            </a:r>
            <a:endParaRPr lang="ru-RU" altLang="en-US" sz="1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F841507-F624-21E0-164B-38E1F2B483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Hybrid painting</a:t>
            </a:r>
          </a:p>
        </p:txBody>
      </p:sp>
    </p:spTree>
    <p:extLst>
      <p:ext uri="{BB962C8B-B14F-4D97-AF65-F5344CB8AC3E}">
        <p14:creationId xmlns:p14="http://schemas.microsoft.com/office/powerpoint/2010/main" val="154242347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38C83148-07CF-8C4E-AEF1-403D2F4A51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609600"/>
            <a:ext cx="10820400" cy="609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/>
          </a:p>
        </p:txBody>
      </p:sp>
      <p:pic>
        <p:nvPicPr>
          <p:cNvPr id="9220" name="Picture 5">
            <a:extLst>
              <a:ext uri="{FF2B5EF4-FFF2-40B4-BE49-F238E27FC236}">
                <a16:creationId xmlns:a16="http://schemas.microsoft.com/office/drawing/2014/main" id="{C2CAC968-7073-4840-A329-DE1953D97E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3238" y="0"/>
            <a:ext cx="508476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031A7ED-ED22-F71C-0B0B-552A21473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76200"/>
            <a:ext cx="10363200" cy="838200"/>
          </a:xfrm>
        </p:spPr>
        <p:txBody>
          <a:bodyPr/>
          <a:lstStyle/>
          <a:p>
            <a:r>
              <a:rPr lang="en-US" dirty="0"/>
              <a:t>Hybrid painting</a:t>
            </a:r>
          </a:p>
        </p:txBody>
      </p:sp>
      <p:sp>
        <p:nvSpPr>
          <p:cNvPr id="3" name="Text Box 12">
            <a:extLst>
              <a:ext uri="{FF2B5EF4-FFF2-40B4-BE49-F238E27FC236}">
                <a16:creationId xmlns:a16="http://schemas.microsoft.com/office/drawing/2014/main" id="{6C1D3A5B-5CE8-2AF9-0257-E5BE0657C7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1" y="5915026"/>
            <a:ext cx="3794629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400" b="1"/>
              <a:t>Salvador Dali</a:t>
            </a:r>
            <a:endParaRPr lang="en-US" altLang="en-US" sz="1400"/>
          </a:p>
          <a:p>
            <a:pPr>
              <a:spcBef>
                <a:spcPct val="0"/>
              </a:spcBef>
            </a:pPr>
            <a:r>
              <a:rPr lang="en-US" altLang="en-US" sz="1400" i="1"/>
              <a:t>“Gala Contemplating the Mediterranean Sea, </a:t>
            </a:r>
          </a:p>
          <a:p>
            <a:pPr>
              <a:spcBef>
                <a:spcPct val="0"/>
              </a:spcBef>
            </a:pPr>
            <a:r>
              <a:rPr lang="en-US" altLang="en-US" sz="1400" i="1"/>
              <a:t>which at 30 meters becomes the portrait </a:t>
            </a:r>
          </a:p>
          <a:p>
            <a:pPr>
              <a:spcBef>
                <a:spcPct val="0"/>
              </a:spcBef>
            </a:pPr>
            <a:r>
              <a:rPr lang="en-US" altLang="en-US" sz="1400" i="1"/>
              <a:t>of Abraham Lincoln</a:t>
            </a:r>
            <a:r>
              <a:rPr lang="en-US" altLang="en-US" sz="1400"/>
              <a:t>”, 1976</a:t>
            </a:r>
            <a:endParaRPr lang="ru-RU" altLang="en-US" sz="1400"/>
          </a:p>
        </p:txBody>
      </p:sp>
    </p:spTree>
    <p:extLst>
      <p:ext uri="{BB962C8B-B14F-4D97-AF65-F5344CB8AC3E}">
        <p14:creationId xmlns:p14="http://schemas.microsoft.com/office/powerpoint/2010/main" val="221799654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0CBFAFD4-AAE1-0E4E-9124-8BB12D88FA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609600"/>
            <a:ext cx="10896600" cy="609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/>
          </a:p>
        </p:txBody>
      </p:sp>
      <p:pic>
        <p:nvPicPr>
          <p:cNvPr id="10244" name="Picture 8">
            <a:extLst>
              <a:ext uri="{FF2B5EF4-FFF2-40B4-BE49-F238E27FC236}">
                <a16:creationId xmlns:a16="http://schemas.microsoft.com/office/drawing/2014/main" id="{84758A23-29F1-2041-9906-E292EE16D5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02" t="7170" r="10422" b="11575"/>
          <a:stretch>
            <a:fillRect/>
          </a:stretch>
        </p:blipFill>
        <p:spPr bwMode="auto">
          <a:xfrm>
            <a:off x="5562600" y="0"/>
            <a:ext cx="51054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F23F674-D99B-42A3-5B97-24C9A94F0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76200"/>
            <a:ext cx="10363200" cy="838200"/>
          </a:xfrm>
        </p:spPr>
        <p:txBody>
          <a:bodyPr/>
          <a:lstStyle/>
          <a:p>
            <a:r>
              <a:rPr lang="en-US" dirty="0"/>
              <a:t>Hybrid painting</a:t>
            </a:r>
          </a:p>
        </p:txBody>
      </p:sp>
      <p:sp>
        <p:nvSpPr>
          <p:cNvPr id="3" name="Text Box 12">
            <a:extLst>
              <a:ext uri="{FF2B5EF4-FFF2-40B4-BE49-F238E27FC236}">
                <a16:creationId xmlns:a16="http://schemas.microsoft.com/office/drawing/2014/main" id="{52299240-3DE0-C9D1-EABE-D677A9287B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1" y="5915026"/>
            <a:ext cx="3794629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400" b="1"/>
              <a:t>Salvador Dali</a:t>
            </a:r>
            <a:endParaRPr lang="en-US" altLang="en-US" sz="1400"/>
          </a:p>
          <a:p>
            <a:pPr>
              <a:spcBef>
                <a:spcPct val="0"/>
              </a:spcBef>
            </a:pPr>
            <a:r>
              <a:rPr lang="en-US" altLang="en-US" sz="1400" i="1"/>
              <a:t>“Gala Contemplating the Mediterranean Sea, </a:t>
            </a:r>
          </a:p>
          <a:p>
            <a:pPr>
              <a:spcBef>
                <a:spcPct val="0"/>
              </a:spcBef>
            </a:pPr>
            <a:r>
              <a:rPr lang="en-US" altLang="en-US" sz="1400" i="1"/>
              <a:t>which at 30 meters becomes the portrait </a:t>
            </a:r>
          </a:p>
          <a:p>
            <a:pPr>
              <a:spcBef>
                <a:spcPct val="0"/>
              </a:spcBef>
            </a:pPr>
            <a:r>
              <a:rPr lang="en-US" altLang="en-US" sz="1400" i="1"/>
              <a:t>of Abraham Lincoln</a:t>
            </a:r>
            <a:r>
              <a:rPr lang="en-US" altLang="en-US" sz="1400"/>
              <a:t>”, 1976</a:t>
            </a:r>
            <a:endParaRPr lang="ru-RU" altLang="en-US" sz="1400"/>
          </a:p>
        </p:txBody>
      </p:sp>
    </p:spTree>
    <p:extLst>
      <p:ext uri="{BB962C8B-B14F-4D97-AF65-F5344CB8AC3E}">
        <p14:creationId xmlns:p14="http://schemas.microsoft.com/office/powerpoint/2010/main" val="318460388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CBFB9-19F0-FD42-B94E-7A58B408B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12FC0B-AC16-1B44-80B6-F8F2464339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1D Fourier transform</a:t>
            </a:r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Definition and properties</a:t>
            </a:r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Discrete Fourier transform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2D Fourier transform</a:t>
            </a:r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Definition</a:t>
            </a:r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Examples and properties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Convolution theorem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2"/>
                </a:solidFill>
              </a:rPr>
              <a:t>Understanding the behavior of filters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Understanding the sampling theorem</a:t>
            </a:r>
          </a:p>
        </p:txBody>
      </p:sp>
    </p:spTree>
    <p:extLst>
      <p:ext uri="{BB962C8B-B14F-4D97-AF65-F5344CB8AC3E}">
        <p14:creationId xmlns:p14="http://schemas.microsoft.com/office/powerpoint/2010/main" val="4177509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AE8A4-B65F-6C45-ADFD-5E7B50BA4C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Recall: Sampling and aliasing</a:t>
            </a:r>
          </a:p>
        </p:txBody>
      </p:sp>
      <p:pic>
        <p:nvPicPr>
          <p:cNvPr id="6" name="Picture 14">
            <a:extLst>
              <a:ext uri="{FF2B5EF4-FFF2-40B4-BE49-F238E27FC236}">
                <a16:creationId xmlns:a16="http://schemas.microsoft.com/office/drawing/2014/main" id="{81408D42-5EE4-644C-9654-A0D3237029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307"/>
          <a:stretch>
            <a:fillRect/>
          </a:stretch>
        </p:blipFill>
        <p:spPr bwMode="auto">
          <a:xfrm>
            <a:off x="228600" y="1828800"/>
            <a:ext cx="11434584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A29DC4-5B40-F244-9A27-9A990B56EA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26689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1"/>
          <p:cNvSpPr txBox="1">
            <a:spLocks/>
          </p:cNvSpPr>
          <p:nvPr/>
        </p:nvSpPr>
        <p:spPr bwMode="auto">
          <a:xfrm>
            <a:off x="1981200" y="0"/>
            <a:ext cx="8229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eaLnBrk="0" hangingPunct="0">
              <a:defRPr/>
            </a:pPr>
            <a:endParaRPr lang="en-US" sz="4000" dirty="0">
              <a:latin typeface="+mj-lt"/>
              <a:ea typeface="+mj-ea"/>
              <a:cs typeface="+mj-cs"/>
            </a:endParaRPr>
          </a:p>
        </p:txBody>
      </p:sp>
      <p:sp>
        <p:nvSpPr>
          <p:cNvPr id="48166" name="Title 3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Recall: Nyquist-Shannon sampling theorem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dirty="0"/>
              <a:t>When sampling a signal at discrete intervals, the sampling frequency must be </a:t>
            </a:r>
            <a:r>
              <a:rPr lang="en-US" dirty="0">
                <a:sym typeface="Symbol" pitchFamily="18" charset="2"/>
              </a:rPr>
              <a:t>at least </a:t>
            </a:r>
            <a:r>
              <a:rPr lang="en-US" i="1" dirty="0">
                <a:sym typeface="Symbol" pitchFamily="18" charset="2"/>
              </a:rPr>
              <a:t>twice</a:t>
            </a:r>
            <a:r>
              <a:rPr lang="en-US" dirty="0">
                <a:sym typeface="Symbol" pitchFamily="18" charset="2"/>
              </a:rPr>
              <a:t> the</a:t>
            </a:r>
            <a:r>
              <a:rPr lang="en-US" dirty="0"/>
              <a:t> maximum frequency of the input signal to allow us to reconstruct the original perfectly from the sampled version</a:t>
            </a:r>
          </a:p>
        </p:txBody>
      </p:sp>
      <p:pic>
        <p:nvPicPr>
          <p:cNvPr id="48133" name="Picture 6" descr="sine-sample-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5670" y="2743200"/>
            <a:ext cx="5913438" cy="1487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5" name="Text Box 8"/>
          <p:cNvSpPr txBox="1">
            <a:spLocks noChangeArrowheads="1"/>
          </p:cNvSpPr>
          <p:nvPr/>
        </p:nvSpPr>
        <p:spPr bwMode="auto">
          <a:xfrm>
            <a:off x="9117870" y="3234036"/>
            <a:ext cx="6992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/>
              <a:t>bad</a:t>
            </a:r>
          </a:p>
        </p:txBody>
      </p:sp>
      <p:pic>
        <p:nvPicPr>
          <p:cNvPr id="40" name="Picture 12" descr="sine-sample-3">
            <a:extLst>
              <a:ext uri="{FF2B5EF4-FFF2-40B4-BE49-F238E27FC236}">
                <a16:creationId xmlns:a16="http://schemas.microsoft.com/office/drawing/2014/main" id="{7EBBA2B9-67C6-254A-B58B-23BEF6F5AC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5670" y="4268787"/>
            <a:ext cx="5913438" cy="1811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" name="Text Box 8">
            <a:extLst>
              <a:ext uri="{FF2B5EF4-FFF2-40B4-BE49-F238E27FC236}">
                <a16:creationId xmlns:a16="http://schemas.microsoft.com/office/drawing/2014/main" id="{46FD93EF-A4AB-C043-A462-8D82847CBD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17870" y="4943622"/>
            <a:ext cx="87075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/>
              <a:t>good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306439B-B826-004F-8F89-C205E55EBB00}"/>
              </a:ext>
            </a:extLst>
          </p:cNvPr>
          <p:cNvSpPr/>
          <p:nvPr/>
        </p:nvSpPr>
        <p:spPr>
          <a:xfrm>
            <a:off x="914400" y="6336268"/>
            <a:ext cx="1026087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800" dirty="0">
                <a:hlinkClick r:id="rId5"/>
              </a:rPr>
              <a:t>https://en.wikipedia.org/wiki/Nyquist-Shannon_sampling_theorem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68983517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8FAAAF-6F84-F945-A284-C1B368CC2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Understanding the sampling theorem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812A521-5479-C949-A6D9-A96EBA223C0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914400" y="914400"/>
                <a:ext cx="10363200" cy="5257800"/>
              </a:xfrm>
            </p:spPr>
            <p:txBody>
              <a:bodyPr/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Suppose we have a continuous function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and we want to sample it at discrete intervals with a spacing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endParaRPr lang="en-US" dirty="0">
                  <a:solidFill>
                    <a:srgbClr val="7030A0"/>
                  </a:solidFill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This can be accomplished by multiplying it by the </a:t>
                </a:r>
                <a:r>
                  <a:rPr lang="en-US" i="1" dirty="0"/>
                  <a:t>comb function</a:t>
                </a:r>
                <a:r>
                  <a:rPr lang="en-US" dirty="0"/>
                  <a:t> or </a:t>
                </a:r>
                <a:r>
                  <a:rPr lang="en-US" i="1" dirty="0"/>
                  <a:t>impulse train</a:t>
                </a:r>
                <a:r>
                  <a:rPr lang="en-US" dirty="0"/>
                  <a:t>:</a:t>
                </a:r>
              </a:p>
              <a:p>
                <a:pPr marL="0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comb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=−∞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𝑛𝑇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  <a:p>
                <a:pPr marL="0" indent="0"/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812A521-5479-C949-A6D9-A96EBA223C0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4400" y="914400"/>
                <a:ext cx="10363200" cy="5257800"/>
              </a:xfrm>
              <a:blipFill>
                <a:blip r:embed="rId2"/>
                <a:stretch>
                  <a:fillRect l="-1103" t="-1449" r="-3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Group 7">
            <a:extLst>
              <a:ext uri="{FF2B5EF4-FFF2-40B4-BE49-F238E27FC236}">
                <a16:creationId xmlns:a16="http://schemas.microsoft.com/office/drawing/2014/main" id="{D9BFA702-F9AD-114D-B3CB-FBC5DCE48245}"/>
              </a:ext>
            </a:extLst>
          </p:cNvPr>
          <p:cNvGrpSpPr/>
          <p:nvPr/>
        </p:nvGrpSpPr>
        <p:grpSpPr>
          <a:xfrm>
            <a:off x="381000" y="4191000"/>
            <a:ext cx="3415175" cy="1634196"/>
            <a:chOff x="1066800" y="4267609"/>
            <a:chExt cx="4051300" cy="1938588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4D4D6580-8874-0B42-9F1F-2FE3AF62175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6800" y="4267609"/>
              <a:ext cx="4051300" cy="1938588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DC89C316-FCE3-3946-BFF6-4CA8F9F8F4CA}"/>
                    </a:ext>
                  </a:extLst>
                </p:cNvPr>
                <p:cNvSpPr txBox="1"/>
                <p:nvPr/>
              </p:nvSpPr>
              <p:spPr>
                <a:xfrm>
                  <a:off x="4191000" y="4385485"/>
                  <a:ext cx="762001" cy="461666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dirty="0">
                    <a:solidFill>
                      <a:srgbClr val="7030A0"/>
                    </a:solidFill>
                  </a:endParaRPr>
                </a:p>
              </p:txBody>
            </p:sp>
          </mc:Choice>
          <mc:Fallback xmlns="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DC89C316-FCE3-3946-BFF6-4CA8F9F8F4C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91000" y="4385485"/>
                  <a:ext cx="762001" cy="461666"/>
                </a:xfrm>
                <a:prstGeom prst="rect">
                  <a:avLst/>
                </a:prstGeom>
                <a:blipFill>
                  <a:blip r:embed="rId4"/>
                  <a:stretch>
                    <a:fillRect l="-5769" r="-23077" b="-3871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DA80BEC-3D62-DF4E-823B-51ABF8C2D0C0}"/>
                </a:ext>
              </a:extLst>
            </p:cNvPr>
            <p:cNvSpPr/>
            <p:nvPr/>
          </p:nvSpPr>
          <p:spPr bwMode="auto">
            <a:xfrm>
              <a:off x="1316736" y="4343400"/>
              <a:ext cx="609600" cy="4572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DA69AD0-9DCD-B846-8C95-ED355F11554E}"/>
                  </a:ext>
                </a:extLst>
              </p:cNvPr>
              <p:cNvSpPr txBox="1"/>
              <p:nvPr/>
            </p:nvSpPr>
            <p:spPr>
              <a:xfrm>
                <a:off x="3989989" y="5105400"/>
                <a:ext cx="39113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⊙</m:t>
                      </m:r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DA69AD0-9DCD-B846-8C95-ED355F1155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9989" y="5105400"/>
                <a:ext cx="391133" cy="369332"/>
              </a:xfrm>
              <a:prstGeom prst="rect">
                <a:avLst/>
              </a:prstGeom>
              <a:blipFill>
                <a:blip r:embed="rId5"/>
                <a:stretch>
                  <a:fillRect l="-21875" r="-18750" b="-2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" name="Group 15">
            <a:extLst>
              <a:ext uri="{FF2B5EF4-FFF2-40B4-BE49-F238E27FC236}">
                <a16:creationId xmlns:a16="http://schemas.microsoft.com/office/drawing/2014/main" id="{436B6623-4DFD-F640-B436-7C97CE49B6C7}"/>
              </a:ext>
            </a:extLst>
          </p:cNvPr>
          <p:cNvGrpSpPr/>
          <p:nvPr/>
        </p:nvGrpSpPr>
        <p:grpSpPr>
          <a:xfrm>
            <a:off x="4370989" y="4640302"/>
            <a:ext cx="3436549" cy="1600200"/>
            <a:chOff x="6129130" y="4572000"/>
            <a:chExt cx="4909356" cy="2286000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F13F4D02-8904-C44C-93E0-56356EEEAF8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29130" y="4572000"/>
              <a:ext cx="4909356" cy="1719003"/>
            </a:xfrm>
            <a:prstGeom prst="rect">
              <a:avLst/>
            </a:prstGeom>
          </p:spPr>
        </p:pic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31017435-2B56-C946-B943-89BF9B9F1515}"/>
                </a:ext>
              </a:extLst>
            </p:cNvPr>
            <p:cNvCxnSpPr/>
            <p:nvPr/>
          </p:nvCxnSpPr>
          <p:spPr bwMode="auto">
            <a:xfrm>
              <a:off x="6629400" y="6330760"/>
              <a:ext cx="762000" cy="0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rgbClr val="7030A0"/>
              </a:solidFill>
              <a:prstDash val="solid"/>
              <a:round/>
              <a:headEnd type="triangle"/>
              <a:tailEnd type="triangle"/>
            </a:ln>
            <a:effectLst/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ABCF9C8F-E3A1-C741-9FD8-F8F0CB4E9C89}"/>
                    </a:ext>
                  </a:extLst>
                </p:cNvPr>
                <p:cNvSpPr txBox="1"/>
                <p:nvPr/>
              </p:nvSpPr>
              <p:spPr>
                <a:xfrm>
                  <a:off x="6780850" y="6396335"/>
                  <a:ext cx="459100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ABCF9C8F-E3A1-C741-9FD8-F8F0CB4E9C8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80850" y="6396335"/>
                  <a:ext cx="459100" cy="461665"/>
                </a:xfrm>
                <a:prstGeom prst="rect">
                  <a:avLst/>
                </a:prstGeom>
                <a:blipFill>
                  <a:blip r:embed="rId7"/>
                  <a:stretch>
                    <a:fillRect r="-15385" b="-3461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CE91968-EC90-6E44-AF89-22E6B8A69CD7}"/>
                  </a:ext>
                </a:extLst>
              </p:cNvPr>
              <p:cNvSpPr txBox="1"/>
              <p:nvPr/>
            </p:nvSpPr>
            <p:spPr>
              <a:xfrm>
                <a:off x="7798455" y="5030425"/>
                <a:ext cx="31418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CE91968-EC90-6E44-AF89-22E6B8A69C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98455" y="5030425"/>
                <a:ext cx="314189" cy="369332"/>
              </a:xfrm>
              <a:prstGeom prst="rect">
                <a:avLst/>
              </a:prstGeom>
              <a:blipFill>
                <a:blip r:embed="rId8"/>
                <a:stretch>
                  <a:fillRect l="-3846" r="-38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9" name="Picture 18">
            <a:extLst>
              <a:ext uri="{FF2B5EF4-FFF2-40B4-BE49-F238E27FC236}">
                <a16:creationId xmlns:a16="http://schemas.microsoft.com/office/drawing/2014/main" id="{CAED90D6-15D3-F643-A63F-9E46C959DFEE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47"/>
          <a:stretch/>
        </p:blipFill>
        <p:spPr>
          <a:xfrm>
            <a:off x="8254070" y="4277891"/>
            <a:ext cx="3415554" cy="165501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3CD21DC7-4D8D-DA41-AF85-2B48954BD99E}"/>
                  </a:ext>
                </a:extLst>
              </p:cNvPr>
              <p:cNvSpPr/>
              <p:nvPr/>
            </p:nvSpPr>
            <p:spPr>
              <a:xfrm>
                <a:off x="8033675" y="5690833"/>
                <a:ext cx="3885231" cy="109934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=−∞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𝑛𝑇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3CD21DC7-4D8D-DA41-AF85-2B48954BD99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3675" y="5690833"/>
                <a:ext cx="3885231" cy="1099340"/>
              </a:xfrm>
              <a:prstGeom prst="rect">
                <a:avLst/>
              </a:prstGeom>
              <a:blipFill>
                <a:blip r:embed="rId10"/>
                <a:stretch>
                  <a:fillRect t="-105682" b="-1602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BFE2C76F-66AF-FF4E-82B0-7BDA09447622}"/>
              </a:ext>
            </a:extLst>
          </p:cNvPr>
          <p:cNvSpPr txBox="1"/>
          <p:nvPr/>
        </p:nvSpPr>
        <p:spPr>
          <a:xfrm>
            <a:off x="157365" y="6482396"/>
            <a:ext cx="18964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Source: </a:t>
            </a:r>
            <a:r>
              <a:rPr lang="en-US" sz="1400" dirty="0">
                <a:hlinkClick r:id="rId11"/>
              </a:rPr>
              <a:t>A. Zisserman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37124374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4218ED-DBBD-884F-BA67-EDA7E9226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Understanding the sampling theorem</a:t>
            </a:r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1253E8F0-4F21-C341-B699-E04B1FAE9AB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49" r="62500"/>
          <a:stretch/>
        </p:blipFill>
        <p:spPr bwMode="auto">
          <a:xfrm>
            <a:off x="914400" y="1219200"/>
            <a:ext cx="3886200" cy="2113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A2CAC91-8CBE-1F42-AB20-F2ECF6819560}"/>
              </a:ext>
            </a:extLst>
          </p:cNvPr>
          <p:cNvSpPr/>
          <p:nvPr/>
        </p:nvSpPr>
        <p:spPr bwMode="auto">
          <a:xfrm>
            <a:off x="4419600" y="3048000"/>
            <a:ext cx="381000" cy="381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B4C6D7DF-F8FD-0245-BD27-238F3F157642}"/>
                  </a:ext>
                </a:extLst>
              </p:cNvPr>
              <p:cNvSpPr/>
              <p:nvPr/>
            </p:nvSpPr>
            <p:spPr>
              <a:xfrm>
                <a:off x="927652" y="3733800"/>
                <a:ext cx="401629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⊙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comb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;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B4C6D7DF-F8FD-0245-BD27-238F3F15764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7652" y="3733800"/>
                <a:ext cx="4016292" cy="461665"/>
              </a:xfrm>
              <a:prstGeom prst="rect">
                <a:avLst/>
              </a:prstGeom>
              <a:blipFill>
                <a:blip r:embed="rId3"/>
                <a:stretch>
                  <a:fillRect b="-216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19BEED6-73DA-DD44-B48C-C68F4EADC2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914400"/>
            <a:ext cx="10363200" cy="60960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Let’s (formally) take the Fourier transform: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35D86ED-B805-9A43-A705-AAFD44F2CFC8}"/>
              </a:ext>
            </a:extLst>
          </p:cNvPr>
          <p:cNvSpPr txBox="1"/>
          <p:nvPr/>
        </p:nvSpPr>
        <p:spPr>
          <a:xfrm>
            <a:off x="157365" y="6482396"/>
            <a:ext cx="18964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Source: </a:t>
            </a:r>
            <a:r>
              <a:rPr lang="en-US" sz="1400" dirty="0">
                <a:hlinkClick r:id="rId4"/>
              </a:rPr>
              <a:t>A. Zisserman</a:t>
            </a:r>
            <a:endParaRPr lang="en-US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27549899-F7F8-284D-8B0F-7460D344EB69}"/>
                  </a:ext>
                </a:extLst>
              </p:cNvPr>
              <p:cNvSpPr txBox="1"/>
              <p:nvPr/>
            </p:nvSpPr>
            <p:spPr>
              <a:xfrm>
                <a:off x="1004517" y="4792601"/>
                <a:ext cx="4383157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800" dirty="0"/>
                  <a:t>*Officially, the FT of the comb function doesn’t exist since it’s periodic, and since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en-US" sz="1800" dirty="0"/>
                  <a:t> is a weird function</a:t>
                </a: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27549899-F7F8-284D-8B0F-7460D344EB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4517" y="4792601"/>
                <a:ext cx="4383157" cy="923330"/>
              </a:xfrm>
              <a:prstGeom prst="rect">
                <a:avLst/>
              </a:prstGeom>
              <a:blipFill>
                <a:blip r:embed="rId5"/>
                <a:stretch>
                  <a:fillRect l="-1156" t="-1351" r="-2023" b="-94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BE37C83E-AFB8-4946-BD31-77C3C4366F32}"/>
              </a:ext>
            </a:extLst>
          </p:cNvPr>
          <p:cNvCxnSpPr/>
          <p:nvPr/>
        </p:nvCxnSpPr>
        <p:spPr bwMode="auto">
          <a:xfrm>
            <a:off x="1989478" y="3181325"/>
            <a:ext cx="533400" cy="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7030A0"/>
            </a:solidFill>
            <a:prstDash val="solid"/>
            <a:round/>
            <a:headEnd type="triangle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2745C77-AA86-1E45-9FDF-58233D72D9C1}"/>
                  </a:ext>
                </a:extLst>
              </p:cNvPr>
              <p:cNvSpPr txBox="1"/>
              <p:nvPr/>
            </p:nvSpPr>
            <p:spPr>
              <a:xfrm>
                <a:off x="2095493" y="3227228"/>
                <a:ext cx="321370" cy="3231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2745C77-AA86-1E45-9FDF-58233D72D9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5493" y="3227228"/>
                <a:ext cx="321370" cy="323166"/>
              </a:xfrm>
              <a:prstGeom prst="rect">
                <a:avLst/>
              </a:prstGeom>
              <a:blipFill>
                <a:blip r:embed="rId8"/>
                <a:stretch>
                  <a:fillRect r="-15385" b="-296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3080749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4218ED-DBBD-884F-BA67-EDA7E9226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Understanding the sampling theorem</a:t>
            </a:r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1253E8F0-4F21-C341-B699-E04B1FAE9AB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49"/>
          <a:stretch/>
        </p:blipFill>
        <p:spPr bwMode="auto">
          <a:xfrm>
            <a:off x="914400" y="1219200"/>
            <a:ext cx="10363200" cy="2113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A2CAC91-8CBE-1F42-AB20-F2ECF6819560}"/>
              </a:ext>
            </a:extLst>
          </p:cNvPr>
          <p:cNvSpPr/>
          <p:nvPr/>
        </p:nvSpPr>
        <p:spPr bwMode="auto">
          <a:xfrm>
            <a:off x="4419600" y="3048000"/>
            <a:ext cx="381000" cy="381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7F319644-F323-824C-81FD-0AFE24C5B19B}"/>
                  </a:ext>
                </a:extLst>
              </p:cNvPr>
              <p:cNvSpPr/>
              <p:nvPr/>
            </p:nvSpPr>
            <p:spPr>
              <a:xfrm>
                <a:off x="6477000" y="3352800"/>
                <a:ext cx="4195700" cy="79406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comb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;</m:t>
                          </m:r>
                          <m:f>
                            <m:fPr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7F319644-F323-824C-81FD-0AFE24C5B19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7000" y="3352800"/>
                <a:ext cx="4195700" cy="794064"/>
              </a:xfrm>
              <a:prstGeom prst="rect">
                <a:avLst/>
              </a:prstGeom>
              <a:blipFill>
                <a:blip r:embed="rId4"/>
                <a:stretch>
                  <a:fillRect b="-31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1A4742E9-6472-5044-AF29-63089E85B805}"/>
                  </a:ext>
                </a:extLst>
              </p:cNvPr>
              <p:cNvSpPr/>
              <p:nvPr/>
            </p:nvSpPr>
            <p:spPr>
              <a:xfrm>
                <a:off x="6934200" y="1524000"/>
                <a:ext cx="97616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1A4742E9-6472-5044-AF29-63089E85B80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4200" y="1524000"/>
                <a:ext cx="976165" cy="461665"/>
              </a:xfrm>
              <a:prstGeom prst="rect">
                <a:avLst/>
              </a:prstGeom>
              <a:blipFill>
                <a:blip r:embed="rId5"/>
                <a:stretch>
                  <a:fillRect r="-1282" b="-2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19BEED6-73DA-DD44-B48C-C68F4EADC2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914400"/>
            <a:ext cx="10363200" cy="60960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Let’s (formally) take the Fourier transform: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35D86ED-B805-9A43-A705-AAFD44F2CFC8}"/>
              </a:ext>
            </a:extLst>
          </p:cNvPr>
          <p:cNvSpPr txBox="1"/>
          <p:nvPr/>
        </p:nvSpPr>
        <p:spPr>
          <a:xfrm>
            <a:off x="157365" y="6482396"/>
            <a:ext cx="18964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Source: </a:t>
            </a:r>
            <a:r>
              <a:rPr lang="en-US" sz="1400" dirty="0">
                <a:hlinkClick r:id="rId6"/>
              </a:rPr>
              <a:t>A. Zisserman</a:t>
            </a:r>
            <a:endParaRPr lang="en-US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27549899-F7F8-284D-8B0F-7460D344EB69}"/>
                  </a:ext>
                </a:extLst>
              </p:cNvPr>
              <p:cNvSpPr txBox="1"/>
              <p:nvPr/>
            </p:nvSpPr>
            <p:spPr>
              <a:xfrm>
                <a:off x="1004517" y="4792601"/>
                <a:ext cx="4383157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800" dirty="0"/>
                  <a:t>*Officially, the FT of the comb function doesn’t exist since it’s periodic, and since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en-US" sz="1800" dirty="0"/>
                  <a:t> is a weird function</a:t>
                </a: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27549899-F7F8-284D-8B0F-7460D344EB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4517" y="4792601"/>
                <a:ext cx="4383157" cy="923330"/>
              </a:xfrm>
              <a:prstGeom prst="rect">
                <a:avLst/>
              </a:prstGeom>
              <a:blipFill>
                <a:blip r:embed="rId4"/>
                <a:stretch>
                  <a:fillRect l="-1156" t="-1351" r="-2023" b="-94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BE37C83E-AFB8-4946-BD31-77C3C4366F32}"/>
              </a:ext>
            </a:extLst>
          </p:cNvPr>
          <p:cNvCxnSpPr/>
          <p:nvPr/>
        </p:nvCxnSpPr>
        <p:spPr bwMode="auto">
          <a:xfrm>
            <a:off x="1989478" y="3181325"/>
            <a:ext cx="533400" cy="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7030A0"/>
            </a:solidFill>
            <a:prstDash val="solid"/>
            <a:round/>
            <a:headEnd type="triangle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2745C77-AA86-1E45-9FDF-58233D72D9C1}"/>
                  </a:ext>
                </a:extLst>
              </p:cNvPr>
              <p:cNvSpPr txBox="1"/>
              <p:nvPr/>
            </p:nvSpPr>
            <p:spPr>
              <a:xfrm>
                <a:off x="2095493" y="3227228"/>
                <a:ext cx="321370" cy="3231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2745C77-AA86-1E45-9FDF-58233D72D9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5493" y="3227228"/>
                <a:ext cx="321370" cy="323166"/>
              </a:xfrm>
              <a:prstGeom prst="rect">
                <a:avLst/>
              </a:prstGeom>
              <a:blipFill>
                <a:blip r:embed="rId8"/>
                <a:stretch>
                  <a:fillRect r="-15385" b="-296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F1BCD0C3-41C8-8040-AFE0-522E885212C6}"/>
              </a:ext>
            </a:extLst>
          </p:cNvPr>
          <p:cNvCxnSpPr>
            <a:cxnSpLocks/>
          </p:cNvCxnSpPr>
          <p:nvPr/>
        </p:nvCxnSpPr>
        <p:spPr bwMode="auto">
          <a:xfrm>
            <a:off x="8428385" y="1981200"/>
            <a:ext cx="1096615" cy="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7030A0"/>
            </a:solidFill>
            <a:prstDash val="solid"/>
            <a:round/>
            <a:headEnd type="triangle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F639EBE-743A-1B48-833D-285789153756}"/>
                  </a:ext>
                </a:extLst>
              </p:cNvPr>
              <p:cNvSpPr txBox="1"/>
              <p:nvPr/>
            </p:nvSpPr>
            <p:spPr>
              <a:xfrm>
                <a:off x="8610600" y="2027413"/>
                <a:ext cx="77970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F639EBE-743A-1B48-833D-2857891537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0600" y="2027413"/>
                <a:ext cx="779701" cy="461665"/>
              </a:xfrm>
              <a:prstGeom prst="rect">
                <a:avLst/>
              </a:prstGeom>
              <a:blipFill>
                <a:blip r:embed="rId9"/>
                <a:stretch>
                  <a:fillRect b="-16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BC4BF5B8-2D1A-8007-ED23-DFD07DBC057E}"/>
                  </a:ext>
                </a:extLst>
              </p:cNvPr>
              <p:cNvSpPr/>
              <p:nvPr/>
            </p:nvSpPr>
            <p:spPr>
              <a:xfrm>
                <a:off x="927652" y="3733800"/>
                <a:ext cx="401629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⊙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comb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;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BC4BF5B8-2D1A-8007-ED23-DFD07DBC057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7652" y="3733800"/>
                <a:ext cx="4016292" cy="461665"/>
              </a:xfrm>
              <a:prstGeom prst="rect">
                <a:avLst/>
              </a:prstGeom>
              <a:blipFill>
                <a:blip r:embed="rId10"/>
                <a:stretch>
                  <a:fillRect b="-216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0277428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4218ED-DBBD-884F-BA67-EDA7E9226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Understanding the sampling theorem</a:t>
            </a:r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1253E8F0-4F21-C341-B699-E04B1FAE9AB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49"/>
          <a:stretch/>
        </p:blipFill>
        <p:spPr bwMode="auto">
          <a:xfrm>
            <a:off x="914400" y="1219200"/>
            <a:ext cx="10363200" cy="2113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A2CAC91-8CBE-1F42-AB20-F2ECF6819560}"/>
              </a:ext>
            </a:extLst>
          </p:cNvPr>
          <p:cNvSpPr/>
          <p:nvPr/>
        </p:nvSpPr>
        <p:spPr bwMode="auto">
          <a:xfrm>
            <a:off x="4419600" y="3048000"/>
            <a:ext cx="381000" cy="381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7F319644-F323-824C-81FD-0AFE24C5B19B}"/>
                  </a:ext>
                </a:extLst>
              </p:cNvPr>
              <p:cNvSpPr/>
              <p:nvPr/>
            </p:nvSpPr>
            <p:spPr>
              <a:xfrm>
                <a:off x="6477000" y="3352800"/>
                <a:ext cx="4195700" cy="79406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comb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;</m:t>
                          </m:r>
                          <m:f>
                            <m:fPr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7F319644-F323-824C-81FD-0AFE24C5B19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7000" y="3352800"/>
                <a:ext cx="4195700" cy="794064"/>
              </a:xfrm>
              <a:prstGeom prst="rect">
                <a:avLst/>
              </a:prstGeom>
              <a:blipFill>
                <a:blip r:embed="rId4"/>
                <a:stretch>
                  <a:fillRect b="-31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1A4742E9-6472-5044-AF29-63089E85B805}"/>
                  </a:ext>
                </a:extLst>
              </p:cNvPr>
              <p:cNvSpPr/>
              <p:nvPr/>
            </p:nvSpPr>
            <p:spPr>
              <a:xfrm>
                <a:off x="6934200" y="1524000"/>
                <a:ext cx="97616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1A4742E9-6472-5044-AF29-63089E85B80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4200" y="1524000"/>
                <a:ext cx="976165" cy="461665"/>
              </a:xfrm>
              <a:prstGeom prst="rect">
                <a:avLst/>
              </a:prstGeom>
              <a:blipFill>
                <a:blip r:embed="rId5"/>
                <a:stretch>
                  <a:fillRect r="-1282" b="-2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>
            <a:extLst>
              <a:ext uri="{FF2B5EF4-FFF2-40B4-BE49-F238E27FC236}">
                <a16:creationId xmlns:a16="http://schemas.microsoft.com/office/drawing/2014/main" id="{A9CE7BA9-F77F-664F-B0B0-6A8131A1D7E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4194589"/>
            <a:ext cx="3733529" cy="228241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C22E780A-B7E9-AC4D-93D6-85A16BBA8C90}"/>
                  </a:ext>
                </a:extLst>
              </p:cNvPr>
              <p:cNvSpPr/>
              <p:nvPr/>
            </p:nvSpPr>
            <p:spPr>
              <a:xfrm>
                <a:off x="7045216" y="5323943"/>
                <a:ext cx="60465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32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C22E780A-B7E9-AC4D-93D6-85A16BBA8C9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5216" y="5323943"/>
                <a:ext cx="604653" cy="5847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B1A75A16-F873-7A45-9FC1-87E7B9C6921E}"/>
                  </a:ext>
                </a:extLst>
              </p:cNvPr>
              <p:cNvSpPr txBox="1"/>
              <p:nvPr/>
            </p:nvSpPr>
            <p:spPr>
              <a:xfrm>
                <a:off x="7782420" y="6371626"/>
                <a:ext cx="376962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Replicated copies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!</a:t>
                </a: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B1A75A16-F873-7A45-9FC1-87E7B9C692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82420" y="6371626"/>
                <a:ext cx="3769622" cy="461665"/>
              </a:xfrm>
              <a:prstGeom prst="rect">
                <a:avLst/>
              </a:prstGeom>
              <a:blipFill>
                <a:blip r:embed="rId8"/>
                <a:stretch>
                  <a:fillRect l="-2349" t="-10811" r="-1342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19BEED6-73DA-DD44-B48C-C68F4EADC2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914400"/>
            <a:ext cx="10363200" cy="60960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Let’s (formally) take the Fourier transform: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35D86ED-B805-9A43-A705-AAFD44F2CFC8}"/>
              </a:ext>
            </a:extLst>
          </p:cNvPr>
          <p:cNvSpPr txBox="1"/>
          <p:nvPr/>
        </p:nvSpPr>
        <p:spPr>
          <a:xfrm>
            <a:off x="157365" y="6482396"/>
            <a:ext cx="18964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Source: </a:t>
            </a:r>
            <a:r>
              <a:rPr lang="en-US" sz="1400" dirty="0">
                <a:hlinkClick r:id="rId9"/>
              </a:rPr>
              <a:t>A. Zisserman</a:t>
            </a:r>
            <a:endParaRPr lang="en-US" sz="1400" dirty="0"/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FB84ACA-07F4-764C-BF4C-A584A7CF9C13}"/>
              </a:ext>
            </a:extLst>
          </p:cNvPr>
          <p:cNvCxnSpPr/>
          <p:nvPr/>
        </p:nvCxnSpPr>
        <p:spPr bwMode="auto">
          <a:xfrm>
            <a:off x="1989478" y="3181325"/>
            <a:ext cx="533400" cy="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7030A0"/>
            </a:solidFill>
            <a:prstDash val="solid"/>
            <a:round/>
            <a:headEnd type="triangle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032CE92-A03B-7B42-923B-82E17B170D36}"/>
                  </a:ext>
                </a:extLst>
              </p:cNvPr>
              <p:cNvSpPr txBox="1"/>
              <p:nvPr/>
            </p:nvSpPr>
            <p:spPr>
              <a:xfrm>
                <a:off x="2095493" y="3227228"/>
                <a:ext cx="321370" cy="3231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032CE92-A03B-7B42-923B-82E17B170D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5493" y="3227228"/>
                <a:ext cx="321370" cy="323166"/>
              </a:xfrm>
              <a:prstGeom prst="rect">
                <a:avLst/>
              </a:prstGeom>
              <a:blipFill>
                <a:blip r:embed="rId10"/>
                <a:stretch>
                  <a:fillRect r="-15385" b="-296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4EBEBEDD-2C02-B440-8715-05A4D2B4DA64}"/>
              </a:ext>
            </a:extLst>
          </p:cNvPr>
          <p:cNvCxnSpPr>
            <a:cxnSpLocks/>
          </p:cNvCxnSpPr>
          <p:nvPr/>
        </p:nvCxnSpPr>
        <p:spPr bwMode="auto">
          <a:xfrm>
            <a:off x="8428385" y="1981200"/>
            <a:ext cx="1096615" cy="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7030A0"/>
            </a:solidFill>
            <a:prstDash val="solid"/>
            <a:round/>
            <a:headEnd type="triangle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AF5FDAC-7584-E842-B0A5-68FB9E9224A4}"/>
                  </a:ext>
                </a:extLst>
              </p:cNvPr>
              <p:cNvSpPr txBox="1"/>
              <p:nvPr/>
            </p:nvSpPr>
            <p:spPr>
              <a:xfrm>
                <a:off x="8610600" y="2027413"/>
                <a:ext cx="77970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AF5FDAC-7584-E842-B0A5-68FB9E9224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0600" y="2027413"/>
                <a:ext cx="779701" cy="461665"/>
              </a:xfrm>
              <a:prstGeom prst="rect">
                <a:avLst/>
              </a:prstGeom>
              <a:blipFill>
                <a:blip r:embed="rId11"/>
                <a:stretch>
                  <a:fillRect b="-16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E220D08F-61EA-4541-A750-D8B6CD8D3240}"/>
                  </a:ext>
                </a:extLst>
              </p:cNvPr>
              <p:cNvSpPr txBox="1"/>
              <p:nvPr/>
            </p:nvSpPr>
            <p:spPr>
              <a:xfrm>
                <a:off x="1004517" y="4792601"/>
                <a:ext cx="4383157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800" dirty="0"/>
                  <a:t>*Officially, the FT of the comb function doesn’t exist since it’s periodic, and since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en-US" sz="1800" dirty="0"/>
                  <a:t> is a weird function</a:t>
                </a: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E220D08F-61EA-4541-A750-D8B6CD8D32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4517" y="4792601"/>
                <a:ext cx="4383157" cy="923330"/>
              </a:xfrm>
              <a:prstGeom prst="rect">
                <a:avLst/>
              </a:prstGeom>
              <a:blipFill>
                <a:blip r:embed="rId4"/>
                <a:stretch>
                  <a:fillRect l="-1156" t="-1351" r="-2023" b="-94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5155938F-BBFB-9591-0C2D-898643F53D9B}"/>
                  </a:ext>
                </a:extLst>
              </p:cNvPr>
              <p:cNvSpPr/>
              <p:nvPr/>
            </p:nvSpPr>
            <p:spPr>
              <a:xfrm>
                <a:off x="927652" y="3733800"/>
                <a:ext cx="401629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⊙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comb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;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5155938F-BBFB-9591-0C2D-898643F53D9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7652" y="3733800"/>
                <a:ext cx="4016292" cy="461665"/>
              </a:xfrm>
              <a:prstGeom prst="rect">
                <a:avLst/>
              </a:prstGeom>
              <a:blipFill>
                <a:blip r:embed="rId7"/>
                <a:stretch>
                  <a:fillRect b="-216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9030996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89354E-4BF1-ED4C-AB54-7C580433B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Understanding the sampling theorem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E117AFE-A538-D741-9C01-7AD372A8F35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How do we reconstruct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?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Let’s apply a box filter in the </a:t>
                </a:r>
                <a:br>
                  <a:rPr lang="en-US" dirty="0"/>
                </a:br>
                <a:r>
                  <a:rPr lang="en-US" dirty="0"/>
                  <a:t>frequency domain </a:t>
                </a:r>
              </a:p>
              <a:p>
                <a:pPr marL="857250" lvl="1" indent="-45720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Equivalent to convolving with a </a:t>
                </a:r>
                <a:br>
                  <a:rPr lang="en-US" sz="2400" dirty="0"/>
                </a:br>
                <a:r>
                  <a:rPr lang="en-US" sz="2400" dirty="0" err="1"/>
                  <a:t>sinc</a:t>
                </a:r>
                <a:r>
                  <a:rPr lang="en-US" sz="2400" dirty="0"/>
                  <a:t> function in the original domain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When will this work perfectly?</a:t>
                </a:r>
              </a:p>
              <a:p>
                <a:pPr marL="857250" lvl="1" indent="-45720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When the sampling frequency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1/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exceeds </a:t>
                </a:r>
                <a:br>
                  <a:rPr lang="en-US" sz="2400" dirty="0"/>
                </a:br>
                <a:r>
                  <a:rPr lang="en-US" sz="2400" dirty="0"/>
                  <a:t>twice the greatest frequency contained in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en-US" sz="24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d>
                  </m:oMath>
                </a14:m>
                <a:r>
                  <a:rPr lang="en-US" sz="2400" dirty="0"/>
                  <a:t>!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E117AFE-A538-D741-9C01-7AD372A8F35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102" t="-14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8BEF2FA2-04E2-A840-B567-A6FE1D8500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3071" y="1143000"/>
            <a:ext cx="3733529" cy="2282411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B8C3A32A-19A8-4747-8604-B405834F6C50}"/>
              </a:ext>
            </a:extLst>
          </p:cNvPr>
          <p:cNvCxnSpPr>
            <a:cxnSpLocks/>
          </p:cNvCxnSpPr>
          <p:nvPr/>
        </p:nvCxnSpPr>
        <p:spPr bwMode="auto">
          <a:xfrm>
            <a:off x="8458471" y="3459297"/>
            <a:ext cx="1020415" cy="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7030A0"/>
            </a:solidFill>
            <a:prstDash val="solid"/>
            <a:round/>
            <a:headEnd type="triangle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5C06F12-0F18-3340-8F83-5D37AC28C270}"/>
                  </a:ext>
                </a:extLst>
              </p:cNvPr>
              <p:cNvSpPr txBox="1"/>
              <p:nvPr/>
            </p:nvSpPr>
            <p:spPr>
              <a:xfrm>
                <a:off x="8640686" y="3513694"/>
                <a:ext cx="77970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5C06F12-0F18-3340-8F83-5D37AC28C2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40686" y="3513694"/>
                <a:ext cx="779701" cy="461665"/>
              </a:xfrm>
              <a:prstGeom prst="rect">
                <a:avLst/>
              </a:prstGeom>
              <a:blipFill>
                <a:blip r:embed="rId4"/>
                <a:stretch>
                  <a:fillRect b="-16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Freeform 7">
            <a:extLst>
              <a:ext uri="{FF2B5EF4-FFF2-40B4-BE49-F238E27FC236}">
                <a16:creationId xmlns:a16="http://schemas.microsoft.com/office/drawing/2014/main" id="{8B9AFCB9-22B3-284F-831B-049A290F0137}"/>
              </a:ext>
            </a:extLst>
          </p:cNvPr>
          <p:cNvSpPr/>
          <p:nvPr/>
        </p:nvSpPr>
        <p:spPr bwMode="auto">
          <a:xfrm>
            <a:off x="8455158" y="1676400"/>
            <a:ext cx="1070113" cy="1524000"/>
          </a:xfrm>
          <a:custGeom>
            <a:avLst/>
            <a:gdLst>
              <a:gd name="connsiteX0" fmla="*/ 0 w 1152939"/>
              <a:gd name="connsiteY0" fmla="*/ 1524000 h 1524000"/>
              <a:gd name="connsiteX1" fmla="*/ 0 w 1152939"/>
              <a:gd name="connsiteY1" fmla="*/ 0 h 1524000"/>
              <a:gd name="connsiteX2" fmla="*/ 1139687 w 1152939"/>
              <a:gd name="connsiteY2" fmla="*/ 0 h 1524000"/>
              <a:gd name="connsiteX3" fmla="*/ 1152939 w 1152939"/>
              <a:gd name="connsiteY3" fmla="*/ 1524000 h 1524000"/>
              <a:gd name="connsiteX4" fmla="*/ 1152939 w 1152939"/>
              <a:gd name="connsiteY4" fmla="*/ 1524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2939" h="1524000">
                <a:moveTo>
                  <a:pt x="0" y="1524000"/>
                </a:moveTo>
                <a:lnTo>
                  <a:pt x="0" y="0"/>
                </a:lnTo>
                <a:lnTo>
                  <a:pt x="1139687" y="0"/>
                </a:lnTo>
                <a:lnTo>
                  <a:pt x="1152939" y="1524000"/>
                </a:lnTo>
                <a:lnTo>
                  <a:pt x="1152939" y="1524000"/>
                </a:lnTo>
              </a:path>
            </a:pathLst>
          </a:custGeom>
          <a:noFill/>
          <a:ln w="635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5B23233-E5C2-CA4B-B868-60314E71FB2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98"/>
          <a:stretch/>
        </p:blipFill>
        <p:spPr>
          <a:xfrm>
            <a:off x="1524000" y="4800600"/>
            <a:ext cx="8628301" cy="1735932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19CE65F-0847-B248-B15B-D6CDD55B16C7}"/>
              </a:ext>
            </a:extLst>
          </p:cNvPr>
          <p:cNvSpPr/>
          <p:nvPr/>
        </p:nvSpPr>
        <p:spPr bwMode="auto">
          <a:xfrm>
            <a:off x="5029200" y="5029200"/>
            <a:ext cx="685800" cy="4572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5BBEA95A-5989-AE48-B0A1-A7317F433CDA}"/>
                  </a:ext>
                </a:extLst>
              </p:cNvPr>
              <p:cNvSpPr/>
              <p:nvPr/>
            </p:nvSpPr>
            <p:spPr>
              <a:xfrm>
                <a:off x="9310835" y="5024735"/>
                <a:ext cx="976165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5BBEA95A-5989-AE48-B0A1-A7317F433CD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10835" y="5024735"/>
                <a:ext cx="976165" cy="461665"/>
              </a:xfrm>
              <a:prstGeom prst="rect">
                <a:avLst/>
              </a:prstGeom>
              <a:blipFill>
                <a:blip r:embed="rId6"/>
                <a:stretch>
                  <a:fillRect r="-1282" b="-19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866CCD1-40A7-574F-95A9-9C7967E23048}"/>
                  </a:ext>
                </a:extLst>
              </p:cNvPr>
              <p:cNvSpPr txBox="1"/>
              <p:nvPr/>
            </p:nvSpPr>
            <p:spPr>
              <a:xfrm>
                <a:off x="5050923" y="5024735"/>
                <a:ext cx="642354" cy="38917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866CCD1-40A7-574F-95A9-9C7967E230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0923" y="5024735"/>
                <a:ext cx="642354" cy="389176"/>
              </a:xfrm>
              <a:prstGeom prst="rect">
                <a:avLst/>
              </a:prstGeom>
              <a:blipFill>
                <a:blip r:embed="rId7"/>
                <a:stretch>
                  <a:fillRect l="-7843" r="-23529" b="-4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FA8AB764-3EA2-6249-A6D4-16FD8F281B7C}"/>
              </a:ext>
            </a:extLst>
          </p:cNvPr>
          <p:cNvSpPr txBox="1"/>
          <p:nvPr/>
        </p:nvSpPr>
        <p:spPr>
          <a:xfrm>
            <a:off x="157365" y="6482396"/>
            <a:ext cx="18964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Source: </a:t>
            </a:r>
            <a:r>
              <a:rPr lang="en-US" sz="1400" dirty="0">
                <a:hlinkClick r:id="rId8"/>
              </a:rPr>
              <a:t>A. Zisserman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823816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animBg="1"/>
      <p:bldP spid="11" grpId="0" animBg="1"/>
      <p:bldP spid="12" grpId="0" animBg="1"/>
      <p:bldP spid="13" grpId="0" animBg="1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5B95F-1DFF-A74A-B3D0-272CDF09DD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Understanding the sampling theorem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59B725-639D-6143-AFA0-46C807FBB8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If the sampling frequency is too small, frequencies above the Nyquist limit are “folded back” onto smaller frequencies, resulting in aliasing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35B35FC-C0C6-E44C-ABAA-D4B11F9DB4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2595392"/>
            <a:ext cx="9829800" cy="273860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A721B0C-D30F-E241-A96B-E86FAF3D5E1E}"/>
              </a:ext>
            </a:extLst>
          </p:cNvPr>
          <p:cNvSpPr/>
          <p:nvPr/>
        </p:nvSpPr>
        <p:spPr bwMode="auto">
          <a:xfrm>
            <a:off x="6934200" y="4902927"/>
            <a:ext cx="609600" cy="43107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C27E94BE-B01B-C749-A476-0B431016046C}"/>
              </a:ext>
            </a:extLst>
          </p:cNvPr>
          <p:cNvSpPr/>
          <p:nvPr/>
        </p:nvSpPr>
        <p:spPr bwMode="auto">
          <a:xfrm>
            <a:off x="8686801" y="3657600"/>
            <a:ext cx="914400" cy="1524000"/>
          </a:xfrm>
          <a:custGeom>
            <a:avLst/>
            <a:gdLst>
              <a:gd name="connsiteX0" fmla="*/ 0 w 1152939"/>
              <a:gd name="connsiteY0" fmla="*/ 1524000 h 1524000"/>
              <a:gd name="connsiteX1" fmla="*/ 0 w 1152939"/>
              <a:gd name="connsiteY1" fmla="*/ 0 h 1524000"/>
              <a:gd name="connsiteX2" fmla="*/ 1139687 w 1152939"/>
              <a:gd name="connsiteY2" fmla="*/ 0 h 1524000"/>
              <a:gd name="connsiteX3" fmla="*/ 1152939 w 1152939"/>
              <a:gd name="connsiteY3" fmla="*/ 1524000 h 1524000"/>
              <a:gd name="connsiteX4" fmla="*/ 1152939 w 1152939"/>
              <a:gd name="connsiteY4" fmla="*/ 1524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2939" h="1524000">
                <a:moveTo>
                  <a:pt x="0" y="1524000"/>
                </a:moveTo>
                <a:lnTo>
                  <a:pt x="0" y="0"/>
                </a:lnTo>
                <a:lnTo>
                  <a:pt x="1139687" y="0"/>
                </a:lnTo>
                <a:lnTo>
                  <a:pt x="1152939" y="1524000"/>
                </a:lnTo>
                <a:lnTo>
                  <a:pt x="1152939" y="1524000"/>
                </a:lnTo>
              </a:path>
            </a:pathLst>
          </a:custGeom>
          <a:noFill/>
          <a:ln w="635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87A7753-713F-6E48-A12B-EC99D02D7F94}"/>
              </a:ext>
            </a:extLst>
          </p:cNvPr>
          <p:cNvSpPr txBox="1"/>
          <p:nvPr/>
        </p:nvSpPr>
        <p:spPr>
          <a:xfrm>
            <a:off x="157365" y="6482396"/>
            <a:ext cx="18964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Source: </a:t>
            </a:r>
            <a:r>
              <a:rPr lang="en-US" sz="1400" dirty="0">
                <a:hlinkClick r:id="rId3"/>
              </a:rPr>
              <a:t>A. Zisserman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140833462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C826F-9818-FD4C-AC72-418D8735B3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Sampling theorem in 2D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6D25D1A-DC2F-AF45-A7B0-0A661A8DF55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If the Fourier transform of a continuous function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err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err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err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solidFill>
                      <a:srgbClr val="7030A0"/>
                    </a:solidFill>
                  </a:rPr>
                  <a:t> </a:t>
                </a:r>
                <a:r>
                  <a:rPr lang="en-US" dirty="0"/>
                  <a:t>is zero for all frequencies beyond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</m:oMath>
                </a14:m>
                <a:r>
                  <a:rPr lang="en-US" dirty="0"/>
                  <a:t>, i.e., if the Fourier transform is </a:t>
                </a:r>
                <a:r>
                  <a:rPr lang="en-US" i="1" dirty="0"/>
                  <a:t>band-limited</a:t>
                </a:r>
                <a:r>
                  <a:rPr lang="en-US" dirty="0"/>
                  <a:t>, then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err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err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err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solidFill>
                      <a:srgbClr val="7030A0"/>
                    </a:solidFill>
                  </a:rPr>
                  <a:t> </a:t>
                </a:r>
                <a:r>
                  <a:rPr lang="en-US" dirty="0"/>
                  <a:t>can be completely reconstructed from its samples as long as the sampling distances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US" dirty="0"/>
                  <a:t> along the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/>
                  <a:t> directions are such that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7030A0"/>
                        </a:solidFill>
                        <a:effectLst/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solidFill>
                          <a:srgbClr val="7030A0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f>
                      <m:fPr>
                        <m:ctrlPr>
                          <a:rPr lang="en-US" b="0" i="1" smtClean="0">
                            <a:solidFill>
                              <a:srgbClr val="7030A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rgbClr val="7030A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solidFill>
                              <a:srgbClr val="7030A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sSub>
                          <m:sSubPr>
                            <m:ctrlPr>
                              <a:rPr lang="en-US" i="1" dirty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en-US" b="0" i="1" dirty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dirty="0">
                    <a:effectLst/>
                  </a:rPr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7030A0"/>
                        </a:solidFill>
                        <a:effectLst/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b="0" i="1" smtClean="0">
                        <a:solidFill>
                          <a:srgbClr val="7030A0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f>
                      <m:fPr>
                        <m:ctrlPr>
                          <a:rPr lang="en-US" b="0" i="1" smtClean="0">
                            <a:solidFill>
                              <a:srgbClr val="7030A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rgbClr val="7030A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solidFill>
                              <a:srgbClr val="7030A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sSub>
                          <m:sSubPr>
                            <m:ctrlPr>
                              <a:rPr lang="en-US" i="1" dirty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b="0" i="1" dirty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dirty="0">
                    <a:effectLst/>
                  </a:rPr>
                  <a:t> 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6D25D1A-DC2F-AF45-A7B0-0A661A8DF55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103" t="-14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E39BA0A7-BEDA-564B-9C99-2A814BC581F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06"/>
          <a:stretch/>
        </p:blipFill>
        <p:spPr>
          <a:xfrm>
            <a:off x="1676400" y="3962400"/>
            <a:ext cx="9220200" cy="2879035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A7806D5A-3789-5049-A08F-FA5E4C51164E}"/>
              </a:ext>
            </a:extLst>
          </p:cNvPr>
          <p:cNvSpPr/>
          <p:nvPr/>
        </p:nvSpPr>
        <p:spPr bwMode="auto">
          <a:xfrm>
            <a:off x="3163824" y="6324600"/>
            <a:ext cx="341376" cy="2032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DF698EA8-33C8-5F4F-A20C-2214DA426798}"/>
              </a:ext>
            </a:extLst>
          </p:cNvPr>
          <p:cNvSpPr/>
          <p:nvPr/>
        </p:nvSpPr>
        <p:spPr bwMode="auto">
          <a:xfrm>
            <a:off x="4114800" y="6019800"/>
            <a:ext cx="381000" cy="2032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A1ACB12B-B040-F549-888B-CB1DEC8C707E}"/>
              </a:ext>
            </a:extLst>
          </p:cNvPr>
          <p:cNvSpPr/>
          <p:nvPr/>
        </p:nvSpPr>
        <p:spPr bwMode="auto">
          <a:xfrm>
            <a:off x="9982200" y="5994400"/>
            <a:ext cx="381000" cy="2032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032D31EE-7689-144B-BD9B-814D0B2CBD9E}"/>
              </a:ext>
            </a:extLst>
          </p:cNvPr>
          <p:cNvSpPr/>
          <p:nvPr/>
        </p:nvSpPr>
        <p:spPr bwMode="auto">
          <a:xfrm>
            <a:off x="8686800" y="6626290"/>
            <a:ext cx="381000" cy="2032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29CD9527-8475-A44B-8CB0-E2952AE65D1B}"/>
                  </a:ext>
                </a:extLst>
              </p:cNvPr>
              <p:cNvSpPr/>
              <p:nvPr/>
            </p:nvSpPr>
            <p:spPr>
              <a:xfrm>
                <a:off x="3081366" y="6444320"/>
                <a:ext cx="50629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𝑤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29CD9527-8475-A44B-8CB0-E2952AE65D1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1366" y="6444320"/>
                <a:ext cx="506292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86A199A7-FBC4-8E44-84C3-BD1D35BC799C}"/>
                  </a:ext>
                </a:extLst>
              </p:cNvPr>
              <p:cNvSpPr/>
              <p:nvPr/>
            </p:nvSpPr>
            <p:spPr>
              <a:xfrm>
                <a:off x="4107024" y="5846595"/>
                <a:ext cx="44480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86A199A7-FBC4-8E44-84C3-BD1D35BC799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7024" y="5846595"/>
                <a:ext cx="444801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BD899C55-0F76-B74D-913A-91ADD956DDC9}"/>
                  </a:ext>
                </a:extLst>
              </p:cNvPr>
              <p:cNvSpPr/>
              <p:nvPr/>
            </p:nvSpPr>
            <p:spPr>
              <a:xfrm>
                <a:off x="8646612" y="6480075"/>
                <a:ext cx="50629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𝑤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BD899C55-0F76-B74D-913A-91ADD956DDC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46612" y="6480075"/>
                <a:ext cx="506292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C63AE1B0-8EC6-654E-8838-286695AB1DF3}"/>
                  </a:ext>
                </a:extLst>
              </p:cNvPr>
              <p:cNvSpPr/>
              <p:nvPr/>
            </p:nvSpPr>
            <p:spPr>
              <a:xfrm>
                <a:off x="9842199" y="5882350"/>
                <a:ext cx="44480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C63AE1B0-8EC6-654E-8838-286695AB1DF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42199" y="5882350"/>
                <a:ext cx="444801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0EBF1C25-8F1D-6D47-981D-41744EC7BA7A}"/>
              </a:ext>
            </a:extLst>
          </p:cNvPr>
          <p:cNvSpPr txBox="1"/>
          <p:nvPr/>
        </p:nvSpPr>
        <p:spPr>
          <a:xfrm>
            <a:off x="157365" y="6482396"/>
            <a:ext cx="18964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Source: </a:t>
            </a:r>
            <a:r>
              <a:rPr lang="en-US" sz="1400" dirty="0">
                <a:hlinkClick r:id="rId8"/>
              </a:rPr>
              <a:t>A. Zisserman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34535453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B0DF2-046C-534A-AB3E-532A9FB35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Aside: Analyzing interpolation methods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65DCE3-BE13-4A4E-9869-BCE533B90E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Perfect reconstruction of the subsampled signal requires convolution with a </a:t>
            </a:r>
            <a:r>
              <a:rPr lang="en-US" dirty="0" err="1"/>
              <a:t>sinc</a:t>
            </a:r>
            <a:r>
              <a:rPr lang="en-US" dirty="0"/>
              <a:t> filter in the spatial domain, which is bad because </a:t>
            </a:r>
            <a:r>
              <a:rPr lang="en-US" dirty="0" err="1"/>
              <a:t>sinc</a:t>
            </a:r>
            <a:r>
              <a:rPr lang="en-US" dirty="0"/>
              <a:t> has infinite support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Instead, faster </a:t>
            </a:r>
            <a:r>
              <a:rPr lang="en-US"/>
              <a:t>and cheaper </a:t>
            </a:r>
            <a:r>
              <a:rPr lang="en-US" dirty="0"/>
              <a:t>reconstruction (interpolation) methods are typically used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B55C3F7-7F1E-4E4B-A00C-6DFBCC0EE1C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396"/>
          <a:stretch/>
        </p:blipFill>
        <p:spPr>
          <a:xfrm>
            <a:off x="3962400" y="3581400"/>
            <a:ext cx="4990188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274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F65DCE3-BE13-4A4E-9869-BCE533B90E6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Linear reconstruction can be done by convolving the sampled signal with a </a:t>
                </a:r>
                <a:r>
                  <a:rPr lang="en-US" i="1" dirty="0"/>
                  <a:t>triangle filter</a:t>
                </a:r>
                <a:r>
                  <a:rPr lang="en-US" dirty="0"/>
                  <a:t>: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0" indent="0"/>
                <a:endParaRPr lang="en-US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However, the Fourier transform of the triangle filter is 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sinc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>
                    <a:solidFill>
                      <a:srgbClr val="7030A0"/>
                    </a:solidFill>
                  </a:rPr>
                  <a:t> </a:t>
                </a:r>
                <a:r>
                  <a:rPr lang="en-US" dirty="0"/>
                  <a:t>function, so multiplying the signal’s spectrum by it introduces high-frequency artifacts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F65DCE3-BE13-4A4E-9869-BCE533B90E6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103" t="-1449" r="-17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847B0DF2-046C-534A-AB3E-532A9FB35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Aside: Analyzing different interpolation methods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9CAA2C0-5741-9646-8193-5304D1702D8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687" r="50804" b="53081"/>
          <a:stretch/>
        </p:blipFill>
        <p:spPr>
          <a:xfrm>
            <a:off x="1517326" y="1973584"/>
            <a:ext cx="2870338" cy="163215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414807C-535C-4649-A3E8-49F23B0BF14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846" t="4741" b="55449"/>
          <a:stretch/>
        </p:blipFill>
        <p:spPr>
          <a:xfrm>
            <a:off x="7554437" y="1836256"/>
            <a:ext cx="3037363" cy="166899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DD3049C-CB0B-EF49-AFFE-8B68B4EF250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460" t="10672" r="62632"/>
          <a:stretch/>
        </p:blipFill>
        <p:spPr>
          <a:xfrm>
            <a:off x="4925453" y="1921720"/>
            <a:ext cx="1799319" cy="173588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1C06F22-A1F3-174C-861F-B01037D4E8E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0897" t="11428"/>
          <a:stretch/>
        </p:blipFill>
        <p:spPr>
          <a:xfrm>
            <a:off x="4495800" y="5201478"/>
            <a:ext cx="2843169" cy="165652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6FA04E1-24B4-9140-A5D6-F4059D2EBC04}"/>
                  </a:ext>
                </a:extLst>
              </p:cNvPr>
              <p:cNvSpPr txBox="1"/>
              <p:nvPr/>
            </p:nvSpPr>
            <p:spPr>
              <a:xfrm>
                <a:off x="4387664" y="2542219"/>
                <a:ext cx="448884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∗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6FA04E1-24B4-9140-A5D6-F4059D2EBC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7664" y="2542219"/>
                <a:ext cx="448884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5AFCE30-1F57-C24E-9C6D-196457C50F0D}"/>
                  </a:ext>
                </a:extLst>
              </p:cNvPr>
              <p:cNvSpPr txBox="1"/>
              <p:nvPr/>
            </p:nvSpPr>
            <p:spPr>
              <a:xfrm>
                <a:off x="6850120" y="2431081"/>
                <a:ext cx="54583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5AFCE30-1F57-C24E-9C6D-196457C50F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0120" y="2431081"/>
                <a:ext cx="545839" cy="584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74DF45C2-230B-9447-88C3-3914FE207B87}"/>
              </a:ext>
            </a:extLst>
          </p:cNvPr>
          <p:cNvSpPr txBox="1"/>
          <p:nvPr/>
        </p:nvSpPr>
        <p:spPr>
          <a:xfrm>
            <a:off x="10744200" y="6437580"/>
            <a:ext cx="12682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hlinkClick r:id="rId7"/>
              </a:rPr>
              <a:t>Image source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638494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687EF9-A37A-5B47-8889-4FE47E260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Bilinear interpolation closeup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50A7E66-F74D-ED4C-9CC9-D286700656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2309163"/>
            <a:ext cx="8382000" cy="401543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861BF61-168D-904D-9A21-51C32E2618EF}"/>
              </a:ext>
            </a:extLst>
          </p:cNvPr>
          <p:cNvSpPr txBox="1"/>
          <p:nvPr/>
        </p:nvSpPr>
        <p:spPr>
          <a:xfrm>
            <a:off x="10786303" y="6477000"/>
            <a:ext cx="12682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hlinkClick r:id="rId3"/>
              </a:rPr>
              <a:t>Image source</a:t>
            </a:r>
            <a:endParaRPr lang="en-US" sz="1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0B57E8D-F286-714B-8B83-0DB6E09F3AC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353" r="20353"/>
          <a:stretch/>
        </p:blipFill>
        <p:spPr>
          <a:xfrm>
            <a:off x="7391400" y="1081496"/>
            <a:ext cx="2133600" cy="107526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A1E6EC6-BD12-CF4D-B938-C79A60EBF7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6854" y="914400"/>
            <a:ext cx="2378898" cy="2266950"/>
          </a:xfrm>
          <a:prstGeom prst="rect">
            <a:avLst/>
          </a:prstGeom>
          <a:ln w="25400">
            <a:solidFill>
              <a:schemeClr val="bg1"/>
            </a:solidFill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6EAE0C7-BD3A-2944-9227-6ACA13860FCF}"/>
              </a:ext>
            </a:extLst>
          </p:cNvPr>
          <p:cNvSpPr/>
          <p:nvPr/>
        </p:nvSpPr>
        <p:spPr bwMode="auto">
          <a:xfrm>
            <a:off x="9220200" y="3505200"/>
            <a:ext cx="457200" cy="457200"/>
          </a:xfrm>
          <a:prstGeom prst="rect">
            <a:avLst/>
          </a:prstGeom>
          <a:noFill/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B119B10-134F-5548-BD22-0CDE48455B40}"/>
              </a:ext>
            </a:extLst>
          </p:cNvPr>
          <p:cNvCxnSpPr/>
          <p:nvPr/>
        </p:nvCxnSpPr>
        <p:spPr bwMode="auto">
          <a:xfrm flipV="1">
            <a:off x="9220200" y="929096"/>
            <a:ext cx="376654" cy="262243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257B9D8-FA1B-B34C-A334-C890ABBAC66B}"/>
              </a:ext>
            </a:extLst>
          </p:cNvPr>
          <p:cNvCxnSpPr>
            <a:cxnSpLocks/>
          </p:cNvCxnSpPr>
          <p:nvPr/>
        </p:nvCxnSpPr>
        <p:spPr bwMode="auto">
          <a:xfrm flipV="1">
            <a:off x="9677400" y="3181350"/>
            <a:ext cx="2298352" cy="78105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190362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CBFB9-19F0-FD42-B94E-7A58B408B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12FC0B-AC16-1B44-80B6-F8F2464339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1D Fourier transform</a:t>
            </a:r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Definition and properties</a:t>
            </a:r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Discrete Fourier transform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2D Fourier transform</a:t>
            </a:r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Definition</a:t>
            </a:r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Examples and properties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Convolution theorem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2"/>
                </a:solidFill>
              </a:rPr>
              <a:t>Understanding the behavior of filters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2"/>
                </a:solidFill>
              </a:rPr>
              <a:t>Understanding the sampling theorem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More applications of Fourier analysis</a:t>
            </a:r>
          </a:p>
        </p:txBody>
      </p:sp>
    </p:spTree>
    <p:extLst>
      <p:ext uri="{BB962C8B-B14F-4D97-AF65-F5344CB8AC3E}">
        <p14:creationId xmlns:p14="http://schemas.microsoft.com/office/powerpoint/2010/main" val="1872487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4C6D4B-6542-1F66-5D2B-287596B236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Accelerating convolutional networks</a:t>
            </a:r>
          </a:p>
        </p:txBody>
      </p:sp>
      <p:pic>
        <p:nvPicPr>
          <p:cNvPr id="5" name="Content Placeholder 4" descr="A diagram of multiplying cubes&#10;&#10;Description automatically generated">
            <a:extLst>
              <a:ext uri="{FF2B5EF4-FFF2-40B4-BE49-F238E27FC236}">
                <a16:creationId xmlns:a16="http://schemas.microsoft.com/office/drawing/2014/main" id="{400ABFAF-189D-85E7-61EF-28D5514467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805650"/>
            <a:ext cx="10363200" cy="3475299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A31F11E-0F76-092B-75E1-E9292977DDCA}"/>
              </a:ext>
            </a:extLst>
          </p:cNvPr>
          <p:cNvSpPr txBox="1"/>
          <p:nvPr/>
        </p:nvSpPr>
        <p:spPr>
          <a:xfrm>
            <a:off x="196645" y="6324600"/>
            <a:ext cx="117987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/>
              <a:t>M. Mathieu, M. </a:t>
            </a:r>
            <a:r>
              <a:rPr lang="en-US" sz="1800" dirty="0" err="1"/>
              <a:t>Henaff</a:t>
            </a:r>
            <a:r>
              <a:rPr lang="en-US" sz="1800"/>
              <a:t>, and Y. </a:t>
            </a:r>
            <a:r>
              <a:rPr lang="en-US" sz="1800" dirty="0"/>
              <a:t>LeCun. </a:t>
            </a:r>
            <a:r>
              <a:rPr lang="en-US" sz="1800" dirty="0">
                <a:hlinkClick r:id="rId3"/>
              </a:rPr>
              <a:t>Fast Training of Convolutional Networks through FFTs</a:t>
            </a:r>
            <a:r>
              <a:rPr lang="en-US" sz="1800" dirty="0"/>
              <a:t>. ICLR 2014</a:t>
            </a:r>
          </a:p>
        </p:txBody>
      </p:sp>
    </p:spTree>
    <p:extLst>
      <p:ext uri="{BB962C8B-B14F-4D97-AF65-F5344CB8AC3E}">
        <p14:creationId xmlns:p14="http://schemas.microsoft.com/office/powerpoint/2010/main" val="50131787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296FB9-2D0A-581A-6196-04155F18D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Understanding neural network shortcuts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D4BC68A1-8F13-98FD-5652-ED800E1889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1" y="1204277"/>
            <a:ext cx="5867400" cy="4449445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ECC25CD-DBCC-85A4-EC8C-19DE58F179DA}"/>
              </a:ext>
            </a:extLst>
          </p:cNvPr>
          <p:cNvSpPr txBox="1"/>
          <p:nvPr/>
        </p:nvSpPr>
        <p:spPr>
          <a:xfrm>
            <a:off x="457201" y="5858470"/>
            <a:ext cx="51054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/>
              <a:t>G. Chen et al. </a:t>
            </a:r>
            <a:r>
              <a:rPr lang="en-US" sz="1800" dirty="0">
                <a:hlinkClick r:id="rId3"/>
              </a:rPr>
              <a:t>Amplitude-Phase Recombination: Rethinking Robustness of Convolutional Neural Networks in Frequency Domain</a:t>
            </a:r>
            <a:r>
              <a:rPr lang="en-US" sz="1800" dirty="0"/>
              <a:t>. ICCV 2021</a:t>
            </a:r>
          </a:p>
        </p:txBody>
      </p:sp>
      <p:pic>
        <p:nvPicPr>
          <p:cNvPr id="12" name="Picture 11" descr="A cat on a bed with a ship in the background&#10;&#10;Description automatically generated">
            <a:extLst>
              <a:ext uri="{FF2B5EF4-FFF2-40B4-BE49-F238E27FC236}">
                <a16:creationId xmlns:a16="http://schemas.microsoft.com/office/drawing/2014/main" id="{3527D29A-8EB6-4E33-A8AB-851422353D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2982" y="1069642"/>
            <a:ext cx="5575905" cy="471871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7817387-068C-9568-4AC1-1AFFF4A85DA5}"/>
              </a:ext>
            </a:extLst>
          </p:cNvPr>
          <p:cNvSpPr txBox="1"/>
          <p:nvPr/>
        </p:nvSpPr>
        <p:spPr>
          <a:xfrm>
            <a:off x="6272982" y="5878135"/>
            <a:ext cx="557590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/>
              <a:t>S. Wang et al. </a:t>
            </a:r>
            <a:r>
              <a:rPr lang="en-US" sz="1800" dirty="0">
                <a:hlinkClick r:id="rId5"/>
              </a:rPr>
              <a:t>What do neural networks learn in image classification? A frequency shortcut perspective</a:t>
            </a:r>
            <a:r>
              <a:rPr lang="en-US" sz="1800" dirty="0"/>
              <a:t>. ICCV 2023</a:t>
            </a:r>
          </a:p>
        </p:txBody>
      </p:sp>
    </p:spTree>
    <p:extLst>
      <p:ext uri="{BB962C8B-B14F-4D97-AF65-F5344CB8AC3E}">
        <p14:creationId xmlns:p14="http://schemas.microsoft.com/office/powerpoint/2010/main" val="3733008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97B083-1F36-2F4D-AF8A-759227BD1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Detecting fake images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48C5334-C9A5-E845-AFE2-B0081DC3F2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2008011"/>
            <a:ext cx="10363200" cy="3070577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9DF0502-35C7-5740-8AA6-A26A12174ABA}"/>
              </a:ext>
            </a:extLst>
          </p:cNvPr>
          <p:cNvSpPr/>
          <p:nvPr/>
        </p:nvSpPr>
        <p:spPr>
          <a:xfrm>
            <a:off x="762000" y="6183868"/>
            <a:ext cx="10515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800" dirty="0"/>
              <a:t>S.-Y. Wang et al. </a:t>
            </a:r>
            <a:r>
              <a:rPr lang="en-US" sz="1800" dirty="0">
                <a:hlinkClick r:id="rId3"/>
              </a:rPr>
              <a:t>CNN-generated images are surprisingly easy to spot... for now</a:t>
            </a:r>
            <a:r>
              <a:rPr lang="en-US" sz="1800" dirty="0"/>
              <a:t>. CVPR 2020</a:t>
            </a:r>
          </a:p>
        </p:txBody>
      </p:sp>
    </p:spTree>
    <p:extLst>
      <p:ext uri="{BB962C8B-B14F-4D97-AF65-F5344CB8AC3E}">
        <p14:creationId xmlns:p14="http://schemas.microsoft.com/office/powerpoint/2010/main" val="3404072803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97B083-1F36-2F4D-AF8A-759227BD1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Analyzing artifacts in fake images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DB67B45-AABD-FD43-97F9-BCB52ACC18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2550" y="1659835"/>
            <a:ext cx="9486900" cy="470022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E33B0A6-6012-0E47-BAF4-08F1B7EE78FD}"/>
              </a:ext>
            </a:extLst>
          </p:cNvPr>
          <p:cNvSpPr/>
          <p:nvPr/>
        </p:nvSpPr>
        <p:spPr>
          <a:xfrm>
            <a:off x="1409700" y="6376621"/>
            <a:ext cx="9372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hlinkClick r:id="rId3"/>
              </a:rPr>
              <a:t>https://</a:t>
            </a:r>
            <a:r>
              <a:rPr lang="en-US" dirty="0" err="1">
                <a:hlinkClick r:id="rId3"/>
              </a:rPr>
              <a:t>distill.pub</a:t>
            </a:r>
            <a:r>
              <a:rPr lang="en-US" dirty="0">
                <a:hlinkClick r:id="rId3"/>
              </a:rPr>
              <a:t>/2016/</a:t>
            </a:r>
            <a:r>
              <a:rPr lang="en-US" dirty="0" err="1">
                <a:hlinkClick r:id="rId3"/>
              </a:rPr>
              <a:t>deconv</a:t>
            </a:r>
            <a:r>
              <a:rPr lang="en-US" dirty="0">
                <a:hlinkClick r:id="rId3"/>
              </a:rPr>
              <a:t>-checkerboard/</a:t>
            </a:r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880B0B2-3F49-444C-9300-F65A2E9AEC01}"/>
              </a:ext>
            </a:extLst>
          </p:cNvPr>
          <p:cNvSpPr/>
          <p:nvPr/>
        </p:nvSpPr>
        <p:spPr>
          <a:xfrm>
            <a:off x="1895170" y="1062378"/>
            <a:ext cx="84016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dirty="0"/>
              <a:t>Checkerboard and repetition artifacts in early GANs</a:t>
            </a:r>
          </a:p>
        </p:txBody>
      </p:sp>
    </p:spTree>
    <p:extLst>
      <p:ext uri="{BB962C8B-B14F-4D97-AF65-F5344CB8AC3E}">
        <p14:creationId xmlns:p14="http://schemas.microsoft.com/office/powerpoint/2010/main" val="3434111542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0000FF"/>
      </a:folHlink>
    </a:clrScheme>
    <a:fontScheme name="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Custom Design 1">
      <a:dk1>
        <a:srgbClr val="B0B1B3"/>
      </a:dk1>
      <a:lt1>
        <a:srgbClr val="FFFFFF"/>
      </a:lt1>
      <a:dk2>
        <a:srgbClr val="003082"/>
      </a:dk2>
      <a:lt2>
        <a:srgbClr val="FFFFFF"/>
      </a:lt2>
      <a:accent1>
        <a:srgbClr val="92BFEB"/>
      </a:accent1>
      <a:accent2>
        <a:srgbClr val="FDD44F"/>
      </a:accent2>
      <a:accent3>
        <a:srgbClr val="AAADC1"/>
      </a:accent3>
      <a:accent4>
        <a:srgbClr val="DADADA"/>
      </a:accent4>
      <a:accent5>
        <a:srgbClr val="C7DCF3"/>
      </a:accent5>
      <a:accent6>
        <a:srgbClr val="E5C047"/>
      </a:accent6>
      <a:hlink>
        <a:srgbClr val="A4D767"/>
      </a:hlink>
      <a:folHlink>
        <a:srgbClr val="FF897B"/>
      </a:folHlink>
    </a:clrScheme>
    <a:fontScheme name="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ustom Design 1">
        <a:dk1>
          <a:srgbClr val="B0B1B3"/>
        </a:dk1>
        <a:lt1>
          <a:srgbClr val="FFFFFF"/>
        </a:lt1>
        <a:dk2>
          <a:srgbClr val="003082"/>
        </a:dk2>
        <a:lt2>
          <a:srgbClr val="FFFFFF"/>
        </a:lt2>
        <a:accent1>
          <a:srgbClr val="92BFEB"/>
        </a:accent1>
        <a:accent2>
          <a:srgbClr val="FDD44F"/>
        </a:accent2>
        <a:accent3>
          <a:srgbClr val="AAADC1"/>
        </a:accent3>
        <a:accent4>
          <a:srgbClr val="DADADA"/>
        </a:accent4>
        <a:accent5>
          <a:srgbClr val="C7DCF3"/>
        </a:accent5>
        <a:accent6>
          <a:srgbClr val="E5C047"/>
        </a:accent6>
        <a:hlink>
          <a:srgbClr val="A4D767"/>
        </a:hlink>
        <a:folHlink>
          <a:srgbClr val="FF897B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intro</Template>
  <TotalTime>40664</TotalTime>
  <Words>3229</Words>
  <Application>Microsoft Macintosh PowerPoint</Application>
  <PresentationFormat>Widescreen</PresentationFormat>
  <Paragraphs>580</Paragraphs>
  <Slides>98</Slides>
  <Notes>14</Notes>
  <HiddenSlides>1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98</vt:i4>
      </vt:variant>
    </vt:vector>
  </HeadingPairs>
  <TitlesOfParts>
    <vt:vector size="106" baseType="lpstr">
      <vt:lpstr>Arial</vt:lpstr>
      <vt:lpstr>Calibri</vt:lpstr>
      <vt:lpstr>Cambria Math</vt:lpstr>
      <vt:lpstr>Myriad Roman</vt:lpstr>
      <vt:lpstr>Symbol</vt:lpstr>
      <vt:lpstr>Times New Roman</vt:lpstr>
      <vt:lpstr>Blank Presentation</vt:lpstr>
      <vt:lpstr>Custom Design</vt:lpstr>
      <vt:lpstr>A gentle introduction to Fourier analysis</vt:lpstr>
      <vt:lpstr>Mystery 1</vt:lpstr>
      <vt:lpstr>Mystery 2</vt:lpstr>
      <vt:lpstr>Mystery 3</vt:lpstr>
      <vt:lpstr>Fourier analysis</vt:lpstr>
      <vt:lpstr>Outline</vt:lpstr>
      <vt:lpstr>Fourier analysis</vt:lpstr>
      <vt:lpstr>Fourier analysis</vt:lpstr>
      <vt:lpstr>1D Fourier transform</vt:lpstr>
      <vt:lpstr>1D Fourier transform</vt:lpstr>
      <vt:lpstr>1D Fourier transform</vt:lpstr>
      <vt:lpstr>1D Fourier transform</vt:lpstr>
      <vt:lpstr>1D Fourier transform</vt:lpstr>
      <vt:lpstr>1D Fourier transform</vt:lpstr>
      <vt:lpstr>1D Fourier transform</vt:lpstr>
      <vt:lpstr>1D Fourier transform</vt:lpstr>
      <vt:lpstr>1D Fourier transform</vt:lpstr>
      <vt:lpstr>1D Fourier transform</vt:lpstr>
      <vt:lpstr>Important Fourier transform pairs</vt:lpstr>
      <vt:lpstr>Important Fourier transform pairs</vt:lpstr>
      <vt:lpstr>Important Fourier transform pairs</vt:lpstr>
      <vt:lpstr>Outline</vt:lpstr>
      <vt:lpstr>Discrete Fourier transform (DFT)</vt:lpstr>
      <vt:lpstr>Discrete Fourier transform (DFT)</vt:lpstr>
      <vt:lpstr>DFT: Just a change of basis!</vt:lpstr>
      <vt:lpstr>Inverse DFT</vt:lpstr>
      <vt:lpstr>Periodicity of DFT and inverse DFT</vt:lpstr>
      <vt:lpstr>Outline</vt:lpstr>
      <vt:lpstr>2D Fourier transform</vt:lpstr>
      <vt:lpstr>2D Fourier transform</vt:lpstr>
      <vt:lpstr>Basis function examples</vt:lpstr>
      <vt:lpstr>Basis function examples</vt:lpstr>
      <vt:lpstr>Basis function examples</vt:lpstr>
      <vt:lpstr>Linear combination of basis functions</vt:lpstr>
      <vt:lpstr>2D Fourier transform</vt:lpstr>
      <vt:lpstr>2D discrete Fourier transform</vt:lpstr>
      <vt:lpstr>Real image examples</vt:lpstr>
      <vt:lpstr>Real image examples</vt:lpstr>
      <vt:lpstr>Which image goes with which spectrum?</vt:lpstr>
      <vt:lpstr>Phase vs. magnitude</vt:lpstr>
      <vt:lpstr>PowerPoint Presentation</vt:lpstr>
      <vt:lpstr>PowerPoint Presentation</vt:lpstr>
      <vt:lpstr>Images with periodic patterns</vt:lpstr>
      <vt:lpstr>Application: Removing periodic patterns</vt:lpstr>
      <vt:lpstr>Application: Removing periodic patterns</vt:lpstr>
      <vt:lpstr>Image transformations</vt:lpstr>
      <vt:lpstr>Image transformations</vt:lpstr>
      <vt:lpstr>Image transformations</vt:lpstr>
      <vt:lpstr>Image transformations</vt:lpstr>
      <vt:lpstr>Last time: Fourier analysis</vt:lpstr>
      <vt:lpstr>Review: 2D Fourier transform</vt:lpstr>
      <vt:lpstr>Aside: Discrete Cosine Transform</vt:lpstr>
      <vt:lpstr>Review: 2D Fourier transform</vt:lpstr>
      <vt:lpstr>Review: 2D Fourier transform</vt:lpstr>
      <vt:lpstr>Review: 2D discrete Fourier transform</vt:lpstr>
      <vt:lpstr>Review: Which image goes with which spectrum?</vt:lpstr>
      <vt:lpstr>Outline</vt:lpstr>
      <vt:lpstr>Convolution theorem</vt:lpstr>
      <vt:lpstr>2D convolution theorem example</vt:lpstr>
      <vt:lpstr>Convolution theorem</vt:lpstr>
      <vt:lpstr>Outline</vt:lpstr>
      <vt:lpstr>Understanding the behavior of filters</vt:lpstr>
      <vt:lpstr>Recall: Fourier transform pairs</vt:lpstr>
      <vt:lpstr>Filtering with a Gaussian</vt:lpstr>
      <vt:lpstr>Filtering with a box filter</vt:lpstr>
      <vt:lpstr>Low-pass filtering</vt:lpstr>
      <vt:lpstr>Low-pass filtering</vt:lpstr>
      <vt:lpstr>Low-pass filtering</vt:lpstr>
      <vt:lpstr>High-pass filtering</vt:lpstr>
      <vt:lpstr>High-pass filtering</vt:lpstr>
      <vt:lpstr>Hybrid images revisited</vt:lpstr>
      <vt:lpstr>Hybrid images in the frequency domain</vt:lpstr>
      <vt:lpstr>Hybrid images in the frequency domain</vt:lpstr>
      <vt:lpstr>Psychophysical explanation</vt:lpstr>
      <vt:lpstr>Psychophysical explanation</vt:lpstr>
      <vt:lpstr>Psychophysical explanation</vt:lpstr>
      <vt:lpstr>Psychophysical explanation</vt:lpstr>
      <vt:lpstr>Hybrid painting</vt:lpstr>
      <vt:lpstr>Hybrid painting</vt:lpstr>
      <vt:lpstr>Hybrid painting</vt:lpstr>
      <vt:lpstr>Outline</vt:lpstr>
      <vt:lpstr>Recall: Sampling and aliasing</vt:lpstr>
      <vt:lpstr>Recall: Nyquist-Shannon sampling theorem</vt:lpstr>
      <vt:lpstr>Understanding the sampling theorem</vt:lpstr>
      <vt:lpstr>Understanding the sampling theorem</vt:lpstr>
      <vt:lpstr>Understanding the sampling theorem</vt:lpstr>
      <vt:lpstr>Understanding the sampling theorem</vt:lpstr>
      <vt:lpstr>Understanding the sampling theorem</vt:lpstr>
      <vt:lpstr>Understanding the sampling theorem</vt:lpstr>
      <vt:lpstr>Sampling theorem in 2D</vt:lpstr>
      <vt:lpstr>Aside: Analyzing interpolation methods</vt:lpstr>
      <vt:lpstr>Aside: Analyzing different interpolation methods</vt:lpstr>
      <vt:lpstr>Bilinear interpolation closeup</vt:lpstr>
      <vt:lpstr>Outline</vt:lpstr>
      <vt:lpstr>Accelerating convolutional networks</vt:lpstr>
      <vt:lpstr>Understanding neural network shortcuts</vt:lpstr>
      <vt:lpstr>Detecting fake images</vt:lpstr>
      <vt:lpstr>Analyzing artifacts in fake images</vt:lpstr>
    </vt:vector>
  </TitlesOfParts>
  <Company>Carnegie Mellon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efros</dc:creator>
  <cp:lastModifiedBy>Lazebnik, Svetlana</cp:lastModifiedBy>
  <cp:revision>602</cp:revision>
  <cp:lastPrinted>2024-09-13T02:48:06Z</cp:lastPrinted>
  <dcterms:created xsi:type="dcterms:W3CDTF">2004-08-29T23:15:23Z</dcterms:created>
  <dcterms:modified xsi:type="dcterms:W3CDTF">2024-09-13T14:36:54Z</dcterms:modified>
</cp:coreProperties>
</file>