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53"/>
  </p:notesMasterIdLst>
  <p:handoutMasterIdLst>
    <p:handoutMasterId r:id="rId54"/>
  </p:handoutMasterIdLst>
  <p:sldIdLst>
    <p:sldId id="778" r:id="rId2"/>
    <p:sldId id="881" r:id="rId3"/>
    <p:sldId id="680" r:id="rId4"/>
    <p:sldId id="749" r:id="rId5"/>
    <p:sldId id="756" r:id="rId6"/>
    <p:sldId id="1467" r:id="rId7"/>
    <p:sldId id="760" r:id="rId8"/>
    <p:sldId id="1464" r:id="rId9"/>
    <p:sldId id="761" r:id="rId10"/>
    <p:sldId id="792" r:id="rId11"/>
    <p:sldId id="808" r:id="rId12"/>
    <p:sldId id="895" r:id="rId13"/>
    <p:sldId id="894" r:id="rId14"/>
    <p:sldId id="898" r:id="rId15"/>
    <p:sldId id="897" r:id="rId16"/>
    <p:sldId id="783" r:id="rId17"/>
    <p:sldId id="490" r:id="rId18"/>
    <p:sldId id="491" r:id="rId19"/>
    <p:sldId id="1465" r:id="rId20"/>
    <p:sldId id="1466" r:id="rId21"/>
    <p:sldId id="686" r:id="rId22"/>
    <p:sldId id="840" r:id="rId23"/>
    <p:sldId id="687" r:id="rId24"/>
    <p:sldId id="888" r:id="rId25"/>
    <p:sldId id="730" r:id="rId26"/>
    <p:sldId id="882" r:id="rId27"/>
    <p:sldId id="782" r:id="rId28"/>
    <p:sldId id="880" r:id="rId29"/>
    <p:sldId id="1460" r:id="rId30"/>
    <p:sldId id="1462" r:id="rId31"/>
    <p:sldId id="1463" r:id="rId32"/>
    <p:sldId id="368" r:id="rId33"/>
    <p:sldId id="690" r:id="rId34"/>
    <p:sldId id="777" r:id="rId35"/>
    <p:sldId id="883" r:id="rId36"/>
    <p:sldId id="785" r:id="rId37"/>
    <p:sldId id="886" r:id="rId38"/>
    <p:sldId id="1457" r:id="rId39"/>
    <p:sldId id="887" r:id="rId40"/>
    <p:sldId id="1458" r:id="rId41"/>
    <p:sldId id="789" r:id="rId42"/>
    <p:sldId id="790" r:id="rId43"/>
    <p:sldId id="807" r:id="rId44"/>
    <p:sldId id="780" r:id="rId45"/>
    <p:sldId id="884" r:id="rId46"/>
    <p:sldId id="1456" r:id="rId47"/>
    <p:sldId id="748" r:id="rId48"/>
    <p:sldId id="784" r:id="rId49"/>
    <p:sldId id="791" r:id="rId50"/>
    <p:sldId id="942" r:id="rId51"/>
    <p:sldId id="1511" r:id="rId52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969696"/>
    <a:srgbClr val="4D4D4D"/>
    <a:srgbClr val="B2B2B2"/>
    <a:srgbClr val="808080"/>
    <a:srgbClr val="C0C0C0"/>
    <a:srgbClr val="777777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51" autoAdjust="0"/>
    <p:restoredTop sz="95833" autoAdjust="0"/>
  </p:normalViewPr>
  <p:slideViewPr>
    <p:cSldViewPr>
      <p:cViewPr varScale="1">
        <p:scale>
          <a:sx n="98" d="100"/>
          <a:sy n="98" d="100"/>
        </p:scale>
        <p:origin x="216" y="3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E3BA852F-F7CF-461F-ADF4-AD268D85EA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06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26T06:24:44.395"/>
    </inkml:context>
    <inkml:brush xml:id="br0">
      <inkml:brushProperty name="width" value="0.2" units="cm"/>
      <inkml:brushProperty name="height" value="0.4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5 15 9472,'0'-7'3520,"-5"0"-2752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26T06:24:44.724"/>
    </inkml:context>
    <inkml:brush xml:id="br0">
      <inkml:brushProperty name="width" value="0.2" units="cm"/>
      <inkml:brushProperty name="height" value="0.4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58 14176,'0'0'85,"0"0"-176,0 0-42,0 0 80,0-19 1679,0 16-1392,0 2-219,0 0 1,0 0-1,0 0 0,0 0 1,0 0-1,0 0 0,0 0 1,0 0-1,0 0 0,0 0 1,0 0-1,1 0 0,-1 1 1,0-1-1,1 0 0,-1 0 1,1 0-1,-1 0 0,1 0 1,-1 0-1,1 1 0,0-1 1,-1 0-1,1 1 0,0-1 1,0 0-1,-1 1 0,1-1 1,0 1-1,0-1 0,1 0-14,3 0-75,-1-1 29,1 1-1,-1-1 1,1 1-1,-1 0 1,1 1-1,0-1 1,0 1-1,0 0 46,-5 0 48,1 0-10,3 0-12,-1 0-36,-2 0-60,-1 0 22,1 1-249,0-1-1,0 1 1,-1 0 0,1 0-1,0-1 1,-1 1-1,1 0 1,-1 0 0,1 0-1,-1 0 1,1 0 0,0 0 297,4 8-1290,1-1 714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26T06:24:44.395"/>
    </inkml:context>
    <inkml:brush xml:id="br0">
      <inkml:brushProperty name="width" value="0.2" units="cm"/>
      <inkml:brushProperty name="height" value="0.4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5 15 9472,'0'-7'3520,"-5"0"-2752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26T06:24:44.724"/>
    </inkml:context>
    <inkml:brush xml:id="br0">
      <inkml:brushProperty name="width" value="0.2" units="cm"/>
      <inkml:brushProperty name="height" value="0.4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58 14176,'0'0'85,"0"0"-176,0 0-42,0 0 80,0-19 1679,0 16-1392,0 2-219,0 0 1,0 0-1,0 0 0,0 0 1,0 0-1,0 0 0,0 0 1,0 0-1,0 0 0,0 0 1,0 0-1,1 0 0,-1 1 1,0-1-1,1 0 0,-1 0 1,1 0-1,-1 0 0,1 0 1,-1 0-1,1 1 0,0-1 1,-1 0-1,1 1 0,0-1 1,0 0-1,-1 1 0,1-1 1,0 1-1,0-1 0,1 0-14,3 0-75,-1-1 29,1 1-1,-1-1 1,1 1-1,-1 0 1,1 1-1,0-1 1,0 1-1,0 0 46,-5 0 48,1 0-10,3 0-12,-1 0-36,-2 0-60,-1 0 22,1 1-249,0-1-1,0 1 1,-1 0 0,1 0-1,0-1 1,-1 1-1,1 0 1,-1 0 0,1 0-1,-1 0 1,1 0 0,0 0 297,4 8-1290,1-1 714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C088CC75-E96A-4038-84CC-E95DF30784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67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57B0D4-FEFF-43FD-B28C-BB709077ADA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2225" cy="3584575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6E30D1-DE0E-4B96-BE8A-0A6751CFC75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9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083167-4383-4310-BF5B-2CD12449002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885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519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34" charset="0"/>
            </a:endParaRPr>
          </a:p>
        </p:txBody>
      </p:sp>
      <p:sp>
        <p:nvSpPr>
          <p:cNvPr id="251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rtl="0" eaLnBrk="0" fontAlgn="base" hangingPunct="0">
              <a:spcBef>
                <a:spcPct val="0"/>
              </a:spcBef>
              <a:spcAft>
                <a:spcPct val="0"/>
              </a:spcAft>
            </a:pPr>
            <a:fld id="{2902D948-6617-4183-A553-B871B9C49FBD}" type="slidenum">
              <a:rPr lang="en-US" b="1">
                <a:solidFill>
                  <a:srgbClr val="000000"/>
                </a:solidFill>
                <a:latin typeface="Arial" pitchFamily="34" charset="0"/>
                <a:cs typeface="+mn-cs"/>
              </a:rPr>
              <a:pPr algn="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b="1" dirty="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23B18F-9E7A-4FFE-8830-0172DB2928C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81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10FE9A-465F-4FD5-BC83-EC94320180D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2225" cy="3584575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How to fix?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31D75F-0E3E-4E5E-8582-32BD10D2596D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2225" cy="358457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31D75F-0E3E-4E5E-8582-32BD10D2596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2225" cy="358457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54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1FCB27-56C4-4ABB-B164-5BD5120C853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2225" cy="358457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403AC2-54A7-4814-9CE1-C18EF990930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85441-32F0-4118-AF2D-BB6775E55C9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657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282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23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78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102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05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17550"/>
            <a:ext cx="6370637" cy="3584575"/>
          </a:xfrm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961" y="4540568"/>
            <a:ext cx="5384800" cy="4378881"/>
          </a:xfrm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976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9823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2827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64856-65EB-4BD6-A900-FCF31BBFA734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ED516-33F9-4DD9-AFFA-667B71F1A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FF23F-C6D1-4433-9D9F-083897F81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74387-295F-439B-A3D0-0866E5125C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AE853-6969-4601-B59E-3B05C94036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E765E-37BD-4944-8A52-DC9B8034C8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1AF85-3975-4929-AB73-015B79339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6091F-1D79-4D8F-AA52-BBC1BB2C2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55402-2DDA-4778-9587-9A59E0E54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696B7-9575-44DB-B743-B1C1DF8FC7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36092-DC51-4361-B538-712D77CC8E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57BD4-B2C1-4DBC-A144-7E882829A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222A5A35-F03F-4389-BCAF-00317C26B9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likecool.com/Winter_in_Krak_w_photographed_by_Marcin_Ryczek--Pic--Gear.htm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partkey.com/view/wRJixi_drawing-of-altgeld-hall-chapel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3" Type="http://schemas.openxmlformats.org/officeDocument/2006/relationships/image" Target="../media/image8.jpeg"/><Relationship Id="rId7" Type="http://schemas.openxmlformats.org/officeDocument/2006/relationships/customXml" Target="../ink/ink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5" Type="http://schemas.openxmlformats.org/officeDocument/2006/relationships/customXml" Target="../ink/ink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iff"/><Relationship Id="rId4" Type="http://schemas.openxmlformats.org/officeDocument/2006/relationships/hyperlink" Target="https://www.math.net/derivativ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9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0.png"/><Relationship Id="rId11" Type="http://schemas.openxmlformats.org/officeDocument/2006/relationships/image" Target="../media/image16.png"/><Relationship Id="rId5" Type="http://schemas.openxmlformats.org/officeDocument/2006/relationships/image" Target="../media/image10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emf"/><Relationship Id="rId4" Type="http://schemas.openxmlformats.org/officeDocument/2006/relationships/image" Target="../media/image17.png"/><Relationship Id="rId9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virginia.edu/~connelly/class/2014/comp_photo/proj2/poisson.pdf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3" Type="http://schemas.openxmlformats.org/officeDocument/2006/relationships/image" Target="../media/image9.png"/><Relationship Id="rId7" Type="http://schemas.openxmlformats.org/officeDocument/2006/relationships/customXml" Target="../ink/ink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4" Type="http://schemas.openxmlformats.org/officeDocument/2006/relationships/customXml" Target="../ink/ink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4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eecs.umich.edu/~justincj/slides/eecs442/WI2021/442_WI2021_filtering.pdf" TargetMode="External"/><Relationship Id="rId5" Type="http://schemas.openxmlformats.org/officeDocument/2006/relationships/image" Target="../media/image360.png"/><Relationship Id="rId4" Type="http://schemas.openxmlformats.org/officeDocument/2006/relationships/image" Target="../media/image3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2.wmf"/><Relationship Id="rId4" Type="http://schemas.openxmlformats.org/officeDocument/2006/relationships/image" Target="../media/image380.png"/><Relationship Id="rId9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450.png"/><Relationship Id="rId4" Type="http://schemas.openxmlformats.org/officeDocument/2006/relationships/image" Target="../media/image4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3" Type="http://schemas.openxmlformats.org/officeDocument/2006/relationships/image" Target="../media/image57.png"/><Relationship Id="rId7" Type="http://schemas.openxmlformats.org/officeDocument/2006/relationships/image" Target="../media/image50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eb.eecs.umich.edu/~justincj/slides/eecs442/WI2021/442_WI2021_filtering.pdf" TargetMode="External"/><Relationship Id="rId5" Type="http://schemas.openxmlformats.org/officeDocument/2006/relationships/image" Target="NULL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litaryroad.com/c902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630.png"/><Relationship Id="rId7" Type="http://schemas.openxmlformats.org/officeDocument/2006/relationships/image" Target="../media/image6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6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eeexplore.ieee.org/document/4767851/" TargetMode="Externa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1.png"/><Relationship Id="rId3" Type="http://schemas.openxmlformats.org/officeDocument/2006/relationships/image" Target="../media/image700.png"/><Relationship Id="rId7" Type="http://schemas.openxmlformats.org/officeDocument/2006/relationships/image" Target="../media/image7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0.png"/><Relationship Id="rId11" Type="http://schemas.openxmlformats.org/officeDocument/2006/relationships/image" Target="../media/image780.png"/><Relationship Id="rId5" Type="http://schemas.openxmlformats.org/officeDocument/2006/relationships/image" Target="../media/image720.png"/><Relationship Id="rId10" Type="http://schemas.openxmlformats.org/officeDocument/2006/relationships/image" Target="../media/image770.png"/><Relationship Id="rId4" Type="http://schemas.openxmlformats.org/officeDocument/2006/relationships/image" Target="../media/image77.png"/><Relationship Id="rId9" Type="http://schemas.openxmlformats.org/officeDocument/2006/relationships/image" Target="../media/image7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eeexplore.ieee.org/document/4767851/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png"/><Relationship Id="rId9" Type="http://schemas.openxmlformats.org/officeDocument/2006/relationships/hyperlink" Target="https://www2.eecs.berkeley.edu/Research/Projects/CS/vision/grouping/papers/mftm-iccv01.pdf" TargetMode="External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1.png"/><Relationship Id="rId21" Type="http://schemas.openxmlformats.org/officeDocument/2006/relationships/image" Target="../media/image106.png"/><Relationship Id="rId34" Type="http://schemas.openxmlformats.org/officeDocument/2006/relationships/image" Target="../media/image119.png"/><Relationship Id="rId42" Type="http://schemas.openxmlformats.org/officeDocument/2006/relationships/image" Target="../media/image127.png"/><Relationship Id="rId47" Type="http://schemas.openxmlformats.org/officeDocument/2006/relationships/image" Target="../media/image132.png"/><Relationship Id="rId50" Type="http://schemas.openxmlformats.org/officeDocument/2006/relationships/image" Target="../media/image135.png"/><Relationship Id="rId55" Type="http://schemas.openxmlformats.org/officeDocument/2006/relationships/image" Target="../media/image140.png"/><Relationship Id="rId63" Type="http://schemas.openxmlformats.org/officeDocument/2006/relationships/image" Target="../media/image148.png"/><Relationship Id="rId7" Type="http://schemas.openxmlformats.org/officeDocument/2006/relationships/image" Target="../media/image92.png"/><Relationship Id="rId2" Type="http://schemas.openxmlformats.org/officeDocument/2006/relationships/hyperlink" Target="http://openaccess.thecvf.com/content_iccv_2013/papers/Dollar_Structured_Forests_for_2013_ICCV_paper.pdf" TargetMode="External"/><Relationship Id="rId16" Type="http://schemas.openxmlformats.org/officeDocument/2006/relationships/image" Target="../media/image101.png"/><Relationship Id="rId29" Type="http://schemas.openxmlformats.org/officeDocument/2006/relationships/image" Target="../media/image114.png"/><Relationship Id="rId11" Type="http://schemas.openxmlformats.org/officeDocument/2006/relationships/image" Target="../media/image96.png"/><Relationship Id="rId24" Type="http://schemas.openxmlformats.org/officeDocument/2006/relationships/image" Target="../media/image109.png"/><Relationship Id="rId32" Type="http://schemas.openxmlformats.org/officeDocument/2006/relationships/image" Target="../media/image117.png"/><Relationship Id="rId37" Type="http://schemas.openxmlformats.org/officeDocument/2006/relationships/image" Target="../media/image122.png"/><Relationship Id="rId40" Type="http://schemas.openxmlformats.org/officeDocument/2006/relationships/image" Target="../media/image125.png"/><Relationship Id="rId45" Type="http://schemas.openxmlformats.org/officeDocument/2006/relationships/image" Target="../media/image130.png"/><Relationship Id="rId53" Type="http://schemas.openxmlformats.org/officeDocument/2006/relationships/image" Target="../media/image138.png"/><Relationship Id="rId58" Type="http://schemas.openxmlformats.org/officeDocument/2006/relationships/image" Target="../media/image143.png"/><Relationship Id="rId5" Type="http://schemas.openxmlformats.org/officeDocument/2006/relationships/image" Target="../media/image90.png"/><Relationship Id="rId61" Type="http://schemas.openxmlformats.org/officeDocument/2006/relationships/image" Target="../media/image146.png"/><Relationship Id="rId19" Type="http://schemas.openxmlformats.org/officeDocument/2006/relationships/image" Target="../media/image104.png"/><Relationship Id="rId14" Type="http://schemas.openxmlformats.org/officeDocument/2006/relationships/image" Target="../media/image99.png"/><Relationship Id="rId22" Type="http://schemas.openxmlformats.org/officeDocument/2006/relationships/image" Target="../media/image107.png"/><Relationship Id="rId27" Type="http://schemas.openxmlformats.org/officeDocument/2006/relationships/image" Target="../media/image112.png"/><Relationship Id="rId30" Type="http://schemas.openxmlformats.org/officeDocument/2006/relationships/image" Target="../media/image115.png"/><Relationship Id="rId35" Type="http://schemas.openxmlformats.org/officeDocument/2006/relationships/image" Target="../media/image120.png"/><Relationship Id="rId43" Type="http://schemas.openxmlformats.org/officeDocument/2006/relationships/image" Target="../media/image128.png"/><Relationship Id="rId48" Type="http://schemas.openxmlformats.org/officeDocument/2006/relationships/image" Target="../media/image133.png"/><Relationship Id="rId56" Type="http://schemas.openxmlformats.org/officeDocument/2006/relationships/image" Target="../media/image141.png"/><Relationship Id="rId64" Type="http://schemas.openxmlformats.org/officeDocument/2006/relationships/image" Target="../media/image149.png"/><Relationship Id="rId8" Type="http://schemas.openxmlformats.org/officeDocument/2006/relationships/image" Target="../media/image93.png"/><Relationship Id="rId51" Type="http://schemas.openxmlformats.org/officeDocument/2006/relationships/image" Target="../media/image136.png"/><Relationship Id="rId3" Type="http://schemas.openxmlformats.org/officeDocument/2006/relationships/image" Target="../media/image88.png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5" Type="http://schemas.openxmlformats.org/officeDocument/2006/relationships/image" Target="../media/image110.png"/><Relationship Id="rId33" Type="http://schemas.openxmlformats.org/officeDocument/2006/relationships/image" Target="../media/image118.png"/><Relationship Id="rId38" Type="http://schemas.openxmlformats.org/officeDocument/2006/relationships/image" Target="../media/image123.png"/><Relationship Id="rId46" Type="http://schemas.openxmlformats.org/officeDocument/2006/relationships/image" Target="../media/image131.png"/><Relationship Id="rId59" Type="http://schemas.openxmlformats.org/officeDocument/2006/relationships/image" Target="../media/image144.png"/><Relationship Id="rId20" Type="http://schemas.openxmlformats.org/officeDocument/2006/relationships/image" Target="../media/image105.png"/><Relationship Id="rId41" Type="http://schemas.openxmlformats.org/officeDocument/2006/relationships/image" Target="../media/image126.png"/><Relationship Id="rId54" Type="http://schemas.openxmlformats.org/officeDocument/2006/relationships/image" Target="../media/image139.png"/><Relationship Id="rId6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5" Type="http://schemas.openxmlformats.org/officeDocument/2006/relationships/image" Target="../media/image100.png"/><Relationship Id="rId23" Type="http://schemas.openxmlformats.org/officeDocument/2006/relationships/image" Target="../media/image108.png"/><Relationship Id="rId28" Type="http://schemas.openxmlformats.org/officeDocument/2006/relationships/image" Target="../media/image113.png"/><Relationship Id="rId36" Type="http://schemas.openxmlformats.org/officeDocument/2006/relationships/image" Target="../media/image121.png"/><Relationship Id="rId49" Type="http://schemas.openxmlformats.org/officeDocument/2006/relationships/image" Target="../media/image134.png"/><Relationship Id="rId57" Type="http://schemas.openxmlformats.org/officeDocument/2006/relationships/image" Target="../media/image142.png"/><Relationship Id="rId10" Type="http://schemas.openxmlformats.org/officeDocument/2006/relationships/image" Target="../media/image95.png"/><Relationship Id="rId31" Type="http://schemas.openxmlformats.org/officeDocument/2006/relationships/image" Target="../media/image116.png"/><Relationship Id="rId44" Type="http://schemas.openxmlformats.org/officeDocument/2006/relationships/image" Target="../media/image129.png"/><Relationship Id="rId52" Type="http://schemas.openxmlformats.org/officeDocument/2006/relationships/image" Target="../media/image137.png"/><Relationship Id="rId60" Type="http://schemas.openxmlformats.org/officeDocument/2006/relationships/image" Target="../media/image145.png"/><Relationship Id="rId65" Type="http://schemas.openxmlformats.org/officeDocument/2006/relationships/image" Target="../media/image15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Relationship Id="rId13" Type="http://schemas.openxmlformats.org/officeDocument/2006/relationships/image" Target="../media/image98.png"/><Relationship Id="rId18" Type="http://schemas.openxmlformats.org/officeDocument/2006/relationships/image" Target="../media/image103.png"/><Relationship Id="rId39" Type="http://schemas.openxmlformats.org/officeDocument/2006/relationships/image" Target="../media/image12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hyperlink" Target="http://openaccess.thecvf.com/content_iccv_2015/papers/Xie_Holistically-Nested_Edge_Detection_ICCV_2015_paper.pdf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research.fb.com/wp-content/uploads/2017/08/maskrcnn.pdf" TargetMode="External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hyperlink" Target="https://arxiv.org/pdf/2304.0264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detection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133600" y="6031469"/>
            <a:ext cx="8001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hlinkClick r:id="rId2"/>
              </a:rPr>
              <a:t>Winter in </a:t>
            </a:r>
            <a:r>
              <a:rPr lang="en-US" sz="1400" dirty="0" err="1">
                <a:hlinkClick r:id="rId2"/>
              </a:rPr>
              <a:t>Kraków</a:t>
            </a:r>
            <a:r>
              <a:rPr lang="en-US" sz="1400" dirty="0">
                <a:hlinkClick r:id="rId2"/>
              </a:rPr>
              <a:t> photographed by </a:t>
            </a:r>
            <a:r>
              <a:rPr lang="en-US" sz="1400" dirty="0" err="1">
                <a:hlinkClick r:id="rId2"/>
              </a:rPr>
              <a:t>Marcin</a:t>
            </a:r>
            <a:r>
              <a:rPr lang="en-US" sz="1400" dirty="0">
                <a:hlinkClick r:id="rId2"/>
              </a:rPr>
              <a:t> </a:t>
            </a:r>
            <a:r>
              <a:rPr lang="en-US" sz="1400" dirty="0" err="1">
                <a:hlinkClick r:id="rId2"/>
              </a:rPr>
              <a:t>Ryczek</a:t>
            </a:r>
            <a:endParaRPr lang="en-US" sz="1400" dirty="0"/>
          </a:p>
        </p:txBody>
      </p:sp>
      <p:pic>
        <p:nvPicPr>
          <p:cNvPr id="39940" name="Picture 4" descr="Winter in Krak w photographed by Marcin Ryc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641" y="1143000"/>
            <a:ext cx="8498918" cy="4724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00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6DD6-0BAE-5E45-B8A7-3300EA8C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448EA-733B-BD44-986A-2A3C51DA0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Motivating edge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Image gradients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Derivative of Gaussian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Canny edge detector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Role of edge detection in image understanding</a:t>
            </a:r>
          </a:p>
        </p:txBody>
      </p:sp>
    </p:spTree>
    <p:extLst>
      <p:ext uri="{BB962C8B-B14F-4D97-AF65-F5344CB8AC3E}">
        <p14:creationId xmlns:p14="http://schemas.microsoft.com/office/powerpoint/2010/main" val="386285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detection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b="1" dirty="0"/>
              <a:t>Goal:  </a:t>
            </a:r>
            <a:r>
              <a:rPr lang="en-US" dirty="0"/>
              <a:t>Identify sudden changes (discontinuities) in an image</a:t>
            </a:r>
          </a:p>
          <a:p>
            <a:pPr>
              <a:buFontTx/>
              <a:buChar char="•"/>
            </a:pPr>
            <a:r>
              <a:rPr lang="en-US" dirty="0"/>
              <a:t>Intuitively, edges carry most of the semantic and shape information from the image</a:t>
            </a:r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1525588" y="9207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419470"/>
              </p:ext>
            </p:extLst>
          </p:nvPr>
        </p:nvGraphicFramePr>
        <p:xfrm>
          <a:off x="3317875" y="3429000"/>
          <a:ext cx="2990850" cy="285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2991268" imgH="2857899" progId="">
                  <p:embed/>
                </p:oleObj>
              </mc:Choice>
              <mc:Fallback>
                <p:oleObj name="Photo Editor Photo" r:id="rId3" imgW="2991268" imgH="2857899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7875" y="3429000"/>
                        <a:ext cx="2990850" cy="285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6289676" y="4311650"/>
            <a:ext cx="18653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depth discontinuity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289675" y="4953000"/>
            <a:ext cx="2520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surface color discontinuity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6289675" y="5607050"/>
            <a:ext cx="2370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illumination discontinuity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289676" y="3657600"/>
            <a:ext cx="2701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/>
              <a:t>surface normal discontinuity</a:t>
            </a:r>
          </a:p>
        </p:txBody>
      </p:sp>
      <p:sp>
        <p:nvSpPr>
          <p:cNvPr id="2058" name="Text Box 12"/>
          <p:cNvSpPr txBox="1">
            <a:spLocks noChangeArrowheads="1"/>
          </p:cNvSpPr>
          <p:nvPr/>
        </p:nvSpPr>
        <p:spPr bwMode="auto">
          <a:xfrm>
            <a:off x="8077200" y="6548736"/>
            <a:ext cx="25273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Sources: D. Lowe and S. Seitz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Edge detection</a:t>
            </a:r>
          </a:p>
        </p:txBody>
      </p:sp>
      <p:sp>
        <p:nvSpPr>
          <p:cNvPr id="8" name="Text Box 15">
            <a:extLst>
              <a:ext uri="{FF2B5EF4-FFF2-40B4-BE49-F238E27FC236}">
                <a16:creationId xmlns:a16="http://schemas.microsoft.com/office/drawing/2014/main" id="{6B52BD84-3988-564E-BB63-532AAB087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7433" y="5335427"/>
            <a:ext cx="12192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Image source</a:t>
            </a:r>
            <a:endParaRPr lang="en-US" sz="1200" dirty="0"/>
          </a:p>
        </p:txBody>
      </p:sp>
      <p:pic>
        <p:nvPicPr>
          <p:cNvPr id="3" name="Picture 2" descr="A picture containing tree, outdoor, building, white&#10;&#10;Description automatically generated">
            <a:extLst>
              <a:ext uri="{FF2B5EF4-FFF2-40B4-BE49-F238E27FC236}">
                <a16:creationId xmlns:a16="http://schemas.microsoft.com/office/drawing/2014/main" id="{C1F01C7C-F33F-1B46-922F-CD0554618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780402"/>
            <a:ext cx="2658358" cy="3438143"/>
          </a:xfrm>
          <a:prstGeom prst="rect">
            <a:avLst/>
          </a:prstGeom>
        </p:spPr>
      </p:pic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F69DF996-A275-2740-9511-8E04F30359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42" y="1799825"/>
            <a:ext cx="2658358" cy="3438144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B038F73A-350E-DC40-921D-CB062C9F0A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799826"/>
            <a:ext cx="3160461" cy="3438143"/>
          </a:xfrm>
          <a:prstGeom prst="rect">
            <a:avLst/>
          </a:prstGeom>
        </p:spPr>
      </p:pic>
      <p:sp>
        <p:nvSpPr>
          <p:cNvPr id="15" name="Text Box 24">
            <a:extLst>
              <a:ext uri="{FF2B5EF4-FFF2-40B4-BE49-F238E27FC236}">
                <a16:creationId xmlns:a16="http://schemas.microsoft.com/office/drawing/2014/main" id="{81D6A949-FF8B-704A-84D9-406B7D449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820" y="1240703"/>
            <a:ext cx="36704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Ideal:</a:t>
            </a:r>
            <a:r>
              <a:rPr lang="en-US" dirty="0"/>
              <a:t> artist’s line drawing</a:t>
            </a:r>
          </a:p>
        </p:txBody>
      </p:sp>
      <p:sp>
        <p:nvSpPr>
          <p:cNvPr id="18" name="Text Box 24">
            <a:extLst>
              <a:ext uri="{FF2B5EF4-FFF2-40B4-BE49-F238E27FC236}">
                <a16:creationId xmlns:a16="http://schemas.microsoft.com/office/drawing/2014/main" id="{20896B68-543A-5942-B342-49B827FBA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276" y="1240703"/>
            <a:ext cx="1127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Reality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CE9296-8830-0E4D-AB28-3669D4CF1A7D}"/>
              </a:ext>
            </a:extLst>
          </p:cNvPr>
          <p:cNvSpPr txBox="1"/>
          <p:nvPr/>
        </p:nvSpPr>
        <p:spPr>
          <a:xfrm>
            <a:off x="126259" y="6550223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S. Gupta</a:t>
            </a:r>
          </a:p>
        </p:txBody>
      </p:sp>
      <p:sp>
        <p:nvSpPr>
          <p:cNvPr id="11" name="Text Box 24">
            <a:extLst>
              <a:ext uri="{FF2B5EF4-FFF2-40B4-BE49-F238E27FC236}">
                <a16:creationId xmlns:a16="http://schemas.microsoft.com/office/drawing/2014/main" id="{B9F97B27-DEDC-7942-A7D7-C8BD70D04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606" y="1240703"/>
            <a:ext cx="1725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Input photo</a:t>
            </a:r>
          </a:p>
        </p:txBody>
      </p:sp>
    </p:spTree>
    <p:extLst>
      <p:ext uri="{BB962C8B-B14F-4D97-AF65-F5344CB8AC3E}">
        <p14:creationId xmlns:p14="http://schemas.microsoft.com/office/powerpoint/2010/main" val="469759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Characterizing edges</a:t>
            </a:r>
          </a:p>
        </p:txBody>
      </p:sp>
      <p:sp>
        <p:nvSpPr>
          <p:cNvPr id="8195" name="Rectangle 2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An edge is a place of rapid change in the image intensity function</a:t>
            </a:r>
          </a:p>
        </p:txBody>
      </p:sp>
      <p:pic>
        <p:nvPicPr>
          <p:cNvPr id="8196" name="Picture 10" descr="step_edg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95600"/>
            <a:ext cx="2743200" cy="208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7" name="Line 21"/>
          <p:cNvSpPr>
            <a:spLocks noChangeShapeType="1"/>
          </p:cNvSpPr>
          <p:nvPr/>
        </p:nvSpPr>
        <p:spPr bwMode="auto">
          <a:xfrm>
            <a:off x="1752600" y="3962400"/>
            <a:ext cx="2743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8" name="Text Box 22"/>
          <p:cNvSpPr txBox="1">
            <a:spLocks noChangeArrowheads="1"/>
          </p:cNvSpPr>
          <p:nvPr/>
        </p:nvSpPr>
        <p:spPr bwMode="auto">
          <a:xfrm>
            <a:off x="2698750" y="2514601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/>
              <a:t>image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4648200" y="2254250"/>
            <a:ext cx="2851150" cy="2725738"/>
            <a:chOff x="1968" y="1420"/>
            <a:chExt cx="1796" cy="1717"/>
          </a:xfrm>
        </p:grpSpPr>
        <p:sp>
          <p:nvSpPr>
            <p:cNvPr id="8210" name="Rectangle 11"/>
            <p:cNvSpPr>
              <a:spLocks noChangeArrowheads="1"/>
            </p:cNvSpPr>
            <p:nvPr/>
          </p:nvSpPr>
          <p:spPr bwMode="auto">
            <a:xfrm>
              <a:off x="2016" y="1824"/>
              <a:ext cx="1727" cy="13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1" name="Freeform 12"/>
            <p:cNvSpPr>
              <a:spLocks/>
            </p:cNvSpPr>
            <p:nvPr/>
          </p:nvSpPr>
          <p:spPr bwMode="auto">
            <a:xfrm>
              <a:off x="2016" y="2016"/>
              <a:ext cx="912" cy="1015"/>
            </a:xfrm>
            <a:custGeom>
              <a:avLst/>
              <a:gdLst>
                <a:gd name="T0" fmla="*/ 0 w 912"/>
                <a:gd name="T1" fmla="*/ 0 h 1015"/>
                <a:gd name="T2" fmla="*/ 316 w 912"/>
                <a:gd name="T3" fmla="*/ 0 h 1015"/>
                <a:gd name="T4" fmla="*/ 435 w 912"/>
                <a:gd name="T5" fmla="*/ 129 h 1015"/>
                <a:gd name="T6" fmla="*/ 492 w 912"/>
                <a:gd name="T7" fmla="*/ 579 h 1015"/>
                <a:gd name="T8" fmla="*/ 549 w 912"/>
                <a:gd name="T9" fmla="*/ 927 h 1015"/>
                <a:gd name="T10" fmla="*/ 660 w 912"/>
                <a:gd name="T11" fmla="*/ 1008 h 1015"/>
                <a:gd name="T12" fmla="*/ 912 w 912"/>
                <a:gd name="T13" fmla="*/ 1014 h 10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2"/>
                <a:gd name="T22" fmla="*/ 0 h 1015"/>
                <a:gd name="T23" fmla="*/ 912 w 912"/>
                <a:gd name="T24" fmla="*/ 1015 h 10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2" h="1015">
                  <a:moveTo>
                    <a:pt x="0" y="0"/>
                  </a:moveTo>
                  <a:cubicBezTo>
                    <a:pt x="0" y="0"/>
                    <a:pt x="252" y="0"/>
                    <a:pt x="316" y="0"/>
                  </a:cubicBezTo>
                  <a:cubicBezTo>
                    <a:pt x="380" y="0"/>
                    <a:pt x="405" y="28"/>
                    <a:pt x="435" y="129"/>
                  </a:cubicBezTo>
                  <a:cubicBezTo>
                    <a:pt x="465" y="230"/>
                    <a:pt x="480" y="444"/>
                    <a:pt x="492" y="579"/>
                  </a:cubicBezTo>
                  <a:cubicBezTo>
                    <a:pt x="504" y="714"/>
                    <a:pt x="521" y="856"/>
                    <a:pt x="549" y="927"/>
                  </a:cubicBezTo>
                  <a:cubicBezTo>
                    <a:pt x="577" y="998"/>
                    <a:pt x="602" y="1001"/>
                    <a:pt x="660" y="1008"/>
                  </a:cubicBezTo>
                  <a:cubicBezTo>
                    <a:pt x="718" y="1015"/>
                    <a:pt x="860" y="1013"/>
                    <a:pt x="912" y="101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Freeform 15"/>
            <p:cNvSpPr>
              <a:spLocks/>
            </p:cNvSpPr>
            <p:nvPr/>
          </p:nvSpPr>
          <p:spPr bwMode="auto">
            <a:xfrm flipH="1">
              <a:off x="2832" y="2016"/>
              <a:ext cx="912" cy="1015"/>
            </a:xfrm>
            <a:custGeom>
              <a:avLst/>
              <a:gdLst>
                <a:gd name="T0" fmla="*/ 0 w 912"/>
                <a:gd name="T1" fmla="*/ 0 h 1015"/>
                <a:gd name="T2" fmla="*/ 316 w 912"/>
                <a:gd name="T3" fmla="*/ 0 h 1015"/>
                <a:gd name="T4" fmla="*/ 435 w 912"/>
                <a:gd name="T5" fmla="*/ 129 h 1015"/>
                <a:gd name="T6" fmla="*/ 492 w 912"/>
                <a:gd name="T7" fmla="*/ 579 h 1015"/>
                <a:gd name="T8" fmla="*/ 549 w 912"/>
                <a:gd name="T9" fmla="*/ 927 h 1015"/>
                <a:gd name="T10" fmla="*/ 660 w 912"/>
                <a:gd name="T11" fmla="*/ 1008 h 1015"/>
                <a:gd name="T12" fmla="*/ 912 w 912"/>
                <a:gd name="T13" fmla="*/ 1014 h 10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2"/>
                <a:gd name="T22" fmla="*/ 0 h 1015"/>
                <a:gd name="T23" fmla="*/ 912 w 912"/>
                <a:gd name="T24" fmla="*/ 1015 h 10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2" h="1015">
                  <a:moveTo>
                    <a:pt x="0" y="0"/>
                  </a:moveTo>
                  <a:cubicBezTo>
                    <a:pt x="0" y="0"/>
                    <a:pt x="252" y="0"/>
                    <a:pt x="316" y="0"/>
                  </a:cubicBezTo>
                  <a:cubicBezTo>
                    <a:pt x="380" y="0"/>
                    <a:pt x="405" y="28"/>
                    <a:pt x="435" y="129"/>
                  </a:cubicBezTo>
                  <a:cubicBezTo>
                    <a:pt x="465" y="230"/>
                    <a:pt x="480" y="444"/>
                    <a:pt x="492" y="579"/>
                  </a:cubicBezTo>
                  <a:cubicBezTo>
                    <a:pt x="504" y="714"/>
                    <a:pt x="521" y="856"/>
                    <a:pt x="549" y="927"/>
                  </a:cubicBezTo>
                  <a:cubicBezTo>
                    <a:pt x="577" y="998"/>
                    <a:pt x="602" y="1001"/>
                    <a:pt x="660" y="1008"/>
                  </a:cubicBezTo>
                  <a:cubicBezTo>
                    <a:pt x="718" y="1015"/>
                    <a:pt x="860" y="1013"/>
                    <a:pt x="912" y="101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3" name="Text Box 24"/>
            <p:cNvSpPr txBox="1">
              <a:spLocks noChangeArrowheads="1"/>
            </p:cNvSpPr>
            <p:nvPr/>
          </p:nvSpPr>
          <p:spPr bwMode="auto">
            <a:xfrm>
              <a:off x="1968" y="1420"/>
              <a:ext cx="17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intensity function</a:t>
              </a:r>
              <a:br>
                <a:rPr lang="en-US" sz="1800"/>
              </a:br>
              <a:r>
                <a:rPr lang="en-US" sz="1800"/>
                <a:t>(along horizontal scanline)</a:t>
              </a:r>
            </a:p>
          </p:txBody>
        </p:sp>
      </p:grp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7696200" y="2528888"/>
            <a:ext cx="2743200" cy="2451100"/>
            <a:chOff x="3888" y="1593"/>
            <a:chExt cx="1728" cy="1544"/>
          </a:xfrm>
        </p:grpSpPr>
        <p:sp>
          <p:nvSpPr>
            <p:cNvPr id="8205" name="Rectangle 16"/>
            <p:cNvSpPr>
              <a:spLocks noChangeArrowheads="1"/>
            </p:cNvSpPr>
            <p:nvPr/>
          </p:nvSpPr>
          <p:spPr bwMode="auto">
            <a:xfrm>
              <a:off x="3888" y="1824"/>
              <a:ext cx="1727" cy="13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206" name="Group 19"/>
            <p:cNvGrpSpPr>
              <a:grpSpLocks/>
            </p:cNvGrpSpPr>
            <p:nvPr/>
          </p:nvGrpSpPr>
          <p:grpSpPr bwMode="auto">
            <a:xfrm>
              <a:off x="3888" y="1854"/>
              <a:ext cx="1728" cy="1248"/>
              <a:chOff x="3888" y="2640"/>
              <a:chExt cx="1728" cy="1248"/>
            </a:xfrm>
          </p:grpSpPr>
          <p:sp>
            <p:nvSpPr>
              <p:cNvPr id="8208" name="Freeform 17"/>
              <p:cNvSpPr>
                <a:spLocks/>
              </p:cNvSpPr>
              <p:nvPr/>
            </p:nvSpPr>
            <p:spPr bwMode="auto">
              <a:xfrm>
                <a:off x="3888" y="3264"/>
                <a:ext cx="909" cy="624"/>
              </a:xfrm>
              <a:custGeom>
                <a:avLst/>
                <a:gdLst>
                  <a:gd name="T0" fmla="*/ 0 w 909"/>
                  <a:gd name="T1" fmla="*/ 0 h 630"/>
                  <a:gd name="T2" fmla="*/ 288 w 909"/>
                  <a:gd name="T3" fmla="*/ 6 h 630"/>
                  <a:gd name="T4" fmla="*/ 354 w 909"/>
                  <a:gd name="T5" fmla="*/ 81 h 630"/>
                  <a:gd name="T6" fmla="*/ 399 w 909"/>
                  <a:gd name="T7" fmla="*/ 417 h 630"/>
                  <a:gd name="T8" fmla="*/ 459 w 909"/>
                  <a:gd name="T9" fmla="*/ 612 h 630"/>
                  <a:gd name="T10" fmla="*/ 528 w 909"/>
                  <a:gd name="T11" fmla="*/ 420 h 630"/>
                  <a:gd name="T12" fmla="*/ 564 w 909"/>
                  <a:gd name="T13" fmla="*/ 93 h 630"/>
                  <a:gd name="T14" fmla="*/ 642 w 909"/>
                  <a:gd name="T15" fmla="*/ 15 h 630"/>
                  <a:gd name="T16" fmla="*/ 909 w 909"/>
                  <a:gd name="T17" fmla="*/ 3 h 6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09"/>
                  <a:gd name="T28" fmla="*/ 0 h 630"/>
                  <a:gd name="T29" fmla="*/ 909 w 909"/>
                  <a:gd name="T30" fmla="*/ 630 h 6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09" h="630">
                    <a:moveTo>
                      <a:pt x="0" y="0"/>
                    </a:moveTo>
                    <a:cubicBezTo>
                      <a:pt x="48" y="1"/>
                      <a:pt x="231" y="0"/>
                      <a:pt x="288" y="6"/>
                    </a:cubicBezTo>
                    <a:cubicBezTo>
                      <a:pt x="345" y="12"/>
                      <a:pt x="351" y="57"/>
                      <a:pt x="354" y="84"/>
                    </a:cubicBezTo>
                    <a:cubicBezTo>
                      <a:pt x="357" y="111"/>
                      <a:pt x="382" y="338"/>
                      <a:pt x="399" y="429"/>
                    </a:cubicBezTo>
                    <a:cubicBezTo>
                      <a:pt x="416" y="520"/>
                      <a:pt x="438" y="630"/>
                      <a:pt x="459" y="630"/>
                    </a:cubicBezTo>
                    <a:cubicBezTo>
                      <a:pt x="483" y="630"/>
                      <a:pt x="504" y="536"/>
                      <a:pt x="528" y="432"/>
                    </a:cubicBezTo>
                    <a:cubicBezTo>
                      <a:pt x="546" y="343"/>
                      <a:pt x="545" y="165"/>
                      <a:pt x="564" y="96"/>
                    </a:cubicBezTo>
                    <a:cubicBezTo>
                      <a:pt x="581" y="24"/>
                      <a:pt x="585" y="28"/>
                      <a:pt x="642" y="15"/>
                    </a:cubicBezTo>
                    <a:cubicBezTo>
                      <a:pt x="699" y="2"/>
                      <a:pt x="854" y="5"/>
                      <a:pt x="909" y="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09" name="Freeform 18"/>
              <p:cNvSpPr>
                <a:spLocks/>
              </p:cNvSpPr>
              <p:nvPr/>
            </p:nvSpPr>
            <p:spPr bwMode="auto">
              <a:xfrm flipV="1">
                <a:off x="4707" y="2640"/>
                <a:ext cx="909" cy="624"/>
              </a:xfrm>
              <a:custGeom>
                <a:avLst/>
                <a:gdLst>
                  <a:gd name="T0" fmla="*/ 0 w 909"/>
                  <a:gd name="T1" fmla="*/ 0 h 630"/>
                  <a:gd name="T2" fmla="*/ 288 w 909"/>
                  <a:gd name="T3" fmla="*/ 6 h 630"/>
                  <a:gd name="T4" fmla="*/ 354 w 909"/>
                  <a:gd name="T5" fmla="*/ 81 h 630"/>
                  <a:gd name="T6" fmla="*/ 399 w 909"/>
                  <a:gd name="T7" fmla="*/ 417 h 630"/>
                  <a:gd name="T8" fmla="*/ 459 w 909"/>
                  <a:gd name="T9" fmla="*/ 612 h 630"/>
                  <a:gd name="T10" fmla="*/ 528 w 909"/>
                  <a:gd name="T11" fmla="*/ 420 h 630"/>
                  <a:gd name="T12" fmla="*/ 564 w 909"/>
                  <a:gd name="T13" fmla="*/ 93 h 630"/>
                  <a:gd name="T14" fmla="*/ 642 w 909"/>
                  <a:gd name="T15" fmla="*/ 15 h 630"/>
                  <a:gd name="T16" fmla="*/ 909 w 909"/>
                  <a:gd name="T17" fmla="*/ 3 h 6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09"/>
                  <a:gd name="T28" fmla="*/ 0 h 630"/>
                  <a:gd name="T29" fmla="*/ 909 w 909"/>
                  <a:gd name="T30" fmla="*/ 630 h 6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09" h="630">
                    <a:moveTo>
                      <a:pt x="0" y="0"/>
                    </a:moveTo>
                    <a:cubicBezTo>
                      <a:pt x="48" y="1"/>
                      <a:pt x="231" y="0"/>
                      <a:pt x="288" y="6"/>
                    </a:cubicBezTo>
                    <a:cubicBezTo>
                      <a:pt x="345" y="12"/>
                      <a:pt x="351" y="57"/>
                      <a:pt x="354" y="84"/>
                    </a:cubicBezTo>
                    <a:cubicBezTo>
                      <a:pt x="357" y="111"/>
                      <a:pt x="382" y="338"/>
                      <a:pt x="399" y="429"/>
                    </a:cubicBezTo>
                    <a:cubicBezTo>
                      <a:pt x="416" y="520"/>
                      <a:pt x="438" y="630"/>
                      <a:pt x="459" y="630"/>
                    </a:cubicBezTo>
                    <a:cubicBezTo>
                      <a:pt x="483" y="630"/>
                      <a:pt x="504" y="536"/>
                      <a:pt x="528" y="432"/>
                    </a:cubicBezTo>
                    <a:cubicBezTo>
                      <a:pt x="546" y="343"/>
                      <a:pt x="545" y="165"/>
                      <a:pt x="564" y="96"/>
                    </a:cubicBezTo>
                    <a:cubicBezTo>
                      <a:pt x="581" y="24"/>
                      <a:pt x="585" y="28"/>
                      <a:pt x="642" y="15"/>
                    </a:cubicBezTo>
                    <a:cubicBezTo>
                      <a:pt x="699" y="2"/>
                      <a:pt x="854" y="5"/>
                      <a:pt x="909" y="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07" name="Text Box 25"/>
            <p:cNvSpPr txBox="1">
              <a:spLocks noChangeArrowheads="1"/>
            </p:cNvSpPr>
            <p:nvPr/>
          </p:nvSpPr>
          <p:spPr bwMode="auto">
            <a:xfrm>
              <a:off x="4216" y="1593"/>
              <a:ext cx="10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first derivative</a:t>
              </a:r>
            </a:p>
          </p:txBody>
        </p: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8013700" y="3276600"/>
            <a:ext cx="2305050" cy="3200400"/>
            <a:chOff x="4088" y="2064"/>
            <a:chExt cx="1452" cy="2016"/>
          </a:xfrm>
        </p:grpSpPr>
        <p:sp>
          <p:nvSpPr>
            <p:cNvPr id="8202" name="Line 28"/>
            <p:cNvSpPr>
              <a:spLocks noChangeShapeType="1"/>
            </p:cNvSpPr>
            <p:nvPr/>
          </p:nvSpPr>
          <p:spPr bwMode="auto">
            <a:xfrm flipH="1" flipV="1">
              <a:off x="4368" y="3168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29"/>
            <p:cNvSpPr>
              <a:spLocks noChangeShapeType="1"/>
            </p:cNvSpPr>
            <p:nvPr/>
          </p:nvSpPr>
          <p:spPr bwMode="auto">
            <a:xfrm flipV="1">
              <a:off x="5040" y="2064"/>
              <a:ext cx="144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Text Box 30"/>
            <p:cNvSpPr txBox="1">
              <a:spLocks noChangeArrowheads="1"/>
            </p:cNvSpPr>
            <p:nvPr/>
          </p:nvSpPr>
          <p:spPr bwMode="auto">
            <a:xfrm>
              <a:off x="4088" y="3676"/>
              <a:ext cx="145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/>
                <a:t>edges correspond to</a:t>
              </a:r>
              <a:br>
                <a:rPr lang="en-US" sz="1800"/>
              </a:br>
              <a:r>
                <a:rPr lang="en-US" sz="1800"/>
                <a:t>extrema of derivative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realistic example</a:t>
            </a:r>
          </a:p>
        </p:txBody>
      </p:sp>
      <p:pic>
        <p:nvPicPr>
          <p:cNvPr id="17411" name="Picture 3" descr="C:\Documents and Settings\Derek Hoiem\My Documents\Classes\Spring10 - Computer Vision\figs\7\monaco_5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2380" r="7143"/>
          <a:stretch>
            <a:fillRect/>
          </a:stretch>
        </p:blipFill>
        <p:spPr bwMode="auto">
          <a:xfrm>
            <a:off x="6826527" y="935588"/>
            <a:ext cx="3581400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2" descr="C:\Documents and Settings\Derek Hoiem\My Documents\My Pictures\monte carlo\monaco03.jpg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34" y="1050124"/>
            <a:ext cx="4185866" cy="557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 bwMode="auto">
          <a:xfrm>
            <a:off x="1147468" y="4537172"/>
            <a:ext cx="4184457" cy="207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733" name="Picture 5" descr="C:\Documents and Settings\Derek Hoiem\My Documents\Classes\Spring10 - Computer Vision\figs\7\monaco_500_gx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7" t="2856" r="7130" b="5714"/>
          <a:stretch>
            <a:fillRect/>
          </a:stretch>
        </p:blipFill>
        <p:spPr bwMode="auto">
          <a:xfrm>
            <a:off x="6826527" y="3840480"/>
            <a:ext cx="3581400" cy="286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915400" y="1101275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Intensity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80391" y="398003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Gradient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491E3F-BB1E-4AA7-ACCB-248C964A1793}"/>
                  </a:ext>
                </a:extLst>
              </p14:cNvPr>
              <p14:cNvContentPartPr/>
              <p14:nvPr/>
            </p14:nvContentPartPr>
            <p14:xfrm>
              <a:off x="8305302" y="3564869"/>
              <a:ext cx="1800" cy="5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491E3F-BB1E-4AA7-ACCB-248C964A17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69302" y="3493229"/>
                <a:ext cx="7344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FAE5B02-1D1F-4595-8516-E7F1BB36CE9D}"/>
                  </a:ext>
                </a:extLst>
              </p14:cNvPr>
              <p14:cNvContentPartPr/>
              <p14:nvPr/>
            </p14:nvContentPartPr>
            <p14:xfrm>
              <a:off x="8304942" y="3542549"/>
              <a:ext cx="33120" cy="21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FAE5B02-1D1F-4595-8516-E7F1BB36CE9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69302" y="3470549"/>
                <a:ext cx="104760" cy="1648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EF4FEC2-250A-4820-9E88-A9D4984917FD}"/>
              </a:ext>
            </a:extLst>
          </p:cNvPr>
          <p:cNvSpPr txBox="1"/>
          <p:nvPr/>
        </p:nvSpPr>
        <p:spPr>
          <a:xfrm>
            <a:off x="10744200" y="6525687"/>
            <a:ext cx="1396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Source: D.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F55636-7A86-8E99-E9F8-8659420C83D4}"/>
              </a:ext>
            </a:extLst>
          </p:cNvPr>
          <p:cNvSpPr/>
          <p:nvPr/>
        </p:nvSpPr>
        <p:spPr bwMode="auto">
          <a:xfrm>
            <a:off x="7315200" y="5087112"/>
            <a:ext cx="304800" cy="18897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BA53333-17E8-E8F6-3835-4FD23B022E0E}"/>
              </a:ext>
            </a:extLst>
          </p:cNvPr>
          <p:cNvSpPr/>
          <p:nvPr/>
        </p:nvSpPr>
        <p:spPr bwMode="auto">
          <a:xfrm>
            <a:off x="7388087" y="1219199"/>
            <a:ext cx="231913" cy="251407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BBF518-F7EE-4CB8-B383-C478617ED245}"/>
              </a:ext>
            </a:extLst>
          </p:cNvPr>
          <p:cNvSpPr/>
          <p:nvPr/>
        </p:nvSpPr>
        <p:spPr bwMode="auto">
          <a:xfrm>
            <a:off x="1676400" y="4343400"/>
            <a:ext cx="381000" cy="3810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462D5C-84FE-A2EF-BAAB-A5F0CEAED36C}"/>
              </a:ext>
            </a:extLst>
          </p:cNvPr>
          <p:cNvSpPr/>
          <p:nvPr/>
        </p:nvSpPr>
        <p:spPr bwMode="auto">
          <a:xfrm>
            <a:off x="7391399" y="1371600"/>
            <a:ext cx="434387" cy="43438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82ED84-1411-CF86-B155-2017BFBEEC33}"/>
              </a:ext>
            </a:extLst>
          </p:cNvPr>
          <p:cNvSpPr/>
          <p:nvPr/>
        </p:nvSpPr>
        <p:spPr bwMode="auto">
          <a:xfrm>
            <a:off x="7414212" y="5259393"/>
            <a:ext cx="434387" cy="43438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50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Partial derivatives of an image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662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For 2D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 partial derivative </a:t>
                </a:r>
                <a:r>
                  <a:rPr lang="en-US" dirty="0" err="1"/>
                  <a:t>w.r.t</a:t>
                </a:r>
                <a:r>
                  <a:rPr lang="en-US" dirty="0"/>
                  <a:t>.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1000" dirty="0"/>
              </a:p>
            </p:txBody>
          </p:sp>
        </mc:Choice>
        <mc:Fallback xmlns="">
          <p:sp>
            <p:nvSpPr>
              <p:cNvPr id="666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10991850" y="6468763"/>
            <a:ext cx="11430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Image source</a:t>
            </a:r>
            <a:endParaRPr lang="en-US" sz="12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0B4E83-71ED-0243-871E-B949259A535E}"/>
              </a:ext>
            </a:extLst>
          </p:cNvPr>
          <p:cNvGrpSpPr/>
          <p:nvPr/>
        </p:nvGrpSpPr>
        <p:grpSpPr>
          <a:xfrm>
            <a:off x="3962401" y="2871216"/>
            <a:ext cx="4544568" cy="3867598"/>
            <a:chOff x="3962401" y="2871216"/>
            <a:chExt cx="4544568" cy="386759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47826D27-331D-0F47-90AC-43E376146C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286"/>
            <a:stretch/>
          </p:blipFill>
          <p:spPr>
            <a:xfrm>
              <a:off x="3962401" y="2971800"/>
              <a:ext cx="4544568" cy="376701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55119E7-8102-9D4A-A307-B473B96C4738}"/>
                </a:ext>
              </a:extLst>
            </p:cNvPr>
            <p:cNvSpPr/>
            <p:nvPr/>
          </p:nvSpPr>
          <p:spPr bwMode="auto">
            <a:xfrm>
              <a:off x="6324600" y="3124200"/>
              <a:ext cx="3810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63D1557-4E25-9C46-825E-F61FCFD4FCAE}"/>
                </a:ext>
              </a:extLst>
            </p:cNvPr>
            <p:cNvSpPr/>
            <p:nvPr/>
          </p:nvSpPr>
          <p:spPr bwMode="auto">
            <a:xfrm>
              <a:off x="4645152" y="2871216"/>
              <a:ext cx="381000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Partial derivatives of an image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662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For 2D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 partial derivative </a:t>
                </a:r>
                <a:r>
                  <a:rPr lang="en-US" dirty="0" err="1"/>
                  <a:t>w.r.t</a:t>
                </a:r>
                <a:r>
                  <a:rPr lang="en-US" dirty="0"/>
                  <a:t>.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1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For discrete data, we can approximate using finite differences: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+1,</m:t>
                              </m:r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2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To implement the above as convolution, what would be the associated filter?</a:t>
                </a:r>
              </a:p>
            </p:txBody>
          </p:sp>
        </mc:Choice>
        <mc:Fallback xmlns="">
          <p:sp>
            <p:nvSpPr>
              <p:cNvPr id="66662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 r="-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10426700" y="6502624"/>
            <a:ext cx="17653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K. </a:t>
            </a:r>
            <a:r>
              <a:rPr lang="en-US" sz="1200" dirty="0" err="1"/>
              <a:t>Grauman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8321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49619" r="52276"/>
          <a:stretch/>
        </p:blipFill>
        <p:spPr bwMode="auto">
          <a:xfrm>
            <a:off x="3340100" y="3429001"/>
            <a:ext cx="2679700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Partial derivatives of an image</a:t>
            </a:r>
          </a:p>
        </p:txBody>
      </p:sp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3" cstate="print"/>
          <a:srcRect l="48772" t="2193" r="5710" b="50317"/>
          <a:stretch>
            <a:fillRect/>
          </a:stretch>
        </p:blipFill>
        <p:spPr bwMode="auto">
          <a:xfrm>
            <a:off x="12366625" y="1384301"/>
            <a:ext cx="2555875" cy="237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2"/>
          <p:cNvPicPr>
            <a:picLocks noChangeAspect="1" noChangeArrowheads="1"/>
          </p:cNvPicPr>
          <p:nvPr/>
        </p:nvPicPr>
        <p:blipFill>
          <a:blip r:embed="rId3" cstate="print"/>
          <a:srcRect t="2129" r="51144" b="50381"/>
          <a:stretch>
            <a:fillRect/>
          </a:stretch>
        </p:blipFill>
        <p:spPr bwMode="auto">
          <a:xfrm>
            <a:off x="4724400" y="982663"/>
            <a:ext cx="2743200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76C1A7B-FAB5-B24D-BDEC-04F91D90E8CE}"/>
                  </a:ext>
                </a:extLst>
              </p:cNvPr>
              <p:cNvSpPr/>
              <p:nvPr/>
            </p:nvSpPr>
            <p:spPr bwMode="auto">
              <a:xfrm>
                <a:off x="1524000" y="4648200"/>
                <a:ext cx="609600" cy="60960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−1</m:t>
                      </m:r>
                    </m:oMath>
                  </m:oMathPara>
                </a14:m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76C1A7B-FAB5-B24D-BDEC-04F91D90E8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4648200"/>
                <a:ext cx="609600" cy="609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A05B5DD-6080-CB4F-BD52-2336AEE29FF4}"/>
                  </a:ext>
                </a:extLst>
              </p:cNvPr>
              <p:cNvSpPr/>
              <p:nvPr/>
            </p:nvSpPr>
            <p:spPr bwMode="auto">
              <a:xfrm>
                <a:off x="2133600" y="4648200"/>
                <a:ext cx="609600" cy="60960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A05B5DD-6080-CB4F-BD52-2336AEE29F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4648200"/>
                <a:ext cx="609600" cy="609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7EC30AE-F920-A946-AE48-882FF1E1922D}"/>
                  </a:ext>
                </a:extLst>
              </p:cNvPr>
              <p:cNvSpPr/>
              <p:nvPr/>
            </p:nvSpPr>
            <p:spPr bwMode="auto">
              <a:xfrm>
                <a:off x="9525000" y="4343400"/>
                <a:ext cx="609600" cy="60960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cs typeface="Arial" charset="0"/>
                        </a:rPr>
                        <m:t>−1</m:t>
                      </m:r>
                    </m:oMath>
                  </m:oMathPara>
                </a14:m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7EC30AE-F920-A946-AE48-882FF1E192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5000" y="4343400"/>
                <a:ext cx="609600" cy="609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4FA0AAA-2CAF-B247-976F-BF0B53851816}"/>
                  </a:ext>
                </a:extLst>
              </p:cNvPr>
              <p:cNvSpPr/>
              <p:nvPr/>
            </p:nvSpPr>
            <p:spPr bwMode="auto">
              <a:xfrm>
                <a:off x="9525000" y="4953000"/>
                <a:ext cx="609600" cy="60960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4FA0AAA-2CAF-B247-976F-BF0B538518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25000" y="4953000"/>
                <a:ext cx="609600" cy="609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8499D04-A694-2D45-A0C9-98263B4A9DFF}"/>
                  </a:ext>
                </a:extLst>
              </p:cNvPr>
              <p:cNvSpPr/>
              <p:nvPr/>
            </p:nvSpPr>
            <p:spPr>
              <a:xfrm>
                <a:off x="1543594" y="3277372"/>
                <a:ext cx="1339982" cy="7958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8499D04-A694-2D45-A0C9-98263B4A9D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594" y="3277372"/>
                <a:ext cx="1339982" cy="795859"/>
              </a:xfrm>
              <a:prstGeom prst="rect">
                <a:avLst/>
              </a:prstGeom>
              <a:blipFill>
                <a:blip r:embed="rId11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D77BCA0-46B4-3F48-9432-C3C41162C93E}"/>
                  </a:ext>
                </a:extLst>
              </p:cNvPr>
              <p:cNvSpPr/>
              <p:nvPr/>
            </p:nvSpPr>
            <p:spPr>
              <a:xfrm>
                <a:off x="9178725" y="3277802"/>
                <a:ext cx="1339982" cy="8589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D77BCA0-46B4-3F48-9432-C3C41162C9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8725" y="3277802"/>
                <a:ext cx="1339982" cy="858953"/>
              </a:xfrm>
              <a:prstGeom prst="rect">
                <a:avLst/>
              </a:prstGeom>
              <a:blipFill>
                <a:blip r:embed="rId12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>
            <a:extLst>
              <a:ext uri="{FF2B5EF4-FFF2-40B4-BE49-F238E27FC236}">
                <a16:creationId xmlns:a16="http://schemas.microsoft.com/office/drawing/2014/main" id="{0692DCF4-8896-3041-8545-A083A3DCE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49804" t="49619"/>
          <a:stretch/>
        </p:blipFill>
        <p:spPr bwMode="auto">
          <a:xfrm>
            <a:off x="6324600" y="3389312"/>
            <a:ext cx="2818507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282A94-44ED-38AB-D209-E423172DBF33}"/>
                  </a:ext>
                </a:extLst>
              </p:cNvPr>
              <p:cNvSpPr txBox="1"/>
              <p:nvPr/>
            </p:nvSpPr>
            <p:spPr>
              <a:xfrm>
                <a:off x="3124200" y="982663"/>
                <a:ext cx="228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E282A94-44ED-38AB-D209-E423172DB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982663"/>
                <a:ext cx="2286000" cy="461665"/>
              </a:xfrm>
              <a:prstGeom prst="rect">
                <a:avLst/>
              </a:prstGeom>
              <a:blipFill>
                <a:blip r:embed="rId13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  <p:bldP spid="25" grpId="0" animBg="1"/>
      <p:bldP spid="26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Finite difference filters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 approximations of derivative filters exist: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Prewitt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Sobel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Roberts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3949" y="6575334"/>
            <a:ext cx="18002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Source: K. </a:t>
            </a:r>
            <a:r>
              <a:rPr lang="en-US" sz="1400" dirty="0" err="1"/>
              <a:t>Grauman</a:t>
            </a:r>
            <a:endParaRPr lang="en-US" sz="1400" dirty="0"/>
          </a:p>
        </p:txBody>
      </p:sp>
      <p:pic>
        <p:nvPicPr>
          <p:cNvPr id="3" name="Picture 2" descr="A picture containing text, crossword puzzle, shoji, clipart&#10;&#10;Description automatically generated">
            <a:extLst>
              <a:ext uri="{FF2B5EF4-FFF2-40B4-BE49-F238E27FC236}">
                <a16:creationId xmlns:a16="http://schemas.microsoft.com/office/drawing/2014/main" id="{0B4B76B2-71FC-F241-A2F2-5C90118CA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88966"/>
            <a:ext cx="2311400" cy="1676400"/>
          </a:xfrm>
          <a:prstGeom prst="rect">
            <a:avLst/>
          </a:prstGeom>
        </p:spPr>
      </p:pic>
      <p:pic>
        <p:nvPicPr>
          <p:cNvPr id="5" name="Picture 4" descr="A picture containing text, crossword puzzle, shoji, clock&#10;&#10;Description automatically generated">
            <a:extLst>
              <a:ext uri="{FF2B5EF4-FFF2-40B4-BE49-F238E27FC236}">
                <a16:creationId xmlns:a16="http://schemas.microsoft.com/office/drawing/2014/main" id="{C39842BE-52DB-0047-B971-C5896CF2F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100" y="1563566"/>
            <a:ext cx="2298700" cy="1701800"/>
          </a:xfrm>
          <a:prstGeom prst="rect">
            <a:avLst/>
          </a:prstGeom>
        </p:spPr>
      </p:pic>
      <p:pic>
        <p:nvPicPr>
          <p:cNvPr id="7" name="Picture 6" descr="A picture containing text, crossword puzzle, clock&#10;&#10;Description automatically generated">
            <a:extLst>
              <a:ext uri="{FF2B5EF4-FFF2-40B4-BE49-F238E27FC236}">
                <a16:creationId xmlns:a16="http://schemas.microsoft.com/office/drawing/2014/main" id="{34D73446-C529-0E48-BAAD-187996183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950" y="3505687"/>
            <a:ext cx="2298700" cy="1701800"/>
          </a:xfrm>
          <a:prstGeom prst="rect">
            <a:avLst/>
          </a:prstGeom>
        </p:spPr>
      </p:pic>
      <p:pic>
        <p:nvPicPr>
          <p:cNvPr id="9" name="Picture 8" descr="A picture containing text, crossword puzzle, clock&#10;&#10;Description automatically generated">
            <a:extLst>
              <a:ext uri="{FF2B5EF4-FFF2-40B4-BE49-F238E27FC236}">
                <a16:creationId xmlns:a16="http://schemas.microsoft.com/office/drawing/2014/main" id="{C70906AF-813A-5E4F-BFAE-28064D253C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450" y="3524250"/>
            <a:ext cx="2286000" cy="1701800"/>
          </a:xfrm>
          <a:prstGeom prst="rect">
            <a:avLst/>
          </a:prstGeom>
        </p:spPr>
      </p:pic>
      <p:pic>
        <p:nvPicPr>
          <p:cNvPr id="11" name="Picture 10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9FDD7D6A-833B-7149-A328-4765AADE7F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50" y="5384800"/>
            <a:ext cx="1536700" cy="1168400"/>
          </a:xfrm>
          <a:prstGeom prst="rect">
            <a:avLst/>
          </a:prstGeom>
        </p:spPr>
      </p:pic>
      <p:pic>
        <p:nvPicPr>
          <p:cNvPr id="13" name="Picture 12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AFBB70B7-2382-5F45-B61C-D49AF3B131C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900" y="5384800"/>
            <a:ext cx="1562100" cy="1155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6E6A8C-1B5F-8A49-9275-6BFDFFAC1F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1925" y="2260600"/>
            <a:ext cx="622300" cy="393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E9B5D7-5964-5A41-A13A-DC16599B20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3125" y="2228850"/>
            <a:ext cx="622300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B9C9D9B-133A-EA4B-9707-F7DD900B01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2400" y="4179552"/>
            <a:ext cx="622300" cy="3937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E9A12C-1F88-4949-BDD2-147380A7FC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3125" y="4117518"/>
            <a:ext cx="622300" cy="4572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46C64FD-3305-7D41-B8F0-893C106F2E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0870" y="5746536"/>
            <a:ext cx="622300" cy="393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EEA5FCC-E768-C246-BC06-CD864F32C3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3125" y="5676900"/>
            <a:ext cx="6223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45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FC1A9-775E-8647-B278-C1DD4E921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gradient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06C9F7-4841-6D4A-B9E2-D48557799F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gradient of an image: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gradient points in the direction of the most rapid </a:t>
                </a:r>
                <a:r>
                  <a:rPr lang="en-US" i="1" dirty="0"/>
                  <a:t>increase</a:t>
                </a:r>
                <a:r>
                  <a:rPr lang="en-US" dirty="0"/>
                  <a:t> in intensity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Gradient orientation is given by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Gradient magnitude is given by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06C9F7-4841-6D4A-B9E2-D48557799F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r="-613" b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12">
            <a:extLst>
              <a:ext uri="{FF2B5EF4-FFF2-40B4-BE49-F238E27FC236}">
                <a16:creationId xmlns:a16="http://schemas.microsoft.com/office/drawing/2014/main" id="{1690D48C-B3E8-3949-B9C8-6FAED3FE0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057400"/>
            <a:ext cx="304800" cy="9906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tint val="0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Line 13">
            <a:extLst>
              <a:ext uri="{FF2B5EF4-FFF2-40B4-BE49-F238E27FC236}">
                <a16:creationId xmlns:a16="http://schemas.microsoft.com/office/drawing/2014/main" id="{D84656BF-05B6-B84D-A7FA-F870E3049E5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59080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2B8C1B27-1BE1-7843-9D2C-7AAC8C39F2F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1825" y="1671638"/>
            <a:ext cx="304800" cy="1074738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Line 19">
            <a:extLst>
              <a:ext uri="{FF2B5EF4-FFF2-40B4-BE49-F238E27FC236}">
                <a16:creationId xmlns:a16="http://schemas.microsoft.com/office/drawing/2014/main" id="{1C061021-2479-FE4E-BC16-128EBEC4DF60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5600700" y="2476500"/>
            <a:ext cx="533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2784742-D346-7C4A-B4E1-D2C981F3A52F}"/>
                  </a:ext>
                </a:extLst>
              </p:cNvPr>
              <p:cNvSpPr/>
              <p:nvPr/>
            </p:nvSpPr>
            <p:spPr>
              <a:xfrm>
                <a:off x="2572649" y="2161932"/>
                <a:ext cx="2021194" cy="8024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2784742-D346-7C4A-B4E1-D2C981F3A5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649" y="2161932"/>
                <a:ext cx="2021194" cy="802464"/>
              </a:xfrm>
              <a:prstGeom prst="rect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708231F-FB63-3D4C-8AF2-C54FD2DD2355}"/>
                  </a:ext>
                </a:extLst>
              </p:cNvPr>
              <p:cNvSpPr/>
              <p:nvPr/>
            </p:nvSpPr>
            <p:spPr>
              <a:xfrm>
                <a:off x="4964302" y="2856332"/>
                <a:ext cx="1969898" cy="857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708231F-FB63-3D4C-8AF2-C54FD2DD23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302" y="2856332"/>
                <a:ext cx="1969898" cy="857735"/>
              </a:xfrm>
              <a:prstGeom prst="rect">
                <a:avLst/>
              </a:prstGeom>
              <a:blipFill>
                <a:blip r:embed="rId4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9886F12-8B69-D24B-A74E-BE7B77627197}"/>
                  </a:ext>
                </a:extLst>
              </p:cNvPr>
              <p:cNvSpPr/>
              <p:nvPr/>
            </p:nvSpPr>
            <p:spPr>
              <a:xfrm>
                <a:off x="8936472" y="1361833"/>
                <a:ext cx="2201757" cy="857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9886F12-8B69-D24B-A74E-BE7B776271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472" y="1361833"/>
                <a:ext cx="2201757" cy="857735"/>
              </a:xfrm>
              <a:prstGeom prst="rect">
                <a:avLst/>
              </a:prstGeom>
              <a:blipFill>
                <a:blip r:embed="rId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0035645D-2FBD-DE4A-83FF-31BD4255E4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057" y="2133203"/>
            <a:ext cx="1145045" cy="121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1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AF9D-3C22-409F-862C-5BAB0BAC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gradient: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0F6EFB-1545-4CAB-A8B0-400494938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1" y="3946282"/>
            <a:ext cx="3903423" cy="2530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15FD9B-226F-4D43-9743-AA29BD6617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372" y="3946282"/>
            <a:ext cx="3903423" cy="25307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58BB023-7D04-C14D-4935-9BB092CC4397}"/>
                  </a:ext>
                </a:extLst>
              </p:cNvPr>
              <p:cNvSpPr/>
              <p:nvPr/>
            </p:nvSpPr>
            <p:spPr>
              <a:xfrm>
                <a:off x="1501300" y="3878616"/>
                <a:ext cx="620105" cy="7946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58BB023-7D04-C14D-4935-9BB092CC43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1300" y="3878616"/>
                <a:ext cx="620105" cy="794641"/>
              </a:xfrm>
              <a:prstGeom prst="rect">
                <a:avLst/>
              </a:prstGeom>
              <a:blipFill>
                <a:blip r:embed="rId4"/>
                <a:stretch>
                  <a:fillRect l="-2000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D940301-3FCE-0762-0D22-407A062E955C}"/>
                  </a:ext>
                </a:extLst>
              </p:cNvPr>
              <p:cNvSpPr/>
              <p:nvPr/>
            </p:nvSpPr>
            <p:spPr>
              <a:xfrm>
                <a:off x="10352695" y="3920156"/>
                <a:ext cx="620105" cy="857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D940301-3FCE-0762-0D22-407A062E9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695" y="3920156"/>
                <a:ext cx="620105" cy="857735"/>
              </a:xfrm>
              <a:prstGeom prst="rect">
                <a:avLst/>
              </a:prstGeom>
              <a:blipFill>
                <a:blip r:embed="rId5"/>
                <a:stretch>
                  <a:fillRect l="-2000" b="-5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3A4C80E4-0BB0-A93E-EDBA-BDC1BA9746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63" y="1117299"/>
            <a:ext cx="3903423" cy="25307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AAEE614-DA84-8D69-2017-191C368F9584}"/>
                  </a:ext>
                </a:extLst>
              </p:cNvPr>
              <p:cNvSpPr txBox="1"/>
              <p:nvPr/>
            </p:nvSpPr>
            <p:spPr>
              <a:xfrm>
                <a:off x="2514600" y="1201681"/>
                <a:ext cx="228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AAEE614-DA84-8D69-2017-191C368F95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1201681"/>
                <a:ext cx="2286000" cy="461665"/>
              </a:xfrm>
              <a:prstGeom prst="rect">
                <a:avLst/>
              </a:prstGeom>
              <a:blipFill>
                <a:blip r:embed="rId7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Box 15">
            <a:extLst>
              <a:ext uri="{FF2B5EF4-FFF2-40B4-BE49-F238E27FC236}">
                <a16:creationId xmlns:a16="http://schemas.microsoft.com/office/drawing/2014/main" id="{2636C331-FF36-9696-2D7B-4F8507A81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6700" y="6502624"/>
            <a:ext cx="17653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D. </a:t>
            </a:r>
            <a:r>
              <a:rPr lang="en-US" sz="1200" dirty="0" err="1"/>
              <a:t>Fouhey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7094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AF9D-3C22-409F-862C-5BAB0BAC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gradient: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AD76382-8EFF-4BEF-B6B4-BF34C641F5CE}"/>
                  </a:ext>
                </a:extLst>
              </p:cNvPr>
              <p:cNvSpPr txBox="1"/>
              <p:nvPr/>
            </p:nvSpPr>
            <p:spPr>
              <a:xfrm>
                <a:off x="1981200" y="1037114"/>
                <a:ext cx="8367334" cy="1094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Magnitude:</a:t>
                </a:r>
                <a:r>
                  <a:rPr lang="en-US" sz="32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32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32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sz="32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2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num>
                                  <m:den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32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2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num>
                                  <m:den>
                                    <m:r>
                                      <a:rPr lang="en-US" sz="32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sz="32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32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3200" baseline="30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AD76382-8EFF-4BEF-B6B4-BF34C64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037114"/>
                <a:ext cx="8367334" cy="1094467"/>
              </a:xfrm>
              <a:prstGeom prst="rect">
                <a:avLst/>
              </a:prstGeom>
              <a:blipFill>
                <a:blip r:embed="rId2"/>
                <a:stretch>
                  <a:fillRect b="-2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5EA22D8-5795-4A9C-A985-0BA19ED4E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770" y="2343358"/>
            <a:ext cx="5750460" cy="3728215"/>
          </a:xfrm>
          <a:prstGeom prst="rect">
            <a:avLst/>
          </a:prstGeom>
        </p:spPr>
      </p:pic>
      <p:sp>
        <p:nvSpPr>
          <p:cNvPr id="3" name="Text Box 15">
            <a:extLst>
              <a:ext uri="{FF2B5EF4-FFF2-40B4-BE49-F238E27FC236}">
                <a16:creationId xmlns:a16="http://schemas.microsoft.com/office/drawing/2014/main" id="{8221A63D-76F5-3CD2-6D20-EA126AE4F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6700" y="6502624"/>
            <a:ext cx="17653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D. </a:t>
            </a:r>
            <a:r>
              <a:rPr lang="en-US" sz="1200" dirty="0" err="1"/>
              <a:t>Fouhey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21840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AF9D-3C22-409F-862C-5BAB0BAC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gradient: Example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E02FE5-3421-4CE0-8C02-FA2207146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769" y="2343358"/>
            <a:ext cx="5750460" cy="3728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779812-927D-46D0-9687-F34E42DB28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888" y="4558404"/>
            <a:ext cx="1513169" cy="15131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6A41129-A5A7-288F-BAD9-9FFE41121603}"/>
                  </a:ext>
                </a:extLst>
              </p:cNvPr>
              <p:cNvSpPr txBox="1"/>
              <p:nvPr/>
            </p:nvSpPr>
            <p:spPr>
              <a:xfrm>
                <a:off x="1912332" y="1219200"/>
                <a:ext cx="8367334" cy="1302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Orientation: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en-US" sz="3600" dirty="0"/>
              </a:p>
              <a:p>
                <a:pPr algn="ctr"/>
                <a:endParaRPr lang="en-US" sz="3200" baseline="30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6A41129-A5A7-288F-BAD9-9FFE411216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332" y="1219200"/>
                <a:ext cx="8367334" cy="13029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Box 15">
            <a:extLst>
              <a:ext uri="{FF2B5EF4-FFF2-40B4-BE49-F238E27FC236}">
                <a16:creationId xmlns:a16="http://schemas.microsoft.com/office/drawing/2014/main" id="{0895814E-26A8-E867-FEF8-41EC7EC0F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6700" y="6502624"/>
            <a:ext cx="17653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D. </a:t>
            </a:r>
            <a:r>
              <a:rPr lang="en-US" sz="1200" dirty="0" err="1"/>
              <a:t>Fouhey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80993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AF9D-3C22-409F-862C-5BAB0BAC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gradient: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AD76382-8EFF-4BEF-B6B4-BF34C641F5CE}"/>
                  </a:ext>
                </a:extLst>
              </p:cNvPr>
              <p:cNvSpPr txBox="1"/>
              <p:nvPr/>
            </p:nvSpPr>
            <p:spPr>
              <a:xfrm>
                <a:off x="1912332" y="1219200"/>
                <a:ext cx="8367334" cy="1302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/>
                  <a:t>Orientation: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6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3600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36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36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endParaRPr lang="en-US" sz="3600" dirty="0"/>
              </a:p>
              <a:p>
                <a:pPr algn="ctr"/>
                <a:endParaRPr lang="en-US" sz="3200" baseline="30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AD76382-8EFF-4BEF-B6B4-BF34C641F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332" y="1219200"/>
                <a:ext cx="8367334" cy="13029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C5F8AFF7-8678-4C01-90A3-CDE3728C8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770" y="2343358"/>
            <a:ext cx="5750459" cy="372821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6D7696D-729D-4102-8E9F-76CCC306A1E1}"/>
              </a:ext>
            </a:extLst>
          </p:cNvPr>
          <p:cNvSpPr txBox="1"/>
          <p:nvPr/>
        </p:nvSpPr>
        <p:spPr>
          <a:xfrm>
            <a:off x="2895600" y="6174298"/>
            <a:ext cx="6283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Make lightness equal to gradient magnitude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C9F5CBB-6056-4E22-A2CB-07E927DC06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6888" y="4558404"/>
            <a:ext cx="1513169" cy="1513169"/>
          </a:xfrm>
          <a:prstGeom prst="rect">
            <a:avLst/>
          </a:prstGeom>
        </p:spPr>
      </p:pic>
      <p:sp>
        <p:nvSpPr>
          <p:cNvPr id="3" name="Text Box 15">
            <a:extLst>
              <a:ext uri="{FF2B5EF4-FFF2-40B4-BE49-F238E27FC236}">
                <a16:creationId xmlns:a16="http://schemas.microsoft.com/office/drawing/2014/main" id="{C1AF4A80-9852-6488-4DFD-B544322B0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6700" y="6502624"/>
            <a:ext cx="176530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D. </a:t>
            </a:r>
            <a:r>
              <a:rPr lang="en-US" sz="1200" dirty="0" err="1"/>
              <a:t>Fouhey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67325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Aside: Gradient-domain image editing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Goal: solve for pixel values in the target region to match gradients of the source region while keeping background pixels the same 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512" y="2288528"/>
            <a:ext cx="8098289" cy="395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3497" y="6324600"/>
            <a:ext cx="9135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P. Perez et al. </a:t>
            </a:r>
            <a:r>
              <a:rPr lang="en-US" sz="1800" dirty="0">
                <a:hlinkClick r:id="rId3"/>
              </a:rPr>
              <a:t>Poisson </a:t>
            </a:r>
            <a:r>
              <a:rPr lang="en-US" sz="1800">
                <a:hlinkClick r:id="rId3"/>
              </a:rPr>
              <a:t>Image Editing</a:t>
            </a:r>
            <a:r>
              <a:rPr lang="en-US" sz="1800" dirty="0"/>
              <a:t>.</a:t>
            </a:r>
            <a:r>
              <a:rPr lang="en-US" sz="1800"/>
              <a:t> </a:t>
            </a:r>
            <a:r>
              <a:rPr lang="en-US" sz="1800" dirty="0"/>
              <a:t>SIGGRAPH 2003</a:t>
            </a:r>
          </a:p>
        </p:txBody>
      </p:sp>
    </p:spTree>
    <p:extLst>
      <p:ext uri="{BB962C8B-B14F-4D97-AF65-F5344CB8AC3E}">
        <p14:creationId xmlns:p14="http://schemas.microsoft.com/office/powerpoint/2010/main" val="2733582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Derivatives and noise</a:t>
            </a:r>
          </a:p>
        </p:txBody>
      </p:sp>
      <p:pic>
        <p:nvPicPr>
          <p:cNvPr id="17416" name="Picture 2" descr="C:\Documents and Settings\Derek Hoiem\My Documents\My Pictures\monte carlo\monaco03.jpg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34" y="1050124"/>
            <a:ext cx="4185866" cy="557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 bwMode="auto">
          <a:xfrm>
            <a:off x="1147468" y="4537172"/>
            <a:ext cx="4184457" cy="2077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733" name="Picture 5" descr="C:\Documents and Settings\Derek Hoiem\My Documents\Classes\Spring10 - Computer Vision\figs\7\monaco_500_g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7" t="2856" r="7130" b="5714"/>
          <a:stretch>
            <a:fillRect/>
          </a:stretch>
        </p:blipFill>
        <p:spPr bwMode="auto">
          <a:xfrm>
            <a:off x="6826527" y="3840480"/>
            <a:ext cx="3581400" cy="286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8880391" y="398003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Gradient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491E3F-BB1E-4AA7-ACCB-248C964A1793}"/>
                  </a:ext>
                </a:extLst>
              </p14:cNvPr>
              <p14:cNvContentPartPr/>
              <p14:nvPr/>
            </p14:nvContentPartPr>
            <p14:xfrm>
              <a:off x="8305302" y="3564869"/>
              <a:ext cx="1800" cy="5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491E3F-BB1E-4AA7-ACCB-248C964A17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69302" y="3493229"/>
                <a:ext cx="7344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FAE5B02-1D1F-4595-8516-E7F1BB36CE9D}"/>
                  </a:ext>
                </a:extLst>
              </p14:cNvPr>
              <p14:cNvContentPartPr/>
              <p14:nvPr/>
            </p14:nvContentPartPr>
            <p14:xfrm>
              <a:off x="8304942" y="3542549"/>
              <a:ext cx="33120" cy="21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FAE5B02-1D1F-4595-8516-E7F1BB36CE9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69302" y="3470549"/>
                <a:ext cx="104760" cy="1648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EF4FEC2-250A-4820-9E88-A9D4984917FD}"/>
              </a:ext>
            </a:extLst>
          </p:cNvPr>
          <p:cNvSpPr txBox="1"/>
          <p:nvPr/>
        </p:nvSpPr>
        <p:spPr>
          <a:xfrm>
            <a:off x="10744200" y="6525687"/>
            <a:ext cx="1396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Source: D.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8F55636-7A86-8E99-E9F8-8659420C83D4}"/>
              </a:ext>
            </a:extLst>
          </p:cNvPr>
          <p:cNvSpPr/>
          <p:nvPr/>
        </p:nvSpPr>
        <p:spPr bwMode="auto">
          <a:xfrm>
            <a:off x="7315200" y="5087112"/>
            <a:ext cx="304800" cy="18897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BA53333-17E8-E8F6-3835-4FD23B022E0E}"/>
              </a:ext>
            </a:extLst>
          </p:cNvPr>
          <p:cNvSpPr/>
          <p:nvPr/>
        </p:nvSpPr>
        <p:spPr bwMode="auto">
          <a:xfrm>
            <a:off x="7388087" y="1219199"/>
            <a:ext cx="231913" cy="251407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BBF518-F7EE-4CB8-B383-C478617ED245}"/>
              </a:ext>
            </a:extLst>
          </p:cNvPr>
          <p:cNvSpPr/>
          <p:nvPr/>
        </p:nvSpPr>
        <p:spPr bwMode="auto">
          <a:xfrm>
            <a:off x="1676400" y="4343400"/>
            <a:ext cx="381000" cy="3810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82ED84-1411-CF86-B155-2017BFBEEC33}"/>
              </a:ext>
            </a:extLst>
          </p:cNvPr>
          <p:cNvSpPr/>
          <p:nvPr/>
        </p:nvSpPr>
        <p:spPr bwMode="auto">
          <a:xfrm>
            <a:off x="7414212" y="5259393"/>
            <a:ext cx="434387" cy="43438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Derivatives and noise</a:t>
            </a:r>
          </a:p>
        </p:txBody>
      </p:sp>
      <p:pic>
        <p:nvPicPr>
          <p:cNvPr id="18435" name="Picture 2" descr="C:\Documents and Settings\Derek Hoiem\My Documents\Classes\Spring10 - Computer Vision\figs\7\monaco_500_gx_noi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3810" r="7143"/>
          <a:stretch>
            <a:fillRect/>
          </a:stretch>
        </p:blipFill>
        <p:spPr bwMode="auto">
          <a:xfrm>
            <a:off x="6830568" y="3886200"/>
            <a:ext cx="3584448" cy="301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 descr="C:\Documents and Settings\Derek Hoiem\My Documents\Classes\Spring10 - Computer Vision\figs\7\monaco_nois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1" y="1047862"/>
            <a:ext cx="4190999" cy="55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 bwMode="auto">
          <a:xfrm>
            <a:off x="1143000" y="4536323"/>
            <a:ext cx="4186153" cy="161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C3A5CA3-3A32-866A-96C9-97F56DCEF5FA}"/>
              </a:ext>
            </a:extLst>
          </p:cNvPr>
          <p:cNvSpPr txBox="1"/>
          <p:nvPr/>
        </p:nvSpPr>
        <p:spPr>
          <a:xfrm>
            <a:off x="8880391" y="398003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Gradient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73279-68A1-3C7C-56B0-94776363461E}"/>
              </a:ext>
            </a:extLst>
          </p:cNvPr>
          <p:cNvSpPr txBox="1"/>
          <p:nvPr/>
        </p:nvSpPr>
        <p:spPr>
          <a:xfrm>
            <a:off x="5715000" y="104786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Let’s add a little Gaussian noise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EB2EF2-2829-E056-2DAD-F8BBA3C8B5F5}"/>
              </a:ext>
            </a:extLst>
          </p:cNvPr>
          <p:cNvSpPr txBox="1"/>
          <p:nvPr/>
        </p:nvSpPr>
        <p:spPr>
          <a:xfrm>
            <a:off x="10744200" y="6525687"/>
            <a:ext cx="1396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Source: D.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Hoiem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3630F5-6007-2FA5-C689-AF2903570E6D}"/>
              </a:ext>
            </a:extLst>
          </p:cNvPr>
          <p:cNvSpPr/>
          <p:nvPr/>
        </p:nvSpPr>
        <p:spPr bwMode="auto">
          <a:xfrm>
            <a:off x="1676400" y="4343400"/>
            <a:ext cx="381000" cy="3810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BE3B45-F250-9A50-250C-7440E0229CFF}"/>
              </a:ext>
            </a:extLst>
          </p:cNvPr>
          <p:cNvSpPr/>
          <p:nvPr/>
        </p:nvSpPr>
        <p:spPr bwMode="auto">
          <a:xfrm>
            <a:off x="7414212" y="5259393"/>
            <a:ext cx="434387" cy="43438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9DB0-A3FE-D125-66C9-AE0D3CE6F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Derivatives and noise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22D5A250-9DFF-5AB8-48D4-4E2E5A913F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93976" y="850392"/>
            <a:ext cx="8024458" cy="6007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12EE489-6319-BA5E-B540-919EFF76DA1E}"/>
              </a:ext>
            </a:extLst>
          </p:cNvPr>
          <p:cNvSpPr/>
          <p:nvPr/>
        </p:nvSpPr>
        <p:spPr bwMode="auto">
          <a:xfrm>
            <a:off x="3810000" y="3522152"/>
            <a:ext cx="384313" cy="36404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3B93AA-937B-F62C-4FB6-F9556FDD15F5}"/>
              </a:ext>
            </a:extLst>
          </p:cNvPr>
          <p:cNvSpPr/>
          <p:nvPr/>
        </p:nvSpPr>
        <p:spPr bwMode="auto">
          <a:xfrm>
            <a:off x="3862819" y="3810000"/>
            <a:ext cx="662988" cy="66458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798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A9DB0-A3FE-D125-66C9-AE0D3CE6F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Derivatives and noise</a:t>
            </a:r>
          </a:p>
        </p:txBody>
      </p:sp>
      <p:pic>
        <p:nvPicPr>
          <p:cNvPr id="3" name="Picture 2" descr="C:\Documents and Settings\Derek Hoiem\My Documents\Classes\Spring10 - Computer Vision\figs\7\monaco_500_gx_noise.png">
            <a:extLst>
              <a:ext uri="{FF2B5EF4-FFF2-40B4-BE49-F238E27FC236}">
                <a16:creationId xmlns:a16="http://schemas.microsoft.com/office/drawing/2014/main" id="{7801E42C-51DA-B89D-74F2-400832A764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93709" y="854554"/>
            <a:ext cx="8004579" cy="600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CAAE33-6777-09D3-71CC-CA154599060C}"/>
              </a:ext>
            </a:extLst>
          </p:cNvPr>
          <p:cNvSpPr/>
          <p:nvPr/>
        </p:nvSpPr>
        <p:spPr bwMode="auto">
          <a:xfrm>
            <a:off x="3862819" y="3810000"/>
            <a:ext cx="662988" cy="66458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89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noisy edges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Consider a single row or column of the image: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259179"/>
              </p:ext>
            </p:extLst>
          </p:nvPr>
        </p:nvGraphicFramePr>
        <p:xfrm>
          <a:off x="3592514" y="1917700"/>
          <a:ext cx="5018087" cy="189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5885714" imgH="2219635" progId="">
                  <p:embed/>
                </p:oleObj>
              </mc:Choice>
              <mc:Fallback>
                <p:oleObj name="Photo Editor Photo" r:id="rId5" imgW="5885714" imgH="2219635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2514" y="1917700"/>
                        <a:ext cx="5018087" cy="189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8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5726" y="2520950"/>
            <a:ext cx="650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295400" y="4038600"/>
            <a:ext cx="7772400" cy="2743200"/>
            <a:chOff x="-288" y="2544"/>
            <a:chExt cx="4896" cy="1728"/>
          </a:xfrm>
        </p:grpSpPr>
        <p:graphicFrame>
          <p:nvGraphicFramePr>
            <p:cNvPr id="3075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9409971"/>
                </p:ext>
              </p:extLst>
            </p:nvPr>
          </p:nvGraphicFramePr>
          <p:xfrm>
            <a:off x="1099" y="2544"/>
            <a:ext cx="3221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8" imgW="5915851" imgH="2029108" progId="">
                    <p:embed/>
                  </p:oleObj>
                </mc:Choice>
                <mc:Fallback>
                  <p:oleObj name="Photo Editor Photo" r:id="rId8" imgW="5915851" imgH="2029108" progId="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9" y="2544"/>
                          <a:ext cx="3221" cy="1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081" name="Picture 8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80" y="2888"/>
              <a:ext cx="622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2" name="Rectangle 9"/>
            <p:cNvSpPr>
              <a:spLocks noChangeArrowheads="1"/>
            </p:cNvSpPr>
            <p:nvPr/>
          </p:nvSpPr>
          <p:spPr bwMode="auto">
            <a:xfrm>
              <a:off x="-288" y="3840"/>
              <a:ext cx="4896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457200" indent="-457200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en-US" sz="2800" dirty="0"/>
                <a:t>Where is the edge?</a:t>
              </a:r>
              <a:endParaRPr lang="en-US" sz="2800" i="1" dirty="0"/>
            </a:p>
          </p:txBody>
        </p:sp>
      </p:grpSp>
      <p:sp>
        <p:nvSpPr>
          <p:cNvPr id="3080" name="Text Box 10"/>
          <p:cNvSpPr txBox="1">
            <a:spLocks noChangeArrowheads="1"/>
          </p:cNvSpPr>
          <p:nvPr/>
        </p:nvSpPr>
        <p:spPr bwMode="auto">
          <a:xfrm>
            <a:off x="8966201" y="6477000"/>
            <a:ext cx="1457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FC237-18A8-4A0F-984C-B2852FE9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Derivatives and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5027D77E-6875-7142-A7E5-9045D75ACB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Suppose pixels of the “true” image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are corrupted by additive Gaussian noise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(0,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happens when we compute pixel differences?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5027D77E-6875-7142-A7E5-9045D75ACB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F49AFD-F0C4-4ECA-99AF-FA2A225B7DE9}"/>
                  </a:ext>
                </a:extLst>
              </p:cNvPr>
              <p:cNvSpPr txBox="1"/>
              <p:nvPr/>
            </p:nvSpPr>
            <p:spPr>
              <a:xfrm>
                <a:off x="3128327" y="2967579"/>
                <a:ext cx="5472267" cy="465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)−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5F49AFD-F0C4-4ECA-99AF-FA2A225B7D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327" y="2967579"/>
                <a:ext cx="5472267" cy="465577"/>
              </a:xfrm>
              <a:prstGeom prst="rect">
                <a:avLst/>
              </a:prstGeom>
              <a:blipFill>
                <a:blip r:embed="rId3"/>
                <a:stretch>
                  <a:fillRect l="-2083"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444CC02-69F6-496E-ACE3-781C00A6F864}"/>
                  </a:ext>
                </a:extLst>
              </p:cNvPr>
              <p:cNvSpPr txBox="1"/>
              <p:nvPr/>
            </p:nvSpPr>
            <p:spPr>
              <a:xfrm>
                <a:off x="3781689" y="3596451"/>
                <a:ext cx="4907369" cy="465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  +  </m:t>
                      </m:r>
                      <m:sSub>
                        <m:sSubPr>
                          <m:ctrlPr>
                            <a:rPr lang="en-US" sz="28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444CC02-69F6-496E-ACE3-781C00A6F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689" y="3596451"/>
                <a:ext cx="4907369" cy="465577"/>
              </a:xfrm>
              <a:prstGeom prst="rect">
                <a:avLst/>
              </a:prstGeom>
              <a:blipFill>
                <a:blip r:embed="rId4"/>
                <a:stretch>
                  <a:fillRect l="-1550" t="-2632" r="-258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Left Brace 25">
            <a:extLst>
              <a:ext uri="{FF2B5EF4-FFF2-40B4-BE49-F238E27FC236}">
                <a16:creationId xmlns:a16="http://schemas.microsoft.com/office/drawing/2014/main" id="{BF62796C-7B5B-4135-8DB8-FF02B1372071}"/>
              </a:ext>
            </a:extLst>
          </p:cNvPr>
          <p:cNvSpPr/>
          <p:nvPr/>
        </p:nvSpPr>
        <p:spPr>
          <a:xfrm rot="16200000">
            <a:off x="4883734" y="3405096"/>
            <a:ext cx="279742" cy="1628863"/>
          </a:xfrm>
          <a:prstGeom prst="leftBrace">
            <a:avLst>
              <a:gd name="adj1" fmla="val 167592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C286E4-2DC5-40D7-8792-A3E2A9006DFB}"/>
              </a:ext>
            </a:extLst>
          </p:cNvPr>
          <p:cNvSpPr txBox="1"/>
          <p:nvPr/>
        </p:nvSpPr>
        <p:spPr>
          <a:xfrm>
            <a:off x="4256010" y="4445586"/>
            <a:ext cx="1611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True difference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59E9C277-AF36-4FDD-AEC3-8C63FF076786}"/>
              </a:ext>
            </a:extLst>
          </p:cNvPr>
          <p:cNvSpPr/>
          <p:nvPr/>
        </p:nvSpPr>
        <p:spPr>
          <a:xfrm rot="16200000">
            <a:off x="7429782" y="3355476"/>
            <a:ext cx="304237" cy="1752600"/>
          </a:xfrm>
          <a:prstGeom prst="leftBrace">
            <a:avLst>
              <a:gd name="adj1" fmla="val 167592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A26D92-1C4E-4EB2-93D6-014C98E9FA51}"/>
              </a:ext>
            </a:extLst>
          </p:cNvPr>
          <p:cNvSpPr txBox="1"/>
          <p:nvPr/>
        </p:nvSpPr>
        <p:spPr>
          <a:xfrm>
            <a:off x="5638800" y="4463005"/>
            <a:ext cx="396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Difference of two zero-mean Gaussian random variables (same as sum)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93FEE74-E460-426D-AE7B-B83CE5F9C6C7}"/>
              </a:ext>
            </a:extLst>
          </p:cNvPr>
          <p:cNvGrpSpPr/>
          <p:nvPr/>
        </p:nvGrpSpPr>
        <p:grpSpPr>
          <a:xfrm>
            <a:off x="2467463" y="5725180"/>
            <a:ext cx="7381161" cy="523220"/>
            <a:chOff x="1229439" y="5830683"/>
            <a:chExt cx="7381161" cy="52322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3FFC6A5-9D8D-4F8F-BEDD-B08A59373D2F}"/>
                    </a:ext>
                  </a:extLst>
                </p:cNvPr>
                <p:cNvSpPr txBox="1"/>
                <p:nvPr/>
              </p:nvSpPr>
              <p:spPr>
                <a:xfrm>
                  <a:off x="1229439" y="5855177"/>
                  <a:ext cx="4132798" cy="4742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0,</m:t>
                            </m:r>
                            <m:sSup>
                              <m:sSupPr>
                                <m:ctrlP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→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3FFC6A5-9D8D-4F8F-BEDD-B08A59373D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9439" y="5855177"/>
                  <a:ext cx="4132798" cy="474232"/>
                </a:xfrm>
                <a:prstGeom prst="rect">
                  <a:avLst/>
                </a:prstGeom>
                <a:blipFill>
                  <a:blip r:embed="rId5"/>
                  <a:stretch>
                    <a:fillRect l="-306" r="-612" b="-210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84C0D73-B949-4DFF-B6AE-DF4FCC94E381}"/>
                </a:ext>
              </a:extLst>
            </p:cNvPr>
            <p:cNvSpPr txBox="1"/>
            <p:nvPr/>
          </p:nvSpPr>
          <p:spPr>
            <a:xfrm>
              <a:off x="5394164" y="5830683"/>
              <a:ext cx="32164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Variance doubles!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C0B8F77-7FBD-464E-A0B3-4E0836AF74A2}"/>
              </a:ext>
            </a:extLst>
          </p:cNvPr>
          <p:cNvSpPr txBox="1"/>
          <p:nvPr/>
        </p:nvSpPr>
        <p:spPr>
          <a:xfrm>
            <a:off x="152400" y="6553200"/>
            <a:ext cx="29418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6"/>
              </a:rPr>
              <a:t>D. </a:t>
            </a:r>
            <a:r>
              <a:rPr lang="en-US" sz="1200" dirty="0" err="1">
                <a:hlinkClick r:id="rId6"/>
              </a:rPr>
              <a:t>Fouhey</a:t>
            </a:r>
            <a:r>
              <a:rPr lang="en-US" sz="1200" dirty="0">
                <a:hlinkClick r:id="rId6"/>
              </a:rPr>
              <a:t> and J. Johnson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8140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26" grpId="0" animBg="1"/>
      <p:bldP spid="27" grpId="0"/>
      <p:bldP spid="28" grpId="0" animBg="1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noisy edges: Smooth first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13" name="Rectangle 2"/>
              <p:cNvSpPr>
                <a:spLocks noChangeArrowheads="1"/>
              </p:cNvSpPr>
              <p:nvPr/>
            </p:nvSpPr>
            <p:spPr bwMode="auto">
              <a:xfrm>
                <a:off x="1828800" y="6029326"/>
                <a:ext cx="777240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FontTx/>
                  <a:buChar char="•"/>
                </a:pPr>
                <a:r>
                  <a:rPr lang="en-US" sz="2800" dirty="0"/>
                  <a:t>To find edges, look for peaks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d>
                      <m:d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</m:oMath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411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6029326"/>
                <a:ext cx="7772400" cy="457200"/>
              </a:xfrm>
              <a:prstGeom prst="rect">
                <a:avLst/>
              </a:prstGeom>
              <a:blipFill>
                <a:blip r:embed="rId4"/>
                <a:stretch>
                  <a:fillRect l="-1471" b="-6486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2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9638" y="990600"/>
            <a:ext cx="5313362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Text Box 17"/>
          <p:cNvSpPr txBox="1">
            <a:spLocks noChangeArrowheads="1"/>
          </p:cNvSpPr>
          <p:nvPr/>
        </p:nvSpPr>
        <p:spPr bwMode="auto">
          <a:xfrm>
            <a:off x="3162300" y="1517650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</a:rPr>
              <a:t>f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162300" y="2392364"/>
            <a:ext cx="5600700" cy="1120775"/>
            <a:chOff x="1032" y="1507"/>
            <a:chExt cx="3528" cy="706"/>
          </a:xfrm>
        </p:grpSpPr>
        <p:pic>
          <p:nvPicPr>
            <p:cNvPr id="4111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13" y="1507"/>
              <a:ext cx="3347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2" name="Text Box 18"/>
            <p:cNvSpPr txBox="1">
              <a:spLocks noChangeArrowheads="1"/>
            </p:cNvSpPr>
            <p:nvPr/>
          </p:nvSpPr>
          <p:spPr bwMode="auto">
            <a:xfrm>
              <a:off x="1032" y="1684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latin typeface="Times New Roman" pitchFamily="18" charset="0"/>
                </a:rPr>
                <a:t>g</a:t>
              </a: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816226" y="3530600"/>
            <a:ext cx="5946775" cy="1104900"/>
            <a:chOff x="814" y="2224"/>
            <a:chExt cx="3746" cy="696"/>
          </a:xfrm>
        </p:grpSpPr>
        <p:pic>
          <p:nvPicPr>
            <p:cNvPr id="4109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13" y="2224"/>
              <a:ext cx="3347" cy="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10" name="Text Box 19"/>
            <p:cNvSpPr txBox="1">
              <a:spLocks noChangeArrowheads="1"/>
            </p:cNvSpPr>
            <p:nvPr/>
          </p:nvSpPr>
          <p:spPr bwMode="auto">
            <a:xfrm>
              <a:off x="814" y="2346"/>
              <a:ext cx="45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latin typeface="Times New Roman" pitchFamily="18" charset="0"/>
                </a:rPr>
                <a:t>f * g</a:t>
              </a:r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2438400" y="4635500"/>
            <a:ext cx="6324600" cy="1155700"/>
            <a:chOff x="576" y="2920"/>
            <a:chExt cx="3984" cy="728"/>
          </a:xfrm>
        </p:grpSpPr>
        <p:pic>
          <p:nvPicPr>
            <p:cNvPr id="4108" name="Picture 1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13" y="2920"/>
              <a:ext cx="3347" cy="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4098" name="Object 23"/>
            <p:cNvGraphicFramePr>
              <a:graphicFrameLocks noChangeAspect="1"/>
            </p:cNvGraphicFramePr>
            <p:nvPr/>
          </p:nvGraphicFramePr>
          <p:xfrm>
            <a:off x="576" y="3008"/>
            <a:ext cx="636" cy="4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60240" imgH="393480" progId="Equation.3">
                    <p:embed/>
                  </p:oleObj>
                </mc:Choice>
                <mc:Fallback>
                  <p:oleObj name="Equation" r:id="rId9" imgW="660240" imgH="393480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3008"/>
                          <a:ext cx="636" cy="4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107" name="Text Box 26"/>
          <p:cNvSpPr txBox="1">
            <a:spLocks noChangeArrowheads="1"/>
          </p:cNvSpPr>
          <p:nvPr/>
        </p:nvSpPr>
        <p:spPr bwMode="auto">
          <a:xfrm>
            <a:off x="9134476" y="6477000"/>
            <a:ext cx="1457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S. Seitz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noisy edges: Smooth first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41545D8-E5F0-3E4C-90B1-1CDAA735FA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denote the derivative filter, e.g.,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[−1 0 1]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41545D8-E5F0-3E4C-90B1-1CDAA735FA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2DEDC4-E331-3746-BBD9-E625D0A905FD}"/>
                  </a:ext>
                </a:extLst>
              </p:cNvPr>
              <p:cNvSpPr txBox="1"/>
              <p:nvPr/>
            </p:nvSpPr>
            <p:spPr>
              <a:xfrm>
                <a:off x="2743200" y="1810512"/>
                <a:ext cx="3911840" cy="935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72DEDC4-E331-3746-BBD9-E625D0A90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1810512"/>
                <a:ext cx="3911840" cy="935000"/>
              </a:xfrm>
              <a:prstGeom prst="rect">
                <a:avLst/>
              </a:prstGeom>
              <a:blipFill>
                <a:blip r:embed="rId4"/>
                <a:stretch>
                  <a:fillRect l="-1948" t="-1351" r="-1299" b="-13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4923F51-B123-BE43-930B-E5D92369D92E}"/>
                  </a:ext>
                </a:extLst>
              </p:cNvPr>
              <p:cNvSpPr/>
              <p:nvPr/>
            </p:nvSpPr>
            <p:spPr>
              <a:xfrm>
                <a:off x="4495800" y="2946812"/>
                <a:ext cx="4516686" cy="10273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32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32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4923F51-B123-BE43-930B-E5D92369D9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946812"/>
                <a:ext cx="4516686" cy="1027333"/>
              </a:xfrm>
              <a:prstGeom prst="rect">
                <a:avLst/>
              </a:prstGeom>
              <a:blipFill>
                <a:blip r:embed="rId5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423100-0F61-4D45-B169-43A310074A59}"/>
              </a:ext>
            </a:extLst>
          </p:cNvPr>
          <p:cNvCxnSpPr/>
          <p:nvPr/>
        </p:nvCxnSpPr>
        <p:spPr bwMode="auto">
          <a:xfrm flipV="1">
            <a:off x="8382000" y="4114800"/>
            <a:ext cx="0" cy="1066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14B4FA0-C82A-F841-99F0-62DAEAA24C10}"/>
              </a:ext>
            </a:extLst>
          </p:cNvPr>
          <p:cNvSpPr txBox="1"/>
          <p:nvPr/>
        </p:nvSpPr>
        <p:spPr>
          <a:xfrm>
            <a:off x="6705600" y="5242454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Derivative of Gaussian  filter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CFE277-9925-3146-929E-54C54957A22A}"/>
              </a:ext>
            </a:extLst>
          </p:cNvPr>
          <p:cNvSpPr/>
          <p:nvPr/>
        </p:nvSpPr>
        <p:spPr bwMode="auto">
          <a:xfrm>
            <a:off x="8001000" y="2946812"/>
            <a:ext cx="838200" cy="1107134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1949750-1584-7842-9A7A-50D92EA47B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5187696"/>
            <a:ext cx="746845" cy="73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4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with derivative of Gaussian</a:t>
            </a:r>
          </a:p>
        </p:txBody>
      </p:sp>
      <p:grpSp>
        <p:nvGrpSpPr>
          <p:cNvPr id="5128" name="Group 7"/>
          <p:cNvGrpSpPr>
            <a:grpSpLocks/>
          </p:cNvGrpSpPr>
          <p:nvPr/>
        </p:nvGrpSpPr>
        <p:grpSpPr bwMode="auto">
          <a:xfrm>
            <a:off x="2819400" y="1752600"/>
            <a:ext cx="6096000" cy="3810000"/>
            <a:chOff x="720" y="1317"/>
            <a:chExt cx="4474" cy="2907"/>
          </a:xfrm>
        </p:grpSpPr>
        <p:graphicFrame>
          <p:nvGraphicFramePr>
            <p:cNvPr id="5123" name="Object 8"/>
            <p:cNvGraphicFramePr>
              <a:graphicFrameLocks noChangeAspect="1"/>
            </p:cNvGraphicFramePr>
            <p:nvPr/>
          </p:nvGraphicFramePr>
          <p:xfrm>
            <a:off x="1595" y="1317"/>
            <a:ext cx="3599" cy="2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3" imgW="6001588" imgH="4847619" progId="">
                    <p:embed/>
                  </p:oleObj>
                </mc:Choice>
                <mc:Fallback>
                  <p:oleObj name="Photo Editor Photo" r:id="rId3" imgW="6001588" imgH="4847619" progId="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5" y="1317"/>
                          <a:ext cx="3599" cy="29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4" name="Object 9"/>
            <p:cNvGraphicFramePr>
              <a:graphicFrameLocks noChangeAspect="1"/>
            </p:cNvGraphicFramePr>
            <p:nvPr/>
          </p:nvGraphicFramePr>
          <p:xfrm>
            <a:off x="720" y="3408"/>
            <a:ext cx="720" cy="5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58720" imgH="393480" progId="Equation.3">
                    <p:embed/>
                  </p:oleObj>
                </mc:Choice>
                <mc:Fallback>
                  <p:oleObj name="Equation" r:id="rId5" imgW="558720" imgH="39348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0" y="3408"/>
                          <a:ext cx="720" cy="5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1079" y="1680"/>
              <a:ext cx="197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>
                  <a:latin typeface="Times New Roman" pitchFamily="18" charset="0"/>
                </a:rPr>
                <a:t>f</a:t>
              </a:r>
            </a:p>
          </p:txBody>
        </p:sp>
        <p:graphicFrame>
          <p:nvGraphicFramePr>
            <p:cNvPr id="5125" name="Object 11"/>
            <p:cNvGraphicFramePr>
              <a:graphicFrameLocks noChangeAspect="1"/>
            </p:cNvGraphicFramePr>
            <p:nvPr/>
          </p:nvGraphicFramePr>
          <p:xfrm>
            <a:off x="997" y="2496"/>
            <a:ext cx="443" cy="5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30120" imgH="393480" progId="Equation.3">
                    <p:embed/>
                  </p:oleObj>
                </mc:Choice>
                <mc:Fallback>
                  <p:oleObj name="Equation" r:id="rId7" imgW="330120" imgH="39348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97" y="2496"/>
                          <a:ext cx="443" cy="5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29" name="Text Box 12"/>
          <p:cNvSpPr txBox="1">
            <a:spLocks noChangeArrowheads="1"/>
          </p:cNvSpPr>
          <p:nvPr/>
        </p:nvSpPr>
        <p:spPr bwMode="auto">
          <a:xfrm>
            <a:off x="9134476" y="6477000"/>
            <a:ext cx="1457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S. Seitz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6DD6-0BAE-5E45-B8A7-3300EA8C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448EA-733B-BD44-986A-2A3C51DA0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Motivating edge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 gradients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Derivative of Gaussian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361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Derivative of Gaussian filters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411480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4114800"/>
            <a:ext cx="1752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3200" y="1006475"/>
            <a:ext cx="342900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1" y="990601"/>
            <a:ext cx="3363913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344" name="Text Box 8"/>
              <p:cNvSpPr txBox="1">
                <a:spLocks noChangeArrowheads="1"/>
              </p:cNvSpPr>
              <p:nvPr/>
            </p:nvSpPr>
            <p:spPr bwMode="auto">
              <a:xfrm>
                <a:off x="3641726" y="3544888"/>
                <a:ext cx="162544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-direction</a:t>
                </a:r>
              </a:p>
            </p:txBody>
          </p:sp>
        </mc:Choice>
        <mc:Fallback xmlns="">
          <p:sp>
            <p:nvSpPr>
              <p:cNvPr id="14344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41726" y="3544888"/>
                <a:ext cx="1625445" cy="461665"/>
              </a:xfrm>
              <a:prstGeom prst="rect">
                <a:avLst/>
              </a:prstGeom>
              <a:blipFill>
                <a:blip r:embed="rId7"/>
                <a:stretch>
                  <a:fillRect t="-8108" r="-3876" b="-2702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45" name="Text Box 9"/>
              <p:cNvSpPr txBox="1">
                <a:spLocks noChangeArrowheads="1"/>
              </p:cNvSpPr>
              <p:nvPr/>
            </p:nvSpPr>
            <p:spPr bwMode="auto">
              <a:xfrm>
                <a:off x="7094538" y="3505200"/>
                <a:ext cx="162942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-direction</a:t>
                </a:r>
              </a:p>
            </p:txBody>
          </p:sp>
        </mc:Choice>
        <mc:Fallback xmlns="">
          <p:sp>
            <p:nvSpPr>
              <p:cNvPr id="14345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94538" y="3505200"/>
                <a:ext cx="1629420" cy="461665"/>
              </a:xfrm>
              <a:prstGeom prst="rect">
                <a:avLst/>
              </a:prstGeom>
              <a:blipFill>
                <a:blip r:embed="rId8"/>
                <a:stretch>
                  <a:fillRect l="-775" t="-11111" r="-4651" b="-2777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943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143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91AE-013D-4D11-94A8-A7979C821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Separability of the Gaussian filter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961900-41E0-494A-BDDF-8396F60680F1}"/>
              </a:ext>
            </a:extLst>
          </p:cNvPr>
          <p:cNvGrpSpPr/>
          <p:nvPr/>
        </p:nvGrpSpPr>
        <p:grpSpPr>
          <a:xfrm>
            <a:off x="6140377" y="2971800"/>
            <a:ext cx="4756223" cy="3429000"/>
            <a:chOff x="628650" y="3327221"/>
            <a:chExt cx="4756223" cy="3429000"/>
          </a:xfrm>
        </p:grpSpPr>
        <p:pic>
          <p:nvPicPr>
            <p:cNvPr id="12" name="Content Placeholder 10">
              <a:extLst>
                <a:ext uri="{FF2B5EF4-FFF2-40B4-BE49-F238E27FC236}">
                  <a16:creationId xmlns:a16="http://schemas.microsoft.com/office/drawing/2014/main" id="{335AEB25-5F53-4F02-9288-F78A48945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650" y="3327221"/>
              <a:ext cx="263769" cy="3429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9981936-5538-44A9-9D57-CAC586BC8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873" y="4909837"/>
              <a:ext cx="3429000" cy="26376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A41DFF-1076-4848-9390-671494191562}"/>
                </a:ext>
              </a:extLst>
            </p:cNvPr>
            <p:cNvSpPr txBox="1"/>
            <p:nvPr/>
          </p:nvSpPr>
          <p:spPr>
            <a:xfrm>
              <a:off x="1072158" y="4587109"/>
              <a:ext cx="57891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200" dirty="0">
                  <a:latin typeface="+mj-lt"/>
                  <a:cs typeface="Times New Roman" panose="02020603050405020304" pitchFamily="18" charset="0"/>
                </a:rPr>
                <a:t>⁎</a:t>
              </a:r>
              <a:endParaRPr lang="en-US" sz="4200" dirty="0">
                <a:latin typeface="+mj-lt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2810FBF-F393-4D4E-A832-9C841F6B4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971800"/>
            <a:ext cx="3429000" cy="3429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EF776B-4163-EF40-8153-AB15A14A4B2A}"/>
                  </a:ext>
                </a:extLst>
              </p:cNvPr>
              <p:cNvSpPr/>
              <p:nvPr/>
            </p:nvSpPr>
            <p:spPr>
              <a:xfrm>
                <a:off x="3386024" y="1040059"/>
                <a:ext cx="5580054" cy="17670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f>
                            <m:fPr>
                              <m:ctrlPr>
                                <a:rPr lang="en-US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rad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EF776B-4163-EF40-8153-AB15A14A4B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6024" y="1040059"/>
                <a:ext cx="5580054" cy="17670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DADD640-E0A4-674A-9643-F3F18190DEB6}"/>
              </a:ext>
            </a:extLst>
          </p:cNvPr>
          <p:cNvSpPr txBox="1"/>
          <p:nvPr/>
        </p:nvSpPr>
        <p:spPr>
          <a:xfrm>
            <a:off x="5059885" y="4316968"/>
            <a:ext cx="578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latin typeface="+mj-lt"/>
                <a:cs typeface="Times New Roman" panose="02020603050405020304" pitchFamily="18" charset="0"/>
              </a:rPr>
              <a:t>=</a:t>
            </a:r>
            <a:endParaRPr lang="en-US" sz="42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197123-70B1-4345-AB6F-220ACBF5C1CF}"/>
              </a:ext>
            </a:extLst>
          </p:cNvPr>
          <p:cNvSpPr txBox="1"/>
          <p:nvPr/>
        </p:nvSpPr>
        <p:spPr>
          <a:xfrm>
            <a:off x="152400" y="6553200"/>
            <a:ext cx="2985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Adapted from </a:t>
            </a:r>
            <a:r>
              <a:rPr lang="en-US" sz="1200" dirty="0">
                <a:hlinkClick r:id="rId6"/>
              </a:rPr>
              <a:t>D. </a:t>
            </a:r>
            <a:r>
              <a:rPr lang="en-US" sz="1200" dirty="0" err="1">
                <a:hlinkClick r:id="rId6"/>
              </a:rPr>
              <a:t>Fouhey</a:t>
            </a:r>
            <a:r>
              <a:rPr lang="en-US" sz="1200" dirty="0">
                <a:hlinkClick r:id="rId6"/>
              </a:rPr>
              <a:t> and J. Johnson</a:t>
            </a:r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DA8106-FF70-7646-8EA0-7DCFA96B5E3F}"/>
              </a:ext>
            </a:extLst>
          </p:cNvPr>
          <p:cNvSpPr txBox="1"/>
          <p:nvPr/>
        </p:nvSpPr>
        <p:spPr>
          <a:xfrm>
            <a:off x="7391400" y="5127726"/>
            <a:ext cx="388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matrix multiplication (outer product) and full convolution are the same in this special case</a:t>
            </a:r>
          </a:p>
        </p:txBody>
      </p:sp>
    </p:spTree>
    <p:extLst>
      <p:ext uri="{BB962C8B-B14F-4D97-AF65-F5344CB8AC3E}">
        <p14:creationId xmlns:p14="http://schemas.microsoft.com/office/powerpoint/2010/main" val="259772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91AE-013D-4D11-94A8-A7979C821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Derivative of Gaussian filters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EF776B-4163-EF40-8153-AB15A14A4B2A}"/>
                  </a:ext>
                </a:extLst>
              </p:cNvPr>
              <p:cNvSpPr/>
              <p:nvPr/>
            </p:nvSpPr>
            <p:spPr>
              <a:xfrm>
                <a:off x="1600200" y="1724372"/>
                <a:ext cx="8760148" cy="9296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AEF776B-4163-EF40-8153-AB15A14A4B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724372"/>
                <a:ext cx="8760148" cy="9296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9A7AC49-7A26-A742-BFCD-9CEB6C919388}"/>
              </a:ext>
            </a:extLst>
          </p:cNvPr>
          <p:cNvSpPr txBox="1"/>
          <p:nvPr/>
        </p:nvSpPr>
        <p:spPr>
          <a:xfrm>
            <a:off x="842579" y="990600"/>
            <a:ext cx="4589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(Unnormalized) 2D Gaussian: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2965A7-FEC2-974A-8B88-CD7442FA17D5}"/>
              </a:ext>
            </a:extLst>
          </p:cNvPr>
          <p:cNvSpPr txBox="1"/>
          <p:nvPr/>
        </p:nvSpPr>
        <p:spPr>
          <a:xfrm>
            <a:off x="842579" y="2853034"/>
            <a:ext cx="5668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(Unnormalized) Gaussian derivatives: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9A0D6FE-F4A4-DE46-9135-FAF945C02CDD}"/>
                  </a:ext>
                </a:extLst>
              </p:cNvPr>
              <p:cNvSpPr/>
              <p:nvPr/>
            </p:nvSpPr>
            <p:spPr>
              <a:xfrm>
                <a:off x="2147047" y="3444183"/>
                <a:ext cx="7715134" cy="9296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9A0D6FE-F4A4-DE46-9135-FAF945C02C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047" y="3444183"/>
                <a:ext cx="7715134" cy="9296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0D6ABCF-EF95-6143-B20D-D08E5C56D9A6}"/>
                  </a:ext>
                </a:extLst>
              </p:cNvPr>
              <p:cNvSpPr/>
              <p:nvPr/>
            </p:nvSpPr>
            <p:spPr>
              <a:xfrm>
                <a:off x="2133600" y="4785322"/>
                <a:ext cx="7715134" cy="9296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unc>
                        <m:func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r>
                            <m:rPr>
                              <m:sty m:val="p"/>
                            </m:rPr>
                            <a:rPr lang="en-US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⁡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0D6ABCF-EF95-6143-B20D-D08E5C56D9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4785322"/>
                <a:ext cx="7715134" cy="929678"/>
              </a:xfrm>
              <a:prstGeom prst="rect">
                <a:avLst/>
              </a:prstGeom>
              <a:blipFill>
                <a:blip r:embed="rId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7CFC221F-F04D-764E-85A4-249C7F7369B5}"/>
              </a:ext>
            </a:extLst>
          </p:cNvPr>
          <p:cNvSpPr txBox="1"/>
          <p:nvPr/>
        </p:nvSpPr>
        <p:spPr>
          <a:xfrm>
            <a:off x="842579" y="5970289"/>
            <a:ext cx="10435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These are products of a 1D Gaussian in one direction and 1D derivative of Gaussian in the other direction!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8F77D4F-5C68-3E6F-8A6D-CFE3F5B0B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4401" y="3429000"/>
            <a:ext cx="914399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F94F43C-4BD0-2376-894E-1D13AE29F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34401" y="4760490"/>
            <a:ext cx="914399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572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BC3F5-8B32-1643-AE11-838F4EB2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 of Gaussian: Frequency domain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AA5770-E6BA-3E40-AA44-180A975681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Fourier transform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𝑢𝐹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 a 1D Gaussian with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so we have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𝑢𝑔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This is minus the derivative of Gaussian on the imaginary axis:</a:t>
                </a: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AA5770-E6BA-3E40-AA44-180A975681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8497F4F-A144-2C4F-B84E-1C8509DAAA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2222"/>
          <a:stretch/>
        </p:blipFill>
        <p:spPr>
          <a:xfrm>
            <a:off x="2590800" y="4114800"/>
            <a:ext cx="6578859" cy="27432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F54FF6-AC54-6D47-A537-6653F89987AC}"/>
              </a:ext>
            </a:extLst>
          </p:cNvPr>
          <p:cNvSpPr/>
          <p:nvPr/>
        </p:nvSpPr>
        <p:spPr bwMode="auto">
          <a:xfrm>
            <a:off x="2743200" y="6629400"/>
            <a:ext cx="685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C38804-FFA8-E147-90CA-FB212F664895}"/>
              </a:ext>
            </a:extLst>
          </p:cNvPr>
          <p:cNvSpPr/>
          <p:nvPr/>
        </p:nvSpPr>
        <p:spPr bwMode="auto">
          <a:xfrm>
            <a:off x="6705600" y="6629400"/>
            <a:ext cx="685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58B9D3-0BD5-6F43-B811-588B3A665DA3}"/>
              </a:ext>
            </a:extLst>
          </p:cNvPr>
          <p:cNvSpPr/>
          <p:nvPr/>
        </p:nvSpPr>
        <p:spPr bwMode="auto">
          <a:xfrm>
            <a:off x="6172200" y="5638800"/>
            <a:ext cx="2743200" cy="1143000"/>
          </a:xfrm>
          <a:prstGeom prst="roundRect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6B05C7-31BB-B047-ACF5-B7DD042B9EB9}"/>
              </a:ext>
            </a:extLst>
          </p:cNvPr>
          <p:cNvSpPr txBox="1"/>
          <p:nvPr/>
        </p:nvSpPr>
        <p:spPr>
          <a:xfrm>
            <a:off x="10816242" y="6474023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/>
              </a:rPr>
              <a:t>Image source</a:t>
            </a: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4EE9C7-EA54-4B4D-8961-AD0F60507CBA}"/>
              </a:ext>
            </a:extLst>
          </p:cNvPr>
          <p:cNvSpPr txBox="1"/>
          <p:nvPr/>
        </p:nvSpPr>
        <p:spPr>
          <a:xfrm>
            <a:off x="8955342" y="5770230"/>
            <a:ext cx="2250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(should be flipped upside down)</a:t>
            </a:r>
          </a:p>
        </p:txBody>
      </p:sp>
    </p:spTree>
    <p:extLst>
      <p:ext uri="{BB962C8B-B14F-4D97-AF65-F5344CB8AC3E}">
        <p14:creationId xmlns:p14="http://schemas.microsoft.com/office/powerpoint/2010/main" val="260523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BC3F5-8B32-1643-AE11-838F4EB2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 of Gaussian: Frequency domain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AA5770-E6BA-3E40-AA44-180A975681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Fourier transform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then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𝑢𝐹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 a 1D Gaussian with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so we have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ℱ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𝑢𝑔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magnitude spectrum looks like this:</a:t>
                </a: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AA5770-E6BA-3E40-AA44-180A975681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66C38804-FFA8-E147-90CA-FB212F664895}"/>
              </a:ext>
            </a:extLst>
          </p:cNvPr>
          <p:cNvSpPr/>
          <p:nvPr/>
        </p:nvSpPr>
        <p:spPr bwMode="auto">
          <a:xfrm>
            <a:off x="6705600" y="6629400"/>
            <a:ext cx="6858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D031FC-A3DB-724C-86AE-00F75F7AF0A8}"/>
              </a:ext>
            </a:extLst>
          </p:cNvPr>
          <p:cNvSpPr txBox="1"/>
          <p:nvPr/>
        </p:nvSpPr>
        <p:spPr>
          <a:xfrm>
            <a:off x="7756669" y="5034948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Functions as a </a:t>
            </a:r>
            <a:r>
              <a:rPr lang="en-US" i="1" dirty="0"/>
              <a:t>band-pass filter</a:t>
            </a:r>
            <a:r>
              <a:rPr lang="en-US" dirty="0"/>
              <a:t>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10C162-1AE2-9543-ABDD-D17F10D316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0"/>
          <a:stretch/>
        </p:blipFill>
        <p:spPr>
          <a:xfrm>
            <a:off x="4615721" y="4317877"/>
            <a:ext cx="2960557" cy="231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1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detection in frequency domain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2" t="48070" r="63042" b="15007"/>
          <a:stretch/>
        </p:blipFill>
        <p:spPr bwMode="auto">
          <a:xfrm>
            <a:off x="5657193" y="2304392"/>
            <a:ext cx="896007" cy="89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3" t="54337" r="24097" b="20546"/>
          <a:stretch/>
        </p:blipFill>
        <p:spPr bwMode="auto">
          <a:xfrm>
            <a:off x="4405285" y="4206601"/>
            <a:ext cx="3416155" cy="227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9" t="61181" r="45895" b="7160"/>
          <a:stretch/>
        </p:blipFill>
        <p:spPr bwMode="auto">
          <a:xfrm>
            <a:off x="8001000" y="1526365"/>
            <a:ext cx="3421119" cy="2362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9" t="62959" r="15566" b="9926"/>
          <a:stretch/>
        </p:blipFill>
        <p:spPr bwMode="auto">
          <a:xfrm>
            <a:off x="8001000" y="4177113"/>
            <a:ext cx="3416155" cy="229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2" t="19250" r="10150" b="48880"/>
          <a:stretch/>
        </p:blipFill>
        <p:spPr bwMode="auto">
          <a:xfrm>
            <a:off x="838201" y="4196254"/>
            <a:ext cx="3339664" cy="2280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9" t="19860" r="45981" b="50086"/>
          <a:stretch/>
        </p:blipFill>
        <p:spPr bwMode="auto">
          <a:xfrm>
            <a:off x="838200" y="1526365"/>
            <a:ext cx="3339663" cy="236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9A11E7-ADF2-C2CE-73DA-BB4E3C90CD18}"/>
              </a:ext>
            </a:extLst>
          </p:cNvPr>
          <p:cNvSpPr txBox="1"/>
          <p:nvPr/>
        </p:nvSpPr>
        <p:spPr>
          <a:xfrm>
            <a:off x="1931130" y="990600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C0FBFE-DC81-5B2A-9ACF-627BEC7EBFF1}"/>
              </a:ext>
            </a:extLst>
          </p:cNvPr>
          <p:cNvSpPr txBox="1"/>
          <p:nvPr/>
        </p:nvSpPr>
        <p:spPr>
          <a:xfrm>
            <a:off x="5684051" y="989550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19D599-2E94-C5FE-51C4-F3D505544F53}"/>
              </a:ext>
            </a:extLst>
          </p:cNvPr>
          <p:cNvSpPr txBox="1"/>
          <p:nvPr/>
        </p:nvSpPr>
        <p:spPr>
          <a:xfrm>
            <a:off x="8686800" y="914400"/>
            <a:ext cx="213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Filtered image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8F0BBE0A-9AF6-2D8D-AC3C-524AAB02D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7685" y="6477000"/>
            <a:ext cx="15985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Source: D. </a:t>
            </a:r>
            <a:r>
              <a:rPr lang="en-US" sz="1400" dirty="0" err="1"/>
              <a:t>Hoiem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803FFD-587E-524C-B1E9-B88C1178B7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Using Gaussian derivatives with different values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finds structures at different scales or frequencies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803FFD-587E-524C-B1E9-B88C1178B7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7988" y="2289175"/>
            <a:ext cx="297021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9788" y="2289175"/>
            <a:ext cx="297021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1588" y="2289175"/>
            <a:ext cx="297021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366" name="Text Box 6"/>
              <p:cNvSpPr txBox="1">
                <a:spLocks noChangeArrowheads="1"/>
              </p:cNvSpPr>
              <p:nvPr/>
            </p:nvSpPr>
            <p:spPr bwMode="auto">
              <a:xfrm>
                <a:off x="2707044" y="5638800"/>
                <a:ext cx="102675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5366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7044" y="5638800"/>
                <a:ext cx="102675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9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Derivative of Gaussian: Scale</a:t>
            </a:r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8866188" y="6477000"/>
            <a:ext cx="1662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/>
              <a:t>Source: D. Forsyth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6">
                <a:extLst>
                  <a:ext uri="{FF2B5EF4-FFF2-40B4-BE49-F238E27FC236}">
                    <a16:creationId xmlns:a16="http://schemas.microsoft.com/office/drawing/2014/main" id="{C9E3D34E-B843-C544-8EE5-71731891F8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61203" y="5632103"/>
                <a:ext cx="102675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3" name="Text Box 6">
                <a:extLst>
                  <a:ext uri="{FF2B5EF4-FFF2-40B4-BE49-F238E27FC236}">
                    <a16:creationId xmlns:a16="http://schemas.microsoft.com/office/drawing/2014/main" id="{C9E3D34E-B843-C544-8EE5-71731891F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61203" y="5632103"/>
                <a:ext cx="102675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6">
                <a:extLst>
                  <a:ext uri="{FF2B5EF4-FFF2-40B4-BE49-F238E27FC236}">
                    <a16:creationId xmlns:a16="http://schemas.microsoft.com/office/drawing/2014/main" id="{0525C638-1965-994A-B2A9-DF4891A64A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63000" y="5632102"/>
                <a:ext cx="102675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4" name="Text Box 6">
                <a:extLst>
                  <a:ext uri="{FF2B5EF4-FFF2-40B4-BE49-F238E27FC236}">
                    <a16:creationId xmlns:a16="http://schemas.microsoft.com/office/drawing/2014/main" id="{0525C638-1965-994A-B2A9-DF4891A64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63000" y="5632102"/>
                <a:ext cx="102675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Summing up: Types of 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dirty="0"/>
              <a:t>Smoothing filters</a:t>
            </a:r>
          </a:p>
          <a:p>
            <a:pPr lvl="1" eaLnBrk="1" hangingPunct="1"/>
            <a:r>
              <a:rPr lang="en-US" sz="2400" dirty="0"/>
              <a:t>Gaussian: remove “high-frequency” components; </a:t>
            </a:r>
            <a:br>
              <a:rPr lang="en-US" sz="2400" dirty="0"/>
            </a:br>
            <a:r>
              <a:rPr lang="en-US" sz="2400" dirty="0"/>
              <a:t>“low-pass” filter</a:t>
            </a:r>
          </a:p>
          <a:p>
            <a:pPr lvl="1" eaLnBrk="1" hangingPunct="1"/>
            <a:r>
              <a:rPr lang="en-US" sz="2400" dirty="0"/>
              <a:t>Can the values of a smoothing filter be negative?</a:t>
            </a:r>
          </a:p>
          <a:p>
            <a:pPr lvl="1" eaLnBrk="1" hangingPunct="1"/>
            <a:r>
              <a:rPr lang="en-US" sz="2400" dirty="0"/>
              <a:t>What should the values sum to?</a:t>
            </a:r>
          </a:p>
          <a:p>
            <a:pPr lvl="2" eaLnBrk="1" hangingPunct="1"/>
            <a:r>
              <a:rPr lang="en-US" sz="2400" b="1" dirty="0"/>
              <a:t>One:</a:t>
            </a:r>
            <a:r>
              <a:rPr lang="en-US" sz="2400" dirty="0"/>
              <a:t> constant regions are not affected by the filter</a:t>
            </a:r>
          </a:p>
          <a:p>
            <a:pPr eaLnBrk="1" hangingPunct="1">
              <a:buFontTx/>
              <a:buNone/>
            </a:pPr>
            <a:br>
              <a:rPr lang="en-US" sz="800" dirty="0"/>
            </a:br>
            <a:endParaRPr lang="en-US" sz="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dirty="0"/>
              <a:t>Derivative filters</a:t>
            </a:r>
          </a:p>
          <a:p>
            <a:pPr lvl="1" eaLnBrk="1" hangingPunct="1"/>
            <a:r>
              <a:rPr lang="en-US" sz="2400" dirty="0"/>
              <a:t>Derivatives of Gaussian: compute smoothed </a:t>
            </a:r>
            <a:br>
              <a:rPr lang="en-US" sz="2400" dirty="0"/>
            </a:br>
            <a:r>
              <a:rPr lang="en-US" sz="2400" dirty="0"/>
              <a:t>differences; “band-pass” filters</a:t>
            </a:r>
          </a:p>
          <a:p>
            <a:pPr lvl="1" eaLnBrk="1" hangingPunct="1"/>
            <a:r>
              <a:rPr lang="en-US" sz="2400" dirty="0"/>
              <a:t>Can the values of a derivative filter be negative?</a:t>
            </a:r>
          </a:p>
          <a:p>
            <a:pPr lvl="1" eaLnBrk="1" hangingPunct="1"/>
            <a:r>
              <a:rPr lang="en-US" sz="2400" dirty="0"/>
              <a:t>What should the values sum to? </a:t>
            </a:r>
            <a:endParaRPr lang="en-US" sz="2400" dirty="0">
              <a:sym typeface="Wingdings" pitchFamily="2" charset="2"/>
            </a:endParaRPr>
          </a:p>
          <a:p>
            <a:pPr lvl="2" eaLnBrk="1" hangingPunct="1"/>
            <a:r>
              <a:rPr lang="en-US" sz="2400" b="1" dirty="0">
                <a:sym typeface="Wingdings" pitchFamily="2" charset="2"/>
              </a:rPr>
              <a:t>Zero:</a:t>
            </a:r>
            <a:r>
              <a:rPr lang="en-US" sz="2400" dirty="0">
                <a:sym typeface="Wingdings" pitchFamily="2" charset="2"/>
              </a:rPr>
              <a:t> n</a:t>
            </a:r>
            <a:r>
              <a:rPr lang="en-US" sz="2400" dirty="0"/>
              <a:t>o response in constant regions</a:t>
            </a:r>
          </a:p>
          <a:p>
            <a:pPr lvl="1" eaLnBrk="1" hangingPunct="1">
              <a:buFontTx/>
              <a:buNone/>
            </a:pPr>
            <a:endParaRPr lang="en-US" sz="2400" dirty="0"/>
          </a:p>
          <a:p>
            <a:pPr lvl="1" eaLnBrk="1" hangingPunct="1"/>
            <a:endParaRPr lang="en-US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45980" y="157734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67800" y="43434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9400" y="43434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6DD6-0BAE-5E45-B8A7-3300EA8C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detection: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448EA-733B-BD44-986A-2A3C51DA0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Motivating edge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 gradients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Derivative of Gaussian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Canny edge detector</a:t>
            </a:r>
          </a:p>
        </p:txBody>
      </p:sp>
    </p:spTree>
    <p:extLst>
      <p:ext uri="{BB962C8B-B14F-4D97-AF65-F5344CB8AC3E}">
        <p14:creationId xmlns:p14="http://schemas.microsoft.com/office/powerpoint/2010/main" val="237134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Building an edge detector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33600" y="5794188"/>
            <a:ext cx="3641888" cy="476388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2400" dirty="0"/>
              <a:t>original image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5955731" y="5794188"/>
            <a:ext cx="3641888" cy="4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+mn-cs"/>
              </a:rPr>
              <a:t>final output</a:t>
            </a:r>
          </a:p>
        </p:txBody>
      </p:sp>
      <p:pic>
        <p:nvPicPr>
          <p:cNvPr id="3" name="Picture 2" descr="A picture containing tree, outdoor, building, white&#10;&#10;Description automatically generated">
            <a:extLst>
              <a:ext uri="{FF2B5EF4-FFF2-40B4-BE49-F238E27FC236}">
                <a16:creationId xmlns:a16="http://schemas.microsoft.com/office/drawing/2014/main" id="{18789376-2CFC-F646-AE20-DAEAD953D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084014"/>
            <a:ext cx="3641888" cy="4710175"/>
          </a:xfrm>
          <a:prstGeom prst="rect">
            <a:avLst/>
          </a:prstGeom>
        </p:spPr>
      </p:pic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E39098E2-793C-D340-AA0B-626BB8005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190" y="1084014"/>
            <a:ext cx="3641888" cy="47101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703E18-279F-7B4B-AE13-229E563D3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324600"/>
            <a:ext cx="9753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800" dirty="0"/>
              <a:t>J. Canny. </a:t>
            </a:r>
            <a:r>
              <a:rPr lang="en-US" sz="1800" dirty="0">
                <a:hlinkClick r:id="rId5"/>
              </a:rPr>
              <a:t>A Computational Approach To Edge Detection</a:t>
            </a:r>
            <a:r>
              <a:rPr lang="en-US" sz="1800"/>
              <a:t>. PAMI </a:t>
            </a:r>
            <a:r>
              <a:rPr lang="en-US" sz="1800" dirty="0"/>
              <a:t>1986 </a:t>
            </a:r>
          </a:p>
        </p:txBody>
      </p:sp>
    </p:spTree>
    <p:extLst>
      <p:ext uri="{BB962C8B-B14F-4D97-AF65-F5344CB8AC3E}">
        <p14:creationId xmlns:p14="http://schemas.microsoft.com/office/powerpoint/2010/main" val="612564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 edge detector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93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Compute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derivative images </a:t>
                </a:r>
              </a:p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Find magnitude and orientation of the gradient</a:t>
                </a:r>
              </a:p>
            </p:txBody>
          </p:sp>
        </mc:Choice>
        <mc:Fallback xmlns="">
          <p:sp>
            <p:nvSpPr>
              <p:cNvPr id="1249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8" t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text, crowd&#10;&#10;Description automatically generated">
            <a:extLst>
              <a:ext uri="{FF2B5EF4-FFF2-40B4-BE49-F238E27FC236}">
                <a16:creationId xmlns:a16="http://schemas.microsoft.com/office/drawing/2014/main" id="{559F7CAD-C479-7545-97DF-2C0D0972F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948530"/>
            <a:ext cx="3281114" cy="4223670"/>
          </a:xfrm>
          <a:prstGeom prst="rect">
            <a:avLst/>
          </a:prstGeom>
        </p:spPr>
      </p:pic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32C39346-8007-C240-89AB-7D18CDA9B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2067848"/>
            <a:ext cx="848018" cy="848018"/>
          </a:xfrm>
          <a:prstGeom prst="rect">
            <a:avLst/>
          </a:prstGeom>
        </p:spPr>
      </p:pic>
      <p:pic>
        <p:nvPicPr>
          <p:cNvPr id="9" name="Picture 8" descr="A picture containing text, outdoor, building, black&#10;&#10;Description automatically generated">
            <a:extLst>
              <a:ext uri="{FF2B5EF4-FFF2-40B4-BE49-F238E27FC236}">
                <a16:creationId xmlns:a16="http://schemas.microsoft.com/office/drawing/2014/main" id="{85E4C1BB-A549-7741-A0F3-129A83DA8E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86" y="1985552"/>
            <a:ext cx="3174182" cy="41052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11E3C21-34EB-0645-984A-413DD0C6A7F3}"/>
              </a:ext>
            </a:extLst>
          </p:cNvPr>
          <p:cNvSpPr txBox="1"/>
          <p:nvPr/>
        </p:nvSpPr>
        <p:spPr>
          <a:xfrm>
            <a:off x="10602954" y="6408384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S. Gupta</a:t>
            </a:r>
          </a:p>
        </p:txBody>
      </p:sp>
    </p:spTree>
    <p:extLst>
      <p:ext uri="{BB962C8B-B14F-4D97-AF65-F5344CB8AC3E}">
        <p14:creationId xmlns:p14="http://schemas.microsoft.com/office/powerpoint/2010/main" val="19513985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 edge detector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93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Compute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derivative images </a:t>
                </a:r>
              </a:p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Find magnitude and orientation of the gradient</a:t>
                </a:r>
              </a:p>
            </p:txBody>
          </p:sp>
        </mc:Choice>
        <mc:Fallback xmlns="">
          <p:sp>
            <p:nvSpPr>
              <p:cNvPr id="1249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8" t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text, outdoor, building, black&#10;&#10;Description automatically generated">
            <a:extLst>
              <a:ext uri="{FF2B5EF4-FFF2-40B4-BE49-F238E27FC236}">
                <a16:creationId xmlns:a16="http://schemas.microsoft.com/office/drawing/2014/main" id="{85E4C1BB-A549-7741-A0F3-129A83DA8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86" y="1985552"/>
            <a:ext cx="3174182" cy="41052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11E3C21-34EB-0645-984A-413DD0C6A7F3}"/>
              </a:ext>
            </a:extLst>
          </p:cNvPr>
          <p:cNvSpPr txBox="1"/>
          <p:nvPr/>
        </p:nvSpPr>
        <p:spPr>
          <a:xfrm>
            <a:off x="10602954" y="6408384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S. Gupta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C33ABE-F0D5-1E45-9A6C-11B3CFA97DC7}"/>
              </a:ext>
            </a:extLst>
          </p:cNvPr>
          <p:cNvSpPr txBox="1"/>
          <p:nvPr/>
        </p:nvSpPr>
        <p:spPr>
          <a:xfrm>
            <a:off x="1448825" y="6248400"/>
            <a:ext cx="541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Let’s threshold the gradient magnitude</a:t>
            </a:r>
          </a:p>
        </p:txBody>
      </p:sp>
    </p:spTree>
    <p:extLst>
      <p:ext uri="{BB962C8B-B14F-4D97-AF65-F5344CB8AC3E}">
        <p14:creationId xmlns:p14="http://schemas.microsoft.com/office/powerpoint/2010/main" val="3675357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an edge detector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93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Compute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derivative images </a:t>
                </a:r>
              </a:p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Find magnitude and orientation of the gradient</a:t>
                </a:r>
              </a:p>
            </p:txBody>
          </p:sp>
        </mc:Choice>
        <mc:Fallback xmlns="">
          <p:sp>
            <p:nvSpPr>
              <p:cNvPr id="1249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8" t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picture containing text, outdoor, building, black&#10;&#10;Description automatically generated">
            <a:extLst>
              <a:ext uri="{FF2B5EF4-FFF2-40B4-BE49-F238E27FC236}">
                <a16:creationId xmlns:a16="http://schemas.microsoft.com/office/drawing/2014/main" id="{85E4C1BB-A549-7741-A0F3-129A83DA8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86" y="1985552"/>
            <a:ext cx="3174182" cy="4105275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0DB021E7-FDFD-C34C-AC80-4893ECB05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386" y="1976408"/>
            <a:ext cx="3181252" cy="41144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D37515-0A65-384A-878A-BBCCDADBC765}"/>
              </a:ext>
            </a:extLst>
          </p:cNvPr>
          <p:cNvSpPr txBox="1"/>
          <p:nvPr/>
        </p:nvSpPr>
        <p:spPr>
          <a:xfrm>
            <a:off x="1448825" y="6248400"/>
            <a:ext cx="541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Let’s threshold the gradient magnitude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B72D31-1298-0C4B-96EF-094AA3C1B62A}"/>
              </a:ext>
            </a:extLst>
          </p:cNvPr>
          <p:cNvSpPr/>
          <p:nvPr/>
        </p:nvSpPr>
        <p:spPr>
          <a:xfrm>
            <a:off x="2895600" y="2605561"/>
            <a:ext cx="949325" cy="13874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E4486694-B7B7-3A4C-9DAA-F384CA551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554" y="2190062"/>
            <a:ext cx="32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+mn-cs"/>
              </a:rPr>
              <a:t>We get thick trails, not neat edge curves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B6F3173-3BA9-1643-929F-ECE13E11D877}"/>
              </a:ext>
            </a:extLst>
          </p:cNvPr>
          <p:cNvCxnSpPr>
            <a:cxnSpLocks/>
          </p:cNvCxnSpPr>
          <p:nvPr/>
        </p:nvCxnSpPr>
        <p:spPr>
          <a:xfrm flipH="1">
            <a:off x="3844925" y="2649919"/>
            <a:ext cx="3355977" cy="64938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804D66F-F602-9D42-AE5E-D5631E8DE0CB}"/>
              </a:ext>
            </a:extLst>
          </p:cNvPr>
          <p:cNvSpPr txBox="1"/>
          <p:nvPr/>
        </p:nvSpPr>
        <p:spPr>
          <a:xfrm>
            <a:off x="10602954" y="6408384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S. Gupta</a:t>
            </a:r>
          </a:p>
        </p:txBody>
      </p:sp>
    </p:spTree>
    <p:extLst>
      <p:ext uri="{BB962C8B-B14F-4D97-AF65-F5344CB8AC3E}">
        <p14:creationId xmlns:p14="http://schemas.microsoft.com/office/powerpoint/2010/main" val="95973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Non-maximum suppression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05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2000" y="4191000"/>
                <a:ext cx="10515600" cy="1371599"/>
              </a:xfrm>
            </p:spPr>
            <p:txBody>
              <a:bodyPr/>
              <a:lstStyle/>
              <a:p>
                <a:pPr marL="457200" indent="-457200">
                  <a:buFont typeface="Arial"/>
                  <a:buChar char="•"/>
                </a:pPr>
                <a:r>
                  <a:rPr lang="en-US" dirty="0"/>
                  <a:t>For each location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above threshold, check that the gradient magnitude is higher than at adjacent points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along the direction of the gradient</a:t>
                </a:r>
              </a:p>
              <a:p>
                <a:pPr lvl="1" indent="-342900"/>
                <a:r>
                  <a:rPr lang="en-US" sz="2400" dirty="0"/>
                  <a:t>Need to interpolate to get the gradient magnitude values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lvl="1" indent="-342900"/>
                <a:r>
                  <a:rPr lang="en-US" sz="2400" dirty="0"/>
                  <a:t>Can even use nonlinear interpolation to get sub-pixel edge localization!</a:t>
                </a:r>
              </a:p>
            </p:txBody>
          </p:sp>
        </mc:Choice>
        <mc:Fallback xmlns="">
          <p:sp>
            <p:nvSpPr>
              <p:cNvPr id="1300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4191000"/>
                <a:ext cx="10515600" cy="1371599"/>
              </a:xfrm>
              <a:blipFill>
                <a:blip r:embed="rId3"/>
                <a:stretch>
                  <a:fillRect l="-1087" t="-4587" r="-604" b="-72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0052" name="Picture 4"/>
          <p:cNvPicPr>
            <a:picLocks noChangeAspect="1" noChangeArrowheads="1"/>
          </p:cNvPicPr>
          <p:nvPr/>
        </p:nvPicPr>
        <p:blipFill rotWithShape="1">
          <a:blip r:embed="rId4" cstate="print"/>
          <a:srcRect r="68500" b="68500"/>
          <a:stretch/>
        </p:blipFill>
        <p:spPr bwMode="auto">
          <a:xfrm>
            <a:off x="647050" y="1282758"/>
            <a:ext cx="2539941" cy="2539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85D305-1DBB-0643-BE51-C630E1138621}"/>
              </a:ext>
            </a:extLst>
          </p:cNvPr>
          <p:cNvCxnSpPr>
            <a:cxnSpLocks/>
          </p:cNvCxnSpPr>
          <p:nvPr/>
        </p:nvCxnSpPr>
        <p:spPr bwMode="auto">
          <a:xfrm flipV="1">
            <a:off x="838200" y="2423140"/>
            <a:ext cx="1594739" cy="396262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0000"/>
            </a:solidFill>
            <a:prstDash val="solid"/>
            <a:round/>
            <a:headEnd type="stealth" w="med" len="med"/>
            <a:tailEnd type="stealth" w="med" len="med"/>
          </a:ln>
          <a:effectLst/>
        </p:spPr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069D02A-9E47-F049-9B71-660107D58F3C}"/>
              </a:ext>
            </a:extLst>
          </p:cNvPr>
          <p:cNvGrpSpPr/>
          <p:nvPr/>
        </p:nvGrpSpPr>
        <p:grpSpPr>
          <a:xfrm>
            <a:off x="7327065" y="1447800"/>
            <a:ext cx="4243469" cy="2514600"/>
            <a:chOff x="7327065" y="1447800"/>
            <a:chExt cx="4243469" cy="25146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1BFDA85-B3AF-5E4E-AC27-FA0CF789416F}"/>
                </a:ext>
              </a:extLst>
            </p:cNvPr>
            <p:cNvCxnSpPr>
              <a:stCxn id="11" idx="0"/>
            </p:cNvCxnSpPr>
            <p:nvPr/>
          </p:nvCxnSpPr>
          <p:spPr bwMode="auto">
            <a:xfrm>
              <a:off x="8686800" y="2209800"/>
              <a:ext cx="0" cy="914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395EACE-956F-E940-8E70-A3F8EAE65ADC}"/>
                </a:ext>
              </a:extLst>
            </p:cNvPr>
            <p:cNvSpPr/>
            <p:nvPr/>
          </p:nvSpPr>
          <p:spPr bwMode="auto">
            <a:xfrm>
              <a:off x="9296400" y="144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2511F9B-F9EE-A642-967A-3D14FD2C166D}"/>
                </a:ext>
              </a:extLst>
            </p:cNvPr>
            <p:cNvSpPr/>
            <p:nvPr/>
          </p:nvSpPr>
          <p:spPr bwMode="auto">
            <a:xfrm>
              <a:off x="8610600" y="220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7C1C72A-B9A4-AE41-BA6C-5ED77C0E4A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72600" y="1622378"/>
              <a:ext cx="0" cy="1524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42E1371-A9C8-B741-991F-1691349128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58400" y="1622378"/>
              <a:ext cx="0" cy="1524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1B89DC-F829-9A46-8242-B161986F7BE3}"/>
                </a:ext>
              </a:extLst>
            </p:cNvPr>
            <p:cNvSpPr txBox="1"/>
            <p:nvPr/>
          </p:nvSpPr>
          <p:spPr>
            <a:xfrm>
              <a:off x="7327065" y="3562290"/>
              <a:ext cx="42434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1D image “slice” normal to the edge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DB5C552-2F24-FF4E-B6DD-717B4C38895B}"/>
                    </a:ext>
                  </a:extLst>
                </p:cNvPr>
                <p:cNvSpPr txBox="1"/>
                <p:nvPr/>
              </p:nvSpPr>
              <p:spPr>
                <a:xfrm>
                  <a:off x="9144000" y="3099832"/>
                  <a:ext cx="4449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DB5C552-2F24-FF4E-B6DD-717B4C3889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0" y="3099832"/>
                  <a:ext cx="444930" cy="461665"/>
                </a:xfrm>
                <a:prstGeom prst="rect">
                  <a:avLst/>
                </a:prstGeom>
                <a:blipFill>
                  <a:blip r:embed="rId5"/>
                  <a:stretch>
                    <a:fillRect b="-108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7BD099D-23D7-9346-A055-1F920346C314}"/>
                    </a:ext>
                  </a:extLst>
                </p:cNvPr>
                <p:cNvSpPr txBox="1"/>
                <p:nvPr/>
              </p:nvSpPr>
              <p:spPr>
                <a:xfrm>
                  <a:off x="8464335" y="3092096"/>
                  <a:ext cx="4449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7BD099D-23D7-9346-A055-1F920346C3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4335" y="3092096"/>
                  <a:ext cx="444930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7FF7552-B857-584C-B177-670A43E791A0}"/>
                    </a:ext>
                  </a:extLst>
                </p:cNvPr>
                <p:cNvSpPr txBox="1"/>
                <p:nvPr/>
              </p:nvSpPr>
              <p:spPr>
                <a:xfrm>
                  <a:off x="9845438" y="3119735"/>
                  <a:ext cx="42223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7FF7552-B857-584C-B177-670A43E791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5438" y="3119735"/>
                  <a:ext cx="422231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8B8830E3-16BB-7C47-8B35-CC10310F6DB6}"/>
                </a:ext>
              </a:extLst>
            </p:cNvPr>
            <p:cNvCxnSpPr/>
            <p:nvPr/>
          </p:nvCxnSpPr>
          <p:spPr bwMode="auto">
            <a:xfrm>
              <a:off x="8001000" y="3124200"/>
              <a:ext cx="2895600" cy="0"/>
            </a:xfrm>
            <a:prstGeom prst="straightConnector1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A6B8024-D6E8-F346-9FA9-E70D0D7FAEB3}"/>
                </a:ext>
              </a:extLst>
            </p:cNvPr>
            <p:cNvSpPr/>
            <p:nvPr/>
          </p:nvSpPr>
          <p:spPr bwMode="auto">
            <a:xfrm>
              <a:off x="9965139" y="1537079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20D283C-C4CE-0E43-B0E0-3AB4AD857424}"/>
                  </a:ext>
                </a:extLst>
              </p:cNvPr>
              <p:cNvSpPr txBox="1"/>
              <p:nvPr/>
            </p:nvSpPr>
            <p:spPr>
              <a:xfrm>
                <a:off x="1378421" y="2079244"/>
                <a:ext cx="4449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20D283C-C4CE-0E43-B0E0-3AB4AD8574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421" y="2079244"/>
                <a:ext cx="444930" cy="461665"/>
              </a:xfrm>
              <a:prstGeom prst="rect">
                <a:avLst/>
              </a:prstGeom>
              <a:blipFill>
                <a:blip r:embed="rId8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>
            <a:extLst>
              <a:ext uri="{FF2B5EF4-FFF2-40B4-BE49-F238E27FC236}">
                <a16:creationId xmlns:a16="http://schemas.microsoft.com/office/drawing/2014/main" id="{1ED567B9-C107-E648-8382-C5B4A2B33B20}"/>
              </a:ext>
            </a:extLst>
          </p:cNvPr>
          <p:cNvSpPr/>
          <p:nvPr/>
        </p:nvSpPr>
        <p:spPr bwMode="auto">
          <a:xfrm>
            <a:off x="1558943" y="2523716"/>
            <a:ext cx="182920" cy="18292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1E2E952-9E42-A24E-8310-D33613919BBF}"/>
              </a:ext>
            </a:extLst>
          </p:cNvPr>
          <p:cNvGrpSpPr/>
          <p:nvPr/>
        </p:nvGrpSpPr>
        <p:grpSpPr>
          <a:xfrm>
            <a:off x="4267200" y="1425401"/>
            <a:ext cx="2971800" cy="2178398"/>
            <a:chOff x="4267200" y="1425401"/>
            <a:chExt cx="2971800" cy="217839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02FE890-A686-1D4F-A181-7D0591F2BB91}"/>
                </a:ext>
              </a:extLst>
            </p:cNvPr>
            <p:cNvSpPr/>
            <p:nvPr/>
          </p:nvSpPr>
          <p:spPr bwMode="auto">
            <a:xfrm>
              <a:off x="4659888" y="2418125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BD482C2-D1B5-B548-BDFA-9595274E4407}"/>
                </a:ext>
              </a:extLst>
            </p:cNvPr>
            <p:cNvSpPr/>
            <p:nvPr/>
          </p:nvSpPr>
          <p:spPr bwMode="auto">
            <a:xfrm>
              <a:off x="6652777" y="2410303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349799A-AEE3-EA48-8C0C-EE047E80E974}"/>
                </a:ext>
              </a:extLst>
            </p:cNvPr>
            <p:cNvSpPr/>
            <p:nvPr/>
          </p:nvSpPr>
          <p:spPr bwMode="auto">
            <a:xfrm>
              <a:off x="4661639" y="1425401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8519185-4EAF-0D4E-89AC-D0B1BC63C478}"/>
                </a:ext>
              </a:extLst>
            </p:cNvPr>
            <p:cNvSpPr/>
            <p:nvPr/>
          </p:nvSpPr>
          <p:spPr bwMode="auto">
            <a:xfrm>
              <a:off x="5657530" y="1425401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D9CC473-4E76-084C-A06C-85EF1183DE39}"/>
                </a:ext>
              </a:extLst>
            </p:cNvPr>
            <p:cNvSpPr/>
            <p:nvPr/>
          </p:nvSpPr>
          <p:spPr bwMode="auto">
            <a:xfrm>
              <a:off x="6653422" y="1425401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5D5E092-1AB9-6B4F-941A-4637F946D8E7}"/>
                </a:ext>
              </a:extLst>
            </p:cNvPr>
            <p:cNvSpPr/>
            <p:nvPr/>
          </p:nvSpPr>
          <p:spPr bwMode="auto">
            <a:xfrm>
              <a:off x="5663074" y="2423140"/>
              <a:ext cx="182920" cy="18292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C1F5675-FABC-624C-A484-1459D74A26E5}"/>
                </a:ext>
              </a:extLst>
            </p:cNvPr>
            <p:cNvSpPr/>
            <p:nvPr/>
          </p:nvSpPr>
          <p:spPr bwMode="auto">
            <a:xfrm>
              <a:off x="4661639" y="3420879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B407BBA-F205-E349-B283-F55EB04D814D}"/>
                </a:ext>
              </a:extLst>
            </p:cNvPr>
            <p:cNvSpPr/>
            <p:nvPr/>
          </p:nvSpPr>
          <p:spPr bwMode="auto">
            <a:xfrm>
              <a:off x="5657530" y="3420879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A6BB8AF-567A-7447-97C9-6575D48DD044}"/>
                </a:ext>
              </a:extLst>
            </p:cNvPr>
            <p:cNvSpPr/>
            <p:nvPr/>
          </p:nvSpPr>
          <p:spPr bwMode="auto">
            <a:xfrm>
              <a:off x="6653422" y="3420879"/>
              <a:ext cx="182920" cy="1829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2A69D02-C755-C441-B85D-BA072533088D}"/>
                    </a:ext>
                  </a:extLst>
                </p:cNvPr>
                <p:cNvSpPr txBox="1"/>
                <p:nvPr/>
              </p:nvSpPr>
              <p:spPr>
                <a:xfrm>
                  <a:off x="4267200" y="2523716"/>
                  <a:ext cx="4449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42A69D02-C755-C441-B85D-BA07253308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67200" y="2523716"/>
                  <a:ext cx="444930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ABEDE41-B874-8241-B6B8-7E2E4B716CB2}"/>
                </a:ext>
              </a:extLst>
            </p:cNvPr>
            <p:cNvCxnSpPr>
              <a:cxnSpLocks/>
              <a:stCxn id="52" idx="6"/>
              <a:endCxn id="55" idx="2"/>
            </p:cNvCxnSpPr>
            <p:nvPr/>
          </p:nvCxnSpPr>
          <p:spPr bwMode="auto">
            <a:xfrm flipV="1">
              <a:off x="4844559" y="2269510"/>
              <a:ext cx="1798754" cy="501650"/>
            </a:xfrm>
            <a:prstGeom prst="line">
              <a:avLst/>
            </a:prstGeom>
            <a:solidFill>
              <a:schemeClr val="accent1"/>
            </a:solidFill>
            <a:ln w="76200" cap="flat" cmpd="sng" algn="ctr">
              <a:solidFill>
                <a:srgbClr val="FF0000"/>
              </a:solidFill>
              <a:prstDash val="solid"/>
              <a:round/>
              <a:headEnd type="stealth" w="med" len="med"/>
              <a:tailEnd type="stealth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3C16C1B-E780-2046-8BB9-41AB9DADA395}"/>
                    </a:ext>
                  </a:extLst>
                </p:cNvPr>
                <p:cNvSpPr txBox="1"/>
                <p:nvPr/>
              </p:nvSpPr>
              <p:spPr>
                <a:xfrm>
                  <a:off x="5526525" y="1879014"/>
                  <a:ext cx="44493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3C16C1B-E780-2046-8BB9-41AB9DADA3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6525" y="1879014"/>
                  <a:ext cx="444930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CFAA161F-26F7-C64F-BC42-7EC156A23105}"/>
                    </a:ext>
                  </a:extLst>
                </p:cNvPr>
                <p:cNvSpPr txBox="1"/>
                <p:nvPr/>
              </p:nvSpPr>
              <p:spPr>
                <a:xfrm>
                  <a:off x="6816769" y="1976735"/>
                  <a:ext cx="42223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CFAA161F-26F7-C64F-BC42-7EC156A231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6769" y="1976735"/>
                  <a:ext cx="422231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0A9D793-1BE5-5342-8CFE-228A7FF44A1A}"/>
                </a:ext>
              </a:extLst>
            </p:cNvPr>
            <p:cNvSpPr/>
            <p:nvPr/>
          </p:nvSpPr>
          <p:spPr bwMode="auto">
            <a:xfrm>
              <a:off x="4661639" y="2679700"/>
              <a:ext cx="182920" cy="18292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E328C13-5817-A344-96CB-8BA965DC635A}"/>
                </a:ext>
              </a:extLst>
            </p:cNvPr>
            <p:cNvSpPr/>
            <p:nvPr/>
          </p:nvSpPr>
          <p:spPr bwMode="auto">
            <a:xfrm>
              <a:off x="6643313" y="2178050"/>
              <a:ext cx="182920" cy="18292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54" name="Freeform 53">
            <a:extLst>
              <a:ext uri="{FF2B5EF4-FFF2-40B4-BE49-F238E27FC236}">
                <a16:creationId xmlns:a16="http://schemas.microsoft.com/office/drawing/2014/main" id="{1C811D5B-4A50-694C-9096-97D9587274BB}"/>
              </a:ext>
            </a:extLst>
          </p:cNvPr>
          <p:cNvSpPr/>
          <p:nvPr/>
        </p:nvSpPr>
        <p:spPr bwMode="auto">
          <a:xfrm>
            <a:off x="8458200" y="1480923"/>
            <a:ext cx="2017059" cy="1262277"/>
          </a:xfrm>
          <a:custGeom>
            <a:avLst/>
            <a:gdLst>
              <a:gd name="connsiteX0" fmla="*/ 0 w 2017059"/>
              <a:gd name="connsiteY0" fmla="*/ 1262277 h 1262277"/>
              <a:gd name="connsiteX1" fmla="*/ 900953 w 2017059"/>
              <a:gd name="connsiteY1" fmla="*/ 52042 h 1262277"/>
              <a:gd name="connsiteX2" fmla="*/ 2017059 w 2017059"/>
              <a:gd name="connsiteY2" fmla="*/ 334430 h 126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17059" h="1262277">
                <a:moveTo>
                  <a:pt x="0" y="1262277"/>
                </a:moveTo>
                <a:cubicBezTo>
                  <a:pt x="282388" y="734480"/>
                  <a:pt x="564777" y="206683"/>
                  <a:pt x="900953" y="52042"/>
                </a:cubicBezTo>
                <a:cubicBezTo>
                  <a:pt x="1237130" y="-102599"/>
                  <a:pt x="1627094" y="115915"/>
                  <a:pt x="2017059" y="334430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5A79969-0AFB-CE43-8695-5A1C82ECD0B9}"/>
              </a:ext>
            </a:extLst>
          </p:cNvPr>
          <p:cNvCxnSpPr/>
          <p:nvPr/>
        </p:nvCxnSpPr>
        <p:spPr bwMode="auto">
          <a:xfrm>
            <a:off x="9588930" y="1066800"/>
            <a:ext cx="0" cy="3048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42C874F4-1EF0-1547-B32B-1D6899626859}"/>
              </a:ext>
            </a:extLst>
          </p:cNvPr>
          <p:cNvSpPr/>
          <p:nvPr/>
        </p:nvSpPr>
        <p:spPr bwMode="auto">
          <a:xfrm>
            <a:off x="5879995" y="2358624"/>
            <a:ext cx="182920" cy="18292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B75B19D-B631-D449-8916-AE36D7B8D126}"/>
              </a:ext>
            </a:extLst>
          </p:cNvPr>
          <p:cNvSpPr/>
          <p:nvPr/>
        </p:nvSpPr>
        <p:spPr bwMode="auto">
          <a:xfrm>
            <a:off x="9497470" y="1409035"/>
            <a:ext cx="182920" cy="18292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20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4" grpId="0" animBg="1"/>
      <p:bldP spid="62" grpId="0" animBg="1"/>
      <p:bldP spid="6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Non-maximum suppression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0" y="5550696"/>
            <a:ext cx="40005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+mn-cs"/>
              </a:rPr>
              <a:t>Another problem: pixels along this edge didn’t survive the </a:t>
            </a:r>
            <a:r>
              <a:rPr lang="en-US" dirty="0" err="1">
                <a:solidFill>
                  <a:srgbClr val="000000"/>
                </a:solidFill>
                <a:latin typeface="Arial" pitchFamily="34" charset="0"/>
                <a:cs typeface="+mn-cs"/>
              </a:rPr>
              <a:t>thresholding</a:t>
            </a:r>
            <a:endParaRPr lang="en-US" dirty="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pic>
        <p:nvPicPr>
          <p:cNvPr id="3" name="Picture 2" descr="A picture containing text, outdoor, building, black&#10;&#10;Description automatically generated">
            <a:extLst>
              <a:ext uri="{FF2B5EF4-FFF2-40B4-BE49-F238E27FC236}">
                <a16:creationId xmlns:a16="http://schemas.microsoft.com/office/drawing/2014/main" id="{3B763EA2-EB8C-4240-8AA9-B5371036A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603" y="1057277"/>
            <a:ext cx="3004794" cy="3886200"/>
          </a:xfrm>
          <a:prstGeom prst="rect">
            <a:avLst/>
          </a:prstGeom>
        </p:spPr>
      </p:pic>
      <p:pic>
        <p:nvPicPr>
          <p:cNvPr id="9" name="Picture 8" descr="A picture containing text, building, black, white&#10;&#10;Description automatically generated">
            <a:extLst>
              <a:ext uri="{FF2B5EF4-FFF2-40B4-BE49-F238E27FC236}">
                <a16:creationId xmlns:a16="http://schemas.microsoft.com/office/drawing/2014/main" id="{565E5916-570E-4249-A8C1-CA0A618EA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603" y="1066801"/>
            <a:ext cx="3004794" cy="3886201"/>
          </a:xfrm>
          <a:prstGeom prst="rect">
            <a:avLst/>
          </a:prstGeom>
        </p:spPr>
      </p:pic>
      <p:pic>
        <p:nvPicPr>
          <p:cNvPr id="11" name="Picture 10" descr="A picture containing nature&#10;&#10;Description automatically generated">
            <a:extLst>
              <a:ext uri="{FF2B5EF4-FFF2-40B4-BE49-F238E27FC236}">
                <a16:creationId xmlns:a16="http://schemas.microsoft.com/office/drawing/2014/main" id="{50A51BCE-E315-DB49-AD18-25F4102B3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604" y="1057278"/>
            <a:ext cx="3004795" cy="388620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270082" y="2362201"/>
            <a:ext cx="188119" cy="92948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2B94926E-7027-EC43-8D2F-63C1C5458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953001"/>
            <a:ext cx="1066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+mn-cs"/>
              </a:rPr>
              <a:t>NMS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22B2EE4B-BD96-1C45-A2E4-7C7DC20CC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4300" y="4953001"/>
            <a:ext cx="2819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cs typeface="+mn-cs"/>
              </a:rPr>
              <a:t>NMS &gt; threshold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9DA4AF-12B6-8A47-ABD9-A463B28BBCB3}"/>
              </a:ext>
            </a:extLst>
          </p:cNvPr>
          <p:cNvSpPr txBox="1"/>
          <p:nvPr/>
        </p:nvSpPr>
        <p:spPr>
          <a:xfrm>
            <a:off x="135180" y="6544536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S. Gupta</a:t>
            </a:r>
          </a:p>
        </p:txBody>
      </p:sp>
    </p:spTree>
    <p:extLst>
      <p:ext uri="{BB962C8B-B14F-4D97-AF65-F5344CB8AC3E}">
        <p14:creationId xmlns:p14="http://schemas.microsoft.com/office/powerpoint/2010/main" val="385856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Hysteresis thresholding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 a high threshold to start edge curves, and a low threshold to continue them</a:t>
            </a:r>
            <a:endParaRPr lang="en-US" b="1" dirty="0"/>
          </a:p>
        </p:txBody>
      </p:sp>
      <p:sp>
        <p:nvSpPr>
          <p:cNvPr id="132100" name="Freeform 4"/>
          <p:cNvSpPr>
            <a:spLocks/>
          </p:cNvSpPr>
          <p:nvPr/>
        </p:nvSpPr>
        <p:spPr bwMode="auto">
          <a:xfrm>
            <a:off x="1835150" y="3960813"/>
            <a:ext cx="2743200" cy="774700"/>
          </a:xfrm>
          <a:custGeom>
            <a:avLst/>
            <a:gdLst>
              <a:gd name="T0" fmla="*/ 2147483647 w 1728"/>
              <a:gd name="T1" fmla="*/ 2147483647 h 488"/>
              <a:gd name="T2" fmla="*/ 2147483647 w 1728"/>
              <a:gd name="T3" fmla="*/ 2147483647 h 488"/>
              <a:gd name="T4" fmla="*/ 2147483647 w 1728"/>
              <a:gd name="T5" fmla="*/ 2147483647 h 488"/>
              <a:gd name="T6" fmla="*/ 2147483647 w 1728"/>
              <a:gd name="T7" fmla="*/ 2147483647 h 488"/>
              <a:gd name="T8" fmla="*/ 2147483647 w 1728"/>
              <a:gd name="T9" fmla="*/ 2147483647 h 4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488"/>
              <a:gd name="T17" fmla="*/ 1728 w 1728"/>
              <a:gd name="T18" fmla="*/ 488 h 4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488">
                <a:moveTo>
                  <a:pt x="96" y="464"/>
                </a:moveTo>
                <a:cubicBezTo>
                  <a:pt x="48" y="476"/>
                  <a:pt x="0" y="488"/>
                  <a:pt x="96" y="416"/>
                </a:cubicBezTo>
                <a:cubicBezTo>
                  <a:pt x="192" y="344"/>
                  <a:pt x="488" y="64"/>
                  <a:pt x="672" y="32"/>
                </a:cubicBezTo>
                <a:cubicBezTo>
                  <a:pt x="856" y="0"/>
                  <a:pt x="1024" y="184"/>
                  <a:pt x="1200" y="224"/>
                </a:cubicBezTo>
                <a:cubicBezTo>
                  <a:pt x="1376" y="264"/>
                  <a:pt x="1552" y="268"/>
                  <a:pt x="1728" y="272"/>
                </a:cubicBezTo>
              </a:path>
            </a:pathLst>
          </a:cu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2101" name="Freeform 5"/>
          <p:cNvSpPr>
            <a:spLocks/>
          </p:cNvSpPr>
          <p:nvPr/>
        </p:nvSpPr>
        <p:spPr bwMode="auto">
          <a:xfrm>
            <a:off x="4502150" y="3998913"/>
            <a:ext cx="2590800" cy="698500"/>
          </a:xfrm>
          <a:custGeom>
            <a:avLst/>
            <a:gdLst>
              <a:gd name="T0" fmla="*/ 0 w 1632"/>
              <a:gd name="T1" fmla="*/ 2147483647 h 440"/>
              <a:gd name="T2" fmla="*/ 2147483647 w 1632"/>
              <a:gd name="T3" fmla="*/ 2147483647 h 440"/>
              <a:gd name="T4" fmla="*/ 2147483647 w 1632"/>
              <a:gd name="T5" fmla="*/ 2147483647 h 440"/>
              <a:gd name="T6" fmla="*/ 2147483647 w 1632"/>
              <a:gd name="T7" fmla="*/ 2147483647 h 440"/>
              <a:gd name="T8" fmla="*/ 2147483647 w 1632"/>
              <a:gd name="T9" fmla="*/ 2147483647 h 4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32"/>
              <a:gd name="T16" fmla="*/ 0 h 440"/>
              <a:gd name="T17" fmla="*/ 1632 w 1632"/>
              <a:gd name="T18" fmla="*/ 440 h 4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32" h="440">
                <a:moveTo>
                  <a:pt x="0" y="248"/>
                </a:moveTo>
                <a:cubicBezTo>
                  <a:pt x="72" y="268"/>
                  <a:pt x="144" y="288"/>
                  <a:pt x="288" y="248"/>
                </a:cubicBezTo>
                <a:cubicBezTo>
                  <a:pt x="432" y="208"/>
                  <a:pt x="664" y="0"/>
                  <a:pt x="864" y="8"/>
                </a:cubicBezTo>
                <a:cubicBezTo>
                  <a:pt x="1064" y="16"/>
                  <a:pt x="1360" y="224"/>
                  <a:pt x="1488" y="296"/>
                </a:cubicBezTo>
                <a:cubicBezTo>
                  <a:pt x="1616" y="368"/>
                  <a:pt x="1624" y="404"/>
                  <a:pt x="1632" y="44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2102" name="Freeform 6"/>
          <p:cNvSpPr>
            <a:spLocks/>
          </p:cNvSpPr>
          <p:nvPr/>
        </p:nvSpPr>
        <p:spPr bwMode="auto">
          <a:xfrm>
            <a:off x="6991350" y="4697413"/>
            <a:ext cx="711200" cy="609600"/>
          </a:xfrm>
          <a:custGeom>
            <a:avLst/>
            <a:gdLst>
              <a:gd name="T0" fmla="*/ 2147483647 w 448"/>
              <a:gd name="T1" fmla="*/ 0 h 384"/>
              <a:gd name="T2" fmla="*/ 2147483647 w 448"/>
              <a:gd name="T3" fmla="*/ 2147483647 h 384"/>
              <a:gd name="T4" fmla="*/ 2147483647 w 448"/>
              <a:gd name="T5" fmla="*/ 2147483647 h 384"/>
              <a:gd name="T6" fmla="*/ 0 60000 65536"/>
              <a:gd name="T7" fmla="*/ 0 60000 65536"/>
              <a:gd name="T8" fmla="*/ 0 60000 65536"/>
              <a:gd name="T9" fmla="*/ 0 w 448"/>
              <a:gd name="T10" fmla="*/ 0 h 384"/>
              <a:gd name="T11" fmla="*/ 448 w 44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48" h="384">
                <a:moveTo>
                  <a:pt x="64" y="0"/>
                </a:moveTo>
                <a:cubicBezTo>
                  <a:pt x="32" y="88"/>
                  <a:pt x="0" y="176"/>
                  <a:pt x="64" y="240"/>
                </a:cubicBezTo>
                <a:cubicBezTo>
                  <a:pt x="128" y="304"/>
                  <a:pt x="288" y="344"/>
                  <a:pt x="448" y="384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2103" name="Freeform 7"/>
          <p:cNvSpPr>
            <a:spLocks/>
          </p:cNvSpPr>
          <p:nvPr/>
        </p:nvSpPr>
        <p:spPr bwMode="auto">
          <a:xfrm>
            <a:off x="7702550" y="4545013"/>
            <a:ext cx="2286000" cy="965200"/>
          </a:xfrm>
          <a:custGeom>
            <a:avLst/>
            <a:gdLst>
              <a:gd name="T0" fmla="*/ 0 w 1440"/>
              <a:gd name="T1" fmla="*/ 2147483647 h 608"/>
              <a:gd name="T2" fmla="*/ 2147483647 w 1440"/>
              <a:gd name="T3" fmla="*/ 2147483647 h 608"/>
              <a:gd name="T4" fmla="*/ 2147483647 w 1440"/>
              <a:gd name="T5" fmla="*/ 2147483647 h 608"/>
              <a:gd name="T6" fmla="*/ 2147483647 w 1440"/>
              <a:gd name="T7" fmla="*/ 2147483647 h 608"/>
              <a:gd name="T8" fmla="*/ 2147483647 w 1440"/>
              <a:gd name="T9" fmla="*/ 0 h 6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0"/>
              <a:gd name="T16" fmla="*/ 0 h 608"/>
              <a:gd name="T17" fmla="*/ 1440 w 1440"/>
              <a:gd name="T18" fmla="*/ 608 h 6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0" h="608">
                <a:moveTo>
                  <a:pt x="0" y="480"/>
                </a:moveTo>
                <a:cubicBezTo>
                  <a:pt x="24" y="496"/>
                  <a:pt x="48" y="512"/>
                  <a:pt x="144" y="528"/>
                </a:cubicBezTo>
                <a:cubicBezTo>
                  <a:pt x="240" y="544"/>
                  <a:pt x="408" y="608"/>
                  <a:pt x="576" y="576"/>
                </a:cubicBezTo>
                <a:cubicBezTo>
                  <a:pt x="744" y="544"/>
                  <a:pt x="1008" y="432"/>
                  <a:pt x="1152" y="336"/>
                </a:cubicBezTo>
                <a:cubicBezTo>
                  <a:pt x="1296" y="240"/>
                  <a:pt x="1368" y="120"/>
                  <a:pt x="1440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32104" name="Text Box 8"/>
          <p:cNvSpPr txBox="1">
            <a:spLocks noChangeArrowheads="1"/>
          </p:cNvSpPr>
          <p:nvPr/>
        </p:nvSpPr>
        <p:spPr bwMode="auto">
          <a:xfrm>
            <a:off x="8832850" y="6553201"/>
            <a:ext cx="28257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cs typeface="+mn-cs"/>
              </a:rPr>
              <a:t>Source: Steve Seitz</a:t>
            </a:r>
          </a:p>
        </p:txBody>
      </p:sp>
    </p:spTree>
    <p:extLst>
      <p:ext uri="{BB962C8B-B14F-4D97-AF65-F5344CB8AC3E}">
        <p14:creationId xmlns:p14="http://schemas.microsoft.com/office/powerpoint/2010/main" val="22127031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Hysteresis thresholding</a:t>
            </a:r>
          </a:p>
        </p:txBody>
      </p:sp>
      <p:pic>
        <p:nvPicPr>
          <p:cNvPr id="11" name="Picture 10" descr="A picture containing nature&#10;&#10;Description automatically generated">
            <a:extLst>
              <a:ext uri="{FF2B5EF4-FFF2-40B4-BE49-F238E27FC236}">
                <a16:creationId xmlns:a16="http://schemas.microsoft.com/office/drawing/2014/main" id="{50A51BCE-E315-DB49-AD18-25F4102B3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090" y="1066801"/>
            <a:ext cx="3004795" cy="3886201"/>
          </a:xfrm>
          <a:prstGeom prst="rect">
            <a:avLst/>
          </a:prstGeom>
        </p:spPr>
      </p:pic>
      <p:pic>
        <p:nvPicPr>
          <p:cNvPr id="4" name="Picture 3" descr="Diagram, engineering drawing&#10;&#10;Description automatically generated">
            <a:extLst>
              <a:ext uri="{FF2B5EF4-FFF2-40B4-BE49-F238E27FC236}">
                <a16:creationId xmlns:a16="http://schemas.microsoft.com/office/drawing/2014/main" id="{2D5D579F-FF95-EB47-B78D-69424A0EE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603" y="1062669"/>
            <a:ext cx="3004795" cy="3886202"/>
          </a:xfrm>
          <a:prstGeom prst="rect">
            <a:avLst/>
          </a:prstGeom>
        </p:spPr>
      </p:pic>
      <p:pic>
        <p:nvPicPr>
          <p:cNvPr id="8" name="Picture 7" descr="Diagram, engineering drawing&#10;&#10;Description automatically generated">
            <a:extLst>
              <a:ext uri="{FF2B5EF4-FFF2-40B4-BE49-F238E27FC236}">
                <a16:creationId xmlns:a16="http://schemas.microsoft.com/office/drawing/2014/main" id="{E873F280-BBA4-C842-AC41-B16586DC30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166" y="1062670"/>
            <a:ext cx="3004795" cy="388620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8270082" y="2362201"/>
            <a:ext cx="188119" cy="92948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D7DB197A-FACC-0847-BF21-05B116E9A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7607" y="5077619"/>
            <a:ext cx="18357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high threshold</a:t>
            </a: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(strong edges)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B4F6B5D5-E10D-F34D-9BBE-60A2E4F09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4224" y="5077618"/>
            <a:ext cx="17235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low threshold</a:t>
            </a: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(weak edges)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C360A05D-B14E-2A4D-A22F-D26180F72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3494" y="5230017"/>
            <a:ext cx="24641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hysteresis threshold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0ED512-3C13-5746-ADD6-E90ECD4C2183}"/>
              </a:ext>
            </a:extLst>
          </p:cNvPr>
          <p:cNvSpPr txBox="1"/>
          <p:nvPr/>
        </p:nvSpPr>
        <p:spPr>
          <a:xfrm>
            <a:off x="135180" y="6544536"/>
            <a:ext cx="1558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S. Gupta</a:t>
            </a:r>
          </a:p>
        </p:txBody>
      </p:sp>
    </p:spTree>
    <p:extLst>
      <p:ext uri="{BB962C8B-B14F-4D97-AF65-F5344CB8AC3E}">
        <p14:creationId xmlns:p14="http://schemas.microsoft.com/office/powerpoint/2010/main" val="304057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Canny edge detector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93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Compute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derivative images </a:t>
                </a:r>
              </a:p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Find magnitude and orientation of the gradient</a:t>
                </a:r>
              </a:p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Non-maximum suppression:</a:t>
                </a:r>
              </a:p>
              <a:p>
                <a:pPr marL="914400" lvl="1" indent="-457200">
                  <a:spcBef>
                    <a:spcPts val="600"/>
                  </a:spcBef>
                </a:pPr>
                <a:r>
                  <a:rPr lang="en-US" sz="2400" dirty="0"/>
                  <a:t>Thin wide “ridges” down to single pixel width</a:t>
                </a:r>
              </a:p>
              <a:p>
                <a:pPr marL="533400" indent="-533400">
                  <a:spcBef>
                    <a:spcPts val="600"/>
                  </a:spcBef>
                  <a:buFont typeface="+mj-lt"/>
                  <a:buAutoNum type="arabicPeriod"/>
                </a:pPr>
                <a:r>
                  <a:rPr lang="en-US" sz="2400" dirty="0"/>
                  <a:t>Linking and </a:t>
                </a:r>
                <a:r>
                  <a:rPr lang="en-US" sz="2400" dirty="0" err="1"/>
                  <a:t>thresholding</a:t>
                </a:r>
                <a:r>
                  <a:rPr lang="en-US" sz="2400" dirty="0"/>
                  <a:t> (hysteresis):</a:t>
                </a:r>
              </a:p>
              <a:p>
                <a:pPr marL="914400" lvl="1" indent="-457200">
                  <a:spcBef>
                    <a:spcPts val="600"/>
                  </a:spcBef>
                </a:pPr>
                <a:r>
                  <a:rPr lang="en-US" sz="2400" dirty="0"/>
                  <a:t>Define two thresholds: low and high</a:t>
                </a:r>
              </a:p>
              <a:p>
                <a:pPr marL="914400" lvl="1" indent="-457200">
                  <a:spcBef>
                    <a:spcPts val="600"/>
                  </a:spcBef>
                </a:pPr>
                <a:r>
                  <a:rPr lang="en-US" sz="2400" dirty="0"/>
                  <a:t>Use the high threshold to start edge curves and the low threshold to continue them</a:t>
                </a:r>
                <a:br>
                  <a:rPr lang="en-US" sz="2400" dirty="0"/>
                </a:br>
                <a:endParaRPr lang="en-US" sz="800" dirty="0"/>
              </a:p>
            </p:txBody>
          </p:sp>
        </mc:Choice>
        <mc:Fallback xmlns="">
          <p:sp>
            <p:nvSpPr>
              <p:cNvPr id="1249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8" t="-966" r="-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534FDDE1-F84B-8240-BB9D-CE7644E8B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6324600"/>
            <a:ext cx="9753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800" dirty="0"/>
              <a:t>J. Canny, </a:t>
            </a:r>
            <a:r>
              <a:rPr lang="en-US" sz="1800" dirty="0">
                <a:hlinkClick r:id="rId4"/>
              </a:rPr>
              <a:t>A Computational Approach To Edge Detection</a:t>
            </a:r>
            <a:r>
              <a:rPr lang="en-US" sz="1800" dirty="0"/>
              <a:t>, IEEE Trans. PAMI, 8:679-714, 1986.</a:t>
            </a:r>
          </a:p>
        </p:txBody>
      </p:sp>
    </p:spTree>
    <p:extLst>
      <p:ext uri="{BB962C8B-B14F-4D97-AF65-F5344CB8AC3E}">
        <p14:creationId xmlns:p14="http://schemas.microsoft.com/office/powerpoint/2010/main" val="245224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A6DD6-0BAE-5E45-B8A7-3300EA8C5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448EA-733B-BD44-986A-2A3C51DA0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Motivating edge detection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 gradients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Derivative of Gaussian filters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Canny edge detector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is the role of edge detection in image understanding?</a:t>
            </a:r>
          </a:p>
        </p:txBody>
      </p:sp>
    </p:spTree>
    <p:extLst>
      <p:ext uri="{BB962C8B-B14F-4D97-AF65-F5344CB8AC3E}">
        <p14:creationId xmlns:p14="http://schemas.microsoft.com/office/powerpoint/2010/main" val="326543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0457F-04D2-6143-9F6C-321562E72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Top-down vs. bottom-up edge detection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75EC0-AD6C-AE4C-A1A7-D2CF0B369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375"/>
          <a:stretch/>
        </p:blipFill>
        <p:spPr>
          <a:xfrm>
            <a:off x="2819399" y="1143000"/>
            <a:ext cx="6477001" cy="49929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9D13F9-5DFB-3147-9E8A-5EDB917EAD65}"/>
              </a:ext>
            </a:extLst>
          </p:cNvPr>
          <p:cNvSpPr txBox="1"/>
          <p:nvPr/>
        </p:nvSpPr>
        <p:spPr>
          <a:xfrm>
            <a:off x="8031887" y="6550223"/>
            <a:ext cx="4160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tx1"/>
                </a:solidFill>
              </a:rPr>
              <a:t>Figure from Marr (1982), attributed to R. C. James</a:t>
            </a:r>
          </a:p>
        </p:txBody>
      </p:sp>
    </p:spTree>
    <p:extLst>
      <p:ext uri="{BB962C8B-B14F-4D97-AF65-F5344CB8AC3E}">
        <p14:creationId xmlns:p14="http://schemas.microsoft.com/office/powerpoint/2010/main" val="23351476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Top-down vs. bottom-up edge detection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5964" y="2060576"/>
            <a:ext cx="2662237" cy="177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060575"/>
            <a:ext cx="2667000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 descr="buffal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13650" y="2060575"/>
            <a:ext cx="2673350" cy="1784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51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200" y="4014789"/>
            <a:ext cx="266700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4014789"/>
            <a:ext cx="2667000" cy="177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10" descr="boy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13650" y="4014789"/>
            <a:ext cx="2667000" cy="1779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754" name="Text Box 11"/>
          <p:cNvSpPr txBox="1">
            <a:spLocks noChangeArrowheads="1"/>
          </p:cNvSpPr>
          <p:nvPr/>
        </p:nvSpPr>
        <p:spPr bwMode="auto">
          <a:xfrm>
            <a:off x="2870200" y="1519535"/>
            <a:ext cx="10406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31755" name="Text Box 12"/>
          <p:cNvSpPr txBox="1">
            <a:spLocks noChangeArrowheads="1"/>
          </p:cNvSpPr>
          <p:nvPr/>
        </p:nvSpPr>
        <p:spPr bwMode="auto">
          <a:xfrm>
            <a:off x="4997450" y="1143001"/>
            <a:ext cx="223774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Human segmentation</a:t>
            </a:r>
          </a:p>
        </p:txBody>
      </p:sp>
      <p:sp>
        <p:nvSpPr>
          <p:cNvPr id="31756" name="Text Box 13"/>
          <p:cNvSpPr txBox="1">
            <a:spLocks noChangeArrowheads="1"/>
          </p:cNvSpPr>
          <p:nvPr/>
        </p:nvSpPr>
        <p:spPr bwMode="auto">
          <a:xfrm>
            <a:off x="7543800" y="1146176"/>
            <a:ext cx="25907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Gradient magnitude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7A6A10-100D-7D49-B51A-C6FD7C16788B}"/>
              </a:ext>
            </a:extLst>
          </p:cNvPr>
          <p:cNvSpPr/>
          <p:nvPr/>
        </p:nvSpPr>
        <p:spPr>
          <a:xfrm>
            <a:off x="266700" y="6197025"/>
            <a:ext cx="118491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D. Martin, C. Fowlkes, D. Tal, and J. Malik. </a:t>
            </a:r>
            <a:r>
              <a:rPr lang="en-US" sz="1600" dirty="0">
                <a:hlinkClick r:id="rId9"/>
              </a:rPr>
              <a:t>A Database of Human Segmented Natural Images and its Application to Evaluating Segmentation Algorithms and Measuring Ecological Statistics</a:t>
            </a:r>
            <a:r>
              <a:rPr lang="en-US" sz="1600" dirty="0"/>
              <a:t>. ICCV 2001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Trainable edge detection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1" y="6324600"/>
            <a:ext cx="8028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P. Dollar and L. </a:t>
            </a:r>
            <a:r>
              <a:rPr lang="en-US" sz="1800" dirty="0" err="1"/>
              <a:t>Zitnick</a:t>
            </a:r>
            <a:r>
              <a:rPr lang="en-US" sz="1800" dirty="0"/>
              <a:t>. </a:t>
            </a:r>
            <a:r>
              <a:rPr lang="en-US" sz="1800" dirty="0">
                <a:hlinkClick r:id="rId2"/>
              </a:rPr>
              <a:t>Structured forests for fast edge detection</a:t>
            </a:r>
            <a:r>
              <a:rPr lang="en-US" sz="1800" dirty="0"/>
              <a:t>. ICCV 2013</a:t>
            </a:r>
          </a:p>
        </p:txBody>
      </p:sp>
      <p:grpSp>
        <p:nvGrpSpPr>
          <p:cNvPr id="70" name="Group 69"/>
          <p:cNvGrpSpPr/>
          <p:nvPr/>
        </p:nvGrpSpPr>
        <p:grpSpPr>
          <a:xfrm>
            <a:off x="1823469" y="1969528"/>
            <a:ext cx="3129531" cy="3669272"/>
            <a:chOff x="762000" y="1654654"/>
            <a:chExt cx="3723044" cy="436514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87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373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2560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933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119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306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46" y="212710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87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373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2560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46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933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119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306" y="1654654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87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373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2560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46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933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119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306" y="3285114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87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373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2560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46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933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119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306" y="2812666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87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374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2561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48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935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122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309" y="4475948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187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373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2560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2746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2933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3119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306" y="3994955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468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936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3404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872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4340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4808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76" y="5590032"/>
              <a:ext cx="429768" cy="429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468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936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3404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3872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4340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4808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276" y="5109042"/>
              <a:ext cx="429768" cy="429768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9" name="TextBox 68"/>
          <p:cNvSpPr txBox="1"/>
          <p:nvPr/>
        </p:nvSpPr>
        <p:spPr>
          <a:xfrm>
            <a:off x="2362199" y="1443336"/>
            <a:ext cx="1971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data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 rotWithShape="1"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7" b="50901"/>
          <a:stretch/>
        </p:blipFill>
        <p:spPr bwMode="auto">
          <a:xfrm>
            <a:off x="5257799" y="1654654"/>
            <a:ext cx="525780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 rotWithShape="1"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6"/>
          <a:stretch/>
        </p:blipFill>
        <p:spPr bwMode="auto">
          <a:xfrm>
            <a:off x="5257800" y="4878732"/>
            <a:ext cx="5276088" cy="1217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2"/>
          <p:cNvPicPr>
            <a:picLocks noChangeAspect="1" noChangeArrowheads="1"/>
          </p:cNvPicPr>
          <p:nvPr/>
        </p:nvPicPr>
        <p:blipFill rotWithShape="1"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04" b="-3"/>
          <a:stretch/>
        </p:blipFill>
        <p:spPr bwMode="auto">
          <a:xfrm>
            <a:off x="5257800" y="3276600"/>
            <a:ext cx="5334000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6891231" y="1143001"/>
            <a:ext cx="1947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images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934200" y="2814936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Ground truth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350203" y="441960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33951869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Trainable edge detection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60684" y="6324600"/>
            <a:ext cx="6664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S. Xie and Z. Tu. </a:t>
            </a:r>
            <a:r>
              <a:rPr lang="en-US" sz="1800" dirty="0">
                <a:hlinkClick r:id="rId2"/>
              </a:rPr>
              <a:t>Holistically-nested edge detection</a:t>
            </a:r>
            <a:r>
              <a:rPr lang="en-US" sz="1800" dirty="0"/>
              <a:t>. ICCV 2015</a:t>
            </a:r>
          </a:p>
        </p:txBody>
      </p:sp>
      <p:pic>
        <p:nvPicPr>
          <p:cNvPr id="3" name="Picture 2" descr="Screen Shot 2018-02-05 at 12.14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920" y="1066800"/>
            <a:ext cx="678308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472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 sz="3200" dirty="0"/>
              <a:t>Today: Segmentation instead of edge detection</a:t>
            </a:r>
          </a:p>
        </p:txBody>
      </p:sp>
      <p:pic>
        <p:nvPicPr>
          <p:cNvPr id="4" name="Picture 3" descr="Screen Shot 2018-04-23 at 1.11.0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78" y="1828800"/>
            <a:ext cx="7568722" cy="34673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12468"/>
            <a:ext cx="1211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/>
              <a:t>K. He et al. </a:t>
            </a:r>
            <a:r>
              <a:rPr lang="en-US" sz="1800" b="0" dirty="0">
                <a:hlinkClick r:id="rId3"/>
              </a:rPr>
              <a:t>Mask R-CNN</a:t>
            </a:r>
            <a:r>
              <a:rPr lang="en-US" sz="1800" dirty="0"/>
              <a:t>.</a:t>
            </a:r>
            <a:r>
              <a:rPr lang="en-US" sz="1800" b="0" dirty="0"/>
              <a:t> ICCV 2017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1A676-7F22-D64C-8317-8D1DC4C26B60}"/>
              </a:ext>
            </a:extLst>
          </p:cNvPr>
          <p:cNvSpPr txBox="1"/>
          <p:nvPr/>
        </p:nvSpPr>
        <p:spPr>
          <a:xfrm>
            <a:off x="5715000" y="5230506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/>
              <a:t>Mask branch: output binary segmentation for each instance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F676C2-13FD-A940-A45C-B1777165C594}"/>
              </a:ext>
            </a:extLst>
          </p:cNvPr>
          <p:cNvSpPr txBox="1"/>
          <p:nvPr/>
        </p:nvSpPr>
        <p:spPr>
          <a:xfrm>
            <a:off x="6134100" y="2133601"/>
            <a:ext cx="339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 err="1"/>
              <a:t>Classification+regression</a:t>
            </a:r>
            <a:r>
              <a:rPr lang="en-US" sz="1800" b="0" dirty="0"/>
              <a:t> branch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E69AEA-9218-B749-AE71-009D02219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120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AB91-9BAE-B764-91A2-A2C70CC6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Massively trained </a:t>
            </a:r>
            <a:r>
              <a:rPr lang="en-US" dirty="0" err="1"/>
              <a:t>promptable</a:t>
            </a:r>
            <a:r>
              <a:rPr lang="en-US" dirty="0"/>
              <a:t> segmentation</a:t>
            </a:r>
            <a:endParaRPr lang="en-US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26E303-FA4F-A715-D3A4-00BD782197DD}"/>
              </a:ext>
            </a:extLst>
          </p:cNvPr>
          <p:cNvSpPr txBox="1"/>
          <p:nvPr/>
        </p:nvSpPr>
        <p:spPr>
          <a:xfrm>
            <a:off x="3889307" y="6324600"/>
            <a:ext cx="4413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</a:rPr>
              <a:t>A. </a:t>
            </a:r>
            <a:r>
              <a:rPr lang="en-US" sz="1600" b="0" dirty="0" err="1">
                <a:solidFill>
                  <a:schemeClr val="tx1"/>
                </a:solidFill>
              </a:rPr>
              <a:t>Kirilllov</a:t>
            </a:r>
            <a:r>
              <a:rPr lang="en-US" sz="1600" b="0" dirty="0">
                <a:solidFill>
                  <a:schemeClr val="tx1"/>
                </a:solidFill>
              </a:rPr>
              <a:t> et al. </a:t>
            </a:r>
            <a:r>
              <a:rPr lang="en-US" sz="1600" b="0" dirty="0">
                <a:solidFill>
                  <a:schemeClr val="tx1"/>
                </a:solidFill>
                <a:hlinkClick r:id="rId2"/>
              </a:rPr>
              <a:t>Segment anything</a:t>
            </a:r>
            <a:r>
              <a:rPr lang="en-US" sz="1600" b="0" dirty="0">
                <a:solidFill>
                  <a:schemeClr val="tx1"/>
                </a:solidFill>
              </a:rPr>
              <a:t>. ICCV 2023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498813DD-D3EA-62B8-3BD5-E4CFC623A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7085" y="2045176"/>
            <a:ext cx="5672515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A diagram of a cat&#10;&#10;Description automatically generated">
            <a:extLst>
              <a:ext uri="{FF2B5EF4-FFF2-40B4-BE49-F238E27FC236}">
                <a16:creationId xmlns:a16="http://schemas.microsoft.com/office/drawing/2014/main" id="{92DD4726-CAF2-1FC3-5BA6-27807DF3E4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45008"/>
            <a:ext cx="5511800" cy="4124902"/>
          </a:xfrm>
          <a:prstGeom prst="rect">
            <a:avLst/>
          </a:prstGeom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0AB77707-3D68-118D-AD04-C69E1B770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00" y="1090901"/>
            <a:ext cx="4419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000000"/>
                </a:solidFill>
              </a:rPr>
              <a:t>Task: </a:t>
            </a:r>
            <a:r>
              <a:rPr lang="en-US" sz="2800" b="0" dirty="0" err="1">
                <a:solidFill>
                  <a:srgbClr val="000000"/>
                </a:solidFill>
              </a:rPr>
              <a:t>Promptable</a:t>
            </a:r>
            <a:r>
              <a:rPr lang="en-US" sz="2800" b="0" dirty="0">
                <a:solidFill>
                  <a:srgbClr val="000000"/>
                </a:solidFill>
              </a:rPr>
              <a:t> segmentation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D3557C3A-FA48-5F43-E993-098AE4334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285" y="1090901"/>
            <a:ext cx="441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000000"/>
                </a:solidFill>
              </a:rPr>
              <a:t>Data engine</a:t>
            </a:r>
          </a:p>
        </p:txBody>
      </p:sp>
    </p:spTree>
    <p:extLst>
      <p:ext uri="{BB962C8B-B14F-4D97-AF65-F5344CB8AC3E}">
        <p14:creationId xmlns:p14="http://schemas.microsoft.com/office/powerpoint/2010/main" val="2039484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(x)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53"/>
  <p:tag name="PICTUREFILESIZE" val="205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rac{d}{dx}f(x)$&#10;\end{document}&#10;"/>
  <p:tag name="EXTERNALNAME" val="txp_fig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232.25"/>
  <p:tag name="PICTUREFILESIZE" val="4238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37895</TotalTime>
  <Words>1598</Words>
  <Application>Microsoft Macintosh PowerPoint</Application>
  <PresentationFormat>Widescreen</PresentationFormat>
  <Paragraphs>296</Paragraphs>
  <Slides>51</Slides>
  <Notes>24</Notes>
  <HiddenSlides>4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Cambria Math</vt:lpstr>
      <vt:lpstr>Times New Roman</vt:lpstr>
      <vt:lpstr>Wingdings</vt:lpstr>
      <vt:lpstr>Blank Presentation</vt:lpstr>
      <vt:lpstr>Photo Editor Photo</vt:lpstr>
      <vt:lpstr>Equation</vt:lpstr>
      <vt:lpstr>Edge detection</vt:lpstr>
      <vt:lpstr>Overview</vt:lpstr>
      <vt:lpstr>Edge detection</vt:lpstr>
      <vt:lpstr>Edge detection</vt:lpstr>
      <vt:lpstr>Characterizing edges</vt:lpstr>
      <vt:lpstr>A realistic example</vt:lpstr>
      <vt:lpstr>Partial derivatives of an image</vt:lpstr>
      <vt:lpstr>Partial derivatives of an image</vt:lpstr>
      <vt:lpstr>Partial derivatives of an image</vt:lpstr>
      <vt:lpstr>Finite difference filters</vt:lpstr>
      <vt:lpstr>Image gradient</vt:lpstr>
      <vt:lpstr>Image gradient: Example</vt:lpstr>
      <vt:lpstr>Image gradient: Example</vt:lpstr>
      <vt:lpstr>Image gradient: Example</vt:lpstr>
      <vt:lpstr>Image gradient: Example</vt:lpstr>
      <vt:lpstr>Aside: Gradient-domain image editing</vt:lpstr>
      <vt:lpstr>Derivatives and noise</vt:lpstr>
      <vt:lpstr>Derivatives and noise</vt:lpstr>
      <vt:lpstr>Derivatives and noise</vt:lpstr>
      <vt:lpstr>Derivatives and noise</vt:lpstr>
      <vt:lpstr>Finding noisy edges</vt:lpstr>
      <vt:lpstr>Derivatives and noise</vt:lpstr>
      <vt:lpstr>Finding noisy edges: Smooth first</vt:lpstr>
      <vt:lpstr>Finding noisy edges: Smooth first</vt:lpstr>
      <vt:lpstr>Filtering with derivative of Gaussian</vt:lpstr>
      <vt:lpstr>Overview</vt:lpstr>
      <vt:lpstr>2D Derivative of Gaussian filters</vt:lpstr>
      <vt:lpstr>Recall: Separability of the Gaussian filter</vt:lpstr>
      <vt:lpstr>2D Derivative of Gaussian filters</vt:lpstr>
      <vt:lpstr>Derivative of Gaussian: Frequency domain</vt:lpstr>
      <vt:lpstr>Derivative of Gaussian: Frequency domain</vt:lpstr>
      <vt:lpstr>Edge detection in frequency domain</vt:lpstr>
      <vt:lpstr>Derivative of Gaussian: Scale</vt:lpstr>
      <vt:lpstr>Summing up: Types of filters</vt:lpstr>
      <vt:lpstr>Edge detection: Overview</vt:lpstr>
      <vt:lpstr>Building an edge detector</vt:lpstr>
      <vt:lpstr>Building an edge detector</vt:lpstr>
      <vt:lpstr>Building an edge detector</vt:lpstr>
      <vt:lpstr>Building an edge detector</vt:lpstr>
      <vt:lpstr>Non-maximum suppression</vt:lpstr>
      <vt:lpstr>Non-maximum suppression</vt:lpstr>
      <vt:lpstr>Hysteresis thresholding</vt:lpstr>
      <vt:lpstr>Hysteresis thresholding</vt:lpstr>
      <vt:lpstr>Recap: Canny edge detector</vt:lpstr>
      <vt:lpstr>Overview</vt:lpstr>
      <vt:lpstr>Top-down vs. bottom-up edge detection</vt:lpstr>
      <vt:lpstr>Top-down vs. bottom-up edge detection</vt:lpstr>
      <vt:lpstr>Trainable edge detection</vt:lpstr>
      <vt:lpstr>Trainable edge detection</vt:lpstr>
      <vt:lpstr>Today: Segmentation instead of edge detection</vt:lpstr>
      <vt:lpstr>Today: Massively trained promptable segmentation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1217</cp:revision>
  <cp:lastPrinted>2024-09-24T21:42:57Z</cp:lastPrinted>
  <dcterms:created xsi:type="dcterms:W3CDTF">2004-08-29T23:15:23Z</dcterms:created>
  <dcterms:modified xsi:type="dcterms:W3CDTF">2024-09-24T21:43:48Z</dcterms:modified>
</cp:coreProperties>
</file>