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3"/>
  </p:notesMasterIdLst>
  <p:handoutMasterIdLst>
    <p:handoutMasterId r:id="rId44"/>
  </p:handoutMasterIdLst>
  <p:sldIdLst>
    <p:sldId id="867" r:id="rId2"/>
    <p:sldId id="971" r:id="rId3"/>
    <p:sldId id="804" r:id="rId4"/>
    <p:sldId id="887" r:id="rId5"/>
    <p:sldId id="980" r:id="rId6"/>
    <p:sldId id="929" r:id="rId7"/>
    <p:sldId id="968" r:id="rId8"/>
    <p:sldId id="969" r:id="rId9"/>
    <p:sldId id="964" r:id="rId10"/>
    <p:sldId id="965" r:id="rId11"/>
    <p:sldId id="966" r:id="rId12"/>
    <p:sldId id="967" r:id="rId13"/>
    <p:sldId id="807" r:id="rId14"/>
    <p:sldId id="810" r:id="rId15"/>
    <p:sldId id="806" r:id="rId16"/>
    <p:sldId id="973" r:id="rId17"/>
    <p:sldId id="984" r:id="rId18"/>
    <p:sldId id="983" r:id="rId19"/>
    <p:sldId id="785" r:id="rId20"/>
    <p:sldId id="789" r:id="rId21"/>
    <p:sldId id="883" r:id="rId22"/>
    <p:sldId id="852" r:id="rId23"/>
    <p:sldId id="855" r:id="rId24"/>
    <p:sldId id="869" r:id="rId25"/>
    <p:sldId id="868" r:id="rId26"/>
    <p:sldId id="974" r:id="rId27"/>
    <p:sldId id="882" r:id="rId28"/>
    <p:sldId id="981" r:id="rId29"/>
    <p:sldId id="982" r:id="rId30"/>
    <p:sldId id="972" r:id="rId31"/>
    <p:sldId id="978" r:id="rId32"/>
    <p:sldId id="979" r:id="rId33"/>
    <p:sldId id="862" r:id="rId34"/>
    <p:sldId id="860" r:id="rId35"/>
    <p:sldId id="864" r:id="rId36"/>
    <p:sldId id="865" r:id="rId37"/>
    <p:sldId id="866" r:id="rId38"/>
    <p:sldId id="870" r:id="rId39"/>
    <p:sldId id="871" r:id="rId40"/>
    <p:sldId id="872" r:id="rId41"/>
    <p:sldId id="873" r:id="rId42"/>
  </p:sldIdLst>
  <p:sldSz cx="12192000" cy="6858000"/>
  <p:notesSz cx="7315200" cy="9601200"/>
  <p:defaultTextStyle>
    <a:defPPr>
      <a:defRPr lang="en-US"/>
    </a:defPPr>
    <a:lvl1pPr algn="l" rtl="0" eaLnBrk="0" fontAlgn="base" hangingPunct="0">
      <a:spcBef>
        <a:spcPct val="0"/>
      </a:spcBef>
      <a:spcAft>
        <a:spcPct val="0"/>
      </a:spcAft>
      <a:defRPr sz="2800"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sz="2800"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sz="2800"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sz="2800"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sz="2800" kern="1200">
        <a:solidFill>
          <a:schemeClr val="tx1"/>
        </a:solidFill>
        <a:latin typeface="Arial" pitchFamily="34" charset="0"/>
        <a:ea typeface="+mn-ea"/>
        <a:cs typeface="Arial" pitchFamily="34" charset="0"/>
      </a:defRPr>
    </a:lvl5pPr>
    <a:lvl6pPr marL="2286000" algn="l" defTabSz="914400" rtl="0" eaLnBrk="1" latinLnBrk="0" hangingPunct="1">
      <a:defRPr sz="2800" kern="1200">
        <a:solidFill>
          <a:schemeClr val="tx1"/>
        </a:solidFill>
        <a:latin typeface="Arial" pitchFamily="34" charset="0"/>
        <a:ea typeface="+mn-ea"/>
        <a:cs typeface="Arial" pitchFamily="34" charset="0"/>
      </a:defRPr>
    </a:lvl6pPr>
    <a:lvl7pPr marL="2743200" algn="l" defTabSz="914400" rtl="0" eaLnBrk="1" latinLnBrk="0" hangingPunct="1">
      <a:defRPr sz="2800" kern="1200">
        <a:solidFill>
          <a:schemeClr val="tx1"/>
        </a:solidFill>
        <a:latin typeface="Arial" pitchFamily="34" charset="0"/>
        <a:ea typeface="+mn-ea"/>
        <a:cs typeface="Arial" pitchFamily="34" charset="0"/>
      </a:defRPr>
    </a:lvl7pPr>
    <a:lvl8pPr marL="3200400" algn="l" defTabSz="914400" rtl="0" eaLnBrk="1" latinLnBrk="0" hangingPunct="1">
      <a:defRPr sz="2800" kern="1200">
        <a:solidFill>
          <a:schemeClr val="tx1"/>
        </a:solidFill>
        <a:latin typeface="Arial" pitchFamily="34" charset="0"/>
        <a:ea typeface="+mn-ea"/>
        <a:cs typeface="Arial" pitchFamily="34" charset="0"/>
      </a:defRPr>
    </a:lvl8pPr>
    <a:lvl9pPr marL="3657600" algn="l" defTabSz="914400" rtl="0" eaLnBrk="1" latinLnBrk="0" hangingPunct="1">
      <a:defRPr sz="2800"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FF00"/>
    <a:srgbClr val="969696"/>
    <a:srgbClr val="4D4D4D"/>
    <a:srgbClr val="B2B2B2"/>
    <a:srgbClr val="808080"/>
    <a:srgbClr val="C0C0C0"/>
    <a:srgbClr val="29292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22" autoAdjust="0"/>
    <p:restoredTop sz="86231" autoAdjust="0"/>
  </p:normalViewPr>
  <p:slideViewPr>
    <p:cSldViewPr>
      <p:cViewPr varScale="1">
        <p:scale>
          <a:sx n="96" d="100"/>
          <a:sy n="96" d="100"/>
        </p:scale>
        <p:origin x="1320" y="16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defTabSz="966788" eaLnBrk="1" hangingPunct="1">
              <a:defRPr sz="1200"/>
            </a:lvl1pPr>
          </a:lstStyle>
          <a:p>
            <a:pPr>
              <a:defRPr/>
            </a:pPr>
            <a:endParaRPr lang="en-US"/>
          </a:p>
        </p:txBody>
      </p:sp>
      <p:sp>
        <p:nvSpPr>
          <p:cNvPr id="87043"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defTabSz="966788" eaLnBrk="1" hangingPunct="1">
              <a:defRPr sz="1200"/>
            </a:lvl1pPr>
          </a:lstStyle>
          <a:p>
            <a:pPr>
              <a:defRPr/>
            </a:pPr>
            <a:endParaRPr lang="en-US"/>
          </a:p>
        </p:txBody>
      </p:sp>
      <p:sp>
        <p:nvSpPr>
          <p:cNvPr id="87044"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defTabSz="966788" eaLnBrk="1" hangingPunct="1">
              <a:defRPr sz="1200"/>
            </a:lvl1pPr>
          </a:lstStyle>
          <a:p>
            <a:pPr>
              <a:defRPr/>
            </a:pPr>
            <a:endParaRPr lang="en-US"/>
          </a:p>
        </p:txBody>
      </p:sp>
      <p:sp>
        <p:nvSpPr>
          <p:cNvPr id="87045"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defTabSz="966788" eaLnBrk="1" hangingPunct="1">
              <a:defRPr sz="1200"/>
            </a:lvl1pPr>
          </a:lstStyle>
          <a:p>
            <a:pPr>
              <a:defRPr/>
            </a:pPr>
            <a:fld id="{8666A63B-5894-462D-9BB2-25D1A12C6300}" type="slidenum">
              <a:rPr lang="en-US"/>
              <a:pPr>
                <a:defRPr/>
              </a:pPr>
              <a:t>‹#›</a:t>
            </a:fld>
            <a:endParaRPr lang="en-US"/>
          </a:p>
        </p:txBody>
      </p:sp>
    </p:spTree>
    <p:extLst>
      <p:ext uri="{BB962C8B-B14F-4D97-AF65-F5344CB8AC3E}">
        <p14:creationId xmlns:p14="http://schemas.microsoft.com/office/powerpoint/2010/main" val="4978263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defTabSz="966788" eaLnBrk="1" hangingPunct="1">
              <a:defRPr sz="1200"/>
            </a:lvl1pPr>
          </a:lstStyle>
          <a:p>
            <a:pPr>
              <a:defRPr/>
            </a:pPr>
            <a:endParaRPr lang="en-US"/>
          </a:p>
        </p:txBody>
      </p:sp>
      <p:sp>
        <p:nvSpPr>
          <p:cNvPr id="49155"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defTabSz="966788" eaLnBrk="1" hangingPunct="1">
              <a:defRPr sz="1200"/>
            </a:lvl1pPr>
          </a:lstStyle>
          <a:p>
            <a:pPr>
              <a:defRPr/>
            </a:pPr>
            <a:endParaRPr lang="en-US"/>
          </a:p>
        </p:txBody>
      </p:sp>
      <p:sp>
        <p:nvSpPr>
          <p:cNvPr id="69636"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p:spPr>
      </p:sp>
      <p:sp>
        <p:nvSpPr>
          <p:cNvPr id="49157"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9158"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defTabSz="966788" eaLnBrk="1" hangingPunct="1">
              <a:defRPr sz="1200"/>
            </a:lvl1pPr>
          </a:lstStyle>
          <a:p>
            <a:pPr>
              <a:defRPr/>
            </a:pPr>
            <a:endParaRPr lang="en-US"/>
          </a:p>
        </p:txBody>
      </p:sp>
      <p:sp>
        <p:nvSpPr>
          <p:cNvPr id="49159"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defTabSz="966788" eaLnBrk="1" hangingPunct="1">
              <a:defRPr sz="1200"/>
            </a:lvl1pPr>
          </a:lstStyle>
          <a:p>
            <a:pPr>
              <a:defRPr/>
            </a:pPr>
            <a:fld id="{13E03037-2603-4A69-8D69-F51144710611}" type="slidenum">
              <a:rPr lang="en-US"/>
              <a:pPr>
                <a:defRPr/>
              </a:pPr>
              <a:t>‹#›</a:t>
            </a:fld>
            <a:endParaRPr lang="en-US"/>
          </a:p>
        </p:txBody>
      </p:sp>
    </p:spTree>
    <p:extLst>
      <p:ext uri="{BB962C8B-B14F-4D97-AF65-F5344CB8AC3E}">
        <p14:creationId xmlns:p14="http://schemas.microsoft.com/office/powerpoint/2010/main" val="36886987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433B666A-61BC-4F7B-982A-78CDA277F1B8}" type="slidenum">
              <a:rPr lang="en-US" smtClean="0"/>
              <a:pPr/>
              <a:t>3</a:t>
            </a:fld>
            <a:endParaRPr lang="en-US"/>
          </a:p>
        </p:txBody>
      </p:sp>
      <p:sp>
        <p:nvSpPr>
          <p:cNvPr id="105475" name="Rectangle 2"/>
          <p:cNvSpPr>
            <a:spLocks noGrp="1" noRot="1" noChangeAspect="1" noChangeArrowheads="1" noTextEdit="1"/>
          </p:cNvSpPr>
          <p:nvPr>
            <p:ph type="sldImg"/>
          </p:nvPr>
        </p:nvSpPr>
        <p:spPr>
          <a:xfrm>
            <a:off x="457200" y="720725"/>
            <a:ext cx="6400800" cy="3600450"/>
          </a:xfrm>
          <a:ln/>
        </p:spPr>
      </p:sp>
      <p:sp>
        <p:nvSpPr>
          <p:cNvPr id="1054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94390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433B666A-61BC-4F7B-982A-78CDA277F1B8}" type="slidenum">
              <a:rPr lang="en-US" smtClean="0"/>
              <a:pPr/>
              <a:t>4</a:t>
            </a:fld>
            <a:endParaRPr lang="en-US"/>
          </a:p>
        </p:txBody>
      </p:sp>
      <p:sp>
        <p:nvSpPr>
          <p:cNvPr id="105475" name="Rectangle 2"/>
          <p:cNvSpPr>
            <a:spLocks noGrp="1" noRot="1" noChangeAspect="1" noChangeArrowheads="1" noTextEdit="1"/>
          </p:cNvSpPr>
          <p:nvPr>
            <p:ph type="sldImg"/>
          </p:nvPr>
        </p:nvSpPr>
        <p:spPr>
          <a:xfrm>
            <a:off x="457200" y="720725"/>
            <a:ext cx="6400800" cy="3600450"/>
          </a:xfrm>
          <a:ln/>
        </p:spPr>
      </p:sp>
      <p:sp>
        <p:nvSpPr>
          <p:cNvPr id="1054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44734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433B666A-61BC-4F7B-982A-78CDA277F1B8}" type="slidenum">
              <a:rPr lang="en-US" smtClean="0"/>
              <a:pPr/>
              <a:t>5</a:t>
            </a:fld>
            <a:endParaRPr lang="en-US"/>
          </a:p>
        </p:txBody>
      </p:sp>
      <p:sp>
        <p:nvSpPr>
          <p:cNvPr id="105475" name="Rectangle 2"/>
          <p:cNvSpPr>
            <a:spLocks noGrp="1" noRot="1" noChangeAspect="1" noChangeArrowheads="1" noTextEdit="1"/>
          </p:cNvSpPr>
          <p:nvPr>
            <p:ph type="sldImg"/>
          </p:nvPr>
        </p:nvSpPr>
        <p:spPr>
          <a:xfrm>
            <a:off x="457200" y="720725"/>
            <a:ext cx="6400800" cy="3600450"/>
          </a:xfrm>
          <a:ln/>
        </p:spPr>
      </p:sp>
      <p:sp>
        <p:nvSpPr>
          <p:cNvPr id="1054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18555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AAADCD1D-5907-4682-8D0C-FF1DFDD74C09}" type="slidenum">
              <a:rPr lang="en-US" smtClean="0"/>
              <a:pPr/>
              <a:t>7</a:t>
            </a:fld>
            <a:endParaRPr lang="en-US"/>
          </a:p>
        </p:txBody>
      </p:sp>
      <p:sp>
        <p:nvSpPr>
          <p:cNvPr id="114691" name="Rectangle 2"/>
          <p:cNvSpPr>
            <a:spLocks noGrp="1" noRot="1" noChangeAspect="1" noChangeArrowheads="1" noTextEdit="1"/>
          </p:cNvSpPr>
          <p:nvPr>
            <p:ph type="sldImg"/>
          </p:nvPr>
        </p:nvSpPr>
        <p:spPr>
          <a:xfrm>
            <a:off x="457200" y="720725"/>
            <a:ext cx="6400800" cy="3600450"/>
          </a:xfrm>
          <a:ln/>
        </p:spPr>
      </p:sp>
      <p:sp>
        <p:nvSpPr>
          <p:cNvPr id="1146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14859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5A8C4111-4B8E-4DCE-881B-D7BFD704811B}" type="slidenum">
              <a:rPr lang="en-US" smtClean="0"/>
              <a:pPr/>
              <a:t>8</a:t>
            </a:fld>
            <a:endParaRPr lang="en-US"/>
          </a:p>
        </p:txBody>
      </p:sp>
      <p:sp>
        <p:nvSpPr>
          <p:cNvPr id="107523" name="Rectangle 2"/>
          <p:cNvSpPr>
            <a:spLocks noGrp="1" noRot="1" noChangeAspect="1" noChangeArrowheads="1" noTextEdit="1"/>
          </p:cNvSpPr>
          <p:nvPr>
            <p:ph type="sldImg"/>
          </p:nvPr>
        </p:nvSpPr>
        <p:spPr>
          <a:xfrm>
            <a:off x="457200" y="717550"/>
            <a:ext cx="6372225" cy="3584575"/>
          </a:xfrm>
          <a:ln/>
        </p:spPr>
      </p:sp>
      <p:sp>
        <p:nvSpPr>
          <p:cNvPr id="107524" name="Rectangle 3"/>
          <p:cNvSpPr>
            <a:spLocks noGrp="1" noChangeArrowheads="1"/>
          </p:cNvSpPr>
          <p:nvPr>
            <p:ph type="body" idx="1"/>
          </p:nvPr>
        </p:nvSpPr>
        <p:spPr>
          <a:xfrm>
            <a:off x="949325" y="4540250"/>
            <a:ext cx="5384800" cy="4379913"/>
          </a:xfrm>
          <a:noFill/>
          <a:ln/>
        </p:spPr>
        <p:txBody>
          <a:bodyPr/>
          <a:lstStyle/>
          <a:p>
            <a:pPr eaLnBrk="1" hangingPunct="1"/>
            <a:endParaRPr lang="en-US"/>
          </a:p>
        </p:txBody>
      </p:sp>
    </p:spTree>
    <p:extLst>
      <p:ext uri="{BB962C8B-B14F-4D97-AF65-F5344CB8AC3E}">
        <p14:creationId xmlns:p14="http://schemas.microsoft.com/office/powerpoint/2010/main" val="1207602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CF02FFAE-831E-44F1-A90D-20F3FF7C2A8F}" type="slidenum">
              <a:rPr lang="en-US" smtClean="0"/>
              <a:pPr/>
              <a:t>13</a:t>
            </a:fld>
            <a:endParaRPr lang="en-US"/>
          </a:p>
        </p:txBody>
      </p:sp>
      <p:sp>
        <p:nvSpPr>
          <p:cNvPr id="110595" name="Rectangle 2"/>
          <p:cNvSpPr>
            <a:spLocks noGrp="1" noRot="1" noChangeAspect="1" noChangeArrowheads="1" noTextEdit="1"/>
          </p:cNvSpPr>
          <p:nvPr>
            <p:ph type="sldImg"/>
          </p:nvPr>
        </p:nvSpPr>
        <p:spPr>
          <a:xfrm>
            <a:off x="457200" y="720725"/>
            <a:ext cx="6400800" cy="3600450"/>
          </a:xfrm>
          <a:ln/>
        </p:spPr>
      </p:sp>
      <p:sp>
        <p:nvSpPr>
          <p:cNvPr id="1105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3C56E141-BC8E-4290-93F6-7B1910B7B960}" type="slidenum">
              <a:rPr lang="en-US" smtClean="0"/>
              <a:pPr/>
              <a:t>14</a:t>
            </a:fld>
            <a:endParaRPr lang="en-US"/>
          </a:p>
        </p:txBody>
      </p:sp>
      <p:sp>
        <p:nvSpPr>
          <p:cNvPr id="111619" name="Rectangle 2"/>
          <p:cNvSpPr>
            <a:spLocks noGrp="1" noRot="1" noChangeAspect="1" noChangeArrowheads="1" noTextEdit="1"/>
          </p:cNvSpPr>
          <p:nvPr>
            <p:ph type="sldImg"/>
          </p:nvPr>
        </p:nvSpPr>
        <p:spPr>
          <a:xfrm>
            <a:off x="457200" y="720725"/>
            <a:ext cx="6400800" cy="3600450"/>
          </a:xfrm>
          <a:ln/>
        </p:spPr>
      </p:sp>
      <p:sp>
        <p:nvSpPr>
          <p:cNvPr id="111620" name="Rectangle 3"/>
          <p:cNvSpPr>
            <a:spLocks noGrp="1" noChangeArrowheads="1"/>
          </p:cNvSpPr>
          <p:nvPr>
            <p:ph type="body" idx="1"/>
          </p:nvPr>
        </p:nvSpPr>
        <p:spPr>
          <a:noFill/>
          <a:ln/>
        </p:spPr>
        <p:txBody>
          <a:bodyPr/>
          <a:lstStyle/>
          <a:p>
            <a:pPr eaLnBrk="1" hangingPunct="1"/>
            <a:r>
              <a:rPr lang="en-US" dirty="0"/>
              <a:t>The area under the first derivative of Gaussian from –infinity to 0 is equal to the value of the Gaussian at zero</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92392448-6403-4071-AAE7-491CBC734238}" type="slidenum">
              <a:rPr lang="en-US" smtClean="0"/>
              <a:pPr/>
              <a:t>15</a:t>
            </a:fld>
            <a:endParaRPr lang="en-US"/>
          </a:p>
        </p:txBody>
      </p:sp>
      <p:sp>
        <p:nvSpPr>
          <p:cNvPr id="113667" name="Rectangle 2"/>
          <p:cNvSpPr>
            <a:spLocks noGrp="1" noRot="1" noChangeAspect="1" noChangeArrowheads="1" noTextEdit="1"/>
          </p:cNvSpPr>
          <p:nvPr>
            <p:ph type="sldImg"/>
          </p:nvPr>
        </p:nvSpPr>
        <p:spPr>
          <a:xfrm>
            <a:off x="457200" y="720725"/>
            <a:ext cx="6400800" cy="3600450"/>
          </a:xfrm>
          <a:ln/>
        </p:spPr>
      </p:sp>
      <p:sp>
        <p:nvSpPr>
          <p:cNvPr id="11366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6BEEFC11-4B9B-48CA-AEBE-0F1C0C232B19}" type="slidenum">
              <a:rPr lang="en-US" smtClean="0"/>
              <a:pPr/>
              <a:t>17</a:t>
            </a:fld>
            <a:endParaRPr lang="en-US"/>
          </a:p>
        </p:txBody>
      </p:sp>
      <p:sp>
        <p:nvSpPr>
          <p:cNvPr id="120835" name="Rectangle 2"/>
          <p:cNvSpPr>
            <a:spLocks noGrp="1" noRot="1" noChangeAspect="1" noChangeArrowheads="1" noTextEdit="1"/>
          </p:cNvSpPr>
          <p:nvPr>
            <p:ph type="sldImg"/>
          </p:nvPr>
        </p:nvSpPr>
        <p:spPr>
          <a:xfrm>
            <a:off x="457200" y="720725"/>
            <a:ext cx="6400800" cy="3600450"/>
          </a:xfrm>
          <a:ln/>
        </p:spPr>
      </p:sp>
      <p:sp>
        <p:nvSpPr>
          <p:cNvPr id="1208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967551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6BEEFC11-4B9B-48CA-AEBE-0F1C0C232B19}" type="slidenum">
              <a:rPr lang="en-US" smtClean="0"/>
              <a:pPr/>
              <a:t>18</a:t>
            </a:fld>
            <a:endParaRPr lang="en-US"/>
          </a:p>
        </p:txBody>
      </p:sp>
      <p:sp>
        <p:nvSpPr>
          <p:cNvPr id="120835" name="Rectangle 2"/>
          <p:cNvSpPr>
            <a:spLocks noGrp="1" noRot="1" noChangeAspect="1" noChangeArrowheads="1" noTextEdit="1"/>
          </p:cNvSpPr>
          <p:nvPr>
            <p:ph type="sldImg"/>
          </p:nvPr>
        </p:nvSpPr>
        <p:spPr>
          <a:xfrm>
            <a:off x="457200" y="720725"/>
            <a:ext cx="6400800" cy="3600450"/>
          </a:xfrm>
          <a:ln/>
        </p:spPr>
      </p:sp>
      <p:sp>
        <p:nvSpPr>
          <p:cNvPr id="1208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99391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70997B65-D076-441D-8C47-794EDC6212C7}" type="slidenum">
              <a:rPr lang="en-US" smtClean="0"/>
              <a:pPr/>
              <a:t>19</a:t>
            </a:fld>
            <a:endParaRPr lang="en-US"/>
          </a:p>
        </p:txBody>
      </p:sp>
      <p:sp>
        <p:nvSpPr>
          <p:cNvPr id="121859" name="Rectangle 2"/>
          <p:cNvSpPr>
            <a:spLocks noGrp="1" noRot="1" noChangeAspect="1" noChangeArrowheads="1" noTextEdit="1"/>
          </p:cNvSpPr>
          <p:nvPr>
            <p:ph type="sldImg"/>
          </p:nvPr>
        </p:nvSpPr>
        <p:spPr>
          <a:xfrm>
            <a:off x="457200" y="720725"/>
            <a:ext cx="6400800" cy="3600450"/>
          </a:xfrm>
          <a:ln/>
        </p:spPr>
      </p:sp>
      <p:sp>
        <p:nvSpPr>
          <p:cNvPr id="12186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9A71DB8B-7C23-48FA-98B8-2D7BFC9853C7}" type="slidenum">
              <a:rPr lang="en-US" smtClean="0"/>
              <a:pPr/>
              <a:t>20</a:t>
            </a:fld>
            <a:endParaRPr lang="en-US"/>
          </a:p>
        </p:txBody>
      </p:sp>
      <p:sp>
        <p:nvSpPr>
          <p:cNvPr id="122883" name="Rectangle 2"/>
          <p:cNvSpPr>
            <a:spLocks noGrp="1" noRot="1" noChangeAspect="1" noChangeArrowheads="1" noTextEdit="1"/>
          </p:cNvSpPr>
          <p:nvPr>
            <p:ph type="sldImg"/>
          </p:nvPr>
        </p:nvSpPr>
        <p:spPr>
          <a:xfrm>
            <a:off x="457200" y="720725"/>
            <a:ext cx="6400800" cy="3600450"/>
          </a:xfrm>
          <a:ln/>
        </p:spPr>
      </p:sp>
      <p:sp>
        <p:nvSpPr>
          <p:cNvPr id="12288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2441168E-9206-488A-BE7E-006F3F2737DE}" type="slidenum">
              <a:rPr lang="en-US" smtClean="0"/>
              <a:pPr/>
              <a:t>21</a:t>
            </a:fld>
            <a:endParaRPr lang="en-US"/>
          </a:p>
        </p:txBody>
      </p:sp>
      <p:sp>
        <p:nvSpPr>
          <p:cNvPr id="123907" name="Rectangle 2"/>
          <p:cNvSpPr>
            <a:spLocks noGrp="1" noRot="1" noChangeAspect="1" noChangeArrowheads="1" noTextEdit="1"/>
          </p:cNvSpPr>
          <p:nvPr>
            <p:ph type="sldImg"/>
          </p:nvPr>
        </p:nvSpPr>
        <p:spPr>
          <a:xfrm>
            <a:off x="457200" y="720725"/>
            <a:ext cx="6400800" cy="3600450"/>
          </a:xfrm>
          <a:ln/>
        </p:spPr>
      </p:sp>
      <p:sp>
        <p:nvSpPr>
          <p:cNvPr id="12390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A2E58C0A-1049-44B4-82C4-AAB29F6ADC3D}" type="slidenum">
              <a:rPr lang="en-US" smtClean="0"/>
              <a:pPr/>
              <a:t>22</a:t>
            </a:fld>
            <a:endParaRPr lang="en-US"/>
          </a:p>
        </p:txBody>
      </p:sp>
      <p:sp>
        <p:nvSpPr>
          <p:cNvPr id="117763" name="Rectangle 2"/>
          <p:cNvSpPr>
            <a:spLocks noGrp="1" noRot="1" noChangeAspect="1" noChangeArrowheads="1" noTextEdit="1"/>
          </p:cNvSpPr>
          <p:nvPr>
            <p:ph type="sldImg"/>
          </p:nvPr>
        </p:nvSpPr>
        <p:spPr>
          <a:xfrm>
            <a:off x="457200" y="720725"/>
            <a:ext cx="6400800" cy="3600450"/>
          </a:xfrm>
          <a:ln/>
        </p:spPr>
      </p:sp>
      <p:sp>
        <p:nvSpPr>
          <p:cNvPr id="11776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70824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7C44DC87-114E-40EC-8912-056E0E39B0B4}" type="slidenum">
              <a:rPr lang="en-US" smtClean="0"/>
              <a:pPr/>
              <a:t>23</a:t>
            </a:fld>
            <a:endParaRPr lang="en-US"/>
          </a:p>
        </p:txBody>
      </p:sp>
      <p:sp>
        <p:nvSpPr>
          <p:cNvPr id="118787" name="Rectangle 2"/>
          <p:cNvSpPr>
            <a:spLocks noGrp="1" noRot="1" noChangeAspect="1" noChangeArrowheads="1" noTextEdit="1"/>
          </p:cNvSpPr>
          <p:nvPr>
            <p:ph type="sldImg"/>
          </p:nvPr>
        </p:nvSpPr>
        <p:spPr>
          <a:xfrm>
            <a:off x="457200" y="720725"/>
            <a:ext cx="6400800" cy="3600450"/>
          </a:xfrm>
          <a:ln/>
        </p:spPr>
      </p:sp>
      <p:sp>
        <p:nvSpPr>
          <p:cNvPr id="11878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905495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2441168E-9206-488A-BE7E-006F3F2737DE}" type="slidenum">
              <a:rPr lang="en-US" smtClean="0"/>
              <a:pPr/>
              <a:t>24</a:t>
            </a:fld>
            <a:endParaRPr lang="en-US"/>
          </a:p>
        </p:txBody>
      </p:sp>
      <p:sp>
        <p:nvSpPr>
          <p:cNvPr id="123907" name="Rectangle 2"/>
          <p:cNvSpPr>
            <a:spLocks noGrp="1" noRot="1" noChangeAspect="1" noChangeArrowheads="1" noTextEdit="1"/>
          </p:cNvSpPr>
          <p:nvPr>
            <p:ph type="sldImg"/>
          </p:nvPr>
        </p:nvSpPr>
        <p:spPr>
          <a:xfrm>
            <a:off x="457200" y="720725"/>
            <a:ext cx="6400800" cy="3600450"/>
          </a:xfrm>
          <a:ln/>
        </p:spPr>
      </p:sp>
      <p:sp>
        <p:nvSpPr>
          <p:cNvPr id="12390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68232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34D2C9FA-FC19-4E88-8FFB-CB05EFD15053}" type="slidenum">
              <a:rPr lang="en-US" smtClean="0"/>
              <a:pPr/>
              <a:t>25</a:t>
            </a:fld>
            <a:endParaRPr lang="en-US"/>
          </a:p>
        </p:txBody>
      </p:sp>
      <p:sp>
        <p:nvSpPr>
          <p:cNvPr id="130051" name="Rectangle 2"/>
          <p:cNvSpPr>
            <a:spLocks noGrp="1" noRot="1" noChangeAspect="1" noChangeArrowheads="1" noTextEdit="1"/>
          </p:cNvSpPr>
          <p:nvPr>
            <p:ph type="sldImg"/>
          </p:nvPr>
        </p:nvSpPr>
        <p:spPr>
          <a:xfrm>
            <a:off x="457200" y="720725"/>
            <a:ext cx="6400800" cy="3600450"/>
          </a:xfrm>
          <a:ln/>
        </p:spPr>
      </p:sp>
      <p:sp>
        <p:nvSpPr>
          <p:cNvPr id="13005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40577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56ED005D-BF42-4A1E-A299-C10B49C71AD6}" type="slidenum">
              <a:rPr lang="en-US" smtClean="0"/>
              <a:pPr/>
              <a:t>27</a:t>
            </a:fld>
            <a:endParaRPr lang="en-US"/>
          </a:p>
        </p:txBody>
      </p:sp>
      <p:sp>
        <p:nvSpPr>
          <p:cNvPr id="125955" name="Rectangle 2"/>
          <p:cNvSpPr>
            <a:spLocks noGrp="1" noRot="1" noChangeAspect="1" noChangeArrowheads="1" noTextEdit="1"/>
          </p:cNvSpPr>
          <p:nvPr>
            <p:ph type="sldImg"/>
          </p:nvPr>
        </p:nvSpPr>
        <p:spPr>
          <a:xfrm>
            <a:off x="457200" y="720725"/>
            <a:ext cx="6400800" cy="3600450"/>
          </a:xfrm>
          <a:ln/>
        </p:spPr>
      </p:sp>
      <p:sp>
        <p:nvSpPr>
          <p:cNvPr id="125956"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CBC06CDC-41DA-40F4-BCF7-293E9FB63083}" type="slidenum">
              <a:rPr lang="en-US" smtClean="0"/>
              <a:pPr/>
              <a:t>28</a:t>
            </a:fld>
            <a:endParaRPr lang="en-US"/>
          </a:p>
        </p:txBody>
      </p:sp>
      <p:sp>
        <p:nvSpPr>
          <p:cNvPr id="124931" name="Rectangle 2"/>
          <p:cNvSpPr>
            <a:spLocks noGrp="1" noRot="1" noChangeAspect="1" noChangeArrowheads="1" noTextEdit="1"/>
          </p:cNvSpPr>
          <p:nvPr>
            <p:ph type="sldImg"/>
          </p:nvPr>
        </p:nvSpPr>
        <p:spPr>
          <a:xfrm>
            <a:off x="457200" y="720725"/>
            <a:ext cx="6400800" cy="3600450"/>
          </a:xfrm>
          <a:ln/>
        </p:spPr>
      </p:sp>
      <p:sp>
        <p:nvSpPr>
          <p:cNvPr id="124932"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extLst>
      <p:ext uri="{BB962C8B-B14F-4D97-AF65-F5344CB8AC3E}">
        <p14:creationId xmlns:p14="http://schemas.microsoft.com/office/powerpoint/2010/main" val="22038219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CBC06CDC-41DA-40F4-BCF7-293E9FB63083}" type="slidenum">
              <a:rPr lang="en-US" smtClean="0"/>
              <a:pPr/>
              <a:t>29</a:t>
            </a:fld>
            <a:endParaRPr lang="en-US"/>
          </a:p>
        </p:txBody>
      </p:sp>
      <p:sp>
        <p:nvSpPr>
          <p:cNvPr id="124931" name="Rectangle 2"/>
          <p:cNvSpPr>
            <a:spLocks noGrp="1" noRot="1" noChangeAspect="1" noChangeArrowheads="1" noTextEdit="1"/>
          </p:cNvSpPr>
          <p:nvPr>
            <p:ph type="sldImg"/>
          </p:nvPr>
        </p:nvSpPr>
        <p:spPr>
          <a:xfrm>
            <a:off x="457200" y="720725"/>
            <a:ext cx="6400800" cy="3600450"/>
          </a:xfrm>
          <a:ln/>
        </p:spPr>
      </p:sp>
      <p:sp>
        <p:nvSpPr>
          <p:cNvPr id="124932"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extLst>
      <p:ext uri="{BB962C8B-B14F-4D97-AF65-F5344CB8AC3E}">
        <p14:creationId xmlns:p14="http://schemas.microsoft.com/office/powerpoint/2010/main" val="6340778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F09E1CB1-140F-4079-92BB-E2422AD87009}" type="slidenum">
              <a:rPr lang="en-US" smtClean="0"/>
              <a:pPr/>
              <a:t>30</a:t>
            </a:fld>
            <a:endParaRPr lang="en-US"/>
          </a:p>
        </p:txBody>
      </p:sp>
      <p:sp>
        <p:nvSpPr>
          <p:cNvPr id="133123" name="Rectangle 2"/>
          <p:cNvSpPr>
            <a:spLocks noGrp="1" noRot="1" noChangeAspect="1" noChangeArrowheads="1" noTextEdit="1"/>
          </p:cNvSpPr>
          <p:nvPr>
            <p:ph type="sldImg"/>
          </p:nvPr>
        </p:nvSpPr>
        <p:spPr>
          <a:xfrm>
            <a:off x="457200" y="720725"/>
            <a:ext cx="6400800" cy="3600450"/>
          </a:xfrm>
          <a:ln/>
        </p:spPr>
      </p:sp>
      <p:sp>
        <p:nvSpPr>
          <p:cNvPr id="1331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396375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F09E1CB1-140F-4079-92BB-E2422AD87009}" type="slidenum">
              <a:rPr lang="en-US" smtClean="0"/>
              <a:pPr/>
              <a:t>31</a:t>
            </a:fld>
            <a:endParaRPr lang="en-US"/>
          </a:p>
        </p:txBody>
      </p:sp>
      <p:sp>
        <p:nvSpPr>
          <p:cNvPr id="133123" name="Rectangle 2"/>
          <p:cNvSpPr>
            <a:spLocks noGrp="1" noRot="1" noChangeAspect="1" noChangeArrowheads="1" noTextEdit="1"/>
          </p:cNvSpPr>
          <p:nvPr>
            <p:ph type="sldImg"/>
          </p:nvPr>
        </p:nvSpPr>
        <p:spPr>
          <a:xfrm>
            <a:off x="457200" y="720725"/>
            <a:ext cx="6400800" cy="3600450"/>
          </a:xfrm>
          <a:ln/>
        </p:spPr>
      </p:sp>
      <p:sp>
        <p:nvSpPr>
          <p:cNvPr id="1331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29546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F09E1CB1-140F-4079-92BB-E2422AD87009}" type="slidenum">
              <a:rPr lang="en-US" smtClean="0"/>
              <a:pPr/>
              <a:t>32</a:t>
            </a:fld>
            <a:endParaRPr lang="en-US"/>
          </a:p>
        </p:txBody>
      </p:sp>
      <p:sp>
        <p:nvSpPr>
          <p:cNvPr id="133123" name="Rectangle 2"/>
          <p:cNvSpPr>
            <a:spLocks noGrp="1" noRot="1" noChangeAspect="1" noChangeArrowheads="1" noTextEdit="1"/>
          </p:cNvSpPr>
          <p:nvPr>
            <p:ph type="sldImg"/>
          </p:nvPr>
        </p:nvSpPr>
        <p:spPr>
          <a:xfrm>
            <a:off x="457200" y="720725"/>
            <a:ext cx="6400800" cy="3600450"/>
          </a:xfrm>
          <a:ln/>
        </p:spPr>
      </p:sp>
      <p:sp>
        <p:nvSpPr>
          <p:cNvPr id="1331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372553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From the paper:</a:t>
            </a:r>
          </a:p>
          <a:p>
            <a:endParaRPr lang="en-US" dirty="0"/>
          </a:p>
          <a:p>
            <a:r>
              <a:rPr lang="en-US" sz="1200" kern="1200" dirty="0">
                <a:solidFill>
                  <a:schemeClr val="tx1"/>
                </a:solidFill>
                <a:latin typeface="Arial" pitchFamily="34" charset="0"/>
                <a:ea typeface="+mn-ea"/>
                <a:cs typeface="Arial" pitchFamily="34" charset="0"/>
              </a:rPr>
              <a:t>The previous operations have assigned an image location, scale, and orientation to each </a:t>
            </a:r>
            <a:r>
              <a:rPr lang="en-US" sz="1200" kern="1200" dirty="0" err="1">
                <a:solidFill>
                  <a:schemeClr val="tx1"/>
                </a:solidFill>
                <a:latin typeface="Arial" pitchFamily="34" charset="0"/>
                <a:ea typeface="+mn-ea"/>
                <a:cs typeface="Arial" pitchFamily="34" charset="0"/>
              </a:rPr>
              <a:t>keypoint</a:t>
            </a:r>
            <a:r>
              <a:rPr lang="en-US" sz="1200" kern="1200" dirty="0">
                <a:solidFill>
                  <a:schemeClr val="tx1"/>
                </a:solidFill>
                <a:latin typeface="Arial" pitchFamily="34" charset="0"/>
                <a:ea typeface="+mn-ea"/>
                <a:cs typeface="Arial" pitchFamily="34" charset="0"/>
              </a:rPr>
              <a:t>. These parameters impose a repeatable local 2D coordinate system in which to describe the local image region, and therefore provide invariance to these parameters. The next step is to compute a descriptor for the local image region that is highly distinctive yet is as invariant as possible to remaining variations, such as change in illumination or 3D viewpoint. One obvious approach would be to sample the local image intensities around the </a:t>
            </a:r>
            <a:r>
              <a:rPr lang="en-US" sz="1200" kern="1200" dirty="0" err="1">
                <a:solidFill>
                  <a:schemeClr val="tx1"/>
                </a:solidFill>
                <a:latin typeface="Arial" pitchFamily="34" charset="0"/>
                <a:ea typeface="+mn-ea"/>
                <a:cs typeface="Arial" pitchFamily="34" charset="0"/>
              </a:rPr>
              <a:t>keypoint</a:t>
            </a:r>
            <a:r>
              <a:rPr lang="en-US" sz="1200" kern="1200" dirty="0">
                <a:solidFill>
                  <a:schemeClr val="tx1"/>
                </a:solidFill>
                <a:latin typeface="Arial" pitchFamily="34" charset="0"/>
                <a:ea typeface="+mn-ea"/>
                <a:cs typeface="Arial" pitchFamily="34" charset="0"/>
              </a:rPr>
              <a:t> at the appropriate scale, and to match these using a normalized correlation measure. However, simple correlation of image patches is highly sensitive to changes that cause </a:t>
            </a:r>
            <a:r>
              <a:rPr lang="en-US" sz="1200" kern="1200" dirty="0" err="1">
                <a:solidFill>
                  <a:schemeClr val="tx1"/>
                </a:solidFill>
                <a:latin typeface="Arial" pitchFamily="34" charset="0"/>
                <a:ea typeface="+mn-ea"/>
                <a:cs typeface="Arial" pitchFamily="34" charset="0"/>
              </a:rPr>
              <a:t>misregistration</a:t>
            </a:r>
            <a:r>
              <a:rPr lang="en-US" sz="1200" kern="1200" dirty="0">
                <a:solidFill>
                  <a:schemeClr val="tx1"/>
                </a:solidFill>
                <a:latin typeface="Arial" pitchFamily="34" charset="0"/>
                <a:ea typeface="+mn-ea"/>
                <a:cs typeface="Arial" pitchFamily="34" charset="0"/>
              </a:rPr>
              <a:t> of samples, such as affine or 3D viewpoint change or non-rigid deformations. A better approach has been demonstrated by Edelman, </a:t>
            </a:r>
            <a:r>
              <a:rPr lang="en-US" sz="1200" kern="1200" dirty="0" err="1">
                <a:solidFill>
                  <a:schemeClr val="tx1"/>
                </a:solidFill>
                <a:latin typeface="Arial" pitchFamily="34" charset="0"/>
                <a:ea typeface="+mn-ea"/>
                <a:cs typeface="Arial" pitchFamily="34" charset="0"/>
              </a:rPr>
              <a:t>Intrator</a:t>
            </a:r>
            <a:r>
              <a:rPr lang="en-US" sz="1200" kern="1200" dirty="0">
                <a:solidFill>
                  <a:schemeClr val="tx1"/>
                </a:solidFill>
                <a:latin typeface="Arial" pitchFamily="34" charset="0"/>
                <a:ea typeface="+mn-ea"/>
                <a:cs typeface="Arial" pitchFamily="34" charset="0"/>
              </a:rPr>
              <a:t>, and </a:t>
            </a:r>
            <a:r>
              <a:rPr lang="en-US" sz="1200" kern="1200" dirty="0" err="1">
                <a:solidFill>
                  <a:schemeClr val="tx1"/>
                </a:solidFill>
                <a:latin typeface="Arial" pitchFamily="34" charset="0"/>
                <a:ea typeface="+mn-ea"/>
                <a:cs typeface="Arial" pitchFamily="34" charset="0"/>
              </a:rPr>
              <a:t>Poggio</a:t>
            </a:r>
            <a:r>
              <a:rPr lang="en-US" sz="1200" kern="1200" dirty="0">
                <a:solidFill>
                  <a:schemeClr val="tx1"/>
                </a:solidFill>
                <a:latin typeface="Arial" pitchFamily="34" charset="0"/>
                <a:ea typeface="+mn-ea"/>
                <a:cs typeface="Arial" pitchFamily="34" charset="0"/>
              </a:rPr>
              <a:t> (1997). Their proposed representation was based upon a model of biological vision, in particular of complex neurons in primary visual cortex. These complex neurons respond to a gradient at a particular orientation and spatial frequency, but the location of the gradient on the retina is allowed to shift over a small receptive field rather than being precisely localized. Edelman et al. hypothesized that the function of these complex neurons was to allow for matching and recognition of 3D objects from a range of viewpoints. They have performed detailed experiments using 3D computer models of object and animal shapes which show that matching gradients while allowing for shifts in their position results in much better classification under 3D rotation. For example, recognition accuracy for 3D objects rotated in depth by 20 degrees increased from 35% for correlation of gradients to 94% using the complex cell model. Our implementation described below was inspired by this idea, but allows for positional shift using a different computational mechanism.</a:t>
            </a:r>
            <a:endParaRPr lang="en-US" dirty="0"/>
          </a:p>
        </p:txBody>
      </p:sp>
      <p:sp>
        <p:nvSpPr>
          <p:cNvPr id="4" name="Slide Number Placeholder 3"/>
          <p:cNvSpPr>
            <a:spLocks noGrp="1"/>
          </p:cNvSpPr>
          <p:nvPr>
            <p:ph type="sldNum" sz="quarter" idx="10"/>
          </p:nvPr>
        </p:nvSpPr>
        <p:spPr/>
        <p:txBody>
          <a:bodyPr/>
          <a:lstStyle/>
          <a:p>
            <a:pPr>
              <a:defRPr/>
            </a:pPr>
            <a:fld id="{13E03037-2603-4A69-8D69-F51144710611}" type="slidenum">
              <a:rPr lang="en-US" smtClean="0"/>
              <a:pPr>
                <a:defRPr/>
              </a:pPr>
              <a:t>34</a:t>
            </a:fld>
            <a:endParaRPr lang="en-US"/>
          </a:p>
        </p:txBody>
      </p:sp>
    </p:spTree>
    <p:extLst>
      <p:ext uri="{BB962C8B-B14F-4D97-AF65-F5344CB8AC3E}">
        <p14:creationId xmlns:p14="http://schemas.microsoft.com/office/powerpoint/2010/main" val="36244719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348A2ED4-D129-4C04-9751-D3039B52B2B3}" type="slidenum">
              <a:rPr lang="en-US" smtClean="0"/>
              <a:pPr/>
              <a:t>38</a:t>
            </a:fld>
            <a:endParaRPr lang="en-US"/>
          </a:p>
        </p:txBody>
      </p:sp>
      <p:sp>
        <p:nvSpPr>
          <p:cNvPr id="76803" name="Rectangle 2"/>
          <p:cNvSpPr>
            <a:spLocks noGrp="1" noRot="1" noChangeAspect="1" noChangeArrowheads="1" noTextEdit="1"/>
          </p:cNvSpPr>
          <p:nvPr>
            <p:ph type="sldImg"/>
          </p:nvPr>
        </p:nvSpPr>
        <p:spPr>
          <a:xfrm>
            <a:off x="457200" y="720725"/>
            <a:ext cx="6400800" cy="3600450"/>
          </a:xfrm>
          <a:ln/>
        </p:spPr>
      </p:sp>
      <p:sp>
        <p:nvSpPr>
          <p:cNvPr id="7680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348A2ED4-D129-4C04-9751-D3039B52B2B3}" type="slidenum">
              <a:rPr lang="en-US" smtClean="0"/>
              <a:pPr/>
              <a:t>39</a:t>
            </a:fld>
            <a:endParaRPr lang="en-US"/>
          </a:p>
        </p:txBody>
      </p:sp>
      <p:sp>
        <p:nvSpPr>
          <p:cNvPr id="76803" name="Rectangle 2"/>
          <p:cNvSpPr>
            <a:spLocks noGrp="1" noRot="1" noChangeAspect="1" noChangeArrowheads="1" noTextEdit="1"/>
          </p:cNvSpPr>
          <p:nvPr>
            <p:ph type="sldImg"/>
          </p:nvPr>
        </p:nvSpPr>
        <p:spPr>
          <a:xfrm>
            <a:off x="457200" y="720725"/>
            <a:ext cx="6400800" cy="3600450"/>
          </a:xfrm>
          <a:ln/>
        </p:spPr>
      </p:sp>
      <p:sp>
        <p:nvSpPr>
          <p:cNvPr id="7680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0F588C60-43A5-4D25-B574-487187B258E8}" type="slidenum">
              <a:rPr lang="en-US" smtClean="0"/>
              <a:pPr/>
              <a:t>40</a:t>
            </a:fld>
            <a:endParaRPr lang="en-US"/>
          </a:p>
        </p:txBody>
      </p:sp>
      <p:sp>
        <p:nvSpPr>
          <p:cNvPr id="128003" name="Rectangle 2"/>
          <p:cNvSpPr>
            <a:spLocks noGrp="1" noRot="1" noChangeAspect="1" noChangeArrowheads="1" noTextEdit="1"/>
          </p:cNvSpPr>
          <p:nvPr>
            <p:ph type="sldImg"/>
          </p:nvPr>
        </p:nvSpPr>
        <p:spPr>
          <a:xfrm>
            <a:off x="457200" y="720725"/>
            <a:ext cx="6400800" cy="3600450"/>
          </a:xfrm>
          <a:ln/>
        </p:spPr>
      </p:sp>
      <p:sp>
        <p:nvSpPr>
          <p:cNvPr id="12800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3D0A414-3CEA-40E2-97A8-4EEFE4EFC6A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0A0538-4285-485A-A334-8F3AE93901A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7D695C0-2CFE-436C-B571-7291FA0F7FE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2772C60-F00C-47A6-A537-20C3C26DB8F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203B81F-EC77-4CFF-9A3D-C9C2DBFD387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EB16576-1991-4868-8BF1-B3F46EC284C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0C2F417-01D2-40F3-843C-F7D5ABC1046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C623136-F41E-408D-B0E9-423E5331300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AABEF7C-D6FD-4214-BB7D-D2117E6948D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2FB816D-2242-4CEE-96CC-E0DB910C620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
            <a:ext cx="25908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
            <a:ext cx="75692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82B188B-E1B7-4ADA-BCA1-4D67A01F4486}"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10363200" cy="838200"/>
          </a:xfrm>
        </p:spPr>
        <p:txBody>
          <a:bodyPr/>
          <a:lstStyle/>
          <a:p>
            <a:r>
              <a:rPr lang="en-US"/>
              <a:t>Click to edit Master title style</a:t>
            </a:r>
          </a:p>
        </p:txBody>
      </p:sp>
      <p:sp>
        <p:nvSpPr>
          <p:cNvPr id="3" name="Text Placeholder 2"/>
          <p:cNvSpPr>
            <a:spLocks noGrp="1"/>
          </p:cNvSpPr>
          <p:nvPr>
            <p:ph type="body" sz="half" idx="1"/>
          </p:nvPr>
        </p:nvSpPr>
        <p:spPr>
          <a:xfrm>
            <a:off x="9144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1B8D1D6-2162-400A-89FD-865EAD3E04F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914400" y="76200"/>
            <a:ext cx="103632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5603" name="Rectangle 3"/>
          <p:cNvSpPr>
            <a:spLocks noGrp="1" noChangeArrowheads="1"/>
          </p:cNvSpPr>
          <p:nvPr>
            <p:ph type="body" idx="1"/>
          </p:nvPr>
        </p:nvSpPr>
        <p:spPr bwMode="auto">
          <a:xfrm>
            <a:off x="914400" y="914400"/>
            <a:ext cx="10363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220"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defRPr/>
            </a:pPr>
            <a:endParaRPr lang="en-US"/>
          </a:p>
        </p:txBody>
      </p:sp>
      <p:sp>
        <p:nvSpPr>
          <p:cNvPr id="9221"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a:defRPr/>
            </a:pPr>
            <a:endParaRPr lang="en-US"/>
          </a:p>
        </p:txBody>
      </p:sp>
      <p:sp>
        <p:nvSpPr>
          <p:cNvPr id="9222"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pPr>
              <a:defRPr/>
            </a:pPr>
            <a:fld id="{BC9A4009-A7C3-49D8-A61B-48D5AC67AAA3}" type="slidenum">
              <a:rPr lang="en-US"/>
              <a:pPr>
                <a:defRPr/>
              </a:pPr>
              <a:t>‹#›</a:t>
            </a:fld>
            <a:endParaRPr lang="en-US"/>
          </a:p>
        </p:txBody>
      </p:sp>
      <p:sp>
        <p:nvSpPr>
          <p:cNvPr id="9223" name="Line 7"/>
          <p:cNvSpPr>
            <a:spLocks noChangeShapeType="1"/>
          </p:cNvSpPr>
          <p:nvPr userDrawn="1"/>
        </p:nvSpPr>
        <p:spPr bwMode="auto">
          <a:xfrm>
            <a:off x="914400" y="838200"/>
            <a:ext cx="10363200" cy="0"/>
          </a:xfrm>
          <a:prstGeom prst="line">
            <a:avLst/>
          </a:prstGeom>
          <a:noFill/>
          <a:ln w="38100">
            <a:solidFill>
              <a:schemeClr val="tx1"/>
            </a:solidFill>
            <a:round/>
            <a:headEnd/>
            <a:tailEnd/>
          </a:ln>
          <a:effectLst/>
        </p:spPr>
        <p:txBody>
          <a:bodyPr wrap="none" anchor="ctr"/>
          <a:lstStyle/>
          <a:p>
            <a:pPr>
              <a:defRPr/>
            </a:pPr>
            <a:endParaRPr lang="en-US" sz="280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pitchFamily="34" charset="0"/>
        </a:defRPr>
      </a:lvl2pPr>
      <a:lvl3pPr algn="l" rtl="0" eaLnBrk="0" fontAlgn="base" hangingPunct="0">
        <a:spcBef>
          <a:spcPct val="0"/>
        </a:spcBef>
        <a:spcAft>
          <a:spcPct val="0"/>
        </a:spcAft>
        <a:defRPr sz="3400">
          <a:solidFill>
            <a:schemeClr val="tx2"/>
          </a:solidFill>
          <a:latin typeface="Arial" pitchFamily="34" charset="0"/>
        </a:defRPr>
      </a:lvl3pPr>
      <a:lvl4pPr algn="l" rtl="0" eaLnBrk="0" fontAlgn="base" hangingPunct="0">
        <a:spcBef>
          <a:spcPct val="0"/>
        </a:spcBef>
        <a:spcAft>
          <a:spcPct val="0"/>
        </a:spcAft>
        <a:defRPr sz="3400">
          <a:solidFill>
            <a:schemeClr val="tx2"/>
          </a:solidFill>
          <a:latin typeface="Arial" pitchFamily="34" charset="0"/>
        </a:defRPr>
      </a:lvl4pPr>
      <a:lvl5pPr algn="l" rtl="0" eaLnBrk="0" fontAlgn="base" hangingPunct="0">
        <a:spcBef>
          <a:spcPct val="0"/>
        </a:spcBef>
        <a:spcAft>
          <a:spcPct val="0"/>
        </a:spcAft>
        <a:defRPr sz="3400">
          <a:solidFill>
            <a:schemeClr val="tx2"/>
          </a:solidFill>
          <a:latin typeface="Arial" pitchFamily="34" charset="0"/>
        </a:defRPr>
      </a:lvl5pPr>
      <a:lvl6pPr marL="457200" algn="l" rtl="0" eaLnBrk="0" fontAlgn="base" hangingPunct="0">
        <a:spcBef>
          <a:spcPct val="0"/>
        </a:spcBef>
        <a:spcAft>
          <a:spcPct val="0"/>
        </a:spcAft>
        <a:defRPr sz="3400">
          <a:solidFill>
            <a:schemeClr val="tx2"/>
          </a:solidFill>
          <a:latin typeface="Arial" pitchFamily="34" charset="0"/>
        </a:defRPr>
      </a:lvl6pPr>
      <a:lvl7pPr marL="914400" algn="l" rtl="0" eaLnBrk="0" fontAlgn="base" hangingPunct="0">
        <a:spcBef>
          <a:spcPct val="0"/>
        </a:spcBef>
        <a:spcAft>
          <a:spcPct val="0"/>
        </a:spcAft>
        <a:defRPr sz="3400">
          <a:solidFill>
            <a:schemeClr val="tx2"/>
          </a:solidFill>
          <a:latin typeface="Arial" pitchFamily="34" charset="0"/>
        </a:defRPr>
      </a:lvl7pPr>
      <a:lvl8pPr marL="1371600" algn="l" rtl="0" eaLnBrk="0" fontAlgn="base" hangingPunct="0">
        <a:spcBef>
          <a:spcPct val="0"/>
        </a:spcBef>
        <a:spcAft>
          <a:spcPct val="0"/>
        </a:spcAft>
        <a:defRPr sz="3400">
          <a:solidFill>
            <a:schemeClr val="tx2"/>
          </a:solidFill>
          <a:latin typeface="Arial" pitchFamily="34" charset="0"/>
        </a:defRPr>
      </a:lvl8pPr>
      <a:lvl9pPr marL="1828800" algn="l" rtl="0" eaLnBrk="0" fontAlgn="base" hangingPunct="0">
        <a:spcBef>
          <a:spcPct val="0"/>
        </a:spcBef>
        <a:spcAft>
          <a:spcPct val="0"/>
        </a:spcAft>
        <a:defRPr sz="3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s.ubc.ca/~lowe/papers/ijcv04.pdf"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nada.kth.se/cvap/abstracts/cvap198.html" TargetMode="External"/><Relationship Id="rId4" Type="http://schemas.openxmlformats.org/officeDocument/2006/relationships/hyperlink" Target="https://hal.inria.fr/inria-00548276/file/mikolajcICCV2001.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9.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0.png"/><Relationship Id="rId11"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hyperlink" Target="https://web.eecs.umich.edu/~justincj/slides/eecs442/WI2021/442_WI2021_detectors.pptx"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6.pn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hyperlink" Target="http://www.hms.harvard.edu/bss/neuro/bornlab/qmbc/beta/day4/marr-hildreth-edge-prsl1980.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hyperlink" Target="https://web.eecs.umich.edu/~justincj/slides/eecs442/WI2021/442_WI2021_detectors.pptx" TargetMode="External"/><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6.xml"/><Relationship Id="rId5" Type="http://schemas.openxmlformats.org/officeDocument/2006/relationships/hyperlink" Target="https://web.eecs.umich.edu/~justincj/slides/eecs442/WI2021/442_WI2021_detectors.pptx" TargetMode="Externa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hyperlink" Target="https://web.eecs.umich.edu/~justincj/slides/eecs442/WI2021/442_WI2021_detectors.pptx" TargetMode="Externa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2.wmf"/><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6.pn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12" Type="http://schemas.openxmlformats.org/officeDocument/2006/relationships/image" Target="../media/image44.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8.jpeg"/><Relationship Id="rId11" Type="http://schemas.openxmlformats.org/officeDocument/2006/relationships/image" Target="../media/image43.jpeg"/><Relationship Id="rId5" Type="http://schemas.openxmlformats.org/officeDocument/2006/relationships/image" Target="../media/image37.jpeg"/><Relationship Id="rId10" Type="http://schemas.openxmlformats.org/officeDocument/2006/relationships/image" Target="../media/image42.jpeg"/><Relationship Id="rId4" Type="http://schemas.openxmlformats.org/officeDocument/2006/relationships/image" Target="../media/image36.jpeg"/><Relationship Id="rId9" Type="http://schemas.openxmlformats.org/officeDocument/2006/relationships/image" Target="../media/image41.jpeg"/></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cs.ubc.ca/~lowe/papers/ijcv04.pdf"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hyperlink" Target="http://www-staff.informatik.uni-frankfurt.de/asa/seminare/Literatur/L99-Lowe_SIFT_1999.pdf"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50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jpeg"/></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3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66.wmf"/><Relationship Id="rId5" Type="http://schemas.openxmlformats.org/officeDocument/2006/relationships/oleObject" Target="../embeddings/oleObject3.bin"/><Relationship Id="rId4" Type="http://schemas.openxmlformats.org/officeDocument/2006/relationships/image" Target="../media/image65.wmf"/></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www.robots.ox.ac.uk/~vgg/research/affine/det_eval_files/mikolajczyk_ijcv2004.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 </a:t>
            </a:r>
            <a:r>
              <a:rPr lang="en-US" dirty="0" err="1"/>
              <a:t>keypoint</a:t>
            </a:r>
            <a:r>
              <a:rPr lang="en-US" dirty="0"/>
              <a:t> detection</a:t>
            </a:r>
          </a:p>
        </p:txBody>
      </p:sp>
      <p:pic>
        <p:nvPicPr>
          <p:cNvPr id="4" name="Picture 3" descr="SIFT_fa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5222" y="1219200"/>
            <a:ext cx="5790178" cy="43434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angle 5"/>
          <p:cNvSpPr>
            <a:spLocks noChangeArrowheads="1"/>
          </p:cNvSpPr>
          <p:nvPr/>
        </p:nvSpPr>
        <p:spPr bwMode="auto">
          <a:xfrm>
            <a:off x="1905000" y="6000819"/>
            <a:ext cx="8686800" cy="707886"/>
          </a:xfrm>
          <a:prstGeom prst="rect">
            <a:avLst/>
          </a:prstGeom>
          <a:noFill/>
          <a:ln w="9525">
            <a:noFill/>
            <a:miter lim="800000"/>
            <a:headEnd/>
            <a:tailEnd/>
          </a:ln>
        </p:spPr>
        <p:txBody>
          <a:bodyPr anchor="ctr">
            <a:spAutoFit/>
          </a:bodyPr>
          <a:lstStyle/>
          <a:p>
            <a:pPr algn="ctr" eaLnBrk="1" hangingPunct="1"/>
            <a:r>
              <a:rPr lang="en-US" sz="2000" dirty="0"/>
              <a:t>D. Lowe, </a:t>
            </a:r>
            <a:r>
              <a:rPr lang="en-US" sz="2000" dirty="0">
                <a:hlinkClick r:id="rId3"/>
              </a:rPr>
              <a:t>Distinctive image features from scale-invariant keypoints</a:t>
            </a:r>
            <a:r>
              <a:rPr lang="en-US" sz="2000" dirty="0"/>
              <a:t>, </a:t>
            </a:r>
            <a:br>
              <a:rPr lang="en-US" sz="2000" dirty="0"/>
            </a:br>
            <a:r>
              <a:rPr lang="en-US" sz="2000" i="1" dirty="0"/>
              <a:t>IJCV</a:t>
            </a:r>
            <a:r>
              <a:rPr lang="en-US" sz="2000" dirty="0"/>
              <a:t> 60 (2), pp. 91-110, 2004 </a:t>
            </a:r>
          </a:p>
        </p:txBody>
      </p:sp>
    </p:spTree>
    <p:extLst>
      <p:ext uri="{BB962C8B-B14F-4D97-AF65-F5344CB8AC3E}">
        <p14:creationId xmlns:p14="http://schemas.microsoft.com/office/powerpoint/2010/main" val="229920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024D-1172-5144-B10C-C3A8F6750860}"/>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834E0A25-DC0D-5D4C-AD84-E01BBCB4C030}"/>
              </a:ext>
            </a:extLst>
          </p:cNvPr>
          <p:cNvSpPr>
            <a:spLocks noGrp="1"/>
          </p:cNvSpPr>
          <p:nvPr>
            <p:ph idx="1"/>
          </p:nvPr>
        </p:nvSpPr>
        <p:spPr/>
        <p:txBody>
          <a:bodyPr/>
          <a:lstStyle/>
          <a:p>
            <a:pPr marL="457200" indent="-457200">
              <a:buFont typeface="Arial" panose="020B0604020202020204" pitchFamily="34" charset="0"/>
              <a:buChar char="•"/>
            </a:pPr>
            <a:r>
              <a:rPr lang="en-US" dirty="0"/>
              <a:t>Multiscale blob detection: Key idea</a:t>
            </a:r>
          </a:p>
          <a:p>
            <a:pPr marL="457200" indent="-457200">
              <a:buFont typeface="Arial" panose="020B0604020202020204" pitchFamily="34" charset="0"/>
              <a:buChar char="•"/>
            </a:pPr>
            <a:r>
              <a:rPr lang="en-US" dirty="0"/>
              <a:t>Laplacian of Gaussian filter</a:t>
            </a:r>
          </a:p>
          <a:p>
            <a:pPr marL="457200" indent="-457200">
              <a:buFont typeface="Arial" panose="020B0604020202020204" pitchFamily="34" charset="0"/>
              <a:buChar char="•"/>
            </a:pPr>
            <a:r>
              <a:rPr lang="en-US" dirty="0"/>
              <a:t>Multiscale blob detection algorithm</a:t>
            </a:r>
          </a:p>
          <a:p>
            <a:pPr marL="457200" indent="-457200">
              <a:buFont typeface="Arial" panose="020B0604020202020204" pitchFamily="34" charset="0"/>
              <a:buChar char="•"/>
            </a:pPr>
            <a:r>
              <a:rPr lang="en-US" dirty="0"/>
              <a:t>SIFT detector</a:t>
            </a:r>
          </a:p>
          <a:p>
            <a:pPr marL="457200" indent="-457200">
              <a:buFont typeface="Arial" panose="020B0604020202020204" pitchFamily="34" charset="0"/>
              <a:buChar char="•"/>
            </a:pPr>
            <a:r>
              <a:rPr lang="en-US" dirty="0"/>
              <a:t>SIFT descriptors</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1188847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dirty="0" err="1"/>
              <a:t>Keypoint</a:t>
            </a:r>
            <a:r>
              <a:rPr lang="en-US" dirty="0"/>
              <a:t> detection with scale selection</a:t>
            </a:r>
          </a:p>
        </p:txBody>
      </p:sp>
      <p:sp>
        <p:nvSpPr>
          <p:cNvPr id="46083" name="Rectangle 3"/>
          <p:cNvSpPr>
            <a:spLocks noGrp="1" noChangeArrowheads="1"/>
          </p:cNvSpPr>
          <p:nvPr>
            <p:ph idx="1"/>
          </p:nvPr>
        </p:nvSpPr>
        <p:spPr/>
        <p:txBody>
          <a:bodyPr/>
          <a:lstStyle/>
          <a:p>
            <a:pPr marL="533400" indent="-533400">
              <a:buFontTx/>
              <a:buChar char="•"/>
            </a:pPr>
            <a:r>
              <a:rPr lang="en-US" dirty="0"/>
              <a:t>We want to extract </a:t>
            </a:r>
            <a:r>
              <a:rPr lang="en-US" dirty="0" err="1"/>
              <a:t>keypoints</a:t>
            </a:r>
            <a:r>
              <a:rPr lang="en-US" dirty="0"/>
              <a:t> with </a:t>
            </a:r>
            <a:r>
              <a:rPr lang="en-US" i="1" dirty="0"/>
              <a:t>characteristic scales</a:t>
            </a:r>
            <a:r>
              <a:rPr lang="en-US" dirty="0"/>
              <a:t> that are </a:t>
            </a:r>
            <a:r>
              <a:rPr lang="en-US" i="1" dirty="0">
                <a:solidFill>
                  <a:srgbClr val="0000FF"/>
                </a:solidFill>
              </a:rPr>
              <a:t>equivariant</a:t>
            </a:r>
            <a:r>
              <a:rPr lang="en-US" dirty="0"/>
              <a:t> (or </a:t>
            </a:r>
            <a:r>
              <a:rPr lang="en-US" i="1" dirty="0">
                <a:solidFill>
                  <a:srgbClr val="0000FF"/>
                </a:solidFill>
              </a:rPr>
              <a:t>covariant</a:t>
            </a:r>
            <a:r>
              <a:rPr lang="en-US" dirty="0"/>
              <a:t>) </a:t>
            </a:r>
            <a:r>
              <a:rPr lang="en-US" dirty="0" err="1"/>
              <a:t>w.r.t</a:t>
            </a:r>
            <a:r>
              <a:rPr lang="en-US" dirty="0"/>
              <a:t>. to scaling of the image</a:t>
            </a:r>
          </a:p>
        </p:txBody>
      </p:sp>
      <p:pic>
        <p:nvPicPr>
          <p:cNvPr id="46084" name="Picture 4"/>
          <p:cNvPicPr>
            <a:picLocks noChangeAspect="1" noChangeArrowheads="1"/>
          </p:cNvPicPr>
          <p:nvPr/>
        </p:nvPicPr>
        <p:blipFill>
          <a:blip r:embed="rId3" cstate="print"/>
          <a:srcRect/>
          <a:stretch>
            <a:fillRect/>
          </a:stretch>
        </p:blipFill>
        <p:spPr bwMode="auto">
          <a:xfrm>
            <a:off x="2682572" y="2133600"/>
            <a:ext cx="6918628" cy="3962400"/>
          </a:xfrm>
          <a:prstGeom prst="rect">
            <a:avLst/>
          </a:prstGeom>
          <a:noFill/>
          <a:ln w="9525">
            <a:noFill/>
            <a:miter lim="800000"/>
            <a:headEnd/>
            <a:tailEnd/>
          </a:ln>
        </p:spPr>
      </p:pic>
      <p:sp>
        <p:nvSpPr>
          <p:cNvPr id="3" name="Rectangle 2">
            <a:extLst>
              <a:ext uri="{FF2B5EF4-FFF2-40B4-BE49-F238E27FC236}">
                <a16:creationId xmlns:a16="http://schemas.microsoft.com/office/drawing/2014/main" id="{6AA4B3DF-5732-D046-AC39-C527B843D7D9}"/>
              </a:ext>
            </a:extLst>
          </p:cNvPr>
          <p:cNvSpPr/>
          <p:nvPr/>
        </p:nvSpPr>
        <p:spPr>
          <a:xfrm>
            <a:off x="381000" y="6255603"/>
            <a:ext cx="11430000" cy="830997"/>
          </a:xfrm>
          <a:prstGeom prst="rect">
            <a:avLst/>
          </a:prstGeom>
        </p:spPr>
        <p:txBody>
          <a:bodyPr wrap="square">
            <a:spAutoFit/>
          </a:bodyPr>
          <a:lstStyle/>
          <a:p>
            <a:pPr algn="ctr"/>
            <a:r>
              <a:rPr lang="en-US" sz="1600" dirty="0"/>
              <a:t>K. </a:t>
            </a:r>
            <a:r>
              <a:rPr lang="en-US" sz="1600" dirty="0" err="1"/>
              <a:t>Mikolajczyk</a:t>
            </a:r>
            <a:r>
              <a:rPr lang="en-US" sz="1600" dirty="0"/>
              <a:t> and C. Schmid. </a:t>
            </a:r>
            <a:r>
              <a:rPr lang="en-US" sz="1600" dirty="0">
                <a:hlinkClick r:id="rId4"/>
              </a:rPr>
              <a:t>Indexing based on scale invariant interest points</a:t>
            </a:r>
            <a:r>
              <a:rPr lang="en-US" sz="1600" dirty="0"/>
              <a:t>. ICCV 2001</a:t>
            </a:r>
          </a:p>
          <a:p>
            <a:pPr algn="ctr"/>
            <a:r>
              <a:rPr lang="en-US" sz="1600" dirty="0"/>
              <a:t>T. </a:t>
            </a:r>
            <a:r>
              <a:rPr lang="en-US" sz="1600" dirty="0" err="1"/>
              <a:t>Lindeberg</a:t>
            </a:r>
            <a:r>
              <a:rPr lang="en-US" sz="1600" dirty="0"/>
              <a:t>, </a:t>
            </a:r>
            <a:r>
              <a:rPr lang="en-US" sz="1600" dirty="0">
                <a:hlinkClick r:id="rId5" tooltip="http://www.nada.kth.se/cvap/abstracts/cvap198.html"/>
              </a:rPr>
              <a:t>Feature detection with automatic scale selection</a:t>
            </a:r>
            <a:r>
              <a:rPr lang="en-US" sz="1600" dirty="0"/>
              <a:t>, </a:t>
            </a:r>
            <a:r>
              <a:rPr lang="en-US" sz="1600" i="1" dirty="0"/>
              <a:t>IJCV </a:t>
            </a:r>
            <a:r>
              <a:rPr lang="en-US" sz="1600" dirty="0"/>
              <a:t>30(2), pp. 77-116, 1998</a:t>
            </a:r>
          </a:p>
          <a:p>
            <a:pPr algn="ctr"/>
            <a:endParaRPr lang="en-US" sz="1600" dirty="0"/>
          </a:p>
        </p:txBody>
      </p:sp>
      <p:sp>
        <p:nvSpPr>
          <p:cNvPr id="4" name="TextBox 3">
            <a:extLst>
              <a:ext uri="{FF2B5EF4-FFF2-40B4-BE49-F238E27FC236}">
                <a16:creationId xmlns:a16="http://schemas.microsoft.com/office/drawing/2014/main" id="{CC5F9F60-E063-644B-BA44-BE83CC47E6F3}"/>
              </a:ext>
            </a:extLst>
          </p:cNvPr>
          <p:cNvSpPr txBox="1"/>
          <p:nvPr/>
        </p:nvSpPr>
        <p:spPr>
          <a:xfrm rot="16200000">
            <a:off x="1191361" y="4676040"/>
            <a:ext cx="1950501" cy="523220"/>
          </a:xfrm>
          <a:prstGeom prst="rect">
            <a:avLst/>
          </a:prstGeom>
          <a:noFill/>
        </p:spPr>
        <p:txBody>
          <a:bodyPr wrap="square" rtlCol="0">
            <a:spAutoFit/>
          </a:bodyPr>
          <a:lstStyle/>
          <a:p>
            <a:pPr algn="ctr"/>
            <a:r>
              <a:rPr lang="en-US" sz="1400" dirty="0"/>
              <a:t>Scale-invariant response function</a:t>
            </a:r>
          </a:p>
        </p:txBody>
      </p:sp>
    </p:spTree>
    <p:extLst>
      <p:ext uri="{BB962C8B-B14F-4D97-AF65-F5344CB8AC3E}">
        <p14:creationId xmlns:p14="http://schemas.microsoft.com/office/powerpoint/2010/main" val="1178685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dirty="0" err="1"/>
              <a:t>Keypoint</a:t>
            </a:r>
            <a:r>
              <a:rPr lang="en-US" dirty="0"/>
              <a:t> detection with scale selection</a:t>
            </a:r>
          </a:p>
        </p:txBody>
      </p:sp>
      <mc:AlternateContent xmlns:mc="http://schemas.openxmlformats.org/markup-compatibility/2006" xmlns:a14="http://schemas.microsoft.com/office/drawing/2010/main">
        <mc:Choice Requires="a14">
          <p:sp>
            <p:nvSpPr>
              <p:cNvPr id="46083" name="Rectangle 3"/>
              <p:cNvSpPr>
                <a:spLocks noGrp="1" noChangeArrowheads="1"/>
              </p:cNvSpPr>
              <p:nvPr>
                <p:ph idx="1"/>
              </p:nvPr>
            </p:nvSpPr>
            <p:spPr/>
            <p:txBody>
              <a:bodyPr/>
              <a:lstStyle/>
              <a:p>
                <a:pPr marL="533400" indent="-533400">
                  <a:buFontTx/>
                  <a:buChar char="•"/>
                </a:pPr>
                <a:r>
                  <a:rPr lang="en-US" dirty="0"/>
                  <a:t>We want to extract </a:t>
                </a:r>
                <a:r>
                  <a:rPr lang="en-US" dirty="0" err="1"/>
                  <a:t>keypoints</a:t>
                </a:r>
                <a:r>
                  <a:rPr lang="en-US" dirty="0"/>
                  <a:t> with </a:t>
                </a:r>
                <a:r>
                  <a:rPr lang="en-US" i="1" dirty="0"/>
                  <a:t>characteristic scales</a:t>
                </a:r>
                <a:r>
                  <a:rPr lang="en-US" dirty="0"/>
                  <a:t> that are </a:t>
                </a:r>
                <a:r>
                  <a:rPr lang="en-US" i="1" dirty="0">
                    <a:solidFill>
                      <a:srgbClr val="0000FF"/>
                    </a:solidFill>
                  </a:rPr>
                  <a:t>equivariant</a:t>
                </a:r>
                <a:r>
                  <a:rPr lang="en-US" dirty="0"/>
                  <a:t> (or </a:t>
                </a:r>
                <a:r>
                  <a:rPr lang="en-US" i="1" dirty="0">
                    <a:solidFill>
                      <a:srgbClr val="0000FF"/>
                    </a:solidFill>
                  </a:rPr>
                  <a:t>covariant</a:t>
                </a:r>
                <a:r>
                  <a:rPr lang="en-US" dirty="0"/>
                  <a:t>) </a:t>
                </a:r>
                <a:r>
                  <a:rPr lang="en-US" dirty="0" err="1"/>
                  <a:t>w.r.t</a:t>
                </a:r>
                <a:r>
                  <a:rPr lang="en-US" dirty="0"/>
                  <a:t>. to scaling of the image</a:t>
                </a:r>
              </a:p>
              <a:p>
                <a:pPr marL="533400" indent="-533400">
                  <a:buFontTx/>
                  <a:buChar char="•"/>
                </a:pPr>
                <a:r>
                  <a:rPr lang="en-US" dirty="0"/>
                  <a:t>Approach: compute a </a:t>
                </a:r>
                <a:r>
                  <a:rPr lang="en-US" i="1" dirty="0">
                    <a:solidFill>
                      <a:srgbClr val="0000FF"/>
                    </a:solidFill>
                  </a:rPr>
                  <a:t>scale-invariant</a:t>
                </a:r>
                <a:r>
                  <a:rPr lang="en-US" dirty="0"/>
                  <a:t> response function over neighborhoods centered at each location </a:t>
                </a:r>
                <a14:m>
                  <m:oMath xmlns:m="http://schemas.openxmlformats.org/officeDocument/2006/math">
                    <m:r>
                      <a:rPr lang="en-US" i="1" dirty="0" smtClean="0">
                        <a:latin typeface="Cambria Math" panose="02040503050406030204" pitchFamily="18" charset="0"/>
                      </a:rPr>
                      <m:t>(</m:t>
                    </m:r>
                    <m:r>
                      <a:rPr lang="en-US" i="1" dirty="0" smtClean="0">
                        <a:solidFill>
                          <a:srgbClr val="7030A0"/>
                        </a:solidFill>
                        <a:latin typeface="Cambria Math" panose="02040503050406030204" pitchFamily="18" charset="0"/>
                      </a:rPr>
                      <m:t>𝑥</m:t>
                    </m:r>
                    <m:r>
                      <a:rPr lang="en-US" i="1" dirty="0" smtClean="0">
                        <a:solidFill>
                          <a:srgbClr val="7030A0"/>
                        </a:solidFill>
                        <a:latin typeface="Cambria Math" panose="02040503050406030204" pitchFamily="18" charset="0"/>
                      </a:rPr>
                      <m:t>,</m:t>
                    </m:r>
                    <m:r>
                      <a:rPr lang="en-US" i="1" dirty="0" smtClean="0">
                        <a:solidFill>
                          <a:srgbClr val="7030A0"/>
                        </a:solidFill>
                        <a:latin typeface="Cambria Math" panose="02040503050406030204" pitchFamily="18" charset="0"/>
                      </a:rPr>
                      <m:t>𝑦</m:t>
                    </m:r>
                    <m:r>
                      <a:rPr lang="en-US" i="1" dirty="0" smtClean="0">
                        <a:latin typeface="Cambria Math" panose="02040503050406030204" pitchFamily="18" charset="0"/>
                      </a:rPr>
                      <m:t>)</m:t>
                    </m:r>
                  </m:oMath>
                </a14:m>
                <a:r>
                  <a:rPr lang="en-US" dirty="0"/>
                  <a:t> and a range of scales (</a:t>
                </a:r>
                <a14:m>
                  <m:oMath xmlns:m="http://schemas.openxmlformats.org/officeDocument/2006/math">
                    <m:r>
                      <a:rPr lang="en-US" i="1" smtClean="0">
                        <a:solidFill>
                          <a:srgbClr val="7030A0"/>
                        </a:solidFill>
                        <a:latin typeface="Cambria Math" panose="02040503050406030204" pitchFamily="18" charset="0"/>
                        <a:ea typeface="Cambria Math" panose="02040503050406030204" pitchFamily="18" charset="0"/>
                      </a:rPr>
                      <m:t>𝜎</m:t>
                    </m:r>
                  </m:oMath>
                </a14:m>
                <a:r>
                  <a:rPr lang="en-US" dirty="0"/>
                  <a:t>), find </a:t>
                </a:r>
                <a:r>
                  <a:rPr lang="en-US" i="1" dirty="0"/>
                  <a:t>scale-space locations</a:t>
                </a:r>
                <a:r>
                  <a:rPr lang="en-US" dirty="0"/>
                  <a:t> </a:t>
                </a:r>
                <a14:m>
                  <m:oMath xmlns:m="http://schemas.openxmlformats.org/officeDocument/2006/math">
                    <m:r>
                      <a:rPr lang="en-US" i="1" dirty="0" smtClean="0">
                        <a:latin typeface="Cambria Math" panose="02040503050406030204" pitchFamily="18" charset="0"/>
                      </a:rPr>
                      <m:t>(</m:t>
                    </m:r>
                    <m:r>
                      <a:rPr lang="en-US" i="1" dirty="0" smtClean="0">
                        <a:solidFill>
                          <a:srgbClr val="7030A0"/>
                        </a:solidFill>
                        <a:latin typeface="Cambria Math" panose="02040503050406030204" pitchFamily="18" charset="0"/>
                      </a:rPr>
                      <m:t>𝑥</m:t>
                    </m:r>
                    <m:r>
                      <a:rPr lang="en-US" i="1" dirty="0" smtClean="0">
                        <a:solidFill>
                          <a:srgbClr val="7030A0"/>
                        </a:solidFill>
                        <a:latin typeface="Cambria Math" panose="02040503050406030204" pitchFamily="18" charset="0"/>
                      </a:rPr>
                      <m:t>,</m:t>
                    </m:r>
                    <m:r>
                      <a:rPr lang="en-US" i="1" dirty="0" smtClean="0">
                        <a:solidFill>
                          <a:srgbClr val="7030A0"/>
                        </a:solidFill>
                        <a:latin typeface="Cambria Math" panose="02040503050406030204" pitchFamily="18" charset="0"/>
                      </a:rPr>
                      <m:t>𝑦</m:t>
                    </m:r>
                    <m:r>
                      <a:rPr lang="en-US" i="1" dirty="0" smtClean="0">
                        <a:solidFill>
                          <a:srgbClr val="7030A0"/>
                        </a:solidFill>
                        <a:latin typeface="Cambria Math" panose="02040503050406030204" pitchFamily="18" charset="0"/>
                      </a:rPr>
                      <m:t>, </m:t>
                    </m:r>
                    <m:r>
                      <a:rPr lang="en-US" i="1">
                        <a:solidFill>
                          <a:srgbClr val="7030A0"/>
                        </a:solidFill>
                        <a:latin typeface="Cambria Math" panose="02040503050406030204" pitchFamily="18" charset="0"/>
                        <a:ea typeface="Cambria Math" panose="02040503050406030204" pitchFamily="18" charset="0"/>
                      </a:rPr>
                      <m:t>𝜎</m:t>
                    </m:r>
                    <m:r>
                      <a:rPr lang="en-US" i="1" dirty="0" smtClean="0">
                        <a:latin typeface="Cambria Math" panose="02040503050406030204" pitchFamily="18" charset="0"/>
                      </a:rPr>
                      <m:t>)</m:t>
                    </m:r>
                  </m:oMath>
                </a14:m>
                <a:r>
                  <a:rPr lang="en-US" dirty="0"/>
                  <a:t> where this function reaches a local maximum</a:t>
                </a:r>
              </a:p>
            </p:txBody>
          </p:sp>
        </mc:Choice>
        <mc:Fallback xmlns="">
          <p:sp>
            <p:nvSpPr>
              <p:cNvPr id="46083" name="Rectangle 3"/>
              <p:cNvSpPr>
                <a:spLocks noGrp="1" noRot="1" noChangeAspect="1" noMove="1" noResize="1" noEditPoints="1" noAdjustHandles="1" noChangeArrowheads="1" noChangeShapeType="1" noTextEdit="1"/>
              </p:cNvSpPr>
              <p:nvPr>
                <p:ph idx="1"/>
              </p:nvPr>
            </p:nvSpPr>
            <p:spPr>
              <a:blipFill>
                <a:blip r:embed="rId3"/>
                <a:stretch>
                  <a:fillRect l="-1103" t="-1449" r="-613"/>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491DF822-4705-174D-8A06-DD99D9A16BFD}"/>
              </a:ext>
            </a:extLst>
          </p:cNvPr>
          <p:cNvPicPr>
            <a:picLocks noChangeAspect="1" noChangeArrowheads="1"/>
          </p:cNvPicPr>
          <p:nvPr/>
        </p:nvPicPr>
        <p:blipFill>
          <a:blip r:embed="rId4" cstate="print"/>
          <a:srcRect/>
          <a:stretch>
            <a:fillRect/>
          </a:stretch>
        </p:blipFill>
        <p:spPr bwMode="auto">
          <a:xfrm>
            <a:off x="4800600" y="3810000"/>
            <a:ext cx="2252628" cy="2057400"/>
          </a:xfrm>
          <a:prstGeom prst="rect">
            <a:avLst/>
          </a:prstGeom>
          <a:noFill/>
          <a:ln w="9525">
            <a:noFill/>
            <a:miter lim="800000"/>
            <a:headEnd/>
            <a:tailEnd/>
          </a:ln>
        </p:spPr>
      </p:pic>
      <p:sp>
        <p:nvSpPr>
          <p:cNvPr id="2" name="TextBox 1">
            <a:extLst>
              <a:ext uri="{FF2B5EF4-FFF2-40B4-BE49-F238E27FC236}">
                <a16:creationId xmlns:a16="http://schemas.microsoft.com/office/drawing/2014/main" id="{EC7175A4-804E-F54E-8EBD-A3F585985CC2}"/>
              </a:ext>
            </a:extLst>
          </p:cNvPr>
          <p:cNvSpPr txBox="1"/>
          <p:nvPr/>
        </p:nvSpPr>
        <p:spPr>
          <a:xfrm>
            <a:off x="6934200" y="4572000"/>
            <a:ext cx="2362200" cy="461665"/>
          </a:xfrm>
          <a:prstGeom prst="rect">
            <a:avLst/>
          </a:prstGeom>
          <a:noFill/>
        </p:spPr>
        <p:txBody>
          <a:bodyPr wrap="square" rtlCol="0">
            <a:spAutoFit/>
          </a:bodyPr>
          <a:lstStyle/>
          <a:p>
            <a:pPr algn="ctr"/>
            <a:r>
              <a:rPr lang="en-US" sz="2400" dirty="0"/>
              <a:t>“scale space”</a:t>
            </a:r>
          </a:p>
        </p:txBody>
      </p:sp>
    </p:spTree>
    <p:extLst>
      <p:ext uri="{BB962C8B-B14F-4D97-AF65-F5344CB8AC3E}">
        <p14:creationId xmlns:p14="http://schemas.microsoft.com/office/powerpoint/2010/main" val="3800589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dirty="0" err="1"/>
              <a:t>Keypoint</a:t>
            </a:r>
            <a:r>
              <a:rPr lang="en-US" dirty="0"/>
              <a:t> detection with scale selection</a:t>
            </a:r>
          </a:p>
        </p:txBody>
      </p:sp>
      <mc:AlternateContent xmlns:mc="http://schemas.openxmlformats.org/markup-compatibility/2006" xmlns:a14="http://schemas.microsoft.com/office/drawing/2010/main">
        <mc:Choice Requires="a14">
          <p:sp>
            <p:nvSpPr>
              <p:cNvPr id="46083" name="Rectangle 3"/>
              <p:cNvSpPr>
                <a:spLocks noGrp="1" noChangeArrowheads="1"/>
              </p:cNvSpPr>
              <p:nvPr>
                <p:ph idx="1"/>
              </p:nvPr>
            </p:nvSpPr>
            <p:spPr/>
            <p:txBody>
              <a:bodyPr/>
              <a:lstStyle/>
              <a:p>
                <a:pPr marL="533400" indent="-533400">
                  <a:buFontTx/>
                  <a:buChar char="•"/>
                </a:pPr>
                <a:r>
                  <a:rPr lang="en-US" dirty="0"/>
                  <a:t>We want to extract </a:t>
                </a:r>
                <a:r>
                  <a:rPr lang="en-US" dirty="0" err="1"/>
                  <a:t>keypoints</a:t>
                </a:r>
                <a:r>
                  <a:rPr lang="en-US" dirty="0"/>
                  <a:t> with </a:t>
                </a:r>
                <a:r>
                  <a:rPr lang="en-US" i="1" dirty="0"/>
                  <a:t>characteristic scales</a:t>
                </a:r>
                <a:r>
                  <a:rPr lang="en-US" dirty="0"/>
                  <a:t> that are </a:t>
                </a:r>
                <a:r>
                  <a:rPr lang="en-US" i="1" dirty="0">
                    <a:solidFill>
                      <a:srgbClr val="0000FF"/>
                    </a:solidFill>
                  </a:rPr>
                  <a:t>equivariant</a:t>
                </a:r>
                <a:r>
                  <a:rPr lang="en-US" dirty="0"/>
                  <a:t> (or </a:t>
                </a:r>
                <a:r>
                  <a:rPr lang="en-US" i="1" dirty="0">
                    <a:solidFill>
                      <a:srgbClr val="0000FF"/>
                    </a:solidFill>
                  </a:rPr>
                  <a:t>covariant</a:t>
                </a:r>
                <a:r>
                  <a:rPr lang="en-US" dirty="0"/>
                  <a:t>) </a:t>
                </a:r>
                <a:r>
                  <a:rPr lang="en-US" dirty="0" err="1"/>
                  <a:t>w.r.t</a:t>
                </a:r>
                <a:r>
                  <a:rPr lang="en-US" dirty="0"/>
                  <a:t>. to scaling of the image</a:t>
                </a:r>
              </a:p>
              <a:p>
                <a:pPr marL="533400" indent="-533400">
                  <a:buFontTx/>
                  <a:buChar char="•"/>
                </a:pPr>
                <a:r>
                  <a:rPr lang="en-US" dirty="0"/>
                  <a:t>Approach: compute a </a:t>
                </a:r>
                <a:r>
                  <a:rPr lang="en-US" i="1" dirty="0">
                    <a:solidFill>
                      <a:srgbClr val="0000FF"/>
                    </a:solidFill>
                  </a:rPr>
                  <a:t>scale-invariant</a:t>
                </a:r>
                <a:r>
                  <a:rPr lang="en-US" dirty="0"/>
                  <a:t> response function over neighborhoods centered at each location </a:t>
                </a:r>
                <a14:m>
                  <m:oMath xmlns:m="http://schemas.openxmlformats.org/officeDocument/2006/math">
                    <m:r>
                      <a:rPr lang="en-US" i="1" dirty="0" smtClean="0">
                        <a:latin typeface="Cambria Math" panose="02040503050406030204" pitchFamily="18" charset="0"/>
                      </a:rPr>
                      <m:t>(</m:t>
                    </m:r>
                    <m:r>
                      <a:rPr lang="en-US" i="1" dirty="0" smtClean="0">
                        <a:solidFill>
                          <a:srgbClr val="7030A0"/>
                        </a:solidFill>
                        <a:latin typeface="Cambria Math" panose="02040503050406030204" pitchFamily="18" charset="0"/>
                      </a:rPr>
                      <m:t>𝑥</m:t>
                    </m:r>
                    <m:r>
                      <a:rPr lang="en-US" i="1" dirty="0" smtClean="0">
                        <a:solidFill>
                          <a:srgbClr val="7030A0"/>
                        </a:solidFill>
                        <a:latin typeface="Cambria Math" panose="02040503050406030204" pitchFamily="18" charset="0"/>
                      </a:rPr>
                      <m:t>,</m:t>
                    </m:r>
                    <m:r>
                      <a:rPr lang="en-US" i="1" dirty="0" smtClean="0">
                        <a:solidFill>
                          <a:srgbClr val="7030A0"/>
                        </a:solidFill>
                        <a:latin typeface="Cambria Math" panose="02040503050406030204" pitchFamily="18" charset="0"/>
                      </a:rPr>
                      <m:t>𝑦</m:t>
                    </m:r>
                    <m:r>
                      <a:rPr lang="en-US" i="1" dirty="0" smtClean="0">
                        <a:latin typeface="Cambria Math" panose="02040503050406030204" pitchFamily="18" charset="0"/>
                      </a:rPr>
                      <m:t>)</m:t>
                    </m:r>
                  </m:oMath>
                </a14:m>
                <a:r>
                  <a:rPr lang="en-US" dirty="0"/>
                  <a:t> and a range of scales (</a:t>
                </a:r>
                <a14:m>
                  <m:oMath xmlns:m="http://schemas.openxmlformats.org/officeDocument/2006/math">
                    <m:r>
                      <a:rPr lang="en-US" i="1" smtClean="0">
                        <a:solidFill>
                          <a:srgbClr val="7030A0"/>
                        </a:solidFill>
                        <a:latin typeface="Cambria Math" panose="02040503050406030204" pitchFamily="18" charset="0"/>
                        <a:ea typeface="Cambria Math" panose="02040503050406030204" pitchFamily="18" charset="0"/>
                      </a:rPr>
                      <m:t>𝜎</m:t>
                    </m:r>
                  </m:oMath>
                </a14:m>
                <a:r>
                  <a:rPr lang="en-US" dirty="0"/>
                  <a:t>), find </a:t>
                </a:r>
                <a:r>
                  <a:rPr lang="en-US" i="1" dirty="0"/>
                  <a:t>scale-space locations</a:t>
                </a:r>
                <a:r>
                  <a:rPr lang="en-US" dirty="0"/>
                  <a:t> </a:t>
                </a:r>
                <a14:m>
                  <m:oMath xmlns:m="http://schemas.openxmlformats.org/officeDocument/2006/math">
                    <m:r>
                      <a:rPr lang="en-US" i="1" dirty="0" smtClean="0">
                        <a:latin typeface="Cambria Math" panose="02040503050406030204" pitchFamily="18" charset="0"/>
                      </a:rPr>
                      <m:t>(</m:t>
                    </m:r>
                    <m:r>
                      <a:rPr lang="en-US" i="1" dirty="0" smtClean="0">
                        <a:solidFill>
                          <a:srgbClr val="7030A0"/>
                        </a:solidFill>
                        <a:latin typeface="Cambria Math" panose="02040503050406030204" pitchFamily="18" charset="0"/>
                      </a:rPr>
                      <m:t>𝑥</m:t>
                    </m:r>
                    <m:r>
                      <a:rPr lang="en-US" i="1" dirty="0" smtClean="0">
                        <a:solidFill>
                          <a:srgbClr val="7030A0"/>
                        </a:solidFill>
                        <a:latin typeface="Cambria Math" panose="02040503050406030204" pitchFamily="18" charset="0"/>
                      </a:rPr>
                      <m:t>,</m:t>
                    </m:r>
                    <m:r>
                      <a:rPr lang="en-US" i="1" dirty="0" smtClean="0">
                        <a:solidFill>
                          <a:srgbClr val="7030A0"/>
                        </a:solidFill>
                        <a:latin typeface="Cambria Math" panose="02040503050406030204" pitchFamily="18" charset="0"/>
                      </a:rPr>
                      <m:t>𝑦</m:t>
                    </m:r>
                    <m:r>
                      <a:rPr lang="en-US" i="1" dirty="0" smtClean="0">
                        <a:solidFill>
                          <a:srgbClr val="7030A0"/>
                        </a:solidFill>
                        <a:latin typeface="Cambria Math" panose="02040503050406030204" pitchFamily="18" charset="0"/>
                      </a:rPr>
                      <m:t>, </m:t>
                    </m:r>
                    <m:r>
                      <a:rPr lang="en-US" i="1">
                        <a:solidFill>
                          <a:srgbClr val="7030A0"/>
                        </a:solidFill>
                        <a:latin typeface="Cambria Math" panose="02040503050406030204" pitchFamily="18" charset="0"/>
                        <a:ea typeface="Cambria Math" panose="02040503050406030204" pitchFamily="18" charset="0"/>
                      </a:rPr>
                      <m:t>𝜎</m:t>
                    </m:r>
                    <m:r>
                      <a:rPr lang="en-US" i="1" dirty="0" smtClean="0">
                        <a:latin typeface="Cambria Math" panose="02040503050406030204" pitchFamily="18" charset="0"/>
                      </a:rPr>
                      <m:t>)</m:t>
                    </m:r>
                  </m:oMath>
                </a14:m>
                <a:r>
                  <a:rPr lang="en-US" dirty="0"/>
                  <a:t> where this function reaches a local maximum</a:t>
                </a:r>
              </a:p>
              <a:p>
                <a:pPr marL="533400" indent="-533400">
                  <a:buFontTx/>
                  <a:buChar char="•"/>
                </a:pPr>
                <a:r>
                  <a:rPr lang="en-US" dirty="0"/>
                  <a:t>A particularly convenient response function is given by the </a:t>
                </a:r>
                <a:r>
                  <a:rPr lang="en-US" i="1" dirty="0">
                    <a:solidFill>
                      <a:srgbClr val="0000FF"/>
                    </a:solidFill>
                  </a:rPr>
                  <a:t>scale-normalized Laplacian of Gaussian (</a:t>
                </a:r>
                <a:r>
                  <a:rPr lang="en-US" i="1" dirty="0" err="1">
                    <a:solidFill>
                      <a:srgbClr val="0000FF"/>
                    </a:solidFill>
                  </a:rPr>
                  <a:t>LoG</a:t>
                </a:r>
                <a:r>
                  <a:rPr lang="en-US" i="1" dirty="0">
                    <a:solidFill>
                      <a:srgbClr val="0000FF"/>
                    </a:solidFill>
                  </a:rPr>
                  <a:t>) filter</a:t>
                </a:r>
                <a:r>
                  <a:rPr lang="en-US" dirty="0"/>
                  <a:t>:</a:t>
                </a:r>
              </a:p>
            </p:txBody>
          </p:sp>
        </mc:Choice>
        <mc:Fallback xmlns="">
          <p:sp>
            <p:nvSpPr>
              <p:cNvPr id="46083" name="Rectangle 3"/>
              <p:cNvSpPr>
                <a:spLocks noGrp="1" noRot="1" noChangeAspect="1" noMove="1" noResize="1" noEditPoints="1" noAdjustHandles="1" noChangeArrowheads="1" noChangeShapeType="1" noTextEdit="1"/>
              </p:cNvSpPr>
              <p:nvPr>
                <p:ph idx="1"/>
              </p:nvPr>
            </p:nvSpPr>
            <p:spPr>
              <a:blipFill>
                <a:blip r:embed="rId3"/>
                <a:stretch>
                  <a:fillRect l="-1103" t="-1449" r="-613"/>
                </a:stretch>
              </a:blipFill>
            </p:spPr>
            <p:txBody>
              <a:bodyPr/>
              <a:lstStyle/>
              <a:p>
                <a:r>
                  <a:rPr lang="en-US">
                    <a:noFill/>
                  </a:rPr>
                  <a:t> </a:t>
                </a:r>
              </a:p>
            </p:txBody>
          </p:sp>
        </mc:Fallback>
      </mc:AlternateContent>
      <p:pic>
        <p:nvPicPr>
          <p:cNvPr id="6" name="Picture 6" descr="log">
            <a:extLst>
              <a:ext uri="{FF2B5EF4-FFF2-40B4-BE49-F238E27FC236}">
                <a16:creationId xmlns:a16="http://schemas.microsoft.com/office/drawing/2014/main" id="{83446F00-4FB6-EF4D-BDBE-2697F18502C1}"/>
              </a:ext>
            </a:extLst>
          </p:cNvPr>
          <p:cNvPicPr>
            <a:picLocks noChangeAspect="1" noChangeArrowheads="1"/>
          </p:cNvPicPr>
          <p:nvPr/>
        </p:nvPicPr>
        <p:blipFill>
          <a:blip r:embed="rId4" cstate="print"/>
          <a:srcRect/>
          <a:stretch>
            <a:fillRect/>
          </a:stretch>
        </p:blipFill>
        <p:spPr bwMode="auto">
          <a:xfrm>
            <a:off x="2514600" y="4849018"/>
            <a:ext cx="1656660" cy="1656660"/>
          </a:xfrm>
          <a:prstGeom prst="rect">
            <a:avLst/>
          </a:prstGeom>
          <a:noFill/>
          <a:ln w="9525">
            <a:noFill/>
            <a:miter lim="800000"/>
            <a:headEnd/>
            <a:tailEnd/>
          </a:ln>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4C36909-06DF-694C-A076-CF5DDFE181F7}"/>
                  </a:ext>
                </a:extLst>
              </p:cNvPr>
              <p:cNvSpPr txBox="1"/>
              <p:nvPr/>
            </p:nvSpPr>
            <p:spPr>
              <a:xfrm>
                <a:off x="4267200" y="5049387"/>
                <a:ext cx="5693866" cy="12559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3600" i="1" smtClean="0">
                              <a:solidFill>
                                <a:srgbClr val="7030A0"/>
                              </a:solidFill>
                              <a:latin typeface="Cambria Math" panose="02040503050406030204" pitchFamily="18" charset="0"/>
                            </a:rPr>
                          </m:ctrlPr>
                        </m:sSubSupPr>
                        <m:e>
                          <m:r>
                            <m:rPr>
                              <m:sty m:val="p"/>
                            </m:rPr>
                            <a:rPr lang="en-US" sz="3600">
                              <a:solidFill>
                                <a:srgbClr val="7030A0"/>
                              </a:solidFill>
                              <a:latin typeface="Cambria Math" panose="02040503050406030204" pitchFamily="18" charset="0"/>
                            </a:rPr>
                            <m:t>∇</m:t>
                          </m:r>
                        </m:e>
                        <m:sub>
                          <m:r>
                            <m:rPr>
                              <m:sty m:val="p"/>
                            </m:rPr>
                            <a:rPr lang="en-US" sz="3600" i="0">
                              <a:solidFill>
                                <a:srgbClr val="7030A0"/>
                              </a:solidFill>
                              <a:latin typeface="Cambria Math" panose="02040503050406030204" pitchFamily="18" charset="0"/>
                            </a:rPr>
                            <m:t>norm</m:t>
                          </m:r>
                        </m:sub>
                        <m:sup>
                          <m:r>
                            <a:rPr lang="en-US" sz="3600" i="1">
                              <a:solidFill>
                                <a:srgbClr val="7030A0"/>
                              </a:solidFill>
                              <a:latin typeface="Cambria Math" panose="02040503050406030204" pitchFamily="18" charset="0"/>
                            </a:rPr>
                            <m:t>2</m:t>
                          </m:r>
                        </m:sup>
                      </m:sSubSup>
                      <m:r>
                        <a:rPr lang="en-US" sz="3600" i="1">
                          <a:solidFill>
                            <a:srgbClr val="7030A0"/>
                          </a:solidFill>
                          <a:latin typeface="Cambria Math" panose="02040503050406030204" pitchFamily="18" charset="0"/>
                        </a:rPr>
                        <m:t>=</m:t>
                      </m:r>
                      <m:sSup>
                        <m:sSupPr>
                          <m:ctrlPr>
                            <a:rPr lang="en-US" sz="3600" i="1">
                              <a:solidFill>
                                <a:srgbClr val="7030A0"/>
                              </a:solidFill>
                              <a:latin typeface="Cambria Math" panose="02040503050406030204" pitchFamily="18" charset="0"/>
                            </a:rPr>
                          </m:ctrlPr>
                        </m:sSupPr>
                        <m:e>
                          <m:r>
                            <a:rPr lang="en-US" sz="3600" i="1">
                              <a:solidFill>
                                <a:srgbClr val="7030A0"/>
                              </a:solidFill>
                              <a:latin typeface="Cambria Math" panose="02040503050406030204" pitchFamily="18" charset="0"/>
                            </a:rPr>
                            <m:t>𝜎</m:t>
                          </m:r>
                        </m:e>
                        <m:sup>
                          <m:r>
                            <a:rPr lang="en-US" sz="3600" i="1">
                              <a:solidFill>
                                <a:srgbClr val="7030A0"/>
                              </a:solidFill>
                              <a:latin typeface="Cambria Math" panose="02040503050406030204" pitchFamily="18" charset="0"/>
                            </a:rPr>
                            <m:t>2</m:t>
                          </m:r>
                        </m:sup>
                      </m:sSup>
                      <m:d>
                        <m:dPr>
                          <m:ctrlPr>
                            <a:rPr lang="en-US" sz="3600" i="1">
                              <a:solidFill>
                                <a:srgbClr val="7030A0"/>
                              </a:solidFill>
                              <a:latin typeface="Cambria Math" panose="02040503050406030204" pitchFamily="18" charset="0"/>
                            </a:rPr>
                          </m:ctrlPr>
                        </m:dPr>
                        <m:e>
                          <m:f>
                            <m:fPr>
                              <m:ctrlPr>
                                <a:rPr lang="en-US" sz="3600" i="1">
                                  <a:solidFill>
                                    <a:srgbClr val="7030A0"/>
                                  </a:solidFill>
                                  <a:latin typeface="Cambria Math" panose="02040503050406030204" pitchFamily="18" charset="0"/>
                                </a:rPr>
                              </m:ctrlPr>
                            </m:fPr>
                            <m:num>
                              <m:sSup>
                                <m:sSupPr>
                                  <m:ctrlPr>
                                    <a:rPr lang="en-US" sz="3600" i="1">
                                      <a:solidFill>
                                        <a:srgbClr val="7030A0"/>
                                      </a:solidFill>
                                      <a:latin typeface="Cambria Math" panose="02040503050406030204" pitchFamily="18" charset="0"/>
                                    </a:rPr>
                                  </m:ctrlPr>
                                </m:sSupPr>
                                <m:e>
                                  <m:r>
                                    <a:rPr lang="en-US" sz="3600" i="1">
                                      <a:solidFill>
                                        <a:srgbClr val="7030A0"/>
                                      </a:solidFill>
                                      <a:latin typeface="Cambria Math" panose="02040503050406030204" pitchFamily="18" charset="0"/>
                                    </a:rPr>
                                    <m:t>𝜕</m:t>
                                  </m:r>
                                </m:e>
                                <m:sup>
                                  <m:r>
                                    <a:rPr lang="en-US" sz="3600" i="1">
                                      <a:solidFill>
                                        <a:srgbClr val="7030A0"/>
                                      </a:solidFill>
                                      <a:latin typeface="Cambria Math" panose="02040503050406030204" pitchFamily="18" charset="0"/>
                                    </a:rPr>
                                    <m:t>2</m:t>
                                  </m:r>
                                </m:sup>
                              </m:sSup>
                            </m:num>
                            <m:den>
                              <m:r>
                                <a:rPr lang="en-US" sz="3600" i="1">
                                  <a:solidFill>
                                    <a:srgbClr val="7030A0"/>
                                  </a:solidFill>
                                  <a:latin typeface="Cambria Math" panose="02040503050406030204" pitchFamily="18" charset="0"/>
                                </a:rPr>
                                <m:t>𝜕</m:t>
                              </m:r>
                              <m:sSup>
                                <m:sSupPr>
                                  <m:ctrlPr>
                                    <a:rPr lang="en-US" sz="3600" i="1">
                                      <a:solidFill>
                                        <a:srgbClr val="7030A0"/>
                                      </a:solidFill>
                                      <a:latin typeface="Cambria Math" panose="02040503050406030204" pitchFamily="18" charset="0"/>
                                    </a:rPr>
                                  </m:ctrlPr>
                                </m:sSupPr>
                                <m:e>
                                  <m:r>
                                    <a:rPr lang="en-US" sz="3600" i="1">
                                      <a:solidFill>
                                        <a:srgbClr val="7030A0"/>
                                      </a:solidFill>
                                      <a:latin typeface="Cambria Math" panose="02040503050406030204" pitchFamily="18" charset="0"/>
                                    </a:rPr>
                                    <m:t>𝑥</m:t>
                                  </m:r>
                                </m:e>
                                <m:sup>
                                  <m:r>
                                    <a:rPr lang="en-US" sz="3600" i="1">
                                      <a:solidFill>
                                        <a:srgbClr val="7030A0"/>
                                      </a:solidFill>
                                      <a:latin typeface="Cambria Math" panose="02040503050406030204" pitchFamily="18" charset="0"/>
                                    </a:rPr>
                                    <m:t>2</m:t>
                                  </m:r>
                                </m:sup>
                              </m:sSup>
                            </m:den>
                          </m:f>
                          <m:r>
                            <a:rPr lang="en-US" sz="3600" i="1">
                              <a:solidFill>
                                <a:srgbClr val="7030A0"/>
                              </a:solidFill>
                              <a:latin typeface="Cambria Math" panose="02040503050406030204" pitchFamily="18" charset="0"/>
                            </a:rPr>
                            <m:t>𝑔</m:t>
                          </m:r>
                          <m:r>
                            <a:rPr lang="en-US" sz="3600" i="1">
                              <a:solidFill>
                                <a:srgbClr val="7030A0"/>
                              </a:solidFill>
                              <a:latin typeface="Cambria Math" panose="02040503050406030204" pitchFamily="18" charset="0"/>
                            </a:rPr>
                            <m:t>+</m:t>
                          </m:r>
                          <m:f>
                            <m:fPr>
                              <m:ctrlPr>
                                <a:rPr lang="en-US" sz="3600" i="1">
                                  <a:solidFill>
                                    <a:srgbClr val="7030A0"/>
                                  </a:solidFill>
                                  <a:latin typeface="Cambria Math" panose="02040503050406030204" pitchFamily="18" charset="0"/>
                                </a:rPr>
                              </m:ctrlPr>
                            </m:fPr>
                            <m:num>
                              <m:sSup>
                                <m:sSupPr>
                                  <m:ctrlPr>
                                    <a:rPr lang="en-US" sz="3600" i="1">
                                      <a:solidFill>
                                        <a:srgbClr val="7030A0"/>
                                      </a:solidFill>
                                      <a:latin typeface="Cambria Math" panose="02040503050406030204" pitchFamily="18" charset="0"/>
                                    </a:rPr>
                                  </m:ctrlPr>
                                </m:sSupPr>
                                <m:e>
                                  <m:r>
                                    <a:rPr lang="en-US" sz="3600" i="1">
                                      <a:solidFill>
                                        <a:srgbClr val="7030A0"/>
                                      </a:solidFill>
                                      <a:latin typeface="Cambria Math" panose="02040503050406030204" pitchFamily="18" charset="0"/>
                                    </a:rPr>
                                    <m:t>𝜕</m:t>
                                  </m:r>
                                </m:e>
                                <m:sup>
                                  <m:r>
                                    <a:rPr lang="en-US" sz="3600" i="1">
                                      <a:solidFill>
                                        <a:srgbClr val="7030A0"/>
                                      </a:solidFill>
                                      <a:latin typeface="Cambria Math" panose="02040503050406030204" pitchFamily="18" charset="0"/>
                                    </a:rPr>
                                    <m:t>2</m:t>
                                  </m:r>
                                </m:sup>
                              </m:sSup>
                            </m:num>
                            <m:den>
                              <m:sSup>
                                <m:sSupPr>
                                  <m:ctrlPr>
                                    <a:rPr lang="en-US" sz="3600" i="1">
                                      <a:solidFill>
                                        <a:srgbClr val="7030A0"/>
                                      </a:solidFill>
                                      <a:latin typeface="Cambria Math" panose="02040503050406030204" pitchFamily="18" charset="0"/>
                                    </a:rPr>
                                  </m:ctrlPr>
                                </m:sSupPr>
                                <m:e>
                                  <m:r>
                                    <a:rPr lang="en-US" sz="3600" i="1">
                                      <a:solidFill>
                                        <a:srgbClr val="7030A0"/>
                                      </a:solidFill>
                                      <a:latin typeface="Cambria Math" panose="02040503050406030204" pitchFamily="18" charset="0"/>
                                    </a:rPr>
                                    <m:t>𝜕</m:t>
                                  </m:r>
                                </m:e>
                                <m:sup>
                                  <m:r>
                                    <a:rPr lang="en-US" sz="3600" i="1">
                                      <a:solidFill>
                                        <a:srgbClr val="7030A0"/>
                                      </a:solidFill>
                                      <a:latin typeface="Cambria Math" panose="02040503050406030204" pitchFamily="18" charset="0"/>
                                    </a:rPr>
                                    <m:t>2</m:t>
                                  </m:r>
                                </m:sup>
                              </m:sSup>
                              <m:r>
                                <a:rPr lang="en-US" sz="3600" i="1">
                                  <a:solidFill>
                                    <a:srgbClr val="7030A0"/>
                                  </a:solidFill>
                                  <a:latin typeface="Cambria Math" panose="02040503050406030204" pitchFamily="18" charset="0"/>
                                </a:rPr>
                                <m:t>𝑦</m:t>
                              </m:r>
                            </m:den>
                          </m:f>
                          <m:r>
                            <a:rPr lang="en-US" sz="3600" i="1">
                              <a:solidFill>
                                <a:srgbClr val="7030A0"/>
                              </a:solidFill>
                              <a:latin typeface="Cambria Math" panose="02040503050406030204" pitchFamily="18" charset="0"/>
                            </a:rPr>
                            <m:t>𝑔</m:t>
                          </m:r>
                        </m:e>
                      </m:d>
                    </m:oMath>
                  </m:oMathPara>
                </a14:m>
                <a:endParaRPr lang="en-US" sz="3600" dirty="0">
                  <a:solidFill>
                    <a:srgbClr val="7030A0"/>
                  </a:solidFill>
                </a:endParaRPr>
              </a:p>
            </p:txBody>
          </p:sp>
        </mc:Choice>
        <mc:Fallback xmlns="">
          <p:sp>
            <p:nvSpPr>
              <p:cNvPr id="8" name="TextBox 7">
                <a:extLst>
                  <a:ext uri="{FF2B5EF4-FFF2-40B4-BE49-F238E27FC236}">
                    <a16:creationId xmlns:a16="http://schemas.microsoft.com/office/drawing/2014/main" id="{C4C36909-06DF-694C-A076-CF5DDFE181F7}"/>
                  </a:ext>
                </a:extLst>
              </p:cNvPr>
              <p:cNvSpPr txBox="1">
                <a:spLocks noRot="1" noChangeAspect="1" noMove="1" noResize="1" noEditPoints="1" noAdjustHandles="1" noChangeArrowheads="1" noChangeShapeType="1" noTextEdit="1"/>
              </p:cNvSpPr>
              <p:nvPr/>
            </p:nvSpPr>
            <p:spPr>
              <a:xfrm>
                <a:off x="4267200" y="5049387"/>
                <a:ext cx="5693866" cy="1255921"/>
              </a:xfrm>
              <a:prstGeom prst="rect">
                <a:avLst/>
              </a:prstGeom>
              <a:blipFill>
                <a:blip r:embed="rId5"/>
                <a:stretch>
                  <a:fillRect l="-1339" b="-8081"/>
                </a:stretch>
              </a:blipFill>
            </p:spPr>
            <p:txBody>
              <a:bodyPr/>
              <a:lstStyle/>
              <a:p>
                <a:r>
                  <a:rPr lang="en-US">
                    <a:noFill/>
                  </a:rPr>
                  <a:t> </a:t>
                </a:r>
              </a:p>
            </p:txBody>
          </p:sp>
        </mc:Fallback>
      </mc:AlternateContent>
    </p:spTree>
    <p:extLst>
      <p:ext uri="{BB962C8B-B14F-4D97-AF65-F5344CB8AC3E}">
        <p14:creationId xmlns:p14="http://schemas.microsoft.com/office/powerpoint/2010/main" val="3661634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691BC-1CAE-49D2-88B4-895FAD1B5125}"/>
              </a:ext>
            </a:extLst>
          </p:cNvPr>
          <p:cNvSpPr>
            <a:spLocks noGrp="1"/>
          </p:cNvSpPr>
          <p:nvPr>
            <p:ph type="title"/>
          </p:nvPr>
        </p:nvSpPr>
        <p:spPr/>
        <p:txBody>
          <a:bodyPr/>
          <a:lstStyle/>
          <a:p>
            <a:r>
              <a:rPr lang="en-US" dirty="0"/>
              <a:t>Laplacian of Gaussian</a:t>
            </a:r>
          </a:p>
        </p:txBody>
      </p:sp>
      <p:pic>
        <p:nvPicPr>
          <p:cNvPr id="4" name="Picture 3">
            <a:extLst>
              <a:ext uri="{FF2B5EF4-FFF2-40B4-BE49-F238E27FC236}">
                <a16:creationId xmlns:a16="http://schemas.microsoft.com/office/drawing/2014/main" id="{93FFCDC3-4682-4A2C-8209-7E940C6EC4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1600200"/>
            <a:ext cx="1828800" cy="1828800"/>
          </a:xfrm>
          <a:prstGeom prst="rect">
            <a:avLst/>
          </a:prstGeom>
        </p:spPr>
      </p:pic>
      <p:pic>
        <p:nvPicPr>
          <p:cNvPr id="10" name="Picture 9">
            <a:extLst>
              <a:ext uri="{FF2B5EF4-FFF2-40B4-BE49-F238E27FC236}">
                <a16:creationId xmlns:a16="http://schemas.microsoft.com/office/drawing/2014/main" id="{F972ED93-31CB-41D3-8591-48E3C12610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3798807"/>
            <a:ext cx="1828800" cy="1828800"/>
          </a:xfrm>
          <a:prstGeom prst="rect">
            <a:avLst/>
          </a:prstGeom>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3297921B-3BAB-4A95-AAF5-B15F78514173}"/>
                  </a:ext>
                </a:extLst>
              </p:cNvPr>
              <p:cNvSpPr txBox="1"/>
              <p:nvPr/>
            </p:nvSpPr>
            <p:spPr>
              <a:xfrm>
                <a:off x="2695908" y="2016130"/>
                <a:ext cx="791883" cy="892873"/>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m:t>
                          </m:r>
                        </m:num>
                        <m:den>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𝑦</m:t>
                          </m:r>
                        </m:den>
                      </m:f>
                      <m:r>
                        <a:rPr lang="en-US" i="1">
                          <a:solidFill>
                            <a:srgbClr val="7030A0"/>
                          </a:solidFill>
                          <a:latin typeface="Cambria Math" panose="02040503050406030204" pitchFamily="18" charset="0"/>
                        </a:rPr>
                        <m:t>𝑔</m:t>
                      </m:r>
                    </m:oMath>
                  </m:oMathPara>
                </a14:m>
                <a:endParaRPr lang="en-US" dirty="0"/>
              </a:p>
            </p:txBody>
          </p:sp>
        </mc:Choice>
        <mc:Fallback xmlns="">
          <p:sp>
            <p:nvSpPr>
              <p:cNvPr id="15" name="TextBox 14">
                <a:extLst>
                  <a:ext uri="{FF2B5EF4-FFF2-40B4-BE49-F238E27FC236}">
                    <a16:creationId xmlns:a16="http://schemas.microsoft.com/office/drawing/2014/main" id="{3297921B-3BAB-4A95-AAF5-B15F78514173}"/>
                  </a:ext>
                </a:extLst>
              </p:cNvPr>
              <p:cNvSpPr txBox="1">
                <a:spLocks noRot="1" noChangeAspect="1" noMove="1" noResize="1" noEditPoints="1" noAdjustHandles="1" noChangeArrowheads="1" noChangeShapeType="1" noTextEdit="1"/>
              </p:cNvSpPr>
              <p:nvPr/>
            </p:nvSpPr>
            <p:spPr>
              <a:xfrm>
                <a:off x="2695908" y="2016130"/>
                <a:ext cx="791883" cy="892873"/>
              </a:xfrm>
              <a:prstGeom prst="rect">
                <a:avLst/>
              </a:prstGeom>
              <a:blipFill>
                <a:blip r:embed="rId4"/>
                <a:stretch>
                  <a:fillRect l="-12500" r="-6250" b="-1690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6E3A97F5-0C84-4E6B-98C4-6B63D194CCB1}"/>
                  </a:ext>
                </a:extLst>
              </p:cNvPr>
              <p:cNvSpPr txBox="1"/>
              <p:nvPr/>
            </p:nvSpPr>
            <p:spPr>
              <a:xfrm>
                <a:off x="2695907" y="4245708"/>
                <a:ext cx="787010" cy="8192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m:t>
                          </m:r>
                        </m:num>
                        <m:den>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𝑥</m:t>
                          </m:r>
                        </m:den>
                      </m:f>
                      <m:r>
                        <a:rPr lang="en-US" i="1">
                          <a:solidFill>
                            <a:srgbClr val="7030A0"/>
                          </a:solidFill>
                          <a:latin typeface="Cambria Math" panose="02040503050406030204" pitchFamily="18" charset="0"/>
                        </a:rPr>
                        <m:t>𝑔</m:t>
                      </m:r>
                    </m:oMath>
                  </m:oMathPara>
                </a14:m>
                <a:endParaRPr lang="en-US" dirty="0"/>
              </a:p>
            </p:txBody>
          </p:sp>
        </mc:Choice>
        <mc:Fallback xmlns="">
          <p:sp>
            <p:nvSpPr>
              <p:cNvPr id="16" name="TextBox 15">
                <a:extLst>
                  <a:ext uri="{FF2B5EF4-FFF2-40B4-BE49-F238E27FC236}">
                    <a16:creationId xmlns:a16="http://schemas.microsoft.com/office/drawing/2014/main" id="{6E3A97F5-0C84-4E6B-98C4-6B63D194CCB1}"/>
                  </a:ext>
                </a:extLst>
              </p:cNvPr>
              <p:cNvSpPr txBox="1">
                <a:spLocks noRot="1" noChangeAspect="1" noMove="1" noResize="1" noEditPoints="1" noAdjustHandles="1" noChangeArrowheads="1" noChangeShapeType="1" noTextEdit="1"/>
              </p:cNvSpPr>
              <p:nvPr/>
            </p:nvSpPr>
            <p:spPr>
              <a:xfrm>
                <a:off x="2695907" y="4245708"/>
                <a:ext cx="787010" cy="819263"/>
              </a:xfrm>
              <a:prstGeom prst="rect">
                <a:avLst/>
              </a:prstGeom>
              <a:blipFill>
                <a:blip r:embed="rId5"/>
                <a:stretch>
                  <a:fillRect l="-7937" r="-7937" b="-13636"/>
                </a:stretch>
              </a:blipFill>
            </p:spPr>
            <p:txBody>
              <a:bodyPr/>
              <a:lstStyle/>
              <a:p>
                <a:r>
                  <a:rPr lang="en-US">
                    <a:noFill/>
                  </a:rPr>
                  <a:t> </a:t>
                </a:r>
              </a:p>
            </p:txBody>
          </p:sp>
        </mc:Fallback>
      </mc:AlternateContent>
      <p:pic>
        <p:nvPicPr>
          <p:cNvPr id="24" name="Picture 23">
            <a:extLst>
              <a:ext uri="{FF2B5EF4-FFF2-40B4-BE49-F238E27FC236}">
                <a16:creationId xmlns:a16="http://schemas.microsoft.com/office/drawing/2014/main" id="{51217D95-EA14-4E57-96BC-14FBAD64BD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 y="2701929"/>
            <a:ext cx="1828800" cy="1828800"/>
          </a:xfrm>
          <a:prstGeom prst="rect">
            <a:avLst/>
          </a:prstGeom>
        </p:spPr>
      </p:pic>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42C5DB03-06D3-4C21-B2CD-C6F9B9A1B48E}"/>
                  </a:ext>
                </a:extLst>
              </p:cNvPr>
              <p:cNvSpPr txBox="1"/>
              <p:nvPr/>
            </p:nvSpPr>
            <p:spPr>
              <a:xfrm>
                <a:off x="375004" y="2209293"/>
                <a:ext cx="1987196" cy="461665"/>
              </a:xfrm>
              <a:prstGeom prst="rect">
                <a:avLst/>
              </a:prstGeom>
              <a:noFill/>
            </p:spPr>
            <p:txBody>
              <a:bodyPr wrap="square" rtlCol="0">
                <a:spAutoFit/>
              </a:bodyPr>
              <a:lstStyle/>
              <a:p>
                <a:pPr algn="ctr"/>
                <a:r>
                  <a:rPr lang="en-US" sz="2400" dirty="0"/>
                  <a:t>Gaussian </a:t>
                </a:r>
                <a14:m>
                  <m:oMath xmlns:m="http://schemas.openxmlformats.org/officeDocument/2006/math">
                    <m:r>
                      <a:rPr lang="en-US" sz="2400" i="1" dirty="0" smtClean="0">
                        <a:solidFill>
                          <a:srgbClr val="7030A0"/>
                        </a:solidFill>
                        <a:latin typeface="Cambria Math" panose="02040503050406030204" pitchFamily="18" charset="0"/>
                      </a:rPr>
                      <m:t>𝑔</m:t>
                    </m:r>
                  </m:oMath>
                </a14:m>
                <a:endParaRPr lang="en-US" sz="2400" dirty="0"/>
              </a:p>
            </p:txBody>
          </p:sp>
        </mc:Choice>
        <mc:Fallback xmlns="">
          <p:sp>
            <p:nvSpPr>
              <p:cNvPr id="26" name="TextBox 25">
                <a:extLst>
                  <a:ext uri="{FF2B5EF4-FFF2-40B4-BE49-F238E27FC236}">
                    <a16:creationId xmlns:a16="http://schemas.microsoft.com/office/drawing/2014/main" id="{42C5DB03-06D3-4C21-B2CD-C6F9B9A1B48E}"/>
                  </a:ext>
                </a:extLst>
              </p:cNvPr>
              <p:cNvSpPr txBox="1">
                <a:spLocks noRot="1" noChangeAspect="1" noMove="1" noResize="1" noEditPoints="1" noAdjustHandles="1" noChangeArrowheads="1" noChangeShapeType="1" noTextEdit="1"/>
              </p:cNvSpPr>
              <p:nvPr/>
            </p:nvSpPr>
            <p:spPr>
              <a:xfrm>
                <a:off x="375004" y="2209293"/>
                <a:ext cx="1987196" cy="461665"/>
              </a:xfrm>
              <a:prstGeom prst="rect">
                <a:avLst/>
              </a:prstGeom>
              <a:blipFill>
                <a:blip r:embed="rId7"/>
                <a:stretch>
                  <a:fillRect t="-10811" b="-27027"/>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C4B5AC99-E526-4077-8D62-9CF1CA3E90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32822" y="3798808"/>
            <a:ext cx="1828800" cy="1828800"/>
          </a:xfrm>
          <a:prstGeom prst="rect">
            <a:avLst/>
          </a:prstGeom>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D397A13-D015-452A-A51C-23EF18C2163D}"/>
                  </a:ext>
                </a:extLst>
              </p:cNvPr>
              <p:cNvSpPr txBox="1"/>
              <p:nvPr/>
            </p:nvSpPr>
            <p:spPr>
              <a:xfrm>
                <a:off x="5462556" y="2016129"/>
                <a:ext cx="975139" cy="9382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7030A0"/>
                              </a:solidFill>
                              <a:latin typeface="Cambria Math" panose="02040503050406030204" pitchFamily="18" charset="0"/>
                            </a:rPr>
                          </m:ctrlPr>
                        </m:fPr>
                        <m:num>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m:t>
                              </m:r>
                            </m:e>
                            <m:sup>
                              <m:r>
                                <a:rPr lang="en-US" i="1">
                                  <a:solidFill>
                                    <a:srgbClr val="7030A0"/>
                                  </a:solidFill>
                                  <a:latin typeface="Cambria Math" panose="02040503050406030204" pitchFamily="18" charset="0"/>
                                </a:rPr>
                                <m:t>2</m:t>
                              </m:r>
                            </m:sup>
                          </m:sSup>
                        </m:num>
                        <m:den>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m:t>
                              </m:r>
                            </m:e>
                            <m:sup>
                              <m:r>
                                <a:rPr lang="en-US" i="1">
                                  <a:solidFill>
                                    <a:srgbClr val="7030A0"/>
                                  </a:solidFill>
                                  <a:latin typeface="Cambria Math" panose="02040503050406030204" pitchFamily="18" charset="0"/>
                                </a:rPr>
                                <m:t>2</m:t>
                              </m:r>
                            </m:sup>
                          </m:sSup>
                          <m:r>
                            <a:rPr lang="en-US" i="1">
                              <a:solidFill>
                                <a:srgbClr val="7030A0"/>
                              </a:solidFill>
                              <a:latin typeface="Cambria Math" panose="02040503050406030204" pitchFamily="18" charset="0"/>
                            </a:rPr>
                            <m:t>𝑦</m:t>
                          </m:r>
                        </m:den>
                      </m:f>
                      <m:r>
                        <a:rPr lang="en-US" i="1">
                          <a:solidFill>
                            <a:srgbClr val="7030A0"/>
                          </a:solidFill>
                          <a:latin typeface="Cambria Math" panose="02040503050406030204" pitchFamily="18" charset="0"/>
                        </a:rPr>
                        <m:t>𝑔</m:t>
                      </m:r>
                    </m:oMath>
                  </m:oMathPara>
                </a14:m>
                <a:endParaRPr lang="en-US" dirty="0">
                  <a:solidFill>
                    <a:srgbClr val="7030A0"/>
                  </a:solidFill>
                </a:endParaRPr>
              </a:p>
            </p:txBody>
          </p:sp>
        </mc:Choice>
        <mc:Fallback xmlns="">
          <p:sp>
            <p:nvSpPr>
              <p:cNvPr id="17" name="TextBox 16">
                <a:extLst>
                  <a:ext uri="{FF2B5EF4-FFF2-40B4-BE49-F238E27FC236}">
                    <a16:creationId xmlns:a16="http://schemas.microsoft.com/office/drawing/2014/main" id="{3D397A13-D015-452A-A51C-23EF18C2163D}"/>
                  </a:ext>
                </a:extLst>
              </p:cNvPr>
              <p:cNvSpPr txBox="1">
                <a:spLocks noRot="1" noChangeAspect="1" noMove="1" noResize="1" noEditPoints="1" noAdjustHandles="1" noChangeArrowheads="1" noChangeShapeType="1" noTextEdit="1"/>
              </p:cNvSpPr>
              <p:nvPr/>
            </p:nvSpPr>
            <p:spPr>
              <a:xfrm>
                <a:off x="5462556" y="2016129"/>
                <a:ext cx="975139" cy="938206"/>
              </a:xfrm>
              <a:prstGeom prst="rect">
                <a:avLst/>
              </a:prstGeom>
              <a:blipFill>
                <a:blip r:embed="rId9"/>
                <a:stretch>
                  <a:fillRect l="-6410" r="-5128" b="-10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CE5BC8B3-7A57-4D05-835F-9BAEE5368AAB}"/>
                  </a:ext>
                </a:extLst>
              </p:cNvPr>
              <p:cNvSpPr txBox="1"/>
              <p:nvPr/>
            </p:nvSpPr>
            <p:spPr>
              <a:xfrm>
                <a:off x="5462556" y="4177067"/>
                <a:ext cx="970266" cy="8645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7030A0"/>
                              </a:solidFill>
                              <a:latin typeface="Cambria Math" panose="02040503050406030204" pitchFamily="18" charset="0"/>
                            </a:rPr>
                          </m:ctrlPr>
                        </m:fPr>
                        <m:num>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m:t>
                              </m:r>
                            </m:e>
                            <m:sup>
                              <m:r>
                                <a:rPr lang="en-US" i="1">
                                  <a:solidFill>
                                    <a:srgbClr val="7030A0"/>
                                  </a:solidFill>
                                  <a:latin typeface="Cambria Math" panose="02040503050406030204" pitchFamily="18" charset="0"/>
                                </a:rPr>
                                <m:t>2</m:t>
                              </m:r>
                            </m:sup>
                          </m:sSup>
                        </m:num>
                        <m:den>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m:t>
                              </m:r>
                            </m:e>
                            <m:sup>
                              <m:r>
                                <a:rPr lang="en-US" i="1">
                                  <a:solidFill>
                                    <a:srgbClr val="7030A0"/>
                                  </a:solidFill>
                                  <a:latin typeface="Cambria Math" panose="02040503050406030204" pitchFamily="18" charset="0"/>
                                </a:rPr>
                                <m:t>2</m:t>
                              </m:r>
                            </m:sup>
                          </m:sSup>
                          <m:r>
                            <a:rPr lang="en-US" i="1">
                              <a:solidFill>
                                <a:srgbClr val="7030A0"/>
                              </a:solidFill>
                              <a:latin typeface="Cambria Math" panose="02040503050406030204" pitchFamily="18" charset="0"/>
                            </a:rPr>
                            <m:t>𝑥</m:t>
                          </m:r>
                        </m:den>
                      </m:f>
                      <m:r>
                        <a:rPr lang="en-US" i="1">
                          <a:solidFill>
                            <a:srgbClr val="7030A0"/>
                          </a:solidFill>
                          <a:latin typeface="Cambria Math" panose="02040503050406030204" pitchFamily="18" charset="0"/>
                        </a:rPr>
                        <m:t>𝑔</m:t>
                      </m:r>
                    </m:oMath>
                  </m:oMathPara>
                </a14:m>
                <a:endParaRPr lang="en-US" dirty="0"/>
              </a:p>
            </p:txBody>
          </p:sp>
        </mc:Choice>
        <mc:Fallback xmlns="">
          <p:sp>
            <p:nvSpPr>
              <p:cNvPr id="18" name="TextBox 17">
                <a:extLst>
                  <a:ext uri="{FF2B5EF4-FFF2-40B4-BE49-F238E27FC236}">
                    <a16:creationId xmlns:a16="http://schemas.microsoft.com/office/drawing/2014/main" id="{CE5BC8B3-7A57-4D05-835F-9BAEE5368AAB}"/>
                  </a:ext>
                </a:extLst>
              </p:cNvPr>
              <p:cNvSpPr txBox="1">
                <a:spLocks noRot="1" noChangeAspect="1" noMove="1" noResize="1" noEditPoints="1" noAdjustHandles="1" noChangeArrowheads="1" noChangeShapeType="1" noTextEdit="1"/>
              </p:cNvSpPr>
              <p:nvPr/>
            </p:nvSpPr>
            <p:spPr>
              <a:xfrm>
                <a:off x="5462556" y="4177067"/>
                <a:ext cx="970266" cy="864596"/>
              </a:xfrm>
              <a:prstGeom prst="rect">
                <a:avLst/>
              </a:prstGeom>
              <a:blipFill>
                <a:blip r:embed="rId10"/>
                <a:stretch>
                  <a:fillRect l="-6410" r="-5128" b="-11594"/>
                </a:stretch>
              </a:blipFill>
            </p:spPr>
            <p:txBody>
              <a:bodyPr/>
              <a:lstStyle/>
              <a:p>
                <a:r>
                  <a:rPr lang="en-US">
                    <a:noFill/>
                  </a:rPr>
                  <a:t> </a:t>
                </a:r>
              </a:p>
            </p:txBody>
          </p:sp>
        </mc:Fallback>
      </mc:AlternateContent>
      <p:pic>
        <p:nvPicPr>
          <p:cNvPr id="25" name="Picture 24">
            <a:extLst>
              <a:ext uri="{FF2B5EF4-FFF2-40B4-BE49-F238E27FC236}">
                <a16:creationId xmlns:a16="http://schemas.microsoft.com/office/drawing/2014/main" id="{4C0F5843-16F9-49FF-9A06-7213F2EB68C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32822" y="1569230"/>
            <a:ext cx="1828800" cy="1828800"/>
          </a:xfrm>
          <a:prstGeom prst="rect">
            <a:avLst/>
          </a:prstGeom>
        </p:spPr>
      </p:pic>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D23050FB-09F1-664E-8CAE-36C2406BC83D}"/>
                  </a:ext>
                </a:extLst>
              </p:cNvPr>
              <p:cNvSpPr txBox="1"/>
              <p:nvPr/>
            </p:nvSpPr>
            <p:spPr>
              <a:xfrm>
                <a:off x="9235687" y="4682341"/>
                <a:ext cx="2595711" cy="107228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3200" i="1" smtClean="0">
                              <a:solidFill>
                                <a:srgbClr val="7030A0"/>
                              </a:solidFill>
                              <a:latin typeface="Cambria Math" panose="02040503050406030204" pitchFamily="18" charset="0"/>
                            </a:rPr>
                          </m:ctrlPr>
                        </m:fPr>
                        <m:num>
                          <m:sSup>
                            <m:sSupPr>
                              <m:ctrlPr>
                                <a:rPr lang="en-US" sz="3200" i="1">
                                  <a:solidFill>
                                    <a:srgbClr val="7030A0"/>
                                  </a:solidFill>
                                  <a:latin typeface="Cambria Math" panose="02040503050406030204" pitchFamily="18" charset="0"/>
                                </a:rPr>
                              </m:ctrlPr>
                            </m:sSupPr>
                            <m:e>
                              <m:r>
                                <a:rPr lang="en-US" sz="3200" i="1">
                                  <a:solidFill>
                                    <a:srgbClr val="7030A0"/>
                                  </a:solidFill>
                                  <a:latin typeface="Cambria Math" panose="02040503050406030204" pitchFamily="18" charset="0"/>
                                </a:rPr>
                                <m:t>𝜕</m:t>
                              </m:r>
                            </m:e>
                            <m:sup>
                              <m:r>
                                <a:rPr lang="en-US" sz="3200" i="1">
                                  <a:solidFill>
                                    <a:srgbClr val="7030A0"/>
                                  </a:solidFill>
                                  <a:latin typeface="Cambria Math" panose="02040503050406030204" pitchFamily="18" charset="0"/>
                                </a:rPr>
                                <m:t>2</m:t>
                              </m:r>
                            </m:sup>
                          </m:sSup>
                        </m:num>
                        <m:den>
                          <m:sSup>
                            <m:sSupPr>
                              <m:ctrlPr>
                                <a:rPr lang="en-US" sz="3200" i="1">
                                  <a:solidFill>
                                    <a:srgbClr val="7030A0"/>
                                  </a:solidFill>
                                  <a:latin typeface="Cambria Math" panose="02040503050406030204" pitchFamily="18" charset="0"/>
                                </a:rPr>
                              </m:ctrlPr>
                            </m:sSupPr>
                            <m:e>
                              <m:r>
                                <a:rPr lang="en-US" sz="3200" i="1">
                                  <a:solidFill>
                                    <a:srgbClr val="7030A0"/>
                                  </a:solidFill>
                                  <a:latin typeface="Cambria Math" panose="02040503050406030204" pitchFamily="18" charset="0"/>
                                </a:rPr>
                                <m:t>𝜕</m:t>
                              </m:r>
                            </m:e>
                            <m:sup>
                              <m:r>
                                <a:rPr lang="en-US" sz="3200" i="1">
                                  <a:solidFill>
                                    <a:srgbClr val="7030A0"/>
                                  </a:solidFill>
                                  <a:latin typeface="Cambria Math" panose="02040503050406030204" pitchFamily="18" charset="0"/>
                                </a:rPr>
                                <m:t>2</m:t>
                              </m:r>
                            </m:sup>
                          </m:sSup>
                          <m:r>
                            <a:rPr lang="en-US" sz="3200" i="1">
                              <a:solidFill>
                                <a:srgbClr val="7030A0"/>
                              </a:solidFill>
                              <a:latin typeface="Cambria Math" panose="02040503050406030204" pitchFamily="18" charset="0"/>
                            </a:rPr>
                            <m:t>𝑥</m:t>
                          </m:r>
                        </m:den>
                      </m:f>
                      <m:r>
                        <a:rPr lang="en-US" sz="3200" i="1">
                          <a:solidFill>
                            <a:srgbClr val="7030A0"/>
                          </a:solidFill>
                          <a:latin typeface="Cambria Math" panose="02040503050406030204" pitchFamily="18" charset="0"/>
                        </a:rPr>
                        <m:t>𝑔</m:t>
                      </m:r>
                      <m:r>
                        <a:rPr lang="en-US" sz="3200" i="1">
                          <a:solidFill>
                            <a:srgbClr val="7030A0"/>
                          </a:solidFill>
                          <a:latin typeface="Cambria Math" panose="02040503050406030204" pitchFamily="18" charset="0"/>
                        </a:rPr>
                        <m:t>+</m:t>
                      </m:r>
                      <m:f>
                        <m:fPr>
                          <m:ctrlPr>
                            <a:rPr lang="en-US" sz="3200" i="1">
                              <a:solidFill>
                                <a:srgbClr val="7030A0"/>
                              </a:solidFill>
                              <a:latin typeface="Cambria Math" panose="02040503050406030204" pitchFamily="18" charset="0"/>
                            </a:rPr>
                          </m:ctrlPr>
                        </m:fPr>
                        <m:num>
                          <m:sSup>
                            <m:sSupPr>
                              <m:ctrlPr>
                                <a:rPr lang="en-US" sz="3200" i="1">
                                  <a:solidFill>
                                    <a:srgbClr val="7030A0"/>
                                  </a:solidFill>
                                  <a:latin typeface="Cambria Math" panose="02040503050406030204" pitchFamily="18" charset="0"/>
                                </a:rPr>
                              </m:ctrlPr>
                            </m:sSupPr>
                            <m:e>
                              <m:r>
                                <a:rPr lang="en-US" sz="3200" i="1">
                                  <a:solidFill>
                                    <a:srgbClr val="7030A0"/>
                                  </a:solidFill>
                                  <a:latin typeface="Cambria Math" panose="02040503050406030204" pitchFamily="18" charset="0"/>
                                </a:rPr>
                                <m:t>𝜕</m:t>
                              </m:r>
                            </m:e>
                            <m:sup>
                              <m:r>
                                <a:rPr lang="en-US" sz="3200" i="1">
                                  <a:solidFill>
                                    <a:srgbClr val="7030A0"/>
                                  </a:solidFill>
                                  <a:latin typeface="Cambria Math" panose="02040503050406030204" pitchFamily="18" charset="0"/>
                                </a:rPr>
                                <m:t>2</m:t>
                              </m:r>
                            </m:sup>
                          </m:sSup>
                        </m:num>
                        <m:den>
                          <m:sSup>
                            <m:sSupPr>
                              <m:ctrlPr>
                                <a:rPr lang="en-US" sz="3200" i="1">
                                  <a:solidFill>
                                    <a:srgbClr val="7030A0"/>
                                  </a:solidFill>
                                  <a:latin typeface="Cambria Math" panose="02040503050406030204" pitchFamily="18" charset="0"/>
                                </a:rPr>
                              </m:ctrlPr>
                            </m:sSupPr>
                            <m:e>
                              <m:r>
                                <a:rPr lang="en-US" sz="3200" i="1">
                                  <a:solidFill>
                                    <a:srgbClr val="7030A0"/>
                                  </a:solidFill>
                                  <a:latin typeface="Cambria Math" panose="02040503050406030204" pitchFamily="18" charset="0"/>
                                </a:rPr>
                                <m:t>𝜕</m:t>
                              </m:r>
                            </m:e>
                            <m:sup>
                              <m:r>
                                <a:rPr lang="en-US" sz="3200" i="1">
                                  <a:solidFill>
                                    <a:srgbClr val="7030A0"/>
                                  </a:solidFill>
                                  <a:latin typeface="Cambria Math" panose="02040503050406030204" pitchFamily="18" charset="0"/>
                                </a:rPr>
                                <m:t>2</m:t>
                              </m:r>
                            </m:sup>
                          </m:sSup>
                          <m:r>
                            <a:rPr lang="en-US" sz="3200" i="1">
                              <a:solidFill>
                                <a:srgbClr val="7030A0"/>
                              </a:solidFill>
                              <a:latin typeface="Cambria Math" panose="02040503050406030204" pitchFamily="18" charset="0"/>
                            </a:rPr>
                            <m:t>𝑦</m:t>
                          </m:r>
                        </m:den>
                      </m:f>
                      <m:r>
                        <a:rPr lang="en-US" sz="3200" i="1">
                          <a:solidFill>
                            <a:srgbClr val="7030A0"/>
                          </a:solidFill>
                          <a:latin typeface="Cambria Math" panose="02040503050406030204" pitchFamily="18" charset="0"/>
                        </a:rPr>
                        <m:t>𝑔</m:t>
                      </m:r>
                    </m:oMath>
                  </m:oMathPara>
                </a14:m>
                <a:endParaRPr lang="en-US" sz="3200" dirty="0"/>
              </a:p>
            </p:txBody>
          </p:sp>
        </mc:Choice>
        <mc:Fallback xmlns="">
          <p:sp>
            <p:nvSpPr>
              <p:cNvPr id="20" name="TextBox 19">
                <a:extLst>
                  <a:ext uri="{FF2B5EF4-FFF2-40B4-BE49-F238E27FC236}">
                    <a16:creationId xmlns:a16="http://schemas.microsoft.com/office/drawing/2014/main" id="{D23050FB-09F1-664E-8CAE-36C2406BC83D}"/>
                  </a:ext>
                </a:extLst>
              </p:cNvPr>
              <p:cNvSpPr txBox="1">
                <a:spLocks noRot="1" noChangeAspect="1" noMove="1" noResize="1" noEditPoints="1" noAdjustHandles="1" noChangeArrowheads="1" noChangeShapeType="1" noTextEdit="1"/>
              </p:cNvSpPr>
              <p:nvPr/>
            </p:nvSpPr>
            <p:spPr>
              <a:xfrm>
                <a:off x="9235687" y="4682341"/>
                <a:ext cx="2595711" cy="1072281"/>
              </a:xfrm>
              <a:prstGeom prst="rect">
                <a:avLst/>
              </a:prstGeom>
              <a:blipFill>
                <a:blip r:embed="rId12"/>
                <a:stretch>
                  <a:fillRect l="-2913" r="-1942" b="-10588"/>
                </a:stretch>
              </a:blipFill>
            </p:spPr>
            <p:txBody>
              <a:bodyPr/>
              <a:lstStyle/>
              <a:p>
                <a:r>
                  <a:rPr lang="en-US">
                    <a:noFill/>
                  </a:rPr>
                  <a:t> </a:t>
                </a:r>
              </a:p>
            </p:txBody>
          </p:sp>
        </mc:Fallback>
      </mc:AlternateContent>
      <p:pic>
        <p:nvPicPr>
          <p:cNvPr id="21" name="Picture 20">
            <a:extLst>
              <a:ext uri="{FF2B5EF4-FFF2-40B4-BE49-F238E27FC236}">
                <a16:creationId xmlns:a16="http://schemas.microsoft.com/office/drawing/2014/main" id="{FA1F4047-2452-FD4A-9902-79B1BA08E52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531777" y="2676648"/>
            <a:ext cx="1828800" cy="1828800"/>
          </a:xfrm>
          <a:prstGeom prst="rect">
            <a:avLst/>
          </a:prstGeom>
        </p:spPr>
      </p:pic>
      <p:sp>
        <p:nvSpPr>
          <p:cNvPr id="29" name="TextBox 28">
            <a:extLst>
              <a:ext uri="{FF2B5EF4-FFF2-40B4-BE49-F238E27FC236}">
                <a16:creationId xmlns:a16="http://schemas.microsoft.com/office/drawing/2014/main" id="{EC72522F-6EDD-4146-944A-0CE6C044F67D}"/>
              </a:ext>
            </a:extLst>
          </p:cNvPr>
          <p:cNvSpPr txBox="1"/>
          <p:nvPr/>
        </p:nvSpPr>
        <p:spPr>
          <a:xfrm>
            <a:off x="8473705" y="3298661"/>
            <a:ext cx="791883" cy="584775"/>
          </a:xfrm>
          <a:prstGeom prst="rect">
            <a:avLst/>
          </a:prstGeom>
          <a:solidFill>
            <a:schemeClr val="bg1"/>
          </a:solidFill>
          <a:ln>
            <a:solidFill>
              <a:schemeClr val="tx1"/>
            </a:solidFill>
          </a:ln>
        </p:spPr>
        <p:txBody>
          <a:bodyPr wrap="square" rtlCol="0">
            <a:spAutoFit/>
          </a:bodyPr>
          <a:lstStyle/>
          <a:p>
            <a:pPr algn="ctr"/>
            <a:r>
              <a:rPr lang="en-US" sz="3200" dirty="0">
                <a:latin typeface="Cambria Math" panose="02040503050406030204" pitchFamily="18" charset="0"/>
                <a:ea typeface="Cambria Math" panose="02040503050406030204" pitchFamily="18" charset="0"/>
              </a:rPr>
              <a:t>+</a:t>
            </a:r>
          </a:p>
        </p:txBody>
      </p:sp>
      <p:cxnSp>
        <p:nvCxnSpPr>
          <p:cNvPr id="9" name="Straight Arrow Connector 8">
            <a:extLst>
              <a:ext uri="{FF2B5EF4-FFF2-40B4-BE49-F238E27FC236}">
                <a16:creationId xmlns:a16="http://schemas.microsoft.com/office/drawing/2014/main" id="{B508745F-0DF5-CB40-9158-B75DFC56B2DB}"/>
              </a:ext>
            </a:extLst>
          </p:cNvPr>
          <p:cNvCxnSpPr>
            <a:cxnSpLocks/>
            <a:stCxn id="25" idx="3"/>
            <a:endCxn id="29" idx="0"/>
          </p:cNvCxnSpPr>
          <p:nvPr/>
        </p:nvCxnSpPr>
        <p:spPr bwMode="auto">
          <a:xfrm>
            <a:off x="8261622" y="2483630"/>
            <a:ext cx="608025" cy="815031"/>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045BFBCC-4432-D14F-BA24-2E48AAFD09B5}"/>
              </a:ext>
            </a:extLst>
          </p:cNvPr>
          <p:cNvCxnSpPr>
            <a:cxnSpLocks/>
            <a:stCxn id="8" idx="3"/>
            <a:endCxn id="29" idx="2"/>
          </p:cNvCxnSpPr>
          <p:nvPr/>
        </p:nvCxnSpPr>
        <p:spPr bwMode="auto">
          <a:xfrm flipV="1">
            <a:off x="8261622" y="3883436"/>
            <a:ext cx="608025" cy="82977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46C9A7A8-8E71-2C46-83AE-A47E3C295CC3}"/>
              </a:ext>
            </a:extLst>
          </p:cNvPr>
          <p:cNvCxnSpPr>
            <a:cxnSpLocks/>
            <a:stCxn id="29" idx="3"/>
            <a:endCxn id="21" idx="1"/>
          </p:cNvCxnSpPr>
          <p:nvPr/>
        </p:nvCxnSpPr>
        <p:spPr bwMode="auto">
          <a:xfrm flipV="1">
            <a:off x="9265588" y="3591048"/>
            <a:ext cx="266189" cy="1"/>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33" name="TextBox 32">
            <a:extLst>
              <a:ext uri="{FF2B5EF4-FFF2-40B4-BE49-F238E27FC236}">
                <a16:creationId xmlns:a16="http://schemas.microsoft.com/office/drawing/2014/main" id="{D9C92503-942A-F84E-8456-E34A3E02C37F}"/>
              </a:ext>
            </a:extLst>
          </p:cNvPr>
          <p:cNvSpPr txBox="1"/>
          <p:nvPr/>
        </p:nvSpPr>
        <p:spPr>
          <a:xfrm>
            <a:off x="149184" y="6414376"/>
            <a:ext cx="2940228" cy="307777"/>
          </a:xfrm>
          <a:prstGeom prst="rect">
            <a:avLst/>
          </a:prstGeom>
          <a:noFill/>
        </p:spPr>
        <p:txBody>
          <a:bodyPr wrap="none" rtlCol="0">
            <a:spAutoFit/>
          </a:bodyPr>
          <a:lstStyle/>
          <a:p>
            <a:r>
              <a:rPr lang="en-US" sz="1400" dirty="0"/>
              <a:t>Source: </a:t>
            </a:r>
            <a:r>
              <a:rPr lang="en-US" sz="1400" dirty="0">
                <a:hlinkClick r:id="rId14"/>
              </a:rPr>
              <a:t>J. Johnson and D. </a:t>
            </a:r>
            <a:r>
              <a:rPr lang="en-US" sz="1400" dirty="0" err="1">
                <a:hlinkClick r:id="rId14"/>
              </a:rPr>
              <a:t>Fouhey</a:t>
            </a:r>
            <a:endParaRPr lang="en-US" sz="1400" dirty="0"/>
          </a:p>
        </p:txBody>
      </p:sp>
      <p:sp>
        <p:nvSpPr>
          <p:cNvPr id="3" name="TextBox 2">
            <a:extLst>
              <a:ext uri="{FF2B5EF4-FFF2-40B4-BE49-F238E27FC236}">
                <a16:creationId xmlns:a16="http://schemas.microsoft.com/office/drawing/2014/main" id="{3012B4D0-FB02-6A43-9458-0FB3598C1FCC}"/>
              </a:ext>
            </a:extLst>
          </p:cNvPr>
          <p:cNvSpPr txBox="1"/>
          <p:nvPr/>
        </p:nvSpPr>
        <p:spPr>
          <a:xfrm>
            <a:off x="8915400" y="6152766"/>
            <a:ext cx="3265638" cy="461665"/>
          </a:xfrm>
          <a:prstGeom prst="rect">
            <a:avLst/>
          </a:prstGeom>
          <a:noFill/>
        </p:spPr>
        <p:txBody>
          <a:bodyPr wrap="none" rtlCol="0">
            <a:spAutoFit/>
          </a:bodyPr>
          <a:lstStyle/>
          <a:p>
            <a:r>
              <a:rPr lang="en-US" sz="2400" dirty="0"/>
              <a:t>Is this filter separable?</a:t>
            </a:r>
          </a:p>
        </p:txBody>
      </p:sp>
    </p:spTree>
    <p:extLst>
      <p:ext uri="{BB962C8B-B14F-4D97-AF65-F5344CB8AC3E}">
        <p14:creationId xmlns:p14="http://schemas.microsoft.com/office/powerpoint/2010/main" val="3156833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18" grpId="0"/>
      <p:bldP spid="20" grpId="0"/>
      <p:bldP spid="29" grpId="0" animBg="1"/>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r>
              <a:rPr lang="en-US" dirty="0"/>
              <a:t>Scale-normalized Laplacian</a:t>
            </a:r>
          </a:p>
        </p:txBody>
      </p:sp>
      <mc:AlternateContent xmlns:mc="http://schemas.openxmlformats.org/markup-compatibility/2006" xmlns:a14="http://schemas.microsoft.com/office/drawing/2010/main">
        <mc:Choice Requires="a14">
          <p:sp>
            <p:nvSpPr>
              <p:cNvPr id="19460" name="Rectangle 9"/>
              <p:cNvSpPr>
                <a:spLocks noGrp="1" noChangeArrowheads="1"/>
              </p:cNvSpPr>
              <p:nvPr>
                <p:ph type="body" idx="1"/>
              </p:nvPr>
            </p:nvSpPr>
            <p:spPr/>
            <p:txBody>
              <a:bodyPr/>
              <a:lstStyle/>
              <a:p>
                <a:pPr marL="457200" indent="-457200">
                  <a:buFont typeface="Arial" panose="020B0604020202020204" pitchFamily="34" charset="0"/>
                  <a:buChar char="•"/>
                </a:pPr>
                <a:r>
                  <a:rPr lang="en-US" dirty="0"/>
                  <a:t>You need to multiply the </a:t>
                </a:r>
                <a:r>
                  <a:rPr lang="en-US" dirty="0" err="1"/>
                  <a:t>LoG</a:t>
                </a:r>
                <a:r>
                  <a:rPr lang="en-US" dirty="0"/>
                  <a:t> by </a:t>
                </a:r>
                <a14:m>
                  <m:oMath xmlns:m="http://schemas.openxmlformats.org/officeDocument/2006/math">
                    <m:sSup>
                      <m:sSupPr>
                        <m:ctrlPr>
                          <a:rPr lang="en-US" i="1" smtClean="0">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𝜎</m:t>
                        </m:r>
                      </m:e>
                      <m:sup>
                        <m:r>
                          <a:rPr lang="en-US" i="1">
                            <a:solidFill>
                              <a:srgbClr val="7030A0"/>
                            </a:solidFill>
                            <a:latin typeface="Cambria Math" panose="02040503050406030204" pitchFamily="18" charset="0"/>
                          </a:rPr>
                          <m:t>2</m:t>
                        </m:r>
                      </m:sup>
                    </m:sSup>
                  </m:oMath>
                </a14:m>
                <a:r>
                  <a:rPr lang="en-US" dirty="0"/>
                  <a:t> to make responses comparable across scales </a:t>
                </a:r>
              </a:p>
            </p:txBody>
          </p:sp>
        </mc:Choice>
        <mc:Fallback xmlns="">
          <p:sp>
            <p:nvSpPr>
              <p:cNvPr id="19460" name="Rectangle 9"/>
              <p:cNvSpPr>
                <a:spLocks noGrp="1" noRot="1" noChangeAspect="1" noMove="1" noResize="1" noEditPoints="1" noAdjustHandles="1" noChangeArrowheads="1" noChangeShapeType="1" noTextEdit="1"/>
              </p:cNvSpPr>
              <p:nvPr>
                <p:ph type="body" idx="1"/>
              </p:nvPr>
            </p:nvSpPr>
            <p:spPr>
              <a:blipFill>
                <a:blip r:embed="rId3"/>
                <a:stretch>
                  <a:fillRect l="-1103" t="-1449"/>
                </a:stretch>
              </a:blipFill>
            </p:spPr>
            <p:txBody>
              <a:bodyPr/>
              <a:lstStyle/>
              <a:p>
                <a:r>
                  <a:rPr lang="en-US">
                    <a:noFill/>
                  </a:rPr>
                  <a:t> </a:t>
                </a:r>
              </a:p>
            </p:txBody>
          </p:sp>
        </mc:Fallback>
      </mc:AlternateContent>
      <p:pic>
        <p:nvPicPr>
          <p:cNvPr id="19461" name="Picture 5" descr="log_color"/>
          <p:cNvPicPr>
            <a:picLocks noChangeAspect="1" noChangeArrowheads="1"/>
          </p:cNvPicPr>
          <p:nvPr/>
        </p:nvPicPr>
        <p:blipFill>
          <a:blip r:embed="rId4" cstate="print"/>
          <a:srcRect/>
          <a:stretch>
            <a:fillRect/>
          </a:stretch>
        </p:blipFill>
        <p:spPr bwMode="auto">
          <a:xfrm>
            <a:off x="2667000" y="1828800"/>
            <a:ext cx="4114800" cy="3086100"/>
          </a:xfrm>
          <a:prstGeom prst="rect">
            <a:avLst/>
          </a:prstGeom>
          <a:noFill/>
          <a:ln w="9525">
            <a:noFill/>
            <a:miter lim="800000"/>
            <a:headEnd/>
            <a:tailEnd/>
          </a:ln>
        </p:spPr>
      </p:pic>
      <p:pic>
        <p:nvPicPr>
          <p:cNvPr id="19462" name="Picture 6" descr="log"/>
          <p:cNvPicPr>
            <a:picLocks noChangeAspect="1" noChangeArrowheads="1"/>
          </p:cNvPicPr>
          <p:nvPr/>
        </p:nvPicPr>
        <p:blipFill>
          <a:blip r:embed="rId5" cstate="print"/>
          <a:srcRect/>
          <a:stretch>
            <a:fillRect/>
          </a:stretch>
        </p:blipFill>
        <p:spPr bwMode="auto">
          <a:xfrm>
            <a:off x="7543800" y="2293938"/>
            <a:ext cx="2057400" cy="2057400"/>
          </a:xfrm>
          <a:prstGeom prst="rect">
            <a:avLst/>
          </a:prstGeom>
          <a:noFill/>
          <a:ln w="9525">
            <a:noFill/>
            <a:miter lim="800000"/>
            <a:headEnd/>
            <a:tailEnd/>
          </a:ln>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D8EA177-104C-EB42-972E-C0C9420201A1}"/>
                  </a:ext>
                </a:extLst>
              </p:cNvPr>
              <p:cNvSpPr txBox="1"/>
              <p:nvPr/>
            </p:nvSpPr>
            <p:spPr>
              <a:xfrm>
                <a:off x="3653485" y="4914900"/>
                <a:ext cx="5693866" cy="12559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3600" i="1" smtClean="0">
                              <a:solidFill>
                                <a:srgbClr val="7030A0"/>
                              </a:solidFill>
                              <a:latin typeface="Cambria Math" panose="02040503050406030204" pitchFamily="18" charset="0"/>
                            </a:rPr>
                          </m:ctrlPr>
                        </m:sSubSupPr>
                        <m:e>
                          <m:r>
                            <m:rPr>
                              <m:sty m:val="p"/>
                            </m:rPr>
                            <a:rPr lang="en-US" sz="3600">
                              <a:solidFill>
                                <a:srgbClr val="7030A0"/>
                              </a:solidFill>
                              <a:latin typeface="Cambria Math" panose="02040503050406030204" pitchFamily="18" charset="0"/>
                            </a:rPr>
                            <m:t>∇</m:t>
                          </m:r>
                        </m:e>
                        <m:sub>
                          <m:r>
                            <m:rPr>
                              <m:sty m:val="p"/>
                            </m:rPr>
                            <a:rPr lang="en-US" sz="3600" i="0">
                              <a:solidFill>
                                <a:srgbClr val="7030A0"/>
                              </a:solidFill>
                              <a:latin typeface="Cambria Math" panose="02040503050406030204" pitchFamily="18" charset="0"/>
                            </a:rPr>
                            <m:t>norm</m:t>
                          </m:r>
                        </m:sub>
                        <m:sup>
                          <m:r>
                            <a:rPr lang="en-US" sz="3600" i="1">
                              <a:solidFill>
                                <a:srgbClr val="7030A0"/>
                              </a:solidFill>
                              <a:latin typeface="Cambria Math" panose="02040503050406030204" pitchFamily="18" charset="0"/>
                            </a:rPr>
                            <m:t>2</m:t>
                          </m:r>
                        </m:sup>
                      </m:sSubSup>
                      <m:r>
                        <a:rPr lang="en-US" sz="3600" i="1">
                          <a:solidFill>
                            <a:srgbClr val="7030A0"/>
                          </a:solidFill>
                          <a:latin typeface="Cambria Math" panose="02040503050406030204" pitchFamily="18" charset="0"/>
                        </a:rPr>
                        <m:t>=</m:t>
                      </m:r>
                      <m:sSup>
                        <m:sSupPr>
                          <m:ctrlPr>
                            <a:rPr lang="en-US" sz="3600" i="1" smtClean="0">
                              <a:solidFill>
                                <a:srgbClr val="C00000"/>
                              </a:solidFill>
                              <a:latin typeface="Cambria Math" panose="02040503050406030204" pitchFamily="18" charset="0"/>
                            </a:rPr>
                          </m:ctrlPr>
                        </m:sSupPr>
                        <m:e>
                          <m:r>
                            <a:rPr lang="en-US" sz="3600" i="1">
                              <a:solidFill>
                                <a:srgbClr val="C00000"/>
                              </a:solidFill>
                              <a:latin typeface="Cambria Math" panose="02040503050406030204" pitchFamily="18" charset="0"/>
                            </a:rPr>
                            <m:t>𝜎</m:t>
                          </m:r>
                        </m:e>
                        <m:sup>
                          <m:r>
                            <a:rPr lang="en-US" sz="3600" i="1">
                              <a:solidFill>
                                <a:srgbClr val="C00000"/>
                              </a:solidFill>
                              <a:latin typeface="Cambria Math" panose="02040503050406030204" pitchFamily="18" charset="0"/>
                            </a:rPr>
                            <m:t>2</m:t>
                          </m:r>
                        </m:sup>
                      </m:sSup>
                      <m:d>
                        <m:dPr>
                          <m:ctrlPr>
                            <a:rPr lang="en-US" sz="3600" i="1">
                              <a:solidFill>
                                <a:srgbClr val="7030A0"/>
                              </a:solidFill>
                              <a:latin typeface="Cambria Math" panose="02040503050406030204" pitchFamily="18" charset="0"/>
                            </a:rPr>
                          </m:ctrlPr>
                        </m:dPr>
                        <m:e>
                          <m:f>
                            <m:fPr>
                              <m:ctrlPr>
                                <a:rPr lang="en-US" sz="3600" i="1">
                                  <a:solidFill>
                                    <a:srgbClr val="7030A0"/>
                                  </a:solidFill>
                                  <a:latin typeface="Cambria Math" panose="02040503050406030204" pitchFamily="18" charset="0"/>
                                </a:rPr>
                              </m:ctrlPr>
                            </m:fPr>
                            <m:num>
                              <m:sSup>
                                <m:sSupPr>
                                  <m:ctrlPr>
                                    <a:rPr lang="en-US" sz="3600" i="1">
                                      <a:solidFill>
                                        <a:srgbClr val="7030A0"/>
                                      </a:solidFill>
                                      <a:latin typeface="Cambria Math" panose="02040503050406030204" pitchFamily="18" charset="0"/>
                                    </a:rPr>
                                  </m:ctrlPr>
                                </m:sSupPr>
                                <m:e>
                                  <m:r>
                                    <a:rPr lang="en-US" sz="3600" i="1">
                                      <a:solidFill>
                                        <a:srgbClr val="7030A0"/>
                                      </a:solidFill>
                                      <a:latin typeface="Cambria Math" panose="02040503050406030204" pitchFamily="18" charset="0"/>
                                    </a:rPr>
                                    <m:t>𝜕</m:t>
                                  </m:r>
                                </m:e>
                                <m:sup>
                                  <m:r>
                                    <a:rPr lang="en-US" sz="3600" i="1">
                                      <a:solidFill>
                                        <a:srgbClr val="7030A0"/>
                                      </a:solidFill>
                                      <a:latin typeface="Cambria Math" panose="02040503050406030204" pitchFamily="18" charset="0"/>
                                    </a:rPr>
                                    <m:t>2</m:t>
                                  </m:r>
                                </m:sup>
                              </m:sSup>
                            </m:num>
                            <m:den>
                              <m:r>
                                <a:rPr lang="en-US" sz="3600" i="1">
                                  <a:solidFill>
                                    <a:srgbClr val="7030A0"/>
                                  </a:solidFill>
                                  <a:latin typeface="Cambria Math" panose="02040503050406030204" pitchFamily="18" charset="0"/>
                                </a:rPr>
                                <m:t>𝜕</m:t>
                              </m:r>
                              <m:sSup>
                                <m:sSupPr>
                                  <m:ctrlPr>
                                    <a:rPr lang="en-US" sz="3600" i="1">
                                      <a:solidFill>
                                        <a:srgbClr val="7030A0"/>
                                      </a:solidFill>
                                      <a:latin typeface="Cambria Math" panose="02040503050406030204" pitchFamily="18" charset="0"/>
                                    </a:rPr>
                                  </m:ctrlPr>
                                </m:sSupPr>
                                <m:e>
                                  <m:r>
                                    <a:rPr lang="en-US" sz="3600" i="1">
                                      <a:solidFill>
                                        <a:srgbClr val="7030A0"/>
                                      </a:solidFill>
                                      <a:latin typeface="Cambria Math" panose="02040503050406030204" pitchFamily="18" charset="0"/>
                                    </a:rPr>
                                    <m:t>𝑥</m:t>
                                  </m:r>
                                </m:e>
                                <m:sup>
                                  <m:r>
                                    <a:rPr lang="en-US" sz="3600" i="1">
                                      <a:solidFill>
                                        <a:srgbClr val="7030A0"/>
                                      </a:solidFill>
                                      <a:latin typeface="Cambria Math" panose="02040503050406030204" pitchFamily="18" charset="0"/>
                                    </a:rPr>
                                    <m:t>2</m:t>
                                  </m:r>
                                </m:sup>
                              </m:sSup>
                            </m:den>
                          </m:f>
                          <m:r>
                            <a:rPr lang="en-US" sz="3600" i="1">
                              <a:solidFill>
                                <a:srgbClr val="7030A0"/>
                              </a:solidFill>
                              <a:latin typeface="Cambria Math" panose="02040503050406030204" pitchFamily="18" charset="0"/>
                            </a:rPr>
                            <m:t>𝑔</m:t>
                          </m:r>
                          <m:r>
                            <a:rPr lang="en-US" sz="3600" i="1">
                              <a:solidFill>
                                <a:srgbClr val="7030A0"/>
                              </a:solidFill>
                              <a:latin typeface="Cambria Math" panose="02040503050406030204" pitchFamily="18" charset="0"/>
                            </a:rPr>
                            <m:t>+</m:t>
                          </m:r>
                          <m:f>
                            <m:fPr>
                              <m:ctrlPr>
                                <a:rPr lang="en-US" sz="3600" i="1">
                                  <a:solidFill>
                                    <a:srgbClr val="7030A0"/>
                                  </a:solidFill>
                                  <a:latin typeface="Cambria Math" panose="02040503050406030204" pitchFamily="18" charset="0"/>
                                </a:rPr>
                              </m:ctrlPr>
                            </m:fPr>
                            <m:num>
                              <m:sSup>
                                <m:sSupPr>
                                  <m:ctrlPr>
                                    <a:rPr lang="en-US" sz="3600" i="1">
                                      <a:solidFill>
                                        <a:srgbClr val="7030A0"/>
                                      </a:solidFill>
                                      <a:latin typeface="Cambria Math" panose="02040503050406030204" pitchFamily="18" charset="0"/>
                                    </a:rPr>
                                  </m:ctrlPr>
                                </m:sSupPr>
                                <m:e>
                                  <m:r>
                                    <a:rPr lang="en-US" sz="3600" i="1">
                                      <a:solidFill>
                                        <a:srgbClr val="7030A0"/>
                                      </a:solidFill>
                                      <a:latin typeface="Cambria Math" panose="02040503050406030204" pitchFamily="18" charset="0"/>
                                    </a:rPr>
                                    <m:t>𝜕</m:t>
                                  </m:r>
                                </m:e>
                                <m:sup>
                                  <m:r>
                                    <a:rPr lang="en-US" sz="3600" i="1">
                                      <a:solidFill>
                                        <a:srgbClr val="7030A0"/>
                                      </a:solidFill>
                                      <a:latin typeface="Cambria Math" panose="02040503050406030204" pitchFamily="18" charset="0"/>
                                    </a:rPr>
                                    <m:t>2</m:t>
                                  </m:r>
                                </m:sup>
                              </m:sSup>
                            </m:num>
                            <m:den>
                              <m:sSup>
                                <m:sSupPr>
                                  <m:ctrlPr>
                                    <a:rPr lang="en-US" sz="3600" i="1">
                                      <a:solidFill>
                                        <a:srgbClr val="7030A0"/>
                                      </a:solidFill>
                                      <a:latin typeface="Cambria Math" panose="02040503050406030204" pitchFamily="18" charset="0"/>
                                    </a:rPr>
                                  </m:ctrlPr>
                                </m:sSupPr>
                                <m:e>
                                  <m:r>
                                    <a:rPr lang="en-US" sz="3600" i="1">
                                      <a:solidFill>
                                        <a:srgbClr val="7030A0"/>
                                      </a:solidFill>
                                      <a:latin typeface="Cambria Math" panose="02040503050406030204" pitchFamily="18" charset="0"/>
                                    </a:rPr>
                                    <m:t>𝜕</m:t>
                                  </m:r>
                                </m:e>
                                <m:sup>
                                  <m:r>
                                    <a:rPr lang="en-US" sz="3600" i="1">
                                      <a:solidFill>
                                        <a:srgbClr val="7030A0"/>
                                      </a:solidFill>
                                      <a:latin typeface="Cambria Math" panose="02040503050406030204" pitchFamily="18" charset="0"/>
                                    </a:rPr>
                                    <m:t>2</m:t>
                                  </m:r>
                                </m:sup>
                              </m:sSup>
                              <m:r>
                                <a:rPr lang="en-US" sz="3600" i="1">
                                  <a:solidFill>
                                    <a:srgbClr val="7030A0"/>
                                  </a:solidFill>
                                  <a:latin typeface="Cambria Math" panose="02040503050406030204" pitchFamily="18" charset="0"/>
                                </a:rPr>
                                <m:t>𝑦</m:t>
                              </m:r>
                            </m:den>
                          </m:f>
                          <m:r>
                            <a:rPr lang="en-US" sz="3600" i="1">
                              <a:solidFill>
                                <a:srgbClr val="7030A0"/>
                              </a:solidFill>
                              <a:latin typeface="Cambria Math" panose="02040503050406030204" pitchFamily="18" charset="0"/>
                            </a:rPr>
                            <m:t>𝑔</m:t>
                          </m:r>
                        </m:e>
                      </m:d>
                    </m:oMath>
                  </m:oMathPara>
                </a14:m>
                <a:endParaRPr lang="en-US" sz="3600" dirty="0">
                  <a:solidFill>
                    <a:srgbClr val="7030A0"/>
                  </a:solidFill>
                </a:endParaRPr>
              </a:p>
            </p:txBody>
          </p:sp>
        </mc:Choice>
        <mc:Fallback xmlns="">
          <p:sp>
            <p:nvSpPr>
              <p:cNvPr id="7" name="TextBox 6">
                <a:extLst>
                  <a:ext uri="{FF2B5EF4-FFF2-40B4-BE49-F238E27FC236}">
                    <a16:creationId xmlns:a16="http://schemas.microsoft.com/office/drawing/2014/main" id="{DD8EA177-104C-EB42-972E-C0C9420201A1}"/>
                  </a:ext>
                </a:extLst>
              </p:cNvPr>
              <p:cNvSpPr txBox="1">
                <a:spLocks noRot="1" noChangeAspect="1" noMove="1" noResize="1" noEditPoints="1" noAdjustHandles="1" noChangeArrowheads="1" noChangeShapeType="1" noTextEdit="1"/>
              </p:cNvSpPr>
              <p:nvPr/>
            </p:nvSpPr>
            <p:spPr>
              <a:xfrm>
                <a:off x="3653485" y="4914900"/>
                <a:ext cx="5693866" cy="1255921"/>
              </a:xfrm>
              <a:prstGeom prst="rect">
                <a:avLst/>
              </a:prstGeom>
              <a:blipFill>
                <a:blip r:embed="rId6"/>
                <a:stretch>
                  <a:fillRect l="-1339" b="-7000"/>
                </a:stretch>
              </a:blipFill>
            </p:spPr>
            <p:txBody>
              <a:bodyPr/>
              <a:lstStyle/>
              <a:p>
                <a:r>
                  <a:rPr lang="en-US">
                    <a:noFill/>
                  </a:rPr>
                  <a:t> </a:t>
                </a:r>
              </a:p>
            </p:txBody>
          </p:sp>
        </mc:Fallback>
      </mc:AlternateContent>
    </p:spTree>
    <p:extLst>
      <p:ext uri="{BB962C8B-B14F-4D97-AF65-F5344CB8AC3E}">
        <p14:creationId xmlns:p14="http://schemas.microsoft.com/office/powerpoint/2010/main" val="3206772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4"/>
          <p:cNvSpPr>
            <a:spLocks noGrp="1" noChangeArrowheads="1"/>
          </p:cNvSpPr>
          <p:nvPr>
            <p:ph type="title"/>
          </p:nvPr>
        </p:nvSpPr>
        <p:spPr/>
        <p:txBody>
          <a:bodyPr/>
          <a:lstStyle/>
          <a:p>
            <a:r>
              <a:rPr lang="en-US" dirty="0"/>
              <a:t>Edge detection with </a:t>
            </a:r>
            <a:r>
              <a:rPr lang="en-US" dirty="0" err="1"/>
              <a:t>LoG</a:t>
            </a:r>
            <a:endParaRPr lang="en-US" dirty="0"/>
          </a:p>
        </p:txBody>
      </p:sp>
      <p:sp>
        <p:nvSpPr>
          <p:cNvPr id="16392" name="Text Box 12"/>
          <p:cNvSpPr txBox="1">
            <a:spLocks noChangeArrowheads="1"/>
          </p:cNvSpPr>
          <p:nvPr/>
        </p:nvSpPr>
        <p:spPr bwMode="auto">
          <a:xfrm>
            <a:off x="8547100" y="1271586"/>
            <a:ext cx="717550" cy="366713"/>
          </a:xfrm>
          <a:prstGeom prst="rect">
            <a:avLst/>
          </a:prstGeom>
          <a:noFill/>
          <a:ln w="9525">
            <a:noFill/>
            <a:miter lim="800000"/>
            <a:headEnd/>
            <a:tailEnd/>
          </a:ln>
        </p:spPr>
        <p:txBody>
          <a:bodyPr wrap="none">
            <a:spAutoFit/>
          </a:bodyPr>
          <a:lstStyle/>
          <a:p>
            <a:r>
              <a:rPr lang="en-US" sz="1800" dirty="0"/>
              <a:t>Edge</a:t>
            </a:r>
          </a:p>
        </p:txBody>
      </p:sp>
      <p:sp>
        <p:nvSpPr>
          <p:cNvPr id="16394" name="Text Box 14"/>
          <p:cNvSpPr txBox="1">
            <a:spLocks noChangeArrowheads="1"/>
          </p:cNvSpPr>
          <p:nvPr/>
        </p:nvSpPr>
        <p:spPr bwMode="auto">
          <a:xfrm>
            <a:off x="-44450" y="5454649"/>
            <a:ext cx="6521450" cy="461665"/>
          </a:xfrm>
          <a:prstGeom prst="rect">
            <a:avLst/>
          </a:prstGeom>
          <a:noFill/>
          <a:ln w="9525">
            <a:noFill/>
            <a:miter lim="800000"/>
            <a:headEnd/>
            <a:tailEnd/>
          </a:ln>
        </p:spPr>
        <p:txBody>
          <a:bodyPr wrap="square">
            <a:spAutoFit/>
          </a:bodyPr>
          <a:lstStyle/>
          <a:p>
            <a:pPr algn="ctr"/>
            <a:r>
              <a:rPr lang="en-US" sz="2400" dirty="0"/>
              <a:t>Edge = </a:t>
            </a:r>
            <a:r>
              <a:rPr lang="en-US" sz="2400" i="1" dirty="0">
                <a:solidFill>
                  <a:srgbClr val="0000FF"/>
                </a:solidFill>
              </a:rPr>
              <a:t>local maximum </a:t>
            </a:r>
            <a:r>
              <a:rPr lang="en-US" sz="2400" dirty="0"/>
              <a:t>of derivative</a:t>
            </a:r>
          </a:p>
        </p:txBody>
      </p:sp>
      <p:pic>
        <p:nvPicPr>
          <p:cNvPr id="3" name="Picture 2">
            <a:extLst>
              <a:ext uri="{FF2B5EF4-FFF2-40B4-BE49-F238E27FC236}">
                <a16:creationId xmlns:a16="http://schemas.microsoft.com/office/drawing/2014/main" id="{7F30A256-ED8F-D141-9604-FDF71B7FAF85}"/>
              </a:ext>
            </a:extLst>
          </p:cNvPr>
          <p:cNvPicPr>
            <a:picLocks noChangeAspect="1"/>
          </p:cNvPicPr>
          <p:nvPr/>
        </p:nvPicPr>
        <p:blipFill rotWithShape="1">
          <a:blip r:embed="rId3">
            <a:extLst>
              <a:ext uri="{28A0092B-C50C-407E-A947-70E740481C1C}">
                <a14:useLocalDpi xmlns:a14="http://schemas.microsoft.com/office/drawing/2010/main" val="0"/>
              </a:ext>
            </a:extLst>
          </a:blip>
          <a:srcRect t="37180" b="33150"/>
          <a:stretch/>
        </p:blipFill>
        <p:spPr>
          <a:xfrm>
            <a:off x="6400800" y="2766422"/>
            <a:ext cx="5486400" cy="1322637"/>
          </a:xfrm>
          <a:prstGeom prst="rect">
            <a:avLst/>
          </a:prstGeom>
        </p:spPr>
      </p:pic>
      <p:pic>
        <p:nvPicPr>
          <p:cNvPr id="7" name="Picture 6">
            <a:extLst>
              <a:ext uri="{FF2B5EF4-FFF2-40B4-BE49-F238E27FC236}">
                <a16:creationId xmlns:a16="http://schemas.microsoft.com/office/drawing/2014/main" id="{8D9B9FCF-B726-DE44-87C0-ACF88448C2BE}"/>
              </a:ext>
            </a:extLst>
          </p:cNvPr>
          <p:cNvPicPr>
            <a:picLocks noChangeAspect="1"/>
          </p:cNvPicPr>
          <p:nvPr/>
        </p:nvPicPr>
        <p:blipFill rotWithShape="1">
          <a:blip r:embed="rId4">
            <a:extLst>
              <a:ext uri="{28A0092B-C50C-407E-A947-70E740481C1C}">
                <a14:useLocalDpi xmlns:a14="http://schemas.microsoft.com/office/drawing/2010/main" val="0"/>
              </a:ext>
            </a:extLst>
          </a:blip>
          <a:srcRect t="6232" b="63856"/>
          <a:stretch/>
        </p:blipFill>
        <p:spPr>
          <a:xfrm>
            <a:off x="3111500" y="914400"/>
            <a:ext cx="5511800" cy="1295400"/>
          </a:xfrm>
          <a:prstGeom prst="rect">
            <a:avLst/>
          </a:prstGeom>
        </p:spPr>
      </p:pic>
      <p:pic>
        <p:nvPicPr>
          <p:cNvPr id="18" name="Picture 17">
            <a:extLst>
              <a:ext uri="{FF2B5EF4-FFF2-40B4-BE49-F238E27FC236}">
                <a16:creationId xmlns:a16="http://schemas.microsoft.com/office/drawing/2014/main" id="{6C392328-3398-4C4E-808B-B120E757D858}"/>
              </a:ext>
            </a:extLst>
          </p:cNvPr>
          <p:cNvPicPr>
            <a:picLocks noChangeAspect="1"/>
          </p:cNvPicPr>
          <p:nvPr/>
        </p:nvPicPr>
        <p:blipFill rotWithShape="1">
          <a:blip r:embed="rId4">
            <a:extLst>
              <a:ext uri="{28A0092B-C50C-407E-A947-70E740481C1C}">
                <a14:useLocalDpi xmlns:a14="http://schemas.microsoft.com/office/drawing/2010/main" val="0"/>
              </a:ext>
            </a:extLst>
          </a:blip>
          <a:srcRect t="35631" b="32325"/>
          <a:stretch/>
        </p:blipFill>
        <p:spPr>
          <a:xfrm>
            <a:off x="431800" y="2701334"/>
            <a:ext cx="5511800" cy="1387725"/>
          </a:xfrm>
          <a:prstGeom prst="rect">
            <a:avLst/>
          </a:prstGeom>
        </p:spPr>
      </p:pic>
      <p:sp>
        <p:nvSpPr>
          <p:cNvPr id="19" name="Text Box 14">
            <a:extLst>
              <a:ext uri="{FF2B5EF4-FFF2-40B4-BE49-F238E27FC236}">
                <a16:creationId xmlns:a16="http://schemas.microsoft.com/office/drawing/2014/main" id="{82B0555D-7275-9E4D-BE15-7685E6626D82}"/>
              </a:ext>
            </a:extLst>
          </p:cNvPr>
          <p:cNvSpPr txBox="1">
            <a:spLocks noChangeArrowheads="1"/>
          </p:cNvSpPr>
          <p:nvPr/>
        </p:nvSpPr>
        <p:spPr bwMode="auto">
          <a:xfrm>
            <a:off x="6869776" y="5501029"/>
            <a:ext cx="4851008" cy="461665"/>
          </a:xfrm>
          <a:prstGeom prst="rect">
            <a:avLst/>
          </a:prstGeom>
          <a:noFill/>
          <a:ln w="9525">
            <a:noFill/>
            <a:miter lim="800000"/>
            <a:headEnd/>
            <a:tailEnd/>
          </a:ln>
        </p:spPr>
        <p:txBody>
          <a:bodyPr wrap="none">
            <a:spAutoFit/>
          </a:bodyPr>
          <a:lstStyle/>
          <a:p>
            <a:pPr algn="ctr"/>
            <a:r>
              <a:rPr lang="en-US" sz="2400" dirty="0"/>
              <a:t>Edge = </a:t>
            </a:r>
            <a:r>
              <a:rPr lang="en-US" sz="2400" i="1" dirty="0">
                <a:solidFill>
                  <a:srgbClr val="0000FF"/>
                </a:solidFill>
              </a:rPr>
              <a:t>zero-crossing</a:t>
            </a:r>
            <a:r>
              <a:rPr lang="en-US" sz="2400" dirty="0"/>
              <a:t> of Laplacian</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6F4D3ECB-FE39-2447-B3FD-E0928E5F4BE0}"/>
                  </a:ext>
                </a:extLst>
              </p:cNvPr>
              <p:cNvSpPr txBox="1"/>
              <p:nvPr/>
            </p:nvSpPr>
            <p:spPr>
              <a:xfrm>
                <a:off x="8186091" y="2811213"/>
                <a:ext cx="970266" cy="8645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7030A0"/>
                              </a:solidFill>
                              <a:latin typeface="Cambria Math" panose="02040503050406030204" pitchFamily="18" charset="0"/>
                            </a:rPr>
                          </m:ctrlPr>
                        </m:fPr>
                        <m:num>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m:t>
                              </m:r>
                            </m:e>
                            <m:sup>
                              <m:r>
                                <a:rPr lang="en-US" i="1">
                                  <a:solidFill>
                                    <a:srgbClr val="7030A0"/>
                                  </a:solidFill>
                                  <a:latin typeface="Cambria Math" panose="02040503050406030204" pitchFamily="18" charset="0"/>
                                </a:rPr>
                                <m:t>2</m:t>
                              </m:r>
                            </m:sup>
                          </m:sSup>
                        </m:num>
                        <m:den>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m:t>
                              </m:r>
                            </m:e>
                            <m:sup>
                              <m:r>
                                <a:rPr lang="en-US" i="1">
                                  <a:solidFill>
                                    <a:srgbClr val="7030A0"/>
                                  </a:solidFill>
                                  <a:latin typeface="Cambria Math" panose="02040503050406030204" pitchFamily="18" charset="0"/>
                                </a:rPr>
                                <m:t>2</m:t>
                              </m:r>
                            </m:sup>
                          </m:sSup>
                          <m:r>
                            <a:rPr lang="en-US" i="1">
                              <a:solidFill>
                                <a:srgbClr val="7030A0"/>
                              </a:solidFill>
                              <a:latin typeface="Cambria Math" panose="02040503050406030204" pitchFamily="18" charset="0"/>
                            </a:rPr>
                            <m:t>𝑥</m:t>
                          </m:r>
                        </m:den>
                      </m:f>
                      <m:r>
                        <a:rPr lang="en-US" i="1">
                          <a:solidFill>
                            <a:srgbClr val="7030A0"/>
                          </a:solidFill>
                          <a:latin typeface="Cambria Math" panose="02040503050406030204" pitchFamily="18" charset="0"/>
                        </a:rPr>
                        <m:t>𝑔</m:t>
                      </m:r>
                    </m:oMath>
                  </m:oMathPara>
                </a14:m>
                <a:endParaRPr lang="en-US" dirty="0"/>
              </a:p>
            </p:txBody>
          </p:sp>
        </mc:Choice>
        <mc:Fallback xmlns="">
          <p:sp>
            <p:nvSpPr>
              <p:cNvPr id="21" name="TextBox 20">
                <a:extLst>
                  <a:ext uri="{FF2B5EF4-FFF2-40B4-BE49-F238E27FC236}">
                    <a16:creationId xmlns:a16="http://schemas.microsoft.com/office/drawing/2014/main" id="{6F4D3ECB-FE39-2447-B3FD-E0928E5F4BE0}"/>
                  </a:ext>
                </a:extLst>
              </p:cNvPr>
              <p:cNvSpPr txBox="1">
                <a:spLocks noRot="1" noChangeAspect="1" noMove="1" noResize="1" noEditPoints="1" noAdjustHandles="1" noChangeArrowheads="1" noChangeShapeType="1" noTextEdit="1"/>
              </p:cNvSpPr>
              <p:nvPr/>
            </p:nvSpPr>
            <p:spPr>
              <a:xfrm>
                <a:off x="8186091" y="2811213"/>
                <a:ext cx="970266" cy="864596"/>
              </a:xfrm>
              <a:prstGeom prst="rect">
                <a:avLst/>
              </a:prstGeom>
              <a:blipFill>
                <a:blip r:embed="rId5"/>
                <a:stretch>
                  <a:fillRect l="-7792" r="-5195" b="-115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7A16B1FC-59C4-6140-9831-96394F30B620}"/>
                  </a:ext>
                </a:extLst>
              </p:cNvPr>
              <p:cNvSpPr txBox="1"/>
              <p:nvPr/>
            </p:nvSpPr>
            <p:spPr>
              <a:xfrm>
                <a:off x="2032000" y="2861559"/>
                <a:ext cx="838200" cy="81926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m:t>
                          </m:r>
                        </m:num>
                        <m:den>
                          <m:r>
                            <a:rPr lang="en-US" i="1">
                              <a:solidFill>
                                <a:srgbClr val="7030A0"/>
                              </a:solidFill>
                              <a:latin typeface="Cambria Math" panose="02040503050406030204" pitchFamily="18" charset="0"/>
                            </a:rPr>
                            <m:t>𝜕</m:t>
                          </m:r>
                          <m:r>
                            <a:rPr lang="en-US" i="1">
                              <a:solidFill>
                                <a:srgbClr val="7030A0"/>
                              </a:solidFill>
                              <a:latin typeface="Cambria Math" panose="02040503050406030204" pitchFamily="18" charset="0"/>
                            </a:rPr>
                            <m:t>𝑥</m:t>
                          </m:r>
                        </m:den>
                      </m:f>
                      <m:r>
                        <a:rPr lang="en-US" i="1">
                          <a:solidFill>
                            <a:srgbClr val="7030A0"/>
                          </a:solidFill>
                          <a:latin typeface="Cambria Math" panose="02040503050406030204" pitchFamily="18" charset="0"/>
                        </a:rPr>
                        <m:t>𝑔</m:t>
                      </m:r>
                    </m:oMath>
                  </m:oMathPara>
                </a14:m>
                <a:endParaRPr lang="en-US" dirty="0"/>
              </a:p>
            </p:txBody>
          </p:sp>
        </mc:Choice>
        <mc:Fallback xmlns="">
          <p:sp>
            <p:nvSpPr>
              <p:cNvPr id="22" name="TextBox 21">
                <a:extLst>
                  <a:ext uri="{FF2B5EF4-FFF2-40B4-BE49-F238E27FC236}">
                    <a16:creationId xmlns:a16="http://schemas.microsoft.com/office/drawing/2014/main" id="{7A16B1FC-59C4-6140-9831-96394F30B620}"/>
                  </a:ext>
                </a:extLst>
              </p:cNvPr>
              <p:cNvSpPr txBox="1">
                <a:spLocks noRot="1" noChangeAspect="1" noMove="1" noResize="1" noEditPoints="1" noAdjustHandles="1" noChangeArrowheads="1" noChangeShapeType="1" noTextEdit="1"/>
              </p:cNvSpPr>
              <p:nvPr/>
            </p:nvSpPr>
            <p:spPr>
              <a:xfrm>
                <a:off x="2032000" y="2861559"/>
                <a:ext cx="838200" cy="819263"/>
              </a:xfrm>
              <a:prstGeom prst="rect">
                <a:avLst/>
              </a:prstGeom>
              <a:blipFill>
                <a:blip r:embed="rId6"/>
                <a:stretch>
                  <a:fillRect l="-4478" r="-2985" b="-12121"/>
                </a:stretch>
              </a:blipFill>
            </p:spPr>
            <p:txBody>
              <a:bodyPr/>
              <a:lstStyle/>
              <a:p>
                <a:r>
                  <a:rPr lang="en-US">
                    <a:noFill/>
                  </a:rPr>
                  <a:t> </a:t>
                </a:r>
              </a:p>
            </p:txBody>
          </p:sp>
        </mc:Fallback>
      </mc:AlternateContent>
      <p:pic>
        <p:nvPicPr>
          <p:cNvPr id="23" name="Picture 22">
            <a:extLst>
              <a:ext uri="{FF2B5EF4-FFF2-40B4-BE49-F238E27FC236}">
                <a16:creationId xmlns:a16="http://schemas.microsoft.com/office/drawing/2014/main" id="{A5AC3B73-AA8E-944C-853C-9E59953E6965}"/>
              </a:ext>
            </a:extLst>
          </p:cNvPr>
          <p:cNvPicPr>
            <a:picLocks noChangeAspect="1"/>
          </p:cNvPicPr>
          <p:nvPr/>
        </p:nvPicPr>
        <p:blipFill rotWithShape="1">
          <a:blip r:embed="rId3">
            <a:extLst>
              <a:ext uri="{28A0092B-C50C-407E-A947-70E740481C1C}">
                <a14:useLocalDpi xmlns:a14="http://schemas.microsoft.com/office/drawing/2010/main" val="0"/>
              </a:ext>
            </a:extLst>
          </a:blip>
          <a:srcRect t="67949"/>
          <a:stretch/>
        </p:blipFill>
        <p:spPr>
          <a:xfrm>
            <a:off x="6400800" y="4133850"/>
            <a:ext cx="5486400" cy="1428750"/>
          </a:xfrm>
          <a:prstGeom prst="rect">
            <a:avLst/>
          </a:prstGeom>
        </p:spPr>
      </p:pic>
      <p:sp>
        <p:nvSpPr>
          <p:cNvPr id="24" name="Rectangle 23">
            <a:extLst>
              <a:ext uri="{FF2B5EF4-FFF2-40B4-BE49-F238E27FC236}">
                <a16:creationId xmlns:a16="http://schemas.microsoft.com/office/drawing/2014/main" id="{F050A2CB-88E4-AB44-A877-8FDFF59FDFFD}"/>
              </a:ext>
            </a:extLst>
          </p:cNvPr>
          <p:cNvSpPr/>
          <p:nvPr/>
        </p:nvSpPr>
        <p:spPr>
          <a:xfrm>
            <a:off x="457200" y="6259880"/>
            <a:ext cx="11277600" cy="584775"/>
          </a:xfrm>
          <a:prstGeom prst="rect">
            <a:avLst/>
          </a:prstGeom>
        </p:spPr>
        <p:txBody>
          <a:bodyPr wrap="square">
            <a:spAutoFit/>
          </a:bodyPr>
          <a:lstStyle/>
          <a:p>
            <a:pPr algn="ctr"/>
            <a:r>
              <a:rPr lang="en-US" sz="1600" dirty="0"/>
              <a:t>D. Marr and E. Hildreth. </a:t>
            </a:r>
            <a:r>
              <a:rPr lang="en-US" sz="1600" dirty="0">
                <a:hlinkClick r:id="rId7"/>
              </a:rPr>
              <a:t>Theory of Edge Detection</a:t>
            </a:r>
            <a:r>
              <a:rPr lang="en-US" sz="1600" dirty="0"/>
              <a:t>. Proc. of the Royal Society of London. Series B, Biological Sciences, 207 (1167): 187–217, 1980</a:t>
            </a:r>
          </a:p>
        </p:txBody>
      </p:sp>
      <p:pic>
        <p:nvPicPr>
          <p:cNvPr id="25" name="Picture 24">
            <a:extLst>
              <a:ext uri="{FF2B5EF4-FFF2-40B4-BE49-F238E27FC236}">
                <a16:creationId xmlns:a16="http://schemas.microsoft.com/office/drawing/2014/main" id="{705CACE2-001C-DC4F-8524-87884AE4293E}"/>
              </a:ext>
            </a:extLst>
          </p:cNvPr>
          <p:cNvPicPr>
            <a:picLocks noChangeAspect="1"/>
          </p:cNvPicPr>
          <p:nvPr/>
        </p:nvPicPr>
        <p:blipFill rotWithShape="1">
          <a:blip r:embed="rId4">
            <a:extLst>
              <a:ext uri="{28A0092B-C50C-407E-A947-70E740481C1C}">
                <a14:useLocalDpi xmlns:a14="http://schemas.microsoft.com/office/drawing/2010/main" val="0"/>
              </a:ext>
            </a:extLst>
          </a:blip>
          <a:srcRect t="66387"/>
          <a:stretch/>
        </p:blipFill>
        <p:spPr>
          <a:xfrm>
            <a:off x="407773" y="4088377"/>
            <a:ext cx="5511800" cy="1455710"/>
          </a:xfrm>
          <a:prstGeom prst="rect">
            <a:avLst/>
          </a:prstGeom>
        </p:spPr>
      </p:pic>
      <p:sp>
        <p:nvSpPr>
          <p:cNvPr id="26" name="Text Box 14">
            <a:extLst>
              <a:ext uri="{FF2B5EF4-FFF2-40B4-BE49-F238E27FC236}">
                <a16:creationId xmlns:a16="http://schemas.microsoft.com/office/drawing/2014/main" id="{7FCCA349-000B-3648-97E8-6BE1FDE29206}"/>
              </a:ext>
            </a:extLst>
          </p:cNvPr>
          <p:cNvSpPr txBox="1">
            <a:spLocks noChangeArrowheads="1"/>
          </p:cNvSpPr>
          <p:nvPr/>
        </p:nvSpPr>
        <p:spPr bwMode="auto">
          <a:xfrm>
            <a:off x="1174750" y="2285705"/>
            <a:ext cx="4083050" cy="461665"/>
          </a:xfrm>
          <a:prstGeom prst="rect">
            <a:avLst/>
          </a:prstGeom>
          <a:noFill/>
          <a:ln w="9525">
            <a:noFill/>
            <a:miter lim="800000"/>
            <a:headEnd/>
            <a:tailEnd/>
          </a:ln>
        </p:spPr>
        <p:txBody>
          <a:bodyPr wrap="square">
            <a:spAutoFit/>
          </a:bodyPr>
          <a:lstStyle/>
          <a:p>
            <a:pPr algn="ctr"/>
            <a:r>
              <a:rPr lang="en-US" sz="2400" dirty="0"/>
              <a:t>Derivative of Gaussian</a:t>
            </a:r>
          </a:p>
        </p:txBody>
      </p:sp>
      <p:sp>
        <p:nvSpPr>
          <p:cNvPr id="27" name="Text Box 14">
            <a:extLst>
              <a:ext uri="{FF2B5EF4-FFF2-40B4-BE49-F238E27FC236}">
                <a16:creationId xmlns:a16="http://schemas.microsoft.com/office/drawing/2014/main" id="{FD305FCC-5D58-EE44-A90B-729EE546B2C4}"/>
              </a:ext>
            </a:extLst>
          </p:cNvPr>
          <p:cNvSpPr txBox="1">
            <a:spLocks noChangeArrowheads="1"/>
          </p:cNvSpPr>
          <p:nvPr/>
        </p:nvSpPr>
        <p:spPr bwMode="auto">
          <a:xfrm>
            <a:off x="7102475" y="2264718"/>
            <a:ext cx="4083050" cy="461665"/>
          </a:xfrm>
          <a:prstGeom prst="rect">
            <a:avLst/>
          </a:prstGeom>
          <a:noFill/>
          <a:ln w="9525">
            <a:noFill/>
            <a:miter lim="800000"/>
            <a:headEnd/>
            <a:tailEnd/>
          </a:ln>
        </p:spPr>
        <p:txBody>
          <a:bodyPr wrap="square">
            <a:spAutoFit/>
          </a:bodyPr>
          <a:lstStyle/>
          <a:p>
            <a:pPr algn="ctr"/>
            <a:r>
              <a:rPr lang="en-US" sz="2400" dirty="0"/>
              <a:t>Laplacian of Gaussian</a:t>
            </a:r>
          </a:p>
        </p:txBody>
      </p:sp>
    </p:spTree>
    <p:extLst>
      <p:ext uri="{BB962C8B-B14F-4D97-AF65-F5344CB8AC3E}">
        <p14:creationId xmlns:p14="http://schemas.microsoft.com/office/powerpoint/2010/main" val="1015165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39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4" grpId="0"/>
      <p:bldP spid="19" grpId="0"/>
      <p:bldP spid="21" grpId="0"/>
      <p:bldP spid="22" grpId="0"/>
      <p:bldP spid="24"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Chart, histogram&#10;&#10;Description automatically generated">
            <a:extLst>
              <a:ext uri="{FF2B5EF4-FFF2-40B4-BE49-F238E27FC236}">
                <a16:creationId xmlns:a16="http://schemas.microsoft.com/office/drawing/2014/main" id="{73E6ED76-0BE1-4E15-993E-072EC5EBB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1432" y="1127002"/>
            <a:ext cx="5667768" cy="5667768"/>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980F62B-E736-4932-B168-BB1B7CF31555}"/>
                  </a:ext>
                </a:extLst>
              </p:cNvPr>
              <p:cNvSpPr txBox="1"/>
              <p:nvPr/>
            </p:nvSpPr>
            <p:spPr>
              <a:xfrm>
                <a:off x="2581515" y="2641932"/>
                <a:ext cx="30707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7030A0"/>
                          </a:solidFill>
                          <a:latin typeface="Cambria Math" panose="02040503050406030204" pitchFamily="18" charset="0"/>
                        </a:rPr>
                        <m:t>𝑓</m:t>
                      </m:r>
                    </m:oMath>
                  </m:oMathPara>
                </a14:m>
                <a:endParaRPr lang="en-US" dirty="0">
                  <a:solidFill>
                    <a:srgbClr val="7030A0"/>
                  </a:solidFill>
                </a:endParaRPr>
              </a:p>
            </p:txBody>
          </p:sp>
        </mc:Choice>
        <mc:Fallback xmlns="">
          <p:sp>
            <p:nvSpPr>
              <p:cNvPr id="11" name="TextBox 10">
                <a:extLst>
                  <a:ext uri="{FF2B5EF4-FFF2-40B4-BE49-F238E27FC236}">
                    <a16:creationId xmlns:a16="http://schemas.microsoft.com/office/drawing/2014/main" id="{D980F62B-E736-4932-B168-BB1B7CF31555}"/>
                  </a:ext>
                </a:extLst>
              </p:cNvPr>
              <p:cNvSpPr txBox="1">
                <a:spLocks noRot="1" noChangeAspect="1" noMove="1" noResize="1" noEditPoints="1" noAdjustHandles="1" noChangeArrowheads="1" noChangeShapeType="1" noTextEdit="1"/>
              </p:cNvSpPr>
              <p:nvPr/>
            </p:nvSpPr>
            <p:spPr>
              <a:xfrm>
                <a:off x="2581515" y="2641932"/>
                <a:ext cx="307071" cy="430887"/>
              </a:xfrm>
              <a:prstGeom prst="rect">
                <a:avLst/>
              </a:prstGeom>
              <a:blipFill>
                <a:blip r:embed="rId3"/>
                <a:stretch>
                  <a:fillRect l="-36000" r="-32000" b="-3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CDF5D528-E85A-4384-BA90-F46762512914}"/>
                  </a:ext>
                </a:extLst>
              </p:cNvPr>
              <p:cNvSpPr txBox="1"/>
              <p:nvPr/>
            </p:nvSpPr>
            <p:spPr>
              <a:xfrm>
                <a:off x="1850365" y="4798104"/>
                <a:ext cx="1510605" cy="8645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7030A0"/>
                          </a:solidFill>
                          <a:latin typeface="Cambria Math" panose="02040503050406030204" pitchFamily="18" charset="0"/>
                        </a:rPr>
                        <m:t>𝑓</m:t>
                      </m:r>
                      <m:r>
                        <a:rPr lang="en-US" i="1" smtClean="0">
                          <a:solidFill>
                            <a:srgbClr val="7030A0"/>
                          </a:solidFill>
                          <a:latin typeface="Cambria Math" panose="02040503050406030204" pitchFamily="18" charset="0"/>
                        </a:rPr>
                        <m:t>∗</m:t>
                      </m:r>
                      <m:f>
                        <m:fPr>
                          <m:ctrlPr>
                            <a:rPr lang="en-US" i="1">
                              <a:solidFill>
                                <a:srgbClr val="7030A0"/>
                              </a:solidFill>
                              <a:latin typeface="Cambria Math" panose="02040503050406030204" pitchFamily="18" charset="0"/>
                            </a:rPr>
                          </m:ctrlPr>
                        </m:fPr>
                        <m:num>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m:t>
                              </m:r>
                            </m:e>
                            <m:sup>
                              <m:r>
                                <a:rPr lang="en-US" i="1">
                                  <a:solidFill>
                                    <a:srgbClr val="7030A0"/>
                                  </a:solidFill>
                                  <a:latin typeface="Cambria Math" panose="02040503050406030204" pitchFamily="18" charset="0"/>
                                </a:rPr>
                                <m:t>2</m:t>
                              </m:r>
                            </m:sup>
                          </m:sSup>
                        </m:num>
                        <m:den>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m:t>
                              </m:r>
                            </m:e>
                            <m:sup>
                              <m:r>
                                <a:rPr lang="en-US" i="1">
                                  <a:solidFill>
                                    <a:srgbClr val="7030A0"/>
                                  </a:solidFill>
                                  <a:latin typeface="Cambria Math" panose="02040503050406030204" pitchFamily="18" charset="0"/>
                                </a:rPr>
                                <m:t>2</m:t>
                              </m:r>
                            </m:sup>
                          </m:sSup>
                          <m:r>
                            <a:rPr lang="en-US" i="1">
                              <a:solidFill>
                                <a:srgbClr val="7030A0"/>
                              </a:solidFill>
                              <a:latin typeface="Cambria Math" panose="02040503050406030204" pitchFamily="18" charset="0"/>
                            </a:rPr>
                            <m:t>𝑥</m:t>
                          </m:r>
                        </m:den>
                      </m:f>
                      <m:r>
                        <a:rPr lang="en-US" i="1">
                          <a:solidFill>
                            <a:srgbClr val="7030A0"/>
                          </a:solidFill>
                          <a:latin typeface="Cambria Math" panose="02040503050406030204" pitchFamily="18" charset="0"/>
                        </a:rPr>
                        <m:t>𝑔</m:t>
                      </m:r>
                    </m:oMath>
                  </m:oMathPara>
                </a14:m>
                <a:endParaRPr lang="en-US" dirty="0">
                  <a:solidFill>
                    <a:srgbClr val="7030A0"/>
                  </a:solidFill>
                </a:endParaRPr>
              </a:p>
            </p:txBody>
          </p:sp>
        </mc:Choice>
        <mc:Fallback xmlns="">
          <p:sp>
            <p:nvSpPr>
              <p:cNvPr id="12" name="TextBox 11">
                <a:extLst>
                  <a:ext uri="{FF2B5EF4-FFF2-40B4-BE49-F238E27FC236}">
                    <a16:creationId xmlns:a16="http://schemas.microsoft.com/office/drawing/2014/main" id="{CDF5D528-E85A-4384-BA90-F46762512914}"/>
                  </a:ext>
                </a:extLst>
              </p:cNvPr>
              <p:cNvSpPr txBox="1">
                <a:spLocks noRot="1" noChangeAspect="1" noMove="1" noResize="1" noEditPoints="1" noAdjustHandles="1" noChangeArrowheads="1" noChangeShapeType="1" noTextEdit="1"/>
              </p:cNvSpPr>
              <p:nvPr/>
            </p:nvSpPr>
            <p:spPr>
              <a:xfrm>
                <a:off x="1850365" y="4798104"/>
                <a:ext cx="1510605" cy="864596"/>
              </a:xfrm>
              <a:prstGeom prst="rect">
                <a:avLst/>
              </a:prstGeom>
              <a:blipFill>
                <a:blip r:embed="rId4"/>
                <a:stretch>
                  <a:fillRect l="-7500" r="-3333" b="-11594"/>
                </a:stretch>
              </a:blipFill>
            </p:spPr>
            <p:txBody>
              <a:bodyPr/>
              <a:lstStyle/>
              <a:p>
                <a:r>
                  <a:rPr lang="en-US">
                    <a:noFill/>
                  </a:rPr>
                  <a:t> </a:t>
                </a:r>
              </a:p>
            </p:txBody>
          </p:sp>
        </mc:Fallback>
      </mc:AlternateContent>
      <p:grpSp>
        <p:nvGrpSpPr>
          <p:cNvPr id="23" name="Group 22">
            <a:extLst>
              <a:ext uri="{FF2B5EF4-FFF2-40B4-BE49-F238E27FC236}">
                <a16:creationId xmlns:a16="http://schemas.microsoft.com/office/drawing/2014/main" id="{63625C50-0AD8-4BBB-9616-F6CDA2F82F9F}"/>
              </a:ext>
            </a:extLst>
          </p:cNvPr>
          <p:cNvGrpSpPr/>
          <p:nvPr/>
        </p:nvGrpSpPr>
        <p:grpSpPr>
          <a:xfrm>
            <a:off x="5379501" y="2641931"/>
            <a:ext cx="1387813" cy="0"/>
            <a:chOff x="3657600" y="2641931"/>
            <a:chExt cx="1387813" cy="0"/>
          </a:xfrm>
        </p:grpSpPr>
        <p:cxnSp>
          <p:nvCxnSpPr>
            <p:cNvPr id="21" name="Straight Arrow Connector 20">
              <a:extLst>
                <a:ext uri="{FF2B5EF4-FFF2-40B4-BE49-F238E27FC236}">
                  <a16:creationId xmlns:a16="http://schemas.microsoft.com/office/drawing/2014/main" id="{3974B893-F591-4C9F-86CF-82C9370D551A}"/>
                </a:ext>
              </a:extLst>
            </p:cNvPr>
            <p:cNvCxnSpPr>
              <a:cxnSpLocks/>
            </p:cNvCxnSpPr>
            <p:nvPr/>
          </p:nvCxnSpPr>
          <p:spPr>
            <a:xfrm>
              <a:off x="3657600" y="2641931"/>
              <a:ext cx="564204" cy="0"/>
            </a:xfrm>
            <a:prstGeom prst="straightConnector1">
              <a:avLst/>
            </a:prstGeom>
            <a:ln w="1270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98721EA6-3C2F-44CD-9EDC-F46C6D98D2E7}"/>
                </a:ext>
              </a:extLst>
            </p:cNvPr>
            <p:cNvCxnSpPr>
              <a:cxnSpLocks/>
            </p:cNvCxnSpPr>
            <p:nvPr/>
          </p:nvCxnSpPr>
          <p:spPr>
            <a:xfrm flipH="1">
              <a:off x="4481209" y="2641931"/>
              <a:ext cx="564204" cy="0"/>
            </a:xfrm>
            <a:prstGeom prst="straightConnector1">
              <a:avLst/>
            </a:prstGeom>
            <a:ln w="1270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sp>
        <p:nvSpPr>
          <p:cNvPr id="4" name="Title 3">
            <a:extLst>
              <a:ext uri="{FF2B5EF4-FFF2-40B4-BE49-F238E27FC236}">
                <a16:creationId xmlns:a16="http://schemas.microsoft.com/office/drawing/2014/main" id="{F86D8B0A-AB13-2048-A9C8-777B4BDB18AD}"/>
              </a:ext>
            </a:extLst>
          </p:cNvPr>
          <p:cNvSpPr>
            <a:spLocks noGrp="1"/>
          </p:cNvSpPr>
          <p:nvPr>
            <p:ph type="title"/>
          </p:nvPr>
        </p:nvSpPr>
        <p:spPr/>
        <p:txBody>
          <a:bodyPr/>
          <a:lstStyle/>
          <a:p>
            <a:r>
              <a:rPr lang="en-US" dirty="0"/>
              <a:t>Blob detection with </a:t>
            </a:r>
            <a:r>
              <a:rPr lang="en-US" dirty="0" err="1"/>
              <a:t>LoG</a:t>
            </a:r>
            <a:endParaRPr lang="en-US" dirty="0"/>
          </a:p>
        </p:txBody>
      </p:sp>
      <p:sp>
        <p:nvSpPr>
          <p:cNvPr id="5" name="Content Placeholder 4">
            <a:extLst>
              <a:ext uri="{FF2B5EF4-FFF2-40B4-BE49-F238E27FC236}">
                <a16:creationId xmlns:a16="http://schemas.microsoft.com/office/drawing/2014/main" id="{9E77B63F-96FC-0849-91BC-6FA8338FA314}"/>
              </a:ext>
            </a:extLst>
          </p:cNvPr>
          <p:cNvSpPr>
            <a:spLocks noGrp="1"/>
          </p:cNvSpPr>
          <p:nvPr>
            <p:ph idx="1"/>
          </p:nvPr>
        </p:nvSpPr>
        <p:spPr/>
        <p:txBody>
          <a:bodyPr/>
          <a:lstStyle/>
          <a:p>
            <a:pPr marL="457200" indent="-457200">
              <a:buFont typeface="Arial" panose="020B0604020202020204" pitchFamily="34" charset="0"/>
              <a:buChar char="•"/>
            </a:pPr>
            <a:r>
              <a:rPr lang="en-US" dirty="0"/>
              <a:t>Let’s convolve a 1D “blob” with the Laplacian:</a:t>
            </a:r>
          </a:p>
        </p:txBody>
      </p:sp>
      <p:sp>
        <p:nvSpPr>
          <p:cNvPr id="18" name="TextBox 17">
            <a:extLst>
              <a:ext uri="{FF2B5EF4-FFF2-40B4-BE49-F238E27FC236}">
                <a16:creationId xmlns:a16="http://schemas.microsoft.com/office/drawing/2014/main" id="{77E4FEDE-514D-414A-BEEC-E3C73179983C}"/>
              </a:ext>
            </a:extLst>
          </p:cNvPr>
          <p:cNvSpPr txBox="1"/>
          <p:nvPr/>
        </p:nvSpPr>
        <p:spPr>
          <a:xfrm>
            <a:off x="149184" y="6414376"/>
            <a:ext cx="2940228" cy="307777"/>
          </a:xfrm>
          <a:prstGeom prst="rect">
            <a:avLst/>
          </a:prstGeom>
          <a:noFill/>
        </p:spPr>
        <p:txBody>
          <a:bodyPr wrap="none" rtlCol="0">
            <a:spAutoFit/>
          </a:bodyPr>
          <a:lstStyle/>
          <a:p>
            <a:r>
              <a:rPr lang="en-US" sz="1400" dirty="0"/>
              <a:t>Source: </a:t>
            </a:r>
            <a:r>
              <a:rPr lang="en-US" sz="1400" dirty="0">
                <a:hlinkClick r:id="rId5"/>
              </a:rPr>
              <a:t>J. Johnson and D. </a:t>
            </a:r>
            <a:r>
              <a:rPr lang="en-US" sz="1400" dirty="0" err="1">
                <a:hlinkClick r:id="rId5"/>
              </a:rPr>
              <a:t>Fouhey</a:t>
            </a:r>
            <a:endParaRPr lang="en-US" sz="1400" dirty="0"/>
          </a:p>
        </p:txBody>
      </p:sp>
      <p:sp>
        <p:nvSpPr>
          <p:cNvPr id="2" name="Rectangle 1">
            <a:extLst>
              <a:ext uri="{FF2B5EF4-FFF2-40B4-BE49-F238E27FC236}">
                <a16:creationId xmlns:a16="http://schemas.microsoft.com/office/drawing/2014/main" id="{C65FE22D-A574-A843-831B-29D48E07F028}"/>
              </a:ext>
            </a:extLst>
          </p:cNvPr>
          <p:cNvSpPr/>
          <p:nvPr/>
        </p:nvSpPr>
        <p:spPr bwMode="auto">
          <a:xfrm>
            <a:off x="3505200" y="3810000"/>
            <a:ext cx="4953000" cy="2286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34" charset="0"/>
              <a:cs typeface="Arial" pitchFamily="34" charset="0"/>
            </a:endParaRPr>
          </a:p>
        </p:txBody>
      </p:sp>
      <p:sp>
        <p:nvSpPr>
          <p:cNvPr id="13" name="Rectangle 12">
            <a:extLst>
              <a:ext uri="{FF2B5EF4-FFF2-40B4-BE49-F238E27FC236}">
                <a16:creationId xmlns:a16="http://schemas.microsoft.com/office/drawing/2014/main" id="{88BF56EE-E7FC-C242-ACDC-993AFEF6D98D}"/>
              </a:ext>
            </a:extLst>
          </p:cNvPr>
          <p:cNvSpPr/>
          <p:nvPr/>
        </p:nvSpPr>
        <p:spPr bwMode="auto">
          <a:xfrm>
            <a:off x="3619500" y="6138672"/>
            <a:ext cx="4953000" cy="2286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101947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Chart, histogram&#10;&#10;Description automatically generated">
            <a:extLst>
              <a:ext uri="{FF2B5EF4-FFF2-40B4-BE49-F238E27FC236}">
                <a16:creationId xmlns:a16="http://schemas.microsoft.com/office/drawing/2014/main" id="{DE4E634C-D8D7-4F0B-8B27-6CCCE17CE1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1432" y="1127002"/>
            <a:ext cx="5667768" cy="5667768"/>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980F62B-E736-4932-B168-BB1B7CF31555}"/>
                  </a:ext>
                </a:extLst>
              </p:cNvPr>
              <p:cNvSpPr txBox="1"/>
              <p:nvPr/>
            </p:nvSpPr>
            <p:spPr>
              <a:xfrm>
                <a:off x="2581515" y="2641932"/>
                <a:ext cx="30707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7030A0"/>
                          </a:solidFill>
                          <a:latin typeface="Cambria Math" panose="02040503050406030204" pitchFamily="18" charset="0"/>
                        </a:rPr>
                        <m:t>𝑓</m:t>
                      </m:r>
                    </m:oMath>
                  </m:oMathPara>
                </a14:m>
                <a:endParaRPr lang="en-US" dirty="0">
                  <a:solidFill>
                    <a:srgbClr val="7030A0"/>
                  </a:solidFill>
                </a:endParaRPr>
              </a:p>
            </p:txBody>
          </p:sp>
        </mc:Choice>
        <mc:Fallback xmlns="">
          <p:sp>
            <p:nvSpPr>
              <p:cNvPr id="11" name="TextBox 10">
                <a:extLst>
                  <a:ext uri="{FF2B5EF4-FFF2-40B4-BE49-F238E27FC236}">
                    <a16:creationId xmlns:a16="http://schemas.microsoft.com/office/drawing/2014/main" id="{D980F62B-E736-4932-B168-BB1B7CF31555}"/>
                  </a:ext>
                </a:extLst>
              </p:cNvPr>
              <p:cNvSpPr txBox="1">
                <a:spLocks noRot="1" noChangeAspect="1" noMove="1" noResize="1" noEditPoints="1" noAdjustHandles="1" noChangeArrowheads="1" noChangeShapeType="1" noTextEdit="1"/>
              </p:cNvSpPr>
              <p:nvPr/>
            </p:nvSpPr>
            <p:spPr>
              <a:xfrm>
                <a:off x="2581515" y="2641932"/>
                <a:ext cx="307071" cy="430887"/>
              </a:xfrm>
              <a:prstGeom prst="rect">
                <a:avLst/>
              </a:prstGeom>
              <a:blipFill>
                <a:blip r:embed="rId3"/>
                <a:stretch>
                  <a:fillRect l="-36000" r="-32000" b="-3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CDF5D528-E85A-4384-BA90-F46762512914}"/>
                  </a:ext>
                </a:extLst>
              </p:cNvPr>
              <p:cNvSpPr txBox="1"/>
              <p:nvPr/>
            </p:nvSpPr>
            <p:spPr>
              <a:xfrm>
                <a:off x="1850365" y="4798104"/>
                <a:ext cx="1510605" cy="8645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7030A0"/>
                          </a:solidFill>
                          <a:latin typeface="Cambria Math" panose="02040503050406030204" pitchFamily="18" charset="0"/>
                        </a:rPr>
                        <m:t>𝑓</m:t>
                      </m:r>
                      <m:r>
                        <a:rPr lang="en-US" i="1" smtClean="0">
                          <a:solidFill>
                            <a:srgbClr val="7030A0"/>
                          </a:solidFill>
                          <a:latin typeface="Cambria Math" panose="02040503050406030204" pitchFamily="18" charset="0"/>
                        </a:rPr>
                        <m:t>∗</m:t>
                      </m:r>
                      <m:f>
                        <m:fPr>
                          <m:ctrlPr>
                            <a:rPr lang="en-US" i="1">
                              <a:solidFill>
                                <a:srgbClr val="7030A0"/>
                              </a:solidFill>
                              <a:latin typeface="Cambria Math" panose="02040503050406030204" pitchFamily="18" charset="0"/>
                            </a:rPr>
                          </m:ctrlPr>
                        </m:fPr>
                        <m:num>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m:t>
                              </m:r>
                            </m:e>
                            <m:sup>
                              <m:r>
                                <a:rPr lang="en-US" i="1">
                                  <a:solidFill>
                                    <a:srgbClr val="7030A0"/>
                                  </a:solidFill>
                                  <a:latin typeface="Cambria Math" panose="02040503050406030204" pitchFamily="18" charset="0"/>
                                </a:rPr>
                                <m:t>2</m:t>
                              </m:r>
                            </m:sup>
                          </m:sSup>
                        </m:num>
                        <m:den>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m:t>
                              </m:r>
                            </m:e>
                            <m:sup>
                              <m:r>
                                <a:rPr lang="en-US" i="1">
                                  <a:solidFill>
                                    <a:srgbClr val="7030A0"/>
                                  </a:solidFill>
                                  <a:latin typeface="Cambria Math" panose="02040503050406030204" pitchFamily="18" charset="0"/>
                                </a:rPr>
                                <m:t>2</m:t>
                              </m:r>
                            </m:sup>
                          </m:sSup>
                          <m:r>
                            <a:rPr lang="en-US" i="1">
                              <a:solidFill>
                                <a:srgbClr val="7030A0"/>
                              </a:solidFill>
                              <a:latin typeface="Cambria Math" panose="02040503050406030204" pitchFamily="18" charset="0"/>
                            </a:rPr>
                            <m:t>𝑥</m:t>
                          </m:r>
                        </m:den>
                      </m:f>
                      <m:r>
                        <a:rPr lang="en-US" i="1">
                          <a:solidFill>
                            <a:srgbClr val="7030A0"/>
                          </a:solidFill>
                          <a:latin typeface="Cambria Math" panose="02040503050406030204" pitchFamily="18" charset="0"/>
                        </a:rPr>
                        <m:t>𝑔</m:t>
                      </m:r>
                    </m:oMath>
                  </m:oMathPara>
                </a14:m>
                <a:endParaRPr lang="en-US" dirty="0">
                  <a:solidFill>
                    <a:srgbClr val="7030A0"/>
                  </a:solidFill>
                </a:endParaRPr>
              </a:p>
            </p:txBody>
          </p:sp>
        </mc:Choice>
        <mc:Fallback xmlns="">
          <p:sp>
            <p:nvSpPr>
              <p:cNvPr id="12" name="TextBox 11">
                <a:extLst>
                  <a:ext uri="{FF2B5EF4-FFF2-40B4-BE49-F238E27FC236}">
                    <a16:creationId xmlns:a16="http://schemas.microsoft.com/office/drawing/2014/main" id="{CDF5D528-E85A-4384-BA90-F46762512914}"/>
                  </a:ext>
                </a:extLst>
              </p:cNvPr>
              <p:cNvSpPr txBox="1">
                <a:spLocks noRot="1" noChangeAspect="1" noMove="1" noResize="1" noEditPoints="1" noAdjustHandles="1" noChangeArrowheads="1" noChangeShapeType="1" noTextEdit="1"/>
              </p:cNvSpPr>
              <p:nvPr/>
            </p:nvSpPr>
            <p:spPr>
              <a:xfrm>
                <a:off x="1850365" y="4798104"/>
                <a:ext cx="1510605" cy="864596"/>
              </a:xfrm>
              <a:prstGeom prst="rect">
                <a:avLst/>
              </a:prstGeom>
              <a:blipFill>
                <a:blip r:embed="rId4"/>
                <a:stretch>
                  <a:fillRect l="-7500" r="-3333" b="-11594"/>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4A82CE9A-5A65-714F-A4D1-4F469BA2EB42}"/>
              </a:ext>
            </a:extLst>
          </p:cNvPr>
          <p:cNvSpPr>
            <a:spLocks noGrp="1"/>
          </p:cNvSpPr>
          <p:nvPr>
            <p:ph type="title"/>
          </p:nvPr>
        </p:nvSpPr>
        <p:spPr/>
        <p:txBody>
          <a:bodyPr/>
          <a:lstStyle/>
          <a:p>
            <a:r>
              <a:rPr lang="en-US" dirty="0"/>
              <a:t>Blob detection with </a:t>
            </a:r>
            <a:r>
              <a:rPr lang="en-US" dirty="0" err="1"/>
              <a:t>LoG</a:t>
            </a:r>
            <a:endParaRPr lang="en-US" dirty="0"/>
          </a:p>
        </p:txBody>
      </p:sp>
      <p:sp>
        <p:nvSpPr>
          <p:cNvPr id="14" name="Content Placeholder 4">
            <a:extLst>
              <a:ext uri="{FF2B5EF4-FFF2-40B4-BE49-F238E27FC236}">
                <a16:creationId xmlns:a16="http://schemas.microsoft.com/office/drawing/2014/main" id="{ED671260-D3D0-6A47-9764-1239D04BA213}"/>
              </a:ext>
            </a:extLst>
          </p:cNvPr>
          <p:cNvSpPr txBox="1">
            <a:spLocks/>
          </p:cNvSpPr>
          <p:nvPr/>
        </p:nvSpPr>
        <p:spPr>
          <a:xfrm>
            <a:off x="914400" y="914400"/>
            <a:ext cx="10363200" cy="5257800"/>
          </a:xfrm>
          <a:prstGeom prst="rect">
            <a:avLst/>
          </a:prstGeom>
        </p:spPr>
        <p:txBody>
          <a:bodyPr/>
          <a:lst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a:lstStyle>
          <a:p>
            <a:pPr marL="457200" indent="-457200">
              <a:buFont typeface="Arial" panose="020B0604020202020204" pitchFamily="34" charset="0"/>
              <a:buChar char="•"/>
            </a:pPr>
            <a:r>
              <a:rPr lang="en-US" dirty="0"/>
              <a:t>Let’s convolve a 1D “blob” with the Laplacian:</a:t>
            </a:r>
          </a:p>
        </p:txBody>
      </p:sp>
      <p:sp>
        <p:nvSpPr>
          <p:cNvPr id="16" name="TextBox 15">
            <a:extLst>
              <a:ext uri="{FF2B5EF4-FFF2-40B4-BE49-F238E27FC236}">
                <a16:creationId xmlns:a16="http://schemas.microsoft.com/office/drawing/2014/main" id="{91BF3BED-51AA-FD4C-8CF1-B7A108FB3A28}"/>
              </a:ext>
            </a:extLst>
          </p:cNvPr>
          <p:cNvSpPr txBox="1"/>
          <p:nvPr/>
        </p:nvSpPr>
        <p:spPr>
          <a:xfrm>
            <a:off x="149184" y="6414376"/>
            <a:ext cx="2940228" cy="307777"/>
          </a:xfrm>
          <a:prstGeom prst="rect">
            <a:avLst/>
          </a:prstGeom>
          <a:noFill/>
        </p:spPr>
        <p:txBody>
          <a:bodyPr wrap="none" rtlCol="0">
            <a:spAutoFit/>
          </a:bodyPr>
          <a:lstStyle/>
          <a:p>
            <a:r>
              <a:rPr lang="en-US" sz="1400" dirty="0"/>
              <a:t>Source: </a:t>
            </a:r>
            <a:r>
              <a:rPr lang="en-US" sz="1400" dirty="0">
                <a:hlinkClick r:id="rId5"/>
              </a:rPr>
              <a:t>J. Johnson and D. </a:t>
            </a:r>
            <a:r>
              <a:rPr lang="en-US" sz="1400" dirty="0" err="1">
                <a:hlinkClick r:id="rId5"/>
              </a:rPr>
              <a:t>Fouhey</a:t>
            </a:r>
            <a:endParaRPr lang="en-US" sz="1400" dirty="0"/>
          </a:p>
        </p:txBody>
      </p:sp>
      <p:sp>
        <p:nvSpPr>
          <p:cNvPr id="8" name="Rectangle 7">
            <a:extLst>
              <a:ext uri="{FF2B5EF4-FFF2-40B4-BE49-F238E27FC236}">
                <a16:creationId xmlns:a16="http://schemas.microsoft.com/office/drawing/2014/main" id="{871D44E5-45F6-5141-A1F5-AD1C7C9C6CE9}"/>
              </a:ext>
            </a:extLst>
          </p:cNvPr>
          <p:cNvSpPr/>
          <p:nvPr/>
        </p:nvSpPr>
        <p:spPr bwMode="auto">
          <a:xfrm>
            <a:off x="3505200" y="3810000"/>
            <a:ext cx="4953000" cy="2286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34" charset="0"/>
              <a:cs typeface="Arial" pitchFamily="34" charset="0"/>
            </a:endParaRPr>
          </a:p>
        </p:txBody>
      </p:sp>
      <p:sp>
        <p:nvSpPr>
          <p:cNvPr id="9" name="Rectangle 8">
            <a:extLst>
              <a:ext uri="{FF2B5EF4-FFF2-40B4-BE49-F238E27FC236}">
                <a16:creationId xmlns:a16="http://schemas.microsoft.com/office/drawing/2014/main" id="{3D4D6272-67E1-4142-BADA-447E878D8A4F}"/>
              </a:ext>
            </a:extLst>
          </p:cNvPr>
          <p:cNvSpPr/>
          <p:nvPr/>
        </p:nvSpPr>
        <p:spPr bwMode="auto">
          <a:xfrm>
            <a:off x="3619500" y="6138672"/>
            <a:ext cx="4953000" cy="2286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104967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Chart, histogram&#10;&#10;Description automatically generated">
            <a:extLst>
              <a:ext uri="{FF2B5EF4-FFF2-40B4-BE49-F238E27FC236}">
                <a16:creationId xmlns:a16="http://schemas.microsoft.com/office/drawing/2014/main" id="{3FEAC31D-0F92-4A16-B457-BEDEE75A93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1432" y="1127002"/>
            <a:ext cx="5667768" cy="5667768"/>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980F62B-E736-4932-B168-BB1B7CF31555}"/>
                  </a:ext>
                </a:extLst>
              </p:cNvPr>
              <p:cNvSpPr txBox="1"/>
              <p:nvPr/>
            </p:nvSpPr>
            <p:spPr>
              <a:xfrm>
                <a:off x="2581515" y="2641932"/>
                <a:ext cx="30707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7030A0"/>
                          </a:solidFill>
                          <a:latin typeface="Cambria Math" panose="02040503050406030204" pitchFamily="18" charset="0"/>
                        </a:rPr>
                        <m:t>𝑓</m:t>
                      </m:r>
                    </m:oMath>
                  </m:oMathPara>
                </a14:m>
                <a:endParaRPr lang="en-US" dirty="0">
                  <a:solidFill>
                    <a:srgbClr val="7030A0"/>
                  </a:solidFill>
                </a:endParaRPr>
              </a:p>
            </p:txBody>
          </p:sp>
        </mc:Choice>
        <mc:Fallback xmlns="">
          <p:sp>
            <p:nvSpPr>
              <p:cNvPr id="11" name="TextBox 10">
                <a:extLst>
                  <a:ext uri="{FF2B5EF4-FFF2-40B4-BE49-F238E27FC236}">
                    <a16:creationId xmlns:a16="http://schemas.microsoft.com/office/drawing/2014/main" id="{D980F62B-E736-4932-B168-BB1B7CF31555}"/>
                  </a:ext>
                </a:extLst>
              </p:cNvPr>
              <p:cNvSpPr txBox="1">
                <a:spLocks noRot="1" noChangeAspect="1" noMove="1" noResize="1" noEditPoints="1" noAdjustHandles="1" noChangeArrowheads="1" noChangeShapeType="1" noTextEdit="1"/>
              </p:cNvSpPr>
              <p:nvPr/>
            </p:nvSpPr>
            <p:spPr>
              <a:xfrm>
                <a:off x="2581515" y="2641932"/>
                <a:ext cx="307071" cy="430887"/>
              </a:xfrm>
              <a:prstGeom prst="rect">
                <a:avLst/>
              </a:prstGeom>
              <a:blipFill>
                <a:blip r:embed="rId3"/>
                <a:stretch>
                  <a:fillRect l="-36000" r="-32000" b="-3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CDF5D528-E85A-4384-BA90-F46762512914}"/>
                  </a:ext>
                </a:extLst>
              </p:cNvPr>
              <p:cNvSpPr txBox="1"/>
              <p:nvPr/>
            </p:nvSpPr>
            <p:spPr>
              <a:xfrm>
                <a:off x="1850365" y="4798104"/>
                <a:ext cx="1510605" cy="8645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7030A0"/>
                          </a:solidFill>
                          <a:latin typeface="Cambria Math" panose="02040503050406030204" pitchFamily="18" charset="0"/>
                        </a:rPr>
                        <m:t>𝑓</m:t>
                      </m:r>
                      <m:r>
                        <a:rPr lang="en-US" i="1" smtClean="0">
                          <a:solidFill>
                            <a:srgbClr val="7030A0"/>
                          </a:solidFill>
                          <a:latin typeface="Cambria Math" panose="02040503050406030204" pitchFamily="18" charset="0"/>
                        </a:rPr>
                        <m:t>∗</m:t>
                      </m:r>
                      <m:f>
                        <m:fPr>
                          <m:ctrlPr>
                            <a:rPr lang="en-US" i="1">
                              <a:solidFill>
                                <a:srgbClr val="7030A0"/>
                              </a:solidFill>
                              <a:latin typeface="Cambria Math" panose="02040503050406030204" pitchFamily="18" charset="0"/>
                            </a:rPr>
                          </m:ctrlPr>
                        </m:fPr>
                        <m:num>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m:t>
                              </m:r>
                            </m:e>
                            <m:sup>
                              <m:r>
                                <a:rPr lang="en-US" i="1">
                                  <a:solidFill>
                                    <a:srgbClr val="7030A0"/>
                                  </a:solidFill>
                                  <a:latin typeface="Cambria Math" panose="02040503050406030204" pitchFamily="18" charset="0"/>
                                </a:rPr>
                                <m:t>2</m:t>
                              </m:r>
                            </m:sup>
                          </m:sSup>
                        </m:num>
                        <m:den>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m:t>
                              </m:r>
                            </m:e>
                            <m:sup>
                              <m:r>
                                <a:rPr lang="en-US" i="1">
                                  <a:solidFill>
                                    <a:srgbClr val="7030A0"/>
                                  </a:solidFill>
                                  <a:latin typeface="Cambria Math" panose="02040503050406030204" pitchFamily="18" charset="0"/>
                                </a:rPr>
                                <m:t>2</m:t>
                              </m:r>
                            </m:sup>
                          </m:sSup>
                          <m:r>
                            <a:rPr lang="en-US" i="1">
                              <a:solidFill>
                                <a:srgbClr val="7030A0"/>
                              </a:solidFill>
                              <a:latin typeface="Cambria Math" panose="02040503050406030204" pitchFamily="18" charset="0"/>
                            </a:rPr>
                            <m:t>𝑥</m:t>
                          </m:r>
                        </m:den>
                      </m:f>
                      <m:r>
                        <a:rPr lang="en-US" i="1">
                          <a:solidFill>
                            <a:srgbClr val="7030A0"/>
                          </a:solidFill>
                          <a:latin typeface="Cambria Math" panose="02040503050406030204" pitchFamily="18" charset="0"/>
                        </a:rPr>
                        <m:t>𝑔</m:t>
                      </m:r>
                    </m:oMath>
                  </m:oMathPara>
                </a14:m>
                <a:endParaRPr lang="en-US" dirty="0">
                  <a:solidFill>
                    <a:srgbClr val="7030A0"/>
                  </a:solidFill>
                </a:endParaRPr>
              </a:p>
            </p:txBody>
          </p:sp>
        </mc:Choice>
        <mc:Fallback xmlns="">
          <p:sp>
            <p:nvSpPr>
              <p:cNvPr id="12" name="TextBox 11">
                <a:extLst>
                  <a:ext uri="{FF2B5EF4-FFF2-40B4-BE49-F238E27FC236}">
                    <a16:creationId xmlns:a16="http://schemas.microsoft.com/office/drawing/2014/main" id="{CDF5D528-E85A-4384-BA90-F46762512914}"/>
                  </a:ext>
                </a:extLst>
              </p:cNvPr>
              <p:cNvSpPr txBox="1">
                <a:spLocks noRot="1" noChangeAspect="1" noMove="1" noResize="1" noEditPoints="1" noAdjustHandles="1" noChangeArrowheads="1" noChangeShapeType="1" noTextEdit="1"/>
              </p:cNvSpPr>
              <p:nvPr/>
            </p:nvSpPr>
            <p:spPr>
              <a:xfrm>
                <a:off x="1850365" y="4798104"/>
                <a:ext cx="1510605" cy="864596"/>
              </a:xfrm>
              <a:prstGeom prst="rect">
                <a:avLst/>
              </a:prstGeom>
              <a:blipFill>
                <a:blip r:embed="rId4"/>
                <a:stretch>
                  <a:fillRect l="-7500" r="-3333" b="-11594"/>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8FE22E77-6BEE-7740-81C7-9A6545BDE7E1}"/>
              </a:ext>
            </a:extLst>
          </p:cNvPr>
          <p:cNvSpPr>
            <a:spLocks noGrp="1"/>
          </p:cNvSpPr>
          <p:nvPr>
            <p:ph type="title"/>
          </p:nvPr>
        </p:nvSpPr>
        <p:spPr/>
        <p:txBody>
          <a:bodyPr/>
          <a:lstStyle/>
          <a:p>
            <a:r>
              <a:rPr lang="en-US" dirty="0"/>
              <a:t>Blob detection with </a:t>
            </a:r>
            <a:r>
              <a:rPr lang="en-US" dirty="0" err="1"/>
              <a:t>LoG</a:t>
            </a:r>
            <a:endParaRPr lang="en-US" dirty="0"/>
          </a:p>
        </p:txBody>
      </p:sp>
      <p:sp>
        <p:nvSpPr>
          <p:cNvPr id="3" name="Content Placeholder 2">
            <a:extLst>
              <a:ext uri="{FF2B5EF4-FFF2-40B4-BE49-F238E27FC236}">
                <a16:creationId xmlns:a16="http://schemas.microsoft.com/office/drawing/2014/main" id="{5EB83C63-397D-2C46-8AC4-40FDF3CCBDBE}"/>
              </a:ext>
            </a:extLst>
          </p:cNvPr>
          <p:cNvSpPr>
            <a:spLocks noGrp="1"/>
          </p:cNvSpPr>
          <p:nvPr>
            <p:ph idx="1"/>
          </p:nvPr>
        </p:nvSpPr>
        <p:spPr/>
        <p:txBody>
          <a:bodyPr/>
          <a:lstStyle/>
          <a:p>
            <a:pPr marL="457200" indent="-457200">
              <a:buFont typeface="Arial" panose="020B0604020202020204" pitchFamily="34" charset="0"/>
              <a:buChar char="•"/>
            </a:pPr>
            <a:r>
              <a:rPr lang="en-US" dirty="0"/>
              <a:t>Let’s convolve a 1D “blob” with the Laplacian:</a:t>
            </a:r>
          </a:p>
        </p:txBody>
      </p:sp>
      <p:sp>
        <p:nvSpPr>
          <p:cNvPr id="19" name="TextBox 18">
            <a:extLst>
              <a:ext uri="{FF2B5EF4-FFF2-40B4-BE49-F238E27FC236}">
                <a16:creationId xmlns:a16="http://schemas.microsoft.com/office/drawing/2014/main" id="{C8D41844-D0F1-5547-93C4-26A996BA5BCE}"/>
              </a:ext>
            </a:extLst>
          </p:cNvPr>
          <p:cNvSpPr txBox="1"/>
          <p:nvPr/>
        </p:nvSpPr>
        <p:spPr>
          <a:xfrm>
            <a:off x="149184" y="6414376"/>
            <a:ext cx="2940228" cy="307777"/>
          </a:xfrm>
          <a:prstGeom prst="rect">
            <a:avLst/>
          </a:prstGeom>
          <a:noFill/>
        </p:spPr>
        <p:txBody>
          <a:bodyPr wrap="none" rtlCol="0">
            <a:spAutoFit/>
          </a:bodyPr>
          <a:lstStyle/>
          <a:p>
            <a:r>
              <a:rPr lang="en-US" sz="1400" dirty="0"/>
              <a:t>Source: </a:t>
            </a:r>
            <a:r>
              <a:rPr lang="en-US" sz="1400" dirty="0">
                <a:hlinkClick r:id="rId5"/>
              </a:rPr>
              <a:t>J. Johnson and D. </a:t>
            </a:r>
            <a:r>
              <a:rPr lang="en-US" sz="1400" dirty="0" err="1">
                <a:hlinkClick r:id="rId5"/>
              </a:rPr>
              <a:t>Fouhey</a:t>
            </a:r>
            <a:endParaRPr lang="en-US" sz="1400" dirty="0"/>
          </a:p>
        </p:txBody>
      </p:sp>
      <p:sp>
        <p:nvSpPr>
          <p:cNvPr id="8" name="Rectangle 7">
            <a:extLst>
              <a:ext uri="{FF2B5EF4-FFF2-40B4-BE49-F238E27FC236}">
                <a16:creationId xmlns:a16="http://schemas.microsoft.com/office/drawing/2014/main" id="{644B9503-D4B6-2E4A-81CA-AC92282EB6B2}"/>
              </a:ext>
            </a:extLst>
          </p:cNvPr>
          <p:cNvSpPr/>
          <p:nvPr/>
        </p:nvSpPr>
        <p:spPr bwMode="auto">
          <a:xfrm>
            <a:off x="3505200" y="3810000"/>
            <a:ext cx="4953000" cy="2286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34" charset="0"/>
              <a:cs typeface="Arial" pitchFamily="34" charset="0"/>
            </a:endParaRPr>
          </a:p>
        </p:txBody>
      </p:sp>
      <p:sp>
        <p:nvSpPr>
          <p:cNvPr id="9" name="Rectangle 8">
            <a:extLst>
              <a:ext uri="{FF2B5EF4-FFF2-40B4-BE49-F238E27FC236}">
                <a16:creationId xmlns:a16="http://schemas.microsoft.com/office/drawing/2014/main" id="{12678B73-6F25-5245-B7F7-3E8111DDBE1D}"/>
              </a:ext>
            </a:extLst>
          </p:cNvPr>
          <p:cNvSpPr/>
          <p:nvPr/>
        </p:nvSpPr>
        <p:spPr bwMode="auto">
          <a:xfrm>
            <a:off x="3619500" y="6138672"/>
            <a:ext cx="4953000" cy="2286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054966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47E47-BF9B-6E47-AB0A-C524E56CDBE8}"/>
              </a:ext>
            </a:extLst>
          </p:cNvPr>
          <p:cNvSpPr>
            <a:spLocks noGrp="1"/>
          </p:cNvSpPr>
          <p:nvPr>
            <p:ph type="title"/>
          </p:nvPr>
        </p:nvSpPr>
        <p:spPr/>
        <p:txBody>
          <a:bodyPr/>
          <a:lstStyle/>
          <a:p>
            <a:r>
              <a:rPr lang="en-US" dirty="0"/>
              <a:t>Spatial selection</a:t>
            </a:r>
          </a:p>
        </p:txBody>
      </p:sp>
      <p:sp>
        <p:nvSpPr>
          <p:cNvPr id="3" name="Content Placeholder 2">
            <a:extLst>
              <a:ext uri="{FF2B5EF4-FFF2-40B4-BE49-F238E27FC236}">
                <a16:creationId xmlns:a16="http://schemas.microsoft.com/office/drawing/2014/main" id="{DCE04432-153D-2E4B-9066-7FA9AB40F6BE}"/>
              </a:ext>
            </a:extLst>
          </p:cNvPr>
          <p:cNvSpPr>
            <a:spLocks noGrp="1"/>
          </p:cNvSpPr>
          <p:nvPr>
            <p:ph idx="1"/>
          </p:nvPr>
        </p:nvSpPr>
        <p:spPr/>
        <p:txBody>
          <a:bodyPr/>
          <a:lstStyle/>
          <a:p>
            <a:pPr marL="457200" indent="-457200">
              <a:buFont typeface="Arial" panose="020B0604020202020204" pitchFamily="34" charset="0"/>
              <a:buChar char="•"/>
            </a:pPr>
            <a:r>
              <a:rPr lang="en-US" dirty="0"/>
              <a:t>The magnitude of the Laplacian response will achieve a maximum at the center of the blob, provided the scale of the Laplacian is “matched” to the scale of the blob</a:t>
            </a:r>
          </a:p>
        </p:txBody>
      </p:sp>
      <p:pic>
        <p:nvPicPr>
          <p:cNvPr id="4" name="Picture 3" descr="Chart, histogram&#10;&#10;Description automatically generated">
            <a:extLst>
              <a:ext uri="{FF2B5EF4-FFF2-40B4-BE49-F238E27FC236}">
                <a16:creationId xmlns:a16="http://schemas.microsoft.com/office/drawing/2014/main" id="{7BC4F69F-8214-AB45-B5C0-CB19B94F5B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2590800"/>
            <a:ext cx="3429000" cy="3429000"/>
          </a:xfrm>
          <a:prstGeom prst="rect">
            <a:avLst/>
          </a:prstGeom>
        </p:spPr>
      </p:pic>
      <p:pic>
        <p:nvPicPr>
          <p:cNvPr id="5" name="Picture 4" descr="Chart, histogram&#10;&#10;Description automatically generated">
            <a:extLst>
              <a:ext uri="{FF2B5EF4-FFF2-40B4-BE49-F238E27FC236}">
                <a16:creationId xmlns:a16="http://schemas.microsoft.com/office/drawing/2014/main" id="{B77FC43D-B566-5347-8A2E-1A4825A589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3400" y="2590800"/>
            <a:ext cx="3429000" cy="3429000"/>
          </a:xfrm>
          <a:prstGeom prst="rect">
            <a:avLst/>
          </a:prstGeom>
        </p:spPr>
      </p:pic>
      <p:pic>
        <p:nvPicPr>
          <p:cNvPr id="6" name="Picture 5" descr="Chart, histogram&#10;&#10;Description automatically generated">
            <a:extLst>
              <a:ext uri="{FF2B5EF4-FFF2-40B4-BE49-F238E27FC236}">
                <a16:creationId xmlns:a16="http://schemas.microsoft.com/office/drawing/2014/main" id="{E7257755-B9A4-1942-A194-6D5B243FFA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3800" y="2590800"/>
            <a:ext cx="3429000" cy="3429000"/>
          </a:xfrm>
          <a:prstGeom prst="rect">
            <a:avLst/>
          </a:prstGeom>
        </p:spPr>
      </p:pic>
      <p:sp>
        <p:nvSpPr>
          <p:cNvPr id="10" name="Rectangle 9">
            <a:extLst>
              <a:ext uri="{FF2B5EF4-FFF2-40B4-BE49-F238E27FC236}">
                <a16:creationId xmlns:a16="http://schemas.microsoft.com/office/drawing/2014/main" id="{E9D09E48-4C42-E24E-B5CF-E90EF53BAF11}"/>
              </a:ext>
            </a:extLst>
          </p:cNvPr>
          <p:cNvSpPr/>
          <p:nvPr/>
        </p:nvSpPr>
        <p:spPr bwMode="auto">
          <a:xfrm>
            <a:off x="1368424" y="4191000"/>
            <a:ext cx="9451976" cy="1524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34" charset="0"/>
              <a:cs typeface="Arial" pitchFamily="34" charset="0"/>
            </a:endParaRPr>
          </a:p>
        </p:txBody>
      </p:sp>
      <p:sp>
        <p:nvSpPr>
          <p:cNvPr id="11" name="Rectangle 10">
            <a:extLst>
              <a:ext uri="{FF2B5EF4-FFF2-40B4-BE49-F238E27FC236}">
                <a16:creationId xmlns:a16="http://schemas.microsoft.com/office/drawing/2014/main" id="{C2D3A54E-202A-B442-A342-F616AADB1B3F}"/>
              </a:ext>
            </a:extLst>
          </p:cNvPr>
          <p:cNvSpPr/>
          <p:nvPr/>
        </p:nvSpPr>
        <p:spPr bwMode="auto">
          <a:xfrm>
            <a:off x="1368424" y="5623560"/>
            <a:ext cx="9756775" cy="3810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34" charset="0"/>
              <a:cs typeface="Arial" pitchFamily="34" charset="0"/>
            </a:endParaRPr>
          </a:p>
        </p:txBody>
      </p:sp>
      <p:grpSp>
        <p:nvGrpSpPr>
          <p:cNvPr id="7" name="Group 13">
            <a:extLst>
              <a:ext uri="{FF2B5EF4-FFF2-40B4-BE49-F238E27FC236}">
                <a16:creationId xmlns:a16="http://schemas.microsoft.com/office/drawing/2014/main" id="{0551D89C-78F7-E744-93AB-72094D351536}"/>
              </a:ext>
            </a:extLst>
          </p:cNvPr>
          <p:cNvGrpSpPr>
            <a:grpSpLocks/>
          </p:cNvGrpSpPr>
          <p:nvPr/>
        </p:nvGrpSpPr>
        <p:grpSpPr bwMode="auto">
          <a:xfrm>
            <a:off x="8610600" y="5715000"/>
            <a:ext cx="1250950" cy="641350"/>
            <a:chOff x="4560" y="2640"/>
            <a:chExt cx="788" cy="574"/>
          </a:xfrm>
        </p:grpSpPr>
        <p:sp>
          <p:nvSpPr>
            <p:cNvPr id="8" name="Text Box 11">
              <a:extLst>
                <a:ext uri="{FF2B5EF4-FFF2-40B4-BE49-F238E27FC236}">
                  <a16:creationId xmlns:a16="http://schemas.microsoft.com/office/drawing/2014/main" id="{52700CE9-6A75-F147-9C5F-10E9F9476EA1}"/>
                </a:ext>
              </a:extLst>
            </p:cNvPr>
            <p:cNvSpPr txBox="1">
              <a:spLocks noChangeArrowheads="1"/>
            </p:cNvSpPr>
            <p:nvPr/>
          </p:nvSpPr>
          <p:spPr bwMode="auto">
            <a:xfrm>
              <a:off x="4560" y="2886"/>
              <a:ext cx="788" cy="328"/>
            </a:xfrm>
            <a:prstGeom prst="rect">
              <a:avLst/>
            </a:prstGeom>
            <a:noFill/>
            <a:ln w="9525">
              <a:noFill/>
              <a:miter lim="800000"/>
              <a:headEnd/>
              <a:tailEnd/>
            </a:ln>
          </p:spPr>
          <p:txBody>
            <a:bodyPr wrap="none">
              <a:spAutoFit/>
            </a:bodyPr>
            <a:lstStyle/>
            <a:p>
              <a:r>
                <a:rPr lang="en-US" sz="1800" b="1" dirty="0">
                  <a:solidFill>
                    <a:srgbClr val="FF0000"/>
                  </a:solidFill>
                </a:rPr>
                <a:t>maximum</a:t>
              </a:r>
            </a:p>
          </p:txBody>
        </p:sp>
        <p:sp>
          <p:nvSpPr>
            <p:cNvPr id="9" name="Line 12">
              <a:extLst>
                <a:ext uri="{FF2B5EF4-FFF2-40B4-BE49-F238E27FC236}">
                  <a16:creationId xmlns:a16="http://schemas.microsoft.com/office/drawing/2014/main" id="{D96DC074-FFE6-614A-BB98-FB9AE683E39A}"/>
                </a:ext>
              </a:extLst>
            </p:cNvPr>
            <p:cNvSpPr>
              <a:spLocks noChangeShapeType="1"/>
            </p:cNvSpPr>
            <p:nvPr/>
          </p:nvSpPr>
          <p:spPr bwMode="auto">
            <a:xfrm flipV="1">
              <a:off x="4990" y="2640"/>
              <a:ext cx="0" cy="288"/>
            </a:xfrm>
            <a:prstGeom prst="line">
              <a:avLst/>
            </a:prstGeom>
            <a:noFill/>
            <a:ln w="25400">
              <a:solidFill>
                <a:srgbClr val="FF0000"/>
              </a:solidFill>
              <a:round/>
              <a:headEnd/>
              <a:tailEnd type="triangle" w="med" len="med"/>
            </a:ln>
          </p:spPr>
          <p:txBody>
            <a:bodyPr/>
            <a:lstStyle/>
            <a:p>
              <a:endParaRPr lang="en-US"/>
            </a:p>
          </p:txBody>
        </p:sp>
      </p:grpSp>
    </p:spTree>
    <p:extLst>
      <p:ext uri="{BB962C8B-B14F-4D97-AF65-F5344CB8AC3E}">
        <p14:creationId xmlns:p14="http://schemas.microsoft.com/office/powerpoint/2010/main" val="2541611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t>Scale selection</a:t>
            </a:r>
          </a:p>
        </p:txBody>
      </p:sp>
      <p:sp>
        <p:nvSpPr>
          <p:cNvPr id="1314819" name="Rectangle 3"/>
          <p:cNvSpPr>
            <a:spLocks noGrp="1" noChangeArrowheads="1"/>
          </p:cNvSpPr>
          <p:nvPr>
            <p:ph idx="1"/>
          </p:nvPr>
        </p:nvSpPr>
        <p:spPr/>
        <p:txBody>
          <a:bodyPr/>
          <a:lstStyle/>
          <a:p>
            <a:pPr>
              <a:buFontTx/>
              <a:buChar char="•"/>
            </a:pPr>
            <a:r>
              <a:rPr lang="en-US" dirty="0"/>
              <a:t>We want to find the characteristic scale of the blob by convolving it with Laplacians at several scales and looking for the maximum response</a:t>
            </a:r>
          </a:p>
          <a:p>
            <a:pPr>
              <a:buFontTx/>
              <a:buChar char="•"/>
            </a:pPr>
            <a:r>
              <a:rPr lang="en-US" dirty="0"/>
              <a:t>However, Laplacian response decays as scale increases:</a:t>
            </a:r>
          </a:p>
        </p:txBody>
      </p:sp>
      <p:grpSp>
        <p:nvGrpSpPr>
          <p:cNvPr id="2" name="Group 9"/>
          <p:cNvGrpSpPr>
            <a:grpSpLocks/>
          </p:cNvGrpSpPr>
          <p:nvPr/>
        </p:nvGrpSpPr>
        <p:grpSpPr bwMode="auto">
          <a:xfrm>
            <a:off x="1619250" y="3276600"/>
            <a:ext cx="8858250" cy="2774950"/>
            <a:chOff x="60" y="2064"/>
            <a:chExt cx="5580" cy="1748"/>
          </a:xfrm>
        </p:grpSpPr>
        <p:pic>
          <p:nvPicPr>
            <p:cNvPr id="49158" name="Picture 4" descr="scale_unnorm"/>
            <p:cNvPicPr>
              <a:picLocks noChangeAspect="1" noChangeArrowheads="1"/>
            </p:cNvPicPr>
            <p:nvPr/>
          </p:nvPicPr>
          <p:blipFill>
            <a:blip r:embed="rId3" cstate="print"/>
            <a:srcRect/>
            <a:stretch>
              <a:fillRect/>
            </a:stretch>
          </p:blipFill>
          <p:spPr bwMode="auto">
            <a:xfrm>
              <a:off x="96" y="2064"/>
              <a:ext cx="5544" cy="1470"/>
            </a:xfrm>
            <a:prstGeom prst="rect">
              <a:avLst/>
            </a:prstGeom>
            <a:noFill/>
            <a:ln w="9525">
              <a:noFill/>
              <a:miter lim="800000"/>
              <a:headEnd/>
              <a:tailEnd/>
            </a:ln>
          </p:spPr>
        </p:pic>
        <p:sp>
          <p:nvSpPr>
            <p:cNvPr id="49159" name="Rectangle 6"/>
            <p:cNvSpPr>
              <a:spLocks noChangeArrowheads="1"/>
            </p:cNvSpPr>
            <p:nvPr/>
          </p:nvSpPr>
          <p:spPr bwMode="auto">
            <a:xfrm>
              <a:off x="1691" y="3465"/>
              <a:ext cx="901" cy="231"/>
            </a:xfrm>
            <a:prstGeom prst="rect">
              <a:avLst/>
            </a:prstGeom>
            <a:noFill/>
            <a:ln w="9525">
              <a:noFill/>
              <a:miter lim="800000"/>
              <a:headEnd/>
              <a:tailEnd/>
            </a:ln>
          </p:spPr>
          <p:txBody>
            <a:bodyPr wrap="none">
              <a:spAutoFit/>
            </a:bodyPr>
            <a:lstStyle/>
            <a:p>
              <a:r>
                <a:rPr lang="en-US" sz="1800"/>
                <a:t>increasing </a:t>
              </a:r>
              <a:r>
                <a:rPr lang="el-GR" sz="1800"/>
                <a:t>σ</a:t>
              </a:r>
              <a:endParaRPr lang="en-US" sz="1800"/>
            </a:p>
          </p:txBody>
        </p:sp>
        <p:sp>
          <p:nvSpPr>
            <p:cNvPr id="49160" name="Line 7"/>
            <p:cNvSpPr>
              <a:spLocks noChangeShapeType="1"/>
            </p:cNvSpPr>
            <p:nvPr/>
          </p:nvSpPr>
          <p:spPr bwMode="auto">
            <a:xfrm>
              <a:off x="2640" y="3600"/>
              <a:ext cx="960" cy="0"/>
            </a:xfrm>
            <a:prstGeom prst="line">
              <a:avLst/>
            </a:prstGeom>
            <a:noFill/>
            <a:ln w="9525">
              <a:solidFill>
                <a:schemeClr val="tx1"/>
              </a:solidFill>
              <a:round/>
              <a:headEnd/>
              <a:tailEnd type="triangle" w="med" len="med"/>
            </a:ln>
          </p:spPr>
          <p:txBody>
            <a:bodyPr/>
            <a:lstStyle/>
            <a:p>
              <a:endParaRPr lang="en-US"/>
            </a:p>
          </p:txBody>
        </p:sp>
        <p:sp>
          <p:nvSpPr>
            <p:cNvPr id="49161" name="Rectangle 8"/>
            <p:cNvSpPr>
              <a:spLocks noChangeArrowheads="1"/>
            </p:cNvSpPr>
            <p:nvPr/>
          </p:nvSpPr>
          <p:spPr bwMode="auto">
            <a:xfrm>
              <a:off x="60" y="3408"/>
              <a:ext cx="996" cy="404"/>
            </a:xfrm>
            <a:prstGeom prst="rect">
              <a:avLst/>
            </a:prstGeom>
            <a:solidFill>
              <a:schemeClr val="bg1"/>
            </a:solidFill>
            <a:ln w="9525">
              <a:noFill/>
              <a:miter lim="800000"/>
              <a:headEnd/>
              <a:tailEnd/>
            </a:ln>
          </p:spPr>
          <p:txBody>
            <a:bodyPr wrap="none">
              <a:spAutoFit/>
            </a:bodyPr>
            <a:lstStyle/>
            <a:p>
              <a:pPr algn="ctr"/>
              <a:r>
                <a:rPr lang="en-US" sz="1800"/>
                <a:t>original signal</a:t>
              </a:r>
              <a:br>
                <a:rPr lang="en-US" sz="1800"/>
              </a:br>
              <a:r>
                <a:rPr lang="en-US" sz="1800"/>
                <a:t>(radius=8)</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148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1481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4819"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r>
              <a:rPr lang="en-US"/>
              <a:t>Scale normalization</a:t>
            </a:r>
          </a:p>
        </p:txBody>
      </p:sp>
      <p:sp>
        <p:nvSpPr>
          <p:cNvPr id="18436" name="Rectangle 3"/>
          <p:cNvSpPr>
            <a:spLocks noGrp="1" noChangeArrowheads="1"/>
          </p:cNvSpPr>
          <p:nvPr>
            <p:ph idx="1"/>
          </p:nvPr>
        </p:nvSpPr>
        <p:spPr>
          <a:xfrm>
            <a:off x="914400" y="914400"/>
            <a:ext cx="10591800" cy="5257800"/>
          </a:xfrm>
        </p:spPr>
        <p:txBody>
          <a:bodyPr/>
          <a:lstStyle/>
          <a:p>
            <a:pPr>
              <a:buFontTx/>
              <a:buChar char="•"/>
            </a:pPr>
            <a:r>
              <a:rPr lang="en-US" sz="2400" dirty="0"/>
              <a:t>The response of a derivative of Gaussian filter to a perfect step edge decreases as </a:t>
            </a:r>
            <a:r>
              <a:rPr lang="el-GR" sz="2400" dirty="0">
                <a:latin typeface="Times New Roman" pitchFamily="18" charset="0"/>
                <a:cs typeface="Times New Roman" pitchFamily="18" charset="0"/>
              </a:rPr>
              <a:t>σ</a:t>
            </a:r>
            <a:r>
              <a:rPr lang="en-US" sz="2400" dirty="0"/>
              <a:t> increases:</a:t>
            </a:r>
          </a:p>
          <a:p>
            <a:pPr>
              <a:buFontTx/>
              <a:buChar char="•"/>
            </a:pPr>
            <a:endParaRPr lang="en-US" sz="2400" dirty="0"/>
          </a:p>
          <a:p>
            <a:pPr>
              <a:buFontTx/>
              <a:buChar char="•"/>
            </a:pPr>
            <a:endParaRPr lang="en-US" sz="2400" dirty="0"/>
          </a:p>
          <a:p>
            <a:pPr>
              <a:buFontTx/>
              <a:buChar char="•"/>
            </a:pPr>
            <a:endParaRPr lang="en-US" sz="2400" dirty="0"/>
          </a:p>
          <a:p>
            <a:pPr>
              <a:buFontTx/>
              <a:buChar char="•"/>
            </a:pPr>
            <a:endParaRPr lang="en-US" sz="2400" dirty="0"/>
          </a:p>
          <a:p>
            <a:pPr>
              <a:buFontTx/>
              <a:buChar char="•"/>
            </a:pPr>
            <a:endParaRPr lang="en-US" sz="2400" dirty="0"/>
          </a:p>
          <a:p>
            <a:pPr>
              <a:buFontTx/>
              <a:buChar char="•"/>
            </a:pPr>
            <a:endParaRPr lang="en-US" sz="2400" dirty="0"/>
          </a:p>
          <a:p>
            <a:pPr>
              <a:buFontTx/>
              <a:buChar char="•"/>
            </a:pPr>
            <a:endParaRPr lang="en-US" sz="2400" dirty="0"/>
          </a:p>
          <a:p>
            <a:pPr>
              <a:buFontTx/>
              <a:buChar char="•"/>
            </a:pPr>
            <a:endParaRPr lang="en-US" sz="1600" dirty="0"/>
          </a:p>
          <a:p>
            <a:pPr>
              <a:buFontTx/>
              <a:buChar char="•"/>
            </a:pPr>
            <a:r>
              <a:rPr lang="en-US" sz="2400" dirty="0"/>
              <a:t>To keep response the same (scale-invariant), must multiply Gaussian derivative by </a:t>
            </a:r>
            <a:r>
              <a:rPr lang="el-GR" sz="2400" dirty="0">
                <a:latin typeface="Times New Roman" pitchFamily="18" charset="0"/>
                <a:cs typeface="Times New Roman" pitchFamily="18" charset="0"/>
              </a:rPr>
              <a:t>σ</a:t>
            </a:r>
          </a:p>
          <a:p>
            <a:pPr>
              <a:buFontTx/>
              <a:buChar char="•"/>
            </a:pPr>
            <a:r>
              <a:rPr lang="en-US" sz="2400" dirty="0"/>
              <a:t>Laplacian is the second Gaussian derivative, so it must be multiplied by </a:t>
            </a:r>
            <a:r>
              <a:rPr lang="el-GR" sz="2400" dirty="0">
                <a:latin typeface="Times New Roman" pitchFamily="18" charset="0"/>
                <a:cs typeface="Times New Roman" pitchFamily="18" charset="0"/>
              </a:rPr>
              <a:t>σ</a:t>
            </a:r>
            <a:r>
              <a:rPr lang="en-US" sz="2400" baseline="30000" dirty="0">
                <a:latin typeface="Times New Roman" pitchFamily="18" charset="0"/>
                <a:cs typeface="Times New Roman" pitchFamily="18" charset="0"/>
              </a:rPr>
              <a:t>2</a:t>
            </a:r>
          </a:p>
          <a:p>
            <a:pPr>
              <a:buFontTx/>
              <a:buChar char="•"/>
            </a:pPr>
            <a:endParaRPr lang="en-US" sz="2400" dirty="0"/>
          </a:p>
          <a:p>
            <a:endParaRPr lang="en-US" dirty="0"/>
          </a:p>
        </p:txBody>
      </p:sp>
      <p:pic>
        <p:nvPicPr>
          <p:cNvPr id="18437" name="Picture 4" descr="deriv_shaded"/>
          <p:cNvPicPr>
            <a:picLocks noChangeAspect="1" noChangeArrowheads="1"/>
          </p:cNvPicPr>
          <p:nvPr/>
        </p:nvPicPr>
        <p:blipFill rotWithShape="1">
          <a:blip r:embed="rId3" cstate="print"/>
          <a:srcRect l="2826" r="-2826"/>
          <a:stretch/>
        </p:blipFill>
        <p:spPr bwMode="auto">
          <a:xfrm>
            <a:off x="3962400" y="1847850"/>
            <a:ext cx="4343400" cy="3257550"/>
          </a:xfrm>
          <a:prstGeom prst="rect">
            <a:avLst/>
          </a:prstGeom>
          <a:noFill/>
          <a:ln w="9525">
            <a:noFill/>
            <a:miter lim="800000"/>
            <a:headEnd/>
            <a:tailEnd/>
          </a:ln>
        </p:spPr>
      </p:pic>
      <p:sp>
        <p:nvSpPr>
          <p:cNvPr id="18438" name="Freeform 5"/>
          <p:cNvSpPr>
            <a:spLocks/>
          </p:cNvSpPr>
          <p:nvPr/>
        </p:nvSpPr>
        <p:spPr bwMode="auto">
          <a:xfrm>
            <a:off x="4419600" y="2104913"/>
            <a:ext cx="3342826" cy="1314674"/>
          </a:xfrm>
          <a:custGeom>
            <a:avLst/>
            <a:gdLst>
              <a:gd name="T0" fmla="*/ 0 w 2400"/>
              <a:gd name="T1" fmla="*/ 0 h 1872"/>
              <a:gd name="T2" fmla="*/ 2147483647 w 2400"/>
              <a:gd name="T3" fmla="*/ 0 h 1872"/>
              <a:gd name="T4" fmla="*/ 2147483647 w 2400"/>
              <a:gd name="T5" fmla="*/ 2147483647 h 1872"/>
              <a:gd name="T6" fmla="*/ 2147483647 w 2400"/>
              <a:gd name="T7" fmla="*/ 2147483647 h 1872"/>
              <a:gd name="T8" fmla="*/ 0 60000 65536"/>
              <a:gd name="T9" fmla="*/ 0 60000 65536"/>
              <a:gd name="T10" fmla="*/ 0 60000 65536"/>
              <a:gd name="T11" fmla="*/ 0 60000 65536"/>
              <a:gd name="T12" fmla="*/ 0 w 2400"/>
              <a:gd name="T13" fmla="*/ 0 h 1872"/>
              <a:gd name="T14" fmla="*/ 2400 w 2400"/>
              <a:gd name="T15" fmla="*/ 1872 h 1872"/>
            </a:gdLst>
            <a:ahLst/>
            <a:cxnLst>
              <a:cxn ang="T8">
                <a:pos x="T0" y="T1"/>
              </a:cxn>
              <a:cxn ang="T9">
                <a:pos x="T2" y="T3"/>
              </a:cxn>
              <a:cxn ang="T10">
                <a:pos x="T4" y="T5"/>
              </a:cxn>
              <a:cxn ang="T11">
                <a:pos x="T6" y="T7"/>
              </a:cxn>
            </a:cxnLst>
            <a:rect l="T12" t="T13" r="T14" b="T15"/>
            <a:pathLst>
              <a:path w="2400" h="1872">
                <a:moveTo>
                  <a:pt x="0" y="0"/>
                </a:moveTo>
                <a:lnTo>
                  <a:pt x="1200" y="0"/>
                </a:lnTo>
                <a:lnTo>
                  <a:pt x="1200" y="1872"/>
                </a:lnTo>
                <a:lnTo>
                  <a:pt x="2400" y="1872"/>
                </a:lnTo>
              </a:path>
            </a:pathLst>
          </a:custGeom>
          <a:noFill/>
          <a:ln w="38100">
            <a:solidFill>
              <a:srgbClr val="FF0000"/>
            </a:solidFill>
            <a:round/>
            <a:headEnd/>
            <a:tailEnd/>
          </a:ln>
        </p:spPr>
        <p:txBody>
          <a:bodyPr/>
          <a:lstStyle/>
          <a:p>
            <a:endParaRPr lang="en-US"/>
          </a:p>
        </p:txBody>
      </p:sp>
      <p:sp>
        <p:nvSpPr>
          <p:cNvPr id="13320" name="Line 6"/>
          <p:cNvSpPr>
            <a:spLocks noChangeShapeType="1"/>
          </p:cNvSpPr>
          <p:nvPr/>
        </p:nvSpPr>
        <p:spPr bwMode="auto">
          <a:xfrm flipH="1">
            <a:off x="5562601" y="2762251"/>
            <a:ext cx="750431" cy="341105"/>
          </a:xfrm>
          <a:prstGeom prst="line">
            <a:avLst/>
          </a:prstGeom>
          <a:noFill/>
          <a:ln w="9525">
            <a:solidFill>
              <a:schemeClr val="tx1"/>
            </a:solidFill>
            <a:round/>
            <a:headEnd/>
            <a:tailEnd type="triangle" w="med" len="med"/>
          </a:ln>
        </p:spPr>
        <p:txBody>
          <a:bodyPr/>
          <a:lstStyle/>
          <a:p>
            <a:endParaRPr lang="en-US"/>
          </a:p>
        </p:txBody>
      </p:sp>
      <p:graphicFrame>
        <p:nvGraphicFramePr>
          <p:cNvPr id="13314" name="Object 7"/>
          <p:cNvGraphicFramePr>
            <a:graphicFrameLocks noChangeAspect="1"/>
          </p:cNvGraphicFramePr>
          <p:nvPr>
            <p:extLst>
              <p:ext uri="{D42A27DB-BD31-4B8C-83A1-F6EECF244321}">
                <p14:modId xmlns:p14="http://schemas.microsoft.com/office/powerpoint/2010/main" val="28645667"/>
              </p:ext>
            </p:extLst>
          </p:nvPr>
        </p:nvGraphicFramePr>
        <p:xfrm>
          <a:off x="6477001" y="2349501"/>
          <a:ext cx="795911" cy="710635"/>
        </p:xfrm>
        <a:graphic>
          <a:graphicData uri="http://schemas.openxmlformats.org/presentationml/2006/ole">
            <mc:AlternateContent xmlns:mc="http://schemas.openxmlformats.org/markup-compatibility/2006">
              <mc:Choice xmlns:v="urn:schemas-microsoft-com:vml" Requires="v">
                <p:oleObj name="Equation" r:id="rId4" imgW="469800" imgH="419040" progId="Equation.3">
                  <p:embed/>
                </p:oleObj>
              </mc:Choice>
              <mc:Fallback>
                <p:oleObj name="Equation" r:id="rId4" imgW="469800" imgH="419040" progId="Equation.3">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1" y="2349501"/>
                        <a:ext cx="795911" cy="710635"/>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3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436">
                                            <p:txEl>
                                              <p:pRg st="9" end="9"/>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43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uiExpand="1" build="p"/>
      <p:bldP spid="133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dirty="0"/>
              <a:t>Scale selection</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7B2F18A5-0FF7-2C46-AEE8-5201C4D76AF0}"/>
                  </a:ext>
                </a:extLst>
              </p:cNvPr>
              <p:cNvSpPr>
                <a:spLocks noGrp="1"/>
              </p:cNvSpPr>
              <p:nvPr>
                <p:ph idx="1"/>
              </p:nvPr>
            </p:nvSpPr>
            <p:spPr/>
            <p:txBody>
              <a:bodyPr/>
              <a:lstStyle/>
              <a:p>
                <a:pPr marL="457200" indent="-457200">
                  <a:buFont typeface="Arial" panose="020B0604020202020204" pitchFamily="34" charset="0"/>
                  <a:buChar char="•"/>
                </a:pPr>
                <a:r>
                  <a:rPr lang="en-US" dirty="0"/>
                  <a:t>We can find the </a:t>
                </a:r>
                <a:r>
                  <a:rPr lang="en-US" i="1" dirty="0"/>
                  <a:t>characteristic scale </a:t>
                </a:r>
                <a:r>
                  <a:rPr lang="en-US" dirty="0"/>
                  <a:t>of the blob by convolving it with </a:t>
                </a:r>
                <a:r>
                  <a:rPr lang="en-US" i="1" dirty="0"/>
                  <a:t>scale-normalized</a:t>
                </a:r>
                <a:r>
                  <a:rPr lang="en-US" dirty="0"/>
                  <a:t> Laplacians at several scales (</a:t>
                </a:r>
                <a14:m>
                  <m:oMath xmlns:m="http://schemas.openxmlformats.org/officeDocument/2006/math">
                    <m:r>
                      <a:rPr lang="en-US" i="1" smtClean="0">
                        <a:solidFill>
                          <a:srgbClr val="7030A0"/>
                        </a:solidFill>
                        <a:latin typeface="Cambria Math" panose="02040503050406030204" pitchFamily="18" charset="0"/>
                        <a:ea typeface="Cambria Math" panose="02040503050406030204" pitchFamily="18" charset="0"/>
                      </a:rPr>
                      <m:t>𝜎</m:t>
                    </m:r>
                  </m:oMath>
                </a14:m>
                <a:r>
                  <a:rPr lang="en-US" dirty="0"/>
                  <a:t>) and looking for the maximum response</a:t>
                </a:r>
              </a:p>
              <a:p>
                <a:endParaRPr lang="en-US" dirty="0"/>
              </a:p>
            </p:txBody>
          </p:sp>
        </mc:Choice>
        <mc:Fallback xmlns="">
          <p:sp>
            <p:nvSpPr>
              <p:cNvPr id="4" name="Content Placeholder 3">
                <a:extLst>
                  <a:ext uri="{FF2B5EF4-FFF2-40B4-BE49-F238E27FC236}">
                    <a16:creationId xmlns:a16="http://schemas.microsoft.com/office/drawing/2014/main" id="{7B2F18A5-0FF7-2C46-AEE8-5201C4D76AF0}"/>
                  </a:ext>
                </a:extLst>
              </p:cNvPr>
              <p:cNvSpPr>
                <a:spLocks noGrp="1" noRot="1" noChangeAspect="1" noMove="1" noResize="1" noEditPoints="1" noAdjustHandles="1" noChangeArrowheads="1" noChangeShapeType="1" noTextEdit="1"/>
              </p:cNvSpPr>
              <p:nvPr>
                <p:ph idx="1"/>
              </p:nvPr>
            </p:nvSpPr>
            <p:spPr>
              <a:blipFill>
                <a:blip r:embed="rId3"/>
                <a:stretch>
                  <a:fillRect l="-1103" t="-1449" r="-1103"/>
                </a:stretch>
              </a:blipFill>
            </p:spPr>
            <p:txBody>
              <a:bodyPr/>
              <a:lstStyle/>
              <a:p>
                <a:r>
                  <a:rPr lang="en-US">
                    <a:noFill/>
                  </a:rPr>
                  <a:t> </a:t>
                </a:r>
              </a:p>
            </p:txBody>
          </p:sp>
        </mc:Fallback>
      </mc:AlternateContent>
      <p:sp>
        <p:nvSpPr>
          <p:cNvPr id="51203" name="Text Box 5"/>
          <p:cNvSpPr txBox="1">
            <a:spLocks noChangeArrowheads="1"/>
          </p:cNvSpPr>
          <p:nvPr/>
        </p:nvSpPr>
        <p:spPr bwMode="auto">
          <a:xfrm>
            <a:off x="5470525" y="873126"/>
            <a:ext cx="184150" cy="519113"/>
          </a:xfrm>
          <a:prstGeom prst="rect">
            <a:avLst/>
          </a:prstGeom>
          <a:noFill/>
          <a:ln w="9525">
            <a:noFill/>
            <a:miter lim="800000"/>
            <a:headEnd/>
            <a:tailEnd/>
          </a:ln>
        </p:spPr>
        <p:txBody>
          <a:bodyPr wrap="none">
            <a:spAutoFit/>
          </a:bodyPr>
          <a:lstStyle/>
          <a:p>
            <a:endParaRPr lang="en-US"/>
          </a:p>
        </p:txBody>
      </p:sp>
      <p:sp>
        <p:nvSpPr>
          <p:cNvPr id="51208" name="Rectangle 10"/>
          <p:cNvSpPr>
            <a:spLocks noChangeArrowheads="1"/>
          </p:cNvSpPr>
          <p:nvPr/>
        </p:nvSpPr>
        <p:spPr bwMode="auto">
          <a:xfrm>
            <a:off x="2228849" y="2595562"/>
            <a:ext cx="685800" cy="304800"/>
          </a:xfrm>
          <a:prstGeom prst="rect">
            <a:avLst/>
          </a:prstGeom>
          <a:solidFill>
            <a:schemeClr val="bg1"/>
          </a:solidFill>
          <a:ln w="9525">
            <a:noFill/>
            <a:miter lim="800000"/>
            <a:headEnd/>
            <a:tailEnd/>
          </a:ln>
        </p:spPr>
        <p:txBody>
          <a:bodyPr wrap="none" anchor="ctr"/>
          <a:lstStyle/>
          <a:p>
            <a:endParaRPr lang="en-US"/>
          </a:p>
        </p:txBody>
      </p:sp>
      <p:pic>
        <p:nvPicPr>
          <p:cNvPr id="6" name="Picture 5">
            <a:extLst>
              <a:ext uri="{FF2B5EF4-FFF2-40B4-BE49-F238E27FC236}">
                <a16:creationId xmlns:a16="http://schemas.microsoft.com/office/drawing/2014/main" id="{0C52F536-3B8D-A142-A1DF-6CB001CD16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3126749"/>
            <a:ext cx="9296400" cy="2127078"/>
          </a:xfrm>
          <a:prstGeom prst="rect">
            <a:avLst/>
          </a:prstGeom>
        </p:spPr>
      </p:pic>
      <p:grpSp>
        <p:nvGrpSpPr>
          <p:cNvPr id="3" name="Group 14"/>
          <p:cNvGrpSpPr>
            <a:grpSpLocks/>
          </p:cNvGrpSpPr>
          <p:nvPr/>
        </p:nvGrpSpPr>
        <p:grpSpPr bwMode="auto">
          <a:xfrm>
            <a:off x="7848600" y="5212900"/>
            <a:ext cx="1250950" cy="757238"/>
            <a:chOff x="3842" y="3744"/>
            <a:chExt cx="788" cy="477"/>
          </a:xfrm>
        </p:grpSpPr>
        <p:sp>
          <p:nvSpPr>
            <p:cNvPr id="51210" name="Text Box 11"/>
            <p:cNvSpPr txBox="1">
              <a:spLocks noChangeArrowheads="1"/>
            </p:cNvSpPr>
            <p:nvPr/>
          </p:nvSpPr>
          <p:spPr bwMode="auto">
            <a:xfrm>
              <a:off x="3842" y="3990"/>
              <a:ext cx="788" cy="231"/>
            </a:xfrm>
            <a:prstGeom prst="rect">
              <a:avLst/>
            </a:prstGeom>
            <a:noFill/>
            <a:ln w="9525">
              <a:noFill/>
              <a:miter lim="800000"/>
              <a:headEnd/>
              <a:tailEnd/>
            </a:ln>
          </p:spPr>
          <p:txBody>
            <a:bodyPr wrap="none">
              <a:spAutoFit/>
            </a:bodyPr>
            <a:lstStyle/>
            <a:p>
              <a:r>
                <a:rPr lang="en-US" sz="1800" b="1">
                  <a:solidFill>
                    <a:srgbClr val="FF0000"/>
                  </a:solidFill>
                </a:rPr>
                <a:t>maximum</a:t>
              </a:r>
            </a:p>
          </p:txBody>
        </p:sp>
        <p:sp>
          <p:nvSpPr>
            <p:cNvPr id="51211" name="Line 13"/>
            <p:cNvSpPr>
              <a:spLocks noChangeShapeType="1"/>
            </p:cNvSpPr>
            <p:nvPr/>
          </p:nvSpPr>
          <p:spPr bwMode="auto">
            <a:xfrm flipV="1">
              <a:off x="4272" y="3744"/>
              <a:ext cx="0" cy="288"/>
            </a:xfrm>
            <a:prstGeom prst="line">
              <a:avLst/>
            </a:prstGeom>
            <a:noFill/>
            <a:ln w="25400">
              <a:solidFill>
                <a:srgbClr val="FF0000"/>
              </a:solidFill>
              <a:round/>
              <a:headEnd/>
              <a:tailEnd type="triangle" w="med" len="med"/>
            </a:ln>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024D-1172-5144-B10C-C3A8F6750860}"/>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834E0A25-DC0D-5D4C-AD84-E01BBCB4C030}"/>
              </a:ext>
            </a:extLst>
          </p:cNvPr>
          <p:cNvSpPr>
            <a:spLocks noGrp="1"/>
          </p:cNvSpPr>
          <p:nvPr>
            <p:ph idx="1"/>
          </p:nvPr>
        </p:nvSpPr>
        <p:spPr/>
        <p:txBody>
          <a:bodyPr/>
          <a:lstStyle/>
          <a:p>
            <a:pPr marL="457200" indent="-457200">
              <a:buFont typeface="Arial" panose="020B0604020202020204" pitchFamily="34" charset="0"/>
              <a:buChar char="•"/>
            </a:pPr>
            <a:r>
              <a:rPr lang="en-US" dirty="0">
                <a:solidFill>
                  <a:schemeClr val="bg1">
                    <a:lumMod val="50000"/>
                  </a:schemeClr>
                </a:solidFill>
              </a:rPr>
              <a:t>Multiscale blob detection: Key idea</a:t>
            </a:r>
          </a:p>
          <a:p>
            <a:pPr marL="457200" indent="-457200">
              <a:buFont typeface="Arial" panose="020B0604020202020204" pitchFamily="34" charset="0"/>
              <a:buChar char="•"/>
            </a:pPr>
            <a:r>
              <a:rPr lang="en-US" dirty="0">
                <a:solidFill>
                  <a:schemeClr val="bg1">
                    <a:lumMod val="50000"/>
                  </a:schemeClr>
                </a:solidFill>
              </a:rPr>
              <a:t>Laplacian of Gaussian filter</a:t>
            </a:r>
          </a:p>
          <a:p>
            <a:pPr marL="457200" indent="-457200">
              <a:buFont typeface="Arial" panose="020B0604020202020204" pitchFamily="34" charset="0"/>
              <a:buChar char="•"/>
            </a:pPr>
            <a:r>
              <a:rPr lang="en-US" dirty="0"/>
              <a:t>Multiscale blob detection algorithm</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255674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dirty="0"/>
              <a:t>Review: 2D multiscale blob detection</a:t>
            </a:r>
          </a:p>
        </p:txBody>
      </p:sp>
      <mc:AlternateContent xmlns:mc="http://schemas.openxmlformats.org/markup-compatibility/2006" xmlns:a14="http://schemas.microsoft.com/office/drawing/2010/main">
        <mc:Choice Requires="a14">
          <p:sp>
            <p:nvSpPr>
              <p:cNvPr id="55299" name="Rectangle 3"/>
              <p:cNvSpPr>
                <a:spLocks noGrp="1" noChangeArrowheads="1"/>
              </p:cNvSpPr>
              <p:nvPr>
                <p:ph type="body" idx="1"/>
              </p:nvPr>
            </p:nvSpPr>
            <p:spPr/>
            <p:txBody>
              <a:bodyPr/>
              <a:lstStyle/>
              <a:p>
                <a:pPr marL="533400" indent="-533400">
                  <a:buFontTx/>
                  <a:buAutoNum type="arabicPeriod"/>
                </a:pPr>
                <a:r>
                  <a:rPr lang="en-US" dirty="0"/>
                  <a:t>Convolve image with </a:t>
                </a:r>
                <a:r>
                  <a:rPr lang="en-US" i="1" dirty="0"/>
                  <a:t>scale-normalized</a:t>
                </a:r>
                <a:r>
                  <a:rPr lang="en-US" dirty="0"/>
                  <a:t> </a:t>
                </a:r>
                <a:r>
                  <a:rPr lang="en-US" i="1" dirty="0"/>
                  <a:t>Laplacian of Gaussian</a:t>
                </a:r>
                <a:r>
                  <a:rPr lang="en-US" dirty="0"/>
                  <a:t> at several scales (values of </a:t>
                </a:r>
                <a14:m>
                  <m:oMath xmlns:m="http://schemas.openxmlformats.org/officeDocument/2006/math">
                    <m:r>
                      <a:rPr lang="en-US" i="1" smtClean="0">
                        <a:solidFill>
                          <a:srgbClr val="7030A0"/>
                        </a:solidFill>
                        <a:latin typeface="Cambria Math" panose="02040503050406030204" pitchFamily="18" charset="0"/>
                        <a:ea typeface="Cambria Math" panose="02040503050406030204" pitchFamily="18" charset="0"/>
                      </a:rPr>
                      <m:t>𝜎</m:t>
                    </m:r>
                  </m:oMath>
                </a14:m>
                <a:r>
                  <a:rPr lang="en-US" dirty="0"/>
                  <a:t>)</a:t>
                </a:r>
              </a:p>
            </p:txBody>
          </p:sp>
        </mc:Choice>
        <mc:Fallback xmlns="">
          <p:sp>
            <p:nvSpPr>
              <p:cNvPr id="55299" name="Rectangle 3"/>
              <p:cNvSpPr>
                <a:spLocks noGrp="1" noRot="1" noChangeAspect="1" noMove="1" noResize="1" noEditPoints="1" noAdjustHandles="1" noChangeArrowheads="1" noChangeShapeType="1" noTextEdit="1"/>
              </p:cNvSpPr>
              <p:nvPr>
                <p:ph type="body" idx="1"/>
              </p:nvPr>
            </p:nvSpPr>
            <p:spPr>
              <a:blipFill>
                <a:blip r:embed="rId3"/>
                <a:stretch>
                  <a:fillRect l="-1103" t="-1449"/>
                </a:stretch>
              </a:blipFill>
            </p:spPr>
            <p:txBody>
              <a:bodyPr/>
              <a:lstStyle/>
              <a:p>
                <a:r>
                  <a:rPr lang="en-US">
                    <a:noFill/>
                  </a:rPr>
                  <a:t> </a:t>
                </a:r>
              </a:p>
            </p:txBody>
          </p:sp>
        </mc:Fallback>
      </mc:AlternateContent>
      <p:pic>
        <p:nvPicPr>
          <p:cNvPr id="7" name="Picture 5" descr="log_color">
            <a:extLst>
              <a:ext uri="{FF2B5EF4-FFF2-40B4-BE49-F238E27FC236}">
                <a16:creationId xmlns:a16="http://schemas.microsoft.com/office/drawing/2014/main" id="{CB9BCC4E-9F5F-924D-839C-6CE933EC7537}"/>
              </a:ext>
            </a:extLst>
          </p:cNvPr>
          <p:cNvPicPr>
            <a:picLocks noChangeAspect="1" noChangeArrowheads="1"/>
          </p:cNvPicPr>
          <p:nvPr/>
        </p:nvPicPr>
        <p:blipFill>
          <a:blip r:embed="rId4" cstate="print"/>
          <a:srcRect/>
          <a:stretch>
            <a:fillRect/>
          </a:stretch>
        </p:blipFill>
        <p:spPr bwMode="auto">
          <a:xfrm>
            <a:off x="2667000" y="2058779"/>
            <a:ext cx="4114800" cy="3086100"/>
          </a:xfrm>
          <a:prstGeom prst="rect">
            <a:avLst/>
          </a:prstGeom>
          <a:noFill/>
          <a:ln w="9525">
            <a:noFill/>
            <a:miter lim="800000"/>
            <a:headEnd/>
            <a:tailEnd/>
          </a:ln>
        </p:spPr>
      </p:pic>
      <p:pic>
        <p:nvPicPr>
          <p:cNvPr id="8" name="Picture 6" descr="log">
            <a:extLst>
              <a:ext uri="{FF2B5EF4-FFF2-40B4-BE49-F238E27FC236}">
                <a16:creationId xmlns:a16="http://schemas.microsoft.com/office/drawing/2014/main" id="{299BF23C-9843-7140-8962-3877DC602CCA}"/>
              </a:ext>
            </a:extLst>
          </p:cNvPr>
          <p:cNvPicPr>
            <a:picLocks noChangeAspect="1" noChangeArrowheads="1"/>
          </p:cNvPicPr>
          <p:nvPr/>
        </p:nvPicPr>
        <p:blipFill>
          <a:blip r:embed="rId5" cstate="print"/>
          <a:srcRect/>
          <a:stretch>
            <a:fillRect/>
          </a:stretch>
        </p:blipFill>
        <p:spPr bwMode="auto">
          <a:xfrm>
            <a:off x="7543800" y="2523917"/>
            <a:ext cx="2057400" cy="2057400"/>
          </a:xfrm>
          <a:prstGeom prst="rect">
            <a:avLst/>
          </a:prstGeom>
          <a:noFill/>
          <a:ln w="9525">
            <a:noFill/>
            <a:miter lim="800000"/>
            <a:headEnd/>
            <a:tailEnd/>
          </a:ln>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BB4C3EF-E1B8-6445-9E4D-D303C1919246}"/>
                  </a:ext>
                </a:extLst>
              </p:cNvPr>
              <p:cNvSpPr txBox="1"/>
              <p:nvPr/>
            </p:nvSpPr>
            <p:spPr>
              <a:xfrm>
                <a:off x="3653485" y="5144879"/>
                <a:ext cx="5693866" cy="12559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3600" i="1" smtClean="0">
                              <a:solidFill>
                                <a:srgbClr val="7030A0"/>
                              </a:solidFill>
                              <a:latin typeface="Cambria Math" panose="02040503050406030204" pitchFamily="18" charset="0"/>
                            </a:rPr>
                          </m:ctrlPr>
                        </m:sSubSupPr>
                        <m:e>
                          <m:r>
                            <m:rPr>
                              <m:sty m:val="p"/>
                            </m:rPr>
                            <a:rPr lang="en-US" sz="3600">
                              <a:solidFill>
                                <a:srgbClr val="7030A0"/>
                              </a:solidFill>
                              <a:latin typeface="Cambria Math" panose="02040503050406030204" pitchFamily="18" charset="0"/>
                            </a:rPr>
                            <m:t>∇</m:t>
                          </m:r>
                        </m:e>
                        <m:sub>
                          <m:r>
                            <m:rPr>
                              <m:sty m:val="p"/>
                            </m:rPr>
                            <a:rPr lang="en-US" sz="3600" i="0">
                              <a:solidFill>
                                <a:srgbClr val="7030A0"/>
                              </a:solidFill>
                              <a:latin typeface="Cambria Math" panose="02040503050406030204" pitchFamily="18" charset="0"/>
                            </a:rPr>
                            <m:t>norm</m:t>
                          </m:r>
                        </m:sub>
                        <m:sup>
                          <m:r>
                            <a:rPr lang="en-US" sz="3600" i="1">
                              <a:solidFill>
                                <a:srgbClr val="7030A0"/>
                              </a:solidFill>
                              <a:latin typeface="Cambria Math" panose="02040503050406030204" pitchFamily="18" charset="0"/>
                            </a:rPr>
                            <m:t>2</m:t>
                          </m:r>
                        </m:sup>
                      </m:sSubSup>
                      <m:r>
                        <a:rPr lang="en-US" sz="3600" i="1">
                          <a:solidFill>
                            <a:srgbClr val="7030A0"/>
                          </a:solidFill>
                          <a:latin typeface="Cambria Math" panose="02040503050406030204" pitchFamily="18" charset="0"/>
                        </a:rPr>
                        <m:t>=</m:t>
                      </m:r>
                      <m:sSup>
                        <m:sSupPr>
                          <m:ctrlPr>
                            <a:rPr lang="en-US" sz="3600" i="1" smtClean="0">
                              <a:solidFill>
                                <a:srgbClr val="7030A0"/>
                              </a:solidFill>
                              <a:latin typeface="Cambria Math" panose="02040503050406030204" pitchFamily="18" charset="0"/>
                            </a:rPr>
                          </m:ctrlPr>
                        </m:sSupPr>
                        <m:e>
                          <m:r>
                            <a:rPr lang="en-US" sz="3600" i="1">
                              <a:solidFill>
                                <a:srgbClr val="7030A0"/>
                              </a:solidFill>
                              <a:latin typeface="Cambria Math" panose="02040503050406030204" pitchFamily="18" charset="0"/>
                            </a:rPr>
                            <m:t>𝜎</m:t>
                          </m:r>
                        </m:e>
                        <m:sup>
                          <m:r>
                            <a:rPr lang="en-US" sz="3600" i="1">
                              <a:solidFill>
                                <a:srgbClr val="7030A0"/>
                              </a:solidFill>
                              <a:latin typeface="Cambria Math" panose="02040503050406030204" pitchFamily="18" charset="0"/>
                            </a:rPr>
                            <m:t>2</m:t>
                          </m:r>
                        </m:sup>
                      </m:sSup>
                      <m:d>
                        <m:dPr>
                          <m:ctrlPr>
                            <a:rPr lang="en-US" sz="3600" i="1">
                              <a:solidFill>
                                <a:srgbClr val="7030A0"/>
                              </a:solidFill>
                              <a:latin typeface="Cambria Math" panose="02040503050406030204" pitchFamily="18" charset="0"/>
                            </a:rPr>
                          </m:ctrlPr>
                        </m:dPr>
                        <m:e>
                          <m:f>
                            <m:fPr>
                              <m:ctrlPr>
                                <a:rPr lang="en-US" sz="3600" i="1">
                                  <a:solidFill>
                                    <a:srgbClr val="7030A0"/>
                                  </a:solidFill>
                                  <a:latin typeface="Cambria Math" panose="02040503050406030204" pitchFamily="18" charset="0"/>
                                </a:rPr>
                              </m:ctrlPr>
                            </m:fPr>
                            <m:num>
                              <m:sSup>
                                <m:sSupPr>
                                  <m:ctrlPr>
                                    <a:rPr lang="en-US" sz="3600" i="1">
                                      <a:solidFill>
                                        <a:srgbClr val="7030A0"/>
                                      </a:solidFill>
                                      <a:latin typeface="Cambria Math" panose="02040503050406030204" pitchFamily="18" charset="0"/>
                                    </a:rPr>
                                  </m:ctrlPr>
                                </m:sSupPr>
                                <m:e>
                                  <m:r>
                                    <a:rPr lang="en-US" sz="3600" i="1">
                                      <a:solidFill>
                                        <a:srgbClr val="7030A0"/>
                                      </a:solidFill>
                                      <a:latin typeface="Cambria Math" panose="02040503050406030204" pitchFamily="18" charset="0"/>
                                    </a:rPr>
                                    <m:t>𝜕</m:t>
                                  </m:r>
                                </m:e>
                                <m:sup>
                                  <m:r>
                                    <a:rPr lang="en-US" sz="3600" i="1">
                                      <a:solidFill>
                                        <a:srgbClr val="7030A0"/>
                                      </a:solidFill>
                                      <a:latin typeface="Cambria Math" panose="02040503050406030204" pitchFamily="18" charset="0"/>
                                    </a:rPr>
                                    <m:t>2</m:t>
                                  </m:r>
                                </m:sup>
                              </m:sSup>
                            </m:num>
                            <m:den>
                              <m:r>
                                <a:rPr lang="en-US" sz="3600" i="1">
                                  <a:solidFill>
                                    <a:srgbClr val="7030A0"/>
                                  </a:solidFill>
                                  <a:latin typeface="Cambria Math" panose="02040503050406030204" pitchFamily="18" charset="0"/>
                                </a:rPr>
                                <m:t>𝜕</m:t>
                              </m:r>
                              <m:sSup>
                                <m:sSupPr>
                                  <m:ctrlPr>
                                    <a:rPr lang="en-US" sz="3600" i="1">
                                      <a:solidFill>
                                        <a:srgbClr val="7030A0"/>
                                      </a:solidFill>
                                      <a:latin typeface="Cambria Math" panose="02040503050406030204" pitchFamily="18" charset="0"/>
                                    </a:rPr>
                                  </m:ctrlPr>
                                </m:sSupPr>
                                <m:e>
                                  <m:r>
                                    <a:rPr lang="en-US" sz="3600" i="1">
                                      <a:solidFill>
                                        <a:srgbClr val="7030A0"/>
                                      </a:solidFill>
                                      <a:latin typeface="Cambria Math" panose="02040503050406030204" pitchFamily="18" charset="0"/>
                                    </a:rPr>
                                    <m:t>𝑥</m:t>
                                  </m:r>
                                </m:e>
                                <m:sup>
                                  <m:r>
                                    <a:rPr lang="en-US" sz="3600" i="1">
                                      <a:solidFill>
                                        <a:srgbClr val="7030A0"/>
                                      </a:solidFill>
                                      <a:latin typeface="Cambria Math" panose="02040503050406030204" pitchFamily="18" charset="0"/>
                                    </a:rPr>
                                    <m:t>2</m:t>
                                  </m:r>
                                </m:sup>
                              </m:sSup>
                            </m:den>
                          </m:f>
                          <m:r>
                            <a:rPr lang="en-US" sz="3600" i="1">
                              <a:solidFill>
                                <a:srgbClr val="7030A0"/>
                              </a:solidFill>
                              <a:latin typeface="Cambria Math" panose="02040503050406030204" pitchFamily="18" charset="0"/>
                            </a:rPr>
                            <m:t>𝑔</m:t>
                          </m:r>
                          <m:r>
                            <a:rPr lang="en-US" sz="3600" i="1">
                              <a:solidFill>
                                <a:srgbClr val="7030A0"/>
                              </a:solidFill>
                              <a:latin typeface="Cambria Math" panose="02040503050406030204" pitchFamily="18" charset="0"/>
                            </a:rPr>
                            <m:t>+</m:t>
                          </m:r>
                          <m:f>
                            <m:fPr>
                              <m:ctrlPr>
                                <a:rPr lang="en-US" sz="3600" i="1">
                                  <a:solidFill>
                                    <a:srgbClr val="7030A0"/>
                                  </a:solidFill>
                                  <a:latin typeface="Cambria Math" panose="02040503050406030204" pitchFamily="18" charset="0"/>
                                </a:rPr>
                              </m:ctrlPr>
                            </m:fPr>
                            <m:num>
                              <m:sSup>
                                <m:sSupPr>
                                  <m:ctrlPr>
                                    <a:rPr lang="en-US" sz="3600" i="1">
                                      <a:solidFill>
                                        <a:srgbClr val="7030A0"/>
                                      </a:solidFill>
                                      <a:latin typeface="Cambria Math" panose="02040503050406030204" pitchFamily="18" charset="0"/>
                                    </a:rPr>
                                  </m:ctrlPr>
                                </m:sSupPr>
                                <m:e>
                                  <m:r>
                                    <a:rPr lang="en-US" sz="3600" i="1">
                                      <a:solidFill>
                                        <a:srgbClr val="7030A0"/>
                                      </a:solidFill>
                                      <a:latin typeface="Cambria Math" panose="02040503050406030204" pitchFamily="18" charset="0"/>
                                    </a:rPr>
                                    <m:t>𝜕</m:t>
                                  </m:r>
                                </m:e>
                                <m:sup>
                                  <m:r>
                                    <a:rPr lang="en-US" sz="3600" i="1">
                                      <a:solidFill>
                                        <a:srgbClr val="7030A0"/>
                                      </a:solidFill>
                                      <a:latin typeface="Cambria Math" panose="02040503050406030204" pitchFamily="18" charset="0"/>
                                    </a:rPr>
                                    <m:t>2</m:t>
                                  </m:r>
                                </m:sup>
                              </m:sSup>
                            </m:num>
                            <m:den>
                              <m:sSup>
                                <m:sSupPr>
                                  <m:ctrlPr>
                                    <a:rPr lang="en-US" sz="3600" i="1">
                                      <a:solidFill>
                                        <a:srgbClr val="7030A0"/>
                                      </a:solidFill>
                                      <a:latin typeface="Cambria Math" panose="02040503050406030204" pitchFamily="18" charset="0"/>
                                    </a:rPr>
                                  </m:ctrlPr>
                                </m:sSupPr>
                                <m:e>
                                  <m:r>
                                    <a:rPr lang="en-US" sz="3600" i="1">
                                      <a:solidFill>
                                        <a:srgbClr val="7030A0"/>
                                      </a:solidFill>
                                      <a:latin typeface="Cambria Math" panose="02040503050406030204" pitchFamily="18" charset="0"/>
                                    </a:rPr>
                                    <m:t>𝜕</m:t>
                                  </m:r>
                                </m:e>
                                <m:sup>
                                  <m:r>
                                    <a:rPr lang="en-US" sz="3600" i="1">
                                      <a:solidFill>
                                        <a:srgbClr val="7030A0"/>
                                      </a:solidFill>
                                      <a:latin typeface="Cambria Math" panose="02040503050406030204" pitchFamily="18" charset="0"/>
                                    </a:rPr>
                                    <m:t>2</m:t>
                                  </m:r>
                                </m:sup>
                              </m:sSup>
                              <m:r>
                                <a:rPr lang="en-US" sz="3600" i="1">
                                  <a:solidFill>
                                    <a:srgbClr val="7030A0"/>
                                  </a:solidFill>
                                  <a:latin typeface="Cambria Math" panose="02040503050406030204" pitchFamily="18" charset="0"/>
                                </a:rPr>
                                <m:t>𝑦</m:t>
                              </m:r>
                            </m:den>
                          </m:f>
                          <m:r>
                            <a:rPr lang="en-US" sz="3600" i="1">
                              <a:solidFill>
                                <a:srgbClr val="7030A0"/>
                              </a:solidFill>
                              <a:latin typeface="Cambria Math" panose="02040503050406030204" pitchFamily="18" charset="0"/>
                            </a:rPr>
                            <m:t>𝑔</m:t>
                          </m:r>
                        </m:e>
                      </m:d>
                    </m:oMath>
                  </m:oMathPara>
                </a14:m>
                <a:endParaRPr lang="en-US" sz="3600" dirty="0">
                  <a:solidFill>
                    <a:srgbClr val="7030A0"/>
                  </a:solidFill>
                </a:endParaRPr>
              </a:p>
            </p:txBody>
          </p:sp>
        </mc:Choice>
        <mc:Fallback xmlns="">
          <p:sp>
            <p:nvSpPr>
              <p:cNvPr id="9" name="TextBox 8">
                <a:extLst>
                  <a:ext uri="{FF2B5EF4-FFF2-40B4-BE49-F238E27FC236}">
                    <a16:creationId xmlns:a16="http://schemas.microsoft.com/office/drawing/2014/main" id="{5BB4C3EF-E1B8-6445-9E4D-D303C1919246}"/>
                  </a:ext>
                </a:extLst>
              </p:cNvPr>
              <p:cNvSpPr txBox="1">
                <a:spLocks noRot="1" noChangeAspect="1" noMove="1" noResize="1" noEditPoints="1" noAdjustHandles="1" noChangeArrowheads="1" noChangeShapeType="1" noTextEdit="1"/>
              </p:cNvSpPr>
              <p:nvPr/>
            </p:nvSpPr>
            <p:spPr>
              <a:xfrm>
                <a:off x="3653485" y="5144879"/>
                <a:ext cx="5693866" cy="1255921"/>
              </a:xfrm>
              <a:prstGeom prst="rect">
                <a:avLst/>
              </a:prstGeom>
              <a:blipFill>
                <a:blip r:embed="rId6"/>
                <a:stretch>
                  <a:fillRect l="-1339" b="-8000"/>
                </a:stretch>
              </a:blipFill>
            </p:spPr>
            <p:txBody>
              <a:bodyPr/>
              <a:lstStyle/>
              <a:p>
                <a:r>
                  <a:rPr lang="en-US">
                    <a:noFill/>
                  </a:rPr>
                  <a:t> </a:t>
                </a:r>
              </a:p>
            </p:txBody>
          </p:sp>
        </mc:Fallback>
      </mc:AlternateContent>
    </p:spTree>
    <p:extLst>
      <p:ext uri="{BB962C8B-B14F-4D97-AF65-F5344CB8AC3E}">
        <p14:creationId xmlns:p14="http://schemas.microsoft.com/office/powerpoint/2010/main" val="2376881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dirty="0"/>
              <a:t>2D multiscale </a:t>
            </a:r>
            <a:r>
              <a:rPr lang="en-US"/>
              <a:t>blob detection</a:t>
            </a:r>
            <a:endParaRPr lang="en-US" dirty="0"/>
          </a:p>
        </p:txBody>
      </p:sp>
      <mc:AlternateContent xmlns:mc="http://schemas.openxmlformats.org/markup-compatibility/2006" xmlns:a14="http://schemas.microsoft.com/office/drawing/2010/main">
        <mc:Choice Requires="a14">
          <p:sp>
            <p:nvSpPr>
              <p:cNvPr id="55299" name="Rectangle 3"/>
              <p:cNvSpPr>
                <a:spLocks noGrp="1" noChangeArrowheads="1"/>
              </p:cNvSpPr>
              <p:nvPr>
                <p:ph type="body" idx="1"/>
              </p:nvPr>
            </p:nvSpPr>
            <p:spPr/>
            <p:txBody>
              <a:bodyPr/>
              <a:lstStyle/>
              <a:p>
                <a:pPr marL="533400" indent="-533400">
                  <a:buFontTx/>
                  <a:buAutoNum type="arabicPeriod"/>
                </a:pPr>
                <a:r>
                  <a:rPr lang="en-US" dirty="0"/>
                  <a:t>Convolve image with </a:t>
                </a:r>
                <a:r>
                  <a:rPr lang="en-US" i="1" dirty="0"/>
                  <a:t>scale-normalized</a:t>
                </a:r>
                <a:r>
                  <a:rPr lang="en-US" dirty="0"/>
                  <a:t> </a:t>
                </a:r>
                <a:r>
                  <a:rPr lang="en-US" i="1" dirty="0"/>
                  <a:t>Laplacian of Gaussian </a:t>
                </a:r>
                <a:r>
                  <a:rPr lang="en-US" dirty="0"/>
                  <a:t>at several scales (values of </a:t>
                </a:r>
                <a14:m>
                  <m:oMath xmlns:m="http://schemas.openxmlformats.org/officeDocument/2006/math">
                    <m:r>
                      <a:rPr lang="en-US" i="1" smtClean="0">
                        <a:solidFill>
                          <a:srgbClr val="7030A0"/>
                        </a:solidFill>
                        <a:latin typeface="Cambria Math" panose="02040503050406030204" pitchFamily="18" charset="0"/>
                        <a:ea typeface="Cambria Math" panose="02040503050406030204" pitchFamily="18" charset="0"/>
                      </a:rPr>
                      <m:t>𝜎</m:t>
                    </m:r>
                  </m:oMath>
                </a14:m>
                <a:r>
                  <a:rPr lang="en-US" dirty="0"/>
                  <a:t>)</a:t>
                </a:r>
              </a:p>
              <a:p>
                <a:pPr marL="533400" indent="-533400">
                  <a:buFontTx/>
                  <a:buAutoNum type="arabicPeriod"/>
                </a:pPr>
                <a:r>
                  <a:rPr lang="en-US" dirty="0"/>
                  <a:t>Find maxima of squared Laplacian response in space </a:t>
                </a:r>
                <a:r>
                  <a:rPr lang="en-US" i="1" dirty="0"/>
                  <a:t>and </a:t>
                </a:r>
                <a:r>
                  <a:rPr lang="en-US" dirty="0"/>
                  <a:t>across scales</a:t>
                </a:r>
              </a:p>
            </p:txBody>
          </p:sp>
        </mc:Choice>
        <mc:Fallback xmlns="">
          <p:sp>
            <p:nvSpPr>
              <p:cNvPr id="55299" name="Rectangle 3"/>
              <p:cNvSpPr>
                <a:spLocks noGrp="1" noRot="1" noChangeAspect="1" noMove="1" noResize="1" noEditPoints="1" noAdjustHandles="1" noChangeArrowheads="1" noChangeShapeType="1" noTextEdit="1"/>
              </p:cNvSpPr>
              <p:nvPr>
                <p:ph type="body" idx="1"/>
              </p:nvPr>
            </p:nvSpPr>
            <p:spPr>
              <a:blipFill>
                <a:blip r:embed="rId3"/>
                <a:stretch>
                  <a:fillRect l="-1103" t="-1449"/>
                </a:stretch>
              </a:blipFill>
            </p:spPr>
            <p:txBody>
              <a:bodyPr/>
              <a:lstStyle/>
              <a:p>
                <a:r>
                  <a:rPr lang="en-US">
                    <a:noFill/>
                  </a:rPr>
                  <a:t> </a:t>
                </a:r>
              </a:p>
            </p:txBody>
          </p:sp>
        </mc:Fallback>
      </mc:AlternateContent>
      <p:pic>
        <p:nvPicPr>
          <p:cNvPr id="55300" name="Picture 5"/>
          <p:cNvPicPr>
            <a:picLocks noChangeAspect="1" noChangeArrowheads="1"/>
          </p:cNvPicPr>
          <p:nvPr/>
        </p:nvPicPr>
        <p:blipFill>
          <a:blip r:embed="rId4" cstate="print"/>
          <a:srcRect/>
          <a:stretch>
            <a:fillRect/>
          </a:stretch>
        </p:blipFill>
        <p:spPr bwMode="auto">
          <a:xfrm>
            <a:off x="4800600" y="3105150"/>
            <a:ext cx="2857500" cy="2609850"/>
          </a:xfrm>
          <a:prstGeom prst="rect">
            <a:avLst/>
          </a:prstGeom>
          <a:noFill/>
          <a:ln w="9525">
            <a:noFill/>
            <a:miter lim="800000"/>
            <a:headEnd/>
            <a:tailEnd/>
          </a:ln>
        </p:spPr>
      </p:pic>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F6643B87-5D99-0B47-BECE-CD60B8646C0A}"/>
                  </a:ext>
                </a:extLst>
              </p:cNvPr>
              <p:cNvSpPr/>
              <p:nvPr/>
            </p:nvSpPr>
            <p:spPr>
              <a:xfrm>
                <a:off x="4297770" y="4019550"/>
                <a:ext cx="502830"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solidFill>
                            <a:srgbClr val="7030A0"/>
                          </a:solidFill>
                          <a:latin typeface="Cambria Math" panose="02040503050406030204" pitchFamily="18" charset="0"/>
                          <a:ea typeface="Cambria Math" panose="02040503050406030204" pitchFamily="18" charset="0"/>
                        </a:rPr>
                        <m:t>𝜎</m:t>
                      </m:r>
                    </m:oMath>
                  </m:oMathPara>
                </a14:m>
                <a:endParaRPr lang="en-US" dirty="0"/>
              </a:p>
            </p:txBody>
          </p:sp>
        </mc:Choice>
        <mc:Fallback xmlns="">
          <p:sp>
            <p:nvSpPr>
              <p:cNvPr id="2" name="Rectangle 1">
                <a:extLst>
                  <a:ext uri="{FF2B5EF4-FFF2-40B4-BE49-F238E27FC236}">
                    <a16:creationId xmlns:a16="http://schemas.microsoft.com/office/drawing/2014/main" id="{F6643B87-5D99-0B47-BECE-CD60B8646C0A}"/>
                  </a:ext>
                </a:extLst>
              </p:cNvPr>
              <p:cNvSpPr>
                <a:spLocks noRot="1" noChangeAspect="1" noMove="1" noResize="1" noEditPoints="1" noAdjustHandles="1" noChangeArrowheads="1" noChangeShapeType="1" noTextEdit="1"/>
              </p:cNvSpPr>
              <p:nvPr/>
            </p:nvSpPr>
            <p:spPr>
              <a:xfrm>
                <a:off x="4297770" y="4019550"/>
                <a:ext cx="502830" cy="523220"/>
              </a:xfrm>
              <a:prstGeom prst="rect">
                <a:avLst/>
              </a:prstGeom>
              <a:blipFill>
                <a:blip r:embed="rId5"/>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CAA5B4CD-13A7-F540-BA87-28F4194C646D}"/>
              </a:ext>
            </a:extLst>
          </p:cNvPr>
          <p:cNvSpPr txBox="1"/>
          <p:nvPr/>
        </p:nvSpPr>
        <p:spPr>
          <a:xfrm>
            <a:off x="8160930" y="4148465"/>
            <a:ext cx="2392001" cy="523220"/>
          </a:xfrm>
          <a:prstGeom prst="rect">
            <a:avLst/>
          </a:prstGeom>
          <a:noFill/>
        </p:spPr>
        <p:txBody>
          <a:bodyPr wrap="none" rtlCol="0">
            <a:spAutoFit/>
          </a:bodyPr>
          <a:lstStyle/>
          <a:p>
            <a:r>
              <a:rPr lang="en-US" dirty="0"/>
              <a:t>“Scale space”</a:t>
            </a:r>
          </a:p>
        </p:txBody>
      </p:sp>
    </p:spTree>
    <p:extLst>
      <p:ext uri="{BB962C8B-B14F-4D97-AF65-F5344CB8AC3E}">
        <p14:creationId xmlns:p14="http://schemas.microsoft.com/office/powerpoint/2010/main" val="58539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dirty="0"/>
              <a:t>2D multiscale blob detection: Example</a:t>
            </a:r>
          </a:p>
        </p:txBody>
      </p:sp>
      <p:pic>
        <p:nvPicPr>
          <p:cNvPr id="56323" name="Picture 4" descr="butterfly"/>
          <p:cNvPicPr>
            <a:picLocks noChangeAspect="1" noChangeArrowheads="1"/>
          </p:cNvPicPr>
          <p:nvPr/>
        </p:nvPicPr>
        <p:blipFill>
          <a:blip r:embed="rId3" cstate="print"/>
          <a:srcRect/>
          <a:stretch>
            <a:fillRect/>
          </a:stretch>
        </p:blipFill>
        <p:spPr bwMode="auto">
          <a:xfrm>
            <a:off x="3581400" y="1752600"/>
            <a:ext cx="5181600" cy="3741738"/>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dirty="0"/>
              <a:t>2D multiscale blob detection: Example</a:t>
            </a:r>
          </a:p>
        </p:txBody>
      </p:sp>
      <p:sp>
        <p:nvSpPr>
          <p:cNvPr id="57347" name="Rectangle 3"/>
          <p:cNvSpPr>
            <a:spLocks noGrp="1" noChangeArrowheads="1"/>
          </p:cNvSpPr>
          <p:nvPr>
            <p:ph type="body" idx="1"/>
          </p:nvPr>
        </p:nvSpPr>
        <p:spPr/>
        <p:txBody>
          <a:bodyPr/>
          <a:lstStyle/>
          <a:p>
            <a:endParaRPr lang="en-US"/>
          </a:p>
        </p:txBody>
      </p:sp>
      <p:pic>
        <p:nvPicPr>
          <p:cNvPr id="1262596" name="Picture 4" descr="pyramid_10"/>
          <p:cNvPicPr>
            <a:picLocks noChangeAspect="1" noChangeArrowheads="1"/>
          </p:cNvPicPr>
          <p:nvPr/>
        </p:nvPicPr>
        <p:blipFill>
          <a:blip r:embed="rId3" cstate="print"/>
          <a:srcRect/>
          <a:stretch>
            <a:fillRect/>
          </a:stretch>
        </p:blipFill>
        <p:spPr bwMode="auto">
          <a:xfrm>
            <a:off x="2738438" y="1214438"/>
            <a:ext cx="6864350" cy="5148262"/>
          </a:xfrm>
          <a:prstGeom prst="rect">
            <a:avLst/>
          </a:prstGeom>
          <a:noFill/>
          <a:ln w="9525">
            <a:noFill/>
            <a:miter lim="800000"/>
            <a:headEnd/>
            <a:tailEnd/>
          </a:ln>
        </p:spPr>
      </p:pic>
      <p:pic>
        <p:nvPicPr>
          <p:cNvPr id="1262597" name="Picture 5" descr="pyramid_1"/>
          <p:cNvPicPr>
            <a:picLocks noChangeAspect="1" noChangeArrowheads="1"/>
          </p:cNvPicPr>
          <p:nvPr/>
        </p:nvPicPr>
        <p:blipFill>
          <a:blip r:embed="rId4" cstate="print"/>
          <a:srcRect/>
          <a:stretch>
            <a:fillRect/>
          </a:stretch>
        </p:blipFill>
        <p:spPr bwMode="auto">
          <a:xfrm>
            <a:off x="2738438" y="1214438"/>
            <a:ext cx="6864350" cy="5148262"/>
          </a:xfrm>
          <a:prstGeom prst="rect">
            <a:avLst/>
          </a:prstGeom>
          <a:noFill/>
          <a:ln w="9525">
            <a:noFill/>
            <a:miter lim="800000"/>
            <a:headEnd/>
            <a:tailEnd/>
          </a:ln>
        </p:spPr>
      </p:pic>
      <p:pic>
        <p:nvPicPr>
          <p:cNvPr id="1262598" name="Picture 6" descr="pyramid_2"/>
          <p:cNvPicPr>
            <a:picLocks noChangeAspect="1" noChangeArrowheads="1"/>
          </p:cNvPicPr>
          <p:nvPr/>
        </p:nvPicPr>
        <p:blipFill>
          <a:blip r:embed="rId5" cstate="print"/>
          <a:srcRect/>
          <a:stretch>
            <a:fillRect/>
          </a:stretch>
        </p:blipFill>
        <p:spPr bwMode="auto">
          <a:xfrm>
            <a:off x="2738438" y="1214438"/>
            <a:ext cx="6864350" cy="5148262"/>
          </a:xfrm>
          <a:prstGeom prst="rect">
            <a:avLst/>
          </a:prstGeom>
          <a:noFill/>
          <a:ln w="9525">
            <a:noFill/>
            <a:miter lim="800000"/>
            <a:headEnd/>
            <a:tailEnd/>
          </a:ln>
        </p:spPr>
      </p:pic>
      <p:pic>
        <p:nvPicPr>
          <p:cNvPr id="1262599" name="Picture 7" descr="pyramid_3"/>
          <p:cNvPicPr>
            <a:picLocks noChangeAspect="1" noChangeArrowheads="1"/>
          </p:cNvPicPr>
          <p:nvPr/>
        </p:nvPicPr>
        <p:blipFill>
          <a:blip r:embed="rId6" cstate="print"/>
          <a:srcRect/>
          <a:stretch>
            <a:fillRect/>
          </a:stretch>
        </p:blipFill>
        <p:spPr bwMode="auto">
          <a:xfrm>
            <a:off x="2738438" y="1214438"/>
            <a:ext cx="6864350" cy="5148262"/>
          </a:xfrm>
          <a:prstGeom prst="rect">
            <a:avLst/>
          </a:prstGeom>
          <a:noFill/>
          <a:ln w="9525">
            <a:noFill/>
            <a:miter lim="800000"/>
            <a:headEnd/>
            <a:tailEnd/>
          </a:ln>
        </p:spPr>
      </p:pic>
      <p:pic>
        <p:nvPicPr>
          <p:cNvPr id="1262600" name="Picture 8" descr="pyramid_4"/>
          <p:cNvPicPr>
            <a:picLocks noChangeAspect="1" noChangeArrowheads="1"/>
          </p:cNvPicPr>
          <p:nvPr/>
        </p:nvPicPr>
        <p:blipFill>
          <a:blip r:embed="rId7" cstate="print"/>
          <a:srcRect/>
          <a:stretch>
            <a:fillRect/>
          </a:stretch>
        </p:blipFill>
        <p:spPr bwMode="auto">
          <a:xfrm>
            <a:off x="2738438" y="1214438"/>
            <a:ext cx="6864350" cy="5148262"/>
          </a:xfrm>
          <a:prstGeom prst="rect">
            <a:avLst/>
          </a:prstGeom>
          <a:noFill/>
          <a:ln w="9525">
            <a:noFill/>
            <a:miter lim="800000"/>
            <a:headEnd/>
            <a:tailEnd/>
          </a:ln>
        </p:spPr>
      </p:pic>
      <p:pic>
        <p:nvPicPr>
          <p:cNvPr id="1262601" name="Picture 9" descr="pyramid_5"/>
          <p:cNvPicPr>
            <a:picLocks noChangeAspect="1" noChangeArrowheads="1"/>
          </p:cNvPicPr>
          <p:nvPr/>
        </p:nvPicPr>
        <p:blipFill>
          <a:blip r:embed="rId8" cstate="print"/>
          <a:srcRect/>
          <a:stretch>
            <a:fillRect/>
          </a:stretch>
        </p:blipFill>
        <p:spPr bwMode="auto">
          <a:xfrm>
            <a:off x="2738438" y="1214438"/>
            <a:ext cx="6864350" cy="5148262"/>
          </a:xfrm>
          <a:prstGeom prst="rect">
            <a:avLst/>
          </a:prstGeom>
          <a:noFill/>
          <a:ln w="9525">
            <a:noFill/>
            <a:miter lim="800000"/>
            <a:headEnd/>
            <a:tailEnd/>
          </a:ln>
        </p:spPr>
      </p:pic>
      <p:pic>
        <p:nvPicPr>
          <p:cNvPr id="1262602" name="Picture 10" descr="pyramid_6"/>
          <p:cNvPicPr>
            <a:picLocks noChangeAspect="1" noChangeArrowheads="1"/>
          </p:cNvPicPr>
          <p:nvPr/>
        </p:nvPicPr>
        <p:blipFill>
          <a:blip r:embed="rId9" cstate="print"/>
          <a:srcRect/>
          <a:stretch>
            <a:fillRect/>
          </a:stretch>
        </p:blipFill>
        <p:spPr bwMode="auto">
          <a:xfrm>
            <a:off x="2738438" y="1214438"/>
            <a:ext cx="6864350" cy="5148262"/>
          </a:xfrm>
          <a:prstGeom prst="rect">
            <a:avLst/>
          </a:prstGeom>
          <a:noFill/>
          <a:ln w="9525">
            <a:noFill/>
            <a:miter lim="800000"/>
            <a:headEnd/>
            <a:tailEnd/>
          </a:ln>
        </p:spPr>
      </p:pic>
      <p:pic>
        <p:nvPicPr>
          <p:cNvPr id="1262603" name="Picture 11" descr="pyramid_7"/>
          <p:cNvPicPr>
            <a:picLocks noChangeAspect="1" noChangeArrowheads="1"/>
          </p:cNvPicPr>
          <p:nvPr/>
        </p:nvPicPr>
        <p:blipFill>
          <a:blip r:embed="rId10" cstate="print"/>
          <a:srcRect/>
          <a:stretch>
            <a:fillRect/>
          </a:stretch>
        </p:blipFill>
        <p:spPr bwMode="auto">
          <a:xfrm>
            <a:off x="2738438" y="1214438"/>
            <a:ext cx="6864350" cy="5148262"/>
          </a:xfrm>
          <a:prstGeom prst="rect">
            <a:avLst/>
          </a:prstGeom>
          <a:noFill/>
          <a:ln w="9525">
            <a:noFill/>
            <a:miter lim="800000"/>
            <a:headEnd/>
            <a:tailEnd/>
          </a:ln>
        </p:spPr>
      </p:pic>
      <p:pic>
        <p:nvPicPr>
          <p:cNvPr id="1262604" name="Picture 12" descr="pyramid_8"/>
          <p:cNvPicPr>
            <a:picLocks noChangeAspect="1" noChangeArrowheads="1"/>
          </p:cNvPicPr>
          <p:nvPr/>
        </p:nvPicPr>
        <p:blipFill>
          <a:blip r:embed="rId11" cstate="print"/>
          <a:srcRect/>
          <a:stretch>
            <a:fillRect/>
          </a:stretch>
        </p:blipFill>
        <p:spPr bwMode="auto">
          <a:xfrm>
            <a:off x="2738438" y="1214438"/>
            <a:ext cx="6864350" cy="5148262"/>
          </a:xfrm>
          <a:prstGeom prst="rect">
            <a:avLst/>
          </a:prstGeom>
          <a:noFill/>
          <a:ln w="9525">
            <a:noFill/>
            <a:miter lim="800000"/>
            <a:headEnd/>
            <a:tailEnd/>
          </a:ln>
        </p:spPr>
      </p:pic>
      <p:pic>
        <p:nvPicPr>
          <p:cNvPr id="1262605" name="Picture 13" descr="pyramid_9"/>
          <p:cNvPicPr>
            <a:picLocks noChangeAspect="1" noChangeArrowheads="1"/>
          </p:cNvPicPr>
          <p:nvPr/>
        </p:nvPicPr>
        <p:blipFill>
          <a:blip r:embed="rId12" cstate="print"/>
          <a:srcRect/>
          <a:stretch>
            <a:fillRect/>
          </a:stretch>
        </p:blipFill>
        <p:spPr bwMode="auto">
          <a:xfrm>
            <a:off x="2738438" y="1214438"/>
            <a:ext cx="6864350" cy="51482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625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625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6259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6260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6260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6260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6260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6260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6260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625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dirty="0"/>
              <a:t>2D multiscale blob detection: Example</a:t>
            </a:r>
          </a:p>
        </p:txBody>
      </p:sp>
      <p:pic>
        <p:nvPicPr>
          <p:cNvPr id="58371" name="Picture 4" descr="butterfly_circles"/>
          <p:cNvPicPr>
            <a:picLocks noChangeAspect="1" noChangeArrowheads="1"/>
          </p:cNvPicPr>
          <p:nvPr/>
        </p:nvPicPr>
        <p:blipFill>
          <a:blip r:embed="rId3" cstate="print"/>
          <a:srcRect/>
          <a:stretch>
            <a:fillRect/>
          </a:stretch>
        </p:blipFill>
        <p:spPr bwMode="auto">
          <a:xfrm>
            <a:off x="3614738" y="1771650"/>
            <a:ext cx="5148262" cy="3714750"/>
          </a:xfrm>
          <a:prstGeom prst="rect">
            <a:avLst/>
          </a:prstGeom>
          <a:noFill/>
          <a:ln w="9525">
            <a:noFill/>
            <a:miter lim="800000"/>
            <a:headEnd/>
            <a:tailEnd/>
          </a:ln>
        </p:spPr>
      </p:pic>
      <p:sp>
        <p:nvSpPr>
          <p:cNvPr id="3" name="Rectangle 2">
            <a:extLst>
              <a:ext uri="{FF2B5EF4-FFF2-40B4-BE49-F238E27FC236}">
                <a16:creationId xmlns:a16="http://schemas.microsoft.com/office/drawing/2014/main" id="{22EEBA8B-5C2B-604D-9FD1-58ACEA73C8A9}"/>
              </a:ext>
            </a:extLst>
          </p:cNvPr>
          <p:cNvSpPr/>
          <p:nvPr/>
        </p:nvSpPr>
        <p:spPr>
          <a:xfrm>
            <a:off x="4343400" y="1081415"/>
            <a:ext cx="4059125" cy="523220"/>
          </a:xfrm>
          <a:prstGeom prst="rect">
            <a:avLst/>
          </a:prstGeom>
        </p:spPr>
        <p:txBody>
          <a:bodyPr wrap="none">
            <a:spAutoFit/>
          </a:bodyPr>
          <a:lstStyle/>
          <a:p>
            <a:r>
              <a:rPr lang="en-US" dirty="0"/>
              <a:t>After scale-space NMS </a:t>
            </a:r>
          </a:p>
        </p:txBody>
      </p:sp>
      <p:pic>
        <p:nvPicPr>
          <p:cNvPr id="6" name="Picture 5">
            <a:extLst>
              <a:ext uri="{FF2B5EF4-FFF2-40B4-BE49-F238E27FC236}">
                <a16:creationId xmlns:a16="http://schemas.microsoft.com/office/drawing/2014/main" id="{626C9869-66C5-4944-A790-AF0AA190DEF9}"/>
              </a:ext>
            </a:extLst>
          </p:cNvPr>
          <p:cNvPicPr>
            <a:picLocks noChangeAspect="1" noChangeArrowheads="1"/>
          </p:cNvPicPr>
          <p:nvPr/>
        </p:nvPicPr>
        <p:blipFill>
          <a:blip r:embed="rId4" cstate="print"/>
          <a:srcRect/>
          <a:stretch>
            <a:fillRect/>
          </a:stretch>
        </p:blipFill>
        <p:spPr bwMode="auto">
          <a:xfrm>
            <a:off x="9525000" y="2819400"/>
            <a:ext cx="1501752" cy="1371600"/>
          </a:xfrm>
          <a:prstGeom prst="rect">
            <a:avLst/>
          </a:prstGeom>
          <a:noFill/>
          <a:ln w="9525">
            <a:noFill/>
            <a:miter lim="800000"/>
            <a:headEnd/>
            <a:tailEnd/>
          </a:ln>
        </p:spPr>
      </p:pic>
    </p:spTree>
    <p:extLst>
      <p:ext uri="{BB962C8B-B14F-4D97-AF65-F5344CB8AC3E}">
        <p14:creationId xmlns:p14="http://schemas.microsoft.com/office/powerpoint/2010/main" val="1508789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dirty="0"/>
              <a:t>Technical detail 1: Drawing circles</a:t>
            </a:r>
          </a:p>
        </p:txBody>
      </p:sp>
      <mc:AlternateContent xmlns:mc="http://schemas.openxmlformats.org/markup-compatibility/2006" xmlns:a14="http://schemas.microsoft.com/office/drawing/2010/main">
        <mc:Choice Requires="a14">
          <p:sp>
            <p:nvSpPr>
              <p:cNvPr id="53251" name="Rectangle 3"/>
              <p:cNvSpPr>
                <a:spLocks noGrp="1" noChangeArrowheads="1"/>
              </p:cNvSpPr>
              <p:nvPr>
                <p:ph idx="1"/>
              </p:nvPr>
            </p:nvSpPr>
            <p:spPr>
              <a:xfrm>
                <a:off x="609600" y="914400"/>
                <a:ext cx="10668000" cy="5257800"/>
              </a:xfrm>
            </p:spPr>
            <p:txBody>
              <a:bodyPr/>
              <a:lstStyle/>
              <a:p>
                <a:pPr>
                  <a:buFontTx/>
                  <a:buChar char="•"/>
                </a:pPr>
                <a:r>
                  <a:rPr lang="en-US" sz="2400" dirty="0"/>
                  <a:t>At what scale does the Laplacian achieve a maximum response to a binary circle of radius </a:t>
                </a:r>
                <a14:m>
                  <m:oMath xmlns:m="http://schemas.openxmlformats.org/officeDocument/2006/math">
                    <m:r>
                      <a:rPr lang="en-US" sz="2400" i="1" dirty="0" smtClean="0">
                        <a:solidFill>
                          <a:srgbClr val="7030A0"/>
                        </a:solidFill>
                        <a:latin typeface="Cambria Math" panose="02040503050406030204" pitchFamily="18" charset="0"/>
                      </a:rPr>
                      <m:t>𝑟</m:t>
                    </m:r>
                  </m:oMath>
                </a14:m>
                <a:r>
                  <a:rPr lang="en-US" sz="2400" dirty="0"/>
                  <a:t>?</a:t>
                </a:r>
              </a:p>
            </p:txBody>
          </p:sp>
        </mc:Choice>
        <mc:Fallback xmlns="">
          <p:sp>
            <p:nvSpPr>
              <p:cNvPr id="53251" name="Rectangle 3"/>
              <p:cNvSpPr>
                <a:spLocks noGrp="1" noRot="1" noChangeAspect="1" noMove="1" noResize="1" noEditPoints="1" noAdjustHandles="1" noChangeArrowheads="1" noChangeShapeType="1" noTextEdit="1"/>
              </p:cNvSpPr>
              <p:nvPr>
                <p:ph idx="1"/>
              </p:nvPr>
            </p:nvSpPr>
            <p:spPr>
              <a:xfrm>
                <a:off x="609600" y="914400"/>
                <a:ext cx="10668000" cy="5257800"/>
              </a:xfrm>
              <a:blipFill>
                <a:blip r:embed="rId3"/>
                <a:stretch>
                  <a:fillRect l="-833" t="-966" r="-1310"/>
                </a:stretch>
              </a:blipFill>
            </p:spPr>
            <p:txBody>
              <a:bodyPr/>
              <a:lstStyle/>
              <a:p>
                <a:r>
                  <a:rPr lang="en-US">
                    <a:noFill/>
                  </a:rPr>
                  <a:t> </a:t>
                </a:r>
              </a:p>
            </p:txBody>
          </p:sp>
        </mc:Fallback>
      </mc:AlternateContent>
      <p:sp>
        <p:nvSpPr>
          <p:cNvPr id="53252" name="Rectangle 7"/>
          <p:cNvSpPr>
            <a:spLocks noChangeArrowheads="1"/>
          </p:cNvSpPr>
          <p:nvPr/>
        </p:nvSpPr>
        <p:spPr bwMode="auto">
          <a:xfrm>
            <a:off x="2057400" y="4049713"/>
            <a:ext cx="2362200" cy="22098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53253" name="Oval 8"/>
          <p:cNvSpPr>
            <a:spLocks noChangeArrowheads="1"/>
          </p:cNvSpPr>
          <p:nvPr/>
        </p:nvSpPr>
        <p:spPr bwMode="auto">
          <a:xfrm>
            <a:off x="2590800" y="4506913"/>
            <a:ext cx="1295400" cy="1295400"/>
          </a:xfrm>
          <a:prstGeom prst="ellipse">
            <a:avLst/>
          </a:prstGeom>
          <a:solidFill>
            <a:schemeClr val="tx1"/>
          </a:solidFill>
          <a:ln w="9525">
            <a:solidFill>
              <a:schemeClr val="tx1"/>
            </a:solidFill>
            <a:round/>
            <a:headEnd/>
            <a:tailEnd/>
          </a:ln>
        </p:spPr>
        <p:txBody>
          <a:bodyPr wrap="none" anchor="ctr"/>
          <a:lstStyle/>
          <a:p>
            <a:endParaRPr lang="en-US"/>
          </a:p>
        </p:txBody>
      </p:sp>
      <p:sp>
        <p:nvSpPr>
          <p:cNvPr id="53254" name="Line 13"/>
          <p:cNvSpPr>
            <a:spLocks noChangeShapeType="1"/>
          </p:cNvSpPr>
          <p:nvPr/>
        </p:nvSpPr>
        <p:spPr bwMode="auto">
          <a:xfrm>
            <a:off x="3276600" y="5116513"/>
            <a:ext cx="609600" cy="0"/>
          </a:xfrm>
          <a:prstGeom prst="line">
            <a:avLst/>
          </a:prstGeom>
          <a:noFill/>
          <a:ln w="25400">
            <a:solidFill>
              <a:srgbClr val="FFFF00"/>
            </a:solidFill>
            <a:round/>
            <a:headEnd/>
            <a:tailEnd/>
          </a:ln>
        </p:spPr>
        <p:txBody>
          <a:bodyPr/>
          <a:lstStyle/>
          <a:p>
            <a:endParaRPr lang="en-US"/>
          </a:p>
        </p:txBody>
      </p:sp>
      <p:sp>
        <p:nvSpPr>
          <p:cNvPr id="53255" name="Text Box 14"/>
          <p:cNvSpPr txBox="1">
            <a:spLocks noChangeArrowheads="1"/>
          </p:cNvSpPr>
          <p:nvPr/>
        </p:nvSpPr>
        <p:spPr bwMode="auto">
          <a:xfrm>
            <a:off x="3352801" y="5040313"/>
            <a:ext cx="303213" cy="519112"/>
          </a:xfrm>
          <a:prstGeom prst="rect">
            <a:avLst/>
          </a:prstGeom>
          <a:noFill/>
          <a:ln w="9525">
            <a:noFill/>
            <a:miter lim="800000"/>
            <a:headEnd/>
            <a:tailEnd/>
          </a:ln>
        </p:spPr>
        <p:txBody>
          <a:bodyPr wrap="none">
            <a:spAutoFit/>
          </a:bodyPr>
          <a:lstStyle/>
          <a:p>
            <a:r>
              <a:rPr lang="en-US" i="1">
                <a:solidFill>
                  <a:srgbClr val="FFFF00"/>
                </a:solidFill>
              </a:rPr>
              <a:t>r</a:t>
            </a:r>
          </a:p>
        </p:txBody>
      </p:sp>
      <p:sp>
        <p:nvSpPr>
          <p:cNvPr id="53256" name="Text Box 19"/>
          <p:cNvSpPr txBox="1">
            <a:spLocks noChangeArrowheads="1"/>
          </p:cNvSpPr>
          <p:nvPr/>
        </p:nvSpPr>
        <p:spPr bwMode="auto">
          <a:xfrm>
            <a:off x="2895600" y="6335713"/>
            <a:ext cx="806450" cy="366712"/>
          </a:xfrm>
          <a:prstGeom prst="rect">
            <a:avLst/>
          </a:prstGeom>
          <a:noFill/>
          <a:ln w="9525">
            <a:noFill/>
            <a:miter lim="800000"/>
            <a:headEnd/>
            <a:tailEnd/>
          </a:ln>
        </p:spPr>
        <p:txBody>
          <a:bodyPr wrap="none">
            <a:spAutoFit/>
          </a:bodyPr>
          <a:lstStyle/>
          <a:p>
            <a:r>
              <a:rPr lang="en-US" sz="1800"/>
              <a:t>image</a:t>
            </a:r>
          </a:p>
        </p:txBody>
      </p:sp>
      <p:pic>
        <p:nvPicPr>
          <p:cNvPr id="53257" name="Picture 4" descr="log_color"/>
          <p:cNvPicPr>
            <a:picLocks noChangeAspect="1" noChangeArrowheads="1"/>
          </p:cNvPicPr>
          <p:nvPr/>
        </p:nvPicPr>
        <p:blipFill>
          <a:blip r:embed="rId4" cstate="print"/>
          <a:srcRect/>
          <a:stretch>
            <a:fillRect/>
          </a:stretch>
        </p:blipFill>
        <p:spPr bwMode="auto">
          <a:xfrm>
            <a:off x="7010400" y="3897313"/>
            <a:ext cx="3276600" cy="2457450"/>
          </a:xfrm>
          <a:prstGeom prst="rect">
            <a:avLst/>
          </a:prstGeom>
          <a:noFill/>
          <a:ln w="9525">
            <a:noFill/>
            <a:miter lim="800000"/>
            <a:headEnd/>
            <a:tailEnd/>
          </a:ln>
        </p:spPr>
      </p:pic>
      <p:pic>
        <p:nvPicPr>
          <p:cNvPr id="53258" name="Picture 5" descr="log"/>
          <p:cNvPicPr>
            <a:picLocks noChangeAspect="1" noChangeArrowheads="1"/>
          </p:cNvPicPr>
          <p:nvPr/>
        </p:nvPicPr>
        <p:blipFill>
          <a:blip r:embed="rId5" cstate="print"/>
          <a:srcRect/>
          <a:stretch>
            <a:fillRect/>
          </a:stretch>
        </p:blipFill>
        <p:spPr bwMode="auto">
          <a:xfrm>
            <a:off x="5029200" y="4125913"/>
            <a:ext cx="2057400" cy="2057400"/>
          </a:xfrm>
          <a:prstGeom prst="rect">
            <a:avLst/>
          </a:prstGeom>
          <a:noFill/>
          <a:ln w="9525">
            <a:noFill/>
            <a:miter lim="800000"/>
            <a:headEnd/>
            <a:tailEnd/>
          </a:ln>
        </p:spPr>
      </p:pic>
      <p:sp>
        <p:nvSpPr>
          <p:cNvPr id="53259" name="Text Box 19"/>
          <p:cNvSpPr txBox="1">
            <a:spLocks noChangeArrowheads="1"/>
          </p:cNvSpPr>
          <p:nvPr/>
        </p:nvSpPr>
        <p:spPr bwMode="auto">
          <a:xfrm>
            <a:off x="6781801" y="6335714"/>
            <a:ext cx="1171575" cy="369887"/>
          </a:xfrm>
          <a:prstGeom prst="rect">
            <a:avLst/>
          </a:prstGeom>
          <a:noFill/>
          <a:ln w="9525">
            <a:noFill/>
            <a:miter lim="800000"/>
            <a:headEnd/>
            <a:tailEnd/>
          </a:ln>
        </p:spPr>
        <p:txBody>
          <a:bodyPr wrap="none">
            <a:spAutoFit/>
          </a:bodyPr>
          <a:lstStyle/>
          <a:p>
            <a:r>
              <a:rPr lang="en-US" sz="1800"/>
              <a:t>Laplacian</a:t>
            </a:r>
          </a:p>
        </p:txBody>
      </p:sp>
    </p:spTree>
    <p:extLst>
      <p:ext uri="{BB962C8B-B14F-4D97-AF65-F5344CB8AC3E}">
        <p14:creationId xmlns:p14="http://schemas.microsoft.com/office/powerpoint/2010/main" val="31172617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p:txBody>
          <a:bodyPr/>
          <a:lstStyle/>
          <a:p>
            <a:r>
              <a:rPr lang="en-US" dirty="0"/>
              <a:t>Technical detail 1: Drawing circles</a:t>
            </a:r>
          </a:p>
        </p:txBody>
      </p:sp>
      <mc:AlternateContent xmlns:mc="http://schemas.openxmlformats.org/markup-compatibility/2006" xmlns:a14="http://schemas.microsoft.com/office/drawing/2010/main">
        <mc:Choice Requires="a14">
          <p:sp>
            <p:nvSpPr>
              <p:cNvPr id="48131" name="Rectangle 3"/>
              <p:cNvSpPr>
                <a:spLocks noGrp="1" noChangeArrowheads="1"/>
              </p:cNvSpPr>
              <p:nvPr>
                <p:ph idx="1"/>
              </p:nvPr>
            </p:nvSpPr>
            <p:spPr>
              <a:xfrm>
                <a:off x="609600" y="914400"/>
                <a:ext cx="10896600" cy="5257800"/>
              </a:xfrm>
            </p:spPr>
            <p:txBody>
              <a:bodyPr/>
              <a:lstStyle/>
              <a:p>
                <a:pPr>
                  <a:buFontTx/>
                  <a:buChar char="•"/>
                </a:pPr>
                <a:r>
                  <a:rPr lang="en-US" sz="2400" dirty="0"/>
                  <a:t>At what scale does the Laplacian achieve a maximum response to a binary circle of radius </a:t>
                </a:r>
                <a14:m>
                  <m:oMath xmlns:m="http://schemas.openxmlformats.org/officeDocument/2006/math">
                    <m:r>
                      <a:rPr lang="en-US" sz="2400" i="1" dirty="0" smtClean="0">
                        <a:solidFill>
                          <a:srgbClr val="7030A0"/>
                        </a:solidFill>
                        <a:latin typeface="Cambria Math" panose="02040503050406030204" pitchFamily="18" charset="0"/>
                      </a:rPr>
                      <m:t>𝑟</m:t>
                    </m:r>
                  </m:oMath>
                </a14:m>
                <a:r>
                  <a:rPr lang="en-US" sz="2400" dirty="0"/>
                  <a:t>?</a:t>
                </a:r>
              </a:p>
              <a:p>
                <a:pPr lvl="1"/>
                <a:r>
                  <a:rPr lang="en-US" dirty="0"/>
                  <a:t>To get maximum response, the zeros of the Laplacian have to be aligned with the circle</a:t>
                </a:r>
              </a:p>
              <a:p>
                <a:pPr lvl="1"/>
                <a:r>
                  <a:rPr lang="en-US" dirty="0"/>
                  <a:t>Up to scale, the Laplacian is given by </a:t>
                </a:r>
                <a14:m>
                  <m:oMath xmlns:m="http://schemas.openxmlformats.org/officeDocument/2006/math">
                    <m:r>
                      <a:rPr lang="en-US" b="0" i="1" smtClean="0">
                        <a:solidFill>
                          <a:srgbClr val="7030A0"/>
                        </a:solidFill>
                        <a:latin typeface="Cambria Math" panose="02040503050406030204" pitchFamily="18" charset="0"/>
                      </a:rPr>
                      <m:t>(</m:t>
                    </m:r>
                    <m:sSup>
                      <m:sSupPr>
                        <m:ctrlPr>
                          <a:rPr lang="en-US" b="0" i="1" smtClean="0">
                            <a:solidFill>
                              <a:srgbClr val="7030A0"/>
                            </a:solidFill>
                            <a:latin typeface="Cambria Math" panose="02040503050406030204" pitchFamily="18" charset="0"/>
                          </a:rPr>
                        </m:ctrlPr>
                      </m:sSupPr>
                      <m:e>
                        <m:r>
                          <a:rPr lang="en-US" b="0" i="1" smtClean="0">
                            <a:solidFill>
                              <a:srgbClr val="7030A0"/>
                            </a:solidFill>
                            <a:latin typeface="Cambria Math" panose="02040503050406030204" pitchFamily="18" charset="0"/>
                          </a:rPr>
                          <m:t>𝑥</m:t>
                        </m:r>
                      </m:e>
                      <m:sup>
                        <m:r>
                          <a:rPr lang="en-US" b="0" i="1" smtClean="0">
                            <a:solidFill>
                              <a:srgbClr val="7030A0"/>
                            </a:solidFill>
                            <a:latin typeface="Cambria Math" panose="02040503050406030204" pitchFamily="18" charset="0"/>
                          </a:rPr>
                          <m:t>2</m:t>
                        </m:r>
                      </m:sup>
                    </m:sSup>
                    <m:r>
                      <a:rPr lang="en-US" b="0" i="1" smtClean="0">
                        <a:solidFill>
                          <a:srgbClr val="7030A0"/>
                        </a:solidFill>
                        <a:latin typeface="Cambria Math" panose="02040503050406030204" pitchFamily="18" charset="0"/>
                      </a:rPr>
                      <m:t>+</m:t>
                    </m:r>
                    <m:sSup>
                      <m:sSupPr>
                        <m:ctrlPr>
                          <a:rPr lang="en-US" b="0" i="1" smtClean="0">
                            <a:solidFill>
                              <a:srgbClr val="7030A0"/>
                            </a:solidFill>
                            <a:latin typeface="Cambria Math" panose="02040503050406030204" pitchFamily="18" charset="0"/>
                          </a:rPr>
                        </m:ctrlPr>
                      </m:sSupPr>
                      <m:e>
                        <m:r>
                          <a:rPr lang="en-US" b="0" i="1" smtClean="0">
                            <a:solidFill>
                              <a:srgbClr val="7030A0"/>
                            </a:solidFill>
                            <a:latin typeface="Cambria Math" panose="02040503050406030204" pitchFamily="18" charset="0"/>
                          </a:rPr>
                          <m:t>𝑦</m:t>
                        </m:r>
                      </m:e>
                      <m:sup>
                        <m:r>
                          <a:rPr lang="en-US" b="0" i="1" smtClean="0">
                            <a:solidFill>
                              <a:srgbClr val="7030A0"/>
                            </a:solidFill>
                            <a:latin typeface="Cambria Math" panose="02040503050406030204" pitchFamily="18" charset="0"/>
                          </a:rPr>
                          <m:t>2</m:t>
                        </m:r>
                      </m:sup>
                    </m:sSup>
                    <m:r>
                      <a:rPr lang="en-US" b="0" i="1" smtClean="0">
                        <a:solidFill>
                          <a:srgbClr val="7030A0"/>
                        </a:solidFill>
                        <a:latin typeface="Cambria Math" panose="02040503050406030204" pitchFamily="18" charset="0"/>
                      </a:rPr>
                      <m:t>−2</m:t>
                    </m:r>
                    <m:sSup>
                      <m:sSupPr>
                        <m:ctrlPr>
                          <a:rPr lang="en-US" b="0" i="1" smtClean="0">
                            <a:solidFill>
                              <a:srgbClr val="7030A0"/>
                            </a:solidFill>
                            <a:latin typeface="Cambria Math" panose="02040503050406030204" pitchFamily="18" charset="0"/>
                          </a:rPr>
                        </m:ctrlPr>
                      </m:sSupPr>
                      <m:e>
                        <m:r>
                          <a:rPr lang="en-US" b="0" i="1" smtClean="0">
                            <a:solidFill>
                              <a:srgbClr val="7030A0"/>
                            </a:solidFill>
                            <a:latin typeface="Cambria Math" panose="02040503050406030204" pitchFamily="18" charset="0"/>
                            <a:ea typeface="Cambria Math" panose="02040503050406030204" pitchFamily="18" charset="0"/>
                          </a:rPr>
                          <m:t>𝜎</m:t>
                        </m:r>
                      </m:e>
                      <m:sup>
                        <m:r>
                          <a:rPr lang="en-US" b="0" i="1" smtClean="0">
                            <a:solidFill>
                              <a:srgbClr val="7030A0"/>
                            </a:solidFill>
                            <a:latin typeface="Cambria Math" panose="02040503050406030204" pitchFamily="18" charset="0"/>
                          </a:rPr>
                          <m:t>2</m:t>
                        </m:r>
                      </m:sup>
                    </m:sSup>
                    <m:r>
                      <a:rPr lang="en-US" b="0" i="1" smtClean="0">
                        <a:solidFill>
                          <a:srgbClr val="7030A0"/>
                        </a:solidFill>
                        <a:latin typeface="Cambria Math" panose="02040503050406030204" pitchFamily="18" charset="0"/>
                      </a:rPr>
                      <m:t>)</m:t>
                    </m:r>
                    <m:sSup>
                      <m:sSupPr>
                        <m:ctrlPr>
                          <a:rPr lang="en-US" b="0" i="1" smtClean="0">
                            <a:solidFill>
                              <a:srgbClr val="7030A0"/>
                            </a:solidFill>
                            <a:latin typeface="Cambria Math" panose="02040503050406030204" pitchFamily="18" charset="0"/>
                          </a:rPr>
                        </m:ctrlPr>
                      </m:sSupPr>
                      <m:e>
                        <m:r>
                          <a:rPr lang="en-US" b="0" i="1" smtClean="0">
                            <a:solidFill>
                              <a:srgbClr val="7030A0"/>
                            </a:solidFill>
                            <a:latin typeface="Cambria Math" panose="02040503050406030204" pitchFamily="18" charset="0"/>
                          </a:rPr>
                          <m:t>𝑒</m:t>
                        </m:r>
                      </m:e>
                      <m:sup>
                        <m:r>
                          <a:rPr lang="en-US" b="0" i="1" smtClean="0">
                            <a:solidFill>
                              <a:srgbClr val="7030A0"/>
                            </a:solidFill>
                            <a:latin typeface="Cambria Math" panose="02040503050406030204" pitchFamily="18" charset="0"/>
                          </a:rPr>
                          <m:t>−(</m:t>
                        </m:r>
                        <m:sSup>
                          <m:sSupPr>
                            <m:ctrlPr>
                              <a:rPr lang="en-US" b="0" i="1" smtClean="0">
                                <a:solidFill>
                                  <a:srgbClr val="7030A0"/>
                                </a:solidFill>
                                <a:latin typeface="Cambria Math" panose="02040503050406030204" pitchFamily="18" charset="0"/>
                              </a:rPr>
                            </m:ctrlPr>
                          </m:sSupPr>
                          <m:e>
                            <m:r>
                              <a:rPr lang="en-US" b="0" i="1" smtClean="0">
                                <a:solidFill>
                                  <a:srgbClr val="7030A0"/>
                                </a:solidFill>
                                <a:latin typeface="Cambria Math" panose="02040503050406030204" pitchFamily="18" charset="0"/>
                              </a:rPr>
                              <m:t>𝑥</m:t>
                            </m:r>
                          </m:e>
                          <m:sup>
                            <m:r>
                              <a:rPr lang="en-US" b="0" i="1" smtClean="0">
                                <a:solidFill>
                                  <a:srgbClr val="7030A0"/>
                                </a:solidFill>
                                <a:latin typeface="Cambria Math" panose="02040503050406030204" pitchFamily="18" charset="0"/>
                              </a:rPr>
                              <m:t>2</m:t>
                            </m:r>
                          </m:sup>
                        </m:sSup>
                        <m:r>
                          <a:rPr lang="en-US" b="0" i="1" smtClean="0">
                            <a:solidFill>
                              <a:srgbClr val="7030A0"/>
                            </a:solidFill>
                            <a:latin typeface="Cambria Math" panose="02040503050406030204" pitchFamily="18" charset="0"/>
                          </a:rPr>
                          <m:t>+</m:t>
                        </m:r>
                        <m:sSup>
                          <m:sSupPr>
                            <m:ctrlPr>
                              <a:rPr lang="en-US" b="0" i="1" smtClean="0">
                                <a:solidFill>
                                  <a:srgbClr val="7030A0"/>
                                </a:solidFill>
                                <a:latin typeface="Cambria Math" panose="02040503050406030204" pitchFamily="18" charset="0"/>
                              </a:rPr>
                            </m:ctrlPr>
                          </m:sSupPr>
                          <m:e>
                            <m:r>
                              <a:rPr lang="en-US" b="0" i="1" smtClean="0">
                                <a:solidFill>
                                  <a:srgbClr val="7030A0"/>
                                </a:solidFill>
                                <a:latin typeface="Cambria Math" panose="02040503050406030204" pitchFamily="18" charset="0"/>
                              </a:rPr>
                              <m:t>𝑦</m:t>
                            </m:r>
                          </m:e>
                          <m:sup>
                            <m:r>
                              <a:rPr lang="en-US" b="0" i="1" smtClean="0">
                                <a:solidFill>
                                  <a:srgbClr val="7030A0"/>
                                </a:solidFill>
                                <a:latin typeface="Cambria Math" panose="02040503050406030204" pitchFamily="18" charset="0"/>
                              </a:rPr>
                              <m:t>2</m:t>
                            </m:r>
                          </m:sup>
                        </m:sSup>
                        <m:r>
                          <a:rPr lang="en-US" b="0" i="1" smtClean="0">
                            <a:solidFill>
                              <a:srgbClr val="7030A0"/>
                            </a:solidFill>
                            <a:latin typeface="Cambria Math" panose="02040503050406030204" pitchFamily="18" charset="0"/>
                          </a:rPr>
                          <m:t>)/2</m:t>
                        </m:r>
                        <m:sSup>
                          <m:sSupPr>
                            <m:ctrlPr>
                              <a:rPr lang="en-US" b="0" i="1" smtClean="0">
                                <a:solidFill>
                                  <a:srgbClr val="7030A0"/>
                                </a:solidFill>
                                <a:latin typeface="Cambria Math" panose="02040503050406030204" pitchFamily="18" charset="0"/>
                              </a:rPr>
                            </m:ctrlPr>
                          </m:sSupPr>
                          <m:e>
                            <m:r>
                              <a:rPr lang="en-US" b="0" i="1" smtClean="0">
                                <a:solidFill>
                                  <a:srgbClr val="7030A0"/>
                                </a:solidFill>
                                <a:latin typeface="Cambria Math" panose="02040503050406030204" pitchFamily="18" charset="0"/>
                                <a:ea typeface="Cambria Math" panose="02040503050406030204" pitchFamily="18" charset="0"/>
                              </a:rPr>
                              <m:t>𝜎</m:t>
                            </m:r>
                          </m:e>
                          <m:sup>
                            <m:r>
                              <a:rPr lang="en-US" b="0" i="1" smtClean="0">
                                <a:solidFill>
                                  <a:srgbClr val="7030A0"/>
                                </a:solidFill>
                                <a:latin typeface="Cambria Math" panose="02040503050406030204" pitchFamily="18" charset="0"/>
                              </a:rPr>
                              <m:t>2</m:t>
                            </m:r>
                          </m:sup>
                        </m:sSup>
                      </m:sup>
                    </m:sSup>
                  </m:oMath>
                </a14:m>
                <a:r>
                  <a:rPr lang="en-US" dirty="0"/>
                  <a:t>, so the maximum response occurs at </a:t>
                </a:r>
                <a14:m>
                  <m:oMath xmlns:m="http://schemas.openxmlformats.org/officeDocument/2006/math">
                    <m:r>
                      <a:rPr lang="en-US" i="1" smtClean="0">
                        <a:solidFill>
                          <a:srgbClr val="C00000"/>
                        </a:solidFill>
                        <a:latin typeface="Cambria Math" panose="02040503050406030204" pitchFamily="18" charset="0"/>
                        <a:ea typeface="Cambria Math" panose="02040503050406030204" pitchFamily="18" charset="0"/>
                      </a:rPr>
                      <m:t>𝜎</m:t>
                    </m:r>
                    <m:r>
                      <a:rPr lang="en-US" b="0" i="1" smtClean="0">
                        <a:solidFill>
                          <a:srgbClr val="C00000"/>
                        </a:solidFill>
                        <a:latin typeface="Cambria Math" panose="02040503050406030204" pitchFamily="18" charset="0"/>
                        <a:ea typeface="Cambria Math" panose="02040503050406030204" pitchFamily="18" charset="0"/>
                      </a:rPr>
                      <m:t>=</m:t>
                    </m:r>
                    <m:r>
                      <a:rPr lang="en-US" b="0" i="1" smtClean="0">
                        <a:solidFill>
                          <a:srgbClr val="C00000"/>
                        </a:solidFill>
                        <a:latin typeface="Cambria Math" panose="02040503050406030204" pitchFamily="18" charset="0"/>
                        <a:ea typeface="Cambria Math" panose="02040503050406030204" pitchFamily="18" charset="0"/>
                      </a:rPr>
                      <m:t>𝑟</m:t>
                    </m:r>
                    <m:r>
                      <a:rPr lang="en-US" b="0" i="1" smtClean="0">
                        <a:solidFill>
                          <a:srgbClr val="C00000"/>
                        </a:solidFill>
                        <a:latin typeface="Cambria Math" panose="02040503050406030204" pitchFamily="18" charset="0"/>
                        <a:ea typeface="Cambria Math" panose="02040503050406030204" pitchFamily="18" charset="0"/>
                      </a:rPr>
                      <m:t>/</m:t>
                    </m:r>
                    <m:rad>
                      <m:radPr>
                        <m:degHide m:val="on"/>
                        <m:ctrlPr>
                          <a:rPr lang="en-US" b="0" i="1" smtClean="0">
                            <a:solidFill>
                              <a:srgbClr val="C00000"/>
                            </a:solidFill>
                            <a:latin typeface="Cambria Math" panose="02040503050406030204" pitchFamily="18" charset="0"/>
                            <a:ea typeface="Cambria Math" panose="02040503050406030204" pitchFamily="18" charset="0"/>
                          </a:rPr>
                        </m:ctrlPr>
                      </m:radPr>
                      <m:deg/>
                      <m:e>
                        <m:r>
                          <a:rPr lang="en-US" b="0" i="1" smtClean="0">
                            <a:solidFill>
                              <a:srgbClr val="C00000"/>
                            </a:solidFill>
                            <a:latin typeface="Cambria Math" panose="02040503050406030204" pitchFamily="18" charset="0"/>
                            <a:ea typeface="Cambria Math" panose="02040503050406030204" pitchFamily="18" charset="0"/>
                          </a:rPr>
                          <m:t>2</m:t>
                        </m:r>
                      </m:e>
                    </m:rad>
                  </m:oMath>
                </a14:m>
                <a:endParaRPr lang="en-US" dirty="0"/>
              </a:p>
              <a:p>
                <a:pPr>
                  <a:buFontTx/>
                  <a:buChar char="•"/>
                </a:pPr>
                <a:r>
                  <a:rPr lang="en-US" sz="2400" dirty="0"/>
                  <a:t>Therefore, for display purposes, you should multiply the characteristic scales of detected </a:t>
                </a:r>
                <a:r>
                  <a:rPr lang="en-US" sz="2400" dirty="0" err="1"/>
                  <a:t>keypoints</a:t>
                </a:r>
                <a:r>
                  <a:rPr lang="en-US" sz="2400" dirty="0"/>
                  <a:t> by </a:t>
                </a:r>
                <a14:m>
                  <m:oMath xmlns:m="http://schemas.openxmlformats.org/officeDocument/2006/math">
                    <m:rad>
                      <m:radPr>
                        <m:degHide m:val="on"/>
                        <m:ctrlPr>
                          <a:rPr lang="en-US" sz="2400" i="1">
                            <a:solidFill>
                              <a:srgbClr val="7030A0"/>
                            </a:solidFill>
                            <a:latin typeface="Cambria Math" panose="02040503050406030204" pitchFamily="18" charset="0"/>
                            <a:ea typeface="Cambria Math" panose="02040503050406030204" pitchFamily="18" charset="0"/>
                          </a:rPr>
                        </m:ctrlPr>
                      </m:radPr>
                      <m:deg/>
                      <m:e>
                        <m:r>
                          <a:rPr lang="en-US" sz="2400" i="1">
                            <a:solidFill>
                              <a:srgbClr val="7030A0"/>
                            </a:solidFill>
                            <a:latin typeface="Cambria Math" panose="02040503050406030204" pitchFamily="18" charset="0"/>
                            <a:ea typeface="Cambria Math" panose="02040503050406030204" pitchFamily="18" charset="0"/>
                          </a:rPr>
                          <m:t>2</m:t>
                        </m:r>
                      </m:e>
                    </m:rad>
                  </m:oMath>
                </a14:m>
                <a:endParaRPr lang="en-US" sz="2400" dirty="0"/>
              </a:p>
              <a:p>
                <a:pPr>
                  <a:buFontTx/>
                  <a:buChar char="•"/>
                </a:pPr>
                <a:endParaRPr lang="en-US" sz="2400" dirty="0"/>
              </a:p>
            </p:txBody>
          </p:sp>
        </mc:Choice>
        <mc:Fallback xmlns="">
          <p:sp>
            <p:nvSpPr>
              <p:cNvPr id="48131" name="Rectangle 3"/>
              <p:cNvSpPr>
                <a:spLocks noGrp="1" noRot="1" noChangeAspect="1" noMove="1" noResize="1" noEditPoints="1" noAdjustHandles="1" noChangeArrowheads="1" noChangeShapeType="1" noTextEdit="1"/>
              </p:cNvSpPr>
              <p:nvPr>
                <p:ph idx="1"/>
              </p:nvPr>
            </p:nvSpPr>
            <p:spPr>
              <a:xfrm>
                <a:off x="609600" y="914400"/>
                <a:ext cx="10896600" cy="5257800"/>
              </a:xfrm>
              <a:blipFill>
                <a:blip r:embed="rId3"/>
                <a:stretch>
                  <a:fillRect l="-816" t="-966" r="-1166"/>
                </a:stretch>
              </a:blipFill>
            </p:spPr>
            <p:txBody>
              <a:bodyPr/>
              <a:lstStyle/>
              <a:p>
                <a:r>
                  <a:rPr lang="en-US">
                    <a:noFill/>
                  </a:rPr>
                  <a:t> </a:t>
                </a:r>
              </a:p>
            </p:txBody>
          </p:sp>
        </mc:Fallback>
      </mc:AlternateContent>
      <p:sp>
        <p:nvSpPr>
          <p:cNvPr id="21510" name="Rectangle 7"/>
          <p:cNvSpPr>
            <a:spLocks noChangeArrowheads="1"/>
          </p:cNvSpPr>
          <p:nvPr/>
        </p:nvSpPr>
        <p:spPr bwMode="auto">
          <a:xfrm>
            <a:off x="2057400" y="4049713"/>
            <a:ext cx="2362200" cy="22098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21511" name="Oval 8"/>
          <p:cNvSpPr>
            <a:spLocks noChangeArrowheads="1"/>
          </p:cNvSpPr>
          <p:nvPr/>
        </p:nvSpPr>
        <p:spPr bwMode="auto">
          <a:xfrm>
            <a:off x="2590800" y="4506913"/>
            <a:ext cx="1295400" cy="1295400"/>
          </a:xfrm>
          <a:prstGeom prst="ellipse">
            <a:avLst/>
          </a:prstGeom>
          <a:solidFill>
            <a:schemeClr val="tx1"/>
          </a:solidFill>
          <a:ln w="9525">
            <a:solidFill>
              <a:schemeClr val="tx1"/>
            </a:solidFill>
            <a:round/>
            <a:headEnd/>
            <a:tailEnd/>
          </a:ln>
        </p:spPr>
        <p:txBody>
          <a:bodyPr wrap="none" anchor="ctr"/>
          <a:lstStyle/>
          <a:p>
            <a:endParaRPr lang="en-US"/>
          </a:p>
        </p:txBody>
      </p:sp>
      <p:sp>
        <p:nvSpPr>
          <p:cNvPr id="21512" name="Line 13"/>
          <p:cNvSpPr>
            <a:spLocks noChangeShapeType="1"/>
          </p:cNvSpPr>
          <p:nvPr/>
        </p:nvSpPr>
        <p:spPr bwMode="auto">
          <a:xfrm>
            <a:off x="3276600" y="5116513"/>
            <a:ext cx="609600" cy="0"/>
          </a:xfrm>
          <a:prstGeom prst="line">
            <a:avLst/>
          </a:prstGeom>
          <a:noFill/>
          <a:ln w="25400">
            <a:solidFill>
              <a:srgbClr val="FFFF00"/>
            </a:solidFill>
            <a:round/>
            <a:headEnd/>
            <a:tailEnd/>
          </a:ln>
        </p:spPr>
        <p:txBody>
          <a:bodyPr/>
          <a:lstStyle/>
          <a:p>
            <a:endParaRPr lang="en-US"/>
          </a:p>
        </p:txBody>
      </p:sp>
      <p:sp>
        <p:nvSpPr>
          <p:cNvPr id="21513" name="Text Box 14"/>
          <p:cNvSpPr txBox="1">
            <a:spLocks noChangeArrowheads="1"/>
          </p:cNvSpPr>
          <p:nvPr/>
        </p:nvSpPr>
        <p:spPr bwMode="auto">
          <a:xfrm>
            <a:off x="3352801" y="5040313"/>
            <a:ext cx="303213" cy="519112"/>
          </a:xfrm>
          <a:prstGeom prst="rect">
            <a:avLst/>
          </a:prstGeom>
          <a:noFill/>
          <a:ln w="9525">
            <a:noFill/>
            <a:miter lim="800000"/>
            <a:headEnd/>
            <a:tailEnd/>
          </a:ln>
        </p:spPr>
        <p:txBody>
          <a:bodyPr wrap="none">
            <a:spAutoFit/>
          </a:bodyPr>
          <a:lstStyle/>
          <a:p>
            <a:r>
              <a:rPr lang="en-US" i="1">
                <a:solidFill>
                  <a:srgbClr val="FFFF00"/>
                </a:solidFill>
              </a:rPr>
              <a:t>r</a:t>
            </a:r>
          </a:p>
        </p:txBody>
      </p:sp>
      <p:sp>
        <p:nvSpPr>
          <p:cNvPr id="21514" name="Text Box 19"/>
          <p:cNvSpPr txBox="1">
            <a:spLocks noChangeArrowheads="1"/>
          </p:cNvSpPr>
          <p:nvPr/>
        </p:nvSpPr>
        <p:spPr bwMode="auto">
          <a:xfrm>
            <a:off x="2895600" y="6335713"/>
            <a:ext cx="806450" cy="366712"/>
          </a:xfrm>
          <a:prstGeom prst="rect">
            <a:avLst/>
          </a:prstGeom>
          <a:noFill/>
          <a:ln w="9525">
            <a:noFill/>
            <a:miter lim="800000"/>
            <a:headEnd/>
            <a:tailEnd/>
          </a:ln>
        </p:spPr>
        <p:txBody>
          <a:bodyPr wrap="none">
            <a:spAutoFit/>
          </a:bodyPr>
          <a:lstStyle/>
          <a:p>
            <a:r>
              <a:rPr lang="en-US" sz="1800"/>
              <a:t>image</a:t>
            </a:r>
          </a:p>
        </p:txBody>
      </p:sp>
      <p:grpSp>
        <p:nvGrpSpPr>
          <p:cNvPr id="21515" name="Group 19"/>
          <p:cNvGrpSpPr>
            <a:grpSpLocks/>
          </p:cNvGrpSpPr>
          <p:nvPr/>
        </p:nvGrpSpPr>
        <p:grpSpPr bwMode="auto">
          <a:xfrm>
            <a:off x="5350834" y="3962400"/>
            <a:ext cx="3975731" cy="2672712"/>
            <a:chOff x="3778710" y="3740117"/>
            <a:chExt cx="4298490" cy="2889283"/>
          </a:xfrm>
        </p:grpSpPr>
        <p:sp>
          <p:nvSpPr>
            <p:cNvPr id="21516" name="Freeform 13"/>
            <p:cNvSpPr>
              <a:spLocks/>
            </p:cNvSpPr>
            <p:nvPr/>
          </p:nvSpPr>
          <p:spPr bwMode="auto">
            <a:xfrm>
              <a:off x="4996303" y="3740117"/>
              <a:ext cx="2636355" cy="1456840"/>
            </a:xfrm>
            <a:custGeom>
              <a:avLst/>
              <a:gdLst>
                <a:gd name="T0" fmla="*/ 0 w 3146156"/>
                <a:gd name="T1" fmla="*/ 0 h 1456840"/>
                <a:gd name="T2" fmla="*/ 818179 w 3146156"/>
                <a:gd name="T3" fmla="*/ 0 h 1456840"/>
                <a:gd name="T4" fmla="*/ 818179 w 3146156"/>
                <a:gd name="T5" fmla="*/ 1456840 h 1456840"/>
                <a:gd name="T6" fmla="*/ 1792202 w 3146156"/>
                <a:gd name="T7" fmla="*/ 1456840 h 1456840"/>
                <a:gd name="T8" fmla="*/ 1792202 w 3146156"/>
                <a:gd name="T9" fmla="*/ 0 h 1456840"/>
                <a:gd name="T10" fmla="*/ 2636355 w 3146156"/>
                <a:gd name="T11" fmla="*/ 0 h 1456840"/>
                <a:gd name="T12" fmla="*/ 0 60000 65536"/>
                <a:gd name="T13" fmla="*/ 0 60000 65536"/>
                <a:gd name="T14" fmla="*/ 0 60000 65536"/>
                <a:gd name="T15" fmla="*/ 0 60000 65536"/>
                <a:gd name="T16" fmla="*/ 0 60000 65536"/>
                <a:gd name="T17" fmla="*/ 0 60000 65536"/>
                <a:gd name="T18" fmla="*/ 0 w 3146156"/>
                <a:gd name="T19" fmla="*/ 0 h 1456840"/>
                <a:gd name="T20" fmla="*/ 3146156 w 3146156"/>
                <a:gd name="T21" fmla="*/ 1456840 h 1456840"/>
              </a:gdLst>
              <a:ahLst/>
              <a:cxnLst>
                <a:cxn ang="T12">
                  <a:pos x="T0" y="T1"/>
                </a:cxn>
                <a:cxn ang="T13">
                  <a:pos x="T2" y="T3"/>
                </a:cxn>
                <a:cxn ang="T14">
                  <a:pos x="T4" y="T5"/>
                </a:cxn>
                <a:cxn ang="T15">
                  <a:pos x="T6" y="T7"/>
                </a:cxn>
                <a:cxn ang="T16">
                  <a:pos x="T8" y="T9"/>
                </a:cxn>
                <a:cxn ang="T17">
                  <a:pos x="T10" y="T11"/>
                </a:cxn>
              </a:cxnLst>
              <a:rect l="T18" t="T19" r="T20" b="T21"/>
              <a:pathLst>
                <a:path w="3146156" h="1456840">
                  <a:moveTo>
                    <a:pt x="0" y="0"/>
                  </a:moveTo>
                  <a:lnTo>
                    <a:pt x="976393" y="0"/>
                  </a:lnTo>
                  <a:lnTo>
                    <a:pt x="976393" y="1456840"/>
                  </a:lnTo>
                  <a:lnTo>
                    <a:pt x="2138766" y="1456840"/>
                  </a:lnTo>
                  <a:lnTo>
                    <a:pt x="2138766" y="0"/>
                  </a:lnTo>
                  <a:lnTo>
                    <a:pt x="3146156" y="0"/>
                  </a:lnTo>
                </a:path>
              </a:pathLst>
            </a:custGeom>
            <a:noFill/>
            <a:ln w="25400" cap="flat" cmpd="sng" algn="ctr">
              <a:solidFill>
                <a:schemeClr val="tx1"/>
              </a:solidFill>
              <a:prstDash val="solid"/>
              <a:round/>
              <a:headEnd type="none" w="med" len="med"/>
              <a:tailEnd type="none" w="med" len="med"/>
            </a:ln>
          </p:spPr>
          <p:txBody>
            <a:bodyPr/>
            <a:lstStyle/>
            <a:p>
              <a:endParaRPr lang="en-US"/>
            </a:p>
          </p:txBody>
        </p:sp>
        <p:sp>
          <p:nvSpPr>
            <p:cNvPr id="21517" name="Freeform 14"/>
            <p:cNvSpPr>
              <a:spLocks/>
            </p:cNvSpPr>
            <p:nvPr/>
          </p:nvSpPr>
          <p:spPr bwMode="auto">
            <a:xfrm>
              <a:off x="4525505" y="4234365"/>
              <a:ext cx="3551695" cy="2395035"/>
            </a:xfrm>
            <a:custGeom>
              <a:avLst/>
              <a:gdLst>
                <a:gd name="T0" fmla="*/ 0 w 3551695"/>
                <a:gd name="T1" fmla="*/ 560190 h 2806917"/>
                <a:gd name="T2" fmla="*/ 402956 w 3551695"/>
                <a:gd name="T3" fmla="*/ 375053 h 2806917"/>
                <a:gd name="T4" fmla="*/ 884695 w 3551695"/>
                <a:gd name="T5" fmla="*/ 54367 h 2806917"/>
                <a:gd name="T6" fmla="*/ 1189498 w 3551695"/>
                <a:gd name="T7" fmla="*/ 574515 h 2806917"/>
                <a:gd name="T8" fmla="*/ 1494298 w 3551695"/>
                <a:gd name="T9" fmla="*/ 1939905 h 2806917"/>
                <a:gd name="T10" fmla="*/ 1799098 w 3551695"/>
                <a:gd name="T11" fmla="*/ 2395035 h 2806917"/>
                <a:gd name="T12" fmla="*/ 2103895 w 3551695"/>
                <a:gd name="T13" fmla="*/ 1939905 h 2806917"/>
                <a:gd name="T14" fmla="*/ 2355743 w 3551695"/>
                <a:gd name="T15" fmla="*/ 705656 h 2806917"/>
                <a:gd name="T16" fmla="*/ 2713495 w 3551695"/>
                <a:gd name="T17" fmla="*/ 54366 h 2806917"/>
                <a:gd name="T18" fmla="*/ 3170695 w 3551695"/>
                <a:gd name="T19" fmla="*/ 379459 h 2806917"/>
                <a:gd name="T20" fmla="*/ 3551695 w 3551695"/>
                <a:gd name="T21" fmla="*/ 574515 h 28069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51695"/>
                <a:gd name="T34" fmla="*/ 0 h 2806917"/>
                <a:gd name="T35" fmla="*/ 3551695 w 3551695"/>
                <a:gd name="T36" fmla="*/ 2806917 h 28069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51695" h="2806917">
                  <a:moveTo>
                    <a:pt x="0" y="656528"/>
                  </a:moveTo>
                  <a:cubicBezTo>
                    <a:pt x="134319" y="584203"/>
                    <a:pt x="255507" y="538354"/>
                    <a:pt x="402956" y="439552"/>
                  </a:cubicBezTo>
                  <a:cubicBezTo>
                    <a:pt x="550405" y="340750"/>
                    <a:pt x="753605" y="24756"/>
                    <a:pt x="884695" y="63717"/>
                  </a:cubicBezTo>
                  <a:cubicBezTo>
                    <a:pt x="1015785" y="102678"/>
                    <a:pt x="1087895" y="305016"/>
                    <a:pt x="1189495" y="673316"/>
                  </a:cubicBezTo>
                  <a:cubicBezTo>
                    <a:pt x="1291095" y="1041616"/>
                    <a:pt x="1392695" y="1917916"/>
                    <a:pt x="1494295" y="2273516"/>
                  </a:cubicBezTo>
                  <a:cubicBezTo>
                    <a:pt x="1595895" y="2629116"/>
                    <a:pt x="1697495" y="2806917"/>
                    <a:pt x="1799095" y="2806917"/>
                  </a:cubicBezTo>
                  <a:cubicBezTo>
                    <a:pt x="1900695" y="2806917"/>
                    <a:pt x="2011121" y="2603500"/>
                    <a:pt x="2103895" y="2273516"/>
                  </a:cubicBezTo>
                  <a:cubicBezTo>
                    <a:pt x="2196669" y="1943532"/>
                    <a:pt x="2255003" y="1242881"/>
                    <a:pt x="2355742" y="827010"/>
                  </a:cubicBezTo>
                  <a:cubicBezTo>
                    <a:pt x="2451315" y="418242"/>
                    <a:pt x="2577670" y="127432"/>
                    <a:pt x="2713495" y="63716"/>
                  </a:cubicBezTo>
                  <a:cubicBezTo>
                    <a:pt x="2849320" y="0"/>
                    <a:pt x="3030995" y="343116"/>
                    <a:pt x="3170695" y="444716"/>
                  </a:cubicBezTo>
                  <a:cubicBezTo>
                    <a:pt x="3310395" y="546316"/>
                    <a:pt x="3474204" y="626821"/>
                    <a:pt x="3551695" y="673316"/>
                  </a:cubicBezTo>
                </a:path>
              </a:pathLst>
            </a:custGeom>
            <a:noFill/>
            <a:ln w="38100" cap="flat" cmpd="sng" algn="ctr">
              <a:solidFill>
                <a:srgbClr val="C00000"/>
              </a:solidFill>
              <a:prstDash val="solid"/>
              <a:round/>
              <a:headEnd type="none" w="med" len="med"/>
              <a:tailEnd type="none" w="med" len="med"/>
            </a:ln>
          </p:spPr>
          <p:txBody>
            <a:bodyPr/>
            <a:lstStyle/>
            <a:p>
              <a:endParaRPr lang="en-US"/>
            </a:p>
          </p:txBody>
        </p:sp>
        <p:sp>
          <p:nvSpPr>
            <p:cNvPr id="21518" name="Text Box 19"/>
            <p:cNvSpPr txBox="1">
              <a:spLocks noChangeArrowheads="1"/>
            </p:cNvSpPr>
            <p:nvPr/>
          </p:nvSpPr>
          <p:spPr bwMode="auto">
            <a:xfrm>
              <a:off x="3778710" y="4112156"/>
              <a:ext cx="781992" cy="399259"/>
            </a:xfrm>
            <a:prstGeom prst="rect">
              <a:avLst/>
            </a:prstGeom>
            <a:noFill/>
            <a:ln w="9525">
              <a:noFill/>
              <a:miter lim="800000"/>
              <a:headEnd/>
              <a:tailEnd/>
            </a:ln>
          </p:spPr>
          <p:txBody>
            <a:bodyPr wrap="none">
              <a:spAutoFit/>
            </a:bodyPr>
            <a:lstStyle/>
            <a:p>
              <a:r>
                <a:rPr lang="en-US" sz="1800" dirty="0"/>
                <a:t>circle</a:t>
              </a:r>
            </a:p>
          </p:txBody>
        </p:sp>
        <p:sp>
          <p:nvSpPr>
            <p:cNvPr id="21519" name="Text Box 19"/>
            <p:cNvSpPr txBox="1">
              <a:spLocks noChangeArrowheads="1"/>
            </p:cNvSpPr>
            <p:nvPr/>
          </p:nvSpPr>
          <p:spPr bwMode="auto">
            <a:xfrm>
              <a:off x="4172441" y="5677272"/>
              <a:ext cx="1267271" cy="399259"/>
            </a:xfrm>
            <a:prstGeom prst="rect">
              <a:avLst/>
            </a:prstGeom>
            <a:noFill/>
            <a:ln w="9525">
              <a:noFill/>
              <a:miter lim="800000"/>
              <a:headEnd/>
              <a:tailEnd/>
            </a:ln>
          </p:spPr>
          <p:txBody>
            <a:bodyPr wrap="none">
              <a:spAutoFit/>
            </a:bodyPr>
            <a:lstStyle/>
            <a:p>
              <a:r>
                <a:rPr lang="en-US" sz="1800"/>
                <a:t>Laplacian</a:t>
              </a:r>
            </a:p>
          </p:txBody>
        </p:sp>
        <p:cxnSp>
          <p:nvCxnSpPr>
            <p:cNvPr id="21520" name="Straight Arrow Connector 17"/>
            <p:cNvCxnSpPr>
              <a:cxnSpLocks noChangeShapeType="1"/>
            </p:cNvCxnSpPr>
            <p:nvPr/>
          </p:nvCxnSpPr>
          <p:spPr bwMode="auto">
            <a:xfrm flipV="1">
              <a:off x="4466684" y="3834506"/>
              <a:ext cx="776777" cy="399859"/>
            </a:xfrm>
            <a:prstGeom prst="straightConnector1">
              <a:avLst/>
            </a:prstGeom>
            <a:noFill/>
            <a:ln w="9525" algn="ctr">
              <a:solidFill>
                <a:schemeClr val="tx1"/>
              </a:solidFill>
              <a:round/>
              <a:headEnd/>
              <a:tailEnd type="arrow" w="med" len="med"/>
            </a:ln>
          </p:spPr>
        </p:cxnSp>
        <p:cxnSp>
          <p:nvCxnSpPr>
            <p:cNvPr id="21521" name="Straight Arrow Connector 18"/>
            <p:cNvCxnSpPr>
              <a:cxnSpLocks noChangeShapeType="1"/>
              <a:stCxn id="21519" idx="3"/>
            </p:cNvCxnSpPr>
            <p:nvPr/>
          </p:nvCxnSpPr>
          <p:spPr bwMode="auto">
            <a:xfrm flipV="1">
              <a:off x="5439712" y="5741805"/>
              <a:ext cx="362045" cy="135096"/>
            </a:xfrm>
            <a:prstGeom prst="straightConnector1">
              <a:avLst/>
            </a:prstGeom>
            <a:noFill/>
            <a:ln w="9525" algn="ctr">
              <a:solidFill>
                <a:schemeClr val="tx1"/>
              </a:solidFill>
              <a:round/>
              <a:headEnd/>
              <a:tailEnd type="arrow" w="med" len="med"/>
            </a:ln>
          </p:spPr>
        </p:cxnSp>
      </p:grpSp>
      <p:cxnSp>
        <p:nvCxnSpPr>
          <p:cNvPr id="21" name="Straight Connector 20"/>
          <p:cNvCxnSpPr/>
          <p:nvPr/>
        </p:nvCxnSpPr>
        <p:spPr bwMode="auto">
          <a:xfrm>
            <a:off x="6705600" y="5303520"/>
            <a:ext cx="1981200" cy="0"/>
          </a:xfrm>
          <a:prstGeom prst="line">
            <a:avLst/>
          </a:prstGeom>
          <a:solidFill>
            <a:schemeClr val="accent1"/>
          </a:solidFill>
          <a:ln w="9525" cap="flat" cmpd="sng" algn="ctr">
            <a:solidFill>
              <a:schemeClr val="accent2"/>
            </a:solidFill>
            <a:prstDash val="dash"/>
            <a:round/>
            <a:headEnd type="none" w="med" len="med"/>
            <a:tailEnd type="none" w="med" len="med"/>
          </a:ln>
          <a:effectLst/>
        </p:spPr>
      </p:cxnSp>
      <p:sp>
        <p:nvSpPr>
          <p:cNvPr id="22" name="Text Box 19"/>
          <p:cNvSpPr txBox="1">
            <a:spLocks noChangeArrowheads="1"/>
          </p:cNvSpPr>
          <p:nvPr/>
        </p:nvSpPr>
        <p:spPr bwMode="auto">
          <a:xfrm>
            <a:off x="8627433" y="5068552"/>
            <a:ext cx="312906" cy="369332"/>
          </a:xfrm>
          <a:prstGeom prst="rect">
            <a:avLst/>
          </a:prstGeom>
          <a:noFill/>
          <a:ln w="9525">
            <a:noFill/>
            <a:miter lim="800000"/>
            <a:headEnd/>
            <a:tailEnd/>
          </a:ln>
        </p:spPr>
        <p:txBody>
          <a:bodyPr wrap="none">
            <a:spAutoFit/>
          </a:bodyPr>
          <a:lstStyle/>
          <a:p>
            <a:r>
              <a:rPr lang="en-US" sz="1800" dirty="0"/>
              <a:t>0</a:t>
            </a:r>
          </a:p>
        </p:txBody>
      </p:sp>
    </p:spTree>
    <p:extLst>
      <p:ext uri="{BB962C8B-B14F-4D97-AF65-F5344CB8AC3E}">
        <p14:creationId xmlns:p14="http://schemas.microsoft.com/office/powerpoint/2010/main" val="3655408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13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1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1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dirty="0"/>
              <a:t>Technical detail 2: Eliminating edge responses</a:t>
            </a:r>
          </a:p>
        </p:txBody>
      </p:sp>
      <p:sp>
        <p:nvSpPr>
          <p:cNvPr id="2" name="Content Placeholder 1">
            <a:extLst>
              <a:ext uri="{FF2B5EF4-FFF2-40B4-BE49-F238E27FC236}">
                <a16:creationId xmlns:a16="http://schemas.microsoft.com/office/drawing/2014/main" id="{528DFA8D-30A4-4442-A875-1FE1FCD74A91}"/>
              </a:ext>
            </a:extLst>
          </p:cNvPr>
          <p:cNvSpPr>
            <a:spLocks noGrp="1"/>
          </p:cNvSpPr>
          <p:nvPr>
            <p:ph idx="1"/>
          </p:nvPr>
        </p:nvSpPr>
        <p:spPr/>
        <p:txBody>
          <a:bodyPr/>
          <a:lstStyle/>
          <a:p>
            <a:pPr marL="457200" indent="-457200">
              <a:buFont typeface="Arial" panose="020B0604020202020204" pitchFamily="34" charset="0"/>
              <a:buChar char="•"/>
            </a:pPr>
            <a:r>
              <a:rPr lang="en-US" dirty="0"/>
              <a:t>Laplacian has strong response along edges</a:t>
            </a:r>
          </a:p>
          <a:p>
            <a:endParaRPr lang="en-US" dirty="0"/>
          </a:p>
        </p:txBody>
      </p:sp>
      <p:pic>
        <p:nvPicPr>
          <p:cNvPr id="58371" name="Picture 4" descr="butterfly_circles"/>
          <p:cNvPicPr>
            <a:picLocks noChangeAspect="1" noChangeArrowheads="1"/>
          </p:cNvPicPr>
          <p:nvPr/>
        </p:nvPicPr>
        <p:blipFill>
          <a:blip r:embed="rId3" cstate="print"/>
          <a:srcRect/>
          <a:stretch>
            <a:fillRect/>
          </a:stretch>
        </p:blipFill>
        <p:spPr bwMode="auto">
          <a:xfrm>
            <a:off x="3614738" y="1771650"/>
            <a:ext cx="5148262" cy="3714750"/>
          </a:xfrm>
          <a:prstGeom prst="rect">
            <a:avLst/>
          </a:prstGeom>
          <a:noFill/>
          <a:ln w="9525">
            <a:noFill/>
            <a:miter lim="800000"/>
            <a:headEnd/>
            <a:tailEnd/>
          </a:ln>
        </p:spPr>
      </p:pic>
    </p:spTree>
    <p:extLst>
      <p:ext uri="{BB962C8B-B14F-4D97-AF65-F5344CB8AC3E}">
        <p14:creationId xmlns:p14="http://schemas.microsoft.com/office/powerpoint/2010/main" val="38245408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a:t>Technical detail 2: Eliminating edge responses</a:t>
            </a:r>
          </a:p>
        </p:txBody>
      </p:sp>
      <p:sp>
        <p:nvSpPr>
          <p:cNvPr id="61443" name="Rectangle 3"/>
          <p:cNvSpPr>
            <a:spLocks noGrp="1" noChangeArrowheads="1"/>
          </p:cNvSpPr>
          <p:nvPr>
            <p:ph idx="1"/>
          </p:nvPr>
        </p:nvSpPr>
        <p:spPr/>
        <p:txBody>
          <a:bodyPr/>
          <a:lstStyle/>
          <a:p>
            <a:pPr marL="457200" indent="-457200">
              <a:buFont typeface="Arial"/>
              <a:buChar char="•"/>
            </a:pPr>
            <a:r>
              <a:rPr lang="en-US" dirty="0"/>
              <a:t>Laplacian has strong response along edges</a:t>
            </a:r>
          </a:p>
          <a:p>
            <a:pPr marL="457200" indent="-457200">
              <a:buFont typeface="Arial"/>
              <a:buChar char="•"/>
            </a:pPr>
            <a:endParaRPr lang="en-US" dirty="0"/>
          </a:p>
          <a:p>
            <a:pPr marL="457200" indent="-457200">
              <a:buFont typeface="Arial"/>
              <a:buChar char="•"/>
            </a:pPr>
            <a:endParaRPr lang="en-US" dirty="0"/>
          </a:p>
          <a:p>
            <a:pPr marL="457200" indent="-457200">
              <a:buFont typeface="Arial"/>
              <a:buChar char="•"/>
            </a:pPr>
            <a:endParaRPr lang="en-US" dirty="0"/>
          </a:p>
          <a:p>
            <a:pPr marL="457200" indent="-457200">
              <a:buFont typeface="Arial"/>
              <a:buChar char="•"/>
            </a:pPr>
            <a:endParaRPr lang="en-US" dirty="0"/>
          </a:p>
          <a:p>
            <a:pPr marL="457200" indent="-457200">
              <a:buFont typeface="Arial"/>
              <a:buChar char="•"/>
            </a:pPr>
            <a:endParaRPr lang="en-US" dirty="0"/>
          </a:p>
          <a:p>
            <a:pPr marL="457200" indent="-457200">
              <a:buFont typeface="Arial"/>
              <a:buChar char="•"/>
            </a:pPr>
            <a:endParaRPr lang="en-US" dirty="0"/>
          </a:p>
          <a:p>
            <a:pPr marL="457200" indent="-457200">
              <a:buFont typeface="Arial"/>
              <a:buChar char="•"/>
            </a:pPr>
            <a:endParaRPr lang="en-US" dirty="0"/>
          </a:p>
          <a:p>
            <a:pPr marL="457200" indent="-457200">
              <a:buFont typeface="Arial"/>
              <a:buChar char="•"/>
            </a:pPr>
            <a:endParaRPr lang="en-US" dirty="0"/>
          </a:p>
          <a:p>
            <a:pPr marL="457200" indent="-457200">
              <a:buFont typeface="Arial"/>
              <a:buChar char="•"/>
            </a:pPr>
            <a:r>
              <a:rPr lang="en-US" dirty="0"/>
              <a:t>Solution: filter based on Harris response function </a:t>
            </a:r>
            <a:r>
              <a:rPr lang="en-US"/>
              <a:t>over neighborhoods </a:t>
            </a:r>
            <a:r>
              <a:rPr lang="en-US" dirty="0"/>
              <a:t>containing the “blobs”</a:t>
            </a:r>
          </a:p>
        </p:txBody>
      </p:sp>
      <p:pic>
        <p:nvPicPr>
          <p:cNvPr id="61444" name="Picture 4" descr="butterfly_ellipses"/>
          <p:cNvPicPr>
            <a:picLocks noChangeAspect="1" noChangeArrowheads="1"/>
          </p:cNvPicPr>
          <p:nvPr/>
        </p:nvPicPr>
        <p:blipFill rotWithShape="1">
          <a:blip r:embed="rId3" cstate="print"/>
          <a:srcRect/>
          <a:stretch/>
        </p:blipFill>
        <p:spPr bwMode="auto">
          <a:xfrm>
            <a:off x="3617976" y="1773936"/>
            <a:ext cx="5148072" cy="3712464"/>
          </a:xfrm>
          <a:prstGeom prst="rect">
            <a:avLst/>
          </a:prstGeom>
          <a:noFill/>
          <a:ln w="9525">
            <a:noFill/>
            <a:miter lim="800000"/>
            <a:headEnd/>
            <a:tailEnd/>
          </a:ln>
        </p:spPr>
      </p:pic>
    </p:spTree>
    <p:extLst>
      <p:ext uri="{BB962C8B-B14F-4D97-AF65-F5344CB8AC3E}">
        <p14:creationId xmlns:p14="http://schemas.microsoft.com/office/powerpoint/2010/main" val="8807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024D-1172-5144-B10C-C3A8F6750860}"/>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834E0A25-DC0D-5D4C-AD84-E01BBCB4C030}"/>
              </a:ext>
            </a:extLst>
          </p:cNvPr>
          <p:cNvSpPr>
            <a:spLocks noGrp="1"/>
          </p:cNvSpPr>
          <p:nvPr>
            <p:ph idx="1"/>
          </p:nvPr>
        </p:nvSpPr>
        <p:spPr/>
        <p:txBody>
          <a:bodyPr/>
          <a:lstStyle/>
          <a:p>
            <a:pPr marL="457200" indent="-457200">
              <a:buFont typeface="Arial" panose="020B0604020202020204" pitchFamily="34" charset="0"/>
              <a:buChar char="•"/>
            </a:pPr>
            <a:r>
              <a:rPr lang="en-US" dirty="0">
                <a:solidFill>
                  <a:schemeClr val="bg1">
                    <a:lumMod val="50000"/>
                  </a:schemeClr>
                </a:solidFill>
              </a:rPr>
              <a:t>Multiscale blob detection: Key idea</a:t>
            </a:r>
          </a:p>
          <a:p>
            <a:pPr marL="457200" indent="-457200">
              <a:buFont typeface="Arial" panose="020B0604020202020204" pitchFamily="34" charset="0"/>
              <a:buChar char="•"/>
            </a:pPr>
            <a:r>
              <a:rPr lang="en-US" dirty="0">
                <a:solidFill>
                  <a:schemeClr val="bg1">
                    <a:lumMod val="50000"/>
                  </a:schemeClr>
                </a:solidFill>
              </a:rPr>
              <a:t>Laplacian of Gaussian filter</a:t>
            </a:r>
          </a:p>
          <a:p>
            <a:pPr marL="457200" indent="-457200">
              <a:buFont typeface="Arial" panose="020B0604020202020204" pitchFamily="34" charset="0"/>
              <a:buChar char="•"/>
            </a:pPr>
            <a:r>
              <a:rPr lang="en-US" dirty="0">
                <a:solidFill>
                  <a:schemeClr val="bg1">
                    <a:lumMod val="50000"/>
                  </a:schemeClr>
                </a:solidFill>
              </a:rPr>
              <a:t>Multiscale blob detection algorithm</a:t>
            </a:r>
          </a:p>
          <a:p>
            <a:pPr marL="457200" indent="-457200">
              <a:buFont typeface="Arial" panose="020B0604020202020204" pitchFamily="34" charset="0"/>
              <a:buChar char="•"/>
            </a:pPr>
            <a:r>
              <a:rPr lang="en-US" dirty="0"/>
              <a:t>SIFT detector</a:t>
            </a:r>
          </a:p>
          <a:p>
            <a:pPr marL="457200" indent="-457200">
              <a:buFont typeface="Arial" panose="020B0604020202020204" pitchFamily="34" charset="0"/>
              <a:buChar char="•"/>
            </a:pPr>
            <a:r>
              <a:rPr lang="en-US" dirty="0"/>
              <a:t>SIFT descriptors</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3391148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4"/>
          <p:cNvSpPr>
            <a:spLocks noGrp="1" noChangeArrowheads="1"/>
          </p:cNvSpPr>
          <p:nvPr>
            <p:ph type="title"/>
          </p:nvPr>
        </p:nvSpPr>
        <p:spPr/>
        <p:txBody>
          <a:bodyPr/>
          <a:lstStyle/>
          <a:p>
            <a:r>
              <a:rPr lang="en-US" dirty="0"/>
              <a:t>SIFT: Scale-invariant feature transform</a:t>
            </a:r>
          </a:p>
        </p:txBody>
      </p:sp>
      <p:sp>
        <p:nvSpPr>
          <p:cNvPr id="23556" name="Rectangle 5"/>
          <p:cNvSpPr>
            <a:spLocks noChangeArrowheads="1"/>
          </p:cNvSpPr>
          <p:nvPr/>
        </p:nvSpPr>
        <p:spPr bwMode="auto">
          <a:xfrm>
            <a:off x="228600" y="6425076"/>
            <a:ext cx="11887200" cy="400110"/>
          </a:xfrm>
          <a:prstGeom prst="rect">
            <a:avLst/>
          </a:prstGeom>
          <a:noFill/>
          <a:ln w="9525">
            <a:noFill/>
            <a:miter lim="800000"/>
            <a:headEnd/>
            <a:tailEnd/>
          </a:ln>
        </p:spPr>
        <p:txBody>
          <a:bodyPr wrap="square" anchor="ctr">
            <a:spAutoFit/>
          </a:bodyPr>
          <a:lstStyle/>
          <a:p>
            <a:pPr algn="ctr" eaLnBrk="1" hangingPunct="1"/>
            <a:r>
              <a:rPr lang="en-US" sz="2000" dirty="0"/>
              <a:t>D. Lowe. </a:t>
            </a:r>
            <a:r>
              <a:rPr lang="en-US" sz="2000" dirty="0">
                <a:hlinkClick r:id="rId3"/>
              </a:rPr>
              <a:t>Distinctive image features from scale-invariant keypoints</a:t>
            </a:r>
            <a:r>
              <a:rPr lang="en-US" sz="2000" dirty="0"/>
              <a:t>. </a:t>
            </a:r>
            <a:r>
              <a:rPr lang="en-US" sz="2000" i="1" dirty="0"/>
              <a:t>IJCV</a:t>
            </a:r>
            <a:r>
              <a:rPr lang="en-US" sz="2000" dirty="0"/>
              <a:t> 60 (2), pp. 91-110, 2004 </a:t>
            </a:r>
          </a:p>
        </p:txBody>
      </p:sp>
      <p:sp>
        <p:nvSpPr>
          <p:cNvPr id="6" name="Rectangle 5">
            <a:extLst>
              <a:ext uri="{FF2B5EF4-FFF2-40B4-BE49-F238E27FC236}">
                <a16:creationId xmlns:a16="http://schemas.microsoft.com/office/drawing/2014/main" id="{C074AC40-5E6C-2641-967A-0A2DCB3A3FF6}"/>
              </a:ext>
            </a:extLst>
          </p:cNvPr>
          <p:cNvSpPr/>
          <p:nvPr/>
        </p:nvSpPr>
        <p:spPr>
          <a:xfrm>
            <a:off x="914400" y="6096000"/>
            <a:ext cx="9906000" cy="400110"/>
          </a:xfrm>
          <a:prstGeom prst="rect">
            <a:avLst/>
          </a:prstGeom>
        </p:spPr>
        <p:txBody>
          <a:bodyPr wrap="square">
            <a:spAutoFit/>
          </a:bodyPr>
          <a:lstStyle/>
          <a:p>
            <a:pPr algn="ctr"/>
            <a:r>
              <a:rPr lang="en-US" sz="2000" dirty="0"/>
              <a:t>D. Lowe. </a:t>
            </a:r>
            <a:r>
              <a:rPr lang="en-US" sz="2000" dirty="0">
                <a:hlinkClick r:id="rId4"/>
              </a:rPr>
              <a:t>Object recognition from local scale-invariant features</a:t>
            </a:r>
            <a:r>
              <a:rPr lang="en-US" sz="2000" dirty="0"/>
              <a:t>. ICCV 1999</a:t>
            </a:r>
          </a:p>
        </p:txBody>
      </p:sp>
      <p:pic>
        <p:nvPicPr>
          <p:cNvPr id="8" name="Picture 7">
            <a:extLst>
              <a:ext uri="{FF2B5EF4-FFF2-40B4-BE49-F238E27FC236}">
                <a16:creationId xmlns:a16="http://schemas.microsoft.com/office/drawing/2014/main" id="{AB26AB49-FFEB-6542-AA33-E8427A56FC4E}"/>
              </a:ext>
            </a:extLst>
          </p:cNvPr>
          <p:cNvPicPr>
            <a:picLocks noChangeAspect="1"/>
          </p:cNvPicPr>
          <p:nvPr/>
        </p:nvPicPr>
        <p:blipFill rotWithShape="1">
          <a:blip r:embed="rId5">
            <a:extLst>
              <a:ext uri="{28A0092B-C50C-407E-A947-70E740481C1C}">
                <a14:useLocalDpi xmlns:a14="http://schemas.microsoft.com/office/drawing/2010/main" val="0"/>
              </a:ext>
            </a:extLst>
          </a:blip>
          <a:srcRect b="83472"/>
          <a:stretch/>
        </p:blipFill>
        <p:spPr>
          <a:xfrm>
            <a:off x="3200400" y="1143000"/>
            <a:ext cx="5499108" cy="1345624"/>
          </a:xfrm>
          <a:prstGeom prst="rect">
            <a:avLst/>
          </a:prstGeom>
        </p:spPr>
      </p:pic>
      <p:pic>
        <p:nvPicPr>
          <p:cNvPr id="10" name="Picture 9">
            <a:extLst>
              <a:ext uri="{FF2B5EF4-FFF2-40B4-BE49-F238E27FC236}">
                <a16:creationId xmlns:a16="http://schemas.microsoft.com/office/drawing/2014/main" id="{829FA463-AD3D-8A40-9D0A-015C7F3FB425}"/>
              </a:ext>
            </a:extLst>
          </p:cNvPr>
          <p:cNvPicPr>
            <a:picLocks noChangeAspect="1"/>
          </p:cNvPicPr>
          <p:nvPr/>
        </p:nvPicPr>
        <p:blipFill rotWithShape="1">
          <a:blip r:embed="rId6">
            <a:extLst>
              <a:ext uri="{28A0092B-C50C-407E-A947-70E740481C1C}">
                <a14:useLocalDpi xmlns:a14="http://schemas.microsoft.com/office/drawing/2010/main" val="0"/>
              </a:ext>
            </a:extLst>
          </a:blip>
          <a:srcRect t="50151"/>
          <a:stretch/>
        </p:blipFill>
        <p:spPr>
          <a:xfrm>
            <a:off x="8207491" y="2805450"/>
            <a:ext cx="3984509" cy="2976892"/>
          </a:xfrm>
          <a:prstGeom prst="rect">
            <a:avLst/>
          </a:prstGeom>
        </p:spPr>
      </p:pic>
      <p:pic>
        <p:nvPicPr>
          <p:cNvPr id="14" name="Picture 13">
            <a:extLst>
              <a:ext uri="{FF2B5EF4-FFF2-40B4-BE49-F238E27FC236}">
                <a16:creationId xmlns:a16="http://schemas.microsoft.com/office/drawing/2014/main" id="{88AC65E5-7517-6E4A-A9E7-03755676617D}"/>
              </a:ext>
            </a:extLst>
          </p:cNvPr>
          <p:cNvPicPr>
            <a:picLocks noChangeAspect="1"/>
          </p:cNvPicPr>
          <p:nvPr/>
        </p:nvPicPr>
        <p:blipFill rotWithShape="1">
          <a:blip r:embed="rId5">
            <a:extLst>
              <a:ext uri="{28A0092B-C50C-407E-A947-70E740481C1C}">
                <a14:useLocalDpi xmlns:a14="http://schemas.microsoft.com/office/drawing/2010/main" val="0"/>
              </a:ext>
            </a:extLst>
          </a:blip>
          <a:srcRect t="58298"/>
          <a:stretch/>
        </p:blipFill>
        <p:spPr>
          <a:xfrm>
            <a:off x="-457200" y="2743200"/>
            <a:ext cx="5029200" cy="3105009"/>
          </a:xfrm>
          <a:prstGeom prst="rect">
            <a:avLst/>
          </a:prstGeom>
        </p:spPr>
      </p:pic>
      <p:pic>
        <p:nvPicPr>
          <p:cNvPr id="15" name="Picture 14">
            <a:extLst>
              <a:ext uri="{FF2B5EF4-FFF2-40B4-BE49-F238E27FC236}">
                <a16:creationId xmlns:a16="http://schemas.microsoft.com/office/drawing/2014/main" id="{A9AFC150-743B-7F46-9A37-0572358FCD61}"/>
              </a:ext>
            </a:extLst>
          </p:cNvPr>
          <p:cNvPicPr>
            <a:picLocks noChangeAspect="1"/>
          </p:cNvPicPr>
          <p:nvPr/>
        </p:nvPicPr>
        <p:blipFill rotWithShape="1">
          <a:blip r:embed="rId6">
            <a:extLst>
              <a:ext uri="{28A0092B-C50C-407E-A947-70E740481C1C}">
                <a14:useLocalDpi xmlns:a14="http://schemas.microsoft.com/office/drawing/2010/main" val="0"/>
              </a:ext>
            </a:extLst>
          </a:blip>
          <a:srcRect b="51043"/>
          <a:stretch/>
        </p:blipFill>
        <p:spPr>
          <a:xfrm>
            <a:off x="4114800" y="2721697"/>
            <a:ext cx="4060523" cy="2979353"/>
          </a:xfrm>
          <a:prstGeom prst="rect">
            <a:avLst/>
          </a:prstGeom>
        </p:spPr>
      </p:pic>
    </p:spTree>
    <p:extLst>
      <p:ext uri="{BB962C8B-B14F-4D97-AF65-F5344CB8AC3E}">
        <p14:creationId xmlns:p14="http://schemas.microsoft.com/office/powerpoint/2010/main" val="450099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2532" name="Rectangle 15"/>
              <p:cNvSpPr>
                <a:spLocks noGrp="1" noChangeArrowheads="1"/>
              </p:cNvSpPr>
              <p:nvPr>
                <p:ph type="body" idx="1"/>
              </p:nvPr>
            </p:nvSpPr>
            <p:spPr/>
            <p:txBody>
              <a:bodyPr/>
              <a:lstStyle/>
              <a:p>
                <a:pPr marL="457200" indent="-457200">
                  <a:buFont typeface="Arial" pitchFamily="34" charset="0"/>
                  <a:buChar char="•"/>
                </a:pPr>
                <a:r>
                  <a:rPr lang="en-US" dirty="0"/>
                  <a:t>Approximate </a:t>
                </a:r>
                <a:r>
                  <a:rPr lang="en-US" dirty="0" err="1"/>
                  <a:t>LoG</a:t>
                </a:r>
                <a:r>
                  <a:rPr lang="en-US" dirty="0"/>
                  <a:t> with a </a:t>
                </a:r>
                <a:r>
                  <a:rPr lang="en-US" i="1" dirty="0"/>
                  <a:t>difference of Gaussians </a:t>
                </a:r>
                <a:r>
                  <a:rPr lang="en-US" dirty="0"/>
                  <a:t>(</a:t>
                </a:r>
                <a:r>
                  <a:rPr lang="en-US" dirty="0" err="1"/>
                  <a:t>DoG</a:t>
                </a:r>
                <a:r>
                  <a:rPr lang="en-US" dirty="0"/>
                  <a:t>)</a:t>
                </a:r>
              </a:p>
              <a:p>
                <a:pPr marL="857250" lvl="1" indent="-457200">
                  <a:buFont typeface="Arial" pitchFamily="34" charset="0"/>
                  <a:buChar char="•"/>
                </a:pPr>
                <a:r>
                  <a:rPr lang="en-US" sz="2400" dirty="0"/>
                  <a:t>Laplacian: 	    </a:t>
                </a:r>
                <a14:m>
                  <m:oMath xmlns:m="http://schemas.openxmlformats.org/officeDocument/2006/math">
                    <m:sSup>
                      <m:sSupPr>
                        <m:ctrlPr>
                          <a:rPr lang="en-US" sz="2400" b="0" i="1" smtClean="0">
                            <a:solidFill>
                              <a:srgbClr val="7030A0"/>
                            </a:solidFill>
                            <a:latin typeface="Cambria Math" panose="02040503050406030204" pitchFamily="18" charset="0"/>
                          </a:rPr>
                        </m:ctrlPr>
                      </m:sSupPr>
                      <m:e>
                        <m:r>
                          <a:rPr lang="en-US" sz="2400" b="0" i="1" smtClean="0">
                            <a:solidFill>
                              <a:srgbClr val="7030A0"/>
                            </a:solidFill>
                            <a:latin typeface="Cambria Math" panose="02040503050406030204" pitchFamily="18" charset="0"/>
                            <a:ea typeface="Cambria Math" panose="02040503050406030204" pitchFamily="18" charset="0"/>
                          </a:rPr>
                          <m:t>𝜎</m:t>
                        </m:r>
                      </m:e>
                      <m:sup>
                        <m:r>
                          <a:rPr lang="en-US" sz="2400" b="0" i="1" smtClean="0">
                            <a:solidFill>
                              <a:srgbClr val="7030A0"/>
                            </a:solidFill>
                            <a:latin typeface="Cambria Math" panose="02040503050406030204" pitchFamily="18" charset="0"/>
                          </a:rPr>
                          <m:t>2</m:t>
                        </m:r>
                      </m:sup>
                    </m:sSup>
                    <m:d>
                      <m:dPr>
                        <m:ctrlPr>
                          <a:rPr lang="en-US" sz="2400" b="0" i="1" smtClean="0">
                            <a:solidFill>
                              <a:srgbClr val="7030A0"/>
                            </a:solidFill>
                            <a:latin typeface="Cambria Math" panose="02040503050406030204" pitchFamily="18" charset="0"/>
                          </a:rPr>
                        </m:ctrlPr>
                      </m:dPr>
                      <m:e>
                        <m:sSub>
                          <m:sSubPr>
                            <m:ctrlPr>
                              <a:rPr lang="en-US" sz="2400" b="0" i="1" smtClean="0">
                                <a:solidFill>
                                  <a:srgbClr val="7030A0"/>
                                </a:solidFill>
                                <a:latin typeface="Cambria Math" panose="02040503050406030204" pitchFamily="18" charset="0"/>
                              </a:rPr>
                            </m:ctrlPr>
                          </m:sSubPr>
                          <m:e>
                            <m:r>
                              <a:rPr lang="en-US" sz="2400" b="0" i="1" smtClean="0">
                                <a:solidFill>
                                  <a:srgbClr val="7030A0"/>
                                </a:solidFill>
                                <a:latin typeface="Cambria Math" panose="02040503050406030204" pitchFamily="18" charset="0"/>
                              </a:rPr>
                              <m:t>𝐺</m:t>
                            </m:r>
                          </m:e>
                          <m:sub>
                            <m:r>
                              <a:rPr lang="en-US" sz="2400" b="0" i="1" smtClean="0">
                                <a:solidFill>
                                  <a:srgbClr val="7030A0"/>
                                </a:solidFill>
                                <a:latin typeface="Cambria Math" panose="02040503050406030204" pitchFamily="18" charset="0"/>
                              </a:rPr>
                              <m:t>𝑥𝑥</m:t>
                            </m:r>
                          </m:sub>
                        </m:sSub>
                        <m:d>
                          <m:dPr>
                            <m:ctrlPr>
                              <a:rPr lang="en-US" sz="2400" b="0" i="1" smtClean="0">
                                <a:solidFill>
                                  <a:srgbClr val="7030A0"/>
                                </a:solidFill>
                                <a:latin typeface="Cambria Math" panose="02040503050406030204" pitchFamily="18" charset="0"/>
                              </a:rPr>
                            </m:ctrlPr>
                          </m:dPr>
                          <m:e>
                            <m:r>
                              <a:rPr lang="en-US" sz="2400" b="0" i="1" smtClean="0">
                                <a:solidFill>
                                  <a:srgbClr val="7030A0"/>
                                </a:solidFill>
                                <a:latin typeface="Cambria Math" panose="02040503050406030204" pitchFamily="18" charset="0"/>
                              </a:rPr>
                              <m:t>𝑥</m:t>
                            </m:r>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𝑦</m:t>
                            </m:r>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ea typeface="Cambria Math" panose="02040503050406030204" pitchFamily="18" charset="0"/>
                              </a:rPr>
                              <m:t>𝜎</m:t>
                            </m:r>
                          </m:e>
                        </m:d>
                        <m:r>
                          <a:rPr lang="en-US" sz="2400" b="0" i="1" smtClean="0">
                            <a:solidFill>
                              <a:srgbClr val="7030A0"/>
                            </a:solidFill>
                            <a:latin typeface="Cambria Math" panose="02040503050406030204" pitchFamily="18" charset="0"/>
                            <a:ea typeface="Cambria Math" panose="02040503050406030204" pitchFamily="18" charset="0"/>
                          </a:rPr>
                          <m:t>+</m:t>
                        </m:r>
                        <m:sSub>
                          <m:sSubPr>
                            <m:ctrlPr>
                              <a:rPr lang="en-US" sz="2400" b="0" i="1" smtClean="0">
                                <a:solidFill>
                                  <a:srgbClr val="7030A0"/>
                                </a:solidFill>
                                <a:latin typeface="Cambria Math" panose="02040503050406030204" pitchFamily="18" charset="0"/>
                                <a:ea typeface="Cambria Math" panose="02040503050406030204" pitchFamily="18" charset="0"/>
                              </a:rPr>
                            </m:ctrlPr>
                          </m:sSubPr>
                          <m:e>
                            <m:r>
                              <a:rPr lang="en-US" sz="2400" b="0" i="1" smtClean="0">
                                <a:solidFill>
                                  <a:srgbClr val="7030A0"/>
                                </a:solidFill>
                                <a:latin typeface="Cambria Math" panose="02040503050406030204" pitchFamily="18" charset="0"/>
                                <a:ea typeface="Cambria Math" panose="02040503050406030204" pitchFamily="18" charset="0"/>
                              </a:rPr>
                              <m:t>𝐺</m:t>
                            </m:r>
                          </m:e>
                          <m:sub>
                            <m:r>
                              <a:rPr lang="en-US" sz="2400" b="0" i="1" smtClean="0">
                                <a:solidFill>
                                  <a:srgbClr val="7030A0"/>
                                </a:solidFill>
                                <a:latin typeface="Cambria Math" panose="02040503050406030204" pitchFamily="18" charset="0"/>
                                <a:ea typeface="Cambria Math" panose="02040503050406030204" pitchFamily="18" charset="0"/>
                              </a:rPr>
                              <m:t>𝑦𝑦</m:t>
                            </m:r>
                          </m:sub>
                        </m:sSub>
                        <m:r>
                          <a:rPr lang="en-US" sz="2400" b="0" i="1" smtClean="0">
                            <a:solidFill>
                              <a:srgbClr val="7030A0"/>
                            </a:solidFill>
                            <a:latin typeface="Cambria Math" panose="02040503050406030204" pitchFamily="18" charset="0"/>
                            <a:ea typeface="Cambria Math" panose="02040503050406030204" pitchFamily="18" charset="0"/>
                          </a:rPr>
                          <m:t>(</m:t>
                        </m:r>
                        <m:r>
                          <a:rPr lang="en-US" sz="2400" b="0" i="1" smtClean="0">
                            <a:solidFill>
                              <a:srgbClr val="7030A0"/>
                            </a:solidFill>
                            <a:latin typeface="Cambria Math" panose="02040503050406030204" pitchFamily="18" charset="0"/>
                            <a:ea typeface="Cambria Math" panose="02040503050406030204" pitchFamily="18" charset="0"/>
                          </a:rPr>
                          <m:t>𝑥</m:t>
                        </m:r>
                        <m:r>
                          <a:rPr lang="en-US" sz="2400" b="0" i="1" smtClean="0">
                            <a:solidFill>
                              <a:srgbClr val="7030A0"/>
                            </a:solidFill>
                            <a:latin typeface="Cambria Math" panose="02040503050406030204" pitchFamily="18" charset="0"/>
                            <a:ea typeface="Cambria Math" panose="02040503050406030204" pitchFamily="18" charset="0"/>
                          </a:rPr>
                          <m:t>,</m:t>
                        </m:r>
                        <m:r>
                          <a:rPr lang="en-US" sz="2400" b="0" i="1" smtClean="0">
                            <a:solidFill>
                              <a:srgbClr val="7030A0"/>
                            </a:solidFill>
                            <a:latin typeface="Cambria Math" panose="02040503050406030204" pitchFamily="18" charset="0"/>
                            <a:ea typeface="Cambria Math" panose="02040503050406030204" pitchFamily="18" charset="0"/>
                          </a:rPr>
                          <m:t>𝑦</m:t>
                        </m:r>
                        <m:r>
                          <a:rPr lang="en-US" sz="2400" b="0" i="1" smtClean="0">
                            <a:solidFill>
                              <a:srgbClr val="7030A0"/>
                            </a:solidFill>
                            <a:latin typeface="Cambria Math" panose="02040503050406030204" pitchFamily="18" charset="0"/>
                            <a:ea typeface="Cambria Math" panose="02040503050406030204" pitchFamily="18" charset="0"/>
                          </a:rPr>
                          <m:t>,</m:t>
                        </m:r>
                        <m:r>
                          <a:rPr lang="en-US" sz="2400" b="0" i="1" smtClean="0">
                            <a:solidFill>
                              <a:srgbClr val="7030A0"/>
                            </a:solidFill>
                            <a:latin typeface="Cambria Math" panose="02040503050406030204" pitchFamily="18" charset="0"/>
                            <a:ea typeface="Cambria Math" panose="02040503050406030204" pitchFamily="18" charset="0"/>
                          </a:rPr>
                          <m:t>𝜎</m:t>
                        </m:r>
                        <m:r>
                          <a:rPr lang="en-US" sz="2400" b="0" i="1" smtClean="0">
                            <a:solidFill>
                              <a:srgbClr val="7030A0"/>
                            </a:solidFill>
                            <a:latin typeface="Cambria Math" panose="02040503050406030204" pitchFamily="18" charset="0"/>
                            <a:ea typeface="Cambria Math" panose="02040503050406030204" pitchFamily="18" charset="0"/>
                          </a:rPr>
                          <m:t>)</m:t>
                        </m:r>
                      </m:e>
                    </m:d>
                  </m:oMath>
                </a14:m>
                <a:endParaRPr lang="en-US" sz="2400" dirty="0"/>
              </a:p>
              <a:p>
                <a:pPr marL="857250" lvl="1" indent="-457200">
                  <a:buFont typeface="Arial" pitchFamily="34" charset="0"/>
                  <a:buChar char="•"/>
                </a:pPr>
                <a:r>
                  <a:rPr lang="en-US" sz="2400" dirty="0"/>
                  <a:t>DoG: 			</a:t>
                </a:r>
                <a14:m>
                  <m:oMath xmlns:m="http://schemas.openxmlformats.org/officeDocument/2006/math">
                    <m:r>
                      <a:rPr lang="en-US" sz="2400" b="0" i="1" smtClean="0">
                        <a:solidFill>
                          <a:srgbClr val="7030A0"/>
                        </a:solidFill>
                        <a:latin typeface="Cambria Math" panose="02040503050406030204" pitchFamily="18" charset="0"/>
                      </a:rPr>
                      <m:t>𝐺</m:t>
                    </m:r>
                    <m:d>
                      <m:dPr>
                        <m:ctrlPr>
                          <a:rPr lang="en-US" sz="2400" b="0" i="1" smtClean="0">
                            <a:solidFill>
                              <a:srgbClr val="7030A0"/>
                            </a:solidFill>
                            <a:latin typeface="Cambria Math" panose="02040503050406030204" pitchFamily="18" charset="0"/>
                          </a:rPr>
                        </m:ctrlPr>
                      </m:dPr>
                      <m:e>
                        <m:r>
                          <a:rPr lang="en-US" sz="2400" b="0" i="1" smtClean="0">
                            <a:solidFill>
                              <a:srgbClr val="7030A0"/>
                            </a:solidFill>
                            <a:latin typeface="Cambria Math" panose="02040503050406030204" pitchFamily="18" charset="0"/>
                          </a:rPr>
                          <m:t>𝑥</m:t>
                        </m:r>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𝑦</m:t>
                        </m:r>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𝑘</m:t>
                        </m:r>
                        <m:r>
                          <a:rPr lang="en-US" sz="2400" b="0" i="1" smtClean="0">
                            <a:solidFill>
                              <a:srgbClr val="7030A0"/>
                            </a:solidFill>
                            <a:latin typeface="Cambria Math" panose="02040503050406030204" pitchFamily="18" charset="0"/>
                            <a:ea typeface="Cambria Math" panose="02040503050406030204" pitchFamily="18" charset="0"/>
                          </a:rPr>
                          <m:t>𝜎</m:t>
                        </m:r>
                      </m:e>
                    </m:d>
                    <m:r>
                      <a:rPr lang="en-US" sz="2400" b="0" i="1" smtClean="0">
                        <a:solidFill>
                          <a:srgbClr val="7030A0"/>
                        </a:solidFill>
                        <a:latin typeface="Cambria Math" panose="02040503050406030204" pitchFamily="18" charset="0"/>
                        <a:ea typeface="Cambria Math" panose="02040503050406030204" pitchFamily="18" charset="0"/>
                      </a:rPr>
                      <m:t>−</m:t>
                    </m:r>
                    <m:r>
                      <a:rPr lang="en-US" sz="2400" b="0" i="1" smtClean="0">
                        <a:solidFill>
                          <a:srgbClr val="7030A0"/>
                        </a:solidFill>
                        <a:latin typeface="Cambria Math" panose="02040503050406030204" pitchFamily="18" charset="0"/>
                        <a:ea typeface="Cambria Math" panose="02040503050406030204" pitchFamily="18" charset="0"/>
                      </a:rPr>
                      <m:t>𝐺</m:t>
                    </m:r>
                    <m:r>
                      <a:rPr lang="en-US" sz="2400" b="0" i="1" smtClean="0">
                        <a:solidFill>
                          <a:srgbClr val="7030A0"/>
                        </a:solidFill>
                        <a:latin typeface="Cambria Math" panose="02040503050406030204" pitchFamily="18" charset="0"/>
                        <a:ea typeface="Cambria Math" panose="02040503050406030204" pitchFamily="18" charset="0"/>
                      </a:rPr>
                      <m:t>(</m:t>
                    </m:r>
                    <m:r>
                      <a:rPr lang="en-US" sz="2400" b="0" i="1" smtClean="0">
                        <a:solidFill>
                          <a:srgbClr val="7030A0"/>
                        </a:solidFill>
                        <a:latin typeface="Cambria Math" panose="02040503050406030204" pitchFamily="18" charset="0"/>
                        <a:ea typeface="Cambria Math" panose="02040503050406030204" pitchFamily="18" charset="0"/>
                      </a:rPr>
                      <m:t>𝑥</m:t>
                    </m:r>
                    <m:r>
                      <a:rPr lang="en-US" sz="2400" b="0" i="1" smtClean="0">
                        <a:solidFill>
                          <a:srgbClr val="7030A0"/>
                        </a:solidFill>
                        <a:latin typeface="Cambria Math" panose="02040503050406030204" pitchFamily="18" charset="0"/>
                        <a:ea typeface="Cambria Math" panose="02040503050406030204" pitchFamily="18" charset="0"/>
                      </a:rPr>
                      <m:t>,</m:t>
                    </m:r>
                    <m:r>
                      <a:rPr lang="en-US" sz="2400" b="0" i="1" smtClean="0">
                        <a:solidFill>
                          <a:srgbClr val="7030A0"/>
                        </a:solidFill>
                        <a:latin typeface="Cambria Math" panose="02040503050406030204" pitchFamily="18" charset="0"/>
                        <a:ea typeface="Cambria Math" panose="02040503050406030204" pitchFamily="18" charset="0"/>
                      </a:rPr>
                      <m:t>𝑦</m:t>
                    </m:r>
                    <m:r>
                      <a:rPr lang="en-US" sz="2400" b="0" i="1" smtClean="0">
                        <a:solidFill>
                          <a:srgbClr val="7030A0"/>
                        </a:solidFill>
                        <a:latin typeface="Cambria Math" panose="02040503050406030204" pitchFamily="18" charset="0"/>
                        <a:ea typeface="Cambria Math" panose="02040503050406030204" pitchFamily="18" charset="0"/>
                      </a:rPr>
                      <m:t>,</m:t>
                    </m:r>
                    <m:r>
                      <a:rPr lang="en-US" sz="2400" b="0" i="1" smtClean="0">
                        <a:solidFill>
                          <a:srgbClr val="7030A0"/>
                        </a:solidFill>
                        <a:latin typeface="Cambria Math" panose="02040503050406030204" pitchFamily="18" charset="0"/>
                        <a:ea typeface="Cambria Math" panose="02040503050406030204" pitchFamily="18" charset="0"/>
                      </a:rPr>
                      <m:t>𝜎</m:t>
                    </m:r>
                    <m:r>
                      <a:rPr lang="en-US" sz="2400" b="0" i="1" smtClean="0">
                        <a:solidFill>
                          <a:srgbClr val="7030A0"/>
                        </a:solidFill>
                        <a:latin typeface="Cambria Math" panose="02040503050406030204" pitchFamily="18" charset="0"/>
                        <a:ea typeface="Cambria Math" panose="02040503050406030204" pitchFamily="18" charset="0"/>
                      </a:rPr>
                      <m:t>)</m:t>
                    </m:r>
                  </m:oMath>
                </a14:m>
                <a:endParaRPr lang="en-US" sz="2400" dirty="0">
                  <a:solidFill>
                    <a:srgbClr val="7030A0"/>
                  </a:solidFill>
                </a:endParaRPr>
              </a:p>
            </p:txBody>
          </p:sp>
        </mc:Choice>
        <mc:Fallback xmlns="">
          <p:sp>
            <p:nvSpPr>
              <p:cNvPr id="22532" name="Rectangle 15"/>
              <p:cNvSpPr>
                <a:spLocks noGrp="1" noRot="1" noChangeAspect="1" noMove="1" noResize="1" noEditPoints="1" noAdjustHandles="1" noChangeArrowheads="1" noChangeShapeType="1" noTextEdit="1"/>
              </p:cNvSpPr>
              <p:nvPr>
                <p:ph type="body" idx="1"/>
              </p:nvPr>
            </p:nvSpPr>
            <p:spPr>
              <a:blipFill>
                <a:blip r:embed="rId3"/>
                <a:stretch>
                  <a:fillRect l="-1103" t="-1449"/>
                </a:stretch>
              </a:blipFill>
            </p:spPr>
            <p:txBody>
              <a:bodyPr/>
              <a:lstStyle/>
              <a:p>
                <a:r>
                  <a:rPr lang="en-US">
                    <a:noFill/>
                  </a:rPr>
                  <a:t> </a:t>
                </a:r>
              </a:p>
            </p:txBody>
          </p:sp>
        </mc:Fallback>
      </mc:AlternateContent>
      <p:pic>
        <p:nvPicPr>
          <p:cNvPr id="22533" name="Picture 10"/>
          <p:cNvPicPr>
            <a:picLocks noChangeAspect="1" noChangeArrowheads="1"/>
          </p:cNvPicPr>
          <p:nvPr/>
        </p:nvPicPr>
        <p:blipFill>
          <a:blip r:embed="rId4" cstate="print"/>
          <a:srcRect/>
          <a:stretch>
            <a:fillRect/>
          </a:stretch>
        </p:blipFill>
        <p:spPr bwMode="auto">
          <a:xfrm>
            <a:off x="3733800" y="2667000"/>
            <a:ext cx="4800600" cy="3798475"/>
          </a:xfrm>
          <a:prstGeom prst="rect">
            <a:avLst/>
          </a:prstGeom>
          <a:noFill/>
          <a:ln w="9525">
            <a:noFill/>
            <a:miter lim="800000"/>
            <a:headEnd/>
            <a:tailEnd/>
          </a:ln>
        </p:spPr>
      </p:pic>
      <p:sp>
        <p:nvSpPr>
          <p:cNvPr id="22536" name="Rectangle 14"/>
          <p:cNvSpPr>
            <a:spLocks noGrp="1" noChangeArrowheads="1"/>
          </p:cNvSpPr>
          <p:nvPr>
            <p:ph type="title"/>
          </p:nvPr>
        </p:nvSpPr>
        <p:spPr/>
        <p:txBody>
          <a:bodyPr/>
          <a:lstStyle/>
          <a:p>
            <a:r>
              <a:rPr lang="en-US" dirty="0"/>
              <a:t>SIFT detector: Efficient implementation</a:t>
            </a:r>
          </a:p>
        </p:txBody>
      </p:sp>
    </p:spTree>
    <p:extLst>
      <p:ext uri="{BB962C8B-B14F-4D97-AF65-F5344CB8AC3E}">
        <p14:creationId xmlns:p14="http://schemas.microsoft.com/office/powerpoint/2010/main" val="3726848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2532" name="Rectangle 15"/>
              <p:cNvSpPr>
                <a:spLocks noGrp="1" noChangeArrowheads="1"/>
              </p:cNvSpPr>
              <p:nvPr>
                <p:ph type="body" idx="1"/>
              </p:nvPr>
            </p:nvSpPr>
            <p:spPr/>
            <p:txBody>
              <a:bodyPr/>
              <a:lstStyle/>
              <a:p>
                <a:pPr marL="457200" indent="-457200">
                  <a:buFont typeface="Arial" pitchFamily="34" charset="0"/>
                  <a:buChar char="•"/>
                </a:pPr>
                <a:r>
                  <a:rPr lang="en-US" dirty="0"/>
                  <a:t>Approximate </a:t>
                </a:r>
                <a:r>
                  <a:rPr lang="en-US" dirty="0" err="1"/>
                  <a:t>LoG</a:t>
                </a:r>
                <a:r>
                  <a:rPr lang="en-US" dirty="0"/>
                  <a:t> with a </a:t>
                </a:r>
                <a:r>
                  <a:rPr lang="en-US" i="1" dirty="0"/>
                  <a:t>difference of Gaussians </a:t>
                </a:r>
                <a:r>
                  <a:rPr lang="en-US" dirty="0"/>
                  <a:t>(</a:t>
                </a:r>
                <a:r>
                  <a:rPr lang="en-US" dirty="0" err="1"/>
                  <a:t>DoG</a:t>
                </a:r>
                <a:r>
                  <a:rPr lang="en-US" dirty="0"/>
                  <a:t>)</a:t>
                </a:r>
              </a:p>
              <a:p>
                <a:pPr marL="857250" lvl="1" indent="-457200">
                  <a:buFont typeface="Arial" pitchFamily="34" charset="0"/>
                  <a:buChar char="•"/>
                </a:pPr>
                <a:r>
                  <a:rPr lang="en-US" sz="2400" dirty="0"/>
                  <a:t>Laplacian: 	    </a:t>
                </a:r>
                <a14:m>
                  <m:oMath xmlns:m="http://schemas.openxmlformats.org/officeDocument/2006/math">
                    <m:sSup>
                      <m:sSupPr>
                        <m:ctrlPr>
                          <a:rPr lang="en-US" sz="2400" b="0" i="1" smtClean="0">
                            <a:solidFill>
                              <a:srgbClr val="7030A0"/>
                            </a:solidFill>
                            <a:latin typeface="Cambria Math" panose="02040503050406030204" pitchFamily="18" charset="0"/>
                          </a:rPr>
                        </m:ctrlPr>
                      </m:sSupPr>
                      <m:e>
                        <m:r>
                          <a:rPr lang="en-US" sz="2400" b="0" i="1" smtClean="0">
                            <a:solidFill>
                              <a:srgbClr val="7030A0"/>
                            </a:solidFill>
                            <a:latin typeface="Cambria Math" panose="02040503050406030204" pitchFamily="18" charset="0"/>
                            <a:ea typeface="Cambria Math" panose="02040503050406030204" pitchFamily="18" charset="0"/>
                          </a:rPr>
                          <m:t>𝜎</m:t>
                        </m:r>
                      </m:e>
                      <m:sup>
                        <m:r>
                          <a:rPr lang="en-US" sz="2400" b="0" i="1" smtClean="0">
                            <a:solidFill>
                              <a:srgbClr val="7030A0"/>
                            </a:solidFill>
                            <a:latin typeface="Cambria Math" panose="02040503050406030204" pitchFamily="18" charset="0"/>
                          </a:rPr>
                          <m:t>2</m:t>
                        </m:r>
                      </m:sup>
                    </m:sSup>
                    <m:d>
                      <m:dPr>
                        <m:ctrlPr>
                          <a:rPr lang="en-US" sz="2400" b="0" i="1" smtClean="0">
                            <a:solidFill>
                              <a:srgbClr val="7030A0"/>
                            </a:solidFill>
                            <a:latin typeface="Cambria Math" panose="02040503050406030204" pitchFamily="18" charset="0"/>
                          </a:rPr>
                        </m:ctrlPr>
                      </m:dPr>
                      <m:e>
                        <m:sSub>
                          <m:sSubPr>
                            <m:ctrlPr>
                              <a:rPr lang="en-US" sz="2400" b="0" i="1" smtClean="0">
                                <a:solidFill>
                                  <a:srgbClr val="7030A0"/>
                                </a:solidFill>
                                <a:latin typeface="Cambria Math" panose="02040503050406030204" pitchFamily="18" charset="0"/>
                              </a:rPr>
                            </m:ctrlPr>
                          </m:sSubPr>
                          <m:e>
                            <m:r>
                              <a:rPr lang="en-US" sz="2400" b="0" i="1" smtClean="0">
                                <a:solidFill>
                                  <a:srgbClr val="7030A0"/>
                                </a:solidFill>
                                <a:latin typeface="Cambria Math" panose="02040503050406030204" pitchFamily="18" charset="0"/>
                              </a:rPr>
                              <m:t>𝐺</m:t>
                            </m:r>
                          </m:e>
                          <m:sub>
                            <m:r>
                              <a:rPr lang="en-US" sz="2400" b="0" i="1" smtClean="0">
                                <a:solidFill>
                                  <a:srgbClr val="7030A0"/>
                                </a:solidFill>
                                <a:latin typeface="Cambria Math" panose="02040503050406030204" pitchFamily="18" charset="0"/>
                              </a:rPr>
                              <m:t>𝑥𝑥</m:t>
                            </m:r>
                          </m:sub>
                        </m:sSub>
                        <m:d>
                          <m:dPr>
                            <m:ctrlPr>
                              <a:rPr lang="en-US" sz="2400" b="0" i="1" smtClean="0">
                                <a:solidFill>
                                  <a:srgbClr val="7030A0"/>
                                </a:solidFill>
                                <a:latin typeface="Cambria Math" panose="02040503050406030204" pitchFamily="18" charset="0"/>
                              </a:rPr>
                            </m:ctrlPr>
                          </m:dPr>
                          <m:e>
                            <m:r>
                              <a:rPr lang="en-US" sz="2400" b="0" i="1" smtClean="0">
                                <a:solidFill>
                                  <a:srgbClr val="7030A0"/>
                                </a:solidFill>
                                <a:latin typeface="Cambria Math" panose="02040503050406030204" pitchFamily="18" charset="0"/>
                              </a:rPr>
                              <m:t>𝑥</m:t>
                            </m:r>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𝑦</m:t>
                            </m:r>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ea typeface="Cambria Math" panose="02040503050406030204" pitchFamily="18" charset="0"/>
                              </a:rPr>
                              <m:t>𝜎</m:t>
                            </m:r>
                          </m:e>
                        </m:d>
                        <m:r>
                          <a:rPr lang="en-US" sz="2400" b="0" i="1" smtClean="0">
                            <a:solidFill>
                              <a:srgbClr val="7030A0"/>
                            </a:solidFill>
                            <a:latin typeface="Cambria Math" panose="02040503050406030204" pitchFamily="18" charset="0"/>
                            <a:ea typeface="Cambria Math" panose="02040503050406030204" pitchFamily="18" charset="0"/>
                          </a:rPr>
                          <m:t>+</m:t>
                        </m:r>
                        <m:sSub>
                          <m:sSubPr>
                            <m:ctrlPr>
                              <a:rPr lang="en-US" sz="2400" b="0" i="1" smtClean="0">
                                <a:solidFill>
                                  <a:srgbClr val="7030A0"/>
                                </a:solidFill>
                                <a:latin typeface="Cambria Math" panose="02040503050406030204" pitchFamily="18" charset="0"/>
                                <a:ea typeface="Cambria Math" panose="02040503050406030204" pitchFamily="18" charset="0"/>
                              </a:rPr>
                            </m:ctrlPr>
                          </m:sSubPr>
                          <m:e>
                            <m:r>
                              <a:rPr lang="en-US" sz="2400" b="0" i="1" smtClean="0">
                                <a:solidFill>
                                  <a:srgbClr val="7030A0"/>
                                </a:solidFill>
                                <a:latin typeface="Cambria Math" panose="02040503050406030204" pitchFamily="18" charset="0"/>
                                <a:ea typeface="Cambria Math" panose="02040503050406030204" pitchFamily="18" charset="0"/>
                              </a:rPr>
                              <m:t>𝐺</m:t>
                            </m:r>
                          </m:e>
                          <m:sub>
                            <m:r>
                              <a:rPr lang="en-US" sz="2400" b="0" i="1" smtClean="0">
                                <a:solidFill>
                                  <a:srgbClr val="7030A0"/>
                                </a:solidFill>
                                <a:latin typeface="Cambria Math" panose="02040503050406030204" pitchFamily="18" charset="0"/>
                                <a:ea typeface="Cambria Math" panose="02040503050406030204" pitchFamily="18" charset="0"/>
                              </a:rPr>
                              <m:t>𝑦𝑦</m:t>
                            </m:r>
                          </m:sub>
                        </m:sSub>
                        <m:r>
                          <a:rPr lang="en-US" sz="2400" b="0" i="1" smtClean="0">
                            <a:solidFill>
                              <a:srgbClr val="7030A0"/>
                            </a:solidFill>
                            <a:latin typeface="Cambria Math" panose="02040503050406030204" pitchFamily="18" charset="0"/>
                            <a:ea typeface="Cambria Math" panose="02040503050406030204" pitchFamily="18" charset="0"/>
                          </a:rPr>
                          <m:t>(</m:t>
                        </m:r>
                        <m:r>
                          <a:rPr lang="en-US" sz="2400" b="0" i="1" smtClean="0">
                            <a:solidFill>
                              <a:srgbClr val="7030A0"/>
                            </a:solidFill>
                            <a:latin typeface="Cambria Math" panose="02040503050406030204" pitchFamily="18" charset="0"/>
                            <a:ea typeface="Cambria Math" panose="02040503050406030204" pitchFamily="18" charset="0"/>
                          </a:rPr>
                          <m:t>𝑥</m:t>
                        </m:r>
                        <m:r>
                          <a:rPr lang="en-US" sz="2400" b="0" i="1" smtClean="0">
                            <a:solidFill>
                              <a:srgbClr val="7030A0"/>
                            </a:solidFill>
                            <a:latin typeface="Cambria Math" panose="02040503050406030204" pitchFamily="18" charset="0"/>
                            <a:ea typeface="Cambria Math" panose="02040503050406030204" pitchFamily="18" charset="0"/>
                          </a:rPr>
                          <m:t>,</m:t>
                        </m:r>
                        <m:r>
                          <a:rPr lang="en-US" sz="2400" b="0" i="1" smtClean="0">
                            <a:solidFill>
                              <a:srgbClr val="7030A0"/>
                            </a:solidFill>
                            <a:latin typeface="Cambria Math" panose="02040503050406030204" pitchFamily="18" charset="0"/>
                            <a:ea typeface="Cambria Math" panose="02040503050406030204" pitchFamily="18" charset="0"/>
                          </a:rPr>
                          <m:t>𝑦</m:t>
                        </m:r>
                        <m:r>
                          <a:rPr lang="en-US" sz="2400" b="0" i="1" smtClean="0">
                            <a:solidFill>
                              <a:srgbClr val="7030A0"/>
                            </a:solidFill>
                            <a:latin typeface="Cambria Math" panose="02040503050406030204" pitchFamily="18" charset="0"/>
                            <a:ea typeface="Cambria Math" panose="02040503050406030204" pitchFamily="18" charset="0"/>
                          </a:rPr>
                          <m:t>,</m:t>
                        </m:r>
                        <m:r>
                          <a:rPr lang="en-US" sz="2400" b="0" i="1" smtClean="0">
                            <a:solidFill>
                              <a:srgbClr val="7030A0"/>
                            </a:solidFill>
                            <a:latin typeface="Cambria Math" panose="02040503050406030204" pitchFamily="18" charset="0"/>
                            <a:ea typeface="Cambria Math" panose="02040503050406030204" pitchFamily="18" charset="0"/>
                          </a:rPr>
                          <m:t>𝜎</m:t>
                        </m:r>
                        <m:r>
                          <a:rPr lang="en-US" sz="2400" b="0" i="1" smtClean="0">
                            <a:solidFill>
                              <a:srgbClr val="7030A0"/>
                            </a:solidFill>
                            <a:latin typeface="Cambria Math" panose="02040503050406030204" pitchFamily="18" charset="0"/>
                            <a:ea typeface="Cambria Math" panose="02040503050406030204" pitchFamily="18" charset="0"/>
                          </a:rPr>
                          <m:t>)</m:t>
                        </m:r>
                      </m:e>
                    </m:d>
                  </m:oMath>
                </a14:m>
                <a:endParaRPr lang="en-US" sz="2400" dirty="0"/>
              </a:p>
              <a:p>
                <a:pPr marL="857250" lvl="1" indent="-457200">
                  <a:buFont typeface="Arial" pitchFamily="34" charset="0"/>
                  <a:buChar char="•"/>
                </a:pPr>
                <a:r>
                  <a:rPr lang="en-US" sz="2400" dirty="0"/>
                  <a:t>DoG: 			</a:t>
                </a:r>
                <a14:m>
                  <m:oMath xmlns:m="http://schemas.openxmlformats.org/officeDocument/2006/math">
                    <m:r>
                      <a:rPr lang="en-US" sz="2400" b="0" i="1" smtClean="0">
                        <a:solidFill>
                          <a:srgbClr val="7030A0"/>
                        </a:solidFill>
                        <a:latin typeface="Cambria Math" panose="02040503050406030204" pitchFamily="18" charset="0"/>
                      </a:rPr>
                      <m:t>𝐺</m:t>
                    </m:r>
                    <m:d>
                      <m:dPr>
                        <m:ctrlPr>
                          <a:rPr lang="en-US" sz="2400" b="0" i="1" smtClean="0">
                            <a:solidFill>
                              <a:srgbClr val="7030A0"/>
                            </a:solidFill>
                            <a:latin typeface="Cambria Math" panose="02040503050406030204" pitchFamily="18" charset="0"/>
                          </a:rPr>
                        </m:ctrlPr>
                      </m:dPr>
                      <m:e>
                        <m:r>
                          <a:rPr lang="en-US" sz="2400" b="0" i="1" smtClean="0">
                            <a:solidFill>
                              <a:srgbClr val="7030A0"/>
                            </a:solidFill>
                            <a:latin typeface="Cambria Math" panose="02040503050406030204" pitchFamily="18" charset="0"/>
                          </a:rPr>
                          <m:t>𝑥</m:t>
                        </m:r>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𝑦</m:t>
                        </m:r>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𝑘</m:t>
                        </m:r>
                        <m:r>
                          <a:rPr lang="en-US" sz="2400" b="0" i="1" smtClean="0">
                            <a:solidFill>
                              <a:srgbClr val="7030A0"/>
                            </a:solidFill>
                            <a:latin typeface="Cambria Math" panose="02040503050406030204" pitchFamily="18" charset="0"/>
                            <a:ea typeface="Cambria Math" panose="02040503050406030204" pitchFamily="18" charset="0"/>
                          </a:rPr>
                          <m:t>𝜎</m:t>
                        </m:r>
                      </m:e>
                    </m:d>
                    <m:r>
                      <a:rPr lang="en-US" sz="2400" b="0" i="1" smtClean="0">
                        <a:solidFill>
                          <a:srgbClr val="7030A0"/>
                        </a:solidFill>
                        <a:latin typeface="Cambria Math" panose="02040503050406030204" pitchFamily="18" charset="0"/>
                        <a:ea typeface="Cambria Math" panose="02040503050406030204" pitchFamily="18" charset="0"/>
                      </a:rPr>
                      <m:t>−</m:t>
                    </m:r>
                    <m:r>
                      <a:rPr lang="en-US" sz="2400" b="0" i="1" smtClean="0">
                        <a:solidFill>
                          <a:srgbClr val="7030A0"/>
                        </a:solidFill>
                        <a:latin typeface="Cambria Math" panose="02040503050406030204" pitchFamily="18" charset="0"/>
                        <a:ea typeface="Cambria Math" panose="02040503050406030204" pitchFamily="18" charset="0"/>
                      </a:rPr>
                      <m:t>𝐺</m:t>
                    </m:r>
                    <m:d>
                      <m:dPr>
                        <m:ctrlPr>
                          <a:rPr lang="en-US" sz="2400" b="0" i="1" smtClean="0">
                            <a:solidFill>
                              <a:srgbClr val="7030A0"/>
                            </a:solidFill>
                            <a:latin typeface="Cambria Math" panose="02040503050406030204" pitchFamily="18" charset="0"/>
                            <a:ea typeface="Cambria Math" panose="02040503050406030204" pitchFamily="18" charset="0"/>
                          </a:rPr>
                        </m:ctrlPr>
                      </m:dPr>
                      <m:e>
                        <m:r>
                          <a:rPr lang="en-US" sz="2400" b="0" i="1" smtClean="0">
                            <a:solidFill>
                              <a:srgbClr val="7030A0"/>
                            </a:solidFill>
                            <a:latin typeface="Cambria Math" panose="02040503050406030204" pitchFamily="18" charset="0"/>
                            <a:ea typeface="Cambria Math" panose="02040503050406030204" pitchFamily="18" charset="0"/>
                          </a:rPr>
                          <m:t>𝑥</m:t>
                        </m:r>
                        <m:r>
                          <a:rPr lang="en-US" sz="2400" b="0" i="1" smtClean="0">
                            <a:solidFill>
                              <a:srgbClr val="7030A0"/>
                            </a:solidFill>
                            <a:latin typeface="Cambria Math" panose="02040503050406030204" pitchFamily="18" charset="0"/>
                            <a:ea typeface="Cambria Math" panose="02040503050406030204" pitchFamily="18" charset="0"/>
                          </a:rPr>
                          <m:t>,</m:t>
                        </m:r>
                        <m:r>
                          <a:rPr lang="en-US" sz="2400" b="0" i="1" smtClean="0">
                            <a:solidFill>
                              <a:srgbClr val="7030A0"/>
                            </a:solidFill>
                            <a:latin typeface="Cambria Math" panose="02040503050406030204" pitchFamily="18" charset="0"/>
                            <a:ea typeface="Cambria Math" panose="02040503050406030204" pitchFamily="18" charset="0"/>
                          </a:rPr>
                          <m:t>𝑦</m:t>
                        </m:r>
                        <m:r>
                          <a:rPr lang="en-US" sz="2400" b="0" i="1" smtClean="0">
                            <a:solidFill>
                              <a:srgbClr val="7030A0"/>
                            </a:solidFill>
                            <a:latin typeface="Cambria Math" panose="02040503050406030204" pitchFamily="18" charset="0"/>
                            <a:ea typeface="Cambria Math" panose="02040503050406030204" pitchFamily="18" charset="0"/>
                          </a:rPr>
                          <m:t>,</m:t>
                        </m:r>
                        <m:r>
                          <a:rPr lang="en-US" sz="2400" b="0" i="1" smtClean="0">
                            <a:solidFill>
                              <a:srgbClr val="7030A0"/>
                            </a:solidFill>
                            <a:latin typeface="Cambria Math" panose="02040503050406030204" pitchFamily="18" charset="0"/>
                            <a:ea typeface="Cambria Math" panose="02040503050406030204" pitchFamily="18" charset="0"/>
                          </a:rPr>
                          <m:t>𝜎</m:t>
                        </m:r>
                      </m:e>
                    </m:d>
                  </m:oMath>
                </a14:m>
                <a:endParaRPr lang="en-US" sz="2400" b="0" dirty="0">
                  <a:solidFill>
                    <a:srgbClr val="7030A0"/>
                  </a:solidFill>
                  <a:ea typeface="Cambria Math" panose="02040503050406030204" pitchFamily="18" charset="0"/>
                </a:endParaRPr>
              </a:p>
              <a:p>
                <a:pPr marL="457200" indent="-457200">
                  <a:buFont typeface="Arial" pitchFamily="34" charset="0"/>
                  <a:buChar char="•"/>
                </a:pPr>
                <a:r>
                  <a:rPr lang="en-US" dirty="0"/>
                  <a:t>Compute </a:t>
                </a:r>
                <a:r>
                  <a:rPr lang="en-US" dirty="0" err="1"/>
                  <a:t>DoG</a:t>
                </a:r>
                <a:r>
                  <a:rPr lang="en-US" dirty="0"/>
                  <a:t> via an </a:t>
                </a:r>
                <a:r>
                  <a:rPr lang="en-US" i="1" dirty="0"/>
                  <a:t>image pyramid</a:t>
                </a:r>
                <a:r>
                  <a:rPr lang="en-US" dirty="0"/>
                  <a:t>:</a:t>
                </a:r>
              </a:p>
            </p:txBody>
          </p:sp>
        </mc:Choice>
        <mc:Fallback xmlns="">
          <p:sp>
            <p:nvSpPr>
              <p:cNvPr id="22532" name="Rectangle 15"/>
              <p:cNvSpPr>
                <a:spLocks noGrp="1" noRot="1" noChangeAspect="1" noMove="1" noResize="1" noEditPoints="1" noAdjustHandles="1" noChangeArrowheads="1" noChangeShapeType="1" noTextEdit="1"/>
              </p:cNvSpPr>
              <p:nvPr>
                <p:ph type="body" idx="1"/>
              </p:nvPr>
            </p:nvSpPr>
            <p:spPr>
              <a:blipFill>
                <a:blip r:embed="rId3"/>
                <a:stretch>
                  <a:fillRect l="-1103" t="-1449"/>
                </a:stretch>
              </a:blipFill>
            </p:spPr>
            <p:txBody>
              <a:bodyPr/>
              <a:lstStyle/>
              <a:p>
                <a:r>
                  <a:rPr lang="en-US">
                    <a:noFill/>
                  </a:rPr>
                  <a:t> </a:t>
                </a:r>
              </a:p>
            </p:txBody>
          </p:sp>
        </mc:Fallback>
      </mc:AlternateContent>
      <p:sp>
        <p:nvSpPr>
          <p:cNvPr id="22536" name="Rectangle 14"/>
          <p:cNvSpPr>
            <a:spLocks noGrp="1" noChangeArrowheads="1"/>
          </p:cNvSpPr>
          <p:nvPr>
            <p:ph type="title"/>
          </p:nvPr>
        </p:nvSpPr>
        <p:spPr/>
        <p:txBody>
          <a:bodyPr/>
          <a:lstStyle/>
          <a:p>
            <a:r>
              <a:rPr lang="en-US" dirty="0"/>
              <a:t>SIFT detector: Efficient implementation</a:t>
            </a:r>
          </a:p>
        </p:txBody>
      </p:sp>
      <p:pic>
        <p:nvPicPr>
          <p:cNvPr id="3" name="Picture 2">
            <a:extLst>
              <a:ext uri="{FF2B5EF4-FFF2-40B4-BE49-F238E27FC236}">
                <a16:creationId xmlns:a16="http://schemas.microsoft.com/office/drawing/2014/main" id="{39E13E70-C985-7842-947A-3B44E07724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2993828"/>
            <a:ext cx="5413034" cy="3864172"/>
          </a:xfrm>
          <a:prstGeom prst="rect">
            <a:avLst/>
          </a:prstGeom>
        </p:spPr>
      </p:pic>
    </p:spTree>
    <p:extLst>
      <p:ext uri="{BB962C8B-B14F-4D97-AF65-F5344CB8AC3E}">
        <p14:creationId xmlns:p14="http://schemas.microsoft.com/office/powerpoint/2010/main" val="18382906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ltLang="ko-KR" dirty="0">
                <a:ea typeface="굴림" pitchFamily="34" charset="-127"/>
              </a:rPr>
              <a:t>SIFT for matching</a:t>
            </a:r>
            <a:endParaRPr lang="en-US" dirty="0"/>
          </a:p>
        </p:txBody>
      </p:sp>
      <p:sp>
        <p:nvSpPr>
          <p:cNvPr id="58371" name="Rectangle 3"/>
          <p:cNvSpPr>
            <a:spLocks noGrp="1" noChangeArrowheads="1"/>
          </p:cNvSpPr>
          <p:nvPr>
            <p:ph idx="1"/>
          </p:nvPr>
        </p:nvSpPr>
        <p:spPr>
          <a:xfrm>
            <a:off x="762000" y="914400"/>
            <a:ext cx="10668000" cy="5257800"/>
          </a:xfrm>
        </p:spPr>
        <p:txBody>
          <a:bodyPr/>
          <a:lstStyle/>
          <a:p>
            <a:pPr marL="609600" indent="-609600">
              <a:buFontTx/>
              <a:buChar char="•"/>
            </a:pPr>
            <a:r>
              <a:rPr lang="en-US" dirty="0"/>
              <a:t>The main goal of SIFT is to enable image matching in the presence of significant transformations</a:t>
            </a:r>
          </a:p>
          <a:p>
            <a:pPr marL="1009650" lvl="1" indent="-609600"/>
            <a:r>
              <a:rPr lang="en-US" sz="2400" dirty="0"/>
              <a:t>To recognize the same </a:t>
            </a:r>
            <a:r>
              <a:rPr lang="en-US" sz="2400" dirty="0" err="1"/>
              <a:t>keypoint</a:t>
            </a:r>
            <a:r>
              <a:rPr lang="en-US" sz="2400" dirty="0"/>
              <a:t> in multiple images, we need to match appearance descriptors or “signatures” in their neighborhoods</a:t>
            </a:r>
          </a:p>
          <a:p>
            <a:pPr marL="1009650" lvl="1" indent="-609600"/>
            <a:r>
              <a:rPr lang="en-US" sz="2400" dirty="0"/>
              <a:t>Descriptors that are </a:t>
            </a:r>
            <a:r>
              <a:rPr lang="en-US" sz="2400" i="1" dirty="0"/>
              <a:t>locally</a:t>
            </a:r>
            <a:r>
              <a:rPr lang="en-US" sz="2400" dirty="0"/>
              <a:t> invariant </a:t>
            </a:r>
            <a:r>
              <a:rPr lang="en-US" sz="2400" dirty="0" err="1"/>
              <a:t>w.r.t</a:t>
            </a:r>
            <a:r>
              <a:rPr lang="en-US" sz="2400" dirty="0"/>
              <a:t>. </a:t>
            </a:r>
            <a:r>
              <a:rPr lang="en-US" sz="2400" dirty="0">
                <a:solidFill>
                  <a:srgbClr val="0000FF"/>
                </a:solidFill>
              </a:rPr>
              <a:t>scale</a:t>
            </a:r>
            <a:r>
              <a:rPr lang="en-US" sz="2400" dirty="0"/>
              <a:t> and </a:t>
            </a:r>
            <a:r>
              <a:rPr lang="en-US" sz="2400" dirty="0">
                <a:solidFill>
                  <a:srgbClr val="0000FF"/>
                </a:solidFill>
              </a:rPr>
              <a:t>rotation </a:t>
            </a:r>
            <a:r>
              <a:rPr lang="en-US" sz="2400" dirty="0"/>
              <a:t>can handle a wide range of </a:t>
            </a:r>
            <a:r>
              <a:rPr lang="en-US" sz="2400" i="1" dirty="0"/>
              <a:t>global </a:t>
            </a:r>
            <a:r>
              <a:rPr lang="en-US" sz="2400" dirty="0"/>
              <a:t>transformations</a:t>
            </a:r>
          </a:p>
        </p:txBody>
      </p:sp>
      <p:pic>
        <p:nvPicPr>
          <p:cNvPr id="11" name="Picture 4" descr="sift-feat">
            <a:extLst>
              <a:ext uri="{FF2B5EF4-FFF2-40B4-BE49-F238E27FC236}">
                <a16:creationId xmlns:a16="http://schemas.microsoft.com/office/drawing/2014/main" id="{67A63869-2D20-0241-9A3D-95875C89BCA6}"/>
              </a:ext>
            </a:extLst>
          </p:cNvPr>
          <p:cNvPicPr>
            <a:picLocks noChangeAspect="1" noChangeArrowheads="1"/>
          </p:cNvPicPr>
          <p:nvPr/>
        </p:nvPicPr>
        <p:blipFill>
          <a:blip r:embed="rId3" cstate="print"/>
          <a:srcRect/>
          <a:stretch>
            <a:fillRect/>
          </a:stretch>
        </p:blipFill>
        <p:spPr bwMode="auto">
          <a:xfrm>
            <a:off x="2209800" y="3582312"/>
            <a:ext cx="7848600" cy="3123288"/>
          </a:xfrm>
          <a:prstGeom prst="rect">
            <a:avLst/>
          </a:prstGeom>
          <a:noFill/>
          <a:ln w="9525">
            <a:noFill/>
            <a:miter lim="800000"/>
            <a:headEnd/>
            <a:tailEnd/>
          </a:ln>
        </p:spPr>
      </p:pic>
    </p:spTree>
    <p:extLst>
      <p:ext uri="{BB962C8B-B14F-4D97-AF65-F5344CB8AC3E}">
        <p14:creationId xmlns:p14="http://schemas.microsoft.com/office/powerpoint/2010/main" val="2880329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7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3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dirty="0">
                <a:ea typeface="굴림" pitchFamily="34" charset="-127"/>
              </a:rPr>
              <a:t>SIFT for matching</a:t>
            </a:r>
            <a:endParaRPr lang="en-US" dirty="0"/>
          </a:p>
        </p:txBody>
      </p:sp>
      <p:sp>
        <p:nvSpPr>
          <p:cNvPr id="58371" name="Rectangle 3"/>
          <p:cNvSpPr>
            <a:spLocks noGrp="1" noChangeArrowheads="1"/>
          </p:cNvSpPr>
          <p:nvPr>
            <p:ph idx="1"/>
          </p:nvPr>
        </p:nvSpPr>
        <p:spPr/>
        <p:txBody>
          <a:bodyPr/>
          <a:lstStyle/>
          <a:p>
            <a:pPr marL="609600" indent="-609600">
              <a:buFontTx/>
              <a:buChar char="•"/>
            </a:pPr>
            <a:r>
              <a:rPr lang="en-US" dirty="0"/>
              <a:t>SIFT detector returns a characteristic scale that can be normalized out, but no characteristic orientation</a:t>
            </a:r>
          </a:p>
        </p:txBody>
      </p:sp>
      <p:grpSp>
        <p:nvGrpSpPr>
          <p:cNvPr id="2" name="Group 1"/>
          <p:cNvGrpSpPr/>
          <p:nvPr/>
        </p:nvGrpSpPr>
        <p:grpSpPr>
          <a:xfrm>
            <a:off x="1797770" y="2971800"/>
            <a:ext cx="4892561" cy="1371600"/>
            <a:chOff x="152400" y="4419600"/>
            <a:chExt cx="5410200" cy="1516717"/>
          </a:xfrm>
        </p:grpSpPr>
        <p:pic>
          <p:nvPicPr>
            <p:cNvPr id="6" name="Picture 4"/>
            <p:cNvPicPr>
              <a:picLocks noChangeAspect="1" noChangeArrowheads="1"/>
            </p:cNvPicPr>
            <p:nvPr/>
          </p:nvPicPr>
          <p:blipFill>
            <a:blip r:embed="rId3" cstate="print"/>
            <a:srcRect b="51050"/>
            <a:stretch>
              <a:fillRect/>
            </a:stretch>
          </p:blipFill>
          <p:spPr bwMode="auto">
            <a:xfrm>
              <a:off x="152400" y="4419600"/>
              <a:ext cx="5410200" cy="1516717"/>
            </a:xfrm>
            <a:prstGeom prst="rect">
              <a:avLst/>
            </a:prstGeom>
            <a:noFill/>
            <a:ln w="9525">
              <a:noFill/>
              <a:miter lim="800000"/>
              <a:headEnd/>
              <a:tailEnd/>
            </a:ln>
          </p:spPr>
        </p:pic>
        <p:sp>
          <p:nvSpPr>
            <p:cNvPr id="7" name="Oval 6"/>
            <p:cNvSpPr/>
            <p:nvPr/>
          </p:nvSpPr>
          <p:spPr bwMode="auto">
            <a:xfrm>
              <a:off x="914400" y="4419600"/>
              <a:ext cx="1524000" cy="1490472"/>
            </a:xfrm>
            <a:prstGeom prst="ellipse">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8" name="Oval 7"/>
            <p:cNvSpPr/>
            <p:nvPr/>
          </p:nvSpPr>
          <p:spPr bwMode="auto">
            <a:xfrm>
              <a:off x="4343400" y="5093208"/>
              <a:ext cx="457200" cy="447142"/>
            </a:xfrm>
            <a:prstGeom prst="ellipse">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grpSp>
      <p:pic>
        <p:nvPicPr>
          <p:cNvPr id="9" name="Picture 9" descr="patch1_circle_amb1"/>
          <p:cNvPicPr>
            <a:picLocks noChangeAspect="1" noChangeArrowheads="1"/>
          </p:cNvPicPr>
          <p:nvPr/>
        </p:nvPicPr>
        <p:blipFill>
          <a:blip r:embed="rId4" cstate="print"/>
          <a:srcRect/>
          <a:stretch>
            <a:fillRect/>
          </a:stretch>
        </p:blipFill>
        <p:spPr bwMode="auto">
          <a:xfrm>
            <a:off x="7376130" y="2987568"/>
            <a:ext cx="1313704" cy="1296488"/>
          </a:xfrm>
          <a:prstGeom prst="rect">
            <a:avLst/>
          </a:prstGeom>
          <a:noFill/>
          <a:ln w="9525">
            <a:noFill/>
            <a:miter lim="800000"/>
            <a:headEnd/>
            <a:tailEnd/>
          </a:ln>
        </p:spPr>
      </p:pic>
      <p:pic>
        <p:nvPicPr>
          <p:cNvPr id="10" name="Picture 10" descr="patch2_circle_amb1"/>
          <p:cNvPicPr>
            <a:picLocks noChangeAspect="1" noChangeArrowheads="1"/>
          </p:cNvPicPr>
          <p:nvPr/>
        </p:nvPicPr>
        <p:blipFill>
          <a:blip r:embed="rId5" cstate="print"/>
          <a:srcRect/>
          <a:stretch>
            <a:fillRect/>
          </a:stretch>
        </p:blipFill>
        <p:spPr bwMode="auto">
          <a:xfrm>
            <a:off x="8820896" y="2971800"/>
            <a:ext cx="1313704" cy="1296488"/>
          </a:xfrm>
          <a:prstGeom prst="rect">
            <a:avLst/>
          </a:prstGeom>
          <a:noFill/>
          <a:ln w="9525">
            <a:noFill/>
            <a:miter lim="800000"/>
            <a:headEnd/>
            <a:tailEnd/>
          </a:ln>
        </p:spPr>
      </p:pic>
    </p:spTree>
    <p:extLst>
      <p:ext uri="{BB962C8B-B14F-4D97-AF65-F5344CB8AC3E}">
        <p14:creationId xmlns:p14="http://schemas.microsoft.com/office/powerpoint/2010/main" val="38301907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dirty="0">
                <a:ea typeface="굴림" pitchFamily="34" charset="-127"/>
              </a:rPr>
              <a:t>SIFT for matching</a:t>
            </a:r>
            <a:endParaRPr lang="en-US" dirty="0"/>
          </a:p>
        </p:txBody>
      </p:sp>
      <p:sp>
        <p:nvSpPr>
          <p:cNvPr id="58371" name="Rectangle 3"/>
          <p:cNvSpPr>
            <a:spLocks noGrp="1" noChangeArrowheads="1"/>
          </p:cNvSpPr>
          <p:nvPr>
            <p:ph idx="1"/>
          </p:nvPr>
        </p:nvSpPr>
        <p:spPr/>
        <p:txBody>
          <a:bodyPr/>
          <a:lstStyle/>
          <a:p>
            <a:pPr marL="590550" indent="-533400">
              <a:buFont typeface="Arial"/>
              <a:buChar char="•"/>
            </a:pPr>
            <a:r>
              <a:rPr lang="en-US" dirty="0"/>
              <a:t>SIFT detector returns a characteristic scale that can be normalized out, but no characteristic orientation</a:t>
            </a:r>
          </a:p>
          <a:p>
            <a:pPr marL="590550" indent="-533400">
              <a:buFont typeface="Arial"/>
              <a:buChar char="•"/>
            </a:pPr>
            <a:r>
              <a:rPr lang="en-US" dirty="0"/>
              <a:t>Hack for finding a reference orientation:</a:t>
            </a:r>
          </a:p>
          <a:p>
            <a:pPr marL="990600" lvl="1" indent="-533400">
              <a:buFont typeface="Arial"/>
              <a:buChar char="•"/>
            </a:pPr>
            <a:r>
              <a:rPr lang="en-US" sz="2400" dirty="0"/>
              <a:t>Create histogram of local gradient directions in the patch</a:t>
            </a:r>
          </a:p>
          <a:p>
            <a:pPr marL="990600" lvl="1" indent="-533400">
              <a:buFont typeface="Arial"/>
              <a:buChar char="•"/>
            </a:pPr>
            <a:r>
              <a:rPr lang="en-US" sz="2400" dirty="0"/>
              <a:t>Assign reference orientation at peak of smoothed histogram</a:t>
            </a:r>
          </a:p>
        </p:txBody>
      </p:sp>
      <p:pic>
        <p:nvPicPr>
          <p:cNvPr id="11" name="Picture 55" descr="descrip">
            <a:extLst>
              <a:ext uri="{FF2B5EF4-FFF2-40B4-BE49-F238E27FC236}">
                <a16:creationId xmlns:a16="http://schemas.microsoft.com/office/drawing/2014/main" id="{C76BA0E2-327B-F048-B0DE-012465F6FCFC}"/>
              </a:ext>
            </a:extLst>
          </p:cNvPr>
          <p:cNvPicPr>
            <a:picLocks noChangeAspect="1" noChangeArrowheads="1"/>
          </p:cNvPicPr>
          <p:nvPr/>
        </p:nvPicPr>
        <p:blipFill>
          <a:blip r:embed="rId3" cstate="print"/>
          <a:srcRect r="56557" b="8105"/>
          <a:stretch>
            <a:fillRect/>
          </a:stretch>
        </p:blipFill>
        <p:spPr bwMode="auto">
          <a:xfrm>
            <a:off x="2514600" y="3505200"/>
            <a:ext cx="2933077" cy="2952566"/>
          </a:xfrm>
          <a:prstGeom prst="rect">
            <a:avLst/>
          </a:prstGeom>
          <a:noFill/>
          <a:ln w="9525">
            <a:noFill/>
            <a:miter lim="800000"/>
            <a:headEnd/>
            <a:tailEnd/>
          </a:ln>
        </p:spPr>
      </p:pic>
      <p:sp>
        <p:nvSpPr>
          <p:cNvPr id="12" name="Line 56">
            <a:extLst>
              <a:ext uri="{FF2B5EF4-FFF2-40B4-BE49-F238E27FC236}">
                <a16:creationId xmlns:a16="http://schemas.microsoft.com/office/drawing/2014/main" id="{96765232-7F8A-9E45-88F9-30E0325174A1}"/>
              </a:ext>
            </a:extLst>
          </p:cNvPr>
          <p:cNvSpPr>
            <a:spLocks noChangeShapeType="1"/>
          </p:cNvSpPr>
          <p:nvPr/>
        </p:nvSpPr>
        <p:spPr bwMode="auto">
          <a:xfrm flipV="1">
            <a:off x="3810000" y="3782339"/>
            <a:ext cx="1683838" cy="1278470"/>
          </a:xfrm>
          <a:prstGeom prst="line">
            <a:avLst/>
          </a:prstGeom>
          <a:noFill/>
          <a:ln w="63500">
            <a:solidFill>
              <a:schemeClr val="tx1"/>
            </a:solidFill>
            <a:round/>
            <a:headEnd/>
            <a:tailEnd type="stealth" w="lg" len="lg"/>
          </a:ln>
        </p:spPr>
        <p:txBody>
          <a:bodyPr/>
          <a:lstStyle/>
          <a:p>
            <a:endParaRPr lang="en-US"/>
          </a:p>
        </p:txBody>
      </p:sp>
      <p:grpSp>
        <p:nvGrpSpPr>
          <p:cNvPr id="13" name="Group 58">
            <a:extLst>
              <a:ext uri="{FF2B5EF4-FFF2-40B4-BE49-F238E27FC236}">
                <a16:creationId xmlns:a16="http://schemas.microsoft.com/office/drawing/2014/main" id="{1D92ABD0-0574-644F-8DC6-E5BA783A8A6A}"/>
              </a:ext>
            </a:extLst>
          </p:cNvPr>
          <p:cNvGrpSpPr>
            <a:grpSpLocks/>
          </p:cNvGrpSpPr>
          <p:nvPr/>
        </p:nvGrpSpPr>
        <p:grpSpPr bwMode="auto">
          <a:xfrm>
            <a:off x="5562599" y="3988850"/>
            <a:ext cx="4698769" cy="2716750"/>
            <a:chOff x="2725" y="2782"/>
            <a:chExt cx="2411" cy="1394"/>
          </a:xfrm>
        </p:grpSpPr>
        <p:grpSp>
          <p:nvGrpSpPr>
            <p:cNvPr id="14" name="Group 10">
              <a:extLst>
                <a:ext uri="{FF2B5EF4-FFF2-40B4-BE49-F238E27FC236}">
                  <a16:creationId xmlns:a16="http://schemas.microsoft.com/office/drawing/2014/main" id="{8DF83324-0CB4-DD43-B188-63BE26DAF0EF}"/>
                </a:ext>
              </a:extLst>
            </p:cNvPr>
            <p:cNvGrpSpPr>
              <a:grpSpLocks/>
            </p:cNvGrpSpPr>
            <p:nvPr/>
          </p:nvGrpSpPr>
          <p:grpSpPr bwMode="auto">
            <a:xfrm>
              <a:off x="3455" y="2782"/>
              <a:ext cx="1681" cy="1394"/>
              <a:chOff x="4080" y="3573"/>
              <a:chExt cx="1066" cy="699"/>
            </a:xfrm>
          </p:grpSpPr>
          <p:sp>
            <p:nvSpPr>
              <p:cNvPr id="16" name="Freeform 11">
                <a:extLst>
                  <a:ext uri="{FF2B5EF4-FFF2-40B4-BE49-F238E27FC236}">
                    <a16:creationId xmlns:a16="http://schemas.microsoft.com/office/drawing/2014/main" id="{88DD47F7-6BAC-014E-8D52-93EBC6515E3B}"/>
                  </a:ext>
                </a:extLst>
              </p:cNvPr>
              <p:cNvSpPr>
                <a:spLocks/>
              </p:cNvSpPr>
              <p:nvPr/>
            </p:nvSpPr>
            <p:spPr bwMode="auto">
              <a:xfrm>
                <a:off x="4129" y="3573"/>
                <a:ext cx="958" cy="11"/>
              </a:xfrm>
              <a:custGeom>
                <a:avLst/>
                <a:gdLst>
                  <a:gd name="T0" fmla="*/ 0 w 8621"/>
                  <a:gd name="T1" fmla="*/ 0 h 101"/>
                  <a:gd name="T2" fmla="*/ 0 w 8621"/>
                  <a:gd name="T3" fmla="*/ 0 h 101"/>
                  <a:gd name="T4" fmla="*/ 0 w 8621"/>
                  <a:gd name="T5" fmla="*/ 0 h 101"/>
                  <a:gd name="T6" fmla="*/ 0 w 8621"/>
                  <a:gd name="T7" fmla="*/ 0 h 101"/>
                  <a:gd name="T8" fmla="*/ 0 w 8621"/>
                  <a:gd name="T9" fmla="*/ 0 h 101"/>
                  <a:gd name="T10" fmla="*/ 0 w 8621"/>
                  <a:gd name="T11" fmla="*/ 0 h 101"/>
                  <a:gd name="T12" fmla="*/ 0 w 8621"/>
                  <a:gd name="T13" fmla="*/ 0 h 101"/>
                  <a:gd name="T14" fmla="*/ 0 w 8621"/>
                  <a:gd name="T15" fmla="*/ 0 h 101"/>
                  <a:gd name="T16" fmla="*/ 0 w 8621"/>
                  <a:gd name="T17" fmla="*/ 0 h 101"/>
                  <a:gd name="T18" fmla="*/ 0 w 8621"/>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21"/>
                  <a:gd name="T31" fmla="*/ 0 h 101"/>
                  <a:gd name="T32" fmla="*/ 8621 w 8621"/>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21" h="101">
                    <a:moveTo>
                      <a:pt x="8621" y="51"/>
                    </a:moveTo>
                    <a:lnTo>
                      <a:pt x="8576" y="0"/>
                    </a:lnTo>
                    <a:lnTo>
                      <a:pt x="0" y="0"/>
                    </a:lnTo>
                    <a:lnTo>
                      <a:pt x="0" y="101"/>
                    </a:lnTo>
                    <a:lnTo>
                      <a:pt x="8576" y="101"/>
                    </a:lnTo>
                    <a:lnTo>
                      <a:pt x="8530" y="51"/>
                    </a:lnTo>
                    <a:lnTo>
                      <a:pt x="8621" y="51"/>
                    </a:lnTo>
                    <a:lnTo>
                      <a:pt x="8621" y="0"/>
                    </a:lnTo>
                    <a:lnTo>
                      <a:pt x="8576" y="0"/>
                    </a:lnTo>
                    <a:lnTo>
                      <a:pt x="8621" y="51"/>
                    </a:lnTo>
                    <a:close/>
                  </a:path>
                </a:pathLst>
              </a:custGeom>
              <a:solidFill>
                <a:srgbClr val="1F1A17"/>
              </a:solidFill>
              <a:ln w="9525">
                <a:noFill/>
                <a:round/>
                <a:headEnd/>
                <a:tailEnd/>
              </a:ln>
            </p:spPr>
            <p:txBody>
              <a:bodyPr/>
              <a:lstStyle/>
              <a:p>
                <a:endParaRPr lang="en-US"/>
              </a:p>
            </p:txBody>
          </p:sp>
          <p:sp>
            <p:nvSpPr>
              <p:cNvPr id="17" name="Freeform 12">
                <a:extLst>
                  <a:ext uri="{FF2B5EF4-FFF2-40B4-BE49-F238E27FC236}">
                    <a16:creationId xmlns:a16="http://schemas.microsoft.com/office/drawing/2014/main" id="{594E8CAE-68FC-8549-BB22-8BD2F7DB2F0A}"/>
                  </a:ext>
                </a:extLst>
              </p:cNvPr>
              <p:cNvSpPr>
                <a:spLocks/>
              </p:cNvSpPr>
              <p:nvPr/>
            </p:nvSpPr>
            <p:spPr bwMode="auto">
              <a:xfrm>
                <a:off x="5076" y="3579"/>
                <a:ext cx="11" cy="545"/>
              </a:xfrm>
              <a:custGeom>
                <a:avLst/>
                <a:gdLst>
                  <a:gd name="T0" fmla="*/ 0 w 91"/>
                  <a:gd name="T1" fmla="*/ 0 h 5457"/>
                  <a:gd name="T2" fmla="*/ 0 w 91"/>
                  <a:gd name="T3" fmla="*/ 0 h 5457"/>
                  <a:gd name="T4" fmla="*/ 0 w 91"/>
                  <a:gd name="T5" fmla="*/ 0 h 5457"/>
                  <a:gd name="T6" fmla="*/ 0 w 91"/>
                  <a:gd name="T7" fmla="*/ 0 h 5457"/>
                  <a:gd name="T8" fmla="*/ 0 w 91"/>
                  <a:gd name="T9" fmla="*/ 0 h 5457"/>
                  <a:gd name="T10" fmla="*/ 0 w 91"/>
                  <a:gd name="T11" fmla="*/ 0 h 5457"/>
                  <a:gd name="T12" fmla="*/ 0 w 91"/>
                  <a:gd name="T13" fmla="*/ 0 h 5457"/>
                  <a:gd name="T14" fmla="*/ 0 w 91"/>
                  <a:gd name="T15" fmla="*/ 0 h 5457"/>
                  <a:gd name="T16" fmla="*/ 0 w 91"/>
                  <a:gd name="T17" fmla="*/ 0 h 5457"/>
                  <a:gd name="T18" fmla="*/ 0 w 91"/>
                  <a:gd name="T19" fmla="*/ 0 h 54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457"/>
                  <a:gd name="T32" fmla="*/ 91 w 91"/>
                  <a:gd name="T33" fmla="*/ 5457 h 54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457">
                    <a:moveTo>
                      <a:pt x="46" y="5457"/>
                    </a:moveTo>
                    <a:lnTo>
                      <a:pt x="91" y="5407"/>
                    </a:lnTo>
                    <a:lnTo>
                      <a:pt x="91" y="0"/>
                    </a:lnTo>
                    <a:lnTo>
                      <a:pt x="0" y="0"/>
                    </a:lnTo>
                    <a:lnTo>
                      <a:pt x="0" y="5407"/>
                    </a:lnTo>
                    <a:lnTo>
                      <a:pt x="46" y="5357"/>
                    </a:lnTo>
                    <a:lnTo>
                      <a:pt x="46" y="5457"/>
                    </a:lnTo>
                    <a:lnTo>
                      <a:pt x="91" y="5457"/>
                    </a:lnTo>
                    <a:lnTo>
                      <a:pt x="91" y="5407"/>
                    </a:lnTo>
                    <a:lnTo>
                      <a:pt x="46" y="5457"/>
                    </a:lnTo>
                    <a:close/>
                  </a:path>
                </a:pathLst>
              </a:custGeom>
              <a:solidFill>
                <a:srgbClr val="1F1A17"/>
              </a:solidFill>
              <a:ln w="9525">
                <a:noFill/>
                <a:round/>
                <a:headEnd/>
                <a:tailEnd/>
              </a:ln>
            </p:spPr>
            <p:txBody>
              <a:bodyPr/>
              <a:lstStyle/>
              <a:p>
                <a:endParaRPr lang="en-US"/>
              </a:p>
            </p:txBody>
          </p:sp>
          <p:sp>
            <p:nvSpPr>
              <p:cNvPr id="18" name="Freeform 13">
                <a:extLst>
                  <a:ext uri="{FF2B5EF4-FFF2-40B4-BE49-F238E27FC236}">
                    <a16:creationId xmlns:a16="http://schemas.microsoft.com/office/drawing/2014/main" id="{18540D67-DA9A-1841-94D4-B18B995C4FD9}"/>
                  </a:ext>
                </a:extLst>
              </p:cNvPr>
              <p:cNvSpPr>
                <a:spLocks/>
              </p:cNvSpPr>
              <p:nvPr/>
            </p:nvSpPr>
            <p:spPr bwMode="auto">
              <a:xfrm>
                <a:off x="4124" y="4114"/>
                <a:ext cx="958" cy="10"/>
              </a:xfrm>
              <a:custGeom>
                <a:avLst/>
                <a:gdLst>
                  <a:gd name="T0" fmla="*/ 0 w 8622"/>
                  <a:gd name="T1" fmla="*/ 0 h 100"/>
                  <a:gd name="T2" fmla="*/ 0 w 8622"/>
                  <a:gd name="T3" fmla="*/ 0 h 100"/>
                  <a:gd name="T4" fmla="*/ 0 w 8622"/>
                  <a:gd name="T5" fmla="*/ 0 h 100"/>
                  <a:gd name="T6" fmla="*/ 0 w 8622"/>
                  <a:gd name="T7" fmla="*/ 0 h 100"/>
                  <a:gd name="T8" fmla="*/ 0 w 8622"/>
                  <a:gd name="T9" fmla="*/ 0 h 100"/>
                  <a:gd name="T10" fmla="*/ 0 w 8622"/>
                  <a:gd name="T11" fmla="*/ 0 h 100"/>
                  <a:gd name="T12" fmla="*/ 0 w 8622"/>
                  <a:gd name="T13" fmla="*/ 0 h 100"/>
                  <a:gd name="T14" fmla="*/ 0 w 8622"/>
                  <a:gd name="T15" fmla="*/ 0 h 100"/>
                  <a:gd name="T16" fmla="*/ 0 w 8622"/>
                  <a:gd name="T17" fmla="*/ 0 h 100"/>
                  <a:gd name="T18" fmla="*/ 0 w 8622"/>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22"/>
                  <a:gd name="T31" fmla="*/ 0 h 100"/>
                  <a:gd name="T32" fmla="*/ 8622 w 8622"/>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22" h="100">
                    <a:moveTo>
                      <a:pt x="0" y="50"/>
                    </a:moveTo>
                    <a:lnTo>
                      <a:pt x="46" y="100"/>
                    </a:lnTo>
                    <a:lnTo>
                      <a:pt x="8622" y="100"/>
                    </a:lnTo>
                    <a:lnTo>
                      <a:pt x="8622" y="0"/>
                    </a:lnTo>
                    <a:lnTo>
                      <a:pt x="46" y="0"/>
                    </a:lnTo>
                    <a:lnTo>
                      <a:pt x="91" y="50"/>
                    </a:lnTo>
                    <a:lnTo>
                      <a:pt x="0" y="50"/>
                    </a:lnTo>
                    <a:lnTo>
                      <a:pt x="0" y="100"/>
                    </a:lnTo>
                    <a:lnTo>
                      <a:pt x="46" y="100"/>
                    </a:lnTo>
                    <a:lnTo>
                      <a:pt x="0" y="50"/>
                    </a:lnTo>
                    <a:close/>
                  </a:path>
                </a:pathLst>
              </a:custGeom>
              <a:solidFill>
                <a:srgbClr val="1F1A17"/>
              </a:solidFill>
              <a:ln w="9525">
                <a:noFill/>
                <a:round/>
                <a:headEnd/>
                <a:tailEnd/>
              </a:ln>
            </p:spPr>
            <p:txBody>
              <a:bodyPr/>
              <a:lstStyle/>
              <a:p>
                <a:endParaRPr lang="en-US"/>
              </a:p>
            </p:txBody>
          </p:sp>
          <p:sp>
            <p:nvSpPr>
              <p:cNvPr id="19" name="Freeform 14">
                <a:extLst>
                  <a:ext uri="{FF2B5EF4-FFF2-40B4-BE49-F238E27FC236}">
                    <a16:creationId xmlns:a16="http://schemas.microsoft.com/office/drawing/2014/main" id="{AEDA714D-BDC0-3A48-968B-DDCA0A687C72}"/>
                  </a:ext>
                </a:extLst>
              </p:cNvPr>
              <p:cNvSpPr>
                <a:spLocks/>
              </p:cNvSpPr>
              <p:nvPr/>
            </p:nvSpPr>
            <p:spPr bwMode="auto">
              <a:xfrm>
                <a:off x="4124" y="3573"/>
                <a:ext cx="10" cy="546"/>
              </a:xfrm>
              <a:custGeom>
                <a:avLst/>
                <a:gdLst>
                  <a:gd name="T0" fmla="*/ 0 w 91"/>
                  <a:gd name="T1" fmla="*/ 0 h 5458"/>
                  <a:gd name="T2" fmla="*/ 0 w 91"/>
                  <a:gd name="T3" fmla="*/ 0 h 5458"/>
                  <a:gd name="T4" fmla="*/ 0 w 91"/>
                  <a:gd name="T5" fmla="*/ 0 h 5458"/>
                  <a:gd name="T6" fmla="*/ 0 w 91"/>
                  <a:gd name="T7" fmla="*/ 0 h 5458"/>
                  <a:gd name="T8" fmla="*/ 0 w 91"/>
                  <a:gd name="T9" fmla="*/ 0 h 5458"/>
                  <a:gd name="T10" fmla="*/ 0 w 91"/>
                  <a:gd name="T11" fmla="*/ 0 h 5458"/>
                  <a:gd name="T12" fmla="*/ 0 w 91"/>
                  <a:gd name="T13" fmla="*/ 0 h 5458"/>
                  <a:gd name="T14" fmla="*/ 0 w 91"/>
                  <a:gd name="T15" fmla="*/ 0 h 5458"/>
                  <a:gd name="T16" fmla="*/ 0 w 91"/>
                  <a:gd name="T17" fmla="*/ 0 h 5458"/>
                  <a:gd name="T18" fmla="*/ 0 w 91"/>
                  <a:gd name="T19" fmla="*/ 0 h 54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458"/>
                  <a:gd name="T32" fmla="*/ 91 w 91"/>
                  <a:gd name="T33" fmla="*/ 5458 h 54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458">
                    <a:moveTo>
                      <a:pt x="46" y="0"/>
                    </a:moveTo>
                    <a:lnTo>
                      <a:pt x="0" y="51"/>
                    </a:lnTo>
                    <a:lnTo>
                      <a:pt x="0" y="5458"/>
                    </a:lnTo>
                    <a:lnTo>
                      <a:pt x="91" y="5458"/>
                    </a:lnTo>
                    <a:lnTo>
                      <a:pt x="91"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20" name="Rectangle 15">
                <a:extLst>
                  <a:ext uri="{FF2B5EF4-FFF2-40B4-BE49-F238E27FC236}">
                    <a16:creationId xmlns:a16="http://schemas.microsoft.com/office/drawing/2014/main" id="{21151723-2327-3C45-B30E-22CDF9339CF6}"/>
                  </a:ext>
                </a:extLst>
              </p:cNvPr>
              <p:cNvSpPr>
                <a:spLocks noChangeArrowheads="1"/>
              </p:cNvSpPr>
              <p:nvPr/>
            </p:nvSpPr>
            <p:spPr bwMode="auto">
              <a:xfrm>
                <a:off x="4129" y="3984"/>
                <a:ext cx="136" cy="135"/>
              </a:xfrm>
              <a:prstGeom prst="rect">
                <a:avLst/>
              </a:prstGeom>
              <a:solidFill>
                <a:srgbClr val="DC2B19"/>
              </a:solidFill>
              <a:ln w="9525">
                <a:noFill/>
                <a:miter lim="800000"/>
                <a:headEnd/>
                <a:tailEnd/>
              </a:ln>
            </p:spPr>
            <p:txBody>
              <a:bodyPr/>
              <a:lstStyle/>
              <a:p>
                <a:endParaRPr lang="en-US"/>
              </a:p>
            </p:txBody>
          </p:sp>
          <p:sp>
            <p:nvSpPr>
              <p:cNvPr id="21" name="Freeform 16">
                <a:extLst>
                  <a:ext uri="{FF2B5EF4-FFF2-40B4-BE49-F238E27FC236}">
                    <a16:creationId xmlns:a16="http://schemas.microsoft.com/office/drawing/2014/main" id="{1A252EC5-6300-4145-9ECE-BBA3D7D83DF6}"/>
                  </a:ext>
                </a:extLst>
              </p:cNvPr>
              <p:cNvSpPr>
                <a:spLocks/>
              </p:cNvSpPr>
              <p:nvPr/>
            </p:nvSpPr>
            <p:spPr bwMode="auto">
              <a:xfrm>
                <a:off x="4129" y="3979"/>
                <a:ext cx="141" cy="10"/>
              </a:xfrm>
              <a:custGeom>
                <a:avLst/>
                <a:gdLst>
                  <a:gd name="T0" fmla="*/ 0 w 1270"/>
                  <a:gd name="T1" fmla="*/ 0 h 100"/>
                  <a:gd name="T2" fmla="*/ 0 w 1270"/>
                  <a:gd name="T3" fmla="*/ 0 h 100"/>
                  <a:gd name="T4" fmla="*/ 0 w 1270"/>
                  <a:gd name="T5" fmla="*/ 0 h 100"/>
                  <a:gd name="T6" fmla="*/ 0 w 1270"/>
                  <a:gd name="T7" fmla="*/ 0 h 100"/>
                  <a:gd name="T8" fmla="*/ 0 w 1270"/>
                  <a:gd name="T9" fmla="*/ 0 h 100"/>
                  <a:gd name="T10" fmla="*/ 0 w 1270"/>
                  <a:gd name="T11" fmla="*/ 0 h 100"/>
                  <a:gd name="T12" fmla="*/ 0 w 1270"/>
                  <a:gd name="T13" fmla="*/ 0 h 100"/>
                  <a:gd name="T14" fmla="*/ 0 w 1270"/>
                  <a:gd name="T15" fmla="*/ 0 h 100"/>
                  <a:gd name="T16" fmla="*/ 0 w 1270"/>
                  <a:gd name="T17" fmla="*/ 0 h 100"/>
                  <a:gd name="T18" fmla="*/ 0 w 1270"/>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0"/>
                  <a:gd name="T31" fmla="*/ 0 h 100"/>
                  <a:gd name="T32" fmla="*/ 1270 w 1270"/>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0" h="100">
                    <a:moveTo>
                      <a:pt x="1270" y="50"/>
                    </a:moveTo>
                    <a:lnTo>
                      <a:pt x="1225" y="0"/>
                    </a:lnTo>
                    <a:lnTo>
                      <a:pt x="0" y="0"/>
                    </a:lnTo>
                    <a:lnTo>
                      <a:pt x="0" y="100"/>
                    </a:lnTo>
                    <a:lnTo>
                      <a:pt x="1225" y="100"/>
                    </a:lnTo>
                    <a:lnTo>
                      <a:pt x="1180" y="50"/>
                    </a:lnTo>
                    <a:lnTo>
                      <a:pt x="1270" y="50"/>
                    </a:lnTo>
                    <a:lnTo>
                      <a:pt x="1270" y="0"/>
                    </a:lnTo>
                    <a:lnTo>
                      <a:pt x="1225" y="0"/>
                    </a:lnTo>
                    <a:lnTo>
                      <a:pt x="1270" y="50"/>
                    </a:lnTo>
                    <a:close/>
                  </a:path>
                </a:pathLst>
              </a:custGeom>
              <a:solidFill>
                <a:srgbClr val="1F1A17"/>
              </a:solidFill>
              <a:ln w="9525">
                <a:noFill/>
                <a:round/>
                <a:headEnd/>
                <a:tailEnd/>
              </a:ln>
            </p:spPr>
            <p:txBody>
              <a:bodyPr/>
              <a:lstStyle/>
              <a:p>
                <a:endParaRPr lang="en-US"/>
              </a:p>
            </p:txBody>
          </p:sp>
          <p:sp>
            <p:nvSpPr>
              <p:cNvPr id="22" name="Freeform 17">
                <a:extLst>
                  <a:ext uri="{FF2B5EF4-FFF2-40B4-BE49-F238E27FC236}">
                    <a16:creationId xmlns:a16="http://schemas.microsoft.com/office/drawing/2014/main" id="{DEC9BBD6-1AF8-F947-8E1D-693970960A0D}"/>
                  </a:ext>
                </a:extLst>
              </p:cNvPr>
              <p:cNvSpPr>
                <a:spLocks/>
              </p:cNvSpPr>
              <p:nvPr/>
            </p:nvSpPr>
            <p:spPr bwMode="auto">
              <a:xfrm>
                <a:off x="4260" y="3984"/>
                <a:ext cx="10" cy="140"/>
              </a:xfrm>
              <a:custGeom>
                <a:avLst/>
                <a:gdLst>
                  <a:gd name="T0" fmla="*/ 0 w 90"/>
                  <a:gd name="T1" fmla="*/ 0 h 1402"/>
                  <a:gd name="T2" fmla="*/ 0 w 90"/>
                  <a:gd name="T3" fmla="*/ 0 h 1402"/>
                  <a:gd name="T4" fmla="*/ 0 w 90"/>
                  <a:gd name="T5" fmla="*/ 0 h 1402"/>
                  <a:gd name="T6" fmla="*/ 0 w 90"/>
                  <a:gd name="T7" fmla="*/ 0 h 1402"/>
                  <a:gd name="T8" fmla="*/ 0 w 90"/>
                  <a:gd name="T9" fmla="*/ 0 h 1402"/>
                  <a:gd name="T10" fmla="*/ 0 w 90"/>
                  <a:gd name="T11" fmla="*/ 0 h 1402"/>
                  <a:gd name="T12" fmla="*/ 0 w 90"/>
                  <a:gd name="T13" fmla="*/ 0 h 1402"/>
                  <a:gd name="T14" fmla="*/ 0 w 90"/>
                  <a:gd name="T15" fmla="*/ 0 h 1402"/>
                  <a:gd name="T16" fmla="*/ 0 w 90"/>
                  <a:gd name="T17" fmla="*/ 0 h 1402"/>
                  <a:gd name="T18" fmla="*/ 0 w 90"/>
                  <a:gd name="T19" fmla="*/ 0 h 14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1402"/>
                  <a:gd name="T32" fmla="*/ 90 w 90"/>
                  <a:gd name="T33" fmla="*/ 1402 h 14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1402">
                    <a:moveTo>
                      <a:pt x="45" y="1402"/>
                    </a:moveTo>
                    <a:lnTo>
                      <a:pt x="90" y="1352"/>
                    </a:lnTo>
                    <a:lnTo>
                      <a:pt x="90" y="0"/>
                    </a:lnTo>
                    <a:lnTo>
                      <a:pt x="0" y="0"/>
                    </a:lnTo>
                    <a:lnTo>
                      <a:pt x="0" y="1352"/>
                    </a:lnTo>
                    <a:lnTo>
                      <a:pt x="45" y="1302"/>
                    </a:lnTo>
                    <a:lnTo>
                      <a:pt x="45" y="1402"/>
                    </a:lnTo>
                    <a:lnTo>
                      <a:pt x="90" y="1402"/>
                    </a:lnTo>
                    <a:lnTo>
                      <a:pt x="90" y="1352"/>
                    </a:lnTo>
                    <a:lnTo>
                      <a:pt x="45" y="1402"/>
                    </a:lnTo>
                    <a:close/>
                  </a:path>
                </a:pathLst>
              </a:custGeom>
              <a:solidFill>
                <a:srgbClr val="1F1A17"/>
              </a:solidFill>
              <a:ln w="9525">
                <a:noFill/>
                <a:round/>
                <a:headEnd/>
                <a:tailEnd/>
              </a:ln>
            </p:spPr>
            <p:txBody>
              <a:bodyPr/>
              <a:lstStyle/>
              <a:p>
                <a:endParaRPr lang="en-US"/>
              </a:p>
            </p:txBody>
          </p:sp>
          <p:sp>
            <p:nvSpPr>
              <p:cNvPr id="23" name="Freeform 18">
                <a:extLst>
                  <a:ext uri="{FF2B5EF4-FFF2-40B4-BE49-F238E27FC236}">
                    <a16:creationId xmlns:a16="http://schemas.microsoft.com/office/drawing/2014/main" id="{05F4F9E2-3BD4-784C-AE59-17003EAB0B65}"/>
                  </a:ext>
                </a:extLst>
              </p:cNvPr>
              <p:cNvSpPr>
                <a:spLocks/>
              </p:cNvSpPr>
              <p:nvPr/>
            </p:nvSpPr>
            <p:spPr bwMode="auto">
              <a:xfrm>
                <a:off x="4124" y="4114"/>
                <a:ext cx="141" cy="10"/>
              </a:xfrm>
              <a:custGeom>
                <a:avLst/>
                <a:gdLst>
                  <a:gd name="T0" fmla="*/ 0 w 1271"/>
                  <a:gd name="T1" fmla="*/ 0 h 100"/>
                  <a:gd name="T2" fmla="*/ 0 w 1271"/>
                  <a:gd name="T3" fmla="*/ 0 h 100"/>
                  <a:gd name="T4" fmla="*/ 0 w 1271"/>
                  <a:gd name="T5" fmla="*/ 0 h 100"/>
                  <a:gd name="T6" fmla="*/ 0 w 1271"/>
                  <a:gd name="T7" fmla="*/ 0 h 100"/>
                  <a:gd name="T8" fmla="*/ 0 w 1271"/>
                  <a:gd name="T9" fmla="*/ 0 h 100"/>
                  <a:gd name="T10" fmla="*/ 0 w 1271"/>
                  <a:gd name="T11" fmla="*/ 0 h 100"/>
                  <a:gd name="T12" fmla="*/ 0 w 1271"/>
                  <a:gd name="T13" fmla="*/ 0 h 100"/>
                  <a:gd name="T14" fmla="*/ 0 w 1271"/>
                  <a:gd name="T15" fmla="*/ 0 h 100"/>
                  <a:gd name="T16" fmla="*/ 0 w 1271"/>
                  <a:gd name="T17" fmla="*/ 0 h 100"/>
                  <a:gd name="T18" fmla="*/ 0 w 1271"/>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1"/>
                  <a:gd name="T31" fmla="*/ 0 h 100"/>
                  <a:gd name="T32" fmla="*/ 1271 w 1271"/>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1" h="100">
                    <a:moveTo>
                      <a:pt x="0" y="50"/>
                    </a:moveTo>
                    <a:lnTo>
                      <a:pt x="46" y="100"/>
                    </a:lnTo>
                    <a:lnTo>
                      <a:pt x="1271" y="100"/>
                    </a:lnTo>
                    <a:lnTo>
                      <a:pt x="1271" y="0"/>
                    </a:lnTo>
                    <a:lnTo>
                      <a:pt x="46" y="0"/>
                    </a:lnTo>
                    <a:lnTo>
                      <a:pt x="91" y="50"/>
                    </a:lnTo>
                    <a:lnTo>
                      <a:pt x="0" y="50"/>
                    </a:lnTo>
                    <a:lnTo>
                      <a:pt x="0" y="100"/>
                    </a:lnTo>
                    <a:lnTo>
                      <a:pt x="46" y="100"/>
                    </a:lnTo>
                    <a:lnTo>
                      <a:pt x="0" y="50"/>
                    </a:lnTo>
                    <a:close/>
                  </a:path>
                </a:pathLst>
              </a:custGeom>
              <a:solidFill>
                <a:srgbClr val="1F1A17"/>
              </a:solidFill>
              <a:ln w="9525">
                <a:noFill/>
                <a:round/>
                <a:headEnd/>
                <a:tailEnd/>
              </a:ln>
            </p:spPr>
            <p:txBody>
              <a:bodyPr/>
              <a:lstStyle/>
              <a:p>
                <a:endParaRPr lang="en-US"/>
              </a:p>
            </p:txBody>
          </p:sp>
          <p:sp>
            <p:nvSpPr>
              <p:cNvPr id="24" name="Freeform 19">
                <a:extLst>
                  <a:ext uri="{FF2B5EF4-FFF2-40B4-BE49-F238E27FC236}">
                    <a16:creationId xmlns:a16="http://schemas.microsoft.com/office/drawing/2014/main" id="{9CD5DF09-B4FB-CC4D-863A-398EBCE7558C}"/>
                  </a:ext>
                </a:extLst>
              </p:cNvPr>
              <p:cNvSpPr>
                <a:spLocks/>
              </p:cNvSpPr>
              <p:nvPr/>
            </p:nvSpPr>
            <p:spPr bwMode="auto">
              <a:xfrm>
                <a:off x="4124" y="3979"/>
                <a:ext cx="10" cy="140"/>
              </a:xfrm>
              <a:custGeom>
                <a:avLst/>
                <a:gdLst>
                  <a:gd name="T0" fmla="*/ 0 w 91"/>
                  <a:gd name="T1" fmla="*/ 0 h 1402"/>
                  <a:gd name="T2" fmla="*/ 0 w 91"/>
                  <a:gd name="T3" fmla="*/ 0 h 1402"/>
                  <a:gd name="T4" fmla="*/ 0 w 91"/>
                  <a:gd name="T5" fmla="*/ 0 h 1402"/>
                  <a:gd name="T6" fmla="*/ 0 w 91"/>
                  <a:gd name="T7" fmla="*/ 0 h 1402"/>
                  <a:gd name="T8" fmla="*/ 0 w 91"/>
                  <a:gd name="T9" fmla="*/ 0 h 1402"/>
                  <a:gd name="T10" fmla="*/ 0 w 91"/>
                  <a:gd name="T11" fmla="*/ 0 h 1402"/>
                  <a:gd name="T12" fmla="*/ 0 w 91"/>
                  <a:gd name="T13" fmla="*/ 0 h 1402"/>
                  <a:gd name="T14" fmla="*/ 0 w 91"/>
                  <a:gd name="T15" fmla="*/ 0 h 1402"/>
                  <a:gd name="T16" fmla="*/ 0 w 91"/>
                  <a:gd name="T17" fmla="*/ 0 h 1402"/>
                  <a:gd name="T18" fmla="*/ 0 w 91"/>
                  <a:gd name="T19" fmla="*/ 0 h 14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02"/>
                  <a:gd name="T32" fmla="*/ 91 w 91"/>
                  <a:gd name="T33" fmla="*/ 1402 h 14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02">
                    <a:moveTo>
                      <a:pt x="46" y="0"/>
                    </a:moveTo>
                    <a:lnTo>
                      <a:pt x="0" y="50"/>
                    </a:lnTo>
                    <a:lnTo>
                      <a:pt x="0" y="1402"/>
                    </a:lnTo>
                    <a:lnTo>
                      <a:pt x="91" y="1402"/>
                    </a:lnTo>
                    <a:lnTo>
                      <a:pt x="91" y="50"/>
                    </a:lnTo>
                    <a:lnTo>
                      <a:pt x="46" y="100"/>
                    </a:lnTo>
                    <a:lnTo>
                      <a:pt x="46" y="0"/>
                    </a:lnTo>
                    <a:lnTo>
                      <a:pt x="0" y="0"/>
                    </a:lnTo>
                    <a:lnTo>
                      <a:pt x="0" y="50"/>
                    </a:lnTo>
                    <a:lnTo>
                      <a:pt x="46" y="0"/>
                    </a:lnTo>
                    <a:close/>
                  </a:path>
                </a:pathLst>
              </a:custGeom>
              <a:solidFill>
                <a:srgbClr val="1F1A17"/>
              </a:solidFill>
              <a:ln w="9525">
                <a:noFill/>
                <a:round/>
                <a:headEnd/>
                <a:tailEnd/>
              </a:ln>
            </p:spPr>
            <p:txBody>
              <a:bodyPr/>
              <a:lstStyle/>
              <a:p>
                <a:endParaRPr lang="en-US"/>
              </a:p>
            </p:txBody>
          </p:sp>
          <p:sp>
            <p:nvSpPr>
              <p:cNvPr id="25" name="Rectangle 20">
                <a:extLst>
                  <a:ext uri="{FF2B5EF4-FFF2-40B4-BE49-F238E27FC236}">
                    <a16:creationId xmlns:a16="http://schemas.microsoft.com/office/drawing/2014/main" id="{B1B276EA-34C1-994A-9464-48958B462974}"/>
                  </a:ext>
                </a:extLst>
              </p:cNvPr>
              <p:cNvSpPr>
                <a:spLocks noChangeArrowheads="1"/>
              </p:cNvSpPr>
              <p:nvPr/>
            </p:nvSpPr>
            <p:spPr bwMode="auto">
              <a:xfrm>
                <a:off x="4265" y="3714"/>
                <a:ext cx="136" cy="405"/>
              </a:xfrm>
              <a:prstGeom prst="rect">
                <a:avLst/>
              </a:prstGeom>
              <a:solidFill>
                <a:srgbClr val="DC2B19"/>
              </a:solidFill>
              <a:ln w="9525">
                <a:noFill/>
                <a:miter lim="800000"/>
                <a:headEnd/>
                <a:tailEnd/>
              </a:ln>
            </p:spPr>
            <p:txBody>
              <a:bodyPr/>
              <a:lstStyle/>
              <a:p>
                <a:endParaRPr lang="en-US"/>
              </a:p>
            </p:txBody>
          </p:sp>
          <p:sp>
            <p:nvSpPr>
              <p:cNvPr id="26" name="Freeform 21">
                <a:extLst>
                  <a:ext uri="{FF2B5EF4-FFF2-40B4-BE49-F238E27FC236}">
                    <a16:creationId xmlns:a16="http://schemas.microsoft.com/office/drawing/2014/main" id="{F7A17F18-B725-AE49-9577-AE1596EA7EF6}"/>
                  </a:ext>
                </a:extLst>
              </p:cNvPr>
              <p:cNvSpPr>
                <a:spLocks/>
              </p:cNvSpPr>
              <p:nvPr/>
            </p:nvSpPr>
            <p:spPr bwMode="auto">
              <a:xfrm>
                <a:off x="4265" y="3709"/>
                <a:ext cx="141" cy="10"/>
              </a:xfrm>
              <a:custGeom>
                <a:avLst/>
                <a:gdLst>
                  <a:gd name="T0" fmla="*/ 0 w 1271"/>
                  <a:gd name="T1" fmla="*/ 0 h 100"/>
                  <a:gd name="T2" fmla="*/ 0 w 1271"/>
                  <a:gd name="T3" fmla="*/ 0 h 100"/>
                  <a:gd name="T4" fmla="*/ 0 w 1271"/>
                  <a:gd name="T5" fmla="*/ 0 h 100"/>
                  <a:gd name="T6" fmla="*/ 0 w 1271"/>
                  <a:gd name="T7" fmla="*/ 0 h 100"/>
                  <a:gd name="T8" fmla="*/ 0 w 1271"/>
                  <a:gd name="T9" fmla="*/ 0 h 100"/>
                  <a:gd name="T10" fmla="*/ 0 w 1271"/>
                  <a:gd name="T11" fmla="*/ 0 h 100"/>
                  <a:gd name="T12" fmla="*/ 0 w 1271"/>
                  <a:gd name="T13" fmla="*/ 0 h 100"/>
                  <a:gd name="T14" fmla="*/ 0 w 1271"/>
                  <a:gd name="T15" fmla="*/ 0 h 100"/>
                  <a:gd name="T16" fmla="*/ 0 w 1271"/>
                  <a:gd name="T17" fmla="*/ 0 h 100"/>
                  <a:gd name="T18" fmla="*/ 0 w 1271"/>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1"/>
                  <a:gd name="T31" fmla="*/ 0 h 100"/>
                  <a:gd name="T32" fmla="*/ 1271 w 1271"/>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1" h="100">
                    <a:moveTo>
                      <a:pt x="1271" y="50"/>
                    </a:moveTo>
                    <a:lnTo>
                      <a:pt x="1225" y="0"/>
                    </a:lnTo>
                    <a:lnTo>
                      <a:pt x="0" y="0"/>
                    </a:lnTo>
                    <a:lnTo>
                      <a:pt x="0" y="100"/>
                    </a:lnTo>
                    <a:lnTo>
                      <a:pt x="1225" y="100"/>
                    </a:lnTo>
                    <a:lnTo>
                      <a:pt x="1179" y="50"/>
                    </a:lnTo>
                    <a:lnTo>
                      <a:pt x="1271" y="50"/>
                    </a:lnTo>
                    <a:lnTo>
                      <a:pt x="1271" y="0"/>
                    </a:lnTo>
                    <a:lnTo>
                      <a:pt x="1225" y="0"/>
                    </a:lnTo>
                    <a:lnTo>
                      <a:pt x="1271" y="50"/>
                    </a:lnTo>
                    <a:close/>
                  </a:path>
                </a:pathLst>
              </a:custGeom>
              <a:solidFill>
                <a:srgbClr val="1F1A17"/>
              </a:solidFill>
              <a:ln w="9525">
                <a:noFill/>
                <a:round/>
                <a:headEnd/>
                <a:tailEnd/>
              </a:ln>
            </p:spPr>
            <p:txBody>
              <a:bodyPr/>
              <a:lstStyle/>
              <a:p>
                <a:endParaRPr lang="en-US"/>
              </a:p>
            </p:txBody>
          </p:sp>
          <p:sp>
            <p:nvSpPr>
              <p:cNvPr id="27" name="Freeform 22">
                <a:extLst>
                  <a:ext uri="{FF2B5EF4-FFF2-40B4-BE49-F238E27FC236}">
                    <a16:creationId xmlns:a16="http://schemas.microsoft.com/office/drawing/2014/main" id="{3ED17DC7-41B6-CE4C-A1F3-D63136E398C4}"/>
                  </a:ext>
                </a:extLst>
              </p:cNvPr>
              <p:cNvSpPr>
                <a:spLocks/>
              </p:cNvSpPr>
              <p:nvPr/>
            </p:nvSpPr>
            <p:spPr bwMode="auto">
              <a:xfrm>
                <a:off x="4396" y="3714"/>
                <a:ext cx="10" cy="410"/>
              </a:xfrm>
              <a:custGeom>
                <a:avLst/>
                <a:gdLst>
                  <a:gd name="T0" fmla="*/ 0 w 92"/>
                  <a:gd name="T1" fmla="*/ 0 h 4106"/>
                  <a:gd name="T2" fmla="*/ 0 w 92"/>
                  <a:gd name="T3" fmla="*/ 0 h 4106"/>
                  <a:gd name="T4" fmla="*/ 0 w 92"/>
                  <a:gd name="T5" fmla="*/ 0 h 4106"/>
                  <a:gd name="T6" fmla="*/ 0 w 92"/>
                  <a:gd name="T7" fmla="*/ 0 h 4106"/>
                  <a:gd name="T8" fmla="*/ 0 w 92"/>
                  <a:gd name="T9" fmla="*/ 0 h 4106"/>
                  <a:gd name="T10" fmla="*/ 0 w 92"/>
                  <a:gd name="T11" fmla="*/ 0 h 4106"/>
                  <a:gd name="T12" fmla="*/ 0 w 92"/>
                  <a:gd name="T13" fmla="*/ 0 h 4106"/>
                  <a:gd name="T14" fmla="*/ 0 w 92"/>
                  <a:gd name="T15" fmla="*/ 0 h 4106"/>
                  <a:gd name="T16" fmla="*/ 0 w 92"/>
                  <a:gd name="T17" fmla="*/ 0 h 4106"/>
                  <a:gd name="T18" fmla="*/ 0 w 92"/>
                  <a:gd name="T19" fmla="*/ 0 h 41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4106"/>
                  <a:gd name="T32" fmla="*/ 92 w 92"/>
                  <a:gd name="T33" fmla="*/ 4106 h 41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4106">
                    <a:moveTo>
                      <a:pt x="46" y="4106"/>
                    </a:moveTo>
                    <a:lnTo>
                      <a:pt x="92" y="4056"/>
                    </a:lnTo>
                    <a:lnTo>
                      <a:pt x="92" y="0"/>
                    </a:lnTo>
                    <a:lnTo>
                      <a:pt x="0" y="0"/>
                    </a:lnTo>
                    <a:lnTo>
                      <a:pt x="0" y="4056"/>
                    </a:lnTo>
                    <a:lnTo>
                      <a:pt x="46" y="4006"/>
                    </a:lnTo>
                    <a:lnTo>
                      <a:pt x="46" y="4106"/>
                    </a:lnTo>
                    <a:lnTo>
                      <a:pt x="92" y="4106"/>
                    </a:lnTo>
                    <a:lnTo>
                      <a:pt x="92" y="4056"/>
                    </a:lnTo>
                    <a:lnTo>
                      <a:pt x="46" y="4106"/>
                    </a:lnTo>
                    <a:close/>
                  </a:path>
                </a:pathLst>
              </a:custGeom>
              <a:solidFill>
                <a:srgbClr val="1F1A17"/>
              </a:solidFill>
              <a:ln w="9525">
                <a:noFill/>
                <a:round/>
                <a:headEnd/>
                <a:tailEnd/>
              </a:ln>
            </p:spPr>
            <p:txBody>
              <a:bodyPr/>
              <a:lstStyle/>
              <a:p>
                <a:endParaRPr lang="en-US"/>
              </a:p>
            </p:txBody>
          </p:sp>
          <p:sp>
            <p:nvSpPr>
              <p:cNvPr id="28" name="Freeform 23">
                <a:extLst>
                  <a:ext uri="{FF2B5EF4-FFF2-40B4-BE49-F238E27FC236}">
                    <a16:creationId xmlns:a16="http://schemas.microsoft.com/office/drawing/2014/main" id="{96B912C6-C8A9-5B42-9993-C512B6A9D1E3}"/>
                  </a:ext>
                </a:extLst>
              </p:cNvPr>
              <p:cNvSpPr>
                <a:spLocks/>
              </p:cNvSpPr>
              <p:nvPr/>
            </p:nvSpPr>
            <p:spPr bwMode="auto">
              <a:xfrm>
                <a:off x="4260" y="4114"/>
                <a:ext cx="141" cy="10"/>
              </a:xfrm>
              <a:custGeom>
                <a:avLst/>
                <a:gdLst>
                  <a:gd name="T0" fmla="*/ 0 w 1270"/>
                  <a:gd name="T1" fmla="*/ 0 h 100"/>
                  <a:gd name="T2" fmla="*/ 0 w 1270"/>
                  <a:gd name="T3" fmla="*/ 0 h 100"/>
                  <a:gd name="T4" fmla="*/ 0 w 1270"/>
                  <a:gd name="T5" fmla="*/ 0 h 100"/>
                  <a:gd name="T6" fmla="*/ 0 w 1270"/>
                  <a:gd name="T7" fmla="*/ 0 h 100"/>
                  <a:gd name="T8" fmla="*/ 0 w 1270"/>
                  <a:gd name="T9" fmla="*/ 0 h 100"/>
                  <a:gd name="T10" fmla="*/ 0 w 1270"/>
                  <a:gd name="T11" fmla="*/ 0 h 100"/>
                  <a:gd name="T12" fmla="*/ 0 w 1270"/>
                  <a:gd name="T13" fmla="*/ 0 h 100"/>
                  <a:gd name="T14" fmla="*/ 0 w 1270"/>
                  <a:gd name="T15" fmla="*/ 0 h 100"/>
                  <a:gd name="T16" fmla="*/ 0 w 1270"/>
                  <a:gd name="T17" fmla="*/ 0 h 100"/>
                  <a:gd name="T18" fmla="*/ 0 w 1270"/>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0"/>
                  <a:gd name="T31" fmla="*/ 0 h 100"/>
                  <a:gd name="T32" fmla="*/ 1270 w 1270"/>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0" h="100">
                    <a:moveTo>
                      <a:pt x="0" y="50"/>
                    </a:moveTo>
                    <a:lnTo>
                      <a:pt x="45" y="100"/>
                    </a:lnTo>
                    <a:lnTo>
                      <a:pt x="1270" y="100"/>
                    </a:lnTo>
                    <a:lnTo>
                      <a:pt x="1270" y="0"/>
                    </a:lnTo>
                    <a:lnTo>
                      <a:pt x="45" y="0"/>
                    </a:lnTo>
                    <a:lnTo>
                      <a:pt x="90" y="50"/>
                    </a:lnTo>
                    <a:lnTo>
                      <a:pt x="0" y="50"/>
                    </a:lnTo>
                    <a:lnTo>
                      <a:pt x="0" y="100"/>
                    </a:lnTo>
                    <a:lnTo>
                      <a:pt x="45" y="100"/>
                    </a:lnTo>
                    <a:lnTo>
                      <a:pt x="0" y="50"/>
                    </a:lnTo>
                    <a:close/>
                  </a:path>
                </a:pathLst>
              </a:custGeom>
              <a:solidFill>
                <a:srgbClr val="1F1A17"/>
              </a:solidFill>
              <a:ln w="9525">
                <a:noFill/>
                <a:round/>
                <a:headEnd/>
                <a:tailEnd/>
              </a:ln>
            </p:spPr>
            <p:txBody>
              <a:bodyPr/>
              <a:lstStyle/>
              <a:p>
                <a:endParaRPr lang="en-US"/>
              </a:p>
            </p:txBody>
          </p:sp>
          <p:sp>
            <p:nvSpPr>
              <p:cNvPr id="29" name="Freeform 24">
                <a:extLst>
                  <a:ext uri="{FF2B5EF4-FFF2-40B4-BE49-F238E27FC236}">
                    <a16:creationId xmlns:a16="http://schemas.microsoft.com/office/drawing/2014/main" id="{2A1E97B5-3FA3-1E48-916E-A09C98DC7132}"/>
                  </a:ext>
                </a:extLst>
              </p:cNvPr>
              <p:cNvSpPr>
                <a:spLocks/>
              </p:cNvSpPr>
              <p:nvPr/>
            </p:nvSpPr>
            <p:spPr bwMode="auto">
              <a:xfrm>
                <a:off x="4260" y="3709"/>
                <a:ext cx="10" cy="410"/>
              </a:xfrm>
              <a:custGeom>
                <a:avLst/>
                <a:gdLst>
                  <a:gd name="T0" fmla="*/ 0 w 90"/>
                  <a:gd name="T1" fmla="*/ 0 h 4106"/>
                  <a:gd name="T2" fmla="*/ 0 w 90"/>
                  <a:gd name="T3" fmla="*/ 0 h 4106"/>
                  <a:gd name="T4" fmla="*/ 0 w 90"/>
                  <a:gd name="T5" fmla="*/ 0 h 4106"/>
                  <a:gd name="T6" fmla="*/ 0 w 90"/>
                  <a:gd name="T7" fmla="*/ 0 h 4106"/>
                  <a:gd name="T8" fmla="*/ 0 w 90"/>
                  <a:gd name="T9" fmla="*/ 0 h 4106"/>
                  <a:gd name="T10" fmla="*/ 0 w 90"/>
                  <a:gd name="T11" fmla="*/ 0 h 4106"/>
                  <a:gd name="T12" fmla="*/ 0 w 90"/>
                  <a:gd name="T13" fmla="*/ 0 h 4106"/>
                  <a:gd name="T14" fmla="*/ 0 w 90"/>
                  <a:gd name="T15" fmla="*/ 0 h 4106"/>
                  <a:gd name="T16" fmla="*/ 0 w 90"/>
                  <a:gd name="T17" fmla="*/ 0 h 4106"/>
                  <a:gd name="T18" fmla="*/ 0 w 90"/>
                  <a:gd name="T19" fmla="*/ 0 h 41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4106"/>
                  <a:gd name="T32" fmla="*/ 90 w 90"/>
                  <a:gd name="T33" fmla="*/ 4106 h 41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4106">
                    <a:moveTo>
                      <a:pt x="45" y="0"/>
                    </a:moveTo>
                    <a:lnTo>
                      <a:pt x="0" y="50"/>
                    </a:lnTo>
                    <a:lnTo>
                      <a:pt x="0" y="4106"/>
                    </a:lnTo>
                    <a:lnTo>
                      <a:pt x="90" y="4106"/>
                    </a:lnTo>
                    <a:lnTo>
                      <a:pt x="90" y="50"/>
                    </a:lnTo>
                    <a:lnTo>
                      <a:pt x="45" y="100"/>
                    </a:lnTo>
                    <a:lnTo>
                      <a:pt x="45" y="0"/>
                    </a:lnTo>
                    <a:lnTo>
                      <a:pt x="0" y="0"/>
                    </a:lnTo>
                    <a:lnTo>
                      <a:pt x="0" y="50"/>
                    </a:lnTo>
                    <a:lnTo>
                      <a:pt x="45" y="0"/>
                    </a:lnTo>
                    <a:close/>
                  </a:path>
                </a:pathLst>
              </a:custGeom>
              <a:solidFill>
                <a:srgbClr val="1F1A17"/>
              </a:solidFill>
              <a:ln w="9525">
                <a:noFill/>
                <a:round/>
                <a:headEnd/>
                <a:tailEnd/>
              </a:ln>
            </p:spPr>
            <p:txBody>
              <a:bodyPr/>
              <a:lstStyle/>
              <a:p>
                <a:endParaRPr lang="en-US"/>
              </a:p>
            </p:txBody>
          </p:sp>
          <p:sp>
            <p:nvSpPr>
              <p:cNvPr id="30" name="Rectangle 25">
                <a:extLst>
                  <a:ext uri="{FF2B5EF4-FFF2-40B4-BE49-F238E27FC236}">
                    <a16:creationId xmlns:a16="http://schemas.microsoft.com/office/drawing/2014/main" id="{7D2F9056-09DB-2444-91E3-531ABAD9140F}"/>
                  </a:ext>
                </a:extLst>
              </p:cNvPr>
              <p:cNvSpPr>
                <a:spLocks noChangeArrowheads="1"/>
              </p:cNvSpPr>
              <p:nvPr/>
            </p:nvSpPr>
            <p:spPr bwMode="auto">
              <a:xfrm>
                <a:off x="4401" y="3849"/>
                <a:ext cx="136" cy="270"/>
              </a:xfrm>
              <a:prstGeom prst="rect">
                <a:avLst/>
              </a:prstGeom>
              <a:solidFill>
                <a:srgbClr val="DC2B19"/>
              </a:solidFill>
              <a:ln w="9525">
                <a:noFill/>
                <a:miter lim="800000"/>
                <a:headEnd/>
                <a:tailEnd/>
              </a:ln>
            </p:spPr>
            <p:txBody>
              <a:bodyPr/>
              <a:lstStyle/>
              <a:p>
                <a:endParaRPr lang="en-US"/>
              </a:p>
            </p:txBody>
          </p:sp>
          <p:sp>
            <p:nvSpPr>
              <p:cNvPr id="31" name="Freeform 26">
                <a:extLst>
                  <a:ext uri="{FF2B5EF4-FFF2-40B4-BE49-F238E27FC236}">
                    <a16:creationId xmlns:a16="http://schemas.microsoft.com/office/drawing/2014/main" id="{4401CF5C-D5C7-0E48-8F65-AF8BD8677057}"/>
                  </a:ext>
                </a:extLst>
              </p:cNvPr>
              <p:cNvSpPr>
                <a:spLocks/>
              </p:cNvSpPr>
              <p:nvPr/>
            </p:nvSpPr>
            <p:spPr bwMode="auto">
              <a:xfrm>
                <a:off x="4396" y="3844"/>
                <a:ext cx="141" cy="10"/>
              </a:xfrm>
              <a:custGeom>
                <a:avLst/>
                <a:gdLst>
                  <a:gd name="T0" fmla="*/ 0 w 1271"/>
                  <a:gd name="T1" fmla="*/ 0 h 100"/>
                  <a:gd name="T2" fmla="*/ 0 w 1271"/>
                  <a:gd name="T3" fmla="*/ 0 h 100"/>
                  <a:gd name="T4" fmla="*/ 0 w 1271"/>
                  <a:gd name="T5" fmla="*/ 0 h 100"/>
                  <a:gd name="T6" fmla="*/ 0 w 1271"/>
                  <a:gd name="T7" fmla="*/ 0 h 100"/>
                  <a:gd name="T8" fmla="*/ 0 w 1271"/>
                  <a:gd name="T9" fmla="*/ 0 h 100"/>
                  <a:gd name="T10" fmla="*/ 0 w 1271"/>
                  <a:gd name="T11" fmla="*/ 0 h 100"/>
                  <a:gd name="T12" fmla="*/ 0 w 1271"/>
                  <a:gd name="T13" fmla="*/ 0 h 100"/>
                  <a:gd name="T14" fmla="*/ 0 w 1271"/>
                  <a:gd name="T15" fmla="*/ 0 h 100"/>
                  <a:gd name="T16" fmla="*/ 0 w 1271"/>
                  <a:gd name="T17" fmla="*/ 0 h 100"/>
                  <a:gd name="T18" fmla="*/ 0 w 1271"/>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1"/>
                  <a:gd name="T31" fmla="*/ 0 h 100"/>
                  <a:gd name="T32" fmla="*/ 1271 w 1271"/>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1" h="100">
                    <a:moveTo>
                      <a:pt x="92" y="50"/>
                    </a:moveTo>
                    <a:lnTo>
                      <a:pt x="46" y="100"/>
                    </a:lnTo>
                    <a:lnTo>
                      <a:pt x="1271" y="100"/>
                    </a:lnTo>
                    <a:lnTo>
                      <a:pt x="1271" y="0"/>
                    </a:lnTo>
                    <a:lnTo>
                      <a:pt x="46" y="0"/>
                    </a:lnTo>
                    <a:lnTo>
                      <a:pt x="0" y="50"/>
                    </a:lnTo>
                    <a:lnTo>
                      <a:pt x="46" y="0"/>
                    </a:lnTo>
                    <a:lnTo>
                      <a:pt x="0" y="0"/>
                    </a:lnTo>
                    <a:lnTo>
                      <a:pt x="0" y="50"/>
                    </a:lnTo>
                    <a:lnTo>
                      <a:pt x="92" y="50"/>
                    </a:lnTo>
                    <a:close/>
                  </a:path>
                </a:pathLst>
              </a:custGeom>
              <a:solidFill>
                <a:srgbClr val="1F1A17"/>
              </a:solidFill>
              <a:ln w="9525">
                <a:noFill/>
                <a:round/>
                <a:headEnd/>
                <a:tailEnd/>
              </a:ln>
            </p:spPr>
            <p:txBody>
              <a:bodyPr/>
              <a:lstStyle/>
              <a:p>
                <a:endParaRPr lang="en-US"/>
              </a:p>
            </p:txBody>
          </p:sp>
          <p:sp>
            <p:nvSpPr>
              <p:cNvPr id="32" name="Freeform 27">
                <a:extLst>
                  <a:ext uri="{FF2B5EF4-FFF2-40B4-BE49-F238E27FC236}">
                    <a16:creationId xmlns:a16="http://schemas.microsoft.com/office/drawing/2014/main" id="{1D1B5C7A-D4A5-6A46-B9B5-C9C4DC090FED}"/>
                  </a:ext>
                </a:extLst>
              </p:cNvPr>
              <p:cNvSpPr>
                <a:spLocks/>
              </p:cNvSpPr>
              <p:nvPr/>
            </p:nvSpPr>
            <p:spPr bwMode="auto">
              <a:xfrm>
                <a:off x="4396" y="3849"/>
                <a:ext cx="10" cy="275"/>
              </a:xfrm>
              <a:custGeom>
                <a:avLst/>
                <a:gdLst>
                  <a:gd name="T0" fmla="*/ 0 w 92"/>
                  <a:gd name="T1" fmla="*/ 0 h 2754"/>
                  <a:gd name="T2" fmla="*/ 0 w 92"/>
                  <a:gd name="T3" fmla="*/ 0 h 2754"/>
                  <a:gd name="T4" fmla="*/ 0 w 92"/>
                  <a:gd name="T5" fmla="*/ 0 h 2754"/>
                  <a:gd name="T6" fmla="*/ 0 w 92"/>
                  <a:gd name="T7" fmla="*/ 0 h 2754"/>
                  <a:gd name="T8" fmla="*/ 0 w 92"/>
                  <a:gd name="T9" fmla="*/ 0 h 2754"/>
                  <a:gd name="T10" fmla="*/ 0 w 92"/>
                  <a:gd name="T11" fmla="*/ 0 h 2754"/>
                  <a:gd name="T12" fmla="*/ 0 w 92"/>
                  <a:gd name="T13" fmla="*/ 0 h 2754"/>
                  <a:gd name="T14" fmla="*/ 0 w 92"/>
                  <a:gd name="T15" fmla="*/ 0 h 2754"/>
                  <a:gd name="T16" fmla="*/ 0 w 92"/>
                  <a:gd name="T17" fmla="*/ 0 h 2754"/>
                  <a:gd name="T18" fmla="*/ 0 w 92"/>
                  <a:gd name="T19" fmla="*/ 0 h 27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2754"/>
                  <a:gd name="T32" fmla="*/ 92 w 92"/>
                  <a:gd name="T33" fmla="*/ 2754 h 27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2754">
                    <a:moveTo>
                      <a:pt x="46" y="2654"/>
                    </a:moveTo>
                    <a:lnTo>
                      <a:pt x="92" y="2704"/>
                    </a:lnTo>
                    <a:lnTo>
                      <a:pt x="92" y="0"/>
                    </a:lnTo>
                    <a:lnTo>
                      <a:pt x="0" y="0"/>
                    </a:lnTo>
                    <a:lnTo>
                      <a:pt x="0" y="2704"/>
                    </a:lnTo>
                    <a:lnTo>
                      <a:pt x="46" y="2754"/>
                    </a:lnTo>
                    <a:lnTo>
                      <a:pt x="0" y="2704"/>
                    </a:lnTo>
                    <a:lnTo>
                      <a:pt x="0" y="2754"/>
                    </a:lnTo>
                    <a:lnTo>
                      <a:pt x="46" y="2754"/>
                    </a:lnTo>
                    <a:lnTo>
                      <a:pt x="46" y="2654"/>
                    </a:lnTo>
                    <a:close/>
                  </a:path>
                </a:pathLst>
              </a:custGeom>
              <a:solidFill>
                <a:srgbClr val="1F1A17"/>
              </a:solidFill>
              <a:ln w="9525">
                <a:noFill/>
                <a:round/>
                <a:headEnd/>
                <a:tailEnd/>
              </a:ln>
            </p:spPr>
            <p:txBody>
              <a:bodyPr/>
              <a:lstStyle/>
              <a:p>
                <a:endParaRPr lang="en-US"/>
              </a:p>
            </p:txBody>
          </p:sp>
          <p:sp>
            <p:nvSpPr>
              <p:cNvPr id="33" name="Freeform 28">
                <a:extLst>
                  <a:ext uri="{FF2B5EF4-FFF2-40B4-BE49-F238E27FC236}">
                    <a16:creationId xmlns:a16="http://schemas.microsoft.com/office/drawing/2014/main" id="{B32A5FF7-ED61-B047-81D4-D7A3CD4FE329}"/>
                  </a:ext>
                </a:extLst>
              </p:cNvPr>
              <p:cNvSpPr>
                <a:spLocks/>
              </p:cNvSpPr>
              <p:nvPr/>
            </p:nvSpPr>
            <p:spPr bwMode="auto">
              <a:xfrm>
                <a:off x="4401" y="4114"/>
                <a:ext cx="141" cy="10"/>
              </a:xfrm>
              <a:custGeom>
                <a:avLst/>
                <a:gdLst>
                  <a:gd name="T0" fmla="*/ 0 w 1270"/>
                  <a:gd name="T1" fmla="*/ 0 h 100"/>
                  <a:gd name="T2" fmla="*/ 0 w 1270"/>
                  <a:gd name="T3" fmla="*/ 0 h 100"/>
                  <a:gd name="T4" fmla="*/ 0 w 1270"/>
                  <a:gd name="T5" fmla="*/ 0 h 100"/>
                  <a:gd name="T6" fmla="*/ 0 w 1270"/>
                  <a:gd name="T7" fmla="*/ 0 h 100"/>
                  <a:gd name="T8" fmla="*/ 0 w 1270"/>
                  <a:gd name="T9" fmla="*/ 0 h 100"/>
                  <a:gd name="T10" fmla="*/ 0 w 1270"/>
                  <a:gd name="T11" fmla="*/ 0 h 100"/>
                  <a:gd name="T12" fmla="*/ 0 w 1270"/>
                  <a:gd name="T13" fmla="*/ 0 h 100"/>
                  <a:gd name="T14" fmla="*/ 0 w 1270"/>
                  <a:gd name="T15" fmla="*/ 0 h 100"/>
                  <a:gd name="T16" fmla="*/ 0 w 1270"/>
                  <a:gd name="T17" fmla="*/ 0 h 100"/>
                  <a:gd name="T18" fmla="*/ 0 w 1270"/>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0"/>
                  <a:gd name="T31" fmla="*/ 0 h 100"/>
                  <a:gd name="T32" fmla="*/ 1270 w 1270"/>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0" h="100">
                    <a:moveTo>
                      <a:pt x="1179" y="50"/>
                    </a:moveTo>
                    <a:lnTo>
                      <a:pt x="1225" y="0"/>
                    </a:lnTo>
                    <a:lnTo>
                      <a:pt x="0" y="0"/>
                    </a:lnTo>
                    <a:lnTo>
                      <a:pt x="0" y="100"/>
                    </a:lnTo>
                    <a:lnTo>
                      <a:pt x="1225" y="100"/>
                    </a:lnTo>
                    <a:lnTo>
                      <a:pt x="1270" y="50"/>
                    </a:lnTo>
                    <a:lnTo>
                      <a:pt x="1225" y="100"/>
                    </a:lnTo>
                    <a:lnTo>
                      <a:pt x="1270" y="100"/>
                    </a:lnTo>
                    <a:lnTo>
                      <a:pt x="1270" y="50"/>
                    </a:lnTo>
                    <a:lnTo>
                      <a:pt x="1179" y="50"/>
                    </a:lnTo>
                    <a:close/>
                  </a:path>
                </a:pathLst>
              </a:custGeom>
              <a:solidFill>
                <a:srgbClr val="1F1A17"/>
              </a:solidFill>
              <a:ln w="9525">
                <a:noFill/>
                <a:round/>
                <a:headEnd/>
                <a:tailEnd/>
              </a:ln>
            </p:spPr>
            <p:txBody>
              <a:bodyPr/>
              <a:lstStyle/>
              <a:p>
                <a:endParaRPr lang="en-US"/>
              </a:p>
            </p:txBody>
          </p:sp>
          <p:sp>
            <p:nvSpPr>
              <p:cNvPr id="34" name="Freeform 29">
                <a:extLst>
                  <a:ext uri="{FF2B5EF4-FFF2-40B4-BE49-F238E27FC236}">
                    <a16:creationId xmlns:a16="http://schemas.microsoft.com/office/drawing/2014/main" id="{05534D3C-F60A-624D-857A-FD543719A314}"/>
                  </a:ext>
                </a:extLst>
              </p:cNvPr>
              <p:cNvSpPr>
                <a:spLocks/>
              </p:cNvSpPr>
              <p:nvPr/>
            </p:nvSpPr>
            <p:spPr bwMode="auto">
              <a:xfrm>
                <a:off x="4532" y="3844"/>
                <a:ext cx="10" cy="275"/>
              </a:xfrm>
              <a:custGeom>
                <a:avLst/>
                <a:gdLst>
                  <a:gd name="T0" fmla="*/ 0 w 91"/>
                  <a:gd name="T1" fmla="*/ 0 h 2754"/>
                  <a:gd name="T2" fmla="*/ 0 w 91"/>
                  <a:gd name="T3" fmla="*/ 0 h 2754"/>
                  <a:gd name="T4" fmla="*/ 0 w 91"/>
                  <a:gd name="T5" fmla="*/ 0 h 2754"/>
                  <a:gd name="T6" fmla="*/ 0 w 91"/>
                  <a:gd name="T7" fmla="*/ 0 h 2754"/>
                  <a:gd name="T8" fmla="*/ 0 w 91"/>
                  <a:gd name="T9" fmla="*/ 0 h 2754"/>
                  <a:gd name="T10" fmla="*/ 0 w 91"/>
                  <a:gd name="T11" fmla="*/ 0 h 2754"/>
                  <a:gd name="T12" fmla="*/ 0 w 91"/>
                  <a:gd name="T13" fmla="*/ 0 h 2754"/>
                  <a:gd name="T14" fmla="*/ 0 w 91"/>
                  <a:gd name="T15" fmla="*/ 0 h 2754"/>
                  <a:gd name="T16" fmla="*/ 0 w 91"/>
                  <a:gd name="T17" fmla="*/ 0 h 2754"/>
                  <a:gd name="T18" fmla="*/ 0 w 91"/>
                  <a:gd name="T19" fmla="*/ 0 h 27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2754"/>
                  <a:gd name="T32" fmla="*/ 91 w 91"/>
                  <a:gd name="T33" fmla="*/ 2754 h 27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2754">
                    <a:moveTo>
                      <a:pt x="46" y="100"/>
                    </a:moveTo>
                    <a:lnTo>
                      <a:pt x="0" y="50"/>
                    </a:lnTo>
                    <a:lnTo>
                      <a:pt x="0" y="2754"/>
                    </a:lnTo>
                    <a:lnTo>
                      <a:pt x="91" y="2754"/>
                    </a:lnTo>
                    <a:lnTo>
                      <a:pt x="91" y="50"/>
                    </a:lnTo>
                    <a:lnTo>
                      <a:pt x="46" y="0"/>
                    </a:lnTo>
                    <a:lnTo>
                      <a:pt x="91" y="50"/>
                    </a:lnTo>
                    <a:lnTo>
                      <a:pt x="91" y="0"/>
                    </a:lnTo>
                    <a:lnTo>
                      <a:pt x="46" y="0"/>
                    </a:lnTo>
                    <a:lnTo>
                      <a:pt x="46" y="100"/>
                    </a:lnTo>
                    <a:close/>
                  </a:path>
                </a:pathLst>
              </a:custGeom>
              <a:solidFill>
                <a:srgbClr val="1F1A17"/>
              </a:solidFill>
              <a:ln w="9525">
                <a:noFill/>
                <a:round/>
                <a:headEnd/>
                <a:tailEnd/>
              </a:ln>
            </p:spPr>
            <p:txBody>
              <a:bodyPr/>
              <a:lstStyle/>
              <a:p>
                <a:endParaRPr lang="en-US"/>
              </a:p>
            </p:txBody>
          </p:sp>
          <p:sp>
            <p:nvSpPr>
              <p:cNvPr id="35" name="Rectangle 30">
                <a:extLst>
                  <a:ext uri="{FF2B5EF4-FFF2-40B4-BE49-F238E27FC236}">
                    <a16:creationId xmlns:a16="http://schemas.microsoft.com/office/drawing/2014/main" id="{5B210137-1344-3642-BC9E-95567CACEF7F}"/>
                  </a:ext>
                </a:extLst>
              </p:cNvPr>
              <p:cNvSpPr>
                <a:spLocks noChangeArrowheads="1"/>
              </p:cNvSpPr>
              <p:nvPr/>
            </p:nvSpPr>
            <p:spPr bwMode="auto">
              <a:xfrm>
                <a:off x="4537" y="4029"/>
                <a:ext cx="136" cy="90"/>
              </a:xfrm>
              <a:prstGeom prst="rect">
                <a:avLst/>
              </a:prstGeom>
              <a:solidFill>
                <a:srgbClr val="DC2B19"/>
              </a:solidFill>
              <a:ln w="9525">
                <a:noFill/>
                <a:miter lim="800000"/>
                <a:headEnd/>
                <a:tailEnd/>
              </a:ln>
            </p:spPr>
            <p:txBody>
              <a:bodyPr/>
              <a:lstStyle/>
              <a:p>
                <a:endParaRPr lang="en-US"/>
              </a:p>
            </p:txBody>
          </p:sp>
          <p:sp>
            <p:nvSpPr>
              <p:cNvPr id="36" name="Freeform 31">
                <a:extLst>
                  <a:ext uri="{FF2B5EF4-FFF2-40B4-BE49-F238E27FC236}">
                    <a16:creationId xmlns:a16="http://schemas.microsoft.com/office/drawing/2014/main" id="{478DCD3E-B6F2-7441-B0B7-14AB0EF229BD}"/>
                  </a:ext>
                </a:extLst>
              </p:cNvPr>
              <p:cNvSpPr>
                <a:spLocks/>
              </p:cNvSpPr>
              <p:nvPr/>
            </p:nvSpPr>
            <p:spPr bwMode="auto">
              <a:xfrm>
                <a:off x="4537" y="4024"/>
                <a:ext cx="141" cy="10"/>
              </a:xfrm>
              <a:custGeom>
                <a:avLst/>
                <a:gdLst>
                  <a:gd name="T0" fmla="*/ 0 w 1270"/>
                  <a:gd name="T1" fmla="*/ 0 h 100"/>
                  <a:gd name="T2" fmla="*/ 0 w 1270"/>
                  <a:gd name="T3" fmla="*/ 0 h 100"/>
                  <a:gd name="T4" fmla="*/ 0 w 1270"/>
                  <a:gd name="T5" fmla="*/ 0 h 100"/>
                  <a:gd name="T6" fmla="*/ 0 w 1270"/>
                  <a:gd name="T7" fmla="*/ 0 h 100"/>
                  <a:gd name="T8" fmla="*/ 0 w 1270"/>
                  <a:gd name="T9" fmla="*/ 0 h 100"/>
                  <a:gd name="T10" fmla="*/ 0 w 1270"/>
                  <a:gd name="T11" fmla="*/ 0 h 100"/>
                  <a:gd name="T12" fmla="*/ 0 w 1270"/>
                  <a:gd name="T13" fmla="*/ 0 h 100"/>
                  <a:gd name="T14" fmla="*/ 0 w 1270"/>
                  <a:gd name="T15" fmla="*/ 0 h 100"/>
                  <a:gd name="T16" fmla="*/ 0 w 1270"/>
                  <a:gd name="T17" fmla="*/ 0 h 100"/>
                  <a:gd name="T18" fmla="*/ 0 w 1270"/>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0"/>
                  <a:gd name="T31" fmla="*/ 0 h 100"/>
                  <a:gd name="T32" fmla="*/ 1270 w 1270"/>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0" h="100">
                    <a:moveTo>
                      <a:pt x="1270" y="50"/>
                    </a:moveTo>
                    <a:lnTo>
                      <a:pt x="1225" y="0"/>
                    </a:lnTo>
                    <a:lnTo>
                      <a:pt x="0" y="0"/>
                    </a:lnTo>
                    <a:lnTo>
                      <a:pt x="0" y="100"/>
                    </a:lnTo>
                    <a:lnTo>
                      <a:pt x="1225" y="100"/>
                    </a:lnTo>
                    <a:lnTo>
                      <a:pt x="1180" y="50"/>
                    </a:lnTo>
                    <a:lnTo>
                      <a:pt x="1270" y="50"/>
                    </a:lnTo>
                    <a:lnTo>
                      <a:pt x="1270" y="0"/>
                    </a:lnTo>
                    <a:lnTo>
                      <a:pt x="1225" y="0"/>
                    </a:lnTo>
                    <a:lnTo>
                      <a:pt x="1270" y="50"/>
                    </a:lnTo>
                    <a:close/>
                  </a:path>
                </a:pathLst>
              </a:custGeom>
              <a:solidFill>
                <a:srgbClr val="1F1A17"/>
              </a:solidFill>
              <a:ln w="9525">
                <a:noFill/>
                <a:round/>
                <a:headEnd/>
                <a:tailEnd/>
              </a:ln>
            </p:spPr>
            <p:txBody>
              <a:bodyPr/>
              <a:lstStyle/>
              <a:p>
                <a:endParaRPr lang="en-US"/>
              </a:p>
            </p:txBody>
          </p:sp>
          <p:sp>
            <p:nvSpPr>
              <p:cNvPr id="37" name="Freeform 32">
                <a:extLst>
                  <a:ext uri="{FF2B5EF4-FFF2-40B4-BE49-F238E27FC236}">
                    <a16:creationId xmlns:a16="http://schemas.microsoft.com/office/drawing/2014/main" id="{56AE75BF-AB7E-9E41-A01B-9B4245B91F08}"/>
                  </a:ext>
                </a:extLst>
              </p:cNvPr>
              <p:cNvSpPr>
                <a:spLocks/>
              </p:cNvSpPr>
              <p:nvPr/>
            </p:nvSpPr>
            <p:spPr bwMode="auto">
              <a:xfrm>
                <a:off x="4668" y="4029"/>
                <a:ext cx="10" cy="95"/>
              </a:xfrm>
              <a:custGeom>
                <a:avLst/>
                <a:gdLst>
                  <a:gd name="T0" fmla="*/ 0 w 90"/>
                  <a:gd name="T1" fmla="*/ 0 h 952"/>
                  <a:gd name="T2" fmla="*/ 0 w 90"/>
                  <a:gd name="T3" fmla="*/ 0 h 952"/>
                  <a:gd name="T4" fmla="*/ 0 w 90"/>
                  <a:gd name="T5" fmla="*/ 0 h 952"/>
                  <a:gd name="T6" fmla="*/ 0 w 90"/>
                  <a:gd name="T7" fmla="*/ 0 h 952"/>
                  <a:gd name="T8" fmla="*/ 0 w 90"/>
                  <a:gd name="T9" fmla="*/ 0 h 952"/>
                  <a:gd name="T10" fmla="*/ 0 w 90"/>
                  <a:gd name="T11" fmla="*/ 0 h 952"/>
                  <a:gd name="T12" fmla="*/ 0 w 90"/>
                  <a:gd name="T13" fmla="*/ 0 h 952"/>
                  <a:gd name="T14" fmla="*/ 0 w 90"/>
                  <a:gd name="T15" fmla="*/ 0 h 952"/>
                  <a:gd name="T16" fmla="*/ 0 w 90"/>
                  <a:gd name="T17" fmla="*/ 0 h 952"/>
                  <a:gd name="T18" fmla="*/ 0 w 90"/>
                  <a:gd name="T19" fmla="*/ 0 h 9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952"/>
                  <a:gd name="T32" fmla="*/ 90 w 90"/>
                  <a:gd name="T33" fmla="*/ 952 h 9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952">
                    <a:moveTo>
                      <a:pt x="45" y="952"/>
                    </a:moveTo>
                    <a:lnTo>
                      <a:pt x="90" y="902"/>
                    </a:lnTo>
                    <a:lnTo>
                      <a:pt x="90" y="0"/>
                    </a:lnTo>
                    <a:lnTo>
                      <a:pt x="0" y="0"/>
                    </a:lnTo>
                    <a:lnTo>
                      <a:pt x="0" y="902"/>
                    </a:lnTo>
                    <a:lnTo>
                      <a:pt x="45" y="852"/>
                    </a:lnTo>
                    <a:lnTo>
                      <a:pt x="45" y="952"/>
                    </a:lnTo>
                    <a:lnTo>
                      <a:pt x="90" y="952"/>
                    </a:lnTo>
                    <a:lnTo>
                      <a:pt x="90" y="902"/>
                    </a:lnTo>
                    <a:lnTo>
                      <a:pt x="45" y="952"/>
                    </a:lnTo>
                    <a:close/>
                  </a:path>
                </a:pathLst>
              </a:custGeom>
              <a:solidFill>
                <a:srgbClr val="1F1A17"/>
              </a:solidFill>
              <a:ln w="9525">
                <a:noFill/>
                <a:round/>
                <a:headEnd/>
                <a:tailEnd/>
              </a:ln>
            </p:spPr>
            <p:txBody>
              <a:bodyPr/>
              <a:lstStyle/>
              <a:p>
                <a:endParaRPr lang="en-US"/>
              </a:p>
            </p:txBody>
          </p:sp>
          <p:sp>
            <p:nvSpPr>
              <p:cNvPr id="38" name="Freeform 33">
                <a:extLst>
                  <a:ext uri="{FF2B5EF4-FFF2-40B4-BE49-F238E27FC236}">
                    <a16:creationId xmlns:a16="http://schemas.microsoft.com/office/drawing/2014/main" id="{6D26AEA6-1199-8241-9979-1D385DFD0C61}"/>
                  </a:ext>
                </a:extLst>
              </p:cNvPr>
              <p:cNvSpPr>
                <a:spLocks/>
              </p:cNvSpPr>
              <p:nvPr/>
            </p:nvSpPr>
            <p:spPr bwMode="auto">
              <a:xfrm>
                <a:off x="4532" y="4114"/>
                <a:ext cx="141" cy="10"/>
              </a:xfrm>
              <a:custGeom>
                <a:avLst/>
                <a:gdLst>
                  <a:gd name="T0" fmla="*/ 0 w 1271"/>
                  <a:gd name="T1" fmla="*/ 0 h 100"/>
                  <a:gd name="T2" fmla="*/ 0 w 1271"/>
                  <a:gd name="T3" fmla="*/ 0 h 100"/>
                  <a:gd name="T4" fmla="*/ 0 w 1271"/>
                  <a:gd name="T5" fmla="*/ 0 h 100"/>
                  <a:gd name="T6" fmla="*/ 0 w 1271"/>
                  <a:gd name="T7" fmla="*/ 0 h 100"/>
                  <a:gd name="T8" fmla="*/ 0 w 1271"/>
                  <a:gd name="T9" fmla="*/ 0 h 100"/>
                  <a:gd name="T10" fmla="*/ 0 w 1271"/>
                  <a:gd name="T11" fmla="*/ 0 h 100"/>
                  <a:gd name="T12" fmla="*/ 0 w 1271"/>
                  <a:gd name="T13" fmla="*/ 0 h 100"/>
                  <a:gd name="T14" fmla="*/ 0 w 1271"/>
                  <a:gd name="T15" fmla="*/ 0 h 100"/>
                  <a:gd name="T16" fmla="*/ 0 w 1271"/>
                  <a:gd name="T17" fmla="*/ 0 h 100"/>
                  <a:gd name="T18" fmla="*/ 0 w 1271"/>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1"/>
                  <a:gd name="T31" fmla="*/ 0 h 100"/>
                  <a:gd name="T32" fmla="*/ 1271 w 1271"/>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1" h="100">
                    <a:moveTo>
                      <a:pt x="0" y="50"/>
                    </a:moveTo>
                    <a:lnTo>
                      <a:pt x="46" y="100"/>
                    </a:lnTo>
                    <a:lnTo>
                      <a:pt x="1271" y="100"/>
                    </a:lnTo>
                    <a:lnTo>
                      <a:pt x="1271" y="0"/>
                    </a:lnTo>
                    <a:lnTo>
                      <a:pt x="46" y="0"/>
                    </a:lnTo>
                    <a:lnTo>
                      <a:pt x="91" y="50"/>
                    </a:lnTo>
                    <a:lnTo>
                      <a:pt x="0" y="50"/>
                    </a:lnTo>
                    <a:lnTo>
                      <a:pt x="0" y="100"/>
                    </a:lnTo>
                    <a:lnTo>
                      <a:pt x="46" y="100"/>
                    </a:lnTo>
                    <a:lnTo>
                      <a:pt x="0" y="50"/>
                    </a:lnTo>
                    <a:close/>
                  </a:path>
                </a:pathLst>
              </a:custGeom>
              <a:solidFill>
                <a:srgbClr val="1F1A17"/>
              </a:solidFill>
              <a:ln w="9525">
                <a:noFill/>
                <a:round/>
                <a:headEnd/>
                <a:tailEnd/>
              </a:ln>
            </p:spPr>
            <p:txBody>
              <a:bodyPr/>
              <a:lstStyle/>
              <a:p>
                <a:endParaRPr lang="en-US"/>
              </a:p>
            </p:txBody>
          </p:sp>
          <p:sp>
            <p:nvSpPr>
              <p:cNvPr id="39" name="Freeform 34">
                <a:extLst>
                  <a:ext uri="{FF2B5EF4-FFF2-40B4-BE49-F238E27FC236}">
                    <a16:creationId xmlns:a16="http://schemas.microsoft.com/office/drawing/2014/main" id="{39129F2F-AD85-D949-96AF-25D610B88AF0}"/>
                  </a:ext>
                </a:extLst>
              </p:cNvPr>
              <p:cNvSpPr>
                <a:spLocks/>
              </p:cNvSpPr>
              <p:nvPr/>
            </p:nvSpPr>
            <p:spPr bwMode="auto">
              <a:xfrm>
                <a:off x="4532" y="4024"/>
                <a:ext cx="10" cy="95"/>
              </a:xfrm>
              <a:custGeom>
                <a:avLst/>
                <a:gdLst>
                  <a:gd name="T0" fmla="*/ 0 w 91"/>
                  <a:gd name="T1" fmla="*/ 0 h 952"/>
                  <a:gd name="T2" fmla="*/ 0 w 91"/>
                  <a:gd name="T3" fmla="*/ 0 h 952"/>
                  <a:gd name="T4" fmla="*/ 0 w 91"/>
                  <a:gd name="T5" fmla="*/ 0 h 952"/>
                  <a:gd name="T6" fmla="*/ 0 w 91"/>
                  <a:gd name="T7" fmla="*/ 0 h 952"/>
                  <a:gd name="T8" fmla="*/ 0 w 91"/>
                  <a:gd name="T9" fmla="*/ 0 h 952"/>
                  <a:gd name="T10" fmla="*/ 0 w 91"/>
                  <a:gd name="T11" fmla="*/ 0 h 952"/>
                  <a:gd name="T12" fmla="*/ 0 w 91"/>
                  <a:gd name="T13" fmla="*/ 0 h 952"/>
                  <a:gd name="T14" fmla="*/ 0 w 91"/>
                  <a:gd name="T15" fmla="*/ 0 h 952"/>
                  <a:gd name="T16" fmla="*/ 0 w 91"/>
                  <a:gd name="T17" fmla="*/ 0 h 952"/>
                  <a:gd name="T18" fmla="*/ 0 w 91"/>
                  <a:gd name="T19" fmla="*/ 0 h 9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52"/>
                  <a:gd name="T32" fmla="*/ 91 w 91"/>
                  <a:gd name="T33" fmla="*/ 952 h 9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52">
                    <a:moveTo>
                      <a:pt x="46" y="0"/>
                    </a:moveTo>
                    <a:lnTo>
                      <a:pt x="0" y="50"/>
                    </a:lnTo>
                    <a:lnTo>
                      <a:pt x="0" y="952"/>
                    </a:lnTo>
                    <a:lnTo>
                      <a:pt x="91" y="952"/>
                    </a:lnTo>
                    <a:lnTo>
                      <a:pt x="91" y="50"/>
                    </a:lnTo>
                    <a:lnTo>
                      <a:pt x="46" y="100"/>
                    </a:lnTo>
                    <a:lnTo>
                      <a:pt x="46" y="0"/>
                    </a:lnTo>
                    <a:lnTo>
                      <a:pt x="0" y="0"/>
                    </a:lnTo>
                    <a:lnTo>
                      <a:pt x="0" y="50"/>
                    </a:lnTo>
                    <a:lnTo>
                      <a:pt x="46" y="0"/>
                    </a:lnTo>
                    <a:close/>
                  </a:path>
                </a:pathLst>
              </a:custGeom>
              <a:solidFill>
                <a:srgbClr val="1F1A17"/>
              </a:solidFill>
              <a:ln w="9525">
                <a:noFill/>
                <a:round/>
                <a:headEnd/>
                <a:tailEnd/>
              </a:ln>
            </p:spPr>
            <p:txBody>
              <a:bodyPr/>
              <a:lstStyle/>
              <a:p>
                <a:endParaRPr lang="en-US"/>
              </a:p>
            </p:txBody>
          </p:sp>
          <p:sp>
            <p:nvSpPr>
              <p:cNvPr id="40" name="Rectangle 35">
                <a:extLst>
                  <a:ext uri="{FF2B5EF4-FFF2-40B4-BE49-F238E27FC236}">
                    <a16:creationId xmlns:a16="http://schemas.microsoft.com/office/drawing/2014/main" id="{A0EB0620-7770-1E49-870D-5AADC48EDAD3}"/>
                  </a:ext>
                </a:extLst>
              </p:cNvPr>
              <p:cNvSpPr>
                <a:spLocks noChangeArrowheads="1"/>
              </p:cNvSpPr>
              <p:nvPr/>
            </p:nvSpPr>
            <p:spPr bwMode="auto">
              <a:xfrm>
                <a:off x="4673" y="3984"/>
                <a:ext cx="136" cy="135"/>
              </a:xfrm>
              <a:prstGeom prst="rect">
                <a:avLst/>
              </a:prstGeom>
              <a:solidFill>
                <a:srgbClr val="DC2B19"/>
              </a:solidFill>
              <a:ln w="9525">
                <a:noFill/>
                <a:miter lim="800000"/>
                <a:headEnd/>
                <a:tailEnd/>
              </a:ln>
            </p:spPr>
            <p:txBody>
              <a:bodyPr/>
              <a:lstStyle/>
              <a:p>
                <a:endParaRPr lang="en-US"/>
              </a:p>
            </p:txBody>
          </p:sp>
          <p:sp>
            <p:nvSpPr>
              <p:cNvPr id="41" name="Freeform 36">
                <a:extLst>
                  <a:ext uri="{FF2B5EF4-FFF2-40B4-BE49-F238E27FC236}">
                    <a16:creationId xmlns:a16="http://schemas.microsoft.com/office/drawing/2014/main" id="{239B5ED6-FF87-3D4D-86A3-ACA22FDCE9C2}"/>
                  </a:ext>
                </a:extLst>
              </p:cNvPr>
              <p:cNvSpPr>
                <a:spLocks/>
              </p:cNvSpPr>
              <p:nvPr/>
            </p:nvSpPr>
            <p:spPr bwMode="auto">
              <a:xfrm>
                <a:off x="4673" y="3979"/>
                <a:ext cx="141" cy="10"/>
              </a:xfrm>
              <a:custGeom>
                <a:avLst/>
                <a:gdLst>
                  <a:gd name="T0" fmla="*/ 0 w 1271"/>
                  <a:gd name="T1" fmla="*/ 0 h 100"/>
                  <a:gd name="T2" fmla="*/ 0 w 1271"/>
                  <a:gd name="T3" fmla="*/ 0 h 100"/>
                  <a:gd name="T4" fmla="*/ 0 w 1271"/>
                  <a:gd name="T5" fmla="*/ 0 h 100"/>
                  <a:gd name="T6" fmla="*/ 0 w 1271"/>
                  <a:gd name="T7" fmla="*/ 0 h 100"/>
                  <a:gd name="T8" fmla="*/ 0 w 1271"/>
                  <a:gd name="T9" fmla="*/ 0 h 100"/>
                  <a:gd name="T10" fmla="*/ 0 w 1271"/>
                  <a:gd name="T11" fmla="*/ 0 h 100"/>
                  <a:gd name="T12" fmla="*/ 0 w 1271"/>
                  <a:gd name="T13" fmla="*/ 0 h 100"/>
                  <a:gd name="T14" fmla="*/ 0 w 1271"/>
                  <a:gd name="T15" fmla="*/ 0 h 100"/>
                  <a:gd name="T16" fmla="*/ 0 w 1271"/>
                  <a:gd name="T17" fmla="*/ 0 h 100"/>
                  <a:gd name="T18" fmla="*/ 0 w 1271"/>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1"/>
                  <a:gd name="T31" fmla="*/ 0 h 100"/>
                  <a:gd name="T32" fmla="*/ 1271 w 1271"/>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1" h="100">
                    <a:moveTo>
                      <a:pt x="1271" y="50"/>
                    </a:moveTo>
                    <a:lnTo>
                      <a:pt x="1225" y="0"/>
                    </a:lnTo>
                    <a:lnTo>
                      <a:pt x="0" y="0"/>
                    </a:lnTo>
                    <a:lnTo>
                      <a:pt x="0" y="100"/>
                    </a:lnTo>
                    <a:lnTo>
                      <a:pt x="1225" y="100"/>
                    </a:lnTo>
                    <a:lnTo>
                      <a:pt x="1180" y="50"/>
                    </a:lnTo>
                    <a:lnTo>
                      <a:pt x="1271" y="50"/>
                    </a:lnTo>
                    <a:lnTo>
                      <a:pt x="1271" y="0"/>
                    </a:lnTo>
                    <a:lnTo>
                      <a:pt x="1225" y="0"/>
                    </a:lnTo>
                    <a:lnTo>
                      <a:pt x="1271" y="50"/>
                    </a:lnTo>
                    <a:close/>
                  </a:path>
                </a:pathLst>
              </a:custGeom>
              <a:solidFill>
                <a:srgbClr val="1F1A17"/>
              </a:solidFill>
              <a:ln w="9525">
                <a:noFill/>
                <a:round/>
                <a:headEnd/>
                <a:tailEnd/>
              </a:ln>
            </p:spPr>
            <p:txBody>
              <a:bodyPr/>
              <a:lstStyle/>
              <a:p>
                <a:endParaRPr lang="en-US"/>
              </a:p>
            </p:txBody>
          </p:sp>
          <p:sp>
            <p:nvSpPr>
              <p:cNvPr id="42" name="Freeform 37">
                <a:extLst>
                  <a:ext uri="{FF2B5EF4-FFF2-40B4-BE49-F238E27FC236}">
                    <a16:creationId xmlns:a16="http://schemas.microsoft.com/office/drawing/2014/main" id="{5C921D78-C58B-6342-A4A4-5773238FA26B}"/>
                  </a:ext>
                </a:extLst>
              </p:cNvPr>
              <p:cNvSpPr>
                <a:spLocks/>
              </p:cNvSpPr>
              <p:nvPr/>
            </p:nvSpPr>
            <p:spPr bwMode="auto">
              <a:xfrm>
                <a:off x="4804" y="3984"/>
                <a:ext cx="10" cy="140"/>
              </a:xfrm>
              <a:custGeom>
                <a:avLst/>
                <a:gdLst>
                  <a:gd name="T0" fmla="*/ 0 w 91"/>
                  <a:gd name="T1" fmla="*/ 0 h 1402"/>
                  <a:gd name="T2" fmla="*/ 0 w 91"/>
                  <a:gd name="T3" fmla="*/ 0 h 1402"/>
                  <a:gd name="T4" fmla="*/ 0 w 91"/>
                  <a:gd name="T5" fmla="*/ 0 h 1402"/>
                  <a:gd name="T6" fmla="*/ 0 w 91"/>
                  <a:gd name="T7" fmla="*/ 0 h 1402"/>
                  <a:gd name="T8" fmla="*/ 0 w 91"/>
                  <a:gd name="T9" fmla="*/ 0 h 1402"/>
                  <a:gd name="T10" fmla="*/ 0 w 91"/>
                  <a:gd name="T11" fmla="*/ 0 h 1402"/>
                  <a:gd name="T12" fmla="*/ 0 w 91"/>
                  <a:gd name="T13" fmla="*/ 0 h 1402"/>
                  <a:gd name="T14" fmla="*/ 0 w 91"/>
                  <a:gd name="T15" fmla="*/ 0 h 1402"/>
                  <a:gd name="T16" fmla="*/ 0 w 91"/>
                  <a:gd name="T17" fmla="*/ 0 h 1402"/>
                  <a:gd name="T18" fmla="*/ 0 w 91"/>
                  <a:gd name="T19" fmla="*/ 0 h 14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02"/>
                  <a:gd name="T32" fmla="*/ 91 w 91"/>
                  <a:gd name="T33" fmla="*/ 1402 h 14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02">
                    <a:moveTo>
                      <a:pt x="45" y="1402"/>
                    </a:moveTo>
                    <a:lnTo>
                      <a:pt x="91" y="1352"/>
                    </a:lnTo>
                    <a:lnTo>
                      <a:pt x="91" y="0"/>
                    </a:lnTo>
                    <a:lnTo>
                      <a:pt x="0" y="0"/>
                    </a:lnTo>
                    <a:lnTo>
                      <a:pt x="0" y="1352"/>
                    </a:lnTo>
                    <a:lnTo>
                      <a:pt x="45" y="1302"/>
                    </a:lnTo>
                    <a:lnTo>
                      <a:pt x="45" y="1402"/>
                    </a:lnTo>
                    <a:lnTo>
                      <a:pt x="91" y="1402"/>
                    </a:lnTo>
                    <a:lnTo>
                      <a:pt x="91" y="1352"/>
                    </a:lnTo>
                    <a:lnTo>
                      <a:pt x="45" y="1402"/>
                    </a:lnTo>
                    <a:close/>
                  </a:path>
                </a:pathLst>
              </a:custGeom>
              <a:solidFill>
                <a:srgbClr val="1F1A17"/>
              </a:solidFill>
              <a:ln w="9525">
                <a:noFill/>
                <a:round/>
                <a:headEnd/>
                <a:tailEnd/>
              </a:ln>
            </p:spPr>
            <p:txBody>
              <a:bodyPr/>
              <a:lstStyle/>
              <a:p>
                <a:endParaRPr lang="en-US"/>
              </a:p>
            </p:txBody>
          </p:sp>
          <p:sp>
            <p:nvSpPr>
              <p:cNvPr id="43" name="Freeform 38">
                <a:extLst>
                  <a:ext uri="{FF2B5EF4-FFF2-40B4-BE49-F238E27FC236}">
                    <a16:creationId xmlns:a16="http://schemas.microsoft.com/office/drawing/2014/main" id="{E8BD6744-60A1-4145-A826-913ECA5DB74B}"/>
                  </a:ext>
                </a:extLst>
              </p:cNvPr>
              <p:cNvSpPr>
                <a:spLocks/>
              </p:cNvSpPr>
              <p:nvPr/>
            </p:nvSpPr>
            <p:spPr bwMode="auto">
              <a:xfrm>
                <a:off x="4668" y="4114"/>
                <a:ext cx="141" cy="10"/>
              </a:xfrm>
              <a:custGeom>
                <a:avLst/>
                <a:gdLst>
                  <a:gd name="T0" fmla="*/ 0 w 1270"/>
                  <a:gd name="T1" fmla="*/ 0 h 100"/>
                  <a:gd name="T2" fmla="*/ 0 w 1270"/>
                  <a:gd name="T3" fmla="*/ 0 h 100"/>
                  <a:gd name="T4" fmla="*/ 0 w 1270"/>
                  <a:gd name="T5" fmla="*/ 0 h 100"/>
                  <a:gd name="T6" fmla="*/ 0 w 1270"/>
                  <a:gd name="T7" fmla="*/ 0 h 100"/>
                  <a:gd name="T8" fmla="*/ 0 w 1270"/>
                  <a:gd name="T9" fmla="*/ 0 h 100"/>
                  <a:gd name="T10" fmla="*/ 0 w 1270"/>
                  <a:gd name="T11" fmla="*/ 0 h 100"/>
                  <a:gd name="T12" fmla="*/ 0 w 1270"/>
                  <a:gd name="T13" fmla="*/ 0 h 100"/>
                  <a:gd name="T14" fmla="*/ 0 w 1270"/>
                  <a:gd name="T15" fmla="*/ 0 h 100"/>
                  <a:gd name="T16" fmla="*/ 0 w 1270"/>
                  <a:gd name="T17" fmla="*/ 0 h 100"/>
                  <a:gd name="T18" fmla="*/ 0 w 1270"/>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0"/>
                  <a:gd name="T31" fmla="*/ 0 h 100"/>
                  <a:gd name="T32" fmla="*/ 1270 w 1270"/>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0" h="100">
                    <a:moveTo>
                      <a:pt x="0" y="50"/>
                    </a:moveTo>
                    <a:lnTo>
                      <a:pt x="45" y="100"/>
                    </a:lnTo>
                    <a:lnTo>
                      <a:pt x="1270" y="100"/>
                    </a:lnTo>
                    <a:lnTo>
                      <a:pt x="1270" y="0"/>
                    </a:lnTo>
                    <a:lnTo>
                      <a:pt x="45" y="0"/>
                    </a:lnTo>
                    <a:lnTo>
                      <a:pt x="90" y="50"/>
                    </a:lnTo>
                    <a:lnTo>
                      <a:pt x="0" y="50"/>
                    </a:lnTo>
                    <a:lnTo>
                      <a:pt x="0" y="100"/>
                    </a:lnTo>
                    <a:lnTo>
                      <a:pt x="45" y="100"/>
                    </a:lnTo>
                    <a:lnTo>
                      <a:pt x="0" y="50"/>
                    </a:lnTo>
                    <a:close/>
                  </a:path>
                </a:pathLst>
              </a:custGeom>
              <a:solidFill>
                <a:srgbClr val="1F1A17"/>
              </a:solidFill>
              <a:ln w="9525">
                <a:noFill/>
                <a:round/>
                <a:headEnd/>
                <a:tailEnd/>
              </a:ln>
            </p:spPr>
            <p:txBody>
              <a:bodyPr/>
              <a:lstStyle/>
              <a:p>
                <a:endParaRPr lang="en-US"/>
              </a:p>
            </p:txBody>
          </p:sp>
          <p:sp>
            <p:nvSpPr>
              <p:cNvPr id="44" name="Freeform 39">
                <a:extLst>
                  <a:ext uri="{FF2B5EF4-FFF2-40B4-BE49-F238E27FC236}">
                    <a16:creationId xmlns:a16="http://schemas.microsoft.com/office/drawing/2014/main" id="{AAD15BF2-0575-4148-B90A-B0F8B0DA951A}"/>
                  </a:ext>
                </a:extLst>
              </p:cNvPr>
              <p:cNvSpPr>
                <a:spLocks/>
              </p:cNvSpPr>
              <p:nvPr/>
            </p:nvSpPr>
            <p:spPr bwMode="auto">
              <a:xfrm>
                <a:off x="4668" y="3979"/>
                <a:ext cx="10" cy="140"/>
              </a:xfrm>
              <a:custGeom>
                <a:avLst/>
                <a:gdLst>
                  <a:gd name="T0" fmla="*/ 0 w 90"/>
                  <a:gd name="T1" fmla="*/ 0 h 1402"/>
                  <a:gd name="T2" fmla="*/ 0 w 90"/>
                  <a:gd name="T3" fmla="*/ 0 h 1402"/>
                  <a:gd name="T4" fmla="*/ 0 w 90"/>
                  <a:gd name="T5" fmla="*/ 0 h 1402"/>
                  <a:gd name="T6" fmla="*/ 0 w 90"/>
                  <a:gd name="T7" fmla="*/ 0 h 1402"/>
                  <a:gd name="T8" fmla="*/ 0 w 90"/>
                  <a:gd name="T9" fmla="*/ 0 h 1402"/>
                  <a:gd name="T10" fmla="*/ 0 w 90"/>
                  <a:gd name="T11" fmla="*/ 0 h 1402"/>
                  <a:gd name="T12" fmla="*/ 0 w 90"/>
                  <a:gd name="T13" fmla="*/ 0 h 1402"/>
                  <a:gd name="T14" fmla="*/ 0 w 90"/>
                  <a:gd name="T15" fmla="*/ 0 h 1402"/>
                  <a:gd name="T16" fmla="*/ 0 w 90"/>
                  <a:gd name="T17" fmla="*/ 0 h 1402"/>
                  <a:gd name="T18" fmla="*/ 0 w 90"/>
                  <a:gd name="T19" fmla="*/ 0 h 14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1402"/>
                  <a:gd name="T32" fmla="*/ 90 w 90"/>
                  <a:gd name="T33" fmla="*/ 1402 h 14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1402">
                    <a:moveTo>
                      <a:pt x="45" y="0"/>
                    </a:moveTo>
                    <a:lnTo>
                      <a:pt x="0" y="50"/>
                    </a:lnTo>
                    <a:lnTo>
                      <a:pt x="0" y="1402"/>
                    </a:lnTo>
                    <a:lnTo>
                      <a:pt x="90" y="1402"/>
                    </a:lnTo>
                    <a:lnTo>
                      <a:pt x="90" y="50"/>
                    </a:lnTo>
                    <a:lnTo>
                      <a:pt x="45" y="100"/>
                    </a:lnTo>
                    <a:lnTo>
                      <a:pt x="45" y="0"/>
                    </a:lnTo>
                    <a:lnTo>
                      <a:pt x="0" y="0"/>
                    </a:lnTo>
                    <a:lnTo>
                      <a:pt x="0" y="50"/>
                    </a:lnTo>
                    <a:lnTo>
                      <a:pt x="45" y="0"/>
                    </a:lnTo>
                    <a:close/>
                  </a:path>
                </a:pathLst>
              </a:custGeom>
              <a:solidFill>
                <a:srgbClr val="1F1A17"/>
              </a:solidFill>
              <a:ln w="9525">
                <a:noFill/>
                <a:round/>
                <a:headEnd/>
                <a:tailEnd/>
              </a:ln>
            </p:spPr>
            <p:txBody>
              <a:bodyPr/>
              <a:lstStyle/>
              <a:p>
                <a:endParaRPr lang="en-US"/>
              </a:p>
            </p:txBody>
          </p:sp>
          <p:sp>
            <p:nvSpPr>
              <p:cNvPr id="45" name="Rectangle 40">
                <a:extLst>
                  <a:ext uri="{FF2B5EF4-FFF2-40B4-BE49-F238E27FC236}">
                    <a16:creationId xmlns:a16="http://schemas.microsoft.com/office/drawing/2014/main" id="{0CB6F463-C530-8742-B345-4FCCB8591487}"/>
                  </a:ext>
                </a:extLst>
              </p:cNvPr>
              <p:cNvSpPr>
                <a:spLocks noChangeArrowheads="1"/>
              </p:cNvSpPr>
              <p:nvPr/>
            </p:nvSpPr>
            <p:spPr bwMode="auto">
              <a:xfrm>
                <a:off x="4809" y="4074"/>
                <a:ext cx="136" cy="45"/>
              </a:xfrm>
              <a:prstGeom prst="rect">
                <a:avLst/>
              </a:prstGeom>
              <a:solidFill>
                <a:srgbClr val="DC2B19"/>
              </a:solidFill>
              <a:ln w="9525">
                <a:noFill/>
                <a:miter lim="800000"/>
                <a:headEnd/>
                <a:tailEnd/>
              </a:ln>
            </p:spPr>
            <p:txBody>
              <a:bodyPr/>
              <a:lstStyle/>
              <a:p>
                <a:endParaRPr lang="en-US"/>
              </a:p>
            </p:txBody>
          </p:sp>
          <p:sp>
            <p:nvSpPr>
              <p:cNvPr id="46" name="Freeform 41">
                <a:extLst>
                  <a:ext uri="{FF2B5EF4-FFF2-40B4-BE49-F238E27FC236}">
                    <a16:creationId xmlns:a16="http://schemas.microsoft.com/office/drawing/2014/main" id="{F588D402-94AF-D34A-8E3A-574577DB5544}"/>
                  </a:ext>
                </a:extLst>
              </p:cNvPr>
              <p:cNvSpPr>
                <a:spLocks/>
              </p:cNvSpPr>
              <p:nvPr/>
            </p:nvSpPr>
            <p:spPr bwMode="auto">
              <a:xfrm>
                <a:off x="4804" y="4069"/>
                <a:ext cx="141" cy="10"/>
              </a:xfrm>
              <a:custGeom>
                <a:avLst/>
                <a:gdLst>
                  <a:gd name="T0" fmla="*/ 0 w 1271"/>
                  <a:gd name="T1" fmla="*/ 0 h 100"/>
                  <a:gd name="T2" fmla="*/ 0 w 1271"/>
                  <a:gd name="T3" fmla="*/ 0 h 100"/>
                  <a:gd name="T4" fmla="*/ 0 w 1271"/>
                  <a:gd name="T5" fmla="*/ 0 h 100"/>
                  <a:gd name="T6" fmla="*/ 0 w 1271"/>
                  <a:gd name="T7" fmla="*/ 0 h 100"/>
                  <a:gd name="T8" fmla="*/ 0 w 1271"/>
                  <a:gd name="T9" fmla="*/ 0 h 100"/>
                  <a:gd name="T10" fmla="*/ 0 w 1271"/>
                  <a:gd name="T11" fmla="*/ 0 h 100"/>
                  <a:gd name="T12" fmla="*/ 0 w 1271"/>
                  <a:gd name="T13" fmla="*/ 0 h 100"/>
                  <a:gd name="T14" fmla="*/ 0 w 1271"/>
                  <a:gd name="T15" fmla="*/ 0 h 100"/>
                  <a:gd name="T16" fmla="*/ 0 w 1271"/>
                  <a:gd name="T17" fmla="*/ 0 h 100"/>
                  <a:gd name="T18" fmla="*/ 0 w 1271"/>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1"/>
                  <a:gd name="T31" fmla="*/ 0 h 100"/>
                  <a:gd name="T32" fmla="*/ 1271 w 1271"/>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1" h="100">
                    <a:moveTo>
                      <a:pt x="91" y="50"/>
                    </a:moveTo>
                    <a:lnTo>
                      <a:pt x="45" y="100"/>
                    </a:lnTo>
                    <a:lnTo>
                      <a:pt x="1271" y="100"/>
                    </a:lnTo>
                    <a:lnTo>
                      <a:pt x="1271" y="0"/>
                    </a:lnTo>
                    <a:lnTo>
                      <a:pt x="45" y="0"/>
                    </a:lnTo>
                    <a:lnTo>
                      <a:pt x="0" y="50"/>
                    </a:lnTo>
                    <a:lnTo>
                      <a:pt x="45" y="0"/>
                    </a:lnTo>
                    <a:lnTo>
                      <a:pt x="0" y="0"/>
                    </a:lnTo>
                    <a:lnTo>
                      <a:pt x="0" y="50"/>
                    </a:lnTo>
                    <a:lnTo>
                      <a:pt x="91" y="50"/>
                    </a:lnTo>
                    <a:close/>
                  </a:path>
                </a:pathLst>
              </a:custGeom>
              <a:solidFill>
                <a:srgbClr val="1F1A17"/>
              </a:solidFill>
              <a:ln w="9525">
                <a:noFill/>
                <a:round/>
                <a:headEnd/>
                <a:tailEnd/>
              </a:ln>
            </p:spPr>
            <p:txBody>
              <a:bodyPr/>
              <a:lstStyle/>
              <a:p>
                <a:endParaRPr lang="en-US"/>
              </a:p>
            </p:txBody>
          </p:sp>
          <p:sp>
            <p:nvSpPr>
              <p:cNvPr id="47" name="Freeform 42">
                <a:extLst>
                  <a:ext uri="{FF2B5EF4-FFF2-40B4-BE49-F238E27FC236}">
                    <a16:creationId xmlns:a16="http://schemas.microsoft.com/office/drawing/2014/main" id="{B139AF81-BDB4-6044-895E-7C1CDB6EFA12}"/>
                  </a:ext>
                </a:extLst>
              </p:cNvPr>
              <p:cNvSpPr>
                <a:spLocks/>
              </p:cNvSpPr>
              <p:nvPr/>
            </p:nvSpPr>
            <p:spPr bwMode="auto">
              <a:xfrm>
                <a:off x="4804" y="4074"/>
                <a:ext cx="10" cy="50"/>
              </a:xfrm>
              <a:custGeom>
                <a:avLst/>
                <a:gdLst>
                  <a:gd name="T0" fmla="*/ 0 w 91"/>
                  <a:gd name="T1" fmla="*/ 0 h 501"/>
                  <a:gd name="T2" fmla="*/ 0 w 91"/>
                  <a:gd name="T3" fmla="*/ 0 h 501"/>
                  <a:gd name="T4" fmla="*/ 0 w 91"/>
                  <a:gd name="T5" fmla="*/ 0 h 501"/>
                  <a:gd name="T6" fmla="*/ 0 w 91"/>
                  <a:gd name="T7" fmla="*/ 0 h 501"/>
                  <a:gd name="T8" fmla="*/ 0 w 91"/>
                  <a:gd name="T9" fmla="*/ 0 h 501"/>
                  <a:gd name="T10" fmla="*/ 0 w 91"/>
                  <a:gd name="T11" fmla="*/ 0 h 501"/>
                  <a:gd name="T12" fmla="*/ 0 w 91"/>
                  <a:gd name="T13" fmla="*/ 0 h 501"/>
                  <a:gd name="T14" fmla="*/ 0 w 91"/>
                  <a:gd name="T15" fmla="*/ 0 h 501"/>
                  <a:gd name="T16" fmla="*/ 0 w 91"/>
                  <a:gd name="T17" fmla="*/ 0 h 501"/>
                  <a:gd name="T18" fmla="*/ 0 w 91"/>
                  <a:gd name="T19" fmla="*/ 0 h 5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01"/>
                  <a:gd name="T32" fmla="*/ 91 w 91"/>
                  <a:gd name="T33" fmla="*/ 501 h 5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01">
                    <a:moveTo>
                      <a:pt x="45" y="401"/>
                    </a:moveTo>
                    <a:lnTo>
                      <a:pt x="91" y="451"/>
                    </a:lnTo>
                    <a:lnTo>
                      <a:pt x="91" y="0"/>
                    </a:lnTo>
                    <a:lnTo>
                      <a:pt x="0" y="0"/>
                    </a:lnTo>
                    <a:lnTo>
                      <a:pt x="0" y="451"/>
                    </a:lnTo>
                    <a:lnTo>
                      <a:pt x="45" y="501"/>
                    </a:lnTo>
                    <a:lnTo>
                      <a:pt x="0" y="451"/>
                    </a:lnTo>
                    <a:lnTo>
                      <a:pt x="0" y="501"/>
                    </a:lnTo>
                    <a:lnTo>
                      <a:pt x="45" y="501"/>
                    </a:lnTo>
                    <a:lnTo>
                      <a:pt x="45" y="401"/>
                    </a:lnTo>
                    <a:close/>
                  </a:path>
                </a:pathLst>
              </a:custGeom>
              <a:solidFill>
                <a:srgbClr val="1F1A17"/>
              </a:solidFill>
              <a:ln w="9525">
                <a:noFill/>
                <a:round/>
                <a:headEnd/>
                <a:tailEnd/>
              </a:ln>
            </p:spPr>
            <p:txBody>
              <a:bodyPr/>
              <a:lstStyle/>
              <a:p>
                <a:endParaRPr lang="en-US"/>
              </a:p>
            </p:txBody>
          </p:sp>
          <p:sp>
            <p:nvSpPr>
              <p:cNvPr id="48" name="Freeform 43">
                <a:extLst>
                  <a:ext uri="{FF2B5EF4-FFF2-40B4-BE49-F238E27FC236}">
                    <a16:creationId xmlns:a16="http://schemas.microsoft.com/office/drawing/2014/main" id="{4C3E5E52-265D-664A-A8E9-53B2C21AFFA4}"/>
                  </a:ext>
                </a:extLst>
              </p:cNvPr>
              <p:cNvSpPr>
                <a:spLocks/>
              </p:cNvSpPr>
              <p:nvPr/>
            </p:nvSpPr>
            <p:spPr bwMode="auto">
              <a:xfrm>
                <a:off x="4809" y="4114"/>
                <a:ext cx="141" cy="10"/>
              </a:xfrm>
              <a:custGeom>
                <a:avLst/>
                <a:gdLst>
                  <a:gd name="T0" fmla="*/ 0 w 1271"/>
                  <a:gd name="T1" fmla="*/ 0 h 100"/>
                  <a:gd name="T2" fmla="*/ 0 w 1271"/>
                  <a:gd name="T3" fmla="*/ 0 h 100"/>
                  <a:gd name="T4" fmla="*/ 0 w 1271"/>
                  <a:gd name="T5" fmla="*/ 0 h 100"/>
                  <a:gd name="T6" fmla="*/ 0 w 1271"/>
                  <a:gd name="T7" fmla="*/ 0 h 100"/>
                  <a:gd name="T8" fmla="*/ 0 w 1271"/>
                  <a:gd name="T9" fmla="*/ 0 h 100"/>
                  <a:gd name="T10" fmla="*/ 0 w 1271"/>
                  <a:gd name="T11" fmla="*/ 0 h 100"/>
                  <a:gd name="T12" fmla="*/ 0 w 1271"/>
                  <a:gd name="T13" fmla="*/ 0 h 100"/>
                  <a:gd name="T14" fmla="*/ 0 w 1271"/>
                  <a:gd name="T15" fmla="*/ 0 h 100"/>
                  <a:gd name="T16" fmla="*/ 0 w 1271"/>
                  <a:gd name="T17" fmla="*/ 0 h 100"/>
                  <a:gd name="T18" fmla="*/ 0 w 1271"/>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1"/>
                  <a:gd name="T31" fmla="*/ 0 h 100"/>
                  <a:gd name="T32" fmla="*/ 1271 w 1271"/>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1" h="100">
                    <a:moveTo>
                      <a:pt x="1180" y="50"/>
                    </a:moveTo>
                    <a:lnTo>
                      <a:pt x="1226" y="0"/>
                    </a:lnTo>
                    <a:lnTo>
                      <a:pt x="0" y="0"/>
                    </a:lnTo>
                    <a:lnTo>
                      <a:pt x="0" y="100"/>
                    </a:lnTo>
                    <a:lnTo>
                      <a:pt x="1226" y="100"/>
                    </a:lnTo>
                    <a:lnTo>
                      <a:pt x="1271" y="50"/>
                    </a:lnTo>
                    <a:lnTo>
                      <a:pt x="1226" y="100"/>
                    </a:lnTo>
                    <a:lnTo>
                      <a:pt x="1271" y="100"/>
                    </a:lnTo>
                    <a:lnTo>
                      <a:pt x="1271" y="50"/>
                    </a:lnTo>
                    <a:lnTo>
                      <a:pt x="1180" y="50"/>
                    </a:lnTo>
                    <a:close/>
                  </a:path>
                </a:pathLst>
              </a:custGeom>
              <a:solidFill>
                <a:srgbClr val="1F1A17"/>
              </a:solidFill>
              <a:ln w="9525">
                <a:noFill/>
                <a:round/>
                <a:headEnd/>
                <a:tailEnd/>
              </a:ln>
            </p:spPr>
            <p:txBody>
              <a:bodyPr/>
              <a:lstStyle/>
              <a:p>
                <a:endParaRPr lang="en-US"/>
              </a:p>
            </p:txBody>
          </p:sp>
          <p:sp>
            <p:nvSpPr>
              <p:cNvPr id="49" name="Freeform 44">
                <a:extLst>
                  <a:ext uri="{FF2B5EF4-FFF2-40B4-BE49-F238E27FC236}">
                    <a16:creationId xmlns:a16="http://schemas.microsoft.com/office/drawing/2014/main" id="{312A7FC1-7EA8-274A-AEA4-A347AB4B3E16}"/>
                  </a:ext>
                </a:extLst>
              </p:cNvPr>
              <p:cNvSpPr>
                <a:spLocks/>
              </p:cNvSpPr>
              <p:nvPr/>
            </p:nvSpPr>
            <p:spPr bwMode="auto">
              <a:xfrm>
                <a:off x="4940" y="4069"/>
                <a:ext cx="10" cy="50"/>
              </a:xfrm>
              <a:custGeom>
                <a:avLst/>
                <a:gdLst>
                  <a:gd name="T0" fmla="*/ 0 w 91"/>
                  <a:gd name="T1" fmla="*/ 0 h 501"/>
                  <a:gd name="T2" fmla="*/ 0 w 91"/>
                  <a:gd name="T3" fmla="*/ 0 h 501"/>
                  <a:gd name="T4" fmla="*/ 0 w 91"/>
                  <a:gd name="T5" fmla="*/ 0 h 501"/>
                  <a:gd name="T6" fmla="*/ 0 w 91"/>
                  <a:gd name="T7" fmla="*/ 0 h 501"/>
                  <a:gd name="T8" fmla="*/ 0 w 91"/>
                  <a:gd name="T9" fmla="*/ 0 h 501"/>
                  <a:gd name="T10" fmla="*/ 0 w 91"/>
                  <a:gd name="T11" fmla="*/ 0 h 501"/>
                  <a:gd name="T12" fmla="*/ 0 w 91"/>
                  <a:gd name="T13" fmla="*/ 0 h 501"/>
                  <a:gd name="T14" fmla="*/ 0 w 91"/>
                  <a:gd name="T15" fmla="*/ 0 h 501"/>
                  <a:gd name="T16" fmla="*/ 0 w 91"/>
                  <a:gd name="T17" fmla="*/ 0 h 501"/>
                  <a:gd name="T18" fmla="*/ 0 w 91"/>
                  <a:gd name="T19" fmla="*/ 0 h 5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01"/>
                  <a:gd name="T32" fmla="*/ 91 w 91"/>
                  <a:gd name="T33" fmla="*/ 501 h 5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01">
                    <a:moveTo>
                      <a:pt x="46" y="100"/>
                    </a:moveTo>
                    <a:lnTo>
                      <a:pt x="0" y="50"/>
                    </a:lnTo>
                    <a:lnTo>
                      <a:pt x="0" y="501"/>
                    </a:lnTo>
                    <a:lnTo>
                      <a:pt x="91" y="501"/>
                    </a:lnTo>
                    <a:lnTo>
                      <a:pt x="91" y="50"/>
                    </a:lnTo>
                    <a:lnTo>
                      <a:pt x="46" y="0"/>
                    </a:lnTo>
                    <a:lnTo>
                      <a:pt x="91" y="50"/>
                    </a:lnTo>
                    <a:lnTo>
                      <a:pt x="91" y="0"/>
                    </a:lnTo>
                    <a:lnTo>
                      <a:pt x="46" y="0"/>
                    </a:lnTo>
                    <a:lnTo>
                      <a:pt x="46" y="100"/>
                    </a:lnTo>
                    <a:close/>
                  </a:path>
                </a:pathLst>
              </a:custGeom>
              <a:solidFill>
                <a:srgbClr val="1F1A17"/>
              </a:solidFill>
              <a:ln w="9525">
                <a:noFill/>
                <a:round/>
                <a:headEnd/>
                <a:tailEnd/>
              </a:ln>
            </p:spPr>
            <p:txBody>
              <a:bodyPr/>
              <a:lstStyle/>
              <a:p>
                <a:endParaRPr lang="en-US"/>
              </a:p>
            </p:txBody>
          </p:sp>
          <p:sp>
            <p:nvSpPr>
              <p:cNvPr id="50" name="Rectangle 45">
                <a:extLst>
                  <a:ext uri="{FF2B5EF4-FFF2-40B4-BE49-F238E27FC236}">
                    <a16:creationId xmlns:a16="http://schemas.microsoft.com/office/drawing/2014/main" id="{026FDAB6-F222-0840-9E40-E6E98465C799}"/>
                  </a:ext>
                </a:extLst>
              </p:cNvPr>
              <p:cNvSpPr>
                <a:spLocks noChangeArrowheads="1"/>
              </p:cNvSpPr>
              <p:nvPr/>
            </p:nvSpPr>
            <p:spPr bwMode="auto">
              <a:xfrm>
                <a:off x="4945" y="4029"/>
                <a:ext cx="137" cy="90"/>
              </a:xfrm>
              <a:prstGeom prst="rect">
                <a:avLst/>
              </a:prstGeom>
              <a:solidFill>
                <a:srgbClr val="DC2B19"/>
              </a:solidFill>
              <a:ln w="9525">
                <a:noFill/>
                <a:miter lim="800000"/>
                <a:headEnd/>
                <a:tailEnd/>
              </a:ln>
            </p:spPr>
            <p:txBody>
              <a:bodyPr/>
              <a:lstStyle/>
              <a:p>
                <a:endParaRPr lang="en-US"/>
              </a:p>
            </p:txBody>
          </p:sp>
          <p:sp>
            <p:nvSpPr>
              <p:cNvPr id="51" name="Freeform 46">
                <a:extLst>
                  <a:ext uri="{FF2B5EF4-FFF2-40B4-BE49-F238E27FC236}">
                    <a16:creationId xmlns:a16="http://schemas.microsoft.com/office/drawing/2014/main" id="{9FDD9110-CE17-0C4E-8A47-49F66180B3AD}"/>
                  </a:ext>
                </a:extLst>
              </p:cNvPr>
              <p:cNvSpPr>
                <a:spLocks/>
              </p:cNvSpPr>
              <p:nvPr/>
            </p:nvSpPr>
            <p:spPr bwMode="auto">
              <a:xfrm>
                <a:off x="4945" y="4024"/>
                <a:ext cx="142" cy="10"/>
              </a:xfrm>
              <a:custGeom>
                <a:avLst/>
                <a:gdLst>
                  <a:gd name="T0" fmla="*/ 0 w 1270"/>
                  <a:gd name="T1" fmla="*/ 0 h 100"/>
                  <a:gd name="T2" fmla="*/ 0 w 1270"/>
                  <a:gd name="T3" fmla="*/ 0 h 100"/>
                  <a:gd name="T4" fmla="*/ 0 w 1270"/>
                  <a:gd name="T5" fmla="*/ 0 h 100"/>
                  <a:gd name="T6" fmla="*/ 0 w 1270"/>
                  <a:gd name="T7" fmla="*/ 0 h 100"/>
                  <a:gd name="T8" fmla="*/ 0 w 1270"/>
                  <a:gd name="T9" fmla="*/ 0 h 100"/>
                  <a:gd name="T10" fmla="*/ 0 w 1270"/>
                  <a:gd name="T11" fmla="*/ 0 h 100"/>
                  <a:gd name="T12" fmla="*/ 0 w 1270"/>
                  <a:gd name="T13" fmla="*/ 0 h 100"/>
                  <a:gd name="T14" fmla="*/ 0 w 1270"/>
                  <a:gd name="T15" fmla="*/ 0 h 100"/>
                  <a:gd name="T16" fmla="*/ 0 w 1270"/>
                  <a:gd name="T17" fmla="*/ 0 h 100"/>
                  <a:gd name="T18" fmla="*/ 0 w 1270"/>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0"/>
                  <a:gd name="T31" fmla="*/ 0 h 100"/>
                  <a:gd name="T32" fmla="*/ 1270 w 1270"/>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0" h="100">
                    <a:moveTo>
                      <a:pt x="1270" y="50"/>
                    </a:moveTo>
                    <a:lnTo>
                      <a:pt x="1225" y="0"/>
                    </a:lnTo>
                    <a:lnTo>
                      <a:pt x="0" y="0"/>
                    </a:lnTo>
                    <a:lnTo>
                      <a:pt x="0" y="100"/>
                    </a:lnTo>
                    <a:lnTo>
                      <a:pt x="1225" y="100"/>
                    </a:lnTo>
                    <a:lnTo>
                      <a:pt x="1179" y="50"/>
                    </a:lnTo>
                    <a:lnTo>
                      <a:pt x="1270" y="50"/>
                    </a:lnTo>
                    <a:lnTo>
                      <a:pt x="1270" y="0"/>
                    </a:lnTo>
                    <a:lnTo>
                      <a:pt x="1225" y="0"/>
                    </a:lnTo>
                    <a:lnTo>
                      <a:pt x="1270" y="50"/>
                    </a:lnTo>
                    <a:close/>
                  </a:path>
                </a:pathLst>
              </a:custGeom>
              <a:solidFill>
                <a:srgbClr val="1F1A17"/>
              </a:solidFill>
              <a:ln w="9525">
                <a:noFill/>
                <a:round/>
                <a:headEnd/>
                <a:tailEnd/>
              </a:ln>
            </p:spPr>
            <p:txBody>
              <a:bodyPr/>
              <a:lstStyle/>
              <a:p>
                <a:endParaRPr lang="en-US"/>
              </a:p>
            </p:txBody>
          </p:sp>
          <p:sp>
            <p:nvSpPr>
              <p:cNvPr id="52" name="Freeform 47">
                <a:extLst>
                  <a:ext uri="{FF2B5EF4-FFF2-40B4-BE49-F238E27FC236}">
                    <a16:creationId xmlns:a16="http://schemas.microsoft.com/office/drawing/2014/main" id="{7AF0DA01-EBD0-CD45-9284-EEE3088FBF6A}"/>
                  </a:ext>
                </a:extLst>
              </p:cNvPr>
              <p:cNvSpPr>
                <a:spLocks/>
              </p:cNvSpPr>
              <p:nvPr/>
            </p:nvSpPr>
            <p:spPr bwMode="auto">
              <a:xfrm>
                <a:off x="5076" y="4029"/>
                <a:ext cx="11" cy="95"/>
              </a:xfrm>
              <a:custGeom>
                <a:avLst/>
                <a:gdLst>
                  <a:gd name="T0" fmla="*/ 0 w 91"/>
                  <a:gd name="T1" fmla="*/ 0 h 952"/>
                  <a:gd name="T2" fmla="*/ 0 w 91"/>
                  <a:gd name="T3" fmla="*/ 0 h 952"/>
                  <a:gd name="T4" fmla="*/ 0 w 91"/>
                  <a:gd name="T5" fmla="*/ 0 h 952"/>
                  <a:gd name="T6" fmla="*/ 0 w 91"/>
                  <a:gd name="T7" fmla="*/ 0 h 952"/>
                  <a:gd name="T8" fmla="*/ 0 w 91"/>
                  <a:gd name="T9" fmla="*/ 0 h 952"/>
                  <a:gd name="T10" fmla="*/ 0 w 91"/>
                  <a:gd name="T11" fmla="*/ 0 h 952"/>
                  <a:gd name="T12" fmla="*/ 0 w 91"/>
                  <a:gd name="T13" fmla="*/ 0 h 952"/>
                  <a:gd name="T14" fmla="*/ 0 w 91"/>
                  <a:gd name="T15" fmla="*/ 0 h 952"/>
                  <a:gd name="T16" fmla="*/ 0 w 91"/>
                  <a:gd name="T17" fmla="*/ 0 h 952"/>
                  <a:gd name="T18" fmla="*/ 0 w 91"/>
                  <a:gd name="T19" fmla="*/ 0 h 9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52"/>
                  <a:gd name="T32" fmla="*/ 91 w 91"/>
                  <a:gd name="T33" fmla="*/ 952 h 9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52">
                    <a:moveTo>
                      <a:pt x="46" y="952"/>
                    </a:moveTo>
                    <a:lnTo>
                      <a:pt x="91" y="902"/>
                    </a:lnTo>
                    <a:lnTo>
                      <a:pt x="91" y="0"/>
                    </a:lnTo>
                    <a:lnTo>
                      <a:pt x="0" y="0"/>
                    </a:lnTo>
                    <a:lnTo>
                      <a:pt x="0" y="902"/>
                    </a:lnTo>
                    <a:lnTo>
                      <a:pt x="46" y="852"/>
                    </a:lnTo>
                    <a:lnTo>
                      <a:pt x="46" y="952"/>
                    </a:lnTo>
                    <a:lnTo>
                      <a:pt x="91" y="952"/>
                    </a:lnTo>
                    <a:lnTo>
                      <a:pt x="91" y="902"/>
                    </a:lnTo>
                    <a:lnTo>
                      <a:pt x="46" y="952"/>
                    </a:lnTo>
                    <a:close/>
                  </a:path>
                </a:pathLst>
              </a:custGeom>
              <a:solidFill>
                <a:srgbClr val="1F1A17"/>
              </a:solidFill>
              <a:ln w="9525">
                <a:noFill/>
                <a:round/>
                <a:headEnd/>
                <a:tailEnd/>
              </a:ln>
            </p:spPr>
            <p:txBody>
              <a:bodyPr/>
              <a:lstStyle/>
              <a:p>
                <a:endParaRPr lang="en-US"/>
              </a:p>
            </p:txBody>
          </p:sp>
          <p:sp>
            <p:nvSpPr>
              <p:cNvPr id="53" name="Freeform 48">
                <a:extLst>
                  <a:ext uri="{FF2B5EF4-FFF2-40B4-BE49-F238E27FC236}">
                    <a16:creationId xmlns:a16="http://schemas.microsoft.com/office/drawing/2014/main" id="{82AEDE49-13B1-E84A-8D9A-3761FB4B6FD7}"/>
                  </a:ext>
                </a:extLst>
              </p:cNvPr>
              <p:cNvSpPr>
                <a:spLocks/>
              </p:cNvSpPr>
              <p:nvPr/>
            </p:nvSpPr>
            <p:spPr bwMode="auto">
              <a:xfrm>
                <a:off x="4940" y="4114"/>
                <a:ext cx="142" cy="10"/>
              </a:xfrm>
              <a:custGeom>
                <a:avLst/>
                <a:gdLst>
                  <a:gd name="T0" fmla="*/ 0 w 1271"/>
                  <a:gd name="T1" fmla="*/ 0 h 100"/>
                  <a:gd name="T2" fmla="*/ 0 w 1271"/>
                  <a:gd name="T3" fmla="*/ 0 h 100"/>
                  <a:gd name="T4" fmla="*/ 0 w 1271"/>
                  <a:gd name="T5" fmla="*/ 0 h 100"/>
                  <a:gd name="T6" fmla="*/ 0 w 1271"/>
                  <a:gd name="T7" fmla="*/ 0 h 100"/>
                  <a:gd name="T8" fmla="*/ 0 w 1271"/>
                  <a:gd name="T9" fmla="*/ 0 h 100"/>
                  <a:gd name="T10" fmla="*/ 0 w 1271"/>
                  <a:gd name="T11" fmla="*/ 0 h 100"/>
                  <a:gd name="T12" fmla="*/ 0 w 1271"/>
                  <a:gd name="T13" fmla="*/ 0 h 100"/>
                  <a:gd name="T14" fmla="*/ 0 w 1271"/>
                  <a:gd name="T15" fmla="*/ 0 h 100"/>
                  <a:gd name="T16" fmla="*/ 0 w 1271"/>
                  <a:gd name="T17" fmla="*/ 0 h 100"/>
                  <a:gd name="T18" fmla="*/ 0 w 1271"/>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1"/>
                  <a:gd name="T31" fmla="*/ 0 h 100"/>
                  <a:gd name="T32" fmla="*/ 1271 w 1271"/>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1" h="100">
                    <a:moveTo>
                      <a:pt x="0" y="50"/>
                    </a:moveTo>
                    <a:lnTo>
                      <a:pt x="46" y="100"/>
                    </a:lnTo>
                    <a:lnTo>
                      <a:pt x="1271" y="100"/>
                    </a:lnTo>
                    <a:lnTo>
                      <a:pt x="1271" y="0"/>
                    </a:lnTo>
                    <a:lnTo>
                      <a:pt x="46" y="0"/>
                    </a:lnTo>
                    <a:lnTo>
                      <a:pt x="91" y="50"/>
                    </a:lnTo>
                    <a:lnTo>
                      <a:pt x="0" y="50"/>
                    </a:lnTo>
                    <a:lnTo>
                      <a:pt x="0" y="100"/>
                    </a:lnTo>
                    <a:lnTo>
                      <a:pt x="46" y="100"/>
                    </a:lnTo>
                    <a:lnTo>
                      <a:pt x="0" y="50"/>
                    </a:lnTo>
                    <a:close/>
                  </a:path>
                </a:pathLst>
              </a:custGeom>
              <a:solidFill>
                <a:srgbClr val="1F1A17"/>
              </a:solidFill>
              <a:ln w="9525">
                <a:noFill/>
                <a:round/>
                <a:headEnd/>
                <a:tailEnd/>
              </a:ln>
            </p:spPr>
            <p:txBody>
              <a:bodyPr/>
              <a:lstStyle/>
              <a:p>
                <a:endParaRPr lang="en-US"/>
              </a:p>
            </p:txBody>
          </p:sp>
          <p:sp>
            <p:nvSpPr>
              <p:cNvPr id="54" name="Freeform 49">
                <a:extLst>
                  <a:ext uri="{FF2B5EF4-FFF2-40B4-BE49-F238E27FC236}">
                    <a16:creationId xmlns:a16="http://schemas.microsoft.com/office/drawing/2014/main" id="{ECE87794-6F06-0D4A-9C5B-DFEFD2050484}"/>
                  </a:ext>
                </a:extLst>
              </p:cNvPr>
              <p:cNvSpPr>
                <a:spLocks/>
              </p:cNvSpPr>
              <p:nvPr/>
            </p:nvSpPr>
            <p:spPr bwMode="auto">
              <a:xfrm>
                <a:off x="4940" y="4024"/>
                <a:ext cx="10" cy="95"/>
              </a:xfrm>
              <a:custGeom>
                <a:avLst/>
                <a:gdLst>
                  <a:gd name="T0" fmla="*/ 0 w 91"/>
                  <a:gd name="T1" fmla="*/ 0 h 952"/>
                  <a:gd name="T2" fmla="*/ 0 w 91"/>
                  <a:gd name="T3" fmla="*/ 0 h 952"/>
                  <a:gd name="T4" fmla="*/ 0 w 91"/>
                  <a:gd name="T5" fmla="*/ 0 h 952"/>
                  <a:gd name="T6" fmla="*/ 0 w 91"/>
                  <a:gd name="T7" fmla="*/ 0 h 952"/>
                  <a:gd name="T8" fmla="*/ 0 w 91"/>
                  <a:gd name="T9" fmla="*/ 0 h 952"/>
                  <a:gd name="T10" fmla="*/ 0 w 91"/>
                  <a:gd name="T11" fmla="*/ 0 h 952"/>
                  <a:gd name="T12" fmla="*/ 0 w 91"/>
                  <a:gd name="T13" fmla="*/ 0 h 952"/>
                  <a:gd name="T14" fmla="*/ 0 w 91"/>
                  <a:gd name="T15" fmla="*/ 0 h 952"/>
                  <a:gd name="T16" fmla="*/ 0 w 91"/>
                  <a:gd name="T17" fmla="*/ 0 h 952"/>
                  <a:gd name="T18" fmla="*/ 0 w 91"/>
                  <a:gd name="T19" fmla="*/ 0 h 9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52"/>
                  <a:gd name="T32" fmla="*/ 91 w 91"/>
                  <a:gd name="T33" fmla="*/ 952 h 9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52">
                    <a:moveTo>
                      <a:pt x="46" y="0"/>
                    </a:moveTo>
                    <a:lnTo>
                      <a:pt x="0" y="50"/>
                    </a:lnTo>
                    <a:lnTo>
                      <a:pt x="0" y="952"/>
                    </a:lnTo>
                    <a:lnTo>
                      <a:pt x="91" y="952"/>
                    </a:lnTo>
                    <a:lnTo>
                      <a:pt x="91" y="50"/>
                    </a:lnTo>
                    <a:lnTo>
                      <a:pt x="46" y="100"/>
                    </a:lnTo>
                    <a:lnTo>
                      <a:pt x="46" y="0"/>
                    </a:lnTo>
                    <a:lnTo>
                      <a:pt x="0" y="0"/>
                    </a:lnTo>
                    <a:lnTo>
                      <a:pt x="0" y="50"/>
                    </a:lnTo>
                    <a:lnTo>
                      <a:pt x="46" y="0"/>
                    </a:lnTo>
                    <a:close/>
                  </a:path>
                </a:pathLst>
              </a:custGeom>
              <a:solidFill>
                <a:srgbClr val="1F1A17"/>
              </a:solidFill>
              <a:ln w="9525">
                <a:noFill/>
                <a:round/>
                <a:headEnd/>
                <a:tailEnd/>
              </a:ln>
            </p:spPr>
            <p:txBody>
              <a:bodyPr/>
              <a:lstStyle/>
              <a:p>
                <a:endParaRPr lang="en-US"/>
              </a:p>
            </p:txBody>
          </p:sp>
          <p:sp>
            <p:nvSpPr>
              <p:cNvPr id="55" name="Rectangle 50">
                <a:extLst>
                  <a:ext uri="{FF2B5EF4-FFF2-40B4-BE49-F238E27FC236}">
                    <a16:creationId xmlns:a16="http://schemas.microsoft.com/office/drawing/2014/main" id="{7ED6A83C-8FEA-6B49-8E81-88A24CB13A70}"/>
                  </a:ext>
                </a:extLst>
              </p:cNvPr>
              <p:cNvSpPr>
                <a:spLocks noChangeArrowheads="1"/>
              </p:cNvSpPr>
              <p:nvPr/>
            </p:nvSpPr>
            <p:spPr bwMode="auto">
              <a:xfrm>
                <a:off x="4080" y="4160"/>
                <a:ext cx="39" cy="73"/>
              </a:xfrm>
              <a:prstGeom prst="rect">
                <a:avLst/>
              </a:prstGeom>
              <a:noFill/>
              <a:ln w="9525">
                <a:noFill/>
                <a:miter lim="800000"/>
                <a:headEnd/>
                <a:tailEnd/>
              </a:ln>
            </p:spPr>
            <p:txBody>
              <a:bodyPr wrap="none" lIns="0" tIns="0" rIns="0" bIns="0">
                <a:spAutoFit/>
              </a:bodyPr>
              <a:lstStyle/>
              <a:p>
                <a:r>
                  <a:rPr lang="en-US" sz="1500">
                    <a:solidFill>
                      <a:srgbClr val="000000"/>
                    </a:solidFill>
                    <a:latin typeface="AvantGarde Bk BT" charset="0"/>
                  </a:rPr>
                  <a:t>0</a:t>
                </a:r>
                <a:endParaRPr lang="en-US"/>
              </a:p>
            </p:txBody>
          </p:sp>
          <p:sp>
            <p:nvSpPr>
              <p:cNvPr id="56" name="Rectangle 51">
                <a:extLst>
                  <a:ext uri="{FF2B5EF4-FFF2-40B4-BE49-F238E27FC236}">
                    <a16:creationId xmlns:a16="http://schemas.microsoft.com/office/drawing/2014/main" id="{780A7DC1-09D7-0144-B08B-0479DCE32EB2}"/>
                  </a:ext>
                </a:extLst>
              </p:cNvPr>
              <p:cNvSpPr>
                <a:spLocks noChangeArrowheads="1"/>
              </p:cNvSpPr>
              <p:nvPr/>
            </p:nvSpPr>
            <p:spPr bwMode="auto">
              <a:xfrm>
                <a:off x="5036" y="4145"/>
                <a:ext cx="39" cy="73"/>
              </a:xfrm>
              <a:prstGeom prst="rect">
                <a:avLst/>
              </a:prstGeom>
              <a:noFill/>
              <a:ln w="9525">
                <a:noFill/>
                <a:miter lim="800000"/>
                <a:headEnd/>
                <a:tailEnd/>
              </a:ln>
            </p:spPr>
            <p:txBody>
              <a:bodyPr wrap="none" lIns="0" tIns="0" rIns="0" bIns="0">
                <a:spAutoFit/>
              </a:bodyPr>
              <a:lstStyle/>
              <a:p>
                <a:r>
                  <a:rPr lang="en-US" sz="1500">
                    <a:solidFill>
                      <a:srgbClr val="000000"/>
                    </a:solidFill>
                    <a:latin typeface="AvantGarde Bk BT" charset="0"/>
                  </a:rPr>
                  <a:t>2</a:t>
                </a:r>
                <a:endParaRPr lang="en-US"/>
              </a:p>
            </p:txBody>
          </p:sp>
          <p:sp>
            <p:nvSpPr>
              <p:cNvPr id="57" name="Rectangle 52">
                <a:extLst>
                  <a:ext uri="{FF2B5EF4-FFF2-40B4-BE49-F238E27FC236}">
                    <a16:creationId xmlns:a16="http://schemas.microsoft.com/office/drawing/2014/main" id="{E6FB8A55-FB65-0A40-89AE-4F80B4580AD1}"/>
                  </a:ext>
                </a:extLst>
              </p:cNvPr>
              <p:cNvSpPr>
                <a:spLocks noChangeArrowheads="1"/>
              </p:cNvSpPr>
              <p:nvPr/>
            </p:nvSpPr>
            <p:spPr bwMode="auto">
              <a:xfrm>
                <a:off x="5104" y="4133"/>
                <a:ext cx="42" cy="73"/>
              </a:xfrm>
              <a:prstGeom prst="rect">
                <a:avLst/>
              </a:prstGeom>
              <a:noFill/>
              <a:ln w="9525">
                <a:noFill/>
                <a:miter lim="800000"/>
                <a:headEnd/>
                <a:tailEnd/>
              </a:ln>
            </p:spPr>
            <p:txBody>
              <a:bodyPr wrap="none" lIns="0" tIns="0" rIns="0" bIns="0">
                <a:spAutoFit/>
              </a:bodyPr>
              <a:lstStyle/>
              <a:p>
                <a:r>
                  <a:rPr lang="en-US" sz="1500">
                    <a:solidFill>
                      <a:srgbClr val="000000"/>
                    </a:solidFill>
                    <a:latin typeface="Symbol" pitchFamily="18" charset="2"/>
                  </a:rPr>
                  <a:t>p</a:t>
                </a:r>
                <a:endParaRPr lang="en-US"/>
              </a:p>
            </p:txBody>
          </p:sp>
          <p:sp>
            <p:nvSpPr>
              <p:cNvPr id="58" name="Freeform 53">
                <a:extLst>
                  <a:ext uri="{FF2B5EF4-FFF2-40B4-BE49-F238E27FC236}">
                    <a16:creationId xmlns:a16="http://schemas.microsoft.com/office/drawing/2014/main" id="{C29D6F09-DD1F-F141-9D38-D40DE1AA00BF}"/>
                  </a:ext>
                </a:extLst>
              </p:cNvPr>
              <p:cNvSpPr>
                <a:spLocks/>
              </p:cNvSpPr>
              <p:nvPr/>
            </p:nvSpPr>
            <p:spPr bwMode="auto">
              <a:xfrm>
                <a:off x="4329" y="4153"/>
                <a:ext cx="53" cy="47"/>
              </a:xfrm>
              <a:custGeom>
                <a:avLst/>
                <a:gdLst>
                  <a:gd name="T0" fmla="*/ 0 w 474"/>
                  <a:gd name="T1" fmla="*/ 0 h 476"/>
                  <a:gd name="T2" fmla="*/ 0 w 474"/>
                  <a:gd name="T3" fmla="*/ 0 h 476"/>
                  <a:gd name="T4" fmla="*/ 0 w 474"/>
                  <a:gd name="T5" fmla="*/ 0 h 476"/>
                  <a:gd name="T6" fmla="*/ 0 w 474"/>
                  <a:gd name="T7" fmla="*/ 0 h 476"/>
                  <a:gd name="T8" fmla="*/ 0 w 474"/>
                  <a:gd name="T9" fmla="*/ 0 h 476"/>
                  <a:gd name="T10" fmla="*/ 0 w 474"/>
                  <a:gd name="T11" fmla="*/ 0 h 476"/>
                  <a:gd name="T12" fmla="*/ 0 60000 65536"/>
                  <a:gd name="T13" fmla="*/ 0 60000 65536"/>
                  <a:gd name="T14" fmla="*/ 0 60000 65536"/>
                  <a:gd name="T15" fmla="*/ 0 60000 65536"/>
                  <a:gd name="T16" fmla="*/ 0 60000 65536"/>
                  <a:gd name="T17" fmla="*/ 0 60000 65536"/>
                  <a:gd name="T18" fmla="*/ 0 w 474"/>
                  <a:gd name="T19" fmla="*/ 0 h 476"/>
                  <a:gd name="T20" fmla="*/ 474 w 474"/>
                  <a:gd name="T21" fmla="*/ 476 h 476"/>
                </a:gdLst>
                <a:ahLst/>
                <a:cxnLst>
                  <a:cxn ang="T12">
                    <a:pos x="T0" y="T1"/>
                  </a:cxn>
                  <a:cxn ang="T13">
                    <a:pos x="T2" y="T3"/>
                  </a:cxn>
                  <a:cxn ang="T14">
                    <a:pos x="T4" y="T5"/>
                  </a:cxn>
                  <a:cxn ang="T15">
                    <a:pos x="T6" y="T7"/>
                  </a:cxn>
                  <a:cxn ang="T16">
                    <a:pos x="T8" y="T9"/>
                  </a:cxn>
                  <a:cxn ang="T17">
                    <a:pos x="T10" y="T11"/>
                  </a:cxn>
                </a:cxnLst>
                <a:rect l="T18" t="T19" r="T20" b="T21"/>
                <a:pathLst>
                  <a:path w="474" h="476">
                    <a:moveTo>
                      <a:pt x="474" y="476"/>
                    </a:moveTo>
                    <a:lnTo>
                      <a:pt x="238" y="0"/>
                    </a:lnTo>
                    <a:lnTo>
                      <a:pt x="0" y="476"/>
                    </a:lnTo>
                    <a:lnTo>
                      <a:pt x="474" y="476"/>
                    </a:lnTo>
                    <a:lnTo>
                      <a:pt x="238" y="0"/>
                    </a:lnTo>
                    <a:lnTo>
                      <a:pt x="474" y="476"/>
                    </a:lnTo>
                    <a:close/>
                  </a:path>
                </a:pathLst>
              </a:custGeom>
              <a:solidFill>
                <a:srgbClr val="1F1A17"/>
              </a:solidFill>
              <a:ln w="9525">
                <a:noFill/>
                <a:round/>
                <a:headEnd/>
                <a:tailEnd/>
              </a:ln>
            </p:spPr>
            <p:txBody>
              <a:bodyPr/>
              <a:lstStyle/>
              <a:p>
                <a:endParaRPr lang="en-US"/>
              </a:p>
            </p:txBody>
          </p:sp>
          <p:sp>
            <p:nvSpPr>
              <p:cNvPr id="59" name="Freeform 54">
                <a:extLst>
                  <a:ext uri="{FF2B5EF4-FFF2-40B4-BE49-F238E27FC236}">
                    <a16:creationId xmlns:a16="http://schemas.microsoft.com/office/drawing/2014/main" id="{76953132-3B5D-2445-AB3B-27E4DED2D7AE}"/>
                  </a:ext>
                </a:extLst>
              </p:cNvPr>
              <p:cNvSpPr>
                <a:spLocks/>
              </p:cNvSpPr>
              <p:nvPr/>
            </p:nvSpPr>
            <p:spPr bwMode="auto">
              <a:xfrm>
                <a:off x="4350" y="4196"/>
                <a:ext cx="11" cy="76"/>
              </a:xfrm>
              <a:custGeom>
                <a:avLst/>
                <a:gdLst>
                  <a:gd name="T0" fmla="*/ 0 w 91"/>
                  <a:gd name="T1" fmla="*/ 0 h 760"/>
                  <a:gd name="T2" fmla="*/ 0 w 91"/>
                  <a:gd name="T3" fmla="*/ 0 h 760"/>
                  <a:gd name="T4" fmla="*/ 0 w 91"/>
                  <a:gd name="T5" fmla="*/ 0 h 760"/>
                  <a:gd name="T6" fmla="*/ 0 w 91"/>
                  <a:gd name="T7" fmla="*/ 0 h 760"/>
                  <a:gd name="T8" fmla="*/ 0 w 91"/>
                  <a:gd name="T9" fmla="*/ 0 h 760"/>
                  <a:gd name="T10" fmla="*/ 0 w 91"/>
                  <a:gd name="T11" fmla="*/ 0 h 760"/>
                  <a:gd name="T12" fmla="*/ 0 60000 65536"/>
                  <a:gd name="T13" fmla="*/ 0 60000 65536"/>
                  <a:gd name="T14" fmla="*/ 0 60000 65536"/>
                  <a:gd name="T15" fmla="*/ 0 60000 65536"/>
                  <a:gd name="T16" fmla="*/ 0 60000 65536"/>
                  <a:gd name="T17" fmla="*/ 0 60000 65536"/>
                  <a:gd name="T18" fmla="*/ 0 w 91"/>
                  <a:gd name="T19" fmla="*/ 0 h 760"/>
                  <a:gd name="T20" fmla="*/ 91 w 91"/>
                  <a:gd name="T21" fmla="*/ 760 h 760"/>
                </a:gdLst>
                <a:ahLst/>
                <a:cxnLst>
                  <a:cxn ang="T12">
                    <a:pos x="T0" y="T1"/>
                  </a:cxn>
                  <a:cxn ang="T13">
                    <a:pos x="T2" y="T3"/>
                  </a:cxn>
                  <a:cxn ang="T14">
                    <a:pos x="T4" y="T5"/>
                  </a:cxn>
                  <a:cxn ang="T15">
                    <a:pos x="T6" y="T7"/>
                  </a:cxn>
                  <a:cxn ang="T16">
                    <a:pos x="T8" y="T9"/>
                  </a:cxn>
                  <a:cxn ang="T17">
                    <a:pos x="T10" y="T11"/>
                  </a:cxn>
                </a:cxnLst>
                <a:rect l="T18" t="T19" r="T20" b="T21"/>
                <a:pathLst>
                  <a:path w="91" h="760">
                    <a:moveTo>
                      <a:pt x="46" y="760"/>
                    </a:moveTo>
                    <a:lnTo>
                      <a:pt x="91" y="760"/>
                    </a:lnTo>
                    <a:lnTo>
                      <a:pt x="91" y="0"/>
                    </a:lnTo>
                    <a:lnTo>
                      <a:pt x="0" y="0"/>
                    </a:lnTo>
                    <a:lnTo>
                      <a:pt x="0" y="760"/>
                    </a:lnTo>
                    <a:lnTo>
                      <a:pt x="46" y="760"/>
                    </a:lnTo>
                    <a:close/>
                  </a:path>
                </a:pathLst>
              </a:custGeom>
              <a:solidFill>
                <a:srgbClr val="1F1A17"/>
              </a:solidFill>
              <a:ln w="9525">
                <a:noFill/>
                <a:round/>
                <a:headEnd/>
                <a:tailEnd/>
              </a:ln>
            </p:spPr>
            <p:txBody>
              <a:bodyPr/>
              <a:lstStyle/>
              <a:p>
                <a:endParaRPr lang="en-US"/>
              </a:p>
            </p:txBody>
          </p:sp>
        </p:grpSp>
        <p:sp>
          <p:nvSpPr>
            <p:cNvPr id="15" name="AutoShape 57">
              <a:extLst>
                <a:ext uri="{FF2B5EF4-FFF2-40B4-BE49-F238E27FC236}">
                  <a16:creationId xmlns:a16="http://schemas.microsoft.com/office/drawing/2014/main" id="{3D6B4DB8-2499-FB41-B2A4-3EB9C8791C2F}"/>
                </a:ext>
              </a:extLst>
            </p:cNvPr>
            <p:cNvSpPr>
              <a:spLocks noChangeArrowheads="1"/>
            </p:cNvSpPr>
            <p:nvPr/>
          </p:nvSpPr>
          <p:spPr bwMode="auto">
            <a:xfrm>
              <a:off x="2725" y="3063"/>
              <a:ext cx="539" cy="540"/>
            </a:xfrm>
            <a:prstGeom prst="rightArrow">
              <a:avLst>
                <a:gd name="adj1" fmla="val 50000"/>
                <a:gd name="adj2" fmla="val 25000"/>
              </a:avLst>
            </a:prstGeom>
            <a:solidFill>
              <a:srgbClr val="FF9900"/>
            </a:solidFill>
            <a:ln w="19050">
              <a:solidFill>
                <a:srgbClr val="FF0000"/>
              </a:solidFill>
              <a:miter lim="800000"/>
              <a:headEnd/>
              <a:tailEnd/>
            </a:ln>
          </p:spPr>
          <p:txBody>
            <a:bodyPr wrap="none" anchor="ctr"/>
            <a:lstStyle/>
            <a:p>
              <a:endParaRPr lang="en-US"/>
            </a:p>
          </p:txBody>
        </p:sp>
      </p:grpSp>
    </p:spTree>
    <p:extLst>
      <p:ext uri="{BB962C8B-B14F-4D97-AF65-F5344CB8AC3E}">
        <p14:creationId xmlns:p14="http://schemas.microsoft.com/office/powerpoint/2010/main" val="1701315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 detector: Example outputs</a:t>
            </a:r>
          </a:p>
        </p:txBody>
      </p:sp>
      <p:sp>
        <p:nvSpPr>
          <p:cNvPr id="3" name="Content Placeholder 2"/>
          <p:cNvSpPr>
            <a:spLocks noGrp="1"/>
          </p:cNvSpPr>
          <p:nvPr>
            <p:ph idx="1"/>
          </p:nvPr>
        </p:nvSpPr>
        <p:spPr>
          <a:xfrm>
            <a:off x="838200" y="914400"/>
            <a:ext cx="10668000" cy="5257800"/>
          </a:xfrm>
        </p:spPr>
        <p:txBody>
          <a:bodyPr/>
          <a:lstStyle/>
          <a:p>
            <a:pPr marL="457200" indent="-457200">
              <a:buFont typeface="Arial" pitchFamily="34" charset="0"/>
              <a:buChar char="•"/>
            </a:pPr>
            <a:r>
              <a:rPr lang="en-US" dirty="0"/>
              <a:t>Detected </a:t>
            </a:r>
            <a:r>
              <a:rPr lang="en-US" dirty="0" err="1"/>
              <a:t>keypoints</a:t>
            </a:r>
            <a:r>
              <a:rPr lang="en-US" dirty="0"/>
              <a:t> with characteristic scales and orientations:</a:t>
            </a:r>
          </a:p>
        </p:txBody>
      </p:sp>
      <p:pic>
        <p:nvPicPr>
          <p:cNvPr id="4" name="Picture 3" descr="SIFT_fa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1" y="2362200"/>
            <a:ext cx="3656245" cy="2742668"/>
          </a:xfrm>
          <a:prstGeom prst="rect">
            <a:avLst/>
          </a:prstGeom>
          <a:noFill/>
          <a:extLst>
            <a:ext uri="{909E8E84-426E-40dd-AFC4-6F175D3DCCD1}">
              <a14:hiddenFill xmlns:a14="http://schemas.microsoft.com/office/drawing/2010/main" xmlns="">
                <a:solidFill>
                  <a:srgbClr val="FFFFFF"/>
                </a:solidFill>
              </a14:hiddenFill>
            </a:ext>
          </a:extLst>
        </p:spPr>
      </p:pic>
      <p:pic>
        <p:nvPicPr>
          <p:cNvPr id="26626" name="Picture 2" descr="http://cybertron.cg.tu-berlin.de/pdci11/PhotoTourism/images/sift_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6046" y="2071103"/>
            <a:ext cx="4573355" cy="363410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2091564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SIFT descriptors</a:t>
            </a:r>
          </a:p>
        </p:txBody>
      </p:sp>
      <p:sp>
        <p:nvSpPr>
          <p:cNvPr id="3" name="Content Placeholder 2"/>
          <p:cNvSpPr>
            <a:spLocks noGrp="1"/>
          </p:cNvSpPr>
          <p:nvPr>
            <p:ph idx="1"/>
          </p:nvPr>
        </p:nvSpPr>
        <p:spPr/>
        <p:txBody>
          <a:bodyPr/>
          <a:lstStyle/>
          <a:p>
            <a:pPr marL="457200" indent="-457200">
              <a:buFont typeface="Arial"/>
              <a:buChar char="•"/>
            </a:pPr>
            <a:r>
              <a:rPr lang="en-US" dirty="0"/>
              <a:t>Inspiration: complex neurons in the primary visual cortex</a:t>
            </a:r>
          </a:p>
        </p:txBody>
      </p:sp>
      <p:pic>
        <p:nvPicPr>
          <p:cNvPr id="25602" name="Picture 2" descr="gradient-descripto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1" y="2057400"/>
            <a:ext cx="6118409" cy="3200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743662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r>
              <a:rPr lang="en-US" altLang="en-US" dirty="0"/>
              <a:t>SIFT for matching</a:t>
            </a:r>
          </a:p>
        </p:txBody>
      </p:sp>
      <p:sp>
        <p:nvSpPr>
          <p:cNvPr id="38915" name="Content Placeholder 2"/>
          <p:cNvSpPr>
            <a:spLocks noGrp="1"/>
          </p:cNvSpPr>
          <p:nvPr>
            <p:ph idx="1"/>
          </p:nvPr>
        </p:nvSpPr>
        <p:spPr/>
        <p:txBody>
          <a:bodyPr/>
          <a:lstStyle/>
          <a:p>
            <a:pPr eaLnBrk="1" hangingPunct="1">
              <a:buFont typeface="Arial" panose="020B0604020202020204" pitchFamily="34" charset="0"/>
              <a:buChar char="•"/>
            </a:pPr>
            <a:r>
              <a:rPr lang="en-US" altLang="en-US" sz="2000" dirty="0"/>
              <a:t>Extraordinarily robust detection and description technique</a:t>
            </a:r>
          </a:p>
          <a:p>
            <a:pPr lvl="1" eaLnBrk="1" hangingPunct="1"/>
            <a:r>
              <a:rPr lang="en-US" altLang="en-US" sz="1800" dirty="0"/>
              <a:t>Can handle changes in viewpoint</a:t>
            </a:r>
          </a:p>
          <a:p>
            <a:pPr lvl="2" eaLnBrk="1" hangingPunct="1"/>
            <a:r>
              <a:rPr lang="en-US" altLang="en-US" sz="1600" dirty="0"/>
              <a:t>Up to about 60 degree out-of-plane rotation</a:t>
            </a:r>
          </a:p>
          <a:p>
            <a:pPr lvl="1" eaLnBrk="1" hangingPunct="1"/>
            <a:r>
              <a:rPr lang="en-US" altLang="en-US" sz="1800" dirty="0"/>
              <a:t>Can handle significant changes in illumination</a:t>
            </a:r>
          </a:p>
          <a:p>
            <a:pPr lvl="2" eaLnBrk="1" hangingPunct="1"/>
            <a:r>
              <a:rPr lang="en-US" altLang="en-US" sz="1600" dirty="0"/>
              <a:t>Sometimes even day vs. night</a:t>
            </a:r>
          </a:p>
          <a:p>
            <a:pPr lvl="1" eaLnBrk="1" hangingPunct="1"/>
            <a:r>
              <a:rPr lang="en-US" altLang="en-US" sz="1800" dirty="0"/>
              <a:t>Fast and efficient—can run in real time</a:t>
            </a:r>
          </a:p>
          <a:p>
            <a:pPr lvl="1" eaLnBrk="1" hangingPunct="1"/>
            <a:r>
              <a:rPr lang="en-US" altLang="en-US" sz="1800" dirty="0"/>
              <a:t>Lots of code available</a:t>
            </a:r>
          </a:p>
        </p:txBody>
      </p:sp>
      <p:pic>
        <p:nvPicPr>
          <p:cNvPr id="38916" name="Picture 1" descr="C:\snavely\work\papers\2010\singbing\fig\TreviMatch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3581400"/>
            <a:ext cx="4370388" cy="327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917" name="Picture 2" descr="C:\snavely\work\papers\2010\singbing\fig\TreviMatch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5538" y="3581400"/>
            <a:ext cx="4368800" cy="327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p:nvPr/>
        </p:nvSpPr>
        <p:spPr>
          <a:xfrm>
            <a:off x="8839200" y="6550224"/>
            <a:ext cx="1718740" cy="307777"/>
          </a:xfrm>
          <a:prstGeom prst="rect">
            <a:avLst/>
          </a:prstGeom>
          <a:noFill/>
        </p:spPr>
        <p:txBody>
          <a:bodyPr wrap="none" rtlCol="0">
            <a:spAutoFit/>
          </a:bodyPr>
          <a:lstStyle/>
          <a:p>
            <a:r>
              <a:rPr lang="en-US" sz="1400" dirty="0">
                <a:solidFill>
                  <a:schemeClr val="bg1"/>
                </a:solidFill>
              </a:rPr>
              <a:t>Source: N. </a:t>
            </a:r>
            <a:r>
              <a:rPr lang="en-US" sz="1400" dirty="0" err="1">
                <a:solidFill>
                  <a:schemeClr val="bg1"/>
                </a:solidFill>
              </a:rPr>
              <a:t>Snavely</a:t>
            </a:r>
            <a:endParaRPr lang="en-US" sz="1400" dirty="0">
              <a:solidFill>
                <a:schemeClr val="bg1"/>
              </a:solidFill>
            </a:endParaRPr>
          </a:p>
        </p:txBody>
      </p:sp>
    </p:spTree>
    <p:extLst>
      <p:ext uri="{BB962C8B-B14F-4D97-AF65-F5344CB8AC3E}">
        <p14:creationId xmlns:p14="http://schemas.microsoft.com/office/powerpoint/2010/main" val="21551322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Line 1"/>
          <p:cNvSpPr>
            <a:spLocks noChangeShapeType="1"/>
          </p:cNvSpPr>
          <p:nvPr/>
        </p:nvSpPr>
        <p:spPr bwMode="auto">
          <a:xfrm>
            <a:off x="2209800" y="838200"/>
            <a:ext cx="7772400" cy="1588"/>
          </a:xfrm>
          <a:prstGeom prst="line">
            <a:avLst/>
          </a:prstGeom>
          <a:noFill/>
          <a:ln w="38100" cap="flat">
            <a:solidFill>
              <a:schemeClr val="tx1"/>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pic>
        <p:nvPicPr>
          <p:cNvPr id="6146"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447800"/>
            <a:ext cx="4419600"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chemeClr val="tx1"/>
                </a:solidFill>
                <a:miter lim="800000"/>
                <a:headEnd/>
                <a:tailEnd/>
              </a14:hiddenLine>
            </a:ext>
          </a:extLst>
        </p:spPr>
      </p:pic>
      <p:pic>
        <p:nvPicPr>
          <p:cNvPr id="6147"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447800"/>
            <a:ext cx="4419600"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chemeClr val="tx1"/>
                </a:solidFill>
                <a:miter lim="800000"/>
                <a:headEnd/>
                <a:tailEnd/>
              </a14:hiddenLine>
            </a:ext>
          </a:extLst>
        </p:spPr>
      </p:pic>
      <p:sp>
        <p:nvSpPr>
          <p:cNvPr id="6148" name="Rectangle 4"/>
          <p:cNvSpPr>
            <a:spLocks noGrp="1" noChangeArrowheads="1"/>
          </p:cNvSpPr>
          <p:nvPr>
            <p:ph type="title"/>
          </p:nvPr>
        </p:nvSpPr>
        <p:spPr>
          <a:ln/>
        </p:spPr>
        <p:txBody>
          <a:bodyPr vert="horz" wrap="square" lIns="91440" tIns="45720" rIns="132080" bIns="45720" numCol="1" anchor="ctr" anchorCtr="0" compatLnSpc="1">
            <a:prstTxWarp prst="textNoShape">
              <a:avLst/>
            </a:prstTxWarp>
          </a:bodyPr>
          <a:lstStyle/>
          <a:p>
            <a:r>
              <a:rPr lang="en-US" dirty="0"/>
              <a:t>A hard matching problem</a:t>
            </a:r>
          </a:p>
        </p:txBody>
      </p:sp>
      <p:sp>
        <p:nvSpPr>
          <p:cNvPr id="6149" name="Rectangle 5"/>
          <p:cNvSpPr>
            <a:spLocks/>
          </p:cNvSpPr>
          <p:nvPr/>
        </p:nvSpPr>
        <p:spPr bwMode="auto">
          <a:xfrm>
            <a:off x="4305300" y="5910263"/>
            <a:ext cx="3632200" cy="317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40639" bIns="0"/>
          <a:lstStyle/>
          <a:p>
            <a:pPr marL="39688" algn="ctr"/>
            <a:r>
              <a:rPr lang="en-US" sz="1600">
                <a:latin typeface="Arial" charset="0"/>
                <a:cs typeface="Arial" charset="0"/>
                <a:sym typeface="Arial" charset="0"/>
              </a:rPr>
              <a:t>NASA Mars Rover images</a:t>
            </a:r>
          </a:p>
        </p:txBody>
      </p:sp>
    </p:spTree>
    <p:extLst>
      <p:ext uri="{BB962C8B-B14F-4D97-AF65-F5344CB8AC3E}">
        <p14:creationId xmlns:p14="http://schemas.microsoft.com/office/powerpoint/2010/main" val="7576037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Line 1"/>
          <p:cNvSpPr>
            <a:spLocks noChangeShapeType="1"/>
          </p:cNvSpPr>
          <p:nvPr/>
        </p:nvSpPr>
        <p:spPr bwMode="auto">
          <a:xfrm>
            <a:off x="2209800" y="838200"/>
            <a:ext cx="7772400" cy="1588"/>
          </a:xfrm>
          <a:prstGeom prst="line">
            <a:avLst/>
          </a:prstGeom>
          <a:noFill/>
          <a:ln w="38100" cap="flat">
            <a:solidFill>
              <a:schemeClr val="tx1"/>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pic>
        <p:nvPicPr>
          <p:cNvPr id="7170"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447800"/>
            <a:ext cx="4419600"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chemeClr val="tx1"/>
                </a:solidFill>
                <a:miter lim="800000"/>
                <a:headEnd/>
                <a:tailEnd/>
              </a14:hiddenLine>
            </a:ext>
          </a:extLst>
        </p:spPr>
      </p:pic>
      <p:pic>
        <p:nvPicPr>
          <p:cNvPr id="7171"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447800"/>
            <a:ext cx="4419600"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chemeClr val="tx1"/>
                </a:solidFill>
                <a:miter lim="800000"/>
                <a:headEnd/>
                <a:tailEnd/>
              </a14:hiddenLine>
            </a:ext>
          </a:extLst>
        </p:spPr>
      </p:pic>
      <p:sp>
        <p:nvSpPr>
          <p:cNvPr id="7172" name="Rectangle 4"/>
          <p:cNvSpPr>
            <a:spLocks/>
          </p:cNvSpPr>
          <p:nvPr/>
        </p:nvSpPr>
        <p:spPr bwMode="auto">
          <a:xfrm>
            <a:off x="4305300" y="5910263"/>
            <a:ext cx="3632200" cy="774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40639" bIns="0"/>
          <a:lstStyle/>
          <a:p>
            <a:pPr marL="39688" algn="ctr"/>
            <a:r>
              <a:rPr lang="en-US" sz="1600">
                <a:latin typeface="Arial" charset="0"/>
                <a:cs typeface="Arial" charset="0"/>
                <a:sym typeface="Arial" charset="0"/>
              </a:rPr>
              <a:t>NASA Mars Rover images</a:t>
            </a:r>
          </a:p>
          <a:p>
            <a:pPr marL="39688" algn="ctr"/>
            <a:r>
              <a:rPr lang="en-US" sz="1600">
                <a:latin typeface="Arial" charset="0"/>
                <a:cs typeface="Arial" charset="0"/>
                <a:sym typeface="Arial" charset="0"/>
              </a:rPr>
              <a:t>with SIFT feature matches</a:t>
            </a:r>
            <a:br>
              <a:rPr lang="en-US" sz="1600">
                <a:latin typeface="Arial" charset="0"/>
                <a:cs typeface="Arial" charset="0"/>
                <a:sym typeface="Arial" charset="0"/>
              </a:rPr>
            </a:br>
            <a:r>
              <a:rPr lang="en-US" sz="1600">
                <a:latin typeface="Arial" charset="0"/>
                <a:cs typeface="Arial" charset="0"/>
                <a:sym typeface="Arial" charset="0"/>
              </a:rPr>
              <a:t>Figure by Noah Snavely</a:t>
            </a:r>
          </a:p>
        </p:txBody>
      </p:sp>
      <p:sp>
        <p:nvSpPr>
          <p:cNvPr id="7173" name="Rectangle 5"/>
          <p:cNvSpPr>
            <a:spLocks noGrp="1" noChangeArrowheads="1"/>
          </p:cNvSpPr>
          <p:nvPr>
            <p:ph type="title"/>
          </p:nvPr>
        </p:nvSpPr>
        <p:spPr>
          <a:ln/>
        </p:spPr>
        <p:txBody>
          <a:bodyPr vert="horz" wrap="square" lIns="91440" tIns="45720" rIns="132080" bIns="45720" numCol="1" anchor="ctr" anchorCtr="0" compatLnSpc="1">
            <a:prstTxWarp prst="textNoShape">
              <a:avLst/>
            </a:prstTxWarp>
          </a:bodyPr>
          <a:lstStyle/>
          <a:p>
            <a:r>
              <a:rPr lang="en-US"/>
              <a:t>Answer below </a:t>
            </a:r>
            <a:r>
              <a:rPr lang="en-US" sz="2400"/>
              <a:t>(look for tiny colored squares…)</a:t>
            </a:r>
          </a:p>
        </p:txBody>
      </p:sp>
    </p:spTree>
    <p:extLst>
      <p:ext uri="{BB962C8B-B14F-4D97-AF65-F5344CB8AC3E}">
        <p14:creationId xmlns:p14="http://schemas.microsoft.com/office/powerpoint/2010/main" val="12659938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p:txBody>
          <a:bodyPr/>
          <a:lstStyle/>
          <a:p>
            <a:r>
              <a:rPr lang="en-US" dirty="0"/>
              <a:t>Local invariance beyond SIFT</a:t>
            </a:r>
          </a:p>
        </p:txBody>
      </p:sp>
      <p:pic>
        <p:nvPicPr>
          <p:cNvPr id="74759" name="Picture 7"/>
          <p:cNvPicPr>
            <a:picLocks noChangeAspect="1" noChangeArrowheads="1"/>
          </p:cNvPicPr>
          <p:nvPr/>
        </p:nvPicPr>
        <p:blipFill>
          <a:blip r:embed="rId3" cstate="print"/>
          <a:srcRect/>
          <a:stretch>
            <a:fillRect/>
          </a:stretch>
        </p:blipFill>
        <p:spPr bwMode="auto">
          <a:xfrm>
            <a:off x="6324600" y="3105150"/>
            <a:ext cx="3200400" cy="3143250"/>
          </a:xfrm>
          <a:prstGeom prst="rect">
            <a:avLst/>
          </a:prstGeom>
          <a:noFill/>
          <a:ln w="9525">
            <a:noFill/>
            <a:miter lim="800000"/>
            <a:headEnd/>
            <a:tailEnd/>
          </a:ln>
        </p:spPr>
      </p:pic>
      <p:pic>
        <p:nvPicPr>
          <p:cNvPr id="74760" name="Picture 8"/>
          <p:cNvPicPr>
            <a:picLocks noChangeAspect="1" noChangeArrowheads="1"/>
          </p:cNvPicPr>
          <p:nvPr/>
        </p:nvPicPr>
        <p:blipFill>
          <a:blip r:embed="rId4" cstate="print"/>
          <a:srcRect/>
          <a:stretch>
            <a:fillRect/>
          </a:stretch>
        </p:blipFill>
        <p:spPr bwMode="auto">
          <a:xfrm>
            <a:off x="2650402" y="3105150"/>
            <a:ext cx="3216998" cy="3124200"/>
          </a:xfrm>
          <a:prstGeom prst="rect">
            <a:avLst/>
          </a:prstGeom>
          <a:noFill/>
          <a:ln w="9525">
            <a:noFill/>
            <a:miter lim="800000"/>
            <a:headEnd/>
            <a:tailEnd/>
          </a:ln>
        </p:spPr>
      </p:pic>
      <p:sp>
        <p:nvSpPr>
          <p:cNvPr id="11" name="Oval 10"/>
          <p:cNvSpPr/>
          <p:nvPr/>
        </p:nvSpPr>
        <p:spPr bwMode="auto">
          <a:xfrm>
            <a:off x="3096774" y="3352800"/>
            <a:ext cx="1246626" cy="1219200"/>
          </a:xfrm>
          <a:prstGeom prst="ellipse">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12" name="Oval 11"/>
          <p:cNvSpPr/>
          <p:nvPr/>
        </p:nvSpPr>
        <p:spPr bwMode="auto">
          <a:xfrm>
            <a:off x="6934200" y="3200400"/>
            <a:ext cx="1246626" cy="1219200"/>
          </a:xfrm>
          <a:prstGeom prst="ellipse">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7" name="Rectangle 3">
            <a:extLst>
              <a:ext uri="{FF2B5EF4-FFF2-40B4-BE49-F238E27FC236}">
                <a16:creationId xmlns:a16="http://schemas.microsoft.com/office/drawing/2014/main" id="{A99DA2AA-828A-3449-AE00-172F818D36FD}"/>
              </a:ext>
            </a:extLst>
          </p:cNvPr>
          <p:cNvSpPr txBox="1">
            <a:spLocks noChangeArrowheads="1"/>
          </p:cNvSpPr>
          <p:nvPr/>
        </p:nvSpPr>
        <p:spPr bwMode="auto">
          <a:xfrm>
            <a:off x="914400" y="914400"/>
            <a:ext cx="10363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a:lstStyle>
          <a:p>
            <a:pPr>
              <a:buFontTx/>
              <a:buChar char="•"/>
            </a:pPr>
            <a:r>
              <a:rPr lang="en-US" kern="0" dirty="0"/>
              <a:t>Can we make local descriptors invariant </a:t>
            </a:r>
            <a:r>
              <a:rPr lang="en-US" kern="0" dirty="0" err="1"/>
              <a:t>w.r.t</a:t>
            </a:r>
            <a:r>
              <a:rPr lang="en-US" kern="0" dirty="0"/>
              <a:t>. viewpoint changes?</a:t>
            </a:r>
          </a:p>
        </p:txBody>
      </p:sp>
    </p:spTree>
    <p:extLst>
      <p:ext uri="{BB962C8B-B14F-4D97-AF65-F5344CB8AC3E}">
        <p14:creationId xmlns:p14="http://schemas.microsoft.com/office/powerpoint/2010/main" val="1153909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p:txBody>
          <a:bodyPr/>
          <a:lstStyle/>
          <a:p>
            <a:r>
              <a:rPr lang="en-US" dirty="0"/>
              <a:t>Local invariance beyond SIFT</a:t>
            </a:r>
          </a:p>
        </p:txBody>
      </p:sp>
      <p:sp>
        <p:nvSpPr>
          <p:cNvPr id="5125" name="Rectangle 3"/>
          <p:cNvSpPr>
            <a:spLocks noGrp="1" noChangeArrowheads="1"/>
          </p:cNvSpPr>
          <p:nvPr>
            <p:ph type="body" idx="1"/>
          </p:nvPr>
        </p:nvSpPr>
        <p:spPr/>
        <p:txBody>
          <a:bodyPr/>
          <a:lstStyle/>
          <a:p>
            <a:pPr>
              <a:buFontTx/>
              <a:buChar char="•"/>
            </a:pPr>
            <a:r>
              <a:rPr lang="en-US" dirty="0"/>
              <a:t>Can we make local descriptors invariant </a:t>
            </a:r>
            <a:r>
              <a:rPr lang="en-US" dirty="0" err="1"/>
              <a:t>w.r.t</a:t>
            </a:r>
            <a:r>
              <a:rPr lang="en-US" dirty="0"/>
              <a:t>. viewpoint changes?</a:t>
            </a:r>
          </a:p>
          <a:p>
            <a:pPr>
              <a:buFontTx/>
              <a:buChar char="•"/>
            </a:pPr>
            <a:r>
              <a:rPr lang="en-US" i="1" dirty="0"/>
              <a:t>Affine transformations </a:t>
            </a:r>
            <a:r>
              <a:rPr lang="en-US" dirty="0"/>
              <a:t>approximate viewpoint changes for roughly planar objects and roughly orthographic cameras</a:t>
            </a:r>
          </a:p>
        </p:txBody>
      </p:sp>
      <p:pic>
        <p:nvPicPr>
          <p:cNvPr id="74759" name="Picture 7"/>
          <p:cNvPicPr>
            <a:picLocks noChangeAspect="1" noChangeArrowheads="1"/>
          </p:cNvPicPr>
          <p:nvPr/>
        </p:nvPicPr>
        <p:blipFill>
          <a:blip r:embed="rId3" cstate="print"/>
          <a:srcRect/>
          <a:stretch>
            <a:fillRect/>
          </a:stretch>
        </p:blipFill>
        <p:spPr bwMode="auto">
          <a:xfrm>
            <a:off x="6324600" y="3105150"/>
            <a:ext cx="3200400" cy="3143250"/>
          </a:xfrm>
          <a:prstGeom prst="rect">
            <a:avLst/>
          </a:prstGeom>
          <a:noFill/>
          <a:ln w="9525">
            <a:noFill/>
            <a:miter lim="800000"/>
            <a:headEnd/>
            <a:tailEnd/>
          </a:ln>
        </p:spPr>
      </p:pic>
      <p:pic>
        <p:nvPicPr>
          <p:cNvPr id="74760" name="Picture 8"/>
          <p:cNvPicPr>
            <a:picLocks noChangeAspect="1" noChangeArrowheads="1"/>
          </p:cNvPicPr>
          <p:nvPr/>
        </p:nvPicPr>
        <p:blipFill>
          <a:blip r:embed="rId4" cstate="print"/>
          <a:srcRect/>
          <a:stretch>
            <a:fillRect/>
          </a:stretch>
        </p:blipFill>
        <p:spPr bwMode="auto">
          <a:xfrm>
            <a:off x="2650402" y="3105150"/>
            <a:ext cx="3216998" cy="3124200"/>
          </a:xfrm>
          <a:prstGeom prst="rect">
            <a:avLst/>
          </a:prstGeom>
          <a:noFill/>
          <a:ln w="9525">
            <a:noFill/>
            <a:miter lim="800000"/>
            <a:headEnd/>
            <a:tailEnd/>
          </a:ln>
        </p:spPr>
      </p:pic>
      <p:sp>
        <p:nvSpPr>
          <p:cNvPr id="15" name="Oval 14"/>
          <p:cNvSpPr/>
          <p:nvPr/>
        </p:nvSpPr>
        <p:spPr bwMode="auto">
          <a:xfrm>
            <a:off x="3096774" y="3352800"/>
            <a:ext cx="1246626" cy="1219200"/>
          </a:xfrm>
          <a:prstGeom prst="ellipse">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18" name="Oval 17"/>
          <p:cNvSpPr/>
          <p:nvPr/>
        </p:nvSpPr>
        <p:spPr bwMode="auto">
          <a:xfrm rot="4823234">
            <a:off x="6796211" y="3569261"/>
            <a:ext cx="1704103" cy="776356"/>
          </a:xfrm>
          <a:prstGeom prst="ellipse">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Tree>
    <p:extLst>
      <p:ext uri="{BB962C8B-B14F-4D97-AF65-F5344CB8AC3E}">
        <p14:creationId xmlns:p14="http://schemas.microsoft.com/office/powerpoint/2010/main" val="2967130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12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p:txBody>
          <a:bodyPr/>
          <a:lstStyle/>
          <a:p>
            <a:r>
              <a:rPr lang="en-US" dirty="0"/>
              <a:t>Affine adaptation</a:t>
            </a:r>
          </a:p>
        </p:txBody>
      </p:sp>
      <p:graphicFrame>
        <p:nvGraphicFramePr>
          <p:cNvPr id="24578" name="Object 11"/>
          <p:cNvGraphicFramePr>
            <a:graphicFrameLocks noGrp="1" noChangeAspect="1"/>
          </p:cNvGraphicFramePr>
          <p:nvPr>
            <p:ph sz="half" idx="2"/>
            <p:extLst>
              <p:ext uri="{D42A27DB-BD31-4B8C-83A1-F6EECF244321}">
                <p14:modId xmlns:p14="http://schemas.microsoft.com/office/powerpoint/2010/main" val="3637849761"/>
              </p:ext>
            </p:extLst>
          </p:nvPr>
        </p:nvGraphicFramePr>
        <p:xfrm>
          <a:off x="2743200" y="1720850"/>
          <a:ext cx="6400800" cy="1174750"/>
        </p:xfrm>
        <a:graphic>
          <a:graphicData uri="http://schemas.openxmlformats.org/presentationml/2006/ole">
            <mc:AlternateContent xmlns:mc="http://schemas.openxmlformats.org/markup-compatibility/2006">
              <mc:Choice xmlns:v="urn:schemas-microsoft-com:vml" Requires="v">
                <p:oleObj name="Equation" r:id="rId3" imgW="2768400" imgH="507960" progId="Equation.3">
                  <p:embed/>
                </p:oleObj>
              </mc:Choice>
              <mc:Fallback>
                <p:oleObj name="Equation" r:id="rId3" imgW="2768400" imgH="507960" progId="Equation.3">
                  <p:embed/>
                  <p:pic>
                    <p:nvPicPr>
                      <p:cNvPr id="0" name=""/>
                      <p:cNvPicPr>
                        <a:picLocks noGrp="1" noChangeAspect="1" noChangeArrowheads="1"/>
                      </p:cNvPicPr>
                      <p:nvPr/>
                    </p:nvPicPr>
                    <p:blipFill>
                      <a:blip r:embed="rId4"/>
                      <a:srcRect/>
                      <a:stretch>
                        <a:fillRect/>
                      </a:stretch>
                    </p:blipFill>
                    <p:spPr bwMode="auto">
                      <a:xfrm>
                        <a:off x="2743200" y="1720850"/>
                        <a:ext cx="6400800" cy="1174750"/>
                      </a:xfrm>
                      <a:prstGeom prst="rect">
                        <a:avLst/>
                      </a:prstGeom>
                      <a:noFill/>
                      <a:extLst>
                        <a:ext uri="{909E8E84-426E-40dd-AFC4-6F175D3DCCD1}">
                          <a14:hiddenFill xmlns:a14="http://schemas.microsoft.com/office/drawing/2010/main" xmlns="">
                            <a:solidFill>
                              <a:schemeClr val="tx1"/>
                            </a:solidFill>
                          </a14:hiddenFill>
                        </a:ext>
                      </a:extLst>
                    </p:spPr>
                  </p:pic>
                </p:oleObj>
              </mc:Fallback>
            </mc:AlternateContent>
          </a:graphicData>
        </a:graphic>
      </p:graphicFrame>
      <p:grpSp>
        <p:nvGrpSpPr>
          <p:cNvPr id="2" name="Group 12"/>
          <p:cNvGrpSpPr>
            <a:grpSpLocks/>
          </p:cNvGrpSpPr>
          <p:nvPr/>
        </p:nvGrpSpPr>
        <p:grpSpPr bwMode="auto">
          <a:xfrm>
            <a:off x="5353051" y="3124200"/>
            <a:ext cx="4968875" cy="2743200"/>
            <a:chOff x="2254" y="2300"/>
            <a:chExt cx="3378" cy="1865"/>
          </a:xfrm>
        </p:grpSpPr>
        <p:sp>
          <p:nvSpPr>
            <p:cNvPr id="24585" name="Text Box 13"/>
            <p:cNvSpPr txBox="1">
              <a:spLocks noChangeArrowheads="1"/>
            </p:cNvSpPr>
            <p:nvPr/>
          </p:nvSpPr>
          <p:spPr bwMode="auto">
            <a:xfrm>
              <a:off x="4624" y="2766"/>
              <a:ext cx="1008" cy="565"/>
            </a:xfrm>
            <a:prstGeom prst="rect">
              <a:avLst/>
            </a:prstGeom>
            <a:noFill/>
            <a:ln w="9525">
              <a:noFill/>
              <a:miter lim="800000"/>
              <a:headEnd/>
              <a:tailEnd/>
            </a:ln>
          </p:spPr>
          <p:txBody>
            <a:bodyPr>
              <a:spAutoFit/>
            </a:bodyPr>
            <a:lstStyle/>
            <a:p>
              <a:pPr algn="ctr" eaLnBrk="1" hangingPunct="1"/>
              <a:r>
                <a:rPr lang="en-US" sz="1600">
                  <a:solidFill>
                    <a:srgbClr val="FF3300"/>
                  </a:solidFill>
                  <a:cs typeface="Times New Roman" pitchFamily="18" charset="0"/>
                </a:rPr>
                <a:t>direction of the slowest change</a:t>
              </a:r>
              <a:endParaRPr lang="ru-RU" sz="1600">
                <a:solidFill>
                  <a:srgbClr val="FF3300"/>
                </a:solidFill>
                <a:cs typeface="Times New Roman" pitchFamily="18" charset="0"/>
              </a:endParaRPr>
            </a:p>
          </p:txBody>
        </p:sp>
        <p:sp>
          <p:nvSpPr>
            <p:cNvPr id="24586" name="Text Box 14"/>
            <p:cNvSpPr txBox="1">
              <a:spLocks noChangeArrowheads="1"/>
            </p:cNvSpPr>
            <p:nvPr/>
          </p:nvSpPr>
          <p:spPr bwMode="auto">
            <a:xfrm>
              <a:off x="2656" y="2300"/>
              <a:ext cx="1056" cy="398"/>
            </a:xfrm>
            <a:prstGeom prst="rect">
              <a:avLst/>
            </a:prstGeom>
            <a:noFill/>
            <a:ln w="9525">
              <a:noFill/>
              <a:miter lim="800000"/>
              <a:headEnd/>
              <a:tailEnd/>
            </a:ln>
          </p:spPr>
          <p:txBody>
            <a:bodyPr>
              <a:spAutoFit/>
            </a:bodyPr>
            <a:lstStyle/>
            <a:p>
              <a:pPr algn="ctr" eaLnBrk="1" hangingPunct="1"/>
              <a:r>
                <a:rPr lang="en-US" sz="1600">
                  <a:solidFill>
                    <a:srgbClr val="0033CC"/>
                  </a:solidFill>
                  <a:cs typeface="Times New Roman" pitchFamily="18" charset="0"/>
                </a:rPr>
                <a:t>direction of the fastest change</a:t>
              </a:r>
              <a:endParaRPr lang="ru-RU" sz="1600">
                <a:solidFill>
                  <a:srgbClr val="0033CC"/>
                </a:solidFill>
                <a:cs typeface="Times New Roman" pitchFamily="18" charset="0"/>
              </a:endParaRPr>
            </a:p>
          </p:txBody>
        </p:sp>
        <p:sp>
          <p:nvSpPr>
            <p:cNvPr id="24587" name="Oval 15"/>
            <p:cNvSpPr>
              <a:spLocks noChangeArrowheads="1"/>
            </p:cNvSpPr>
            <p:nvPr/>
          </p:nvSpPr>
          <p:spPr bwMode="auto">
            <a:xfrm rot="-1106879">
              <a:off x="2254" y="2771"/>
              <a:ext cx="2448" cy="1217"/>
            </a:xfrm>
            <a:prstGeom prst="ellipse">
              <a:avLst/>
            </a:prstGeom>
            <a:solidFill>
              <a:srgbClr val="7CF6D3"/>
            </a:solidFill>
            <a:ln w="19050">
              <a:solidFill>
                <a:schemeClr val="tx1"/>
              </a:solidFill>
              <a:round/>
              <a:headEnd/>
              <a:tailEnd/>
            </a:ln>
          </p:spPr>
          <p:txBody>
            <a:bodyPr wrap="none" anchor="ctr"/>
            <a:lstStyle/>
            <a:p>
              <a:endParaRPr lang="en-US"/>
            </a:p>
          </p:txBody>
        </p:sp>
        <p:sp>
          <p:nvSpPr>
            <p:cNvPr id="24588" name="Line 16"/>
            <p:cNvSpPr>
              <a:spLocks noChangeShapeType="1"/>
            </p:cNvSpPr>
            <p:nvPr/>
          </p:nvSpPr>
          <p:spPr bwMode="auto">
            <a:xfrm rot="1280297" flipV="1">
              <a:off x="2555" y="2597"/>
              <a:ext cx="1875" cy="1568"/>
            </a:xfrm>
            <a:prstGeom prst="line">
              <a:avLst/>
            </a:prstGeom>
            <a:noFill/>
            <a:ln w="19050">
              <a:solidFill>
                <a:srgbClr val="FF3300"/>
              </a:solidFill>
              <a:round/>
              <a:headEnd/>
              <a:tailEnd type="stealth" w="med" len="lg"/>
            </a:ln>
          </p:spPr>
          <p:txBody>
            <a:bodyPr/>
            <a:lstStyle/>
            <a:p>
              <a:endParaRPr lang="en-US"/>
            </a:p>
          </p:txBody>
        </p:sp>
        <p:sp>
          <p:nvSpPr>
            <p:cNvPr id="24589" name="Line 17"/>
            <p:cNvSpPr>
              <a:spLocks noChangeShapeType="1"/>
            </p:cNvSpPr>
            <p:nvPr/>
          </p:nvSpPr>
          <p:spPr bwMode="auto">
            <a:xfrm rot="1280297" flipH="1" flipV="1">
              <a:off x="3094" y="2904"/>
              <a:ext cx="798" cy="940"/>
            </a:xfrm>
            <a:prstGeom prst="line">
              <a:avLst/>
            </a:prstGeom>
            <a:noFill/>
            <a:ln w="19050">
              <a:solidFill>
                <a:schemeClr val="accent2"/>
              </a:solidFill>
              <a:round/>
              <a:headEnd/>
              <a:tailEnd type="stealth" w="med" len="lg"/>
            </a:ln>
          </p:spPr>
          <p:txBody>
            <a:bodyPr/>
            <a:lstStyle/>
            <a:p>
              <a:endParaRPr lang="en-US"/>
            </a:p>
          </p:txBody>
        </p:sp>
        <p:sp>
          <p:nvSpPr>
            <p:cNvPr id="24590" name="AutoShape 18"/>
            <p:cNvSpPr>
              <a:spLocks/>
            </p:cNvSpPr>
            <p:nvPr/>
          </p:nvSpPr>
          <p:spPr bwMode="auto">
            <a:xfrm rot="-6496486">
              <a:off x="4037" y="2756"/>
              <a:ext cx="116" cy="1095"/>
            </a:xfrm>
            <a:prstGeom prst="leftBrace">
              <a:avLst>
                <a:gd name="adj1" fmla="val 78664"/>
                <a:gd name="adj2" fmla="val 49065"/>
              </a:avLst>
            </a:prstGeom>
            <a:noFill/>
            <a:ln w="9525">
              <a:solidFill>
                <a:srgbClr val="FF3300"/>
              </a:solidFill>
              <a:round/>
              <a:headEnd/>
              <a:tailEnd/>
            </a:ln>
          </p:spPr>
          <p:txBody>
            <a:bodyPr wrap="none" anchor="ctr"/>
            <a:lstStyle/>
            <a:p>
              <a:endParaRPr lang="en-US"/>
            </a:p>
          </p:txBody>
        </p:sp>
        <p:sp>
          <p:nvSpPr>
            <p:cNvPr id="24591" name="AutoShape 19"/>
            <p:cNvSpPr>
              <a:spLocks/>
            </p:cNvSpPr>
            <p:nvPr/>
          </p:nvSpPr>
          <p:spPr bwMode="auto">
            <a:xfrm rot="-1178674">
              <a:off x="3212" y="2864"/>
              <a:ext cx="140" cy="513"/>
            </a:xfrm>
            <a:prstGeom prst="leftBrace">
              <a:avLst>
                <a:gd name="adj1" fmla="val 30536"/>
                <a:gd name="adj2" fmla="val 49065"/>
              </a:avLst>
            </a:prstGeom>
            <a:noFill/>
            <a:ln w="9525">
              <a:solidFill>
                <a:schemeClr val="accent2"/>
              </a:solidFill>
              <a:round/>
              <a:headEnd/>
              <a:tailEnd/>
            </a:ln>
          </p:spPr>
          <p:txBody>
            <a:bodyPr wrap="none" anchor="ctr"/>
            <a:lstStyle/>
            <a:p>
              <a:endParaRPr lang="en-US"/>
            </a:p>
          </p:txBody>
        </p:sp>
        <p:sp>
          <p:nvSpPr>
            <p:cNvPr id="24592" name="Rectangle 20"/>
            <p:cNvSpPr>
              <a:spLocks noChangeArrowheads="1"/>
            </p:cNvSpPr>
            <p:nvPr/>
          </p:nvSpPr>
          <p:spPr bwMode="auto">
            <a:xfrm>
              <a:off x="2400" y="3168"/>
              <a:ext cx="1104" cy="314"/>
            </a:xfrm>
            <a:prstGeom prst="rect">
              <a:avLst/>
            </a:prstGeom>
            <a:noFill/>
            <a:ln w="9525">
              <a:noFill/>
              <a:miter lim="800000"/>
              <a:headEnd/>
              <a:tailEnd/>
            </a:ln>
          </p:spPr>
          <p:txBody>
            <a:bodyPr>
              <a:spAutoFit/>
            </a:bodyPr>
            <a:lstStyle/>
            <a:p>
              <a:pPr algn="ctr" eaLnBrk="1" hangingPunct="1"/>
              <a:r>
                <a:rPr lang="en-US" sz="2400">
                  <a:solidFill>
                    <a:srgbClr val="0033CC"/>
                  </a:solidFill>
                  <a:latin typeface="Times New Roman" pitchFamily="18" charset="0"/>
                  <a:cs typeface="Times New Roman" pitchFamily="18" charset="0"/>
                  <a:sym typeface="Symbol" pitchFamily="18" charset="2"/>
                </a:rPr>
                <a:t>(</a:t>
              </a:r>
              <a:r>
                <a:rPr lang="ru-RU" sz="2400">
                  <a:solidFill>
                    <a:srgbClr val="0033CC"/>
                  </a:solidFill>
                  <a:latin typeface="Times New Roman" pitchFamily="18" charset="0"/>
                  <a:cs typeface="Times New Roman" pitchFamily="18" charset="0"/>
                  <a:sym typeface="Symbol" pitchFamily="18" charset="2"/>
                </a:rPr>
                <a:t></a:t>
              </a:r>
              <a:r>
                <a:rPr lang="en-US" sz="2400" baseline="-25000">
                  <a:solidFill>
                    <a:srgbClr val="0033CC"/>
                  </a:solidFill>
                  <a:latin typeface="Times New Roman" pitchFamily="18" charset="0"/>
                  <a:cs typeface="Times New Roman" pitchFamily="18" charset="0"/>
                  <a:sym typeface="Symbol" pitchFamily="18" charset="2"/>
                </a:rPr>
                <a:t>max</a:t>
              </a:r>
              <a:r>
                <a:rPr lang="en-US" sz="2400">
                  <a:solidFill>
                    <a:srgbClr val="0033CC"/>
                  </a:solidFill>
                  <a:latin typeface="Times New Roman" pitchFamily="18" charset="0"/>
                  <a:cs typeface="Times New Roman" pitchFamily="18" charset="0"/>
                  <a:sym typeface="Symbol" pitchFamily="18" charset="2"/>
                </a:rPr>
                <a:t>)</a:t>
              </a:r>
              <a:r>
                <a:rPr lang="en-US" sz="2400" baseline="30000">
                  <a:solidFill>
                    <a:srgbClr val="0033CC"/>
                  </a:solidFill>
                  <a:latin typeface="Times New Roman" pitchFamily="18" charset="0"/>
                  <a:cs typeface="Times New Roman" pitchFamily="18" charset="0"/>
                  <a:sym typeface="Symbol" pitchFamily="18" charset="2"/>
                </a:rPr>
                <a:t>-1/2</a:t>
              </a:r>
              <a:endParaRPr lang="ru-RU" sz="2400" baseline="30000">
                <a:solidFill>
                  <a:srgbClr val="0033CC"/>
                </a:solidFill>
                <a:latin typeface="Times New Roman" pitchFamily="18" charset="0"/>
                <a:cs typeface="Times New Roman" pitchFamily="18" charset="0"/>
                <a:sym typeface="Symbol" pitchFamily="18" charset="2"/>
              </a:endParaRPr>
            </a:p>
          </p:txBody>
        </p:sp>
        <p:sp>
          <p:nvSpPr>
            <p:cNvPr id="24593" name="Rectangle 21"/>
            <p:cNvSpPr>
              <a:spLocks noChangeArrowheads="1"/>
            </p:cNvSpPr>
            <p:nvPr/>
          </p:nvSpPr>
          <p:spPr bwMode="auto">
            <a:xfrm>
              <a:off x="3552" y="3360"/>
              <a:ext cx="1104" cy="314"/>
            </a:xfrm>
            <a:prstGeom prst="rect">
              <a:avLst/>
            </a:prstGeom>
            <a:noFill/>
            <a:ln w="9525">
              <a:noFill/>
              <a:miter lim="800000"/>
              <a:headEnd/>
              <a:tailEnd/>
            </a:ln>
          </p:spPr>
          <p:txBody>
            <a:bodyPr>
              <a:spAutoFit/>
            </a:bodyPr>
            <a:lstStyle/>
            <a:p>
              <a:pPr algn="ctr" eaLnBrk="1" hangingPunct="1"/>
              <a:r>
                <a:rPr lang="en-US" sz="2400">
                  <a:solidFill>
                    <a:srgbClr val="FF3300"/>
                  </a:solidFill>
                  <a:latin typeface="Times New Roman" pitchFamily="18" charset="0"/>
                  <a:cs typeface="Times New Roman" pitchFamily="18" charset="0"/>
                  <a:sym typeface="Symbol" pitchFamily="18" charset="2"/>
                </a:rPr>
                <a:t>(</a:t>
              </a:r>
              <a:r>
                <a:rPr lang="ru-RU" sz="2400">
                  <a:solidFill>
                    <a:srgbClr val="FF3300"/>
                  </a:solidFill>
                  <a:latin typeface="Times New Roman" pitchFamily="18" charset="0"/>
                  <a:cs typeface="Times New Roman" pitchFamily="18" charset="0"/>
                  <a:sym typeface="Symbol" pitchFamily="18" charset="2"/>
                </a:rPr>
                <a:t></a:t>
              </a:r>
              <a:r>
                <a:rPr lang="en-US" sz="2400" baseline="-25000">
                  <a:solidFill>
                    <a:srgbClr val="FF3300"/>
                  </a:solidFill>
                  <a:latin typeface="Times New Roman" pitchFamily="18" charset="0"/>
                  <a:cs typeface="Times New Roman" pitchFamily="18" charset="0"/>
                  <a:sym typeface="Symbol" pitchFamily="18" charset="2"/>
                </a:rPr>
                <a:t>min</a:t>
              </a:r>
              <a:r>
                <a:rPr lang="en-US" sz="2400">
                  <a:solidFill>
                    <a:srgbClr val="FF3300"/>
                  </a:solidFill>
                  <a:latin typeface="Times New Roman" pitchFamily="18" charset="0"/>
                  <a:cs typeface="Times New Roman" pitchFamily="18" charset="0"/>
                  <a:sym typeface="Symbol" pitchFamily="18" charset="2"/>
                </a:rPr>
                <a:t>)</a:t>
              </a:r>
              <a:r>
                <a:rPr lang="en-US" sz="2400" baseline="30000">
                  <a:solidFill>
                    <a:srgbClr val="FF3300"/>
                  </a:solidFill>
                  <a:latin typeface="Times New Roman" pitchFamily="18" charset="0"/>
                  <a:cs typeface="Times New Roman" pitchFamily="18" charset="0"/>
                  <a:sym typeface="Symbol" pitchFamily="18" charset="2"/>
                </a:rPr>
                <a:t>-1/2</a:t>
              </a:r>
              <a:endParaRPr lang="ru-RU" sz="2400" baseline="30000">
                <a:solidFill>
                  <a:srgbClr val="FF3300"/>
                </a:solidFill>
                <a:latin typeface="Times New Roman" pitchFamily="18" charset="0"/>
                <a:cs typeface="Times New Roman" pitchFamily="18" charset="0"/>
                <a:sym typeface="Symbol" pitchFamily="18" charset="2"/>
              </a:endParaRPr>
            </a:p>
          </p:txBody>
        </p:sp>
      </p:grpSp>
      <p:sp>
        <p:nvSpPr>
          <p:cNvPr id="24582" name="Text Box 22"/>
          <p:cNvSpPr txBox="1">
            <a:spLocks noChangeArrowheads="1"/>
          </p:cNvSpPr>
          <p:nvPr/>
        </p:nvSpPr>
        <p:spPr bwMode="auto">
          <a:xfrm>
            <a:off x="2209800" y="914401"/>
            <a:ext cx="7772400" cy="1477963"/>
          </a:xfrm>
          <a:prstGeom prst="rect">
            <a:avLst/>
          </a:prstGeom>
          <a:noFill/>
          <a:ln w="9525">
            <a:noFill/>
            <a:miter lim="800000"/>
            <a:headEnd/>
            <a:tailEnd/>
          </a:ln>
        </p:spPr>
        <p:txBody>
          <a:bodyPr>
            <a:spAutoFit/>
          </a:bodyPr>
          <a:lstStyle/>
          <a:p>
            <a:pPr eaLnBrk="1" hangingPunct="1">
              <a:spcBef>
                <a:spcPct val="50000"/>
              </a:spcBef>
            </a:pPr>
            <a:r>
              <a:rPr lang="en-US" sz="2400" dirty="0"/>
              <a:t>Consider the second moment matrix of the window containing the blob:</a:t>
            </a:r>
            <a:endParaRPr lang="en-US" sz="2400" i="1" dirty="0"/>
          </a:p>
          <a:p>
            <a:pPr eaLnBrk="1" hangingPunct="1">
              <a:spcBef>
                <a:spcPct val="50000"/>
              </a:spcBef>
            </a:pPr>
            <a:endParaRPr lang="en-US" dirty="0"/>
          </a:p>
        </p:txBody>
      </p:sp>
      <p:graphicFrame>
        <p:nvGraphicFramePr>
          <p:cNvPr id="21507" name="Object 23"/>
          <p:cNvGraphicFramePr>
            <a:graphicFrameLocks noChangeAspect="1"/>
          </p:cNvGraphicFramePr>
          <p:nvPr/>
        </p:nvGraphicFramePr>
        <p:xfrm>
          <a:off x="2438400" y="4264025"/>
          <a:ext cx="2743200" cy="922338"/>
        </p:xfrm>
        <a:graphic>
          <a:graphicData uri="http://schemas.openxmlformats.org/presentationml/2006/ole">
            <mc:AlternateContent xmlns:mc="http://schemas.openxmlformats.org/markup-compatibility/2006">
              <mc:Choice xmlns:v="urn:schemas-microsoft-com:vml" Requires="v">
                <p:oleObj name="Equation" r:id="rId5" imgW="1358640" imgH="457200" progId="Equation.3">
                  <p:embed/>
                </p:oleObj>
              </mc:Choice>
              <mc:Fallback>
                <p:oleObj name="Equation" r:id="rId5" imgW="1358640" imgH="457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4264025"/>
                        <a:ext cx="2743200" cy="922338"/>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21512" name="Text Box 24"/>
          <p:cNvSpPr txBox="1">
            <a:spLocks noChangeArrowheads="1"/>
          </p:cNvSpPr>
          <p:nvPr/>
        </p:nvSpPr>
        <p:spPr bwMode="auto">
          <a:xfrm>
            <a:off x="2362201" y="3657601"/>
            <a:ext cx="1127125" cy="461963"/>
          </a:xfrm>
          <a:prstGeom prst="rect">
            <a:avLst/>
          </a:prstGeom>
          <a:noFill/>
          <a:ln w="9525">
            <a:noFill/>
            <a:miter lim="800000"/>
            <a:headEnd/>
            <a:tailEnd/>
          </a:ln>
        </p:spPr>
        <p:txBody>
          <a:bodyPr wrap="none">
            <a:spAutoFit/>
          </a:bodyPr>
          <a:lstStyle/>
          <a:p>
            <a:r>
              <a:rPr lang="en-US" sz="2400"/>
              <a:t>Recall:</a:t>
            </a:r>
          </a:p>
        </p:txBody>
      </p:sp>
      <p:sp>
        <p:nvSpPr>
          <p:cNvPr id="19" name="Text Box 22"/>
          <p:cNvSpPr txBox="1">
            <a:spLocks noChangeArrowheads="1"/>
          </p:cNvSpPr>
          <p:nvPr/>
        </p:nvSpPr>
        <p:spPr bwMode="auto">
          <a:xfrm>
            <a:off x="2209800" y="5989638"/>
            <a:ext cx="7772400" cy="831850"/>
          </a:xfrm>
          <a:prstGeom prst="rect">
            <a:avLst/>
          </a:prstGeom>
          <a:noFill/>
          <a:ln w="9525">
            <a:noFill/>
            <a:miter lim="800000"/>
            <a:headEnd/>
            <a:tailEnd/>
          </a:ln>
        </p:spPr>
        <p:txBody>
          <a:bodyPr>
            <a:spAutoFit/>
          </a:bodyPr>
          <a:lstStyle/>
          <a:p>
            <a:pPr eaLnBrk="1" hangingPunct="1">
              <a:spcBef>
                <a:spcPct val="50000"/>
              </a:spcBef>
            </a:pPr>
            <a:r>
              <a:rPr lang="en-US" sz="2400"/>
              <a:t>This ellipse visualizes the “characteristic shape” of the window</a:t>
            </a:r>
          </a:p>
        </p:txBody>
      </p:sp>
    </p:spTree>
    <p:extLst>
      <p:ext uri="{BB962C8B-B14F-4D97-AF65-F5344CB8AC3E}">
        <p14:creationId xmlns:p14="http://schemas.microsoft.com/office/powerpoint/2010/main" val="37250569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Affine adaptation</a:t>
            </a:r>
          </a:p>
        </p:txBody>
      </p:sp>
      <p:sp>
        <p:nvSpPr>
          <p:cNvPr id="3" name="Content Placeholder 2">
            <a:extLst>
              <a:ext uri="{FF2B5EF4-FFF2-40B4-BE49-F238E27FC236}">
                <a16:creationId xmlns:a16="http://schemas.microsoft.com/office/drawing/2014/main" id="{E8A28891-D305-4B42-BE81-604786CECF7E}"/>
              </a:ext>
            </a:extLst>
          </p:cNvPr>
          <p:cNvSpPr>
            <a:spLocks noGrp="1"/>
          </p:cNvSpPr>
          <p:nvPr>
            <p:ph idx="1"/>
          </p:nvPr>
        </p:nvSpPr>
        <p:spPr>
          <a:xfrm>
            <a:off x="914400" y="5247480"/>
            <a:ext cx="10363200" cy="924719"/>
          </a:xfrm>
        </p:spPr>
        <p:txBody>
          <a:bodyPr/>
          <a:lstStyle/>
          <a:p>
            <a:pPr marL="457200" indent="-457200">
              <a:buFont typeface="Arial" panose="020B0604020202020204" pitchFamily="34" charset="0"/>
              <a:buChar char="•"/>
            </a:pPr>
            <a:r>
              <a:rPr lang="en-US" dirty="0"/>
              <a:t>More cumbersome in practice and not as successful as SIFT</a:t>
            </a:r>
          </a:p>
        </p:txBody>
      </p:sp>
      <p:sp>
        <p:nvSpPr>
          <p:cNvPr id="6" name="Rectangle 5"/>
          <p:cNvSpPr/>
          <p:nvPr/>
        </p:nvSpPr>
        <p:spPr>
          <a:xfrm>
            <a:off x="1066800" y="6400800"/>
            <a:ext cx="10287000" cy="338554"/>
          </a:xfrm>
          <a:prstGeom prst="rect">
            <a:avLst/>
          </a:prstGeom>
        </p:spPr>
        <p:txBody>
          <a:bodyPr wrap="square">
            <a:spAutoFit/>
          </a:bodyPr>
          <a:lstStyle/>
          <a:p>
            <a:pPr algn="ctr"/>
            <a:r>
              <a:rPr lang="en-US" sz="1600" dirty="0"/>
              <a:t>K. </a:t>
            </a:r>
            <a:r>
              <a:rPr lang="en-US" sz="1600" dirty="0" err="1"/>
              <a:t>Mikolajczyk</a:t>
            </a:r>
            <a:r>
              <a:rPr lang="en-US" sz="1600" dirty="0"/>
              <a:t> and C. Schmid. </a:t>
            </a:r>
            <a:r>
              <a:rPr lang="en-US" sz="1600" dirty="0">
                <a:hlinkClick r:id="rId2"/>
              </a:rPr>
              <a:t>Scale and affine invariant interest point detectors</a:t>
            </a:r>
            <a:r>
              <a:rPr lang="en-US" sz="1600" dirty="0"/>
              <a:t>. IJCV 2004</a:t>
            </a:r>
          </a:p>
        </p:txBody>
      </p:sp>
      <p:pic>
        <p:nvPicPr>
          <p:cNvPr id="7" name="Picture 6" descr="Screen Shot 2016-02-15 at 3.16.5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8300" y="944880"/>
            <a:ext cx="9144000" cy="4272121"/>
          </a:xfrm>
          <a:prstGeom prst="rect">
            <a:avLst/>
          </a:prstGeom>
        </p:spPr>
      </p:pic>
    </p:spTree>
    <p:extLst>
      <p:ext uri="{BB962C8B-B14F-4D97-AF65-F5344CB8AC3E}">
        <p14:creationId xmlns:p14="http://schemas.microsoft.com/office/powerpoint/2010/main" val="2881465849"/>
      </p:ext>
    </p:extLst>
  </p:cSld>
  <p:clrMapOvr>
    <a:masterClrMapping/>
  </p:clrMapOvr>
</p:sld>
</file>

<file path=ppt/theme/theme1.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38100</TotalTime>
  <Words>1784</Words>
  <Application>Microsoft Macintosh PowerPoint</Application>
  <PresentationFormat>Widescreen</PresentationFormat>
  <Paragraphs>223</Paragraphs>
  <Slides>41</Slides>
  <Notes>27</Notes>
  <HiddenSlides>4</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9" baseType="lpstr">
      <vt:lpstr>굴림</vt:lpstr>
      <vt:lpstr>Arial</vt:lpstr>
      <vt:lpstr>AvantGarde Bk BT</vt:lpstr>
      <vt:lpstr>Cambria Math</vt:lpstr>
      <vt:lpstr>Symbol</vt:lpstr>
      <vt:lpstr>Times New Roman</vt:lpstr>
      <vt:lpstr>Blank Presentation</vt:lpstr>
      <vt:lpstr>Equation</vt:lpstr>
      <vt:lpstr>SIFT keypoint detection</vt:lpstr>
      <vt:lpstr>Overview</vt:lpstr>
      <vt:lpstr>Keypoint detection with scale selection</vt:lpstr>
      <vt:lpstr>Keypoint detection with scale selection</vt:lpstr>
      <vt:lpstr>Keypoint detection with scale selection</vt:lpstr>
      <vt:lpstr>Laplacian of Gaussian</vt:lpstr>
      <vt:lpstr>Scale-normalized Laplacian</vt:lpstr>
      <vt:lpstr>Edge detection with LoG</vt:lpstr>
      <vt:lpstr>Blob detection with LoG</vt:lpstr>
      <vt:lpstr>Blob detection with LoG</vt:lpstr>
      <vt:lpstr>Blob detection with LoG</vt:lpstr>
      <vt:lpstr>Spatial selection</vt:lpstr>
      <vt:lpstr>Scale selection</vt:lpstr>
      <vt:lpstr>Scale normalization</vt:lpstr>
      <vt:lpstr>Scale selection</vt:lpstr>
      <vt:lpstr>Overview</vt:lpstr>
      <vt:lpstr>Review: 2D multiscale blob detection</vt:lpstr>
      <vt:lpstr>2D multiscale blob detection</vt:lpstr>
      <vt:lpstr>2D multiscale blob detection: Example</vt:lpstr>
      <vt:lpstr>2D multiscale blob detection: Example</vt:lpstr>
      <vt:lpstr>2D multiscale blob detection: Example</vt:lpstr>
      <vt:lpstr>Technical detail 1: Drawing circles</vt:lpstr>
      <vt:lpstr>Technical detail 1: Drawing circles</vt:lpstr>
      <vt:lpstr>Technical detail 2: Eliminating edge responses</vt:lpstr>
      <vt:lpstr>Technical detail 2: Eliminating edge responses</vt:lpstr>
      <vt:lpstr>Overview</vt:lpstr>
      <vt:lpstr>SIFT: Scale-invariant feature transform</vt:lpstr>
      <vt:lpstr>SIFT detector: Efficient implementation</vt:lpstr>
      <vt:lpstr>SIFT detector: Efficient implementation</vt:lpstr>
      <vt:lpstr>SIFT for matching</vt:lpstr>
      <vt:lpstr>SIFT for matching</vt:lpstr>
      <vt:lpstr>SIFT for matching</vt:lpstr>
      <vt:lpstr>SIFT detector: Example outputs</vt:lpstr>
      <vt:lpstr>SIFT descriptors</vt:lpstr>
      <vt:lpstr>SIFT for matching</vt:lpstr>
      <vt:lpstr>A hard matching problem</vt:lpstr>
      <vt:lpstr>Answer below (look for tiny colored squares…)</vt:lpstr>
      <vt:lpstr>Local invariance beyond SIFT</vt:lpstr>
      <vt:lpstr>Local invariance beyond SIFT</vt:lpstr>
      <vt:lpstr>Affine adaptation</vt:lpstr>
      <vt:lpstr>Affine adaptation</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efros</dc:creator>
  <cp:lastModifiedBy>Lazebnik, Svetlana</cp:lastModifiedBy>
  <cp:revision>1510</cp:revision>
  <cp:lastPrinted>2021-09-24T15:43:04Z</cp:lastPrinted>
  <dcterms:created xsi:type="dcterms:W3CDTF">2004-08-29T23:15:23Z</dcterms:created>
  <dcterms:modified xsi:type="dcterms:W3CDTF">2024-09-20T17:48:57Z</dcterms:modified>
</cp:coreProperties>
</file>