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77"/>
  </p:notesMasterIdLst>
  <p:handoutMasterIdLst>
    <p:handoutMasterId r:id="rId78"/>
  </p:handoutMasterIdLst>
  <p:sldIdLst>
    <p:sldId id="949" r:id="rId2"/>
    <p:sldId id="943" r:id="rId3"/>
    <p:sldId id="944" r:id="rId4"/>
    <p:sldId id="946" r:id="rId5"/>
    <p:sldId id="922" r:id="rId6"/>
    <p:sldId id="948" r:id="rId7"/>
    <p:sldId id="901" r:id="rId8"/>
    <p:sldId id="964" r:id="rId9"/>
    <p:sldId id="1022" r:id="rId10"/>
    <p:sldId id="1023" r:id="rId11"/>
    <p:sldId id="1024" r:id="rId12"/>
    <p:sldId id="923" r:id="rId13"/>
    <p:sldId id="907" r:id="rId14"/>
    <p:sldId id="924" r:id="rId15"/>
    <p:sldId id="848" r:id="rId16"/>
    <p:sldId id="849" r:id="rId17"/>
    <p:sldId id="850" r:id="rId18"/>
    <p:sldId id="1032" r:id="rId19"/>
    <p:sldId id="853" r:id="rId20"/>
    <p:sldId id="854" r:id="rId21"/>
    <p:sldId id="855" r:id="rId22"/>
    <p:sldId id="1031" r:id="rId23"/>
    <p:sldId id="1025" r:id="rId24"/>
    <p:sldId id="867" r:id="rId25"/>
    <p:sldId id="1026" r:id="rId26"/>
    <p:sldId id="950" r:id="rId27"/>
    <p:sldId id="951" r:id="rId28"/>
    <p:sldId id="952" r:id="rId29"/>
    <p:sldId id="953" r:id="rId30"/>
    <p:sldId id="954" r:id="rId31"/>
    <p:sldId id="955" r:id="rId32"/>
    <p:sldId id="956" r:id="rId33"/>
    <p:sldId id="957" r:id="rId34"/>
    <p:sldId id="958" r:id="rId35"/>
    <p:sldId id="959" r:id="rId36"/>
    <p:sldId id="869" r:id="rId37"/>
    <p:sldId id="1027" r:id="rId38"/>
    <p:sldId id="937" r:id="rId39"/>
    <p:sldId id="875" r:id="rId40"/>
    <p:sldId id="1028" r:id="rId41"/>
    <p:sldId id="815" r:id="rId42"/>
    <p:sldId id="1004" r:id="rId43"/>
    <p:sldId id="1011" r:id="rId44"/>
    <p:sldId id="1013" r:id="rId45"/>
    <p:sldId id="1029" r:id="rId46"/>
    <p:sldId id="897" r:id="rId47"/>
    <p:sldId id="857" r:id="rId48"/>
    <p:sldId id="820" r:id="rId49"/>
    <p:sldId id="805" r:id="rId50"/>
    <p:sldId id="806" r:id="rId51"/>
    <p:sldId id="807" r:id="rId52"/>
    <p:sldId id="904" r:id="rId53"/>
    <p:sldId id="809" r:id="rId54"/>
    <p:sldId id="969" r:id="rId55"/>
    <p:sldId id="811" r:id="rId56"/>
    <p:sldId id="810" r:id="rId57"/>
    <p:sldId id="812" r:id="rId58"/>
    <p:sldId id="861" r:id="rId59"/>
    <p:sldId id="898" r:id="rId60"/>
    <p:sldId id="858" r:id="rId61"/>
    <p:sldId id="910" r:id="rId62"/>
    <p:sldId id="1030" r:id="rId63"/>
    <p:sldId id="879" r:id="rId64"/>
    <p:sldId id="905" r:id="rId65"/>
    <p:sldId id="881" r:id="rId66"/>
    <p:sldId id="821" r:id="rId67"/>
    <p:sldId id="891" r:id="rId68"/>
    <p:sldId id="862" r:id="rId69"/>
    <p:sldId id="863" r:id="rId70"/>
    <p:sldId id="864" r:id="rId71"/>
    <p:sldId id="865" r:id="rId72"/>
    <p:sldId id="906" r:id="rId73"/>
    <p:sldId id="1018" r:id="rId74"/>
    <p:sldId id="1019" r:id="rId75"/>
    <p:sldId id="1020" r:id="rId76"/>
  </p:sldIdLst>
  <p:sldSz cx="12192000" cy="6858000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8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9696"/>
    <a:srgbClr val="4D4D4D"/>
    <a:srgbClr val="B2B2B2"/>
    <a:srgbClr val="808080"/>
    <a:srgbClr val="C0C0C0"/>
    <a:srgbClr val="292929"/>
    <a:srgbClr val="FF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85670" autoAdjust="0"/>
  </p:normalViewPr>
  <p:slideViewPr>
    <p:cSldViewPr>
      <p:cViewPr varScale="1">
        <p:scale>
          <a:sx n="95" d="100"/>
          <a:sy n="95" d="100"/>
        </p:scale>
        <p:origin x="1256" y="1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D039539-F413-4581-8009-DE9BBA32B9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1687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 b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2D15953-31A5-4A49-A421-1E0FB08F4F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7239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D15953-31A5-4A49-A421-1E0FB08F4F9B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AFCBF8-2D88-43C4-AAEF-0B05F4A13727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85C1D1-4C9F-4402-ACFE-C02D5EC3E405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A5BD38-4E92-48D4-BBCB-935A356359A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8CDC61-6830-40C4-AD4C-40F5285A0BFF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AD90606-CFFB-406E-AFFE-8C1495D0A14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6FDF7E1-9345-4569-AEA3-5B972B85655C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C31E66-3509-43DB-B31C-80811BBB2DF0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8697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C31E66-3509-43DB-B31C-80811BBB2DF0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1611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C31E66-3509-43DB-B31C-80811BBB2DF0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8801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C31E66-3509-43DB-B31C-80811BBB2DF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1696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0F1B6A-C68C-4F8F-8D21-7FA9F620327A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9DED371-4129-4D99-8273-FDDCE58D840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D16987-FEFA-4457-A8CF-FFF5E19407D7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9E7AD6-EB1A-47D4-99FC-95330ECF7A85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EEBF6F-8A88-45E6-B0A8-FAB2F2278B44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8F9464-3042-4A56-8A55-B09824EE3525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15038-1388-4B86-0CF0-048E36025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587DC7CE-CFD9-1CB7-5778-95EC1E5FF2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E8F9464-3042-4A56-8A55-B09824EE3525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6C41AF82-F9E9-3229-1CC6-4C4040C9C4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512916BB-7DDB-A939-6DC9-3B09AFBB4F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36403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961044-AB6B-4990-9FC1-2395A1101F2A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r>
              <a:rPr lang="en-US"/>
              <a:t>Fit to earlier data with an appropriate choice of s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9953AA-7609-4F7A-8036-A3D5CEFC3ECC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ED9A9A-3E1E-493A-9C50-276CC760CBA5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8CDC61-6830-40C4-AD4C-40F5285A0BFF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4986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23E7DF-CEB1-4AF5-904B-BC7FADF60201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23E7DF-CEB1-4AF5-904B-BC7FADF60201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9988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E77189-D111-4017-9956-4C5E7310EADD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E77189-D111-4017-9956-4C5E7310EAD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3EADD7-6249-45D3-8B1D-8C5384BEE2A9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E77189-D111-4017-9956-4C5E7310EADD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E77189-D111-4017-9956-4C5E7310EADD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E77189-D111-4017-9956-4C5E7310EAD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E77189-D111-4017-9956-4C5E7310EADD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DE77189-D111-4017-9956-4C5E7310EADD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4849BBD-CC78-4878-B2B0-C84274EA2B21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20725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/>
          </a:p>
        </p:txBody>
      </p:sp>
      <p:sp>
        <p:nvSpPr>
          <p:cNvPr id="35844" name="Slide Number Placeholder 3"/>
          <p:cNvSpPr txBox="1">
            <a:spLocks noGrp="1"/>
          </p:cNvSpPr>
          <p:nvPr/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730" tIns="48365" rIns="96730" bIns="48365" anchor="b"/>
          <a:lstStyle/>
          <a:p>
            <a:pPr algn="r"/>
            <a:fld id="{DF90736E-B8D3-409F-9692-429E6C860CE8}" type="slidenum">
              <a:rPr lang="en-US" sz="1300">
                <a:latin typeface="Calibri" pitchFamily="34" charset="0"/>
              </a:rPr>
              <a:pPr algn="r"/>
              <a:t>35</a:t>
            </a:fld>
            <a:endParaRPr lang="en-US" sz="1300" dirty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932A5B-97E7-4D98-9EDE-85B0296FDB30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27A177-E38C-46BD-9809-48F44DAC63DF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32000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34792A7-E03E-419D-A5C5-5B162789E98E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20E1CA-7B26-4EDC-B38B-57DA48A159D3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8CDC61-6830-40C4-AD4C-40F5285A0BFF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10958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A4D55B-611F-4DD0-8A93-FCB36690A3FD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2960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1809E0-E778-429F-AD13-B2D3AD8CB859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83966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AC5BBA-3476-435F-9915-DEDB5DFD8B82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55649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852F9D-87D8-45CE-813A-2C5D2C79CB12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746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2740AC-6A1A-4AB0-AB5B-52FA5B47F315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r>
              <a:rPr lang="en-US"/>
              <a:t>Figure 15.1, top half.  Note that most points in the vote array are very dark, because they</a:t>
            </a:r>
          </a:p>
          <a:p>
            <a:pPr eaLnBrk="1" hangingPunct="1"/>
            <a:r>
              <a:rPr lang="en-US"/>
              <a:t>get only one vote.</a:t>
            </a:r>
          </a:p>
        </p:txBody>
      </p:sp>
    </p:spTree>
    <p:extLst>
      <p:ext uri="{BB962C8B-B14F-4D97-AF65-F5344CB8AC3E}">
        <p14:creationId xmlns:p14="http://schemas.microsoft.com/office/powerpoint/2010/main" val="142225555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5FB1B7-0581-4C25-8766-D8FC9FB5DD2C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9117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6BDA8C-E750-47F1-ACB0-B8D35AA381A8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7535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C62836-8A74-464F-A631-30DA8D631D5C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06314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C4B767-D43E-4AA0-9C49-A3DDF236D880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r>
              <a:rPr lang="en-US"/>
              <a:t>This is 15.1 lower half</a:t>
            </a:r>
          </a:p>
        </p:txBody>
      </p:sp>
    </p:spTree>
    <p:extLst>
      <p:ext uri="{BB962C8B-B14F-4D97-AF65-F5344CB8AC3E}">
        <p14:creationId xmlns:p14="http://schemas.microsoft.com/office/powerpoint/2010/main" val="160878255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57DC28-F467-4DAF-9976-9D881365CB30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r>
              <a:rPr lang="en-US"/>
              <a:t>This is 15.1 lower half</a:t>
            </a:r>
          </a:p>
        </p:txBody>
      </p:sp>
    </p:spTree>
    <p:extLst>
      <p:ext uri="{BB962C8B-B14F-4D97-AF65-F5344CB8AC3E}">
        <p14:creationId xmlns:p14="http://schemas.microsoft.com/office/powerpoint/2010/main" val="35683366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B60C9B-EB1B-41A5-881E-E5AAE04B0C38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r>
              <a:rPr lang="en-US"/>
              <a:t>This is the number of votes that the real line of 20 points gets with increasing noise (figure15.3)</a:t>
            </a:r>
          </a:p>
        </p:txBody>
      </p:sp>
    </p:spTree>
    <p:extLst>
      <p:ext uri="{BB962C8B-B14F-4D97-AF65-F5344CB8AC3E}">
        <p14:creationId xmlns:p14="http://schemas.microsoft.com/office/powerpoint/2010/main" val="387055338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252F289-7FCC-46B5-9350-0C72FE123055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r>
              <a:rPr lang="en-US"/>
              <a:t>15.2; main point is that lots of noise can lead to large peaks in the array</a:t>
            </a:r>
          </a:p>
        </p:txBody>
      </p:sp>
    </p:spTree>
    <p:extLst>
      <p:ext uri="{BB962C8B-B14F-4D97-AF65-F5344CB8AC3E}">
        <p14:creationId xmlns:p14="http://schemas.microsoft.com/office/powerpoint/2010/main" val="2456476182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6CE232D-0190-4DCD-835A-0B5C538A442C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r>
              <a:rPr lang="en-US"/>
              <a:t>Figure 15.4; as the noise increases in a picture without a line, the number of points in the max cell goes</a:t>
            </a:r>
          </a:p>
          <a:p>
            <a:pPr eaLnBrk="1" hangingPunct="1"/>
            <a:r>
              <a:rPr lang="en-US"/>
              <a:t>up, too</a:t>
            </a:r>
          </a:p>
        </p:txBody>
      </p:sp>
    </p:spTree>
    <p:extLst>
      <p:ext uri="{BB962C8B-B14F-4D97-AF65-F5344CB8AC3E}">
        <p14:creationId xmlns:p14="http://schemas.microsoft.com/office/powerpoint/2010/main" val="103345236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424B74-C20E-4F49-87B2-68861CFEB5CF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49188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40B838-16DB-4A35-89DC-51AB5510E955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42096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EEB05E-A0CC-4E66-8606-6F8667A0A54E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89647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ABE4A7B-F8B4-4DD2-BA3C-CD956DCA1912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22248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8CDC61-6830-40C4-AD4C-40F5285A0BFF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78993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F82AD0-3064-475B-8AFE-13D9C60499ED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-The center or reference point is not necessarily a visible point, it’s just the “origin” of the shape’s coordinate system</a:t>
            </a:r>
          </a:p>
          <a:p>
            <a:pPr eaLnBrk="1" hangingPunct="1"/>
            <a:r>
              <a:rPr lang="en-US" dirty="0"/>
              <a:t>-The landmark points don’t have to be located on the boundary, they just need to be in a stable spatial configuration w.r.t. the center</a:t>
            </a:r>
          </a:p>
          <a:p>
            <a:pPr eaLnBrk="1" hangingPunct="1"/>
            <a:r>
              <a:rPr lang="en-US" dirty="0"/>
              <a:t>- The types of landmark points correspond to “visual words” or features that have a distinct local appearance (how to identify such visual words will be discussed later in the course)</a:t>
            </a:r>
          </a:p>
        </p:txBody>
      </p:sp>
    </p:spTree>
    <p:extLst>
      <p:ext uri="{BB962C8B-B14F-4D97-AF65-F5344CB8AC3E}">
        <p14:creationId xmlns:p14="http://schemas.microsoft.com/office/powerpoint/2010/main" val="398417037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16DA1A0-C374-48CF-A359-6AA68BA1789B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11180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974BA73-90BB-4212-888A-A015DCA53D6A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Note that some of the features present in the template may actually be absent in the test image. The positions of the features can move around; new “noise” or “clutter” features can be added.</a:t>
            </a:r>
          </a:p>
          <a:p>
            <a:pPr eaLnBrk="1" hangingPunct="1"/>
            <a:r>
              <a:rPr lang="en-US"/>
              <a:t>The small circles represent votes for possible center location.</a:t>
            </a:r>
          </a:p>
        </p:txBody>
      </p:sp>
    </p:spTree>
    <p:extLst>
      <p:ext uri="{BB962C8B-B14F-4D97-AF65-F5344CB8AC3E}">
        <p14:creationId xmlns:p14="http://schemas.microsoft.com/office/powerpoint/2010/main" val="311474261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B8697C-4C21-46E6-BA25-CCE4B6DA5499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This is not just some useless historic idea, but is actually extensively used in modern recognition.</a:t>
            </a:r>
          </a:p>
        </p:txBody>
      </p:sp>
    </p:spTree>
    <p:extLst>
      <p:ext uri="{BB962C8B-B14F-4D97-AF65-F5344CB8AC3E}">
        <p14:creationId xmlns:p14="http://schemas.microsoft.com/office/powerpoint/2010/main" val="243204806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4086093-E4E6-4952-BCC7-AE525443FCEE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08915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4513944-790D-438B-809C-FAF0756E94B3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9436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9BBD71-62A1-4FFE-888E-1E6E37EFE6BE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18458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48D2B8B-F3E1-468C-B664-91BA2CCF424D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277420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5FAEE92-B982-4AC7-899E-199211042A14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177852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AA87DD-723F-41F4-8926-5D6E5AB49A11}" type="slidenum">
              <a:rPr lang="en-US" smtClean="0"/>
              <a:pPr>
                <a:defRPr/>
              </a:pPr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17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243440-D44C-4E47-ABE7-79D0E0F87A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F9778-4E3B-4556-9901-4F979F0CF0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42F96A-391C-4647-A12B-21DA78AC50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0C485F-9B97-47D1-8045-9BB3FEE046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ED832E-2D00-4243-8B5F-515F3450DA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15D21F-BD0B-4E40-9C7B-C7234C12E8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51144F-0BBA-4068-ABEE-4D8D26EE08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6F9F14-87A2-4232-B89F-A564DEB2F9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A73A66-7681-422F-9889-AC55E0B9A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FD299-F619-4837-B3B6-3C8478A6A8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"/>
            <a:ext cx="25908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"/>
            <a:ext cx="75692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5686A-98D8-4B08-B811-6CCEEB92CA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9144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6195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B1510-E325-46AC-94C8-E34C2D751D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9144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9144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914400" y="36195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7600" y="3619500"/>
            <a:ext cx="508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52A4D5-E432-4E49-B10F-E0BF00F37D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08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830E3-80D9-422E-A120-ABD4282411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"/>
            <a:ext cx="10363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14400"/>
            <a:ext cx="10363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latin typeface="Times New Roman" pitchFamily="18" charset="0"/>
                <a:cs typeface="Arial" charset="0"/>
              </a:defRPr>
            </a:lvl1pPr>
          </a:lstStyle>
          <a:p>
            <a:pPr>
              <a:defRPr/>
            </a:pPr>
            <a:fld id="{575822A5-3685-4802-A0F9-5B2B460C6E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914400" y="838200"/>
            <a:ext cx="10363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2.png"/><Relationship Id="rId7" Type="http://schemas.openxmlformats.org/officeDocument/2006/relationships/image" Target="../media/image20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10" Type="http://schemas.openxmlformats.org/officeDocument/2006/relationships/image" Target="../media/image18.png"/><Relationship Id="rId4" Type="http://schemas.openxmlformats.org/officeDocument/2006/relationships/image" Target="../media/image16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oleObject" Target="../embeddings/oleObject2.bin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wmf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3" Type="http://schemas.openxmlformats.org/officeDocument/2006/relationships/oleObject" Target="../embeddings/oleObject4.bin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27.wmf"/><Relationship Id="rId9" Type="http://schemas.openxmlformats.org/officeDocument/2006/relationships/image" Target="../media/image26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Relationship Id="rId5" Type="http://schemas.openxmlformats.org/officeDocument/2006/relationships/hyperlink" Target="https://en.wikipedia.org/wiki/Huber_loss" TargetMode="Externa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i.sri.com/pubs/files/836.pdf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inspirehep.net/files/53d80b0393096ba4afe34f5b65152090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62.png"/><Relationship Id="rId7" Type="http://schemas.openxmlformats.org/officeDocument/2006/relationships/image" Target="../media/image58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63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63.png"/><Relationship Id="rId7" Type="http://schemas.openxmlformats.org/officeDocument/2006/relationships/image" Target="../media/image56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650.png"/><Relationship Id="rId4" Type="http://schemas.openxmlformats.org/officeDocument/2006/relationships/image" Target="../media/image65.png"/><Relationship Id="rId9" Type="http://schemas.openxmlformats.org/officeDocument/2006/relationships/image" Target="../media/image5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oleObject" Target="../embeddings/oleObject7.bin"/><Relationship Id="rId4" Type="http://schemas.openxmlformats.org/officeDocument/2006/relationships/image" Target="../media/image7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73.png"/><Relationship Id="rId5" Type="http://schemas.openxmlformats.org/officeDocument/2006/relationships/image" Target="../media/image710.png"/><Relationship Id="rId4" Type="http://schemas.openxmlformats.org/officeDocument/2006/relationships/notesSlide" Target="../notesSlides/notesSlide4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youtube.com/watch?v=ebfi7qOFLuo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ostatic.com/files/images/ss_hough.jpg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6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85.wmf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scal-network.org/challenges/VOC/pubs/leibe04.pdf" TargetMode="Externa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oleObject" Target="../embeddings/oleObject10.bin"/><Relationship Id="rId4" Type="http://schemas.openxmlformats.org/officeDocument/2006/relationships/image" Target="../media/image87.w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ascal-network.org/challenges/VOC/pubs/leibe04.pdf" TargetMode="Externa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wm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wmf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w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wm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w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image" Target="../media/image104.png"/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12" Type="http://schemas.openxmlformats.org/officeDocument/2006/relationships/image" Target="../media/image103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11" Type="http://schemas.openxmlformats.org/officeDocument/2006/relationships/image" Target="../media/image102.png"/><Relationship Id="rId5" Type="http://schemas.openxmlformats.org/officeDocument/2006/relationships/image" Target="../media/image96.png"/><Relationship Id="rId15" Type="http://schemas.openxmlformats.org/officeDocument/2006/relationships/hyperlink" Target="https://link.springer.com/content/pdf/10.1007/s11263-007-0095-3.pdf" TargetMode="External"/><Relationship Id="rId10" Type="http://schemas.openxmlformats.org/officeDocument/2006/relationships/image" Target="../media/image101.png"/><Relationship Id="rId4" Type="http://schemas.openxmlformats.org/officeDocument/2006/relationships/image" Target="../media/image95.png"/><Relationship Id="rId9" Type="http://schemas.openxmlformats.org/officeDocument/2006/relationships/image" Target="../media/image100.png"/><Relationship Id="rId14" Type="http://schemas.openxmlformats.org/officeDocument/2006/relationships/image" Target="../media/image105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605.06409.pdf" TargetMode="External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605.06409.pdf" TargetMode="External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xiv.org/pdf/1605.06409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1524001"/>
            <a:ext cx="6034088" cy="4182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</a:t>
            </a:r>
          </a:p>
        </p:txBody>
      </p:sp>
      <p:sp>
        <p:nvSpPr>
          <p:cNvPr id="1593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990600"/>
            <a:ext cx="6553200" cy="5638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/>
              <a:t>We’ve learned how to detect edges, corners, blobs. Now what?</a:t>
            </a:r>
          </a:p>
          <a:p>
            <a:pPr>
              <a:buFontTx/>
              <a:buChar char="•"/>
            </a:pPr>
            <a:r>
              <a:rPr lang="en-US" dirty="0"/>
              <a:t>We would like to form a higher-level, more compact representation of the features in the image by grouping multiple features according to a simple model</a:t>
            </a:r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803378269"/>
              </p:ext>
            </p:extLst>
          </p:nvPr>
        </p:nvGraphicFramePr>
        <p:xfrm>
          <a:off x="7543799" y="914401"/>
          <a:ext cx="3657600" cy="292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8761905" imgH="7009524" progId="Photoshop.Image.10">
                  <p:embed/>
                </p:oleObj>
              </mc:Choice>
              <mc:Fallback>
                <p:oleObj name="Image" r:id="rId3" imgW="8761905" imgH="7009524" progId="Photoshop.Image.10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3799" y="914401"/>
                        <a:ext cx="3657600" cy="292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9" name="Picture 7" descr="I_ed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48563" y="3962401"/>
            <a:ext cx="3652837" cy="261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3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334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Fitting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914400"/>
            <a:ext cx="10363200" cy="9906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/>
              <a:t>Choose a </a:t>
            </a:r>
            <a:r>
              <a:rPr lang="en-US" i="1" dirty="0"/>
              <a:t>parametric model </a:t>
            </a:r>
            <a:r>
              <a:rPr lang="en-US" dirty="0"/>
              <a:t>to represent a set of features</a:t>
            </a:r>
          </a:p>
        </p:txBody>
      </p:sp>
      <p:pic>
        <p:nvPicPr>
          <p:cNvPr id="18437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1650" y="1946309"/>
            <a:ext cx="2162175" cy="214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8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3300" y="1962185"/>
            <a:ext cx="2846876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9" name="Picture 9"/>
          <p:cNvPicPr>
            <a:picLocks noChangeAspect="1" noChangeArrowheads="1"/>
          </p:cNvPicPr>
          <p:nvPr/>
        </p:nvPicPr>
        <p:blipFill>
          <a:blip r:embed="rId5" cstate="print"/>
          <a:srcRect l="57351" r="7899"/>
          <a:stretch/>
        </p:blipFill>
        <p:spPr bwMode="auto">
          <a:xfrm>
            <a:off x="3041650" y="4763061"/>
            <a:ext cx="2217615" cy="1942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40" name="Text Box 11"/>
          <p:cNvSpPr txBox="1">
            <a:spLocks noChangeArrowheads="1"/>
          </p:cNvSpPr>
          <p:nvPr/>
        </p:nvSpPr>
        <p:spPr bwMode="auto">
          <a:xfrm>
            <a:off x="3762875" y="1501848"/>
            <a:ext cx="7360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 dirty="0"/>
              <a:t>Lines</a:t>
            </a:r>
          </a:p>
        </p:txBody>
      </p:sp>
      <p:sp>
        <p:nvSpPr>
          <p:cNvPr id="18441" name="Text Box 12"/>
          <p:cNvSpPr txBox="1">
            <a:spLocks noChangeArrowheads="1"/>
          </p:cNvSpPr>
          <p:nvPr/>
        </p:nvSpPr>
        <p:spPr bwMode="auto">
          <a:xfrm>
            <a:off x="7089281" y="1510819"/>
            <a:ext cx="8899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 dirty="0"/>
              <a:t>Circles</a:t>
            </a:r>
          </a:p>
        </p:txBody>
      </p:sp>
      <p:sp>
        <p:nvSpPr>
          <p:cNvPr id="18442" name="Text Box 13"/>
          <p:cNvSpPr txBox="1">
            <a:spLocks noChangeArrowheads="1"/>
          </p:cNvSpPr>
          <p:nvPr/>
        </p:nvSpPr>
        <p:spPr bwMode="auto">
          <a:xfrm>
            <a:off x="3159124" y="4370903"/>
            <a:ext cx="191590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 dirty="0"/>
              <a:t>Shape templates</a:t>
            </a:r>
          </a:p>
        </p:txBody>
      </p:sp>
      <p:sp>
        <p:nvSpPr>
          <p:cNvPr id="2" name="Text Box 13">
            <a:extLst>
              <a:ext uri="{FF2B5EF4-FFF2-40B4-BE49-F238E27FC236}">
                <a16:creationId xmlns:a16="http://schemas.microsoft.com/office/drawing/2014/main" id="{208B7408-E068-7DCC-6FDE-478CBF838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4791" y="4370903"/>
            <a:ext cx="183896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 dirty="0"/>
              <a:t>Bounding boxes</a:t>
            </a:r>
          </a:p>
        </p:txBody>
      </p:sp>
      <p:pic>
        <p:nvPicPr>
          <p:cNvPr id="2052" name="Picture 4" descr="Guide on object detection &amp; its use in self-driving cars">
            <a:extLst>
              <a:ext uri="{FF2B5EF4-FFF2-40B4-BE49-F238E27FC236}">
                <a16:creationId xmlns:a16="http://schemas.microsoft.com/office/drawing/2014/main" id="{919D80CA-5B74-6D07-CB22-B1BE89C954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650" y="4807366"/>
            <a:ext cx="2978150" cy="1863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study: Line detection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5029200"/>
            <a:ext cx="7772400" cy="16764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/>
              <a:t>What makes fitting challenging?</a:t>
            </a:r>
          </a:p>
          <a:p>
            <a:pPr lvl="1"/>
            <a:r>
              <a:rPr lang="en-US" sz="2400" b="1" dirty="0"/>
              <a:t>Noise</a:t>
            </a:r>
            <a:r>
              <a:rPr lang="en-US" sz="2400" dirty="0"/>
              <a:t> in the measured feature locations</a:t>
            </a:r>
          </a:p>
          <a:p>
            <a:pPr lvl="1"/>
            <a:r>
              <a:rPr lang="en-US" sz="2400" b="1" dirty="0"/>
              <a:t>Extraneous data:</a:t>
            </a:r>
            <a:r>
              <a:rPr lang="en-US" sz="2400" dirty="0"/>
              <a:t> clutter (outliers), multiple lines</a:t>
            </a:r>
          </a:p>
          <a:p>
            <a:pPr lvl="1"/>
            <a:r>
              <a:rPr lang="en-US" sz="2400" b="1" dirty="0"/>
              <a:t>Missing data:</a:t>
            </a:r>
            <a:r>
              <a:rPr lang="en-US" sz="2400" dirty="0"/>
              <a:t> occlusions</a:t>
            </a:r>
          </a:p>
        </p:txBody>
      </p:sp>
      <p:pic>
        <p:nvPicPr>
          <p:cNvPr id="20484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066800"/>
            <a:ext cx="541020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</a:t>
            </a:r>
            <a:r>
              <a:rPr lang="en-US"/>
              <a:t>: Overview</a:t>
            </a:r>
            <a:endParaRPr lang="en-US" dirty="0"/>
          </a:p>
        </p:txBody>
      </p:sp>
      <p:sp>
        <p:nvSpPr>
          <p:cNvPr id="1751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dirty="0"/>
              <a:t>Least squares line fitting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dirty="0"/>
              <a:t>Robust fitting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dirty="0"/>
              <a:t>RANSAC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dirty="0"/>
              <a:t>Hough transform?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Least squares line fitting: First attempt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80" name="Rectangle 4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Data: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baseline="-25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baseline="-25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), …, (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baseline="-25000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baseline="-25000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solidFill>
                    <a:srgbClr val="7030A0"/>
                  </a:solidFill>
                  <a:latin typeface="Times New Roman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Line equation: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baseline="-25000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sSub>
                      <m:sSubPr>
                        <m:ctrlPr>
                          <a:rPr 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i="1" dirty="0">
                  <a:solidFill>
                    <a:srgbClr val="7030A0"/>
                  </a:solidFill>
                  <a:latin typeface="Times New Roman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Find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</a:t>
                </a:r>
                <a:r>
                  <a:rPr lang="en-US" dirty="0"/>
                  <a:t>to minimize </a:t>
                </a:r>
                <a:br>
                  <a:rPr lang="en-US" dirty="0"/>
                </a:br>
                <a:endParaRPr lang="en-US" sz="1200" dirty="0"/>
              </a:p>
              <a:p>
                <a:pPr marL="0" indent="0"/>
                <a:r>
                  <a:rPr lang="en-US" b="0" dirty="0">
                    <a:solidFill>
                      <a:srgbClr val="7030A0"/>
                    </a:solidFill>
                  </a:rPr>
                  <a:t>	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:br>
                  <a:rPr lang="en-US" dirty="0">
                    <a:solidFill>
                      <a:srgbClr val="7030A0"/>
                    </a:solidFill>
                  </a:rPr>
                </a:br>
                <a:endParaRPr lang="en-US" sz="1200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Equivalent to finding least-squares solution to:</a:t>
                </a:r>
              </a:p>
              <a:p>
                <a:pPr marL="0" indent="0"/>
                <a:endParaRPr lang="en-US" sz="8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eqAr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e>
                              <m: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⋮</m:t>
                              </m:r>
                            </m:e>
                            <m:e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eqArr>
                        </m:e>
                      </m:d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8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Solution is given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𝑋𝐵</m:t>
                    </m:r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080" name="Rectangle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3" t="-1449" b="-70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35797C4-5A14-0842-9045-A9403DB38BA8}"/>
                  </a:ext>
                </a:extLst>
              </p:cNvPr>
              <p:cNvSpPr txBox="1"/>
              <p:nvPr/>
            </p:nvSpPr>
            <p:spPr>
              <a:xfrm>
                <a:off x="5074928" y="5207913"/>
                <a:ext cx="34785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</m:oMath>
                  </m:oMathPara>
                </a14:m>
                <a:endParaRPr lang="en-US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35797C4-5A14-0842-9045-A9403DB38B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928" y="5207913"/>
                <a:ext cx="347851" cy="430887"/>
              </a:xfrm>
              <a:prstGeom prst="rect">
                <a:avLst/>
              </a:prstGeom>
              <a:blipFill>
                <a:blip r:embed="rId4"/>
                <a:stretch>
                  <a:fillRect l="-17857" r="-14286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C3E273E-4B30-F344-BADF-04514A6EB541}"/>
                  </a:ext>
                </a:extLst>
              </p:cNvPr>
              <p:cNvSpPr txBox="1"/>
              <p:nvPr/>
            </p:nvSpPr>
            <p:spPr>
              <a:xfrm>
                <a:off x="6021548" y="5207912"/>
                <a:ext cx="34785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FC3E273E-4B30-F344-BADF-04514A6EB5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1548" y="5207912"/>
                <a:ext cx="347851" cy="430887"/>
              </a:xfrm>
              <a:prstGeom prst="rect">
                <a:avLst/>
              </a:prstGeom>
              <a:blipFill>
                <a:blip r:embed="rId5"/>
                <a:stretch>
                  <a:fillRect l="-17241" r="-13793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831AC32-FAD2-D84B-A9B1-ADAB2EE8F308}"/>
                  </a:ext>
                </a:extLst>
              </p:cNvPr>
              <p:cNvSpPr txBox="1"/>
              <p:nvPr/>
            </p:nvSpPr>
            <p:spPr>
              <a:xfrm>
                <a:off x="7143024" y="5207911"/>
                <a:ext cx="32457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</m:oMath>
                  </m:oMathPara>
                </a14:m>
                <a:endParaRPr lang="en-US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831AC32-FAD2-D84B-A9B1-ADAB2EE8F3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3024" y="5207911"/>
                <a:ext cx="324576" cy="430887"/>
              </a:xfrm>
              <a:prstGeom prst="rect">
                <a:avLst/>
              </a:prstGeom>
              <a:blipFill>
                <a:blip r:embed="rId6"/>
                <a:stretch>
                  <a:fillRect l="-18519" r="-14815" b="-57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696200" y="1084263"/>
            <a:ext cx="2514600" cy="175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082" name="Rectangle 9"/>
              <p:cNvSpPr>
                <a:spLocks noChangeArrowheads="1"/>
              </p:cNvSpPr>
              <p:nvPr/>
            </p:nvSpPr>
            <p:spPr bwMode="auto">
              <a:xfrm>
                <a:off x="8915401" y="1905000"/>
                <a:ext cx="1138389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baseline="-25000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400" b="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0" dirty="0">
                  <a:solidFill>
                    <a:srgbClr val="7030A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3082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15401" y="1905000"/>
                <a:ext cx="1138389" cy="461665"/>
              </a:xfrm>
              <a:prstGeom prst="rect">
                <a:avLst/>
              </a:prstGeom>
              <a:blipFill>
                <a:blip r:embed="rId8"/>
                <a:stretch>
                  <a:fillRect b="-1621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83" name="Rectangle 10"/>
              <p:cNvSpPr>
                <a:spLocks noChangeArrowheads="1"/>
              </p:cNvSpPr>
              <p:nvPr/>
            </p:nvSpPr>
            <p:spPr bwMode="auto">
              <a:xfrm>
                <a:off x="9677400" y="1066800"/>
                <a:ext cx="1807354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24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sz="2400" b="0" i="1" dirty="0">
                  <a:solidFill>
                    <a:srgbClr val="7030A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3083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677400" y="1066800"/>
                <a:ext cx="1807354" cy="461665"/>
              </a:xfrm>
              <a:prstGeom prst="rect">
                <a:avLst/>
              </a:prstGeom>
              <a:blipFill>
                <a:blip r:embed="rId9"/>
                <a:stretch>
                  <a:fillRect b="-833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0" grpId="0" uiExpand="1" build="p"/>
      <p:bldP spid="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 this a good solution?</a:t>
            </a:r>
          </a:p>
        </p:txBody>
      </p:sp>
      <p:sp>
        <p:nvSpPr>
          <p:cNvPr id="1662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Slope-intercept parametrization fails for vertical lines</a:t>
            </a:r>
          </a:p>
          <a:p>
            <a:pPr>
              <a:buFontTx/>
              <a:buChar char="•"/>
            </a:pPr>
            <a:r>
              <a:rPr lang="en-US" dirty="0"/>
              <a:t>Solution is not equivariant </a:t>
            </a:r>
            <a:r>
              <a:rPr lang="en-US" dirty="0" err="1"/>
              <a:t>w.r.t</a:t>
            </a:r>
            <a:r>
              <a:rPr lang="en-US" dirty="0"/>
              <a:t>. rotation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2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2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297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B6179653-3F88-094F-8651-75C4F6BA9C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Line parametrization: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	</a:t>
                </a: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 err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 </a:t>
                </a:r>
                <a:r>
                  <a:rPr lang="en-US" sz="2400" dirty="0"/>
                  <a:t>is the </a:t>
                </a:r>
                <a:r>
                  <a:rPr lang="en-US" sz="2400" i="1" dirty="0"/>
                  <a:t>unit normal </a:t>
                </a:r>
                <a:r>
                  <a:rPr lang="en-US" sz="2400" dirty="0"/>
                  <a:t>to the line </a:t>
                </a:r>
                <a:br>
                  <a:rPr lang="en-US" sz="2400" dirty="0"/>
                </a:br>
                <a:r>
                  <a:rPr lang="en-US" sz="2400" dirty="0"/>
                  <a:t>(i.e.,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baseline="30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 baseline="30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sz="2400" dirty="0"/>
                  <a:t>)</a:t>
                </a: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/>
                  <a:t> is the distance between the line and </a:t>
                </a:r>
                <a:br>
                  <a:rPr lang="en-US" sz="2400" dirty="0"/>
                </a:br>
                <a:r>
                  <a:rPr lang="en-US" sz="2400" dirty="0"/>
                  <a:t>the origin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Perpendicular distance between point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baseline="-25000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  <a:latin typeface="Times New Roman" pitchFamily="18" charset="0"/>
                  </a:rPr>
                  <a:t> </a:t>
                </a:r>
                <a:r>
                  <a:rPr lang="en-US" dirty="0"/>
                  <a:t>and line</a:t>
                </a:r>
                <a:r>
                  <a:rPr lang="en-US" dirty="0">
                    <a:latin typeface="Times New Roman" pitchFamily="18" charset="0"/>
                  </a:rPr>
                  <a:t> </a:t>
                </a:r>
                <a:br>
                  <a:rPr lang="en-US" dirty="0">
                    <a:latin typeface="Times New Roman" pitchFamily="18" charset="0"/>
                  </a:rPr>
                </a:b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𝑎𝑥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i="1" dirty="0">
                    <a:solidFill>
                      <a:srgbClr val="7030A0"/>
                    </a:solidFill>
                    <a:latin typeface="Cambria Math" panose="02040503050406030204" pitchFamily="18" charset="0"/>
                  </a:rPr>
                  <a:t> </a:t>
                </a:r>
                <a:r>
                  <a:rPr lang="en-US" dirty="0"/>
                  <a:t>(assuming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 baseline="30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baseline="30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):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𝑎𝑥</m:t>
                      </m:r>
                      <m:r>
                        <a:rPr lang="en-US" i="1" baseline="-25000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+ </m:t>
                      </m:r>
                      <m:r>
                        <a:rPr lang="en-US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𝑏𝑦</m:t>
                      </m:r>
                      <m:r>
                        <a:rPr lang="en-US" i="1" baseline="-25000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Objective function: 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 baseline="-25000" dirty="0" err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 + </m:t>
                                  </m:r>
                                  <m:r>
                                    <a:rPr lang="en-US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en-US" i="1" dirty="0" err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i="1" baseline="-25000" dirty="0" err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 − </m:t>
                                  </m:r>
                                  <m:r>
                                    <a:rPr lang="en-US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B6179653-3F88-094F-8651-75C4F6BA9C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3" t="-1449" b="-37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Total least squares</a:t>
            </a:r>
          </a:p>
        </p:txBody>
      </p:sp>
      <p:pic>
        <p:nvPicPr>
          <p:cNvPr id="615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7000" y="936626"/>
            <a:ext cx="2692400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155" name="Rectangle 6"/>
              <p:cNvSpPr>
                <a:spLocks noChangeArrowheads="1"/>
              </p:cNvSpPr>
              <p:nvPr/>
            </p:nvSpPr>
            <p:spPr bwMode="auto">
              <a:xfrm>
                <a:off x="8656572" y="2143985"/>
                <a:ext cx="1138389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baseline="-25000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400" b="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0" dirty="0">
                  <a:solidFill>
                    <a:srgbClr val="7030A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6155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56572" y="2143985"/>
                <a:ext cx="1138389" cy="461665"/>
              </a:xfrm>
              <a:prstGeom prst="rect">
                <a:avLst/>
              </a:prstGeom>
              <a:blipFill>
                <a:blip r:embed="rId5"/>
                <a:stretch>
                  <a:fillRect b="-1621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56" name="Rectangle 7"/>
              <p:cNvSpPr>
                <a:spLocks noChangeArrowheads="1"/>
              </p:cNvSpPr>
              <p:nvPr/>
            </p:nvSpPr>
            <p:spPr bwMode="auto">
              <a:xfrm>
                <a:off x="9794961" y="888249"/>
                <a:ext cx="1901739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b="0" i="1" dirty="0">
                  <a:solidFill>
                    <a:srgbClr val="7030A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6156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94961" y="888249"/>
                <a:ext cx="1901739" cy="461665"/>
              </a:xfrm>
              <a:prstGeom prst="rect">
                <a:avLst/>
              </a:prstGeom>
              <a:blipFill>
                <a:blip r:embed="rId6"/>
                <a:stretch>
                  <a:fillRect b="-810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1496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B6179653-3F88-094F-8651-75C4F6BA9C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2362200"/>
                <a:ext cx="10363200" cy="38100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Solve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first:</a:t>
                </a:r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</a:p>
              <a:p>
                <a:pPr marL="0" indent="0" algn="ctr"/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num>
                      <m:den>
                        <m: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den>
                    </m:f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=−2</m:t>
                    </m:r>
                    <m:nary>
                      <m:naryPr>
                        <m:chr m:val="∑"/>
                        <m:ctrlP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 dirty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i="1" baseline="-25000" dirty="0" err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 dirty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 + </m:t>
                            </m:r>
                            <m:r>
                              <a:rPr lang="en-US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  <m:r>
                              <a:rPr lang="en-US" i="1" dirty="0" err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i="1" baseline="-25000" dirty="0" err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i="1" dirty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 − </m:t>
                            </m:r>
                            <m:r>
                              <a:rPr lang="en-US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</m:d>
                      </m:e>
                    </m:nary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pPr marL="0" indent="0" 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baseline="-25000" dirty="0" err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nary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num>
                      <m:den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  <m:nary>
                      <m:naryPr>
                        <m:chr m:val="∑"/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i="1" baseline="-25000" dirty="0" err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nary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acc>
                      <m:accPr>
                        <m:chr m:val="̅"/>
                        <m:ctrlP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acc>
                      <m:accPr>
                        <m:chr m:val="̅"/>
                        <m:ctrlP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B6179653-3F88-094F-8651-75C4F6BA9C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2362200"/>
                <a:ext cx="10363200" cy="3810000"/>
              </a:xfrm>
              <a:blipFill>
                <a:blip r:embed="rId3"/>
                <a:stretch>
                  <a:fillRect l="-1103" t="-16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Total least squares</a:t>
            </a:r>
          </a:p>
        </p:txBody>
      </p:sp>
      <p:pic>
        <p:nvPicPr>
          <p:cNvPr id="615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7000" y="936626"/>
            <a:ext cx="2692400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155" name="Rectangle 6"/>
              <p:cNvSpPr>
                <a:spLocks noChangeArrowheads="1"/>
              </p:cNvSpPr>
              <p:nvPr/>
            </p:nvSpPr>
            <p:spPr bwMode="auto">
              <a:xfrm>
                <a:off x="8656572" y="2143985"/>
                <a:ext cx="1138389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baseline="-25000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400" b="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0" dirty="0">
                  <a:solidFill>
                    <a:srgbClr val="7030A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6155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56572" y="2143985"/>
                <a:ext cx="1138389" cy="461665"/>
              </a:xfrm>
              <a:prstGeom prst="rect">
                <a:avLst/>
              </a:prstGeom>
              <a:blipFill>
                <a:blip r:embed="rId5"/>
                <a:stretch>
                  <a:fillRect b="-1621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E360634-1BE5-7D4B-A948-560A321059D7}"/>
                  </a:ext>
                </a:extLst>
              </p:cNvPr>
              <p:cNvSpPr/>
              <p:nvPr/>
            </p:nvSpPr>
            <p:spPr>
              <a:xfrm>
                <a:off x="3429000" y="990600"/>
                <a:ext cx="4257576" cy="1268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 baseline="-25000" dirty="0" err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 + </m:t>
                                  </m:r>
                                  <m:r>
                                    <a:rPr lang="en-US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en-US" i="1" dirty="0" err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i="1" baseline="-25000" dirty="0" err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 − </m:t>
                                  </m:r>
                                  <m:r>
                                    <a:rPr lang="en-US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b="0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E360634-1BE5-7D4B-A948-560A321059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990600"/>
                <a:ext cx="4257576" cy="1268552"/>
              </a:xfrm>
              <a:prstGeom prst="rect">
                <a:avLst/>
              </a:prstGeom>
              <a:blipFill>
                <a:blip r:embed="rId6"/>
                <a:stretch>
                  <a:fillRect l="-11607" t="-104950" b="-161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E0B7D2C-00D7-B24D-8C8C-C7CCFB3567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94961" y="888249"/>
                <a:ext cx="1901739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b="0" i="1" dirty="0">
                  <a:solidFill>
                    <a:srgbClr val="7030A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DE0B7D2C-00D7-B24D-8C8C-C7CCFB3567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94961" y="888249"/>
                <a:ext cx="1901739" cy="461665"/>
              </a:xfrm>
              <a:prstGeom prst="rect">
                <a:avLst/>
              </a:prstGeom>
              <a:blipFill>
                <a:blip r:embed="rId7"/>
                <a:stretch>
                  <a:fillRect b="-810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45641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B6179653-3F88-094F-8651-75C4F6BA9C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2362200"/>
                <a:ext cx="10363200" cy="38100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Solve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first:</a:t>
                </a:r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acc>
                      <m:accPr>
                        <m:chr m:val="̅"/>
                        <m:ctrlPr>
                          <a:rPr 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acc>
                      <m:accPr>
                        <m:chr m:val="̅"/>
                        <m:ctrlPr>
                          <a:rPr 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endParaRPr lang="en-US" dirty="0">
                  <a:solidFill>
                    <a:srgbClr val="C0000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Plugging back in:</a:t>
                </a:r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US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)+ </m:t>
                                  </m:r>
                                  <m:r>
                                    <a:rPr lang="en-US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en-US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 dirty="0" err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i="1" baseline="-25000" dirty="0" err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acc>
                                  <m:r>
                                    <a:rPr lang="en-US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US" i="1" dirty="0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</m:acc>
                                      </m:e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US" i="1" dirty="0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⋮</m:t>
                                        </m:r>
                                      </m:e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sub>
                                        </m:s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US" i="1" dirty="0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</m:acc>
                                      </m:e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sub>
                                        </m:s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US" i="1" dirty="0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</m:mr>
                                  </m:m>
                                </m:e>
                              </m:d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e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</m:eqAr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B6179653-3F88-094F-8651-75C4F6BA9C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2362200"/>
                <a:ext cx="10363200" cy="3810000"/>
              </a:xfrm>
              <a:blipFill>
                <a:blip r:embed="rId3"/>
                <a:stretch>
                  <a:fillRect l="-1103" t="-8638" b="-146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Total least squares</a:t>
            </a:r>
          </a:p>
        </p:txBody>
      </p:sp>
      <p:pic>
        <p:nvPicPr>
          <p:cNvPr id="615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7000" y="936626"/>
            <a:ext cx="2692400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155" name="Rectangle 6"/>
              <p:cNvSpPr>
                <a:spLocks noChangeArrowheads="1"/>
              </p:cNvSpPr>
              <p:nvPr/>
            </p:nvSpPr>
            <p:spPr bwMode="auto">
              <a:xfrm>
                <a:off x="8656572" y="2143985"/>
                <a:ext cx="1138389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baseline="-25000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400" b="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0" dirty="0">
                  <a:solidFill>
                    <a:srgbClr val="7030A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6155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56572" y="2143985"/>
                <a:ext cx="1138389" cy="461665"/>
              </a:xfrm>
              <a:prstGeom prst="rect">
                <a:avLst/>
              </a:prstGeom>
              <a:blipFill>
                <a:blip r:embed="rId5"/>
                <a:stretch>
                  <a:fillRect b="-1621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E360634-1BE5-7D4B-A948-560A321059D7}"/>
                  </a:ext>
                </a:extLst>
              </p:cNvPr>
              <p:cNvSpPr/>
              <p:nvPr/>
            </p:nvSpPr>
            <p:spPr>
              <a:xfrm>
                <a:off x="3429000" y="990600"/>
                <a:ext cx="4257576" cy="1268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 baseline="-25000" dirty="0" err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 + </m:t>
                                  </m:r>
                                  <m:r>
                                    <a:rPr lang="en-US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en-US" i="1" dirty="0" err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i="1" baseline="-25000" dirty="0" err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 − </m:t>
                                  </m:r>
                                  <m:r>
                                    <a:rPr lang="en-US" i="1" dirty="0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b="0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E360634-1BE5-7D4B-A948-560A321059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990600"/>
                <a:ext cx="4257576" cy="1268552"/>
              </a:xfrm>
              <a:prstGeom prst="rect">
                <a:avLst/>
              </a:prstGeom>
              <a:blipFill>
                <a:blip r:embed="rId6"/>
                <a:stretch>
                  <a:fillRect l="-11607" t="-104950" b="-161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5CB32260-8B99-7E45-99AD-09B4D9312067}"/>
              </a:ext>
            </a:extLst>
          </p:cNvPr>
          <p:cNvSpPr/>
          <p:nvPr/>
        </p:nvSpPr>
        <p:spPr bwMode="auto">
          <a:xfrm>
            <a:off x="6477000" y="3124200"/>
            <a:ext cx="4267200" cy="15240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BD0492A-79EA-0943-90F4-16FF45CF8F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94961" y="888249"/>
                <a:ext cx="1901739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b="0" i="1" dirty="0">
                  <a:solidFill>
                    <a:srgbClr val="7030A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BD0492A-79EA-0943-90F4-16FF45CF8F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94961" y="888249"/>
                <a:ext cx="1901739" cy="461665"/>
              </a:xfrm>
              <a:prstGeom prst="rect">
                <a:avLst/>
              </a:prstGeom>
              <a:blipFill>
                <a:blip r:embed="rId7"/>
                <a:stretch>
                  <a:fillRect b="-810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31049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B6179653-3F88-094F-8651-75C4F6BA9C3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2362200"/>
                <a:ext cx="10363200" cy="38100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Solve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first:</a:t>
                </a:r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acc>
                      <m:accPr>
                        <m:chr m:val="̅"/>
                        <m:ctrlPr>
                          <a:rPr 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acc>
                    <m:r>
                      <a:rPr lang="en-US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acc>
                      <m:accPr>
                        <m:chr m:val="̅"/>
                        <m:ctrlPr>
                          <a:rPr 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Plugging back in:</a:t>
                </a:r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US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)+ </m:t>
                                  </m:r>
                                  <m:r>
                                    <a:rPr lang="en-US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  <m:r>
                                    <a:rPr lang="en-US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 dirty="0" err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i="1" baseline="-25000" dirty="0" err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acc>
                                  <m:r>
                                    <a:rPr lang="en-US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m>
                                    <m:mPr>
                                      <m:mcs>
                                        <m:mc>
                                          <m:mcPr>
                                            <m:count m:val="2"/>
                                            <m:mcJc m:val="center"/>
                                          </m:mcPr>
                                        </m:mc>
                                      </m:mcs>
                                      <m:ctrlP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mP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US" i="1" dirty="0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</m:acc>
                                      </m:e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sub>
                                        </m:s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US" i="1" dirty="0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</m:mr>
                                    <m:m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⋮</m:t>
                                        </m:r>
                                      </m:e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⋮</m:t>
                                        </m:r>
                                      </m:e>
                                    </m:mr>
                                    <m:mr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sub>
                                        </m:s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US" i="1" dirty="0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𝑥</m:t>
                                            </m:r>
                                          </m:e>
                                        </m:acc>
                                      </m:e>
                                      <m:e>
                                        <m:sSub>
                                          <m:sSubPr>
                                            <m:ctrlP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  <m:sub>
                                            <m:r>
                                              <a:rPr lang="en-US" i="1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𝑛</m:t>
                                            </m:r>
                                          </m:sub>
                                        </m:sSub>
                                        <m:r>
                                          <m:rPr>
                                            <m:brk m:alnAt="7"/>
                                          </m:rPr>
                                          <a:rPr lang="en-US" i="1">
                                            <a:solidFill>
                                              <a:srgbClr val="7030A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−</m:t>
                                        </m:r>
                                        <m:acc>
                                          <m:accPr>
                                            <m:chr m:val="̅"/>
                                            <m:ctrlPr>
                                              <a:rPr lang="en-US" i="1" dirty="0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i="1" dirty="0">
                                                <a:solidFill>
                                                  <a:srgbClr val="7030A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acc>
                                      </m:e>
                                    </m:mr>
                                  </m:m>
                                </m:e>
                              </m:d>
                              <m:d>
                                <m:dPr>
                                  <m:ctrlPr>
                                    <a:rPr lang="en-US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eqArr>
                                    <m:eqArr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</m:eqAr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We want to find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that minimizes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𝑈𝑁</m:t>
                            </m:r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/>
                  <a:t>subject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‖"/>
                            <m:endChr m:val="‖"/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1</m:t>
                    </m:r>
                  </m:oMath>
                </a14:m>
                <a:endParaRPr lang="en-US" dirty="0"/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Solution is given by the eigenvector of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400" i="1" baseline="30000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associated with the smallest eigenvalue</a:t>
                </a:r>
              </a:p>
              <a:p>
                <a:pPr marL="0" indent="0"/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B6179653-3F88-094F-8651-75C4F6BA9C3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2362200"/>
                <a:ext cx="10363200" cy="3810000"/>
              </a:xfrm>
              <a:blipFill>
                <a:blip r:embed="rId3"/>
                <a:stretch>
                  <a:fillRect l="-1103" t="-8638" b="-146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Total least squares</a:t>
            </a:r>
          </a:p>
        </p:txBody>
      </p:sp>
      <p:pic>
        <p:nvPicPr>
          <p:cNvPr id="6154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7000" y="936626"/>
            <a:ext cx="2692400" cy="188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155" name="Rectangle 6"/>
              <p:cNvSpPr>
                <a:spLocks noChangeArrowheads="1"/>
              </p:cNvSpPr>
              <p:nvPr/>
            </p:nvSpPr>
            <p:spPr bwMode="auto">
              <a:xfrm>
                <a:off x="8656572" y="2143985"/>
                <a:ext cx="1138389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sz="24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baseline="-25000" dirty="0" err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400" b="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0" dirty="0">
                  <a:solidFill>
                    <a:srgbClr val="7030A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6155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56572" y="2143985"/>
                <a:ext cx="1138389" cy="461665"/>
              </a:xfrm>
              <a:prstGeom prst="rect">
                <a:avLst/>
              </a:prstGeom>
              <a:blipFill>
                <a:blip r:embed="rId5"/>
                <a:stretch>
                  <a:fillRect b="-16216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E360634-1BE5-7D4B-A948-560A321059D7}"/>
                  </a:ext>
                </a:extLst>
              </p:cNvPr>
              <p:cNvSpPr/>
              <p:nvPr/>
            </p:nvSpPr>
            <p:spPr>
              <a:xfrm>
                <a:off x="3429000" y="990600"/>
                <a:ext cx="4257576" cy="1268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𝑎𝑥</m:t>
                                  </m:r>
                                  <m:r>
                                    <a:rPr lang="en-US" i="1" baseline="-25000" dirty="0" err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 + </m:t>
                                  </m:r>
                                  <m:r>
                                    <a:rPr lang="en-US" i="1" dirty="0" err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𝑏𝑦</m:t>
                                  </m:r>
                                  <m:r>
                                    <a:rPr lang="en-US" i="1" baseline="-25000" dirty="0" err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 − </m:t>
                                  </m:r>
                                  <m:r>
                                    <a:rPr lang="en-US" i="1" dirty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b="0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0E360634-1BE5-7D4B-A948-560A321059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990600"/>
                <a:ext cx="4257576" cy="1268552"/>
              </a:xfrm>
              <a:prstGeom prst="rect">
                <a:avLst/>
              </a:prstGeom>
              <a:blipFill>
                <a:blip r:embed="rId7"/>
                <a:stretch>
                  <a:fillRect l="-11607" t="-104950" b="-1613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48E6F058-1741-D541-A08C-01983CB5579A}"/>
                  </a:ext>
                </a:extLst>
              </p:cNvPr>
              <p:cNvSpPr/>
              <p:nvPr/>
            </p:nvSpPr>
            <p:spPr>
              <a:xfrm>
                <a:off x="8118668" y="4572000"/>
                <a:ext cx="54534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US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48E6F058-1741-D541-A08C-01983CB557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8668" y="4572000"/>
                <a:ext cx="545342" cy="52322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039CA99-E1CC-7C48-872A-68E15000F9ED}"/>
                  </a:ext>
                </a:extLst>
              </p:cNvPr>
              <p:cNvSpPr/>
              <p:nvPr/>
            </p:nvSpPr>
            <p:spPr>
              <a:xfrm>
                <a:off x="9794961" y="4572000"/>
                <a:ext cx="55656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US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039CA99-E1CC-7C48-872A-68E15000F9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961" y="4572000"/>
                <a:ext cx="556563" cy="52322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4BD4BCB-EE07-4D42-B246-AED618E3C4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94961" y="888249"/>
                <a:ext cx="1901739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2400" b="0" i="1" dirty="0">
                  <a:solidFill>
                    <a:srgbClr val="7030A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4BD4BCB-EE07-4D42-B246-AED618E3C4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794961" y="888249"/>
                <a:ext cx="1901739" cy="461665"/>
              </a:xfrm>
              <a:prstGeom prst="rect">
                <a:avLst/>
              </a:prstGeom>
              <a:blipFill>
                <a:blip r:embed="rId10"/>
                <a:stretch>
                  <a:fillRect b="-810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02034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US"/>
              <a:t>Total least squares</a:t>
            </a:r>
          </a:p>
        </p:txBody>
      </p:sp>
      <p:graphicFrame>
        <p:nvGraphicFramePr>
          <p:cNvPr id="8196" name="Object 5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3597276" y="2786064"/>
          <a:ext cx="5241925" cy="369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5231746" imgH="3682540" progId="Photoshop.Image.10">
                  <p:embed/>
                </p:oleObj>
              </mc:Choice>
              <mc:Fallback>
                <p:oleObj name="Image" r:id="rId3" imgW="5231746" imgH="3682540" progId="Photoshop.Image.10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7276" y="2786064"/>
                        <a:ext cx="5241925" cy="3690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1" name="Line 8"/>
          <p:cNvSpPr>
            <a:spLocks noChangeShapeType="1"/>
          </p:cNvSpPr>
          <p:nvPr/>
        </p:nvSpPr>
        <p:spPr bwMode="auto">
          <a:xfrm flipV="1">
            <a:off x="6172200" y="3429000"/>
            <a:ext cx="685800" cy="12192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02" name="Text Box 9"/>
              <p:cNvSpPr txBox="1">
                <a:spLocks noChangeArrowheads="1"/>
              </p:cNvSpPr>
              <p:nvPr/>
            </p:nvSpPr>
            <p:spPr bwMode="auto">
              <a:xfrm>
                <a:off x="6657061" y="3659856"/>
                <a:ext cx="2133601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b="0" dirty="0">
                  <a:solidFill>
                    <a:srgbClr val="C0000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8202" name="Text 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657061" y="3659856"/>
                <a:ext cx="2133601" cy="523220"/>
              </a:xfrm>
              <a:prstGeom prst="rect">
                <a:avLst/>
              </a:prstGeom>
              <a:blipFill>
                <a:blip r:embed="rId6"/>
                <a:stretch>
                  <a:fillRect b="-1951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03" name="Text Box 10"/>
          <p:cNvSpPr txBox="1">
            <a:spLocks noChangeArrowheads="1"/>
          </p:cNvSpPr>
          <p:nvPr/>
        </p:nvSpPr>
        <p:spPr bwMode="auto">
          <a:xfrm>
            <a:off x="6759575" y="2348088"/>
            <a:ext cx="32686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 dirty="0"/>
              <a:t>second moment matrix</a:t>
            </a:r>
          </a:p>
        </p:txBody>
      </p:sp>
      <p:sp>
        <p:nvSpPr>
          <p:cNvPr id="8204" name="Line 11"/>
          <p:cNvSpPr>
            <a:spLocks noChangeShapeType="1"/>
          </p:cNvSpPr>
          <p:nvPr/>
        </p:nvSpPr>
        <p:spPr bwMode="auto">
          <a:xfrm>
            <a:off x="6172200" y="4648200"/>
            <a:ext cx="1371600" cy="304800"/>
          </a:xfrm>
          <a:prstGeom prst="line">
            <a:avLst/>
          </a:prstGeom>
          <a:noFill/>
          <a:ln w="25400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5" name="Oval 12"/>
          <p:cNvSpPr>
            <a:spLocks noChangeArrowheads="1"/>
          </p:cNvSpPr>
          <p:nvPr/>
        </p:nvSpPr>
        <p:spPr bwMode="auto">
          <a:xfrm>
            <a:off x="6096000" y="45720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183226" y="6477001"/>
            <a:ext cx="20072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0" dirty="0"/>
              <a:t>F&amp;P (2</a:t>
            </a:r>
            <a:r>
              <a:rPr lang="en-US" sz="1400" b="0" baseline="30000" dirty="0"/>
              <a:t>nd</a:t>
            </a:r>
            <a:r>
              <a:rPr lang="en-US" sz="1400" b="0" dirty="0"/>
              <a:t> ed.) sec. 22.1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12D16A5-3098-F142-BB1F-612872C99C27}"/>
                  </a:ext>
                </a:extLst>
              </p:cNvPr>
              <p:cNvSpPr/>
              <p:nvPr/>
            </p:nvSpPr>
            <p:spPr>
              <a:xfrm>
                <a:off x="4283077" y="1371775"/>
                <a:ext cx="7223123" cy="9142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p>
                        <m:r>
                          <a:rPr lang="en-US" sz="2400" b="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sz="2400" b="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2400" b="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400" b="0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nary>
                                <m:naryPr>
                                  <m:chr m:val="∑"/>
                                  <m:ctrlP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sz="2400" b="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2400" i="1" dirty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i="1" dirty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</m:acc>
                                      <m:r>
                                        <a:rPr lang="en-US" sz="2400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US" sz="2400" b="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  <m:e>
                              <m:nary>
                                <m:naryPr>
                                  <m:chr m:val="∑"/>
                                  <m:ctrlP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sz="2400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US" sz="2400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sz="2400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b="0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acc>
                                  <m:r>
                                    <a:rPr lang="en-US" sz="2400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nary>
                            </m:e>
                          </m:mr>
                          <m:mr>
                            <m:e>
                              <m:nary>
                                <m:naryPr>
                                  <m:chr m:val="∑"/>
                                  <m:ctrlP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sz="2400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</m:acc>
                                  <m:r>
                                    <a:rPr lang="en-US" sz="2400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acc>
                                    <m:accPr>
                                      <m:chr m:val="̅"/>
                                      <m:ctrlPr>
                                        <a:rPr lang="en-US" sz="2400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2400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acc>
                                  <m:r>
                                    <a:rPr lang="en-US" sz="2400" i="1" dirty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nary>
                            </m:e>
                            <m:e>
                              <m:nary>
                                <m:naryPr>
                                  <m:chr m:val="∑"/>
                                  <m:ctrlP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23"/>
                                    </m:rP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=1</m:t>
                                  </m:r>
                                </m:sub>
                                <m:sup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  <m:e>
                                  <m:sSup>
                                    <m:sSupPr>
                                      <m:ctrlP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sSub>
                                        <m:sSubPr>
                                          <m:ctrlPr>
                                            <a:rPr lang="en-US" sz="24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400" b="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  <m:sub>
                                          <m:r>
                                            <a:rPr lang="en-US" sz="2400" i="1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acc>
                                        <m:accPr>
                                          <m:chr m:val="̅"/>
                                          <m:ctrlPr>
                                            <a:rPr lang="en-US" sz="2400" i="1" dirty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sz="2400" b="0" i="1" dirty="0">
                                              <a:solidFill>
                                                <a:srgbClr val="7030A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𝑦</m:t>
                                          </m:r>
                                        </m:e>
                                      </m:acc>
                                      <m:r>
                                        <a:rPr lang="en-US" sz="2400" i="1" dirty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)</m:t>
                                      </m:r>
                                    </m:e>
                                    <m:sup>
                                      <m: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nary>
                            </m:e>
                          </m:mr>
                        </m:m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912D16A5-3098-F142-BB1F-612872C99C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3077" y="1371775"/>
                <a:ext cx="7223123" cy="914225"/>
              </a:xfrm>
              <a:prstGeom prst="rect">
                <a:avLst/>
              </a:prstGeom>
              <a:blipFill>
                <a:blip r:embed="rId7"/>
                <a:stretch>
                  <a:fillRect t="-63889" b="-97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032BCEB-5217-0641-82A5-79C9995F370B}"/>
                  </a:ext>
                </a:extLst>
              </p:cNvPr>
              <p:cNvSpPr/>
              <p:nvPr/>
            </p:nvSpPr>
            <p:spPr>
              <a:xfrm>
                <a:off x="685800" y="1246941"/>
                <a:ext cx="3152401" cy="11203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sz="2400" b="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4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4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4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b="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</m:mr>
                            <m:mr>
                              <m:e>
                                <m: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  <m:e>
                                <m: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⋮</m:t>
                                </m:r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en-US" sz="2400" b="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4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acc>
                              </m:e>
                              <m:e>
                                <m:sSub>
                                  <m:sSubPr>
                                    <m:ctrlPr>
                                      <a:rPr lang="en-US" sz="240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2400" b="0" i="1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𝑛</m:t>
                                    </m:r>
                                  </m:sub>
                                </m:sSub>
                                <m:r>
                                  <m:rPr>
                                    <m:brk m:alnAt="7"/>
                                  </m:rPr>
                                  <a:rPr lang="en-US" sz="2400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en-US" sz="240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400" b="0" i="1" dirty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2032BCEB-5217-0641-82A5-79C9995F370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246941"/>
                <a:ext cx="3152401" cy="1120371"/>
              </a:xfrm>
              <a:prstGeom prst="rect">
                <a:avLst/>
              </a:prstGeom>
              <a:blipFill>
                <a:blip r:embed="rId8"/>
                <a:stretch>
                  <a:fillRect b="-56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270F7D2-0418-CE43-8B2C-885F8BBBE840}"/>
                  </a:ext>
                </a:extLst>
              </p:cNvPr>
              <p:cNvSpPr/>
              <p:nvPr/>
            </p:nvSpPr>
            <p:spPr>
              <a:xfrm>
                <a:off x="7597775" y="4701936"/>
                <a:ext cx="258545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̅"/>
                          <m:ctrlPr>
                            <a:rPr lang="en-US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en-US" b="1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̅"/>
                          <m:ctrlPr>
                            <a:rPr lang="en-US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i="1" dirty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270F7D2-0418-CE43-8B2C-885F8BBBE84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7775" y="4701936"/>
                <a:ext cx="2585451" cy="523220"/>
              </a:xfrm>
              <a:prstGeom prst="rect">
                <a:avLst/>
              </a:prstGeom>
              <a:blipFill>
                <a:blip r:embed="rId9"/>
                <a:stretch>
                  <a:fillRect r="-488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1" grpId="0" animBg="1"/>
      <p:bldP spid="8202" grpId="0"/>
      <p:bldP spid="8203" grpId="0"/>
      <p:bldP spid="8204" grpId="0" animBg="1"/>
      <p:bldP spid="8205" grpId="0" animBg="1"/>
      <p:bldP spid="7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/>
              <a:t>Least squares as likelihood maximization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52600" y="914400"/>
            <a:ext cx="46482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sz="2400" b="1" dirty="0"/>
              <a:t>Generative model</a:t>
            </a:r>
            <a:r>
              <a:rPr lang="en-US" sz="2400" dirty="0"/>
              <a:t>: line points are sampled independently and corrupted by Gaussian noise in the direction perpendicular to the line</a:t>
            </a:r>
          </a:p>
        </p:txBody>
      </p:sp>
      <p:pic>
        <p:nvPicPr>
          <p:cNvPr id="922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1062038"/>
            <a:ext cx="4038600" cy="28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218" name="Object 5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3048000" y="3055164"/>
          <a:ext cx="2590800" cy="10850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91880" imgH="457200" progId="Equation.3">
                  <p:embed/>
                </p:oleObj>
              </mc:Choice>
              <mc:Fallback>
                <p:oleObj name="Equation" r:id="rId4" imgW="109188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055164"/>
                        <a:ext cx="2590800" cy="10850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2" name="Rectangle 7"/>
          <p:cNvSpPr>
            <a:spLocks noChangeArrowheads="1"/>
          </p:cNvSpPr>
          <p:nvPr/>
        </p:nvSpPr>
        <p:spPr bwMode="auto">
          <a:xfrm>
            <a:off x="9020176" y="2438400"/>
            <a:ext cx="809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>
                <a:latin typeface="Times New Roman" pitchFamily="18" charset="0"/>
              </a:rPr>
              <a:t>(</a:t>
            </a:r>
            <a:r>
              <a:rPr lang="en-US" sz="2400" b="0" i="1">
                <a:latin typeface="Times New Roman" pitchFamily="18" charset="0"/>
              </a:rPr>
              <a:t>x</a:t>
            </a:r>
            <a:r>
              <a:rPr lang="en-US" sz="2400" b="0">
                <a:latin typeface="Times New Roman" pitchFamily="18" charset="0"/>
              </a:rPr>
              <a:t>, </a:t>
            </a:r>
            <a:r>
              <a:rPr lang="en-US" sz="2400" b="0" i="1">
                <a:latin typeface="Times New Roman" pitchFamily="18" charset="0"/>
              </a:rPr>
              <a:t>y</a:t>
            </a:r>
            <a:r>
              <a:rPr lang="en-US" sz="2400" b="0">
                <a:latin typeface="Times New Roman" pitchFamily="18" charset="0"/>
              </a:rPr>
              <a:t>)</a:t>
            </a:r>
          </a:p>
        </p:txBody>
      </p:sp>
      <p:sp>
        <p:nvSpPr>
          <p:cNvPr id="9223" name="Rectangle 8"/>
          <p:cNvSpPr>
            <a:spLocks noChangeArrowheads="1"/>
          </p:cNvSpPr>
          <p:nvPr/>
        </p:nvSpPr>
        <p:spPr bwMode="auto">
          <a:xfrm>
            <a:off x="9267826" y="990600"/>
            <a:ext cx="1323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 i="1">
                <a:latin typeface="Times New Roman" pitchFamily="18" charset="0"/>
              </a:rPr>
              <a:t>ax+by=d</a:t>
            </a:r>
          </a:p>
        </p:txBody>
      </p:sp>
      <p:sp>
        <p:nvSpPr>
          <p:cNvPr id="9224" name="Rectangle 10"/>
          <p:cNvSpPr>
            <a:spLocks noChangeArrowheads="1"/>
          </p:cNvSpPr>
          <p:nvPr/>
        </p:nvSpPr>
        <p:spPr bwMode="auto">
          <a:xfrm>
            <a:off x="8621714" y="1752600"/>
            <a:ext cx="827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>
                <a:latin typeface="Times New Roman" pitchFamily="18" charset="0"/>
              </a:rPr>
              <a:t>(</a:t>
            </a:r>
            <a:r>
              <a:rPr lang="en-US" sz="2400" b="0" i="1">
                <a:latin typeface="Times New Roman" pitchFamily="18" charset="0"/>
              </a:rPr>
              <a:t>u</a:t>
            </a:r>
            <a:r>
              <a:rPr lang="en-US" sz="2400" b="0">
                <a:latin typeface="Times New Roman" pitchFamily="18" charset="0"/>
              </a:rPr>
              <a:t>, </a:t>
            </a:r>
            <a:r>
              <a:rPr lang="en-US" sz="2400" b="0" i="1">
                <a:latin typeface="Times New Roman" pitchFamily="18" charset="0"/>
              </a:rPr>
              <a:t>v</a:t>
            </a:r>
            <a:r>
              <a:rPr lang="en-US" sz="2400" b="0">
                <a:latin typeface="Times New Roman" pitchFamily="18" charset="0"/>
              </a:rPr>
              <a:t>)</a:t>
            </a:r>
          </a:p>
        </p:txBody>
      </p:sp>
      <p:sp>
        <p:nvSpPr>
          <p:cNvPr id="9225" name="Text Box 11"/>
          <p:cNvSpPr txBox="1">
            <a:spLocks noChangeArrowheads="1"/>
          </p:cNvSpPr>
          <p:nvPr/>
        </p:nvSpPr>
        <p:spPr bwMode="auto">
          <a:xfrm>
            <a:off x="8505826" y="2071688"/>
            <a:ext cx="3333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b="0">
                <a:latin typeface="Times New Roman" pitchFamily="18" charset="0"/>
                <a:cs typeface="Times New Roman" pitchFamily="18" charset="0"/>
              </a:rPr>
              <a:t>ε</a:t>
            </a:r>
          </a:p>
        </p:txBody>
      </p:sp>
      <p:sp>
        <p:nvSpPr>
          <p:cNvPr id="9226" name="Text Box 12"/>
          <p:cNvSpPr txBox="1">
            <a:spLocks noChangeArrowheads="1"/>
          </p:cNvSpPr>
          <p:nvPr/>
        </p:nvSpPr>
        <p:spPr bwMode="auto">
          <a:xfrm>
            <a:off x="2895600" y="4784726"/>
            <a:ext cx="10668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0"/>
              <a:t>point on the line</a:t>
            </a:r>
          </a:p>
        </p:txBody>
      </p:sp>
      <p:sp>
        <p:nvSpPr>
          <p:cNvPr id="9227" name="Text Box 13"/>
          <p:cNvSpPr txBox="1">
            <a:spLocks noChangeArrowheads="1"/>
          </p:cNvSpPr>
          <p:nvPr/>
        </p:nvSpPr>
        <p:spPr bwMode="auto">
          <a:xfrm>
            <a:off x="3768726" y="5089525"/>
            <a:ext cx="1808163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0"/>
              <a:t>noise:</a:t>
            </a:r>
            <a:br>
              <a:rPr lang="en-US" sz="2000" b="0"/>
            </a:br>
            <a:r>
              <a:rPr lang="en-US" sz="2000" b="0"/>
              <a:t>sampled from </a:t>
            </a:r>
            <a:br>
              <a:rPr lang="en-US" sz="2000" b="0"/>
            </a:br>
            <a:r>
              <a:rPr lang="en-US" sz="2000" b="0"/>
              <a:t>zero-mean</a:t>
            </a:r>
            <a:br>
              <a:rPr lang="en-US" sz="2000" b="0"/>
            </a:br>
            <a:r>
              <a:rPr lang="en-US" sz="2000" b="0"/>
              <a:t>Gaussian with</a:t>
            </a:r>
            <a:br>
              <a:rPr lang="en-US" sz="2000" b="0"/>
            </a:br>
            <a:r>
              <a:rPr lang="en-US" sz="2000" b="0"/>
              <a:t>std. dev. </a:t>
            </a:r>
            <a:r>
              <a:rPr lang="el-GR" sz="2000" b="0">
                <a:latin typeface="Times New Roman" pitchFamily="18" charset="0"/>
                <a:cs typeface="Times New Roman" pitchFamily="18" charset="0"/>
              </a:rPr>
              <a:t>σ</a:t>
            </a:r>
          </a:p>
        </p:txBody>
      </p:sp>
      <p:sp>
        <p:nvSpPr>
          <p:cNvPr id="9228" name="Text Box 14"/>
          <p:cNvSpPr txBox="1">
            <a:spLocks noChangeArrowheads="1"/>
          </p:cNvSpPr>
          <p:nvPr/>
        </p:nvSpPr>
        <p:spPr bwMode="auto">
          <a:xfrm>
            <a:off x="5408614" y="4876801"/>
            <a:ext cx="1144587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000" b="0"/>
              <a:t>normal</a:t>
            </a:r>
            <a:br>
              <a:rPr lang="en-US" sz="2000" b="0"/>
            </a:br>
            <a:r>
              <a:rPr lang="en-US" sz="2000" b="0"/>
              <a:t>direction</a:t>
            </a:r>
          </a:p>
        </p:txBody>
      </p:sp>
      <p:sp>
        <p:nvSpPr>
          <p:cNvPr id="9229" name="Line 15"/>
          <p:cNvSpPr>
            <a:spLocks noChangeShapeType="1"/>
          </p:cNvSpPr>
          <p:nvPr/>
        </p:nvSpPr>
        <p:spPr bwMode="auto">
          <a:xfrm flipV="1">
            <a:off x="3581400" y="4114800"/>
            <a:ext cx="457200" cy="609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30" name="Line 16"/>
          <p:cNvSpPr>
            <a:spLocks noChangeShapeType="1"/>
          </p:cNvSpPr>
          <p:nvPr/>
        </p:nvSpPr>
        <p:spPr bwMode="auto">
          <a:xfrm flipV="1">
            <a:off x="4648200" y="3810000"/>
            <a:ext cx="228600" cy="1219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31" name="Line 17"/>
          <p:cNvSpPr>
            <a:spLocks noChangeShapeType="1"/>
          </p:cNvSpPr>
          <p:nvPr/>
        </p:nvSpPr>
        <p:spPr bwMode="auto">
          <a:xfrm flipH="1" flipV="1">
            <a:off x="5334000" y="4114800"/>
            <a:ext cx="381000" cy="7620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9232" name="Freeform 19"/>
          <p:cNvSpPr>
            <a:spLocks/>
          </p:cNvSpPr>
          <p:nvPr/>
        </p:nvSpPr>
        <p:spPr bwMode="auto">
          <a:xfrm>
            <a:off x="7721600" y="1122363"/>
            <a:ext cx="1430338" cy="1827212"/>
          </a:xfrm>
          <a:custGeom>
            <a:avLst/>
            <a:gdLst>
              <a:gd name="T0" fmla="*/ 2147483647 w 901"/>
              <a:gd name="T1" fmla="*/ 2147483647 h 1151"/>
              <a:gd name="T2" fmla="*/ 2147483647 w 901"/>
              <a:gd name="T3" fmla="*/ 2147483647 h 1151"/>
              <a:gd name="T4" fmla="*/ 2147483647 w 901"/>
              <a:gd name="T5" fmla="*/ 2147483647 h 1151"/>
              <a:gd name="T6" fmla="*/ 2147483647 w 901"/>
              <a:gd name="T7" fmla="*/ 2147483647 h 1151"/>
              <a:gd name="T8" fmla="*/ 2147483647 w 901"/>
              <a:gd name="T9" fmla="*/ 0 h 1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01"/>
              <a:gd name="T16" fmla="*/ 0 h 1151"/>
              <a:gd name="T17" fmla="*/ 901 w 901"/>
              <a:gd name="T18" fmla="*/ 1151 h 1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01" h="1151">
                <a:moveTo>
                  <a:pt x="901" y="1151"/>
                </a:moveTo>
                <a:cubicBezTo>
                  <a:pt x="787" y="1066"/>
                  <a:pt x="673" y="981"/>
                  <a:pt x="533" y="930"/>
                </a:cubicBezTo>
                <a:cubicBezTo>
                  <a:pt x="392" y="880"/>
                  <a:pt x="116" y="925"/>
                  <a:pt x="58" y="847"/>
                </a:cubicBezTo>
                <a:cubicBezTo>
                  <a:pt x="0" y="769"/>
                  <a:pt x="163" y="605"/>
                  <a:pt x="187" y="464"/>
                </a:cubicBezTo>
                <a:cubicBezTo>
                  <a:pt x="211" y="323"/>
                  <a:pt x="200" y="97"/>
                  <a:pt x="203" y="0"/>
                </a:cubicBezTo>
              </a:path>
            </a:pathLst>
          </a:cu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/>
              <a:t>Least squares as likelihood maximization</a:t>
            </a:r>
          </a:p>
        </p:txBody>
      </p:sp>
      <p:graphicFrame>
        <p:nvGraphicFramePr>
          <p:cNvPr id="10243" name="Object 18"/>
          <p:cNvGraphicFramePr>
            <a:graphicFrameLocks noChangeAspect="1"/>
          </p:cNvGraphicFramePr>
          <p:nvPr/>
        </p:nvGraphicFramePr>
        <p:xfrm>
          <a:off x="1579564" y="4862514"/>
          <a:ext cx="9013825" cy="928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4686120" imgH="482400" progId="Equation.3">
                  <p:embed/>
                </p:oleObj>
              </mc:Choice>
              <mc:Fallback>
                <p:oleObj name="Equation" r:id="rId3" imgW="4686120" imgH="4824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9564" y="4862514"/>
                        <a:ext cx="9013825" cy="9286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52" name="Text Box 19"/>
          <p:cNvSpPr txBox="1">
            <a:spLocks noChangeArrowheads="1"/>
          </p:cNvSpPr>
          <p:nvPr/>
        </p:nvSpPr>
        <p:spPr bwMode="auto">
          <a:xfrm>
            <a:off x="2041525" y="4383088"/>
            <a:ext cx="70167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 i="1"/>
              <a:t>Likelihood</a:t>
            </a:r>
            <a:r>
              <a:rPr lang="en-US" sz="2400" b="0"/>
              <a:t> of points given line parameters (</a:t>
            </a:r>
            <a:r>
              <a:rPr lang="en-US" sz="2400" b="0" i="1"/>
              <a:t>a</a:t>
            </a:r>
            <a:r>
              <a:rPr lang="en-US" sz="2400" b="0"/>
              <a:t>, </a:t>
            </a:r>
            <a:r>
              <a:rPr lang="en-US" sz="2400" b="0" i="1"/>
              <a:t>b</a:t>
            </a:r>
            <a:r>
              <a:rPr lang="en-US" sz="2400" b="0"/>
              <a:t>, </a:t>
            </a:r>
            <a:r>
              <a:rPr lang="en-US" sz="2400" b="0" i="1"/>
              <a:t>d</a:t>
            </a:r>
            <a:r>
              <a:rPr lang="en-US" sz="2400" b="0"/>
              <a:t>):</a:t>
            </a:r>
          </a:p>
        </p:txBody>
      </p:sp>
      <p:grpSp>
        <p:nvGrpSpPr>
          <p:cNvPr id="10253" name="Group 22"/>
          <p:cNvGrpSpPr>
            <a:grpSpLocks/>
          </p:cNvGrpSpPr>
          <p:nvPr/>
        </p:nvGrpSpPr>
        <p:grpSpPr bwMode="auto">
          <a:xfrm>
            <a:off x="1752600" y="5822950"/>
            <a:ext cx="8763000" cy="882650"/>
            <a:chOff x="144" y="3668"/>
            <a:chExt cx="5520" cy="556"/>
          </a:xfrm>
        </p:grpSpPr>
        <p:graphicFrame>
          <p:nvGraphicFramePr>
            <p:cNvPr id="10244" name="Object 17"/>
            <p:cNvGraphicFramePr>
              <a:graphicFrameLocks noChangeAspect="1"/>
            </p:cNvGraphicFramePr>
            <p:nvPr/>
          </p:nvGraphicFramePr>
          <p:xfrm>
            <a:off x="1507" y="3668"/>
            <a:ext cx="4157" cy="5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3225600" imgH="431640" progId="Equation.3">
                    <p:embed/>
                  </p:oleObj>
                </mc:Choice>
                <mc:Fallback>
                  <p:oleObj name="Equation" r:id="rId5" imgW="3225600" imgH="431640" progId="Equation.3">
                    <p:embed/>
                    <p:pic>
                      <p:nvPicPr>
                        <p:cNvPr id="0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7" y="3668"/>
                          <a:ext cx="4157" cy="55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255" name="Text Box 20"/>
            <p:cNvSpPr txBox="1">
              <a:spLocks noChangeArrowheads="1"/>
            </p:cNvSpPr>
            <p:nvPr/>
          </p:nvSpPr>
          <p:spPr bwMode="auto">
            <a:xfrm>
              <a:off x="144" y="3792"/>
              <a:ext cx="1357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 b="0"/>
                <a:t>Log-likelihood:</a:t>
              </a:r>
            </a:p>
          </p:txBody>
        </p:sp>
      </p:grp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24600" y="1062038"/>
            <a:ext cx="4038600" cy="282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9020176" y="2438400"/>
            <a:ext cx="809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>
                <a:latin typeface="Times New Roman" pitchFamily="18" charset="0"/>
              </a:rPr>
              <a:t>(</a:t>
            </a:r>
            <a:r>
              <a:rPr lang="en-US" sz="2400" b="0" i="1">
                <a:latin typeface="Times New Roman" pitchFamily="18" charset="0"/>
              </a:rPr>
              <a:t>x</a:t>
            </a:r>
            <a:r>
              <a:rPr lang="en-US" sz="2400" b="0">
                <a:latin typeface="Times New Roman" pitchFamily="18" charset="0"/>
              </a:rPr>
              <a:t>, </a:t>
            </a:r>
            <a:r>
              <a:rPr lang="en-US" sz="2400" b="0" i="1">
                <a:latin typeface="Times New Roman" pitchFamily="18" charset="0"/>
              </a:rPr>
              <a:t>y</a:t>
            </a:r>
            <a:r>
              <a:rPr lang="en-US" sz="2400" b="0">
                <a:latin typeface="Times New Roman" pitchFamily="18" charset="0"/>
              </a:rPr>
              <a:t>)</a:t>
            </a: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9267826" y="990600"/>
            <a:ext cx="1323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 i="1">
                <a:latin typeface="Times New Roman" pitchFamily="18" charset="0"/>
              </a:rPr>
              <a:t>ax+by=d</a:t>
            </a:r>
          </a:p>
        </p:txBody>
      </p:sp>
      <p:sp>
        <p:nvSpPr>
          <p:cNvPr id="22" name="Rectangle 10"/>
          <p:cNvSpPr>
            <a:spLocks noChangeArrowheads="1"/>
          </p:cNvSpPr>
          <p:nvPr/>
        </p:nvSpPr>
        <p:spPr bwMode="auto">
          <a:xfrm>
            <a:off x="8621714" y="1752600"/>
            <a:ext cx="8270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>
                <a:latin typeface="Times New Roman" pitchFamily="18" charset="0"/>
              </a:rPr>
              <a:t>(</a:t>
            </a:r>
            <a:r>
              <a:rPr lang="en-US" sz="2400" b="0" i="1">
                <a:latin typeface="Times New Roman" pitchFamily="18" charset="0"/>
              </a:rPr>
              <a:t>u</a:t>
            </a:r>
            <a:r>
              <a:rPr lang="en-US" sz="2400" b="0">
                <a:latin typeface="Times New Roman" pitchFamily="18" charset="0"/>
              </a:rPr>
              <a:t>, </a:t>
            </a:r>
            <a:r>
              <a:rPr lang="en-US" sz="2400" b="0" i="1">
                <a:latin typeface="Times New Roman" pitchFamily="18" charset="0"/>
              </a:rPr>
              <a:t>v</a:t>
            </a:r>
            <a:r>
              <a:rPr lang="en-US" sz="2400" b="0">
                <a:latin typeface="Times New Roman" pitchFamily="18" charset="0"/>
              </a:rPr>
              <a:t>)</a:t>
            </a:r>
          </a:p>
        </p:txBody>
      </p:sp>
      <p:sp>
        <p:nvSpPr>
          <p:cNvPr id="23" name="Text Box 11"/>
          <p:cNvSpPr txBox="1">
            <a:spLocks noChangeArrowheads="1"/>
          </p:cNvSpPr>
          <p:nvPr/>
        </p:nvSpPr>
        <p:spPr bwMode="auto">
          <a:xfrm>
            <a:off x="8505826" y="2071688"/>
            <a:ext cx="3333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b="0">
                <a:latin typeface="Times New Roman" pitchFamily="18" charset="0"/>
                <a:cs typeface="Times New Roman" pitchFamily="18" charset="0"/>
              </a:rPr>
              <a:t>ε</a:t>
            </a:r>
          </a:p>
        </p:txBody>
      </p:sp>
      <p:sp>
        <p:nvSpPr>
          <p:cNvPr id="24" name="Freeform 19"/>
          <p:cNvSpPr>
            <a:spLocks/>
          </p:cNvSpPr>
          <p:nvPr/>
        </p:nvSpPr>
        <p:spPr bwMode="auto">
          <a:xfrm>
            <a:off x="7721600" y="1122363"/>
            <a:ext cx="1430338" cy="1827212"/>
          </a:xfrm>
          <a:custGeom>
            <a:avLst/>
            <a:gdLst>
              <a:gd name="T0" fmla="*/ 2147483647 w 901"/>
              <a:gd name="T1" fmla="*/ 2147483647 h 1151"/>
              <a:gd name="T2" fmla="*/ 2147483647 w 901"/>
              <a:gd name="T3" fmla="*/ 2147483647 h 1151"/>
              <a:gd name="T4" fmla="*/ 2147483647 w 901"/>
              <a:gd name="T5" fmla="*/ 2147483647 h 1151"/>
              <a:gd name="T6" fmla="*/ 2147483647 w 901"/>
              <a:gd name="T7" fmla="*/ 2147483647 h 1151"/>
              <a:gd name="T8" fmla="*/ 2147483647 w 901"/>
              <a:gd name="T9" fmla="*/ 0 h 115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901"/>
              <a:gd name="T16" fmla="*/ 0 h 1151"/>
              <a:gd name="T17" fmla="*/ 901 w 901"/>
              <a:gd name="T18" fmla="*/ 1151 h 115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901" h="1151">
                <a:moveTo>
                  <a:pt x="901" y="1151"/>
                </a:moveTo>
                <a:cubicBezTo>
                  <a:pt x="787" y="1066"/>
                  <a:pt x="673" y="981"/>
                  <a:pt x="533" y="930"/>
                </a:cubicBezTo>
                <a:cubicBezTo>
                  <a:pt x="392" y="880"/>
                  <a:pt x="116" y="925"/>
                  <a:pt x="58" y="847"/>
                </a:cubicBezTo>
                <a:cubicBezTo>
                  <a:pt x="0" y="769"/>
                  <a:pt x="163" y="605"/>
                  <a:pt x="187" y="464"/>
                </a:cubicBezTo>
                <a:cubicBezTo>
                  <a:pt x="211" y="323"/>
                  <a:pt x="200" y="97"/>
                  <a:pt x="203" y="0"/>
                </a:cubicBezTo>
              </a:path>
            </a:pathLst>
          </a:custGeom>
          <a:noFill/>
          <a:ln w="508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" name="Rectangle 3"/>
          <p:cNvSpPr txBox="1">
            <a:spLocks noChangeArrowheads="1"/>
          </p:cNvSpPr>
          <p:nvPr/>
        </p:nvSpPr>
        <p:spPr bwMode="auto">
          <a:xfrm>
            <a:off x="1752600" y="914400"/>
            <a:ext cx="4648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sz="2400" kern="0">
                <a:latin typeface="+mn-lt"/>
                <a:cs typeface="+mn-cs"/>
              </a:rPr>
              <a:t>Generative model</a:t>
            </a:r>
            <a:r>
              <a:rPr lang="en-US" sz="2400" b="0" kern="0">
                <a:latin typeface="+mn-lt"/>
                <a:cs typeface="+mn-cs"/>
              </a:rPr>
              <a:t>: line points are sampled independently and corrupted by Gaussian noise in the direction perpendicular to the line</a:t>
            </a:r>
            <a:endParaRPr lang="en-US" sz="2400" b="0" kern="0" dirty="0">
              <a:latin typeface="+mn-lt"/>
              <a:cs typeface="+mn-cs"/>
            </a:endParaRPr>
          </a:p>
        </p:txBody>
      </p:sp>
      <p:graphicFrame>
        <p:nvGraphicFramePr>
          <p:cNvPr id="2" name="Object 5"/>
          <p:cNvGraphicFramePr>
            <a:graphicFrameLocks noChangeAspect="1"/>
          </p:cNvGraphicFramePr>
          <p:nvPr/>
        </p:nvGraphicFramePr>
        <p:xfrm>
          <a:off x="3048000" y="3055938"/>
          <a:ext cx="2590800" cy="1084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091880" imgH="457200" progId="Equation.3">
                  <p:embed/>
                </p:oleObj>
              </mc:Choice>
              <mc:Fallback>
                <p:oleObj name="Equation" r:id="rId8" imgW="1091880" imgH="4572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055938"/>
                        <a:ext cx="2590800" cy="1084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Least squares: Robustness to noise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Least squares fit to the red points: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8164" y="1435100"/>
            <a:ext cx="6034087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Least squares: Robustness to noise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Least squares fit with an outlier: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8164" y="1435100"/>
            <a:ext cx="6034087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11429" name="Text Box 5"/>
          <p:cNvSpPr txBox="1">
            <a:spLocks noChangeArrowheads="1"/>
          </p:cNvSpPr>
          <p:nvPr/>
        </p:nvSpPr>
        <p:spPr bwMode="auto">
          <a:xfrm>
            <a:off x="2895601" y="6288088"/>
            <a:ext cx="6799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b="0"/>
              <a:t>Problem: squared error heavily penalizes outliers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142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Robust fitting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2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dirty="0"/>
                  <a:t>General approach: find model parameters</a:t>
                </a:r>
                <a:r>
                  <a:rPr lang="el-GR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𝜃</m:t>
                    </m:r>
                  </m:oMath>
                </a14:m>
                <a:r>
                  <a:rPr lang="en-US" dirty="0"/>
                  <a:t> that minimize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br>
                  <a:rPr lang="en-US" dirty="0"/>
                </a:br>
                <a:r>
                  <a:rPr lang="en-US" dirty="0"/>
                  <a:t>	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is a </a:t>
                </a:r>
                <a:r>
                  <a:rPr lang="en-US" i="1" dirty="0">
                    <a:cs typeface="Times New Roman" pitchFamily="18" charset="0"/>
                  </a:rPr>
                  <a:t>robust loss function</a:t>
                </a:r>
                <a:r>
                  <a:rPr lang="en-US" i="1" dirty="0"/>
                  <a:t>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baseline="-2500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l-GR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cs typeface="Times New Roman" pitchFamily="18" charset="0"/>
                  </a:rPr>
                  <a:t>is the</a:t>
                </a:r>
                <a:br>
                  <a:rPr lang="en-US" dirty="0">
                    <a:cs typeface="Times New Roman" pitchFamily="18" charset="0"/>
                  </a:rPr>
                </a:b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	</a:t>
                </a:r>
                <a:r>
                  <a:rPr lang="en-US" i="1" dirty="0">
                    <a:cs typeface="Times New Roman" pitchFamily="18" charset="0"/>
                  </a:rPr>
                  <a:t>residual</a:t>
                </a:r>
                <a:r>
                  <a:rPr lang="en-US" dirty="0">
                    <a:cs typeface="Times New Roman" pitchFamily="18" charset="0"/>
                  </a:rPr>
                  <a:t>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cs typeface="Times New Roman" pitchFamily="18" charset="0"/>
                  </a:rPr>
                  <a:t> </a:t>
                </a:r>
                <a:r>
                  <a:rPr lang="en-US" dirty="0" err="1">
                    <a:cs typeface="Times New Roman" pitchFamily="18" charset="0"/>
                  </a:rPr>
                  <a:t>w.r.t</a:t>
                </a:r>
                <a:r>
                  <a:rPr lang="en-US" dirty="0">
                    <a:cs typeface="Times New Roman" pitchFamily="18" charset="0"/>
                  </a:rPr>
                  <a:t>. model parameters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𝜃</m:t>
                    </m:r>
                  </m:oMath>
                </a14:m>
                <a:br>
                  <a:rPr lang="en-US" dirty="0">
                    <a:latin typeface="Times New Roman" pitchFamily="18" charset="0"/>
                    <a:cs typeface="Times New Roman" pitchFamily="18" charset="0"/>
                  </a:rPr>
                </a:br>
                <a:endParaRPr lang="en-US" dirty="0">
                  <a:latin typeface="Times New Roman" pitchFamily="18" charset="0"/>
                  <a:cs typeface="Times New Roman" pitchFamily="18" charset="0"/>
                </a:endParaRPr>
              </a:p>
              <a:p>
                <a:pPr>
                  <a:buFontTx/>
                  <a:buChar char="•"/>
                </a:pPr>
                <a:r>
                  <a:rPr lang="en-US" dirty="0"/>
                  <a:t>This is generally a nonlinear optimization problem that must be solved iteratively, starting with an initial solution</a:t>
                </a:r>
                <a:endParaRPr lang="en-US" sz="2400" dirty="0">
                  <a:latin typeface="Times New Roman" pitchFamily="18" charset="0"/>
                  <a:cs typeface="Times New Roman" pitchFamily="18" charset="0"/>
                </a:endParaRPr>
              </a:p>
              <a:p>
                <a:pPr marL="0" indent="0"/>
                <a:endParaRPr lang="en-US" dirty="0"/>
              </a:p>
            </p:txBody>
          </p:sp>
        </mc:Choice>
        <mc:Fallback xmlns="">
          <p:sp>
            <p:nvSpPr>
              <p:cNvPr id="12292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2" t="-20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77A65C-2AD7-60EB-325D-F4099AAA1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>
            <a:extLst>
              <a:ext uri="{FF2B5EF4-FFF2-40B4-BE49-F238E27FC236}">
                <a16:creationId xmlns:a16="http://schemas.microsoft.com/office/drawing/2014/main" id="{2155AD6B-4371-657A-0A07-EB49E2C263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Robust fitting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292" name="Rectangle 3">
                <a:extLst>
                  <a:ext uri="{FF2B5EF4-FFF2-40B4-BE49-F238E27FC236}">
                    <a16:creationId xmlns:a16="http://schemas.microsoft.com/office/drawing/2014/main" id="{E51F657A-7A74-F0DC-220B-0D614DD74A10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dirty="0"/>
                  <a:t>General approach: find model parameters</a:t>
                </a:r>
                <a:r>
                  <a:rPr lang="el-GR" i="1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𝜃</m:t>
                    </m:r>
                  </m:oMath>
                </a14:m>
                <a:r>
                  <a:rPr lang="en-US" dirty="0"/>
                  <a:t> that minimize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/>
                        <m:e>
                          <m: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br>
                  <a:rPr lang="en-US" dirty="0"/>
                </a:br>
                <a:r>
                  <a:rPr lang="en-US" dirty="0"/>
                  <a:t>	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dirty="0"/>
                  <a:t> is a </a:t>
                </a:r>
                <a:r>
                  <a:rPr lang="en-US" i="1" dirty="0">
                    <a:cs typeface="Times New Roman" pitchFamily="18" charset="0"/>
                  </a:rPr>
                  <a:t>robust loss function</a:t>
                </a:r>
                <a:r>
                  <a:rPr lang="en-US" i="1" dirty="0"/>
                  <a:t> </a:t>
                </a:r>
                <a:r>
                  <a:rPr lang="en-US" dirty="0"/>
                  <a:t>and 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d>
                      <m:dPr>
                        <m:ctrlP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baseline="-25000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l-GR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dirty="0">
                    <a:cs typeface="Times New Roman" pitchFamily="18" charset="0"/>
                  </a:rPr>
                  <a:t>is the</a:t>
                </a:r>
                <a:br>
                  <a:rPr lang="en-US" dirty="0">
                    <a:cs typeface="Times New Roman" pitchFamily="18" charset="0"/>
                  </a:rPr>
                </a:b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	</a:t>
                </a:r>
                <a:r>
                  <a:rPr lang="en-US" i="1" dirty="0">
                    <a:cs typeface="Times New Roman" pitchFamily="18" charset="0"/>
                  </a:rPr>
                  <a:t>residual</a:t>
                </a:r>
                <a:r>
                  <a:rPr lang="en-US" dirty="0">
                    <a:cs typeface="Times New Roman" pitchFamily="18" charset="0"/>
                  </a:rPr>
                  <a:t>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 dirty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>
                    <a:cs typeface="Times New Roman" pitchFamily="18" charset="0"/>
                  </a:rPr>
                  <a:t> </a:t>
                </a:r>
                <a:r>
                  <a:rPr lang="en-US" dirty="0" err="1">
                    <a:cs typeface="Times New Roman" pitchFamily="18" charset="0"/>
                  </a:rPr>
                  <a:t>w.r.t</a:t>
                </a:r>
                <a:r>
                  <a:rPr lang="en-US" dirty="0">
                    <a:cs typeface="Times New Roman" pitchFamily="18" charset="0"/>
                  </a:rPr>
                  <a:t>. model parameters</a:t>
                </a:r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l-GR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𝜃</m:t>
                    </m:r>
                  </m:oMath>
                </a14:m>
                <a:br>
                  <a:rPr lang="en-US" dirty="0">
                    <a:latin typeface="Times New Roman" pitchFamily="18" charset="0"/>
                    <a:cs typeface="Times New Roman" pitchFamily="18" charset="0"/>
                  </a:rPr>
                </a:br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For example: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400" dirty="0">
                    <a:cs typeface="Times New Roman" pitchFamily="18" charset="0"/>
                  </a:rPr>
                  <a:t>,</a:t>
                </a:r>
                <a:br>
                  <a:rPr lang="en-US" sz="2400" dirty="0">
                    <a:cs typeface="Times New Roman" pitchFamily="18" charset="0"/>
                  </a:rPr>
                </a:br>
                <a:r>
                  <a:rPr lang="en-US" sz="2400" dirty="0">
                    <a:cs typeface="Times New Roman" pitchFamily="18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2400" dirty="0">
                    <a:cs typeface="Times New Roman" pitchFamily="18" charset="0"/>
                  </a:rPr>
                  <a:t> is a </a:t>
                </a:r>
                <a:r>
                  <a:rPr lang="en-US" sz="2400" i="1" dirty="0">
                    <a:cs typeface="Times New Roman" pitchFamily="18" charset="0"/>
                  </a:rPr>
                  <a:t>scale constant</a:t>
                </a:r>
              </a:p>
            </p:txBody>
          </p:sp>
        </mc:Choice>
        <mc:Fallback xmlns="">
          <p:sp>
            <p:nvSpPr>
              <p:cNvPr id="12292" name="Rectangle 3">
                <a:extLst>
                  <a:ext uri="{FF2B5EF4-FFF2-40B4-BE49-F238E27FC236}">
                    <a16:creationId xmlns:a16="http://schemas.microsoft.com/office/drawing/2014/main" id="{E51F657A-7A74-F0DC-220B-0D614DD74A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2" t="-20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293" name="Picture 6">
            <a:extLst>
              <a:ext uri="{FF2B5EF4-FFF2-40B4-BE49-F238E27FC236}">
                <a16:creationId xmlns:a16="http://schemas.microsoft.com/office/drawing/2014/main" id="{E9C52587-F0E7-AF43-91D4-2645C7BBF2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0800" y="3468756"/>
            <a:ext cx="4572000" cy="3313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609194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8164" y="1022350"/>
            <a:ext cx="6034087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Choosing the scale: Just right</a:t>
            </a:r>
          </a:p>
        </p:txBody>
      </p:sp>
      <p:sp>
        <p:nvSpPr>
          <p:cNvPr id="27652" name="Text Box 5"/>
          <p:cNvSpPr txBox="1">
            <a:spLocks noChangeArrowheads="1"/>
          </p:cNvSpPr>
          <p:nvPr/>
        </p:nvSpPr>
        <p:spPr bwMode="auto">
          <a:xfrm>
            <a:off x="3238501" y="6034089"/>
            <a:ext cx="59340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The effect of the outlier is minimized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7"/>
          <p:cNvSpPr txBox="1">
            <a:spLocks noChangeArrowheads="1"/>
          </p:cNvSpPr>
          <p:nvPr/>
        </p:nvSpPr>
        <p:spPr bwMode="auto">
          <a:xfrm>
            <a:off x="2590801" y="5867400"/>
            <a:ext cx="71532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0"/>
              <a:t>The error value is almost the same for every</a:t>
            </a:r>
            <a:br>
              <a:rPr lang="en-US" b="0"/>
            </a:br>
            <a:r>
              <a:rPr lang="en-US" b="0"/>
              <a:t>point and the fit is very poor</a:t>
            </a:r>
          </a:p>
        </p:txBody>
      </p:sp>
      <p:pic>
        <p:nvPicPr>
          <p:cNvPr id="2867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8164" y="1022350"/>
            <a:ext cx="6034087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Choosing the scale: Too small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8164" y="1022350"/>
            <a:ext cx="6034087" cy="481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Choosing the scale: Too large</a:t>
            </a:r>
          </a:p>
        </p:txBody>
      </p:sp>
      <p:sp>
        <p:nvSpPr>
          <p:cNvPr id="29700" name="Text Box 7"/>
          <p:cNvSpPr txBox="1">
            <a:spLocks noChangeArrowheads="1"/>
          </p:cNvSpPr>
          <p:nvPr/>
        </p:nvSpPr>
        <p:spPr bwMode="auto">
          <a:xfrm>
            <a:off x="2881314" y="6034088"/>
            <a:ext cx="67960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Behaves much the same as least squares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6DD55-81FD-073A-9AB6-EBCB5A45E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robust loss function: Huber loss</a:t>
            </a:r>
          </a:p>
        </p:txBody>
      </p:sp>
      <p:pic>
        <p:nvPicPr>
          <p:cNvPr id="1026" name="Picture 2" descr="undefined">
            <a:extLst>
              <a:ext uri="{FF2B5EF4-FFF2-40B4-BE49-F238E27FC236}">
                <a16:creationId xmlns:a16="http://schemas.microsoft.com/office/drawing/2014/main" id="{EDB83225-290B-2BC6-9D9F-A482114B4D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599" y="1028700"/>
            <a:ext cx="5105400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math equation with numbers and equal sign&#10;&#10;Description automatically generated with medium confidence">
            <a:extLst>
              <a:ext uri="{FF2B5EF4-FFF2-40B4-BE49-F238E27FC236}">
                <a16:creationId xmlns:a16="http://schemas.microsoft.com/office/drawing/2014/main" id="{EDEA3160-90FF-4EBC-5FA3-59B1EB4AAD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1" y="4972050"/>
            <a:ext cx="4495799" cy="731244"/>
          </a:xfrm>
          <a:prstGeom prst="rect">
            <a:avLst/>
          </a:prstGeom>
        </p:spPr>
      </p:pic>
      <p:pic>
        <p:nvPicPr>
          <p:cNvPr id="8" name="Picture 7" descr="A mathematical equation with numbers and symbols&#10;&#10;Description automatically generated">
            <a:extLst>
              <a:ext uri="{FF2B5EF4-FFF2-40B4-BE49-F238E27FC236}">
                <a16:creationId xmlns:a16="http://schemas.microsoft.com/office/drawing/2014/main" id="{73F88E74-B925-D5E2-426F-21041FFDD1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1" y="2514600"/>
            <a:ext cx="5822950" cy="130237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CC806A1-95A0-ECEA-41A3-20D4BCB46A95}"/>
              </a:ext>
            </a:extLst>
          </p:cNvPr>
          <p:cNvSpPr txBox="1"/>
          <p:nvPr/>
        </p:nvSpPr>
        <p:spPr>
          <a:xfrm>
            <a:off x="2362200" y="6273284"/>
            <a:ext cx="76188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hlinkClick r:id="rId5"/>
              </a:rPr>
              <a:t>https://</a:t>
            </a:r>
            <a:r>
              <a:rPr lang="en-US" sz="2400" b="0" dirty="0" err="1">
                <a:hlinkClick r:id="rId5"/>
              </a:rPr>
              <a:t>en.wikipedia.org</a:t>
            </a:r>
            <a:r>
              <a:rPr lang="en-US" sz="2400" b="0" dirty="0">
                <a:hlinkClick r:id="rId5"/>
              </a:rPr>
              <a:t>/wiki/</a:t>
            </a:r>
            <a:r>
              <a:rPr lang="en-US" sz="2400" b="0" dirty="0" err="1">
                <a:hlinkClick r:id="rId5"/>
              </a:rPr>
              <a:t>Huber_loss</a:t>
            </a: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3163513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</a:t>
            </a:r>
            <a:r>
              <a:rPr lang="en-US"/>
              <a:t>: Overview</a:t>
            </a:r>
            <a:endParaRPr lang="en-US" dirty="0"/>
          </a:p>
        </p:txBody>
      </p:sp>
      <p:sp>
        <p:nvSpPr>
          <p:cNvPr id="1751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Least squares line fitting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Robust fitting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dirty="0"/>
              <a:t>RANSAC</a:t>
            </a:r>
          </a:p>
        </p:txBody>
      </p:sp>
    </p:spTree>
    <p:extLst>
      <p:ext uri="{BB962C8B-B14F-4D97-AF65-F5344CB8AC3E}">
        <p14:creationId xmlns:p14="http://schemas.microsoft.com/office/powerpoint/2010/main" val="110225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4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Voting schemes</a:t>
            </a:r>
          </a:p>
        </p:txBody>
      </p:sp>
      <p:sp>
        <p:nvSpPr>
          <p:cNvPr id="1570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dirty="0"/>
              <a:t>Robust fitting can deal with a few outliers – what if we have very many?</a:t>
            </a:r>
          </a:p>
          <a:p>
            <a:pPr>
              <a:buFontTx/>
              <a:buChar char="•"/>
            </a:pPr>
            <a:r>
              <a:rPr lang="en-US" dirty="0"/>
              <a:t>Basic idea: let each point </a:t>
            </a:r>
            <a:r>
              <a:rPr lang="en-US" i="1" dirty="0"/>
              <a:t>vote</a:t>
            </a:r>
            <a:r>
              <a:rPr lang="en-US" dirty="0"/>
              <a:t> for all the models that are </a:t>
            </a:r>
            <a:br>
              <a:rPr lang="en-US" dirty="0"/>
            </a:br>
            <a:r>
              <a:rPr lang="en-US" dirty="0"/>
              <a:t>compatible with it</a:t>
            </a:r>
          </a:p>
          <a:p>
            <a:pPr lvl="1"/>
            <a:r>
              <a:rPr lang="en-US" sz="2400" dirty="0"/>
              <a:t>Hopefully the outliers will not vote consistently for any single model</a:t>
            </a:r>
          </a:p>
          <a:p>
            <a:pPr lvl="1"/>
            <a:r>
              <a:rPr lang="en-US" sz="2400" dirty="0"/>
              <a:t>The model that receives the most votes is the best fit to the image</a:t>
            </a:r>
          </a:p>
          <a:p>
            <a:pPr marL="0" indent="0">
              <a:lnSpc>
                <a:spcPct val="90000"/>
              </a:lnSpc>
            </a:pPr>
            <a:endParaRPr lang="en-US" dirty="0"/>
          </a:p>
        </p:txBody>
      </p:sp>
      <p:pic>
        <p:nvPicPr>
          <p:cNvPr id="5" name="Picture 9" descr="1">
            <a:extLst>
              <a:ext uri="{FF2B5EF4-FFF2-40B4-BE49-F238E27FC236}">
                <a16:creationId xmlns:a16="http://schemas.microsoft.com/office/drawing/2014/main" id="{F2615C9B-0C8D-5D46-ADDC-D316554D42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3733800"/>
            <a:ext cx="4038600" cy="302544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0819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RANSAC</a:t>
            </a:r>
          </a:p>
        </p:txBody>
      </p:sp>
      <p:sp>
        <p:nvSpPr>
          <p:cNvPr id="15708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Random sample consensus: very general framework for model fitting in the presence of outliers</a:t>
            </a:r>
          </a:p>
          <a:p>
            <a:pPr>
              <a:buFontTx/>
              <a:buChar char="•"/>
            </a:pPr>
            <a:r>
              <a:rPr lang="en-US" dirty="0"/>
              <a:t>Outline:</a:t>
            </a:r>
          </a:p>
          <a:p>
            <a:pPr lvl="1"/>
            <a:r>
              <a:rPr lang="en-US" sz="2400" dirty="0"/>
              <a:t>Randomly choose a small initial subset of points</a:t>
            </a:r>
          </a:p>
          <a:p>
            <a:pPr lvl="1"/>
            <a:r>
              <a:rPr lang="en-US" sz="2400" dirty="0"/>
              <a:t>Fit a model to that subset</a:t>
            </a:r>
          </a:p>
          <a:p>
            <a:pPr lvl="1"/>
            <a:r>
              <a:rPr lang="en-US" sz="2400" dirty="0"/>
              <a:t>Find all inlier points that are “close” to the model and reject the rest as outliers</a:t>
            </a:r>
          </a:p>
          <a:p>
            <a:pPr lvl="1"/>
            <a:r>
              <a:rPr lang="en-US" sz="2400" dirty="0"/>
              <a:t>Do this many times and choose the model with the most inliers</a:t>
            </a:r>
          </a:p>
        </p:txBody>
      </p:sp>
      <p:sp>
        <p:nvSpPr>
          <p:cNvPr id="31748" name="Rectangle 6"/>
          <p:cNvSpPr>
            <a:spLocks noChangeArrowheads="1"/>
          </p:cNvSpPr>
          <p:nvPr/>
        </p:nvSpPr>
        <p:spPr bwMode="auto">
          <a:xfrm>
            <a:off x="457200" y="6120825"/>
            <a:ext cx="11430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sz="1600" b="0" dirty="0"/>
              <a:t>M. </a:t>
            </a:r>
            <a:r>
              <a:rPr lang="en-US" sz="1600" b="0" dirty="0" err="1"/>
              <a:t>Fischler</a:t>
            </a:r>
            <a:r>
              <a:rPr lang="en-US" sz="1600" b="0" dirty="0"/>
              <a:t> and R. </a:t>
            </a:r>
            <a:r>
              <a:rPr lang="en-US" sz="1600" b="0" dirty="0" err="1"/>
              <a:t>Bolles</a:t>
            </a:r>
            <a:r>
              <a:rPr lang="en-US" sz="1600" b="0" dirty="0"/>
              <a:t>. </a:t>
            </a:r>
            <a:r>
              <a:rPr lang="en-US" sz="1600" b="0" dirty="0">
                <a:hlinkClick r:id="rId3"/>
              </a:rPr>
              <a:t>Random Sample Consensus: A Paradigm for Model Fitting with Applications to Image Analysis and Automated Cartography</a:t>
            </a:r>
            <a:r>
              <a:rPr lang="en-US" sz="1600" b="0" dirty="0"/>
              <a:t>. Comm. of the ACM, Vol 24, pp 381-395, 1981</a:t>
            </a:r>
            <a:r>
              <a:rPr lang="en-US" sz="1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5535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0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0819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3200" dirty="0"/>
              <a:t>RANSAC for line fitting example</a:t>
            </a:r>
          </a:p>
        </p:txBody>
      </p:sp>
      <p:pic>
        <p:nvPicPr>
          <p:cNvPr id="31753" name="Picture 9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1225" y="2506664"/>
            <a:ext cx="5037138" cy="37734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1616312" y="6504802"/>
            <a:ext cx="1584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/>
              <a:t>Source: R. </a:t>
            </a:r>
            <a:r>
              <a:rPr lang="en-US" sz="1200" b="0" dirty="0" err="1"/>
              <a:t>Raguram</a:t>
            </a:r>
            <a:endParaRPr lang="en-US" sz="1200" b="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RANSAC for line fitting example</a:t>
            </a:r>
          </a:p>
        </p:txBody>
      </p:sp>
      <p:pic>
        <p:nvPicPr>
          <p:cNvPr id="7173" name="Picture 4" descr="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1225" y="2506664"/>
            <a:ext cx="5037138" cy="37734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3733" name="Line 5"/>
          <p:cNvSpPr>
            <a:spLocks noChangeShapeType="1"/>
          </p:cNvSpPr>
          <p:nvPr/>
        </p:nvSpPr>
        <p:spPr bwMode="auto">
          <a:xfrm flipV="1">
            <a:off x="3687764" y="3529014"/>
            <a:ext cx="4708525" cy="1487487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75" name="Text Box 6"/>
          <p:cNvSpPr txBox="1">
            <a:spLocks noChangeArrowheads="1"/>
          </p:cNvSpPr>
          <p:nvPr/>
        </p:nvSpPr>
        <p:spPr bwMode="auto">
          <a:xfrm>
            <a:off x="8632828" y="3340269"/>
            <a:ext cx="18907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0">
                <a:latin typeface="Calibri" pitchFamily="34" charset="0"/>
              </a:rPr>
              <a:t>Least-squares fit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1616312" y="6504802"/>
            <a:ext cx="1584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/>
              <a:t>Source: R. </a:t>
            </a:r>
            <a:r>
              <a:rPr lang="en-US" sz="1200" b="0" dirty="0" err="1"/>
              <a:t>Raguram</a:t>
            </a:r>
            <a:endParaRPr lang="en-US" sz="12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RANSAC for line fitting example</a:t>
            </a:r>
          </a:p>
        </p:txBody>
      </p:sp>
      <p:pic>
        <p:nvPicPr>
          <p:cNvPr id="8197" name="Picture 5" descr="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1225" y="2503489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198" name="Text Box 7"/>
          <p:cNvSpPr txBox="1">
            <a:spLocks noChangeArrowheads="1"/>
          </p:cNvSpPr>
          <p:nvPr/>
        </p:nvSpPr>
        <p:spPr bwMode="auto">
          <a:xfrm>
            <a:off x="8555038" y="2617789"/>
            <a:ext cx="211296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Randomly select minimal subset of points</a:t>
            </a:r>
          </a:p>
          <a:p>
            <a:pPr marL="342900" indent="-342900">
              <a:buFontTx/>
              <a:buAutoNum type="arabicPeriod"/>
            </a:pPr>
            <a:endParaRPr lang="en-US" sz="1800" b="0" dirty="0">
              <a:solidFill>
                <a:srgbClr val="CC0000"/>
              </a:solidFill>
              <a:latin typeface="Calibri" pitchFamily="34" charset="0"/>
            </a:endParaRP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1616312" y="6504802"/>
            <a:ext cx="1584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/>
              <a:t>Source: R. </a:t>
            </a:r>
            <a:r>
              <a:rPr lang="en-US" sz="1200" b="0" dirty="0" err="1"/>
              <a:t>Raguram</a:t>
            </a:r>
            <a:endParaRPr lang="en-US" sz="1200" b="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6" descr="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1225" y="2503489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RANSAC for line fitting example</a:t>
            </a:r>
          </a:p>
        </p:txBody>
      </p:sp>
      <p:sp>
        <p:nvSpPr>
          <p:cNvPr id="9222" name="Text Box 5"/>
          <p:cNvSpPr txBox="1">
            <a:spLocks noChangeArrowheads="1"/>
          </p:cNvSpPr>
          <p:nvPr/>
        </p:nvSpPr>
        <p:spPr bwMode="auto">
          <a:xfrm>
            <a:off x="8555038" y="2617788"/>
            <a:ext cx="211296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Randomly select minimal subset of points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Hypothesize a model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1616312" y="6504802"/>
            <a:ext cx="1584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/>
              <a:t>Source: R. </a:t>
            </a:r>
            <a:r>
              <a:rPr lang="en-US" sz="1200" b="0" dirty="0" err="1"/>
              <a:t>Raguram</a:t>
            </a:r>
            <a:endParaRPr lang="en-US" sz="1200" b="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RANSAC for line fitting example</a:t>
            </a:r>
          </a:p>
        </p:txBody>
      </p:sp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8555038" y="2617789"/>
            <a:ext cx="2112962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Randomly select minimal subset of points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Hypothesize a model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Compute error function</a:t>
            </a:r>
          </a:p>
        </p:txBody>
      </p:sp>
      <p:pic>
        <p:nvPicPr>
          <p:cNvPr id="10246" name="Picture 6" descr="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1225" y="2503489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1616312" y="6504802"/>
            <a:ext cx="1584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/>
              <a:t>Source: R. </a:t>
            </a:r>
            <a:r>
              <a:rPr lang="en-US" sz="1200" b="0" dirty="0" err="1"/>
              <a:t>Raguram</a:t>
            </a:r>
            <a:endParaRPr lang="en-US" sz="1200" b="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RANSAC for line fitting example</a:t>
            </a:r>
          </a:p>
        </p:txBody>
      </p:sp>
      <p:sp>
        <p:nvSpPr>
          <p:cNvPr id="11269" name="Text Box 4"/>
          <p:cNvSpPr txBox="1">
            <a:spLocks noChangeArrowheads="1"/>
          </p:cNvSpPr>
          <p:nvPr/>
        </p:nvSpPr>
        <p:spPr bwMode="auto">
          <a:xfrm>
            <a:off x="8555038" y="2617789"/>
            <a:ext cx="2112962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Randomly select minimal subset of points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Hypothesize a model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Compute error function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Select points consistent with model</a:t>
            </a:r>
          </a:p>
          <a:p>
            <a:pPr marL="342900" indent="-342900">
              <a:buFontTx/>
              <a:buAutoNum type="arabicPeriod"/>
            </a:pPr>
            <a:endParaRPr lang="en-US" sz="1800" b="0" dirty="0">
              <a:solidFill>
                <a:srgbClr val="CC0000"/>
              </a:solidFill>
              <a:latin typeface="Calibri" pitchFamily="34" charset="0"/>
            </a:endParaRPr>
          </a:p>
        </p:txBody>
      </p:sp>
      <p:pic>
        <p:nvPicPr>
          <p:cNvPr id="11270" name="Picture 6" descr="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1225" y="2503489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1616312" y="6504802"/>
            <a:ext cx="1584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/>
              <a:t>Source: R. </a:t>
            </a:r>
            <a:r>
              <a:rPr lang="en-US" sz="1200" b="0" dirty="0" err="1"/>
              <a:t>Raguram</a:t>
            </a:r>
            <a:endParaRPr lang="en-US" sz="1200" b="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RANSAC for line fitting example</a:t>
            </a:r>
          </a:p>
        </p:txBody>
      </p:sp>
      <p:sp>
        <p:nvSpPr>
          <p:cNvPr id="12293" name="Text Box 4"/>
          <p:cNvSpPr txBox="1">
            <a:spLocks noChangeArrowheads="1"/>
          </p:cNvSpPr>
          <p:nvPr/>
        </p:nvSpPr>
        <p:spPr bwMode="auto">
          <a:xfrm>
            <a:off x="8555038" y="2617788"/>
            <a:ext cx="211296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Randomly select minimal subset of points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Hypothesize a model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Compute error function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Select points consistent with model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Repeat </a:t>
            </a:r>
            <a:r>
              <a:rPr lang="en-US" sz="1800" b="0" i="1" dirty="0">
                <a:solidFill>
                  <a:srgbClr val="CC0000"/>
                </a:solidFill>
                <a:latin typeface="Calibri" pitchFamily="34" charset="0"/>
              </a:rPr>
              <a:t>hypothesize-and-verify</a:t>
            </a: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 loop</a:t>
            </a:r>
          </a:p>
          <a:p>
            <a:pPr marL="342900" indent="-342900">
              <a:buFontTx/>
              <a:buAutoNum type="arabicPeriod"/>
            </a:pPr>
            <a:endParaRPr lang="en-US" sz="1800" b="0" dirty="0">
              <a:solidFill>
                <a:srgbClr val="CC0000"/>
              </a:solidFill>
              <a:latin typeface="Calibri" pitchFamily="34" charset="0"/>
            </a:endParaRPr>
          </a:p>
        </p:txBody>
      </p:sp>
      <p:pic>
        <p:nvPicPr>
          <p:cNvPr id="12294" name="Picture 6" descr="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1225" y="2503489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1616312" y="6504802"/>
            <a:ext cx="1584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/>
              <a:t>Source: R. </a:t>
            </a:r>
            <a:r>
              <a:rPr lang="en-US" sz="1200" b="0" dirty="0" err="1"/>
              <a:t>Raguram</a:t>
            </a:r>
            <a:endParaRPr lang="en-US" sz="1200" b="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RANSAC for line fitting example</a:t>
            </a:r>
          </a:p>
        </p:txBody>
      </p:sp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8555038" y="2617788"/>
            <a:ext cx="211296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Randomly select minimal subset of points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Hypothesize a model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Compute error function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Select points consistent with model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Repeat </a:t>
            </a:r>
            <a:r>
              <a:rPr lang="en-US" sz="1800" b="0" i="1" dirty="0">
                <a:solidFill>
                  <a:srgbClr val="CC0000"/>
                </a:solidFill>
                <a:latin typeface="Calibri" pitchFamily="34" charset="0"/>
              </a:rPr>
              <a:t>hypothesize-and-verify</a:t>
            </a: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 loop</a:t>
            </a:r>
          </a:p>
          <a:p>
            <a:pPr marL="342900" indent="-342900">
              <a:buFontTx/>
              <a:buAutoNum type="arabicPeriod"/>
            </a:pPr>
            <a:endParaRPr lang="en-US" sz="1800" b="0" dirty="0">
              <a:solidFill>
                <a:srgbClr val="CC0000"/>
              </a:solidFill>
              <a:latin typeface="Calibri" pitchFamily="34" charset="0"/>
            </a:endParaRPr>
          </a:p>
        </p:txBody>
      </p:sp>
      <p:pic>
        <p:nvPicPr>
          <p:cNvPr id="13318" name="Picture 6" descr="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1225" y="2503489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1616312" y="6504802"/>
            <a:ext cx="1584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/>
              <a:t>Source: R. </a:t>
            </a:r>
            <a:r>
              <a:rPr lang="en-US" sz="1200" b="0" dirty="0" err="1"/>
              <a:t>Raguram</a:t>
            </a:r>
            <a:endParaRPr lang="en-US" sz="1200" b="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RANSAC for line fitting example</a:t>
            </a:r>
          </a:p>
        </p:txBody>
      </p:sp>
      <p:sp>
        <p:nvSpPr>
          <p:cNvPr id="14341" name="Text Box 4"/>
          <p:cNvSpPr txBox="1">
            <a:spLocks noChangeArrowheads="1"/>
          </p:cNvSpPr>
          <p:nvPr/>
        </p:nvSpPr>
        <p:spPr bwMode="auto">
          <a:xfrm>
            <a:off x="8555038" y="2617788"/>
            <a:ext cx="211296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Randomly select minimal subset of points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Hypothesize a model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Compute error function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Select points consistent with model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Repeat </a:t>
            </a:r>
            <a:r>
              <a:rPr lang="en-US" sz="1800" b="0" i="1" dirty="0">
                <a:solidFill>
                  <a:srgbClr val="CC0000"/>
                </a:solidFill>
                <a:latin typeface="Calibri" pitchFamily="34" charset="0"/>
              </a:rPr>
              <a:t>hypothesize-and-verify</a:t>
            </a: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 loop</a:t>
            </a:r>
          </a:p>
          <a:p>
            <a:pPr marL="342900" indent="-342900">
              <a:buFontTx/>
              <a:buAutoNum type="arabicPeriod"/>
            </a:pPr>
            <a:endParaRPr lang="en-US" sz="1800" b="0" dirty="0">
              <a:solidFill>
                <a:srgbClr val="CC0000"/>
              </a:solidFill>
              <a:latin typeface="Calibri" pitchFamily="34" charset="0"/>
            </a:endParaRPr>
          </a:p>
        </p:txBody>
      </p:sp>
      <p:pic>
        <p:nvPicPr>
          <p:cNvPr id="14342" name="Picture 6" descr="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1225" y="2503489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4343" name="Text Box 7"/>
          <p:cNvSpPr txBox="1">
            <a:spLocks noChangeArrowheads="1"/>
          </p:cNvSpPr>
          <p:nvPr/>
        </p:nvSpPr>
        <p:spPr bwMode="auto">
          <a:xfrm>
            <a:off x="3962400" y="1828800"/>
            <a:ext cx="423386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rgbClr val="CC0000"/>
                </a:solidFill>
                <a:latin typeface="Calibri" pitchFamily="34" charset="0"/>
              </a:rPr>
              <a:t>Uncontaminated sample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1616312" y="6504802"/>
            <a:ext cx="1584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/>
              <a:t>Source: R. </a:t>
            </a:r>
            <a:r>
              <a:rPr lang="en-US" sz="1200" b="0" dirty="0" err="1"/>
              <a:t>Raguram</a:t>
            </a:r>
            <a:endParaRPr lang="en-US" sz="1200" b="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3200" dirty="0"/>
              <a:t>RANSAC for line fitting example</a:t>
            </a:r>
          </a:p>
        </p:txBody>
      </p:sp>
      <p:sp>
        <p:nvSpPr>
          <p:cNvPr id="15365" name="Text Box 4"/>
          <p:cNvSpPr txBox="1">
            <a:spLocks noChangeArrowheads="1"/>
          </p:cNvSpPr>
          <p:nvPr/>
        </p:nvSpPr>
        <p:spPr bwMode="auto">
          <a:xfrm>
            <a:off x="8555038" y="2617788"/>
            <a:ext cx="2112962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Randomly select minimal subset of points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Hypothesize a model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Compute error function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latin typeface="Calibri" pitchFamily="34" charset="0"/>
              </a:rPr>
              <a:t>Select points consistent with model</a:t>
            </a:r>
          </a:p>
          <a:p>
            <a:pPr marL="342900" indent="-342900">
              <a:buFontTx/>
              <a:buAutoNum type="arabicPeriod"/>
            </a:pP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Repeat </a:t>
            </a:r>
            <a:r>
              <a:rPr lang="en-US" sz="1800" b="0" i="1" dirty="0">
                <a:solidFill>
                  <a:srgbClr val="CC0000"/>
                </a:solidFill>
                <a:latin typeface="Calibri" pitchFamily="34" charset="0"/>
              </a:rPr>
              <a:t>hypothesize-and-verify</a:t>
            </a:r>
            <a:r>
              <a:rPr lang="en-US" sz="1800" b="0" dirty="0">
                <a:solidFill>
                  <a:srgbClr val="CC0000"/>
                </a:solidFill>
                <a:latin typeface="Calibri" pitchFamily="34" charset="0"/>
              </a:rPr>
              <a:t> loop</a:t>
            </a:r>
          </a:p>
          <a:p>
            <a:pPr marL="342900" indent="-342900">
              <a:buFontTx/>
              <a:buAutoNum type="arabicPeriod"/>
            </a:pPr>
            <a:endParaRPr lang="en-US" sz="1800" b="0" dirty="0">
              <a:solidFill>
                <a:srgbClr val="CC0000"/>
              </a:solidFill>
              <a:latin typeface="Calibri" pitchFamily="34" charset="0"/>
            </a:endParaRPr>
          </a:p>
        </p:txBody>
      </p:sp>
      <p:pic>
        <p:nvPicPr>
          <p:cNvPr id="15366" name="Picture 6" descr="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51225" y="2503489"/>
            <a:ext cx="5037138" cy="3775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5367" name="Picture 8" descr="Picture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41701" y="2484438"/>
            <a:ext cx="5053013" cy="38084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368" name="Oval 9"/>
          <p:cNvSpPr>
            <a:spLocks noChangeArrowheads="1"/>
          </p:cNvSpPr>
          <p:nvPr/>
        </p:nvSpPr>
        <p:spPr bwMode="auto">
          <a:xfrm>
            <a:off x="7383464" y="2820989"/>
            <a:ext cx="60325" cy="65087"/>
          </a:xfrm>
          <a:prstGeom prst="ellipse">
            <a:avLst/>
          </a:prstGeom>
          <a:solidFill>
            <a:srgbClr val="00FF0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1616312" y="6504802"/>
            <a:ext cx="158408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0" dirty="0"/>
              <a:t>Source: R. </a:t>
            </a:r>
            <a:r>
              <a:rPr lang="en-US" sz="1200" b="0" dirty="0" err="1"/>
              <a:t>Raguram</a:t>
            </a:r>
            <a:endParaRPr lang="en-US" sz="1200" b="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RANSAC loop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771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533400" indent="-533400"/>
                <a:r>
                  <a:rPr lang="en-US" dirty="0"/>
                  <a:t>Repeat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 times:</a:t>
                </a:r>
              </a:p>
              <a:p>
                <a:pPr marL="533400" indent="-533400">
                  <a:buFontTx/>
                  <a:buChar char="•"/>
                </a:pPr>
                <a:r>
                  <a:rPr lang="en-US" dirty="0"/>
                  <a:t>Draw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points uniformly at random</a:t>
                </a:r>
              </a:p>
              <a:p>
                <a:pPr marL="533400" indent="-533400">
                  <a:buFontTx/>
                  <a:buChar char="•"/>
                </a:pPr>
                <a:r>
                  <a:rPr lang="en-US" dirty="0"/>
                  <a:t>Fit model to these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points</a:t>
                </a:r>
              </a:p>
              <a:p>
                <a:pPr marL="533400" indent="-533400">
                  <a:buFontTx/>
                  <a:buChar char="•"/>
                </a:pPr>
                <a:r>
                  <a:rPr lang="en-US" dirty="0"/>
                  <a:t>Find </a:t>
                </a:r>
                <a:r>
                  <a:rPr lang="en-US" i="1" dirty="0"/>
                  <a:t>inliers</a:t>
                </a:r>
                <a:r>
                  <a:rPr lang="en-US" dirty="0"/>
                  <a:t> to the model among the remaining points </a:t>
                </a:r>
                <a:br>
                  <a:rPr lang="en-US" dirty="0"/>
                </a:br>
                <a:r>
                  <a:rPr lang="en-US" dirty="0"/>
                  <a:t>(points whose distance or residual </a:t>
                </a:r>
                <a:r>
                  <a:rPr lang="en-US" dirty="0" err="1"/>
                  <a:t>w.r.t</a:t>
                </a:r>
                <a:r>
                  <a:rPr lang="en-US" dirty="0"/>
                  <a:t>. model is less than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)</a:t>
                </a:r>
              </a:p>
              <a:p>
                <a:pPr marL="533400" indent="-533400">
                  <a:buFontTx/>
                  <a:buChar char="•"/>
                </a:pPr>
                <a:r>
                  <a:rPr lang="en-US" dirty="0"/>
                  <a:t>If there are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/>
                  <a:t> or more inliers, accept the model and refit using all inliers</a:t>
                </a:r>
              </a:p>
            </p:txBody>
          </p:sp>
        </mc:Choice>
        <mc:Fallback xmlns="">
          <p:sp>
            <p:nvSpPr>
              <p:cNvPr id="3277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348" t="-1449" r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RANSAC: Choosing the parameters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87203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914400" y="914400"/>
                <a:ext cx="10896600" cy="5257800"/>
              </a:xfrm>
            </p:spPr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dirty="0"/>
                  <a:t>Initial number of points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endParaRPr lang="en-US" i="1" dirty="0">
                  <a:solidFill>
                    <a:schemeClr val="accent2"/>
                  </a:solidFill>
                </a:endParaRPr>
              </a:p>
              <a:p>
                <a:pPr lvl="1"/>
                <a:r>
                  <a:rPr lang="en-US" sz="2400" dirty="0"/>
                  <a:t>Typically minimum number needed to fit the model</a:t>
                </a:r>
              </a:p>
              <a:p>
                <a:pPr>
                  <a:buFontTx/>
                  <a:buChar char="•"/>
                </a:pPr>
                <a:r>
                  <a:rPr lang="en-US" dirty="0"/>
                  <a:t>Distance threshold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i="1" dirty="0">
                    <a:solidFill>
                      <a:schemeClr val="accent2"/>
                    </a:solidFill>
                  </a:rPr>
                  <a:t> </a:t>
                </a:r>
                <a:r>
                  <a:rPr lang="en-US" dirty="0">
                    <a:solidFill>
                      <a:schemeClr val="accent4"/>
                    </a:solidFill>
                  </a:rPr>
                  <a:t>for inliers</a:t>
                </a:r>
              </a:p>
              <a:p>
                <a:pPr lvl="1"/>
                <a:r>
                  <a:rPr lang="en-US" sz="2400" dirty="0"/>
                  <a:t>Need suitable assumptions, e.g., given zero-mean Gaussian noise with std. dev. 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400" b="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96</m:t>
                    </m:r>
                    <m:r>
                      <a:rPr lang="el-GR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US" sz="2400" baseline="300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/>
                  <a:t>will give ~95% probability of capturing all inliers</a:t>
                </a:r>
                <a:endParaRPr lang="en-US" sz="2400" baseline="30000" dirty="0"/>
              </a:p>
              <a:p>
                <a:pPr>
                  <a:buFontTx/>
                  <a:buChar char="•"/>
                </a:pPr>
                <a:r>
                  <a:rPr lang="en-US" dirty="0"/>
                  <a:t>Consensus set size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i="1" dirty="0">
                  <a:solidFill>
                    <a:schemeClr val="accent2"/>
                  </a:solidFill>
                </a:endParaRPr>
              </a:p>
              <a:p>
                <a:pPr lvl="1"/>
                <a:r>
                  <a:rPr lang="en-US" sz="2400" dirty="0"/>
                  <a:t>Should match expected inlier ratio</a:t>
                </a:r>
              </a:p>
              <a:p>
                <a:pPr lvl="1"/>
                <a:endParaRPr lang="en-US" sz="2400" dirty="0"/>
              </a:p>
            </p:txBody>
          </p:sp>
        </mc:Choice>
        <mc:Fallback xmlns="">
          <p:sp>
            <p:nvSpPr>
              <p:cNvPr id="158720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10896600" cy="5257800"/>
              </a:xfrm>
              <a:blipFill>
                <a:blip r:embed="rId3"/>
                <a:stretch>
                  <a:fillRect l="-1049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 Box 95">
            <a:extLst>
              <a:ext uri="{FF2B5EF4-FFF2-40B4-BE49-F238E27FC236}">
                <a16:creationId xmlns:a16="http://schemas.microsoft.com/office/drawing/2014/main" id="{521A030B-3465-194D-8747-5BAF7284F9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7400" y="6523892"/>
            <a:ext cx="2284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 dirty="0"/>
              <a:t>Adapted from M. </a:t>
            </a:r>
            <a:r>
              <a:rPr lang="en-US" sz="1400" b="0" dirty="0" err="1"/>
              <a:t>Pollefeys</a:t>
            </a:r>
            <a:endParaRPr lang="en-US" sz="1400" b="0" dirty="0"/>
          </a:p>
        </p:txBody>
      </p:sp>
    </p:spTree>
    <p:extLst>
      <p:ext uri="{BB962C8B-B14F-4D97-AF65-F5344CB8AC3E}">
        <p14:creationId xmlns:p14="http://schemas.microsoft.com/office/powerpoint/2010/main" val="3381012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RANSAC: Choosing the parameters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8B99A0F-5FA9-544C-A9CA-B6DF9FE6A5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dirty="0"/>
                  <a:t>Choosing the number of iterations (initial samples)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/>
                  <a:t>:</a:t>
                </a:r>
              </a:p>
              <a:p>
                <a:pPr lvl="1"/>
                <a:r>
                  <a:rPr lang="en-US" sz="2400" dirty="0"/>
                  <a:t>Choose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2400" dirty="0"/>
                  <a:t> so that, with probability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2400" dirty="0"/>
                  <a:t> (e.g. 99%), at least one initial sample is free from outliers </a:t>
                </a:r>
              </a:p>
              <a:p>
                <a:pPr lvl="1"/>
                <a:r>
                  <a:rPr lang="en-US" sz="2400" dirty="0"/>
                  <a:t>Assuming an outlier ratio of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r>
                  <a:rPr lang="en-US" sz="2400" dirty="0"/>
                  <a:t>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1−</m:t>
                                      </m:r>
                                      <m:r>
                                        <a:rPr lang="en-US" sz="2400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𝑒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sz="2400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</m:sSup>
                      <m:r>
                        <a:rPr lang="en-US" sz="2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r>
                        <a:rPr lang="en-US" sz="2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sz="2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log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e>
                      </m:func>
                      <m:r>
                        <a:rPr lang="en-US" sz="2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240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log</m:t>
                      </m:r>
                      <m:r>
                        <a:rPr lang="en-US" sz="2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⁡(1−</m:t>
                      </m:r>
                      <m:sSup>
                        <m:sSupPr>
                          <m:ctrlP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sz="240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p>
                      <m:r>
                        <a:rPr lang="en-US" sz="240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C8B99A0F-5FA9-544C-A9CA-B6DF9FE6A5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796102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4596949"/>
              </p:ext>
            </p:extLst>
          </p:nvPr>
        </p:nvGraphicFramePr>
        <p:xfrm>
          <a:off x="1295400" y="3727609"/>
          <a:ext cx="5715000" cy="2679381"/>
        </p:xfrm>
        <a:graphic>
          <a:graphicData uri="http://schemas.openxmlformats.org/drawingml/2006/table">
            <a:tbl>
              <a:tblPr/>
              <a:tblGrid>
                <a:gridCol w="714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46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41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97709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proportion of outliers </a:t>
                      </a:r>
                      <a:r>
                        <a:rPr kumimoji="0" lang="en-US" sz="16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e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770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5%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10%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20%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25%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30%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40%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50%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70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770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19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35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70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13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72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70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146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770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293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770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33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163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588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770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8</a:t>
                      </a:r>
                    </a:p>
                  </a:txBody>
                  <a:tcPr marL="45720" marR="45720" marT="0" marB="0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9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26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44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78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272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1177</a:t>
                      </a:r>
                    </a:p>
                  </a:txBody>
                  <a:tcPr marL="45720" marR="45720" marT="0" marB="0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10" name="Picture 97" descr="ransac_iters">
            <a:extLst>
              <a:ext uri="{FF2B5EF4-FFF2-40B4-BE49-F238E27FC236}">
                <a16:creationId xmlns:a16="http://schemas.microsoft.com/office/drawing/2014/main" id="{EA152E68-F0C6-C741-A37F-763177BD1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b="2766"/>
          <a:stretch>
            <a:fillRect/>
          </a:stretch>
        </p:blipFill>
        <p:spPr bwMode="auto">
          <a:xfrm>
            <a:off x="7391400" y="3695976"/>
            <a:ext cx="4114740" cy="2711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 Box 95">
            <a:extLst>
              <a:ext uri="{FF2B5EF4-FFF2-40B4-BE49-F238E27FC236}">
                <a16:creationId xmlns:a16="http://schemas.microsoft.com/office/drawing/2014/main" id="{6681AB68-33A1-DA4B-9239-79D30053C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80663" y="6523892"/>
            <a:ext cx="18113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 dirty="0"/>
              <a:t>Source: M. </a:t>
            </a:r>
            <a:r>
              <a:rPr lang="en-US" sz="1400" b="0" dirty="0" err="1"/>
              <a:t>Pollefeys</a:t>
            </a:r>
            <a:endParaRPr lang="en-US" sz="14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6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RANSAC pros and cons</a:t>
            </a:r>
          </a:p>
        </p:txBody>
      </p:sp>
      <p:sp>
        <p:nvSpPr>
          <p:cNvPr id="159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Pros</a:t>
            </a:r>
          </a:p>
          <a:p>
            <a:pPr lvl="1"/>
            <a:r>
              <a:rPr lang="en-US" sz="2400" dirty="0"/>
              <a:t>Simple and general</a:t>
            </a:r>
          </a:p>
          <a:p>
            <a:pPr lvl="1"/>
            <a:r>
              <a:rPr lang="en-US" sz="2400" dirty="0"/>
              <a:t>Applicable to many different problems</a:t>
            </a:r>
          </a:p>
          <a:p>
            <a:pPr lvl="1"/>
            <a:r>
              <a:rPr lang="en-US" sz="2400" dirty="0"/>
              <a:t>Often works well in practice</a:t>
            </a:r>
          </a:p>
          <a:p>
            <a:pPr>
              <a:buFontTx/>
              <a:buChar char="•"/>
            </a:pPr>
            <a:r>
              <a:rPr lang="en-US" dirty="0"/>
              <a:t>Cons</a:t>
            </a:r>
          </a:p>
          <a:p>
            <a:pPr lvl="1"/>
            <a:r>
              <a:rPr lang="en-US" sz="2400" dirty="0"/>
              <a:t>Lots of parameters to set</a:t>
            </a:r>
          </a:p>
          <a:p>
            <a:pPr lvl="1"/>
            <a:r>
              <a:rPr lang="en-US" sz="2400" dirty="0"/>
              <a:t>Number of iterations grows </a:t>
            </a:r>
            <a:r>
              <a:rPr lang="en-US" sz="2400" dirty="0">
                <a:solidFill>
                  <a:srgbClr val="C00000"/>
                </a:solidFill>
              </a:rPr>
              <a:t>exponentially</a:t>
            </a:r>
            <a:r>
              <a:rPr lang="en-US" sz="2400" dirty="0"/>
              <a:t> as outlier ratio increases </a:t>
            </a:r>
          </a:p>
          <a:p>
            <a:pPr lvl="1"/>
            <a:r>
              <a:rPr lang="en-US" sz="2400" dirty="0"/>
              <a:t>Can’t always get a good initialization </a:t>
            </a:r>
            <a:br>
              <a:rPr lang="en-US" sz="2400" dirty="0"/>
            </a:br>
            <a:r>
              <a:rPr lang="en-US" sz="2400" dirty="0"/>
              <a:t>of the model based on the minimum </a:t>
            </a:r>
            <a:br>
              <a:rPr lang="en-US" sz="2400" dirty="0"/>
            </a:br>
            <a:r>
              <a:rPr lang="en-US" sz="2400" dirty="0"/>
              <a:t>number of samples</a:t>
            </a:r>
          </a:p>
        </p:txBody>
      </p:sp>
      <p:pic>
        <p:nvPicPr>
          <p:cNvPr id="5" name="Picture 7" descr="Picture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4386414"/>
            <a:ext cx="3086100" cy="23191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1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1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1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12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1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1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1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1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1299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</a:t>
            </a:r>
            <a:r>
              <a:rPr lang="en-US"/>
              <a:t>: Overview</a:t>
            </a:r>
            <a:endParaRPr lang="en-US" dirty="0"/>
          </a:p>
        </p:txBody>
      </p:sp>
      <p:sp>
        <p:nvSpPr>
          <p:cNvPr id="1751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dirty="0">
                <a:solidFill>
                  <a:srgbClr val="969696"/>
                </a:solidFill>
              </a:rPr>
              <a:t>Least squares line fitting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dirty="0">
                <a:solidFill>
                  <a:srgbClr val="969696"/>
                </a:solidFill>
              </a:rPr>
              <a:t>Robust fitting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dirty="0">
                <a:solidFill>
                  <a:srgbClr val="969696"/>
                </a:solidFill>
              </a:rPr>
              <a:t>RANSAC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dirty="0"/>
              <a:t>Hough transform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0FCBAF8-5127-0945-8593-D69CB0FFC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3124200"/>
            <a:ext cx="6394319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70886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4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Hough transform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Possibly the earliest voting scheme – but still useful!</a:t>
            </a:r>
          </a:p>
          <a:p>
            <a:pPr lvl="1"/>
            <a:r>
              <a:rPr lang="en-US" sz="2400" dirty="0"/>
              <a:t>Discretize parameter space into bins</a:t>
            </a:r>
          </a:p>
          <a:p>
            <a:pPr lvl="1"/>
            <a:r>
              <a:rPr lang="en-US" sz="2400" dirty="0"/>
              <a:t>For each feature point in the image, put a vote in every bin in the parameter space that could have generated this point</a:t>
            </a:r>
          </a:p>
          <a:p>
            <a:pPr lvl="1"/>
            <a:r>
              <a:rPr lang="en-US" sz="2400" dirty="0"/>
              <a:t>Find bins that have the most votes</a:t>
            </a: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1" y="6367046"/>
            <a:ext cx="1219199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en-US" sz="1600" b="0" dirty="0"/>
              <a:t>P.V.C. Hough, </a:t>
            </a:r>
            <a:r>
              <a:rPr lang="en-US" sz="1600" b="0" i="1" dirty="0">
                <a:hlinkClick r:id="rId3"/>
              </a:rPr>
              <a:t>Machine Analysis of Bubble Chamber Pictures</a:t>
            </a:r>
            <a:r>
              <a:rPr lang="en-US" sz="1600" b="0" i="1" dirty="0"/>
              <a:t>,</a:t>
            </a:r>
            <a:r>
              <a:rPr lang="en-US" sz="1600" b="0" dirty="0"/>
              <a:t> Proc. Int. Conf. High Energy Accelerators and Instrumentation, 1959 </a:t>
            </a:r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2819400" y="3581400"/>
            <a:ext cx="2514600" cy="1905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>
            <a:off x="5791200" y="4267200"/>
            <a:ext cx="838200" cy="609600"/>
          </a:xfrm>
          <a:prstGeom prst="rightArrow">
            <a:avLst>
              <a:gd name="adj1" fmla="val 50000"/>
              <a:gd name="adj2" fmla="val 34375"/>
            </a:avLst>
          </a:prstGeom>
          <a:solidFill>
            <a:srgbClr val="FFCC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421351" name="Group 39"/>
          <p:cNvGraphicFramePr>
            <a:graphicFrameLocks noGrp="1"/>
          </p:cNvGraphicFramePr>
          <p:nvPr>
            <p:ph sz="half" idx="4294967295"/>
          </p:nvPr>
        </p:nvGraphicFramePr>
        <p:xfrm>
          <a:off x="7086600" y="3581400"/>
          <a:ext cx="2362200" cy="1981200"/>
        </p:xfrm>
        <a:graphic>
          <a:graphicData uri="http://schemas.openxmlformats.org/drawingml/2006/table">
            <a:tbl>
              <a:tblPr/>
              <a:tblGrid>
                <a:gridCol w="473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14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30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14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30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423" name="Oval 41"/>
          <p:cNvSpPr>
            <a:spLocks noChangeArrowheads="1"/>
          </p:cNvSpPr>
          <p:nvPr/>
        </p:nvSpPr>
        <p:spPr bwMode="auto">
          <a:xfrm>
            <a:off x="3429000" y="50292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24" name="Oval 42"/>
          <p:cNvSpPr>
            <a:spLocks noChangeArrowheads="1"/>
          </p:cNvSpPr>
          <p:nvPr/>
        </p:nvSpPr>
        <p:spPr bwMode="auto">
          <a:xfrm>
            <a:off x="3657600" y="48006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25" name="Oval 43"/>
          <p:cNvSpPr>
            <a:spLocks noChangeArrowheads="1"/>
          </p:cNvSpPr>
          <p:nvPr/>
        </p:nvSpPr>
        <p:spPr bwMode="auto">
          <a:xfrm>
            <a:off x="3962400" y="45720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26" name="Oval 44"/>
          <p:cNvSpPr>
            <a:spLocks noChangeArrowheads="1"/>
          </p:cNvSpPr>
          <p:nvPr/>
        </p:nvSpPr>
        <p:spPr bwMode="auto">
          <a:xfrm>
            <a:off x="4191000" y="43434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27" name="Oval 45"/>
          <p:cNvSpPr>
            <a:spLocks noChangeArrowheads="1"/>
          </p:cNvSpPr>
          <p:nvPr/>
        </p:nvSpPr>
        <p:spPr bwMode="auto">
          <a:xfrm>
            <a:off x="4419600" y="41910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28" name="Oval 46"/>
          <p:cNvSpPr>
            <a:spLocks noChangeArrowheads="1"/>
          </p:cNvSpPr>
          <p:nvPr/>
        </p:nvSpPr>
        <p:spPr bwMode="auto">
          <a:xfrm>
            <a:off x="4648200" y="39624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429" name="Text Box 47"/>
          <p:cNvSpPr txBox="1">
            <a:spLocks noChangeArrowheads="1"/>
          </p:cNvSpPr>
          <p:nvPr/>
        </p:nvSpPr>
        <p:spPr bwMode="auto">
          <a:xfrm>
            <a:off x="3265488" y="5470526"/>
            <a:ext cx="163671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/>
              <a:t>Image space</a:t>
            </a:r>
          </a:p>
        </p:txBody>
      </p:sp>
      <p:sp>
        <p:nvSpPr>
          <p:cNvPr id="16430" name="Text Box 48"/>
          <p:cNvSpPr txBox="1">
            <a:spLocks noChangeArrowheads="1"/>
          </p:cNvSpPr>
          <p:nvPr/>
        </p:nvSpPr>
        <p:spPr bwMode="auto">
          <a:xfrm>
            <a:off x="6858001" y="5546726"/>
            <a:ext cx="29067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0"/>
              <a:t>Hough parameter space</a:t>
            </a:r>
          </a:p>
        </p:txBody>
      </p:sp>
    </p:spTree>
    <p:extLst>
      <p:ext uri="{BB962C8B-B14F-4D97-AF65-F5344CB8AC3E}">
        <p14:creationId xmlns:p14="http://schemas.microsoft.com/office/powerpoint/2010/main" val="175522335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DB72B-0DF7-4A2A-A48F-239D3D873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Hough transform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11C12A-7D77-7040-B294-A2AB9CB7D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What does a </a:t>
            </a:r>
            <a:r>
              <a:rPr lang="en-US" b="1" dirty="0"/>
              <a:t>line</a:t>
            </a:r>
            <a:r>
              <a:rPr lang="en-US" dirty="0"/>
              <a:t> in the image space correspond to?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A </a:t>
            </a:r>
            <a:r>
              <a:rPr lang="en-US" sz="2400" b="1" dirty="0"/>
              <a:t>poin</a:t>
            </a:r>
            <a:r>
              <a:rPr lang="en-US" sz="2400" dirty="0"/>
              <a:t>t in the parameter space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26707C-7D0F-4F6B-A987-3813B90F044A}"/>
              </a:ext>
            </a:extLst>
          </p:cNvPr>
          <p:cNvSpPr txBox="1"/>
          <p:nvPr/>
        </p:nvSpPr>
        <p:spPr>
          <a:xfrm>
            <a:off x="1447800" y="5969654"/>
            <a:ext cx="4477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/>
              <a:t>Image space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81B584-1FF2-4AD0-B26A-F565466B2320}"/>
              </a:ext>
            </a:extLst>
          </p:cNvPr>
          <p:cNvSpPr/>
          <p:nvPr/>
        </p:nvSpPr>
        <p:spPr>
          <a:xfrm>
            <a:off x="1447800" y="2673670"/>
            <a:ext cx="4477040" cy="325198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7AB810-BF08-494E-86B1-FAA83D45B1A3}"/>
              </a:ext>
            </a:extLst>
          </p:cNvPr>
          <p:cNvSpPr txBox="1"/>
          <p:nvPr/>
        </p:nvSpPr>
        <p:spPr>
          <a:xfrm>
            <a:off x="7490982" y="5969654"/>
            <a:ext cx="3253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/>
              <a:t>Parameter space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A4637DF-14DC-41DB-AE23-21E4800A361A}"/>
              </a:ext>
            </a:extLst>
          </p:cNvPr>
          <p:cNvCxnSpPr/>
          <p:nvPr/>
        </p:nvCxnSpPr>
        <p:spPr>
          <a:xfrm>
            <a:off x="1565799" y="2794225"/>
            <a:ext cx="0" cy="2971800"/>
          </a:xfrm>
          <a:prstGeom prst="straightConnector1">
            <a:avLst/>
          </a:prstGeom>
          <a:ln w="76200" cap="rnd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B9D29A5-7990-46AD-A31B-A6177DF7567F}"/>
              </a:ext>
            </a:extLst>
          </p:cNvPr>
          <p:cNvCxnSpPr>
            <a:cxnSpLocks/>
          </p:cNvCxnSpPr>
          <p:nvPr/>
        </p:nvCxnSpPr>
        <p:spPr>
          <a:xfrm flipH="1">
            <a:off x="1565799" y="5766025"/>
            <a:ext cx="4270248" cy="0"/>
          </a:xfrm>
          <a:prstGeom prst="straightConnector1">
            <a:avLst/>
          </a:prstGeom>
          <a:ln w="76200" cap="rnd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917E114-766A-4BC5-9DB1-BA2F81629555}"/>
                  </a:ext>
                </a:extLst>
              </p:cNvPr>
              <p:cNvSpPr txBox="1"/>
              <p:nvPr/>
            </p:nvSpPr>
            <p:spPr>
              <a:xfrm>
                <a:off x="1730390" y="2667127"/>
                <a:ext cx="338325" cy="5232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917E114-766A-4BC5-9DB1-BA2F816295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0390" y="2667127"/>
                <a:ext cx="338325" cy="523220"/>
              </a:xfrm>
              <a:prstGeom prst="rect">
                <a:avLst/>
              </a:prstGeom>
              <a:blipFill>
                <a:blip r:embed="rId2"/>
                <a:stretch>
                  <a:fillRect l="-7143" r="-17857" b="-119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BF6BFFE-FD0A-4513-B592-41797BB7EA9D}"/>
                  </a:ext>
                </a:extLst>
              </p:cNvPr>
              <p:cNvSpPr txBox="1"/>
              <p:nvPr/>
            </p:nvSpPr>
            <p:spPr>
              <a:xfrm>
                <a:off x="5552582" y="5123356"/>
                <a:ext cx="338325" cy="5232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BF6BFFE-FD0A-4513-B592-41797BB7EA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2582" y="5123356"/>
                <a:ext cx="338325" cy="523220"/>
              </a:xfrm>
              <a:prstGeom prst="rect">
                <a:avLst/>
              </a:prstGeom>
              <a:blipFill>
                <a:blip r:embed="rId3"/>
                <a:stretch>
                  <a:fillRect r="-71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433318A-3DE5-4235-AEDB-93E4B55547B7}"/>
              </a:ext>
            </a:extLst>
          </p:cNvPr>
          <p:cNvCxnSpPr/>
          <p:nvPr/>
        </p:nvCxnSpPr>
        <p:spPr>
          <a:xfrm flipV="1">
            <a:off x="1734960" y="3150841"/>
            <a:ext cx="3822192" cy="1801368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FBE2E4A-7F9F-4E13-AA7C-13B983E06E13}"/>
                  </a:ext>
                </a:extLst>
              </p:cNvPr>
              <p:cNvSpPr txBox="1"/>
              <p:nvPr/>
            </p:nvSpPr>
            <p:spPr>
              <a:xfrm>
                <a:off x="3331316" y="4174202"/>
                <a:ext cx="253640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sz="3200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3200" b="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200" b="0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3200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3200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9FBE2E4A-7F9F-4E13-AA7C-13B983E06E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1316" y="4174202"/>
                <a:ext cx="2536400" cy="492443"/>
              </a:xfrm>
              <a:prstGeom prst="rect">
                <a:avLst/>
              </a:prstGeom>
              <a:blipFill>
                <a:blip r:embed="rId4"/>
                <a:stretch>
                  <a:fillRect l="-2488" r="-498" b="-256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9A8CE769-E4E4-4C1E-A2D7-7AE260A7F69D}"/>
              </a:ext>
            </a:extLst>
          </p:cNvPr>
          <p:cNvSpPr/>
          <p:nvPr/>
        </p:nvSpPr>
        <p:spPr>
          <a:xfrm>
            <a:off x="7490982" y="2673670"/>
            <a:ext cx="3253218" cy="325198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FBC843B-3C14-419E-BD0B-CABE6A98CD79}"/>
              </a:ext>
            </a:extLst>
          </p:cNvPr>
          <p:cNvCxnSpPr/>
          <p:nvPr/>
        </p:nvCxnSpPr>
        <p:spPr>
          <a:xfrm>
            <a:off x="7679180" y="2794098"/>
            <a:ext cx="0" cy="2971800"/>
          </a:xfrm>
          <a:prstGeom prst="straightConnector1">
            <a:avLst/>
          </a:prstGeom>
          <a:ln w="76200" cap="rnd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1598235-C403-4735-8BC3-4B07DBD365DF}"/>
              </a:ext>
            </a:extLst>
          </p:cNvPr>
          <p:cNvCxnSpPr>
            <a:cxnSpLocks/>
          </p:cNvCxnSpPr>
          <p:nvPr/>
        </p:nvCxnSpPr>
        <p:spPr>
          <a:xfrm flipH="1">
            <a:off x="7679180" y="5765898"/>
            <a:ext cx="3065020" cy="0"/>
          </a:xfrm>
          <a:prstGeom prst="straightConnector1">
            <a:avLst/>
          </a:prstGeom>
          <a:ln w="76200" cap="rnd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3082480-8003-4EF6-89B3-63903162BA7C}"/>
                  </a:ext>
                </a:extLst>
              </p:cNvPr>
              <p:cNvSpPr txBox="1"/>
              <p:nvPr/>
            </p:nvSpPr>
            <p:spPr>
              <a:xfrm>
                <a:off x="7843771" y="2667000"/>
                <a:ext cx="400412" cy="5232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3082480-8003-4EF6-89B3-63903162BA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3771" y="2667000"/>
                <a:ext cx="400412" cy="523220"/>
              </a:xfrm>
              <a:prstGeom prst="rect">
                <a:avLst/>
              </a:prstGeom>
              <a:blipFill>
                <a:blip r:embed="rId5"/>
                <a:stretch>
                  <a:fillRect l="-2187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D19B2D8-4D9A-43CF-B7B4-CD90A37939D2}"/>
                  </a:ext>
                </a:extLst>
              </p:cNvPr>
              <p:cNvSpPr txBox="1"/>
              <p:nvPr/>
            </p:nvSpPr>
            <p:spPr>
              <a:xfrm>
                <a:off x="10396732" y="5123229"/>
                <a:ext cx="338325" cy="5232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D19B2D8-4D9A-43CF-B7B4-CD90A37939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6732" y="5123229"/>
                <a:ext cx="338325" cy="523220"/>
              </a:xfrm>
              <a:prstGeom prst="rect">
                <a:avLst/>
              </a:prstGeom>
              <a:blipFill>
                <a:blip r:embed="rId6"/>
                <a:stretch>
                  <a:fillRect l="-11111" r="-222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Oval 33">
            <a:extLst>
              <a:ext uri="{FF2B5EF4-FFF2-40B4-BE49-F238E27FC236}">
                <a16:creationId xmlns:a16="http://schemas.microsoft.com/office/drawing/2014/main" id="{F01D1D01-BF9A-41B9-B667-8DCAA6430C25}"/>
              </a:ext>
            </a:extLst>
          </p:cNvPr>
          <p:cNvSpPr/>
          <p:nvPr/>
        </p:nvSpPr>
        <p:spPr>
          <a:xfrm>
            <a:off x="7962304" y="4991144"/>
            <a:ext cx="280558" cy="280558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7CC9261-A893-4FB4-9AC8-69A163D9B0EC}"/>
                  </a:ext>
                </a:extLst>
              </p:cNvPr>
              <p:cNvSpPr txBox="1"/>
              <p:nvPr/>
            </p:nvSpPr>
            <p:spPr>
              <a:xfrm>
                <a:off x="8242862" y="4404638"/>
                <a:ext cx="153939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3200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sz="3200" b="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3200" b="0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200" b="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3200" b="0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200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7CC9261-A893-4FB4-9AC8-69A163D9B0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2862" y="4404638"/>
                <a:ext cx="1539396" cy="492443"/>
              </a:xfrm>
              <a:prstGeom prst="rect">
                <a:avLst/>
              </a:prstGeom>
              <a:blipFill>
                <a:blip r:embed="rId7"/>
                <a:stretch>
                  <a:fillRect b="-1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59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4" grpId="0" animBg="1"/>
      <p:bldP spid="3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DB72B-0DF7-4A2A-A48F-239D3D873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Hough transform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862B0F25-2E35-AD40-8368-89A264844FB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What does a </a:t>
                </a:r>
                <a:r>
                  <a:rPr lang="en-US" b="1" dirty="0"/>
                  <a:t>point</a:t>
                </a:r>
                <a:r>
                  <a:rPr lang="en-US" dirty="0"/>
                  <a:t> in the image space correspond to?</a:t>
                </a: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A </a:t>
                </a:r>
                <a:r>
                  <a:rPr lang="en-US" sz="2400" b="1" dirty="0"/>
                  <a:t>line</a:t>
                </a:r>
                <a:r>
                  <a:rPr lang="en-US" sz="2400" dirty="0"/>
                  <a:t> in the parameter space: all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i="1" dirty="0" err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that satisfy 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2400" i="1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endParaRPr lang="en-US" sz="2400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862B0F25-2E35-AD40-8368-89A264844F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A726707C-7D0F-4F6B-A987-3813B90F044A}"/>
              </a:ext>
            </a:extLst>
          </p:cNvPr>
          <p:cNvSpPr txBox="1"/>
          <p:nvPr/>
        </p:nvSpPr>
        <p:spPr>
          <a:xfrm>
            <a:off x="1447800" y="5969654"/>
            <a:ext cx="4477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/>
              <a:t>Image space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81B584-1FF2-4AD0-B26A-F565466B2320}"/>
              </a:ext>
            </a:extLst>
          </p:cNvPr>
          <p:cNvSpPr/>
          <p:nvPr/>
        </p:nvSpPr>
        <p:spPr>
          <a:xfrm>
            <a:off x="1447800" y="2673670"/>
            <a:ext cx="4477040" cy="325198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7AB810-BF08-494E-86B1-FAA83D45B1A3}"/>
              </a:ext>
            </a:extLst>
          </p:cNvPr>
          <p:cNvSpPr txBox="1"/>
          <p:nvPr/>
        </p:nvSpPr>
        <p:spPr>
          <a:xfrm>
            <a:off x="7490982" y="5969654"/>
            <a:ext cx="3253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/>
              <a:t>Parameter space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A4637DF-14DC-41DB-AE23-21E4800A361A}"/>
              </a:ext>
            </a:extLst>
          </p:cNvPr>
          <p:cNvCxnSpPr/>
          <p:nvPr/>
        </p:nvCxnSpPr>
        <p:spPr>
          <a:xfrm>
            <a:off x="1565799" y="2794225"/>
            <a:ext cx="0" cy="2971800"/>
          </a:xfrm>
          <a:prstGeom prst="straightConnector1">
            <a:avLst/>
          </a:prstGeom>
          <a:ln w="76200" cap="rnd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B9D29A5-7990-46AD-A31B-A6177DF7567F}"/>
              </a:ext>
            </a:extLst>
          </p:cNvPr>
          <p:cNvCxnSpPr>
            <a:cxnSpLocks/>
          </p:cNvCxnSpPr>
          <p:nvPr/>
        </p:nvCxnSpPr>
        <p:spPr>
          <a:xfrm flipH="1">
            <a:off x="1565799" y="5766025"/>
            <a:ext cx="4270248" cy="0"/>
          </a:xfrm>
          <a:prstGeom prst="straightConnector1">
            <a:avLst/>
          </a:prstGeom>
          <a:ln w="76200" cap="rnd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A8CE769-E4E4-4C1E-A2D7-7AE260A7F69D}"/>
              </a:ext>
            </a:extLst>
          </p:cNvPr>
          <p:cNvSpPr/>
          <p:nvPr/>
        </p:nvSpPr>
        <p:spPr>
          <a:xfrm>
            <a:off x="7490982" y="2673670"/>
            <a:ext cx="3253218" cy="325198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FBC843B-3C14-419E-BD0B-CABE6A98CD79}"/>
              </a:ext>
            </a:extLst>
          </p:cNvPr>
          <p:cNvCxnSpPr/>
          <p:nvPr/>
        </p:nvCxnSpPr>
        <p:spPr>
          <a:xfrm>
            <a:off x="7679180" y="2794098"/>
            <a:ext cx="0" cy="2971800"/>
          </a:xfrm>
          <a:prstGeom prst="straightConnector1">
            <a:avLst/>
          </a:prstGeom>
          <a:ln w="76200" cap="rnd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1598235-C403-4735-8BC3-4B07DBD365DF}"/>
              </a:ext>
            </a:extLst>
          </p:cNvPr>
          <p:cNvCxnSpPr>
            <a:cxnSpLocks/>
          </p:cNvCxnSpPr>
          <p:nvPr/>
        </p:nvCxnSpPr>
        <p:spPr>
          <a:xfrm flipH="1">
            <a:off x="7679180" y="5765898"/>
            <a:ext cx="3065020" cy="0"/>
          </a:xfrm>
          <a:prstGeom prst="straightConnector1">
            <a:avLst/>
          </a:prstGeom>
          <a:ln w="76200" cap="rnd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0EEBB63A-419D-4B26-B47D-619A1C59F03C}"/>
              </a:ext>
            </a:extLst>
          </p:cNvPr>
          <p:cNvSpPr/>
          <p:nvPr/>
        </p:nvSpPr>
        <p:spPr>
          <a:xfrm>
            <a:off x="1876771" y="5094731"/>
            <a:ext cx="280558" cy="28055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C971EED-7B7C-44B0-917E-85E6D0B18190}"/>
                  </a:ext>
                </a:extLst>
              </p:cNvPr>
              <p:cNvSpPr txBox="1"/>
              <p:nvPr/>
            </p:nvSpPr>
            <p:spPr>
              <a:xfrm>
                <a:off x="8141695" y="3462888"/>
                <a:ext cx="283577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3200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32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3200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C971EED-7B7C-44B0-917E-85E6D0B181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1695" y="3462888"/>
                <a:ext cx="2835776" cy="492443"/>
              </a:xfrm>
              <a:prstGeom prst="rect">
                <a:avLst/>
              </a:prstGeom>
              <a:blipFill>
                <a:blip r:embed="rId3"/>
                <a:stretch>
                  <a:fillRect r="-446" b="-28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73CB32D-DEDF-48CF-AE9B-A2744B54F01C}"/>
              </a:ext>
            </a:extLst>
          </p:cNvPr>
          <p:cNvCxnSpPr>
            <a:cxnSpLocks/>
          </p:cNvCxnSpPr>
          <p:nvPr/>
        </p:nvCxnSpPr>
        <p:spPr>
          <a:xfrm>
            <a:off x="7795353" y="3849947"/>
            <a:ext cx="2117500" cy="184270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6563B62-E9BB-4F8D-9173-2805F1DC872C}"/>
                  </a:ext>
                </a:extLst>
              </p:cNvPr>
              <p:cNvSpPr txBox="1"/>
              <p:nvPr/>
            </p:nvSpPr>
            <p:spPr>
              <a:xfrm>
                <a:off x="2407093" y="4952580"/>
                <a:ext cx="141737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32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32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200" b="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3200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200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6563B62-E9BB-4F8D-9173-2805F1DC8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7093" y="4952580"/>
                <a:ext cx="1417375" cy="492443"/>
              </a:xfrm>
              <a:prstGeom prst="rect">
                <a:avLst/>
              </a:prstGeom>
              <a:blipFill>
                <a:blip r:embed="rId4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BF0BFB1-1857-7F4B-9567-AF7077B3B586}"/>
                  </a:ext>
                </a:extLst>
              </p:cNvPr>
              <p:cNvSpPr txBox="1"/>
              <p:nvPr/>
            </p:nvSpPr>
            <p:spPr>
              <a:xfrm>
                <a:off x="1730390" y="2667127"/>
                <a:ext cx="338325" cy="5232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BF0BFB1-1857-7F4B-9567-AF7077B3B5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0390" y="2667127"/>
                <a:ext cx="338325" cy="523220"/>
              </a:xfrm>
              <a:prstGeom prst="rect">
                <a:avLst/>
              </a:prstGeom>
              <a:blipFill>
                <a:blip r:embed="rId5"/>
                <a:stretch>
                  <a:fillRect l="-7143" r="-17857" b="-119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B205135-C1AD-774A-9DE4-29C58D123FEE}"/>
                  </a:ext>
                </a:extLst>
              </p:cNvPr>
              <p:cNvSpPr txBox="1"/>
              <p:nvPr/>
            </p:nvSpPr>
            <p:spPr>
              <a:xfrm>
                <a:off x="5552582" y="5123356"/>
                <a:ext cx="338325" cy="5232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DB205135-C1AD-774A-9DE4-29C58D123F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2582" y="5123356"/>
                <a:ext cx="338325" cy="523220"/>
              </a:xfrm>
              <a:prstGeom prst="rect">
                <a:avLst/>
              </a:prstGeom>
              <a:blipFill>
                <a:blip r:embed="rId6"/>
                <a:stretch>
                  <a:fillRect r="-71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F1CD6ED-09CA-FF4A-BB15-23A518A8F17F}"/>
                  </a:ext>
                </a:extLst>
              </p:cNvPr>
              <p:cNvSpPr txBox="1"/>
              <p:nvPr/>
            </p:nvSpPr>
            <p:spPr>
              <a:xfrm>
                <a:off x="7843771" y="2667000"/>
                <a:ext cx="400412" cy="5232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F1CD6ED-09CA-FF4A-BB15-23A518A8F1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3771" y="2667000"/>
                <a:ext cx="400412" cy="523220"/>
              </a:xfrm>
              <a:prstGeom prst="rect">
                <a:avLst/>
              </a:prstGeom>
              <a:blipFill>
                <a:blip r:embed="rId7"/>
                <a:stretch>
                  <a:fillRect l="-2187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0EBB3B7-257D-AC41-A043-B591B41B17DF}"/>
                  </a:ext>
                </a:extLst>
              </p:cNvPr>
              <p:cNvSpPr txBox="1"/>
              <p:nvPr/>
            </p:nvSpPr>
            <p:spPr>
              <a:xfrm>
                <a:off x="10396732" y="5123229"/>
                <a:ext cx="338325" cy="5232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0EBB3B7-257D-AC41-A043-B591B41B17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6732" y="5123229"/>
                <a:ext cx="338325" cy="523220"/>
              </a:xfrm>
              <a:prstGeom prst="rect">
                <a:avLst/>
              </a:prstGeom>
              <a:blipFill>
                <a:blip r:embed="rId8"/>
                <a:stretch>
                  <a:fillRect l="-11111" r="-222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250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3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DB72B-0DF7-4A2A-A48F-239D3D873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Hough transform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0E2E0-5387-3B46-AE88-64B971F6F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What about </a:t>
            </a:r>
            <a:r>
              <a:rPr lang="en-US" b="1" dirty="0"/>
              <a:t>two points </a:t>
            </a:r>
            <a:r>
              <a:rPr lang="en-US" dirty="0"/>
              <a:t>in the image space?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A </a:t>
            </a:r>
            <a:r>
              <a:rPr lang="en-US" sz="2400" b="1" dirty="0"/>
              <a:t>point</a:t>
            </a:r>
            <a:r>
              <a:rPr lang="en-US" sz="2400" dirty="0"/>
              <a:t> in the parameter space, corresponding to the unique line that passes through both points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26707C-7D0F-4F6B-A987-3813B90F044A}"/>
              </a:ext>
            </a:extLst>
          </p:cNvPr>
          <p:cNvSpPr txBox="1"/>
          <p:nvPr/>
        </p:nvSpPr>
        <p:spPr>
          <a:xfrm>
            <a:off x="1447800" y="5969654"/>
            <a:ext cx="4477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/>
              <a:t>Image space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81B584-1FF2-4AD0-B26A-F565466B2320}"/>
              </a:ext>
            </a:extLst>
          </p:cNvPr>
          <p:cNvSpPr/>
          <p:nvPr/>
        </p:nvSpPr>
        <p:spPr>
          <a:xfrm>
            <a:off x="1447800" y="2673670"/>
            <a:ext cx="4477040" cy="325198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7AB810-BF08-494E-86B1-FAA83D45B1A3}"/>
              </a:ext>
            </a:extLst>
          </p:cNvPr>
          <p:cNvSpPr txBox="1"/>
          <p:nvPr/>
        </p:nvSpPr>
        <p:spPr>
          <a:xfrm>
            <a:off x="7490982" y="5969654"/>
            <a:ext cx="3253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/>
              <a:t>Parameter space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A4637DF-14DC-41DB-AE23-21E4800A361A}"/>
              </a:ext>
            </a:extLst>
          </p:cNvPr>
          <p:cNvCxnSpPr/>
          <p:nvPr/>
        </p:nvCxnSpPr>
        <p:spPr>
          <a:xfrm>
            <a:off x="1565799" y="2794225"/>
            <a:ext cx="0" cy="2971800"/>
          </a:xfrm>
          <a:prstGeom prst="straightConnector1">
            <a:avLst/>
          </a:prstGeom>
          <a:ln w="76200" cap="rnd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B9D29A5-7990-46AD-A31B-A6177DF7567F}"/>
              </a:ext>
            </a:extLst>
          </p:cNvPr>
          <p:cNvCxnSpPr>
            <a:cxnSpLocks/>
          </p:cNvCxnSpPr>
          <p:nvPr/>
        </p:nvCxnSpPr>
        <p:spPr>
          <a:xfrm flipH="1">
            <a:off x="1565799" y="5766025"/>
            <a:ext cx="4270248" cy="0"/>
          </a:xfrm>
          <a:prstGeom prst="straightConnector1">
            <a:avLst/>
          </a:prstGeom>
          <a:ln w="76200" cap="rnd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A8CE769-E4E4-4C1E-A2D7-7AE260A7F69D}"/>
              </a:ext>
            </a:extLst>
          </p:cNvPr>
          <p:cNvSpPr/>
          <p:nvPr/>
        </p:nvSpPr>
        <p:spPr>
          <a:xfrm>
            <a:off x="7490982" y="2673670"/>
            <a:ext cx="3253218" cy="325198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FBC843B-3C14-419E-BD0B-CABE6A98CD79}"/>
              </a:ext>
            </a:extLst>
          </p:cNvPr>
          <p:cNvCxnSpPr/>
          <p:nvPr/>
        </p:nvCxnSpPr>
        <p:spPr>
          <a:xfrm>
            <a:off x="7679180" y="2794098"/>
            <a:ext cx="0" cy="2971800"/>
          </a:xfrm>
          <a:prstGeom prst="straightConnector1">
            <a:avLst/>
          </a:prstGeom>
          <a:ln w="76200" cap="rnd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1598235-C403-4735-8BC3-4B07DBD365DF}"/>
              </a:ext>
            </a:extLst>
          </p:cNvPr>
          <p:cNvCxnSpPr>
            <a:cxnSpLocks/>
          </p:cNvCxnSpPr>
          <p:nvPr/>
        </p:nvCxnSpPr>
        <p:spPr>
          <a:xfrm flipH="1">
            <a:off x="7679180" y="5765898"/>
            <a:ext cx="3065020" cy="0"/>
          </a:xfrm>
          <a:prstGeom prst="straightConnector1">
            <a:avLst/>
          </a:prstGeom>
          <a:ln w="76200" cap="rnd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14271DBE-99C8-4121-920A-E134A008C0DA}"/>
              </a:ext>
            </a:extLst>
          </p:cNvPr>
          <p:cNvSpPr/>
          <p:nvPr/>
        </p:nvSpPr>
        <p:spPr>
          <a:xfrm>
            <a:off x="1876771" y="5094731"/>
            <a:ext cx="280558" cy="28055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CB9ABF4-C1E0-4F6F-899D-E832AA60F966}"/>
                  </a:ext>
                </a:extLst>
              </p:cNvPr>
              <p:cNvSpPr txBox="1"/>
              <p:nvPr/>
            </p:nvSpPr>
            <p:spPr>
              <a:xfrm>
                <a:off x="8001000" y="3462888"/>
                <a:ext cx="2835776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3200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3200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3200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3200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FCB9ABF4-C1E0-4F6F-899D-E832AA60F9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01000" y="3462888"/>
                <a:ext cx="2835776" cy="492443"/>
              </a:xfrm>
              <a:prstGeom prst="rect">
                <a:avLst/>
              </a:prstGeom>
              <a:blipFill>
                <a:blip r:embed="rId2"/>
                <a:stretch>
                  <a:fillRect b="-28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9F558EE-E216-4E5F-A804-BE316A26BCAE}"/>
              </a:ext>
            </a:extLst>
          </p:cNvPr>
          <p:cNvCxnSpPr>
            <a:cxnSpLocks/>
          </p:cNvCxnSpPr>
          <p:nvPr/>
        </p:nvCxnSpPr>
        <p:spPr>
          <a:xfrm>
            <a:off x="7795353" y="3849947"/>
            <a:ext cx="2117500" cy="184270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28A44F7-ACF8-453F-948C-94D931F1856E}"/>
                  </a:ext>
                </a:extLst>
              </p:cNvPr>
              <p:cNvSpPr txBox="1"/>
              <p:nvPr/>
            </p:nvSpPr>
            <p:spPr>
              <a:xfrm>
                <a:off x="2407093" y="4952580"/>
                <a:ext cx="141737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32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b="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3200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200" b="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3200" b="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200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28A44F7-ACF8-453F-948C-94D931F185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7093" y="4952580"/>
                <a:ext cx="1417375" cy="492443"/>
              </a:xfrm>
              <a:prstGeom prst="rect">
                <a:avLst/>
              </a:prstGeom>
              <a:blipFill>
                <a:blip r:embed="rId3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Oval 42">
            <a:extLst>
              <a:ext uri="{FF2B5EF4-FFF2-40B4-BE49-F238E27FC236}">
                <a16:creationId xmlns:a16="http://schemas.microsoft.com/office/drawing/2014/main" id="{193D324D-F249-43B2-BA16-D81BCEA75265}"/>
              </a:ext>
            </a:extLst>
          </p:cNvPr>
          <p:cNvSpPr/>
          <p:nvPr/>
        </p:nvSpPr>
        <p:spPr>
          <a:xfrm>
            <a:off x="3309595" y="3689124"/>
            <a:ext cx="280558" cy="280558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18544D3-D42D-4F3F-B298-232464425DAD}"/>
                  </a:ext>
                </a:extLst>
              </p:cNvPr>
              <p:cNvSpPr txBox="1"/>
              <p:nvPr/>
            </p:nvSpPr>
            <p:spPr>
              <a:xfrm>
                <a:off x="9356212" y="4342390"/>
                <a:ext cx="281679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3200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3200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sz="32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sz="3200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3200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18544D3-D42D-4F3F-B298-232464425D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56212" y="4342390"/>
                <a:ext cx="2816797" cy="492443"/>
              </a:xfrm>
              <a:prstGeom prst="rect">
                <a:avLst/>
              </a:prstGeom>
              <a:blipFill>
                <a:blip r:embed="rId4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81A8C03-395A-4BA5-84EE-6539BDE5B2A8}"/>
              </a:ext>
            </a:extLst>
          </p:cNvPr>
          <p:cNvCxnSpPr>
            <a:cxnSpLocks/>
          </p:cNvCxnSpPr>
          <p:nvPr/>
        </p:nvCxnSpPr>
        <p:spPr>
          <a:xfrm>
            <a:off x="7803372" y="4295410"/>
            <a:ext cx="2505591" cy="788762"/>
          </a:xfrm>
          <a:prstGeom prst="line">
            <a:avLst/>
          </a:prstGeom>
          <a:ln w="762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9325EA3-E8CA-4574-8A8D-89475799A772}"/>
                  </a:ext>
                </a:extLst>
              </p:cNvPr>
              <p:cNvSpPr txBox="1"/>
              <p:nvPr/>
            </p:nvSpPr>
            <p:spPr>
              <a:xfrm>
                <a:off x="3839918" y="3546973"/>
                <a:ext cx="1398395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3200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3200" b="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3200" b="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3200" b="0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3200" b="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sz="3200" b="0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3200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D9325EA3-E8CA-4574-8A8D-89475799A7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9918" y="3546973"/>
                <a:ext cx="1398395" cy="492443"/>
              </a:xfrm>
              <a:prstGeom prst="rect">
                <a:avLst/>
              </a:prstGeom>
              <a:blipFill>
                <a:blip r:embed="rId5"/>
                <a:stretch>
                  <a:fillRect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4F3C580-D247-9C4A-A6FB-80C148760AB9}"/>
                  </a:ext>
                </a:extLst>
              </p:cNvPr>
              <p:cNvSpPr txBox="1"/>
              <p:nvPr/>
            </p:nvSpPr>
            <p:spPr>
              <a:xfrm>
                <a:off x="1730390" y="2667127"/>
                <a:ext cx="338325" cy="5232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4F3C580-D247-9C4A-A6FB-80C148760A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0390" y="2667127"/>
                <a:ext cx="338325" cy="523220"/>
              </a:xfrm>
              <a:prstGeom prst="rect">
                <a:avLst/>
              </a:prstGeom>
              <a:blipFill>
                <a:blip r:embed="rId6"/>
                <a:stretch>
                  <a:fillRect l="-7143" r="-17857" b="-119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50B10F0-14E1-FB40-BB26-E2040795923B}"/>
                  </a:ext>
                </a:extLst>
              </p:cNvPr>
              <p:cNvSpPr txBox="1"/>
              <p:nvPr/>
            </p:nvSpPr>
            <p:spPr>
              <a:xfrm>
                <a:off x="5552582" y="5123356"/>
                <a:ext cx="338325" cy="5232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50B10F0-14E1-FB40-BB26-E204079592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2582" y="5123356"/>
                <a:ext cx="338325" cy="523220"/>
              </a:xfrm>
              <a:prstGeom prst="rect">
                <a:avLst/>
              </a:prstGeom>
              <a:blipFill>
                <a:blip r:embed="rId7"/>
                <a:stretch>
                  <a:fillRect r="-71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EF2771D-0F5D-354E-BAA6-5FD2EE0E873F}"/>
                  </a:ext>
                </a:extLst>
              </p:cNvPr>
              <p:cNvSpPr txBox="1"/>
              <p:nvPr/>
            </p:nvSpPr>
            <p:spPr>
              <a:xfrm>
                <a:off x="7843771" y="2667000"/>
                <a:ext cx="400412" cy="5232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EF2771D-0F5D-354E-BAA6-5FD2EE0E87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3771" y="2667000"/>
                <a:ext cx="400412" cy="523220"/>
              </a:xfrm>
              <a:prstGeom prst="rect">
                <a:avLst/>
              </a:prstGeom>
              <a:blipFill>
                <a:blip r:embed="rId8"/>
                <a:stretch>
                  <a:fillRect l="-2187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B6382AC-3B3F-AE41-9B68-1F6AEEB9B7F6}"/>
                  </a:ext>
                </a:extLst>
              </p:cNvPr>
              <p:cNvSpPr txBox="1"/>
              <p:nvPr/>
            </p:nvSpPr>
            <p:spPr>
              <a:xfrm>
                <a:off x="10396732" y="5123229"/>
                <a:ext cx="338325" cy="5232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B6382AC-3B3F-AE41-9B68-1F6AEEB9B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6732" y="5123229"/>
                <a:ext cx="338325" cy="523220"/>
              </a:xfrm>
              <a:prstGeom prst="rect">
                <a:avLst/>
              </a:prstGeom>
              <a:blipFill>
                <a:blip r:embed="rId9"/>
                <a:stretch>
                  <a:fillRect l="-11111" r="-222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B979678-F026-F747-A3E6-943530CEFDE0}"/>
              </a:ext>
            </a:extLst>
          </p:cNvPr>
          <p:cNvCxnSpPr>
            <a:cxnSpLocks/>
          </p:cNvCxnSpPr>
          <p:nvPr/>
        </p:nvCxnSpPr>
        <p:spPr>
          <a:xfrm flipV="1">
            <a:off x="1632204" y="3225970"/>
            <a:ext cx="2439051" cy="2402367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7958EF1B-9235-3945-81FF-7255EDACD3CC}"/>
              </a:ext>
            </a:extLst>
          </p:cNvPr>
          <p:cNvSpPr/>
          <p:nvPr/>
        </p:nvSpPr>
        <p:spPr>
          <a:xfrm>
            <a:off x="8447626" y="4389609"/>
            <a:ext cx="280558" cy="280558"/>
          </a:xfrm>
          <a:prstGeom prst="ellipse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352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0" grpId="0"/>
      <p:bldP spid="44" grpId="0"/>
      <p:bldP spid="2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DB72B-0DF7-4A2A-A48F-239D3D873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Hough transform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80E2E0-5387-3B46-AE88-64B971F6F4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What about </a:t>
            </a:r>
            <a:r>
              <a:rPr lang="en-US" b="1" dirty="0"/>
              <a:t>many points </a:t>
            </a:r>
            <a:r>
              <a:rPr lang="en-US" dirty="0"/>
              <a:t>in the image space?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Plot all the lines in the parameter space and try to find a spot where a large number of them intersect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26707C-7D0F-4F6B-A987-3813B90F044A}"/>
              </a:ext>
            </a:extLst>
          </p:cNvPr>
          <p:cNvSpPr txBox="1"/>
          <p:nvPr/>
        </p:nvSpPr>
        <p:spPr>
          <a:xfrm>
            <a:off x="1447800" y="5969654"/>
            <a:ext cx="4477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/>
              <a:t>Image space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281B584-1FF2-4AD0-B26A-F565466B2320}"/>
              </a:ext>
            </a:extLst>
          </p:cNvPr>
          <p:cNvSpPr/>
          <p:nvPr/>
        </p:nvSpPr>
        <p:spPr>
          <a:xfrm>
            <a:off x="1447800" y="2673670"/>
            <a:ext cx="4477040" cy="325198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37AB810-BF08-494E-86B1-FAA83D45B1A3}"/>
              </a:ext>
            </a:extLst>
          </p:cNvPr>
          <p:cNvSpPr txBox="1"/>
          <p:nvPr/>
        </p:nvSpPr>
        <p:spPr>
          <a:xfrm>
            <a:off x="7490982" y="5969654"/>
            <a:ext cx="3253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dirty="0"/>
              <a:t>Parameter space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A4637DF-14DC-41DB-AE23-21E4800A361A}"/>
              </a:ext>
            </a:extLst>
          </p:cNvPr>
          <p:cNvCxnSpPr/>
          <p:nvPr/>
        </p:nvCxnSpPr>
        <p:spPr>
          <a:xfrm>
            <a:off x="1565799" y="2794225"/>
            <a:ext cx="0" cy="2971800"/>
          </a:xfrm>
          <a:prstGeom prst="straightConnector1">
            <a:avLst/>
          </a:prstGeom>
          <a:ln w="76200" cap="rnd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B9D29A5-7990-46AD-A31B-A6177DF7567F}"/>
              </a:ext>
            </a:extLst>
          </p:cNvPr>
          <p:cNvCxnSpPr>
            <a:cxnSpLocks/>
          </p:cNvCxnSpPr>
          <p:nvPr/>
        </p:nvCxnSpPr>
        <p:spPr>
          <a:xfrm flipH="1">
            <a:off x="1565799" y="5766025"/>
            <a:ext cx="4270248" cy="0"/>
          </a:xfrm>
          <a:prstGeom prst="straightConnector1">
            <a:avLst/>
          </a:prstGeom>
          <a:ln w="76200" cap="rnd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A8CE769-E4E4-4C1E-A2D7-7AE260A7F69D}"/>
              </a:ext>
            </a:extLst>
          </p:cNvPr>
          <p:cNvSpPr/>
          <p:nvPr/>
        </p:nvSpPr>
        <p:spPr>
          <a:xfrm>
            <a:off x="7490982" y="2673670"/>
            <a:ext cx="3253218" cy="325198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FBC843B-3C14-419E-BD0B-CABE6A98CD79}"/>
              </a:ext>
            </a:extLst>
          </p:cNvPr>
          <p:cNvCxnSpPr/>
          <p:nvPr/>
        </p:nvCxnSpPr>
        <p:spPr>
          <a:xfrm>
            <a:off x="7679180" y="2794098"/>
            <a:ext cx="0" cy="2971800"/>
          </a:xfrm>
          <a:prstGeom prst="straightConnector1">
            <a:avLst/>
          </a:prstGeom>
          <a:ln w="76200" cap="rnd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1598235-C403-4735-8BC3-4B07DBD365DF}"/>
              </a:ext>
            </a:extLst>
          </p:cNvPr>
          <p:cNvCxnSpPr>
            <a:cxnSpLocks/>
          </p:cNvCxnSpPr>
          <p:nvPr/>
        </p:nvCxnSpPr>
        <p:spPr>
          <a:xfrm flipH="1">
            <a:off x="7679180" y="5765898"/>
            <a:ext cx="3065020" cy="0"/>
          </a:xfrm>
          <a:prstGeom prst="straightConnector1">
            <a:avLst/>
          </a:prstGeom>
          <a:ln w="76200" cap="rnd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14271DBE-99C8-4121-920A-E134A008C0DA}"/>
              </a:ext>
            </a:extLst>
          </p:cNvPr>
          <p:cNvSpPr/>
          <p:nvPr/>
        </p:nvSpPr>
        <p:spPr>
          <a:xfrm>
            <a:off x="1929242" y="5094731"/>
            <a:ext cx="280558" cy="28055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79F558EE-E216-4E5F-A804-BE316A26BCAE}"/>
              </a:ext>
            </a:extLst>
          </p:cNvPr>
          <p:cNvCxnSpPr>
            <a:cxnSpLocks/>
          </p:cNvCxnSpPr>
          <p:nvPr/>
        </p:nvCxnSpPr>
        <p:spPr>
          <a:xfrm>
            <a:off x="7795353" y="3849947"/>
            <a:ext cx="2117500" cy="1842708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>
            <a:extLst>
              <a:ext uri="{FF2B5EF4-FFF2-40B4-BE49-F238E27FC236}">
                <a16:creationId xmlns:a16="http://schemas.microsoft.com/office/drawing/2014/main" id="{193D324D-F249-43B2-BA16-D81BCEA75265}"/>
              </a:ext>
            </a:extLst>
          </p:cNvPr>
          <p:cNvSpPr/>
          <p:nvPr/>
        </p:nvSpPr>
        <p:spPr>
          <a:xfrm>
            <a:off x="3309595" y="3657600"/>
            <a:ext cx="280558" cy="28055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81A8C03-395A-4BA5-84EE-6539BDE5B2A8}"/>
              </a:ext>
            </a:extLst>
          </p:cNvPr>
          <p:cNvCxnSpPr>
            <a:cxnSpLocks/>
          </p:cNvCxnSpPr>
          <p:nvPr/>
        </p:nvCxnSpPr>
        <p:spPr>
          <a:xfrm>
            <a:off x="7843771" y="4364534"/>
            <a:ext cx="2465192" cy="719638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4F3C580-D247-9C4A-A6FB-80C148760AB9}"/>
                  </a:ext>
                </a:extLst>
              </p:cNvPr>
              <p:cNvSpPr txBox="1"/>
              <p:nvPr/>
            </p:nvSpPr>
            <p:spPr>
              <a:xfrm>
                <a:off x="1730390" y="2667127"/>
                <a:ext cx="338325" cy="5232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34F3C580-D247-9C4A-A6FB-80C148760A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0390" y="2667127"/>
                <a:ext cx="338325" cy="523220"/>
              </a:xfrm>
              <a:prstGeom prst="rect">
                <a:avLst/>
              </a:prstGeom>
              <a:blipFill>
                <a:blip r:embed="rId2"/>
                <a:stretch>
                  <a:fillRect l="-7143" r="-17857" b="-1190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50B10F0-14E1-FB40-BB26-E2040795923B}"/>
                  </a:ext>
                </a:extLst>
              </p:cNvPr>
              <p:cNvSpPr txBox="1"/>
              <p:nvPr/>
            </p:nvSpPr>
            <p:spPr>
              <a:xfrm>
                <a:off x="5552582" y="5123356"/>
                <a:ext cx="338325" cy="5232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50B10F0-14E1-FB40-BB26-E204079592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2582" y="5123356"/>
                <a:ext cx="338325" cy="523220"/>
              </a:xfrm>
              <a:prstGeom prst="rect">
                <a:avLst/>
              </a:prstGeom>
              <a:blipFill>
                <a:blip r:embed="rId3"/>
                <a:stretch>
                  <a:fillRect r="-714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EF2771D-0F5D-354E-BAA6-5FD2EE0E873F}"/>
                  </a:ext>
                </a:extLst>
              </p:cNvPr>
              <p:cNvSpPr txBox="1"/>
              <p:nvPr/>
            </p:nvSpPr>
            <p:spPr>
              <a:xfrm>
                <a:off x="7843771" y="2667000"/>
                <a:ext cx="400412" cy="5232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US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AEF2771D-0F5D-354E-BAA6-5FD2EE0E87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3771" y="2667000"/>
                <a:ext cx="400412" cy="523220"/>
              </a:xfrm>
              <a:prstGeom prst="rect">
                <a:avLst/>
              </a:prstGeom>
              <a:blipFill>
                <a:blip r:embed="rId4"/>
                <a:stretch>
                  <a:fillRect l="-2187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B6382AC-3B3F-AE41-9B68-1F6AEEB9B7F6}"/>
                  </a:ext>
                </a:extLst>
              </p:cNvPr>
              <p:cNvSpPr txBox="1"/>
              <p:nvPr/>
            </p:nvSpPr>
            <p:spPr>
              <a:xfrm>
                <a:off x="10396732" y="5123229"/>
                <a:ext cx="338325" cy="5232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</m:oMath>
                  </m:oMathPara>
                </a14:m>
                <a:endParaRPr lang="en-US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B6382AC-3B3F-AE41-9B68-1F6AEEB9B7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6732" y="5123229"/>
                <a:ext cx="338325" cy="523220"/>
              </a:xfrm>
              <a:prstGeom prst="rect">
                <a:avLst/>
              </a:prstGeom>
              <a:blipFill>
                <a:blip r:embed="rId5"/>
                <a:stretch>
                  <a:fillRect l="-11111" r="-22222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Oval 29">
            <a:extLst>
              <a:ext uri="{FF2B5EF4-FFF2-40B4-BE49-F238E27FC236}">
                <a16:creationId xmlns:a16="http://schemas.microsoft.com/office/drawing/2014/main" id="{C83FAEA3-E985-0147-8CBF-91F7426AFCE0}"/>
              </a:ext>
            </a:extLst>
          </p:cNvPr>
          <p:cNvSpPr/>
          <p:nvPr/>
        </p:nvSpPr>
        <p:spPr>
          <a:xfrm>
            <a:off x="2397998" y="4814173"/>
            <a:ext cx="280558" cy="28055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94A6FDEC-1EC0-D043-A3E8-B45E936C5A34}"/>
              </a:ext>
            </a:extLst>
          </p:cNvPr>
          <p:cNvSpPr/>
          <p:nvPr/>
        </p:nvSpPr>
        <p:spPr>
          <a:xfrm>
            <a:off x="2687287" y="4083976"/>
            <a:ext cx="280558" cy="28055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AEEE608-2522-534B-AC24-F07526FCB289}"/>
              </a:ext>
            </a:extLst>
          </p:cNvPr>
          <p:cNvSpPr/>
          <p:nvPr/>
        </p:nvSpPr>
        <p:spPr>
          <a:xfrm>
            <a:off x="4092666" y="3378754"/>
            <a:ext cx="280558" cy="28055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4ED8E77-C0F3-D14D-A5F4-B039B15456A3}"/>
              </a:ext>
            </a:extLst>
          </p:cNvPr>
          <p:cNvSpPr/>
          <p:nvPr/>
        </p:nvSpPr>
        <p:spPr>
          <a:xfrm>
            <a:off x="4285684" y="2681829"/>
            <a:ext cx="280558" cy="28055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F3809FE-6332-7E46-B342-36C97DEF967F}"/>
              </a:ext>
            </a:extLst>
          </p:cNvPr>
          <p:cNvSpPr/>
          <p:nvPr/>
        </p:nvSpPr>
        <p:spPr>
          <a:xfrm>
            <a:off x="4421442" y="4955901"/>
            <a:ext cx="280558" cy="28055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5353252-8BA4-394E-92A5-F8CF8B73B43F}"/>
              </a:ext>
            </a:extLst>
          </p:cNvPr>
          <p:cNvSpPr/>
          <p:nvPr/>
        </p:nvSpPr>
        <p:spPr>
          <a:xfrm>
            <a:off x="5272024" y="3696950"/>
            <a:ext cx="280558" cy="280558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FF5666D-0406-8649-8CE4-290D5241DBA7}"/>
              </a:ext>
            </a:extLst>
          </p:cNvPr>
          <p:cNvCxnSpPr>
            <a:cxnSpLocks/>
          </p:cNvCxnSpPr>
          <p:nvPr/>
        </p:nvCxnSpPr>
        <p:spPr>
          <a:xfrm flipV="1">
            <a:off x="7979094" y="3886200"/>
            <a:ext cx="2417638" cy="817486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F8F8E8B0-6C55-3E4F-8B5D-40D1289F66D4}"/>
              </a:ext>
            </a:extLst>
          </p:cNvPr>
          <p:cNvCxnSpPr>
            <a:cxnSpLocks/>
          </p:cNvCxnSpPr>
          <p:nvPr/>
        </p:nvCxnSpPr>
        <p:spPr>
          <a:xfrm flipV="1">
            <a:off x="7979094" y="2902577"/>
            <a:ext cx="1355435" cy="2126018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85976C42-F8BD-6A4C-BC9C-01FE3A678AE7}"/>
              </a:ext>
            </a:extLst>
          </p:cNvPr>
          <p:cNvCxnSpPr>
            <a:cxnSpLocks/>
          </p:cNvCxnSpPr>
          <p:nvPr/>
        </p:nvCxnSpPr>
        <p:spPr>
          <a:xfrm flipH="1">
            <a:off x="8163061" y="2733395"/>
            <a:ext cx="180394" cy="2913054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914DD3AB-021F-F548-A2DC-0D8E777A6762}"/>
              </a:ext>
            </a:extLst>
          </p:cNvPr>
          <p:cNvCxnSpPr>
            <a:cxnSpLocks/>
          </p:cNvCxnSpPr>
          <p:nvPr/>
        </p:nvCxnSpPr>
        <p:spPr>
          <a:xfrm>
            <a:off x="8079448" y="3378754"/>
            <a:ext cx="2964665" cy="507446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C7C599F-879A-0D4C-A59A-F2154F2CD692}"/>
              </a:ext>
            </a:extLst>
          </p:cNvPr>
          <p:cNvCxnSpPr>
            <a:cxnSpLocks/>
          </p:cNvCxnSpPr>
          <p:nvPr/>
        </p:nvCxnSpPr>
        <p:spPr>
          <a:xfrm flipV="1">
            <a:off x="7843771" y="4189922"/>
            <a:ext cx="2648641" cy="378004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1C11C17C-8E47-BB42-8D8E-C53CAAE3D2F5}"/>
              </a:ext>
            </a:extLst>
          </p:cNvPr>
          <p:cNvCxnSpPr>
            <a:cxnSpLocks/>
            <a:endCxn id="11" idx="3"/>
          </p:cNvCxnSpPr>
          <p:nvPr/>
        </p:nvCxnSpPr>
        <p:spPr>
          <a:xfrm>
            <a:off x="8846194" y="2752842"/>
            <a:ext cx="1898006" cy="1546818"/>
          </a:xfrm>
          <a:prstGeom prst="line">
            <a:avLst/>
          </a:prstGeom>
          <a:ln w="762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Oval 54">
            <a:extLst>
              <a:ext uri="{FF2B5EF4-FFF2-40B4-BE49-F238E27FC236}">
                <a16:creationId xmlns:a16="http://schemas.microsoft.com/office/drawing/2014/main" id="{6A299A61-CA06-844B-B498-5AB67A462FD4}"/>
              </a:ext>
            </a:extLst>
          </p:cNvPr>
          <p:cNvSpPr/>
          <p:nvPr/>
        </p:nvSpPr>
        <p:spPr bwMode="auto">
          <a:xfrm>
            <a:off x="8017044" y="4143942"/>
            <a:ext cx="679193" cy="679193"/>
          </a:xfrm>
          <a:prstGeom prst="ellipse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978E8865-1967-5240-8148-1D5DBC0741A4}"/>
              </a:ext>
            </a:extLst>
          </p:cNvPr>
          <p:cNvCxnSpPr>
            <a:cxnSpLocks/>
          </p:cNvCxnSpPr>
          <p:nvPr/>
        </p:nvCxnSpPr>
        <p:spPr>
          <a:xfrm flipV="1">
            <a:off x="1819027" y="2427120"/>
            <a:ext cx="3094294" cy="3024909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517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2" descr="c-repres-hough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1" y="3548062"/>
            <a:ext cx="2938463" cy="292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148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914400" y="914400"/>
                <a:ext cx="10668000" cy="5257800"/>
              </a:xfrm>
            </p:spPr>
            <p:txBody>
              <a:bodyPr/>
              <a:lstStyle/>
              <a:p>
                <a:pPr>
                  <a:buFontTx/>
                  <a:buChar char="•"/>
                </a:pPr>
                <a:r>
                  <a:rPr lang="en-US" dirty="0"/>
                  <a:t>In practice, we don’t want to use the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:r>
                  <a:rPr lang="en-US" dirty="0"/>
                  <a:t>space!</a:t>
                </a:r>
              </a:p>
              <a:p>
                <a:pPr lvl="1"/>
                <a:r>
                  <a:rPr lang="en-US" sz="2400" dirty="0"/>
                  <a:t>Unbounded parameter domains</a:t>
                </a:r>
              </a:p>
              <a:p>
                <a:pPr lvl="1"/>
                <a:r>
                  <a:rPr lang="en-US" sz="2400" dirty="0"/>
                  <a:t>Vertical lines require infinite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US" sz="2400" dirty="0"/>
              </a:p>
              <a:p>
                <a:pPr>
                  <a:buFontTx/>
                  <a:buChar char="•"/>
                </a:pPr>
                <a:r>
                  <a:rPr lang="en-US" dirty="0"/>
                  <a:t>Alternative: </a:t>
                </a:r>
                <a:r>
                  <a:rPr lang="en-US" i="1" dirty="0"/>
                  <a:t>polar representation</a:t>
                </a:r>
              </a:p>
              <a:p>
                <a:pPr lvl="1"/>
                <a:r>
                  <a:rPr lang="en-US" sz="2400" dirty="0"/>
                  <a:t>Each image point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/>
                  <a:t>yields a </a:t>
                </a:r>
                <a:r>
                  <a:rPr lang="en-US" sz="2400" i="1" dirty="0"/>
                  <a:t>sinusoid</a:t>
                </a:r>
                <a:r>
                  <a:rPr lang="en-US" sz="2400" dirty="0"/>
                  <a:t> in the </a:t>
                </a:r>
                <a14:m>
                  <m:oMath xmlns:m="http://schemas.openxmlformats.org/officeDocument/2006/math">
                    <m:r>
                      <a:rPr lang="en-US" sz="2400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𝜃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sym typeface="System"/>
                      </a:rPr>
                      <m:t>,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sym typeface="Symbol" pitchFamily="18" charset="2"/>
                      </a:rPr>
                      <m:t>𝜌</m:t>
                    </m:r>
                    <m:r>
                      <a:rPr lang="en-US" sz="2400" dirty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sym typeface="System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rgbClr val="C00000"/>
                    </a:solidFill>
                    <a:sym typeface="System"/>
                  </a:rPr>
                  <a:t> </a:t>
                </a:r>
                <a:r>
                  <a:rPr lang="en-US" sz="2400" dirty="0">
                    <a:sym typeface="System"/>
                  </a:rPr>
                  <a:t>parameter space </a:t>
                </a:r>
                <a:r>
                  <a:rPr lang="en-US" sz="2400" dirty="0"/>
                  <a:t> </a:t>
                </a:r>
              </a:p>
              <a:p>
                <a:pPr>
                  <a:buFontTx/>
                  <a:buChar char="•"/>
                </a:pPr>
                <a:endParaRPr lang="en-US" sz="2400" i="1" dirty="0"/>
              </a:p>
              <a:p>
                <a:pPr>
                  <a:buFontTx/>
                  <a:buChar char="•"/>
                </a:pPr>
                <a:endParaRPr lang="en-US" sz="3200" dirty="0"/>
              </a:p>
            </p:txBody>
          </p:sp>
        </mc:Choice>
        <mc:Fallback xmlns="">
          <p:sp>
            <p:nvSpPr>
              <p:cNvPr id="6148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914400" y="914400"/>
                <a:ext cx="10668000" cy="5257800"/>
              </a:xfrm>
              <a:blipFill>
                <a:blip r:embed="rId4"/>
                <a:stretch>
                  <a:fillRect l="-1071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4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Parameter space representation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03946A2-55C1-5A41-8EC8-C37A0444D7FC}"/>
                  </a:ext>
                </a:extLst>
              </p:cNvPr>
              <p:cNvSpPr txBox="1"/>
              <p:nvPr/>
            </p:nvSpPr>
            <p:spPr>
              <a:xfrm>
                <a:off x="5105400" y="4546610"/>
                <a:ext cx="3267113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</m:func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b="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03946A2-55C1-5A41-8EC8-C37A0444D7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5400" y="4546610"/>
                <a:ext cx="3267113" cy="430887"/>
              </a:xfrm>
              <a:prstGeom prst="rect">
                <a:avLst/>
              </a:prstGeom>
              <a:blipFill>
                <a:blip r:embed="rId5"/>
                <a:stretch>
                  <a:fillRect l="-388" t="-2857" r="-1550" b="-3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97973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uiExpand="1" build="p"/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Algorithm outline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72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914400" y="914400"/>
                <a:ext cx="9067800" cy="5562600"/>
              </a:xfrm>
            </p:spPr>
            <p:txBody>
              <a:bodyPr/>
              <a:lstStyle/>
              <a:p>
                <a:pPr marL="533400" indent="-533400">
                  <a:lnSpc>
                    <a:spcPct val="90000"/>
                  </a:lnSpc>
                  <a:buFontTx/>
                  <a:buChar char="•"/>
                </a:pPr>
                <a:r>
                  <a:rPr lang="en-US" dirty="0"/>
                  <a:t>Initialize accumulator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𝐻</m:t>
                    </m:r>
                  </m:oMath>
                </a14:m>
                <a:r>
                  <a:rPr lang="en-US" dirty="0"/>
                  <a:t> to all zeros</a:t>
                </a:r>
              </a:p>
              <a:p>
                <a:pPr marL="533400" indent="-533400">
                  <a:lnSpc>
                    <a:spcPct val="90000"/>
                  </a:lnSpc>
                  <a:buFontTx/>
                  <a:buChar char="•"/>
                </a:pPr>
                <a:r>
                  <a:rPr lang="en-US" dirty="0"/>
                  <a:t>For each feature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dirty="0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 dirty="0" err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 dirty="0" err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 dirty="0" err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933450" lvl="1" indent="-533400">
                  <a:lnSpc>
                    <a:spcPct val="90000"/>
                  </a:lnSpc>
                </a:pPr>
                <a:r>
                  <a:rPr lang="en-US" sz="2400" dirty="0"/>
                  <a:t>For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= 0 </m:t>
                    </m:r>
                  </m:oMath>
                </a14:m>
                <a:r>
                  <a:rPr lang="en-US" sz="2400" dirty="0"/>
                  <a:t>to</a:t>
                </a:r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180</m:t>
                    </m:r>
                  </m:oMath>
                </a14:m>
                <a:endParaRPr lang="en-US" sz="2400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pPr marL="400050" lvl="1" indent="0">
                  <a:lnSpc>
                    <a:spcPct val="90000"/>
                  </a:lnSpc>
                  <a:buNone/>
                </a:pPr>
                <a:r>
                  <a:rPr lang="en-US" sz="2400" dirty="0">
                    <a:solidFill>
                      <a:srgbClr val="7030A0"/>
                    </a:solidFill>
                    <a:cs typeface="Times New Roman" pitchFamily="18" charset="0"/>
                  </a:rPr>
                  <a:t>	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𝜌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i="1" dirty="0" err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sin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br>
                  <a:rPr lang="en-US" sz="2400" dirty="0">
                    <a:solidFill>
                      <a:srgbClr val="7030A0"/>
                    </a:solidFill>
                  </a:rPr>
                </a:br>
                <a:r>
                  <a:rPr lang="en-US" sz="2400" dirty="0">
                    <a:solidFill>
                      <a:srgbClr val="7030A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l-GR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𝜌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 += 1</m:t>
                    </m:r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  <a:p>
                <a:pPr marL="533400" indent="-533400">
                  <a:lnSpc>
                    <a:spcPct val="90000"/>
                  </a:lnSpc>
                  <a:buFontTx/>
                  <a:buChar char="•"/>
                </a:pPr>
                <a:endParaRPr lang="en-US" dirty="0"/>
              </a:p>
              <a:p>
                <a:pPr marL="533400" indent="-533400">
                  <a:lnSpc>
                    <a:spcPct val="90000"/>
                  </a:lnSpc>
                  <a:buFontTx/>
                  <a:buChar char="•"/>
                </a:pPr>
                <a:r>
                  <a:rPr lang="en-US" dirty="0"/>
                  <a:t>Find the value(s)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l-GR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𝜌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l-GR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𝜌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br>
                  <a:rPr lang="en-US" dirty="0"/>
                </a:br>
                <a:r>
                  <a:rPr lang="en-US" dirty="0"/>
                  <a:t>is a local maximum (perform NMS on the accumulator array)</a:t>
                </a:r>
              </a:p>
              <a:p>
                <a:pPr marL="838200" lvl="1" indent="-381000">
                  <a:lnSpc>
                    <a:spcPct val="90000"/>
                  </a:lnSpc>
                </a:pPr>
                <a:r>
                  <a:rPr lang="en-US" sz="2800" dirty="0"/>
                  <a:t>The detected line in the image is given by </a:t>
                </a:r>
                <a:br>
                  <a:rPr lang="en-US" sz="2800" dirty="0"/>
                </a:br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r>
                      <a:rPr lang="el-GR" sz="28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𝜌</m:t>
                    </m:r>
                    <m:r>
                      <a:rPr 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a:rPr 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sin</m:t>
                    </m:r>
                    <m:r>
                      <a:rPr 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sz="28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endParaRPr lang="en-US" sz="28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7172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914400" y="914400"/>
                <a:ext cx="9067800" cy="5562600"/>
              </a:xfrm>
              <a:blipFill>
                <a:blip r:embed="rId4"/>
                <a:stretch>
                  <a:fillRect l="-1261" t="-20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7170" name="Object 4"/>
          <p:cNvGraphicFramePr>
            <a:graphicFrameLocks noGrp="1" noChangeAspect="1"/>
          </p:cNvGraphicFramePr>
          <p:nvPr>
            <p:ph sz="half" idx="4294967295"/>
            <p:extLst>
              <p:ext uri="{D42A27DB-BD31-4B8C-83A1-F6EECF244321}">
                <p14:modId xmlns:p14="http://schemas.microsoft.com/office/powerpoint/2010/main" val="888501494"/>
              </p:ext>
            </p:extLst>
          </p:nvPr>
        </p:nvGraphicFramePr>
        <p:xfrm>
          <a:off x="8701087" y="1006476"/>
          <a:ext cx="2576513" cy="274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5460317" imgH="5815873" progId="Photoshop.Image.10">
                  <p:embed/>
                </p:oleObj>
              </mc:Choice>
              <mc:Fallback>
                <p:oleObj name="Image" r:id="rId5" imgW="5460317" imgH="5815873" progId="Photoshop.Image.10">
                  <p:embed/>
                  <p:pic>
                    <p:nvPicPr>
                      <p:cNvPr id="717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01087" y="1006476"/>
                        <a:ext cx="2576513" cy="274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173" name="Rectangle 6"/>
              <p:cNvSpPr>
                <a:spLocks noChangeArrowheads="1"/>
              </p:cNvSpPr>
              <p:nvPr/>
            </p:nvSpPr>
            <p:spPr bwMode="auto">
              <a:xfrm>
                <a:off x="9958387" y="3409890"/>
                <a:ext cx="406970" cy="40011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20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US" sz="2000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173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958387" y="3409890"/>
                <a:ext cx="406970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74" name="Rectangle 7"/>
              <p:cNvSpPr>
                <a:spLocks noChangeArrowheads="1"/>
              </p:cNvSpPr>
              <p:nvPr/>
            </p:nvSpPr>
            <p:spPr bwMode="auto">
              <a:xfrm>
                <a:off x="8610600" y="2046494"/>
                <a:ext cx="406971" cy="400110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</m:oMath>
                  </m:oMathPara>
                </a14:m>
                <a:endParaRPr lang="en-US" sz="2000" b="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174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610600" y="2046494"/>
                <a:ext cx="406971" cy="400110"/>
              </a:xfrm>
              <a:prstGeom prst="rect">
                <a:avLst/>
              </a:prstGeom>
              <a:blipFill>
                <a:blip r:embed="rId8"/>
                <a:stretch>
                  <a:fillRect b="-303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5595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 uiExpand="1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Incorporating image gradients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37699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/>
                <a:r>
                  <a:rPr lang="en-US" sz="2400" dirty="0"/>
                  <a:t>For each edge point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br>
                  <a:rPr lang="en-US" sz="2400" dirty="0"/>
                </a:b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=</m:t>
                    </m:r>
                  </m:oMath>
                </a14:m>
                <a:r>
                  <a:rPr lang="en-US" sz="2400" dirty="0">
                    <a:solidFill>
                      <a:srgbClr val="7030A0"/>
                    </a:solidFill>
                  </a:rPr>
                  <a:t> gradient orientation at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br>
                  <a:rPr lang="en-US" sz="2400" dirty="0">
                    <a:solidFill>
                      <a:srgbClr val="7030A0"/>
                    </a:solidFill>
                  </a:rPr>
                </a:br>
                <a:r>
                  <a:rPr lang="en-US" sz="2400" dirty="0">
                    <a:solidFill>
                      <a:srgbClr val="7030A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l-GR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𝜌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= 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+ 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sin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br>
                  <a:rPr lang="en-US" sz="2400" dirty="0">
                    <a:solidFill>
                      <a:srgbClr val="7030A0"/>
                    </a:solidFill>
                  </a:rPr>
                </a:br>
                <a:r>
                  <a:rPr lang="en-US" sz="2400" dirty="0">
                    <a:solidFill>
                      <a:srgbClr val="7030A0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l-GR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𝜌</m:t>
                    </m:r>
                    <m:r>
                      <a:rPr lang="en-US" sz="2400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 </m:t>
                    </m:r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+= 1</m:t>
                    </m:r>
                  </m:oMath>
                </a14:m>
                <a:endParaRPr lang="en-US" sz="2400" dirty="0">
                  <a:solidFill>
                    <a:srgbClr val="7030A0"/>
                  </a:solidFill>
                </a:endParaRPr>
              </a:p>
              <a:p>
                <a:pPr>
                  <a:buFontTx/>
                  <a:buChar char="•"/>
                </a:pPr>
                <a:endParaRPr lang="en-US" sz="2400" dirty="0"/>
              </a:p>
            </p:txBody>
          </p:sp>
        </mc:Choice>
        <mc:Fallback xmlns="">
          <p:sp>
            <p:nvSpPr>
              <p:cNvPr id="143769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5"/>
                <a:stretch>
                  <a:fillRect l="-980" t="-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 bwMode="auto">
          <a:xfrm rot="2789887">
            <a:off x="7315587" y="1550366"/>
            <a:ext cx="1283494" cy="373062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8676" name="Group 16"/>
          <p:cNvGrpSpPr>
            <a:grpSpLocks/>
          </p:cNvGrpSpPr>
          <p:nvPr/>
        </p:nvGrpSpPr>
        <p:grpSpPr bwMode="auto">
          <a:xfrm>
            <a:off x="8077200" y="1154112"/>
            <a:ext cx="2133600" cy="522288"/>
            <a:chOff x="4128" y="1399"/>
            <a:chExt cx="1344" cy="329"/>
          </a:xfrm>
        </p:grpSpPr>
        <p:grpSp>
          <p:nvGrpSpPr>
            <p:cNvPr id="28678" name="Group 4"/>
            <p:cNvGrpSpPr>
              <a:grpSpLocks/>
            </p:cNvGrpSpPr>
            <p:nvPr/>
          </p:nvGrpSpPr>
          <p:grpSpPr bwMode="auto">
            <a:xfrm>
              <a:off x="4128" y="1440"/>
              <a:ext cx="1344" cy="288"/>
              <a:chOff x="4128" y="1824"/>
              <a:chExt cx="1344" cy="288"/>
            </a:xfrm>
          </p:grpSpPr>
          <p:grpSp>
            <p:nvGrpSpPr>
              <p:cNvPr id="28684" name="Group 5"/>
              <p:cNvGrpSpPr>
                <a:grpSpLocks/>
              </p:cNvGrpSpPr>
              <p:nvPr/>
            </p:nvGrpSpPr>
            <p:grpSpPr bwMode="auto">
              <a:xfrm>
                <a:off x="4161" y="1824"/>
                <a:ext cx="1311" cy="255"/>
                <a:chOff x="4161" y="1824"/>
                <a:chExt cx="1311" cy="255"/>
              </a:xfrm>
            </p:grpSpPr>
            <p:pic>
              <p:nvPicPr>
                <p:cNvPr id="28687" name="Picture 9" descr="Edittex"/>
                <p:cNvPicPr>
                  <a:picLocks noChangeAspect="1" noChangeArrowheads="1"/>
                </p:cNvPicPr>
                <p:nvPr>
                  <p:custDataLst>
                    <p:tags r:id="rId2"/>
                  </p:custDataLst>
                </p:nvPr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4505" y="1824"/>
                  <a:ext cx="967" cy="24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28689" name="Line 8"/>
                <p:cNvSpPr>
                  <a:spLocks noChangeShapeType="1"/>
                </p:cNvSpPr>
                <p:nvPr/>
              </p:nvSpPr>
              <p:spPr bwMode="auto">
                <a:xfrm flipV="1">
                  <a:off x="4161" y="1872"/>
                  <a:ext cx="207" cy="207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28685" name="Oval 10"/>
              <p:cNvSpPr>
                <a:spLocks noChangeArrowheads="1"/>
              </p:cNvSpPr>
              <p:nvPr/>
            </p:nvSpPr>
            <p:spPr bwMode="auto">
              <a:xfrm>
                <a:off x="4128" y="2064"/>
                <a:ext cx="48" cy="48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8679" name="Group 11"/>
            <p:cNvGrpSpPr>
              <a:grpSpLocks/>
            </p:cNvGrpSpPr>
            <p:nvPr/>
          </p:nvGrpSpPr>
          <p:grpSpPr bwMode="auto">
            <a:xfrm>
              <a:off x="4146" y="1399"/>
              <a:ext cx="306" cy="321"/>
              <a:chOff x="4152" y="1776"/>
              <a:chExt cx="306" cy="321"/>
            </a:xfrm>
          </p:grpSpPr>
          <p:sp>
            <p:nvSpPr>
              <p:cNvPr id="28681" name="Line 13"/>
              <p:cNvSpPr>
                <a:spLocks noChangeShapeType="1"/>
              </p:cNvSpPr>
              <p:nvPr/>
            </p:nvSpPr>
            <p:spPr bwMode="auto">
              <a:xfrm flipV="1">
                <a:off x="4152" y="1776"/>
                <a:ext cx="0" cy="32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82" name="Freeform 14"/>
              <p:cNvSpPr>
                <a:spLocks/>
              </p:cNvSpPr>
              <p:nvPr/>
            </p:nvSpPr>
            <p:spPr bwMode="auto">
              <a:xfrm flipV="1">
                <a:off x="4216" y="2032"/>
                <a:ext cx="27" cy="51"/>
              </a:xfrm>
              <a:custGeom>
                <a:avLst/>
                <a:gdLst>
                  <a:gd name="T0" fmla="*/ 18 w 27"/>
                  <a:gd name="T1" fmla="*/ 0 h 51"/>
                  <a:gd name="T2" fmla="*/ 24 w 27"/>
                  <a:gd name="T3" fmla="*/ 33 h 51"/>
                  <a:gd name="T4" fmla="*/ 0 w 27"/>
                  <a:gd name="T5" fmla="*/ 51 h 51"/>
                  <a:gd name="T6" fmla="*/ 0 60000 65536"/>
                  <a:gd name="T7" fmla="*/ 0 60000 65536"/>
                  <a:gd name="T8" fmla="*/ 0 60000 65536"/>
                  <a:gd name="T9" fmla="*/ 0 w 27"/>
                  <a:gd name="T10" fmla="*/ 0 h 51"/>
                  <a:gd name="T11" fmla="*/ 27 w 27"/>
                  <a:gd name="T12" fmla="*/ 51 h 51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7" h="51">
                    <a:moveTo>
                      <a:pt x="18" y="0"/>
                    </a:moveTo>
                    <a:cubicBezTo>
                      <a:pt x="22" y="12"/>
                      <a:pt x="27" y="25"/>
                      <a:pt x="24" y="33"/>
                    </a:cubicBezTo>
                    <a:cubicBezTo>
                      <a:pt x="21" y="41"/>
                      <a:pt x="10" y="46"/>
                      <a:pt x="0" y="51"/>
                    </a:cubicBez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pic>
            <p:nvPicPr>
              <p:cNvPr id="28683" name="Picture 15" descr="Edittex"/>
              <p:cNvPicPr>
                <a:picLocks noChangeAspect="1" noChangeArrowheads="1"/>
              </p:cNvPicPr>
              <p:nvPr>
                <p:custDataLst>
                  <p:tags r:id="rId1"/>
                </p:custDataLst>
              </p:nvPr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4299" y="1968"/>
                <a:ext cx="69" cy="1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28680" name="Line 12"/>
              <p:cNvSpPr>
                <a:spLocks noChangeShapeType="1"/>
              </p:cNvSpPr>
              <p:nvPr/>
            </p:nvSpPr>
            <p:spPr bwMode="auto">
              <a:xfrm>
                <a:off x="4155" y="2088"/>
                <a:ext cx="303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3306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7699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 cstate="print">
            <a:lum bright="66000" contrast="82000"/>
          </a:blip>
          <a:srcRect/>
          <a:stretch>
            <a:fillRect/>
          </a:stretch>
        </p:blipFill>
        <p:spPr bwMode="auto">
          <a:xfrm>
            <a:off x="1993900" y="1316038"/>
            <a:ext cx="8293100" cy="417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3638550" y="5576888"/>
            <a:ext cx="1009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/>
              <a:t>features</a:t>
            </a:r>
          </a:p>
        </p:txBody>
      </p:sp>
      <p:sp>
        <p:nvSpPr>
          <p:cNvPr id="18436" name="Text Box 4"/>
          <p:cNvSpPr txBox="1">
            <a:spLocks noChangeArrowheads="1"/>
          </p:cNvSpPr>
          <p:nvPr/>
        </p:nvSpPr>
        <p:spPr bwMode="auto">
          <a:xfrm>
            <a:off x="7880350" y="5562601"/>
            <a:ext cx="730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/>
              <a:t>votes</a:t>
            </a: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Basic illustration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2362200" y="6243936"/>
            <a:ext cx="7391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0" dirty="0">
                <a:hlinkClick r:id="rId4"/>
              </a:rPr>
              <a:t>Hough transform demo</a:t>
            </a:r>
            <a:endParaRPr lang="en-US" sz="2400" b="0" dirty="0"/>
          </a:p>
        </p:txBody>
      </p:sp>
    </p:spTree>
    <p:extLst>
      <p:ext uri="{BB962C8B-B14F-4D97-AF65-F5344CB8AC3E}">
        <p14:creationId xmlns:p14="http://schemas.microsoft.com/office/powerpoint/2010/main" val="18639733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"/>
          <p:cNvSpPr txBox="1">
            <a:spLocks noChangeArrowheads="1"/>
          </p:cNvSpPr>
          <p:nvPr/>
        </p:nvSpPr>
        <p:spPr bwMode="auto">
          <a:xfrm>
            <a:off x="3787775" y="1265238"/>
            <a:ext cx="12525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 b="0"/>
              <a:t>Square </a:t>
            </a:r>
          </a:p>
        </p:txBody>
      </p:sp>
      <p:pic>
        <p:nvPicPr>
          <p:cNvPr id="19459" name="Picture 4" descr="c-repres-hghsq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820864"/>
            <a:ext cx="3473450" cy="461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 Box 5"/>
          <p:cNvSpPr txBox="1">
            <a:spLocks noChangeArrowheads="1"/>
          </p:cNvSpPr>
          <p:nvPr/>
        </p:nvSpPr>
        <p:spPr bwMode="auto">
          <a:xfrm>
            <a:off x="7404100" y="1285875"/>
            <a:ext cx="1049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400" b="0"/>
              <a:t>Circle </a:t>
            </a:r>
          </a:p>
        </p:txBody>
      </p:sp>
      <p:pic>
        <p:nvPicPr>
          <p:cNvPr id="19461" name="Picture 6" descr="c-repres-hghccl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5225" y="1816100"/>
            <a:ext cx="3473450" cy="461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2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shapes</a:t>
            </a:r>
          </a:p>
        </p:txBody>
      </p:sp>
    </p:spTree>
    <p:extLst>
      <p:ext uri="{BB962C8B-B14F-4D97-AF65-F5344CB8AC3E}">
        <p14:creationId xmlns:p14="http://schemas.microsoft.com/office/powerpoint/2010/main" val="3435086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3" descr="c-repres-hghc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80200" y="1314450"/>
            <a:ext cx="3454400" cy="464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4" descr="c-repres-imac1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09800" y="1522414"/>
            <a:ext cx="4116388" cy="411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Several lines</a:t>
            </a:r>
          </a:p>
        </p:txBody>
      </p:sp>
    </p:spTree>
    <p:extLst>
      <p:ext uri="{BB962C8B-B14F-4D97-AF65-F5344CB8AC3E}">
        <p14:creationId xmlns:p14="http://schemas.microsoft.com/office/powerpoint/2010/main" val="208889878"/>
      </p:ext>
    </p:extLst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more complicated image</a:t>
            </a:r>
          </a:p>
        </p:txBody>
      </p:sp>
      <p:pic>
        <p:nvPicPr>
          <p:cNvPr id="2150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458914"/>
            <a:ext cx="8305800" cy="425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TextBox 4"/>
          <p:cNvSpPr txBox="1">
            <a:spLocks noChangeArrowheads="1"/>
          </p:cNvSpPr>
          <p:nvPr/>
        </p:nvSpPr>
        <p:spPr bwMode="auto">
          <a:xfrm>
            <a:off x="11049000" y="6400800"/>
            <a:ext cx="75212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0" dirty="0">
                <a:hlinkClick r:id="rId4"/>
              </a:rPr>
              <a:t>Source</a:t>
            </a:r>
            <a:endParaRPr lang="en-US" sz="1400" b="0" dirty="0"/>
          </a:p>
        </p:txBody>
      </p:sp>
    </p:spTree>
    <p:extLst>
      <p:ext uri="{BB962C8B-B14F-4D97-AF65-F5344CB8AC3E}">
        <p14:creationId xmlns:p14="http://schemas.microsoft.com/office/powerpoint/2010/main" val="40725981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1" y="1112839"/>
            <a:ext cx="8164513" cy="392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 Box 3"/>
          <p:cNvSpPr txBox="1">
            <a:spLocks noChangeArrowheads="1"/>
          </p:cNvSpPr>
          <p:nvPr/>
        </p:nvSpPr>
        <p:spPr bwMode="auto">
          <a:xfrm>
            <a:off x="3657600" y="5105401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0"/>
              <a:t>features</a:t>
            </a: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7848600" y="5105401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0"/>
              <a:t>votes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 of noise</a:t>
            </a:r>
          </a:p>
        </p:txBody>
      </p:sp>
      <p:sp>
        <p:nvSpPr>
          <p:cNvPr id="22534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535" name="Rectangle 7"/>
          <p:cNvSpPr>
            <a:spLocks noChangeArrowheads="1"/>
          </p:cNvSpPr>
          <p:nvPr/>
        </p:nvSpPr>
        <p:spPr bwMode="auto">
          <a:xfrm>
            <a:off x="6096000" y="990600"/>
            <a:ext cx="4114800" cy="4648200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681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1" y="1112839"/>
            <a:ext cx="8164513" cy="392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3657600" y="5105401"/>
            <a:ext cx="1219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0"/>
              <a:t>features</a:t>
            </a: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7848600" y="5105401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0"/>
              <a:t>votes</a:t>
            </a:r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 of noise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2209800" y="5562600"/>
            <a:ext cx="7772400" cy="685800"/>
          </a:xfrm>
        </p:spPr>
        <p:txBody>
          <a:bodyPr/>
          <a:lstStyle/>
          <a:p>
            <a:r>
              <a:rPr lang="en-US"/>
              <a:t>Peak gets fuzzy and hard to locate</a:t>
            </a:r>
          </a:p>
        </p:txBody>
      </p:sp>
    </p:spTree>
    <p:extLst>
      <p:ext uri="{BB962C8B-B14F-4D97-AF65-F5344CB8AC3E}">
        <p14:creationId xmlns:p14="http://schemas.microsoft.com/office/powerpoint/2010/main" val="37167272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1974850"/>
            <a:ext cx="5602288" cy="457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 of noise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Number of votes for a line of 20 points with increasing noise:</a:t>
            </a:r>
          </a:p>
        </p:txBody>
      </p:sp>
    </p:spTree>
    <p:extLst>
      <p:ext uri="{BB962C8B-B14F-4D97-AF65-F5344CB8AC3E}">
        <p14:creationId xmlns:p14="http://schemas.microsoft.com/office/powerpoint/2010/main" val="65166341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143001"/>
            <a:ext cx="8382000" cy="424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outliers</a:t>
            </a:r>
          </a:p>
        </p:txBody>
      </p:sp>
      <p:sp>
        <p:nvSpPr>
          <p:cNvPr id="2560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524000" y="5638800"/>
            <a:ext cx="9144000" cy="1066800"/>
          </a:xfrm>
        </p:spPr>
        <p:txBody>
          <a:bodyPr/>
          <a:lstStyle/>
          <a:p>
            <a:pPr algn="ctr"/>
            <a:r>
              <a:rPr lang="en-US" dirty="0"/>
              <a:t>Uniform noise can lead to spurious peaks in the array</a:t>
            </a:r>
          </a:p>
        </p:txBody>
      </p:sp>
      <p:sp>
        <p:nvSpPr>
          <p:cNvPr id="25605" name="Text Box 4"/>
          <p:cNvSpPr txBox="1">
            <a:spLocks noChangeArrowheads="1"/>
          </p:cNvSpPr>
          <p:nvPr/>
        </p:nvSpPr>
        <p:spPr bwMode="auto">
          <a:xfrm>
            <a:off x="3657600" y="5348288"/>
            <a:ext cx="12192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0"/>
              <a:t>features</a:t>
            </a:r>
          </a:p>
        </p:txBody>
      </p:sp>
      <p:sp>
        <p:nvSpPr>
          <p:cNvPr id="25606" name="Text Box 5"/>
          <p:cNvSpPr txBox="1">
            <a:spLocks noChangeArrowheads="1"/>
          </p:cNvSpPr>
          <p:nvPr/>
        </p:nvSpPr>
        <p:spPr bwMode="auto">
          <a:xfrm>
            <a:off x="7848600" y="5348288"/>
            <a:ext cx="12954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0"/>
              <a:t>votes</a:t>
            </a:r>
          </a:p>
        </p:txBody>
      </p:sp>
    </p:spTree>
    <p:extLst>
      <p:ext uri="{BB962C8B-B14F-4D97-AF65-F5344CB8AC3E}">
        <p14:creationId xmlns:p14="http://schemas.microsoft.com/office/powerpoint/2010/main" val="240576385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2074864"/>
            <a:ext cx="5513388" cy="449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 of outliers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As the level of uniform noise increases, the maximum number of votes increases too:</a:t>
            </a:r>
          </a:p>
        </p:txBody>
      </p:sp>
    </p:spTree>
    <p:extLst>
      <p:ext uri="{BB962C8B-B14F-4D97-AF65-F5344CB8AC3E}">
        <p14:creationId xmlns:p14="http://schemas.microsoft.com/office/powerpoint/2010/main" val="29198111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Dealing with noise</a:t>
            </a:r>
          </a:p>
        </p:txBody>
      </p:sp>
      <p:sp>
        <p:nvSpPr>
          <p:cNvPr id="155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How to choose a good grid discretization?</a:t>
            </a:r>
          </a:p>
          <a:p>
            <a:pPr lvl="1"/>
            <a:r>
              <a:rPr lang="en-US" sz="2400" b="1" dirty="0"/>
              <a:t>Too coarse:</a:t>
            </a:r>
            <a:r>
              <a:rPr lang="en-US" sz="2400" dirty="0"/>
              <a:t> large votes obtained when too many different lines correspond to a single bucket</a:t>
            </a:r>
          </a:p>
          <a:p>
            <a:pPr lvl="1"/>
            <a:r>
              <a:rPr lang="en-US" sz="2400" b="1" dirty="0"/>
              <a:t>Too fine:</a:t>
            </a:r>
            <a:r>
              <a:rPr lang="en-US" sz="2400" dirty="0"/>
              <a:t> miss lines because some points that are not exactly collinear cast votes for different buckets</a:t>
            </a:r>
          </a:p>
          <a:p>
            <a:pPr>
              <a:buFontTx/>
              <a:buChar char="•"/>
            </a:pPr>
            <a:r>
              <a:rPr lang="en-US" dirty="0"/>
              <a:t>Increment neighboring bins (smoothing in accumulator array)</a:t>
            </a:r>
          </a:p>
          <a:p>
            <a:pPr>
              <a:buFontTx/>
              <a:buChar char="•"/>
            </a:pPr>
            <a:r>
              <a:rPr lang="en-US" dirty="0"/>
              <a:t>Try to get rid of irrelevant features </a:t>
            </a:r>
          </a:p>
          <a:p>
            <a:pPr lvl="1"/>
            <a:r>
              <a:rPr lang="en-US" sz="2400" dirty="0"/>
              <a:t>E.g., take only edge points with significant gradient magnitude</a:t>
            </a:r>
          </a:p>
        </p:txBody>
      </p:sp>
    </p:spTree>
    <p:extLst>
      <p:ext uri="{BB962C8B-B14F-4D97-AF65-F5344CB8AC3E}">
        <p14:creationId xmlns:p14="http://schemas.microsoft.com/office/powerpoint/2010/main" val="4234369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4435" grpId="0" uiExpand="1" build="p" bldLvl="2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Hough transform for circles</a:t>
            </a:r>
          </a:p>
        </p:txBody>
      </p:sp>
      <p:sp>
        <p:nvSpPr>
          <p:cNvPr id="165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How many dimensions will the parameter space have?</a:t>
            </a:r>
          </a:p>
          <a:p>
            <a:pPr>
              <a:buFontTx/>
              <a:buChar char="•"/>
            </a:pPr>
            <a:r>
              <a:rPr lang="en-US" dirty="0"/>
              <a:t>Given an </a:t>
            </a:r>
            <a:r>
              <a:rPr lang="en-US" dirty="0" err="1"/>
              <a:t>unoriented</a:t>
            </a:r>
            <a:r>
              <a:rPr lang="en-US" dirty="0"/>
              <a:t> edge point, what are all possible bins that it can vote for?</a:t>
            </a:r>
          </a:p>
          <a:p>
            <a:pPr>
              <a:buFontTx/>
              <a:buChar char="•"/>
            </a:pPr>
            <a:r>
              <a:rPr lang="en-US" dirty="0"/>
              <a:t>What about an </a:t>
            </a:r>
            <a:r>
              <a:rPr lang="en-US" i="1" dirty="0"/>
              <a:t>oriented</a:t>
            </a:r>
            <a:r>
              <a:rPr lang="en-US" dirty="0"/>
              <a:t> edge point?</a:t>
            </a:r>
          </a:p>
        </p:txBody>
      </p:sp>
    </p:spTree>
    <p:extLst>
      <p:ext uri="{BB962C8B-B14F-4D97-AF65-F5344CB8AC3E}">
        <p14:creationId xmlns:p14="http://schemas.microsoft.com/office/powerpoint/2010/main" val="239131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6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6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6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6835" grpId="0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Hough transform for circles </a:t>
            </a:r>
          </a:p>
        </p:txBody>
      </p:sp>
      <p:graphicFrame>
        <p:nvGraphicFramePr>
          <p:cNvPr id="8194" name="Object 25"/>
          <p:cNvGraphicFramePr>
            <a:graphicFrameLocks noGrp="1" noChangeAspect="1"/>
          </p:cNvGraphicFramePr>
          <p:nvPr>
            <p:ph sz="half" idx="1"/>
          </p:nvPr>
        </p:nvGraphicFramePr>
        <p:xfrm>
          <a:off x="3200400" y="3581401"/>
          <a:ext cx="1677988" cy="315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079280" imgH="203040" progId="Equation.3">
                  <p:embed/>
                </p:oleObj>
              </mc:Choice>
              <mc:Fallback>
                <p:oleObj name="Equation" r:id="rId3" imgW="1079280" imgH="203040" progId="Equation.3">
                  <p:embed/>
                  <p:pic>
                    <p:nvPicPr>
                      <p:cNvPr id="8194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0400" y="3581401"/>
                        <a:ext cx="1677988" cy="315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7" name="Line 7"/>
          <p:cNvSpPr>
            <a:spLocks noChangeShapeType="1"/>
          </p:cNvSpPr>
          <p:nvPr/>
        </p:nvSpPr>
        <p:spPr bwMode="auto">
          <a:xfrm flipV="1">
            <a:off x="2057400" y="2514600"/>
            <a:ext cx="0" cy="3276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198" name="Line 8"/>
          <p:cNvSpPr>
            <a:spLocks noChangeShapeType="1"/>
          </p:cNvSpPr>
          <p:nvPr/>
        </p:nvSpPr>
        <p:spPr bwMode="auto">
          <a:xfrm>
            <a:off x="2057400" y="5791200"/>
            <a:ext cx="335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199" name="Oval 9"/>
          <p:cNvSpPr>
            <a:spLocks noChangeArrowheads="1"/>
          </p:cNvSpPr>
          <p:nvPr/>
        </p:nvSpPr>
        <p:spPr bwMode="auto">
          <a:xfrm>
            <a:off x="3048000" y="2667000"/>
            <a:ext cx="1905000" cy="1905000"/>
          </a:xfrm>
          <a:prstGeom prst="ellipse">
            <a:avLst/>
          </a:prstGeom>
          <a:noFill/>
          <a:ln w="9525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0" name="Text Box 10"/>
          <p:cNvSpPr txBox="1">
            <a:spLocks noChangeArrowheads="1"/>
          </p:cNvSpPr>
          <p:nvPr/>
        </p:nvSpPr>
        <p:spPr bwMode="auto">
          <a:xfrm>
            <a:off x="5089525" y="5703888"/>
            <a:ext cx="361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i="1"/>
              <a:t>x</a:t>
            </a:r>
          </a:p>
        </p:txBody>
      </p:sp>
      <p:sp>
        <p:nvSpPr>
          <p:cNvPr id="8201" name="Text Box 11"/>
          <p:cNvSpPr txBox="1">
            <a:spLocks noChangeArrowheads="1"/>
          </p:cNvSpPr>
          <p:nvPr/>
        </p:nvSpPr>
        <p:spPr bwMode="auto">
          <a:xfrm>
            <a:off x="2133600" y="2300288"/>
            <a:ext cx="361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i="1"/>
              <a:t>y</a:t>
            </a:r>
          </a:p>
        </p:txBody>
      </p:sp>
      <p:sp>
        <p:nvSpPr>
          <p:cNvPr id="8202" name="Freeform 13"/>
          <p:cNvSpPr>
            <a:spLocks/>
          </p:cNvSpPr>
          <p:nvPr/>
        </p:nvSpPr>
        <p:spPr bwMode="auto">
          <a:xfrm>
            <a:off x="3232150" y="3917950"/>
            <a:ext cx="609600" cy="1079500"/>
          </a:xfrm>
          <a:custGeom>
            <a:avLst/>
            <a:gdLst>
              <a:gd name="T0" fmla="*/ 0 w 384"/>
              <a:gd name="T1" fmla="*/ 2147483647 h 680"/>
              <a:gd name="T2" fmla="*/ 2147483647 w 384"/>
              <a:gd name="T3" fmla="*/ 0 h 680"/>
              <a:gd name="T4" fmla="*/ 0 60000 65536"/>
              <a:gd name="T5" fmla="*/ 0 60000 65536"/>
              <a:gd name="T6" fmla="*/ 0 w 384"/>
              <a:gd name="T7" fmla="*/ 0 h 680"/>
              <a:gd name="T8" fmla="*/ 384 w 384"/>
              <a:gd name="T9" fmla="*/ 680 h 68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84" h="680">
                <a:moveTo>
                  <a:pt x="0" y="680"/>
                </a:moveTo>
                <a:lnTo>
                  <a:pt x="384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3" name="Line 14"/>
          <p:cNvSpPr>
            <a:spLocks noChangeShapeType="1"/>
          </p:cNvSpPr>
          <p:nvPr/>
        </p:nvSpPr>
        <p:spPr bwMode="auto">
          <a:xfrm flipV="1">
            <a:off x="7848600" y="2286000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4" name="Line 15"/>
          <p:cNvSpPr>
            <a:spLocks noChangeShapeType="1"/>
          </p:cNvSpPr>
          <p:nvPr/>
        </p:nvSpPr>
        <p:spPr bwMode="auto">
          <a:xfrm>
            <a:off x="7848600" y="4724400"/>
            <a:ext cx="2438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5" name="Freeform 16"/>
          <p:cNvSpPr>
            <a:spLocks/>
          </p:cNvSpPr>
          <p:nvPr/>
        </p:nvSpPr>
        <p:spPr bwMode="auto">
          <a:xfrm>
            <a:off x="6881814" y="4716463"/>
            <a:ext cx="962025" cy="1524000"/>
          </a:xfrm>
          <a:custGeom>
            <a:avLst/>
            <a:gdLst>
              <a:gd name="T0" fmla="*/ 2147483647 w 606"/>
              <a:gd name="T1" fmla="*/ 0 h 960"/>
              <a:gd name="T2" fmla="*/ 0 w 606"/>
              <a:gd name="T3" fmla="*/ 2147483647 h 960"/>
              <a:gd name="T4" fmla="*/ 0 60000 65536"/>
              <a:gd name="T5" fmla="*/ 0 60000 65536"/>
              <a:gd name="T6" fmla="*/ 0 w 606"/>
              <a:gd name="T7" fmla="*/ 0 h 960"/>
              <a:gd name="T8" fmla="*/ 606 w 606"/>
              <a:gd name="T9" fmla="*/ 960 h 96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06" h="960">
                <a:moveTo>
                  <a:pt x="606" y="0"/>
                </a:moveTo>
                <a:lnTo>
                  <a:pt x="0" y="96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8206" name="Text Box 17"/>
          <p:cNvSpPr txBox="1">
            <a:spLocks noChangeArrowheads="1"/>
          </p:cNvSpPr>
          <p:nvPr/>
        </p:nvSpPr>
        <p:spPr bwMode="auto">
          <a:xfrm>
            <a:off x="3429000" y="4495801"/>
            <a:ext cx="628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/>
              <a:t>(x,y)</a:t>
            </a:r>
          </a:p>
        </p:txBody>
      </p:sp>
      <p:sp>
        <p:nvSpPr>
          <p:cNvPr id="8207" name="Text Box 19"/>
          <p:cNvSpPr txBox="1">
            <a:spLocks noChangeArrowheads="1"/>
          </p:cNvSpPr>
          <p:nvPr/>
        </p:nvSpPr>
        <p:spPr bwMode="auto">
          <a:xfrm>
            <a:off x="10133013" y="4662488"/>
            <a:ext cx="361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i="1"/>
              <a:t>x</a:t>
            </a:r>
          </a:p>
        </p:txBody>
      </p:sp>
      <p:sp>
        <p:nvSpPr>
          <p:cNvPr id="8208" name="Text Box 20"/>
          <p:cNvSpPr txBox="1">
            <a:spLocks noChangeArrowheads="1"/>
          </p:cNvSpPr>
          <p:nvPr/>
        </p:nvSpPr>
        <p:spPr bwMode="auto">
          <a:xfrm>
            <a:off x="6704013" y="6186488"/>
            <a:ext cx="361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i="1"/>
              <a:t>y</a:t>
            </a:r>
          </a:p>
        </p:txBody>
      </p:sp>
      <p:sp>
        <p:nvSpPr>
          <p:cNvPr id="8209" name="Text Box 21"/>
          <p:cNvSpPr txBox="1">
            <a:spLocks noChangeArrowheads="1"/>
          </p:cNvSpPr>
          <p:nvPr/>
        </p:nvSpPr>
        <p:spPr bwMode="auto">
          <a:xfrm>
            <a:off x="7924801" y="2133601"/>
            <a:ext cx="3032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 i="1"/>
              <a:t>r</a:t>
            </a:r>
          </a:p>
        </p:txBody>
      </p:sp>
      <p:sp>
        <p:nvSpPr>
          <p:cNvPr id="8210" name="Line 23"/>
          <p:cNvSpPr>
            <a:spLocks noChangeShapeType="1"/>
          </p:cNvSpPr>
          <p:nvPr/>
        </p:nvSpPr>
        <p:spPr bwMode="auto">
          <a:xfrm flipV="1">
            <a:off x="8458200" y="2362200"/>
            <a:ext cx="1143000" cy="3124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211" name="Line 24"/>
          <p:cNvSpPr>
            <a:spLocks noChangeShapeType="1"/>
          </p:cNvSpPr>
          <p:nvPr/>
        </p:nvSpPr>
        <p:spPr bwMode="auto">
          <a:xfrm flipH="1" flipV="1">
            <a:off x="7239000" y="2362200"/>
            <a:ext cx="1219200" cy="31242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8195" name="Object 27"/>
          <p:cNvGraphicFramePr>
            <a:graphicFrameLocks noGrp="1" noChangeAspect="1"/>
          </p:cNvGraphicFramePr>
          <p:nvPr>
            <p:ph sz="half" idx="2"/>
          </p:nvPr>
        </p:nvGraphicFramePr>
        <p:xfrm>
          <a:off x="2438400" y="5094288"/>
          <a:ext cx="1676400" cy="315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79280" imgH="203040" progId="Equation.3">
                  <p:embed/>
                </p:oleObj>
              </mc:Choice>
              <mc:Fallback>
                <p:oleObj name="Equation" r:id="rId5" imgW="1079280" imgH="203040" progId="Equation.3">
                  <p:embed/>
                  <p:pic>
                    <p:nvPicPr>
                      <p:cNvPr id="8195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094288"/>
                        <a:ext cx="1676400" cy="315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2" name="AutoShape 29"/>
          <p:cNvSpPr>
            <a:spLocks noChangeArrowheads="1"/>
          </p:cNvSpPr>
          <p:nvPr/>
        </p:nvSpPr>
        <p:spPr bwMode="auto">
          <a:xfrm>
            <a:off x="5791200" y="3429000"/>
            <a:ext cx="838200" cy="609600"/>
          </a:xfrm>
          <a:prstGeom prst="rightArrow">
            <a:avLst>
              <a:gd name="adj1" fmla="val 50000"/>
              <a:gd name="adj2" fmla="val 34375"/>
            </a:avLst>
          </a:prstGeom>
          <a:solidFill>
            <a:srgbClr val="FFCC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3" name="Oval 12"/>
          <p:cNvSpPr>
            <a:spLocks noChangeArrowheads="1"/>
          </p:cNvSpPr>
          <p:nvPr/>
        </p:nvSpPr>
        <p:spPr bwMode="auto">
          <a:xfrm>
            <a:off x="3505200" y="44196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4" name="Oval 30"/>
          <p:cNvSpPr>
            <a:spLocks noChangeArrowheads="1"/>
          </p:cNvSpPr>
          <p:nvPr/>
        </p:nvSpPr>
        <p:spPr bwMode="auto">
          <a:xfrm>
            <a:off x="3827463" y="383857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5" name="Oval 31"/>
          <p:cNvSpPr>
            <a:spLocks noChangeArrowheads="1"/>
          </p:cNvSpPr>
          <p:nvPr/>
        </p:nvSpPr>
        <p:spPr bwMode="auto">
          <a:xfrm>
            <a:off x="3178175" y="4999038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6" name="Oval 32"/>
          <p:cNvSpPr>
            <a:spLocks noChangeArrowheads="1"/>
          </p:cNvSpPr>
          <p:nvPr/>
        </p:nvSpPr>
        <p:spPr bwMode="auto">
          <a:xfrm>
            <a:off x="8415338" y="5410200"/>
            <a:ext cx="76200" cy="762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7" name="Oval 33"/>
          <p:cNvSpPr>
            <a:spLocks noChangeArrowheads="1"/>
          </p:cNvSpPr>
          <p:nvPr/>
        </p:nvSpPr>
        <p:spPr bwMode="auto">
          <a:xfrm>
            <a:off x="8839200" y="4343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8" name="Oval 34"/>
          <p:cNvSpPr>
            <a:spLocks noChangeArrowheads="1"/>
          </p:cNvSpPr>
          <p:nvPr/>
        </p:nvSpPr>
        <p:spPr bwMode="auto">
          <a:xfrm>
            <a:off x="8001000" y="4343400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19" name="Text Box 35"/>
          <p:cNvSpPr txBox="1">
            <a:spLocks noChangeArrowheads="1"/>
          </p:cNvSpPr>
          <p:nvPr/>
        </p:nvSpPr>
        <p:spPr bwMode="auto">
          <a:xfrm>
            <a:off x="2595564" y="1589088"/>
            <a:ext cx="22050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image space</a:t>
            </a:r>
          </a:p>
        </p:txBody>
      </p:sp>
      <p:sp>
        <p:nvSpPr>
          <p:cNvPr id="8220" name="Text Box 37"/>
          <p:cNvSpPr txBox="1">
            <a:spLocks noChangeArrowheads="1"/>
          </p:cNvSpPr>
          <p:nvPr/>
        </p:nvSpPr>
        <p:spPr bwMode="auto">
          <a:xfrm>
            <a:off x="6477000" y="1600201"/>
            <a:ext cx="400843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0"/>
              <a:t>Hough parameter space</a:t>
            </a:r>
          </a:p>
        </p:txBody>
      </p:sp>
    </p:spTree>
    <p:extLst>
      <p:ext uri="{BB962C8B-B14F-4D97-AF65-F5344CB8AC3E}">
        <p14:creationId xmlns:p14="http://schemas.microsoft.com/office/powerpoint/2010/main" val="26294505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Hough transform: Pros and cons</a:t>
            </a:r>
          </a:p>
        </p:txBody>
      </p:sp>
      <p:sp>
        <p:nvSpPr>
          <p:cNvPr id="144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Pros</a:t>
            </a:r>
          </a:p>
          <a:p>
            <a:pPr lvl="1"/>
            <a:r>
              <a:rPr lang="en-US" sz="2400" dirty="0"/>
              <a:t>Can deal with non-locality and occlusion</a:t>
            </a:r>
          </a:p>
          <a:p>
            <a:pPr lvl="1"/>
            <a:r>
              <a:rPr lang="en-US" sz="2400" dirty="0"/>
              <a:t>Can detect multiple instances of a model</a:t>
            </a:r>
          </a:p>
          <a:p>
            <a:pPr lvl="1"/>
            <a:r>
              <a:rPr lang="en-US" sz="2400" dirty="0"/>
              <a:t>Some robustness to noise: noise points unlikely to contribute consistently to any single bin</a:t>
            </a:r>
          </a:p>
          <a:p>
            <a:pPr lvl="1"/>
            <a:r>
              <a:rPr lang="en-US" sz="2400" dirty="0"/>
              <a:t>Leads to a surprisingly general strategy for shape localization </a:t>
            </a:r>
            <a:br>
              <a:rPr lang="en-US" sz="2400" dirty="0"/>
            </a:br>
            <a:r>
              <a:rPr lang="en-US" sz="2400" dirty="0"/>
              <a:t>(more on this next)</a:t>
            </a:r>
          </a:p>
          <a:p>
            <a:pPr>
              <a:buFontTx/>
              <a:buChar char="•"/>
            </a:pPr>
            <a:r>
              <a:rPr lang="en-US" dirty="0"/>
              <a:t>Cons</a:t>
            </a:r>
          </a:p>
          <a:p>
            <a:pPr lvl="1"/>
            <a:r>
              <a:rPr lang="en-US" sz="2400" dirty="0"/>
              <a:t>Complexity increases </a:t>
            </a:r>
            <a:r>
              <a:rPr lang="en-US" sz="2400" dirty="0">
                <a:solidFill>
                  <a:srgbClr val="C00000"/>
                </a:solidFill>
              </a:rPr>
              <a:t>exponentially</a:t>
            </a:r>
            <a:r>
              <a:rPr lang="en-US" sz="2400" dirty="0"/>
              <a:t> with the number of model parameters – in practice, not used beyond three or four dimensions</a:t>
            </a:r>
          </a:p>
          <a:p>
            <a:pPr lvl="1"/>
            <a:r>
              <a:rPr lang="en-US" sz="2400" dirty="0"/>
              <a:t>Non-target shapes can produce spurious peaks in parameter space</a:t>
            </a:r>
          </a:p>
          <a:p>
            <a:pPr lvl="1"/>
            <a:r>
              <a:rPr lang="en-US" sz="2400" dirty="0"/>
              <a:t>It’s hard to pick a good grid size</a:t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79669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1795" grpId="0" build="p" bldLvl="2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Fitting</a:t>
            </a:r>
            <a:r>
              <a:rPr lang="en-US"/>
              <a:t>: Overview</a:t>
            </a:r>
            <a:endParaRPr lang="en-US" dirty="0"/>
          </a:p>
        </p:txBody>
      </p:sp>
      <p:sp>
        <p:nvSpPr>
          <p:cNvPr id="1751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Least squares line fitting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Robust fitting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RANSAC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Hough transform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dirty="0"/>
              <a:t>Generalized Hough transform</a:t>
            </a:r>
          </a:p>
        </p:txBody>
      </p:sp>
    </p:spTree>
    <p:extLst>
      <p:ext uri="{BB962C8B-B14F-4D97-AF65-F5344CB8AC3E}">
        <p14:creationId xmlns:p14="http://schemas.microsoft.com/office/powerpoint/2010/main" val="277347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Generalized Hough transform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/>
              <a:t>We want to find a template defined by its reference point (center) and several distinct types of landmark </a:t>
            </a:r>
            <a:r>
              <a:rPr lang="en-US" dirty="0"/>
              <a:t>points in stable spatial configuration</a:t>
            </a:r>
          </a:p>
        </p:txBody>
      </p:sp>
      <p:sp>
        <p:nvSpPr>
          <p:cNvPr id="31748" name="Freeform 5"/>
          <p:cNvSpPr>
            <a:spLocks/>
          </p:cNvSpPr>
          <p:nvPr/>
        </p:nvSpPr>
        <p:spPr bwMode="auto">
          <a:xfrm>
            <a:off x="2743200" y="3810000"/>
            <a:ext cx="3429000" cy="2387600"/>
          </a:xfrm>
          <a:custGeom>
            <a:avLst/>
            <a:gdLst>
              <a:gd name="T0" fmla="*/ 2147483647 w 2592"/>
              <a:gd name="T1" fmla="*/ 2147483647 h 1805"/>
              <a:gd name="T2" fmla="*/ 2147483647 w 2592"/>
              <a:gd name="T3" fmla="*/ 2147483647 h 1805"/>
              <a:gd name="T4" fmla="*/ 2147483647 w 2592"/>
              <a:gd name="T5" fmla="*/ 2147483647 h 1805"/>
              <a:gd name="T6" fmla="*/ 2147483647 w 2592"/>
              <a:gd name="T7" fmla="*/ 2147483647 h 1805"/>
              <a:gd name="T8" fmla="*/ 2147483647 w 2592"/>
              <a:gd name="T9" fmla="*/ 2147483647 h 1805"/>
              <a:gd name="T10" fmla="*/ 2147483647 w 2592"/>
              <a:gd name="T11" fmla="*/ 2147483647 h 1805"/>
              <a:gd name="T12" fmla="*/ 2147483647 w 2592"/>
              <a:gd name="T13" fmla="*/ 2147483647 h 1805"/>
              <a:gd name="T14" fmla="*/ 2147483647 w 2592"/>
              <a:gd name="T15" fmla="*/ 2147483647 h 18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592"/>
              <a:gd name="T25" fmla="*/ 0 h 1805"/>
              <a:gd name="T26" fmla="*/ 2592 w 2592"/>
              <a:gd name="T27" fmla="*/ 1805 h 18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592" h="1805">
                <a:moveTo>
                  <a:pt x="91" y="371"/>
                </a:moveTo>
                <a:cubicBezTo>
                  <a:pt x="180" y="111"/>
                  <a:pt x="799" y="42"/>
                  <a:pt x="1134" y="21"/>
                </a:cubicBezTo>
                <a:cubicBezTo>
                  <a:pt x="1469" y="0"/>
                  <a:pt x="1938" y="106"/>
                  <a:pt x="2099" y="247"/>
                </a:cubicBezTo>
                <a:cubicBezTo>
                  <a:pt x="2260" y="388"/>
                  <a:pt x="2020" y="703"/>
                  <a:pt x="2099" y="868"/>
                </a:cubicBezTo>
                <a:cubicBezTo>
                  <a:pt x="2178" y="1034"/>
                  <a:pt x="2555" y="1101"/>
                  <a:pt x="2574" y="1241"/>
                </a:cubicBezTo>
                <a:cubicBezTo>
                  <a:pt x="2592" y="1381"/>
                  <a:pt x="2537" y="1650"/>
                  <a:pt x="2209" y="1707"/>
                </a:cubicBezTo>
                <a:cubicBezTo>
                  <a:pt x="1880" y="1764"/>
                  <a:pt x="955" y="1805"/>
                  <a:pt x="602" y="1582"/>
                </a:cubicBezTo>
                <a:cubicBezTo>
                  <a:pt x="249" y="1360"/>
                  <a:pt x="0" y="651"/>
                  <a:pt x="91" y="371"/>
                </a:cubicBezTo>
                <a:close/>
              </a:path>
            </a:pathLst>
          </a:custGeom>
          <a:solidFill>
            <a:srgbClr val="FFCC99"/>
          </a:solidFill>
          <a:ln w="508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49" name="Oval 9"/>
          <p:cNvSpPr>
            <a:spLocks noChangeArrowheads="1"/>
          </p:cNvSpPr>
          <p:nvPr/>
        </p:nvSpPr>
        <p:spPr bwMode="auto">
          <a:xfrm>
            <a:off x="4457700" y="4991100"/>
            <a:ext cx="127000" cy="127000"/>
          </a:xfrm>
          <a:prstGeom prst="ellipse">
            <a:avLst/>
          </a:pr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Text Box 10"/>
          <p:cNvSpPr txBox="1">
            <a:spLocks noChangeArrowheads="1"/>
          </p:cNvSpPr>
          <p:nvPr/>
        </p:nvSpPr>
        <p:spPr bwMode="auto">
          <a:xfrm>
            <a:off x="4457700" y="4610100"/>
            <a:ext cx="36195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0"/>
              <a:t>c</a:t>
            </a:r>
          </a:p>
        </p:txBody>
      </p:sp>
      <p:sp>
        <p:nvSpPr>
          <p:cNvPr id="31751" name="Isosceles Triangle 18"/>
          <p:cNvSpPr>
            <a:spLocks noChangeArrowheads="1"/>
          </p:cNvSpPr>
          <p:nvPr/>
        </p:nvSpPr>
        <p:spPr bwMode="auto">
          <a:xfrm>
            <a:off x="3314701" y="4038600"/>
            <a:ext cx="441325" cy="3810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2" name="Isosceles Triangle 19"/>
          <p:cNvSpPr>
            <a:spLocks noChangeArrowheads="1"/>
          </p:cNvSpPr>
          <p:nvPr/>
        </p:nvSpPr>
        <p:spPr bwMode="auto">
          <a:xfrm>
            <a:off x="3632201" y="5499100"/>
            <a:ext cx="441325" cy="3810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3" name="Isosceles Triangle 20"/>
          <p:cNvSpPr>
            <a:spLocks noChangeArrowheads="1"/>
          </p:cNvSpPr>
          <p:nvPr/>
        </p:nvSpPr>
        <p:spPr bwMode="auto">
          <a:xfrm>
            <a:off x="5664201" y="5435600"/>
            <a:ext cx="441325" cy="3810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4" name="Diamond 21"/>
          <p:cNvSpPr>
            <a:spLocks noChangeArrowheads="1"/>
          </p:cNvSpPr>
          <p:nvPr/>
        </p:nvSpPr>
        <p:spPr bwMode="auto">
          <a:xfrm>
            <a:off x="4203700" y="3911600"/>
            <a:ext cx="444500" cy="444500"/>
          </a:xfrm>
          <a:prstGeom prst="diamond">
            <a:avLst/>
          </a:prstGeom>
          <a:solidFill>
            <a:srgbClr val="0066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5" name="Diamond 22"/>
          <p:cNvSpPr>
            <a:spLocks noChangeArrowheads="1"/>
          </p:cNvSpPr>
          <p:nvPr/>
        </p:nvSpPr>
        <p:spPr bwMode="auto">
          <a:xfrm>
            <a:off x="3060700" y="4864100"/>
            <a:ext cx="444500" cy="444500"/>
          </a:xfrm>
          <a:prstGeom prst="diamond">
            <a:avLst/>
          </a:prstGeom>
          <a:solidFill>
            <a:srgbClr val="0066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6" name="Diamond 23"/>
          <p:cNvSpPr>
            <a:spLocks noChangeArrowheads="1"/>
          </p:cNvSpPr>
          <p:nvPr/>
        </p:nvSpPr>
        <p:spPr bwMode="auto">
          <a:xfrm>
            <a:off x="4521200" y="5626100"/>
            <a:ext cx="444500" cy="444500"/>
          </a:xfrm>
          <a:prstGeom prst="diamond">
            <a:avLst/>
          </a:prstGeom>
          <a:solidFill>
            <a:srgbClr val="0066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7" name="Oval 24"/>
          <p:cNvSpPr>
            <a:spLocks noChangeArrowheads="1"/>
          </p:cNvSpPr>
          <p:nvPr/>
        </p:nvSpPr>
        <p:spPr bwMode="auto">
          <a:xfrm>
            <a:off x="5092700" y="4165600"/>
            <a:ext cx="381000" cy="3810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758" name="Rectangle 33"/>
          <p:cNvSpPr>
            <a:spLocks noChangeArrowheads="1"/>
          </p:cNvSpPr>
          <p:nvPr/>
        </p:nvSpPr>
        <p:spPr bwMode="auto">
          <a:xfrm>
            <a:off x="3505200" y="3200401"/>
            <a:ext cx="1752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Template</a:t>
            </a:r>
          </a:p>
        </p:txBody>
      </p:sp>
    </p:spTree>
    <p:extLst>
      <p:ext uri="{BB962C8B-B14F-4D97-AF65-F5344CB8AC3E}">
        <p14:creationId xmlns:p14="http://schemas.microsoft.com/office/powerpoint/2010/main" val="21406195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Generalized Hough transform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914400"/>
            <a:ext cx="5984874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/>
              <a:t>Template representation: for each type of landmark point, store all possible displacement vectors towards the center</a:t>
            </a:r>
          </a:p>
        </p:txBody>
      </p:sp>
      <p:sp>
        <p:nvSpPr>
          <p:cNvPr id="32772" name="Freeform 5"/>
          <p:cNvSpPr>
            <a:spLocks/>
          </p:cNvSpPr>
          <p:nvPr/>
        </p:nvSpPr>
        <p:spPr bwMode="auto">
          <a:xfrm>
            <a:off x="2743200" y="3810000"/>
            <a:ext cx="3429000" cy="2387600"/>
          </a:xfrm>
          <a:custGeom>
            <a:avLst/>
            <a:gdLst>
              <a:gd name="T0" fmla="*/ 2147483647 w 2592"/>
              <a:gd name="T1" fmla="*/ 2147483647 h 1805"/>
              <a:gd name="T2" fmla="*/ 2147483647 w 2592"/>
              <a:gd name="T3" fmla="*/ 2147483647 h 1805"/>
              <a:gd name="T4" fmla="*/ 2147483647 w 2592"/>
              <a:gd name="T5" fmla="*/ 2147483647 h 1805"/>
              <a:gd name="T6" fmla="*/ 2147483647 w 2592"/>
              <a:gd name="T7" fmla="*/ 2147483647 h 1805"/>
              <a:gd name="T8" fmla="*/ 2147483647 w 2592"/>
              <a:gd name="T9" fmla="*/ 2147483647 h 1805"/>
              <a:gd name="T10" fmla="*/ 2147483647 w 2592"/>
              <a:gd name="T11" fmla="*/ 2147483647 h 1805"/>
              <a:gd name="T12" fmla="*/ 2147483647 w 2592"/>
              <a:gd name="T13" fmla="*/ 2147483647 h 1805"/>
              <a:gd name="T14" fmla="*/ 2147483647 w 2592"/>
              <a:gd name="T15" fmla="*/ 2147483647 h 18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592"/>
              <a:gd name="T25" fmla="*/ 0 h 1805"/>
              <a:gd name="T26" fmla="*/ 2592 w 2592"/>
              <a:gd name="T27" fmla="*/ 1805 h 18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592" h="1805">
                <a:moveTo>
                  <a:pt x="91" y="371"/>
                </a:moveTo>
                <a:cubicBezTo>
                  <a:pt x="180" y="111"/>
                  <a:pt x="799" y="42"/>
                  <a:pt x="1134" y="21"/>
                </a:cubicBezTo>
                <a:cubicBezTo>
                  <a:pt x="1469" y="0"/>
                  <a:pt x="1938" y="106"/>
                  <a:pt x="2099" y="247"/>
                </a:cubicBezTo>
                <a:cubicBezTo>
                  <a:pt x="2260" y="388"/>
                  <a:pt x="2020" y="703"/>
                  <a:pt x="2099" y="868"/>
                </a:cubicBezTo>
                <a:cubicBezTo>
                  <a:pt x="2178" y="1034"/>
                  <a:pt x="2555" y="1101"/>
                  <a:pt x="2574" y="1241"/>
                </a:cubicBezTo>
                <a:cubicBezTo>
                  <a:pt x="2592" y="1381"/>
                  <a:pt x="2537" y="1650"/>
                  <a:pt x="2209" y="1707"/>
                </a:cubicBezTo>
                <a:cubicBezTo>
                  <a:pt x="1880" y="1764"/>
                  <a:pt x="955" y="1805"/>
                  <a:pt x="602" y="1582"/>
                </a:cubicBezTo>
                <a:cubicBezTo>
                  <a:pt x="249" y="1360"/>
                  <a:pt x="0" y="651"/>
                  <a:pt x="91" y="371"/>
                </a:cubicBezTo>
                <a:close/>
              </a:path>
            </a:pathLst>
          </a:custGeom>
          <a:solidFill>
            <a:srgbClr val="FFCC99"/>
          </a:solidFill>
          <a:ln w="508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3" name="Oval 9"/>
          <p:cNvSpPr>
            <a:spLocks noChangeArrowheads="1"/>
          </p:cNvSpPr>
          <p:nvPr/>
        </p:nvSpPr>
        <p:spPr bwMode="auto">
          <a:xfrm>
            <a:off x="4457700" y="4991100"/>
            <a:ext cx="127000" cy="127000"/>
          </a:xfrm>
          <a:prstGeom prst="ellipse">
            <a:avLst/>
          </a:pr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1" name="Straight Arrow Connector 20"/>
          <p:cNvCxnSpPr>
            <a:cxnSpLocks noChangeShapeType="1"/>
          </p:cNvCxnSpPr>
          <p:nvPr/>
        </p:nvCxnSpPr>
        <p:spPr bwMode="auto">
          <a:xfrm>
            <a:off x="3505200" y="4292600"/>
            <a:ext cx="952500" cy="6985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2" name="Straight Arrow Connector 21"/>
          <p:cNvCxnSpPr>
            <a:cxnSpLocks noChangeShapeType="1"/>
          </p:cNvCxnSpPr>
          <p:nvPr/>
        </p:nvCxnSpPr>
        <p:spPr bwMode="auto">
          <a:xfrm rot="5400000" flipH="1" flipV="1">
            <a:off x="3822700" y="5118100"/>
            <a:ext cx="635000" cy="6350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5" name="Straight Arrow Connector 24"/>
          <p:cNvCxnSpPr>
            <a:cxnSpLocks noChangeShapeType="1"/>
          </p:cNvCxnSpPr>
          <p:nvPr/>
        </p:nvCxnSpPr>
        <p:spPr bwMode="auto">
          <a:xfrm rot="10800000">
            <a:off x="4584700" y="5118100"/>
            <a:ext cx="1333500" cy="5715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8" name="Straight Arrow Connector 27"/>
          <p:cNvCxnSpPr>
            <a:cxnSpLocks noChangeShapeType="1"/>
          </p:cNvCxnSpPr>
          <p:nvPr/>
        </p:nvCxnSpPr>
        <p:spPr bwMode="auto">
          <a:xfrm>
            <a:off x="8788400" y="2692400"/>
            <a:ext cx="952500" cy="6985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29" name="Straight Arrow Connector 28"/>
          <p:cNvCxnSpPr>
            <a:cxnSpLocks noChangeShapeType="1"/>
          </p:cNvCxnSpPr>
          <p:nvPr/>
        </p:nvCxnSpPr>
        <p:spPr bwMode="auto">
          <a:xfrm rot="5400000" flipH="1" flipV="1">
            <a:off x="8788400" y="2057400"/>
            <a:ext cx="635000" cy="6350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0" name="Straight Arrow Connector 29"/>
          <p:cNvCxnSpPr>
            <a:cxnSpLocks noChangeShapeType="1"/>
          </p:cNvCxnSpPr>
          <p:nvPr/>
        </p:nvCxnSpPr>
        <p:spPr bwMode="auto">
          <a:xfrm rot="10800000">
            <a:off x="7454900" y="2120900"/>
            <a:ext cx="1333500" cy="5715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2" name="Straight Arrow Connector 31"/>
          <p:cNvCxnSpPr>
            <a:cxnSpLocks noChangeShapeType="1"/>
          </p:cNvCxnSpPr>
          <p:nvPr/>
        </p:nvCxnSpPr>
        <p:spPr bwMode="auto">
          <a:xfrm flipV="1">
            <a:off x="3276600" y="5029200"/>
            <a:ext cx="1143000" cy="762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6" name="Straight Arrow Connector 35"/>
          <p:cNvCxnSpPr>
            <a:cxnSpLocks noChangeShapeType="1"/>
          </p:cNvCxnSpPr>
          <p:nvPr/>
        </p:nvCxnSpPr>
        <p:spPr bwMode="auto">
          <a:xfrm rot="16200000" flipV="1">
            <a:off x="4267200" y="5410200"/>
            <a:ext cx="762000" cy="1524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48" name="Straight Arrow Connector 47"/>
          <p:cNvCxnSpPr>
            <a:cxnSpLocks noChangeShapeType="1"/>
            <a:endCxn id="32773" idx="0"/>
          </p:cNvCxnSpPr>
          <p:nvPr/>
        </p:nvCxnSpPr>
        <p:spPr bwMode="auto">
          <a:xfrm rot="16200000" flipH="1">
            <a:off x="4032250" y="4502150"/>
            <a:ext cx="876300" cy="1016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1" name="Straight Arrow Connector 50"/>
          <p:cNvCxnSpPr>
            <a:cxnSpLocks noChangeShapeType="1"/>
          </p:cNvCxnSpPr>
          <p:nvPr/>
        </p:nvCxnSpPr>
        <p:spPr bwMode="auto">
          <a:xfrm rot="5400000">
            <a:off x="4598194" y="4383882"/>
            <a:ext cx="700088" cy="619125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7" name="Straight Arrow Connector 56"/>
          <p:cNvCxnSpPr>
            <a:cxnSpLocks noChangeShapeType="1"/>
          </p:cNvCxnSpPr>
          <p:nvPr/>
        </p:nvCxnSpPr>
        <p:spPr bwMode="auto">
          <a:xfrm rot="16200000" flipV="1">
            <a:off x="8305800" y="3848100"/>
            <a:ext cx="762000" cy="1524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8" name="Straight Arrow Connector 57"/>
          <p:cNvCxnSpPr>
            <a:cxnSpLocks noChangeShapeType="1"/>
          </p:cNvCxnSpPr>
          <p:nvPr/>
        </p:nvCxnSpPr>
        <p:spPr bwMode="auto">
          <a:xfrm flipV="1">
            <a:off x="8763000" y="4229100"/>
            <a:ext cx="1143000" cy="762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59" name="Straight Arrow Connector 58"/>
          <p:cNvCxnSpPr>
            <a:cxnSpLocks noChangeShapeType="1"/>
          </p:cNvCxnSpPr>
          <p:nvPr/>
        </p:nvCxnSpPr>
        <p:spPr bwMode="auto">
          <a:xfrm rot="5400000">
            <a:off x="8189120" y="5893595"/>
            <a:ext cx="700087" cy="619125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60" name="Straight Arrow Connector 59"/>
          <p:cNvCxnSpPr>
            <a:cxnSpLocks noChangeShapeType="1"/>
          </p:cNvCxnSpPr>
          <p:nvPr/>
        </p:nvCxnSpPr>
        <p:spPr bwMode="auto">
          <a:xfrm rot="16200000" flipH="1">
            <a:off x="8375650" y="4692650"/>
            <a:ext cx="876300" cy="1016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61" name="Rectangle 60"/>
          <p:cNvSpPr/>
          <p:nvPr/>
        </p:nvSpPr>
        <p:spPr bwMode="auto">
          <a:xfrm>
            <a:off x="7086600" y="1828800"/>
            <a:ext cx="3200400" cy="4800600"/>
          </a:xfrm>
          <a:prstGeom prst="rect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789" name="Isosceles Triangle 7"/>
          <p:cNvSpPr>
            <a:spLocks noChangeArrowheads="1"/>
          </p:cNvSpPr>
          <p:nvPr/>
        </p:nvSpPr>
        <p:spPr bwMode="auto">
          <a:xfrm>
            <a:off x="3314701" y="4038600"/>
            <a:ext cx="441325" cy="3810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0" name="Isosceles Triangle 8"/>
          <p:cNvSpPr>
            <a:spLocks noChangeArrowheads="1"/>
          </p:cNvSpPr>
          <p:nvPr/>
        </p:nvSpPr>
        <p:spPr bwMode="auto">
          <a:xfrm>
            <a:off x="3632201" y="5499100"/>
            <a:ext cx="441325" cy="3810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1" name="Isosceles Triangle 9"/>
          <p:cNvSpPr>
            <a:spLocks noChangeArrowheads="1"/>
          </p:cNvSpPr>
          <p:nvPr/>
        </p:nvSpPr>
        <p:spPr bwMode="auto">
          <a:xfrm>
            <a:off x="5664201" y="5435600"/>
            <a:ext cx="441325" cy="3810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2" name="Diamond 10"/>
          <p:cNvSpPr>
            <a:spLocks noChangeArrowheads="1"/>
          </p:cNvSpPr>
          <p:nvPr/>
        </p:nvSpPr>
        <p:spPr bwMode="auto">
          <a:xfrm>
            <a:off x="4203700" y="3911600"/>
            <a:ext cx="444500" cy="444500"/>
          </a:xfrm>
          <a:prstGeom prst="diamond">
            <a:avLst/>
          </a:prstGeom>
          <a:solidFill>
            <a:srgbClr val="0066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3" name="Diamond 11"/>
          <p:cNvSpPr>
            <a:spLocks noChangeArrowheads="1"/>
          </p:cNvSpPr>
          <p:nvPr/>
        </p:nvSpPr>
        <p:spPr bwMode="auto">
          <a:xfrm>
            <a:off x="3060700" y="4864100"/>
            <a:ext cx="444500" cy="444500"/>
          </a:xfrm>
          <a:prstGeom prst="diamond">
            <a:avLst/>
          </a:prstGeom>
          <a:solidFill>
            <a:srgbClr val="0066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4" name="Diamond 12"/>
          <p:cNvSpPr>
            <a:spLocks noChangeArrowheads="1"/>
          </p:cNvSpPr>
          <p:nvPr/>
        </p:nvSpPr>
        <p:spPr bwMode="auto">
          <a:xfrm>
            <a:off x="4521200" y="5626100"/>
            <a:ext cx="444500" cy="444500"/>
          </a:xfrm>
          <a:prstGeom prst="diamond">
            <a:avLst/>
          </a:prstGeom>
          <a:solidFill>
            <a:srgbClr val="0066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5" name="Oval 13"/>
          <p:cNvSpPr>
            <a:spLocks noChangeArrowheads="1"/>
          </p:cNvSpPr>
          <p:nvPr/>
        </p:nvSpPr>
        <p:spPr bwMode="auto">
          <a:xfrm>
            <a:off x="5092700" y="4165600"/>
            <a:ext cx="381000" cy="3810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Isosceles Triangle 14"/>
          <p:cNvSpPr>
            <a:spLocks noChangeArrowheads="1"/>
          </p:cNvSpPr>
          <p:nvPr/>
        </p:nvSpPr>
        <p:spPr bwMode="auto">
          <a:xfrm>
            <a:off x="8534401" y="2438400"/>
            <a:ext cx="441325" cy="3810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" name="Diamond 15"/>
          <p:cNvSpPr>
            <a:spLocks noChangeArrowheads="1"/>
          </p:cNvSpPr>
          <p:nvPr/>
        </p:nvSpPr>
        <p:spPr bwMode="auto">
          <a:xfrm>
            <a:off x="8534400" y="4076700"/>
            <a:ext cx="444500" cy="444500"/>
          </a:xfrm>
          <a:prstGeom prst="diamond">
            <a:avLst/>
          </a:prstGeom>
          <a:solidFill>
            <a:srgbClr val="0066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8620125" y="5638800"/>
            <a:ext cx="381000" cy="3810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99" name="Rectangle 61"/>
          <p:cNvSpPr>
            <a:spLocks noChangeArrowheads="1"/>
          </p:cNvSpPr>
          <p:nvPr/>
        </p:nvSpPr>
        <p:spPr bwMode="auto">
          <a:xfrm>
            <a:off x="7924800" y="1228726"/>
            <a:ext cx="1600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Model</a:t>
            </a:r>
          </a:p>
        </p:txBody>
      </p:sp>
      <p:sp>
        <p:nvSpPr>
          <p:cNvPr id="32800" name="Rectangle 62"/>
          <p:cNvSpPr>
            <a:spLocks noChangeArrowheads="1"/>
          </p:cNvSpPr>
          <p:nvPr/>
        </p:nvSpPr>
        <p:spPr bwMode="auto">
          <a:xfrm>
            <a:off x="3505200" y="3200401"/>
            <a:ext cx="1752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Template</a:t>
            </a:r>
          </a:p>
        </p:txBody>
      </p:sp>
    </p:spTree>
    <p:extLst>
      <p:ext uri="{BB962C8B-B14F-4D97-AF65-F5344CB8AC3E}">
        <p14:creationId xmlns:p14="http://schemas.microsoft.com/office/powerpoint/2010/main" val="250680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Generalized Hough transform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914400"/>
            <a:ext cx="60833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/>
              <a:t>Detecting the template:</a:t>
            </a:r>
          </a:p>
          <a:p>
            <a:pPr lvl="1"/>
            <a:r>
              <a:rPr lang="en-US" sz="2400" dirty="0"/>
              <a:t>For each feature in a new image, look up that feature type in the model and vote for the possible center locations associated with that type in the model</a:t>
            </a:r>
          </a:p>
        </p:txBody>
      </p:sp>
      <p:cxnSp>
        <p:nvCxnSpPr>
          <p:cNvPr id="33796" name="Straight Arrow Connector 4"/>
          <p:cNvCxnSpPr>
            <a:cxnSpLocks noChangeShapeType="1"/>
          </p:cNvCxnSpPr>
          <p:nvPr/>
        </p:nvCxnSpPr>
        <p:spPr bwMode="auto">
          <a:xfrm>
            <a:off x="8788400" y="2692400"/>
            <a:ext cx="952500" cy="6985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3797" name="Straight Arrow Connector 5"/>
          <p:cNvCxnSpPr>
            <a:cxnSpLocks noChangeShapeType="1"/>
          </p:cNvCxnSpPr>
          <p:nvPr/>
        </p:nvCxnSpPr>
        <p:spPr bwMode="auto">
          <a:xfrm rot="5400000" flipH="1" flipV="1">
            <a:off x="8788400" y="2057400"/>
            <a:ext cx="635000" cy="6350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3798" name="Straight Arrow Connector 6"/>
          <p:cNvCxnSpPr>
            <a:cxnSpLocks noChangeShapeType="1"/>
          </p:cNvCxnSpPr>
          <p:nvPr/>
        </p:nvCxnSpPr>
        <p:spPr bwMode="auto">
          <a:xfrm rot="10800000">
            <a:off x="7454900" y="2120900"/>
            <a:ext cx="1333500" cy="5715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3799" name="Straight Arrow Connector 7"/>
          <p:cNvCxnSpPr>
            <a:cxnSpLocks noChangeShapeType="1"/>
          </p:cNvCxnSpPr>
          <p:nvPr/>
        </p:nvCxnSpPr>
        <p:spPr bwMode="auto">
          <a:xfrm rot="16200000" flipV="1">
            <a:off x="8305800" y="3848100"/>
            <a:ext cx="762000" cy="1524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3800" name="Straight Arrow Connector 8"/>
          <p:cNvCxnSpPr>
            <a:cxnSpLocks noChangeShapeType="1"/>
          </p:cNvCxnSpPr>
          <p:nvPr/>
        </p:nvCxnSpPr>
        <p:spPr bwMode="auto">
          <a:xfrm flipV="1">
            <a:off x="8763000" y="4229100"/>
            <a:ext cx="1143000" cy="762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3801" name="Straight Arrow Connector 9"/>
          <p:cNvCxnSpPr>
            <a:cxnSpLocks noChangeShapeType="1"/>
          </p:cNvCxnSpPr>
          <p:nvPr/>
        </p:nvCxnSpPr>
        <p:spPr bwMode="auto">
          <a:xfrm rot="5400000">
            <a:off x="8189120" y="5893595"/>
            <a:ext cx="700087" cy="619125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3802" name="Straight Arrow Connector 10"/>
          <p:cNvCxnSpPr>
            <a:cxnSpLocks noChangeShapeType="1"/>
          </p:cNvCxnSpPr>
          <p:nvPr/>
        </p:nvCxnSpPr>
        <p:spPr bwMode="auto">
          <a:xfrm rot="16200000" flipH="1">
            <a:off x="8375650" y="4692650"/>
            <a:ext cx="876300" cy="1016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2" name="Rectangle 11"/>
          <p:cNvSpPr/>
          <p:nvPr/>
        </p:nvSpPr>
        <p:spPr bwMode="auto">
          <a:xfrm>
            <a:off x="7086600" y="1828800"/>
            <a:ext cx="3200400" cy="4800600"/>
          </a:xfrm>
          <a:prstGeom prst="rect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3804" name="Isosceles Triangle 12"/>
          <p:cNvSpPr>
            <a:spLocks noChangeArrowheads="1"/>
          </p:cNvSpPr>
          <p:nvPr/>
        </p:nvSpPr>
        <p:spPr bwMode="auto">
          <a:xfrm>
            <a:off x="8534401" y="2438400"/>
            <a:ext cx="441325" cy="3810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5" name="Diamond 13"/>
          <p:cNvSpPr>
            <a:spLocks noChangeArrowheads="1"/>
          </p:cNvSpPr>
          <p:nvPr/>
        </p:nvSpPr>
        <p:spPr bwMode="auto">
          <a:xfrm>
            <a:off x="8534400" y="4076700"/>
            <a:ext cx="444500" cy="444500"/>
          </a:xfrm>
          <a:prstGeom prst="diamond">
            <a:avLst/>
          </a:prstGeom>
          <a:solidFill>
            <a:srgbClr val="0066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6" name="Oval 14"/>
          <p:cNvSpPr>
            <a:spLocks noChangeArrowheads="1"/>
          </p:cNvSpPr>
          <p:nvPr/>
        </p:nvSpPr>
        <p:spPr bwMode="auto">
          <a:xfrm>
            <a:off x="8620125" y="5638800"/>
            <a:ext cx="381000" cy="381000"/>
          </a:xfrm>
          <a:prstGeom prst="ellipse">
            <a:avLst/>
          </a:prstGeom>
          <a:solidFill>
            <a:srgbClr val="FF00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7" name="Rectangle 15"/>
          <p:cNvSpPr>
            <a:spLocks noChangeArrowheads="1"/>
          </p:cNvSpPr>
          <p:nvPr/>
        </p:nvSpPr>
        <p:spPr bwMode="auto">
          <a:xfrm>
            <a:off x="7924800" y="1228726"/>
            <a:ext cx="1600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Model</a:t>
            </a:r>
          </a:p>
        </p:txBody>
      </p:sp>
      <p:sp>
        <p:nvSpPr>
          <p:cNvPr id="17" name="Rectangle 16"/>
          <p:cNvSpPr/>
          <p:nvPr/>
        </p:nvSpPr>
        <p:spPr bwMode="auto">
          <a:xfrm>
            <a:off x="1981200" y="3581400"/>
            <a:ext cx="4724400" cy="3048000"/>
          </a:xfrm>
          <a:prstGeom prst="rect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3809" name="Rectangle 17"/>
          <p:cNvSpPr>
            <a:spLocks noChangeArrowheads="1"/>
          </p:cNvSpPr>
          <p:nvPr/>
        </p:nvSpPr>
        <p:spPr bwMode="auto">
          <a:xfrm>
            <a:off x="3200400" y="3048001"/>
            <a:ext cx="23622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/>
              <a:t>Test image</a:t>
            </a:r>
          </a:p>
        </p:txBody>
      </p:sp>
      <p:sp>
        <p:nvSpPr>
          <p:cNvPr id="33810" name="Freeform 5"/>
          <p:cNvSpPr>
            <a:spLocks/>
          </p:cNvSpPr>
          <p:nvPr/>
        </p:nvSpPr>
        <p:spPr bwMode="auto">
          <a:xfrm>
            <a:off x="3124200" y="3937000"/>
            <a:ext cx="3429000" cy="2387600"/>
          </a:xfrm>
          <a:custGeom>
            <a:avLst/>
            <a:gdLst>
              <a:gd name="T0" fmla="*/ 2147483647 w 2592"/>
              <a:gd name="T1" fmla="*/ 2147483647 h 1805"/>
              <a:gd name="T2" fmla="*/ 2147483647 w 2592"/>
              <a:gd name="T3" fmla="*/ 2147483647 h 1805"/>
              <a:gd name="T4" fmla="*/ 2147483647 w 2592"/>
              <a:gd name="T5" fmla="*/ 2147483647 h 1805"/>
              <a:gd name="T6" fmla="*/ 2147483647 w 2592"/>
              <a:gd name="T7" fmla="*/ 2147483647 h 1805"/>
              <a:gd name="T8" fmla="*/ 2147483647 w 2592"/>
              <a:gd name="T9" fmla="*/ 2147483647 h 1805"/>
              <a:gd name="T10" fmla="*/ 2147483647 w 2592"/>
              <a:gd name="T11" fmla="*/ 2147483647 h 1805"/>
              <a:gd name="T12" fmla="*/ 2147483647 w 2592"/>
              <a:gd name="T13" fmla="*/ 2147483647 h 1805"/>
              <a:gd name="T14" fmla="*/ 2147483647 w 2592"/>
              <a:gd name="T15" fmla="*/ 2147483647 h 180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592"/>
              <a:gd name="T25" fmla="*/ 0 h 1805"/>
              <a:gd name="T26" fmla="*/ 2592 w 2592"/>
              <a:gd name="T27" fmla="*/ 1805 h 1805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592" h="1805">
                <a:moveTo>
                  <a:pt x="91" y="371"/>
                </a:moveTo>
                <a:cubicBezTo>
                  <a:pt x="180" y="111"/>
                  <a:pt x="799" y="42"/>
                  <a:pt x="1134" y="21"/>
                </a:cubicBezTo>
                <a:cubicBezTo>
                  <a:pt x="1469" y="0"/>
                  <a:pt x="1938" y="106"/>
                  <a:pt x="2099" y="247"/>
                </a:cubicBezTo>
                <a:cubicBezTo>
                  <a:pt x="2260" y="388"/>
                  <a:pt x="2020" y="703"/>
                  <a:pt x="2099" y="868"/>
                </a:cubicBezTo>
                <a:cubicBezTo>
                  <a:pt x="2178" y="1034"/>
                  <a:pt x="2555" y="1101"/>
                  <a:pt x="2574" y="1241"/>
                </a:cubicBezTo>
                <a:cubicBezTo>
                  <a:pt x="2592" y="1381"/>
                  <a:pt x="2537" y="1650"/>
                  <a:pt x="2209" y="1707"/>
                </a:cubicBezTo>
                <a:cubicBezTo>
                  <a:pt x="1880" y="1764"/>
                  <a:pt x="955" y="1805"/>
                  <a:pt x="602" y="1582"/>
                </a:cubicBezTo>
                <a:cubicBezTo>
                  <a:pt x="249" y="1360"/>
                  <a:pt x="0" y="651"/>
                  <a:pt x="91" y="371"/>
                </a:cubicBezTo>
                <a:close/>
              </a:path>
            </a:pathLst>
          </a:custGeom>
          <a:solidFill>
            <a:srgbClr val="FFCC99"/>
          </a:solidFill>
          <a:ln w="50800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" name="Oval 9"/>
          <p:cNvSpPr>
            <a:spLocks noChangeArrowheads="1"/>
          </p:cNvSpPr>
          <p:nvPr/>
        </p:nvSpPr>
        <p:spPr bwMode="auto">
          <a:xfrm>
            <a:off x="4749800" y="5181600"/>
            <a:ext cx="127000" cy="127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cxnSp>
        <p:nvCxnSpPr>
          <p:cNvPr id="74" name="Straight Arrow Connector 73"/>
          <p:cNvCxnSpPr>
            <a:cxnSpLocks noChangeShapeType="1"/>
          </p:cNvCxnSpPr>
          <p:nvPr/>
        </p:nvCxnSpPr>
        <p:spPr bwMode="auto">
          <a:xfrm rot="5400000">
            <a:off x="2464594" y="5755482"/>
            <a:ext cx="700088" cy="619125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75" name="Oval 9"/>
          <p:cNvSpPr>
            <a:spLocks noChangeArrowheads="1"/>
          </p:cNvSpPr>
          <p:nvPr/>
        </p:nvSpPr>
        <p:spPr bwMode="auto">
          <a:xfrm>
            <a:off x="2387600" y="6400800"/>
            <a:ext cx="127000" cy="1270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rgbClr val="0066FF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0" name="Oval 89"/>
          <p:cNvSpPr>
            <a:spLocks noChangeArrowheads="1"/>
          </p:cNvSpPr>
          <p:nvPr/>
        </p:nvSpPr>
        <p:spPr bwMode="auto">
          <a:xfrm>
            <a:off x="4572000" y="4876800"/>
            <a:ext cx="609600" cy="609600"/>
          </a:xfrm>
          <a:prstGeom prst="ellipse">
            <a:avLst/>
          </a:prstGeom>
          <a:noFill/>
          <a:ln w="38100" algn="ctr">
            <a:solidFill>
              <a:srgbClr val="FF0000"/>
            </a:solidFill>
            <a:prstDash val="sys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77"/>
          <p:cNvGrpSpPr>
            <a:grpSpLocks/>
          </p:cNvGrpSpPr>
          <p:nvPr/>
        </p:nvGrpSpPr>
        <p:grpSpPr bwMode="auto">
          <a:xfrm>
            <a:off x="2209800" y="3733800"/>
            <a:ext cx="1295400" cy="1638300"/>
            <a:chOff x="685800" y="3733800"/>
            <a:chExt cx="1295400" cy="1638563"/>
          </a:xfrm>
        </p:grpSpPr>
        <p:cxnSp>
          <p:nvCxnSpPr>
            <p:cNvPr id="33867" name="Straight Arrow Connector 34"/>
            <p:cNvCxnSpPr>
              <a:cxnSpLocks noChangeShapeType="1"/>
            </p:cNvCxnSpPr>
            <p:nvPr/>
          </p:nvCxnSpPr>
          <p:spPr bwMode="auto">
            <a:xfrm rot="16200000" flipV="1">
              <a:off x="381000" y="4038600"/>
              <a:ext cx="762000" cy="1524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68" name="Straight Arrow Connector 35"/>
            <p:cNvCxnSpPr>
              <a:cxnSpLocks noChangeShapeType="1"/>
            </p:cNvCxnSpPr>
            <p:nvPr/>
          </p:nvCxnSpPr>
          <p:spPr bwMode="auto">
            <a:xfrm flipV="1">
              <a:off x="838200" y="4419600"/>
              <a:ext cx="1143000" cy="762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69" name="Straight Arrow Connector 36"/>
            <p:cNvCxnSpPr>
              <a:cxnSpLocks noChangeShapeType="1"/>
            </p:cNvCxnSpPr>
            <p:nvPr/>
          </p:nvCxnSpPr>
          <p:spPr bwMode="auto">
            <a:xfrm rot="16200000" flipH="1">
              <a:off x="450718" y="4883281"/>
              <a:ext cx="876564" cy="1016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3" name="Group 78"/>
          <p:cNvGrpSpPr>
            <a:grpSpLocks/>
          </p:cNvGrpSpPr>
          <p:nvPr/>
        </p:nvGrpSpPr>
        <p:grpSpPr bwMode="auto">
          <a:xfrm>
            <a:off x="2387600" y="4343400"/>
            <a:ext cx="1244600" cy="1193800"/>
            <a:chOff x="863600" y="4343400"/>
            <a:chExt cx="1244600" cy="1193800"/>
          </a:xfrm>
        </p:grpSpPr>
        <p:sp>
          <p:nvSpPr>
            <p:cNvPr id="38" name="Oval 9"/>
            <p:cNvSpPr>
              <a:spLocks noChangeArrowheads="1"/>
            </p:cNvSpPr>
            <p:nvPr/>
          </p:nvSpPr>
          <p:spPr bwMode="auto">
            <a:xfrm>
              <a:off x="863600" y="54102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Oval 9"/>
            <p:cNvSpPr>
              <a:spLocks noChangeArrowheads="1"/>
            </p:cNvSpPr>
            <p:nvPr/>
          </p:nvSpPr>
          <p:spPr bwMode="auto">
            <a:xfrm>
              <a:off x="1981200" y="43434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4" name="Group 79"/>
          <p:cNvGrpSpPr>
            <a:grpSpLocks/>
          </p:cNvGrpSpPr>
          <p:nvPr/>
        </p:nvGrpSpPr>
        <p:grpSpPr bwMode="auto">
          <a:xfrm>
            <a:off x="2590800" y="3797300"/>
            <a:ext cx="2286000" cy="1333500"/>
            <a:chOff x="1066800" y="3797300"/>
            <a:chExt cx="2286000" cy="1333500"/>
          </a:xfrm>
        </p:grpSpPr>
        <p:cxnSp>
          <p:nvCxnSpPr>
            <p:cNvPr id="33862" name="Straight Arrow Connector 60"/>
            <p:cNvCxnSpPr>
              <a:cxnSpLocks noChangeShapeType="1"/>
            </p:cNvCxnSpPr>
            <p:nvPr/>
          </p:nvCxnSpPr>
          <p:spPr bwMode="auto">
            <a:xfrm>
              <a:off x="2400300" y="4432300"/>
              <a:ext cx="952500" cy="6985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63" name="Straight Arrow Connector 61"/>
            <p:cNvCxnSpPr>
              <a:cxnSpLocks noChangeShapeType="1"/>
            </p:cNvCxnSpPr>
            <p:nvPr/>
          </p:nvCxnSpPr>
          <p:spPr bwMode="auto">
            <a:xfrm rot="5400000" flipH="1" flipV="1">
              <a:off x="2400300" y="3797300"/>
              <a:ext cx="635000" cy="6350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64" name="Straight Arrow Connector 62"/>
            <p:cNvCxnSpPr>
              <a:cxnSpLocks noChangeShapeType="1"/>
            </p:cNvCxnSpPr>
            <p:nvPr/>
          </p:nvCxnSpPr>
          <p:spPr bwMode="auto">
            <a:xfrm rot="10800000">
              <a:off x="1066800" y="3860800"/>
              <a:ext cx="1333500" cy="5715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20" name="Group 80"/>
          <p:cNvGrpSpPr>
            <a:grpSpLocks/>
          </p:cNvGrpSpPr>
          <p:nvPr/>
        </p:nvGrpSpPr>
        <p:grpSpPr bwMode="auto">
          <a:xfrm>
            <a:off x="2438400" y="3657600"/>
            <a:ext cx="2641600" cy="1600200"/>
            <a:chOff x="914400" y="3657600"/>
            <a:chExt cx="2641600" cy="1600200"/>
          </a:xfrm>
        </p:grpSpPr>
        <p:sp>
          <p:nvSpPr>
            <p:cNvPr id="44" name="Oval 9"/>
            <p:cNvSpPr>
              <a:spLocks noChangeArrowheads="1"/>
            </p:cNvSpPr>
            <p:nvPr/>
          </p:nvSpPr>
          <p:spPr bwMode="auto">
            <a:xfrm>
              <a:off x="3429000" y="51308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4" name="Oval 9"/>
            <p:cNvSpPr>
              <a:spLocks noChangeArrowheads="1"/>
            </p:cNvSpPr>
            <p:nvPr/>
          </p:nvSpPr>
          <p:spPr bwMode="auto">
            <a:xfrm>
              <a:off x="3073400" y="36576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5" name="Oval 9"/>
            <p:cNvSpPr>
              <a:spLocks noChangeArrowheads="1"/>
            </p:cNvSpPr>
            <p:nvPr/>
          </p:nvSpPr>
          <p:spPr bwMode="auto">
            <a:xfrm>
              <a:off x="914400" y="38100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21" name="Group 81"/>
          <p:cNvGrpSpPr>
            <a:grpSpLocks/>
          </p:cNvGrpSpPr>
          <p:nvPr/>
        </p:nvGrpSpPr>
        <p:grpSpPr bwMode="auto">
          <a:xfrm>
            <a:off x="4648200" y="3505200"/>
            <a:ext cx="1295400" cy="1638300"/>
            <a:chOff x="3124200" y="3505200"/>
            <a:chExt cx="1295400" cy="1638563"/>
          </a:xfrm>
        </p:grpSpPr>
        <p:cxnSp>
          <p:nvCxnSpPr>
            <p:cNvPr id="33856" name="Straight Arrow Connector 40"/>
            <p:cNvCxnSpPr>
              <a:cxnSpLocks noChangeShapeType="1"/>
            </p:cNvCxnSpPr>
            <p:nvPr/>
          </p:nvCxnSpPr>
          <p:spPr bwMode="auto">
            <a:xfrm rot="16200000" flipV="1">
              <a:off x="2819400" y="3810000"/>
              <a:ext cx="762000" cy="1524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57" name="Straight Arrow Connector 41"/>
            <p:cNvCxnSpPr>
              <a:cxnSpLocks noChangeShapeType="1"/>
            </p:cNvCxnSpPr>
            <p:nvPr/>
          </p:nvCxnSpPr>
          <p:spPr bwMode="auto">
            <a:xfrm flipV="1">
              <a:off x="3276600" y="4191000"/>
              <a:ext cx="1143000" cy="762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58" name="Straight Arrow Connector 42"/>
            <p:cNvCxnSpPr>
              <a:cxnSpLocks noChangeShapeType="1"/>
            </p:cNvCxnSpPr>
            <p:nvPr/>
          </p:nvCxnSpPr>
          <p:spPr bwMode="auto">
            <a:xfrm rot="16200000" flipH="1">
              <a:off x="2889118" y="4654681"/>
              <a:ext cx="876564" cy="1016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24" name="Group 82"/>
          <p:cNvGrpSpPr>
            <a:grpSpLocks/>
          </p:cNvGrpSpPr>
          <p:nvPr/>
        </p:nvGrpSpPr>
        <p:grpSpPr bwMode="auto">
          <a:xfrm>
            <a:off x="4876800" y="4114800"/>
            <a:ext cx="1219200" cy="1193800"/>
            <a:chOff x="3352800" y="4114800"/>
            <a:chExt cx="1219200" cy="1193800"/>
          </a:xfrm>
        </p:grpSpPr>
        <p:sp>
          <p:nvSpPr>
            <p:cNvPr id="45" name="Oval 9"/>
            <p:cNvSpPr>
              <a:spLocks noChangeArrowheads="1"/>
            </p:cNvSpPr>
            <p:nvPr/>
          </p:nvSpPr>
          <p:spPr bwMode="auto">
            <a:xfrm>
              <a:off x="4445000" y="41148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8" name="Oval 9"/>
            <p:cNvSpPr>
              <a:spLocks noChangeArrowheads="1"/>
            </p:cNvSpPr>
            <p:nvPr/>
          </p:nvSpPr>
          <p:spPr bwMode="auto">
            <a:xfrm>
              <a:off x="3352800" y="51816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cxnSp>
        <p:nvCxnSpPr>
          <p:cNvPr id="73" name="Straight Arrow Connector 72"/>
          <p:cNvCxnSpPr>
            <a:cxnSpLocks noChangeShapeType="1"/>
            <a:endCxn id="71" idx="2"/>
          </p:cNvCxnSpPr>
          <p:nvPr/>
        </p:nvCxnSpPr>
        <p:spPr bwMode="auto">
          <a:xfrm rot="10800000" flipV="1">
            <a:off x="4876800" y="4495800"/>
            <a:ext cx="685800" cy="67310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med" len="med"/>
          </a:ln>
        </p:spPr>
      </p:cxnSp>
      <p:grpSp>
        <p:nvGrpSpPr>
          <p:cNvPr id="40" name="Group 83"/>
          <p:cNvGrpSpPr>
            <a:grpSpLocks/>
          </p:cNvGrpSpPr>
          <p:nvPr/>
        </p:nvGrpSpPr>
        <p:grpSpPr bwMode="auto">
          <a:xfrm>
            <a:off x="3454400" y="4445000"/>
            <a:ext cx="1295400" cy="1638300"/>
            <a:chOff x="1930400" y="4445000"/>
            <a:chExt cx="1295400" cy="1638563"/>
          </a:xfrm>
        </p:grpSpPr>
        <p:cxnSp>
          <p:nvCxnSpPr>
            <p:cNvPr id="33851" name="Straight Arrow Connector 46"/>
            <p:cNvCxnSpPr>
              <a:cxnSpLocks noChangeShapeType="1"/>
            </p:cNvCxnSpPr>
            <p:nvPr/>
          </p:nvCxnSpPr>
          <p:spPr bwMode="auto">
            <a:xfrm rot="16200000" flipV="1">
              <a:off x="1625600" y="4749800"/>
              <a:ext cx="762000" cy="1524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52" name="Straight Arrow Connector 47"/>
            <p:cNvCxnSpPr>
              <a:cxnSpLocks noChangeShapeType="1"/>
            </p:cNvCxnSpPr>
            <p:nvPr/>
          </p:nvCxnSpPr>
          <p:spPr bwMode="auto">
            <a:xfrm flipV="1">
              <a:off x="2082800" y="5130800"/>
              <a:ext cx="1143000" cy="762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53" name="Straight Arrow Connector 48"/>
            <p:cNvCxnSpPr>
              <a:cxnSpLocks noChangeShapeType="1"/>
            </p:cNvCxnSpPr>
            <p:nvPr/>
          </p:nvCxnSpPr>
          <p:spPr bwMode="auto">
            <a:xfrm rot="16200000" flipH="1">
              <a:off x="1695318" y="5594481"/>
              <a:ext cx="876564" cy="1016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46" name="Group 84"/>
          <p:cNvGrpSpPr>
            <a:grpSpLocks/>
          </p:cNvGrpSpPr>
          <p:nvPr/>
        </p:nvGrpSpPr>
        <p:grpSpPr bwMode="auto">
          <a:xfrm>
            <a:off x="3378200" y="4292600"/>
            <a:ext cx="1549400" cy="1955800"/>
            <a:chOff x="1854200" y="4292600"/>
            <a:chExt cx="1549400" cy="1955800"/>
          </a:xfrm>
        </p:grpSpPr>
        <p:sp>
          <p:nvSpPr>
            <p:cNvPr id="50" name="Oval 9"/>
            <p:cNvSpPr>
              <a:spLocks noChangeArrowheads="1"/>
            </p:cNvSpPr>
            <p:nvPr/>
          </p:nvSpPr>
          <p:spPr bwMode="auto">
            <a:xfrm>
              <a:off x="2108200" y="61214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2" name="Oval 9"/>
            <p:cNvSpPr>
              <a:spLocks noChangeArrowheads="1"/>
            </p:cNvSpPr>
            <p:nvPr/>
          </p:nvSpPr>
          <p:spPr bwMode="auto">
            <a:xfrm>
              <a:off x="1854200" y="42926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Oval 9"/>
            <p:cNvSpPr>
              <a:spLocks noChangeArrowheads="1"/>
            </p:cNvSpPr>
            <p:nvPr/>
          </p:nvSpPr>
          <p:spPr bwMode="auto">
            <a:xfrm>
              <a:off x="3276600" y="50292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56" name="Group 85"/>
          <p:cNvGrpSpPr>
            <a:grpSpLocks/>
          </p:cNvGrpSpPr>
          <p:nvPr/>
        </p:nvGrpSpPr>
        <p:grpSpPr bwMode="auto">
          <a:xfrm>
            <a:off x="2895600" y="5194300"/>
            <a:ext cx="2286000" cy="1333500"/>
            <a:chOff x="1371600" y="5194300"/>
            <a:chExt cx="2286000" cy="1333500"/>
          </a:xfrm>
        </p:grpSpPr>
        <p:cxnSp>
          <p:nvCxnSpPr>
            <p:cNvPr id="33845" name="Straight Arrow Connector 30"/>
            <p:cNvCxnSpPr>
              <a:cxnSpLocks noChangeShapeType="1"/>
            </p:cNvCxnSpPr>
            <p:nvPr/>
          </p:nvCxnSpPr>
          <p:spPr bwMode="auto">
            <a:xfrm>
              <a:off x="2705100" y="5829300"/>
              <a:ext cx="952500" cy="6985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46" name="Straight Arrow Connector 31"/>
            <p:cNvCxnSpPr>
              <a:cxnSpLocks noChangeShapeType="1"/>
            </p:cNvCxnSpPr>
            <p:nvPr/>
          </p:nvCxnSpPr>
          <p:spPr bwMode="auto">
            <a:xfrm rot="5400000" flipH="1" flipV="1">
              <a:off x="2705100" y="5194300"/>
              <a:ext cx="635000" cy="6350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47" name="Straight Arrow Connector 32"/>
            <p:cNvCxnSpPr>
              <a:cxnSpLocks noChangeShapeType="1"/>
            </p:cNvCxnSpPr>
            <p:nvPr/>
          </p:nvCxnSpPr>
          <p:spPr bwMode="auto">
            <a:xfrm rot="10800000">
              <a:off x="1371600" y="5257800"/>
              <a:ext cx="1333500" cy="5715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66" name="Group 86"/>
          <p:cNvGrpSpPr>
            <a:grpSpLocks/>
          </p:cNvGrpSpPr>
          <p:nvPr/>
        </p:nvGrpSpPr>
        <p:grpSpPr bwMode="auto">
          <a:xfrm>
            <a:off x="2743200" y="5105400"/>
            <a:ext cx="2565400" cy="1524000"/>
            <a:chOff x="1219200" y="5105400"/>
            <a:chExt cx="2565400" cy="1524000"/>
          </a:xfrm>
        </p:grpSpPr>
        <p:sp>
          <p:nvSpPr>
            <p:cNvPr id="59" name="Oval 9"/>
            <p:cNvSpPr>
              <a:spLocks noChangeArrowheads="1"/>
            </p:cNvSpPr>
            <p:nvPr/>
          </p:nvSpPr>
          <p:spPr bwMode="auto">
            <a:xfrm>
              <a:off x="1219200" y="52070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0" name="Oval 9"/>
            <p:cNvSpPr>
              <a:spLocks noChangeArrowheads="1"/>
            </p:cNvSpPr>
            <p:nvPr/>
          </p:nvSpPr>
          <p:spPr bwMode="auto">
            <a:xfrm>
              <a:off x="3657600" y="65024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" name="Oval 9"/>
            <p:cNvSpPr>
              <a:spLocks noChangeArrowheads="1"/>
            </p:cNvSpPr>
            <p:nvPr/>
          </p:nvSpPr>
          <p:spPr bwMode="auto">
            <a:xfrm>
              <a:off x="3352800" y="51054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67" name="Group 87"/>
          <p:cNvGrpSpPr>
            <a:grpSpLocks/>
          </p:cNvGrpSpPr>
          <p:nvPr/>
        </p:nvGrpSpPr>
        <p:grpSpPr bwMode="auto">
          <a:xfrm>
            <a:off x="4978400" y="5207000"/>
            <a:ext cx="1295400" cy="1638300"/>
            <a:chOff x="3454400" y="5207000"/>
            <a:chExt cx="1295400" cy="1638563"/>
          </a:xfrm>
        </p:grpSpPr>
        <p:cxnSp>
          <p:nvCxnSpPr>
            <p:cNvPr id="33839" name="Straight Arrow Connector 52"/>
            <p:cNvCxnSpPr>
              <a:cxnSpLocks noChangeShapeType="1"/>
            </p:cNvCxnSpPr>
            <p:nvPr/>
          </p:nvCxnSpPr>
          <p:spPr bwMode="auto">
            <a:xfrm rot="16200000" flipV="1">
              <a:off x="3149600" y="5511800"/>
              <a:ext cx="762000" cy="1524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40" name="Straight Arrow Connector 53"/>
            <p:cNvCxnSpPr>
              <a:cxnSpLocks noChangeShapeType="1"/>
            </p:cNvCxnSpPr>
            <p:nvPr/>
          </p:nvCxnSpPr>
          <p:spPr bwMode="auto">
            <a:xfrm flipV="1">
              <a:off x="3606800" y="5892800"/>
              <a:ext cx="1143000" cy="762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33841" name="Straight Arrow Connector 54"/>
            <p:cNvCxnSpPr>
              <a:cxnSpLocks noChangeShapeType="1"/>
            </p:cNvCxnSpPr>
            <p:nvPr/>
          </p:nvCxnSpPr>
          <p:spPr bwMode="auto">
            <a:xfrm rot="16200000" flipH="1">
              <a:off x="3219318" y="6356481"/>
              <a:ext cx="876564" cy="101600"/>
            </a:xfrm>
            <a:prstGeom prst="straightConnector1">
              <a:avLst/>
            </a:prstGeom>
            <a:noFill/>
            <a:ln w="25400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grpSp>
        <p:nvGrpSpPr>
          <p:cNvPr id="68" name="Group 88"/>
          <p:cNvGrpSpPr>
            <a:grpSpLocks/>
          </p:cNvGrpSpPr>
          <p:nvPr/>
        </p:nvGrpSpPr>
        <p:grpSpPr bwMode="auto">
          <a:xfrm>
            <a:off x="4902200" y="5029200"/>
            <a:ext cx="1549400" cy="914400"/>
            <a:chOff x="3378200" y="5029200"/>
            <a:chExt cx="1549400" cy="914400"/>
          </a:xfrm>
        </p:grpSpPr>
        <p:sp>
          <p:nvSpPr>
            <p:cNvPr id="57" name="Oval 9"/>
            <p:cNvSpPr>
              <a:spLocks noChangeArrowheads="1"/>
            </p:cNvSpPr>
            <p:nvPr/>
          </p:nvSpPr>
          <p:spPr bwMode="auto">
            <a:xfrm>
              <a:off x="4800600" y="58166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6" name="Oval 9"/>
            <p:cNvSpPr>
              <a:spLocks noChangeArrowheads="1"/>
            </p:cNvSpPr>
            <p:nvPr/>
          </p:nvSpPr>
          <p:spPr bwMode="auto">
            <a:xfrm>
              <a:off x="3378200" y="5029200"/>
              <a:ext cx="127000" cy="127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33828" name="Group 90"/>
          <p:cNvGrpSpPr>
            <a:grpSpLocks/>
          </p:cNvGrpSpPr>
          <p:nvPr/>
        </p:nvGrpSpPr>
        <p:grpSpPr bwMode="auto">
          <a:xfrm>
            <a:off x="2133600" y="4038600"/>
            <a:ext cx="3581400" cy="2159000"/>
            <a:chOff x="609600" y="4038600"/>
            <a:chExt cx="3581400" cy="2159000"/>
          </a:xfrm>
        </p:grpSpPr>
        <p:sp>
          <p:nvSpPr>
            <p:cNvPr id="33829" name="Isosceles Triangle 21"/>
            <p:cNvSpPr>
              <a:spLocks noChangeArrowheads="1"/>
            </p:cNvSpPr>
            <p:nvPr/>
          </p:nvSpPr>
          <p:spPr bwMode="auto">
            <a:xfrm>
              <a:off x="2171700" y="4165600"/>
              <a:ext cx="441960" cy="3810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0" name="Diamond 24"/>
            <p:cNvSpPr>
              <a:spLocks noChangeArrowheads="1"/>
            </p:cNvSpPr>
            <p:nvPr/>
          </p:nvSpPr>
          <p:spPr bwMode="auto">
            <a:xfrm>
              <a:off x="3060700" y="4038600"/>
              <a:ext cx="444500" cy="444500"/>
            </a:xfrm>
            <a:prstGeom prst="diamond">
              <a:avLst/>
            </a:prstGeom>
            <a:solidFill>
              <a:srgbClr val="0066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1" name="Diamond 25"/>
            <p:cNvSpPr>
              <a:spLocks noChangeArrowheads="1"/>
            </p:cNvSpPr>
            <p:nvPr/>
          </p:nvSpPr>
          <p:spPr bwMode="auto">
            <a:xfrm>
              <a:off x="1828800" y="4991100"/>
              <a:ext cx="444500" cy="444500"/>
            </a:xfrm>
            <a:prstGeom prst="diamond">
              <a:avLst/>
            </a:prstGeom>
            <a:solidFill>
              <a:srgbClr val="0066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2" name="Oval 27"/>
            <p:cNvSpPr>
              <a:spLocks noChangeArrowheads="1"/>
            </p:cNvSpPr>
            <p:nvPr/>
          </p:nvSpPr>
          <p:spPr bwMode="auto">
            <a:xfrm>
              <a:off x="3810000" y="4343400"/>
              <a:ext cx="381000" cy="3810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3" name="Oval 29"/>
            <p:cNvSpPr>
              <a:spLocks noChangeArrowheads="1"/>
            </p:cNvSpPr>
            <p:nvPr/>
          </p:nvSpPr>
          <p:spPr bwMode="auto">
            <a:xfrm>
              <a:off x="1371600" y="5562600"/>
              <a:ext cx="381000" cy="381000"/>
            </a:xfrm>
            <a:prstGeom prst="ellipse">
              <a:avLst/>
            </a:prstGeom>
            <a:solidFill>
              <a:srgbClr val="FF0000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4" name="Diamond 28"/>
            <p:cNvSpPr>
              <a:spLocks noChangeArrowheads="1"/>
            </p:cNvSpPr>
            <p:nvPr/>
          </p:nvSpPr>
          <p:spPr bwMode="auto">
            <a:xfrm>
              <a:off x="609600" y="4267200"/>
              <a:ext cx="444500" cy="444500"/>
            </a:xfrm>
            <a:prstGeom prst="diamond">
              <a:avLst/>
            </a:prstGeom>
            <a:solidFill>
              <a:srgbClr val="0066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5" name="Isosceles Triangle 22"/>
            <p:cNvSpPr>
              <a:spLocks noChangeArrowheads="1"/>
            </p:cNvSpPr>
            <p:nvPr/>
          </p:nvSpPr>
          <p:spPr bwMode="auto">
            <a:xfrm>
              <a:off x="2489200" y="5562600"/>
              <a:ext cx="441960" cy="3810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6" name="Diamond 26"/>
            <p:cNvSpPr>
              <a:spLocks noChangeArrowheads="1"/>
            </p:cNvSpPr>
            <p:nvPr/>
          </p:nvSpPr>
          <p:spPr bwMode="auto">
            <a:xfrm>
              <a:off x="3378200" y="5753100"/>
              <a:ext cx="444500" cy="444500"/>
            </a:xfrm>
            <a:prstGeom prst="diamond">
              <a:avLst/>
            </a:prstGeom>
            <a:solidFill>
              <a:srgbClr val="0066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5708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75" grpId="0" animBg="1"/>
      <p:bldP spid="90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 in recognition</a:t>
            </a:r>
          </a:p>
        </p:txBody>
      </p:sp>
      <p:sp>
        <p:nvSpPr>
          <p:cNvPr id="11268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Index displacements by “visual codeword”</a:t>
            </a:r>
          </a:p>
        </p:txBody>
      </p:sp>
      <p:sp>
        <p:nvSpPr>
          <p:cNvPr id="11269" name="Rectangle 4"/>
          <p:cNvSpPr>
            <a:spLocks noChangeArrowheads="1"/>
          </p:cNvSpPr>
          <p:nvPr/>
        </p:nvSpPr>
        <p:spPr bwMode="auto">
          <a:xfrm>
            <a:off x="381000" y="5983069"/>
            <a:ext cx="11506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b="0" dirty="0"/>
              <a:t>B. </a:t>
            </a:r>
            <a:r>
              <a:rPr lang="en-US" sz="1800" b="0" dirty="0" err="1"/>
              <a:t>Leibe</a:t>
            </a:r>
            <a:r>
              <a:rPr lang="en-US" sz="1800" b="0" dirty="0"/>
              <a:t>, A. </a:t>
            </a:r>
            <a:r>
              <a:rPr lang="en-US" sz="1800" b="0" dirty="0" err="1"/>
              <a:t>Leonardis</a:t>
            </a:r>
            <a:r>
              <a:rPr lang="en-US" sz="1800" b="0" dirty="0"/>
              <a:t>, and B. Schiele, </a:t>
            </a:r>
            <a:r>
              <a:rPr lang="en-US" sz="1800" b="0" dirty="0">
                <a:hlinkClick r:id="rId3"/>
              </a:rPr>
              <a:t>Combined Object Categorization and Segmentation with an Implicit Shape Model</a:t>
            </a:r>
            <a:r>
              <a:rPr lang="en-US" sz="1800" b="0" dirty="0"/>
              <a:t>, ECCV Workshop on Statistical Learning in Computer Vision 2004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2057400" y="2159001"/>
            <a:ext cx="4648200" cy="3389313"/>
            <a:chOff x="336" y="1360"/>
            <a:chExt cx="2928" cy="2135"/>
          </a:xfrm>
        </p:grpSpPr>
        <p:pic>
          <p:nvPicPr>
            <p:cNvPr id="11275" name="Picture 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6" y="1360"/>
              <a:ext cx="2928" cy="1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76" name="Rectangle 10"/>
            <p:cNvSpPr>
              <a:spLocks noChangeArrowheads="1"/>
            </p:cNvSpPr>
            <p:nvPr/>
          </p:nvSpPr>
          <p:spPr bwMode="auto">
            <a:xfrm>
              <a:off x="913" y="2121"/>
              <a:ext cx="495" cy="464"/>
            </a:xfrm>
            <a:prstGeom prst="rect">
              <a:avLst/>
            </a:prstGeom>
            <a:noFill/>
            <a:ln w="50800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7" name="Rectangle 11"/>
            <p:cNvSpPr>
              <a:spLocks noChangeArrowheads="1"/>
            </p:cNvSpPr>
            <p:nvPr/>
          </p:nvSpPr>
          <p:spPr bwMode="auto">
            <a:xfrm>
              <a:off x="2522" y="2159"/>
              <a:ext cx="495" cy="464"/>
            </a:xfrm>
            <a:prstGeom prst="rect">
              <a:avLst/>
            </a:prstGeom>
            <a:noFill/>
            <a:ln w="50800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78" name="Line 12"/>
            <p:cNvSpPr>
              <a:spLocks noChangeShapeType="1"/>
            </p:cNvSpPr>
            <p:nvPr/>
          </p:nvSpPr>
          <p:spPr bwMode="auto">
            <a:xfrm flipV="1">
              <a:off x="1161" y="2198"/>
              <a:ext cx="742" cy="155"/>
            </a:xfrm>
            <a:prstGeom prst="line">
              <a:avLst/>
            </a:pr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9" name="Freeform 13"/>
            <p:cNvSpPr>
              <a:spLocks/>
            </p:cNvSpPr>
            <p:nvPr/>
          </p:nvSpPr>
          <p:spPr bwMode="auto">
            <a:xfrm>
              <a:off x="1976" y="2202"/>
              <a:ext cx="779" cy="189"/>
            </a:xfrm>
            <a:custGeom>
              <a:avLst/>
              <a:gdLst>
                <a:gd name="T0" fmla="*/ 424 w 907"/>
                <a:gd name="T1" fmla="*/ 79 h 235"/>
                <a:gd name="T2" fmla="*/ 0 w 907"/>
                <a:gd name="T3" fmla="*/ 0 h 235"/>
                <a:gd name="T4" fmla="*/ 0 60000 65536"/>
                <a:gd name="T5" fmla="*/ 0 60000 65536"/>
                <a:gd name="T6" fmla="*/ 0 w 907"/>
                <a:gd name="T7" fmla="*/ 0 h 235"/>
                <a:gd name="T8" fmla="*/ 907 w 907"/>
                <a:gd name="T9" fmla="*/ 235 h 23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07" h="235">
                  <a:moveTo>
                    <a:pt x="907" y="235"/>
                  </a:moveTo>
                  <a:lnTo>
                    <a:pt x="0" y="0"/>
                  </a:lnTo>
                </a:path>
              </a:pathLst>
            </a:cu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0" name="Oval 14"/>
            <p:cNvSpPr>
              <a:spLocks noChangeArrowheads="1"/>
            </p:cNvSpPr>
            <p:nvPr/>
          </p:nvSpPr>
          <p:spPr bwMode="auto">
            <a:xfrm>
              <a:off x="1903" y="2159"/>
              <a:ext cx="83" cy="7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281" name="Text Box 16"/>
            <p:cNvSpPr txBox="1">
              <a:spLocks noChangeArrowheads="1"/>
            </p:cNvSpPr>
            <p:nvPr/>
          </p:nvSpPr>
          <p:spPr bwMode="auto">
            <a:xfrm>
              <a:off x="1344" y="3264"/>
              <a:ext cx="102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b="0"/>
                <a:t>training image</a:t>
              </a:r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7467600" y="3429000"/>
            <a:ext cx="2592388" cy="1708150"/>
            <a:chOff x="3744" y="2160"/>
            <a:chExt cx="1633" cy="1076"/>
          </a:xfrm>
        </p:grpSpPr>
        <p:graphicFrame>
          <p:nvGraphicFramePr>
            <p:cNvPr id="11266" name="Object 17"/>
            <p:cNvGraphicFramePr>
              <a:graphicFrameLocks noChangeAspect="1"/>
            </p:cNvGraphicFramePr>
            <p:nvPr/>
          </p:nvGraphicFramePr>
          <p:xfrm>
            <a:off x="4320" y="2160"/>
            <a:ext cx="480" cy="4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5" imgW="1066291" imgH="1041270" progId="Photoshop.Image.10">
                    <p:embed/>
                  </p:oleObj>
                </mc:Choice>
                <mc:Fallback>
                  <p:oleObj name="Image" r:id="rId5" imgW="1066291" imgH="1041270" progId="Photoshop.Image.10">
                    <p:embed/>
                    <p:pic>
                      <p:nvPicPr>
                        <p:cNvPr id="11266" name="Object 1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20" y="2160"/>
                          <a:ext cx="480" cy="468"/>
                        </a:xfrm>
                        <a:prstGeom prst="rect">
                          <a:avLst/>
                        </a:prstGeom>
                        <a:noFill/>
                        <a:ln w="50800">
                          <a:solidFill>
                            <a:srgbClr val="00FFFF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272" name="Line 19"/>
            <p:cNvSpPr>
              <a:spLocks noChangeShapeType="1"/>
            </p:cNvSpPr>
            <p:nvPr/>
          </p:nvSpPr>
          <p:spPr bwMode="auto">
            <a:xfrm flipV="1">
              <a:off x="4635" y="2233"/>
              <a:ext cx="742" cy="155"/>
            </a:xfrm>
            <a:prstGeom prst="line">
              <a:avLst/>
            </a:prstGeom>
            <a:noFill/>
            <a:ln w="50800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3" name="Freeform 20"/>
            <p:cNvSpPr>
              <a:spLocks/>
            </p:cNvSpPr>
            <p:nvPr/>
          </p:nvSpPr>
          <p:spPr bwMode="auto">
            <a:xfrm>
              <a:off x="3744" y="2200"/>
              <a:ext cx="779" cy="189"/>
            </a:xfrm>
            <a:custGeom>
              <a:avLst/>
              <a:gdLst>
                <a:gd name="T0" fmla="*/ 424 w 907"/>
                <a:gd name="T1" fmla="*/ 79 h 235"/>
                <a:gd name="T2" fmla="*/ 0 w 907"/>
                <a:gd name="T3" fmla="*/ 0 h 235"/>
                <a:gd name="T4" fmla="*/ 0 60000 65536"/>
                <a:gd name="T5" fmla="*/ 0 60000 65536"/>
                <a:gd name="T6" fmla="*/ 0 w 907"/>
                <a:gd name="T7" fmla="*/ 0 h 235"/>
                <a:gd name="T8" fmla="*/ 907 w 907"/>
                <a:gd name="T9" fmla="*/ 235 h 23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07" h="235">
                  <a:moveTo>
                    <a:pt x="907" y="235"/>
                  </a:moveTo>
                  <a:lnTo>
                    <a:pt x="0" y="0"/>
                  </a:lnTo>
                </a:path>
              </a:pathLst>
            </a:custGeom>
            <a:noFill/>
            <a:ln w="50800">
              <a:solidFill>
                <a:srgbClr val="FF99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4" name="Text Box 21"/>
            <p:cNvSpPr txBox="1">
              <a:spLocks noChangeArrowheads="1"/>
            </p:cNvSpPr>
            <p:nvPr/>
          </p:nvSpPr>
          <p:spPr bwMode="auto">
            <a:xfrm>
              <a:off x="3812" y="2832"/>
              <a:ext cx="1468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1800" b="0"/>
                <a:t>visual codeword with</a:t>
              </a:r>
              <a:br>
                <a:rPr lang="en-US" sz="1800" b="0"/>
              </a:br>
              <a:r>
                <a:rPr lang="en-US" sz="1800" b="0"/>
                <a:t>displacement vectors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5950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2"/>
          <p:cNvPicPr>
            <a:picLocks noChangeAspect="1" noChangeArrowheads="1"/>
          </p:cNvPicPr>
          <p:nvPr/>
        </p:nvPicPr>
        <p:blipFill>
          <a:blip r:embed="rId3" cstate="print"/>
          <a:srcRect t="25597" b="25597"/>
          <a:stretch>
            <a:fillRect/>
          </a:stretch>
        </p:blipFill>
        <p:spPr bwMode="auto">
          <a:xfrm>
            <a:off x="1752600" y="1981200"/>
            <a:ext cx="8763000" cy="320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 in recognition</a:t>
            </a:r>
          </a:p>
        </p:txBody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Index displacements by “visual codeword”</a:t>
            </a:r>
          </a:p>
        </p:txBody>
      </p:sp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2438400" y="3532188"/>
            <a:ext cx="7239000" cy="762000"/>
            <a:chOff x="576" y="2225"/>
            <a:chExt cx="4560" cy="480"/>
          </a:xfrm>
        </p:grpSpPr>
        <p:sp>
          <p:nvSpPr>
            <p:cNvPr id="34836" name="Rectangle 6"/>
            <p:cNvSpPr>
              <a:spLocks noChangeArrowheads="1"/>
            </p:cNvSpPr>
            <p:nvPr/>
          </p:nvSpPr>
          <p:spPr bwMode="auto">
            <a:xfrm>
              <a:off x="576" y="2225"/>
              <a:ext cx="384" cy="384"/>
            </a:xfrm>
            <a:prstGeom prst="rect">
              <a:avLst/>
            </a:prstGeom>
            <a:noFill/>
            <a:ln w="50800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37" name="Rectangle 13"/>
            <p:cNvSpPr>
              <a:spLocks noChangeArrowheads="1"/>
            </p:cNvSpPr>
            <p:nvPr/>
          </p:nvSpPr>
          <p:spPr bwMode="auto">
            <a:xfrm>
              <a:off x="1680" y="2273"/>
              <a:ext cx="384" cy="384"/>
            </a:xfrm>
            <a:prstGeom prst="rect">
              <a:avLst/>
            </a:prstGeom>
            <a:noFill/>
            <a:ln w="50800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38" name="Rectangle 14"/>
            <p:cNvSpPr>
              <a:spLocks noChangeArrowheads="1"/>
            </p:cNvSpPr>
            <p:nvPr/>
          </p:nvSpPr>
          <p:spPr bwMode="auto">
            <a:xfrm>
              <a:off x="3648" y="2321"/>
              <a:ext cx="384" cy="384"/>
            </a:xfrm>
            <a:prstGeom prst="rect">
              <a:avLst/>
            </a:prstGeom>
            <a:noFill/>
            <a:ln w="50800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39" name="Rectangle 15"/>
            <p:cNvSpPr>
              <a:spLocks noChangeArrowheads="1"/>
            </p:cNvSpPr>
            <p:nvPr/>
          </p:nvSpPr>
          <p:spPr bwMode="auto">
            <a:xfrm>
              <a:off x="4752" y="2273"/>
              <a:ext cx="384" cy="384"/>
            </a:xfrm>
            <a:prstGeom prst="rect">
              <a:avLst/>
            </a:prstGeom>
            <a:noFill/>
            <a:ln w="50800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1828800" y="3684588"/>
            <a:ext cx="8458200" cy="304800"/>
            <a:chOff x="192" y="2321"/>
            <a:chExt cx="5328" cy="192"/>
          </a:xfrm>
        </p:grpSpPr>
        <p:sp>
          <p:nvSpPr>
            <p:cNvPr id="34828" name="Line 8"/>
            <p:cNvSpPr>
              <a:spLocks noChangeShapeType="1"/>
            </p:cNvSpPr>
            <p:nvPr/>
          </p:nvSpPr>
          <p:spPr bwMode="auto">
            <a:xfrm flipV="1">
              <a:off x="768" y="2321"/>
              <a:ext cx="528" cy="96"/>
            </a:xfrm>
            <a:prstGeom prst="line">
              <a:avLst/>
            </a:pr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29" name="Freeform 9"/>
            <p:cNvSpPr>
              <a:spLocks/>
            </p:cNvSpPr>
            <p:nvPr/>
          </p:nvSpPr>
          <p:spPr bwMode="auto">
            <a:xfrm>
              <a:off x="3264" y="2417"/>
              <a:ext cx="576" cy="96"/>
            </a:xfrm>
            <a:custGeom>
              <a:avLst/>
              <a:gdLst>
                <a:gd name="T0" fmla="*/ 93 w 907"/>
                <a:gd name="T1" fmla="*/ 3 h 235"/>
                <a:gd name="T2" fmla="*/ 0 w 907"/>
                <a:gd name="T3" fmla="*/ 0 h 235"/>
                <a:gd name="T4" fmla="*/ 0 60000 65536"/>
                <a:gd name="T5" fmla="*/ 0 60000 65536"/>
                <a:gd name="T6" fmla="*/ 0 w 907"/>
                <a:gd name="T7" fmla="*/ 0 h 235"/>
                <a:gd name="T8" fmla="*/ 907 w 907"/>
                <a:gd name="T9" fmla="*/ 235 h 23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07" h="235">
                  <a:moveTo>
                    <a:pt x="907" y="235"/>
                  </a:moveTo>
                  <a:lnTo>
                    <a:pt x="0" y="0"/>
                  </a:lnTo>
                </a:path>
              </a:pathLst>
            </a:cu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30" name="Line 16"/>
            <p:cNvSpPr>
              <a:spLocks noChangeShapeType="1"/>
            </p:cNvSpPr>
            <p:nvPr/>
          </p:nvSpPr>
          <p:spPr bwMode="auto">
            <a:xfrm flipV="1">
              <a:off x="1920" y="2369"/>
              <a:ext cx="528" cy="96"/>
            </a:xfrm>
            <a:prstGeom prst="line">
              <a:avLst/>
            </a:pr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31" name="Line 17"/>
            <p:cNvSpPr>
              <a:spLocks noChangeShapeType="1"/>
            </p:cNvSpPr>
            <p:nvPr/>
          </p:nvSpPr>
          <p:spPr bwMode="auto">
            <a:xfrm flipV="1">
              <a:off x="3888" y="2417"/>
              <a:ext cx="528" cy="96"/>
            </a:xfrm>
            <a:prstGeom prst="line">
              <a:avLst/>
            </a:pr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32" name="Line 18"/>
            <p:cNvSpPr>
              <a:spLocks noChangeShapeType="1"/>
            </p:cNvSpPr>
            <p:nvPr/>
          </p:nvSpPr>
          <p:spPr bwMode="auto">
            <a:xfrm flipV="1">
              <a:off x="4992" y="2369"/>
              <a:ext cx="528" cy="96"/>
            </a:xfrm>
            <a:prstGeom prst="line">
              <a:avLst/>
            </a:pr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33" name="Freeform 20"/>
            <p:cNvSpPr>
              <a:spLocks/>
            </p:cNvSpPr>
            <p:nvPr/>
          </p:nvSpPr>
          <p:spPr bwMode="auto">
            <a:xfrm>
              <a:off x="4368" y="2369"/>
              <a:ext cx="576" cy="96"/>
            </a:xfrm>
            <a:custGeom>
              <a:avLst/>
              <a:gdLst>
                <a:gd name="T0" fmla="*/ 93 w 907"/>
                <a:gd name="T1" fmla="*/ 3 h 235"/>
                <a:gd name="T2" fmla="*/ 0 w 907"/>
                <a:gd name="T3" fmla="*/ 0 h 235"/>
                <a:gd name="T4" fmla="*/ 0 60000 65536"/>
                <a:gd name="T5" fmla="*/ 0 60000 65536"/>
                <a:gd name="T6" fmla="*/ 0 w 907"/>
                <a:gd name="T7" fmla="*/ 0 h 235"/>
                <a:gd name="T8" fmla="*/ 907 w 907"/>
                <a:gd name="T9" fmla="*/ 235 h 23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07" h="235">
                  <a:moveTo>
                    <a:pt x="907" y="235"/>
                  </a:moveTo>
                  <a:lnTo>
                    <a:pt x="0" y="0"/>
                  </a:lnTo>
                </a:path>
              </a:pathLst>
            </a:cu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34" name="Freeform 21"/>
            <p:cNvSpPr>
              <a:spLocks/>
            </p:cNvSpPr>
            <p:nvPr/>
          </p:nvSpPr>
          <p:spPr bwMode="auto">
            <a:xfrm>
              <a:off x="1296" y="2369"/>
              <a:ext cx="576" cy="96"/>
            </a:xfrm>
            <a:custGeom>
              <a:avLst/>
              <a:gdLst>
                <a:gd name="T0" fmla="*/ 93 w 907"/>
                <a:gd name="T1" fmla="*/ 3 h 235"/>
                <a:gd name="T2" fmla="*/ 0 w 907"/>
                <a:gd name="T3" fmla="*/ 0 h 235"/>
                <a:gd name="T4" fmla="*/ 0 60000 65536"/>
                <a:gd name="T5" fmla="*/ 0 60000 65536"/>
                <a:gd name="T6" fmla="*/ 0 w 907"/>
                <a:gd name="T7" fmla="*/ 0 h 235"/>
                <a:gd name="T8" fmla="*/ 907 w 907"/>
                <a:gd name="T9" fmla="*/ 235 h 23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07" h="235">
                  <a:moveTo>
                    <a:pt x="907" y="235"/>
                  </a:moveTo>
                  <a:lnTo>
                    <a:pt x="0" y="0"/>
                  </a:lnTo>
                </a:path>
              </a:pathLst>
            </a:cu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835" name="Freeform 22"/>
            <p:cNvSpPr>
              <a:spLocks/>
            </p:cNvSpPr>
            <p:nvPr/>
          </p:nvSpPr>
          <p:spPr bwMode="auto">
            <a:xfrm>
              <a:off x="192" y="2321"/>
              <a:ext cx="576" cy="96"/>
            </a:xfrm>
            <a:custGeom>
              <a:avLst/>
              <a:gdLst>
                <a:gd name="T0" fmla="*/ 93 w 907"/>
                <a:gd name="T1" fmla="*/ 3 h 235"/>
                <a:gd name="T2" fmla="*/ 0 w 907"/>
                <a:gd name="T3" fmla="*/ 0 h 235"/>
                <a:gd name="T4" fmla="*/ 0 60000 65536"/>
                <a:gd name="T5" fmla="*/ 0 60000 65536"/>
                <a:gd name="T6" fmla="*/ 0 w 907"/>
                <a:gd name="T7" fmla="*/ 0 h 235"/>
                <a:gd name="T8" fmla="*/ 907 w 907"/>
                <a:gd name="T9" fmla="*/ 235 h 23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907" h="235">
                  <a:moveTo>
                    <a:pt x="907" y="235"/>
                  </a:moveTo>
                  <a:lnTo>
                    <a:pt x="0" y="0"/>
                  </a:lnTo>
                </a:path>
              </a:pathLst>
            </a:custGeom>
            <a:noFill/>
            <a:ln w="50800">
              <a:solidFill>
                <a:srgbClr val="FFFF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4824" name="Text Box 24"/>
          <p:cNvSpPr txBox="1">
            <a:spLocks noChangeArrowheads="1"/>
          </p:cNvSpPr>
          <p:nvPr/>
        </p:nvSpPr>
        <p:spPr bwMode="auto">
          <a:xfrm>
            <a:off x="5486400" y="5181601"/>
            <a:ext cx="1238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0"/>
              <a:t>test image</a:t>
            </a:r>
          </a:p>
        </p:txBody>
      </p:sp>
      <p:grpSp>
        <p:nvGrpSpPr>
          <p:cNvPr id="4" name="Group 27"/>
          <p:cNvGrpSpPr>
            <a:grpSpLocks/>
          </p:cNvGrpSpPr>
          <p:nvPr/>
        </p:nvGrpSpPr>
        <p:grpSpPr bwMode="auto">
          <a:xfrm>
            <a:off x="3505200" y="3608388"/>
            <a:ext cx="5105400" cy="228600"/>
            <a:chOff x="1248" y="2273"/>
            <a:chExt cx="3216" cy="144"/>
          </a:xfrm>
        </p:grpSpPr>
        <p:sp>
          <p:nvSpPr>
            <p:cNvPr id="34826" name="Oval 10"/>
            <p:cNvSpPr>
              <a:spLocks noChangeArrowheads="1"/>
            </p:cNvSpPr>
            <p:nvPr/>
          </p:nvSpPr>
          <p:spPr bwMode="auto">
            <a:xfrm>
              <a:off x="1248" y="2273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4827" name="Oval 23"/>
            <p:cNvSpPr>
              <a:spLocks noChangeArrowheads="1"/>
            </p:cNvSpPr>
            <p:nvPr/>
          </p:nvSpPr>
          <p:spPr bwMode="auto">
            <a:xfrm>
              <a:off x="4368" y="2321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" name="Rectangle 4">
            <a:extLst>
              <a:ext uri="{FF2B5EF4-FFF2-40B4-BE49-F238E27FC236}">
                <a16:creationId xmlns:a16="http://schemas.microsoft.com/office/drawing/2014/main" id="{8AB215EE-6487-8D44-987D-991CC54771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983069"/>
            <a:ext cx="11506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800" b="0" dirty="0"/>
              <a:t>B. </a:t>
            </a:r>
            <a:r>
              <a:rPr lang="en-US" sz="1800" b="0" dirty="0" err="1"/>
              <a:t>Leibe</a:t>
            </a:r>
            <a:r>
              <a:rPr lang="en-US" sz="1800" b="0" dirty="0"/>
              <a:t>, A. </a:t>
            </a:r>
            <a:r>
              <a:rPr lang="en-US" sz="1800" b="0" dirty="0" err="1"/>
              <a:t>Leonardis</a:t>
            </a:r>
            <a:r>
              <a:rPr lang="en-US" sz="1800" b="0" dirty="0"/>
              <a:t>, and B. Schiele, </a:t>
            </a:r>
            <a:r>
              <a:rPr lang="en-US" sz="1800" b="0" dirty="0">
                <a:hlinkClick r:id="rId4"/>
              </a:rPr>
              <a:t>Combined Object Categorization and Segmentation with an Implicit Shape Model</a:t>
            </a:r>
            <a:r>
              <a:rPr lang="en-US" sz="1800" b="0" dirty="0"/>
              <a:t>, ECCV Workshop on Statistical Learning in Computer Vision 2004</a:t>
            </a:r>
          </a:p>
        </p:txBody>
      </p:sp>
    </p:spTree>
    <p:extLst>
      <p:ext uri="{BB962C8B-B14F-4D97-AF65-F5344CB8AC3E}">
        <p14:creationId xmlns:p14="http://schemas.microsoft.com/office/powerpoint/2010/main" val="1272791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Implicit shape models: Training</a:t>
            </a:r>
          </a:p>
        </p:txBody>
      </p:sp>
      <p:sp>
        <p:nvSpPr>
          <p:cNvPr id="35843" name="Rectangle 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 dirty="0"/>
              <a:t>Build </a:t>
            </a:r>
            <a:r>
              <a:rPr lang="en-US" i="1" dirty="0"/>
              <a:t>codebook </a:t>
            </a:r>
            <a:r>
              <a:rPr lang="en-US" dirty="0"/>
              <a:t>of patches around extracted interest points using clustering (more on this in a future lecture)</a:t>
            </a:r>
          </a:p>
        </p:txBody>
      </p:sp>
      <p:pic>
        <p:nvPicPr>
          <p:cNvPr id="3584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2438400"/>
            <a:ext cx="6477000" cy="30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816994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Implicit shape models: Training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 dirty="0"/>
              <a:t>Build </a:t>
            </a:r>
            <a:r>
              <a:rPr lang="en-US" i="1" dirty="0"/>
              <a:t>codebook </a:t>
            </a:r>
            <a:r>
              <a:rPr lang="en-US" dirty="0"/>
              <a:t>of patches around extracted interest points using clustering</a:t>
            </a:r>
          </a:p>
          <a:p>
            <a:pPr marL="533400" indent="-533400">
              <a:buFontTx/>
              <a:buAutoNum type="arabicPeriod"/>
            </a:pPr>
            <a:r>
              <a:rPr lang="en-US" dirty="0"/>
              <a:t>Map the patch around each interest point to closest codebook entry</a:t>
            </a:r>
          </a:p>
          <a:p>
            <a:pPr marL="533400" indent="-533400">
              <a:buFontTx/>
              <a:buAutoNum type="arabicPeriod"/>
            </a:pPr>
            <a:endParaRPr lang="en-US" dirty="0"/>
          </a:p>
        </p:txBody>
      </p:sp>
      <p:pic>
        <p:nvPicPr>
          <p:cNvPr id="36868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1" y="4262438"/>
            <a:ext cx="3184525" cy="213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7676" y="4270376"/>
            <a:ext cx="3184525" cy="212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0" name="AutoShape 8"/>
          <p:cNvSpPr>
            <a:spLocks noChangeArrowheads="1"/>
          </p:cNvSpPr>
          <p:nvPr/>
        </p:nvSpPr>
        <p:spPr bwMode="auto">
          <a:xfrm>
            <a:off x="5791200" y="5024438"/>
            <a:ext cx="838200" cy="609600"/>
          </a:xfrm>
          <a:prstGeom prst="rightArrow">
            <a:avLst>
              <a:gd name="adj1" fmla="val 50000"/>
              <a:gd name="adj2" fmla="val 34375"/>
            </a:avLst>
          </a:prstGeom>
          <a:solidFill>
            <a:srgbClr val="FFCC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63280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Implicit shape models: Training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 dirty="0"/>
              <a:t>Build </a:t>
            </a:r>
            <a:r>
              <a:rPr lang="en-US" i="1" dirty="0"/>
              <a:t>codebook</a:t>
            </a:r>
            <a:r>
              <a:rPr lang="en-US" dirty="0"/>
              <a:t> of patches around extracted interest points using clustering</a:t>
            </a:r>
          </a:p>
          <a:p>
            <a:pPr marL="533400" indent="-533400">
              <a:buFontTx/>
              <a:buAutoNum type="arabicPeriod"/>
            </a:pPr>
            <a:r>
              <a:rPr lang="en-US" dirty="0"/>
              <a:t>Map the patch around each interest point to closest codebook entry</a:t>
            </a:r>
          </a:p>
          <a:p>
            <a:pPr marL="533400" indent="-533400">
              <a:buFontTx/>
              <a:buAutoNum type="arabicPeriod"/>
            </a:pPr>
            <a:r>
              <a:rPr lang="en-US" dirty="0"/>
              <a:t>For each codebook entry, store all positions it was found, relative to object center</a:t>
            </a:r>
          </a:p>
          <a:p>
            <a:pPr marL="533400" indent="-533400">
              <a:buFontTx/>
              <a:buAutoNum type="arabicPeriod"/>
            </a:pPr>
            <a:endParaRPr lang="en-US" dirty="0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1" y="4262438"/>
            <a:ext cx="3184525" cy="213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97676" y="4270376"/>
            <a:ext cx="3184525" cy="212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AutoShape 6"/>
          <p:cNvSpPr>
            <a:spLocks noChangeArrowheads="1"/>
          </p:cNvSpPr>
          <p:nvPr/>
        </p:nvSpPr>
        <p:spPr bwMode="auto">
          <a:xfrm>
            <a:off x="5791200" y="5024438"/>
            <a:ext cx="838200" cy="609600"/>
          </a:xfrm>
          <a:prstGeom prst="rightArrow">
            <a:avLst>
              <a:gd name="adj1" fmla="val 50000"/>
              <a:gd name="adj2" fmla="val 34375"/>
            </a:avLst>
          </a:prstGeom>
          <a:solidFill>
            <a:srgbClr val="FFCC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5" name="Line 8"/>
          <p:cNvSpPr>
            <a:spLocks noChangeShapeType="1"/>
          </p:cNvSpPr>
          <p:nvPr/>
        </p:nvSpPr>
        <p:spPr bwMode="auto">
          <a:xfrm>
            <a:off x="7848600" y="4953000"/>
            <a:ext cx="533400" cy="4572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896" name="Freeform 9"/>
          <p:cNvSpPr>
            <a:spLocks/>
          </p:cNvSpPr>
          <p:nvPr/>
        </p:nvSpPr>
        <p:spPr bwMode="auto">
          <a:xfrm>
            <a:off x="8421689" y="4908550"/>
            <a:ext cx="15875" cy="496888"/>
          </a:xfrm>
          <a:custGeom>
            <a:avLst/>
            <a:gdLst>
              <a:gd name="T0" fmla="*/ 2147483647 w 10"/>
              <a:gd name="T1" fmla="*/ 0 h 313"/>
              <a:gd name="T2" fmla="*/ 0 w 10"/>
              <a:gd name="T3" fmla="*/ 2147483647 h 313"/>
              <a:gd name="T4" fmla="*/ 0 60000 65536"/>
              <a:gd name="T5" fmla="*/ 0 60000 65536"/>
              <a:gd name="T6" fmla="*/ 0 w 10"/>
              <a:gd name="T7" fmla="*/ 0 h 313"/>
              <a:gd name="T8" fmla="*/ 10 w 10"/>
              <a:gd name="T9" fmla="*/ 313 h 31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" h="313">
                <a:moveTo>
                  <a:pt x="10" y="0"/>
                </a:moveTo>
                <a:lnTo>
                  <a:pt x="0" y="313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897" name="Freeform 10"/>
          <p:cNvSpPr>
            <a:spLocks/>
          </p:cNvSpPr>
          <p:nvPr/>
        </p:nvSpPr>
        <p:spPr bwMode="auto">
          <a:xfrm>
            <a:off x="7940676" y="5422900"/>
            <a:ext cx="417513" cy="31750"/>
          </a:xfrm>
          <a:custGeom>
            <a:avLst/>
            <a:gdLst>
              <a:gd name="T0" fmla="*/ 0 w 263"/>
              <a:gd name="T1" fmla="*/ 0 h 20"/>
              <a:gd name="T2" fmla="*/ 2147483647 w 263"/>
              <a:gd name="T3" fmla="*/ 2147483647 h 20"/>
              <a:gd name="T4" fmla="*/ 0 60000 65536"/>
              <a:gd name="T5" fmla="*/ 0 60000 65536"/>
              <a:gd name="T6" fmla="*/ 0 w 263"/>
              <a:gd name="T7" fmla="*/ 0 h 20"/>
              <a:gd name="T8" fmla="*/ 263 w 263"/>
              <a:gd name="T9" fmla="*/ 20 h 2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63" h="20">
                <a:moveTo>
                  <a:pt x="0" y="0"/>
                </a:moveTo>
                <a:lnTo>
                  <a:pt x="263" y="20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898" name="Freeform 11"/>
          <p:cNvSpPr>
            <a:spLocks/>
          </p:cNvSpPr>
          <p:nvPr/>
        </p:nvSpPr>
        <p:spPr bwMode="auto">
          <a:xfrm>
            <a:off x="7848601" y="5534026"/>
            <a:ext cx="525463" cy="104775"/>
          </a:xfrm>
          <a:custGeom>
            <a:avLst/>
            <a:gdLst>
              <a:gd name="T0" fmla="*/ 0 w 331"/>
              <a:gd name="T1" fmla="*/ 2147483647 h 66"/>
              <a:gd name="T2" fmla="*/ 2147483647 w 331"/>
              <a:gd name="T3" fmla="*/ 0 h 66"/>
              <a:gd name="T4" fmla="*/ 0 60000 65536"/>
              <a:gd name="T5" fmla="*/ 0 60000 65536"/>
              <a:gd name="T6" fmla="*/ 0 w 331"/>
              <a:gd name="T7" fmla="*/ 0 h 66"/>
              <a:gd name="T8" fmla="*/ 331 w 331"/>
              <a:gd name="T9" fmla="*/ 66 h 6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31" h="66">
                <a:moveTo>
                  <a:pt x="0" y="66"/>
                </a:moveTo>
                <a:lnTo>
                  <a:pt x="331" y="0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899" name="Freeform 12"/>
          <p:cNvSpPr>
            <a:spLocks/>
          </p:cNvSpPr>
          <p:nvPr/>
        </p:nvSpPr>
        <p:spPr bwMode="auto">
          <a:xfrm>
            <a:off x="8486776" y="4924425"/>
            <a:ext cx="544513" cy="546100"/>
          </a:xfrm>
          <a:custGeom>
            <a:avLst/>
            <a:gdLst>
              <a:gd name="T0" fmla="*/ 2147483647 w 343"/>
              <a:gd name="T1" fmla="*/ 0 h 344"/>
              <a:gd name="T2" fmla="*/ 0 w 343"/>
              <a:gd name="T3" fmla="*/ 2147483647 h 344"/>
              <a:gd name="T4" fmla="*/ 0 60000 65536"/>
              <a:gd name="T5" fmla="*/ 0 60000 65536"/>
              <a:gd name="T6" fmla="*/ 0 w 343"/>
              <a:gd name="T7" fmla="*/ 0 h 344"/>
              <a:gd name="T8" fmla="*/ 343 w 343"/>
              <a:gd name="T9" fmla="*/ 344 h 34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43" h="344">
                <a:moveTo>
                  <a:pt x="343" y="0"/>
                </a:moveTo>
                <a:lnTo>
                  <a:pt x="0" y="344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0" name="Line 13"/>
          <p:cNvSpPr>
            <a:spLocks noChangeShapeType="1"/>
          </p:cNvSpPr>
          <p:nvPr/>
        </p:nvSpPr>
        <p:spPr bwMode="auto">
          <a:xfrm>
            <a:off x="7086600" y="5105400"/>
            <a:ext cx="1295400" cy="3048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1" name="Freeform 14"/>
          <p:cNvSpPr>
            <a:spLocks/>
          </p:cNvSpPr>
          <p:nvPr/>
        </p:nvSpPr>
        <p:spPr bwMode="auto">
          <a:xfrm>
            <a:off x="7427914" y="5310189"/>
            <a:ext cx="993775" cy="128587"/>
          </a:xfrm>
          <a:custGeom>
            <a:avLst/>
            <a:gdLst>
              <a:gd name="T0" fmla="*/ 0 w 626"/>
              <a:gd name="T1" fmla="*/ 0 h 81"/>
              <a:gd name="T2" fmla="*/ 2147483647 w 626"/>
              <a:gd name="T3" fmla="*/ 2147483647 h 81"/>
              <a:gd name="T4" fmla="*/ 0 60000 65536"/>
              <a:gd name="T5" fmla="*/ 0 60000 65536"/>
              <a:gd name="T6" fmla="*/ 0 w 626"/>
              <a:gd name="T7" fmla="*/ 0 h 81"/>
              <a:gd name="T8" fmla="*/ 626 w 626"/>
              <a:gd name="T9" fmla="*/ 81 h 8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26" h="81">
                <a:moveTo>
                  <a:pt x="0" y="0"/>
                </a:moveTo>
                <a:lnTo>
                  <a:pt x="626" y="81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2" name="Freeform 15"/>
          <p:cNvSpPr>
            <a:spLocks/>
          </p:cNvSpPr>
          <p:nvPr/>
        </p:nvSpPr>
        <p:spPr bwMode="auto">
          <a:xfrm>
            <a:off x="7588251" y="5470526"/>
            <a:ext cx="849313" cy="144463"/>
          </a:xfrm>
          <a:custGeom>
            <a:avLst/>
            <a:gdLst>
              <a:gd name="T0" fmla="*/ 0 w 535"/>
              <a:gd name="T1" fmla="*/ 2147483647 h 91"/>
              <a:gd name="T2" fmla="*/ 2147483647 w 535"/>
              <a:gd name="T3" fmla="*/ 0 h 91"/>
              <a:gd name="T4" fmla="*/ 0 60000 65536"/>
              <a:gd name="T5" fmla="*/ 0 60000 65536"/>
              <a:gd name="T6" fmla="*/ 0 w 535"/>
              <a:gd name="T7" fmla="*/ 0 h 91"/>
              <a:gd name="T8" fmla="*/ 535 w 535"/>
              <a:gd name="T9" fmla="*/ 91 h 9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35" h="91">
                <a:moveTo>
                  <a:pt x="0" y="91"/>
                </a:moveTo>
                <a:lnTo>
                  <a:pt x="535" y="0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3" name="Freeform 16"/>
          <p:cNvSpPr>
            <a:spLocks/>
          </p:cNvSpPr>
          <p:nvPr/>
        </p:nvSpPr>
        <p:spPr bwMode="auto">
          <a:xfrm>
            <a:off x="8358189" y="5534026"/>
            <a:ext cx="79375" cy="593725"/>
          </a:xfrm>
          <a:custGeom>
            <a:avLst/>
            <a:gdLst>
              <a:gd name="T0" fmla="*/ 0 w 50"/>
              <a:gd name="T1" fmla="*/ 2147483647 h 374"/>
              <a:gd name="T2" fmla="*/ 2147483647 w 50"/>
              <a:gd name="T3" fmla="*/ 0 h 374"/>
              <a:gd name="T4" fmla="*/ 0 60000 65536"/>
              <a:gd name="T5" fmla="*/ 0 60000 65536"/>
              <a:gd name="T6" fmla="*/ 0 w 50"/>
              <a:gd name="T7" fmla="*/ 0 h 374"/>
              <a:gd name="T8" fmla="*/ 50 w 50"/>
              <a:gd name="T9" fmla="*/ 374 h 37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0" h="374">
                <a:moveTo>
                  <a:pt x="0" y="374"/>
                </a:moveTo>
                <a:lnTo>
                  <a:pt x="50" y="0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4" name="Freeform 17"/>
          <p:cNvSpPr>
            <a:spLocks/>
          </p:cNvSpPr>
          <p:nvPr/>
        </p:nvSpPr>
        <p:spPr bwMode="auto">
          <a:xfrm>
            <a:off x="8453439" y="5310188"/>
            <a:ext cx="530225" cy="144462"/>
          </a:xfrm>
          <a:custGeom>
            <a:avLst/>
            <a:gdLst>
              <a:gd name="T0" fmla="*/ 2147483647 w 334"/>
              <a:gd name="T1" fmla="*/ 0 h 91"/>
              <a:gd name="T2" fmla="*/ 0 w 334"/>
              <a:gd name="T3" fmla="*/ 2147483647 h 91"/>
              <a:gd name="T4" fmla="*/ 0 60000 65536"/>
              <a:gd name="T5" fmla="*/ 0 60000 65536"/>
              <a:gd name="T6" fmla="*/ 0 w 334"/>
              <a:gd name="T7" fmla="*/ 0 h 91"/>
              <a:gd name="T8" fmla="*/ 334 w 334"/>
              <a:gd name="T9" fmla="*/ 91 h 9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34" h="91">
                <a:moveTo>
                  <a:pt x="334" y="0"/>
                </a:moveTo>
                <a:lnTo>
                  <a:pt x="0" y="91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5" name="Freeform 18"/>
          <p:cNvSpPr>
            <a:spLocks/>
          </p:cNvSpPr>
          <p:nvPr/>
        </p:nvSpPr>
        <p:spPr bwMode="auto">
          <a:xfrm>
            <a:off x="8437564" y="5454650"/>
            <a:ext cx="835025" cy="223838"/>
          </a:xfrm>
          <a:custGeom>
            <a:avLst/>
            <a:gdLst>
              <a:gd name="T0" fmla="*/ 2147483647 w 526"/>
              <a:gd name="T1" fmla="*/ 2147483647 h 141"/>
              <a:gd name="T2" fmla="*/ 0 w 526"/>
              <a:gd name="T3" fmla="*/ 0 h 141"/>
              <a:gd name="T4" fmla="*/ 0 60000 65536"/>
              <a:gd name="T5" fmla="*/ 0 60000 65536"/>
              <a:gd name="T6" fmla="*/ 0 w 526"/>
              <a:gd name="T7" fmla="*/ 0 h 141"/>
              <a:gd name="T8" fmla="*/ 526 w 526"/>
              <a:gd name="T9" fmla="*/ 141 h 14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26" h="141">
                <a:moveTo>
                  <a:pt x="526" y="141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6" name="Freeform 19"/>
          <p:cNvSpPr>
            <a:spLocks/>
          </p:cNvSpPr>
          <p:nvPr/>
        </p:nvSpPr>
        <p:spPr bwMode="auto">
          <a:xfrm>
            <a:off x="8437564" y="5357814"/>
            <a:ext cx="1139825" cy="47625"/>
          </a:xfrm>
          <a:custGeom>
            <a:avLst/>
            <a:gdLst>
              <a:gd name="T0" fmla="*/ 2147483647 w 718"/>
              <a:gd name="T1" fmla="*/ 0 h 30"/>
              <a:gd name="T2" fmla="*/ 0 w 718"/>
              <a:gd name="T3" fmla="*/ 2147483647 h 30"/>
              <a:gd name="T4" fmla="*/ 0 60000 65536"/>
              <a:gd name="T5" fmla="*/ 0 60000 65536"/>
              <a:gd name="T6" fmla="*/ 0 w 718"/>
              <a:gd name="T7" fmla="*/ 0 h 30"/>
              <a:gd name="T8" fmla="*/ 718 w 718"/>
              <a:gd name="T9" fmla="*/ 30 h 3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18" h="30">
                <a:moveTo>
                  <a:pt x="718" y="0"/>
                </a:moveTo>
                <a:lnTo>
                  <a:pt x="0" y="30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7" name="Freeform 20"/>
          <p:cNvSpPr>
            <a:spLocks/>
          </p:cNvSpPr>
          <p:nvPr/>
        </p:nvSpPr>
        <p:spPr bwMode="auto">
          <a:xfrm>
            <a:off x="8470901" y="5470525"/>
            <a:ext cx="1025525" cy="223838"/>
          </a:xfrm>
          <a:custGeom>
            <a:avLst/>
            <a:gdLst>
              <a:gd name="T0" fmla="*/ 2147483647 w 646"/>
              <a:gd name="T1" fmla="*/ 2147483647 h 141"/>
              <a:gd name="T2" fmla="*/ 0 w 646"/>
              <a:gd name="T3" fmla="*/ 0 h 141"/>
              <a:gd name="T4" fmla="*/ 0 60000 65536"/>
              <a:gd name="T5" fmla="*/ 0 60000 65536"/>
              <a:gd name="T6" fmla="*/ 0 w 646"/>
              <a:gd name="T7" fmla="*/ 0 h 141"/>
              <a:gd name="T8" fmla="*/ 646 w 646"/>
              <a:gd name="T9" fmla="*/ 141 h 14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46" h="141">
                <a:moveTo>
                  <a:pt x="646" y="141"/>
                </a:moveTo>
                <a:lnTo>
                  <a:pt x="0" y="0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8" name="Freeform 21"/>
          <p:cNvSpPr>
            <a:spLocks/>
          </p:cNvSpPr>
          <p:nvPr/>
        </p:nvSpPr>
        <p:spPr bwMode="auto">
          <a:xfrm>
            <a:off x="8437563" y="5213351"/>
            <a:ext cx="1187450" cy="225425"/>
          </a:xfrm>
          <a:custGeom>
            <a:avLst/>
            <a:gdLst>
              <a:gd name="T0" fmla="*/ 2147483647 w 748"/>
              <a:gd name="T1" fmla="*/ 0 h 142"/>
              <a:gd name="T2" fmla="*/ 0 w 748"/>
              <a:gd name="T3" fmla="*/ 2147483647 h 142"/>
              <a:gd name="T4" fmla="*/ 0 60000 65536"/>
              <a:gd name="T5" fmla="*/ 0 60000 65536"/>
              <a:gd name="T6" fmla="*/ 0 w 748"/>
              <a:gd name="T7" fmla="*/ 0 h 142"/>
              <a:gd name="T8" fmla="*/ 748 w 748"/>
              <a:gd name="T9" fmla="*/ 142 h 14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748" h="142">
                <a:moveTo>
                  <a:pt x="748" y="0"/>
                </a:moveTo>
                <a:lnTo>
                  <a:pt x="0" y="142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09" name="Freeform 22"/>
          <p:cNvSpPr>
            <a:spLocks/>
          </p:cNvSpPr>
          <p:nvPr/>
        </p:nvSpPr>
        <p:spPr bwMode="auto">
          <a:xfrm>
            <a:off x="8437564" y="5357813"/>
            <a:ext cx="1284287" cy="112712"/>
          </a:xfrm>
          <a:custGeom>
            <a:avLst/>
            <a:gdLst>
              <a:gd name="T0" fmla="*/ 2147483647 w 809"/>
              <a:gd name="T1" fmla="*/ 0 h 71"/>
              <a:gd name="T2" fmla="*/ 0 w 809"/>
              <a:gd name="T3" fmla="*/ 2147483647 h 71"/>
              <a:gd name="T4" fmla="*/ 0 60000 65536"/>
              <a:gd name="T5" fmla="*/ 0 60000 65536"/>
              <a:gd name="T6" fmla="*/ 0 w 809"/>
              <a:gd name="T7" fmla="*/ 0 h 71"/>
              <a:gd name="T8" fmla="*/ 809 w 809"/>
              <a:gd name="T9" fmla="*/ 71 h 7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809" h="71">
                <a:moveTo>
                  <a:pt x="809" y="0"/>
                </a:moveTo>
                <a:lnTo>
                  <a:pt x="0" y="71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10" name="Freeform 23"/>
          <p:cNvSpPr>
            <a:spLocks/>
          </p:cNvSpPr>
          <p:nvPr/>
        </p:nvSpPr>
        <p:spPr bwMode="auto">
          <a:xfrm>
            <a:off x="8437563" y="5005389"/>
            <a:ext cx="819150" cy="433387"/>
          </a:xfrm>
          <a:custGeom>
            <a:avLst/>
            <a:gdLst>
              <a:gd name="T0" fmla="*/ 2147483647 w 516"/>
              <a:gd name="T1" fmla="*/ 0 h 273"/>
              <a:gd name="T2" fmla="*/ 0 w 516"/>
              <a:gd name="T3" fmla="*/ 2147483647 h 273"/>
              <a:gd name="T4" fmla="*/ 0 60000 65536"/>
              <a:gd name="T5" fmla="*/ 0 60000 65536"/>
              <a:gd name="T6" fmla="*/ 0 w 516"/>
              <a:gd name="T7" fmla="*/ 0 h 273"/>
              <a:gd name="T8" fmla="*/ 516 w 516"/>
              <a:gd name="T9" fmla="*/ 273 h 27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516" h="273">
                <a:moveTo>
                  <a:pt x="516" y="0"/>
                </a:moveTo>
                <a:lnTo>
                  <a:pt x="0" y="273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11" name="Freeform 24"/>
          <p:cNvSpPr>
            <a:spLocks/>
          </p:cNvSpPr>
          <p:nvPr/>
        </p:nvSpPr>
        <p:spPr bwMode="auto">
          <a:xfrm>
            <a:off x="8293100" y="4845050"/>
            <a:ext cx="96838" cy="560388"/>
          </a:xfrm>
          <a:custGeom>
            <a:avLst/>
            <a:gdLst>
              <a:gd name="T0" fmla="*/ 0 w 61"/>
              <a:gd name="T1" fmla="*/ 0 h 353"/>
              <a:gd name="T2" fmla="*/ 2147483647 w 61"/>
              <a:gd name="T3" fmla="*/ 2147483647 h 353"/>
              <a:gd name="T4" fmla="*/ 0 60000 65536"/>
              <a:gd name="T5" fmla="*/ 0 60000 65536"/>
              <a:gd name="T6" fmla="*/ 0 w 61"/>
              <a:gd name="T7" fmla="*/ 0 h 353"/>
              <a:gd name="T8" fmla="*/ 61 w 61"/>
              <a:gd name="T9" fmla="*/ 353 h 353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61" h="353">
                <a:moveTo>
                  <a:pt x="0" y="0"/>
                </a:moveTo>
                <a:lnTo>
                  <a:pt x="61" y="353"/>
                </a:lnTo>
              </a:path>
            </a:pathLst>
          </a:custGeom>
          <a:noFill/>
          <a:ln w="38100">
            <a:solidFill>
              <a:srgbClr val="FF00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7912" name="Oval 25"/>
          <p:cNvSpPr>
            <a:spLocks noChangeArrowheads="1"/>
          </p:cNvSpPr>
          <p:nvPr/>
        </p:nvSpPr>
        <p:spPr bwMode="auto">
          <a:xfrm>
            <a:off x="8382000" y="5334000"/>
            <a:ext cx="152400" cy="1524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14594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Implicit shape models: Testing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914400"/>
            <a:ext cx="10363200" cy="2895600"/>
          </a:xfrm>
        </p:spPr>
        <p:txBody>
          <a:bodyPr/>
          <a:lstStyle/>
          <a:p>
            <a:pPr marL="533400" indent="-533400">
              <a:buFontTx/>
              <a:buAutoNum type="arabicPeriod"/>
            </a:pPr>
            <a:r>
              <a:rPr lang="en-US" dirty="0"/>
              <a:t>Given test image, extract patches, match to codebook entry </a:t>
            </a:r>
          </a:p>
          <a:p>
            <a:pPr marL="533400" indent="-533400">
              <a:buFontTx/>
              <a:buAutoNum type="arabicPeriod"/>
            </a:pPr>
            <a:r>
              <a:rPr lang="en-US" dirty="0"/>
              <a:t>Cast votes for possible positions of object center</a:t>
            </a:r>
          </a:p>
          <a:p>
            <a:pPr marL="533400" indent="-533400">
              <a:buFontTx/>
              <a:buAutoNum type="arabicPeriod"/>
            </a:pPr>
            <a:r>
              <a:rPr lang="en-US" dirty="0"/>
              <a:t>Search for maxima in voting space</a:t>
            </a:r>
          </a:p>
          <a:p>
            <a:pPr marL="533400" indent="-533400">
              <a:buFontTx/>
              <a:buAutoNum type="arabicPeriod"/>
            </a:pPr>
            <a:r>
              <a:rPr lang="en-US" dirty="0"/>
              <a:t>Extract weighted segmentation mask based on stored masks for the codebook occurrences</a:t>
            </a:r>
          </a:p>
        </p:txBody>
      </p:sp>
      <p:graphicFrame>
        <p:nvGraphicFramePr>
          <p:cNvPr id="12290" name="Object 4"/>
          <p:cNvGraphicFramePr>
            <a:graphicFrameLocks noGrp="1" noChangeAspect="1"/>
          </p:cNvGraphicFramePr>
          <p:nvPr>
            <p:ph sz="half" idx="4294967295"/>
          </p:nvPr>
        </p:nvGraphicFramePr>
        <p:xfrm>
          <a:off x="2286000" y="3657601"/>
          <a:ext cx="7696200" cy="304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11606349" imgH="4584127" progId="Photoshop.Image.10">
                  <p:embed/>
                </p:oleObj>
              </mc:Choice>
              <mc:Fallback>
                <p:oleObj name="Image" r:id="rId3" imgW="11606349" imgH="4584127" progId="Photoshop.Image.10">
                  <p:embed/>
                  <p:pic>
                    <p:nvPicPr>
                      <p:cNvPr id="1229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3657601"/>
                        <a:ext cx="7696200" cy="304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3227066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examples</a:t>
            </a:r>
          </a:p>
        </p:txBody>
      </p:sp>
      <p:pic>
        <p:nvPicPr>
          <p:cNvPr id="870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81200" y="1066800"/>
            <a:ext cx="1930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13200" y="1066800"/>
            <a:ext cx="1930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81200" y="2667001"/>
            <a:ext cx="1928422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13201" y="2667001"/>
            <a:ext cx="1928422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8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81200" y="4267200"/>
            <a:ext cx="1930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9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013200" y="4267200"/>
            <a:ext cx="1930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50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324600" y="1066800"/>
            <a:ext cx="1930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51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305801" y="1066801"/>
            <a:ext cx="1932707" cy="1447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52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324600" y="2667001"/>
            <a:ext cx="1905000" cy="1430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53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305800" y="2667001"/>
            <a:ext cx="192808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54" name="Picture 1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324600" y="4267200"/>
            <a:ext cx="1905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55" name="Picture 1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305800" y="4267200"/>
            <a:ext cx="1930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1905000" y="5906869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b="0" dirty="0"/>
              <a:t>B. </a:t>
            </a:r>
            <a:r>
              <a:rPr lang="en-US" sz="1800" b="0" dirty="0" err="1"/>
              <a:t>Leibe</a:t>
            </a:r>
            <a:r>
              <a:rPr lang="en-US" sz="1800" b="0" dirty="0"/>
              <a:t>, A. </a:t>
            </a:r>
            <a:r>
              <a:rPr lang="en-US" sz="1800" b="0" dirty="0" err="1"/>
              <a:t>Leonardis</a:t>
            </a:r>
            <a:r>
              <a:rPr lang="en-US" sz="1800" b="0" dirty="0"/>
              <a:t>, and B. Schiele, </a:t>
            </a:r>
            <a:r>
              <a:rPr lang="en-US" sz="1800" b="0" dirty="0">
                <a:hlinkClick r:id="rId15" tooltip="leibe-interleaved-ijcv07final"/>
              </a:rPr>
              <a:t>Robust Object Detection with Interleaved Categorization and Segmentation</a:t>
            </a:r>
            <a:r>
              <a:rPr lang="en-US" sz="1800" b="0" dirty="0"/>
              <a:t>, IJCV 77 (1-3), pp. 259-289, 2008</a:t>
            </a:r>
          </a:p>
        </p:txBody>
      </p:sp>
    </p:spTree>
    <p:extLst>
      <p:ext uri="{BB962C8B-B14F-4D97-AF65-F5344CB8AC3E}">
        <p14:creationId xmlns:p14="http://schemas.microsoft.com/office/powerpoint/2010/main" val="159421400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675C6-49D6-2E45-851F-CC7465F48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more recent example: Voting for detection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62674FAA-9A47-B34A-BA8F-87BFD56D3F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066799"/>
            <a:ext cx="9448800" cy="5078425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21CC32D-AA6D-8442-895E-E3E907E27C3C}"/>
              </a:ext>
            </a:extLst>
          </p:cNvPr>
          <p:cNvSpPr/>
          <p:nvPr/>
        </p:nvSpPr>
        <p:spPr>
          <a:xfrm>
            <a:off x="1219200" y="6367046"/>
            <a:ext cx="9677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0" dirty="0"/>
              <a:t>J. Dai et al. </a:t>
            </a:r>
            <a:r>
              <a:rPr lang="en-US" sz="1600" b="0" dirty="0">
                <a:hlinkClick r:id="rId3"/>
              </a:rPr>
              <a:t>R-FCN: Object Detection via Region-based Fully Convolutional Networks</a:t>
            </a:r>
            <a:r>
              <a:rPr lang="en-US" sz="1600" b="0" dirty="0"/>
              <a:t>. </a:t>
            </a:r>
            <a:r>
              <a:rPr lang="en-US" sz="1600" b="0" dirty="0" err="1"/>
              <a:t>NeurIPS</a:t>
            </a:r>
            <a:r>
              <a:rPr lang="en-US" sz="1600" b="0" dirty="0"/>
              <a:t> 2016</a:t>
            </a:r>
          </a:p>
        </p:txBody>
      </p:sp>
    </p:spTree>
    <p:extLst>
      <p:ext uri="{BB962C8B-B14F-4D97-AF65-F5344CB8AC3E}">
        <p14:creationId xmlns:p14="http://schemas.microsoft.com/office/powerpoint/2010/main" val="250850285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675C6-49D6-2E45-851F-CC7465F48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more recent example: Voting for detection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02846F-7327-ED4B-B75F-A390C9190E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95400"/>
            <a:ext cx="10563225" cy="480146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EAB0048-5399-529B-2EEE-2763AE49FEEC}"/>
              </a:ext>
            </a:extLst>
          </p:cNvPr>
          <p:cNvSpPr/>
          <p:nvPr/>
        </p:nvSpPr>
        <p:spPr>
          <a:xfrm>
            <a:off x="1219200" y="6367046"/>
            <a:ext cx="9677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0" dirty="0"/>
              <a:t>J. Dai et al. </a:t>
            </a:r>
            <a:r>
              <a:rPr lang="en-US" sz="1600" b="0" dirty="0">
                <a:hlinkClick r:id="rId3"/>
              </a:rPr>
              <a:t>R-FCN: Object Detection via Region-based Fully Convolutional Networks</a:t>
            </a:r>
            <a:r>
              <a:rPr lang="en-US" sz="1600" b="0" dirty="0"/>
              <a:t>. </a:t>
            </a:r>
            <a:r>
              <a:rPr lang="en-US" sz="1600" b="0" dirty="0" err="1"/>
              <a:t>NeurIPS</a:t>
            </a:r>
            <a:r>
              <a:rPr lang="en-US" sz="1600" b="0" dirty="0"/>
              <a:t> 2016</a:t>
            </a:r>
          </a:p>
        </p:txBody>
      </p:sp>
    </p:spTree>
    <p:extLst>
      <p:ext uri="{BB962C8B-B14F-4D97-AF65-F5344CB8AC3E}">
        <p14:creationId xmlns:p14="http://schemas.microsoft.com/office/powerpoint/2010/main" val="206962815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675C6-49D6-2E45-851F-CC7465F48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more recent example: Voting for detection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02846F-7327-ED4B-B75F-A390C9190E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295400"/>
            <a:ext cx="10563225" cy="480146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913D46-35F9-964D-9777-0889B64C53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61" y="1369586"/>
            <a:ext cx="10711039" cy="480261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C20814D-38D9-06DD-C518-7F7500C61428}"/>
              </a:ext>
            </a:extLst>
          </p:cNvPr>
          <p:cNvSpPr/>
          <p:nvPr/>
        </p:nvSpPr>
        <p:spPr>
          <a:xfrm>
            <a:off x="1219200" y="6367046"/>
            <a:ext cx="96774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0" dirty="0"/>
              <a:t>J. Dai et al. </a:t>
            </a:r>
            <a:r>
              <a:rPr lang="en-US" sz="1600" b="0" dirty="0">
                <a:hlinkClick r:id="rId4"/>
              </a:rPr>
              <a:t>R-FCN: Object Detection via Region-based Fully Convolutional Networks</a:t>
            </a:r>
            <a:r>
              <a:rPr lang="en-US" sz="1600" b="0" dirty="0"/>
              <a:t>. </a:t>
            </a:r>
            <a:r>
              <a:rPr lang="en-US" sz="1600" b="0" dirty="0" err="1"/>
              <a:t>NeurIPS</a:t>
            </a:r>
            <a:r>
              <a:rPr lang="en-US" sz="1600" b="0" dirty="0"/>
              <a:t> 2016</a:t>
            </a:r>
          </a:p>
        </p:txBody>
      </p:sp>
    </p:spTree>
    <p:extLst>
      <p:ext uri="{BB962C8B-B14F-4D97-AF65-F5344CB8AC3E}">
        <p14:creationId xmlns:p14="http://schemas.microsoft.com/office/powerpoint/2010/main" val="140243710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theta$&#10;\end{document}&#10;"/>
  <p:tag name="EXTERNALNAME" val="Edittex"/>
  <p:tag name="BLEND" val="False"/>
  <p:tag name="TRANSPARENT" val="True"/>
  <p:tag name="BITMAPFORMAT" val="bmpmono"/>
  <p:tag name="DEBUGINTERACTIVE" val="True"/>
  <p:tag name="ORIGWIDTH" val="33.2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nabla f = \left[\frac{\partial f}{\partial x},\frac{\partial f}{\partial y}\right]$&#10;\end{document}&#10;"/>
  <p:tag name="EXTERNALNAME" val="Edittex"/>
  <p:tag name="BLEND" val="False"/>
  <p:tag name="TRANSPARENT" val="False"/>
  <p:tag name="BITMAPFORMAT" val="bmpmono"/>
  <p:tag name="DEBUGINTERACTIVE" val="True"/>
  <p:tag name="ORIGWIDTH" val="479.75"/>
</p:tagLst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</Template>
  <TotalTime>46397</TotalTime>
  <Words>3106</Words>
  <Application>Microsoft Macintosh PowerPoint</Application>
  <PresentationFormat>Widescreen</PresentationFormat>
  <Paragraphs>547</Paragraphs>
  <Slides>75</Slides>
  <Notes>67</Notes>
  <HiddenSlides>7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75</vt:i4>
      </vt:variant>
    </vt:vector>
  </HeadingPairs>
  <TitlesOfParts>
    <vt:vector size="83" baseType="lpstr">
      <vt:lpstr>Arial</vt:lpstr>
      <vt:lpstr>Calibri</vt:lpstr>
      <vt:lpstr>Cambria Math</vt:lpstr>
      <vt:lpstr>System</vt:lpstr>
      <vt:lpstr>Times New Roman</vt:lpstr>
      <vt:lpstr>Blank Presentation</vt:lpstr>
      <vt:lpstr>Image</vt:lpstr>
      <vt:lpstr>Equation</vt:lpstr>
      <vt:lpstr>Fitting</vt:lpstr>
      <vt:lpstr>Fitting</vt:lpstr>
      <vt:lpstr>Fitting</vt:lpstr>
      <vt:lpstr>Case study: Line detection</vt:lpstr>
      <vt:lpstr>Fitting: Overview</vt:lpstr>
      <vt:lpstr>Least squares line fitting: First attempt</vt:lpstr>
      <vt:lpstr>Is this a good solution?</vt:lpstr>
      <vt:lpstr>Total least squares</vt:lpstr>
      <vt:lpstr>Total least squares</vt:lpstr>
      <vt:lpstr>Total least squares</vt:lpstr>
      <vt:lpstr>Total least squares</vt:lpstr>
      <vt:lpstr>Total least squares</vt:lpstr>
      <vt:lpstr>Least squares as likelihood maximization</vt:lpstr>
      <vt:lpstr>Least squares as likelihood maximization</vt:lpstr>
      <vt:lpstr>Least squares: Robustness to noise</vt:lpstr>
      <vt:lpstr>Least squares: Robustness to noise</vt:lpstr>
      <vt:lpstr>Robust fitting</vt:lpstr>
      <vt:lpstr>Robust fitting</vt:lpstr>
      <vt:lpstr>Choosing the scale: Just right</vt:lpstr>
      <vt:lpstr>Choosing the scale: Too small</vt:lpstr>
      <vt:lpstr>Choosing the scale: Too large</vt:lpstr>
      <vt:lpstr>Another robust loss function: Huber loss</vt:lpstr>
      <vt:lpstr>Fitting: Overview</vt:lpstr>
      <vt:lpstr>Voting schemes</vt:lpstr>
      <vt:lpstr>RANSAC</vt:lpstr>
      <vt:lpstr>RANSAC for line fitting example</vt:lpstr>
      <vt:lpstr>RANSAC for line fitting example</vt:lpstr>
      <vt:lpstr>RANSAC for line fitting example</vt:lpstr>
      <vt:lpstr>RANSAC for line fitting example</vt:lpstr>
      <vt:lpstr>RANSAC for line fitting example</vt:lpstr>
      <vt:lpstr>RANSAC for line fitting example</vt:lpstr>
      <vt:lpstr>RANSAC for line fitting example</vt:lpstr>
      <vt:lpstr>RANSAC for line fitting example</vt:lpstr>
      <vt:lpstr>RANSAC for line fitting example</vt:lpstr>
      <vt:lpstr>RANSAC for line fitting example</vt:lpstr>
      <vt:lpstr>RANSAC loop</vt:lpstr>
      <vt:lpstr>RANSAC: Choosing the parameters</vt:lpstr>
      <vt:lpstr>RANSAC: Choosing the parameters</vt:lpstr>
      <vt:lpstr>RANSAC pros and cons</vt:lpstr>
      <vt:lpstr>Fitting: Overview</vt:lpstr>
      <vt:lpstr>Hough transform</vt:lpstr>
      <vt:lpstr>Hough transform</vt:lpstr>
      <vt:lpstr>Hough transform</vt:lpstr>
      <vt:lpstr>Hough transform</vt:lpstr>
      <vt:lpstr>Hough transform</vt:lpstr>
      <vt:lpstr>Parameter space representation</vt:lpstr>
      <vt:lpstr>Algorithm outline</vt:lpstr>
      <vt:lpstr>Incorporating image gradients</vt:lpstr>
      <vt:lpstr>Basic illustration</vt:lpstr>
      <vt:lpstr>Other shapes</vt:lpstr>
      <vt:lpstr>Several lines</vt:lpstr>
      <vt:lpstr>A more complicated image</vt:lpstr>
      <vt:lpstr>Effect of noise</vt:lpstr>
      <vt:lpstr>Effect of noise</vt:lpstr>
      <vt:lpstr>Effect of noise</vt:lpstr>
      <vt:lpstr>Effect of outliers</vt:lpstr>
      <vt:lpstr>Effect of outliers</vt:lpstr>
      <vt:lpstr>Dealing with noise</vt:lpstr>
      <vt:lpstr>Hough transform for circles</vt:lpstr>
      <vt:lpstr>Hough transform for circles </vt:lpstr>
      <vt:lpstr>Hough transform: Pros and cons</vt:lpstr>
      <vt:lpstr>Fitting: Overview</vt:lpstr>
      <vt:lpstr>Generalized Hough transform</vt:lpstr>
      <vt:lpstr>Generalized Hough transform</vt:lpstr>
      <vt:lpstr>Generalized Hough transform</vt:lpstr>
      <vt:lpstr>Application in recognition</vt:lpstr>
      <vt:lpstr>Application in recognition</vt:lpstr>
      <vt:lpstr>Implicit shape models: Training</vt:lpstr>
      <vt:lpstr>Implicit shape models: Training</vt:lpstr>
      <vt:lpstr>Implicit shape models: Training</vt:lpstr>
      <vt:lpstr>Implicit shape models: Testing</vt:lpstr>
      <vt:lpstr>Additional examples</vt:lpstr>
      <vt:lpstr>A more recent example: Voting for detection</vt:lpstr>
      <vt:lpstr>A more recent example: Voting for detection</vt:lpstr>
      <vt:lpstr>A more recent example: Voting for detection</vt:lpstr>
    </vt:vector>
  </TitlesOfParts>
  <Company>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efros</dc:creator>
  <cp:lastModifiedBy>Lazebnik, Svetlana</cp:lastModifiedBy>
  <cp:revision>1856</cp:revision>
  <cp:lastPrinted>2024-10-03T16:03:57Z</cp:lastPrinted>
  <dcterms:created xsi:type="dcterms:W3CDTF">2004-08-29T23:15:23Z</dcterms:created>
  <dcterms:modified xsi:type="dcterms:W3CDTF">2024-10-04T19:10:03Z</dcterms:modified>
</cp:coreProperties>
</file>