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7"/>
  </p:notesMasterIdLst>
  <p:handoutMasterIdLst>
    <p:handoutMasterId r:id="rId68"/>
  </p:handoutMasterIdLst>
  <p:sldIdLst>
    <p:sldId id="395" r:id="rId2"/>
    <p:sldId id="683" r:id="rId3"/>
    <p:sldId id="429" r:id="rId4"/>
    <p:sldId id="427" r:id="rId5"/>
    <p:sldId id="428" r:id="rId6"/>
    <p:sldId id="543" r:id="rId7"/>
    <p:sldId id="544" r:id="rId8"/>
    <p:sldId id="699" r:id="rId9"/>
    <p:sldId id="698" r:id="rId10"/>
    <p:sldId id="664" r:id="rId11"/>
    <p:sldId id="663" r:id="rId12"/>
    <p:sldId id="495" r:id="rId13"/>
    <p:sldId id="679" r:id="rId14"/>
    <p:sldId id="680" r:id="rId15"/>
    <p:sldId id="671" r:id="rId16"/>
    <p:sldId id="669" r:id="rId17"/>
    <p:sldId id="532" r:id="rId18"/>
    <p:sldId id="672" r:id="rId19"/>
    <p:sldId id="527" r:id="rId20"/>
    <p:sldId id="535" r:id="rId21"/>
    <p:sldId id="666" r:id="rId22"/>
    <p:sldId id="537" r:id="rId23"/>
    <p:sldId id="670" r:id="rId24"/>
    <p:sldId id="487" r:id="rId25"/>
    <p:sldId id="684" r:id="rId26"/>
    <p:sldId id="501" r:id="rId27"/>
    <p:sldId id="434" r:id="rId28"/>
    <p:sldId id="667" r:id="rId29"/>
    <p:sldId id="435" r:id="rId30"/>
    <p:sldId id="660" r:id="rId31"/>
    <p:sldId id="661" r:id="rId32"/>
    <p:sldId id="674" r:id="rId33"/>
    <p:sldId id="675" r:id="rId34"/>
    <p:sldId id="700" r:id="rId35"/>
    <p:sldId id="701" r:id="rId36"/>
    <p:sldId id="685" r:id="rId37"/>
    <p:sldId id="478" r:id="rId38"/>
    <p:sldId id="526" r:id="rId39"/>
    <p:sldId id="516" r:id="rId40"/>
    <p:sldId id="519" r:id="rId41"/>
    <p:sldId id="475" r:id="rId42"/>
    <p:sldId id="697" r:id="rId43"/>
    <p:sldId id="688" r:id="rId44"/>
    <p:sldId id="686" r:id="rId45"/>
    <p:sldId id="687" r:id="rId46"/>
    <p:sldId id="696" r:id="rId47"/>
    <p:sldId id="689" r:id="rId48"/>
    <p:sldId id="705" r:id="rId49"/>
    <p:sldId id="707" r:id="rId50"/>
    <p:sldId id="708" r:id="rId51"/>
    <p:sldId id="702" r:id="rId52"/>
    <p:sldId id="703" r:id="rId53"/>
    <p:sldId id="704" r:id="rId54"/>
    <p:sldId id="514" r:id="rId55"/>
    <p:sldId id="681" r:id="rId56"/>
    <p:sldId id="508" r:id="rId57"/>
    <p:sldId id="509" r:id="rId58"/>
    <p:sldId id="510" r:id="rId59"/>
    <p:sldId id="518" r:id="rId60"/>
    <p:sldId id="511" r:id="rId61"/>
    <p:sldId id="662" r:id="rId62"/>
    <p:sldId id="522" r:id="rId63"/>
    <p:sldId id="523" r:id="rId64"/>
    <p:sldId id="524" r:id="rId65"/>
    <p:sldId id="682" r:id="rId66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DFF"/>
    <a:srgbClr val="0000FF"/>
    <a:srgbClr val="66FF33"/>
    <a:srgbClr val="99FF33"/>
    <a:srgbClr val="CCFF33"/>
    <a:srgbClr val="FF9933"/>
    <a:srgbClr val="FF0000"/>
    <a:srgbClr val="00FF00"/>
    <a:srgbClr val="33CC33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17" autoAdjust="0"/>
    <p:restoredTop sz="86188" autoAdjust="0"/>
  </p:normalViewPr>
  <p:slideViewPr>
    <p:cSldViewPr>
      <p:cViewPr varScale="1">
        <p:scale>
          <a:sx n="93" d="100"/>
          <a:sy n="93" d="100"/>
        </p:scale>
        <p:origin x="208" y="2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071951E6-2646-4237-9444-8416859A1F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529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08FCA09C-389F-4645-898A-760E4CAD6C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04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690E4D-C140-4D62-B396-BBEE244F9C0C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55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97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E4D3DE-CD7F-4DA0-A64E-ADBBBFE82CE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84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7B0F7C-B320-4FF8-8897-5B018FBD3D7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018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DEDC2D-8094-4F09-87AD-45C7C3E7A4F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9191D7-70FA-4572-B9FC-CBA6C006604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1817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88D751-AF0E-4E65-8002-E8C67270D82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Is this a linear function?</a:t>
            </a:r>
          </a:p>
        </p:txBody>
      </p:sp>
    </p:spTree>
    <p:extLst>
      <p:ext uri="{BB962C8B-B14F-4D97-AF65-F5344CB8AC3E}">
        <p14:creationId xmlns:p14="http://schemas.microsoft.com/office/powerpoint/2010/main" val="76776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CFF50-2147-9A81-6217-FED5E80D0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02A00A32-0384-012D-2A8B-F9895271F3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2F311BEC-5777-6E3B-2912-2A29869447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2438BBDF-56D4-4BA5-3B1A-D5F8E154F3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328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BEC58-2F7E-AA51-0FFF-0EA7AC258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1FEA7CCB-2897-0798-7010-0647C31B4B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7B0F7C-B320-4FF8-8897-5B018FBD3D7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F6ACF061-066E-4A45-41E3-319F21BFDF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25D20237-BEFF-C59E-7878-1301F93A83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45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E4D3DE-CD7F-4DA0-A64E-ADBBBFE82CE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4090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E4D3DE-CD7F-4DA0-A64E-ADBBBFE82CE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44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7F3BD8-FF6D-4C48-BB8B-0CFA7BD6A58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54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952E06-067B-4717-A03C-24068578DF9D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6599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4200DC-0C07-4F23-866D-B90F4BCFEC4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22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4200DC-0C07-4F23-866D-B90F4BCFEC4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724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251F67-91EF-4D1E-87F9-69603C73E6E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To convert from metric image coordinates to pixel coordinates, we have to multiply the x, y coordinates by the x, y pixel magnification factors (pix/m)</a:t>
            </a:r>
          </a:p>
          <a:p>
            <a:pPr eaLnBrk="1" hangingPunct="1"/>
            <a:r>
              <a:rPr lang="en-US"/>
              <a:t>Beta_x, beta_y is the principal point coordinates in pixels</a:t>
            </a:r>
          </a:p>
        </p:txBody>
      </p:sp>
    </p:spTree>
    <p:extLst>
      <p:ext uri="{BB962C8B-B14F-4D97-AF65-F5344CB8AC3E}">
        <p14:creationId xmlns:p14="http://schemas.microsoft.com/office/powerpoint/2010/main" val="36407245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0DD2FD-AA44-4FFC-8D4C-0118B76E47C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441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0DD2FD-AA44-4FFC-8D4C-0118B76E47C1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081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1AAE-A5F0-4FFD-A757-3F5E87A9BA3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8415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1AAE-A5F0-4FFD-A757-3F5E87A9BA3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434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1AAE-A5F0-4FFD-A757-3F5E87A9BA30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065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1AAE-A5F0-4FFD-A757-3F5E87A9BA30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0378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1AAE-A5F0-4FFD-A757-3F5E87A9BA3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691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99C572-0A93-4565-BFC8-EB1396E15EF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39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015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A13999-41D4-4B40-AFC6-99FBFE0D6424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883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7448B7-A2D8-4186-8CF2-6F8AA0C5050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8113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7448B7-A2D8-4186-8CF2-6F8AA0C5050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0817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E9A96C-6027-4805-BFE3-08057C77372C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038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0F4631-4C60-422F-93CE-D10BFE4A5628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106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0F4631-4C60-422F-93CE-D10BFE4A5628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709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340C46-3104-4A0E-BC33-4ED86974D35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7241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340C46-3104-4A0E-BC33-4ED86974D35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0672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0ED46-339D-0EC2-6768-3960AD5FC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A02F23AD-79E4-A368-E650-B73535616A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B8F884-04D7-4BBD-A875-B8B633DC7AF5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906681E7-8284-3D6A-0F2E-B836829B63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C7E475C2-5BBF-2F26-6672-959D64BC72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2512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1DE2A-C895-B3B4-0855-3069300EC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15B563D-7D5B-17A5-8121-B92BFC3064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B8F884-04D7-4BBD-A875-B8B633DC7AF5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731113A4-C59B-8123-F78D-12BA33A6E1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02C40855-73AF-D761-0C29-4807F09740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0921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8765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8BE4D6-39AE-425C-B4DE-475C5086693A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726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B8F884-04D7-4BBD-A875-B8B633DC7AF5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410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C14F46-3B7E-4240-931D-1B586A613391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1662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7B0F7C-B320-4FF8-8897-5B018FBD3D74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4925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E4D3DE-CD7F-4DA0-A64E-ADBBBFE82CE3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0983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E4D3DE-CD7F-4DA0-A64E-ADBBBFE82CE3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4587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99C572-0A93-4565-BFC8-EB1396E15EFE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88233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A13999-41D4-4B40-AFC6-99FBFE0D6424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1495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38F4B-5E5C-4CE3-AD6A-3930218CA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392C6307-CBEB-02A6-64C6-2A635AE1A2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7448B7-A2D8-4186-8CF2-6F8AA0C5050E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9CD90B98-8BD9-2FBD-6C76-6AE711BEBD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E889CD89-E6F3-624C-2D94-8AD5DB0BEE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7861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217D7-FF35-53A9-CFA3-7E08EA89A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1B189EB6-ED8D-E898-D2B7-E5CB570E98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E9A96C-6027-4805-BFE3-08057C77372C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1B22567A-5307-6AB1-7B4F-C208DC4068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4FD8F949-50B3-492E-870B-50D4376D27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8705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6205A-E37E-58DF-F761-078AE3264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A1E61C9F-C954-FFCD-A049-554B1014B2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0F4631-4C60-422F-93CE-D10BFE4A5628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5635BE7C-F9EB-9147-718E-19AACCD08B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794F67A1-9CE4-18A1-39D8-BD6BFFACD3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24667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8B695-11D7-A695-C37A-757A13B8B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899ED3EF-3120-C898-8835-DAC542864C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B8F884-04D7-4BBD-A875-B8B633DC7AF5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81DFF05A-927E-DA3B-D8FB-E4579355F4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027CEC86-7725-E7FE-1DDF-EB2641AAFB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1988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F1DBB-3F79-142D-C77D-AA0CE2091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767CB90C-94D2-E912-B1CD-8AC386D95A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B8F884-04D7-4BBD-A875-B8B633DC7AF5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9FBB9EE4-F597-FF5A-1D94-C1A373813E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37248393-4C8B-7C77-4817-F17BF64CC4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89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63DE9-2DB4-C120-76E8-8B6B0A232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C836447F-73EE-A1BA-3950-C51D31A4CB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989DEA-4477-48DF-A924-0A59BBEE6186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DE48C752-BFB5-EEED-693E-578D83317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6DB131C9-E030-5F19-6732-52983FE257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1650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C14F46-3B7E-4240-931D-1B586A613391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7503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C14F46-3B7E-4240-931D-1B586A613391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1248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B6A7A3-AFAE-4C1D-BE0B-23C1F330049B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57050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A37DE0-B70C-4DE9-BBC2-7FF6CF8A2091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40008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C726C2-A351-451C-9B55-5CABCD7933A0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36245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EAC00A-5B8D-40F6-9463-78877AD04484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0051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6DE60A-0AE9-46E0-8B91-B89C31E974C5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2860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6DE60A-0AE9-46E0-8B91-B89C31E974C5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0329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Structure from motion solves the following problem:</a:t>
            </a:r>
          </a:p>
          <a:p>
            <a:endParaRPr lang="en-US"/>
          </a:p>
          <a:p>
            <a:r>
              <a:rPr lang="en-US"/>
              <a:t>Given a set of images of a static scene with 2D points in correspondence, shown here as color-coded points, find…</a:t>
            </a:r>
          </a:p>
          <a:p>
            <a:endParaRPr lang="en-US"/>
          </a:p>
          <a:p>
            <a:r>
              <a:rPr lang="en-US"/>
              <a:t>a set of 3D points P and </a:t>
            </a:r>
          </a:p>
          <a:p>
            <a:r>
              <a:rPr lang="en-US"/>
              <a:t>a rotation R and position t of the cameras that explain the observed correspondences.  In other words, when we project a point into any of the cameras, the reprojection error between the projected and observed 2D points is low.</a:t>
            </a:r>
          </a:p>
          <a:p>
            <a:r>
              <a:rPr lang="en-US"/>
              <a:t>This problem can be formulated as an optimization problem where we want to find the rotations R, positions t, and 3D point locations P that minimize sum of squared reprojection errors f.  This is a non-linear least squares problem and can be solved with algorithms such as Levenberg-Marquart.  However, because the problem is non-linear, it can be susceptible to local minima.  Therefore, it’s important to initialize the parameters of the system carefully.  In addition, we need to be able to deal with erroneous correspondences.</a:t>
            </a:r>
          </a:p>
        </p:txBody>
      </p:sp>
    </p:spTree>
    <p:extLst>
      <p:ext uri="{BB962C8B-B14F-4D97-AF65-F5344CB8AC3E}">
        <p14:creationId xmlns:p14="http://schemas.microsoft.com/office/powerpoint/2010/main" val="371868181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Structure from motion solves the following problem:</a:t>
            </a:r>
          </a:p>
          <a:p>
            <a:endParaRPr lang="en-US"/>
          </a:p>
          <a:p>
            <a:r>
              <a:rPr lang="en-US"/>
              <a:t>Given a set of images of a static scene with 2D points in correspondence, shown here as color-coded points, find…</a:t>
            </a:r>
          </a:p>
          <a:p>
            <a:endParaRPr lang="en-US"/>
          </a:p>
          <a:p>
            <a:r>
              <a:rPr lang="en-US"/>
              <a:t>a set of 3D points P and </a:t>
            </a:r>
          </a:p>
          <a:p>
            <a:r>
              <a:rPr lang="en-US"/>
              <a:t>a rotation R and position t of the cameras that explain the observed correspondences.  In other words, when we project a point into any of the cameras, the reprojection error between the projected and observed 2D points is low.</a:t>
            </a:r>
          </a:p>
          <a:p>
            <a:r>
              <a:rPr lang="en-US"/>
              <a:t>This problem can be formulated as an optimization problem where we want to find the rotations R, positions t, and 3D point locations P that minimize sum of squared reprojection errors f.  This is a non-linear least squares problem and can be solved with algorithms such as Levenberg-Marquart.  However, because the problem is non-linear, it can be susceptible to local minima.  Therefore, it’s important to initialize the parameters of the system carefully.  In addition, we need to be able to deal with erroneous correspondences.</a:t>
            </a:r>
          </a:p>
        </p:txBody>
      </p:sp>
    </p:spTree>
    <p:extLst>
      <p:ext uri="{BB962C8B-B14F-4D97-AF65-F5344CB8AC3E}">
        <p14:creationId xmlns:p14="http://schemas.microsoft.com/office/powerpoint/2010/main" val="312125569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Structure from motion solves the following problem:</a:t>
            </a:r>
          </a:p>
          <a:p>
            <a:endParaRPr lang="en-US"/>
          </a:p>
          <a:p>
            <a:r>
              <a:rPr lang="en-US"/>
              <a:t>Given a set of images of a static scene with 2D points in correspondence, shown here as color-coded points, find…</a:t>
            </a:r>
          </a:p>
          <a:p>
            <a:endParaRPr lang="en-US"/>
          </a:p>
          <a:p>
            <a:r>
              <a:rPr lang="en-US"/>
              <a:t>a set of 3D points P and </a:t>
            </a:r>
          </a:p>
          <a:p>
            <a:r>
              <a:rPr lang="en-US"/>
              <a:t>a rotation R and position t of the cameras that explain the observed correspondences.  In other words, when we project a point into any of the cameras, the reprojection error between the projected and observed 2D points is low.</a:t>
            </a:r>
          </a:p>
          <a:p>
            <a:r>
              <a:rPr lang="en-US"/>
              <a:t>This problem can be formulated as an optimization problem where we want to find the rotations R, positions t, and 3D point locations P that minimize sum of squared reprojection errors f.  This is a non-linear least squares problem and can be solved with algorithms such as Levenberg-Marquart.  However, because the problem is non-linear, it can be susceptible to local minima.  Therefore, it’s important to initialize the parameters of the system carefully.  In addition, we need to be able to deal with erroneous correspondences.</a:t>
            </a:r>
          </a:p>
        </p:txBody>
      </p:sp>
    </p:spTree>
    <p:extLst>
      <p:ext uri="{BB962C8B-B14F-4D97-AF65-F5344CB8AC3E}">
        <p14:creationId xmlns:p14="http://schemas.microsoft.com/office/powerpoint/2010/main" val="2927798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F05B0-711B-4CA6-9A7E-79C1245ADE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B51C4-C3DD-4E0C-93D6-71EAF2B2A3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491C2-9129-4CE1-B220-EEA961FCA9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E95F0-9367-42F5-B966-4137C1B498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3228D4-1F37-4720-8814-98E859546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6F6CA-385E-4399-8043-C500D5017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3BFD8-926D-4699-AFD1-F885CE901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8342D-3E27-4F85-990B-746398AF1B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033D4-A2EE-4D73-AAC2-0C56E92C76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5B84D-F5A4-45AE-BA2E-FB3DB3D480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6D1C0A-0CBD-40D9-A4F7-C0F2C489EB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D7C8E-C297-407B-9EA5-4B7F33FFE1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69DDD-8594-464A-9BB5-4BE54D4489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01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C428A8E8-DF0D-4AEE-A8FB-0E49ED5DC8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12" Type="http://schemas.openxmlformats.org/officeDocument/2006/relationships/image" Target="../media/image18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60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.png"/><Relationship Id="rId7" Type="http://schemas.openxmlformats.org/officeDocument/2006/relationships/image" Target="../media/image28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5" Type="http://schemas.openxmlformats.org/officeDocument/2006/relationships/image" Target="../media/image271.png"/><Relationship Id="rId10" Type="http://schemas.openxmlformats.org/officeDocument/2006/relationships/image" Target="../media/image71.png"/><Relationship Id="rId4" Type="http://schemas.openxmlformats.org/officeDocument/2006/relationships/image" Target="../media/image21.png"/><Relationship Id="rId9" Type="http://schemas.openxmlformats.org/officeDocument/2006/relationships/image" Target="../media/image28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.png"/><Relationship Id="rId7" Type="http://schemas.openxmlformats.org/officeDocument/2006/relationships/image" Target="../media/image28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11" Type="http://schemas.openxmlformats.org/officeDocument/2006/relationships/image" Target="../media/image71.png"/><Relationship Id="rId5" Type="http://schemas.openxmlformats.org/officeDocument/2006/relationships/image" Target="../media/image271.png"/><Relationship Id="rId10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28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3" Type="http://schemas.openxmlformats.org/officeDocument/2006/relationships/image" Target="../media/image22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0.png"/><Relationship Id="rId4" Type="http://schemas.openxmlformats.org/officeDocument/2006/relationships/image" Target="../media/image2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png"/><Relationship Id="rId3" Type="http://schemas.openxmlformats.org/officeDocument/2006/relationships/image" Target="../media/image371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0.png"/><Relationship Id="rId5" Type="http://schemas.openxmlformats.org/officeDocument/2006/relationships/image" Target="../media/image370.png"/><Relationship Id="rId4" Type="http://schemas.openxmlformats.org/officeDocument/2006/relationships/image" Target="../media/image22.png"/><Relationship Id="rId9" Type="http://schemas.openxmlformats.org/officeDocument/2006/relationships/image" Target="../media/image4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371.png"/><Relationship Id="rId7" Type="http://schemas.openxmlformats.org/officeDocument/2006/relationships/image" Target="../media/image4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0.png"/><Relationship Id="rId5" Type="http://schemas.openxmlformats.org/officeDocument/2006/relationships/image" Target="../media/image420.png"/><Relationship Id="rId4" Type="http://schemas.openxmlformats.org/officeDocument/2006/relationships/image" Target="../media/image38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23.jpeg"/><Relationship Id="rId7" Type="http://schemas.openxmlformats.org/officeDocument/2006/relationships/image" Target="../media/image4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0.png"/><Relationship Id="rId5" Type="http://schemas.openxmlformats.org/officeDocument/2006/relationships/image" Target="../media/image461.png"/><Relationship Id="rId10" Type="http://schemas.openxmlformats.org/officeDocument/2006/relationships/image" Target="../media/image500.png"/><Relationship Id="rId4" Type="http://schemas.openxmlformats.org/officeDocument/2006/relationships/image" Target="../media/image450.png"/><Relationship Id="rId9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0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55.png"/><Relationship Id="rId4" Type="http://schemas.openxmlformats.org/officeDocument/2006/relationships/image" Target="../media/image1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140.png"/><Relationship Id="rId4" Type="http://schemas.openxmlformats.org/officeDocument/2006/relationships/image" Target="../media/image1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1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0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560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shadowsculptures.wordpress.com/2015/04/28/rashad-alakbarov/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hyperlink" Target="http://www.issueno206.com/kurt-wenner-3d-pavement-art/" TargetMode="Externa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3dflow.net/elementsCV/S4.xhtml" TargetMode="External"/><Relationship Id="rId4" Type="http://schemas.openxmlformats.org/officeDocument/2006/relationships/image" Target="../media/image4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13" Type="http://schemas.openxmlformats.org/officeDocument/2006/relationships/image" Target="../media/image41.png"/><Relationship Id="rId3" Type="http://schemas.openxmlformats.org/officeDocument/2006/relationships/image" Target="../media/image2.png"/><Relationship Id="rId7" Type="http://schemas.openxmlformats.org/officeDocument/2006/relationships/image" Target="../media/image220.png"/><Relationship Id="rId12" Type="http://schemas.openxmlformats.org/officeDocument/2006/relationships/image" Target="../media/image18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60.png"/><Relationship Id="rId5" Type="http://schemas.openxmlformats.org/officeDocument/2006/relationships/image" Target="../media/image331.png"/><Relationship Id="rId10" Type="http://schemas.openxmlformats.org/officeDocument/2006/relationships/image" Target="../media/image251.png"/><Relationship Id="rId4" Type="http://schemas.openxmlformats.org/officeDocument/2006/relationships/image" Target="../media/image190.png"/><Relationship Id="rId9" Type="http://schemas.openxmlformats.org/officeDocument/2006/relationships/image" Target="../media/image2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.png"/><Relationship Id="rId7" Type="http://schemas.openxmlformats.org/officeDocument/2006/relationships/image" Target="../media/image28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5" Type="http://schemas.openxmlformats.org/officeDocument/2006/relationships/image" Target="../media/image271.png"/><Relationship Id="rId10" Type="http://schemas.openxmlformats.org/officeDocument/2006/relationships/image" Target="../media/image71.png"/><Relationship Id="rId4" Type="http://schemas.openxmlformats.org/officeDocument/2006/relationships/image" Target="../media/image21.png"/><Relationship Id="rId9" Type="http://schemas.openxmlformats.org/officeDocument/2006/relationships/image" Target="../media/image28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.png"/><Relationship Id="rId7" Type="http://schemas.openxmlformats.org/officeDocument/2006/relationships/image" Target="../media/image28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Relationship Id="rId11" Type="http://schemas.openxmlformats.org/officeDocument/2006/relationships/image" Target="../media/image71.png"/><Relationship Id="rId5" Type="http://schemas.openxmlformats.org/officeDocument/2006/relationships/image" Target="../media/image271.png"/><Relationship Id="rId10" Type="http://schemas.openxmlformats.org/officeDocument/2006/relationships/image" Target="../media/image30.png"/><Relationship Id="rId4" Type="http://schemas.openxmlformats.org/officeDocument/2006/relationships/image" Target="../media/image21.png"/><Relationship Id="rId9" Type="http://schemas.openxmlformats.org/officeDocument/2006/relationships/image" Target="../media/image28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png"/><Relationship Id="rId7" Type="http://schemas.openxmlformats.org/officeDocument/2006/relationships/image" Target="../media/image28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560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0.png"/><Relationship Id="rId7" Type="http://schemas.openxmlformats.org/officeDocument/2006/relationships/image" Target="../media/image77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0.png"/><Relationship Id="rId5" Type="http://schemas.openxmlformats.org/officeDocument/2006/relationships/image" Target="../media/image750.png"/><Relationship Id="rId4" Type="http://schemas.openxmlformats.org/officeDocument/2006/relationships/image" Target="../media/image74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0.png"/><Relationship Id="rId3" Type="http://schemas.openxmlformats.org/officeDocument/2006/relationships/image" Target="../media/image780.png"/><Relationship Id="rId7" Type="http://schemas.openxmlformats.org/officeDocument/2006/relationships/image" Target="../media/image76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0.png"/><Relationship Id="rId5" Type="http://schemas.openxmlformats.org/officeDocument/2006/relationships/image" Target="../media/image740.png"/><Relationship Id="rId4" Type="http://schemas.openxmlformats.org/officeDocument/2006/relationships/image" Target="../media/image73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0.png"/><Relationship Id="rId3" Type="http://schemas.openxmlformats.org/officeDocument/2006/relationships/image" Target="../media/image790.png"/><Relationship Id="rId7" Type="http://schemas.openxmlformats.org/officeDocument/2006/relationships/image" Target="../media/image76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0.png"/><Relationship Id="rId5" Type="http://schemas.openxmlformats.org/officeDocument/2006/relationships/image" Target="../media/image740.png"/><Relationship Id="rId4" Type="http://schemas.openxmlformats.org/officeDocument/2006/relationships/image" Target="../media/image73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0.png"/><Relationship Id="rId3" Type="http://schemas.openxmlformats.org/officeDocument/2006/relationships/image" Target="../media/image87.png"/><Relationship Id="rId7" Type="http://schemas.openxmlformats.org/officeDocument/2006/relationships/image" Target="../media/image73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0.png"/><Relationship Id="rId10" Type="http://schemas.openxmlformats.org/officeDocument/2006/relationships/image" Target="../media/image760.png"/><Relationship Id="rId4" Type="http://schemas.openxmlformats.org/officeDocument/2006/relationships/image" Target="../media/image820.png"/><Relationship Id="rId9" Type="http://schemas.openxmlformats.org/officeDocument/2006/relationships/image" Target="../media/image75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0.png"/><Relationship Id="rId4" Type="http://schemas.openxmlformats.org/officeDocument/2006/relationships/image" Target="../media/image91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0.png"/><Relationship Id="rId4" Type="http://schemas.openxmlformats.org/officeDocument/2006/relationships/image" Target="../media/image91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0"/>
            <a:ext cx="9753600" cy="838200"/>
          </a:xfrm>
        </p:spPr>
        <p:txBody>
          <a:bodyPr/>
          <a:lstStyle/>
          <a:p>
            <a:pPr algn="ctr"/>
            <a:r>
              <a:rPr lang="en-US" dirty="0"/>
              <a:t>Perspective projection matrix, camera calibration</a:t>
            </a:r>
          </a:p>
        </p:txBody>
      </p:sp>
      <p:sp>
        <p:nvSpPr>
          <p:cNvPr id="16387" name="Rectangle 8"/>
          <p:cNvSpPr>
            <a:spLocks noChangeArrowheads="1"/>
          </p:cNvSpPr>
          <p:nvPr/>
        </p:nvSpPr>
        <p:spPr bwMode="auto">
          <a:xfrm>
            <a:off x="7543800" y="1066800"/>
            <a:ext cx="19812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6388" name="Picture 9" descr="red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1066800"/>
            <a:ext cx="4140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 Box 10"/>
          <p:cNvSpPr txBox="1">
            <a:spLocks noChangeArrowheads="1"/>
          </p:cNvSpPr>
          <p:nvPr/>
        </p:nvSpPr>
        <p:spPr bwMode="auto">
          <a:xfrm>
            <a:off x="4464050" y="6397626"/>
            <a:ext cx="3155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 err="1"/>
              <a:t>Odilon</a:t>
            </a:r>
            <a:r>
              <a:rPr lang="en-US" sz="1800" dirty="0"/>
              <a:t> Redon, </a:t>
            </a:r>
            <a:r>
              <a:rPr lang="en-US" sz="1800" i="1" dirty="0"/>
              <a:t>Cyclops</a:t>
            </a:r>
            <a:r>
              <a:rPr lang="en-US" sz="1800" dirty="0"/>
              <a:t>, 1914</a:t>
            </a:r>
          </a:p>
        </p:txBody>
      </p:sp>
    </p:spTree>
    <p:extLst>
      <p:ext uri="{BB962C8B-B14F-4D97-AF65-F5344CB8AC3E}">
        <p14:creationId xmlns:p14="http://schemas.microsoft.com/office/powerpoint/2010/main" val="1796971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Perspective and orthographic projection matrices</a:t>
            </a:r>
          </a:p>
          <a:p>
            <a:pPr>
              <a:buFontTx/>
              <a:buChar char="•"/>
            </a:pPr>
            <a:r>
              <a:rPr lang="en-US" dirty="0"/>
              <a:t>Camera parameters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Intrinsic parameters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Extrinsic parameters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Calibration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First taste of 3D reconstruction: triangulation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76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Perspective projection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07" name="Rectangle 16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914400" y="3657600"/>
                <a:ext cx="10363200" cy="2971800"/>
              </a:xfrm>
            </p:spPr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sz="2400" b="1" dirty="0"/>
                  <a:t>Normalized (camera) coordinate system:</a:t>
                </a:r>
                <a:r>
                  <a:rPr lang="en-US" sz="2400" dirty="0"/>
                  <a:t> camera center is at the origin, the </a:t>
                </a:r>
                <a:r>
                  <a:rPr lang="en-US" sz="2400" i="1" dirty="0"/>
                  <a:t>principal axis</a:t>
                </a:r>
                <a:r>
                  <a:rPr lang="en-US" sz="2400" dirty="0"/>
                  <a:t> is the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400" dirty="0"/>
                  <a:t>-axis,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axes of the image plane are parallel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axes of the world</a:t>
                </a:r>
              </a:p>
              <a:p>
                <a:pPr>
                  <a:buFontTx/>
                  <a:buChar char="•"/>
                </a:pPr>
                <a:endParaRPr lang="en-US" sz="2400" dirty="0"/>
              </a:p>
            </p:txBody>
          </p:sp>
        </mc:Choice>
        <mc:Fallback xmlns="">
          <p:sp>
            <p:nvSpPr>
              <p:cNvPr id="21507" name="Rectangle 1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14400" y="3657600"/>
                <a:ext cx="10363200" cy="2971800"/>
              </a:xfrm>
              <a:blipFill>
                <a:blip r:embed="rId3"/>
                <a:stretch>
                  <a:fillRect l="-858" t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508" name="Picture 20" descr="fig5"/>
          <p:cNvPicPr>
            <a:picLocks noChangeAspect="1" noChangeArrowheads="1"/>
          </p:cNvPicPr>
          <p:nvPr/>
        </p:nvPicPr>
        <p:blipFill>
          <a:blip r:embed="rId4" cstate="print"/>
          <a:srcRect r="44240"/>
          <a:stretch>
            <a:fillRect/>
          </a:stretch>
        </p:blipFill>
        <p:spPr bwMode="auto">
          <a:xfrm>
            <a:off x="2371725" y="1182688"/>
            <a:ext cx="4159250" cy="211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6C38B2B-4874-0A47-B98F-B44B37AD0A9A}"/>
              </a:ext>
            </a:extLst>
          </p:cNvPr>
          <p:cNvSpPr/>
          <p:nvPr/>
        </p:nvSpPr>
        <p:spPr bwMode="auto">
          <a:xfrm>
            <a:off x="2913888" y="2313432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F45A63-6BD5-EF48-80B5-A1FC1A30E3DF}"/>
              </a:ext>
            </a:extLst>
          </p:cNvPr>
          <p:cNvSpPr/>
          <p:nvPr/>
        </p:nvSpPr>
        <p:spPr bwMode="auto">
          <a:xfrm>
            <a:off x="4175760" y="2487168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36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2" descr="fig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1726" y="1182688"/>
            <a:ext cx="7458075" cy="211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Perspective projection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1959BB-578A-B646-B9EF-E25A152A4015}"/>
              </a:ext>
            </a:extLst>
          </p:cNvPr>
          <p:cNvSpPr/>
          <p:nvPr/>
        </p:nvSpPr>
        <p:spPr bwMode="auto">
          <a:xfrm>
            <a:off x="2913888" y="2313432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D727E0-B4D9-B14F-B232-D76EA0BE345B}"/>
              </a:ext>
            </a:extLst>
          </p:cNvPr>
          <p:cNvSpPr/>
          <p:nvPr/>
        </p:nvSpPr>
        <p:spPr bwMode="auto">
          <a:xfrm>
            <a:off x="6934200" y="2380488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68A7DB-9549-5847-84C5-7E2B481416C7}"/>
              </a:ext>
            </a:extLst>
          </p:cNvPr>
          <p:cNvSpPr/>
          <p:nvPr/>
        </p:nvSpPr>
        <p:spPr bwMode="auto">
          <a:xfrm>
            <a:off x="4175760" y="2487168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1791B2-BDE4-9045-9980-A208A35ACB2A}"/>
              </a:ext>
            </a:extLst>
          </p:cNvPr>
          <p:cNvSpPr/>
          <p:nvPr/>
        </p:nvSpPr>
        <p:spPr bwMode="auto">
          <a:xfrm>
            <a:off x="8319409" y="2487168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F4734BF-9DFC-C84D-A19C-96CB7D69DF4D}"/>
                  </a:ext>
                </a:extLst>
              </p:cNvPr>
              <p:cNvSpPr txBox="1"/>
              <p:nvPr/>
            </p:nvSpPr>
            <p:spPr>
              <a:xfrm>
                <a:off x="7450174" y="3336825"/>
                <a:ext cx="2819939" cy="8961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8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sz="28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r>
                        <a:rPr lang="en-US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sz="28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num>
                        <m:den>
                          <m:r>
                            <a:rPr lang="en-US" sz="28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F4734BF-9DFC-C84D-A19C-96CB7D69DF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0174" y="3336825"/>
                <a:ext cx="2819939" cy="896143"/>
              </a:xfrm>
              <a:prstGeom prst="rect">
                <a:avLst/>
              </a:prstGeom>
              <a:blipFill>
                <a:blip r:embed="rId4"/>
                <a:stretch>
                  <a:fillRect b="-69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2B91197-2B7A-4B47-AEC8-0160BE29168B}"/>
                  </a:ext>
                </a:extLst>
              </p:cNvPr>
              <p:cNvSpPr/>
              <p:nvPr/>
            </p:nvSpPr>
            <p:spPr>
              <a:xfrm>
                <a:off x="9598263" y="1298376"/>
                <a:ext cx="13437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𝑍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2B91197-2B7A-4B47-AEC8-0160BE2916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8263" y="1298376"/>
                <a:ext cx="1343701" cy="461665"/>
              </a:xfrm>
              <a:prstGeom prst="rect">
                <a:avLst/>
              </a:prstGeom>
              <a:blipFill>
                <a:blip r:embed="rId11"/>
                <a:stretch>
                  <a:fillRect l="-943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48F3E89-0A49-1349-BB6B-62CB5456A08C}"/>
                  </a:ext>
                </a:extLst>
              </p:cNvPr>
              <p:cNvSpPr/>
              <p:nvPr/>
            </p:nvSpPr>
            <p:spPr>
              <a:xfrm>
                <a:off x="7392498" y="1671935"/>
                <a:ext cx="9895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48F3E89-0A49-1349-BB6B-62CB5456A0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498" y="1671935"/>
                <a:ext cx="989502" cy="461665"/>
              </a:xfrm>
              <a:prstGeom prst="rect">
                <a:avLst/>
              </a:prstGeom>
              <a:blipFill>
                <a:blip r:embed="rId12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254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Homogeneous coordinates</a:t>
            </a:r>
          </a:p>
        </p:txBody>
      </p:sp>
      <p:sp>
        <p:nvSpPr>
          <p:cNvPr id="290820" name="Rectangle 4"/>
          <p:cNvSpPr>
            <a:spLocks noChangeArrowheads="1"/>
          </p:cNvSpPr>
          <p:nvPr/>
        </p:nvSpPr>
        <p:spPr bwMode="auto">
          <a:xfrm>
            <a:off x="838200" y="609600"/>
            <a:ext cx="10668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endParaRPr lang="en-US" sz="2000" dirty="0"/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To form homogeneous coordinates from Euclidean coordinates, append 1 as the last entry:</a:t>
            </a:r>
          </a:p>
        </p:txBody>
      </p:sp>
      <p:sp>
        <p:nvSpPr>
          <p:cNvPr id="290821" name="Text Box 5"/>
          <p:cNvSpPr txBox="1">
            <a:spLocks noChangeArrowheads="1"/>
          </p:cNvSpPr>
          <p:nvPr/>
        </p:nvSpPr>
        <p:spPr bwMode="auto">
          <a:xfrm>
            <a:off x="2860675" y="3291849"/>
            <a:ext cx="2625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homogeneous </a:t>
            </a:r>
            <a:r>
              <a:rPr lang="en-US" sz="2000" i="1" dirty="0"/>
              <a:t>image</a:t>
            </a:r>
            <a:r>
              <a:rPr lang="en-US" sz="2000" dirty="0"/>
              <a:t> </a:t>
            </a:r>
          </a:p>
          <a:p>
            <a:pPr algn="ctr"/>
            <a:r>
              <a:rPr lang="en-US" sz="2000" dirty="0"/>
              <a:t>coordinates</a:t>
            </a:r>
          </a:p>
        </p:txBody>
      </p:sp>
      <p:sp>
        <p:nvSpPr>
          <p:cNvPr id="290822" name="Text Box 6"/>
          <p:cNvSpPr txBox="1">
            <a:spLocks noChangeArrowheads="1"/>
          </p:cNvSpPr>
          <p:nvPr/>
        </p:nvSpPr>
        <p:spPr bwMode="auto">
          <a:xfrm>
            <a:off x="6608763" y="3280736"/>
            <a:ext cx="26114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dirty="0"/>
              <a:t>homogeneous </a:t>
            </a:r>
            <a:r>
              <a:rPr lang="en-US" sz="2000" i="1" dirty="0"/>
              <a:t>scene </a:t>
            </a:r>
          </a:p>
          <a:p>
            <a:pPr algn="ctr"/>
            <a:r>
              <a:rPr lang="en-US" sz="2000" dirty="0"/>
              <a:t>coordinates</a:t>
            </a:r>
          </a:p>
        </p:txBody>
      </p:sp>
      <p:sp>
        <p:nvSpPr>
          <p:cNvPr id="290823" name="Rectangle 7"/>
          <p:cNvSpPr>
            <a:spLocks noChangeArrowheads="1"/>
          </p:cNvSpPr>
          <p:nvPr/>
        </p:nvSpPr>
        <p:spPr bwMode="auto">
          <a:xfrm>
            <a:off x="914400" y="4009720"/>
            <a:ext cx="982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To convert </a:t>
            </a:r>
            <a:r>
              <a:rPr lang="en-US" sz="2800" i="1" dirty="0"/>
              <a:t>from</a:t>
            </a:r>
            <a:r>
              <a:rPr lang="en-US" sz="2800" dirty="0"/>
              <a:t> homogeneous coordinates, divide by the last entry: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EC100D4-5667-C946-9B17-4ADF15EE7ADB}"/>
                  </a:ext>
                </a:extLst>
              </p:cNvPr>
              <p:cNvSpPr txBox="1"/>
              <p:nvPr/>
            </p:nvSpPr>
            <p:spPr>
              <a:xfrm>
                <a:off x="2919069" y="2081026"/>
                <a:ext cx="2070374" cy="10155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)⟹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EC100D4-5667-C946-9B17-4ADF15EE7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9069" y="2081026"/>
                <a:ext cx="2070374" cy="1015599"/>
              </a:xfrm>
              <a:prstGeom prst="rect">
                <a:avLst/>
              </a:prstGeom>
              <a:blipFill>
                <a:blip r:embed="rId3"/>
                <a:stretch>
                  <a:fillRect b="-6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7699DC-5CD5-A54A-82B5-64C134799578}"/>
                  </a:ext>
                </a:extLst>
              </p:cNvPr>
              <p:cNvSpPr txBox="1"/>
              <p:nvPr/>
            </p:nvSpPr>
            <p:spPr>
              <a:xfrm>
                <a:off x="6608763" y="1828800"/>
                <a:ext cx="2418483" cy="1459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)⟹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27699DC-5CD5-A54A-82B5-64C1347995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8763" y="1828800"/>
                <a:ext cx="2418483" cy="1459246"/>
              </a:xfrm>
              <a:prstGeom prst="rect">
                <a:avLst/>
              </a:prstGeom>
              <a:blipFill>
                <a:blip r:embed="rId4"/>
                <a:stretch>
                  <a:fillRect b="-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70ED5A9-DE30-D247-AE3A-C70D261E6528}"/>
                  </a:ext>
                </a:extLst>
              </p:cNvPr>
              <p:cNvSpPr txBox="1"/>
              <p:nvPr/>
            </p:nvSpPr>
            <p:spPr>
              <a:xfrm>
                <a:off x="1752600" y="4989053"/>
                <a:ext cx="3953011" cy="10075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70ED5A9-DE30-D247-AE3A-C70D261E6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4989053"/>
                <a:ext cx="3953011" cy="1007584"/>
              </a:xfrm>
              <a:prstGeom prst="rect">
                <a:avLst/>
              </a:prstGeom>
              <a:blipFill>
                <a:blip r:embed="rId5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B36C626-B15D-3E43-BC7B-237E9CD95230}"/>
                  </a:ext>
                </a:extLst>
              </p:cNvPr>
              <p:cNvSpPr txBox="1"/>
              <p:nvPr/>
            </p:nvSpPr>
            <p:spPr>
              <a:xfrm>
                <a:off x="5725489" y="4804736"/>
                <a:ext cx="3953011" cy="1369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𝑌</m:t>
                                </m:r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mr>
                            <m:mr>
                              <m:e>
                                <m:eqArr>
                                  <m:eqArr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eqArr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𝑍</m:t>
                                    </m:r>
                                  </m:e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</m:eqAr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⟹(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𝑍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B36C626-B15D-3E43-BC7B-237E9CD95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5489" y="4804736"/>
                <a:ext cx="3953011" cy="1369734"/>
              </a:xfrm>
              <a:prstGeom prst="rect">
                <a:avLst/>
              </a:prstGeom>
              <a:blipFill>
                <a:blip r:embed="rId6"/>
                <a:stretch>
                  <a:fillRect b="-2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D77A7CD-3D0F-134F-831E-74B38973DB5F}"/>
              </a:ext>
            </a:extLst>
          </p:cNvPr>
          <p:cNvSpPr txBox="1"/>
          <p:nvPr/>
        </p:nvSpPr>
        <p:spPr>
          <a:xfrm>
            <a:off x="914400" y="6100136"/>
            <a:ext cx="10338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homogeneous coordinates, all scalar multiples represent the same point!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2"/>
          <p:cNvSpPr txBox="1">
            <a:spLocks noChangeArrowheads="1"/>
          </p:cNvSpPr>
          <p:nvPr/>
        </p:nvSpPr>
        <p:spPr bwMode="auto">
          <a:xfrm>
            <a:off x="7696200" y="3778250"/>
            <a:ext cx="2301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dirty="0"/>
              <a:t>divide by the third coordinate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 projection matrix</a:t>
            </a:r>
          </a:p>
        </p:txBody>
      </p:sp>
      <p:sp>
        <p:nvSpPr>
          <p:cNvPr id="615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14400" y="914400"/>
            <a:ext cx="10515600" cy="36576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Projection is a matrix multiplication using homogeneous coordinates: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888D61E-B605-4C4C-90AE-365A2E0A61BF}"/>
                  </a:ext>
                </a:extLst>
              </p:cNvPr>
              <p:cNvSpPr txBox="1"/>
              <p:nvPr/>
            </p:nvSpPr>
            <p:spPr>
              <a:xfrm>
                <a:off x="1600200" y="2055429"/>
                <a:ext cx="5633337" cy="21427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6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6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0    0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0    0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1    0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36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eqArr>
                            <m:eqArrPr>
                              <m:ctrlP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e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e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e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  <m:r>
                            <a:rPr lang="en-US" sz="3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3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𝑓𝑌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888D61E-B605-4C4C-90AE-365A2E0A6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2055429"/>
                <a:ext cx="5633337" cy="2142766"/>
              </a:xfrm>
              <a:prstGeom prst="rect">
                <a:avLst/>
              </a:prstGeom>
              <a:blipFill>
                <a:blip r:embed="rId3"/>
                <a:stretch>
                  <a:fillRect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C414961-82EC-F14B-8AFC-879A70F4FD33}"/>
                  </a:ext>
                </a:extLst>
              </p:cNvPr>
              <p:cNvSpPr/>
              <p:nvPr/>
            </p:nvSpPr>
            <p:spPr>
              <a:xfrm>
                <a:off x="7033468" y="2514600"/>
                <a:ext cx="2978059" cy="11412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  <m:d>
                        <m:dPr>
                          <m:ctrlPr>
                            <a:rPr lang="en-US" sz="36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en-US" sz="3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num>
                            <m:den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</m:t>
                              </m:r>
                            </m:den>
                          </m:f>
                          <m:r>
                            <a:rPr lang="en-US" sz="36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36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f>
                            <m:fPr>
                              <m:ctrlPr>
                                <a:rPr lang="en-US" sz="3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num>
                            <m:den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C414961-82EC-F14B-8AFC-879A70F4FD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3468" y="2514600"/>
                <a:ext cx="2978059" cy="1141210"/>
              </a:xfrm>
              <a:prstGeom prst="rect">
                <a:avLst/>
              </a:prstGeom>
              <a:blipFill>
                <a:blip r:embed="rId4"/>
                <a:stretch>
                  <a:fillRect b="-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EEC2148F-078E-1B49-8FED-DF545FA5BF37}"/>
              </a:ext>
            </a:extLst>
          </p:cNvPr>
          <p:cNvSpPr/>
          <p:nvPr/>
        </p:nvSpPr>
        <p:spPr bwMode="auto">
          <a:xfrm>
            <a:off x="1981200" y="2057400"/>
            <a:ext cx="2362200" cy="190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7030A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FA7655-B9BE-1143-9A54-3A5A498570FD}"/>
              </a:ext>
            </a:extLst>
          </p:cNvPr>
          <p:cNvSpPr/>
          <p:nvPr/>
        </p:nvSpPr>
        <p:spPr bwMode="auto">
          <a:xfrm>
            <a:off x="6248400" y="2362200"/>
            <a:ext cx="621792" cy="190195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89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Orthographic projection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5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914400" y="3733800"/>
                <a:ext cx="10363200" cy="1617664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Assuming projection along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 axis, what’s the matrix?</a:t>
                </a:r>
              </a:p>
            </p:txBody>
          </p:sp>
        </mc:Choice>
        <mc:Fallback xmlns="">
          <p:sp>
            <p:nvSpPr>
              <p:cNvPr id="286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14400" y="3733800"/>
                <a:ext cx="10363200" cy="1617664"/>
              </a:xfrm>
              <a:blipFill>
                <a:blip r:embed="rId3"/>
                <a:stretch>
                  <a:fillRect l="-1102" t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77" name="Freeform 8"/>
          <p:cNvSpPr>
            <a:spLocks/>
          </p:cNvSpPr>
          <p:nvPr/>
        </p:nvSpPr>
        <p:spPr bwMode="auto">
          <a:xfrm>
            <a:off x="4259263" y="1728787"/>
            <a:ext cx="1638300" cy="1177925"/>
          </a:xfrm>
          <a:custGeom>
            <a:avLst/>
            <a:gdLst>
              <a:gd name="T0" fmla="*/ 0 w 1032"/>
              <a:gd name="T1" fmla="*/ 506413 h 742"/>
              <a:gd name="T2" fmla="*/ 1638300 w 1032"/>
              <a:gd name="T3" fmla="*/ 0 h 742"/>
              <a:gd name="T4" fmla="*/ 636587 w 1032"/>
              <a:gd name="T5" fmla="*/ 1177925 h 742"/>
              <a:gd name="T6" fmla="*/ 0 w 1032"/>
              <a:gd name="T7" fmla="*/ 506413 h 742"/>
              <a:gd name="T8" fmla="*/ 0 60000 65536"/>
              <a:gd name="T9" fmla="*/ 0 60000 65536"/>
              <a:gd name="T10" fmla="*/ 0 60000 65536"/>
              <a:gd name="T11" fmla="*/ 0 60000 65536"/>
              <a:gd name="T12" fmla="*/ 0 w 1032"/>
              <a:gd name="T13" fmla="*/ 0 h 742"/>
              <a:gd name="T14" fmla="*/ 1032 w 1032"/>
              <a:gd name="T15" fmla="*/ 742 h 74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32" h="742">
                <a:moveTo>
                  <a:pt x="0" y="319"/>
                </a:moveTo>
                <a:lnTo>
                  <a:pt x="1032" y="0"/>
                </a:lnTo>
                <a:lnTo>
                  <a:pt x="401" y="742"/>
                </a:lnTo>
                <a:lnTo>
                  <a:pt x="0" y="319"/>
                </a:lnTo>
                <a:close/>
              </a:path>
            </a:pathLst>
          </a:custGeom>
          <a:noFill/>
          <a:ln w="3492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8" name="Freeform 9"/>
          <p:cNvSpPr>
            <a:spLocks/>
          </p:cNvSpPr>
          <p:nvPr/>
        </p:nvSpPr>
        <p:spPr bwMode="auto">
          <a:xfrm>
            <a:off x="4235450" y="2176462"/>
            <a:ext cx="71438" cy="93663"/>
          </a:xfrm>
          <a:custGeom>
            <a:avLst/>
            <a:gdLst>
              <a:gd name="T0" fmla="*/ 34925 w 45"/>
              <a:gd name="T1" fmla="*/ 11113 h 59"/>
              <a:gd name="T2" fmla="*/ 58738 w 45"/>
              <a:gd name="T3" fmla="*/ 0 h 59"/>
              <a:gd name="T4" fmla="*/ 71438 w 45"/>
              <a:gd name="T5" fmla="*/ 11113 h 59"/>
              <a:gd name="T6" fmla="*/ 71438 w 45"/>
              <a:gd name="T7" fmla="*/ 34925 h 59"/>
              <a:gd name="T8" fmla="*/ 71438 w 45"/>
              <a:gd name="T9" fmla="*/ 58738 h 59"/>
              <a:gd name="T10" fmla="*/ 58738 w 45"/>
              <a:gd name="T11" fmla="*/ 82550 h 59"/>
              <a:gd name="T12" fmla="*/ 34925 w 45"/>
              <a:gd name="T13" fmla="*/ 93663 h 59"/>
              <a:gd name="T14" fmla="*/ 11113 w 45"/>
              <a:gd name="T15" fmla="*/ 93663 h 59"/>
              <a:gd name="T16" fmla="*/ 0 w 45"/>
              <a:gd name="T17" fmla="*/ 82550 h 59"/>
              <a:gd name="T18" fmla="*/ 0 w 45"/>
              <a:gd name="T19" fmla="*/ 58738 h 59"/>
              <a:gd name="T20" fmla="*/ 0 w 45"/>
              <a:gd name="T21" fmla="*/ 34925 h 59"/>
              <a:gd name="T22" fmla="*/ 11113 w 45"/>
              <a:gd name="T23" fmla="*/ 11113 h 59"/>
              <a:gd name="T24" fmla="*/ 34925 w 45"/>
              <a:gd name="T25" fmla="*/ 11113 h 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5"/>
              <a:gd name="T40" fmla="*/ 0 h 59"/>
              <a:gd name="T41" fmla="*/ 45 w 45"/>
              <a:gd name="T42" fmla="*/ 59 h 5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5" h="59">
                <a:moveTo>
                  <a:pt x="22" y="7"/>
                </a:moveTo>
                <a:lnTo>
                  <a:pt x="37" y="0"/>
                </a:lnTo>
                <a:lnTo>
                  <a:pt x="45" y="7"/>
                </a:lnTo>
                <a:lnTo>
                  <a:pt x="45" y="22"/>
                </a:lnTo>
                <a:lnTo>
                  <a:pt x="45" y="37"/>
                </a:lnTo>
                <a:lnTo>
                  <a:pt x="37" y="52"/>
                </a:lnTo>
                <a:lnTo>
                  <a:pt x="22" y="59"/>
                </a:lnTo>
                <a:lnTo>
                  <a:pt x="7" y="59"/>
                </a:lnTo>
                <a:lnTo>
                  <a:pt x="0" y="52"/>
                </a:lnTo>
                <a:lnTo>
                  <a:pt x="0" y="37"/>
                </a:lnTo>
                <a:lnTo>
                  <a:pt x="0" y="22"/>
                </a:lnTo>
                <a:lnTo>
                  <a:pt x="7" y="7"/>
                </a:lnTo>
                <a:lnTo>
                  <a:pt x="22" y="7"/>
                </a:lnTo>
                <a:close/>
              </a:path>
            </a:pathLst>
          </a:custGeom>
          <a:solidFill>
            <a:srgbClr val="000000"/>
          </a:solidFill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79" name="Freeform 10"/>
          <p:cNvSpPr>
            <a:spLocks/>
          </p:cNvSpPr>
          <p:nvPr/>
        </p:nvSpPr>
        <p:spPr bwMode="auto">
          <a:xfrm>
            <a:off x="5849939" y="1670049"/>
            <a:ext cx="71437" cy="93662"/>
          </a:xfrm>
          <a:custGeom>
            <a:avLst/>
            <a:gdLst>
              <a:gd name="T0" fmla="*/ 36512 w 45"/>
              <a:gd name="T1" fmla="*/ 11112 h 59"/>
              <a:gd name="T2" fmla="*/ 58737 w 45"/>
              <a:gd name="T3" fmla="*/ 0 h 59"/>
              <a:gd name="T4" fmla="*/ 71437 w 45"/>
              <a:gd name="T5" fmla="*/ 11112 h 59"/>
              <a:gd name="T6" fmla="*/ 71437 w 45"/>
              <a:gd name="T7" fmla="*/ 34925 h 59"/>
              <a:gd name="T8" fmla="*/ 71437 w 45"/>
              <a:gd name="T9" fmla="*/ 58737 h 59"/>
              <a:gd name="T10" fmla="*/ 58737 w 45"/>
              <a:gd name="T11" fmla="*/ 82550 h 59"/>
              <a:gd name="T12" fmla="*/ 36512 w 45"/>
              <a:gd name="T13" fmla="*/ 93662 h 59"/>
              <a:gd name="T14" fmla="*/ 12700 w 45"/>
              <a:gd name="T15" fmla="*/ 93662 h 59"/>
              <a:gd name="T16" fmla="*/ 0 w 45"/>
              <a:gd name="T17" fmla="*/ 82550 h 59"/>
              <a:gd name="T18" fmla="*/ 0 w 45"/>
              <a:gd name="T19" fmla="*/ 58737 h 59"/>
              <a:gd name="T20" fmla="*/ 0 w 45"/>
              <a:gd name="T21" fmla="*/ 34925 h 59"/>
              <a:gd name="T22" fmla="*/ 12700 w 45"/>
              <a:gd name="T23" fmla="*/ 11112 h 59"/>
              <a:gd name="T24" fmla="*/ 36512 w 45"/>
              <a:gd name="T25" fmla="*/ 11112 h 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5"/>
              <a:gd name="T40" fmla="*/ 0 h 59"/>
              <a:gd name="T41" fmla="*/ 45 w 45"/>
              <a:gd name="T42" fmla="*/ 59 h 5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5" h="59">
                <a:moveTo>
                  <a:pt x="23" y="7"/>
                </a:moveTo>
                <a:lnTo>
                  <a:pt x="37" y="0"/>
                </a:lnTo>
                <a:lnTo>
                  <a:pt x="45" y="7"/>
                </a:lnTo>
                <a:lnTo>
                  <a:pt x="45" y="22"/>
                </a:lnTo>
                <a:lnTo>
                  <a:pt x="45" y="37"/>
                </a:lnTo>
                <a:lnTo>
                  <a:pt x="37" y="52"/>
                </a:lnTo>
                <a:lnTo>
                  <a:pt x="23" y="59"/>
                </a:lnTo>
                <a:lnTo>
                  <a:pt x="8" y="59"/>
                </a:lnTo>
                <a:lnTo>
                  <a:pt x="0" y="52"/>
                </a:lnTo>
                <a:lnTo>
                  <a:pt x="0" y="37"/>
                </a:lnTo>
                <a:lnTo>
                  <a:pt x="0" y="22"/>
                </a:lnTo>
                <a:lnTo>
                  <a:pt x="8" y="7"/>
                </a:lnTo>
                <a:lnTo>
                  <a:pt x="23" y="7"/>
                </a:lnTo>
                <a:close/>
              </a:path>
            </a:pathLst>
          </a:custGeom>
          <a:solidFill>
            <a:srgbClr val="000000"/>
          </a:solidFill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0" name="Freeform 11"/>
          <p:cNvSpPr>
            <a:spLocks/>
          </p:cNvSpPr>
          <p:nvPr/>
        </p:nvSpPr>
        <p:spPr bwMode="auto">
          <a:xfrm>
            <a:off x="4860925" y="2859087"/>
            <a:ext cx="69850" cy="93663"/>
          </a:xfrm>
          <a:custGeom>
            <a:avLst/>
            <a:gdLst>
              <a:gd name="T0" fmla="*/ 34925 w 44"/>
              <a:gd name="T1" fmla="*/ 11113 h 59"/>
              <a:gd name="T2" fmla="*/ 58738 w 44"/>
              <a:gd name="T3" fmla="*/ 0 h 59"/>
              <a:gd name="T4" fmla="*/ 69850 w 44"/>
              <a:gd name="T5" fmla="*/ 11113 h 59"/>
              <a:gd name="T6" fmla="*/ 69850 w 44"/>
              <a:gd name="T7" fmla="*/ 34925 h 59"/>
              <a:gd name="T8" fmla="*/ 69850 w 44"/>
              <a:gd name="T9" fmla="*/ 58738 h 59"/>
              <a:gd name="T10" fmla="*/ 58738 w 44"/>
              <a:gd name="T11" fmla="*/ 82550 h 59"/>
              <a:gd name="T12" fmla="*/ 34925 w 44"/>
              <a:gd name="T13" fmla="*/ 93663 h 59"/>
              <a:gd name="T14" fmla="*/ 11112 w 44"/>
              <a:gd name="T15" fmla="*/ 93663 h 59"/>
              <a:gd name="T16" fmla="*/ 0 w 44"/>
              <a:gd name="T17" fmla="*/ 82550 h 59"/>
              <a:gd name="T18" fmla="*/ 0 w 44"/>
              <a:gd name="T19" fmla="*/ 58738 h 59"/>
              <a:gd name="T20" fmla="*/ 0 w 44"/>
              <a:gd name="T21" fmla="*/ 34925 h 59"/>
              <a:gd name="T22" fmla="*/ 11112 w 44"/>
              <a:gd name="T23" fmla="*/ 11113 h 59"/>
              <a:gd name="T24" fmla="*/ 34925 w 44"/>
              <a:gd name="T25" fmla="*/ 11113 h 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4"/>
              <a:gd name="T40" fmla="*/ 0 h 59"/>
              <a:gd name="T41" fmla="*/ 44 w 44"/>
              <a:gd name="T42" fmla="*/ 59 h 59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4" h="59">
                <a:moveTo>
                  <a:pt x="22" y="7"/>
                </a:moveTo>
                <a:lnTo>
                  <a:pt x="37" y="0"/>
                </a:lnTo>
                <a:lnTo>
                  <a:pt x="44" y="7"/>
                </a:lnTo>
                <a:lnTo>
                  <a:pt x="44" y="22"/>
                </a:lnTo>
                <a:lnTo>
                  <a:pt x="44" y="37"/>
                </a:lnTo>
                <a:lnTo>
                  <a:pt x="37" y="52"/>
                </a:lnTo>
                <a:lnTo>
                  <a:pt x="22" y="59"/>
                </a:lnTo>
                <a:lnTo>
                  <a:pt x="7" y="59"/>
                </a:lnTo>
                <a:lnTo>
                  <a:pt x="0" y="52"/>
                </a:lnTo>
                <a:lnTo>
                  <a:pt x="0" y="37"/>
                </a:lnTo>
                <a:lnTo>
                  <a:pt x="0" y="22"/>
                </a:lnTo>
                <a:lnTo>
                  <a:pt x="7" y="7"/>
                </a:lnTo>
                <a:lnTo>
                  <a:pt x="22" y="7"/>
                </a:lnTo>
                <a:close/>
              </a:path>
            </a:pathLst>
          </a:custGeom>
          <a:solidFill>
            <a:srgbClr val="000000"/>
          </a:solidFill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1" name="Freeform 12"/>
          <p:cNvSpPr>
            <a:spLocks/>
          </p:cNvSpPr>
          <p:nvPr/>
        </p:nvSpPr>
        <p:spPr bwMode="auto">
          <a:xfrm>
            <a:off x="3778250" y="990600"/>
            <a:ext cx="2662238" cy="2574925"/>
          </a:xfrm>
          <a:custGeom>
            <a:avLst/>
            <a:gdLst>
              <a:gd name="T0" fmla="*/ 0 w 1842"/>
              <a:gd name="T1" fmla="*/ 920114 h 1847"/>
              <a:gd name="T2" fmla="*/ 2662238 w 1842"/>
              <a:gd name="T3" fmla="*/ 0 h 1847"/>
              <a:gd name="T4" fmla="*/ 2662238 w 1842"/>
              <a:gd name="T5" fmla="*/ 1653417 h 1847"/>
              <a:gd name="T6" fmla="*/ 0 w 1842"/>
              <a:gd name="T7" fmla="*/ 2574925 h 1847"/>
              <a:gd name="T8" fmla="*/ 0 w 1842"/>
              <a:gd name="T9" fmla="*/ 920114 h 18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2"/>
              <a:gd name="T16" fmla="*/ 0 h 1847"/>
              <a:gd name="T17" fmla="*/ 1842 w 1842"/>
              <a:gd name="T18" fmla="*/ 1847 h 18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2" h="1847">
                <a:moveTo>
                  <a:pt x="0" y="660"/>
                </a:moveTo>
                <a:lnTo>
                  <a:pt x="1842" y="0"/>
                </a:lnTo>
                <a:lnTo>
                  <a:pt x="1842" y="1186"/>
                </a:lnTo>
                <a:lnTo>
                  <a:pt x="0" y="1847"/>
                </a:lnTo>
                <a:lnTo>
                  <a:pt x="0" y="660"/>
                </a:lnTo>
                <a:close/>
              </a:path>
            </a:pathLst>
          </a:custGeom>
          <a:noFill/>
          <a:ln w="1111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2" name="Rectangle 13"/>
          <p:cNvSpPr>
            <a:spLocks noChangeArrowheads="1"/>
          </p:cNvSpPr>
          <p:nvPr/>
        </p:nvSpPr>
        <p:spPr bwMode="auto">
          <a:xfrm>
            <a:off x="5732464" y="1308100"/>
            <a:ext cx="607539" cy="235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700">
                <a:solidFill>
                  <a:srgbClr val="000000"/>
                </a:solidFill>
                <a:latin typeface="Helvetica" pitchFamily="34" charset="0"/>
              </a:rPr>
              <a:t>Image</a:t>
            </a:r>
            <a:endParaRPr lang="en-US" sz="2000" b="1">
              <a:latin typeface="Times New Roman" pitchFamily="18" charset="0"/>
            </a:endParaRPr>
          </a:p>
        </p:txBody>
      </p:sp>
      <p:sp>
        <p:nvSpPr>
          <p:cNvPr id="28683" name="Rectangle 14"/>
          <p:cNvSpPr>
            <a:spLocks noChangeArrowheads="1"/>
          </p:cNvSpPr>
          <p:nvPr/>
        </p:nvSpPr>
        <p:spPr bwMode="auto">
          <a:xfrm>
            <a:off x="7948613" y="1327149"/>
            <a:ext cx="563562" cy="2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700">
                <a:solidFill>
                  <a:srgbClr val="000000"/>
                </a:solidFill>
                <a:latin typeface="Helvetica" pitchFamily="34" charset="0"/>
              </a:rPr>
              <a:t>World</a:t>
            </a:r>
            <a:endParaRPr lang="en-US" sz="2000" b="1">
              <a:latin typeface="Times New Roman" pitchFamily="18" charset="0"/>
            </a:endParaRPr>
          </a:p>
        </p:txBody>
      </p:sp>
      <p:grpSp>
        <p:nvGrpSpPr>
          <p:cNvPr id="28684" name="Group 15"/>
          <p:cNvGrpSpPr>
            <a:grpSpLocks/>
          </p:cNvGrpSpPr>
          <p:nvPr/>
        </p:nvGrpSpPr>
        <p:grpSpPr bwMode="auto">
          <a:xfrm>
            <a:off x="7086601" y="1649411"/>
            <a:ext cx="1685925" cy="1284288"/>
            <a:chOff x="3978" y="2483"/>
            <a:chExt cx="1062" cy="809"/>
          </a:xfrm>
        </p:grpSpPr>
        <p:sp>
          <p:nvSpPr>
            <p:cNvPr id="28689" name="Freeform 16"/>
            <p:cNvSpPr>
              <a:spLocks/>
            </p:cNvSpPr>
            <p:nvPr/>
          </p:nvSpPr>
          <p:spPr bwMode="auto">
            <a:xfrm>
              <a:off x="3978" y="2802"/>
              <a:ext cx="44" cy="59"/>
            </a:xfrm>
            <a:custGeom>
              <a:avLst/>
              <a:gdLst>
                <a:gd name="T0" fmla="*/ 22 w 44"/>
                <a:gd name="T1" fmla="*/ 7 h 59"/>
                <a:gd name="T2" fmla="*/ 37 w 44"/>
                <a:gd name="T3" fmla="*/ 0 h 59"/>
                <a:gd name="T4" fmla="*/ 44 w 44"/>
                <a:gd name="T5" fmla="*/ 7 h 59"/>
                <a:gd name="T6" fmla="*/ 44 w 44"/>
                <a:gd name="T7" fmla="*/ 22 h 59"/>
                <a:gd name="T8" fmla="*/ 44 w 44"/>
                <a:gd name="T9" fmla="*/ 37 h 59"/>
                <a:gd name="T10" fmla="*/ 37 w 44"/>
                <a:gd name="T11" fmla="*/ 52 h 59"/>
                <a:gd name="T12" fmla="*/ 22 w 44"/>
                <a:gd name="T13" fmla="*/ 59 h 59"/>
                <a:gd name="T14" fmla="*/ 7 w 44"/>
                <a:gd name="T15" fmla="*/ 59 h 59"/>
                <a:gd name="T16" fmla="*/ 0 w 44"/>
                <a:gd name="T17" fmla="*/ 52 h 59"/>
                <a:gd name="T18" fmla="*/ 0 w 44"/>
                <a:gd name="T19" fmla="*/ 37 h 59"/>
                <a:gd name="T20" fmla="*/ 0 w 44"/>
                <a:gd name="T21" fmla="*/ 22 h 59"/>
                <a:gd name="T22" fmla="*/ 7 w 44"/>
                <a:gd name="T23" fmla="*/ 7 h 59"/>
                <a:gd name="T24" fmla="*/ 22 w 44"/>
                <a:gd name="T25" fmla="*/ 7 h 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4"/>
                <a:gd name="T40" fmla="*/ 0 h 59"/>
                <a:gd name="T41" fmla="*/ 44 w 44"/>
                <a:gd name="T42" fmla="*/ 59 h 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4" h="59">
                  <a:moveTo>
                    <a:pt x="22" y="7"/>
                  </a:moveTo>
                  <a:lnTo>
                    <a:pt x="37" y="0"/>
                  </a:lnTo>
                  <a:lnTo>
                    <a:pt x="44" y="7"/>
                  </a:lnTo>
                  <a:lnTo>
                    <a:pt x="44" y="22"/>
                  </a:lnTo>
                  <a:lnTo>
                    <a:pt x="44" y="37"/>
                  </a:lnTo>
                  <a:lnTo>
                    <a:pt x="37" y="52"/>
                  </a:lnTo>
                  <a:lnTo>
                    <a:pt x="22" y="59"/>
                  </a:lnTo>
                  <a:lnTo>
                    <a:pt x="7" y="59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7" y="7"/>
                  </a:lnTo>
                  <a:lnTo>
                    <a:pt x="22" y="7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0" name="Freeform 17"/>
            <p:cNvSpPr>
              <a:spLocks/>
            </p:cNvSpPr>
            <p:nvPr/>
          </p:nvSpPr>
          <p:spPr bwMode="auto">
            <a:xfrm>
              <a:off x="4995" y="2483"/>
              <a:ext cx="45" cy="59"/>
            </a:xfrm>
            <a:custGeom>
              <a:avLst/>
              <a:gdLst>
                <a:gd name="T0" fmla="*/ 22 w 45"/>
                <a:gd name="T1" fmla="*/ 8 h 59"/>
                <a:gd name="T2" fmla="*/ 37 w 45"/>
                <a:gd name="T3" fmla="*/ 0 h 59"/>
                <a:gd name="T4" fmla="*/ 45 w 45"/>
                <a:gd name="T5" fmla="*/ 8 h 59"/>
                <a:gd name="T6" fmla="*/ 45 w 45"/>
                <a:gd name="T7" fmla="*/ 22 h 59"/>
                <a:gd name="T8" fmla="*/ 45 w 45"/>
                <a:gd name="T9" fmla="*/ 37 h 59"/>
                <a:gd name="T10" fmla="*/ 37 w 45"/>
                <a:gd name="T11" fmla="*/ 52 h 59"/>
                <a:gd name="T12" fmla="*/ 22 w 45"/>
                <a:gd name="T13" fmla="*/ 59 h 59"/>
                <a:gd name="T14" fmla="*/ 7 w 45"/>
                <a:gd name="T15" fmla="*/ 59 h 59"/>
                <a:gd name="T16" fmla="*/ 0 w 45"/>
                <a:gd name="T17" fmla="*/ 52 h 59"/>
                <a:gd name="T18" fmla="*/ 0 w 45"/>
                <a:gd name="T19" fmla="*/ 37 h 59"/>
                <a:gd name="T20" fmla="*/ 0 w 45"/>
                <a:gd name="T21" fmla="*/ 22 h 59"/>
                <a:gd name="T22" fmla="*/ 7 w 45"/>
                <a:gd name="T23" fmla="*/ 8 h 59"/>
                <a:gd name="T24" fmla="*/ 22 w 45"/>
                <a:gd name="T25" fmla="*/ 8 h 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5"/>
                <a:gd name="T40" fmla="*/ 0 h 59"/>
                <a:gd name="T41" fmla="*/ 45 w 45"/>
                <a:gd name="T42" fmla="*/ 59 h 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5" h="59">
                  <a:moveTo>
                    <a:pt x="22" y="8"/>
                  </a:moveTo>
                  <a:lnTo>
                    <a:pt x="37" y="0"/>
                  </a:lnTo>
                  <a:lnTo>
                    <a:pt x="45" y="8"/>
                  </a:lnTo>
                  <a:lnTo>
                    <a:pt x="45" y="22"/>
                  </a:lnTo>
                  <a:lnTo>
                    <a:pt x="45" y="37"/>
                  </a:lnTo>
                  <a:lnTo>
                    <a:pt x="37" y="52"/>
                  </a:lnTo>
                  <a:lnTo>
                    <a:pt x="22" y="59"/>
                  </a:lnTo>
                  <a:lnTo>
                    <a:pt x="7" y="59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7" y="8"/>
                  </a:lnTo>
                  <a:lnTo>
                    <a:pt x="22" y="8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1" name="Freeform 18"/>
            <p:cNvSpPr>
              <a:spLocks/>
            </p:cNvSpPr>
            <p:nvPr/>
          </p:nvSpPr>
          <p:spPr bwMode="auto">
            <a:xfrm>
              <a:off x="4371" y="3232"/>
              <a:ext cx="45" cy="60"/>
            </a:xfrm>
            <a:custGeom>
              <a:avLst/>
              <a:gdLst>
                <a:gd name="T0" fmla="*/ 23 w 45"/>
                <a:gd name="T1" fmla="*/ 8 h 60"/>
                <a:gd name="T2" fmla="*/ 37 w 45"/>
                <a:gd name="T3" fmla="*/ 0 h 60"/>
                <a:gd name="T4" fmla="*/ 45 w 45"/>
                <a:gd name="T5" fmla="*/ 8 h 60"/>
                <a:gd name="T6" fmla="*/ 45 w 45"/>
                <a:gd name="T7" fmla="*/ 22 h 60"/>
                <a:gd name="T8" fmla="*/ 45 w 45"/>
                <a:gd name="T9" fmla="*/ 37 h 60"/>
                <a:gd name="T10" fmla="*/ 37 w 45"/>
                <a:gd name="T11" fmla="*/ 52 h 60"/>
                <a:gd name="T12" fmla="*/ 23 w 45"/>
                <a:gd name="T13" fmla="*/ 60 h 60"/>
                <a:gd name="T14" fmla="*/ 8 w 45"/>
                <a:gd name="T15" fmla="*/ 60 h 60"/>
                <a:gd name="T16" fmla="*/ 0 w 45"/>
                <a:gd name="T17" fmla="*/ 52 h 60"/>
                <a:gd name="T18" fmla="*/ 0 w 45"/>
                <a:gd name="T19" fmla="*/ 37 h 60"/>
                <a:gd name="T20" fmla="*/ 0 w 45"/>
                <a:gd name="T21" fmla="*/ 22 h 60"/>
                <a:gd name="T22" fmla="*/ 8 w 45"/>
                <a:gd name="T23" fmla="*/ 8 h 60"/>
                <a:gd name="T24" fmla="*/ 23 w 45"/>
                <a:gd name="T25" fmla="*/ 8 h 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5"/>
                <a:gd name="T40" fmla="*/ 0 h 60"/>
                <a:gd name="T41" fmla="*/ 45 w 45"/>
                <a:gd name="T42" fmla="*/ 60 h 6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5" h="60">
                  <a:moveTo>
                    <a:pt x="23" y="8"/>
                  </a:moveTo>
                  <a:lnTo>
                    <a:pt x="37" y="0"/>
                  </a:lnTo>
                  <a:lnTo>
                    <a:pt x="45" y="8"/>
                  </a:lnTo>
                  <a:lnTo>
                    <a:pt x="45" y="22"/>
                  </a:lnTo>
                  <a:lnTo>
                    <a:pt x="45" y="37"/>
                  </a:lnTo>
                  <a:lnTo>
                    <a:pt x="37" y="52"/>
                  </a:lnTo>
                  <a:lnTo>
                    <a:pt x="23" y="60"/>
                  </a:lnTo>
                  <a:lnTo>
                    <a:pt x="8" y="60"/>
                  </a:lnTo>
                  <a:lnTo>
                    <a:pt x="0" y="52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8" y="8"/>
                  </a:lnTo>
                  <a:lnTo>
                    <a:pt x="23" y="8"/>
                  </a:lnTo>
                  <a:close/>
                </a:path>
              </a:pathLst>
            </a:custGeom>
            <a:solidFill>
              <a:srgbClr val="000000"/>
            </a:solidFill>
            <a:ln w="1111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2" name="Freeform 19"/>
            <p:cNvSpPr>
              <a:spLocks/>
            </p:cNvSpPr>
            <p:nvPr/>
          </p:nvSpPr>
          <p:spPr bwMode="auto">
            <a:xfrm>
              <a:off x="4008" y="2520"/>
              <a:ext cx="1032" cy="742"/>
            </a:xfrm>
            <a:custGeom>
              <a:avLst/>
              <a:gdLst>
                <a:gd name="T0" fmla="*/ 0 w 1032"/>
                <a:gd name="T1" fmla="*/ 319 h 742"/>
                <a:gd name="T2" fmla="*/ 1032 w 1032"/>
                <a:gd name="T3" fmla="*/ 0 h 742"/>
                <a:gd name="T4" fmla="*/ 401 w 1032"/>
                <a:gd name="T5" fmla="*/ 742 h 742"/>
                <a:gd name="T6" fmla="*/ 0 w 1032"/>
                <a:gd name="T7" fmla="*/ 319 h 7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2"/>
                <a:gd name="T13" fmla="*/ 0 h 742"/>
                <a:gd name="T14" fmla="*/ 1032 w 1032"/>
                <a:gd name="T15" fmla="*/ 742 h 7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2" h="742">
                  <a:moveTo>
                    <a:pt x="0" y="319"/>
                  </a:moveTo>
                  <a:lnTo>
                    <a:pt x="1032" y="0"/>
                  </a:lnTo>
                  <a:lnTo>
                    <a:pt x="401" y="742"/>
                  </a:lnTo>
                  <a:lnTo>
                    <a:pt x="0" y="319"/>
                  </a:lnTo>
                  <a:close/>
                </a:path>
              </a:pathLst>
            </a:custGeom>
            <a:noFill/>
            <a:ln w="349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85" name="Line 20"/>
          <p:cNvSpPr>
            <a:spLocks noChangeShapeType="1"/>
          </p:cNvSpPr>
          <p:nvPr/>
        </p:nvSpPr>
        <p:spPr bwMode="auto">
          <a:xfrm flipV="1">
            <a:off x="4876800" y="2897187"/>
            <a:ext cx="2871788" cy="34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6" name="Line 21"/>
          <p:cNvSpPr>
            <a:spLocks noChangeShapeType="1"/>
          </p:cNvSpPr>
          <p:nvPr/>
        </p:nvSpPr>
        <p:spPr bwMode="auto">
          <a:xfrm flipV="1">
            <a:off x="4251325" y="2193925"/>
            <a:ext cx="2871788" cy="34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7" name="Line 22"/>
          <p:cNvSpPr>
            <a:spLocks noChangeShapeType="1"/>
          </p:cNvSpPr>
          <p:nvPr/>
        </p:nvSpPr>
        <p:spPr bwMode="auto">
          <a:xfrm flipV="1">
            <a:off x="5881689" y="1701800"/>
            <a:ext cx="2871787" cy="34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8" name="Text Box 23"/>
          <p:cNvSpPr txBox="1">
            <a:spLocks noChangeArrowheads="1"/>
          </p:cNvSpPr>
          <p:nvPr/>
        </p:nvSpPr>
        <p:spPr bwMode="auto">
          <a:xfrm>
            <a:off x="10470798" y="6583364"/>
            <a:ext cx="164500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Figure by Steve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A6A4F21-EE9E-7E45-9B0B-6FEC0AABE6DA}"/>
                  </a:ext>
                </a:extLst>
              </p:cNvPr>
              <p:cNvSpPr txBox="1"/>
              <p:nvPr/>
            </p:nvSpPr>
            <p:spPr>
              <a:xfrm>
                <a:off x="3478668" y="4492445"/>
                <a:ext cx="5284332" cy="21333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36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6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0    0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0    0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0    1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36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eqArr>
                            <m:eqArrPr>
                              <m:ctrlP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e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e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e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  <m:r>
                            <a:rPr lang="en-US" sz="3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3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3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3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A6A4F21-EE9E-7E45-9B0B-6FEC0AABE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8668" y="4492445"/>
                <a:ext cx="5284332" cy="2133341"/>
              </a:xfrm>
              <a:prstGeom prst="rect">
                <a:avLst/>
              </a:prstGeom>
              <a:blipFill>
                <a:blip r:embed="rId4"/>
                <a:stretch>
                  <a:fillRect b="-3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65C663CF-084D-DC32-5DBF-0DC26F47D177}"/>
              </a:ext>
            </a:extLst>
          </p:cNvPr>
          <p:cNvSpPr/>
          <p:nvPr/>
        </p:nvSpPr>
        <p:spPr bwMode="auto">
          <a:xfrm>
            <a:off x="3805959" y="4723678"/>
            <a:ext cx="2362200" cy="1905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7030A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0DF8DC-0175-EA75-F705-F0FA9133A705}"/>
              </a:ext>
            </a:extLst>
          </p:cNvPr>
          <p:cNvSpPr/>
          <p:nvPr/>
        </p:nvSpPr>
        <p:spPr bwMode="auto">
          <a:xfrm>
            <a:off x="8077200" y="4819911"/>
            <a:ext cx="341315" cy="190195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17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CD22A-B9DC-5DA4-8584-4AE4B4F57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4F601D7C-0657-12B8-1B47-1C95B56C37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27011" name="Rectangle 3">
            <a:extLst>
              <a:ext uri="{FF2B5EF4-FFF2-40B4-BE49-F238E27FC236}">
                <a16:creationId xmlns:a16="http://schemas.microsoft.com/office/drawing/2014/main" id="{0E9344AC-A8EC-9BF6-3975-67786669A5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Perspective and orthographic projection matrices</a:t>
            </a:r>
          </a:p>
          <a:p>
            <a:pPr>
              <a:buFontTx/>
              <a:buChar char="•"/>
            </a:pPr>
            <a:r>
              <a:rPr lang="en-US" dirty="0"/>
              <a:t>Camera parameters</a:t>
            </a:r>
          </a:p>
          <a:p>
            <a:pPr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304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25A68-7833-05BC-D70E-FF681271D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2" descr="fig5">
            <a:extLst>
              <a:ext uri="{FF2B5EF4-FFF2-40B4-BE49-F238E27FC236}">
                <a16:creationId xmlns:a16="http://schemas.microsoft.com/office/drawing/2014/main" id="{A42054E0-89C6-CEB9-A9EE-43CC9E0E4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1726" y="1182688"/>
            <a:ext cx="7458075" cy="211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6">
            <a:extLst>
              <a:ext uri="{FF2B5EF4-FFF2-40B4-BE49-F238E27FC236}">
                <a16:creationId xmlns:a16="http://schemas.microsoft.com/office/drawing/2014/main" id="{63879166-13A5-7C1C-9E74-5BFB1ACBA9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Perspective projection in normalized coordinates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C3C0D9-6727-F9D6-0442-7074303F90F3}"/>
              </a:ext>
            </a:extLst>
          </p:cNvPr>
          <p:cNvSpPr/>
          <p:nvPr/>
        </p:nvSpPr>
        <p:spPr bwMode="auto">
          <a:xfrm>
            <a:off x="2913888" y="2313432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B2D213-A547-81A3-38A5-21FA3FF3D91E}"/>
              </a:ext>
            </a:extLst>
          </p:cNvPr>
          <p:cNvSpPr/>
          <p:nvPr/>
        </p:nvSpPr>
        <p:spPr bwMode="auto">
          <a:xfrm>
            <a:off x="6934200" y="2380488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6DB122B-08D3-8DAD-0F67-459C41B5B990}"/>
              </a:ext>
            </a:extLst>
          </p:cNvPr>
          <p:cNvSpPr/>
          <p:nvPr/>
        </p:nvSpPr>
        <p:spPr bwMode="auto">
          <a:xfrm>
            <a:off x="4175760" y="2487168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7C8327-7EC9-9FAF-BF4D-8A1EAA217AE6}"/>
              </a:ext>
            </a:extLst>
          </p:cNvPr>
          <p:cNvSpPr/>
          <p:nvPr/>
        </p:nvSpPr>
        <p:spPr bwMode="auto">
          <a:xfrm>
            <a:off x="8319409" y="2487168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5B18BE8-B96B-ED97-77D5-87C9D43DD505}"/>
                  </a:ext>
                </a:extLst>
              </p:cNvPr>
              <p:cNvSpPr txBox="1"/>
              <p:nvPr/>
            </p:nvSpPr>
            <p:spPr>
              <a:xfrm>
                <a:off x="4442074" y="4297097"/>
                <a:ext cx="4099904" cy="1471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𝑓𝑋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𝑓𝑌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</m:t>
                              </m:r>
                            </m:e>
                          </m:eqAr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5B18BE8-B96B-ED97-77D5-87C9D43DD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074" y="4297097"/>
                <a:ext cx="4099904" cy="1471941"/>
              </a:xfrm>
              <a:prstGeom prst="rect">
                <a:avLst/>
              </a:prstGeom>
              <a:blipFill>
                <a:blip r:embed="rId4"/>
                <a:stretch>
                  <a:fillRect b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2E1F40D-9C32-ADA8-DFB9-DF2EFB9DC7F5}"/>
                  </a:ext>
                </a:extLst>
              </p:cNvPr>
              <p:cNvSpPr/>
              <p:nvPr/>
            </p:nvSpPr>
            <p:spPr>
              <a:xfrm>
                <a:off x="3505200" y="4525267"/>
                <a:ext cx="1114279" cy="10155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2E1F40D-9C32-ADA8-DFB9-DF2EFB9DC7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4525267"/>
                <a:ext cx="1114279" cy="1015599"/>
              </a:xfrm>
              <a:prstGeom prst="rect">
                <a:avLst/>
              </a:prstGeom>
              <a:blipFill>
                <a:blip r:embed="rId5"/>
                <a:stretch>
                  <a:fillRect b="-6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6F4FB78-BB06-B020-C527-4C5FBF9B2AC7}"/>
                  </a:ext>
                </a:extLst>
              </p:cNvPr>
              <p:cNvSpPr/>
              <p:nvPr/>
            </p:nvSpPr>
            <p:spPr>
              <a:xfrm>
                <a:off x="7773196" y="5715000"/>
                <a:ext cx="4828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6F4FB78-BB06-B020-C527-4C5FBF9B2A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3196" y="5715000"/>
                <a:ext cx="482824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A423B858-CB4B-2C0E-A343-A4AACDDB5E75}"/>
              </a:ext>
            </a:extLst>
          </p:cNvPr>
          <p:cNvSpPr txBox="1"/>
          <p:nvPr/>
        </p:nvSpPr>
        <p:spPr>
          <a:xfrm>
            <a:off x="7162800" y="6096000"/>
            <a:ext cx="1752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Homogeneous </a:t>
            </a:r>
            <a:r>
              <a:rPr lang="en-US" sz="1400" dirty="0" err="1"/>
              <a:t>coord</a:t>
            </a:r>
            <a:r>
              <a:rPr lang="en-US" sz="1400" dirty="0"/>
              <a:t>. </a:t>
            </a:r>
            <a:r>
              <a:rPr lang="en-US" sz="1400" dirty="0" err="1"/>
              <a:t>vec</a:t>
            </a:r>
            <a:r>
              <a:rPr lang="en-US" sz="1400" dirty="0"/>
              <a:t>. of 3D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78E509C-62BD-C989-FBA1-86CB19F4E078}"/>
                  </a:ext>
                </a:extLst>
              </p:cNvPr>
              <p:cNvSpPr/>
              <p:nvPr/>
            </p:nvSpPr>
            <p:spPr>
              <a:xfrm>
                <a:off x="6444496" y="5715000"/>
                <a:ext cx="4828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78E509C-62BD-C989-FBA1-86CB19F4E0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496" y="5715000"/>
                <a:ext cx="48282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77816344-49DA-9828-1B39-2C3A7823C23B}"/>
              </a:ext>
            </a:extLst>
          </p:cNvPr>
          <p:cNvSpPr txBox="1"/>
          <p:nvPr/>
        </p:nvSpPr>
        <p:spPr>
          <a:xfrm>
            <a:off x="5910974" y="6096000"/>
            <a:ext cx="14804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Camera projection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F1210E1-BB26-6B9E-0930-7DF5DB5ED4F6}"/>
                  </a:ext>
                </a:extLst>
              </p:cNvPr>
              <p:cNvSpPr/>
              <p:nvPr/>
            </p:nvSpPr>
            <p:spPr>
              <a:xfrm>
                <a:off x="3618493" y="5714990"/>
                <a:ext cx="4475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F1210E1-BB26-6B9E-0930-7DF5DB5ED4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8493" y="5714990"/>
                <a:ext cx="44755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AD264112-0203-4711-4D39-264F3576B49F}"/>
              </a:ext>
            </a:extLst>
          </p:cNvPr>
          <p:cNvSpPr txBox="1"/>
          <p:nvPr/>
        </p:nvSpPr>
        <p:spPr>
          <a:xfrm>
            <a:off x="2971800" y="6096000"/>
            <a:ext cx="1752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Homogeneous </a:t>
            </a:r>
            <a:r>
              <a:rPr lang="en-US" sz="1400" dirty="0" err="1"/>
              <a:t>coord</a:t>
            </a:r>
            <a:r>
              <a:rPr lang="en-US" sz="1400" dirty="0"/>
              <a:t>. </a:t>
            </a:r>
            <a:r>
              <a:rPr lang="en-US" sz="1400" dirty="0" err="1"/>
              <a:t>vec</a:t>
            </a:r>
            <a:r>
              <a:rPr lang="en-US" sz="1400" dirty="0"/>
              <a:t>. of image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F040F6-367F-5FED-7987-D327B2E47FAD}"/>
                  </a:ext>
                </a:extLst>
              </p:cNvPr>
              <p:cNvSpPr txBox="1"/>
              <p:nvPr/>
            </p:nvSpPr>
            <p:spPr>
              <a:xfrm>
                <a:off x="4724399" y="3352248"/>
                <a:ext cx="2444900" cy="7813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EF040F6-367F-5FED-7987-D327B2E47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399" y="3352248"/>
                <a:ext cx="2444900" cy="781368"/>
              </a:xfrm>
              <a:prstGeom prst="rect">
                <a:avLst/>
              </a:prstGeom>
              <a:blipFill>
                <a:blip r:embed="rId9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2D09C7D-8283-6D22-7CA7-1FDE0A08AD74}"/>
                  </a:ext>
                </a:extLst>
              </p:cNvPr>
              <p:cNvSpPr/>
              <p:nvPr/>
            </p:nvSpPr>
            <p:spPr>
              <a:xfrm>
                <a:off x="9598263" y="1298376"/>
                <a:ext cx="13437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𝑍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B2D09C7D-8283-6D22-7CA7-1FDE0A08AD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8263" y="1298376"/>
                <a:ext cx="1343701" cy="461665"/>
              </a:xfrm>
              <a:prstGeom prst="rect">
                <a:avLst/>
              </a:prstGeom>
              <a:blipFill>
                <a:blip r:embed="rId10"/>
                <a:stretch>
                  <a:fillRect l="-943"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C55CD11-C471-F85B-AC2C-D5D8911B96EE}"/>
                  </a:ext>
                </a:extLst>
              </p:cNvPr>
              <p:cNvSpPr/>
              <p:nvPr/>
            </p:nvSpPr>
            <p:spPr>
              <a:xfrm>
                <a:off x="7392498" y="1671935"/>
                <a:ext cx="9895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C55CD11-C471-F85B-AC2C-D5D8911B96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498" y="1671935"/>
                <a:ext cx="989502" cy="461665"/>
              </a:xfrm>
              <a:prstGeom prst="rect">
                <a:avLst/>
              </a:prstGeom>
              <a:blipFill>
                <a:blip r:embed="rId11"/>
                <a:stretch>
                  <a:fillRect l="-1282" r="-1282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3BF555E-E935-140E-638C-AF010A613667}"/>
                  </a:ext>
                </a:extLst>
              </p:cNvPr>
              <p:cNvSpPr txBox="1"/>
              <p:nvPr/>
            </p:nvSpPr>
            <p:spPr>
              <a:xfrm>
                <a:off x="9591642" y="4746167"/>
                <a:ext cx="14534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28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𝑷𝑿</m:t>
                      </m:r>
                    </m:oMath>
                  </m:oMathPara>
                </a14:m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3BF555E-E935-140E-638C-AF010A613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1642" y="4746167"/>
                <a:ext cx="1453411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48F6C06A-81F3-5210-64DC-1AAD5469E021}"/>
              </a:ext>
            </a:extLst>
          </p:cNvPr>
          <p:cNvSpPr txBox="1"/>
          <p:nvPr/>
        </p:nvSpPr>
        <p:spPr>
          <a:xfrm>
            <a:off x="9042549" y="5757331"/>
            <a:ext cx="2263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Equality up to scale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1E315C-BE95-5DA0-E8FA-56820FFACAD8}"/>
              </a:ext>
            </a:extLst>
          </p:cNvPr>
          <p:cNvCxnSpPr>
            <a:cxnSpLocks/>
          </p:cNvCxnSpPr>
          <p:nvPr/>
        </p:nvCxnSpPr>
        <p:spPr bwMode="auto">
          <a:xfrm flipV="1">
            <a:off x="10163310" y="5269387"/>
            <a:ext cx="0" cy="4879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2409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  <p:bldP spid="14" grpId="0"/>
      <p:bldP spid="15" grpId="0"/>
      <p:bldP spid="12" grpId="0"/>
      <p:bldP spid="17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parameters and calibration</a:t>
            </a:r>
          </a:p>
        </p:txBody>
      </p:sp>
      <p:sp>
        <p:nvSpPr>
          <p:cNvPr id="21507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914400" y="3657600"/>
            <a:ext cx="10363200" cy="2971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b="1" dirty="0"/>
              <a:t>Camera calibration: </a:t>
            </a:r>
            <a:r>
              <a:rPr lang="en-US" sz="2400" dirty="0"/>
              <a:t>figuring out transformation from </a:t>
            </a:r>
            <a:r>
              <a:rPr lang="en-US" sz="2400" i="1" dirty="0"/>
              <a:t>world</a:t>
            </a:r>
            <a:r>
              <a:rPr lang="en-US" sz="2400" dirty="0"/>
              <a:t> coordinate system to </a:t>
            </a:r>
            <a:r>
              <a:rPr lang="en-US" sz="2400" i="1" dirty="0"/>
              <a:t>image</a:t>
            </a:r>
            <a:r>
              <a:rPr lang="en-US" sz="2400" dirty="0"/>
              <a:t> coordinate system</a:t>
            </a:r>
          </a:p>
        </p:txBody>
      </p:sp>
      <p:pic>
        <p:nvPicPr>
          <p:cNvPr id="21508" name="Picture 20" descr="fig5"/>
          <p:cNvPicPr>
            <a:picLocks noChangeAspect="1" noChangeArrowheads="1"/>
          </p:cNvPicPr>
          <p:nvPr/>
        </p:nvPicPr>
        <p:blipFill>
          <a:blip r:embed="rId3" cstate="print"/>
          <a:srcRect r="44240"/>
          <a:stretch>
            <a:fillRect/>
          </a:stretch>
        </p:blipFill>
        <p:spPr bwMode="auto">
          <a:xfrm>
            <a:off x="2371725" y="1182688"/>
            <a:ext cx="4159250" cy="211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 rot="20129443">
            <a:off x="6934200" y="1463040"/>
            <a:ext cx="2895600" cy="2011680"/>
            <a:chOff x="5410200" y="1463040"/>
            <a:chExt cx="2895600" cy="2011680"/>
          </a:xfrm>
        </p:grpSpPr>
        <p:pic>
          <p:nvPicPr>
            <p:cNvPr id="5" name="Picture 3" descr="fig5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41890" t="19840" r="-713" b="-4322"/>
            <a:stretch/>
          </p:blipFill>
          <p:spPr bwMode="auto">
            <a:xfrm>
              <a:off x="5562600" y="1463040"/>
              <a:ext cx="2743200" cy="2011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Rectangle 1"/>
            <p:cNvSpPr/>
            <p:nvPr/>
          </p:nvSpPr>
          <p:spPr bwMode="auto">
            <a:xfrm>
              <a:off x="5410200" y="1600200"/>
              <a:ext cx="304800" cy="381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391401" y="1066801"/>
            <a:ext cx="2114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world coordinate system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C38B2B-4874-0A47-B98F-B44B37AD0A9A}"/>
              </a:ext>
            </a:extLst>
          </p:cNvPr>
          <p:cNvSpPr/>
          <p:nvPr/>
        </p:nvSpPr>
        <p:spPr bwMode="auto">
          <a:xfrm>
            <a:off x="2913888" y="2313432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F45A63-6BD5-EF48-80B5-A1FC1A30E3DF}"/>
              </a:ext>
            </a:extLst>
          </p:cNvPr>
          <p:cNvSpPr/>
          <p:nvPr/>
        </p:nvSpPr>
        <p:spPr bwMode="auto">
          <a:xfrm>
            <a:off x="4175760" y="2487168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AB85050-2155-2A46-A854-FC46C3E228D2}"/>
              </a:ext>
            </a:extLst>
          </p:cNvPr>
          <p:cNvGrpSpPr/>
          <p:nvPr/>
        </p:nvGrpSpPr>
        <p:grpSpPr>
          <a:xfrm>
            <a:off x="2571750" y="4419600"/>
            <a:ext cx="6648450" cy="1524000"/>
            <a:chOff x="1047750" y="4876800"/>
            <a:chExt cx="6648450" cy="152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8">
                  <a:extLst>
                    <a:ext uri="{FF2B5EF4-FFF2-40B4-BE49-F238E27FC236}">
                      <a16:creationId xmlns:a16="http://schemas.microsoft.com/office/drawing/2014/main" id="{EEC11F7B-3B1C-4741-ADB5-187EBC5A3A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10200" y="4953000"/>
                  <a:ext cx="1524000" cy="14478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400" dirty="0"/>
                    <a:t>World to </a:t>
                  </a:r>
                  <a:br>
                    <a:rPr lang="en-US" sz="1400" dirty="0"/>
                  </a:br>
                  <a:r>
                    <a:rPr lang="en-US" sz="1400" dirty="0"/>
                    <a:t>camera </a:t>
                  </a:r>
                  <a:r>
                    <a:rPr lang="en-US" sz="1400" dirty="0" err="1"/>
                    <a:t>coord</a:t>
                  </a:r>
                  <a:r>
                    <a:rPr lang="en-US" sz="1400" dirty="0"/>
                    <a:t>. </a:t>
                  </a:r>
                  <a:br>
                    <a:rPr lang="en-US" sz="1400" dirty="0"/>
                  </a:br>
                  <a:r>
                    <a:rPr lang="en-US" sz="1400" dirty="0"/>
                    <a:t>trans. matrix</a:t>
                  </a:r>
                  <a:br>
                    <a:rPr lang="en-US" sz="1400" dirty="0"/>
                  </a:b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𝑹</m:t>
                                </m:r>
                              </m:e>
                              <m:e>
                                <m: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1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1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sz="1400" dirty="0"/>
                    <a:t> (4x4)</a:t>
                  </a:r>
                </a:p>
              </p:txBody>
            </p:sp>
          </mc:Choice>
          <mc:Fallback xmlns="">
            <p:sp>
              <p:nvSpPr>
                <p:cNvPr id="12" name="Rectangle 8">
                  <a:extLst>
                    <a:ext uri="{FF2B5EF4-FFF2-40B4-BE49-F238E27FC236}">
                      <a16:creationId xmlns:a16="http://schemas.microsoft.com/office/drawing/2014/main" id="{EEC11F7B-3B1C-4741-ADB5-187EBC5A3A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10200" y="4953000"/>
                  <a:ext cx="1524000" cy="144780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9">
                  <a:extLst>
                    <a:ext uri="{FF2B5EF4-FFF2-40B4-BE49-F238E27FC236}">
                      <a16:creationId xmlns:a16="http://schemas.microsoft.com/office/drawing/2014/main" id="{27C2DBF6-8818-C947-AEEA-C0338C8017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4750" y="5029200"/>
                  <a:ext cx="1371600" cy="12192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400" i="1" dirty="0"/>
                    <a:t>Canonical</a:t>
                  </a:r>
                  <a:br>
                    <a:rPr lang="en-US" sz="1400" dirty="0"/>
                  </a:br>
                  <a:r>
                    <a:rPr lang="en-US" sz="1400" dirty="0"/>
                    <a:t>projection matrix</a:t>
                  </a:r>
                  <a:br>
                    <a:rPr lang="en-US" sz="1400" dirty="0"/>
                  </a:br>
                  <a14:m>
                    <m:oMath xmlns:m="http://schemas.openxmlformats.org/officeDocument/2006/math"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a14:m>
                  <a:r>
                    <a:rPr lang="en-US" sz="1400" dirty="0"/>
                    <a:t> (3x4)</a:t>
                  </a:r>
                </a:p>
              </p:txBody>
            </p:sp>
          </mc:Choice>
          <mc:Fallback xmlns="">
            <p:sp>
              <p:nvSpPr>
                <p:cNvPr id="13" name="Rectangle 9">
                  <a:extLst>
                    <a:ext uri="{FF2B5EF4-FFF2-40B4-BE49-F238E27FC236}">
                      <a16:creationId xmlns:a16="http://schemas.microsoft.com/office/drawing/2014/main" id="{27C2DBF6-8818-C947-AEEA-C0338C8017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14750" y="5029200"/>
                  <a:ext cx="1371600" cy="1219200"/>
                </a:xfrm>
                <a:prstGeom prst="rect">
                  <a:avLst/>
                </a:prstGeom>
                <a:blipFill>
                  <a:blip r:embed="rId6"/>
                  <a:stretch>
                    <a:fillRect l="-5505" r="-4587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0">
                  <a:extLst>
                    <a:ext uri="{FF2B5EF4-FFF2-40B4-BE49-F238E27FC236}">
                      <a16:creationId xmlns:a16="http://schemas.microsoft.com/office/drawing/2014/main" id="{8E7DD91D-B2B0-9747-9226-B384CED70F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14550" y="5029200"/>
                  <a:ext cx="1295400" cy="12192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400" dirty="0"/>
                    <a:t>Camera to </a:t>
                  </a:r>
                  <a:br>
                    <a:rPr lang="en-US" sz="1400" dirty="0"/>
                  </a:br>
                  <a:r>
                    <a:rPr lang="en-US" sz="1400" dirty="0"/>
                    <a:t>pixel </a:t>
                  </a:r>
                  <a:r>
                    <a:rPr lang="en-US" sz="1400" dirty="0" err="1"/>
                    <a:t>coord</a:t>
                  </a:r>
                  <a:r>
                    <a:rPr lang="en-US" sz="1400" dirty="0"/>
                    <a:t>. </a:t>
                  </a:r>
                  <a:br>
                    <a:rPr lang="en-US" sz="1400" dirty="0"/>
                  </a:br>
                  <a:r>
                    <a:rPr lang="en-US" sz="1400" dirty="0"/>
                    <a:t>trans. matrix </a:t>
                  </a:r>
                  <a:br>
                    <a:rPr lang="en-US" sz="1400" dirty="0"/>
                  </a:br>
                  <a14:m>
                    <m:oMath xmlns:m="http://schemas.openxmlformats.org/officeDocument/2006/math"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</m:oMath>
                  </a14:m>
                  <a:r>
                    <a:rPr lang="en-US" sz="1400" dirty="0"/>
                    <a:t> (3x3)</a:t>
                  </a:r>
                </a:p>
              </p:txBody>
            </p:sp>
          </mc:Choice>
          <mc:Fallback xmlns="">
            <p:sp>
              <p:nvSpPr>
                <p:cNvPr id="14" name="Rectangle 10">
                  <a:extLst>
                    <a:ext uri="{FF2B5EF4-FFF2-40B4-BE49-F238E27FC236}">
                      <a16:creationId xmlns:a16="http://schemas.microsoft.com/office/drawing/2014/main" id="{8E7DD91D-B2B0-9747-9226-B384CED70F5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14550" y="5029200"/>
                  <a:ext cx="1295400" cy="121920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Box 11">
                  <a:extLst>
                    <a:ext uri="{FF2B5EF4-FFF2-40B4-BE49-F238E27FC236}">
                      <a16:creationId xmlns:a16="http://schemas.microsoft.com/office/drawing/2014/main" id="{02D26F5F-C87B-7B46-8EED-F44EBD0BA7E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00200" y="5373688"/>
                  <a:ext cx="498855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 Box 11">
                  <a:extLst>
                    <a:ext uri="{FF2B5EF4-FFF2-40B4-BE49-F238E27FC236}">
                      <a16:creationId xmlns:a16="http://schemas.microsoft.com/office/drawing/2014/main" id="{02D26F5F-C87B-7B46-8EED-F44EBD0BA7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00200" y="5373688"/>
                  <a:ext cx="498855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6589D652-9E23-D74B-8FA0-0CC2D1C47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7750" y="5029200"/>
              <a:ext cx="533400" cy="12192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 dirty="0"/>
                <a:t>2D</a:t>
              </a:r>
            </a:p>
            <a:p>
              <a:pPr algn="ctr"/>
              <a:r>
                <a:rPr lang="en-US" sz="1400" dirty="0"/>
                <a:t>point</a:t>
              </a:r>
              <a:br>
                <a:rPr lang="en-US" sz="1400" dirty="0"/>
              </a:br>
              <a:r>
                <a:rPr lang="en-US" sz="1400" dirty="0"/>
                <a:t>(3x1)</a:t>
              </a:r>
            </a:p>
          </p:txBody>
        </p:sp>
        <p:sp>
          <p:nvSpPr>
            <p:cNvPr id="17" name="AutoShape 13">
              <a:extLst>
                <a:ext uri="{FF2B5EF4-FFF2-40B4-BE49-F238E27FC236}">
                  <a16:creationId xmlns:a16="http://schemas.microsoft.com/office/drawing/2014/main" id="{80827452-5429-CC4A-9988-6D6F9BB2F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0" y="4876800"/>
              <a:ext cx="1752600" cy="15240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" name="AutoShape 14">
              <a:extLst>
                <a:ext uri="{FF2B5EF4-FFF2-40B4-BE49-F238E27FC236}">
                  <a16:creationId xmlns:a16="http://schemas.microsoft.com/office/drawing/2014/main" id="{EDBE5798-4E8D-A64A-9061-B9F3617A3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6150" y="5029200"/>
              <a:ext cx="1752600" cy="12192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AutoShape 15">
              <a:extLst>
                <a:ext uri="{FF2B5EF4-FFF2-40B4-BE49-F238E27FC236}">
                  <a16:creationId xmlns:a16="http://schemas.microsoft.com/office/drawing/2014/main" id="{16F59E98-4F05-5149-A90C-90087BDA49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550" y="5029200"/>
              <a:ext cx="1295400" cy="12192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9E35AE79-3442-B448-BF15-CC8203B07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9000" y="4876800"/>
              <a:ext cx="457200" cy="1447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 dirty="0"/>
                <a:t>3D</a:t>
              </a:r>
              <a:br>
                <a:rPr lang="en-US" sz="1400" dirty="0"/>
              </a:br>
              <a:r>
                <a:rPr lang="en-US" sz="1400" dirty="0"/>
                <a:t>point</a:t>
              </a:r>
              <a:br>
                <a:rPr lang="en-US" sz="1400" dirty="0"/>
              </a:br>
              <a:r>
                <a:rPr lang="en-US" sz="1400" dirty="0"/>
                <a:t>(4x1)</a:t>
              </a:r>
            </a:p>
          </p:txBody>
        </p:sp>
        <p:sp>
          <p:nvSpPr>
            <p:cNvPr id="21" name="AutoShape 17">
              <a:extLst>
                <a:ext uri="{FF2B5EF4-FFF2-40B4-BE49-F238E27FC236}">
                  <a16:creationId xmlns:a16="http://schemas.microsoft.com/office/drawing/2014/main" id="{875FE0F2-6885-D346-BEFA-DACFFA0D27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2800" y="4876800"/>
              <a:ext cx="533400" cy="15240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AutoShape 18">
              <a:extLst>
                <a:ext uri="{FF2B5EF4-FFF2-40B4-BE49-F238E27FC236}">
                  <a16:creationId xmlns:a16="http://schemas.microsoft.com/office/drawing/2014/main" id="{063F814A-31AA-A040-9B86-4ABC48A92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7750" y="5029200"/>
              <a:ext cx="533400" cy="12192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423BAE0-6FFC-B948-B434-E6E10B3497AC}"/>
                  </a:ext>
                </a:extLst>
              </p:cNvPr>
              <p:cNvSpPr/>
              <p:nvPr/>
            </p:nvSpPr>
            <p:spPr>
              <a:xfrm>
                <a:off x="8698282" y="6033736"/>
                <a:ext cx="4828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423BAE0-6FFC-B948-B434-E6E10B3497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282" y="6033736"/>
                <a:ext cx="48282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415A5DD0-EED6-154F-8C61-DEF8885D78F7}"/>
              </a:ext>
            </a:extLst>
          </p:cNvPr>
          <p:cNvSpPr txBox="1"/>
          <p:nvPr/>
        </p:nvSpPr>
        <p:spPr>
          <a:xfrm>
            <a:off x="3324225" y="6028289"/>
            <a:ext cx="19145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/>
              <a:t>Intrinsic </a:t>
            </a:r>
            <a:r>
              <a:rPr lang="en-US" sz="1400" b="1" dirty="0"/>
              <a:t>camera parameters</a:t>
            </a:r>
            <a:r>
              <a:rPr lang="en-US" sz="1400" dirty="0"/>
              <a:t>: principal point, scaling 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BC2DFB4-B21C-7F4D-905E-1A1EB4A9D122}"/>
                  </a:ext>
                </a:extLst>
              </p:cNvPr>
              <p:cNvSpPr/>
              <p:nvPr/>
            </p:nvSpPr>
            <p:spPr>
              <a:xfrm>
                <a:off x="2600442" y="6028289"/>
                <a:ext cx="4475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BC2DFB4-B21C-7F4D-905E-1A1EB4A9D1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442" y="6028289"/>
                <a:ext cx="44755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D46325C1-63E3-1642-BC7A-2D9EC785B8D5}"/>
              </a:ext>
            </a:extLst>
          </p:cNvPr>
          <p:cNvSpPr txBox="1"/>
          <p:nvPr/>
        </p:nvSpPr>
        <p:spPr>
          <a:xfrm>
            <a:off x="6811749" y="6028289"/>
            <a:ext cx="19145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/>
              <a:t>Extrinsic </a:t>
            </a:r>
            <a:r>
              <a:rPr lang="en-US" sz="1400" b="1" dirty="0"/>
              <a:t>camera parameters</a:t>
            </a:r>
            <a:r>
              <a:rPr lang="en-US" sz="1400" dirty="0"/>
              <a:t>: rotation, translation</a:t>
            </a:r>
          </a:p>
        </p:txBody>
      </p:sp>
    </p:spTree>
    <p:extLst>
      <p:ext uri="{BB962C8B-B14F-4D97-AF65-F5344CB8AC3E}">
        <p14:creationId xmlns:p14="http://schemas.microsoft.com/office/powerpoint/2010/main" val="87577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  <p:bldP spid="23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parameters and calibration</a:t>
            </a:r>
          </a:p>
        </p:txBody>
      </p:sp>
      <p:sp>
        <p:nvSpPr>
          <p:cNvPr id="21507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914400" y="3657600"/>
            <a:ext cx="10363200" cy="2971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b="1" dirty="0"/>
              <a:t>Camera calibration: </a:t>
            </a:r>
            <a:r>
              <a:rPr lang="en-US" sz="2400" dirty="0"/>
              <a:t>figuring out transformation from </a:t>
            </a:r>
            <a:r>
              <a:rPr lang="en-US" sz="2400" i="1" dirty="0"/>
              <a:t>world</a:t>
            </a:r>
            <a:r>
              <a:rPr lang="en-US" sz="2400" dirty="0"/>
              <a:t> coordinate system to </a:t>
            </a:r>
            <a:r>
              <a:rPr lang="en-US" sz="2400" i="1" dirty="0"/>
              <a:t>image</a:t>
            </a:r>
            <a:r>
              <a:rPr lang="en-US" sz="2400" dirty="0"/>
              <a:t> coordinate system</a:t>
            </a:r>
          </a:p>
        </p:txBody>
      </p:sp>
      <p:pic>
        <p:nvPicPr>
          <p:cNvPr id="21508" name="Picture 20" descr="fig5"/>
          <p:cNvPicPr>
            <a:picLocks noChangeAspect="1" noChangeArrowheads="1"/>
          </p:cNvPicPr>
          <p:nvPr/>
        </p:nvPicPr>
        <p:blipFill>
          <a:blip r:embed="rId3" cstate="print"/>
          <a:srcRect r="44240"/>
          <a:stretch>
            <a:fillRect/>
          </a:stretch>
        </p:blipFill>
        <p:spPr bwMode="auto">
          <a:xfrm>
            <a:off x="2371725" y="1182688"/>
            <a:ext cx="4159250" cy="211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 rot="20129443">
            <a:off x="6934200" y="1463040"/>
            <a:ext cx="2895600" cy="2011680"/>
            <a:chOff x="5410200" y="1463040"/>
            <a:chExt cx="2895600" cy="2011680"/>
          </a:xfrm>
        </p:grpSpPr>
        <p:pic>
          <p:nvPicPr>
            <p:cNvPr id="5" name="Picture 3" descr="fig5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41890" t="19840" r="-713" b="-4322"/>
            <a:stretch/>
          </p:blipFill>
          <p:spPr bwMode="auto">
            <a:xfrm>
              <a:off x="5562600" y="1463040"/>
              <a:ext cx="2743200" cy="2011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Rectangle 1"/>
            <p:cNvSpPr/>
            <p:nvPr/>
          </p:nvSpPr>
          <p:spPr bwMode="auto">
            <a:xfrm>
              <a:off x="5410200" y="1600200"/>
              <a:ext cx="304800" cy="381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391401" y="1066801"/>
            <a:ext cx="2114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world coordinate system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C38B2B-4874-0A47-B98F-B44B37AD0A9A}"/>
              </a:ext>
            </a:extLst>
          </p:cNvPr>
          <p:cNvSpPr/>
          <p:nvPr/>
        </p:nvSpPr>
        <p:spPr bwMode="auto">
          <a:xfrm>
            <a:off x="2913888" y="2313432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F45A63-6BD5-EF48-80B5-A1FC1A30E3DF}"/>
              </a:ext>
            </a:extLst>
          </p:cNvPr>
          <p:cNvSpPr/>
          <p:nvPr/>
        </p:nvSpPr>
        <p:spPr bwMode="auto">
          <a:xfrm>
            <a:off x="4175760" y="2487168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AB85050-2155-2A46-A854-FC46C3E228D2}"/>
              </a:ext>
            </a:extLst>
          </p:cNvPr>
          <p:cNvGrpSpPr/>
          <p:nvPr/>
        </p:nvGrpSpPr>
        <p:grpSpPr>
          <a:xfrm>
            <a:off x="2571750" y="4419600"/>
            <a:ext cx="6648450" cy="1524000"/>
            <a:chOff x="1047750" y="4876800"/>
            <a:chExt cx="6648450" cy="152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8">
                  <a:extLst>
                    <a:ext uri="{FF2B5EF4-FFF2-40B4-BE49-F238E27FC236}">
                      <a16:creationId xmlns:a16="http://schemas.microsoft.com/office/drawing/2014/main" id="{EEC11F7B-3B1C-4741-ADB5-187EBC5A3A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10200" y="4953000"/>
                  <a:ext cx="1524000" cy="14478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400" dirty="0"/>
                    <a:t>World to </a:t>
                  </a:r>
                  <a:br>
                    <a:rPr lang="en-US" sz="1400" dirty="0"/>
                  </a:br>
                  <a:r>
                    <a:rPr lang="en-US" sz="1400" dirty="0"/>
                    <a:t>camera </a:t>
                  </a:r>
                  <a:r>
                    <a:rPr lang="en-US" sz="1400" dirty="0" err="1"/>
                    <a:t>coord</a:t>
                  </a:r>
                  <a:r>
                    <a:rPr lang="en-US" sz="1400" dirty="0"/>
                    <a:t>. </a:t>
                  </a:r>
                  <a:br>
                    <a:rPr lang="en-US" sz="1400" dirty="0"/>
                  </a:br>
                  <a:r>
                    <a:rPr lang="en-US" sz="1400" dirty="0"/>
                    <a:t>trans. matrix</a:t>
                  </a:r>
                  <a:br>
                    <a:rPr lang="en-US" sz="1400" dirty="0"/>
                  </a:b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𝑹</m:t>
                                </m:r>
                              </m:e>
                              <m:e>
                                <m: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14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sz="1400" dirty="0"/>
                    <a:t> (4x4)</a:t>
                  </a:r>
                </a:p>
              </p:txBody>
            </p:sp>
          </mc:Choice>
          <mc:Fallback xmlns="">
            <p:sp>
              <p:nvSpPr>
                <p:cNvPr id="12" name="Rectangle 8">
                  <a:extLst>
                    <a:ext uri="{FF2B5EF4-FFF2-40B4-BE49-F238E27FC236}">
                      <a16:creationId xmlns:a16="http://schemas.microsoft.com/office/drawing/2014/main" id="{EEC11F7B-3B1C-4741-ADB5-187EBC5A3A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10200" y="4953000"/>
                  <a:ext cx="1524000" cy="144780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9">
                  <a:extLst>
                    <a:ext uri="{FF2B5EF4-FFF2-40B4-BE49-F238E27FC236}">
                      <a16:creationId xmlns:a16="http://schemas.microsoft.com/office/drawing/2014/main" id="{27C2DBF6-8818-C947-AEEA-C0338C8017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4750" y="5029200"/>
                  <a:ext cx="1371600" cy="12192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400" i="1" dirty="0"/>
                    <a:t>Canonical</a:t>
                  </a:r>
                  <a:br>
                    <a:rPr lang="en-US" sz="1400" dirty="0"/>
                  </a:br>
                  <a:r>
                    <a:rPr lang="en-US" sz="1400" dirty="0"/>
                    <a:t>projection matrix</a:t>
                  </a:r>
                  <a:br>
                    <a:rPr lang="en-US" sz="1400" dirty="0"/>
                  </a:br>
                  <a14:m>
                    <m:oMath xmlns:m="http://schemas.openxmlformats.org/officeDocument/2006/math"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a14:m>
                  <a:r>
                    <a:rPr lang="en-US" sz="1400" dirty="0"/>
                    <a:t> (3x4)</a:t>
                  </a:r>
                </a:p>
              </p:txBody>
            </p:sp>
          </mc:Choice>
          <mc:Fallback xmlns="">
            <p:sp>
              <p:nvSpPr>
                <p:cNvPr id="13" name="Rectangle 9">
                  <a:extLst>
                    <a:ext uri="{FF2B5EF4-FFF2-40B4-BE49-F238E27FC236}">
                      <a16:creationId xmlns:a16="http://schemas.microsoft.com/office/drawing/2014/main" id="{27C2DBF6-8818-C947-AEEA-C0338C8017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14750" y="5029200"/>
                  <a:ext cx="1371600" cy="1219200"/>
                </a:xfrm>
                <a:prstGeom prst="rect">
                  <a:avLst/>
                </a:prstGeom>
                <a:blipFill>
                  <a:blip r:embed="rId6"/>
                  <a:stretch>
                    <a:fillRect l="-5505" r="-4587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0">
                  <a:extLst>
                    <a:ext uri="{FF2B5EF4-FFF2-40B4-BE49-F238E27FC236}">
                      <a16:creationId xmlns:a16="http://schemas.microsoft.com/office/drawing/2014/main" id="{8E7DD91D-B2B0-9747-9226-B384CED70F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14550" y="5029200"/>
                  <a:ext cx="1295400" cy="12192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400" dirty="0"/>
                    <a:t>Camera to </a:t>
                  </a:r>
                  <a:br>
                    <a:rPr lang="en-US" sz="1400" dirty="0"/>
                  </a:br>
                  <a:r>
                    <a:rPr lang="en-US" sz="1400" dirty="0"/>
                    <a:t>pixel </a:t>
                  </a:r>
                  <a:r>
                    <a:rPr lang="en-US" sz="1400" dirty="0" err="1"/>
                    <a:t>coord</a:t>
                  </a:r>
                  <a:r>
                    <a:rPr lang="en-US" sz="1400" dirty="0"/>
                    <a:t>. </a:t>
                  </a:r>
                  <a:br>
                    <a:rPr lang="en-US" sz="1400" dirty="0"/>
                  </a:br>
                  <a:r>
                    <a:rPr lang="en-US" sz="1400" dirty="0"/>
                    <a:t>trans. matrix </a:t>
                  </a:r>
                  <a:br>
                    <a:rPr lang="en-US" sz="1400" dirty="0"/>
                  </a:br>
                  <a14:m>
                    <m:oMath xmlns:m="http://schemas.openxmlformats.org/officeDocument/2006/math">
                      <m:r>
                        <a:rPr lang="en-US" sz="1400" b="1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</m:oMath>
                  </a14:m>
                  <a:r>
                    <a:rPr lang="en-US" sz="1400" dirty="0"/>
                    <a:t> (3x3)</a:t>
                  </a:r>
                </a:p>
              </p:txBody>
            </p:sp>
          </mc:Choice>
          <mc:Fallback xmlns="">
            <p:sp>
              <p:nvSpPr>
                <p:cNvPr id="14" name="Rectangle 10">
                  <a:extLst>
                    <a:ext uri="{FF2B5EF4-FFF2-40B4-BE49-F238E27FC236}">
                      <a16:creationId xmlns:a16="http://schemas.microsoft.com/office/drawing/2014/main" id="{8E7DD91D-B2B0-9747-9226-B384CED70F5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14550" y="5029200"/>
                  <a:ext cx="1295400" cy="121920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Box 11">
                  <a:extLst>
                    <a:ext uri="{FF2B5EF4-FFF2-40B4-BE49-F238E27FC236}">
                      <a16:creationId xmlns:a16="http://schemas.microsoft.com/office/drawing/2014/main" id="{02D26F5F-C87B-7B46-8EED-F44EBD0BA7E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00200" y="5373688"/>
                  <a:ext cx="498855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 Box 11">
                  <a:extLst>
                    <a:ext uri="{FF2B5EF4-FFF2-40B4-BE49-F238E27FC236}">
                      <a16:creationId xmlns:a16="http://schemas.microsoft.com/office/drawing/2014/main" id="{02D26F5F-C87B-7B46-8EED-F44EBD0BA7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00200" y="5373688"/>
                  <a:ext cx="498855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6589D652-9E23-D74B-8FA0-0CC2D1C47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7750" y="5029200"/>
              <a:ext cx="533400" cy="12192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 dirty="0"/>
                <a:t>2D</a:t>
              </a:r>
            </a:p>
            <a:p>
              <a:pPr algn="ctr"/>
              <a:r>
                <a:rPr lang="en-US" sz="1400" dirty="0"/>
                <a:t>point</a:t>
              </a:r>
              <a:br>
                <a:rPr lang="en-US" sz="1400" dirty="0"/>
              </a:br>
              <a:r>
                <a:rPr lang="en-US" sz="1400" dirty="0"/>
                <a:t>(3x1)</a:t>
              </a:r>
            </a:p>
          </p:txBody>
        </p:sp>
        <p:sp>
          <p:nvSpPr>
            <p:cNvPr id="17" name="AutoShape 13">
              <a:extLst>
                <a:ext uri="{FF2B5EF4-FFF2-40B4-BE49-F238E27FC236}">
                  <a16:creationId xmlns:a16="http://schemas.microsoft.com/office/drawing/2014/main" id="{80827452-5429-CC4A-9988-6D6F9BB2F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0" y="4876800"/>
              <a:ext cx="1752600" cy="15240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" name="AutoShape 14">
              <a:extLst>
                <a:ext uri="{FF2B5EF4-FFF2-40B4-BE49-F238E27FC236}">
                  <a16:creationId xmlns:a16="http://schemas.microsoft.com/office/drawing/2014/main" id="{EDBE5798-4E8D-A64A-9061-B9F3617A3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6150" y="5029200"/>
              <a:ext cx="1752600" cy="12192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AutoShape 15">
              <a:extLst>
                <a:ext uri="{FF2B5EF4-FFF2-40B4-BE49-F238E27FC236}">
                  <a16:creationId xmlns:a16="http://schemas.microsoft.com/office/drawing/2014/main" id="{16F59E98-4F05-5149-A90C-90087BDA49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550" y="5029200"/>
              <a:ext cx="1295400" cy="12192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9E35AE79-3442-B448-BF15-CC8203B07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9000" y="4876800"/>
              <a:ext cx="457200" cy="1447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 dirty="0"/>
                <a:t>3D</a:t>
              </a:r>
              <a:br>
                <a:rPr lang="en-US" sz="1400" dirty="0"/>
              </a:br>
              <a:r>
                <a:rPr lang="en-US" sz="1400" dirty="0"/>
                <a:t>point</a:t>
              </a:r>
              <a:br>
                <a:rPr lang="en-US" sz="1400" dirty="0"/>
              </a:br>
              <a:r>
                <a:rPr lang="en-US" sz="1400" dirty="0"/>
                <a:t>(4x1)</a:t>
              </a:r>
            </a:p>
          </p:txBody>
        </p:sp>
        <p:sp>
          <p:nvSpPr>
            <p:cNvPr id="21" name="AutoShape 17">
              <a:extLst>
                <a:ext uri="{FF2B5EF4-FFF2-40B4-BE49-F238E27FC236}">
                  <a16:creationId xmlns:a16="http://schemas.microsoft.com/office/drawing/2014/main" id="{875FE0F2-6885-D346-BEFA-DACFFA0D27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2800" y="4876800"/>
              <a:ext cx="533400" cy="15240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AutoShape 18">
              <a:extLst>
                <a:ext uri="{FF2B5EF4-FFF2-40B4-BE49-F238E27FC236}">
                  <a16:creationId xmlns:a16="http://schemas.microsoft.com/office/drawing/2014/main" id="{063F814A-31AA-A040-9B86-4ABC48A92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7750" y="5029200"/>
              <a:ext cx="533400" cy="12192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423BAE0-6FFC-B948-B434-E6E10B3497AC}"/>
                  </a:ext>
                </a:extLst>
              </p:cNvPr>
              <p:cNvSpPr/>
              <p:nvPr/>
            </p:nvSpPr>
            <p:spPr>
              <a:xfrm>
                <a:off x="8698282" y="6033736"/>
                <a:ext cx="4828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423BAE0-6FFC-B948-B434-E6E10B3497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282" y="6033736"/>
                <a:ext cx="48282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1948D53-AAD7-D541-A0A0-F856076D1616}"/>
                  </a:ext>
                </a:extLst>
              </p:cNvPr>
              <p:cNvSpPr/>
              <p:nvPr/>
            </p:nvSpPr>
            <p:spPr>
              <a:xfrm>
                <a:off x="5257800" y="6166990"/>
                <a:ext cx="1774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1948D53-AAD7-D541-A0A0-F856076D16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6166990"/>
                <a:ext cx="1774268" cy="461665"/>
              </a:xfrm>
              <a:prstGeom prst="rect">
                <a:avLst/>
              </a:prstGeom>
              <a:blipFill>
                <a:blip r:embed="rId10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415A5DD0-EED6-154F-8C61-DEF8885D78F7}"/>
              </a:ext>
            </a:extLst>
          </p:cNvPr>
          <p:cNvSpPr txBox="1"/>
          <p:nvPr/>
        </p:nvSpPr>
        <p:spPr>
          <a:xfrm>
            <a:off x="4552950" y="6550223"/>
            <a:ext cx="3219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General</a:t>
            </a:r>
            <a:r>
              <a:rPr lang="en-US" sz="1400" dirty="0"/>
              <a:t> camera projection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BC2DFB4-B21C-7F4D-905E-1A1EB4A9D122}"/>
                  </a:ext>
                </a:extLst>
              </p:cNvPr>
              <p:cNvSpPr/>
              <p:nvPr/>
            </p:nvSpPr>
            <p:spPr>
              <a:xfrm>
                <a:off x="2600442" y="6028289"/>
                <a:ext cx="4475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BC2DFB4-B21C-7F4D-905E-1A1EB4A9D1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442" y="6028289"/>
                <a:ext cx="447558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>
            <a:extLst>
              <a:ext uri="{FF2B5EF4-FFF2-40B4-BE49-F238E27FC236}">
                <a16:creationId xmlns:a16="http://schemas.microsoft.com/office/drawing/2014/main" id="{3B89A17B-73EE-EB44-925F-161325246851}"/>
              </a:ext>
            </a:extLst>
          </p:cNvPr>
          <p:cNvSpPr/>
          <p:nvPr/>
        </p:nvSpPr>
        <p:spPr bwMode="auto">
          <a:xfrm rot="5400000">
            <a:off x="5973522" y="3608626"/>
            <a:ext cx="302103" cy="4972049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88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Intrinsic parameters: Principal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6" name="Rectangle 16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85800" y="3886200"/>
                <a:ext cx="10591800" cy="2743200"/>
              </a:xfrm>
            </p:spPr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sz="2400" b="1" dirty="0"/>
                  <a:t>Principal point (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US" sz="2400" b="1" dirty="0"/>
                  <a:t>):</a:t>
                </a:r>
                <a:r>
                  <a:rPr lang="en-US" sz="2400" dirty="0"/>
                  <a:t> point where principal axis intersects the image plane </a:t>
                </a:r>
              </a:p>
              <a:p>
                <a:pPr>
                  <a:buFontTx/>
                  <a:buChar char="•"/>
                </a:pPr>
                <a:r>
                  <a:rPr lang="en-US" sz="2400" dirty="0"/>
                  <a:t>In the </a:t>
                </a:r>
                <a:r>
                  <a:rPr lang="en-US" sz="2400" i="1" dirty="0"/>
                  <a:t>normalized</a:t>
                </a:r>
                <a:r>
                  <a:rPr lang="en-US" sz="2400" dirty="0"/>
                  <a:t> coordinate system, the </a:t>
                </a:r>
                <a:r>
                  <a:rPr lang="en-US" sz="2400" dirty="0">
                    <a:solidFill>
                      <a:srgbClr val="C00000"/>
                    </a:solidFill>
                  </a:rPr>
                  <a:t>origin</a:t>
                </a:r>
                <a:r>
                  <a:rPr lang="en-US" sz="2400" dirty="0"/>
                  <a:t> of the image is at the </a:t>
                </a:r>
                <a:r>
                  <a:rPr lang="en-US" sz="2400" dirty="0">
                    <a:solidFill>
                      <a:srgbClr val="C00000"/>
                    </a:solidFill>
                  </a:rPr>
                  <a:t>principal point</a:t>
                </a:r>
              </a:p>
              <a:p>
                <a:pPr>
                  <a:buFontTx/>
                  <a:buChar char="•"/>
                </a:pPr>
                <a:r>
                  <a:rPr lang="en-US" sz="2400" dirty="0"/>
                  <a:t>In the </a:t>
                </a:r>
                <a:r>
                  <a:rPr lang="en-US" sz="2400" i="1" dirty="0"/>
                  <a:t>image </a:t>
                </a:r>
                <a:r>
                  <a:rPr lang="en-US" sz="2400" dirty="0"/>
                  <a:t>coordinate system: the </a:t>
                </a:r>
                <a:r>
                  <a:rPr lang="en-US" sz="2400" dirty="0">
                    <a:solidFill>
                      <a:srgbClr val="C00000"/>
                    </a:solidFill>
                  </a:rPr>
                  <a:t>origin</a:t>
                </a:r>
                <a:r>
                  <a:rPr lang="en-US" sz="2400" dirty="0"/>
                  <a:t> is in the </a:t>
                </a:r>
                <a:r>
                  <a:rPr lang="en-US" sz="2400" dirty="0">
                    <a:solidFill>
                      <a:srgbClr val="C00000"/>
                    </a:solidFill>
                  </a:rPr>
                  <a:t>corner</a:t>
                </a:r>
              </a:p>
            </p:txBody>
          </p:sp>
        </mc:Choice>
        <mc:Fallback xmlns="">
          <p:sp>
            <p:nvSpPr>
              <p:cNvPr id="3076" name="Rectangle 1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85800" y="3886200"/>
                <a:ext cx="10591800" cy="2743200"/>
              </a:xfrm>
              <a:blipFill>
                <a:blip r:embed="rId3"/>
                <a:stretch>
                  <a:fillRect l="-719" t="-1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532" name="Picture 12" descr="fig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1262064"/>
            <a:ext cx="2819400" cy="224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20" descr="fig5"/>
          <p:cNvPicPr>
            <a:picLocks noChangeAspect="1" noChangeArrowheads="1"/>
          </p:cNvPicPr>
          <p:nvPr/>
        </p:nvPicPr>
        <p:blipFill>
          <a:blip r:embed="rId5" cstate="print"/>
          <a:srcRect r="44240"/>
          <a:stretch>
            <a:fillRect/>
          </a:stretch>
        </p:blipFill>
        <p:spPr bwMode="auto">
          <a:xfrm>
            <a:off x="2371725" y="1182688"/>
            <a:ext cx="4159250" cy="211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647BC3C-C9DD-D549-BA09-2D0E2722D35C}"/>
              </a:ext>
            </a:extLst>
          </p:cNvPr>
          <p:cNvSpPr/>
          <p:nvPr/>
        </p:nvSpPr>
        <p:spPr bwMode="auto">
          <a:xfrm>
            <a:off x="2913888" y="2313432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FF2AC5-FCBC-DA4B-BC47-9C6AB1414CEE}"/>
              </a:ext>
            </a:extLst>
          </p:cNvPr>
          <p:cNvSpPr/>
          <p:nvPr/>
        </p:nvSpPr>
        <p:spPr bwMode="auto">
          <a:xfrm>
            <a:off x="6717792" y="2247900"/>
            <a:ext cx="152400" cy="2179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D3F2AF-263D-2045-886D-07959B637879}"/>
              </a:ext>
            </a:extLst>
          </p:cNvPr>
          <p:cNvSpPr/>
          <p:nvPr/>
        </p:nvSpPr>
        <p:spPr bwMode="auto">
          <a:xfrm>
            <a:off x="8057493" y="3295650"/>
            <a:ext cx="248307" cy="20955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9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Intrinsic parameters: Principal point</a:t>
            </a:r>
          </a:p>
        </p:txBody>
      </p:sp>
      <p:pic>
        <p:nvPicPr>
          <p:cNvPr id="2054" name="Picture 5" descr="fig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109664"/>
            <a:ext cx="2819400" cy="224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55" name="Text Box 6"/>
              <p:cNvSpPr txBox="1">
                <a:spLocks noChangeArrowheads="1"/>
              </p:cNvSpPr>
              <p:nvPr/>
            </p:nvSpPr>
            <p:spPr bwMode="auto">
              <a:xfrm>
                <a:off x="6019800" y="1542872"/>
                <a:ext cx="3248026" cy="120032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dirty="0"/>
                  <a:t>We want the principal point to map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baseline="-25000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baseline="-25000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dirty="0"/>
                  <a:t>instead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(0,0)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055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19800" y="1542872"/>
                <a:ext cx="3248026" cy="1200329"/>
              </a:xfrm>
              <a:prstGeom prst="rect">
                <a:avLst/>
              </a:prstGeom>
              <a:blipFill>
                <a:blip r:embed="rId4"/>
                <a:stretch>
                  <a:fillRect l="-2724" t="-3125" r="-778" b="-9375"/>
                </a:stretch>
              </a:blipFill>
              <a:ln w="9525" algn="ctr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139612" y="3090446"/>
            <a:ext cx="35618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600" i="1" baseline="-25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1981200"/>
            <a:ext cx="34817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600" i="1" baseline="-25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en-US" sz="1600" i="1" baseline="-25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8D6CE3B-9BA7-2649-A543-591026BB80A9}"/>
                  </a:ext>
                </a:extLst>
              </p:cNvPr>
              <p:cNvSpPr txBox="1"/>
              <p:nvPr/>
            </p:nvSpPr>
            <p:spPr>
              <a:xfrm>
                <a:off x="4136604" y="4572000"/>
                <a:ext cx="2195793" cy="11435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𝑓𝑋</m:t>
                              </m:r>
                              <m:r>
                                <a:rPr lang="en-US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𝑍</m:t>
                                  </m:r>
                                  <m:r>
                                    <a:rPr lang="en-US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𝑓𝑌</m:t>
                              </m:r>
                              <m:r>
                                <a:rPr lang="en-US" i="1" dirty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𝑍𝑝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</m:t>
                              </m:r>
                            </m:e>
                          </m:eqAr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8D6CE3B-9BA7-2649-A543-591026BB8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6604" y="4572000"/>
                <a:ext cx="2195793" cy="1143583"/>
              </a:xfrm>
              <a:prstGeom prst="rect">
                <a:avLst/>
              </a:prstGeom>
              <a:blipFill>
                <a:blip r:embed="rId5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DECD916-A36B-AE49-AEE9-F359F6B536E5}"/>
                  </a:ext>
                </a:extLst>
              </p:cNvPr>
              <p:cNvSpPr txBox="1"/>
              <p:nvPr/>
            </p:nvSpPr>
            <p:spPr>
              <a:xfrm>
                <a:off x="3764313" y="3429000"/>
                <a:ext cx="4389087" cy="7813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r>
                        <a:rPr 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r>
                        <a:rPr lang="en-US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DECD916-A36B-AE49-AEE9-F359F6B536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4313" y="3429000"/>
                <a:ext cx="4389087" cy="781368"/>
              </a:xfrm>
              <a:prstGeom prst="rect">
                <a:avLst/>
              </a:prstGeom>
              <a:blipFill>
                <a:blip r:embed="rId6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33932CB-8FE5-F244-90BF-DCE2A65D4B6F}"/>
                  </a:ext>
                </a:extLst>
              </p:cNvPr>
              <p:cNvSpPr/>
              <p:nvPr/>
            </p:nvSpPr>
            <p:spPr>
              <a:xfrm>
                <a:off x="3076721" y="4647770"/>
                <a:ext cx="1114279" cy="10155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33932CB-8FE5-F244-90BF-DCE2A65D4B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721" y="4647770"/>
                <a:ext cx="1114279" cy="1015599"/>
              </a:xfrm>
              <a:prstGeom prst="rect">
                <a:avLst/>
              </a:prstGeom>
              <a:blipFill>
                <a:blip r:embed="rId7"/>
                <a:stretch>
                  <a:fillRect b="-4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834D8E0-0280-7D4C-89B6-96F9121A0321}"/>
                  </a:ext>
                </a:extLst>
              </p:cNvPr>
              <p:cNvSpPr/>
              <p:nvPr/>
            </p:nvSpPr>
            <p:spPr>
              <a:xfrm>
                <a:off x="6148243" y="4419600"/>
                <a:ext cx="2995757" cy="14719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834D8E0-0280-7D4C-89B6-96F9121A03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243" y="4419600"/>
                <a:ext cx="2995757" cy="1471941"/>
              </a:xfrm>
              <a:prstGeom prst="rect">
                <a:avLst/>
              </a:prstGeom>
              <a:blipFill>
                <a:blip r:embed="rId8"/>
                <a:stretch>
                  <a:fillRect b="-8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512CA8AC-4B1E-5744-B80A-7877EF3C6DED}"/>
              </a:ext>
            </a:extLst>
          </p:cNvPr>
          <p:cNvSpPr/>
          <p:nvPr/>
        </p:nvSpPr>
        <p:spPr bwMode="auto">
          <a:xfrm>
            <a:off x="6400800" y="4572000"/>
            <a:ext cx="1752600" cy="114358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09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0" grpId="0"/>
      <p:bldP spid="11" grpId="0"/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Intrinsic parameters: Principal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7673" name="Text Box 9"/>
              <p:cNvSpPr txBox="1">
                <a:spLocks noChangeArrowheads="1"/>
              </p:cNvSpPr>
              <p:nvPr/>
            </p:nvSpPr>
            <p:spPr bwMode="auto">
              <a:xfrm>
                <a:off x="2413656" y="5736294"/>
                <a:ext cx="1625012" cy="73866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1" hangingPunct="1"/>
                <a:r>
                  <a:rPr lang="en-US" sz="1800" dirty="0"/>
                  <a:t>calibration matrix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𝑲</m:t>
                    </m:r>
                  </m:oMath>
                </a14:m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97673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3656" y="5736294"/>
                <a:ext cx="1625012" cy="738664"/>
              </a:xfrm>
              <a:prstGeom prst="rect">
                <a:avLst/>
              </a:prstGeom>
              <a:blipFill>
                <a:blip r:embed="rId3"/>
                <a:stretch>
                  <a:fillRect t="-3390" b="-8475"/>
                </a:stretch>
              </a:blipFill>
              <a:ln w="9525" algn="ctr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80" name="Picture 16" descr="fig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95600" y="1109664"/>
            <a:ext cx="2819400" cy="224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81" name="Text Box 17"/>
              <p:cNvSpPr txBox="1">
                <a:spLocks noChangeArrowheads="1"/>
              </p:cNvSpPr>
              <p:nvPr/>
            </p:nvSpPr>
            <p:spPr bwMode="auto">
              <a:xfrm>
                <a:off x="6019801" y="1871663"/>
                <a:ext cx="3778663" cy="4616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en-US" dirty="0"/>
                  <a:t>Principal point: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baseline="-25000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baseline="-25000" dirty="0" err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081" name="Text 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19801" y="1871663"/>
                <a:ext cx="3778663" cy="461665"/>
              </a:xfrm>
              <a:prstGeom prst="rect">
                <a:avLst/>
              </a:prstGeom>
              <a:blipFill>
                <a:blip r:embed="rId5"/>
                <a:stretch>
                  <a:fillRect l="-2341" t="-7895" b="-23684"/>
                </a:stretch>
              </a:blipFill>
              <a:ln w="9525" algn="ctr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743200" y="1981200"/>
            <a:ext cx="348172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600" i="1" baseline="-25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endParaRPr lang="en-US" sz="1600" i="1" baseline="-25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9">
                <a:extLst>
                  <a:ext uri="{FF2B5EF4-FFF2-40B4-BE49-F238E27FC236}">
                    <a16:creationId xmlns:a16="http://schemas.microsoft.com/office/drawing/2014/main" id="{6BF4461E-6365-FC4B-A166-4918FBE97C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86268" y="5720391"/>
                <a:ext cx="1905000" cy="101566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1" hangingPunct="1"/>
                <a:r>
                  <a:rPr lang="en-US" sz="1800" dirty="0"/>
                  <a:t>Canonical projection matrix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𝑰</m:t>
                    </m:r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| </m:t>
                    </m:r>
                    <m:r>
                      <a:rPr lang="en-US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 Box 9">
                <a:extLst>
                  <a:ext uri="{FF2B5EF4-FFF2-40B4-BE49-F238E27FC236}">
                    <a16:creationId xmlns:a16="http://schemas.microsoft.com/office/drawing/2014/main" id="{6BF4461E-6365-FC4B-A166-4918FBE97C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6268" y="5720391"/>
                <a:ext cx="1905000" cy="1015663"/>
              </a:xfrm>
              <a:prstGeom prst="rect">
                <a:avLst/>
              </a:prstGeom>
              <a:blipFill>
                <a:blip r:embed="rId6"/>
                <a:stretch>
                  <a:fillRect l="-1325" t="-1235" r="-4636" b="-8642"/>
                </a:stretch>
              </a:blipFill>
              <a:ln w="9525" algn="ctr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D8F3D02-C0C7-8244-A681-DAE68E4ED870}"/>
                  </a:ext>
                </a:extLst>
              </p:cNvPr>
              <p:cNvSpPr/>
              <p:nvPr/>
            </p:nvSpPr>
            <p:spPr>
              <a:xfrm>
                <a:off x="2295904" y="4580021"/>
                <a:ext cx="4023666" cy="11483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D8F3D02-C0C7-8244-A681-DAE68E4ED8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5904" y="4580021"/>
                <a:ext cx="4023666" cy="1148391"/>
              </a:xfrm>
              <a:prstGeom prst="rect">
                <a:avLst/>
              </a:prstGeom>
              <a:blipFill>
                <a:blip r:embed="rId7"/>
                <a:stretch>
                  <a:fillRect b="-4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30A0E4-74DB-544C-8F41-129E3A7E4C11}"/>
                  </a:ext>
                </a:extLst>
              </p:cNvPr>
              <p:cNvSpPr txBox="1"/>
              <p:nvPr/>
            </p:nvSpPr>
            <p:spPr>
              <a:xfrm>
                <a:off x="6424677" y="5720391"/>
                <a:ext cx="17486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30A0E4-74DB-544C-8F41-129E3A7E4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4677" y="5720391"/>
                <a:ext cx="1748619" cy="461665"/>
              </a:xfrm>
              <a:prstGeom prst="rect">
                <a:avLst/>
              </a:prstGeom>
              <a:blipFill>
                <a:blip r:embed="rId8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63A2DCC7-C10A-114C-8755-E22BF9EC8083}"/>
              </a:ext>
            </a:extLst>
          </p:cNvPr>
          <p:cNvSpPr txBox="1"/>
          <p:nvPr/>
        </p:nvSpPr>
        <p:spPr>
          <a:xfrm>
            <a:off x="4139612" y="3090446"/>
            <a:ext cx="356188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1600" i="1" baseline="-25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A55118-7F1C-3B49-9B17-23487921E294}"/>
                  </a:ext>
                </a:extLst>
              </p:cNvPr>
              <p:cNvSpPr txBox="1"/>
              <p:nvPr/>
            </p:nvSpPr>
            <p:spPr>
              <a:xfrm>
                <a:off x="6132001" y="4572000"/>
                <a:ext cx="2286780" cy="11483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A55118-7F1C-3B49-9B17-23487921E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2001" y="4572000"/>
                <a:ext cx="2286780" cy="1148391"/>
              </a:xfrm>
              <a:prstGeom prst="rect">
                <a:avLst/>
              </a:prstGeom>
              <a:blipFill>
                <a:blip r:embed="rId9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528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7673" grpId="0"/>
      <p:bldP spid="14" grpId="0"/>
      <p:bldP spid="4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Intrinsic parameters: Principal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7673" name="Text Box 9"/>
              <p:cNvSpPr txBox="1">
                <a:spLocks noChangeArrowheads="1"/>
              </p:cNvSpPr>
              <p:nvPr/>
            </p:nvSpPr>
            <p:spPr bwMode="auto">
              <a:xfrm>
                <a:off x="2413656" y="5736294"/>
                <a:ext cx="1625012" cy="73866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1" hangingPunct="1"/>
                <a:r>
                  <a:rPr lang="en-US" sz="1800" dirty="0"/>
                  <a:t>calibration matrix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𝑲</m:t>
                    </m:r>
                  </m:oMath>
                </a14:m>
                <a:endPara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97673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13656" y="5736294"/>
                <a:ext cx="1625012" cy="738664"/>
              </a:xfrm>
              <a:prstGeom prst="rect">
                <a:avLst/>
              </a:prstGeom>
              <a:blipFill>
                <a:blip r:embed="rId3"/>
                <a:stretch>
                  <a:fillRect t="-3390" b="-8475"/>
                </a:stretch>
              </a:blipFill>
              <a:ln w="9525" algn="ctr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9">
                <a:extLst>
                  <a:ext uri="{FF2B5EF4-FFF2-40B4-BE49-F238E27FC236}">
                    <a16:creationId xmlns:a16="http://schemas.microsoft.com/office/drawing/2014/main" id="{6BF4461E-6365-FC4B-A166-4918FBE97C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86268" y="5720391"/>
                <a:ext cx="1905000" cy="101566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1" hangingPunct="1"/>
                <a:r>
                  <a:rPr lang="en-US" sz="1800" dirty="0"/>
                  <a:t>Canonical projection matrix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𝑰</m:t>
                    </m:r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| </m:t>
                    </m:r>
                    <m:r>
                      <a:rPr lang="en-US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𝟎</m:t>
                    </m:r>
                    <m:r>
                      <a:rPr lang="en-US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 Box 9">
                <a:extLst>
                  <a:ext uri="{FF2B5EF4-FFF2-40B4-BE49-F238E27FC236}">
                    <a16:creationId xmlns:a16="http://schemas.microsoft.com/office/drawing/2014/main" id="{6BF4461E-6365-FC4B-A166-4918FBE97C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6268" y="5720391"/>
                <a:ext cx="1905000" cy="1015663"/>
              </a:xfrm>
              <a:prstGeom prst="rect">
                <a:avLst/>
              </a:prstGeom>
              <a:blipFill>
                <a:blip r:embed="rId4"/>
                <a:stretch>
                  <a:fillRect l="-1325" t="-1235" r="-4636" b="-8642"/>
                </a:stretch>
              </a:blipFill>
              <a:ln w="9525" algn="ctr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D8F3D02-C0C7-8244-A681-DAE68E4ED870}"/>
                  </a:ext>
                </a:extLst>
              </p:cNvPr>
              <p:cNvSpPr/>
              <p:nvPr/>
            </p:nvSpPr>
            <p:spPr>
              <a:xfrm>
                <a:off x="2295904" y="4580021"/>
                <a:ext cx="4023666" cy="11483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D8F3D02-C0C7-8244-A681-DAE68E4ED8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5904" y="4580021"/>
                <a:ext cx="4023666" cy="1148391"/>
              </a:xfrm>
              <a:prstGeom prst="rect">
                <a:avLst/>
              </a:prstGeom>
              <a:blipFill>
                <a:blip r:embed="rId5"/>
                <a:stretch>
                  <a:fillRect b="-4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30A0E4-74DB-544C-8F41-129E3A7E4C11}"/>
                  </a:ext>
                </a:extLst>
              </p:cNvPr>
              <p:cNvSpPr txBox="1"/>
              <p:nvPr/>
            </p:nvSpPr>
            <p:spPr>
              <a:xfrm>
                <a:off x="6424677" y="5720391"/>
                <a:ext cx="17486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30A0E4-74DB-544C-8F41-129E3A7E4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4677" y="5720391"/>
                <a:ext cx="1748619" cy="461665"/>
              </a:xfrm>
              <a:prstGeom prst="rect">
                <a:avLst/>
              </a:prstGeom>
              <a:blipFill>
                <a:blip r:embed="rId6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A55118-7F1C-3B49-9B17-23487921E294}"/>
                  </a:ext>
                </a:extLst>
              </p:cNvPr>
              <p:cNvSpPr txBox="1"/>
              <p:nvPr/>
            </p:nvSpPr>
            <p:spPr>
              <a:xfrm>
                <a:off x="6132001" y="4572000"/>
                <a:ext cx="2286780" cy="11483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A55118-7F1C-3B49-9B17-23487921E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2001" y="4572000"/>
                <a:ext cx="2286780" cy="1148391"/>
              </a:xfrm>
              <a:prstGeom prst="rect">
                <a:avLst/>
              </a:prstGeom>
              <a:blipFill>
                <a:blip r:embed="rId7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EEE9223-E864-964B-B734-8DDB0BCE67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4400" y="914400"/>
                <a:ext cx="10058400" cy="29349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>
                  <a:buFont typeface="Arial" panose="020B0604020202020204" pitchFamily="34" charset="0"/>
                  <a:buChar char="•"/>
                </a:pPr>
                <a:r>
                  <a:rPr lang="en-US" kern="0" dirty="0"/>
                  <a:t>What are the units of the focal length </a:t>
                </a:r>
                <a14:m>
                  <m:oMath xmlns:m="http://schemas.openxmlformats.org/officeDocument/2006/math">
                    <m:r>
                      <a:rPr lang="en-US" i="1" kern="0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kern="0" dirty="0"/>
                  <a:t> and principal point coordinates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kern="0" dirty="0"/>
                  <a:t>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400" kern="0" dirty="0"/>
                  <a:t>Same as world units – presumably metric units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kern="0" dirty="0"/>
                  <a:t>What units do we want for measuring image coordinates?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400" kern="0" dirty="0"/>
                  <a:t>Pixel units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kern="0" dirty="0"/>
                  <a:t>Thus, we need to introduce </a:t>
                </a:r>
                <a:r>
                  <a:rPr lang="en-US" i="1" kern="0" dirty="0"/>
                  <a:t>scaling factors </a:t>
                </a:r>
                <a:r>
                  <a:rPr lang="en-US" kern="0" dirty="0"/>
                  <a:t>for mapping from world to pixel units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EEE9223-E864-964B-B734-8DDB0BCE67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914400"/>
                <a:ext cx="10058400" cy="2934978"/>
              </a:xfrm>
              <a:prstGeom prst="rect">
                <a:avLst/>
              </a:prstGeom>
              <a:blipFill>
                <a:blip r:embed="rId8"/>
                <a:stretch>
                  <a:fillRect l="-1136" t="-2597" r="-1515" b="-1818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716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3" descr="ccd-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980140"/>
            <a:ext cx="3048000" cy="228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Intrinsic parameters: Scaling 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3" name="Rectangle 11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5737223" y="1053041"/>
                <a:ext cx="6302377" cy="1143000"/>
              </a:xfrm>
            </p:spPr>
            <p:txBody>
              <a:bodyPr/>
              <a:lstStyle/>
              <a:p>
                <a:pPr marL="0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baseline="-250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pixels/m in horizontal direction, </a:t>
                </a:r>
                <a:br>
                  <a:rPr lang="en-US" sz="2400" dirty="0"/>
                </a:b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baseline="-250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pixels/m in vertical direction</a:t>
                </a:r>
              </a:p>
            </p:txBody>
          </p:sp>
        </mc:Choice>
        <mc:Fallback xmlns="">
          <p:sp>
            <p:nvSpPr>
              <p:cNvPr id="4103" name="Rectangle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737223" y="1053041"/>
                <a:ext cx="6302377" cy="1143000"/>
              </a:xfrm>
              <a:blipFill>
                <a:blip r:embed="rId4"/>
                <a:stretch>
                  <a:fillRect t="-32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04" name="Text Box 8"/>
              <p:cNvSpPr txBox="1">
                <a:spLocks noChangeArrowheads="1"/>
              </p:cNvSpPr>
              <p:nvPr/>
            </p:nvSpPr>
            <p:spPr bwMode="auto">
              <a:xfrm>
                <a:off x="5652260" y="2201302"/>
                <a:ext cx="3292248" cy="6987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Pixel size (m):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den>
                    </m:f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104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2260" y="2201302"/>
                <a:ext cx="3292248" cy="698717"/>
              </a:xfrm>
              <a:prstGeom prst="rect">
                <a:avLst/>
              </a:prstGeom>
              <a:blipFill>
                <a:blip r:embed="rId5"/>
                <a:stretch>
                  <a:fillRect l="-2692" b="-178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2556" name="Text Box 12"/>
          <p:cNvSpPr txBox="1">
            <a:spLocks noChangeArrowheads="1"/>
          </p:cNvSpPr>
          <p:nvPr/>
        </p:nvSpPr>
        <p:spPr bwMode="auto">
          <a:xfrm>
            <a:off x="3438791" y="5198584"/>
            <a:ext cx="10310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 dirty="0"/>
              <a:t>pixels/m</a:t>
            </a:r>
          </a:p>
        </p:txBody>
      </p:sp>
      <p:sp>
        <p:nvSpPr>
          <p:cNvPr id="492557" name="Text Box 13"/>
          <p:cNvSpPr txBox="1">
            <a:spLocks noChangeArrowheads="1"/>
          </p:cNvSpPr>
          <p:nvPr/>
        </p:nvSpPr>
        <p:spPr bwMode="auto">
          <a:xfrm>
            <a:off x="5608977" y="5232324"/>
            <a:ext cx="3770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 dirty="0"/>
              <a:t>m</a:t>
            </a:r>
          </a:p>
        </p:txBody>
      </p:sp>
      <p:sp>
        <p:nvSpPr>
          <p:cNvPr id="492558" name="Text Box 14"/>
          <p:cNvSpPr txBox="1">
            <a:spLocks noChangeArrowheads="1"/>
          </p:cNvSpPr>
          <p:nvPr/>
        </p:nvSpPr>
        <p:spPr bwMode="auto">
          <a:xfrm>
            <a:off x="7690621" y="5173263"/>
            <a:ext cx="7745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 dirty="0"/>
              <a:t>pixels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1565AF7-6268-8849-921F-FFEC0D38D828}"/>
                  </a:ext>
                </a:extLst>
              </p:cNvPr>
              <p:cNvSpPr txBox="1"/>
              <p:nvPr/>
            </p:nvSpPr>
            <p:spPr>
              <a:xfrm>
                <a:off x="2957869" y="4186404"/>
                <a:ext cx="1944891" cy="1037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1565AF7-6268-8849-921F-FFEC0D38D8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7869" y="4186404"/>
                <a:ext cx="1944891" cy="1037207"/>
              </a:xfrm>
              <a:prstGeom prst="rect">
                <a:avLst/>
              </a:prstGeom>
              <a:blipFill>
                <a:blip r:embed="rId6"/>
                <a:stretch>
                  <a:fillRect t="-1220" b="-10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35C6649-E896-2143-A443-C9E5A5FE08ED}"/>
                  </a:ext>
                </a:extLst>
              </p:cNvPr>
              <p:cNvSpPr/>
              <p:nvPr/>
            </p:nvSpPr>
            <p:spPr>
              <a:xfrm>
                <a:off x="6553200" y="4114800"/>
                <a:ext cx="2454133" cy="11445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35C6649-E896-2143-A443-C9E5A5FE08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0" y="4114800"/>
                <a:ext cx="2454133" cy="1144544"/>
              </a:xfrm>
              <a:prstGeom prst="rect">
                <a:avLst/>
              </a:prstGeom>
              <a:blipFill>
                <a:blip r:embed="rId7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F61984C-DFA2-7240-8852-81913514B85C}"/>
                  </a:ext>
                </a:extLst>
              </p:cNvPr>
              <p:cNvSpPr/>
              <p:nvPr/>
            </p:nvSpPr>
            <p:spPr>
              <a:xfrm>
                <a:off x="4927541" y="4120664"/>
                <a:ext cx="1809085" cy="11483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i="1" dirty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 dirty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F61984C-DFA2-7240-8852-81913514B8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7541" y="4120664"/>
                <a:ext cx="1809085" cy="1148391"/>
              </a:xfrm>
              <a:prstGeom prst="rect">
                <a:avLst/>
              </a:prstGeom>
              <a:blipFill>
                <a:blip r:embed="rId8"/>
                <a:stretch>
                  <a:fillRect b="-43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1D2B04CC-F634-1E45-B282-BC28F1AF68E3}"/>
              </a:ext>
            </a:extLst>
          </p:cNvPr>
          <p:cNvSpPr/>
          <p:nvPr/>
        </p:nvSpPr>
        <p:spPr bwMode="auto">
          <a:xfrm>
            <a:off x="5257800" y="2371227"/>
            <a:ext cx="245416" cy="24541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57CD6D-7308-9C44-93CF-6D9D19E89646}"/>
              </a:ext>
            </a:extLst>
          </p:cNvPr>
          <p:cNvCxnSpPr>
            <a:cxnSpLocks/>
          </p:cNvCxnSpPr>
          <p:nvPr/>
        </p:nvCxnSpPr>
        <p:spPr bwMode="auto">
          <a:xfrm>
            <a:off x="2743200" y="2051536"/>
            <a:ext cx="2760016" cy="3260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C9EA48D-B019-394C-AD76-8756C2C7315A}"/>
              </a:ext>
            </a:extLst>
          </p:cNvPr>
          <p:cNvCxnSpPr>
            <a:cxnSpLocks/>
          </p:cNvCxnSpPr>
          <p:nvPr/>
        </p:nvCxnSpPr>
        <p:spPr bwMode="auto">
          <a:xfrm>
            <a:off x="2743200" y="2063673"/>
            <a:ext cx="2514600" cy="5436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63FF612-466E-E046-844E-19028DEADDB5}"/>
              </a:ext>
            </a:extLst>
          </p:cNvPr>
          <p:cNvSpPr txBox="1"/>
          <p:nvPr/>
        </p:nvSpPr>
        <p:spPr>
          <a:xfrm>
            <a:off x="2901236" y="965943"/>
            <a:ext cx="1407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Camera sensor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0F67694-A988-784C-A7CE-8CEC165188D7}"/>
                  </a:ext>
                </a:extLst>
              </p:cNvPr>
              <p:cNvSpPr txBox="1"/>
              <p:nvPr/>
            </p:nvSpPr>
            <p:spPr>
              <a:xfrm>
                <a:off x="4736519" y="3447329"/>
                <a:ext cx="211743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/>
                  <a:t>Calibration matrix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𝑲</m:t>
                    </m:r>
                  </m:oMath>
                </a14:m>
                <a:r>
                  <a:rPr lang="en-US" sz="1800" dirty="0"/>
                  <a:t> in metric units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0F67694-A988-784C-A7CE-8CEC165188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519" y="3447329"/>
                <a:ext cx="2117431" cy="646331"/>
              </a:xfrm>
              <a:prstGeom prst="rect">
                <a:avLst/>
              </a:prstGeom>
              <a:blipFill>
                <a:blip r:embed="rId9"/>
                <a:stretch>
                  <a:fillRect t="-1923" r="-1190" b="-13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194AA6E-C139-EE43-811C-EACAF56A21B1}"/>
              </a:ext>
            </a:extLst>
          </p:cNvPr>
          <p:cNvSpPr txBox="1"/>
          <p:nvPr/>
        </p:nvSpPr>
        <p:spPr>
          <a:xfrm>
            <a:off x="2895600" y="3718462"/>
            <a:ext cx="2117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Scaling 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E9C01C-DA97-064D-A573-496C376C27BF}"/>
                  </a:ext>
                </a:extLst>
              </p:cNvPr>
              <p:cNvSpPr txBox="1"/>
              <p:nvPr/>
            </p:nvSpPr>
            <p:spPr>
              <a:xfrm>
                <a:off x="6889902" y="3468469"/>
                <a:ext cx="211743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800" dirty="0"/>
                  <a:t>Calibration matrix 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𝑲</m:t>
                    </m:r>
                  </m:oMath>
                </a14:m>
                <a:r>
                  <a:rPr lang="en-US" sz="1800" dirty="0"/>
                  <a:t> in pixel units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E9C01C-DA97-064D-A573-496C376C2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902" y="3468469"/>
                <a:ext cx="2117431" cy="646331"/>
              </a:xfrm>
              <a:prstGeom prst="rect">
                <a:avLst/>
              </a:prstGeom>
              <a:blipFill>
                <a:blip r:embed="rId10"/>
                <a:stretch>
                  <a:fillRect t="-1923" r="-1796" b="-1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F7A9E00-0AE9-5D41-A672-9F2B93237E0A}"/>
              </a:ext>
            </a:extLst>
          </p:cNvPr>
          <p:cNvSpPr/>
          <p:nvPr/>
        </p:nvSpPr>
        <p:spPr bwMode="auto">
          <a:xfrm>
            <a:off x="6889902" y="3267828"/>
            <a:ext cx="2117431" cy="2523372"/>
          </a:xfrm>
          <a:prstGeom prst="round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07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3" grpId="0" build="p"/>
      <p:bldP spid="4104" grpId="0"/>
      <p:bldP spid="492556" grpId="0"/>
      <p:bldP spid="492558" grpId="0"/>
      <p:bldP spid="2" grpId="0"/>
      <p:bldP spid="4" grpId="0"/>
      <p:bldP spid="7" grpId="0" animBg="1"/>
      <p:bldP spid="18" grpId="0"/>
      <p:bldP spid="19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Extrinsic parameters: Rotation and translation</a:t>
            </a:r>
          </a:p>
        </p:txBody>
      </p:sp>
      <p:sp>
        <p:nvSpPr>
          <p:cNvPr id="5125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7162800" y="950584"/>
            <a:ext cx="4038600" cy="2743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/>
              <a:t>In general, the camera coordinate frame will be related to the world coordinate frame by a rotation and a translation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CF29961-2F3A-2242-8DF6-F69AE1CA51F9}"/>
              </a:ext>
            </a:extLst>
          </p:cNvPr>
          <p:cNvGrpSpPr/>
          <p:nvPr/>
        </p:nvGrpSpPr>
        <p:grpSpPr>
          <a:xfrm>
            <a:off x="2057400" y="1066800"/>
            <a:ext cx="4537786" cy="2516782"/>
            <a:chOff x="533400" y="1066800"/>
            <a:chExt cx="4537786" cy="251678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71D43AA-BD9B-F247-97F4-4F67CEA875F2}"/>
                </a:ext>
              </a:extLst>
            </p:cNvPr>
            <p:cNvGrpSpPr/>
            <p:nvPr/>
          </p:nvGrpSpPr>
          <p:grpSpPr>
            <a:xfrm rot="20129443">
              <a:off x="2417837" y="1323423"/>
              <a:ext cx="2653349" cy="1843379"/>
              <a:chOff x="5410200" y="1463040"/>
              <a:chExt cx="2895600" cy="2011680"/>
            </a:xfrm>
          </p:grpSpPr>
          <p:pic>
            <p:nvPicPr>
              <p:cNvPr id="14" name="Picture 3" descr="fig5">
                <a:extLst>
                  <a:ext uri="{FF2B5EF4-FFF2-40B4-BE49-F238E27FC236}">
                    <a16:creationId xmlns:a16="http://schemas.microsoft.com/office/drawing/2014/main" id="{0AC8C18A-B60A-8B4C-8EBF-C5010E6C83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41890" t="19840" r="-713" b="-4322"/>
              <a:stretch/>
            </p:blipFill>
            <p:spPr bwMode="auto">
              <a:xfrm>
                <a:off x="5562600" y="1463040"/>
                <a:ext cx="2743200" cy="20116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125616C-5A12-FC45-AAD9-635C6FF92B04}"/>
                  </a:ext>
                </a:extLst>
              </p:cNvPr>
              <p:cNvSpPr/>
              <p:nvPr/>
            </p:nvSpPr>
            <p:spPr bwMode="auto">
              <a:xfrm>
                <a:off x="5410200" y="1600200"/>
                <a:ext cx="304800" cy="381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5123" name="Picture 3" descr="fig5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" r="36195"/>
            <a:stretch/>
          </p:blipFill>
          <p:spPr bwMode="auto">
            <a:xfrm>
              <a:off x="533400" y="1066800"/>
              <a:ext cx="2971799" cy="2381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AAAE966-6064-7845-A821-0B39DB02F6B8}"/>
                </a:ext>
              </a:extLst>
            </p:cNvPr>
            <p:cNvSpPr/>
            <p:nvPr/>
          </p:nvSpPr>
          <p:spPr bwMode="auto">
            <a:xfrm>
              <a:off x="2933370" y="3081753"/>
              <a:ext cx="686459" cy="50182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EEB2794-5846-D343-BE53-142CA42FB220}"/>
              </a:ext>
            </a:extLst>
          </p:cNvPr>
          <p:cNvSpPr txBox="1"/>
          <p:nvPr/>
        </p:nvSpPr>
        <p:spPr>
          <a:xfrm>
            <a:off x="1977290" y="2843200"/>
            <a:ext cx="1634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camera coordinate system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3E0173-0E45-B24A-BF44-EF28A5E0467D}"/>
              </a:ext>
            </a:extLst>
          </p:cNvPr>
          <p:cNvSpPr txBox="1"/>
          <p:nvPr/>
        </p:nvSpPr>
        <p:spPr>
          <a:xfrm>
            <a:off x="5383231" y="3134380"/>
            <a:ext cx="1634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world coordinate system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CA8C885-F229-E449-BEC7-7502CBFC7856}"/>
              </a:ext>
            </a:extLst>
          </p:cNvPr>
          <p:cNvSpPr/>
          <p:nvPr/>
        </p:nvSpPr>
        <p:spPr bwMode="auto">
          <a:xfrm>
            <a:off x="4343400" y="2057400"/>
            <a:ext cx="571829" cy="533400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21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Extrinsic parameters: Rotation and translation</a:t>
            </a:r>
          </a:p>
        </p:txBody>
      </p:sp>
      <p:sp>
        <p:nvSpPr>
          <p:cNvPr id="5125" name="Rectangle 14"/>
          <p:cNvSpPr>
            <a:spLocks noGrp="1" noChangeArrowheads="1"/>
          </p:cNvSpPr>
          <p:nvPr>
            <p:ph type="body" idx="1"/>
          </p:nvPr>
        </p:nvSpPr>
        <p:spPr>
          <a:xfrm>
            <a:off x="7162800" y="950584"/>
            <a:ext cx="4038600" cy="27432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/>
              <a:t>In general, the camera coordinate frame will be related to the world coordinate frame by a rotation and a translation</a:t>
            </a:r>
          </a:p>
        </p:txBody>
      </p:sp>
      <p:sp>
        <p:nvSpPr>
          <p:cNvPr id="490511" name="Line 15"/>
          <p:cNvSpPr>
            <a:spLocks noChangeShapeType="1"/>
          </p:cNvSpPr>
          <p:nvPr/>
        </p:nvSpPr>
        <p:spPr bwMode="auto">
          <a:xfrm flipV="1">
            <a:off x="3429001" y="5252819"/>
            <a:ext cx="994485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0512" name="Text Box 16"/>
          <p:cNvSpPr txBox="1">
            <a:spLocks noChangeArrowheads="1"/>
          </p:cNvSpPr>
          <p:nvPr/>
        </p:nvSpPr>
        <p:spPr bwMode="auto">
          <a:xfrm>
            <a:off x="1524000" y="5557619"/>
            <a:ext cx="213107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 err="1"/>
              <a:t>coords</a:t>
            </a:r>
            <a:r>
              <a:rPr lang="en-US" sz="1800" dirty="0"/>
              <a:t>. of point </a:t>
            </a:r>
            <a:br>
              <a:rPr lang="en-US" sz="1800" dirty="0"/>
            </a:br>
            <a:r>
              <a:rPr lang="en-US" sz="1800" dirty="0"/>
              <a:t>in normalized camera frame</a:t>
            </a:r>
          </a:p>
        </p:txBody>
      </p:sp>
      <p:sp>
        <p:nvSpPr>
          <p:cNvPr id="490513" name="Line 17"/>
          <p:cNvSpPr>
            <a:spLocks noChangeShapeType="1"/>
          </p:cNvSpPr>
          <p:nvPr/>
        </p:nvSpPr>
        <p:spPr bwMode="auto">
          <a:xfrm flipH="1" flipV="1">
            <a:off x="6934200" y="52578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0514" name="Text Box 18"/>
          <p:cNvSpPr txBox="1">
            <a:spLocks noChangeArrowheads="1"/>
          </p:cNvSpPr>
          <p:nvPr/>
        </p:nvSpPr>
        <p:spPr bwMode="auto">
          <a:xfrm>
            <a:off x="7588250" y="5638800"/>
            <a:ext cx="2774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/>
              <a:t>coords. of camera center </a:t>
            </a:r>
            <a:br>
              <a:rPr lang="en-US" sz="1800"/>
            </a:br>
            <a:r>
              <a:rPr lang="en-US" sz="1800"/>
              <a:t>in world frame</a:t>
            </a:r>
          </a:p>
        </p:txBody>
      </p:sp>
      <p:sp>
        <p:nvSpPr>
          <p:cNvPr id="490515" name="Line 19"/>
          <p:cNvSpPr>
            <a:spLocks noChangeShapeType="1"/>
          </p:cNvSpPr>
          <p:nvPr/>
        </p:nvSpPr>
        <p:spPr bwMode="auto">
          <a:xfrm flipH="1" flipV="1">
            <a:off x="6258634" y="5252819"/>
            <a:ext cx="341150" cy="76698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0516" name="Text Box 20"/>
          <p:cNvSpPr txBox="1">
            <a:spLocks noChangeArrowheads="1"/>
          </p:cNvSpPr>
          <p:nvPr/>
        </p:nvSpPr>
        <p:spPr bwMode="auto">
          <a:xfrm>
            <a:off x="5576008" y="6041451"/>
            <a:ext cx="19543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 dirty="0" err="1"/>
              <a:t>coords</a:t>
            </a:r>
            <a:r>
              <a:rPr lang="en-US" sz="1800" dirty="0"/>
              <a:t>. of a point</a:t>
            </a:r>
            <a:br>
              <a:rPr lang="en-US" sz="1800" dirty="0"/>
            </a:br>
            <a:r>
              <a:rPr lang="en-US" sz="1800" dirty="0"/>
              <a:t>in world frame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4400" y="3657601"/>
            <a:ext cx="1028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/>
              <a:t>In non-homogeneous coordinates, the transformation from </a:t>
            </a:r>
            <a:r>
              <a:rPr lang="en-US" sz="2800" dirty="0">
                <a:solidFill>
                  <a:srgbClr val="C00000"/>
                </a:solidFill>
              </a:rPr>
              <a:t>world</a:t>
            </a:r>
            <a:r>
              <a:rPr lang="en-US" sz="2800" dirty="0"/>
              <a:t> to normalized </a:t>
            </a:r>
            <a:r>
              <a:rPr lang="en-US" sz="2800" dirty="0">
                <a:solidFill>
                  <a:srgbClr val="C00000"/>
                </a:solidFill>
              </a:rPr>
              <a:t>camera</a:t>
            </a:r>
            <a:r>
              <a:rPr lang="en-US" sz="2800" dirty="0"/>
              <a:t> coordinate system is given by: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CF29961-2F3A-2242-8DF6-F69AE1CA51F9}"/>
              </a:ext>
            </a:extLst>
          </p:cNvPr>
          <p:cNvGrpSpPr/>
          <p:nvPr/>
        </p:nvGrpSpPr>
        <p:grpSpPr>
          <a:xfrm>
            <a:off x="2057400" y="1066800"/>
            <a:ext cx="4537786" cy="2516782"/>
            <a:chOff x="533400" y="1066800"/>
            <a:chExt cx="4537786" cy="2516782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71D43AA-BD9B-F247-97F4-4F67CEA875F2}"/>
                </a:ext>
              </a:extLst>
            </p:cNvPr>
            <p:cNvGrpSpPr/>
            <p:nvPr/>
          </p:nvGrpSpPr>
          <p:grpSpPr>
            <a:xfrm rot="20129443">
              <a:off x="2417837" y="1323423"/>
              <a:ext cx="2653349" cy="1843379"/>
              <a:chOff x="5410200" y="1463040"/>
              <a:chExt cx="2895600" cy="2011680"/>
            </a:xfrm>
          </p:grpSpPr>
          <p:pic>
            <p:nvPicPr>
              <p:cNvPr id="14" name="Picture 3" descr="fig5">
                <a:extLst>
                  <a:ext uri="{FF2B5EF4-FFF2-40B4-BE49-F238E27FC236}">
                    <a16:creationId xmlns:a16="http://schemas.microsoft.com/office/drawing/2014/main" id="{0AC8C18A-B60A-8B4C-8EBF-C5010E6C830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41890" t="19840" r="-713" b="-4322"/>
              <a:stretch/>
            </p:blipFill>
            <p:spPr bwMode="auto">
              <a:xfrm>
                <a:off x="5562600" y="1463040"/>
                <a:ext cx="2743200" cy="20116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125616C-5A12-FC45-AAD9-635C6FF92B04}"/>
                  </a:ext>
                </a:extLst>
              </p:cNvPr>
              <p:cNvSpPr/>
              <p:nvPr/>
            </p:nvSpPr>
            <p:spPr bwMode="auto">
              <a:xfrm>
                <a:off x="5410200" y="1600200"/>
                <a:ext cx="304800" cy="381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5123" name="Picture 3" descr="fig5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" r="36195"/>
            <a:stretch/>
          </p:blipFill>
          <p:spPr bwMode="auto">
            <a:xfrm>
              <a:off x="533400" y="1066800"/>
              <a:ext cx="2971799" cy="2381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AAAE966-6064-7845-A821-0B39DB02F6B8}"/>
                </a:ext>
              </a:extLst>
            </p:cNvPr>
            <p:cNvSpPr/>
            <p:nvPr/>
          </p:nvSpPr>
          <p:spPr bwMode="auto">
            <a:xfrm>
              <a:off x="2933370" y="3081753"/>
              <a:ext cx="686459" cy="50182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EEB2794-5846-D343-BE53-142CA42FB220}"/>
              </a:ext>
            </a:extLst>
          </p:cNvPr>
          <p:cNvSpPr txBox="1"/>
          <p:nvPr/>
        </p:nvSpPr>
        <p:spPr>
          <a:xfrm>
            <a:off x="1977290" y="2843200"/>
            <a:ext cx="1634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camera coordinate system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3E0173-0E45-B24A-BF44-EF28A5E0467D}"/>
              </a:ext>
            </a:extLst>
          </p:cNvPr>
          <p:cNvSpPr txBox="1"/>
          <p:nvPr/>
        </p:nvSpPr>
        <p:spPr>
          <a:xfrm>
            <a:off x="5383231" y="3134380"/>
            <a:ext cx="1634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world coordinate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93948B4-FECA-AD4E-A6FF-A8FDFF43F2CE}"/>
                  </a:ext>
                </a:extLst>
              </p:cNvPr>
              <p:cNvSpPr txBox="1"/>
              <p:nvPr/>
            </p:nvSpPr>
            <p:spPr>
              <a:xfrm>
                <a:off x="4365258" y="4805510"/>
                <a:ext cx="2996526" cy="5786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cam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̃"/>
                              <m:ctrlP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acc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̃"/>
                              <m:ctrlPr>
                                <a:rPr lang="en-US" sz="2800" b="1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93948B4-FECA-AD4E-A6FF-A8FDFF43F2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5258" y="4805510"/>
                <a:ext cx="2996526" cy="5786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58737F8-B37C-3B46-9F77-2A643A6F3908}"/>
                  </a:ext>
                </a:extLst>
              </p:cNvPr>
              <p:cNvSpPr/>
              <p:nvPr/>
            </p:nvSpPr>
            <p:spPr>
              <a:xfrm>
                <a:off x="7162800" y="4802666"/>
                <a:ext cx="1717650" cy="5339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acc>
                        <m:accPr>
                          <m:chr m:val="̃"/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58737F8-B37C-3B46-9F77-2A643A6F39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4802666"/>
                <a:ext cx="1717650" cy="5339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Line 19">
            <a:extLst>
              <a:ext uri="{FF2B5EF4-FFF2-40B4-BE49-F238E27FC236}">
                <a16:creationId xmlns:a16="http://schemas.microsoft.com/office/drawing/2014/main" id="{E0D938F4-DD62-E54A-B947-E750272543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39029" y="5268964"/>
            <a:ext cx="1028371" cy="7508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Box 20">
            <a:extLst>
              <a:ext uri="{FF2B5EF4-FFF2-40B4-BE49-F238E27FC236}">
                <a16:creationId xmlns:a16="http://schemas.microsoft.com/office/drawing/2014/main" id="{94D63325-9854-C447-A0D8-8BAF1437E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5243" y="6023085"/>
            <a:ext cx="143875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3x3 rotation matrix</a:t>
            </a:r>
          </a:p>
        </p:txBody>
      </p:sp>
    </p:spTree>
    <p:extLst>
      <p:ext uri="{BB962C8B-B14F-4D97-AF65-F5344CB8AC3E}">
        <p14:creationId xmlns:p14="http://schemas.microsoft.com/office/powerpoint/2010/main" val="350119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511" grpId="0" animBg="1"/>
      <p:bldP spid="490512" grpId="0"/>
      <p:bldP spid="490513" grpId="0" animBg="1"/>
      <p:bldP spid="490514" grpId="0"/>
      <p:bldP spid="490515" grpId="0" animBg="1"/>
      <p:bldP spid="490516" grpId="0"/>
      <p:bldP spid="6" grpId="0"/>
      <p:bldP spid="21" grpId="0" animBg="1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Extrinsic parameters: Rotation and translation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B04F59-8307-834E-9828-FE473550B891}"/>
              </a:ext>
            </a:extLst>
          </p:cNvPr>
          <p:cNvGrpSpPr/>
          <p:nvPr/>
        </p:nvGrpSpPr>
        <p:grpSpPr>
          <a:xfrm>
            <a:off x="2057400" y="1066800"/>
            <a:ext cx="4537786" cy="2516782"/>
            <a:chOff x="533400" y="1066800"/>
            <a:chExt cx="4537786" cy="251678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6DEDC09-8384-7445-9CE3-C06D89743E1C}"/>
                </a:ext>
              </a:extLst>
            </p:cNvPr>
            <p:cNvGrpSpPr/>
            <p:nvPr/>
          </p:nvGrpSpPr>
          <p:grpSpPr>
            <a:xfrm rot="20129443">
              <a:off x="2417837" y="1323423"/>
              <a:ext cx="2653349" cy="1843379"/>
              <a:chOff x="5410200" y="1463040"/>
              <a:chExt cx="2895600" cy="2011680"/>
            </a:xfrm>
          </p:grpSpPr>
          <p:pic>
            <p:nvPicPr>
              <p:cNvPr id="21" name="Picture 3" descr="fig5">
                <a:extLst>
                  <a:ext uri="{FF2B5EF4-FFF2-40B4-BE49-F238E27FC236}">
                    <a16:creationId xmlns:a16="http://schemas.microsoft.com/office/drawing/2014/main" id="{D40ECE5F-E5AF-8A46-878C-D44FC8E265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41890" t="19840" r="-713" b="-4322"/>
              <a:stretch/>
            </p:blipFill>
            <p:spPr bwMode="auto">
              <a:xfrm>
                <a:off x="5562600" y="1463040"/>
                <a:ext cx="2743200" cy="20116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3388A92-FCB9-FC4F-99D9-D0FDA1BE67C1}"/>
                  </a:ext>
                </a:extLst>
              </p:cNvPr>
              <p:cNvSpPr/>
              <p:nvPr/>
            </p:nvSpPr>
            <p:spPr bwMode="auto">
              <a:xfrm>
                <a:off x="5410200" y="1600200"/>
                <a:ext cx="304800" cy="381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19" name="Picture 3" descr="fig5">
              <a:extLst>
                <a:ext uri="{FF2B5EF4-FFF2-40B4-BE49-F238E27FC236}">
                  <a16:creationId xmlns:a16="http://schemas.microsoft.com/office/drawing/2014/main" id="{A412B541-764F-4A40-9C65-A5C42D459D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" r="36195"/>
            <a:stretch/>
          </p:blipFill>
          <p:spPr bwMode="auto">
            <a:xfrm>
              <a:off x="533400" y="1066800"/>
              <a:ext cx="2971799" cy="2381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72CE8B-DD57-3540-8CDD-B0A25C3C67B3}"/>
                </a:ext>
              </a:extLst>
            </p:cNvPr>
            <p:cNvSpPr/>
            <p:nvPr/>
          </p:nvSpPr>
          <p:spPr bwMode="auto">
            <a:xfrm>
              <a:off x="2933370" y="3081753"/>
              <a:ext cx="686459" cy="50182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3" name="Text Box 20">
            <a:extLst>
              <a:ext uri="{FF2B5EF4-FFF2-40B4-BE49-F238E27FC236}">
                <a16:creationId xmlns:a16="http://schemas.microsoft.com/office/drawing/2014/main" id="{C4CFD6FE-E3C5-1E45-A623-5667F3C5F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5446" y="5105400"/>
            <a:ext cx="20751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3D transformation matrix (4 x 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4555048-FC2F-1C44-8BDE-5F934AD2642A}"/>
                  </a:ext>
                </a:extLst>
              </p:cNvPr>
              <p:cNvSpPr txBox="1"/>
              <p:nvPr/>
            </p:nvSpPr>
            <p:spPr>
              <a:xfrm>
                <a:off x="1995759" y="4293773"/>
                <a:ext cx="2598532" cy="5339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cam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acc>
                        <m:accPr>
                          <m:chr m:val="̃"/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acc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4555048-FC2F-1C44-8BDE-5F934AD264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759" y="4293773"/>
                <a:ext cx="2598532" cy="5339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3DFE917-D3BB-794D-82E1-D10EEDC4B90E}"/>
                  </a:ext>
                </a:extLst>
              </p:cNvPr>
              <p:cNvSpPr txBox="1"/>
              <p:nvPr/>
            </p:nvSpPr>
            <p:spPr>
              <a:xfrm>
                <a:off x="5457581" y="4141273"/>
                <a:ext cx="3763659" cy="8863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̃"/>
                                      <m:ctrlPr>
                                        <a:rPr lang="en-US" sz="2800" b="1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800" b="1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𝑿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cam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𝑹</m:t>
                                </m:r>
                              </m:e>
                              <m:e>
                                <m:r>
                                  <a:rPr lang="en-US" sz="2800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̃"/>
                                  <m:ctrlPr>
                                    <a:rPr lang="en-US" sz="2800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</m:acc>
                            </m:e>
                            <m:e>
                              <m: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3DFE917-D3BB-794D-82E1-D10EEDC4B9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581" y="4141273"/>
                <a:ext cx="3763659" cy="886333"/>
              </a:xfrm>
              <a:prstGeom prst="rect">
                <a:avLst/>
              </a:prstGeom>
              <a:blipFill>
                <a:blip r:embed="rId5"/>
                <a:stretch>
                  <a:fillRect b="-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735F7EBF-A9F3-D946-9E99-029EB5107F74}"/>
              </a:ext>
            </a:extLst>
          </p:cNvPr>
          <p:cNvSpPr txBox="1"/>
          <p:nvPr/>
        </p:nvSpPr>
        <p:spPr>
          <a:xfrm>
            <a:off x="1600859" y="3288481"/>
            <a:ext cx="3542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</a:t>
            </a:r>
            <a:r>
              <a:rPr lang="en-US" i="1" dirty="0"/>
              <a:t>non-homogeneous</a:t>
            </a:r>
            <a:r>
              <a:rPr lang="en-US" dirty="0"/>
              <a:t> coordinates: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C4B7A7-BF96-F541-9A54-C277D60C68D9}"/>
              </a:ext>
            </a:extLst>
          </p:cNvPr>
          <p:cNvSpPr txBox="1"/>
          <p:nvPr/>
        </p:nvSpPr>
        <p:spPr>
          <a:xfrm>
            <a:off x="5543416" y="3288481"/>
            <a:ext cx="3542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</a:t>
            </a:r>
            <a:r>
              <a:rPr lang="en-US" i="1" dirty="0"/>
              <a:t>homogeneous</a:t>
            </a:r>
            <a:r>
              <a:rPr lang="en-US" dirty="0"/>
              <a:t> coordinates:</a:t>
            </a:r>
          </a:p>
        </p:txBody>
      </p:sp>
    </p:spTree>
    <p:extLst>
      <p:ext uri="{BB962C8B-B14F-4D97-AF65-F5344CB8AC3E}">
        <p14:creationId xmlns:p14="http://schemas.microsoft.com/office/powerpoint/2010/main" val="357728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Extrinsic parameters: Rotation and translation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B04F59-8307-834E-9828-FE473550B891}"/>
              </a:ext>
            </a:extLst>
          </p:cNvPr>
          <p:cNvGrpSpPr/>
          <p:nvPr/>
        </p:nvGrpSpPr>
        <p:grpSpPr>
          <a:xfrm>
            <a:off x="2057400" y="1066800"/>
            <a:ext cx="4537786" cy="2516782"/>
            <a:chOff x="533400" y="1066800"/>
            <a:chExt cx="4537786" cy="251678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6DEDC09-8384-7445-9CE3-C06D89743E1C}"/>
                </a:ext>
              </a:extLst>
            </p:cNvPr>
            <p:cNvGrpSpPr/>
            <p:nvPr/>
          </p:nvGrpSpPr>
          <p:grpSpPr>
            <a:xfrm rot="20129443">
              <a:off x="2417837" y="1323423"/>
              <a:ext cx="2653349" cy="1843379"/>
              <a:chOff x="5410200" y="1463040"/>
              <a:chExt cx="2895600" cy="2011680"/>
            </a:xfrm>
          </p:grpSpPr>
          <p:pic>
            <p:nvPicPr>
              <p:cNvPr id="21" name="Picture 3" descr="fig5">
                <a:extLst>
                  <a:ext uri="{FF2B5EF4-FFF2-40B4-BE49-F238E27FC236}">
                    <a16:creationId xmlns:a16="http://schemas.microsoft.com/office/drawing/2014/main" id="{D40ECE5F-E5AF-8A46-878C-D44FC8E265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41890" t="19840" r="-713" b="-4322"/>
              <a:stretch/>
            </p:blipFill>
            <p:spPr bwMode="auto">
              <a:xfrm>
                <a:off x="5562600" y="1463040"/>
                <a:ext cx="2743200" cy="20116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3388A92-FCB9-FC4F-99D9-D0FDA1BE67C1}"/>
                  </a:ext>
                </a:extLst>
              </p:cNvPr>
              <p:cNvSpPr/>
              <p:nvPr/>
            </p:nvSpPr>
            <p:spPr bwMode="auto">
              <a:xfrm>
                <a:off x="5410200" y="1600200"/>
                <a:ext cx="304800" cy="381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19" name="Picture 3" descr="fig5">
              <a:extLst>
                <a:ext uri="{FF2B5EF4-FFF2-40B4-BE49-F238E27FC236}">
                  <a16:creationId xmlns:a16="http://schemas.microsoft.com/office/drawing/2014/main" id="{A412B541-764F-4A40-9C65-A5C42D459D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" r="36195"/>
            <a:stretch/>
          </p:blipFill>
          <p:spPr bwMode="auto">
            <a:xfrm>
              <a:off x="533400" y="1066800"/>
              <a:ext cx="2971799" cy="2381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72CE8B-DD57-3540-8CDD-B0A25C3C67B3}"/>
                </a:ext>
              </a:extLst>
            </p:cNvPr>
            <p:cNvSpPr/>
            <p:nvPr/>
          </p:nvSpPr>
          <p:spPr bwMode="auto">
            <a:xfrm>
              <a:off x="2933370" y="3081753"/>
              <a:ext cx="686459" cy="50182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3DFE917-D3BB-794D-82E1-D10EEDC4B90E}"/>
                  </a:ext>
                </a:extLst>
              </p:cNvPr>
              <p:cNvSpPr txBox="1"/>
              <p:nvPr/>
            </p:nvSpPr>
            <p:spPr>
              <a:xfrm>
                <a:off x="5786262" y="4191000"/>
                <a:ext cx="3053978" cy="810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cam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1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𝑹</m:t>
                                </m:r>
                              </m:e>
                              <m:e>
                                <m:r>
                                  <a:rPr lang="en-US" sz="2800" b="1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3DFE917-D3BB-794D-82E1-D10EEDC4B9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6262" y="4191000"/>
                <a:ext cx="3053978" cy="810543"/>
              </a:xfrm>
              <a:prstGeom prst="rect">
                <a:avLst/>
              </a:prstGeom>
              <a:blipFill>
                <a:blip r:embed="rId4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925474D1-5B2A-0D4F-9399-BEE6B60DD539}"/>
              </a:ext>
            </a:extLst>
          </p:cNvPr>
          <p:cNvSpPr txBox="1"/>
          <p:nvPr/>
        </p:nvSpPr>
        <p:spPr>
          <a:xfrm>
            <a:off x="1600859" y="3288481"/>
            <a:ext cx="3542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</a:t>
            </a:r>
            <a:r>
              <a:rPr lang="en-US" i="1" dirty="0"/>
              <a:t>non-homogeneous</a:t>
            </a:r>
            <a:r>
              <a:rPr lang="en-US" dirty="0"/>
              <a:t> coordinates: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B7AC01-4F4E-7A49-B3B9-DBB7C77D2DB6}"/>
              </a:ext>
            </a:extLst>
          </p:cNvPr>
          <p:cNvSpPr txBox="1"/>
          <p:nvPr/>
        </p:nvSpPr>
        <p:spPr>
          <a:xfrm>
            <a:off x="5543416" y="3288481"/>
            <a:ext cx="3542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</a:t>
            </a:r>
            <a:r>
              <a:rPr lang="en-US" i="1" dirty="0"/>
              <a:t>homogeneous</a:t>
            </a:r>
            <a:r>
              <a:rPr lang="en-US" dirty="0"/>
              <a:t> coordinates:</a:t>
            </a:r>
          </a:p>
        </p:txBody>
      </p:sp>
      <p:sp>
        <p:nvSpPr>
          <p:cNvPr id="24" name="Text Box 20">
            <a:extLst>
              <a:ext uri="{FF2B5EF4-FFF2-40B4-BE49-F238E27FC236}">
                <a16:creationId xmlns:a16="http://schemas.microsoft.com/office/drawing/2014/main" id="{304818C3-7E94-9D4E-9AFF-EF16ABD43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5446" y="5105400"/>
            <a:ext cx="20751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3D transformation matrix (4 x 4)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0584A49-7357-0D43-B52C-67052F1E1E2B}"/>
                  </a:ext>
                </a:extLst>
              </p:cNvPr>
              <p:cNvSpPr txBox="1"/>
              <p:nvPr/>
            </p:nvSpPr>
            <p:spPr>
              <a:xfrm>
                <a:off x="1995759" y="4293773"/>
                <a:ext cx="2598532" cy="5339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cam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acc>
                        <m:accPr>
                          <m:chr m:val="̃"/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acc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0584A49-7357-0D43-B52C-67052F1E1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759" y="4293773"/>
                <a:ext cx="2598532" cy="5339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6952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Extrinsic parameters: Rotation and translation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B04F59-8307-834E-9828-FE473550B891}"/>
              </a:ext>
            </a:extLst>
          </p:cNvPr>
          <p:cNvGrpSpPr/>
          <p:nvPr/>
        </p:nvGrpSpPr>
        <p:grpSpPr>
          <a:xfrm>
            <a:off x="2057400" y="1066800"/>
            <a:ext cx="4537786" cy="2516782"/>
            <a:chOff x="533400" y="1066800"/>
            <a:chExt cx="4537786" cy="251678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6DEDC09-8384-7445-9CE3-C06D89743E1C}"/>
                </a:ext>
              </a:extLst>
            </p:cNvPr>
            <p:cNvGrpSpPr/>
            <p:nvPr/>
          </p:nvGrpSpPr>
          <p:grpSpPr>
            <a:xfrm rot="20129443">
              <a:off x="2417837" y="1323423"/>
              <a:ext cx="2653349" cy="1843379"/>
              <a:chOff x="5410200" y="1463040"/>
              <a:chExt cx="2895600" cy="2011680"/>
            </a:xfrm>
          </p:grpSpPr>
          <p:pic>
            <p:nvPicPr>
              <p:cNvPr id="21" name="Picture 3" descr="fig5">
                <a:extLst>
                  <a:ext uri="{FF2B5EF4-FFF2-40B4-BE49-F238E27FC236}">
                    <a16:creationId xmlns:a16="http://schemas.microsoft.com/office/drawing/2014/main" id="{D40ECE5F-E5AF-8A46-878C-D44FC8E265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41890" t="19840" r="-713" b="-4322"/>
              <a:stretch/>
            </p:blipFill>
            <p:spPr bwMode="auto">
              <a:xfrm>
                <a:off x="5562600" y="1463040"/>
                <a:ext cx="2743200" cy="20116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3388A92-FCB9-FC4F-99D9-D0FDA1BE67C1}"/>
                  </a:ext>
                </a:extLst>
              </p:cNvPr>
              <p:cNvSpPr/>
              <p:nvPr/>
            </p:nvSpPr>
            <p:spPr bwMode="auto">
              <a:xfrm>
                <a:off x="5410200" y="1600200"/>
                <a:ext cx="304800" cy="381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19" name="Picture 3" descr="fig5">
              <a:extLst>
                <a:ext uri="{FF2B5EF4-FFF2-40B4-BE49-F238E27FC236}">
                  <a16:creationId xmlns:a16="http://schemas.microsoft.com/office/drawing/2014/main" id="{A412B541-764F-4A40-9C65-A5C42D459D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" r="36195"/>
            <a:stretch/>
          </p:blipFill>
          <p:spPr bwMode="auto">
            <a:xfrm>
              <a:off x="533400" y="1066800"/>
              <a:ext cx="2971799" cy="2381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72CE8B-DD57-3540-8CDD-B0A25C3C67B3}"/>
                </a:ext>
              </a:extLst>
            </p:cNvPr>
            <p:cNvSpPr/>
            <p:nvPr/>
          </p:nvSpPr>
          <p:spPr bwMode="auto">
            <a:xfrm>
              <a:off x="2933370" y="3081753"/>
              <a:ext cx="686459" cy="50182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925474D1-5B2A-0D4F-9399-BEE6B60DD539}"/>
              </a:ext>
            </a:extLst>
          </p:cNvPr>
          <p:cNvSpPr txBox="1"/>
          <p:nvPr/>
        </p:nvSpPr>
        <p:spPr>
          <a:xfrm>
            <a:off x="1600859" y="3288481"/>
            <a:ext cx="3542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</a:t>
            </a:r>
            <a:r>
              <a:rPr lang="en-US" i="1" dirty="0"/>
              <a:t>non-homogeneous</a:t>
            </a:r>
            <a:r>
              <a:rPr lang="en-US" dirty="0"/>
              <a:t> coordinates: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B7AC01-4F4E-7A49-B3B9-DBB7C77D2DB6}"/>
              </a:ext>
            </a:extLst>
          </p:cNvPr>
          <p:cNvSpPr txBox="1"/>
          <p:nvPr/>
        </p:nvSpPr>
        <p:spPr>
          <a:xfrm>
            <a:off x="5543416" y="3288481"/>
            <a:ext cx="3542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</a:t>
            </a:r>
            <a:r>
              <a:rPr lang="en-US" i="1" dirty="0"/>
              <a:t>homogeneous</a:t>
            </a:r>
            <a:r>
              <a:rPr lang="en-US" dirty="0"/>
              <a:t> coordinates: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EA4BA6-A3FC-164D-B3D9-F2379B5C6D4C}"/>
                  </a:ext>
                </a:extLst>
              </p:cNvPr>
              <p:cNvSpPr txBox="1"/>
              <p:nvPr/>
            </p:nvSpPr>
            <p:spPr>
              <a:xfrm>
                <a:off x="4191000" y="5150770"/>
                <a:ext cx="5581784" cy="1261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Transformation from normalized 3D coordinates to pixel image coordinates: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sSub>
                        <m:sSubPr>
                          <m:ctrlP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cam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EA4BA6-A3FC-164D-B3D9-F2379B5C6D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5150770"/>
                <a:ext cx="5581784" cy="1261884"/>
              </a:xfrm>
              <a:prstGeom prst="rect">
                <a:avLst/>
              </a:prstGeom>
              <a:blipFill>
                <a:blip r:embed="rId4"/>
                <a:stretch>
                  <a:fillRect l="-680" t="-4000" r="-2041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2">
            <a:extLst>
              <a:ext uri="{FF2B5EF4-FFF2-40B4-BE49-F238E27FC236}">
                <a16:creationId xmlns:a16="http://schemas.microsoft.com/office/drawing/2014/main" id="{6A2DF044-8FC1-5B49-AA90-A556F391ED0E}"/>
              </a:ext>
            </a:extLst>
          </p:cNvPr>
          <p:cNvSpPr/>
          <p:nvPr/>
        </p:nvSpPr>
        <p:spPr bwMode="auto">
          <a:xfrm>
            <a:off x="5791200" y="4141273"/>
            <a:ext cx="990600" cy="887927"/>
          </a:xfrm>
          <a:prstGeom prst="ellipse">
            <a:avLst/>
          </a:prstGeom>
          <a:noFill/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68E5D3E-5CE3-DF46-B834-E54B7479EC30}"/>
                  </a:ext>
                </a:extLst>
              </p:cNvPr>
              <p:cNvSpPr txBox="1"/>
              <p:nvPr/>
            </p:nvSpPr>
            <p:spPr>
              <a:xfrm>
                <a:off x="5786262" y="4191000"/>
                <a:ext cx="3053978" cy="810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80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cam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1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𝑹</m:t>
                                </m:r>
                              </m:e>
                              <m:e>
                                <m:r>
                                  <a:rPr lang="en-US" sz="2800" b="1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68E5D3E-5CE3-DF46-B834-E54B7479EC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6262" y="4191000"/>
                <a:ext cx="3053978" cy="810543"/>
              </a:xfrm>
              <a:prstGeom prst="rect">
                <a:avLst/>
              </a:prstGeom>
              <a:blipFill>
                <a:blip r:embed="rId5"/>
                <a:stretch>
                  <a:fillRect b="-6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3E97763-2844-694F-98C7-7C582125FC79}"/>
                  </a:ext>
                </a:extLst>
              </p:cNvPr>
              <p:cNvSpPr txBox="1"/>
              <p:nvPr/>
            </p:nvSpPr>
            <p:spPr>
              <a:xfrm>
                <a:off x="1995759" y="4293773"/>
                <a:ext cx="2598532" cy="5339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cam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acc>
                        <m:accPr>
                          <m:chr m:val="̃"/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acc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63E97763-2844-694F-98C7-7C582125FC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5759" y="4293773"/>
                <a:ext cx="2598532" cy="5339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7614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Extrinsic parameters: Rotation and translation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B04F59-8307-834E-9828-FE473550B891}"/>
              </a:ext>
            </a:extLst>
          </p:cNvPr>
          <p:cNvGrpSpPr/>
          <p:nvPr/>
        </p:nvGrpSpPr>
        <p:grpSpPr>
          <a:xfrm>
            <a:off x="2057400" y="1066800"/>
            <a:ext cx="4537786" cy="2516782"/>
            <a:chOff x="533400" y="1066800"/>
            <a:chExt cx="4537786" cy="251678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6DEDC09-8384-7445-9CE3-C06D89743E1C}"/>
                </a:ext>
              </a:extLst>
            </p:cNvPr>
            <p:cNvGrpSpPr/>
            <p:nvPr/>
          </p:nvGrpSpPr>
          <p:grpSpPr>
            <a:xfrm rot="20129443">
              <a:off x="2417837" y="1323423"/>
              <a:ext cx="2653349" cy="1843379"/>
              <a:chOff x="5410200" y="1463040"/>
              <a:chExt cx="2895600" cy="2011680"/>
            </a:xfrm>
          </p:grpSpPr>
          <p:pic>
            <p:nvPicPr>
              <p:cNvPr id="21" name="Picture 3" descr="fig5">
                <a:extLst>
                  <a:ext uri="{FF2B5EF4-FFF2-40B4-BE49-F238E27FC236}">
                    <a16:creationId xmlns:a16="http://schemas.microsoft.com/office/drawing/2014/main" id="{D40ECE5F-E5AF-8A46-878C-D44FC8E265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41890" t="19840" r="-713" b="-4322"/>
              <a:stretch/>
            </p:blipFill>
            <p:spPr bwMode="auto">
              <a:xfrm>
                <a:off x="5562600" y="1463040"/>
                <a:ext cx="2743200" cy="20116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3388A92-FCB9-FC4F-99D9-D0FDA1BE67C1}"/>
                  </a:ext>
                </a:extLst>
              </p:cNvPr>
              <p:cNvSpPr/>
              <p:nvPr/>
            </p:nvSpPr>
            <p:spPr bwMode="auto">
              <a:xfrm>
                <a:off x="5410200" y="1600200"/>
                <a:ext cx="304800" cy="381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19" name="Picture 3" descr="fig5">
              <a:extLst>
                <a:ext uri="{FF2B5EF4-FFF2-40B4-BE49-F238E27FC236}">
                  <a16:creationId xmlns:a16="http://schemas.microsoft.com/office/drawing/2014/main" id="{A412B541-764F-4A40-9C65-A5C42D459D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" r="36195"/>
            <a:stretch/>
          </p:blipFill>
          <p:spPr bwMode="auto">
            <a:xfrm>
              <a:off x="533400" y="1066800"/>
              <a:ext cx="2971799" cy="2381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72CE8B-DD57-3540-8CDD-B0A25C3C67B3}"/>
                </a:ext>
              </a:extLst>
            </p:cNvPr>
            <p:cNvSpPr/>
            <p:nvPr/>
          </p:nvSpPr>
          <p:spPr bwMode="auto">
            <a:xfrm>
              <a:off x="2933370" y="3081753"/>
              <a:ext cx="686459" cy="50182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3DFE917-D3BB-794D-82E1-D10EEDC4B90E}"/>
                  </a:ext>
                </a:extLst>
              </p:cNvPr>
              <p:cNvSpPr txBox="1"/>
              <p:nvPr/>
            </p:nvSpPr>
            <p:spPr>
              <a:xfrm>
                <a:off x="5143522" y="4221222"/>
                <a:ext cx="3550972" cy="810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1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𝑹</m:t>
                                </m:r>
                              </m:e>
                              <m:e>
                                <m:r>
                                  <a:rPr lang="en-US" sz="2800" b="1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𝑻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3DFE917-D3BB-794D-82E1-D10EEDC4B9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3522" y="4221222"/>
                <a:ext cx="3550972" cy="810543"/>
              </a:xfrm>
              <a:prstGeom prst="rect">
                <a:avLst/>
              </a:prstGeom>
              <a:blipFill>
                <a:blip r:embed="rId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5BB431C1-BD30-6B4D-9E2E-5996D8BE6104}"/>
              </a:ext>
            </a:extLst>
          </p:cNvPr>
          <p:cNvSpPr txBox="1"/>
          <p:nvPr/>
        </p:nvSpPr>
        <p:spPr>
          <a:xfrm>
            <a:off x="5543416" y="3288481"/>
            <a:ext cx="3542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 </a:t>
            </a:r>
            <a:r>
              <a:rPr lang="en-US" i="1" dirty="0"/>
              <a:t>homogeneous</a:t>
            </a:r>
            <a:r>
              <a:rPr lang="en-US" dirty="0"/>
              <a:t> coordinates: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BE817F-EFB1-504D-A500-92596B2B74E3}"/>
              </a:ext>
            </a:extLst>
          </p:cNvPr>
          <p:cNvSpPr txBox="1"/>
          <p:nvPr/>
        </p:nvSpPr>
        <p:spPr>
          <a:xfrm>
            <a:off x="5524830" y="5390936"/>
            <a:ext cx="3542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Finally: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C3CF1EC-7479-AC48-A5E8-E8AB0AA99D82}"/>
                  </a:ext>
                </a:extLst>
              </p:cNvPr>
              <p:cNvSpPr txBox="1"/>
              <p:nvPr/>
            </p:nvSpPr>
            <p:spPr>
              <a:xfrm>
                <a:off x="6112959" y="5876297"/>
                <a:ext cx="22468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C3CF1EC-7479-AC48-A5E8-E8AB0AA99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2959" y="5876297"/>
                <a:ext cx="2246897" cy="523220"/>
              </a:xfrm>
              <a:prstGeom prst="rect">
                <a:avLst/>
              </a:prstGeom>
              <a:blipFill>
                <a:blip r:embed="rId5"/>
                <a:stretch>
                  <a:fillRect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74E9144-67C8-9645-9F50-E45B037D8C60}"/>
                  </a:ext>
                </a:extLst>
              </p:cNvPr>
              <p:cNvSpPr txBox="1"/>
              <p:nvPr/>
            </p:nvSpPr>
            <p:spPr>
              <a:xfrm>
                <a:off x="9027999" y="5868795"/>
                <a:ext cx="1640001" cy="5320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acc>
                        <m:accPr>
                          <m:chr m:val="̃"/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</m:acc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74E9144-67C8-9645-9F50-E45B037D8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7999" y="5868795"/>
                <a:ext cx="1640001" cy="5320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908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Extrinsic parameters: Rotation and translation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BB04F59-8307-834E-9828-FE473550B891}"/>
              </a:ext>
            </a:extLst>
          </p:cNvPr>
          <p:cNvGrpSpPr/>
          <p:nvPr/>
        </p:nvGrpSpPr>
        <p:grpSpPr>
          <a:xfrm>
            <a:off x="2057400" y="1066800"/>
            <a:ext cx="4537786" cy="2516782"/>
            <a:chOff x="533400" y="1066800"/>
            <a:chExt cx="4537786" cy="251678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6DEDC09-8384-7445-9CE3-C06D89743E1C}"/>
                </a:ext>
              </a:extLst>
            </p:cNvPr>
            <p:cNvGrpSpPr/>
            <p:nvPr/>
          </p:nvGrpSpPr>
          <p:grpSpPr>
            <a:xfrm rot="20129443">
              <a:off x="2417837" y="1323423"/>
              <a:ext cx="2653349" cy="1843379"/>
              <a:chOff x="5410200" y="1463040"/>
              <a:chExt cx="2895600" cy="2011680"/>
            </a:xfrm>
          </p:grpSpPr>
          <p:pic>
            <p:nvPicPr>
              <p:cNvPr id="21" name="Picture 3" descr="fig5">
                <a:extLst>
                  <a:ext uri="{FF2B5EF4-FFF2-40B4-BE49-F238E27FC236}">
                    <a16:creationId xmlns:a16="http://schemas.microsoft.com/office/drawing/2014/main" id="{D40ECE5F-E5AF-8A46-878C-D44FC8E265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41890" t="19840" r="-713" b="-4322"/>
              <a:stretch/>
            </p:blipFill>
            <p:spPr bwMode="auto">
              <a:xfrm>
                <a:off x="5562600" y="1463040"/>
                <a:ext cx="2743200" cy="20116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3388A92-FCB9-FC4F-99D9-D0FDA1BE67C1}"/>
                  </a:ext>
                </a:extLst>
              </p:cNvPr>
              <p:cNvSpPr/>
              <p:nvPr/>
            </p:nvSpPr>
            <p:spPr bwMode="auto">
              <a:xfrm>
                <a:off x="5410200" y="1600200"/>
                <a:ext cx="304800" cy="3810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pic>
          <p:nvPicPr>
            <p:cNvPr id="19" name="Picture 3" descr="fig5">
              <a:extLst>
                <a:ext uri="{FF2B5EF4-FFF2-40B4-BE49-F238E27FC236}">
                  <a16:creationId xmlns:a16="http://schemas.microsoft.com/office/drawing/2014/main" id="{A412B541-764F-4A40-9C65-A5C42D459D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" r="36195"/>
            <a:stretch/>
          </p:blipFill>
          <p:spPr bwMode="auto">
            <a:xfrm>
              <a:off x="533400" y="1066800"/>
              <a:ext cx="2971799" cy="2381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272CE8B-DD57-3540-8CDD-B0A25C3C67B3}"/>
                </a:ext>
              </a:extLst>
            </p:cNvPr>
            <p:cNvSpPr/>
            <p:nvPr/>
          </p:nvSpPr>
          <p:spPr bwMode="auto">
            <a:xfrm>
              <a:off x="2933370" y="3081753"/>
              <a:ext cx="686459" cy="501829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C3CF1EC-7479-AC48-A5E8-E8AB0AA99D82}"/>
                  </a:ext>
                </a:extLst>
              </p:cNvPr>
              <p:cNvSpPr txBox="1"/>
              <p:nvPr/>
            </p:nvSpPr>
            <p:spPr>
              <a:xfrm>
                <a:off x="1961760" y="3600808"/>
                <a:ext cx="224689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C3CF1EC-7479-AC48-A5E8-E8AB0AA99D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1760" y="3600808"/>
                <a:ext cx="2246897" cy="523220"/>
              </a:xfrm>
              <a:prstGeom prst="rect">
                <a:avLst/>
              </a:prstGeom>
              <a:blipFill>
                <a:blip r:embed="rId4"/>
                <a:stretch>
                  <a:fillRect b="-19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74E9144-67C8-9645-9F50-E45B037D8C60}"/>
                  </a:ext>
                </a:extLst>
              </p:cNvPr>
              <p:cNvSpPr txBox="1"/>
              <p:nvPr/>
            </p:nvSpPr>
            <p:spPr>
              <a:xfrm>
                <a:off x="4876800" y="3593306"/>
                <a:ext cx="1640001" cy="5320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28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acc>
                        <m:accPr>
                          <m:chr m:val="̃"/>
                          <m:ctrlP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</m:acc>
                    </m:oMath>
                  </m:oMathPara>
                </a14:m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74E9144-67C8-9645-9F50-E45B037D8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3593306"/>
                <a:ext cx="1640001" cy="5320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E35E3F4B-C98C-3644-811D-D3938C501A63}"/>
              </a:ext>
            </a:extLst>
          </p:cNvPr>
          <p:cNvSpPr txBox="1"/>
          <p:nvPr/>
        </p:nvSpPr>
        <p:spPr>
          <a:xfrm>
            <a:off x="914400" y="6029980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The camera center is the </a:t>
            </a:r>
            <a:r>
              <a:rPr lang="en-US" sz="2800" dirty="0">
                <a:solidFill>
                  <a:srgbClr val="C00000"/>
                </a:solidFill>
              </a:rPr>
              <a:t>null space </a:t>
            </a:r>
            <a:r>
              <a:rPr lang="en-US" sz="2800" dirty="0"/>
              <a:t>of the projection matrix!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36E4ED6-C4D0-3845-BF91-3A9D45354120}"/>
                  </a:ext>
                </a:extLst>
              </p:cNvPr>
              <p:cNvSpPr txBox="1"/>
              <p:nvPr/>
            </p:nvSpPr>
            <p:spPr>
              <a:xfrm>
                <a:off x="1606991" y="5134085"/>
                <a:ext cx="3820469" cy="8779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𝑷𝑪</m:t>
                      </m:r>
                      <m:r>
                        <a:rPr lang="en-US" sz="28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dirty="0" err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 |−</m:t>
                          </m:r>
                          <m:r>
                            <a:rPr lang="en-US" sz="28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acc>
                            <m:accPr>
                              <m:chr m:val="̃"/>
                              <m:ctrlPr>
                                <a:rPr lang="en-US" sz="28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acc>
                        </m:e>
                      </m:d>
                      <m:d>
                        <m:dPr>
                          <m:ctrlPr>
                            <a:rPr lang="en-US" sz="280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80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acc>
                                <m:accPr>
                                  <m:chr m:val="̃"/>
                                  <m:ctrlPr>
                                    <a:rPr lang="en-US" sz="2800" b="1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b="1" i="1" dirty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</m:acc>
                            </m:e>
                            <m:e>
                              <m:r>
                                <a:rPr lang="en-US" sz="2800" b="0" i="1" dirty="0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36E4ED6-C4D0-3845-BF91-3A9D453541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6991" y="5134085"/>
                <a:ext cx="3820469" cy="877933"/>
              </a:xfrm>
              <a:prstGeom prst="rect">
                <a:avLst/>
              </a:prstGeom>
              <a:blipFill>
                <a:blip r:embed="rId6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BC9276CF-B565-D34D-AF20-7E94AC7A00F1}"/>
              </a:ext>
            </a:extLst>
          </p:cNvPr>
          <p:cNvSpPr txBox="1"/>
          <p:nvPr/>
        </p:nvSpPr>
        <p:spPr>
          <a:xfrm>
            <a:off x="914400" y="4482393"/>
            <a:ext cx="1089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What is the projection of the camera center in world coordinates? </a:t>
            </a:r>
          </a:p>
        </p:txBody>
      </p:sp>
      <p:sp>
        <p:nvSpPr>
          <p:cNvPr id="27" name="Line 17">
            <a:extLst>
              <a:ext uri="{FF2B5EF4-FFF2-40B4-BE49-F238E27FC236}">
                <a16:creationId xmlns:a16="http://schemas.microsoft.com/office/drawing/2014/main" id="{C9864F85-ABD7-FC4B-81BB-DA42DAFFE2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16801" y="3847898"/>
            <a:ext cx="1777034" cy="114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Box 18">
            <a:extLst>
              <a:ext uri="{FF2B5EF4-FFF2-40B4-BE49-F238E27FC236}">
                <a16:creationId xmlns:a16="http://schemas.microsoft.com/office/drawing/2014/main" id="{025EB8FA-95EB-0B41-AAAA-5F8E6DC7D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93835" y="3352800"/>
            <a:ext cx="198511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 err="1"/>
              <a:t>coords</a:t>
            </a:r>
            <a:r>
              <a:rPr lang="en-US" sz="1800" dirty="0"/>
              <a:t>. of camera center </a:t>
            </a:r>
            <a:br>
              <a:rPr lang="en-US" sz="1800" dirty="0"/>
            </a:br>
            <a:r>
              <a:rPr lang="en-US" sz="1800" dirty="0"/>
              <a:t>in world frame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7AED38D-E3B8-544D-9F5E-1E780C0A8959}"/>
                  </a:ext>
                </a:extLst>
              </p:cNvPr>
              <p:cNvSpPr/>
              <p:nvPr/>
            </p:nvSpPr>
            <p:spPr>
              <a:xfrm>
                <a:off x="5202321" y="5283708"/>
                <a:ext cx="3311356" cy="578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d>
                        <m:dPr>
                          <m:ctrlPr>
                            <a:rPr lang="en-US" sz="28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acc>
                            <m:accPr>
                              <m:chr m:val="̃"/>
                              <m:ctrlPr>
                                <a:rPr lang="en-US" sz="2800" b="1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acc>
                          <m:r>
                            <a:rPr lang="en-US" sz="2800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b="1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acc>
                            <m:accPr>
                              <m:chr m:val="̃"/>
                              <m:ctrlPr>
                                <a:rPr lang="en-US" sz="2800" b="1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1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</m:acc>
                        </m:e>
                      </m:d>
                      <m:r>
                        <a:rPr lang="en-US" sz="280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97AED38D-E3B8-544D-9F5E-1E780C0A89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2321" y="5283708"/>
                <a:ext cx="3311356" cy="5786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132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/>
      <p:bldP spid="26" grpId="0"/>
      <p:bldP spid="27" grpId="0" animBg="1"/>
      <p:bldP spid="28" grpId="0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parameters: Summary</a:t>
            </a:r>
          </a:p>
        </p:txBody>
      </p:sp>
      <p:sp>
        <p:nvSpPr>
          <p:cNvPr id="67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Intrinsic parameters</a:t>
            </a:r>
          </a:p>
          <a:p>
            <a:pPr lvl="1"/>
            <a:r>
              <a:rPr lang="en-US" sz="2400" dirty="0"/>
              <a:t>Principal point coordinates</a:t>
            </a:r>
          </a:p>
          <a:p>
            <a:pPr lvl="1"/>
            <a:r>
              <a:rPr lang="en-US" sz="2400" dirty="0"/>
              <a:t>Focal length</a:t>
            </a:r>
          </a:p>
          <a:p>
            <a:pPr lvl="1"/>
            <a:r>
              <a:rPr lang="en-US" sz="2400" dirty="0"/>
              <a:t>Pixel magnification factors</a:t>
            </a:r>
          </a:p>
          <a:p>
            <a:pPr lvl="1"/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Skew (non-rectangular pixels) – not important in practice</a:t>
            </a:r>
          </a:p>
          <a:p>
            <a:pPr lvl="1"/>
            <a:r>
              <a:rPr lang="en-US" sz="24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Radial distortion – important in practice!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367088" y="3738563"/>
            <a:ext cx="5319712" cy="2967037"/>
            <a:chOff x="1161" y="2259"/>
            <a:chExt cx="3351" cy="1869"/>
          </a:xfrm>
        </p:grpSpPr>
        <p:pic>
          <p:nvPicPr>
            <p:cNvPr id="7174" name="Picture 4" descr="fig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183" y="2262"/>
              <a:ext cx="1329" cy="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5" name="Picture 5" descr="fig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161" y="2259"/>
              <a:ext cx="1338" cy="1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6" name="Picture 6" descr="fig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356" y="3366"/>
              <a:ext cx="2964" cy="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0C96EFB-99CB-1242-A044-D856A79AFFD2}"/>
                  </a:ext>
                </a:extLst>
              </p:cNvPr>
              <p:cNvSpPr txBox="1"/>
              <p:nvPr/>
            </p:nvSpPr>
            <p:spPr>
              <a:xfrm>
                <a:off x="6324600" y="1600200"/>
                <a:ext cx="4285468" cy="7111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en-US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6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6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 dirty="0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6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 dirty="0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6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0C96EFB-99CB-1242-A044-D856A79AF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1600200"/>
                <a:ext cx="4285468" cy="711157"/>
              </a:xfrm>
              <a:prstGeom prst="rect">
                <a:avLst/>
              </a:prstGeom>
              <a:blipFill>
                <a:blip r:embed="rId6"/>
                <a:stretch>
                  <a:fillRect l="-592" t="-3509" b="-8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35D8E23-C4C6-F040-AD88-DF011E25B7BF}"/>
                  </a:ext>
                </a:extLst>
              </p:cNvPr>
              <p:cNvSpPr txBox="1"/>
              <p:nvPr/>
            </p:nvSpPr>
            <p:spPr>
              <a:xfrm>
                <a:off x="8606177" y="86633"/>
                <a:ext cx="257153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36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en-US" sz="36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3600" b="1" i="1" dirty="0" err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3600" b="1" i="1" dirty="0" err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3600" b="1" i="1" dirty="0" err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36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3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35D8E23-C4C6-F040-AD88-DF011E25B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6177" y="86633"/>
                <a:ext cx="2571537" cy="646331"/>
              </a:xfrm>
              <a:prstGeom prst="rect">
                <a:avLst/>
              </a:prstGeom>
              <a:blipFill>
                <a:blip r:embed="rId7"/>
                <a:stretch>
                  <a:fillRect r="-1478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097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3795" grpId="0" uiExpand="1" build="p" bldLvl="2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Perspective and orthographic projection matrices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Camera parameters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Intrinsic parameters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Extrinsic parameters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Calibration</a:t>
            </a:r>
          </a:p>
          <a:p>
            <a:pPr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44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calibration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037C97C-2B8B-DE4E-BA9F-34A3A7914BF9}"/>
                  </a:ext>
                </a:extLst>
              </p:cNvPr>
              <p:cNvSpPr txBox="1"/>
              <p:nvPr/>
            </p:nvSpPr>
            <p:spPr>
              <a:xfrm>
                <a:off x="4194486" y="1295400"/>
                <a:ext cx="380302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4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4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4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48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  <m:r>
                            <a:rPr lang="en-US" sz="48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sz="4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4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037C97C-2B8B-DE4E-BA9F-34A3A7914B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4486" y="1295400"/>
                <a:ext cx="3803028" cy="830997"/>
              </a:xfrm>
              <a:prstGeom prst="rect">
                <a:avLst/>
              </a:prstGeom>
              <a:blipFill>
                <a:blip r:embed="rId3"/>
                <a:stretch>
                  <a:fillRect b="-30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23714A6-A810-E447-849B-F42CBFC2C78F}"/>
                  </a:ext>
                </a:extLst>
              </p:cNvPr>
              <p:cNvSpPr txBox="1"/>
              <p:nvPr/>
            </p:nvSpPr>
            <p:spPr>
              <a:xfrm>
                <a:off x="2873347" y="3048000"/>
                <a:ext cx="7141379" cy="2161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6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e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en-US" sz="3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3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3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3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sz="3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36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34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36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e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e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e>
                              <m:r>
                                <a:rPr lang="en-US" sz="36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23714A6-A810-E447-849B-F42CBFC2C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3347" y="3048000"/>
                <a:ext cx="7141379" cy="2161746"/>
              </a:xfrm>
              <a:prstGeom prst="rect">
                <a:avLst/>
              </a:prstGeom>
              <a:blipFill>
                <a:blip r:embed="rId4"/>
                <a:stretch>
                  <a:fillRect b="-2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61585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Camera calibration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6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Given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points with known 3D coordinates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i="1" baseline="-25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and known image projections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baseline="-25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, estimate the camera parameters</a:t>
                </a:r>
              </a:p>
            </p:txBody>
          </p:sp>
        </mc:Choice>
        <mc:Fallback xmlns="">
          <p:sp>
            <p:nvSpPr>
              <p:cNvPr id="819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199" name="Group 40"/>
          <p:cNvGrpSpPr>
            <a:grpSpLocks/>
          </p:cNvGrpSpPr>
          <p:nvPr/>
        </p:nvGrpSpPr>
        <p:grpSpPr bwMode="auto">
          <a:xfrm>
            <a:off x="6553200" y="2866323"/>
            <a:ext cx="3689212" cy="3153478"/>
            <a:chOff x="3382" y="1764"/>
            <a:chExt cx="1610" cy="1324"/>
          </a:xfrm>
        </p:grpSpPr>
        <p:grpSp>
          <p:nvGrpSpPr>
            <p:cNvPr id="8202" name="Group 16"/>
            <p:cNvGrpSpPr>
              <a:grpSpLocks/>
            </p:cNvGrpSpPr>
            <p:nvPr/>
          </p:nvGrpSpPr>
          <p:grpSpPr bwMode="auto">
            <a:xfrm rot="-1550857">
              <a:off x="3928" y="2090"/>
              <a:ext cx="524" cy="998"/>
              <a:chOff x="2607" y="1605"/>
              <a:chExt cx="524" cy="998"/>
            </a:xfrm>
          </p:grpSpPr>
          <p:sp>
            <p:nvSpPr>
              <p:cNvPr id="8219" name="AutoShape 17"/>
              <p:cNvSpPr>
                <a:spLocks noChangeArrowheads="1"/>
              </p:cNvSpPr>
              <p:nvPr/>
            </p:nvSpPr>
            <p:spPr bwMode="auto">
              <a:xfrm rot="-5400000">
                <a:off x="2370" y="1842"/>
                <a:ext cx="998" cy="524"/>
              </a:xfrm>
              <a:prstGeom prst="parallelogram">
                <a:avLst>
                  <a:gd name="adj" fmla="val 47615"/>
                </a:avLst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0" name="Oval 18"/>
              <p:cNvSpPr>
                <a:spLocks noChangeArrowheads="1"/>
              </p:cNvSpPr>
              <p:nvPr/>
            </p:nvSpPr>
            <p:spPr bwMode="auto">
              <a:xfrm>
                <a:off x="2710" y="1821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1" name="Oval 19"/>
              <p:cNvSpPr>
                <a:spLocks noChangeArrowheads="1"/>
              </p:cNvSpPr>
              <p:nvPr/>
            </p:nvSpPr>
            <p:spPr bwMode="auto">
              <a:xfrm>
                <a:off x="2876" y="1890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2" name="Oval 20"/>
              <p:cNvSpPr>
                <a:spLocks noChangeArrowheads="1"/>
              </p:cNvSpPr>
              <p:nvPr/>
            </p:nvSpPr>
            <p:spPr bwMode="auto">
              <a:xfrm>
                <a:off x="2986" y="2051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3" name="Oval 21"/>
              <p:cNvSpPr>
                <a:spLocks noChangeArrowheads="1"/>
              </p:cNvSpPr>
              <p:nvPr/>
            </p:nvSpPr>
            <p:spPr bwMode="auto">
              <a:xfrm>
                <a:off x="2828" y="2028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4" name="Oval 22"/>
              <p:cNvSpPr>
                <a:spLocks noChangeArrowheads="1"/>
              </p:cNvSpPr>
              <p:nvPr/>
            </p:nvSpPr>
            <p:spPr bwMode="auto">
              <a:xfrm>
                <a:off x="2716" y="2200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5" name="Oval 23"/>
              <p:cNvSpPr>
                <a:spLocks noChangeArrowheads="1"/>
              </p:cNvSpPr>
              <p:nvPr/>
            </p:nvSpPr>
            <p:spPr bwMode="auto">
              <a:xfrm>
                <a:off x="2971" y="2304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203" name="Group 24"/>
            <p:cNvGrpSpPr>
              <a:grpSpLocks/>
            </p:cNvGrpSpPr>
            <p:nvPr/>
          </p:nvGrpSpPr>
          <p:grpSpPr bwMode="auto">
            <a:xfrm rot="-1544759">
              <a:off x="4411" y="1764"/>
              <a:ext cx="537" cy="952"/>
              <a:chOff x="2976" y="1610"/>
              <a:chExt cx="537" cy="952"/>
            </a:xfrm>
          </p:grpSpPr>
          <p:sp>
            <p:nvSpPr>
              <p:cNvPr id="8213" name="Oval 25"/>
              <p:cNvSpPr>
                <a:spLocks noChangeArrowheads="1"/>
              </p:cNvSpPr>
              <p:nvPr/>
            </p:nvSpPr>
            <p:spPr bwMode="auto">
              <a:xfrm>
                <a:off x="3050" y="1610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4" name="Oval 26"/>
              <p:cNvSpPr>
                <a:spLocks noChangeArrowheads="1"/>
              </p:cNvSpPr>
              <p:nvPr/>
            </p:nvSpPr>
            <p:spPr bwMode="auto">
              <a:xfrm>
                <a:off x="3145" y="1802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5" name="Oval 27"/>
              <p:cNvSpPr>
                <a:spLocks noChangeArrowheads="1"/>
              </p:cNvSpPr>
              <p:nvPr/>
            </p:nvSpPr>
            <p:spPr bwMode="auto">
              <a:xfrm>
                <a:off x="3016" y="2050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6" name="Oval 28"/>
              <p:cNvSpPr>
                <a:spLocks noChangeArrowheads="1"/>
              </p:cNvSpPr>
              <p:nvPr/>
            </p:nvSpPr>
            <p:spPr bwMode="auto">
              <a:xfrm>
                <a:off x="3362" y="2078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7" name="Oval 29"/>
              <p:cNvSpPr>
                <a:spLocks noChangeArrowheads="1"/>
              </p:cNvSpPr>
              <p:nvPr/>
            </p:nvSpPr>
            <p:spPr bwMode="auto">
              <a:xfrm>
                <a:off x="2976" y="2328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8" name="Oval 30"/>
              <p:cNvSpPr>
                <a:spLocks noChangeArrowheads="1"/>
              </p:cNvSpPr>
              <p:nvPr/>
            </p:nvSpPr>
            <p:spPr bwMode="auto">
              <a:xfrm>
                <a:off x="3484" y="2533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204" name="Group 31"/>
            <p:cNvGrpSpPr>
              <a:grpSpLocks/>
            </p:cNvGrpSpPr>
            <p:nvPr/>
          </p:nvGrpSpPr>
          <p:grpSpPr bwMode="auto">
            <a:xfrm rot="-1550348">
              <a:off x="3382" y="2020"/>
              <a:ext cx="1610" cy="915"/>
              <a:chOff x="1896" y="1625"/>
              <a:chExt cx="1610" cy="915"/>
            </a:xfrm>
          </p:grpSpPr>
          <p:grpSp>
            <p:nvGrpSpPr>
              <p:cNvPr id="8205" name="Group 32"/>
              <p:cNvGrpSpPr>
                <a:grpSpLocks/>
              </p:cNvGrpSpPr>
              <p:nvPr/>
            </p:nvGrpSpPr>
            <p:grpSpPr bwMode="auto">
              <a:xfrm>
                <a:off x="1903" y="1625"/>
                <a:ext cx="1603" cy="915"/>
                <a:chOff x="1903" y="1625"/>
                <a:chExt cx="1603" cy="915"/>
              </a:xfrm>
            </p:grpSpPr>
            <p:sp>
              <p:nvSpPr>
                <p:cNvPr id="8207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908" y="1625"/>
                  <a:ext cx="1147" cy="61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08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1925" y="1822"/>
                  <a:ext cx="1235" cy="41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09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1912" y="2091"/>
                  <a:ext cx="1461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10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1903" y="2062"/>
                  <a:ext cx="1132" cy="1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11" name="Line 37"/>
                <p:cNvSpPr>
                  <a:spLocks noChangeShapeType="1"/>
                </p:cNvSpPr>
                <p:nvPr/>
              </p:nvSpPr>
              <p:spPr bwMode="auto">
                <a:xfrm>
                  <a:off x="1905" y="2239"/>
                  <a:ext cx="1085" cy="10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12" name="Line 38"/>
                <p:cNvSpPr>
                  <a:spLocks noChangeShapeType="1"/>
                </p:cNvSpPr>
                <p:nvPr/>
              </p:nvSpPr>
              <p:spPr bwMode="auto">
                <a:xfrm>
                  <a:off x="1912" y="2246"/>
                  <a:ext cx="1594" cy="29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8206" name="Oval 39"/>
              <p:cNvSpPr>
                <a:spLocks noChangeArrowheads="1"/>
              </p:cNvSpPr>
              <p:nvPr/>
            </p:nvSpPr>
            <p:spPr bwMode="auto">
              <a:xfrm>
                <a:off x="1896" y="2223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200" name="Text Box 41"/>
              <p:cNvSpPr txBox="1">
                <a:spLocks noChangeArrowheads="1"/>
              </p:cNvSpPr>
              <p:nvPr/>
            </p:nvSpPr>
            <p:spPr bwMode="auto">
              <a:xfrm>
                <a:off x="10601749" y="4480884"/>
                <a:ext cx="584959" cy="513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80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2800" i="1" baseline="-25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8200" name="Text 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01749" y="4480884"/>
                <a:ext cx="584959" cy="513150"/>
              </a:xfrm>
              <a:prstGeom prst="rect">
                <a:avLst/>
              </a:prstGeom>
              <a:blipFill>
                <a:blip r:embed="rId4"/>
                <a:stretch>
                  <a:fillRect b="-476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8" name="Picture 44" descr="CalCub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2879726"/>
            <a:ext cx="3810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4825CA6-9DC2-2E45-A36D-C70AE9FA4BEF}"/>
                  </a:ext>
                </a:extLst>
              </p:cNvPr>
              <p:cNvSpPr txBox="1"/>
              <p:nvPr/>
            </p:nvSpPr>
            <p:spPr>
              <a:xfrm>
                <a:off x="6488565" y="5834190"/>
                <a:ext cx="44563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4825CA6-9DC2-2E45-A36D-C70AE9FA4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565" y="5834190"/>
                <a:ext cx="445635" cy="553998"/>
              </a:xfrm>
              <a:prstGeom prst="rect">
                <a:avLst/>
              </a:prstGeom>
              <a:blipFill>
                <a:blip r:embed="rId7"/>
                <a:stretch>
                  <a:fillRect l="-16667" r="-1666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0923AF0-6633-3B9E-D460-F620E85E0BD0}"/>
                  </a:ext>
                </a:extLst>
              </p:cNvPr>
              <p:cNvSpPr/>
              <p:nvPr/>
            </p:nvSpPr>
            <p:spPr>
              <a:xfrm>
                <a:off x="8782680" y="5116008"/>
                <a:ext cx="168373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0923AF0-6633-3B9E-D460-F620E85E0B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2680" y="5116008"/>
                <a:ext cx="1683731" cy="523220"/>
              </a:xfrm>
              <a:prstGeom prst="rect">
                <a:avLst/>
              </a:prstGeom>
              <a:blipFill>
                <a:blip r:embed="rId8"/>
                <a:stretch>
                  <a:fillRect b="-4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277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Camera calibration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6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Given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points with known 3D coordinates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i="1" baseline="-25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and known image projections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baseline="-25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, estimate the </a:t>
                </a:r>
                <a:r>
                  <a:rPr lang="en-US"/>
                  <a:t>camera parameters</a:t>
                </a:r>
                <a:endParaRPr lang="en-US" dirty="0"/>
              </a:p>
            </p:txBody>
          </p:sp>
        </mc:Choice>
        <mc:Fallback xmlns="">
          <p:sp>
            <p:nvSpPr>
              <p:cNvPr id="819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02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Content Placeholder 3">
            <a:extLst>
              <a:ext uri="{FF2B5EF4-FFF2-40B4-BE49-F238E27FC236}">
                <a16:creationId xmlns:a16="http://schemas.microsoft.com/office/drawing/2014/main" id="{F5A926CB-9FBC-254A-A70B-40B69C336D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9" t="2553" r="7279" b="6762"/>
          <a:stretch/>
        </p:blipFill>
        <p:spPr>
          <a:xfrm>
            <a:off x="669180" y="1990560"/>
            <a:ext cx="6802772" cy="4574098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0C7605C-5605-FA45-AD24-B939757BAFA1}"/>
              </a:ext>
            </a:extLst>
          </p:cNvPr>
          <p:cNvSpPr txBox="1"/>
          <p:nvPr/>
        </p:nvSpPr>
        <p:spPr>
          <a:xfrm>
            <a:off x="9628822" y="3381067"/>
            <a:ext cx="2286000" cy="3170099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prstClr val="black"/>
                </a:solidFill>
              </a:rPr>
              <a:t>312.747 309.140 30.086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305.796 311.649 30.356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307.694 312.358 30.418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310.149 307.186 29.298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311.937 310.105 29.216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311.202 307.572 30.682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307.106 306.876 28.660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309.317 312.490 30.230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307.435 310.151 29.318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308.253 306.300 28.881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306.650 309.301 28.905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308.069 306.831 29.189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309.671 308.834 29.029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308.255 309.955 29.267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307.546 308.613 28.963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311.036 309.206 28.913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307.518 308.175 29.069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309.950 311.262 29.990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312.160 310.772 29.080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311.988 312.709 30.514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1BF63A0-0F40-A44F-AC37-475CB50304EC}"/>
              </a:ext>
            </a:extLst>
          </p:cNvPr>
          <p:cNvSpPr txBox="1"/>
          <p:nvPr/>
        </p:nvSpPr>
        <p:spPr>
          <a:xfrm>
            <a:off x="8259776" y="3378018"/>
            <a:ext cx="1082040" cy="3170099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prstClr val="black"/>
                </a:solidFill>
              </a:rPr>
              <a:t>880  214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 43  203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270  197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886  347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745  302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943  128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476  590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419  214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317  335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783  521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235  427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665  429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655  362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427  333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412  415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746  351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434  415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525  234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716  308</a:t>
            </a:r>
          </a:p>
          <a:p>
            <a:pPr algn="ctr"/>
            <a:r>
              <a:rPr lang="en-US" sz="1000" dirty="0">
                <a:solidFill>
                  <a:prstClr val="black"/>
                </a:solidFill>
              </a:rPr>
              <a:t>602  187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6753C82-7EE0-F24E-834F-B8A6A7142880}"/>
              </a:ext>
            </a:extLst>
          </p:cNvPr>
          <p:cNvSpPr txBox="1"/>
          <p:nvPr/>
        </p:nvSpPr>
        <p:spPr>
          <a:xfrm>
            <a:off x="88956" y="6558562"/>
            <a:ext cx="8060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Image credit: J. Hays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7AE930-EBC5-024B-9A55-12BDC7B3CB17}"/>
              </a:ext>
            </a:extLst>
          </p:cNvPr>
          <p:cNvSpPr txBox="1"/>
          <p:nvPr/>
        </p:nvSpPr>
        <p:spPr>
          <a:xfrm>
            <a:off x="7717172" y="2359150"/>
            <a:ext cx="2182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Known 2D image </a:t>
            </a:r>
            <a:r>
              <a:rPr lang="en-US" dirty="0" err="1"/>
              <a:t>coords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24BE5A2-68B9-FF4D-8A5C-0E61060EB685}"/>
              </a:ext>
            </a:extLst>
          </p:cNvPr>
          <p:cNvSpPr txBox="1"/>
          <p:nvPr/>
        </p:nvSpPr>
        <p:spPr>
          <a:xfrm>
            <a:off x="9680733" y="2362199"/>
            <a:ext cx="2182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Known 3D locations</a:t>
            </a:r>
          </a:p>
        </p:txBody>
      </p:sp>
    </p:spTree>
    <p:extLst>
      <p:ext uri="{BB962C8B-B14F-4D97-AF65-F5344CB8AC3E}">
        <p14:creationId xmlns:p14="http://schemas.microsoft.com/office/powerpoint/2010/main" val="2680522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calibration: Linear method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CEB953-76BB-8544-9A19-C1ABB70FB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Recall </a:t>
            </a:r>
            <a:r>
              <a:rPr lang="en-US" dirty="0" err="1"/>
              <a:t>homography</a:t>
            </a:r>
            <a:r>
              <a:rPr lang="en-US" dirty="0"/>
              <a:t> fitting:</a:t>
            </a:r>
          </a:p>
        </p:txBody>
      </p:sp>
      <p:sp>
        <p:nvSpPr>
          <p:cNvPr id="509969" name="Text Box 17"/>
          <p:cNvSpPr txBox="1">
            <a:spLocks noChangeArrowheads="1"/>
          </p:cNvSpPr>
          <p:nvPr/>
        </p:nvSpPr>
        <p:spPr bwMode="auto">
          <a:xfrm>
            <a:off x="2209800" y="5657097"/>
            <a:ext cx="62061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One match gives </a:t>
            </a:r>
            <a:r>
              <a:rPr lang="en-US" sz="2800" dirty="0">
                <a:solidFill>
                  <a:srgbClr val="C00000"/>
                </a:solidFill>
              </a:rPr>
              <a:t>two</a:t>
            </a:r>
            <a:r>
              <a:rPr lang="en-US" sz="2800" dirty="0"/>
              <a:t> linearly independent 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D4DF48B-14C7-5149-A25B-0687D2AF2936}"/>
                  </a:ext>
                </a:extLst>
              </p:cNvPr>
              <p:cNvSpPr/>
              <p:nvPr/>
            </p:nvSpPr>
            <p:spPr>
              <a:xfrm>
                <a:off x="2057400" y="2173089"/>
                <a:ext cx="168373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D4DF48B-14C7-5149-A25B-0687D2AF29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2173089"/>
                <a:ext cx="1683731" cy="523220"/>
              </a:xfrm>
              <a:prstGeom prst="rect">
                <a:avLst/>
              </a:prstGeom>
              <a:blipFill>
                <a:blip r:embed="rId3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0FC22E9-62EA-1E4C-A296-5FCFA4AB4205}"/>
                  </a:ext>
                </a:extLst>
              </p:cNvPr>
              <p:cNvSpPr/>
              <p:nvPr/>
            </p:nvSpPr>
            <p:spPr>
              <a:xfrm>
                <a:off x="4538493" y="2173089"/>
                <a:ext cx="215501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0FC22E9-62EA-1E4C-A296-5FCFA4AB42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8493" y="2173089"/>
                <a:ext cx="2155014" cy="523220"/>
              </a:xfrm>
              <a:prstGeom prst="rect">
                <a:avLst/>
              </a:prstGeom>
              <a:blipFill>
                <a:blip r:embed="rId4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D52F05C-4984-A54B-B51A-EE1B09F19981}"/>
                  </a:ext>
                </a:extLst>
              </p:cNvPr>
              <p:cNvSpPr/>
              <p:nvPr/>
            </p:nvSpPr>
            <p:spPr>
              <a:xfrm>
                <a:off x="7218095" y="1670643"/>
                <a:ext cx="3342005" cy="1528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D52F05C-4984-A54B-B51A-EE1B09F199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8095" y="1670643"/>
                <a:ext cx="3342005" cy="1528111"/>
              </a:xfrm>
              <a:prstGeom prst="rect">
                <a:avLst/>
              </a:prstGeom>
              <a:blipFill>
                <a:blip r:embed="rId5"/>
                <a:stretch>
                  <a:fillRect b="-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3F758A5-0968-9248-9665-0C81A114771B}"/>
                  </a:ext>
                </a:extLst>
              </p:cNvPr>
              <p:cNvSpPr/>
              <p:nvPr/>
            </p:nvSpPr>
            <p:spPr>
              <a:xfrm>
                <a:off x="3276600" y="4053403"/>
                <a:ext cx="5612498" cy="15793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sSub>
                                      <m:sSubPr>
                                        <m:ctrlPr>
                                          <a:rPr lang="en-US" sz="280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p>
                                  <m:sSupPr>
                                    <m:ctrlP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3F758A5-0968-9248-9665-0C81A11477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4053403"/>
                <a:ext cx="5612498" cy="1579343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454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9969" grpId="0"/>
      <p:bldP spid="2" grpId="0"/>
      <p:bldP spid="9" grpId="0"/>
      <p:bldP spid="3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calibration: Linear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762000" y="914400"/>
                <a:ext cx="10820400" cy="525780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  <a:buFontTx/>
                  <a:buChar char="•"/>
                </a:pPr>
                <a:r>
                  <a:rPr lang="en-US" sz="2800" dirty="0">
                    <a:cs typeface="Times New Roman" panose="02020603050405020304" pitchFamily="18" charset="0"/>
                  </a:rPr>
                  <a:t>Final linear system:</a:t>
                </a:r>
              </a:p>
              <a:p>
                <a:pPr marL="0" indent="0">
                  <a:lnSpc>
                    <a:spcPct val="90000"/>
                  </a:lnSpc>
                </a:pPr>
                <a:endParaRPr lang="en-US" sz="1200" dirty="0"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  <a:p>
                <a:pPr marL="0" indent="0">
                  <a:lnSpc>
                    <a:spcPct val="90000"/>
                  </a:lnSpc>
                </a:pPr>
                <a:endParaRPr lang="en-US" sz="1200" dirty="0">
                  <a:cs typeface="Times New Roman" panose="02020603050405020304" pitchFamily="18" charset="0"/>
                </a:endParaRPr>
              </a:p>
              <a:p>
                <a:pPr>
                  <a:buFontTx/>
                  <a:buChar char="•"/>
                </a:pPr>
                <a:r>
                  <a:rPr lang="en-US" dirty="0"/>
                  <a:t>One 2D/3D correspondence gives two linearly independent equations</a:t>
                </a:r>
              </a:p>
              <a:p>
                <a:pPr lvl="1"/>
                <a:r>
                  <a:rPr lang="en-US" sz="2400" dirty="0"/>
                  <a:t>The projection matrix has 11 degrees of freedom</a:t>
                </a:r>
              </a:p>
              <a:p>
                <a:pPr lvl="1"/>
                <a:r>
                  <a:rPr lang="en-US" sz="2400" dirty="0"/>
                  <a:t>6 correspondences needed for a minimal solution</a:t>
                </a:r>
              </a:p>
              <a:p>
                <a:pPr>
                  <a:lnSpc>
                    <a:spcPct val="90000"/>
                  </a:lnSpc>
                  <a:buFontTx/>
                  <a:buChar char="•"/>
                </a:pPr>
                <a:r>
                  <a:rPr lang="en-US" sz="2800" dirty="0"/>
                  <a:t>Homogeneous least squares: find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𝒑</m:t>
                    </m:r>
                  </m:oMath>
                </a14:m>
                <a:r>
                  <a:rPr lang="en-US" sz="2800" dirty="0"/>
                  <a:t> minimizing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8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  <m:r>
                              <a:rPr lang="en-US" sz="28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/>
                  <a:t>Solution is eigenvector of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𝑨</m:t>
                    </m:r>
                    <m:r>
                      <a:rPr lang="en-US" sz="2400" b="1" i="1" baseline="30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𝑻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𝑨</m:t>
                    </m:r>
                  </m:oMath>
                </a14:m>
                <a:r>
                  <a:rPr lang="en-US" sz="2400" dirty="0"/>
                  <a:t> corresponding to smallest eigenvalue</a:t>
                </a:r>
              </a:p>
            </p:txBody>
          </p:sp>
        </mc:Choice>
        <mc:Fallback xmlns="">
          <p:sp>
            <p:nvSpPr>
              <p:cNvPr id="1434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914400"/>
                <a:ext cx="10820400" cy="5257800"/>
              </a:xfrm>
              <a:blipFill>
                <a:blip r:embed="rId3"/>
                <a:stretch>
                  <a:fillRect l="-1056" t="-2174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8E6735-06E1-E340-8203-CEB98C325942}"/>
                  </a:ext>
                </a:extLst>
              </p:cNvPr>
              <p:cNvSpPr txBox="1"/>
              <p:nvPr/>
            </p:nvSpPr>
            <p:spPr>
              <a:xfrm>
                <a:off x="8915400" y="2209800"/>
                <a:ext cx="14261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sz="28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8E6735-06E1-E340-8203-CEB98C325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5400" y="2209800"/>
                <a:ext cx="1426160" cy="523220"/>
              </a:xfrm>
              <a:prstGeom prst="rect">
                <a:avLst/>
              </a:prstGeom>
              <a:blipFill>
                <a:blip r:embed="rId4"/>
                <a:stretch>
                  <a:fillRect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5763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calibration: Linear method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762000" y="914400"/>
                <a:ext cx="10820400" cy="525780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  <a:buFontTx/>
                  <a:buChar char="•"/>
                </a:pPr>
                <a:r>
                  <a:rPr lang="en-US" sz="2800" dirty="0">
                    <a:cs typeface="Times New Roman" panose="02020603050405020304" pitchFamily="18" charset="0"/>
                  </a:rPr>
                  <a:t>Final linear system:</a:t>
                </a:r>
              </a:p>
              <a:p>
                <a:pPr marL="0" indent="0">
                  <a:lnSpc>
                    <a:spcPct val="90000"/>
                  </a:lnSpc>
                </a:pPr>
                <a:endParaRPr lang="en-US" sz="1200" dirty="0"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  <a:p>
                <a:pPr marL="0" indent="0">
                  <a:lnSpc>
                    <a:spcPct val="90000"/>
                  </a:lnSpc>
                </a:pPr>
                <a:endParaRPr lang="en-US" sz="1200" dirty="0">
                  <a:cs typeface="Times New Roman" panose="02020603050405020304" pitchFamily="18" charset="0"/>
                </a:endParaRPr>
              </a:p>
              <a:p>
                <a:pPr>
                  <a:buFontTx/>
                  <a:buChar char="•"/>
                </a:pPr>
                <a:endParaRPr lang="en-US" dirty="0"/>
              </a:p>
              <a:p>
                <a:pPr>
                  <a:buFontTx/>
                  <a:buChar char="•"/>
                </a:pPr>
                <a:r>
                  <a:rPr lang="en-US" dirty="0"/>
                  <a:t>What if all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3D points are </a:t>
                </a:r>
                <a:r>
                  <a:rPr lang="en-US" i="1" dirty="0"/>
                  <a:t>coplanar</a:t>
                </a:r>
                <a:r>
                  <a:rPr lang="en-US" dirty="0"/>
                  <a:t>, i.e., there exists a set of plane parameters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l-GR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𝚷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sSup>
                      <m:sSupPr>
                        <m:ctrlP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</m:ctrlPr>
                      </m:sSupPr>
                      <m:e>
                        <m:r>
                          <a:rPr lang="en-US" b="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(</m:t>
                        </m:r>
                        <m:r>
                          <a:rPr lang="en-US" b="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𝑎</m:t>
                        </m:r>
                        <m:r>
                          <a:rPr lang="en-US" b="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,</m:t>
                        </m:r>
                        <m:r>
                          <a:rPr lang="en-US" b="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𝑏</m:t>
                        </m:r>
                        <m:r>
                          <a:rPr lang="en-US" b="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,</m:t>
                        </m:r>
                        <m:r>
                          <a:rPr lang="en-US" b="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𝑐</m:t>
                        </m:r>
                        <m:r>
                          <a:rPr lang="en-US" b="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,</m:t>
                        </m:r>
                        <m:r>
                          <a:rPr lang="en-US" b="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𝑑</m:t>
                        </m:r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)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l-GR" b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𝚷</m:t>
                    </m:r>
                    <m:r>
                      <a:rPr lang="en-US" i="1" baseline="30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𝑇</m:t>
                    </m:r>
                    <m:sSub>
                      <m:sSubPr>
                        <m:ctrlPr>
                          <a:rPr lang="en-US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𝑿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=0</m:t>
                    </m:r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?</a:t>
                </a:r>
              </a:p>
              <a:p>
                <a:pPr lvl="1"/>
                <a:r>
                  <a:rPr lang="en-US" sz="2400" dirty="0"/>
                  <a:t>Then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400" dirty="0">
                    <a:cs typeface="Times New Roman" pitchFamily="18" charset="0"/>
                  </a:rPr>
                  <a:t>we will get </a:t>
                </a:r>
                <a:r>
                  <a:rPr lang="en-US" sz="2400" i="1" dirty="0">
                    <a:cs typeface="Times New Roman" pitchFamily="18" charset="0"/>
                  </a:rPr>
                  <a:t>degenerate solutions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(</m:t>
                    </m:r>
                    <m:r>
                      <a:rPr lang="el-GR" sz="2400" b="1" i="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𝚷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𝟎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𝟎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cs typeface="Times New Roman" pitchFamily="18" charset="0"/>
                  </a:rPr>
                  <a:t>,</a:t>
                </a:r>
                <a:r>
                  <a:rPr lang="en-US" sz="24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(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𝟎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r>
                      <a:rPr lang="el-GR" sz="2400" b="1" i="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𝚷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𝟎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cs typeface="Times New Roman" pitchFamily="18" charset="0"/>
                  </a:rPr>
                  <a:t>, 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(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𝟎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𝟎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r>
                      <a:rPr lang="el-GR" sz="2400" b="1" i="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𝚷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)</m:t>
                    </m:r>
                  </m:oMath>
                </a14:m>
                <a:endParaRPr lang="el-GR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lvl="1"/>
                <a:endParaRPr lang="en-US" sz="2400" dirty="0"/>
              </a:p>
            </p:txBody>
          </p:sp>
        </mc:Choice>
        <mc:Fallback xmlns="">
          <p:sp>
            <p:nvSpPr>
              <p:cNvPr id="1434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914400"/>
                <a:ext cx="10820400" cy="5257800"/>
              </a:xfrm>
              <a:blipFill>
                <a:blip r:embed="rId3"/>
                <a:stretch>
                  <a:fillRect l="-1055" t="-2169" r="-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ED9992B-5630-8F48-901E-9B3A73967AEF}"/>
                  </a:ext>
                </a:extLst>
              </p:cNvPr>
              <p:cNvSpPr txBox="1"/>
              <p:nvPr/>
            </p:nvSpPr>
            <p:spPr>
              <a:xfrm>
                <a:off x="8915400" y="2209800"/>
                <a:ext cx="14261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sz="28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ED9992B-5630-8F48-901E-9B3A73967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5400" y="2209800"/>
                <a:ext cx="1426160" cy="523220"/>
              </a:xfrm>
              <a:prstGeom prst="rect">
                <a:avLst/>
              </a:prstGeom>
              <a:blipFill>
                <a:blip r:embed="rId4"/>
                <a:stretch>
                  <a:fillRect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563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calibration: Linear vs. nonlinear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2578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/>
              <a:t>Linear calibration is easy to formulate and solve, but it doesn’t directly tell us the camera parameters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57745" y="2325932"/>
            <a:ext cx="590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C26C363-B0B7-414A-8DB6-FA9854EBA78B}"/>
                  </a:ext>
                </a:extLst>
              </p:cNvPr>
              <p:cNvSpPr txBox="1"/>
              <p:nvPr/>
            </p:nvSpPr>
            <p:spPr>
              <a:xfrm>
                <a:off x="6924722" y="2209800"/>
                <a:ext cx="304070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3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  <m:r>
                            <a:rPr lang="en-US" sz="3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| </m:t>
                          </m:r>
                          <m:r>
                            <a:rPr lang="en-US" sz="3600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en-US" sz="3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36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C26C363-B0B7-414A-8DB6-FA9854EBA7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4722" y="2209800"/>
                <a:ext cx="3040704" cy="646331"/>
              </a:xfrm>
              <a:prstGeom prst="rect">
                <a:avLst/>
              </a:prstGeom>
              <a:blipFill>
                <a:blip r:embed="rId3"/>
                <a:stretch>
                  <a:fillRect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AB9154F-9CC4-8145-891A-C20F930A9A45}"/>
                  </a:ext>
                </a:extLst>
              </p:cNvPr>
              <p:cNvSpPr/>
              <p:nvPr/>
            </p:nvSpPr>
            <p:spPr>
              <a:xfrm>
                <a:off x="1186690" y="1905000"/>
                <a:ext cx="4995149" cy="14719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24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34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AB9154F-9CC4-8145-891A-C20F930A9A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6690" y="1905000"/>
                <a:ext cx="4995149" cy="1471941"/>
              </a:xfrm>
              <a:prstGeom prst="rect">
                <a:avLst/>
              </a:prstGeom>
              <a:blipFill>
                <a:blip r:embed="rId4"/>
                <a:stretch>
                  <a:fillRect b="-8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30463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calibration: Linear vs. nonlinear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914400"/>
                <a:ext cx="10972800" cy="5257800"/>
              </a:xfrm>
            </p:spPr>
            <p:txBody>
              <a:bodyPr/>
              <a:lstStyle/>
              <a:p>
                <a:pPr>
                  <a:buFont typeface="Arial" pitchFamily="34" charset="0"/>
                  <a:buChar char="•"/>
                </a:pPr>
                <a:r>
                  <a:rPr lang="en-US" dirty="0"/>
                  <a:t>Linear calibration is easy to formulate and solve, but it doesn’t directly tell us the camera parameters</a:t>
                </a:r>
              </a:p>
              <a:p>
                <a:pPr>
                  <a:buFont typeface="Arial" pitchFamily="34" charset="0"/>
                  <a:buChar char="•"/>
                </a:pPr>
                <a:r>
                  <a:rPr lang="en-US" dirty="0"/>
                  <a:t>In practice, </a:t>
                </a:r>
                <a:r>
                  <a:rPr lang="en-US" i="1" dirty="0"/>
                  <a:t>non-linear</a:t>
                </a:r>
                <a:r>
                  <a:rPr lang="en-US" dirty="0"/>
                  <a:t> methods are preferred</a:t>
                </a:r>
              </a:p>
              <a:p>
                <a:pPr lvl="1"/>
                <a:r>
                  <a:rPr lang="en-US" sz="2400" dirty="0"/>
                  <a:t>Write down objective function in terms of intrinsic and extrinsic parameters, as sum of squared distances between measured 2D points and estimated projections of 3D points: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sz="24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9"/>
                            </m:r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sz="24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proj</m:t>
                                  </m:r>
                                  <m:d>
                                    <m:dPr>
                                      <m:ctrlPr>
                                        <a:rPr lang="en-US" sz="2400" b="1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1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𝑲</m:t>
                                      </m:r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US" sz="24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𝑹</m:t>
                                          </m:r>
                                          <m:r>
                                            <a:rPr lang="en-US" sz="2400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 | </m:t>
                                          </m:r>
                                          <m:r>
                                            <a:rPr lang="en-US" sz="2400" b="1" i="1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𝒕</m:t>
                                          </m:r>
                                        </m:e>
                                      </m:d>
                                      <m:sSub>
                                        <m:sSubPr>
                                          <m:ctrlPr>
                                            <a:rPr lang="en-US" sz="2400" b="1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𝑿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𝒊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2400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b="1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b>
                              <m:r>
                                <a:rPr lang="en-US" sz="24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2400" i="1" dirty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lvl="1"/>
                <a:r>
                  <a:rPr lang="en-US" sz="2400" dirty="0"/>
                  <a:t>Can include radial distortion and constraints such as known focal length, orthogonality, visibility of points</a:t>
                </a:r>
              </a:p>
              <a:p>
                <a:pPr lvl="1"/>
                <a:r>
                  <a:rPr lang="en-US" sz="2400" dirty="0"/>
                  <a:t>Minimize error using non-linear optimization package</a:t>
                </a:r>
              </a:p>
              <a:p>
                <a:pPr lvl="1"/>
                <a:r>
                  <a:rPr lang="en-US" sz="2400" dirty="0"/>
                  <a:t>Can initialize solution with output of linear method (perform QR decomposition to get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𝑲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14400"/>
                <a:ext cx="10972800" cy="5257800"/>
              </a:xfrm>
              <a:blipFill>
                <a:blip r:embed="rId3"/>
                <a:stretch>
                  <a:fillRect l="-1042" t="-1449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6969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16E46-393A-A569-A587-EC815CC4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294C43CB-FD3C-5820-FD7F-BA227AF73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image points to rays in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0943EC7-A5FF-AF56-4151-9ECA54E44B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Calibration gives us a way to map image points to corresponding visual rays in the world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We can define the visual ray using the camera center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dirty="0"/>
                  <a:t> (null space of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dirty="0"/>
                  <a:t>) and any point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𝑷𝑿</m:t>
                    </m:r>
                  </m:oMath>
                </a14:m>
                <a:endParaRPr lang="en-US" dirty="0"/>
              </a:p>
              <a:p>
                <a:pPr marL="0" indent="0"/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0943EC7-A5FF-AF56-4151-9ECA54E44B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2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12" name="AutoShape 5">
            <a:extLst>
              <a:ext uri="{FF2B5EF4-FFF2-40B4-BE49-F238E27FC236}">
                <a16:creationId xmlns:a16="http://schemas.microsoft.com/office/drawing/2014/main" id="{46081C87-D81E-05B7-2BC8-59000DB10A4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33900" y="3619500"/>
            <a:ext cx="2895600" cy="2514600"/>
          </a:xfrm>
          <a:prstGeom prst="parallelogram">
            <a:avLst>
              <a:gd name="adj" fmla="val 2878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n-US"/>
          </a:p>
        </p:txBody>
      </p:sp>
      <p:sp>
        <p:nvSpPr>
          <p:cNvPr id="17413" name="Line 6">
            <a:extLst>
              <a:ext uri="{FF2B5EF4-FFF2-40B4-BE49-F238E27FC236}">
                <a16:creationId xmlns:a16="http://schemas.microsoft.com/office/drawing/2014/main" id="{894CC10D-5797-FB20-4DD4-6A59158FE0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4800600"/>
            <a:ext cx="2590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Freeform 7">
            <a:extLst>
              <a:ext uri="{FF2B5EF4-FFF2-40B4-BE49-F238E27FC236}">
                <a16:creationId xmlns:a16="http://schemas.microsoft.com/office/drawing/2014/main" id="{3A956240-82F1-6DD9-C7A3-322CA06598D8}"/>
              </a:ext>
            </a:extLst>
          </p:cNvPr>
          <p:cNvSpPr>
            <a:spLocks/>
          </p:cNvSpPr>
          <p:nvPr/>
        </p:nvSpPr>
        <p:spPr bwMode="auto">
          <a:xfrm>
            <a:off x="7223126" y="3581401"/>
            <a:ext cx="1920875" cy="715963"/>
          </a:xfrm>
          <a:custGeom>
            <a:avLst/>
            <a:gdLst>
              <a:gd name="T0" fmla="*/ 0 w 1210"/>
              <a:gd name="T1" fmla="*/ 2147483647 h 451"/>
              <a:gd name="T2" fmla="*/ 2147483647 w 1210"/>
              <a:gd name="T3" fmla="*/ 0 h 451"/>
              <a:gd name="T4" fmla="*/ 0 60000 65536"/>
              <a:gd name="T5" fmla="*/ 0 60000 65536"/>
              <a:gd name="T6" fmla="*/ 0 w 1210"/>
              <a:gd name="T7" fmla="*/ 0 h 451"/>
              <a:gd name="T8" fmla="*/ 1210 w 1210"/>
              <a:gd name="T9" fmla="*/ 451 h 45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10" h="451">
                <a:moveTo>
                  <a:pt x="0" y="451"/>
                </a:moveTo>
                <a:lnTo>
                  <a:pt x="121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7415" name="Oval 8">
            <a:extLst>
              <a:ext uri="{FF2B5EF4-FFF2-40B4-BE49-F238E27FC236}">
                <a16:creationId xmlns:a16="http://schemas.microsoft.com/office/drawing/2014/main" id="{828D52AB-5417-A50C-7D0A-F4698A5755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724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6" name="Text Box 15">
                <a:extLst>
                  <a:ext uri="{FF2B5EF4-FFF2-40B4-BE49-F238E27FC236}">
                    <a16:creationId xmlns:a16="http://schemas.microsoft.com/office/drawing/2014/main" id="{58BB3D3A-B04B-E676-38F7-C7EA95867E4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27726" y="4800601"/>
                <a:ext cx="396875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1800" b="1" i="1" dirty="0"/>
              </a:p>
            </p:txBody>
          </p:sp>
        </mc:Choice>
        <mc:Fallback xmlns="">
          <p:sp>
            <p:nvSpPr>
              <p:cNvPr id="17416" name="Text Box 15">
                <a:extLst>
                  <a:ext uri="{FF2B5EF4-FFF2-40B4-BE49-F238E27FC236}">
                    <a16:creationId xmlns:a16="http://schemas.microsoft.com/office/drawing/2014/main" id="{58BB3D3A-B04B-E676-38F7-C7EA95867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27726" y="4800601"/>
                <a:ext cx="396875" cy="3667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24">
            <a:extLst>
              <a:ext uri="{FF2B5EF4-FFF2-40B4-BE49-F238E27FC236}">
                <a16:creationId xmlns:a16="http://schemas.microsoft.com/office/drawing/2014/main" id="{E8BB8D2D-19BF-2F54-37AD-7256B46CC1F8}"/>
              </a:ext>
            </a:extLst>
          </p:cNvPr>
          <p:cNvGrpSpPr>
            <a:grpSpLocks/>
          </p:cNvGrpSpPr>
          <p:nvPr/>
        </p:nvGrpSpPr>
        <p:grpSpPr bwMode="auto">
          <a:xfrm>
            <a:off x="7543800" y="3581400"/>
            <a:ext cx="685800" cy="533400"/>
            <a:chOff x="3744" y="1920"/>
            <a:chExt cx="432" cy="336"/>
          </a:xfrm>
        </p:grpSpPr>
        <p:sp>
          <p:nvSpPr>
            <p:cNvPr id="17429" name="Oval 10">
              <a:extLst>
                <a:ext uri="{FF2B5EF4-FFF2-40B4-BE49-F238E27FC236}">
                  <a16:creationId xmlns:a16="http://schemas.microsoft.com/office/drawing/2014/main" id="{719B976A-6B0A-361C-DB15-5D535E386E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16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30" name="Text Box 16">
                  <a:extLst>
                    <a:ext uri="{FF2B5EF4-FFF2-40B4-BE49-F238E27FC236}">
                      <a16:creationId xmlns:a16="http://schemas.microsoft.com/office/drawing/2014/main" id="{64639E71-51B9-578D-4E0B-D91ED46AEC7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4" y="1920"/>
                  <a:ext cx="43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800" b="1" i="1" dirty="0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a14:m>
                  <a:r>
                    <a:rPr lang="en-US" sz="1800" i="1" dirty="0"/>
                    <a:t>?</a:t>
                  </a:r>
                </a:p>
              </p:txBody>
            </p:sp>
          </mc:Choice>
          <mc:Fallback xmlns="">
            <p:sp>
              <p:nvSpPr>
                <p:cNvPr id="17430" name="Text Box 16">
                  <a:extLst>
                    <a:ext uri="{FF2B5EF4-FFF2-40B4-BE49-F238E27FC236}">
                      <a16:creationId xmlns:a16="http://schemas.microsoft.com/office/drawing/2014/main" id="{64639E71-51B9-578D-4E0B-D91ED46AEC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44" y="1920"/>
                  <a:ext cx="432" cy="231"/>
                </a:xfrm>
                <a:prstGeom prst="rect">
                  <a:avLst/>
                </a:prstGeom>
                <a:blipFill>
                  <a:blip r:embed="rId5"/>
                  <a:stretch>
                    <a:fillRect t="-10000" b="-2333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5">
            <a:extLst>
              <a:ext uri="{FF2B5EF4-FFF2-40B4-BE49-F238E27FC236}">
                <a16:creationId xmlns:a16="http://schemas.microsoft.com/office/drawing/2014/main" id="{AD8CC2CC-9EDB-A762-9552-D861549595D3}"/>
              </a:ext>
            </a:extLst>
          </p:cNvPr>
          <p:cNvGrpSpPr>
            <a:grpSpLocks/>
          </p:cNvGrpSpPr>
          <p:nvPr/>
        </p:nvGrpSpPr>
        <p:grpSpPr bwMode="auto">
          <a:xfrm>
            <a:off x="8001000" y="3429000"/>
            <a:ext cx="685800" cy="533400"/>
            <a:chOff x="4032" y="1824"/>
            <a:chExt cx="432" cy="336"/>
          </a:xfrm>
        </p:grpSpPr>
        <p:sp>
          <p:nvSpPr>
            <p:cNvPr id="17427" name="Oval 12">
              <a:extLst>
                <a:ext uri="{FF2B5EF4-FFF2-40B4-BE49-F238E27FC236}">
                  <a16:creationId xmlns:a16="http://schemas.microsoft.com/office/drawing/2014/main" id="{83CDEF8C-136E-A0E1-59E4-F4F60FF30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206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28" name="Text Box 17">
                  <a:extLst>
                    <a:ext uri="{FF2B5EF4-FFF2-40B4-BE49-F238E27FC236}">
                      <a16:creationId xmlns:a16="http://schemas.microsoft.com/office/drawing/2014/main" id="{B426BDB2-E8C4-470D-4C66-87BD1E7FD70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32" y="1824"/>
                  <a:ext cx="43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800" b="1" i="1" dirty="0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a14:m>
                  <a:r>
                    <a:rPr lang="en-US" sz="1800" i="1" dirty="0"/>
                    <a:t>?</a:t>
                  </a:r>
                </a:p>
              </p:txBody>
            </p:sp>
          </mc:Choice>
          <mc:Fallback xmlns="">
            <p:sp>
              <p:nvSpPr>
                <p:cNvPr id="17428" name="Text Box 17">
                  <a:extLst>
                    <a:ext uri="{FF2B5EF4-FFF2-40B4-BE49-F238E27FC236}">
                      <a16:creationId xmlns:a16="http://schemas.microsoft.com/office/drawing/2014/main" id="{B426BDB2-E8C4-470D-4C66-87BD1E7FD7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32" y="1824"/>
                  <a:ext cx="432" cy="231"/>
                </a:xfrm>
                <a:prstGeom prst="rect">
                  <a:avLst/>
                </a:prstGeom>
                <a:blipFill>
                  <a:blip r:embed="rId5"/>
                  <a:stretch>
                    <a:fillRect t="-10000" b="-2333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26">
            <a:extLst>
              <a:ext uri="{FF2B5EF4-FFF2-40B4-BE49-F238E27FC236}">
                <a16:creationId xmlns:a16="http://schemas.microsoft.com/office/drawing/2014/main" id="{F6BC851C-E195-8BBD-0B65-647FAD58BC70}"/>
              </a:ext>
            </a:extLst>
          </p:cNvPr>
          <p:cNvGrpSpPr>
            <a:grpSpLocks/>
          </p:cNvGrpSpPr>
          <p:nvPr/>
        </p:nvGrpSpPr>
        <p:grpSpPr bwMode="auto">
          <a:xfrm>
            <a:off x="8458200" y="3276600"/>
            <a:ext cx="685800" cy="533400"/>
            <a:chOff x="4320" y="1728"/>
            <a:chExt cx="432" cy="336"/>
          </a:xfrm>
        </p:grpSpPr>
        <p:sp>
          <p:nvSpPr>
            <p:cNvPr id="17425" name="Oval 13">
              <a:extLst>
                <a:ext uri="{FF2B5EF4-FFF2-40B4-BE49-F238E27FC236}">
                  <a16:creationId xmlns:a16="http://schemas.microsoft.com/office/drawing/2014/main" id="{019F555E-DC26-637E-B28C-96B1081EDA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196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26" name="Text Box 18">
                  <a:extLst>
                    <a:ext uri="{FF2B5EF4-FFF2-40B4-BE49-F238E27FC236}">
                      <a16:creationId xmlns:a16="http://schemas.microsoft.com/office/drawing/2014/main" id="{53E6EA66-84E6-7FE9-A518-50CF386783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0" y="1728"/>
                  <a:ext cx="43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800" b="1" i="1" dirty="0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a14:m>
                  <a:r>
                    <a:rPr lang="en-US" sz="1800" i="1" dirty="0"/>
                    <a:t>?</a:t>
                  </a:r>
                </a:p>
              </p:txBody>
            </p:sp>
          </mc:Choice>
          <mc:Fallback xmlns="">
            <p:sp>
              <p:nvSpPr>
                <p:cNvPr id="17426" name="Text Box 18">
                  <a:extLst>
                    <a:ext uri="{FF2B5EF4-FFF2-40B4-BE49-F238E27FC236}">
                      <a16:creationId xmlns:a16="http://schemas.microsoft.com/office/drawing/2014/main" id="{53E6EA66-84E6-7FE9-A518-50CF386783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20" y="1728"/>
                  <a:ext cx="432" cy="231"/>
                </a:xfrm>
                <a:prstGeom prst="rect">
                  <a:avLst/>
                </a:prstGeom>
                <a:blipFill>
                  <a:blip r:embed="rId5"/>
                  <a:stretch>
                    <a:fillRect t="-10000" b="-2333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B3ED0C2-ABC1-5410-F328-43124725D0F6}"/>
                  </a:ext>
                </a:extLst>
              </p:cNvPr>
              <p:cNvSpPr txBox="1"/>
              <p:nvPr/>
            </p:nvSpPr>
            <p:spPr>
              <a:xfrm flipH="1">
                <a:off x="2895600" y="5562600"/>
                <a:ext cx="46119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B3ED0C2-ABC1-5410-F328-43124725D0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895600" y="5562600"/>
                <a:ext cx="46119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13">
            <a:extLst>
              <a:ext uri="{FF2B5EF4-FFF2-40B4-BE49-F238E27FC236}">
                <a16:creationId xmlns:a16="http://schemas.microsoft.com/office/drawing/2014/main" id="{DF7BC0D9-0AE4-C414-22B6-D5C1720CAF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715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04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EA629-F1EC-357C-0482-D9DC12789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F1458D65-6B82-6678-27BD-A530A75D90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image points to rays in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51D77E1-0A05-27D9-A6EA-11EA8F5CD0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Calibration gives us a way to map image points to corresponding visual rays in the world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We can define the visual ray using the camera center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dirty="0"/>
                  <a:t> (null space of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dirty="0"/>
                  <a:t>) and any point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𝑷𝑿</m:t>
                    </m:r>
                  </m:oMath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In particular, we can let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𝑷</m:t>
                            </m:r>
                            <m:sSup>
                              <m:sSupPr>
                                <m:ctrlPr>
                                  <a:rPr lang="en-US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</m:e>
                              <m:sup>
                                <m:r>
                                  <a:rPr lang="en-US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𝑻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is the </a:t>
                </a:r>
                <a:r>
                  <a:rPr lang="en-US" i="1" dirty="0"/>
                  <a:t>pseudoinverse</a:t>
                </a:r>
                <a:r>
                  <a:rPr lang="en-US" dirty="0"/>
                  <a:t> of the camera projection matrix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It’s a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matrix such that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𝑰</m:t>
                    </m:r>
                  </m:oMath>
                </a14:m>
                <a:endParaRPr lang="en-US" sz="2400" b="1" dirty="0">
                  <a:solidFill>
                    <a:srgbClr val="7030A0"/>
                  </a:solidFill>
                </a:endParaRP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If</a:t>
                </a:r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dirty="0"/>
                  <a:t>, then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𝑷𝑿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sz="24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51D77E1-0A05-27D9-A6EA-11EA8F5CD0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2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41037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Perspective and orthographic projection matrices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Camera parameters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Intrinsic parameters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Extrinsic parameters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Calibration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First taste of 3D reconstruction: triangulation</a:t>
            </a:r>
          </a:p>
          <a:p>
            <a:pPr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25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goal: Recovery of 3D structure</a:t>
            </a:r>
          </a:p>
        </p:txBody>
      </p:sp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066802"/>
            <a:ext cx="4604290" cy="28193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6" name="Picture 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1" y="3048001"/>
            <a:ext cx="3692525" cy="348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69607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Single-view ambiguity</a:t>
            </a:r>
          </a:p>
        </p:txBody>
      </p:sp>
      <p:sp>
        <p:nvSpPr>
          <p:cNvPr id="17412" name="AutoShape 5"/>
          <p:cNvSpPr>
            <a:spLocks noChangeArrowheads="1"/>
          </p:cNvSpPr>
          <p:nvPr/>
        </p:nvSpPr>
        <p:spPr bwMode="auto">
          <a:xfrm rot="5400000">
            <a:off x="4533900" y="2857500"/>
            <a:ext cx="2895600" cy="2514600"/>
          </a:xfrm>
          <a:prstGeom prst="parallelogram">
            <a:avLst>
              <a:gd name="adj" fmla="val 2878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n-US"/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 flipV="1">
            <a:off x="3352800" y="4038600"/>
            <a:ext cx="2590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Freeform 7"/>
          <p:cNvSpPr>
            <a:spLocks/>
          </p:cNvSpPr>
          <p:nvPr/>
        </p:nvSpPr>
        <p:spPr bwMode="auto">
          <a:xfrm>
            <a:off x="7223126" y="2819401"/>
            <a:ext cx="1920875" cy="715963"/>
          </a:xfrm>
          <a:custGeom>
            <a:avLst/>
            <a:gdLst>
              <a:gd name="T0" fmla="*/ 0 w 1210"/>
              <a:gd name="T1" fmla="*/ 2147483647 h 451"/>
              <a:gd name="T2" fmla="*/ 2147483647 w 1210"/>
              <a:gd name="T3" fmla="*/ 0 h 451"/>
              <a:gd name="T4" fmla="*/ 0 60000 65536"/>
              <a:gd name="T5" fmla="*/ 0 60000 65536"/>
              <a:gd name="T6" fmla="*/ 0 w 1210"/>
              <a:gd name="T7" fmla="*/ 0 h 451"/>
              <a:gd name="T8" fmla="*/ 1210 w 1210"/>
              <a:gd name="T9" fmla="*/ 451 h 45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10" h="451">
                <a:moveTo>
                  <a:pt x="0" y="451"/>
                </a:moveTo>
                <a:lnTo>
                  <a:pt x="121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7415" name="Oval 8"/>
          <p:cNvSpPr>
            <a:spLocks noChangeArrowheads="1"/>
          </p:cNvSpPr>
          <p:nvPr/>
        </p:nvSpPr>
        <p:spPr bwMode="auto">
          <a:xfrm>
            <a:off x="5867400" y="3962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6" name="Text Box 15"/>
              <p:cNvSpPr txBox="1">
                <a:spLocks noChangeArrowheads="1"/>
              </p:cNvSpPr>
              <p:nvPr/>
            </p:nvSpPr>
            <p:spPr bwMode="auto">
              <a:xfrm>
                <a:off x="5927726" y="4038601"/>
                <a:ext cx="396875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1800" b="1" i="1" dirty="0"/>
              </a:p>
            </p:txBody>
          </p:sp>
        </mc:Choice>
        <mc:Fallback xmlns="">
          <p:sp>
            <p:nvSpPr>
              <p:cNvPr id="17416" name="Text 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27726" y="4038601"/>
                <a:ext cx="396875" cy="3667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7543800" y="2819400"/>
            <a:ext cx="685800" cy="533400"/>
            <a:chOff x="3744" y="1920"/>
            <a:chExt cx="432" cy="336"/>
          </a:xfrm>
        </p:grpSpPr>
        <p:sp>
          <p:nvSpPr>
            <p:cNvPr id="17429" name="Oval 10"/>
            <p:cNvSpPr>
              <a:spLocks noChangeArrowheads="1"/>
            </p:cNvSpPr>
            <p:nvPr/>
          </p:nvSpPr>
          <p:spPr bwMode="auto">
            <a:xfrm>
              <a:off x="3936" y="216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30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3744" y="1920"/>
                  <a:ext cx="43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800" b="1" i="1" dirty="0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a14:m>
                  <a:r>
                    <a:rPr lang="en-US" sz="1800" i="1" dirty="0"/>
                    <a:t>?</a:t>
                  </a:r>
                </a:p>
              </p:txBody>
            </p:sp>
          </mc:Choice>
          <mc:Fallback xmlns="">
            <p:sp>
              <p:nvSpPr>
                <p:cNvPr id="17430" name="Text 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44" y="1920"/>
                  <a:ext cx="432" cy="231"/>
                </a:xfrm>
                <a:prstGeom prst="rect">
                  <a:avLst/>
                </a:prstGeom>
                <a:blipFill>
                  <a:blip r:embed="rId4"/>
                  <a:stretch>
                    <a:fillRect t="-6667" b="-2333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5"/>
          <p:cNvGrpSpPr>
            <a:grpSpLocks/>
          </p:cNvGrpSpPr>
          <p:nvPr/>
        </p:nvGrpSpPr>
        <p:grpSpPr bwMode="auto">
          <a:xfrm>
            <a:off x="8001000" y="2667000"/>
            <a:ext cx="685800" cy="533400"/>
            <a:chOff x="4032" y="1824"/>
            <a:chExt cx="432" cy="336"/>
          </a:xfrm>
        </p:grpSpPr>
        <p:sp>
          <p:nvSpPr>
            <p:cNvPr id="17427" name="Oval 12"/>
            <p:cNvSpPr>
              <a:spLocks noChangeArrowheads="1"/>
            </p:cNvSpPr>
            <p:nvPr/>
          </p:nvSpPr>
          <p:spPr bwMode="auto">
            <a:xfrm>
              <a:off x="4176" y="206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28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032" y="1824"/>
                  <a:ext cx="43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800" b="1" i="1" dirty="0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a14:m>
                  <a:r>
                    <a:rPr lang="en-US" sz="1800" i="1" dirty="0"/>
                    <a:t>?</a:t>
                  </a:r>
                </a:p>
              </p:txBody>
            </p:sp>
          </mc:Choice>
          <mc:Fallback xmlns="">
            <p:sp>
              <p:nvSpPr>
                <p:cNvPr id="17428" name="Text 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32" y="1824"/>
                  <a:ext cx="432" cy="231"/>
                </a:xfrm>
                <a:prstGeom prst="rect">
                  <a:avLst/>
                </a:prstGeom>
                <a:blipFill>
                  <a:blip r:embed="rId4"/>
                  <a:stretch>
                    <a:fillRect t="-6667" b="-2333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26"/>
          <p:cNvGrpSpPr>
            <a:grpSpLocks/>
          </p:cNvGrpSpPr>
          <p:nvPr/>
        </p:nvGrpSpPr>
        <p:grpSpPr bwMode="auto">
          <a:xfrm>
            <a:off x="8458200" y="2514600"/>
            <a:ext cx="685800" cy="533400"/>
            <a:chOff x="4320" y="1728"/>
            <a:chExt cx="432" cy="336"/>
          </a:xfrm>
        </p:grpSpPr>
        <p:sp>
          <p:nvSpPr>
            <p:cNvPr id="17425" name="Oval 13"/>
            <p:cNvSpPr>
              <a:spLocks noChangeArrowheads="1"/>
            </p:cNvSpPr>
            <p:nvPr/>
          </p:nvSpPr>
          <p:spPr bwMode="auto">
            <a:xfrm>
              <a:off x="4416" y="196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2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4320" y="1728"/>
                  <a:ext cx="43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800" b="1" i="1" dirty="0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a14:m>
                  <a:r>
                    <a:rPr lang="en-US" sz="1800" i="1" dirty="0"/>
                    <a:t>?</a:t>
                  </a:r>
                </a:p>
              </p:txBody>
            </p:sp>
          </mc:Choice>
          <mc:Fallback xmlns="">
            <p:sp>
              <p:nvSpPr>
                <p:cNvPr id="17426" name="Text 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20" y="1728"/>
                  <a:ext cx="432" cy="231"/>
                </a:xfrm>
                <a:prstGeom prst="rect">
                  <a:avLst/>
                </a:prstGeom>
                <a:blipFill>
                  <a:blip r:embed="rId4"/>
                  <a:stretch>
                    <a:fillRect t="-6667" b="-2333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420" name="Freeform 19"/>
          <p:cNvSpPr>
            <a:spLocks/>
          </p:cNvSpPr>
          <p:nvPr/>
        </p:nvSpPr>
        <p:spPr bwMode="auto">
          <a:xfrm>
            <a:off x="2819400" y="5022850"/>
            <a:ext cx="393700" cy="387350"/>
          </a:xfrm>
          <a:custGeom>
            <a:avLst/>
            <a:gdLst>
              <a:gd name="T0" fmla="*/ 0 w 279"/>
              <a:gd name="T1" fmla="*/ 2147483647 h 244"/>
              <a:gd name="T2" fmla="*/ 2147483647 w 279"/>
              <a:gd name="T3" fmla="*/ 2147483647 h 244"/>
              <a:gd name="T4" fmla="*/ 2147483647 w 279"/>
              <a:gd name="T5" fmla="*/ 0 h 244"/>
              <a:gd name="T6" fmla="*/ 2147483647 w 279"/>
              <a:gd name="T7" fmla="*/ 2147483647 h 244"/>
              <a:gd name="T8" fmla="*/ 2147483647 w 279"/>
              <a:gd name="T9" fmla="*/ 2147483647 h 244"/>
              <a:gd name="T10" fmla="*/ 2147483647 w 279"/>
              <a:gd name="T11" fmla="*/ 2147483647 h 244"/>
              <a:gd name="T12" fmla="*/ 2147483647 w 279"/>
              <a:gd name="T13" fmla="*/ 2147483647 h 244"/>
              <a:gd name="T14" fmla="*/ 2147483647 w 279"/>
              <a:gd name="T15" fmla="*/ 2147483647 h 244"/>
              <a:gd name="T16" fmla="*/ 2147483647 w 279"/>
              <a:gd name="T17" fmla="*/ 2147483647 h 244"/>
              <a:gd name="T18" fmla="*/ 2147483647 w 279"/>
              <a:gd name="T19" fmla="*/ 2147483647 h 244"/>
              <a:gd name="T20" fmla="*/ 2147483647 w 279"/>
              <a:gd name="T21" fmla="*/ 2147483647 h 244"/>
              <a:gd name="T22" fmla="*/ 2147483647 w 279"/>
              <a:gd name="T23" fmla="*/ 2147483647 h 244"/>
              <a:gd name="T24" fmla="*/ 2147483647 w 279"/>
              <a:gd name="T25" fmla="*/ 2147483647 h 244"/>
              <a:gd name="T26" fmla="*/ 2147483647 w 279"/>
              <a:gd name="T27" fmla="*/ 2147483647 h 244"/>
              <a:gd name="T28" fmla="*/ 2147483647 w 279"/>
              <a:gd name="T29" fmla="*/ 2147483647 h 244"/>
              <a:gd name="T30" fmla="*/ 2147483647 w 279"/>
              <a:gd name="T31" fmla="*/ 2147483647 h 244"/>
              <a:gd name="T32" fmla="*/ 2147483647 w 279"/>
              <a:gd name="T33" fmla="*/ 2147483647 h 244"/>
              <a:gd name="T34" fmla="*/ 2147483647 w 279"/>
              <a:gd name="T35" fmla="*/ 2147483647 h 244"/>
              <a:gd name="T36" fmla="*/ 2147483647 w 279"/>
              <a:gd name="T37" fmla="*/ 2147483647 h 244"/>
              <a:gd name="T38" fmla="*/ 2147483647 w 279"/>
              <a:gd name="T39" fmla="*/ 2147483647 h 244"/>
              <a:gd name="T40" fmla="*/ 2147483647 w 279"/>
              <a:gd name="T41" fmla="*/ 2147483647 h 244"/>
              <a:gd name="T42" fmla="*/ 2147483647 w 279"/>
              <a:gd name="T43" fmla="*/ 2147483647 h 244"/>
              <a:gd name="T44" fmla="*/ 2147483647 w 279"/>
              <a:gd name="T45" fmla="*/ 2147483647 h 244"/>
              <a:gd name="T46" fmla="*/ 2147483647 w 279"/>
              <a:gd name="T47" fmla="*/ 2147483647 h 244"/>
              <a:gd name="T48" fmla="*/ 2147483647 w 279"/>
              <a:gd name="T49" fmla="*/ 2147483647 h 244"/>
              <a:gd name="T50" fmla="*/ 2147483647 w 279"/>
              <a:gd name="T51" fmla="*/ 2147483647 h 244"/>
              <a:gd name="T52" fmla="*/ 2147483647 w 279"/>
              <a:gd name="T53" fmla="*/ 2147483647 h 244"/>
              <a:gd name="T54" fmla="*/ 2147483647 w 279"/>
              <a:gd name="T55" fmla="*/ 2147483647 h 244"/>
              <a:gd name="T56" fmla="*/ 2147483647 w 279"/>
              <a:gd name="T57" fmla="*/ 2147483647 h 244"/>
              <a:gd name="T58" fmla="*/ 2147483647 w 279"/>
              <a:gd name="T59" fmla="*/ 2147483647 h 244"/>
              <a:gd name="T60" fmla="*/ 2147483647 w 279"/>
              <a:gd name="T61" fmla="*/ 2147483647 h 244"/>
              <a:gd name="T62" fmla="*/ 2147483647 w 279"/>
              <a:gd name="T63" fmla="*/ 2147483647 h 244"/>
              <a:gd name="T64" fmla="*/ 2147483647 w 279"/>
              <a:gd name="T65" fmla="*/ 2147483647 h 244"/>
              <a:gd name="T66" fmla="*/ 2147483647 w 279"/>
              <a:gd name="T67" fmla="*/ 2147483647 h 244"/>
              <a:gd name="T68" fmla="*/ 2147483647 w 279"/>
              <a:gd name="T69" fmla="*/ 2147483647 h 244"/>
              <a:gd name="T70" fmla="*/ 2147483647 w 279"/>
              <a:gd name="T71" fmla="*/ 2147483647 h 244"/>
              <a:gd name="T72" fmla="*/ 2147483647 w 279"/>
              <a:gd name="T73" fmla="*/ 2147483647 h 244"/>
              <a:gd name="T74" fmla="*/ 2147483647 w 279"/>
              <a:gd name="T75" fmla="*/ 2147483647 h 244"/>
              <a:gd name="T76" fmla="*/ 2147483647 w 279"/>
              <a:gd name="T77" fmla="*/ 2147483647 h 244"/>
              <a:gd name="T78" fmla="*/ 2147483647 w 279"/>
              <a:gd name="T79" fmla="*/ 2147483647 h 244"/>
              <a:gd name="T80" fmla="*/ 2147483647 w 279"/>
              <a:gd name="T81" fmla="*/ 2147483647 h 244"/>
              <a:gd name="T82" fmla="*/ 2147483647 w 279"/>
              <a:gd name="T83" fmla="*/ 2147483647 h 244"/>
              <a:gd name="T84" fmla="*/ 2147483647 w 279"/>
              <a:gd name="T85" fmla="*/ 2147483647 h 244"/>
              <a:gd name="T86" fmla="*/ 2147483647 w 279"/>
              <a:gd name="T87" fmla="*/ 2147483647 h 244"/>
              <a:gd name="T88" fmla="*/ 2147483647 w 279"/>
              <a:gd name="T89" fmla="*/ 2147483647 h 244"/>
              <a:gd name="T90" fmla="*/ 2147483647 w 279"/>
              <a:gd name="T91" fmla="*/ 2147483647 h 244"/>
              <a:gd name="T92" fmla="*/ 2147483647 w 279"/>
              <a:gd name="T93" fmla="*/ 2147483647 h 244"/>
              <a:gd name="T94" fmla="*/ 2147483647 w 279"/>
              <a:gd name="T95" fmla="*/ 2147483647 h 244"/>
              <a:gd name="T96" fmla="*/ 2147483647 w 279"/>
              <a:gd name="T97" fmla="*/ 2147483647 h 244"/>
              <a:gd name="T98" fmla="*/ 0 w 279"/>
              <a:gd name="T99" fmla="*/ 2147483647 h 24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79"/>
              <a:gd name="T151" fmla="*/ 0 h 244"/>
              <a:gd name="T152" fmla="*/ 279 w 279"/>
              <a:gd name="T153" fmla="*/ 244 h 24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79" h="244">
                <a:moveTo>
                  <a:pt x="0" y="243"/>
                </a:moveTo>
                <a:lnTo>
                  <a:pt x="148" y="1"/>
                </a:lnTo>
                <a:lnTo>
                  <a:pt x="160" y="0"/>
                </a:lnTo>
                <a:lnTo>
                  <a:pt x="167" y="3"/>
                </a:lnTo>
                <a:lnTo>
                  <a:pt x="168" y="6"/>
                </a:lnTo>
                <a:lnTo>
                  <a:pt x="173" y="5"/>
                </a:lnTo>
                <a:lnTo>
                  <a:pt x="177" y="9"/>
                </a:lnTo>
                <a:lnTo>
                  <a:pt x="182" y="7"/>
                </a:lnTo>
                <a:lnTo>
                  <a:pt x="184" y="12"/>
                </a:lnTo>
                <a:lnTo>
                  <a:pt x="190" y="13"/>
                </a:lnTo>
                <a:lnTo>
                  <a:pt x="196" y="14"/>
                </a:lnTo>
                <a:lnTo>
                  <a:pt x="201" y="15"/>
                </a:lnTo>
                <a:lnTo>
                  <a:pt x="205" y="19"/>
                </a:lnTo>
                <a:lnTo>
                  <a:pt x="210" y="20"/>
                </a:lnTo>
                <a:lnTo>
                  <a:pt x="215" y="23"/>
                </a:lnTo>
                <a:lnTo>
                  <a:pt x="222" y="25"/>
                </a:lnTo>
                <a:lnTo>
                  <a:pt x="226" y="29"/>
                </a:lnTo>
                <a:lnTo>
                  <a:pt x="229" y="32"/>
                </a:lnTo>
                <a:lnTo>
                  <a:pt x="231" y="36"/>
                </a:lnTo>
                <a:lnTo>
                  <a:pt x="235" y="39"/>
                </a:lnTo>
                <a:lnTo>
                  <a:pt x="238" y="45"/>
                </a:lnTo>
                <a:lnTo>
                  <a:pt x="242" y="46"/>
                </a:lnTo>
                <a:lnTo>
                  <a:pt x="248" y="55"/>
                </a:lnTo>
                <a:lnTo>
                  <a:pt x="249" y="58"/>
                </a:lnTo>
                <a:lnTo>
                  <a:pt x="255" y="63"/>
                </a:lnTo>
                <a:lnTo>
                  <a:pt x="256" y="67"/>
                </a:lnTo>
                <a:lnTo>
                  <a:pt x="261" y="71"/>
                </a:lnTo>
                <a:lnTo>
                  <a:pt x="261" y="75"/>
                </a:lnTo>
                <a:lnTo>
                  <a:pt x="264" y="81"/>
                </a:lnTo>
                <a:lnTo>
                  <a:pt x="264" y="86"/>
                </a:lnTo>
                <a:lnTo>
                  <a:pt x="266" y="90"/>
                </a:lnTo>
                <a:lnTo>
                  <a:pt x="266" y="95"/>
                </a:lnTo>
                <a:lnTo>
                  <a:pt x="268" y="99"/>
                </a:lnTo>
                <a:lnTo>
                  <a:pt x="267" y="103"/>
                </a:lnTo>
                <a:lnTo>
                  <a:pt x="268" y="109"/>
                </a:lnTo>
                <a:lnTo>
                  <a:pt x="269" y="113"/>
                </a:lnTo>
                <a:lnTo>
                  <a:pt x="273" y="119"/>
                </a:lnTo>
                <a:lnTo>
                  <a:pt x="274" y="124"/>
                </a:lnTo>
                <a:lnTo>
                  <a:pt x="275" y="128"/>
                </a:lnTo>
                <a:lnTo>
                  <a:pt x="276" y="134"/>
                </a:lnTo>
                <a:lnTo>
                  <a:pt x="277" y="138"/>
                </a:lnTo>
                <a:lnTo>
                  <a:pt x="277" y="143"/>
                </a:lnTo>
                <a:lnTo>
                  <a:pt x="277" y="147"/>
                </a:lnTo>
                <a:lnTo>
                  <a:pt x="274" y="153"/>
                </a:lnTo>
                <a:lnTo>
                  <a:pt x="276" y="156"/>
                </a:lnTo>
                <a:lnTo>
                  <a:pt x="277" y="162"/>
                </a:lnTo>
                <a:lnTo>
                  <a:pt x="278" y="167"/>
                </a:lnTo>
                <a:lnTo>
                  <a:pt x="275" y="172"/>
                </a:lnTo>
                <a:lnTo>
                  <a:pt x="271" y="181"/>
                </a:lnTo>
                <a:lnTo>
                  <a:pt x="0" y="243"/>
                </a:lnTo>
              </a:path>
            </a:pathLst>
          </a:custGeom>
          <a:noFill/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21" name="Arc 20"/>
          <p:cNvSpPr>
            <a:spLocks/>
          </p:cNvSpPr>
          <p:nvPr/>
        </p:nvSpPr>
        <p:spPr bwMode="auto">
          <a:xfrm rot="720000">
            <a:off x="3019425" y="5038725"/>
            <a:ext cx="211138" cy="236538"/>
          </a:xfrm>
          <a:custGeom>
            <a:avLst/>
            <a:gdLst>
              <a:gd name="T0" fmla="*/ 0 w 21745"/>
              <a:gd name="T1" fmla="*/ 0 h 21600"/>
              <a:gd name="T2" fmla="*/ 2147483647 w 21745"/>
              <a:gd name="T3" fmla="*/ 2147483647 h 21600"/>
              <a:gd name="T4" fmla="*/ 1179876122 w 21745"/>
              <a:gd name="T5" fmla="*/ 2147483647 h 21600"/>
              <a:gd name="T6" fmla="*/ 0 60000 65536"/>
              <a:gd name="T7" fmla="*/ 0 60000 65536"/>
              <a:gd name="T8" fmla="*/ 0 60000 65536"/>
              <a:gd name="T9" fmla="*/ 0 w 21745"/>
              <a:gd name="T10" fmla="*/ 0 h 21600"/>
              <a:gd name="T11" fmla="*/ 21745 w 2174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45" h="21600" fill="none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</a:path>
              <a:path w="21745" h="21600" stroke="0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  <a:lnTo>
                  <a:pt x="145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2" name="Line 21"/>
          <p:cNvSpPr>
            <a:spLocks noChangeShapeType="1"/>
          </p:cNvSpPr>
          <p:nvPr/>
        </p:nvSpPr>
        <p:spPr bwMode="auto">
          <a:xfrm flipH="1">
            <a:off x="2819401" y="4857751"/>
            <a:ext cx="303213" cy="5508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3" name="Oval 22"/>
          <p:cNvSpPr>
            <a:spLocks noChangeArrowheads="1"/>
          </p:cNvSpPr>
          <p:nvPr/>
        </p:nvSpPr>
        <p:spPr bwMode="auto">
          <a:xfrm rot="-1860000">
            <a:off x="3097213" y="5043489"/>
            <a:ext cx="100012" cy="198437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24" name="Line 23"/>
          <p:cNvSpPr>
            <a:spLocks noChangeShapeType="1"/>
          </p:cNvSpPr>
          <p:nvPr/>
        </p:nvSpPr>
        <p:spPr bwMode="auto">
          <a:xfrm flipV="1">
            <a:off x="2819401" y="5264151"/>
            <a:ext cx="555625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737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Single-view ambiguity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066800"/>
            <a:ext cx="8534400" cy="4724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81401" y="6248401"/>
            <a:ext cx="5317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Rashad Alakbarov shadow sculptures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6215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Single-view ambiguity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62070" y="6471028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hlinkClick r:id="rId2"/>
              </a:rPr>
              <a:t>Image source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8771CA-AABA-C749-9386-B1F1102D5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842" y="1253728"/>
            <a:ext cx="6978316" cy="508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2365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goal: Recovery of 3D structure</a:t>
            </a:r>
          </a:p>
        </p:txBody>
      </p:sp>
      <p:sp>
        <p:nvSpPr>
          <p:cNvPr id="20485" name="Content Placeholder 8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2578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/>
              <a:t>When certain assumptions hold, we can recover structure from a single view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6575384" y="914400"/>
            <a:ext cx="3810000" cy="12954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dirty="0"/>
              <a:t>In general, we need </a:t>
            </a:r>
            <a:r>
              <a:rPr lang="en-US" sz="2400" i="1" dirty="0"/>
              <a:t>multi-view geometry</a:t>
            </a:r>
          </a:p>
          <a:p>
            <a:endParaRPr lang="en-US" sz="2400" dirty="0"/>
          </a:p>
        </p:txBody>
      </p:sp>
      <p:pic>
        <p:nvPicPr>
          <p:cNvPr id="8" name="Picture 2" descr="http://www.ibiblio.org/wm/paint/auth/vermeer/i/music-less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09800"/>
            <a:ext cx="3013364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8785" y="1752600"/>
            <a:ext cx="2896219" cy="4038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232984" y="5115580"/>
            <a:ext cx="8160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5"/>
              </a:rPr>
              <a:t>Image source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595897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uild="p"/>
      <p:bldP spid="2" grpId="0" build="p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F3A5B4E-1BA2-CD46-A24E-B50E011CD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Camera projection matrix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4F2C14A-C2BC-4D42-A53A-FC29BF1D7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1740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2" descr="fig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71726" y="1182688"/>
            <a:ext cx="7458075" cy="211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Camera projection matrix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1959BB-578A-B646-B9EF-E25A152A4015}"/>
              </a:ext>
            </a:extLst>
          </p:cNvPr>
          <p:cNvSpPr/>
          <p:nvPr/>
        </p:nvSpPr>
        <p:spPr bwMode="auto">
          <a:xfrm>
            <a:off x="2913888" y="2313432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D727E0-B4D9-B14F-B232-D76EA0BE345B}"/>
              </a:ext>
            </a:extLst>
          </p:cNvPr>
          <p:cNvSpPr/>
          <p:nvPr/>
        </p:nvSpPr>
        <p:spPr bwMode="auto">
          <a:xfrm>
            <a:off x="6934200" y="2380488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68A7DB-9549-5847-84C5-7E2B481416C7}"/>
              </a:ext>
            </a:extLst>
          </p:cNvPr>
          <p:cNvSpPr/>
          <p:nvPr/>
        </p:nvSpPr>
        <p:spPr bwMode="auto">
          <a:xfrm>
            <a:off x="4175760" y="2487168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41791B2-BDE4-9045-9980-A208A35ACB2A}"/>
              </a:ext>
            </a:extLst>
          </p:cNvPr>
          <p:cNvSpPr/>
          <p:nvPr/>
        </p:nvSpPr>
        <p:spPr bwMode="auto">
          <a:xfrm>
            <a:off x="8319409" y="2487168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B296AC-B6C5-384F-8B1F-0F6CF657E549}"/>
                  </a:ext>
                </a:extLst>
              </p:cNvPr>
              <p:cNvSpPr txBox="1"/>
              <p:nvPr/>
            </p:nvSpPr>
            <p:spPr>
              <a:xfrm>
                <a:off x="4442074" y="4297097"/>
                <a:ext cx="4099904" cy="1471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𝑓𝑋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𝑓𝑌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𝑍</m:t>
                              </m:r>
                            </m:e>
                          </m:eqAr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5B296AC-B6C5-384F-8B1F-0F6CF657E5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074" y="4297097"/>
                <a:ext cx="4099904" cy="1471941"/>
              </a:xfrm>
              <a:prstGeom prst="rect">
                <a:avLst/>
              </a:prstGeom>
              <a:blipFill>
                <a:blip r:embed="rId4"/>
                <a:stretch>
                  <a:fillRect b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D621C64-2896-CB40-B932-489A0EAD6D5E}"/>
                  </a:ext>
                </a:extLst>
              </p:cNvPr>
              <p:cNvSpPr/>
              <p:nvPr/>
            </p:nvSpPr>
            <p:spPr>
              <a:xfrm>
                <a:off x="3505200" y="4525267"/>
                <a:ext cx="1114279" cy="10155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BD621C64-2896-CB40-B932-489A0EAD6D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4525267"/>
                <a:ext cx="1114279" cy="1015599"/>
              </a:xfrm>
              <a:prstGeom prst="rect">
                <a:avLst/>
              </a:prstGeom>
              <a:blipFill>
                <a:blip r:embed="rId5"/>
                <a:stretch>
                  <a:fillRect b="-6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985DA4C-35D8-B645-955A-6997CD7DCB28}"/>
                  </a:ext>
                </a:extLst>
              </p:cNvPr>
              <p:cNvSpPr/>
              <p:nvPr/>
            </p:nvSpPr>
            <p:spPr>
              <a:xfrm>
                <a:off x="7773196" y="5715000"/>
                <a:ext cx="4828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985DA4C-35D8-B645-955A-6997CD7DCB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3196" y="5715000"/>
                <a:ext cx="482824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3144429-19BB-7148-AA04-994D27FA8612}"/>
              </a:ext>
            </a:extLst>
          </p:cNvPr>
          <p:cNvSpPr txBox="1"/>
          <p:nvPr/>
        </p:nvSpPr>
        <p:spPr>
          <a:xfrm>
            <a:off x="7162800" y="6096000"/>
            <a:ext cx="1752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Homogeneous </a:t>
            </a:r>
            <a:r>
              <a:rPr lang="en-US" sz="1400" dirty="0" err="1"/>
              <a:t>coord</a:t>
            </a:r>
            <a:r>
              <a:rPr lang="en-US" sz="1400" dirty="0"/>
              <a:t>. </a:t>
            </a:r>
            <a:r>
              <a:rPr lang="en-US" sz="1400" dirty="0" err="1"/>
              <a:t>vec</a:t>
            </a:r>
            <a:r>
              <a:rPr lang="en-US" sz="1400" dirty="0"/>
              <a:t>. of 3D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9685BC2-C2B9-5A49-BC27-C502103E4DD1}"/>
                  </a:ext>
                </a:extLst>
              </p:cNvPr>
              <p:cNvSpPr/>
              <p:nvPr/>
            </p:nvSpPr>
            <p:spPr>
              <a:xfrm>
                <a:off x="6444496" y="5715000"/>
                <a:ext cx="4828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29685BC2-C2B9-5A49-BC27-C502103E4D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496" y="5715000"/>
                <a:ext cx="482824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2DB6FF63-D64B-7C41-80D6-BDC942E31298}"/>
              </a:ext>
            </a:extLst>
          </p:cNvPr>
          <p:cNvSpPr txBox="1"/>
          <p:nvPr/>
        </p:nvSpPr>
        <p:spPr>
          <a:xfrm>
            <a:off x="5910974" y="6096000"/>
            <a:ext cx="14804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Camera projection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3EF6997-A36F-754B-9C47-412657A2F4BD}"/>
                  </a:ext>
                </a:extLst>
              </p:cNvPr>
              <p:cNvSpPr/>
              <p:nvPr/>
            </p:nvSpPr>
            <p:spPr>
              <a:xfrm>
                <a:off x="3618493" y="5714990"/>
                <a:ext cx="4475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3EF6997-A36F-754B-9C47-412657A2F4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8493" y="5714990"/>
                <a:ext cx="44755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94B5DDDE-C1D1-F64B-AD16-822A4067F769}"/>
              </a:ext>
            </a:extLst>
          </p:cNvPr>
          <p:cNvSpPr txBox="1"/>
          <p:nvPr/>
        </p:nvSpPr>
        <p:spPr>
          <a:xfrm>
            <a:off x="2971800" y="6096000"/>
            <a:ext cx="1752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Homogeneous </a:t>
            </a:r>
            <a:r>
              <a:rPr lang="en-US" sz="1400" dirty="0" err="1"/>
              <a:t>coord</a:t>
            </a:r>
            <a:r>
              <a:rPr lang="en-US" sz="1400" dirty="0"/>
              <a:t>. </a:t>
            </a:r>
            <a:r>
              <a:rPr lang="en-US" sz="1400" dirty="0" err="1"/>
              <a:t>vec</a:t>
            </a:r>
            <a:r>
              <a:rPr lang="en-US" sz="1400" dirty="0"/>
              <a:t>. of image point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F4734BF-9DFC-C84D-A19C-96CB7D69DF4D}"/>
                  </a:ext>
                </a:extLst>
              </p:cNvPr>
              <p:cNvSpPr txBox="1"/>
              <p:nvPr/>
            </p:nvSpPr>
            <p:spPr>
              <a:xfrm>
                <a:off x="4724399" y="3352248"/>
                <a:ext cx="2444900" cy="7813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𝑋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𝑌</m:t>
                          </m:r>
                        </m:num>
                        <m:den>
                          <m: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F4734BF-9DFC-C84D-A19C-96CB7D69DF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399" y="3352248"/>
                <a:ext cx="2444900" cy="781368"/>
              </a:xfrm>
              <a:prstGeom prst="rect">
                <a:avLst/>
              </a:prstGeom>
              <a:blipFill>
                <a:blip r:embed="rId10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2B91197-2B7A-4B47-AEC8-0160BE29168B}"/>
                  </a:ext>
                </a:extLst>
              </p:cNvPr>
              <p:cNvSpPr/>
              <p:nvPr/>
            </p:nvSpPr>
            <p:spPr>
              <a:xfrm>
                <a:off x="9598263" y="1298376"/>
                <a:ext cx="13437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𝑍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2B91197-2B7A-4B47-AEC8-0160BE2916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8263" y="1298376"/>
                <a:ext cx="1343701" cy="461665"/>
              </a:xfrm>
              <a:prstGeom prst="rect">
                <a:avLst/>
              </a:prstGeom>
              <a:blipFill>
                <a:blip r:embed="rId11"/>
                <a:stretch>
                  <a:fillRect l="-943"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48F3E89-0A49-1349-BB6B-62CB5456A08C}"/>
                  </a:ext>
                </a:extLst>
              </p:cNvPr>
              <p:cNvSpPr/>
              <p:nvPr/>
            </p:nvSpPr>
            <p:spPr>
              <a:xfrm>
                <a:off x="7392498" y="1671935"/>
                <a:ext cx="9895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48F3E89-0A49-1349-BB6B-62CB5456A0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498" y="1671935"/>
                <a:ext cx="989502" cy="461665"/>
              </a:xfrm>
              <a:prstGeom prst="rect">
                <a:avLst/>
              </a:prstGeom>
              <a:blipFill>
                <a:blip r:embed="rId12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66C2ED1-748D-8E46-BA9C-573A6FAC63DE}"/>
                  </a:ext>
                </a:extLst>
              </p:cNvPr>
              <p:cNvSpPr txBox="1"/>
              <p:nvPr/>
            </p:nvSpPr>
            <p:spPr>
              <a:xfrm>
                <a:off x="9591642" y="4746167"/>
                <a:ext cx="14534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280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𝑷𝑿</m:t>
                      </m:r>
                    </m:oMath>
                  </m:oMathPara>
                </a14:m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66C2ED1-748D-8E46-BA9C-573A6FAC6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1642" y="4746167"/>
                <a:ext cx="1453411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B3716F17-BE91-3D45-B2F7-F610A9C1D6FE}"/>
              </a:ext>
            </a:extLst>
          </p:cNvPr>
          <p:cNvSpPr txBox="1"/>
          <p:nvPr/>
        </p:nvSpPr>
        <p:spPr>
          <a:xfrm>
            <a:off x="9042549" y="5757331"/>
            <a:ext cx="22637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Equality up to scale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8FF288B-99CF-AB47-87D2-BEA9EFDC9267}"/>
              </a:ext>
            </a:extLst>
          </p:cNvPr>
          <p:cNvCxnSpPr>
            <a:cxnSpLocks/>
          </p:cNvCxnSpPr>
          <p:nvPr/>
        </p:nvCxnSpPr>
        <p:spPr bwMode="auto">
          <a:xfrm flipV="1">
            <a:off x="10163310" y="5269387"/>
            <a:ext cx="0" cy="48794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078802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Camera projection matrix</a:t>
            </a:r>
          </a:p>
        </p:txBody>
      </p:sp>
      <p:sp>
        <p:nvSpPr>
          <p:cNvPr id="21507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914400" y="3657600"/>
            <a:ext cx="10363200" cy="2971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b="1" dirty="0"/>
              <a:t>Camera calibration: </a:t>
            </a:r>
            <a:r>
              <a:rPr lang="en-US" sz="2400" dirty="0"/>
              <a:t>figuring out transformation from </a:t>
            </a:r>
            <a:r>
              <a:rPr lang="en-US" sz="2400" i="1" dirty="0"/>
              <a:t>world</a:t>
            </a:r>
            <a:r>
              <a:rPr lang="en-US" sz="2400" dirty="0"/>
              <a:t> coordinate system to </a:t>
            </a:r>
            <a:r>
              <a:rPr lang="en-US" sz="2400" i="1" dirty="0"/>
              <a:t>image</a:t>
            </a:r>
            <a:r>
              <a:rPr lang="en-US" sz="2400" dirty="0"/>
              <a:t> coordinate system</a:t>
            </a:r>
          </a:p>
        </p:txBody>
      </p:sp>
      <p:pic>
        <p:nvPicPr>
          <p:cNvPr id="21508" name="Picture 20" descr="fig5"/>
          <p:cNvPicPr>
            <a:picLocks noChangeAspect="1" noChangeArrowheads="1"/>
          </p:cNvPicPr>
          <p:nvPr/>
        </p:nvPicPr>
        <p:blipFill>
          <a:blip r:embed="rId3" cstate="print"/>
          <a:srcRect r="44240"/>
          <a:stretch>
            <a:fillRect/>
          </a:stretch>
        </p:blipFill>
        <p:spPr bwMode="auto">
          <a:xfrm>
            <a:off x="2371725" y="1182688"/>
            <a:ext cx="4159250" cy="211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 rot="20129443">
            <a:off x="6934200" y="1463040"/>
            <a:ext cx="2895600" cy="2011680"/>
            <a:chOff x="5410200" y="1463040"/>
            <a:chExt cx="2895600" cy="2011680"/>
          </a:xfrm>
        </p:grpSpPr>
        <p:pic>
          <p:nvPicPr>
            <p:cNvPr id="5" name="Picture 3" descr="fig5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41890" t="19840" r="-713" b="-4322"/>
            <a:stretch/>
          </p:blipFill>
          <p:spPr bwMode="auto">
            <a:xfrm>
              <a:off x="5562600" y="1463040"/>
              <a:ext cx="2743200" cy="2011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Rectangle 1"/>
            <p:cNvSpPr/>
            <p:nvPr/>
          </p:nvSpPr>
          <p:spPr bwMode="auto">
            <a:xfrm>
              <a:off x="5410200" y="1600200"/>
              <a:ext cx="304800" cy="381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391401" y="1066801"/>
            <a:ext cx="2114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world coordinate system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C38B2B-4874-0A47-B98F-B44B37AD0A9A}"/>
              </a:ext>
            </a:extLst>
          </p:cNvPr>
          <p:cNvSpPr/>
          <p:nvPr/>
        </p:nvSpPr>
        <p:spPr bwMode="auto">
          <a:xfrm>
            <a:off x="2913888" y="2313432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F45A63-6BD5-EF48-80B5-A1FC1A30E3DF}"/>
              </a:ext>
            </a:extLst>
          </p:cNvPr>
          <p:cNvSpPr/>
          <p:nvPr/>
        </p:nvSpPr>
        <p:spPr bwMode="auto">
          <a:xfrm>
            <a:off x="4175760" y="2487168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AB85050-2155-2A46-A854-FC46C3E228D2}"/>
              </a:ext>
            </a:extLst>
          </p:cNvPr>
          <p:cNvGrpSpPr/>
          <p:nvPr/>
        </p:nvGrpSpPr>
        <p:grpSpPr>
          <a:xfrm>
            <a:off x="2571750" y="4419600"/>
            <a:ext cx="6648450" cy="1524000"/>
            <a:chOff x="1047750" y="4876800"/>
            <a:chExt cx="6648450" cy="152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8">
                  <a:extLst>
                    <a:ext uri="{FF2B5EF4-FFF2-40B4-BE49-F238E27FC236}">
                      <a16:creationId xmlns:a16="http://schemas.microsoft.com/office/drawing/2014/main" id="{EEC11F7B-3B1C-4741-ADB5-187EBC5A3A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10200" y="4953000"/>
                  <a:ext cx="1524000" cy="14478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400" dirty="0"/>
                    <a:t>World to </a:t>
                  </a:r>
                  <a:br>
                    <a:rPr lang="en-US" sz="1400" dirty="0"/>
                  </a:br>
                  <a:r>
                    <a:rPr lang="en-US" sz="1400" dirty="0"/>
                    <a:t>camera </a:t>
                  </a:r>
                  <a:r>
                    <a:rPr lang="en-US" sz="1400" dirty="0" err="1"/>
                    <a:t>coord</a:t>
                  </a:r>
                  <a:r>
                    <a:rPr lang="en-US" sz="1400" dirty="0"/>
                    <a:t>. </a:t>
                  </a:r>
                  <a:br>
                    <a:rPr lang="en-US" sz="1400" dirty="0"/>
                  </a:br>
                  <a:r>
                    <a:rPr lang="en-US" sz="1400" dirty="0"/>
                    <a:t>trans. matrix</a:t>
                  </a:r>
                  <a:br>
                    <a:rPr lang="en-US" sz="1400" dirty="0"/>
                  </a:b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𝑹</m:t>
                                </m:r>
                              </m:e>
                              <m:e>
                                <m: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1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14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sz="1400" dirty="0"/>
                    <a:t> (4x4)</a:t>
                  </a:r>
                </a:p>
              </p:txBody>
            </p:sp>
          </mc:Choice>
          <mc:Fallback xmlns="">
            <p:sp>
              <p:nvSpPr>
                <p:cNvPr id="12" name="Rectangle 8">
                  <a:extLst>
                    <a:ext uri="{FF2B5EF4-FFF2-40B4-BE49-F238E27FC236}">
                      <a16:creationId xmlns:a16="http://schemas.microsoft.com/office/drawing/2014/main" id="{EEC11F7B-3B1C-4741-ADB5-187EBC5A3A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10200" y="4953000"/>
                  <a:ext cx="1524000" cy="144780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9">
                  <a:extLst>
                    <a:ext uri="{FF2B5EF4-FFF2-40B4-BE49-F238E27FC236}">
                      <a16:creationId xmlns:a16="http://schemas.microsoft.com/office/drawing/2014/main" id="{27C2DBF6-8818-C947-AEEA-C0338C8017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4750" y="5029200"/>
                  <a:ext cx="1371600" cy="12192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400" i="1" dirty="0"/>
                    <a:t>Canonical</a:t>
                  </a:r>
                  <a:br>
                    <a:rPr lang="en-US" sz="1400" dirty="0"/>
                  </a:br>
                  <a:r>
                    <a:rPr lang="en-US" sz="1400" dirty="0"/>
                    <a:t>projection matrix</a:t>
                  </a:r>
                  <a:br>
                    <a:rPr lang="en-US" sz="1400" dirty="0"/>
                  </a:br>
                  <a14:m>
                    <m:oMath xmlns:m="http://schemas.openxmlformats.org/officeDocument/2006/math"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a14:m>
                  <a:r>
                    <a:rPr lang="en-US" sz="1400" dirty="0"/>
                    <a:t> (3x4)</a:t>
                  </a:r>
                </a:p>
              </p:txBody>
            </p:sp>
          </mc:Choice>
          <mc:Fallback xmlns="">
            <p:sp>
              <p:nvSpPr>
                <p:cNvPr id="13" name="Rectangle 9">
                  <a:extLst>
                    <a:ext uri="{FF2B5EF4-FFF2-40B4-BE49-F238E27FC236}">
                      <a16:creationId xmlns:a16="http://schemas.microsoft.com/office/drawing/2014/main" id="{27C2DBF6-8818-C947-AEEA-C0338C8017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14750" y="5029200"/>
                  <a:ext cx="1371600" cy="1219200"/>
                </a:xfrm>
                <a:prstGeom prst="rect">
                  <a:avLst/>
                </a:prstGeom>
                <a:blipFill>
                  <a:blip r:embed="rId6"/>
                  <a:stretch>
                    <a:fillRect l="-5505" r="-4587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0">
                  <a:extLst>
                    <a:ext uri="{FF2B5EF4-FFF2-40B4-BE49-F238E27FC236}">
                      <a16:creationId xmlns:a16="http://schemas.microsoft.com/office/drawing/2014/main" id="{8E7DD91D-B2B0-9747-9226-B384CED70F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14550" y="5029200"/>
                  <a:ext cx="1295400" cy="12192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400" dirty="0"/>
                    <a:t>Camera to </a:t>
                  </a:r>
                  <a:br>
                    <a:rPr lang="en-US" sz="1400" dirty="0"/>
                  </a:br>
                  <a:r>
                    <a:rPr lang="en-US" sz="1400" dirty="0"/>
                    <a:t>pixel </a:t>
                  </a:r>
                  <a:r>
                    <a:rPr lang="en-US" sz="1400" dirty="0" err="1"/>
                    <a:t>coord</a:t>
                  </a:r>
                  <a:r>
                    <a:rPr lang="en-US" sz="1400" dirty="0"/>
                    <a:t>. </a:t>
                  </a:r>
                  <a:br>
                    <a:rPr lang="en-US" sz="1400" dirty="0"/>
                  </a:br>
                  <a:r>
                    <a:rPr lang="en-US" sz="1400" dirty="0"/>
                    <a:t>trans. matrix </a:t>
                  </a:r>
                  <a:br>
                    <a:rPr lang="en-US" sz="1400" dirty="0"/>
                  </a:br>
                  <a14:m>
                    <m:oMath xmlns:m="http://schemas.openxmlformats.org/officeDocument/2006/math"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</m:oMath>
                  </a14:m>
                  <a:r>
                    <a:rPr lang="en-US" sz="1400" dirty="0"/>
                    <a:t> (3x3)</a:t>
                  </a:r>
                </a:p>
              </p:txBody>
            </p:sp>
          </mc:Choice>
          <mc:Fallback xmlns="">
            <p:sp>
              <p:nvSpPr>
                <p:cNvPr id="14" name="Rectangle 10">
                  <a:extLst>
                    <a:ext uri="{FF2B5EF4-FFF2-40B4-BE49-F238E27FC236}">
                      <a16:creationId xmlns:a16="http://schemas.microsoft.com/office/drawing/2014/main" id="{8E7DD91D-B2B0-9747-9226-B384CED70F5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14550" y="5029200"/>
                  <a:ext cx="1295400" cy="121920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Box 11">
                  <a:extLst>
                    <a:ext uri="{FF2B5EF4-FFF2-40B4-BE49-F238E27FC236}">
                      <a16:creationId xmlns:a16="http://schemas.microsoft.com/office/drawing/2014/main" id="{02D26F5F-C87B-7B46-8EED-F44EBD0BA7E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00200" y="5373688"/>
                  <a:ext cx="498855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 Box 11">
                  <a:extLst>
                    <a:ext uri="{FF2B5EF4-FFF2-40B4-BE49-F238E27FC236}">
                      <a16:creationId xmlns:a16="http://schemas.microsoft.com/office/drawing/2014/main" id="{02D26F5F-C87B-7B46-8EED-F44EBD0BA7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00200" y="5373688"/>
                  <a:ext cx="498855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6589D652-9E23-D74B-8FA0-0CC2D1C47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7750" y="5029200"/>
              <a:ext cx="533400" cy="12192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 dirty="0"/>
                <a:t>2D</a:t>
              </a:r>
            </a:p>
            <a:p>
              <a:pPr algn="ctr"/>
              <a:r>
                <a:rPr lang="en-US" sz="1400" dirty="0"/>
                <a:t>point</a:t>
              </a:r>
              <a:br>
                <a:rPr lang="en-US" sz="1400" dirty="0"/>
              </a:br>
              <a:r>
                <a:rPr lang="en-US" sz="1400" dirty="0"/>
                <a:t>(3x1)</a:t>
              </a:r>
            </a:p>
          </p:txBody>
        </p:sp>
        <p:sp>
          <p:nvSpPr>
            <p:cNvPr id="17" name="AutoShape 13">
              <a:extLst>
                <a:ext uri="{FF2B5EF4-FFF2-40B4-BE49-F238E27FC236}">
                  <a16:creationId xmlns:a16="http://schemas.microsoft.com/office/drawing/2014/main" id="{80827452-5429-CC4A-9988-6D6F9BB2F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0" y="4876800"/>
              <a:ext cx="1752600" cy="15240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" name="AutoShape 14">
              <a:extLst>
                <a:ext uri="{FF2B5EF4-FFF2-40B4-BE49-F238E27FC236}">
                  <a16:creationId xmlns:a16="http://schemas.microsoft.com/office/drawing/2014/main" id="{EDBE5798-4E8D-A64A-9061-B9F3617A3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6150" y="5029200"/>
              <a:ext cx="1752600" cy="12192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AutoShape 15">
              <a:extLst>
                <a:ext uri="{FF2B5EF4-FFF2-40B4-BE49-F238E27FC236}">
                  <a16:creationId xmlns:a16="http://schemas.microsoft.com/office/drawing/2014/main" id="{16F59E98-4F05-5149-A90C-90087BDA49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550" y="5029200"/>
              <a:ext cx="1295400" cy="12192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9E35AE79-3442-B448-BF15-CC8203B07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9000" y="4876800"/>
              <a:ext cx="457200" cy="1447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 dirty="0"/>
                <a:t>3D</a:t>
              </a:r>
              <a:br>
                <a:rPr lang="en-US" sz="1400" dirty="0"/>
              </a:br>
              <a:r>
                <a:rPr lang="en-US" sz="1400" dirty="0"/>
                <a:t>point</a:t>
              </a:r>
              <a:br>
                <a:rPr lang="en-US" sz="1400" dirty="0"/>
              </a:br>
              <a:r>
                <a:rPr lang="en-US" sz="1400" dirty="0"/>
                <a:t>(4x1)</a:t>
              </a:r>
            </a:p>
          </p:txBody>
        </p:sp>
        <p:sp>
          <p:nvSpPr>
            <p:cNvPr id="21" name="AutoShape 17">
              <a:extLst>
                <a:ext uri="{FF2B5EF4-FFF2-40B4-BE49-F238E27FC236}">
                  <a16:creationId xmlns:a16="http://schemas.microsoft.com/office/drawing/2014/main" id="{875FE0F2-6885-D346-BEFA-DACFFA0D27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2800" y="4876800"/>
              <a:ext cx="533400" cy="15240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AutoShape 18">
              <a:extLst>
                <a:ext uri="{FF2B5EF4-FFF2-40B4-BE49-F238E27FC236}">
                  <a16:creationId xmlns:a16="http://schemas.microsoft.com/office/drawing/2014/main" id="{063F814A-31AA-A040-9B86-4ABC48A92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7750" y="5029200"/>
              <a:ext cx="533400" cy="12192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423BAE0-6FFC-B948-B434-E6E10B3497AC}"/>
                  </a:ext>
                </a:extLst>
              </p:cNvPr>
              <p:cNvSpPr/>
              <p:nvPr/>
            </p:nvSpPr>
            <p:spPr>
              <a:xfrm>
                <a:off x="8698282" y="6033736"/>
                <a:ext cx="4828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423BAE0-6FFC-B948-B434-E6E10B3497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282" y="6033736"/>
                <a:ext cx="48282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415A5DD0-EED6-154F-8C61-DEF8885D78F7}"/>
              </a:ext>
            </a:extLst>
          </p:cNvPr>
          <p:cNvSpPr txBox="1"/>
          <p:nvPr/>
        </p:nvSpPr>
        <p:spPr>
          <a:xfrm>
            <a:off x="3324225" y="6028289"/>
            <a:ext cx="19145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/>
              <a:t>Intrinsic </a:t>
            </a:r>
            <a:r>
              <a:rPr lang="en-US" sz="1400" b="1" dirty="0"/>
              <a:t>camera parameters</a:t>
            </a:r>
            <a:r>
              <a:rPr lang="en-US" sz="1400" dirty="0"/>
              <a:t>: principal point, scaling 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BC2DFB4-B21C-7F4D-905E-1A1EB4A9D122}"/>
                  </a:ext>
                </a:extLst>
              </p:cNvPr>
              <p:cNvSpPr/>
              <p:nvPr/>
            </p:nvSpPr>
            <p:spPr>
              <a:xfrm>
                <a:off x="2600442" y="6028289"/>
                <a:ext cx="4475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BC2DFB4-B21C-7F4D-905E-1A1EB4A9D1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442" y="6028289"/>
                <a:ext cx="447558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D46325C1-63E3-1642-BC7A-2D9EC785B8D5}"/>
              </a:ext>
            </a:extLst>
          </p:cNvPr>
          <p:cNvSpPr txBox="1"/>
          <p:nvPr/>
        </p:nvSpPr>
        <p:spPr>
          <a:xfrm>
            <a:off x="6811749" y="6028289"/>
            <a:ext cx="19145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/>
              <a:t>Extrinsic </a:t>
            </a:r>
            <a:r>
              <a:rPr lang="en-US" sz="1400" b="1" dirty="0"/>
              <a:t>camera parameters</a:t>
            </a:r>
            <a:r>
              <a:rPr lang="en-US" sz="1400" dirty="0"/>
              <a:t>: rotation, translation</a:t>
            </a:r>
          </a:p>
        </p:txBody>
      </p:sp>
    </p:spTree>
    <p:extLst>
      <p:ext uri="{BB962C8B-B14F-4D97-AF65-F5344CB8AC3E}">
        <p14:creationId xmlns:p14="http://schemas.microsoft.com/office/powerpoint/2010/main" val="224252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Camera projection matrix</a:t>
            </a:r>
          </a:p>
        </p:txBody>
      </p:sp>
      <p:sp>
        <p:nvSpPr>
          <p:cNvPr id="21507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914400" y="3657600"/>
            <a:ext cx="10363200" cy="2971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b="1" dirty="0"/>
              <a:t>Camera calibration: </a:t>
            </a:r>
            <a:r>
              <a:rPr lang="en-US" sz="2400" dirty="0"/>
              <a:t>figuring out transformation from </a:t>
            </a:r>
            <a:r>
              <a:rPr lang="en-US" sz="2400" i="1" dirty="0"/>
              <a:t>world</a:t>
            </a:r>
            <a:r>
              <a:rPr lang="en-US" sz="2400" dirty="0"/>
              <a:t> coordinate system to </a:t>
            </a:r>
            <a:r>
              <a:rPr lang="en-US" sz="2400" i="1" dirty="0"/>
              <a:t>image</a:t>
            </a:r>
            <a:r>
              <a:rPr lang="en-US" sz="2400" dirty="0"/>
              <a:t> coordinate system</a:t>
            </a:r>
          </a:p>
        </p:txBody>
      </p:sp>
      <p:pic>
        <p:nvPicPr>
          <p:cNvPr id="21508" name="Picture 20" descr="fig5"/>
          <p:cNvPicPr>
            <a:picLocks noChangeAspect="1" noChangeArrowheads="1"/>
          </p:cNvPicPr>
          <p:nvPr/>
        </p:nvPicPr>
        <p:blipFill>
          <a:blip r:embed="rId3" cstate="print"/>
          <a:srcRect r="44240"/>
          <a:stretch>
            <a:fillRect/>
          </a:stretch>
        </p:blipFill>
        <p:spPr bwMode="auto">
          <a:xfrm>
            <a:off x="2371725" y="1182688"/>
            <a:ext cx="4159250" cy="211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 rot="20129443">
            <a:off x="6934200" y="1463040"/>
            <a:ext cx="2895600" cy="2011680"/>
            <a:chOff x="5410200" y="1463040"/>
            <a:chExt cx="2895600" cy="2011680"/>
          </a:xfrm>
        </p:grpSpPr>
        <p:pic>
          <p:nvPicPr>
            <p:cNvPr id="5" name="Picture 3" descr="fig5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41890" t="19840" r="-713" b="-4322"/>
            <a:stretch/>
          </p:blipFill>
          <p:spPr bwMode="auto">
            <a:xfrm>
              <a:off x="5562600" y="1463040"/>
              <a:ext cx="2743200" cy="2011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Rectangle 1"/>
            <p:cNvSpPr/>
            <p:nvPr/>
          </p:nvSpPr>
          <p:spPr bwMode="auto">
            <a:xfrm>
              <a:off x="5410200" y="1600200"/>
              <a:ext cx="304800" cy="381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7391401" y="1066801"/>
            <a:ext cx="21146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world coordinate system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C38B2B-4874-0A47-B98F-B44B37AD0A9A}"/>
              </a:ext>
            </a:extLst>
          </p:cNvPr>
          <p:cNvSpPr/>
          <p:nvPr/>
        </p:nvSpPr>
        <p:spPr bwMode="auto">
          <a:xfrm>
            <a:off x="2913888" y="2313432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F45A63-6BD5-EF48-80B5-A1FC1A30E3DF}"/>
              </a:ext>
            </a:extLst>
          </p:cNvPr>
          <p:cNvSpPr/>
          <p:nvPr/>
        </p:nvSpPr>
        <p:spPr bwMode="auto">
          <a:xfrm>
            <a:off x="4175760" y="2487168"/>
            <a:ext cx="152400" cy="152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AB85050-2155-2A46-A854-FC46C3E228D2}"/>
              </a:ext>
            </a:extLst>
          </p:cNvPr>
          <p:cNvGrpSpPr/>
          <p:nvPr/>
        </p:nvGrpSpPr>
        <p:grpSpPr>
          <a:xfrm>
            <a:off x="2571750" y="4419600"/>
            <a:ext cx="6648450" cy="1524000"/>
            <a:chOff x="1047750" y="4876800"/>
            <a:chExt cx="6648450" cy="15240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8">
                  <a:extLst>
                    <a:ext uri="{FF2B5EF4-FFF2-40B4-BE49-F238E27FC236}">
                      <a16:creationId xmlns:a16="http://schemas.microsoft.com/office/drawing/2014/main" id="{EEC11F7B-3B1C-4741-ADB5-187EBC5A3A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10200" y="4953000"/>
                  <a:ext cx="1524000" cy="14478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400" dirty="0"/>
                    <a:t>World to </a:t>
                  </a:r>
                  <a:br>
                    <a:rPr lang="en-US" sz="1400" dirty="0"/>
                  </a:br>
                  <a:r>
                    <a:rPr lang="en-US" sz="1400" dirty="0"/>
                    <a:t>camera </a:t>
                  </a:r>
                  <a:r>
                    <a:rPr lang="en-US" sz="1400" dirty="0" err="1"/>
                    <a:t>coord</a:t>
                  </a:r>
                  <a:r>
                    <a:rPr lang="en-US" sz="1400" dirty="0"/>
                    <a:t>. </a:t>
                  </a:r>
                  <a:br>
                    <a:rPr lang="en-US" sz="1400" dirty="0"/>
                  </a:br>
                  <a:r>
                    <a:rPr lang="en-US" sz="1400" dirty="0"/>
                    <a:t>trans. matrix</a:t>
                  </a:r>
                  <a:br>
                    <a:rPr lang="en-US" sz="1400" dirty="0"/>
                  </a:br>
                  <a14:m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1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4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𝑹</m:t>
                                </m:r>
                              </m:e>
                              <m:e>
                                <m:r>
                                  <a:rPr lang="en-US" sz="1400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140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4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1400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14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a14:m>
                  <a:r>
                    <a:rPr lang="en-US" sz="1400" dirty="0"/>
                    <a:t> (4x4)</a:t>
                  </a:r>
                </a:p>
              </p:txBody>
            </p:sp>
          </mc:Choice>
          <mc:Fallback xmlns="">
            <p:sp>
              <p:nvSpPr>
                <p:cNvPr id="12" name="Rectangle 8">
                  <a:extLst>
                    <a:ext uri="{FF2B5EF4-FFF2-40B4-BE49-F238E27FC236}">
                      <a16:creationId xmlns:a16="http://schemas.microsoft.com/office/drawing/2014/main" id="{EEC11F7B-3B1C-4741-ADB5-187EBC5A3A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410200" y="4953000"/>
                  <a:ext cx="1524000" cy="144780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9">
                  <a:extLst>
                    <a:ext uri="{FF2B5EF4-FFF2-40B4-BE49-F238E27FC236}">
                      <a16:creationId xmlns:a16="http://schemas.microsoft.com/office/drawing/2014/main" id="{27C2DBF6-8818-C947-AEEA-C0338C8017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4750" y="5029200"/>
                  <a:ext cx="1371600" cy="12192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400" i="1" dirty="0"/>
                    <a:t>Canonical</a:t>
                  </a:r>
                  <a:br>
                    <a:rPr lang="en-US" sz="1400" dirty="0"/>
                  </a:br>
                  <a:r>
                    <a:rPr lang="en-US" sz="1400" dirty="0"/>
                    <a:t>projection matrix</a:t>
                  </a:r>
                  <a:br>
                    <a:rPr lang="en-US" sz="1400" dirty="0"/>
                  </a:br>
                  <a14:m>
                    <m:oMath xmlns:m="http://schemas.openxmlformats.org/officeDocument/2006/math"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14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a14:m>
                  <a:r>
                    <a:rPr lang="en-US" sz="1400" dirty="0"/>
                    <a:t> (3x4)</a:t>
                  </a:r>
                </a:p>
              </p:txBody>
            </p:sp>
          </mc:Choice>
          <mc:Fallback xmlns="">
            <p:sp>
              <p:nvSpPr>
                <p:cNvPr id="13" name="Rectangle 9">
                  <a:extLst>
                    <a:ext uri="{FF2B5EF4-FFF2-40B4-BE49-F238E27FC236}">
                      <a16:creationId xmlns:a16="http://schemas.microsoft.com/office/drawing/2014/main" id="{27C2DBF6-8818-C947-AEEA-C0338C8017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14750" y="5029200"/>
                  <a:ext cx="1371600" cy="1219200"/>
                </a:xfrm>
                <a:prstGeom prst="rect">
                  <a:avLst/>
                </a:prstGeom>
                <a:blipFill>
                  <a:blip r:embed="rId6"/>
                  <a:stretch>
                    <a:fillRect l="-5505" r="-4587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0">
                  <a:extLst>
                    <a:ext uri="{FF2B5EF4-FFF2-40B4-BE49-F238E27FC236}">
                      <a16:creationId xmlns:a16="http://schemas.microsoft.com/office/drawing/2014/main" id="{8E7DD91D-B2B0-9747-9226-B384CED70F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14550" y="5029200"/>
                  <a:ext cx="1295400" cy="121920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1400" dirty="0"/>
                    <a:t>Camera to </a:t>
                  </a:r>
                  <a:br>
                    <a:rPr lang="en-US" sz="1400" dirty="0"/>
                  </a:br>
                  <a:r>
                    <a:rPr lang="en-US" sz="1400" dirty="0"/>
                    <a:t>pixel </a:t>
                  </a:r>
                  <a:r>
                    <a:rPr lang="en-US" sz="1400" dirty="0" err="1"/>
                    <a:t>coord</a:t>
                  </a:r>
                  <a:r>
                    <a:rPr lang="en-US" sz="1400" dirty="0"/>
                    <a:t>. </a:t>
                  </a:r>
                  <a:br>
                    <a:rPr lang="en-US" sz="1400" dirty="0"/>
                  </a:br>
                  <a:r>
                    <a:rPr lang="en-US" sz="1400" dirty="0"/>
                    <a:t>trans. matrix </a:t>
                  </a:r>
                  <a:br>
                    <a:rPr lang="en-US" sz="1400" dirty="0"/>
                  </a:br>
                  <a14:m>
                    <m:oMath xmlns:m="http://schemas.openxmlformats.org/officeDocument/2006/math">
                      <m:r>
                        <a:rPr lang="en-US" sz="1400" b="1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</m:oMath>
                  </a14:m>
                  <a:r>
                    <a:rPr lang="en-US" sz="1400" dirty="0"/>
                    <a:t> (3x3)</a:t>
                  </a:r>
                </a:p>
              </p:txBody>
            </p:sp>
          </mc:Choice>
          <mc:Fallback xmlns="">
            <p:sp>
              <p:nvSpPr>
                <p:cNvPr id="14" name="Rectangle 10">
                  <a:extLst>
                    <a:ext uri="{FF2B5EF4-FFF2-40B4-BE49-F238E27FC236}">
                      <a16:creationId xmlns:a16="http://schemas.microsoft.com/office/drawing/2014/main" id="{8E7DD91D-B2B0-9747-9226-B384CED70F5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14550" y="5029200"/>
                  <a:ext cx="1295400" cy="121920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 Box 11">
                  <a:extLst>
                    <a:ext uri="{FF2B5EF4-FFF2-40B4-BE49-F238E27FC236}">
                      <a16:creationId xmlns:a16="http://schemas.microsoft.com/office/drawing/2014/main" id="{02D26F5F-C87B-7B46-8EED-F44EBD0BA7E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00200" y="5373688"/>
                  <a:ext cx="498855" cy="4616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 Box 11">
                  <a:extLst>
                    <a:ext uri="{FF2B5EF4-FFF2-40B4-BE49-F238E27FC236}">
                      <a16:creationId xmlns:a16="http://schemas.microsoft.com/office/drawing/2014/main" id="{02D26F5F-C87B-7B46-8EED-F44EBD0BA7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00200" y="5373688"/>
                  <a:ext cx="498855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6589D652-9E23-D74B-8FA0-0CC2D1C47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7750" y="5029200"/>
              <a:ext cx="533400" cy="12192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 dirty="0"/>
                <a:t>2D</a:t>
              </a:r>
            </a:p>
            <a:p>
              <a:pPr algn="ctr"/>
              <a:r>
                <a:rPr lang="en-US" sz="1400" dirty="0"/>
                <a:t>point</a:t>
              </a:r>
              <a:br>
                <a:rPr lang="en-US" sz="1400" dirty="0"/>
              </a:br>
              <a:r>
                <a:rPr lang="en-US" sz="1400" dirty="0"/>
                <a:t>(3x1)</a:t>
              </a:r>
            </a:p>
          </p:txBody>
        </p:sp>
        <p:sp>
          <p:nvSpPr>
            <p:cNvPr id="17" name="AutoShape 13">
              <a:extLst>
                <a:ext uri="{FF2B5EF4-FFF2-40B4-BE49-F238E27FC236}">
                  <a16:creationId xmlns:a16="http://schemas.microsoft.com/office/drawing/2014/main" id="{80827452-5429-CC4A-9988-6D6F9BB2F8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4000" y="4876800"/>
              <a:ext cx="1752600" cy="15240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8" name="AutoShape 14">
              <a:extLst>
                <a:ext uri="{FF2B5EF4-FFF2-40B4-BE49-F238E27FC236}">
                  <a16:creationId xmlns:a16="http://schemas.microsoft.com/office/drawing/2014/main" id="{EDBE5798-4E8D-A64A-9061-B9F3617A3B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6150" y="5029200"/>
              <a:ext cx="1752600" cy="12192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AutoShape 15">
              <a:extLst>
                <a:ext uri="{FF2B5EF4-FFF2-40B4-BE49-F238E27FC236}">
                  <a16:creationId xmlns:a16="http://schemas.microsoft.com/office/drawing/2014/main" id="{16F59E98-4F05-5149-A90C-90087BDA49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550" y="5029200"/>
              <a:ext cx="1295400" cy="12192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9E35AE79-3442-B448-BF15-CC8203B07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9000" y="4876800"/>
              <a:ext cx="457200" cy="1447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 dirty="0"/>
                <a:t>3D</a:t>
              </a:r>
              <a:br>
                <a:rPr lang="en-US" sz="1400" dirty="0"/>
              </a:br>
              <a:r>
                <a:rPr lang="en-US" sz="1400" dirty="0"/>
                <a:t>point</a:t>
              </a:r>
              <a:br>
                <a:rPr lang="en-US" sz="1400" dirty="0"/>
              </a:br>
              <a:r>
                <a:rPr lang="en-US" sz="1400" dirty="0"/>
                <a:t>(4x1)</a:t>
              </a:r>
            </a:p>
          </p:txBody>
        </p:sp>
        <p:sp>
          <p:nvSpPr>
            <p:cNvPr id="21" name="AutoShape 17">
              <a:extLst>
                <a:ext uri="{FF2B5EF4-FFF2-40B4-BE49-F238E27FC236}">
                  <a16:creationId xmlns:a16="http://schemas.microsoft.com/office/drawing/2014/main" id="{875FE0F2-6885-D346-BEFA-DACFFA0D27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2800" y="4876800"/>
              <a:ext cx="533400" cy="15240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AutoShape 18">
              <a:extLst>
                <a:ext uri="{FF2B5EF4-FFF2-40B4-BE49-F238E27FC236}">
                  <a16:creationId xmlns:a16="http://schemas.microsoft.com/office/drawing/2014/main" id="{063F814A-31AA-A040-9B86-4ABC48A927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7750" y="5029200"/>
              <a:ext cx="533400" cy="1219200"/>
            </a:xfrm>
            <a:prstGeom prst="bracketPair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423BAE0-6FFC-B948-B434-E6E10B3497AC}"/>
                  </a:ext>
                </a:extLst>
              </p:cNvPr>
              <p:cNvSpPr/>
              <p:nvPr/>
            </p:nvSpPr>
            <p:spPr>
              <a:xfrm>
                <a:off x="8698282" y="6033736"/>
                <a:ext cx="4828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423BAE0-6FFC-B948-B434-E6E10B3497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8282" y="6033736"/>
                <a:ext cx="482824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1948D53-AAD7-D541-A0A0-F856076D1616}"/>
                  </a:ext>
                </a:extLst>
              </p:cNvPr>
              <p:cNvSpPr/>
              <p:nvPr/>
            </p:nvSpPr>
            <p:spPr>
              <a:xfrm>
                <a:off x="5257800" y="6166990"/>
                <a:ext cx="177426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</m:t>
                      </m:r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1948D53-AAD7-D541-A0A0-F856076D16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6166990"/>
                <a:ext cx="1774268" cy="461665"/>
              </a:xfrm>
              <a:prstGeom prst="rect">
                <a:avLst/>
              </a:prstGeom>
              <a:blipFill>
                <a:blip r:embed="rId10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415A5DD0-EED6-154F-8C61-DEF8885D78F7}"/>
              </a:ext>
            </a:extLst>
          </p:cNvPr>
          <p:cNvSpPr txBox="1"/>
          <p:nvPr/>
        </p:nvSpPr>
        <p:spPr>
          <a:xfrm>
            <a:off x="4552950" y="6550223"/>
            <a:ext cx="32194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General</a:t>
            </a:r>
            <a:r>
              <a:rPr lang="en-US" sz="1400" dirty="0"/>
              <a:t> camera projection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BC2DFB4-B21C-7F4D-905E-1A1EB4A9D122}"/>
                  </a:ext>
                </a:extLst>
              </p:cNvPr>
              <p:cNvSpPr/>
              <p:nvPr/>
            </p:nvSpPr>
            <p:spPr>
              <a:xfrm>
                <a:off x="2600442" y="6028289"/>
                <a:ext cx="4475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BC2DFB4-B21C-7F4D-905E-1A1EB4A9D1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0442" y="6028289"/>
                <a:ext cx="447558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Brace 6">
            <a:extLst>
              <a:ext uri="{FF2B5EF4-FFF2-40B4-BE49-F238E27FC236}">
                <a16:creationId xmlns:a16="http://schemas.microsoft.com/office/drawing/2014/main" id="{3B89A17B-73EE-EB44-925F-161325246851}"/>
              </a:ext>
            </a:extLst>
          </p:cNvPr>
          <p:cNvSpPr/>
          <p:nvPr/>
        </p:nvSpPr>
        <p:spPr bwMode="auto">
          <a:xfrm rot="5400000">
            <a:off x="5973522" y="3608626"/>
            <a:ext cx="302103" cy="4972049"/>
          </a:xfrm>
          <a:prstGeom prst="rightBrac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5940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Intrinsic camera parameters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3795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81000" y="914400"/>
                <a:ext cx="10896600" cy="5257800"/>
              </a:xfrm>
            </p:spPr>
            <p:txBody>
              <a:bodyPr/>
              <a:lstStyle/>
              <a:p>
                <a:pPr lvl="1"/>
                <a:r>
                  <a:rPr lang="en-US" sz="2800" dirty="0"/>
                  <a:t>Principal point coordinates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endParaRPr lang="en-US" sz="2800" dirty="0"/>
              </a:p>
              <a:p>
                <a:pPr lvl="1"/>
                <a:r>
                  <a:rPr lang="en-US" sz="2800" dirty="0"/>
                  <a:t>Focal length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800" dirty="0"/>
                  <a:t> </a:t>
                </a:r>
              </a:p>
              <a:p>
                <a:pPr lvl="1"/>
                <a:r>
                  <a:rPr lang="en-US" sz="2800" dirty="0"/>
                  <a:t>Pixel magnification factors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endParaRPr lang="en-US" sz="2800" dirty="0"/>
              </a:p>
              <a:p>
                <a:pPr lvl="1"/>
                <a:r>
                  <a:rPr lang="en-US" sz="2800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Skew (non-rectangular pixels) – not important in practice</a:t>
                </a:r>
              </a:p>
              <a:p>
                <a:pPr lvl="1"/>
                <a:r>
                  <a:rPr lang="en-US" sz="2800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Radial distortion – important in practice!</a:t>
                </a:r>
              </a:p>
            </p:txBody>
          </p:sp>
        </mc:Choice>
        <mc:Fallback xmlns="">
          <p:sp>
            <p:nvSpPr>
              <p:cNvPr id="67379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914400"/>
                <a:ext cx="10896600" cy="5257800"/>
              </a:xfrm>
              <a:blipFill>
                <a:blip r:embed="rId3"/>
                <a:stretch>
                  <a:fillRect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367088" y="3738563"/>
            <a:ext cx="5319712" cy="2967037"/>
            <a:chOff x="1161" y="2259"/>
            <a:chExt cx="3351" cy="1869"/>
          </a:xfrm>
        </p:grpSpPr>
        <p:pic>
          <p:nvPicPr>
            <p:cNvPr id="7174" name="Picture 4" descr="fig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83" y="2262"/>
              <a:ext cx="1329" cy="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5" name="Picture 5" descr="fig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161" y="2259"/>
              <a:ext cx="1338" cy="10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76" name="Picture 6" descr="fig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356" y="3366"/>
              <a:ext cx="2964" cy="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0C96EFB-99CB-1242-A044-D856A79AFFD2}"/>
                  </a:ext>
                </a:extLst>
              </p:cNvPr>
              <p:cNvSpPr txBox="1"/>
              <p:nvPr/>
            </p:nvSpPr>
            <p:spPr>
              <a:xfrm>
                <a:off x="6992132" y="1101869"/>
                <a:ext cx="4285468" cy="7111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𝑲</m:t>
                      </m:r>
                      <m:r>
                        <a:rPr lang="en-US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6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6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16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 dirty="0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6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16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 dirty="0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sz="16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16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0C96EFB-99CB-1242-A044-D856A79AF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2132" y="1101869"/>
                <a:ext cx="4285468" cy="711157"/>
              </a:xfrm>
              <a:prstGeom prst="rect">
                <a:avLst/>
              </a:prstGeom>
              <a:blipFill>
                <a:blip r:embed="rId7"/>
                <a:stretch>
                  <a:fillRect l="-592" t="-3509" b="-87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257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3795" grpId="0" uiExpand="1" build="p" bldLvl="2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Estimating the projection matrix</a:t>
            </a:r>
          </a:p>
        </p:txBody>
      </p:sp>
    </p:spTree>
    <p:extLst>
      <p:ext uri="{BB962C8B-B14F-4D97-AF65-F5344CB8AC3E}">
        <p14:creationId xmlns:p14="http://schemas.microsoft.com/office/powerpoint/2010/main" val="6120520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0C161-0C3D-4107-80AB-674063B1D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>
            <a:extLst>
              <a:ext uri="{FF2B5EF4-FFF2-40B4-BE49-F238E27FC236}">
                <a16:creationId xmlns:a16="http://schemas.microsoft.com/office/drawing/2014/main" id="{9D8F00CF-0ACE-C1B2-3335-7C65093FDC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Estimating the projection matrix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6" name="Rectangle 3">
                <a:extLst>
                  <a:ext uri="{FF2B5EF4-FFF2-40B4-BE49-F238E27FC236}">
                    <a16:creationId xmlns:a16="http://schemas.microsoft.com/office/drawing/2014/main" id="{A294339E-4C7C-130D-182E-B8CE97F1C954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Given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points with known 3D coordinates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i="1" baseline="-25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and known image projections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baseline="-25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, estimate the camera parameters</a:t>
                </a:r>
              </a:p>
            </p:txBody>
          </p:sp>
        </mc:Choice>
        <mc:Fallback xmlns="">
          <p:sp>
            <p:nvSpPr>
              <p:cNvPr id="819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199" name="Group 40">
            <a:extLst>
              <a:ext uri="{FF2B5EF4-FFF2-40B4-BE49-F238E27FC236}">
                <a16:creationId xmlns:a16="http://schemas.microsoft.com/office/drawing/2014/main" id="{4D709616-9ADB-6177-5535-A867588A8160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2866323"/>
            <a:ext cx="3689212" cy="3153478"/>
            <a:chOff x="3382" y="1764"/>
            <a:chExt cx="1610" cy="1324"/>
          </a:xfrm>
        </p:grpSpPr>
        <p:grpSp>
          <p:nvGrpSpPr>
            <p:cNvPr id="8202" name="Group 16">
              <a:extLst>
                <a:ext uri="{FF2B5EF4-FFF2-40B4-BE49-F238E27FC236}">
                  <a16:creationId xmlns:a16="http://schemas.microsoft.com/office/drawing/2014/main" id="{2CA4718B-D434-38CB-743D-61D6119FADF7}"/>
                </a:ext>
              </a:extLst>
            </p:cNvPr>
            <p:cNvGrpSpPr>
              <a:grpSpLocks/>
            </p:cNvGrpSpPr>
            <p:nvPr/>
          </p:nvGrpSpPr>
          <p:grpSpPr bwMode="auto">
            <a:xfrm rot="-1550857">
              <a:off x="3928" y="2090"/>
              <a:ext cx="524" cy="998"/>
              <a:chOff x="2607" y="1605"/>
              <a:chExt cx="524" cy="998"/>
            </a:xfrm>
          </p:grpSpPr>
          <p:sp>
            <p:nvSpPr>
              <p:cNvPr id="8219" name="AutoShape 17">
                <a:extLst>
                  <a:ext uri="{FF2B5EF4-FFF2-40B4-BE49-F238E27FC236}">
                    <a16:creationId xmlns:a16="http://schemas.microsoft.com/office/drawing/2014/main" id="{A3FF93B9-16BD-691A-D7AB-2EBFE3457E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370" y="1842"/>
                <a:ext cx="998" cy="524"/>
              </a:xfrm>
              <a:prstGeom prst="parallelogram">
                <a:avLst>
                  <a:gd name="adj" fmla="val 47615"/>
                </a:avLst>
              </a:prstGeom>
              <a:noFill/>
              <a:ln w="9525" algn="ctr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0" name="Oval 18">
                <a:extLst>
                  <a:ext uri="{FF2B5EF4-FFF2-40B4-BE49-F238E27FC236}">
                    <a16:creationId xmlns:a16="http://schemas.microsoft.com/office/drawing/2014/main" id="{E9630DE7-F1B1-DCD5-6B80-7805B32B05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0" y="1821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1" name="Oval 19">
                <a:extLst>
                  <a:ext uri="{FF2B5EF4-FFF2-40B4-BE49-F238E27FC236}">
                    <a16:creationId xmlns:a16="http://schemas.microsoft.com/office/drawing/2014/main" id="{8810B5D1-1424-6575-2ACC-EDE85B2944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6" y="1890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2" name="Oval 20">
                <a:extLst>
                  <a:ext uri="{FF2B5EF4-FFF2-40B4-BE49-F238E27FC236}">
                    <a16:creationId xmlns:a16="http://schemas.microsoft.com/office/drawing/2014/main" id="{6D04F039-75B5-C6D8-1200-DADCCAEA3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6" y="2051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3" name="Oval 21">
                <a:extLst>
                  <a:ext uri="{FF2B5EF4-FFF2-40B4-BE49-F238E27FC236}">
                    <a16:creationId xmlns:a16="http://schemas.microsoft.com/office/drawing/2014/main" id="{392DC7E4-FA5F-AC30-BD05-6E2C606C36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8" y="2028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4" name="Oval 22">
                <a:extLst>
                  <a:ext uri="{FF2B5EF4-FFF2-40B4-BE49-F238E27FC236}">
                    <a16:creationId xmlns:a16="http://schemas.microsoft.com/office/drawing/2014/main" id="{51F4128F-D011-B50E-CCCB-4E4B0B85B7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6" y="2200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25" name="Oval 23">
                <a:extLst>
                  <a:ext uri="{FF2B5EF4-FFF2-40B4-BE49-F238E27FC236}">
                    <a16:creationId xmlns:a16="http://schemas.microsoft.com/office/drawing/2014/main" id="{D46B3E3F-B3BA-2E66-09C7-73F4AB6302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1" y="2304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203" name="Group 24">
              <a:extLst>
                <a:ext uri="{FF2B5EF4-FFF2-40B4-BE49-F238E27FC236}">
                  <a16:creationId xmlns:a16="http://schemas.microsoft.com/office/drawing/2014/main" id="{86886F52-C94A-F96F-3C47-E97E7A103C68}"/>
                </a:ext>
              </a:extLst>
            </p:cNvPr>
            <p:cNvGrpSpPr>
              <a:grpSpLocks/>
            </p:cNvGrpSpPr>
            <p:nvPr/>
          </p:nvGrpSpPr>
          <p:grpSpPr bwMode="auto">
            <a:xfrm rot="-1544759">
              <a:off x="4411" y="1764"/>
              <a:ext cx="537" cy="952"/>
              <a:chOff x="2976" y="1610"/>
              <a:chExt cx="537" cy="952"/>
            </a:xfrm>
          </p:grpSpPr>
          <p:sp>
            <p:nvSpPr>
              <p:cNvPr id="8213" name="Oval 25">
                <a:extLst>
                  <a:ext uri="{FF2B5EF4-FFF2-40B4-BE49-F238E27FC236}">
                    <a16:creationId xmlns:a16="http://schemas.microsoft.com/office/drawing/2014/main" id="{A1774BC5-90B6-0A11-23C5-513FB65E63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50" y="1610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4" name="Oval 26">
                <a:extLst>
                  <a:ext uri="{FF2B5EF4-FFF2-40B4-BE49-F238E27FC236}">
                    <a16:creationId xmlns:a16="http://schemas.microsoft.com/office/drawing/2014/main" id="{2409CBBF-492F-C907-5AB3-AAA6309B01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5" y="1802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5" name="Oval 27">
                <a:extLst>
                  <a:ext uri="{FF2B5EF4-FFF2-40B4-BE49-F238E27FC236}">
                    <a16:creationId xmlns:a16="http://schemas.microsoft.com/office/drawing/2014/main" id="{BB632C06-3FA7-31B4-6661-FA4A0872D1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6" y="2050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6" name="Oval 28">
                <a:extLst>
                  <a:ext uri="{FF2B5EF4-FFF2-40B4-BE49-F238E27FC236}">
                    <a16:creationId xmlns:a16="http://schemas.microsoft.com/office/drawing/2014/main" id="{0A976F1B-0242-5366-A590-B916DE4C05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2" y="2078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7" name="Oval 29">
                <a:extLst>
                  <a:ext uri="{FF2B5EF4-FFF2-40B4-BE49-F238E27FC236}">
                    <a16:creationId xmlns:a16="http://schemas.microsoft.com/office/drawing/2014/main" id="{4C5CB747-0DD4-3ED1-4FAF-05CAE4B8D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2328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18" name="Oval 30">
                <a:extLst>
                  <a:ext uri="{FF2B5EF4-FFF2-40B4-BE49-F238E27FC236}">
                    <a16:creationId xmlns:a16="http://schemas.microsoft.com/office/drawing/2014/main" id="{ACD5F103-33BE-7686-A764-8340F3BB48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84" y="2533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204" name="Group 31">
              <a:extLst>
                <a:ext uri="{FF2B5EF4-FFF2-40B4-BE49-F238E27FC236}">
                  <a16:creationId xmlns:a16="http://schemas.microsoft.com/office/drawing/2014/main" id="{901C38D9-A112-BDAB-AF37-E9596051F684}"/>
                </a:ext>
              </a:extLst>
            </p:cNvPr>
            <p:cNvGrpSpPr>
              <a:grpSpLocks/>
            </p:cNvGrpSpPr>
            <p:nvPr/>
          </p:nvGrpSpPr>
          <p:grpSpPr bwMode="auto">
            <a:xfrm rot="-1550348">
              <a:off x="3382" y="2020"/>
              <a:ext cx="1610" cy="915"/>
              <a:chOff x="1896" y="1625"/>
              <a:chExt cx="1610" cy="915"/>
            </a:xfrm>
          </p:grpSpPr>
          <p:grpSp>
            <p:nvGrpSpPr>
              <p:cNvPr id="8205" name="Group 32">
                <a:extLst>
                  <a:ext uri="{FF2B5EF4-FFF2-40B4-BE49-F238E27FC236}">
                    <a16:creationId xmlns:a16="http://schemas.microsoft.com/office/drawing/2014/main" id="{0C9C8BF4-46B1-0319-3659-FFC0F4275C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03" y="1625"/>
                <a:ext cx="1603" cy="915"/>
                <a:chOff x="1903" y="1625"/>
                <a:chExt cx="1603" cy="915"/>
              </a:xfrm>
            </p:grpSpPr>
            <p:sp>
              <p:nvSpPr>
                <p:cNvPr id="8207" name="Line 33">
                  <a:extLst>
                    <a:ext uri="{FF2B5EF4-FFF2-40B4-BE49-F238E27FC236}">
                      <a16:creationId xmlns:a16="http://schemas.microsoft.com/office/drawing/2014/main" id="{F1071069-58BA-5AEC-FB46-8253EBE421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908" y="1625"/>
                  <a:ext cx="1147" cy="61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08" name="Line 34">
                  <a:extLst>
                    <a:ext uri="{FF2B5EF4-FFF2-40B4-BE49-F238E27FC236}">
                      <a16:creationId xmlns:a16="http://schemas.microsoft.com/office/drawing/2014/main" id="{8ECA5D53-A0FA-1715-8E5B-450381DBE8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925" y="1822"/>
                  <a:ext cx="1235" cy="41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09" name="Line 35">
                  <a:extLst>
                    <a:ext uri="{FF2B5EF4-FFF2-40B4-BE49-F238E27FC236}">
                      <a16:creationId xmlns:a16="http://schemas.microsoft.com/office/drawing/2014/main" id="{49E3D2C0-5AEA-3127-D1B8-D496849FB9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912" y="2091"/>
                  <a:ext cx="1461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10" name="Line 36">
                  <a:extLst>
                    <a:ext uri="{FF2B5EF4-FFF2-40B4-BE49-F238E27FC236}">
                      <a16:creationId xmlns:a16="http://schemas.microsoft.com/office/drawing/2014/main" id="{33D7A2A5-BFC2-D9FA-F01D-49610A074B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903" y="2062"/>
                  <a:ext cx="1132" cy="18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11" name="Line 37">
                  <a:extLst>
                    <a:ext uri="{FF2B5EF4-FFF2-40B4-BE49-F238E27FC236}">
                      <a16:creationId xmlns:a16="http://schemas.microsoft.com/office/drawing/2014/main" id="{E9B49519-E9B5-C081-35CD-4FFB5C428E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05" y="2239"/>
                  <a:ext cx="1085" cy="10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212" name="Line 38">
                  <a:extLst>
                    <a:ext uri="{FF2B5EF4-FFF2-40B4-BE49-F238E27FC236}">
                      <a16:creationId xmlns:a16="http://schemas.microsoft.com/office/drawing/2014/main" id="{E7BBF3DD-59EC-D26D-8EBF-EEBDF630FE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12" y="2246"/>
                  <a:ext cx="1594" cy="29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8206" name="Oval 39">
                <a:extLst>
                  <a:ext uri="{FF2B5EF4-FFF2-40B4-BE49-F238E27FC236}">
                    <a16:creationId xmlns:a16="http://schemas.microsoft.com/office/drawing/2014/main" id="{7A408A97-B1FD-ABA1-92AD-404F5C52BB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6" y="2223"/>
                <a:ext cx="29" cy="29"/>
              </a:xfrm>
              <a:prstGeom prst="ellipse">
                <a:avLst/>
              </a:prstGeom>
              <a:solidFill>
                <a:schemeClr val="tx1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200" name="Text Box 41">
                <a:extLst>
                  <a:ext uri="{FF2B5EF4-FFF2-40B4-BE49-F238E27FC236}">
                    <a16:creationId xmlns:a16="http://schemas.microsoft.com/office/drawing/2014/main" id="{948FB0DA-DB9A-6CB5-9A28-E2F76161C2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601749" y="4480884"/>
                <a:ext cx="584959" cy="513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en-US" sz="280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US" sz="2800" i="1" baseline="-250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8200" name="Text 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01749" y="4480884"/>
                <a:ext cx="584959" cy="513150"/>
              </a:xfrm>
              <a:prstGeom prst="rect">
                <a:avLst/>
              </a:prstGeom>
              <a:blipFill>
                <a:blip r:embed="rId4"/>
                <a:stretch>
                  <a:fillRect b="-476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8" name="Picture 44" descr="CalCube">
            <a:extLst>
              <a:ext uri="{FF2B5EF4-FFF2-40B4-BE49-F238E27FC236}">
                <a16:creationId xmlns:a16="http://schemas.microsoft.com/office/drawing/2014/main" id="{90313285-9666-8BDE-D52D-E46DB9D0A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7400" y="2879726"/>
            <a:ext cx="381000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241A0A2-0562-332B-6741-979939FF975D}"/>
                  </a:ext>
                </a:extLst>
              </p:cNvPr>
              <p:cNvSpPr txBox="1"/>
              <p:nvPr/>
            </p:nvSpPr>
            <p:spPr>
              <a:xfrm>
                <a:off x="6488565" y="5834190"/>
                <a:ext cx="44563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4825CA6-9DC2-2E45-A36D-C70AE9FA4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565" y="5834190"/>
                <a:ext cx="445635" cy="553998"/>
              </a:xfrm>
              <a:prstGeom prst="rect">
                <a:avLst/>
              </a:prstGeom>
              <a:blipFill>
                <a:blip r:embed="rId7"/>
                <a:stretch>
                  <a:fillRect l="-16667" r="-1666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84E6727-998E-2487-CAD9-8A679A9918A8}"/>
                  </a:ext>
                </a:extLst>
              </p:cNvPr>
              <p:cNvSpPr/>
              <p:nvPr/>
            </p:nvSpPr>
            <p:spPr>
              <a:xfrm>
                <a:off x="8782680" y="5116008"/>
                <a:ext cx="168373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0923AF0-6633-3B9E-D460-F620E85E0B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2680" y="5116008"/>
                <a:ext cx="1683731" cy="523220"/>
              </a:xfrm>
              <a:prstGeom prst="rect">
                <a:avLst/>
              </a:prstGeom>
              <a:blipFill>
                <a:blip r:embed="rId8"/>
                <a:stretch>
                  <a:fillRect b="-4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751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4ADA3-A682-1796-EEDE-2E114165D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8">
            <a:extLst>
              <a:ext uri="{FF2B5EF4-FFF2-40B4-BE49-F238E27FC236}">
                <a16:creationId xmlns:a16="http://schemas.microsoft.com/office/drawing/2014/main" id="{0E27181A-1F1E-BA75-018E-3B80795FD5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Estimating the projection matrix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E39CB6-F557-12E5-73B0-8267C1705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Homogeneous least squares method:</a:t>
            </a:r>
          </a:p>
        </p:txBody>
      </p:sp>
      <p:sp>
        <p:nvSpPr>
          <p:cNvPr id="509969" name="Text Box 17">
            <a:extLst>
              <a:ext uri="{FF2B5EF4-FFF2-40B4-BE49-F238E27FC236}">
                <a16:creationId xmlns:a16="http://schemas.microsoft.com/office/drawing/2014/main" id="{DAA4A3BE-CC31-C562-9E5D-A51BFDD46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657097"/>
            <a:ext cx="620616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One match gives </a:t>
            </a:r>
            <a:r>
              <a:rPr lang="en-US" sz="2800" dirty="0">
                <a:solidFill>
                  <a:srgbClr val="C00000"/>
                </a:solidFill>
              </a:rPr>
              <a:t>two</a:t>
            </a:r>
            <a:r>
              <a:rPr lang="en-US" sz="2800" dirty="0"/>
              <a:t> linearly independent constraints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A3F3F8C-62FD-1B12-A511-DC66670E367A}"/>
                  </a:ext>
                </a:extLst>
              </p:cNvPr>
              <p:cNvSpPr/>
              <p:nvPr/>
            </p:nvSpPr>
            <p:spPr>
              <a:xfrm>
                <a:off x="2057400" y="2173089"/>
                <a:ext cx="168373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D4DF48B-14C7-5149-A25B-0687D2AF29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2173089"/>
                <a:ext cx="1683731" cy="523220"/>
              </a:xfrm>
              <a:prstGeom prst="rect">
                <a:avLst/>
              </a:prstGeom>
              <a:blipFill>
                <a:blip r:embed="rId3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33DCA6D-64DC-187C-342A-8664986F2F2F}"/>
                  </a:ext>
                </a:extLst>
              </p:cNvPr>
              <p:cNvSpPr/>
              <p:nvPr/>
            </p:nvSpPr>
            <p:spPr>
              <a:xfrm>
                <a:off x="4538493" y="2173089"/>
                <a:ext cx="215501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0FC22E9-62EA-1E4C-A296-5FCFA4AB42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8493" y="2173089"/>
                <a:ext cx="2155014" cy="523220"/>
              </a:xfrm>
              <a:prstGeom prst="rect">
                <a:avLst/>
              </a:prstGeom>
              <a:blipFill>
                <a:blip r:embed="rId4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EAA037C-A816-96DC-5149-E7F36316B68F}"/>
                  </a:ext>
                </a:extLst>
              </p:cNvPr>
              <p:cNvSpPr/>
              <p:nvPr/>
            </p:nvSpPr>
            <p:spPr>
              <a:xfrm>
                <a:off x="7218095" y="1670643"/>
                <a:ext cx="3342005" cy="1528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ED52F05C-4984-A54B-B51A-EE1B09F199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8095" y="1670643"/>
                <a:ext cx="3342005" cy="1528111"/>
              </a:xfrm>
              <a:prstGeom prst="rect">
                <a:avLst/>
              </a:prstGeom>
              <a:blipFill>
                <a:blip r:embed="rId5"/>
                <a:stretch>
                  <a:fillRect b="-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5807923-2164-6C90-CC39-EF88590736FA}"/>
                  </a:ext>
                </a:extLst>
              </p:cNvPr>
              <p:cNvSpPr/>
              <p:nvPr/>
            </p:nvSpPr>
            <p:spPr>
              <a:xfrm>
                <a:off x="3276600" y="4053403"/>
                <a:ext cx="5612498" cy="15793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sSub>
                                      <m:sSubPr>
                                        <m:ctrlPr>
                                          <a:rPr lang="en-US" sz="280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800" b="0" i="1" smtClean="0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p>
                                  <m:sSupPr>
                                    <m:ctrlP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3F758A5-0968-9248-9665-0C81A11477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600" y="4053403"/>
                <a:ext cx="5612498" cy="1579343"/>
              </a:xfrm>
              <a:prstGeom prst="rect">
                <a:avLst/>
              </a:prstGeom>
              <a:blipFill>
                <a:blip r:embed="rId6"/>
                <a:stretch>
                  <a:fillRect b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681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9969" grpId="0"/>
      <p:bldP spid="2" grpId="0"/>
      <p:bldP spid="9" grpId="0"/>
      <p:bldP spid="3" grpId="0"/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C8915-EAB2-49EE-DF1D-3C6799124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>
            <a:extLst>
              <a:ext uri="{FF2B5EF4-FFF2-40B4-BE49-F238E27FC236}">
                <a16:creationId xmlns:a16="http://schemas.microsoft.com/office/drawing/2014/main" id="{D1B215ED-D10A-28E5-D2F0-9F8DE74AEA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Estimating the projection matrix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341" name="Rectangle 3">
                <a:extLst>
                  <a:ext uri="{FF2B5EF4-FFF2-40B4-BE49-F238E27FC236}">
                    <a16:creationId xmlns:a16="http://schemas.microsoft.com/office/drawing/2014/main" id="{CAAB5339-D725-1C2D-B6FF-AC0151FBC40C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762000" y="914400"/>
                <a:ext cx="10820400" cy="525780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  <a:buFontTx/>
                  <a:buChar char="•"/>
                </a:pPr>
                <a:r>
                  <a:rPr lang="en-US" sz="2800" dirty="0">
                    <a:cs typeface="Times New Roman" panose="02020603050405020304" pitchFamily="18" charset="0"/>
                  </a:rPr>
                  <a:t>Final linear system:</a:t>
                </a:r>
              </a:p>
              <a:p>
                <a:pPr marL="0" indent="0">
                  <a:lnSpc>
                    <a:spcPct val="90000"/>
                  </a:lnSpc>
                </a:pPr>
                <a:endParaRPr lang="en-US" sz="1200" dirty="0"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sz="28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  <m:e>
                                <m:sSup>
                                  <m:sSup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𝟎</m:t>
                                    </m:r>
                                  </m:e>
                                  <m:sup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2800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sSubSup>
                                  <m:sSubSupPr>
                                    <m:ctrlPr>
                                      <a:rPr lang="en-US" sz="2800" b="1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𝑿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  <m:sup>
                                    <m:r>
                                      <a:rPr lang="en-US" sz="2800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8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𝑷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sz="28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  <a:p>
                <a:pPr marL="0" indent="0">
                  <a:lnSpc>
                    <a:spcPct val="90000"/>
                  </a:lnSpc>
                </a:pPr>
                <a:endParaRPr lang="en-US" sz="1200" dirty="0">
                  <a:cs typeface="Times New Roman" panose="02020603050405020304" pitchFamily="18" charset="0"/>
                </a:endParaRPr>
              </a:p>
              <a:p>
                <a:pPr>
                  <a:lnSpc>
                    <a:spcPct val="90000"/>
                  </a:lnSpc>
                  <a:buFontTx/>
                  <a:buChar char="•"/>
                </a:pPr>
                <a:r>
                  <a:rPr lang="en-US" sz="2800" dirty="0"/>
                  <a:t>Homogeneous least squares: find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𝒑</m:t>
                    </m:r>
                  </m:oMath>
                </a14:m>
                <a:r>
                  <a:rPr lang="en-US" sz="2800" dirty="0"/>
                  <a:t> minimizing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sz="280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1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  <m:r>
                              <a:rPr lang="en-US" sz="28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/>
                  <a:t>Solution is eigenvector of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𝑨</m:t>
                    </m:r>
                    <m:r>
                      <a:rPr lang="en-US" sz="2400" b="1" i="1" baseline="30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𝑻</m:t>
                    </m:r>
                    <m:r>
                      <a:rPr lang="en-US" sz="2400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𝑨</m:t>
                    </m:r>
                  </m:oMath>
                </a14:m>
                <a:r>
                  <a:rPr lang="en-US" sz="2400" dirty="0"/>
                  <a:t> corresponding to smallest eigenvalue</a:t>
                </a:r>
              </a:p>
              <a:p>
                <a:pPr marL="457200" indent="-4572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dirty="0"/>
                  <a:t>At least six non-planar matches needed for a non-degenerate solution</a:t>
                </a:r>
              </a:p>
            </p:txBody>
          </p:sp>
        </mc:Choice>
        <mc:Fallback>
          <p:sp>
            <p:nvSpPr>
              <p:cNvPr id="14341" name="Rectangle 3">
                <a:extLst>
                  <a:ext uri="{FF2B5EF4-FFF2-40B4-BE49-F238E27FC236}">
                    <a16:creationId xmlns:a16="http://schemas.microsoft.com/office/drawing/2014/main" id="{CAAB5339-D725-1C2D-B6FF-AC0151FBC4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914400"/>
                <a:ext cx="10820400" cy="5257800"/>
              </a:xfrm>
              <a:blipFill>
                <a:blip r:embed="rId3"/>
                <a:stretch>
                  <a:fillRect l="-1055" t="-2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1EE50FE-4FB0-50D7-5AB1-1E478A22DFD9}"/>
                  </a:ext>
                </a:extLst>
              </p:cNvPr>
              <p:cNvSpPr txBox="1"/>
              <p:nvPr/>
            </p:nvSpPr>
            <p:spPr>
              <a:xfrm>
                <a:off x="8915400" y="2209800"/>
                <a:ext cx="142616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sz="28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  <m:r>
                        <a:rPr lang="en-US" sz="28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38E6735-06E1-E340-8203-CEB98C325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5400" y="2209800"/>
                <a:ext cx="1426160" cy="523220"/>
              </a:xfrm>
              <a:prstGeom prst="rect">
                <a:avLst/>
              </a:prstGeom>
              <a:blipFill>
                <a:blip r:embed="rId4"/>
                <a:stretch>
                  <a:fillRect b="-1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4585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uiExpand="1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B86E1-EB94-80D1-8287-6B213FD63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0C0B31A-239C-B70A-4015-8CB5E5879B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image points to rays in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B442949-D1AB-CB53-A15A-7D3C98057C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Calibration gives us a way to map image points to corresponding visual rays in the world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We can define the visual ray using the camera center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dirty="0"/>
                  <a:t> (null space of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dirty="0"/>
                  <a:t>) and any point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𝑷𝑿</m:t>
                    </m:r>
                  </m:oMath>
                </a14:m>
                <a:endParaRPr lang="en-US" dirty="0"/>
              </a:p>
              <a:p>
                <a:pPr marL="0" indent="0"/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B442949-D1AB-CB53-A15A-7D3C98057C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2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412" name="AutoShape 5">
            <a:extLst>
              <a:ext uri="{FF2B5EF4-FFF2-40B4-BE49-F238E27FC236}">
                <a16:creationId xmlns:a16="http://schemas.microsoft.com/office/drawing/2014/main" id="{59FEAF56-95DC-E587-61D8-A881116619F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33900" y="3619500"/>
            <a:ext cx="2895600" cy="2514600"/>
          </a:xfrm>
          <a:prstGeom prst="parallelogram">
            <a:avLst>
              <a:gd name="adj" fmla="val 2878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/>
          <a:p>
            <a:pPr algn="ctr"/>
            <a:endParaRPr lang="en-US"/>
          </a:p>
        </p:txBody>
      </p:sp>
      <p:sp>
        <p:nvSpPr>
          <p:cNvPr id="17413" name="Line 6">
            <a:extLst>
              <a:ext uri="{FF2B5EF4-FFF2-40B4-BE49-F238E27FC236}">
                <a16:creationId xmlns:a16="http://schemas.microsoft.com/office/drawing/2014/main" id="{A5268AAF-B927-B748-564C-2F3D92EDF92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4800600"/>
            <a:ext cx="2590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4" name="Freeform 7">
            <a:extLst>
              <a:ext uri="{FF2B5EF4-FFF2-40B4-BE49-F238E27FC236}">
                <a16:creationId xmlns:a16="http://schemas.microsoft.com/office/drawing/2014/main" id="{10F6207F-87C4-27C0-C275-6CE9660A0998}"/>
              </a:ext>
            </a:extLst>
          </p:cNvPr>
          <p:cNvSpPr>
            <a:spLocks/>
          </p:cNvSpPr>
          <p:nvPr/>
        </p:nvSpPr>
        <p:spPr bwMode="auto">
          <a:xfrm>
            <a:off x="7223126" y="3581401"/>
            <a:ext cx="1920875" cy="715963"/>
          </a:xfrm>
          <a:custGeom>
            <a:avLst/>
            <a:gdLst>
              <a:gd name="T0" fmla="*/ 0 w 1210"/>
              <a:gd name="T1" fmla="*/ 2147483647 h 451"/>
              <a:gd name="T2" fmla="*/ 2147483647 w 1210"/>
              <a:gd name="T3" fmla="*/ 0 h 451"/>
              <a:gd name="T4" fmla="*/ 0 60000 65536"/>
              <a:gd name="T5" fmla="*/ 0 60000 65536"/>
              <a:gd name="T6" fmla="*/ 0 w 1210"/>
              <a:gd name="T7" fmla="*/ 0 h 451"/>
              <a:gd name="T8" fmla="*/ 1210 w 1210"/>
              <a:gd name="T9" fmla="*/ 451 h 45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10" h="451">
                <a:moveTo>
                  <a:pt x="0" y="451"/>
                </a:moveTo>
                <a:lnTo>
                  <a:pt x="121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7415" name="Oval 8">
            <a:extLst>
              <a:ext uri="{FF2B5EF4-FFF2-40B4-BE49-F238E27FC236}">
                <a16:creationId xmlns:a16="http://schemas.microsoft.com/office/drawing/2014/main" id="{0B025081-6EA2-3696-86EB-744ADE329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7244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6" name="Text Box 15">
                <a:extLst>
                  <a:ext uri="{FF2B5EF4-FFF2-40B4-BE49-F238E27FC236}">
                    <a16:creationId xmlns:a16="http://schemas.microsoft.com/office/drawing/2014/main" id="{2646F4D2-0624-DD7F-5CF5-A1271D3A9C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27726" y="4800601"/>
                <a:ext cx="396875" cy="3667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1800" b="1" i="1" dirty="0"/>
              </a:p>
            </p:txBody>
          </p:sp>
        </mc:Choice>
        <mc:Fallback xmlns="">
          <p:sp>
            <p:nvSpPr>
              <p:cNvPr id="17416" name="Text Box 15">
                <a:extLst>
                  <a:ext uri="{FF2B5EF4-FFF2-40B4-BE49-F238E27FC236}">
                    <a16:creationId xmlns:a16="http://schemas.microsoft.com/office/drawing/2014/main" id="{2646F4D2-0624-DD7F-5CF5-A1271D3A9C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27726" y="4800601"/>
                <a:ext cx="396875" cy="3667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24">
            <a:extLst>
              <a:ext uri="{FF2B5EF4-FFF2-40B4-BE49-F238E27FC236}">
                <a16:creationId xmlns:a16="http://schemas.microsoft.com/office/drawing/2014/main" id="{B0FF3410-B9BA-0451-43CF-2D7E3CB9BDAB}"/>
              </a:ext>
            </a:extLst>
          </p:cNvPr>
          <p:cNvGrpSpPr>
            <a:grpSpLocks/>
          </p:cNvGrpSpPr>
          <p:nvPr/>
        </p:nvGrpSpPr>
        <p:grpSpPr bwMode="auto">
          <a:xfrm>
            <a:off x="7543800" y="3581400"/>
            <a:ext cx="685800" cy="533400"/>
            <a:chOff x="3744" y="1920"/>
            <a:chExt cx="432" cy="336"/>
          </a:xfrm>
        </p:grpSpPr>
        <p:sp>
          <p:nvSpPr>
            <p:cNvPr id="17429" name="Oval 10">
              <a:extLst>
                <a:ext uri="{FF2B5EF4-FFF2-40B4-BE49-F238E27FC236}">
                  <a16:creationId xmlns:a16="http://schemas.microsoft.com/office/drawing/2014/main" id="{F27B6C77-22A1-C996-8EC9-DAE93B2EC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160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30" name="Text Box 16">
                  <a:extLst>
                    <a:ext uri="{FF2B5EF4-FFF2-40B4-BE49-F238E27FC236}">
                      <a16:creationId xmlns:a16="http://schemas.microsoft.com/office/drawing/2014/main" id="{27972931-1A4F-BEF0-670D-65B5B9AAB4A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44" y="1920"/>
                  <a:ext cx="43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800" b="1" i="1" dirty="0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a14:m>
                  <a:r>
                    <a:rPr lang="en-US" sz="1800" i="1" dirty="0"/>
                    <a:t>?</a:t>
                  </a:r>
                </a:p>
              </p:txBody>
            </p:sp>
          </mc:Choice>
          <mc:Fallback xmlns="">
            <p:sp>
              <p:nvSpPr>
                <p:cNvPr id="17430" name="Text Box 16">
                  <a:extLst>
                    <a:ext uri="{FF2B5EF4-FFF2-40B4-BE49-F238E27FC236}">
                      <a16:creationId xmlns:a16="http://schemas.microsoft.com/office/drawing/2014/main" id="{27972931-1A4F-BEF0-670D-65B5B9AAB4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44" y="1920"/>
                  <a:ext cx="432" cy="231"/>
                </a:xfrm>
                <a:prstGeom prst="rect">
                  <a:avLst/>
                </a:prstGeom>
                <a:blipFill>
                  <a:blip r:embed="rId5"/>
                  <a:stretch>
                    <a:fillRect t="-10000" b="-2333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" name="Group 25">
            <a:extLst>
              <a:ext uri="{FF2B5EF4-FFF2-40B4-BE49-F238E27FC236}">
                <a16:creationId xmlns:a16="http://schemas.microsoft.com/office/drawing/2014/main" id="{785691D5-BFF3-02B3-CAA4-2421BF5AD680}"/>
              </a:ext>
            </a:extLst>
          </p:cNvPr>
          <p:cNvGrpSpPr>
            <a:grpSpLocks/>
          </p:cNvGrpSpPr>
          <p:nvPr/>
        </p:nvGrpSpPr>
        <p:grpSpPr bwMode="auto">
          <a:xfrm>
            <a:off x="8001000" y="3429000"/>
            <a:ext cx="685800" cy="533400"/>
            <a:chOff x="4032" y="1824"/>
            <a:chExt cx="432" cy="336"/>
          </a:xfrm>
        </p:grpSpPr>
        <p:sp>
          <p:nvSpPr>
            <p:cNvPr id="17427" name="Oval 12">
              <a:extLst>
                <a:ext uri="{FF2B5EF4-FFF2-40B4-BE49-F238E27FC236}">
                  <a16:creationId xmlns:a16="http://schemas.microsoft.com/office/drawing/2014/main" id="{B7A103C9-90D6-45C9-FAE7-A18A9CFCE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2064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28" name="Text Box 17">
                  <a:extLst>
                    <a:ext uri="{FF2B5EF4-FFF2-40B4-BE49-F238E27FC236}">
                      <a16:creationId xmlns:a16="http://schemas.microsoft.com/office/drawing/2014/main" id="{90480A07-F8C1-3C5A-5962-98FE975C08D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032" y="1824"/>
                  <a:ext cx="43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800" b="1" i="1" dirty="0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a14:m>
                  <a:r>
                    <a:rPr lang="en-US" sz="1800" i="1" dirty="0"/>
                    <a:t>?</a:t>
                  </a:r>
                </a:p>
              </p:txBody>
            </p:sp>
          </mc:Choice>
          <mc:Fallback xmlns="">
            <p:sp>
              <p:nvSpPr>
                <p:cNvPr id="17428" name="Text Box 17">
                  <a:extLst>
                    <a:ext uri="{FF2B5EF4-FFF2-40B4-BE49-F238E27FC236}">
                      <a16:creationId xmlns:a16="http://schemas.microsoft.com/office/drawing/2014/main" id="{90480A07-F8C1-3C5A-5962-98FE975C08D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032" y="1824"/>
                  <a:ext cx="432" cy="231"/>
                </a:xfrm>
                <a:prstGeom prst="rect">
                  <a:avLst/>
                </a:prstGeom>
                <a:blipFill>
                  <a:blip r:embed="rId5"/>
                  <a:stretch>
                    <a:fillRect t="-10000" b="-2333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26">
            <a:extLst>
              <a:ext uri="{FF2B5EF4-FFF2-40B4-BE49-F238E27FC236}">
                <a16:creationId xmlns:a16="http://schemas.microsoft.com/office/drawing/2014/main" id="{C3AAC02E-1600-E7BA-BA07-7629734C436C}"/>
              </a:ext>
            </a:extLst>
          </p:cNvPr>
          <p:cNvGrpSpPr>
            <a:grpSpLocks/>
          </p:cNvGrpSpPr>
          <p:nvPr/>
        </p:nvGrpSpPr>
        <p:grpSpPr bwMode="auto">
          <a:xfrm>
            <a:off x="8458200" y="3276600"/>
            <a:ext cx="685800" cy="533400"/>
            <a:chOff x="4320" y="1728"/>
            <a:chExt cx="432" cy="336"/>
          </a:xfrm>
        </p:grpSpPr>
        <p:sp>
          <p:nvSpPr>
            <p:cNvPr id="17425" name="Oval 13">
              <a:extLst>
                <a:ext uri="{FF2B5EF4-FFF2-40B4-BE49-F238E27FC236}">
                  <a16:creationId xmlns:a16="http://schemas.microsoft.com/office/drawing/2014/main" id="{289C32C4-9A0E-DD4A-DE02-D7A418EF35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196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26" name="Text Box 18">
                  <a:extLst>
                    <a:ext uri="{FF2B5EF4-FFF2-40B4-BE49-F238E27FC236}">
                      <a16:creationId xmlns:a16="http://schemas.microsoft.com/office/drawing/2014/main" id="{717501A3-B397-EF47-F538-A73A30F00AB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0" y="1728"/>
                  <a:ext cx="43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800" b="1" i="1" dirty="0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a14:m>
                  <a:r>
                    <a:rPr lang="en-US" sz="1800" i="1" dirty="0"/>
                    <a:t>?</a:t>
                  </a:r>
                </a:p>
              </p:txBody>
            </p:sp>
          </mc:Choice>
          <mc:Fallback xmlns="">
            <p:sp>
              <p:nvSpPr>
                <p:cNvPr id="17426" name="Text Box 18">
                  <a:extLst>
                    <a:ext uri="{FF2B5EF4-FFF2-40B4-BE49-F238E27FC236}">
                      <a16:creationId xmlns:a16="http://schemas.microsoft.com/office/drawing/2014/main" id="{717501A3-B397-EF47-F538-A73A30F00A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320" y="1728"/>
                  <a:ext cx="432" cy="231"/>
                </a:xfrm>
                <a:prstGeom prst="rect">
                  <a:avLst/>
                </a:prstGeom>
                <a:blipFill>
                  <a:blip r:embed="rId5"/>
                  <a:stretch>
                    <a:fillRect t="-10000" b="-2333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94FEFE-5AAB-CE8C-069F-C5A2CFA4EA6A}"/>
                  </a:ext>
                </a:extLst>
              </p:cNvPr>
              <p:cNvSpPr txBox="1"/>
              <p:nvPr/>
            </p:nvSpPr>
            <p:spPr>
              <a:xfrm flipH="1">
                <a:off x="2895600" y="5562600"/>
                <a:ext cx="46119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B94FEFE-5AAB-CE8C-069F-C5A2CFA4E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895600" y="5562600"/>
                <a:ext cx="461198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13">
            <a:extLst>
              <a:ext uri="{FF2B5EF4-FFF2-40B4-BE49-F238E27FC236}">
                <a16:creationId xmlns:a16="http://schemas.microsoft.com/office/drawing/2014/main" id="{209901AC-A553-F548-B138-FA6E721A5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5715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1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9F26A-6064-542D-E962-93AD22509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557F009-2DB3-1A04-5306-6EEC66BBD4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image points to rays in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BDEC912-ABF6-194F-6007-9AA19F9DCB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Calibration gives us a way to map image points to corresponding visual rays in the world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We can define the visual ray using the camera center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r>
                  <a:rPr lang="en-US" dirty="0"/>
                  <a:t> (null space of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r>
                  <a:rPr lang="en-US" dirty="0"/>
                  <a:t>) and any point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𝑷𝑿</m:t>
                    </m:r>
                  </m:oMath>
                </a14:m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In particular, we can let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𝑷</m:t>
                            </m:r>
                            <m:sSup>
                              <m:sSupPr>
                                <m:ctrlPr>
                                  <a:rPr lang="en-US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𝑷</m:t>
                                </m:r>
                              </m:e>
                              <m:sup>
                                <m:r>
                                  <a:rPr lang="en-US" b="1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𝑻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is the </a:t>
                </a:r>
                <a:r>
                  <a:rPr lang="en-US" i="1" dirty="0"/>
                  <a:t>pseudoinverse</a:t>
                </a:r>
                <a:r>
                  <a:rPr lang="en-US" dirty="0"/>
                  <a:t> of the camera projection matrix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It’s a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matrix such that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𝑰</m:t>
                    </m:r>
                  </m:oMath>
                </a14:m>
                <a:endParaRPr lang="en-US" sz="2400" b="1" dirty="0">
                  <a:solidFill>
                    <a:srgbClr val="7030A0"/>
                  </a:solidFill>
                </a:endParaRP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If</a:t>
                </a:r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dirty="0"/>
                  <a:t>, then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𝑷𝑿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sz="24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BDEC912-ABF6-194F-6007-9AA19F9DCB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2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03265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CE0B4-C233-B469-93FB-ABFDC804C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0EE2FE0-E8A7-1D0F-B2A6-D4C0627AD9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27011" name="Rectangle 3">
            <a:extLst>
              <a:ext uri="{FF2B5EF4-FFF2-40B4-BE49-F238E27FC236}">
                <a16:creationId xmlns:a16="http://schemas.microsoft.com/office/drawing/2014/main" id="{2DACECA7-6E9B-CEF4-0992-0A7A18BEC9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Perspective and orthographic projection matrices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Camera parameters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Intrinsic parameters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Extrinsic parameters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Calibration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First taste of 3D reconstruction: triangulation</a:t>
            </a:r>
          </a:p>
          <a:p>
            <a:pPr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1669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arg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0956" y="2438400"/>
            <a:ext cx="259484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 descr="garg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8469" y="2438400"/>
            <a:ext cx="2594844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Triangulation</a:t>
            </a:r>
          </a:p>
        </p:txBody>
      </p:sp>
      <p:sp>
        <p:nvSpPr>
          <p:cNvPr id="20485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Given projections of a 3D point in two or more images (with known camera matrices), find the coordinates of the point</a:t>
            </a:r>
          </a:p>
        </p:txBody>
      </p:sp>
      <p:pic>
        <p:nvPicPr>
          <p:cNvPr id="20486" name="Picture 5" descr="garg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68356" y="2438400"/>
            <a:ext cx="2594845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 1"/>
          <p:cNvSpPr/>
          <p:nvPr/>
        </p:nvSpPr>
        <p:spPr bwMode="auto">
          <a:xfrm>
            <a:off x="3352800" y="3108960"/>
            <a:ext cx="152400" cy="152400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7"/>
          <p:cNvSpPr/>
          <p:nvPr/>
        </p:nvSpPr>
        <p:spPr bwMode="auto">
          <a:xfrm>
            <a:off x="6400800" y="3124200"/>
            <a:ext cx="152400" cy="152400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 bwMode="auto">
          <a:xfrm>
            <a:off x="9372600" y="3124200"/>
            <a:ext cx="152400" cy="152400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837220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Triangulation</a:t>
            </a:r>
          </a:p>
        </p:txBody>
      </p:sp>
      <p:sp>
        <p:nvSpPr>
          <p:cNvPr id="20485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Given projections of a 3D point in two or more images (with known camera matrices), find the coordinates of the point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084C48E7-1765-B945-A527-041DDF56D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8024" y="2496493"/>
            <a:ext cx="1219200" cy="1219200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8300000" rev="0"/>
            </a:camera>
            <a:lightRig rig="legacyFlat3" dir="b"/>
          </a:scene3d>
          <a:sp3d extrusionH="17002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1" name="AutoShape 4">
            <a:extLst>
              <a:ext uri="{FF2B5EF4-FFF2-40B4-BE49-F238E27FC236}">
                <a16:creationId xmlns:a16="http://schemas.microsoft.com/office/drawing/2014/main" id="{7CFA9C76-76A2-504E-A758-8A134F1EA3E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564606" y="3843487"/>
            <a:ext cx="1981200" cy="1725612"/>
          </a:xfrm>
          <a:prstGeom prst="parallelogram">
            <a:avLst>
              <a:gd name="adj" fmla="val 28703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5EE42995-D514-A343-82D4-96E550A0D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0776" y="4418957"/>
            <a:ext cx="574675" cy="574675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6499998" rev="0"/>
            </a:camera>
            <a:lightRig rig="legacyFlat3" dir="b"/>
          </a:scene3d>
          <a:sp3d extrusionH="6842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3" name="AutoShape 5">
            <a:extLst>
              <a:ext uri="{FF2B5EF4-FFF2-40B4-BE49-F238E27FC236}">
                <a16:creationId xmlns:a16="http://schemas.microsoft.com/office/drawing/2014/main" id="{C0923196-A87E-6541-B525-A6B773149772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7747794" y="4035575"/>
            <a:ext cx="1981200" cy="1725613"/>
          </a:xfrm>
          <a:prstGeom prst="parallelogram">
            <a:avLst>
              <a:gd name="adj" fmla="val 28703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7FB4DEA1-0F64-2C44-B03D-145E917FDB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78851" y="4674544"/>
            <a:ext cx="574675" cy="574675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9199999" rev="0"/>
            </a:camera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2E8C1E81-738D-FE43-878E-310288C84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0975" y="4477694"/>
            <a:ext cx="2044700" cy="14700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Rectangle 13">
            <a:extLst>
              <a:ext uri="{FF2B5EF4-FFF2-40B4-BE49-F238E27FC236}">
                <a16:creationId xmlns:a16="http://schemas.microsoft.com/office/drawing/2014/main" id="{D525BAB1-DE17-0E4F-950F-E6C177C262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3626" y="4988869"/>
            <a:ext cx="574675" cy="574675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8300000" rev="0"/>
            </a:camera>
            <a:lightRig rig="legacyFlat3" dir="b"/>
          </a:scene3d>
          <a:sp3d extrusionH="7858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7" name="Line 33">
            <a:extLst>
              <a:ext uri="{FF2B5EF4-FFF2-40B4-BE49-F238E27FC236}">
                <a16:creationId xmlns:a16="http://schemas.microsoft.com/office/drawing/2014/main" id="{5911424D-0DFA-534A-82D4-82D745B9CAA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59000" y="3715693"/>
            <a:ext cx="5334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Line 34">
            <a:extLst>
              <a:ext uri="{FF2B5EF4-FFF2-40B4-BE49-F238E27FC236}">
                <a16:creationId xmlns:a16="http://schemas.microsoft.com/office/drawing/2014/main" id="{1B6F39F4-FBEC-9E43-8303-F786C427507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59000" y="5163493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Line 37">
            <a:extLst>
              <a:ext uri="{FF2B5EF4-FFF2-40B4-BE49-F238E27FC236}">
                <a16:creationId xmlns:a16="http://schemas.microsoft.com/office/drawing/2014/main" id="{1C9DF1F0-2044-7546-ABDB-4C03F50432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59000" y="5696893"/>
            <a:ext cx="2209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" name="Line 40">
            <a:extLst>
              <a:ext uri="{FF2B5EF4-FFF2-40B4-BE49-F238E27FC236}">
                <a16:creationId xmlns:a16="http://schemas.microsoft.com/office/drawing/2014/main" id="{490F826C-7016-A440-9EA6-7342818B6DA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38875" y="4499919"/>
            <a:ext cx="1066800" cy="211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Line 41">
            <a:extLst>
              <a:ext uri="{FF2B5EF4-FFF2-40B4-BE49-F238E27FC236}">
                <a16:creationId xmlns:a16="http://schemas.microsoft.com/office/drawing/2014/main" id="{701192F1-7900-164A-A67F-A202E89F0B7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48275" y="5947719"/>
            <a:ext cx="990600" cy="663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" name="Line 43">
            <a:extLst>
              <a:ext uri="{FF2B5EF4-FFF2-40B4-BE49-F238E27FC236}">
                <a16:creationId xmlns:a16="http://schemas.microsoft.com/office/drawing/2014/main" id="{05722A16-AD21-5342-966F-4C10885EB0C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38875" y="5947719"/>
            <a:ext cx="1066800" cy="663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Line 45">
            <a:extLst>
              <a:ext uri="{FF2B5EF4-FFF2-40B4-BE49-F238E27FC236}">
                <a16:creationId xmlns:a16="http://schemas.microsoft.com/office/drawing/2014/main" id="{3E248F98-3AB6-644A-BEC8-471A3CA15A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48600" y="5736581"/>
            <a:ext cx="2209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Line 46">
            <a:extLst>
              <a:ext uri="{FF2B5EF4-FFF2-40B4-BE49-F238E27FC236}">
                <a16:creationId xmlns:a16="http://schemas.microsoft.com/office/drawing/2014/main" id="{F760D7AC-8DDD-7246-B9DF-DBA35003485B}"/>
              </a:ext>
            </a:extLst>
          </p:cNvPr>
          <p:cNvSpPr>
            <a:spLocks noChangeShapeType="1"/>
          </p:cNvSpPr>
          <p:nvPr/>
        </p:nvSpPr>
        <p:spPr bwMode="auto">
          <a:xfrm>
            <a:off x="9601200" y="5355581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Line 47">
            <a:extLst>
              <a:ext uri="{FF2B5EF4-FFF2-40B4-BE49-F238E27FC236}">
                <a16:creationId xmlns:a16="http://schemas.microsoft.com/office/drawing/2014/main" id="{36347F6D-FAC3-CC4C-90FA-05E8A99E2221}"/>
              </a:ext>
            </a:extLst>
          </p:cNvPr>
          <p:cNvSpPr>
            <a:spLocks noChangeShapeType="1"/>
          </p:cNvSpPr>
          <p:nvPr/>
        </p:nvSpPr>
        <p:spPr bwMode="auto">
          <a:xfrm>
            <a:off x="9601200" y="3907781"/>
            <a:ext cx="4572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7" name="Group 54">
            <a:extLst>
              <a:ext uri="{FF2B5EF4-FFF2-40B4-BE49-F238E27FC236}">
                <a16:creationId xmlns:a16="http://schemas.microsoft.com/office/drawing/2014/main" id="{B21609FB-18F2-F24B-98E4-EC41E6E87FDD}"/>
              </a:ext>
            </a:extLst>
          </p:cNvPr>
          <p:cNvGrpSpPr>
            <a:grpSpLocks/>
          </p:cNvGrpSpPr>
          <p:nvPr/>
        </p:nvGrpSpPr>
        <p:grpSpPr bwMode="auto">
          <a:xfrm>
            <a:off x="3096136" y="4253857"/>
            <a:ext cx="995143" cy="860425"/>
            <a:chOff x="852" y="2079"/>
            <a:chExt cx="760" cy="657"/>
          </a:xfrm>
        </p:grpSpPr>
        <p:sp>
          <p:nvSpPr>
            <p:cNvPr id="28" name="Oval 55">
              <a:extLst>
                <a:ext uri="{FF2B5EF4-FFF2-40B4-BE49-F238E27FC236}">
                  <a16:creationId xmlns:a16="http://schemas.microsoft.com/office/drawing/2014/main" id="{82BEFBFE-037A-294A-BE5F-1C0049127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" y="2235"/>
              <a:ext cx="69" cy="69"/>
            </a:xfrm>
            <a:prstGeom prst="ellipse">
              <a:avLst/>
            </a:prstGeom>
            <a:solidFill>
              <a:srgbClr val="FF010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Oval 56">
              <a:extLst>
                <a:ext uri="{FF2B5EF4-FFF2-40B4-BE49-F238E27FC236}">
                  <a16:creationId xmlns:a16="http://schemas.microsoft.com/office/drawing/2014/main" id="{95476EE0-4C9A-9C4B-BE73-A4BA75D795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8" y="2256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Oval 57">
              <a:extLst>
                <a:ext uri="{FF2B5EF4-FFF2-40B4-BE49-F238E27FC236}">
                  <a16:creationId xmlns:a16="http://schemas.microsoft.com/office/drawing/2014/main" id="{61943A59-73DE-9E48-B1F2-FB2C4D1CA8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2" y="2652"/>
              <a:ext cx="69" cy="69"/>
            </a:xfrm>
            <a:prstGeom prst="ellipse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Oval 58">
              <a:extLst>
                <a:ext uri="{FF2B5EF4-FFF2-40B4-BE49-F238E27FC236}">
                  <a16:creationId xmlns:a16="http://schemas.microsoft.com/office/drawing/2014/main" id="{0840CE69-AA26-6F48-AD38-B897F3F6E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9" y="2667"/>
              <a:ext cx="69" cy="69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Oval 59">
              <a:extLst>
                <a:ext uri="{FF2B5EF4-FFF2-40B4-BE49-F238E27FC236}">
                  <a16:creationId xmlns:a16="http://schemas.microsoft.com/office/drawing/2014/main" id="{194B73F8-3D9E-F84D-808B-B8F893BBF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" y="2523"/>
              <a:ext cx="69" cy="6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Oval 60">
              <a:extLst>
                <a:ext uri="{FF2B5EF4-FFF2-40B4-BE49-F238E27FC236}">
                  <a16:creationId xmlns:a16="http://schemas.microsoft.com/office/drawing/2014/main" id="{F60668D1-FCDE-064C-92B4-53A6A303F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3" y="2123"/>
              <a:ext cx="69" cy="69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" name="Oval 61">
              <a:extLst>
                <a:ext uri="{FF2B5EF4-FFF2-40B4-BE49-F238E27FC236}">
                  <a16:creationId xmlns:a16="http://schemas.microsoft.com/office/drawing/2014/main" id="{57DDA602-8668-FA42-B712-094098AE2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3" y="2079"/>
              <a:ext cx="69" cy="69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" name="Group 62">
            <a:extLst>
              <a:ext uri="{FF2B5EF4-FFF2-40B4-BE49-F238E27FC236}">
                <a16:creationId xmlns:a16="http://schemas.microsoft.com/office/drawing/2014/main" id="{2A0CE50A-846C-8D41-BFAE-B278AA1AE8A7}"/>
              </a:ext>
            </a:extLst>
          </p:cNvPr>
          <p:cNvGrpSpPr>
            <a:grpSpLocks/>
          </p:cNvGrpSpPr>
          <p:nvPr/>
        </p:nvGrpSpPr>
        <p:grpSpPr bwMode="auto">
          <a:xfrm>
            <a:off x="5653089" y="4725344"/>
            <a:ext cx="1042379" cy="950913"/>
            <a:chOff x="2412" y="2031"/>
            <a:chExt cx="813" cy="741"/>
          </a:xfrm>
        </p:grpSpPr>
        <p:sp>
          <p:nvSpPr>
            <p:cNvPr id="36" name="Oval 63">
              <a:extLst>
                <a:ext uri="{FF2B5EF4-FFF2-40B4-BE49-F238E27FC236}">
                  <a16:creationId xmlns:a16="http://schemas.microsoft.com/office/drawing/2014/main" id="{9D9F6708-FD31-D744-BD33-9BF34FAEC7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7" y="2160"/>
              <a:ext cx="69" cy="69"/>
            </a:xfrm>
            <a:prstGeom prst="ellipse">
              <a:avLst/>
            </a:prstGeom>
            <a:solidFill>
              <a:srgbClr val="FF010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Oval 64">
              <a:extLst>
                <a:ext uri="{FF2B5EF4-FFF2-40B4-BE49-F238E27FC236}">
                  <a16:creationId xmlns:a16="http://schemas.microsoft.com/office/drawing/2014/main" id="{451B78F6-1FC1-7144-A5A2-C66BA08FC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1" y="2283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Oval 65">
              <a:extLst>
                <a:ext uri="{FF2B5EF4-FFF2-40B4-BE49-F238E27FC236}">
                  <a16:creationId xmlns:a16="http://schemas.microsoft.com/office/drawing/2014/main" id="{D51EF880-61EA-C740-9279-09D7CD825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2" y="2571"/>
              <a:ext cx="69" cy="69"/>
            </a:xfrm>
            <a:prstGeom prst="ellipse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Oval 66">
              <a:extLst>
                <a:ext uri="{FF2B5EF4-FFF2-40B4-BE49-F238E27FC236}">
                  <a16:creationId xmlns:a16="http://schemas.microsoft.com/office/drawing/2014/main" id="{DF23DF20-4362-DB4C-AF87-9C5EE5D507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1" y="2703"/>
              <a:ext cx="69" cy="69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Oval 67">
              <a:extLst>
                <a:ext uri="{FF2B5EF4-FFF2-40B4-BE49-F238E27FC236}">
                  <a16:creationId xmlns:a16="http://schemas.microsoft.com/office/drawing/2014/main" id="{E047058A-EA79-F541-AD94-C7D7FD3446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6" y="2586"/>
              <a:ext cx="69" cy="6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" name="Oval 68">
              <a:extLst>
                <a:ext uri="{FF2B5EF4-FFF2-40B4-BE49-F238E27FC236}">
                  <a16:creationId xmlns:a16="http://schemas.microsoft.com/office/drawing/2014/main" id="{D84509FA-37AC-EA4F-819E-62AD06AEA7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6" y="2144"/>
              <a:ext cx="69" cy="69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Oval 69">
              <a:extLst>
                <a:ext uri="{FF2B5EF4-FFF2-40B4-BE49-F238E27FC236}">
                  <a16:creationId xmlns:a16="http://schemas.microsoft.com/office/drawing/2014/main" id="{0D972BA1-3E0E-BD47-B08B-D6E7ADD3BF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6" y="2031"/>
              <a:ext cx="69" cy="69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" name="Group 70">
            <a:extLst>
              <a:ext uri="{FF2B5EF4-FFF2-40B4-BE49-F238E27FC236}">
                <a16:creationId xmlns:a16="http://schemas.microsoft.com/office/drawing/2014/main" id="{EE1D1393-5F5F-434B-9A35-CCFC6DC4DBCF}"/>
              </a:ext>
            </a:extLst>
          </p:cNvPr>
          <p:cNvGrpSpPr>
            <a:grpSpLocks/>
          </p:cNvGrpSpPr>
          <p:nvPr/>
        </p:nvGrpSpPr>
        <p:grpSpPr bwMode="auto">
          <a:xfrm>
            <a:off x="8207373" y="4325626"/>
            <a:ext cx="972776" cy="1005375"/>
            <a:chOff x="4188" y="1966"/>
            <a:chExt cx="733" cy="757"/>
          </a:xfrm>
        </p:grpSpPr>
        <p:sp>
          <p:nvSpPr>
            <p:cNvPr id="44" name="Oval 71">
              <a:extLst>
                <a:ext uri="{FF2B5EF4-FFF2-40B4-BE49-F238E27FC236}">
                  <a16:creationId xmlns:a16="http://schemas.microsoft.com/office/drawing/2014/main" id="{F657D2E1-DF15-DF42-9C08-46A6BE91A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1" y="2081"/>
              <a:ext cx="69" cy="69"/>
            </a:xfrm>
            <a:prstGeom prst="ellipse">
              <a:avLst/>
            </a:prstGeom>
            <a:solidFill>
              <a:srgbClr val="FF010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5" name="Oval 72">
              <a:extLst>
                <a:ext uri="{FF2B5EF4-FFF2-40B4-BE49-F238E27FC236}">
                  <a16:creationId xmlns:a16="http://schemas.microsoft.com/office/drawing/2014/main" id="{4370BA7B-45AF-A343-A39F-A0ECBDEF8D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3" y="2268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Oval 73">
              <a:extLst>
                <a:ext uri="{FF2B5EF4-FFF2-40B4-BE49-F238E27FC236}">
                  <a16:creationId xmlns:a16="http://schemas.microsoft.com/office/drawing/2014/main" id="{419FD92F-9CD3-464C-98B5-D573077823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8" y="2482"/>
              <a:ext cx="69" cy="69"/>
            </a:xfrm>
            <a:prstGeom prst="ellipse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" name="Oval 74">
              <a:extLst>
                <a:ext uri="{FF2B5EF4-FFF2-40B4-BE49-F238E27FC236}">
                  <a16:creationId xmlns:a16="http://schemas.microsoft.com/office/drawing/2014/main" id="{0DD554D8-9917-A44E-BC17-F923E16ECD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8" y="2654"/>
              <a:ext cx="69" cy="69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" name="Oval 75">
              <a:extLst>
                <a:ext uri="{FF2B5EF4-FFF2-40B4-BE49-F238E27FC236}">
                  <a16:creationId xmlns:a16="http://schemas.microsoft.com/office/drawing/2014/main" id="{00500F5E-A7AE-EF48-B98E-D33D0559B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2" y="2569"/>
              <a:ext cx="69" cy="6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" name="Oval 76">
              <a:extLst>
                <a:ext uri="{FF2B5EF4-FFF2-40B4-BE49-F238E27FC236}">
                  <a16:creationId xmlns:a16="http://schemas.microsoft.com/office/drawing/2014/main" id="{868B9F6C-FAC6-704A-9799-C48A3E6D9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8" y="2138"/>
              <a:ext cx="69" cy="69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Oval 77">
              <a:extLst>
                <a:ext uri="{FF2B5EF4-FFF2-40B4-BE49-F238E27FC236}">
                  <a16:creationId xmlns:a16="http://schemas.microsoft.com/office/drawing/2014/main" id="{4F41DA61-EFD4-2044-8833-A85D551871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1" y="1966"/>
              <a:ext cx="69" cy="69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" name="Oval 24">
            <a:extLst>
              <a:ext uri="{FF2B5EF4-FFF2-40B4-BE49-F238E27FC236}">
                <a16:creationId xmlns:a16="http://schemas.microsoft.com/office/drawing/2014/main" id="{57D59B59-2C78-F449-AC81-E7F87B38D6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9192" y="2578863"/>
            <a:ext cx="194733" cy="194684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25">
            <a:extLst>
              <a:ext uri="{FF2B5EF4-FFF2-40B4-BE49-F238E27FC236}">
                <a16:creationId xmlns:a16="http://schemas.microsoft.com/office/drawing/2014/main" id="{CB93A036-CA25-044C-8E51-4F824A88B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25" y="3391458"/>
            <a:ext cx="194733" cy="194684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26">
            <a:extLst>
              <a:ext uri="{FF2B5EF4-FFF2-40B4-BE49-F238E27FC236}">
                <a16:creationId xmlns:a16="http://schemas.microsoft.com/office/drawing/2014/main" id="{D5FCFAE2-B8FD-6245-B210-E42E4F99C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9192" y="3763897"/>
            <a:ext cx="194733" cy="194684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27">
            <a:extLst>
              <a:ext uri="{FF2B5EF4-FFF2-40B4-BE49-F238E27FC236}">
                <a16:creationId xmlns:a16="http://schemas.microsoft.com/office/drawing/2014/main" id="{70FD150D-5527-8441-A476-5B21F8B82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0592" y="3459174"/>
            <a:ext cx="194733" cy="194684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28">
            <a:extLst>
              <a:ext uri="{FF2B5EF4-FFF2-40B4-BE49-F238E27FC236}">
                <a16:creationId xmlns:a16="http://schemas.microsoft.com/office/drawing/2014/main" id="{4EE992F9-AF2B-E340-B427-95443940D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6725" y="2231818"/>
            <a:ext cx="194733" cy="194684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29">
            <a:extLst>
              <a:ext uri="{FF2B5EF4-FFF2-40B4-BE49-F238E27FC236}">
                <a16:creationId xmlns:a16="http://schemas.microsoft.com/office/drawing/2014/main" id="{C80B3DA4-B98C-A749-ABDD-8E384351D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858" y="1867843"/>
            <a:ext cx="194733" cy="194684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Line 35">
            <a:extLst>
              <a:ext uri="{FF2B5EF4-FFF2-40B4-BE49-F238E27FC236}">
                <a16:creationId xmlns:a16="http://schemas.microsoft.com/office/drawing/2014/main" id="{064543B6-9594-B042-AB60-57266F9A08C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59001" y="4215757"/>
            <a:ext cx="2270125" cy="155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8" name="Line 38">
            <a:extLst>
              <a:ext uri="{FF2B5EF4-FFF2-40B4-BE49-F238E27FC236}">
                <a16:creationId xmlns:a16="http://schemas.microsoft.com/office/drawing/2014/main" id="{5F6778F1-F725-B647-933F-58251BC5F41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48275" y="4480869"/>
            <a:ext cx="990600" cy="213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9" name="Line 44">
            <a:extLst>
              <a:ext uri="{FF2B5EF4-FFF2-40B4-BE49-F238E27FC236}">
                <a16:creationId xmlns:a16="http://schemas.microsoft.com/office/drawing/2014/main" id="{FEE6A3C1-37B3-0E4E-8499-59BB79879EB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61300" y="4407843"/>
            <a:ext cx="2197100" cy="1328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2" name="Line 99">
            <a:extLst>
              <a:ext uri="{FF2B5EF4-FFF2-40B4-BE49-F238E27FC236}">
                <a16:creationId xmlns:a16="http://schemas.microsoft.com/office/drawing/2014/main" id="{25CD31AB-9C9C-5747-B2C8-9813107AFB2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84398" y="2328218"/>
            <a:ext cx="2657477" cy="3408362"/>
          </a:xfrm>
          <a:prstGeom prst="line">
            <a:avLst/>
          </a:prstGeom>
          <a:noFill/>
          <a:ln w="28575">
            <a:solidFill>
              <a:srgbClr val="3366FF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" name="Line 100">
            <a:extLst>
              <a:ext uri="{FF2B5EF4-FFF2-40B4-BE49-F238E27FC236}">
                <a16:creationId xmlns:a16="http://schemas.microsoft.com/office/drawing/2014/main" id="{A1F6A7D2-5F29-D845-BABA-BDE5E81C7C3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41876" y="2328218"/>
            <a:ext cx="1406525" cy="4267200"/>
          </a:xfrm>
          <a:prstGeom prst="line">
            <a:avLst/>
          </a:prstGeom>
          <a:noFill/>
          <a:ln w="28575">
            <a:solidFill>
              <a:srgbClr val="3366FF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4" name="Line 101">
            <a:extLst>
              <a:ext uri="{FF2B5EF4-FFF2-40B4-BE49-F238E27FC236}">
                <a16:creationId xmlns:a16="http://schemas.microsoft.com/office/drawing/2014/main" id="{F4DAC8FB-50F8-4446-8007-30A2FE936FA7}"/>
              </a:ext>
            </a:extLst>
          </p:cNvPr>
          <p:cNvSpPr>
            <a:spLocks noChangeShapeType="1"/>
          </p:cNvSpPr>
          <p:nvPr/>
        </p:nvSpPr>
        <p:spPr bwMode="auto">
          <a:xfrm>
            <a:off x="4918076" y="2328218"/>
            <a:ext cx="5064125" cy="3352800"/>
          </a:xfrm>
          <a:prstGeom prst="line">
            <a:avLst/>
          </a:prstGeom>
          <a:noFill/>
          <a:ln w="28575">
            <a:solidFill>
              <a:srgbClr val="3366FF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" name="Oval 23">
            <a:extLst>
              <a:ext uri="{FF2B5EF4-FFF2-40B4-BE49-F238E27FC236}">
                <a16:creationId xmlns:a16="http://schemas.microsoft.com/office/drawing/2014/main" id="{016EA059-EEAB-C048-9BAD-2340E4DB90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458" y="2231818"/>
            <a:ext cx="194733" cy="194684"/>
          </a:xfrm>
          <a:prstGeom prst="ellipse">
            <a:avLst/>
          </a:prstGeom>
          <a:solidFill>
            <a:srgbClr val="FF010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 Box 22">
                <a:extLst>
                  <a:ext uri="{FF2B5EF4-FFF2-40B4-BE49-F238E27FC236}">
                    <a16:creationId xmlns:a16="http://schemas.microsoft.com/office/drawing/2014/main" id="{4ABA859D-C113-664B-ACB4-2A908F0CAD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38600" y="1985651"/>
                <a:ext cx="710451" cy="5734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𝑿</m:t>
                      </m:r>
                      <m:r>
                        <a:rPr lang="en-US" sz="3200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?</m:t>
                      </m:r>
                    </m:oMath>
                  </m:oMathPara>
                </a14:m>
                <a:endParaRPr lang="en-US" sz="3200" b="1" baseline="-250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9" name="Text Box 22">
                <a:extLst>
                  <a:ext uri="{FF2B5EF4-FFF2-40B4-BE49-F238E27FC236}">
                    <a16:creationId xmlns:a16="http://schemas.microsoft.com/office/drawing/2014/main" id="{4ABA859D-C113-664B-ACB4-2A908F0CA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38600" y="1985651"/>
                <a:ext cx="710451" cy="57342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8234541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Triangulation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Given projections of a 3D point in two or more images (with known camera matrices), find the coordinates of the point</a:t>
            </a:r>
          </a:p>
        </p:txBody>
      </p:sp>
      <p:sp>
        <p:nvSpPr>
          <p:cNvPr id="27654" name="AutoShape 5"/>
          <p:cNvSpPr>
            <a:spLocks noChangeArrowheads="1"/>
          </p:cNvSpPr>
          <p:nvPr/>
        </p:nvSpPr>
        <p:spPr bwMode="auto">
          <a:xfrm rot="5400000">
            <a:off x="3201116" y="3566123"/>
            <a:ext cx="1987926" cy="2053362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AutoShape 6"/>
          <p:cNvSpPr>
            <a:spLocks noChangeArrowheads="1"/>
          </p:cNvSpPr>
          <p:nvPr/>
        </p:nvSpPr>
        <p:spPr bwMode="auto">
          <a:xfrm rot="16200000" flipH="1">
            <a:off x="6987001" y="3504000"/>
            <a:ext cx="1987926" cy="2053362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5221760" y="2729123"/>
            <a:ext cx="1732524" cy="142882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7" name="Line 13"/>
          <p:cNvSpPr>
            <a:spLocks noChangeShapeType="1"/>
          </p:cNvSpPr>
          <p:nvPr/>
        </p:nvSpPr>
        <p:spPr bwMode="auto">
          <a:xfrm flipV="1">
            <a:off x="3104232" y="4654927"/>
            <a:ext cx="1283351" cy="130457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8" name="Freeform 14"/>
          <p:cNvSpPr>
            <a:spLocks/>
          </p:cNvSpPr>
          <p:nvPr/>
        </p:nvSpPr>
        <p:spPr bwMode="auto">
          <a:xfrm>
            <a:off x="5003858" y="3288227"/>
            <a:ext cx="731243" cy="732530"/>
          </a:xfrm>
          <a:custGeom>
            <a:avLst/>
            <a:gdLst>
              <a:gd name="T0" fmla="*/ 0 w 547"/>
              <a:gd name="T1" fmla="*/ 566 h 566"/>
              <a:gd name="T2" fmla="*/ 547 w 547"/>
              <a:gd name="T3" fmla="*/ 0 h 566"/>
              <a:gd name="T4" fmla="*/ 0 60000 65536"/>
              <a:gd name="T5" fmla="*/ 0 60000 65536"/>
              <a:gd name="T6" fmla="*/ 0 w 547"/>
              <a:gd name="T7" fmla="*/ 0 h 566"/>
              <a:gd name="T8" fmla="*/ 547 w 547"/>
              <a:gd name="T9" fmla="*/ 566 h 5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47" h="566">
                <a:moveTo>
                  <a:pt x="0" y="566"/>
                </a:moveTo>
                <a:lnTo>
                  <a:pt x="547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9" name="Line 15"/>
          <p:cNvSpPr>
            <a:spLocks noChangeShapeType="1"/>
          </p:cNvSpPr>
          <p:nvPr/>
        </p:nvSpPr>
        <p:spPr bwMode="auto">
          <a:xfrm flipV="1">
            <a:off x="5863435" y="2667000"/>
            <a:ext cx="513340" cy="4969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7660" name="Line 16"/>
          <p:cNvSpPr>
            <a:spLocks noChangeShapeType="1"/>
          </p:cNvSpPr>
          <p:nvPr/>
        </p:nvSpPr>
        <p:spPr bwMode="auto">
          <a:xfrm>
            <a:off x="7660128" y="4779172"/>
            <a:ext cx="1347519" cy="11182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61" name="Oval 9"/>
          <p:cNvSpPr>
            <a:spLocks noChangeArrowheads="1"/>
          </p:cNvSpPr>
          <p:nvPr/>
        </p:nvSpPr>
        <p:spPr bwMode="auto">
          <a:xfrm>
            <a:off x="4323415" y="4592804"/>
            <a:ext cx="128335" cy="12424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2" name="Oval 10"/>
          <p:cNvSpPr>
            <a:spLocks noChangeArrowheads="1"/>
          </p:cNvSpPr>
          <p:nvPr/>
        </p:nvSpPr>
        <p:spPr bwMode="auto">
          <a:xfrm>
            <a:off x="3040064" y="5897381"/>
            <a:ext cx="128335" cy="12424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3" name="Oval 11"/>
          <p:cNvSpPr>
            <a:spLocks noChangeArrowheads="1"/>
          </p:cNvSpPr>
          <p:nvPr/>
        </p:nvSpPr>
        <p:spPr bwMode="auto">
          <a:xfrm>
            <a:off x="8943479" y="5835258"/>
            <a:ext cx="128335" cy="12424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64" name="Oval 12"/>
          <p:cNvSpPr>
            <a:spLocks noChangeArrowheads="1"/>
          </p:cNvSpPr>
          <p:nvPr/>
        </p:nvSpPr>
        <p:spPr bwMode="auto">
          <a:xfrm>
            <a:off x="7595960" y="4717050"/>
            <a:ext cx="128335" cy="12424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65" name="Text Box 18"/>
              <p:cNvSpPr txBox="1">
                <a:spLocks noChangeArrowheads="1"/>
              </p:cNvSpPr>
              <p:nvPr/>
            </p:nvSpPr>
            <p:spPr bwMode="auto">
              <a:xfrm>
                <a:off x="3155031" y="5993152"/>
                <a:ext cx="58541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𝑶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1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7665" name="Text 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5031" y="5993152"/>
                <a:ext cx="585417" cy="453137"/>
              </a:xfrm>
              <a:prstGeom prst="rect">
                <a:avLst/>
              </a:prstGeom>
              <a:blipFill>
                <a:blip r:embed="rId3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666" name="Text Box 19"/>
              <p:cNvSpPr txBox="1">
                <a:spLocks noChangeArrowheads="1"/>
              </p:cNvSpPr>
              <p:nvPr/>
            </p:nvSpPr>
            <p:spPr bwMode="auto">
              <a:xfrm>
                <a:off x="8686808" y="5959503"/>
                <a:ext cx="58541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𝑶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2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7666" name="Text 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6808" y="5959503"/>
                <a:ext cx="585417" cy="453137"/>
              </a:xfrm>
              <a:prstGeom prst="rect">
                <a:avLst/>
              </a:prstGeom>
              <a:blipFill>
                <a:blip r:embed="rId4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667" name="Text Box 20"/>
              <p:cNvSpPr txBox="1">
                <a:spLocks noChangeArrowheads="1"/>
              </p:cNvSpPr>
              <p:nvPr/>
            </p:nvSpPr>
            <p:spPr bwMode="auto">
              <a:xfrm>
                <a:off x="4310046" y="4688576"/>
                <a:ext cx="53732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𝒙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1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7667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0046" y="4688576"/>
                <a:ext cx="537327" cy="453137"/>
              </a:xfrm>
              <a:prstGeom prst="rect">
                <a:avLst/>
              </a:prstGeom>
              <a:blipFill>
                <a:blip r:embed="rId5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668" name="Text Box 21"/>
              <p:cNvSpPr txBox="1">
                <a:spLocks noChangeArrowheads="1"/>
              </p:cNvSpPr>
              <p:nvPr/>
            </p:nvSpPr>
            <p:spPr bwMode="auto">
              <a:xfrm>
                <a:off x="7724294" y="4530681"/>
                <a:ext cx="53732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𝒙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2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7668" name="Text 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4294" y="4530681"/>
                <a:ext cx="537327" cy="453137"/>
              </a:xfrm>
              <a:prstGeom prst="rect">
                <a:avLst/>
              </a:prstGeom>
              <a:blipFill>
                <a:blip r:embed="rId6"/>
                <a:stretch>
                  <a:fillRect b="-555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669" name="Text Box 22"/>
              <p:cNvSpPr txBox="1">
                <a:spLocks noChangeArrowheads="1"/>
              </p:cNvSpPr>
              <p:nvPr/>
            </p:nvSpPr>
            <p:spPr bwMode="auto">
              <a:xfrm>
                <a:off x="5999791" y="2977613"/>
                <a:ext cx="577508" cy="4620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𝑿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?</m:t>
                      </m:r>
                    </m:oMath>
                  </m:oMathPara>
                </a14:m>
                <a:endParaRPr lang="en-US" b="1" baseline="-250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7669" name="Text 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99791" y="2977613"/>
                <a:ext cx="577508" cy="4620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653" name="Oval 24"/>
          <p:cNvSpPr>
            <a:spLocks noChangeArrowheads="1"/>
          </p:cNvSpPr>
          <p:nvPr/>
        </p:nvSpPr>
        <p:spPr bwMode="auto">
          <a:xfrm>
            <a:off x="5562600" y="2971800"/>
            <a:ext cx="457200" cy="457200"/>
          </a:xfrm>
          <a:prstGeom prst="ellipse">
            <a:avLst/>
          </a:prstGeom>
          <a:noFill/>
          <a:ln w="9525">
            <a:solidFill>
              <a:srgbClr val="FF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37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6" grpId="0" animBg="1"/>
      <p:bldP spid="27657" grpId="0" animBg="1"/>
      <p:bldP spid="27658" grpId="0" animBg="1"/>
      <p:bldP spid="27659" grpId="0" animBg="1"/>
      <p:bldP spid="27660" grpId="0" animBg="1"/>
      <p:bldP spid="27662" grpId="0" animBg="1"/>
      <p:bldP spid="27663" grpId="0" animBg="1"/>
      <p:bldP spid="27665" grpId="0"/>
      <p:bldP spid="27666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Triangulation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5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We want to intersect the two visual rays corresponding to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baseline="-25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/>
                  <a:t> and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baseline="-25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, but because of noise and numerical errors, they don’t meet exactly</a:t>
                </a:r>
              </a:p>
            </p:txBody>
          </p:sp>
        </mc:Choice>
        <mc:Fallback xmlns="">
          <p:sp>
            <p:nvSpPr>
              <p:cNvPr id="2867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676" name="Group 4"/>
          <p:cNvGrpSpPr>
            <a:grpSpLocks/>
          </p:cNvGrpSpPr>
          <p:nvPr/>
        </p:nvGrpSpPr>
        <p:grpSpPr bwMode="auto">
          <a:xfrm>
            <a:off x="3040064" y="2667000"/>
            <a:ext cx="6031749" cy="3354625"/>
            <a:chOff x="576" y="1152"/>
            <a:chExt cx="4512" cy="2592"/>
          </a:xfrm>
        </p:grpSpPr>
        <p:sp>
          <p:nvSpPr>
            <p:cNvPr id="28680" name="AutoShape 5"/>
            <p:cNvSpPr>
              <a:spLocks noChangeArrowheads="1"/>
            </p:cNvSpPr>
            <p:nvPr/>
          </p:nvSpPr>
          <p:spPr bwMode="auto">
            <a:xfrm rot="5400000">
              <a:off x="672" y="1872"/>
              <a:ext cx="1536" cy="1536"/>
            </a:xfrm>
            <a:prstGeom prst="parallelogram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1" name="AutoShape 6"/>
            <p:cNvSpPr>
              <a:spLocks noChangeArrowheads="1"/>
            </p:cNvSpPr>
            <p:nvPr/>
          </p:nvSpPr>
          <p:spPr bwMode="auto">
            <a:xfrm rot="16200000" flipH="1">
              <a:off x="3504" y="1824"/>
              <a:ext cx="1536" cy="1536"/>
            </a:xfrm>
            <a:prstGeom prst="parallelogram">
              <a:avLst>
                <a:gd name="adj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2" name="Line 7"/>
            <p:cNvSpPr>
              <a:spLocks noChangeShapeType="1"/>
            </p:cNvSpPr>
            <p:nvPr/>
          </p:nvSpPr>
          <p:spPr bwMode="auto">
            <a:xfrm>
              <a:off x="2208" y="1200"/>
              <a:ext cx="1296" cy="11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lg" len="lg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3" name="Line 8"/>
            <p:cNvSpPr>
              <a:spLocks noChangeShapeType="1"/>
            </p:cNvSpPr>
            <p:nvPr/>
          </p:nvSpPr>
          <p:spPr bwMode="auto">
            <a:xfrm flipV="1">
              <a:off x="624" y="2688"/>
              <a:ext cx="960" cy="10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4" name="Freeform 9"/>
            <p:cNvSpPr>
              <a:spLocks/>
            </p:cNvSpPr>
            <p:nvPr/>
          </p:nvSpPr>
          <p:spPr bwMode="auto">
            <a:xfrm>
              <a:off x="2045" y="1632"/>
              <a:ext cx="547" cy="566"/>
            </a:xfrm>
            <a:custGeom>
              <a:avLst/>
              <a:gdLst>
                <a:gd name="T0" fmla="*/ 0 w 547"/>
                <a:gd name="T1" fmla="*/ 566 h 566"/>
                <a:gd name="T2" fmla="*/ 547 w 547"/>
                <a:gd name="T3" fmla="*/ 0 h 566"/>
                <a:gd name="T4" fmla="*/ 0 60000 65536"/>
                <a:gd name="T5" fmla="*/ 0 60000 65536"/>
                <a:gd name="T6" fmla="*/ 0 w 547"/>
                <a:gd name="T7" fmla="*/ 0 h 566"/>
                <a:gd name="T8" fmla="*/ 547 w 547"/>
                <a:gd name="T9" fmla="*/ 566 h 56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47" h="566">
                  <a:moveTo>
                    <a:pt x="0" y="566"/>
                  </a:moveTo>
                  <a:lnTo>
                    <a:pt x="547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5" name="Line 10"/>
            <p:cNvSpPr>
              <a:spLocks noChangeShapeType="1"/>
            </p:cNvSpPr>
            <p:nvPr/>
          </p:nvSpPr>
          <p:spPr bwMode="auto">
            <a:xfrm flipV="1">
              <a:off x="2688" y="1152"/>
              <a:ext cx="38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6" name="Line 11"/>
            <p:cNvSpPr>
              <a:spLocks noChangeShapeType="1"/>
            </p:cNvSpPr>
            <p:nvPr/>
          </p:nvSpPr>
          <p:spPr bwMode="auto">
            <a:xfrm>
              <a:off x="4032" y="2784"/>
              <a:ext cx="1008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87" name="Oval 12"/>
            <p:cNvSpPr>
              <a:spLocks noChangeArrowheads="1"/>
            </p:cNvSpPr>
            <p:nvPr/>
          </p:nvSpPr>
          <p:spPr bwMode="auto">
            <a:xfrm>
              <a:off x="1536" y="264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8" name="Oval 13"/>
            <p:cNvSpPr>
              <a:spLocks noChangeArrowheads="1"/>
            </p:cNvSpPr>
            <p:nvPr/>
          </p:nvSpPr>
          <p:spPr bwMode="auto">
            <a:xfrm>
              <a:off x="576" y="364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9" name="Oval 14"/>
            <p:cNvSpPr>
              <a:spLocks noChangeArrowheads="1"/>
            </p:cNvSpPr>
            <p:nvPr/>
          </p:nvSpPr>
          <p:spPr bwMode="auto">
            <a:xfrm>
              <a:off x="4992" y="360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90" name="Oval 15"/>
            <p:cNvSpPr>
              <a:spLocks noChangeArrowheads="1"/>
            </p:cNvSpPr>
            <p:nvPr/>
          </p:nvSpPr>
          <p:spPr bwMode="auto">
            <a:xfrm>
              <a:off x="3984" y="2736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677" name="Oval 21"/>
          <p:cNvSpPr>
            <a:spLocks noChangeArrowheads="1"/>
          </p:cNvSpPr>
          <p:nvPr/>
        </p:nvSpPr>
        <p:spPr bwMode="auto">
          <a:xfrm>
            <a:off x="5562600" y="2971800"/>
            <a:ext cx="457200" cy="457200"/>
          </a:xfrm>
          <a:prstGeom prst="ellipse">
            <a:avLst/>
          </a:prstGeom>
          <a:noFill/>
          <a:ln w="9525">
            <a:solidFill>
              <a:srgbClr val="FF00FF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18">
                <a:extLst>
                  <a:ext uri="{FF2B5EF4-FFF2-40B4-BE49-F238E27FC236}">
                    <a16:creationId xmlns:a16="http://schemas.microsoft.com/office/drawing/2014/main" id="{395C96A3-BE6D-4C48-AA5D-417BEEBA91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5031" y="5993152"/>
                <a:ext cx="58541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𝑶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1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2" name="Text Box 18">
                <a:extLst>
                  <a:ext uri="{FF2B5EF4-FFF2-40B4-BE49-F238E27FC236}">
                    <a16:creationId xmlns:a16="http://schemas.microsoft.com/office/drawing/2014/main" id="{395C96A3-BE6D-4C48-AA5D-417BEEBA9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5031" y="5993152"/>
                <a:ext cx="585417" cy="453137"/>
              </a:xfrm>
              <a:prstGeom prst="rect">
                <a:avLst/>
              </a:prstGeom>
              <a:blipFill>
                <a:blip r:embed="rId4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Box 19">
                <a:extLst>
                  <a:ext uri="{FF2B5EF4-FFF2-40B4-BE49-F238E27FC236}">
                    <a16:creationId xmlns:a16="http://schemas.microsoft.com/office/drawing/2014/main" id="{B00AB32A-F57F-7841-B92F-C189DED0CA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86808" y="5959503"/>
                <a:ext cx="58541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𝑶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2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3" name="Text Box 19">
                <a:extLst>
                  <a:ext uri="{FF2B5EF4-FFF2-40B4-BE49-F238E27FC236}">
                    <a16:creationId xmlns:a16="http://schemas.microsoft.com/office/drawing/2014/main" id="{B00AB32A-F57F-7841-B92F-C189DED0CA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6808" y="5959503"/>
                <a:ext cx="585417" cy="453137"/>
              </a:xfrm>
              <a:prstGeom prst="rect">
                <a:avLst/>
              </a:prstGeom>
              <a:blipFill>
                <a:blip r:embed="rId5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Box 20">
                <a:extLst>
                  <a:ext uri="{FF2B5EF4-FFF2-40B4-BE49-F238E27FC236}">
                    <a16:creationId xmlns:a16="http://schemas.microsoft.com/office/drawing/2014/main" id="{3FEC6189-93F8-8C40-B472-F343117FFA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10046" y="4688576"/>
                <a:ext cx="53732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𝒙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1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4" name="Text Box 20">
                <a:extLst>
                  <a:ext uri="{FF2B5EF4-FFF2-40B4-BE49-F238E27FC236}">
                    <a16:creationId xmlns:a16="http://schemas.microsoft.com/office/drawing/2014/main" id="{3FEC6189-93F8-8C40-B472-F343117FFA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0046" y="4688576"/>
                <a:ext cx="537327" cy="453137"/>
              </a:xfrm>
              <a:prstGeom prst="rect">
                <a:avLst/>
              </a:prstGeom>
              <a:blipFill>
                <a:blip r:embed="rId6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Box 21">
                <a:extLst>
                  <a:ext uri="{FF2B5EF4-FFF2-40B4-BE49-F238E27FC236}">
                    <a16:creationId xmlns:a16="http://schemas.microsoft.com/office/drawing/2014/main" id="{DB1856B2-F378-1E40-85FF-48497F0E28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24294" y="4530681"/>
                <a:ext cx="53732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𝒙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2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5" name="Text Box 21">
                <a:extLst>
                  <a:ext uri="{FF2B5EF4-FFF2-40B4-BE49-F238E27FC236}">
                    <a16:creationId xmlns:a16="http://schemas.microsoft.com/office/drawing/2014/main" id="{DB1856B2-F378-1E40-85FF-48497F0E28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4294" y="4530681"/>
                <a:ext cx="537327" cy="453137"/>
              </a:xfrm>
              <a:prstGeom prst="rect">
                <a:avLst/>
              </a:prstGeom>
              <a:blipFill>
                <a:blip r:embed="rId7"/>
                <a:stretch>
                  <a:fillRect b="-555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22">
                <a:extLst>
                  <a:ext uri="{FF2B5EF4-FFF2-40B4-BE49-F238E27FC236}">
                    <a16:creationId xmlns:a16="http://schemas.microsoft.com/office/drawing/2014/main" id="{07EACF6A-6F9A-E148-AF09-3BAD29E866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999791" y="2977613"/>
                <a:ext cx="577508" cy="4620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𝑿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?</m:t>
                      </m:r>
                    </m:oMath>
                  </m:oMathPara>
                </a14:m>
                <a:endParaRPr lang="en-US" b="1" baseline="-250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6" name="Text Box 22">
                <a:extLst>
                  <a:ext uri="{FF2B5EF4-FFF2-40B4-BE49-F238E27FC236}">
                    <a16:creationId xmlns:a16="http://schemas.microsoft.com/office/drawing/2014/main" id="{07EACF6A-6F9A-E148-AF09-3BAD29E866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99791" y="2977613"/>
                <a:ext cx="577508" cy="4620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131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Triangulation: Geometric 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699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Find shortest segment connecting the two viewing rays and let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dirty="0"/>
                  <a:t> be the midpoint of that segment</a:t>
                </a:r>
              </a:p>
            </p:txBody>
          </p:sp>
        </mc:Choice>
        <mc:Fallback xmlns="">
          <p:sp>
            <p:nvSpPr>
              <p:cNvPr id="296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03" t="-1449" r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700" name="AutoShape 5"/>
          <p:cNvSpPr>
            <a:spLocks noChangeArrowheads="1"/>
          </p:cNvSpPr>
          <p:nvPr/>
        </p:nvSpPr>
        <p:spPr bwMode="auto">
          <a:xfrm rot="5400000">
            <a:off x="3201194" y="3566319"/>
            <a:ext cx="1987550" cy="2052638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AutoShape 6"/>
          <p:cNvSpPr>
            <a:spLocks noChangeArrowheads="1"/>
          </p:cNvSpPr>
          <p:nvPr/>
        </p:nvSpPr>
        <p:spPr bwMode="auto">
          <a:xfrm rot="16200000" flipH="1">
            <a:off x="6987382" y="3504407"/>
            <a:ext cx="1987550" cy="2052637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Line 7"/>
          <p:cNvSpPr>
            <a:spLocks noChangeShapeType="1"/>
          </p:cNvSpPr>
          <p:nvPr/>
        </p:nvSpPr>
        <p:spPr bwMode="auto">
          <a:xfrm>
            <a:off x="4953000" y="2514601"/>
            <a:ext cx="2001838" cy="1643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3" name="Line 8"/>
          <p:cNvSpPr>
            <a:spLocks noChangeShapeType="1"/>
          </p:cNvSpPr>
          <p:nvPr/>
        </p:nvSpPr>
        <p:spPr bwMode="auto">
          <a:xfrm flipV="1">
            <a:off x="3103564" y="4654551"/>
            <a:ext cx="1284287" cy="1304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4" name="Freeform 9"/>
          <p:cNvSpPr>
            <a:spLocks/>
          </p:cNvSpPr>
          <p:nvPr/>
        </p:nvSpPr>
        <p:spPr bwMode="auto">
          <a:xfrm>
            <a:off x="5003800" y="3287714"/>
            <a:ext cx="731838" cy="733425"/>
          </a:xfrm>
          <a:custGeom>
            <a:avLst/>
            <a:gdLst>
              <a:gd name="T0" fmla="*/ 0 w 547"/>
              <a:gd name="T1" fmla="*/ 2147483647 h 566"/>
              <a:gd name="T2" fmla="*/ 2147483647 w 547"/>
              <a:gd name="T3" fmla="*/ 0 h 566"/>
              <a:gd name="T4" fmla="*/ 0 60000 65536"/>
              <a:gd name="T5" fmla="*/ 0 60000 65536"/>
              <a:gd name="T6" fmla="*/ 0 w 547"/>
              <a:gd name="T7" fmla="*/ 0 h 566"/>
              <a:gd name="T8" fmla="*/ 547 w 547"/>
              <a:gd name="T9" fmla="*/ 566 h 5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47" h="566">
                <a:moveTo>
                  <a:pt x="0" y="566"/>
                </a:moveTo>
                <a:lnTo>
                  <a:pt x="547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5" name="Line 10"/>
          <p:cNvSpPr>
            <a:spLocks noChangeShapeType="1"/>
          </p:cNvSpPr>
          <p:nvPr/>
        </p:nvSpPr>
        <p:spPr bwMode="auto">
          <a:xfrm flipV="1">
            <a:off x="5864226" y="2667000"/>
            <a:ext cx="512763" cy="496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9706" name="Line 11"/>
          <p:cNvSpPr>
            <a:spLocks noChangeShapeType="1"/>
          </p:cNvSpPr>
          <p:nvPr/>
        </p:nvSpPr>
        <p:spPr bwMode="auto">
          <a:xfrm>
            <a:off x="7659689" y="4779963"/>
            <a:ext cx="1347787" cy="111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07" name="Oval 12"/>
          <p:cNvSpPr>
            <a:spLocks noChangeArrowheads="1"/>
          </p:cNvSpPr>
          <p:nvPr/>
        </p:nvSpPr>
        <p:spPr bwMode="auto">
          <a:xfrm>
            <a:off x="4322764" y="4592639"/>
            <a:ext cx="128587" cy="123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8" name="Oval 13"/>
          <p:cNvSpPr>
            <a:spLocks noChangeArrowheads="1"/>
          </p:cNvSpPr>
          <p:nvPr/>
        </p:nvSpPr>
        <p:spPr bwMode="auto">
          <a:xfrm>
            <a:off x="3040064" y="5897564"/>
            <a:ext cx="128587" cy="123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9" name="Oval 14"/>
          <p:cNvSpPr>
            <a:spLocks noChangeArrowheads="1"/>
          </p:cNvSpPr>
          <p:nvPr/>
        </p:nvSpPr>
        <p:spPr bwMode="auto">
          <a:xfrm>
            <a:off x="8943975" y="5835651"/>
            <a:ext cx="128588" cy="123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0" name="Oval 15"/>
          <p:cNvSpPr>
            <a:spLocks noChangeArrowheads="1"/>
          </p:cNvSpPr>
          <p:nvPr/>
        </p:nvSpPr>
        <p:spPr bwMode="auto">
          <a:xfrm>
            <a:off x="7596189" y="4716463"/>
            <a:ext cx="128587" cy="1254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6" name="Freeform 22"/>
          <p:cNvSpPr>
            <a:spLocks/>
          </p:cNvSpPr>
          <p:nvPr/>
        </p:nvSpPr>
        <p:spPr bwMode="auto">
          <a:xfrm>
            <a:off x="5486400" y="2946400"/>
            <a:ext cx="1588" cy="596900"/>
          </a:xfrm>
          <a:custGeom>
            <a:avLst/>
            <a:gdLst>
              <a:gd name="T0" fmla="*/ 0 w 1"/>
              <a:gd name="T1" fmla="*/ 0 h 376"/>
              <a:gd name="T2" fmla="*/ 0 w 1"/>
              <a:gd name="T3" fmla="*/ 2147483647 h 376"/>
              <a:gd name="T4" fmla="*/ 0 60000 65536"/>
              <a:gd name="T5" fmla="*/ 0 60000 65536"/>
              <a:gd name="T6" fmla="*/ 0 w 1"/>
              <a:gd name="T7" fmla="*/ 0 h 376"/>
              <a:gd name="T8" fmla="*/ 1 w 1"/>
              <a:gd name="T9" fmla="*/ 376 h 37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" h="376">
                <a:moveTo>
                  <a:pt x="0" y="0"/>
                </a:moveTo>
                <a:lnTo>
                  <a:pt x="0" y="37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7" name="Oval 23"/>
          <p:cNvSpPr>
            <a:spLocks noChangeArrowheads="1"/>
          </p:cNvSpPr>
          <p:nvPr/>
        </p:nvSpPr>
        <p:spPr bwMode="auto">
          <a:xfrm>
            <a:off x="5410200" y="3200401"/>
            <a:ext cx="128588" cy="123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8" name="Freeform 24"/>
          <p:cNvSpPr>
            <a:spLocks/>
          </p:cNvSpPr>
          <p:nvPr/>
        </p:nvSpPr>
        <p:spPr bwMode="auto">
          <a:xfrm>
            <a:off x="5410200" y="2895600"/>
            <a:ext cx="76200" cy="228600"/>
          </a:xfrm>
          <a:custGeom>
            <a:avLst/>
            <a:gdLst>
              <a:gd name="T0" fmla="*/ 0 w 48"/>
              <a:gd name="T1" fmla="*/ 0 h 144"/>
              <a:gd name="T2" fmla="*/ 0 w 48"/>
              <a:gd name="T3" fmla="*/ 2147483647 h 144"/>
              <a:gd name="T4" fmla="*/ 2147483647 w 48"/>
              <a:gd name="T5" fmla="*/ 2147483647 h 144"/>
              <a:gd name="T6" fmla="*/ 0 60000 65536"/>
              <a:gd name="T7" fmla="*/ 0 60000 65536"/>
              <a:gd name="T8" fmla="*/ 0 60000 65536"/>
              <a:gd name="T9" fmla="*/ 0 w 48"/>
              <a:gd name="T10" fmla="*/ 0 h 144"/>
              <a:gd name="T11" fmla="*/ 48 w 48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" h="144">
                <a:moveTo>
                  <a:pt x="0" y="0"/>
                </a:moveTo>
                <a:lnTo>
                  <a:pt x="0" y="96"/>
                </a:lnTo>
                <a:lnTo>
                  <a:pt x="48" y="14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9" name="Freeform 25"/>
          <p:cNvSpPr>
            <a:spLocks/>
          </p:cNvSpPr>
          <p:nvPr/>
        </p:nvSpPr>
        <p:spPr bwMode="auto">
          <a:xfrm>
            <a:off x="5410200" y="3429000"/>
            <a:ext cx="76200" cy="184150"/>
          </a:xfrm>
          <a:custGeom>
            <a:avLst/>
            <a:gdLst>
              <a:gd name="T0" fmla="*/ 2147483647 w 48"/>
              <a:gd name="T1" fmla="*/ 0 h 116"/>
              <a:gd name="T2" fmla="*/ 0 w 48"/>
              <a:gd name="T3" fmla="*/ 2147483647 h 116"/>
              <a:gd name="T4" fmla="*/ 0 w 48"/>
              <a:gd name="T5" fmla="*/ 2147483647 h 116"/>
              <a:gd name="T6" fmla="*/ 0 60000 65536"/>
              <a:gd name="T7" fmla="*/ 0 60000 65536"/>
              <a:gd name="T8" fmla="*/ 0 60000 65536"/>
              <a:gd name="T9" fmla="*/ 0 w 48"/>
              <a:gd name="T10" fmla="*/ 0 h 116"/>
              <a:gd name="T11" fmla="*/ 48 w 48"/>
              <a:gd name="T12" fmla="*/ 116 h 1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" h="116">
                <a:moveTo>
                  <a:pt x="48" y="0"/>
                </a:moveTo>
                <a:lnTo>
                  <a:pt x="0" y="48"/>
                </a:lnTo>
                <a:lnTo>
                  <a:pt x="0" y="11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Box 18">
                <a:extLst>
                  <a:ext uri="{FF2B5EF4-FFF2-40B4-BE49-F238E27FC236}">
                    <a16:creationId xmlns:a16="http://schemas.microsoft.com/office/drawing/2014/main" id="{F822B012-283F-3547-99B4-AF885C427A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5031" y="5993152"/>
                <a:ext cx="58541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𝑶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1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4" name="Text Box 18">
                <a:extLst>
                  <a:ext uri="{FF2B5EF4-FFF2-40B4-BE49-F238E27FC236}">
                    <a16:creationId xmlns:a16="http://schemas.microsoft.com/office/drawing/2014/main" id="{F822B012-283F-3547-99B4-AF885C427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5031" y="5993152"/>
                <a:ext cx="585417" cy="453137"/>
              </a:xfrm>
              <a:prstGeom prst="rect">
                <a:avLst/>
              </a:prstGeom>
              <a:blipFill>
                <a:blip r:embed="rId4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Box 19">
                <a:extLst>
                  <a:ext uri="{FF2B5EF4-FFF2-40B4-BE49-F238E27FC236}">
                    <a16:creationId xmlns:a16="http://schemas.microsoft.com/office/drawing/2014/main" id="{EB2A158E-0E5D-7347-BABC-967F5885C4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86808" y="5959503"/>
                <a:ext cx="58541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𝑶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2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5" name="Text Box 19">
                <a:extLst>
                  <a:ext uri="{FF2B5EF4-FFF2-40B4-BE49-F238E27FC236}">
                    <a16:creationId xmlns:a16="http://schemas.microsoft.com/office/drawing/2014/main" id="{EB2A158E-0E5D-7347-BABC-967F5885C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6808" y="5959503"/>
                <a:ext cx="585417" cy="453137"/>
              </a:xfrm>
              <a:prstGeom prst="rect">
                <a:avLst/>
              </a:prstGeom>
              <a:blipFill>
                <a:blip r:embed="rId5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Box 20">
                <a:extLst>
                  <a:ext uri="{FF2B5EF4-FFF2-40B4-BE49-F238E27FC236}">
                    <a16:creationId xmlns:a16="http://schemas.microsoft.com/office/drawing/2014/main" id="{B2D6D1AE-EC71-784A-8899-9C870B18145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10046" y="4688576"/>
                <a:ext cx="53732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𝒙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1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6" name="Text Box 20">
                <a:extLst>
                  <a:ext uri="{FF2B5EF4-FFF2-40B4-BE49-F238E27FC236}">
                    <a16:creationId xmlns:a16="http://schemas.microsoft.com/office/drawing/2014/main" id="{B2D6D1AE-EC71-784A-8899-9C870B181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0046" y="4688576"/>
                <a:ext cx="537327" cy="453137"/>
              </a:xfrm>
              <a:prstGeom prst="rect">
                <a:avLst/>
              </a:prstGeom>
              <a:blipFill>
                <a:blip r:embed="rId6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 Box 21">
                <a:extLst>
                  <a:ext uri="{FF2B5EF4-FFF2-40B4-BE49-F238E27FC236}">
                    <a16:creationId xmlns:a16="http://schemas.microsoft.com/office/drawing/2014/main" id="{E5F8147E-CCF3-E84D-BB23-86AE870817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24294" y="4530681"/>
                <a:ext cx="53732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𝒙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2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7" name="Text Box 21">
                <a:extLst>
                  <a:ext uri="{FF2B5EF4-FFF2-40B4-BE49-F238E27FC236}">
                    <a16:creationId xmlns:a16="http://schemas.microsoft.com/office/drawing/2014/main" id="{E5F8147E-CCF3-E84D-BB23-86AE87081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4294" y="4530681"/>
                <a:ext cx="537327" cy="453137"/>
              </a:xfrm>
              <a:prstGeom prst="rect">
                <a:avLst/>
              </a:prstGeom>
              <a:blipFill>
                <a:blip r:embed="rId7"/>
                <a:stretch>
                  <a:fillRect b="-555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 Box 22">
                <a:extLst>
                  <a:ext uri="{FF2B5EF4-FFF2-40B4-BE49-F238E27FC236}">
                    <a16:creationId xmlns:a16="http://schemas.microsoft.com/office/drawing/2014/main" id="{3BB6740D-02D9-8846-BB52-515D8DEDED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61039" y="3048000"/>
                <a:ext cx="449161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𝑿</m:t>
                      </m:r>
                    </m:oMath>
                  </m:oMathPara>
                </a14:m>
                <a:endParaRPr lang="en-US" b="1" baseline="-25000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8" name="Text Box 22">
                <a:extLst>
                  <a:ext uri="{FF2B5EF4-FFF2-40B4-BE49-F238E27FC236}">
                    <a16:creationId xmlns:a16="http://schemas.microsoft.com/office/drawing/2014/main" id="{3BB6740D-02D9-8846-BB52-515D8DEDED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61039" y="3048000"/>
                <a:ext cx="449161" cy="45313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9311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Triangulation: Nonlinear 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40" name="Rectangle 30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dirty="0"/>
                  <a:t> that minimizes </a:t>
                </a:r>
                <a:br>
                  <a:rPr lang="en-US" dirty="0"/>
                </a:br>
                <a:endParaRPr lang="en-US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proj</m:t>
                                  </m:r>
                                  <m:r>
                                    <a:rPr lang="en-US" b="1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US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)−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proj</m:t>
                                  </m:r>
                                  <m:r>
                                    <a:rPr lang="en-US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US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b="1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40" name="Rectangle 3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41" name="AutoShape 5"/>
          <p:cNvSpPr>
            <a:spLocks noChangeArrowheads="1"/>
          </p:cNvSpPr>
          <p:nvPr/>
        </p:nvSpPr>
        <p:spPr bwMode="auto">
          <a:xfrm rot="5400000">
            <a:off x="3201194" y="3566319"/>
            <a:ext cx="1987550" cy="2052638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 rot="16200000" flipH="1">
            <a:off x="6987382" y="3504407"/>
            <a:ext cx="1987550" cy="2052637"/>
          </a:xfrm>
          <a:prstGeom prst="parallelogram">
            <a:avLst>
              <a:gd name="adj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5221288" y="2728913"/>
            <a:ext cx="1733550" cy="142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flipV="1">
            <a:off x="3103564" y="4654551"/>
            <a:ext cx="1284287" cy="1304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5" name="Freeform 9"/>
          <p:cNvSpPr>
            <a:spLocks/>
          </p:cNvSpPr>
          <p:nvPr/>
        </p:nvSpPr>
        <p:spPr bwMode="auto">
          <a:xfrm>
            <a:off x="5003800" y="3287714"/>
            <a:ext cx="731838" cy="733425"/>
          </a:xfrm>
          <a:custGeom>
            <a:avLst/>
            <a:gdLst>
              <a:gd name="T0" fmla="*/ 0 w 547"/>
              <a:gd name="T1" fmla="*/ 2147483647 h 566"/>
              <a:gd name="T2" fmla="*/ 2147483647 w 547"/>
              <a:gd name="T3" fmla="*/ 0 h 566"/>
              <a:gd name="T4" fmla="*/ 0 60000 65536"/>
              <a:gd name="T5" fmla="*/ 0 60000 65536"/>
              <a:gd name="T6" fmla="*/ 0 w 547"/>
              <a:gd name="T7" fmla="*/ 0 h 566"/>
              <a:gd name="T8" fmla="*/ 547 w 547"/>
              <a:gd name="T9" fmla="*/ 566 h 5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47" h="566">
                <a:moveTo>
                  <a:pt x="0" y="566"/>
                </a:moveTo>
                <a:lnTo>
                  <a:pt x="547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6" name="Line 10"/>
          <p:cNvSpPr>
            <a:spLocks noChangeShapeType="1"/>
          </p:cNvSpPr>
          <p:nvPr/>
        </p:nvSpPr>
        <p:spPr bwMode="auto">
          <a:xfrm flipV="1">
            <a:off x="5864226" y="2667000"/>
            <a:ext cx="512763" cy="496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4347" name="Line 11"/>
          <p:cNvSpPr>
            <a:spLocks noChangeShapeType="1"/>
          </p:cNvSpPr>
          <p:nvPr/>
        </p:nvSpPr>
        <p:spPr bwMode="auto">
          <a:xfrm>
            <a:off x="7659689" y="4779963"/>
            <a:ext cx="1347787" cy="111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8" name="Oval 12"/>
          <p:cNvSpPr>
            <a:spLocks noChangeArrowheads="1"/>
          </p:cNvSpPr>
          <p:nvPr/>
        </p:nvSpPr>
        <p:spPr bwMode="auto">
          <a:xfrm>
            <a:off x="4322764" y="4592639"/>
            <a:ext cx="128587" cy="123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Oval 13"/>
          <p:cNvSpPr>
            <a:spLocks noChangeArrowheads="1"/>
          </p:cNvSpPr>
          <p:nvPr/>
        </p:nvSpPr>
        <p:spPr bwMode="auto">
          <a:xfrm>
            <a:off x="3040064" y="5897564"/>
            <a:ext cx="128587" cy="123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Oval 14"/>
          <p:cNvSpPr>
            <a:spLocks noChangeArrowheads="1"/>
          </p:cNvSpPr>
          <p:nvPr/>
        </p:nvSpPr>
        <p:spPr bwMode="auto">
          <a:xfrm>
            <a:off x="8943975" y="5835651"/>
            <a:ext cx="128588" cy="123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1" name="Oval 15"/>
          <p:cNvSpPr>
            <a:spLocks noChangeArrowheads="1"/>
          </p:cNvSpPr>
          <p:nvPr/>
        </p:nvSpPr>
        <p:spPr bwMode="auto">
          <a:xfrm>
            <a:off x="7596189" y="4716463"/>
            <a:ext cx="128587" cy="1254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56" name="Text Box 20"/>
              <p:cNvSpPr txBox="1">
                <a:spLocks noChangeArrowheads="1"/>
              </p:cNvSpPr>
              <p:nvPr/>
            </p:nvSpPr>
            <p:spPr bwMode="auto">
              <a:xfrm>
                <a:off x="4779964" y="2819400"/>
                <a:ext cx="782637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𝑿</m:t>
                      </m:r>
                      <m:r>
                        <a:rPr lang="en-US" i="1" dirty="0">
                          <a:latin typeface="Cambria Math" panose="02040503050406030204" pitchFamily="18" charset="0"/>
                          <a:cs typeface="Times New Roman" pitchFamily="18" charset="0"/>
                        </a:rPr>
                        <m:t>?</m:t>
                      </m:r>
                    </m:oMath>
                  </m:oMathPara>
                </a14:m>
                <a:endParaRPr lang="en-US" baseline="-25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356" name="Text 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79964" y="2819400"/>
                <a:ext cx="782637" cy="457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57" name="Line 23"/>
          <p:cNvSpPr>
            <a:spLocks noChangeShapeType="1"/>
          </p:cNvSpPr>
          <p:nvPr/>
        </p:nvSpPr>
        <p:spPr bwMode="auto">
          <a:xfrm flipV="1">
            <a:off x="3124200" y="3352800"/>
            <a:ext cx="1981200" cy="2590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8" name="Line 24"/>
          <p:cNvSpPr>
            <a:spLocks noChangeShapeType="1"/>
          </p:cNvSpPr>
          <p:nvPr/>
        </p:nvSpPr>
        <p:spPr bwMode="auto">
          <a:xfrm>
            <a:off x="5105400" y="3352800"/>
            <a:ext cx="3886200" cy="2514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9" name="Oval 25"/>
          <p:cNvSpPr>
            <a:spLocks noChangeArrowheads="1"/>
          </p:cNvSpPr>
          <p:nvPr/>
        </p:nvSpPr>
        <p:spPr bwMode="auto">
          <a:xfrm>
            <a:off x="4191000" y="4419601"/>
            <a:ext cx="128588" cy="123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0" name="Oval 26"/>
          <p:cNvSpPr>
            <a:spLocks noChangeArrowheads="1"/>
          </p:cNvSpPr>
          <p:nvPr/>
        </p:nvSpPr>
        <p:spPr bwMode="auto">
          <a:xfrm>
            <a:off x="7467600" y="4876801"/>
            <a:ext cx="128588" cy="123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1" name="Oval 27"/>
          <p:cNvSpPr>
            <a:spLocks noChangeArrowheads="1"/>
          </p:cNvSpPr>
          <p:nvPr/>
        </p:nvSpPr>
        <p:spPr bwMode="auto">
          <a:xfrm>
            <a:off x="5029200" y="3276601"/>
            <a:ext cx="128588" cy="1238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62" name="Text Box 28"/>
              <p:cNvSpPr txBox="1">
                <a:spLocks noChangeArrowheads="1"/>
              </p:cNvSpPr>
              <p:nvPr/>
            </p:nvSpPr>
            <p:spPr bwMode="auto">
              <a:xfrm>
                <a:off x="3505201" y="4114801"/>
                <a:ext cx="774571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𝑷</m:t>
                      </m:r>
                      <m:r>
                        <a:rPr lang="en-US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1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𝑿</m:t>
                      </m:r>
                    </m:oMath>
                  </m:oMathPara>
                </a14:m>
                <a:endParaRPr lang="en-US" b="1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362" name="Text 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1" y="4114801"/>
                <a:ext cx="774571" cy="453137"/>
              </a:xfrm>
              <a:prstGeom prst="rect">
                <a:avLst/>
              </a:prstGeom>
              <a:blipFill>
                <a:blip r:embed="rId5"/>
                <a:stretch>
                  <a:fillRect b="-277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28"/>
              <p:cNvSpPr txBox="1">
                <a:spLocks noChangeArrowheads="1"/>
              </p:cNvSpPr>
              <p:nvPr/>
            </p:nvSpPr>
            <p:spPr bwMode="auto">
              <a:xfrm>
                <a:off x="7010401" y="4948536"/>
                <a:ext cx="774571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𝑷</m:t>
                      </m:r>
                      <m:r>
                        <a:rPr lang="en-US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2</m:t>
                      </m:r>
                      <m:r>
                        <a:rPr lang="en-US" b="1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𝑿</m:t>
                      </m:r>
                    </m:oMath>
                  </m:oMathPara>
                </a14:m>
                <a:endParaRPr lang="en-US" b="1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0" name="Text 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10401" y="4948536"/>
                <a:ext cx="774571" cy="453137"/>
              </a:xfrm>
              <a:prstGeom prst="rect">
                <a:avLst/>
              </a:prstGeom>
              <a:blipFill>
                <a:blip r:embed="rId6"/>
                <a:stretch>
                  <a:fillRect b="-555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 Box 18">
                <a:extLst>
                  <a:ext uri="{FF2B5EF4-FFF2-40B4-BE49-F238E27FC236}">
                    <a16:creationId xmlns:a16="http://schemas.microsoft.com/office/drawing/2014/main" id="{84DF6536-3ADA-F447-A302-FE3E18961F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5031" y="5993152"/>
                <a:ext cx="58541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𝑶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1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8" name="Text Box 18">
                <a:extLst>
                  <a:ext uri="{FF2B5EF4-FFF2-40B4-BE49-F238E27FC236}">
                    <a16:creationId xmlns:a16="http://schemas.microsoft.com/office/drawing/2014/main" id="{84DF6536-3ADA-F447-A302-FE3E18961F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55031" y="5993152"/>
                <a:ext cx="585417" cy="453137"/>
              </a:xfrm>
              <a:prstGeom prst="rect">
                <a:avLst/>
              </a:prstGeom>
              <a:blipFill>
                <a:blip r:embed="rId7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19">
                <a:extLst>
                  <a:ext uri="{FF2B5EF4-FFF2-40B4-BE49-F238E27FC236}">
                    <a16:creationId xmlns:a16="http://schemas.microsoft.com/office/drawing/2014/main" id="{9635FBA8-F07D-0543-8032-137E010D52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86808" y="5959503"/>
                <a:ext cx="58541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𝑶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2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29" name="Text Box 19">
                <a:extLst>
                  <a:ext uri="{FF2B5EF4-FFF2-40B4-BE49-F238E27FC236}">
                    <a16:creationId xmlns:a16="http://schemas.microsoft.com/office/drawing/2014/main" id="{9635FBA8-F07D-0543-8032-137E010D52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86808" y="5959503"/>
                <a:ext cx="585417" cy="453137"/>
              </a:xfrm>
              <a:prstGeom prst="rect">
                <a:avLst/>
              </a:prstGeom>
              <a:blipFill>
                <a:blip r:embed="rId8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20">
                <a:extLst>
                  <a:ext uri="{FF2B5EF4-FFF2-40B4-BE49-F238E27FC236}">
                    <a16:creationId xmlns:a16="http://schemas.microsoft.com/office/drawing/2014/main" id="{FB1D8D36-864C-2543-B871-4B663EFBF0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10046" y="4688576"/>
                <a:ext cx="53732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𝒙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1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1" name="Text Box 20">
                <a:extLst>
                  <a:ext uri="{FF2B5EF4-FFF2-40B4-BE49-F238E27FC236}">
                    <a16:creationId xmlns:a16="http://schemas.microsoft.com/office/drawing/2014/main" id="{FB1D8D36-864C-2543-B871-4B663EFBF0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0046" y="4688576"/>
                <a:ext cx="537327" cy="453137"/>
              </a:xfrm>
              <a:prstGeom prst="rect">
                <a:avLst/>
              </a:prstGeom>
              <a:blipFill>
                <a:blip r:embed="rId9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21">
                <a:extLst>
                  <a:ext uri="{FF2B5EF4-FFF2-40B4-BE49-F238E27FC236}">
                    <a16:creationId xmlns:a16="http://schemas.microsoft.com/office/drawing/2014/main" id="{B318B24E-9DDE-774C-B43B-A01852B8A5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724294" y="4530681"/>
                <a:ext cx="537327" cy="4531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𝒙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2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2" name="Text Box 21">
                <a:extLst>
                  <a:ext uri="{FF2B5EF4-FFF2-40B4-BE49-F238E27FC236}">
                    <a16:creationId xmlns:a16="http://schemas.microsoft.com/office/drawing/2014/main" id="{B318B24E-9DDE-774C-B43B-A01852B8A5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724294" y="4530681"/>
                <a:ext cx="537327" cy="453137"/>
              </a:xfrm>
              <a:prstGeom prst="rect">
                <a:avLst/>
              </a:prstGeom>
              <a:blipFill>
                <a:blip r:embed="rId10"/>
                <a:stretch>
                  <a:fillRect b="-555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2444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/>
              <a:t>Triangulation: Linear approach</a:t>
            </a:r>
          </a:p>
        </p:txBody>
      </p:sp>
      <p:sp>
        <p:nvSpPr>
          <p:cNvPr id="600076" name="Text Box 12"/>
          <p:cNvSpPr txBox="1">
            <a:spLocks noChangeArrowheads="1"/>
          </p:cNvSpPr>
          <p:nvPr/>
        </p:nvSpPr>
        <p:spPr bwMode="auto">
          <a:xfrm>
            <a:off x="919162" y="3134380"/>
            <a:ext cx="80425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Rewrite cross product as matrix multiplication: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3520BC4-885C-254E-93B7-7B9C068FD2CB}"/>
                  </a:ext>
                </a:extLst>
              </p:cNvPr>
              <p:cNvSpPr/>
              <p:nvPr/>
            </p:nvSpPr>
            <p:spPr>
              <a:xfrm>
                <a:off x="1719308" y="1352673"/>
                <a:ext cx="2054601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3520BC4-885C-254E-93B7-7B9C068FD2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9308" y="1352673"/>
                <a:ext cx="2054601" cy="138499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190F4B8-ADEB-F441-880B-A18BEAC52685}"/>
                  </a:ext>
                </a:extLst>
              </p:cNvPr>
              <p:cNvSpPr/>
              <p:nvPr/>
            </p:nvSpPr>
            <p:spPr>
              <a:xfrm>
                <a:off x="4720029" y="1352673"/>
                <a:ext cx="225901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190F4B8-ADEB-F441-880B-A18BEAC526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0029" y="1352673"/>
                <a:ext cx="2259016" cy="13849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265AD2D-E0A0-6D45-B7C1-9980213B55EA}"/>
                  </a:ext>
                </a:extLst>
              </p:cNvPr>
              <p:cNvSpPr/>
              <p:nvPr/>
            </p:nvSpPr>
            <p:spPr>
              <a:xfrm>
                <a:off x="7678222" y="1346266"/>
                <a:ext cx="2677592" cy="14643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sub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b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265AD2D-E0A0-6D45-B7C1-9980213B55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8222" y="1346266"/>
                <a:ext cx="2677592" cy="14643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7A40171-0CC2-E742-8984-1F1C485B8B7F}"/>
                  </a:ext>
                </a:extLst>
              </p:cNvPr>
              <p:cNvSpPr txBox="1"/>
              <p:nvPr/>
            </p:nvSpPr>
            <p:spPr>
              <a:xfrm>
                <a:off x="2498726" y="3872834"/>
                <a:ext cx="6473374" cy="12534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2800" b="1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8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sz="2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sz="2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80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sz="28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800" b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7A40171-0CC2-E742-8984-1F1C485B8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8726" y="3872834"/>
                <a:ext cx="6473374" cy="1253485"/>
              </a:xfrm>
              <a:prstGeom prst="rect">
                <a:avLst/>
              </a:prstGeom>
              <a:blipFill>
                <a:blip r:embed="rId6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150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0076" grpId="0"/>
      <p:bldP spid="12" grpId="0"/>
      <p:bldP spid="15" grpId="0"/>
      <p:bldP spid="1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/>
              <a:t>Triangulation: Linear 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7">
                <a:extLst>
                  <a:ext uri="{FF2B5EF4-FFF2-40B4-BE49-F238E27FC236}">
                    <a16:creationId xmlns:a16="http://schemas.microsoft.com/office/drawing/2014/main" id="{9436F52A-2537-2D43-8E39-F7D667B433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45318" y="3415605"/>
                <a:ext cx="4432282" cy="13849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dirty="0"/>
                  <a:t>Two independent equations each in terms of </a:t>
                </a:r>
                <a:br>
                  <a:rPr lang="en-US" sz="2800" dirty="0"/>
                </a:br>
                <a:r>
                  <a:rPr lang="en-US" sz="2800" dirty="0"/>
                  <a:t>three unknown entries of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1" name="Text Box 7">
                <a:extLst>
                  <a:ext uri="{FF2B5EF4-FFF2-40B4-BE49-F238E27FC236}">
                    <a16:creationId xmlns:a16="http://schemas.microsoft.com/office/drawing/2014/main" id="{9436F52A-2537-2D43-8E39-F7D667B43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5318" y="3415605"/>
                <a:ext cx="4432282" cy="1384995"/>
              </a:xfrm>
              <a:prstGeom prst="rect">
                <a:avLst/>
              </a:prstGeom>
              <a:blipFill>
                <a:blip r:embed="rId3"/>
                <a:stretch>
                  <a:fillRect l="-2857" t="-3636" r="-4000" b="-10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6E08E78-5700-FC4F-9733-A2E524486B1F}"/>
                  </a:ext>
                </a:extLst>
              </p:cNvPr>
              <p:cNvSpPr/>
              <p:nvPr/>
            </p:nvSpPr>
            <p:spPr>
              <a:xfrm>
                <a:off x="4720029" y="1352673"/>
                <a:ext cx="2259016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6E08E78-5700-FC4F-9733-A2E524486B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0029" y="1352673"/>
                <a:ext cx="2259016" cy="13849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6E63101-76FE-474C-89C5-91C68FFBF89C}"/>
                  </a:ext>
                </a:extLst>
              </p:cNvPr>
              <p:cNvSpPr/>
              <p:nvPr/>
            </p:nvSpPr>
            <p:spPr>
              <a:xfrm>
                <a:off x="7678222" y="1346266"/>
                <a:ext cx="2677592" cy="14643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  <m:sub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800" b="1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  <m:sub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86E63101-76FE-474C-89C5-91C68FFBF8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8222" y="1346266"/>
                <a:ext cx="2677592" cy="14643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Up Arrow 1">
            <a:extLst>
              <a:ext uri="{FF2B5EF4-FFF2-40B4-BE49-F238E27FC236}">
                <a16:creationId xmlns:a16="http://schemas.microsoft.com/office/drawing/2014/main" id="{736B5524-2B99-CB45-B38D-9B663A4D9FD8}"/>
              </a:ext>
            </a:extLst>
          </p:cNvPr>
          <p:cNvSpPr/>
          <p:nvPr/>
        </p:nvSpPr>
        <p:spPr bwMode="auto">
          <a:xfrm>
            <a:off x="8442347" y="2579723"/>
            <a:ext cx="1149341" cy="685800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3CA161B-65A4-844D-8685-581D1B559C15}"/>
                  </a:ext>
                </a:extLst>
              </p:cNvPr>
              <p:cNvSpPr/>
              <p:nvPr/>
            </p:nvSpPr>
            <p:spPr>
              <a:xfrm>
                <a:off x="1719308" y="1352673"/>
                <a:ext cx="2054601" cy="13849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sSub>
                        <m:sSubPr>
                          <m:ctrlP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2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sSub>
                        <m:sSubPr>
                          <m:ctrlP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1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sz="28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3CA161B-65A4-844D-8685-581D1B559C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9308" y="1352673"/>
                <a:ext cx="2054601" cy="13849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220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Structure from motion</a:t>
            </a:r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5788024" y="1539875"/>
            <a:ext cx="1219200" cy="1219200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8300000" rev="0"/>
            </a:camera>
            <a:lightRig rig="legacyFlat3" dir="b"/>
          </a:scene3d>
          <a:sp3d extrusionH="17002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23908" name="AutoShape 4"/>
          <p:cNvSpPr>
            <a:spLocks noChangeArrowheads="1"/>
          </p:cNvSpPr>
          <p:nvPr/>
        </p:nvSpPr>
        <p:spPr bwMode="auto">
          <a:xfrm rot="5400000">
            <a:off x="2564606" y="2886869"/>
            <a:ext cx="1981200" cy="1725612"/>
          </a:xfrm>
          <a:prstGeom prst="parallelogram">
            <a:avLst>
              <a:gd name="adj" fmla="val 28703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0" name="Rectangle 6"/>
          <p:cNvSpPr>
            <a:spLocks noChangeArrowheads="1"/>
          </p:cNvSpPr>
          <p:nvPr/>
        </p:nvSpPr>
        <p:spPr bwMode="auto">
          <a:xfrm>
            <a:off x="3660776" y="3462339"/>
            <a:ext cx="574675" cy="574675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6499998" rev="0"/>
            </a:camera>
            <a:lightRig rig="legacyFlat3" dir="b"/>
          </a:scene3d>
          <a:sp3d extrusionH="6842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23909" name="AutoShape 5"/>
          <p:cNvSpPr>
            <a:spLocks noChangeArrowheads="1"/>
          </p:cNvSpPr>
          <p:nvPr/>
        </p:nvSpPr>
        <p:spPr bwMode="auto">
          <a:xfrm rot="16200000" flipH="1">
            <a:off x="7747794" y="3078957"/>
            <a:ext cx="1981200" cy="1725613"/>
          </a:xfrm>
          <a:prstGeom prst="parallelogram">
            <a:avLst>
              <a:gd name="adj" fmla="val 28703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1" name="Rectangle 7"/>
          <p:cNvSpPr>
            <a:spLocks noChangeArrowheads="1"/>
          </p:cNvSpPr>
          <p:nvPr/>
        </p:nvSpPr>
        <p:spPr bwMode="auto">
          <a:xfrm>
            <a:off x="8578851" y="3717926"/>
            <a:ext cx="574675" cy="574675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9199999" rev="0"/>
            </a:camera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23915" name="Rectangle 11"/>
          <p:cNvSpPr>
            <a:spLocks noChangeArrowheads="1"/>
          </p:cNvSpPr>
          <p:nvPr/>
        </p:nvSpPr>
        <p:spPr bwMode="auto">
          <a:xfrm>
            <a:off x="5260975" y="3521076"/>
            <a:ext cx="2044700" cy="14700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7" name="Rectangle 13"/>
          <p:cNvSpPr>
            <a:spLocks noChangeArrowheads="1"/>
          </p:cNvSpPr>
          <p:nvPr/>
        </p:nvSpPr>
        <p:spPr bwMode="auto">
          <a:xfrm>
            <a:off x="6143626" y="4032251"/>
            <a:ext cx="574675" cy="574675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8300000" rev="0"/>
            </a:camera>
            <a:lightRig rig="legacyFlat3" dir="b"/>
          </a:scene3d>
          <a:sp3d extrusionH="7858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23937" name="Line 33"/>
          <p:cNvSpPr>
            <a:spLocks noChangeShapeType="1"/>
          </p:cNvSpPr>
          <p:nvPr/>
        </p:nvSpPr>
        <p:spPr bwMode="auto">
          <a:xfrm flipH="1">
            <a:off x="2159000" y="2759075"/>
            <a:ext cx="5334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38" name="Line 34"/>
          <p:cNvSpPr>
            <a:spLocks noChangeShapeType="1"/>
          </p:cNvSpPr>
          <p:nvPr/>
        </p:nvSpPr>
        <p:spPr bwMode="auto">
          <a:xfrm flipH="1">
            <a:off x="2159000" y="4206875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1" name="Line 37"/>
          <p:cNvSpPr>
            <a:spLocks noChangeShapeType="1"/>
          </p:cNvSpPr>
          <p:nvPr/>
        </p:nvSpPr>
        <p:spPr bwMode="auto">
          <a:xfrm flipH="1">
            <a:off x="2159000" y="4740275"/>
            <a:ext cx="2209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4" name="Line 40"/>
          <p:cNvSpPr>
            <a:spLocks noChangeShapeType="1"/>
          </p:cNvSpPr>
          <p:nvPr/>
        </p:nvSpPr>
        <p:spPr bwMode="auto">
          <a:xfrm flipH="1">
            <a:off x="6238875" y="3543301"/>
            <a:ext cx="1066800" cy="211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5" name="Line 41"/>
          <p:cNvSpPr>
            <a:spLocks noChangeShapeType="1"/>
          </p:cNvSpPr>
          <p:nvPr/>
        </p:nvSpPr>
        <p:spPr bwMode="auto">
          <a:xfrm>
            <a:off x="5248275" y="4991101"/>
            <a:ext cx="990600" cy="663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7" name="Line 43"/>
          <p:cNvSpPr>
            <a:spLocks noChangeShapeType="1"/>
          </p:cNvSpPr>
          <p:nvPr/>
        </p:nvSpPr>
        <p:spPr bwMode="auto">
          <a:xfrm flipH="1">
            <a:off x="6238875" y="4991101"/>
            <a:ext cx="1066800" cy="663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9" name="Line 45"/>
          <p:cNvSpPr>
            <a:spLocks noChangeShapeType="1"/>
          </p:cNvSpPr>
          <p:nvPr/>
        </p:nvSpPr>
        <p:spPr bwMode="auto">
          <a:xfrm flipV="1">
            <a:off x="7848600" y="4779963"/>
            <a:ext cx="2209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50" name="Line 46"/>
          <p:cNvSpPr>
            <a:spLocks noChangeShapeType="1"/>
          </p:cNvSpPr>
          <p:nvPr/>
        </p:nvSpPr>
        <p:spPr bwMode="auto">
          <a:xfrm>
            <a:off x="9601200" y="4398963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51" name="Line 47"/>
          <p:cNvSpPr>
            <a:spLocks noChangeShapeType="1"/>
          </p:cNvSpPr>
          <p:nvPr/>
        </p:nvSpPr>
        <p:spPr bwMode="auto">
          <a:xfrm>
            <a:off x="9601200" y="2951163"/>
            <a:ext cx="4572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3096136" y="3297239"/>
            <a:ext cx="995143" cy="860425"/>
            <a:chOff x="852" y="2079"/>
            <a:chExt cx="760" cy="657"/>
          </a:xfrm>
        </p:grpSpPr>
        <p:sp>
          <p:nvSpPr>
            <p:cNvPr id="123959" name="Oval 55"/>
            <p:cNvSpPr>
              <a:spLocks noChangeArrowheads="1"/>
            </p:cNvSpPr>
            <p:nvPr/>
          </p:nvSpPr>
          <p:spPr bwMode="auto">
            <a:xfrm>
              <a:off x="852" y="2235"/>
              <a:ext cx="69" cy="69"/>
            </a:xfrm>
            <a:prstGeom prst="ellipse">
              <a:avLst/>
            </a:prstGeom>
            <a:solidFill>
              <a:srgbClr val="FF010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0" name="Oval 56"/>
            <p:cNvSpPr>
              <a:spLocks noChangeArrowheads="1"/>
            </p:cNvSpPr>
            <p:nvPr/>
          </p:nvSpPr>
          <p:spPr bwMode="auto">
            <a:xfrm>
              <a:off x="1368" y="2256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1" name="Oval 57"/>
            <p:cNvSpPr>
              <a:spLocks noChangeArrowheads="1"/>
            </p:cNvSpPr>
            <p:nvPr/>
          </p:nvSpPr>
          <p:spPr bwMode="auto">
            <a:xfrm>
              <a:off x="852" y="2652"/>
              <a:ext cx="69" cy="69"/>
            </a:xfrm>
            <a:prstGeom prst="ellipse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2" name="Oval 58"/>
            <p:cNvSpPr>
              <a:spLocks noChangeArrowheads="1"/>
            </p:cNvSpPr>
            <p:nvPr/>
          </p:nvSpPr>
          <p:spPr bwMode="auto">
            <a:xfrm>
              <a:off x="1359" y="2667"/>
              <a:ext cx="69" cy="69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3" name="Oval 59"/>
            <p:cNvSpPr>
              <a:spLocks noChangeArrowheads="1"/>
            </p:cNvSpPr>
            <p:nvPr/>
          </p:nvSpPr>
          <p:spPr bwMode="auto">
            <a:xfrm>
              <a:off x="1543" y="2523"/>
              <a:ext cx="69" cy="6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4" name="Oval 60"/>
            <p:cNvSpPr>
              <a:spLocks noChangeArrowheads="1"/>
            </p:cNvSpPr>
            <p:nvPr/>
          </p:nvSpPr>
          <p:spPr bwMode="auto">
            <a:xfrm>
              <a:off x="1543" y="2123"/>
              <a:ext cx="69" cy="69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5" name="Oval 61"/>
            <p:cNvSpPr>
              <a:spLocks noChangeArrowheads="1"/>
            </p:cNvSpPr>
            <p:nvPr/>
          </p:nvSpPr>
          <p:spPr bwMode="auto">
            <a:xfrm>
              <a:off x="1053" y="2079"/>
              <a:ext cx="69" cy="69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5653089" y="3768726"/>
            <a:ext cx="1042379" cy="950913"/>
            <a:chOff x="2412" y="2031"/>
            <a:chExt cx="813" cy="741"/>
          </a:xfrm>
        </p:grpSpPr>
        <p:sp>
          <p:nvSpPr>
            <p:cNvPr id="123967" name="Oval 63"/>
            <p:cNvSpPr>
              <a:spLocks noChangeArrowheads="1"/>
            </p:cNvSpPr>
            <p:nvPr/>
          </p:nvSpPr>
          <p:spPr bwMode="auto">
            <a:xfrm>
              <a:off x="2427" y="2160"/>
              <a:ext cx="69" cy="69"/>
            </a:xfrm>
            <a:prstGeom prst="ellipse">
              <a:avLst/>
            </a:prstGeom>
            <a:solidFill>
              <a:srgbClr val="FF010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8" name="Oval 64"/>
            <p:cNvSpPr>
              <a:spLocks noChangeArrowheads="1"/>
            </p:cNvSpPr>
            <p:nvPr/>
          </p:nvSpPr>
          <p:spPr bwMode="auto">
            <a:xfrm>
              <a:off x="2811" y="2283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9" name="Oval 65"/>
            <p:cNvSpPr>
              <a:spLocks noChangeArrowheads="1"/>
            </p:cNvSpPr>
            <p:nvPr/>
          </p:nvSpPr>
          <p:spPr bwMode="auto">
            <a:xfrm>
              <a:off x="2412" y="2571"/>
              <a:ext cx="69" cy="69"/>
            </a:xfrm>
            <a:prstGeom prst="ellipse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0" name="Oval 66"/>
            <p:cNvSpPr>
              <a:spLocks noChangeArrowheads="1"/>
            </p:cNvSpPr>
            <p:nvPr/>
          </p:nvSpPr>
          <p:spPr bwMode="auto">
            <a:xfrm>
              <a:off x="2811" y="2703"/>
              <a:ext cx="69" cy="69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1" name="Oval 67"/>
            <p:cNvSpPr>
              <a:spLocks noChangeArrowheads="1"/>
            </p:cNvSpPr>
            <p:nvPr/>
          </p:nvSpPr>
          <p:spPr bwMode="auto">
            <a:xfrm>
              <a:off x="3156" y="2586"/>
              <a:ext cx="69" cy="6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2" name="Oval 68"/>
            <p:cNvSpPr>
              <a:spLocks noChangeArrowheads="1"/>
            </p:cNvSpPr>
            <p:nvPr/>
          </p:nvSpPr>
          <p:spPr bwMode="auto">
            <a:xfrm>
              <a:off x="3156" y="2144"/>
              <a:ext cx="69" cy="69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3" name="Oval 69"/>
            <p:cNvSpPr>
              <a:spLocks noChangeArrowheads="1"/>
            </p:cNvSpPr>
            <p:nvPr/>
          </p:nvSpPr>
          <p:spPr bwMode="auto">
            <a:xfrm>
              <a:off x="2796" y="2031"/>
              <a:ext cx="69" cy="69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8207373" y="3369008"/>
            <a:ext cx="972776" cy="1005375"/>
            <a:chOff x="4188" y="1966"/>
            <a:chExt cx="733" cy="757"/>
          </a:xfrm>
        </p:grpSpPr>
        <p:sp>
          <p:nvSpPr>
            <p:cNvPr id="123975" name="Oval 71"/>
            <p:cNvSpPr>
              <a:spLocks noChangeArrowheads="1"/>
            </p:cNvSpPr>
            <p:nvPr/>
          </p:nvSpPr>
          <p:spPr bwMode="auto">
            <a:xfrm>
              <a:off x="4191" y="2081"/>
              <a:ext cx="69" cy="69"/>
            </a:xfrm>
            <a:prstGeom prst="ellipse">
              <a:avLst/>
            </a:prstGeom>
            <a:solidFill>
              <a:srgbClr val="FF010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6" name="Oval 72"/>
            <p:cNvSpPr>
              <a:spLocks noChangeArrowheads="1"/>
            </p:cNvSpPr>
            <p:nvPr/>
          </p:nvSpPr>
          <p:spPr bwMode="auto">
            <a:xfrm>
              <a:off x="4443" y="2268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7" name="Oval 73"/>
            <p:cNvSpPr>
              <a:spLocks noChangeArrowheads="1"/>
            </p:cNvSpPr>
            <p:nvPr/>
          </p:nvSpPr>
          <p:spPr bwMode="auto">
            <a:xfrm>
              <a:off x="4188" y="2482"/>
              <a:ext cx="69" cy="69"/>
            </a:xfrm>
            <a:prstGeom prst="ellipse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8" name="Oval 74"/>
            <p:cNvSpPr>
              <a:spLocks noChangeArrowheads="1"/>
            </p:cNvSpPr>
            <p:nvPr/>
          </p:nvSpPr>
          <p:spPr bwMode="auto">
            <a:xfrm>
              <a:off x="4428" y="2654"/>
              <a:ext cx="69" cy="69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9" name="Oval 75"/>
            <p:cNvSpPr>
              <a:spLocks noChangeArrowheads="1"/>
            </p:cNvSpPr>
            <p:nvPr/>
          </p:nvSpPr>
          <p:spPr bwMode="auto">
            <a:xfrm>
              <a:off x="4852" y="2569"/>
              <a:ext cx="69" cy="6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80" name="Oval 76"/>
            <p:cNvSpPr>
              <a:spLocks noChangeArrowheads="1"/>
            </p:cNvSpPr>
            <p:nvPr/>
          </p:nvSpPr>
          <p:spPr bwMode="auto">
            <a:xfrm>
              <a:off x="4848" y="2138"/>
              <a:ext cx="69" cy="69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81" name="Oval 77"/>
            <p:cNvSpPr>
              <a:spLocks noChangeArrowheads="1"/>
            </p:cNvSpPr>
            <p:nvPr/>
          </p:nvSpPr>
          <p:spPr bwMode="auto">
            <a:xfrm>
              <a:off x="4611" y="1966"/>
              <a:ext cx="69" cy="69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4683124" y="911225"/>
            <a:ext cx="2362200" cy="2090738"/>
            <a:chOff x="2412" y="2031"/>
            <a:chExt cx="837" cy="741"/>
          </a:xfrm>
        </p:grpSpPr>
        <p:sp>
          <p:nvSpPr>
            <p:cNvPr id="123927" name="Oval 23"/>
            <p:cNvSpPr>
              <a:spLocks noChangeArrowheads="1"/>
            </p:cNvSpPr>
            <p:nvPr/>
          </p:nvSpPr>
          <p:spPr bwMode="auto">
            <a:xfrm>
              <a:off x="2427" y="2160"/>
              <a:ext cx="69" cy="69"/>
            </a:xfrm>
            <a:prstGeom prst="ellipse">
              <a:avLst/>
            </a:prstGeom>
            <a:solidFill>
              <a:srgbClr val="FF010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28" name="Oval 24"/>
            <p:cNvSpPr>
              <a:spLocks noChangeArrowheads="1"/>
            </p:cNvSpPr>
            <p:nvPr/>
          </p:nvSpPr>
          <p:spPr bwMode="auto">
            <a:xfrm>
              <a:off x="2811" y="2283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29" name="Oval 25"/>
            <p:cNvSpPr>
              <a:spLocks noChangeArrowheads="1"/>
            </p:cNvSpPr>
            <p:nvPr/>
          </p:nvSpPr>
          <p:spPr bwMode="auto">
            <a:xfrm>
              <a:off x="2412" y="2571"/>
              <a:ext cx="69" cy="69"/>
            </a:xfrm>
            <a:prstGeom prst="ellipse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30" name="Oval 26"/>
            <p:cNvSpPr>
              <a:spLocks noChangeArrowheads="1"/>
            </p:cNvSpPr>
            <p:nvPr/>
          </p:nvSpPr>
          <p:spPr bwMode="auto">
            <a:xfrm>
              <a:off x="2811" y="2703"/>
              <a:ext cx="69" cy="69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31" name="Oval 27"/>
            <p:cNvSpPr>
              <a:spLocks noChangeArrowheads="1"/>
            </p:cNvSpPr>
            <p:nvPr/>
          </p:nvSpPr>
          <p:spPr bwMode="auto">
            <a:xfrm>
              <a:off x="3180" y="2595"/>
              <a:ext cx="69" cy="6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32" name="Oval 28"/>
            <p:cNvSpPr>
              <a:spLocks noChangeArrowheads="1"/>
            </p:cNvSpPr>
            <p:nvPr/>
          </p:nvSpPr>
          <p:spPr bwMode="auto">
            <a:xfrm>
              <a:off x="3168" y="2160"/>
              <a:ext cx="69" cy="69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33" name="Oval 29"/>
            <p:cNvSpPr>
              <a:spLocks noChangeArrowheads="1"/>
            </p:cNvSpPr>
            <p:nvPr/>
          </p:nvSpPr>
          <p:spPr bwMode="auto">
            <a:xfrm>
              <a:off x="2796" y="2031"/>
              <a:ext cx="69" cy="69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3939" name="Line 35"/>
          <p:cNvSpPr>
            <a:spLocks noChangeShapeType="1"/>
          </p:cNvSpPr>
          <p:nvPr/>
        </p:nvSpPr>
        <p:spPr bwMode="auto">
          <a:xfrm flipH="1">
            <a:off x="2159001" y="3259139"/>
            <a:ext cx="2270125" cy="155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2" name="Line 38"/>
          <p:cNvSpPr>
            <a:spLocks noChangeShapeType="1"/>
          </p:cNvSpPr>
          <p:nvPr/>
        </p:nvSpPr>
        <p:spPr bwMode="auto">
          <a:xfrm>
            <a:off x="5248275" y="3524251"/>
            <a:ext cx="990600" cy="213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8" name="Line 44"/>
          <p:cNvSpPr>
            <a:spLocks noChangeShapeType="1"/>
          </p:cNvSpPr>
          <p:nvPr/>
        </p:nvSpPr>
        <p:spPr bwMode="auto">
          <a:xfrm>
            <a:off x="7861300" y="3451225"/>
            <a:ext cx="2197100" cy="1328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9174842" y="911225"/>
            <a:ext cx="995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Figure credit: Noah </a:t>
            </a:r>
            <a:r>
              <a:rPr lang="en-US" sz="1000" dirty="0" err="1"/>
              <a:t>Snavely</a:t>
            </a:r>
            <a:endParaRPr lang="en-US" sz="1000" dirty="0"/>
          </a:p>
        </p:txBody>
      </p:sp>
      <p:sp>
        <p:nvSpPr>
          <p:cNvPr id="61" name="Content Placeholder 73"/>
          <p:cNvSpPr>
            <a:spLocks noGrp="1"/>
          </p:cNvSpPr>
          <p:nvPr>
            <p:ph idx="1"/>
          </p:nvPr>
        </p:nvSpPr>
        <p:spPr>
          <a:xfrm>
            <a:off x="914400" y="5943600"/>
            <a:ext cx="10363200" cy="9144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dirty="0"/>
              <a:t>Given 2D point correspondences between multiple images, compute the camera parameters and the 3D points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4528DE4-60CD-D34F-82E8-6A53B0C708A9}"/>
              </a:ext>
            </a:extLst>
          </p:cNvPr>
          <p:cNvSpPr txBox="1"/>
          <p:nvPr/>
        </p:nvSpPr>
        <p:spPr>
          <a:xfrm>
            <a:off x="3343206" y="4876801"/>
            <a:ext cx="46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E06A208-4083-4845-A1C6-52963F9165A7}"/>
              </a:ext>
            </a:extLst>
          </p:cNvPr>
          <p:cNvSpPr txBox="1"/>
          <p:nvPr/>
        </p:nvSpPr>
        <p:spPr>
          <a:xfrm>
            <a:off x="5029200" y="5105401"/>
            <a:ext cx="46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60C8A31-C553-0147-921A-DF327D470DF9}"/>
              </a:ext>
            </a:extLst>
          </p:cNvPr>
          <p:cNvSpPr txBox="1"/>
          <p:nvPr/>
        </p:nvSpPr>
        <p:spPr>
          <a:xfrm>
            <a:off x="7762806" y="5021760"/>
            <a:ext cx="46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AC0E515-9928-3445-BBBF-B78A8915A291}"/>
              </a:ext>
            </a:extLst>
          </p:cNvPr>
          <p:cNvSpPr txBox="1"/>
          <p:nvPr/>
        </p:nvSpPr>
        <p:spPr>
          <a:xfrm>
            <a:off x="4333806" y="762001"/>
            <a:ext cx="46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307362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Structure from motion</a:t>
            </a:r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5788024" y="1539875"/>
            <a:ext cx="1219200" cy="1219200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8300000" rev="0"/>
            </a:camera>
            <a:lightRig rig="legacyFlat3" dir="b"/>
          </a:scene3d>
          <a:sp3d extrusionH="17002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23908" name="AutoShape 4"/>
          <p:cNvSpPr>
            <a:spLocks noChangeArrowheads="1"/>
          </p:cNvSpPr>
          <p:nvPr/>
        </p:nvSpPr>
        <p:spPr bwMode="auto">
          <a:xfrm rot="5400000">
            <a:off x="2564606" y="2886869"/>
            <a:ext cx="1981200" cy="1725612"/>
          </a:xfrm>
          <a:prstGeom prst="parallelogram">
            <a:avLst>
              <a:gd name="adj" fmla="val 28703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0" name="Rectangle 6"/>
          <p:cNvSpPr>
            <a:spLocks noChangeArrowheads="1"/>
          </p:cNvSpPr>
          <p:nvPr/>
        </p:nvSpPr>
        <p:spPr bwMode="auto">
          <a:xfrm>
            <a:off x="3660776" y="3462339"/>
            <a:ext cx="574675" cy="574675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6499998" rev="0"/>
            </a:camera>
            <a:lightRig rig="legacyFlat3" dir="b"/>
          </a:scene3d>
          <a:sp3d extrusionH="6842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23909" name="AutoShape 5"/>
          <p:cNvSpPr>
            <a:spLocks noChangeArrowheads="1"/>
          </p:cNvSpPr>
          <p:nvPr/>
        </p:nvSpPr>
        <p:spPr bwMode="auto">
          <a:xfrm rot="16200000" flipH="1">
            <a:off x="7747794" y="3078957"/>
            <a:ext cx="1981200" cy="1725613"/>
          </a:xfrm>
          <a:prstGeom prst="parallelogram">
            <a:avLst>
              <a:gd name="adj" fmla="val 28703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1" name="Rectangle 7"/>
          <p:cNvSpPr>
            <a:spLocks noChangeArrowheads="1"/>
          </p:cNvSpPr>
          <p:nvPr/>
        </p:nvSpPr>
        <p:spPr bwMode="auto">
          <a:xfrm>
            <a:off x="8578851" y="3717926"/>
            <a:ext cx="574675" cy="574675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9199999" rev="0"/>
            </a:camera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23915" name="Rectangle 11"/>
          <p:cNvSpPr>
            <a:spLocks noChangeArrowheads="1"/>
          </p:cNvSpPr>
          <p:nvPr/>
        </p:nvSpPr>
        <p:spPr bwMode="auto">
          <a:xfrm>
            <a:off x="5260975" y="3521076"/>
            <a:ext cx="2044700" cy="14700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7" name="Rectangle 13"/>
          <p:cNvSpPr>
            <a:spLocks noChangeArrowheads="1"/>
          </p:cNvSpPr>
          <p:nvPr/>
        </p:nvSpPr>
        <p:spPr bwMode="auto">
          <a:xfrm>
            <a:off x="6143626" y="4032251"/>
            <a:ext cx="574675" cy="574675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8300000" rev="0"/>
            </a:camera>
            <a:lightRig rig="legacyFlat3" dir="b"/>
          </a:scene3d>
          <a:sp3d extrusionH="7858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23937" name="Line 33"/>
          <p:cNvSpPr>
            <a:spLocks noChangeShapeType="1"/>
          </p:cNvSpPr>
          <p:nvPr/>
        </p:nvSpPr>
        <p:spPr bwMode="auto">
          <a:xfrm flipH="1">
            <a:off x="2159000" y="2759075"/>
            <a:ext cx="5334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38" name="Line 34"/>
          <p:cNvSpPr>
            <a:spLocks noChangeShapeType="1"/>
          </p:cNvSpPr>
          <p:nvPr/>
        </p:nvSpPr>
        <p:spPr bwMode="auto">
          <a:xfrm flipH="1">
            <a:off x="2159000" y="4206875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1" name="Line 37"/>
          <p:cNvSpPr>
            <a:spLocks noChangeShapeType="1"/>
          </p:cNvSpPr>
          <p:nvPr/>
        </p:nvSpPr>
        <p:spPr bwMode="auto">
          <a:xfrm flipH="1">
            <a:off x="2159000" y="4740275"/>
            <a:ext cx="2209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4" name="Line 40"/>
          <p:cNvSpPr>
            <a:spLocks noChangeShapeType="1"/>
          </p:cNvSpPr>
          <p:nvPr/>
        </p:nvSpPr>
        <p:spPr bwMode="auto">
          <a:xfrm flipH="1">
            <a:off x="6238875" y="3543301"/>
            <a:ext cx="1066800" cy="211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5" name="Line 41"/>
          <p:cNvSpPr>
            <a:spLocks noChangeShapeType="1"/>
          </p:cNvSpPr>
          <p:nvPr/>
        </p:nvSpPr>
        <p:spPr bwMode="auto">
          <a:xfrm>
            <a:off x="5248275" y="4991101"/>
            <a:ext cx="990600" cy="663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7" name="Line 43"/>
          <p:cNvSpPr>
            <a:spLocks noChangeShapeType="1"/>
          </p:cNvSpPr>
          <p:nvPr/>
        </p:nvSpPr>
        <p:spPr bwMode="auto">
          <a:xfrm flipH="1">
            <a:off x="6238875" y="4991101"/>
            <a:ext cx="1066800" cy="663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9" name="Line 45"/>
          <p:cNvSpPr>
            <a:spLocks noChangeShapeType="1"/>
          </p:cNvSpPr>
          <p:nvPr/>
        </p:nvSpPr>
        <p:spPr bwMode="auto">
          <a:xfrm flipV="1">
            <a:off x="7848600" y="4779963"/>
            <a:ext cx="2209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50" name="Line 46"/>
          <p:cNvSpPr>
            <a:spLocks noChangeShapeType="1"/>
          </p:cNvSpPr>
          <p:nvPr/>
        </p:nvSpPr>
        <p:spPr bwMode="auto">
          <a:xfrm>
            <a:off x="9601200" y="4398963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51" name="Line 47"/>
          <p:cNvSpPr>
            <a:spLocks noChangeShapeType="1"/>
          </p:cNvSpPr>
          <p:nvPr/>
        </p:nvSpPr>
        <p:spPr bwMode="auto">
          <a:xfrm>
            <a:off x="9601200" y="2951163"/>
            <a:ext cx="4572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57" name="Text Box 53"/>
          <p:cNvSpPr txBox="1">
            <a:spLocks noChangeArrowheads="1"/>
          </p:cNvSpPr>
          <p:nvPr/>
        </p:nvSpPr>
        <p:spPr bwMode="auto">
          <a:xfrm>
            <a:off x="8174037" y="4965998"/>
            <a:ext cx="10855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Camera 3</a:t>
            </a:r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3096136" y="3297239"/>
            <a:ext cx="995143" cy="860425"/>
            <a:chOff x="852" y="2079"/>
            <a:chExt cx="760" cy="657"/>
          </a:xfrm>
        </p:grpSpPr>
        <p:sp>
          <p:nvSpPr>
            <p:cNvPr id="123959" name="Oval 55"/>
            <p:cNvSpPr>
              <a:spLocks noChangeArrowheads="1"/>
            </p:cNvSpPr>
            <p:nvPr/>
          </p:nvSpPr>
          <p:spPr bwMode="auto">
            <a:xfrm>
              <a:off x="852" y="2235"/>
              <a:ext cx="69" cy="69"/>
            </a:xfrm>
            <a:prstGeom prst="ellipse">
              <a:avLst/>
            </a:prstGeom>
            <a:solidFill>
              <a:srgbClr val="FF010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0" name="Oval 56"/>
            <p:cNvSpPr>
              <a:spLocks noChangeArrowheads="1"/>
            </p:cNvSpPr>
            <p:nvPr/>
          </p:nvSpPr>
          <p:spPr bwMode="auto">
            <a:xfrm>
              <a:off x="1368" y="2256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1" name="Oval 57"/>
            <p:cNvSpPr>
              <a:spLocks noChangeArrowheads="1"/>
            </p:cNvSpPr>
            <p:nvPr/>
          </p:nvSpPr>
          <p:spPr bwMode="auto">
            <a:xfrm>
              <a:off x="852" y="2652"/>
              <a:ext cx="69" cy="69"/>
            </a:xfrm>
            <a:prstGeom prst="ellipse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2" name="Oval 58"/>
            <p:cNvSpPr>
              <a:spLocks noChangeArrowheads="1"/>
            </p:cNvSpPr>
            <p:nvPr/>
          </p:nvSpPr>
          <p:spPr bwMode="auto">
            <a:xfrm>
              <a:off x="1359" y="2667"/>
              <a:ext cx="69" cy="69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3" name="Oval 59"/>
            <p:cNvSpPr>
              <a:spLocks noChangeArrowheads="1"/>
            </p:cNvSpPr>
            <p:nvPr/>
          </p:nvSpPr>
          <p:spPr bwMode="auto">
            <a:xfrm>
              <a:off x="1543" y="2523"/>
              <a:ext cx="69" cy="6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4" name="Oval 60"/>
            <p:cNvSpPr>
              <a:spLocks noChangeArrowheads="1"/>
            </p:cNvSpPr>
            <p:nvPr/>
          </p:nvSpPr>
          <p:spPr bwMode="auto">
            <a:xfrm>
              <a:off x="1543" y="2123"/>
              <a:ext cx="69" cy="69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5" name="Oval 61"/>
            <p:cNvSpPr>
              <a:spLocks noChangeArrowheads="1"/>
            </p:cNvSpPr>
            <p:nvPr/>
          </p:nvSpPr>
          <p:spPr bwMode="auto">
            <a:xfrm>
              <a:off x="1053" y="2079"/>
              <a:ext cx="69" cy="69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5653089" y="3768726"/>
            <a:ext cx="1042379" cy="950913"/>
            <a:chOff x="2412" y="2031"/>
            <a:chExt cx="813" cy="741"/>
          </a:xfrm>
        </p:grpSpPr>
        <p:sp>
          <p:nvSpPr>
            <p:cNvPr id="123967" name="Oval 63"/>
            <p:cNvSpPr>
              <a:spLocks noChangeArrowheads="1"/>
            </p:cNvSpPr>
            <p:nvPr/>
          </p:nvSpPr>
          <p:spPr bwMode="auto">
            <a:xfrm>
              <a:off x="2427" y="2160"/>
              <a:ext cx="69" cy="69"/>
            </a:xfrm>
            <a:prstGeom prst="ellipse">
              <a:avLst/>
            </a:prstGeom>
            <a:solidFill>
              <a:srgbClr val="FF010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8" name="Oval 64"/>
            <p:cNvSpPr>
              <a:spLocks noChangeArrowheads="1"/>
            </p:cNvSpPr>
            <p:nvPr/>
          </p:nvSpPr>
          <p:spPr bwMode="auto">
            <a:xfrm>
              <a:off x="2811" y="2283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9" name="Oval 65"/>
            <p:cNvSpPr>
              <a:spLocks noChangeArrowheads="1"/>
            </p:cNvSpPr>
            <p:nvPr/>
          </p:nvSpPr>
          <p:spPr bwMode="auto">
            <a:xfrm>
              <a:off x="2412" y="2571"/>
              <a:ext cx="69" cy="69"/>
            </a:xfrm>
            <a:prstGeom prst="ellipse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0" name="Oval 66"/>
            <p:cNvSpPr>
              <a:spLocks noChangeArrowheads="1"/>
            </p:cNvSpPr>
            <p:nvPr/>
          </p:nvSpPr>
          <p:spPr bwMode="auto">
            <a:xfrm>
              <a:off x="2811" y="2703"/>
              <a:ext cx="69" cy="69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1" name="Oval 67"/>
            <p:cNvSpPr>
              <a:spLocks noChangeArrowheads="1"/>
            </p:cNvSpPr>
            <p:nvPr/>
          </p:nvSpPr>
          <p:spPr bwMode="auto">
            <a:xfrm>
              <a:off x="3156" y="2586"/>
              <a:ext cx="69" cy="6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2" name="Oval 68"/>
            <p:cNvSpPr>
              <a:spLocks noChangeArrowheads="1"/>
            </p:cNvSpPr>
            <p:nvPr/>
          </p:nvSpPr>
          <p:spPr bwMode="auto">
            <a:xfrm>
              <a:off x="3156" y="2144"/>
              <a:ext cx="69" cy="69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3" name="Oval 69"/>
            <p:cNvSpPr>
              <a:spLocks noChangeArrowheads="1"/>
            </p:cNvSpPr>
            <p:nvPr/>
          </p:nvSpPr>
          <p:spPr bwMode="auto">
            <a:xfrm>
              <a:off x="2796" y="2031"/>
              <a:ext cx="69" cy="69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8207373" y="3369008"/>
            <a:ext cx="972776" cy="1005375"/>
            <a:chOff x="4188" y="1966"/>
            <a:chExt cx="733" cy="757"/>
          </a:xfrm>
        </p:grpSpPr>
        <p:sp>
          <p:nvSpPr>
            <p:cNvPr id="123975" name="Oval 71"/>
            <p:cNvSpPr>
              <a:spLocks noChangeArrowheads="1"/>
            </p:cNvSpPr>
            <p:nvPr/>
          </p:nvSpPr>
          <p:spPr bwMode="auto">
            <a:xfrm>
              <a:off x="4191" y="2081"/>
              <a:ext cx="69" cy="69"/>
            </a:xfrm>
            <a:prstGeom prst="ellipse">
              <a:avLst/>
            </a:prstGeom>
            <a:solidFill>
              <a:srgbClr val="FF010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6" name="Oval 72"/>
            <p:cNvSpPr>
              <a:spLocks noChangeArrowheads="1"/>
            </p:cNvSpPr>
            <p:nvPr/>
          </p:nvSpPr>
          <p:spPr bwMode="auto">
            <a:xfrm>
              <a:off x="4443" y="2268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7" name="Oval 73"/>
            <p:cNvSpPr>
              <a:spLocks noChangeArrowheads="1"/>
            </p:cNvSpPr>
            <p:nvPr/>
          </p:nvSpPr>
          <p:spPr bwMode="auto">
            <a:xfrm>
              <a:off x="4188" y="2482"/>
              <a:ext cx="69" cy="69"/>
            </a:xfrm>
            <a:prstGeom prst="ellipse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8" name="Oval 74"/>
            <p:cNvSpPr>
              <a:spLocks noChangeArrowheads="1"/>
            </p:cNvSpPr>
            <p:nvPr/>
          </p:nvSpPr>
          <p:spPr bwMode="auto">
            <a:xfrm>
              <a:off x="4428" y="2654"/>
              <a:ext cx="69" cy="69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9" name="Oval 75"/>
            <p:cNvSpPr>
              <a:spLocks noChangeArrowheads="1"/>
            </p:cNvSpPr>
            <p:nvPr/>
          </p:nvSpPr>
          <p:spPr bwMode="auto">
            <a:xfrm>
              <a:off x="4852" y="2569"/>
              <a:ext cx="69" cy="6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80" name="Oval 76"/>
            <p:cNvSpPr>
              <a:spLocks noChangeArrowheads="1"/>
            </p:cNvSpPr>
            <p:nvPr/>
          </p:nvSpPr>
          <p:spPr bwMode="auto">
            <a:xfrm>
              <a:off x="4848" y="2138"/>
              <a:ext cx="69" cy="69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81" name="Oval 77"/>
            <p:cNvSpPr>
              <a:spLocks noChangeArrowheads="1"/>
            </p:cNvSpPr>
            <p:nvPr/>
          </p:nvSpPr>
          <p:spPr bwMode="auto">
            <a:xfrm>
              <a:off x="4611" y="1966"/>
              <a:ext cx="69" cy="69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3928" name="Oval 24"/>
          <p:cNvSpPr>
            <a:spLocks noChangeArrowheads="1"/>
          </p:cNvSpPr>
          <p:nvPr/>
        </p:nvSpPr>
        <p:spPr bwMode="auto">
          <a:xfrm>
            <a:off x="5809192" y="1622245"/>
            <a:ext cx="194733" cy="194684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29" name="Oval 25"/>
          <p:cNvSpPr>
            <a:spLocks noChangeArrowheads="1"/>
          </p:cNvSpPr>
          <p:nvPr/>
        </p:nvSpPr>
        <p:spPr bwMode="auto">
          <a:xfrm>
            <a:off x="4683125" y="2434840"/>
            <a:ext cx="194733" cy="194684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30" name="Oval 26"/>
          <p:cNvSpPr>
            <a:spLocks noChangeArrowheads="1"/>
          </p:cNvSpPr>
          <p:nvPr/>
        </p:nvSpPr>
        <p:spPr bwMode="auto">
          <a:xfrm>
            <a:off x="5809192" y="2807279"/>
            <a:ext cx="194733" cy="194684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31" name="Oval 27"/>
          <p:cNvSpPr>
            <a:spLocks noChangeArrowheads="1"/>
          </p:cNvSpPr>
          <p:nvPr/>
        </p:nvSpPr>
        <p:spPr bwMode="auto">
          <a:xfrm>
            <a:off x="6850592" y="2502556"/>
            <a:ext cx="194733" cy="194684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32" name="Oval 28"/>
          <p:cNvSpPr>
            <a:spLocks noChangeArrowheads="1"/>
          </p:cNvSpPr>
          <p:nvPr/>
        </p:nvSpPr>
        <p:spPr bwMode="auto">
          <a:xfrm>
            <a:off x="6816725" y="1275200"/>
            <a:ext cx="194733" cy="194684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33" name="Oval 29"/>
          <p:cNvSpPr>
            <a:spLocks noChangeArrowheads="1"/>
          </p:cNvSpPr>
          <p:nvPr/>
        </p:nvSpPr>
        <p:spPr bwMode="auto">
          <a:xfrm>
            <a:off x="5766858" y="911225"/>
            <a:ext cx="194733" cy="194684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39" name="Line 35"/>
          <p:cNvSpPr>
            <a:spLocks noChangeShapeType="1"/>
          </p:cNvSpPr>
          <p:nvPr/>
        </p:nvSpPr>
        <p:spPr bwMode="auto">
          <a:xfrm flipH="1">
            <a:off x="2159001" y="3259139"/>
            <a:ext cx="2270125" cy="155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2" name="Line 38"/>
          <p:cNvSpPr>
            <a:spLocks noChangeShapeType="1"/>
          </p:cNvSpPr>
          <p:nvPr/>
        </p:nvSpPr>
        <p:spPr bwMode="auto">
          <a:xfrm>
            <a:off x="5248275" y="3524251"/>
            <a:ext cx="990600" cy="213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8" name="Line 44"/>
          <p:cNvSpPr>
            <a:spLocks noChangeShapeType="1"/>
          </p:cNvSpPr>
          <p:nvPr/>
        </p:nvSpPr>
        <p:spPr bwMode="auto">
          <a:xfrm>
            <a:off x="7861300" y="3451225"/>
            <a:ext cx="2197100" cy="1328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" name="Text Box 51"/>
          <p:cNvSpPr txBox="1">
            <a:spLocks noChangeArrowheads="1"/>
          </p:cNvSpPr>
          <p:nvPr/>
        </p:nvSpPr>
        <p:spPr bwMode="auto">
          <a:xfrm>
            <a:off x="2392362" y="4889798"/>
            <a:ext cx="10855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/>
              <a:t>Camera 1</a:t>
            </a:r>
          </a:p>
        </p:txBody>
      </p:sp>
      <p:sp>
        <p:nvSpPr>
          <p:cNvPr id="78" name="Text Box 52"/>
          <p:cNvSpPr txBox="1">
            <a:spLocks noChangeArrowheads="1"/>
          </p:cNvSpPr>
          <p:nvPr/>
        </p:nvSpPr>
        <p:spPr bwMode="auto">
          <a:xfrm>
            <a:off x="4064000" y="5042198"/>
            <a:ext cx="10855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Camera 2</a:t>
            </a:r>
          </a:p>
        </p:txBody>
      </p:sp>
      <p:sp>
        <p:nvSpPr>
          <p:cNvPr id="61" name="Content Placeholder 73"/>
          <p:cNvSpPr>
            <a:spLocks noGrp="1"/>
          </p:cNvSpPr>
          <p:nvPr>
            <p:ph idx="1"/>
          </p:nvPr>
        </p:nvSpPr>
        <p:spPr>
          <a:xfrm>
            <a:off x="914400" y="5791200"/>
            <a:ext cx="10210800" cy="9144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b="1" dirty="0"/>
              <a:t>Structure: </a:t>
            </a:r>
            <a:r>
              <a:rPr lang="en-US" sz="2000" dirty="0"/>
              <a:t>Given </a:t>
            </a:r>
            <a:r>
              <a:rPr lang="en-US" sz="2000" i="1" dirty="0"/>
              <a:t>known cameras</a:t>
            </a:r>
            <a:r>
              <a:rPr lang="en-US" sz="2000" dirty="0"/>
              <a:t> and projections of the same 3D point in two or more images, compute the 3D coordinates of that point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Triangulation!</a:t>
            </a:r>
          </a:p>
        </p:txBody>
      </p:sp>
      <p:sp>
        <p:nvSpPr>
          <p:cNvPr id="62" name="Line 99"/>
          <p:cNvSpPr>
            <a:spLocks noChangeShapeType="1"/>
          </p:cNvSpPr>
          <p:nvPr/>
        </p:nvSpPr>
        <p:spPr bwMode="auto">
          <a:xfrm flipH="1">
            <a:off x="2184398" y="1371600"/>
            <a:ext cx="2657477" cy="3408362"/>
          </a:xfrm>
          <a:prstGeom prst="line">
            <a:avLst/>
          </a:prstGeom>
          <a:noFill/>
          <a:ln w="28575">
            <a:solidFill>
              <a:srgbClr val="3366FF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3" name="Line 100"/>
          <p:cNvSpPr>
            <a:spLocks noChangeShapeType="1"/>
          </p:cNvSpPr>
          <p:nvPr/>
        </p:nvSpPr>
        <p:spPr bwMode="auto">
          <a:xfrm>
            <a:off x="4841876" y="1371600"/>
            <a:ext cx="1406525" cy="4267200"/>
          </a:xfrm>
          <a:prstGeom prst="line">
            <a:avLst/>
          </a:prstGeom>
          <a:noFill/>
          <a:ln w="28575">
            <a:solidFill>
              <a:srgbClr val="3366FF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4" name="Line 101"/>
          <p:cNvSpPr>
            <a:spLocks noChangeShapeType="1"/>
          </p:cNvSpPr>
          <p:nvPr/>
        </p:nvSpPr>
        <p:spPr bwMode="auto">
          <a:xfrm>
            <a:off x="4918076" y="1371600"/>
            <a:ext cx="5064125" cy="3352800"/>
          </a:xfrm>
          <a:prstGeom prst="line">
            <a:avLst/>
          </a:prstGeom>
          <a:noFill/>
          <a:ln w="28575">
            <a:solidFill>
              <a:srgbClr val="3366FF"/>
            </a:solidFill>
            <a:prstDash val="dash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27" name="Oval 23"/>
          <p:cNvSpPr>
            <a:spLocks noChangeArrowheads="1"/>
          </p:cNvSpPr>
          <p:nvPr/>
        </p:nvSpPr>
        <p:spPr bwMode="auto">
          <a:xfrm>
            <a:off x="4725458" y="1275200"/>
            <a:ext cx="194733" cy="194684"/>
          </a:xfrm>
          <a:prstGeom prst="ellipse">
            <a:avLst/>
          </a:prstGeom>
          <a:solidFill>
            <a:srgbClr val="FF010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4333806" y="762001"/>
            <a:ext cx="46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 Box 86">
                <a:extLst>
                  <a:ext uri="{FF2B5EF4-FFF2-40B4-BE49-F238E27FC236}">
                    <a16:creationId xmlns:a16="http://schemas.microsoft.com/office/drawing/2014/main" id="{B690A6AE-438E-E842-8116-794D9099F49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89201" y="5100936"/>
                <a:ext cx="898525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66" name="Text Box 86">
                <a:extLst>
                  <a:ext uri="{FF2B5EF4-FFF2-40B4-BE49-F238E27FC236}">
                    <a16:creationId xmlns:a16="http://schemas.microsoft.com/office/drawing/2014/main" id="{B690A6AE-438E-E842-8116-794D9099F4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89201" y="5100936"/>
                <a:ext cx="898525" cy="461665"/>
              </a:xfrm>
              <a:prstGeom prst="rect">
                <a:avLst/>
              </a:prstGeom>
              <a:blipFill>
                <a:blip r:embed="rId3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 Box 86">
                <a:extLst>
                  <a:ext uri="{FF2B5EF4-FFF2-40B4-BE49-F238E27FC236}">
                    <a16:creationId xmlns:a16="http://schemas.microsoft.com/office/drawing/2014/main" id="{F42256F9-72F3-8547-8AA9-EE708986E01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88576" y="5287317"/>
                <a:ext cx="898525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b="0" i="1" baseline="-250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b="0" i="1" baseline="-250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67" name="Text Box 86">
                <a:extLst>
                  <a:ext uri="{FF2B5EF4-FFF2-40B4-BE49-F238E27FC236}">
                    <a16:creationId xmlns:a16="http://schemas.microsoft.com/office/drawing/2014/main" id="{F42256F9-72F3-8547-8AA9-EE708986E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8576" y="5287317"/>
                <a:ext cx="89852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 Box 86">
                <a:extLst>
                  <a:ext uri="{FF2B5EF4-FFF2-40B4-BE49-F238E27FC236}">
                    <a16:creationId xmlns:a16="http://schemas.microsoft.com/office/drawing/2014/main" id="{66E4DA68-A2B8-674A-9F28-C0BBB4938FD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19480" y="5253334"/>
                <a:ext cx="898525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b="0" i="1" baseline="-250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b="0" i="1" baseline="-250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68" name="Text Box 86">
                <a:extLst>
                  <a:ext uri="{FF2B5EF4-FFF2-40B4-BE49-F238E27FC236}">
                    <a16:creationId xmlns:a16="http://schemas.microsoft.com/office/drawing/2014/main" id="{66E4DA68-A2B8-674A-9F28-C0BBB4938F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19480" y="5253334"/>
                <a:ext cx="898525" cy="461665"/>
              </a:xfrm>
              <a:prstGeom prst="rect">
                <a:avLst/>
              </a:prstGeom>
              <a:blipFill>
                <a:blip r:embed="rId5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667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uiExpand="1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Preview: Structure from motion</a:t>
            </a:r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5788024" y="1539875"/>
            <a:ext cx="1219200" cy="1219200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8300000" rev="0"/>
            </a:camera>
            <a:lightRig rig="legacyFlat3" dir="b"/>
          </a:scene3d>
          <a:sp3d extrusionH="17002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23908" name="AutoShape 4"/>
          <p:cNvSpPr>
            <a:spLocks noChangeArrowheads="1"/>
          </p:cNvSpPr>
          <p:nvPr/>
        </p:nvSpPr>
        <p:spPr bwMode="auto">
          <a:xfrm rot="5400000">
            <a:off x="2564606" y="2886869"/>
            <a:ext cx="1981200" cy="1725612"/>
          </a:xfrm>
          <a:prstGeom prst="parallelogram">
            <a:avLst>
              <a:gd name="adj" fmla="val 28703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0" name="Rectangle 6"/>
          <p:cNvSpPr>
            <a:spLocks noChangeArrowheads="1"/>
          </p:cNvSpPr>
          <p:nvPr/>
        </p:nvSpPr>
        <p:spPr bwMode="auto">
          <a:xfrm>
            <a:off x="3660776" y="3462339"/>
            <a:ext cx="574675" cy="574675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6499998" rev="0"/>
            </a:camera>
            <a:lightRig rig="legacyFlat3" dir="b"/>
          </a:scene3d>
          <a:sp3d extrusionH="6842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23909" name="AutoShape 5"/>
          <p:cNvSpPr>
            <a:spLocks noChangeArrowheads="1"/>
          </p:cNvSpPr>
          <p:nvPr/>
        </p:nvSpPr>
        <p:spPr bwMode="auto">
          <a:xfrm rot="16200000" flipH="1">
            <a:off x="7747794" y="3078957"/>
            <a:ext cx="1981200" cy="1725613"/>
          </a:xfrm>
          <a:prstGeom prst="parallelogram">
            <a:avLst>
              <a:gd name="adj" fmla="val 28703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1" name="Rectangle 7"/>
          <p:cNvSpPr>
            <a:spLocks noChangeArrowheads="1"/>
          </p:cNvSpPr>
          <p:nvPr/>
        </p:nvSpPr>
        <p:spPr bwMode="auto">
          <a:xfrm>
            <a:off x="8578851" y="3717926"/>
            <a:ext cx="574675" cy="574675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9199999" rev="0"/>
            </a:camera>
            <a:lightRig rig="legacyFlat3" dir="b"/>
          </a:scene3d>
          <a:sp3d extrusionH="8874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23915" name="Rectangle 11"/>
          <p:cNvSpPr>
            <a:spLocks noChangeArrowheads="1"/>
          </p:cNvSpPr>
          <p:nvPr/>
        </p:nvSpPr>
        <p:spPr bwMode="auto">
          <a:xfrm>
            <a:off x="5260975" y="3521076"/>
            <a:ext cx="2044700" cy="1470025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7" name="Rectangle 13"/>
          <p:cNvSpPr>
            <a:spLocks noChangeArrowheads="1"/>
          </p:cNvSpPr>
          <p:nvPr/>
        </p:nvSpPr>
        <p:spPr bwMode="auto">
          <a:xfrm>
            <a:off x="6143626" y="4032251"/>
            <a:ext cx="574675" cy="574675"/>
          </a:xfrm>
          <a:prstGeom prst="rect">
            <a:avLst/>
          </a:prstGeom>
          <a:solidFill>
            <a:srgbClr val="DDEEFF"/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18300000" rev="0"/>
            </a:camera>
            <a:lightRig rig="legacyFlat3" dir="b"/>
          </a:scene3d>
          <a:sp3d extrusionH="785800" prstMaterial="legacyMatte">
            <a:bevelT w="13500" h="13500" prst="angle"/>
            <a:bevelB w="13500" h="13500" prst="angle"/>
            <a:extrusionClr>
              <a:srgbClr val="DDEEFF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123937" name="Line 33"/>
          <p:cNvSpPr>
            <a:spLocks noChangeShapeType="1"/>
          </p:cNvSpPr>
          <p:nvPr/>
        </p:nvSpPr>
        <p:spPr bwMode="auto">
          <a:xfrm flipH="1">
            <a:off x="2159000" y="2759075"/>
            <a:ext cx="5334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38" name="Line 34"/>
          <p:cNvSpPr>
            <a:spLocks noChangeShapeType="1"/>
          </p:cNvSpPr>
          <p:nvPr/>
        </p:nvSpPr>
        <p:spPr bwMode="auto">
          <a:xfrm flipH="1">
            <a:off x="2159000" y="4206875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1" name="Line 37"/>
          <p:cNvSpPr>
            <a:spLocks noChangeShapeType="1"/>
          </p:cNvSpPr>
          <p:nvPr/>
        </p:nvSpPr>
        <p:spPr bwMode="auto">
          <a:xfrm flipH="1">
            <a:off x="2159000" y="4740275"/>
            <a:ext cx="2209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4" name="Line 40"/>
          <p:cNvSpPr>
            <a:spLocks noChangeShapeType="1"/>
          </p:cNvSpPr>
          <p:nvPr/>
        </p:nvSpPr>
        <p:spPr bwMode="auto">
          <a:xfrm flipH="1">
            <a:off x="6238875" y="3543301"/>
            <a:ext cx="1066800" cy="2111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5" name="Line 41"/>
          <p:cNvSpPr>
            <a:spLocks noChangeShapeType="1"/>
          </p:cNvSpPr>
          <p:nvPr/>
        </p:nvSpPr>
        <p:spPr bwMode="auto">
          <a:xfrm>
            <a:off x="5248275" y="4991101"/>
            <a:ext cx="990600" cy="663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7" name="Line 43"/>
          <p:cNvSpPr>
            <a:spLocks noChangeShapeType="1"/>
          </p:cNvSpPr>
          <p:nvPr/>
        </p:nvSpPr>
        <p:spPr bwMode="auto">
          <a:xfrm flipH="1">
            <a:off x="6238875" y="4991101"/>
            <a:ext cx="1066800" cy="663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9" name="Line 45"/>
          <p:cNvSpPr>
            <a:spLocks noChangeShapeType="1"/>
          </p:cNvSpPr>
          <p:nvPr/>
        </p:nvSpPr>
        <p:spPr bwMode="auto">
          <a:xfrm flipV="1">
            <a:off x="7848600" y="4779963"/>
            <a:ext cx="2209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50" name="Line 46"/>
          <p:cNvSpPr>
            <a:spLocks noChangeShapeType="1"/>
          </p:cNvSpPr>
          <p:nvPr/>
        </p:nvSpPr>
        <p:spPr bwMode="auto">
          <a:xfrm>
            <a:off x="9601200" y="4398963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51" name="Line 47"/>
          <p:cNvSpPr>
            <a:spLocks noChangeShapeType="1"/>
          </p:cNvSpPr>
          <p:nvPr/>
        </p:nvSpPr>
        <p:spPr bwMode="auto">
          <a:xfrm>
            <a:off x="9601200" y="2951163"/>
            <a:ext cx="4572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57" name="Text Box 53"/>
          <p:cNvSpPr txBox="1">
            <a:spLocks noChangeArrowheads="1"/>
          </p:cNvSpPr>
          <p:nvPr/>
        </p:nvSpPr>
        <p:spPr bwMode="auto">
          <a:xfrm>
            <a:off x="8174037" y="4965998"/>
            <a:ext cx="10855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Camera 3</a:t>
            </a:r>
          </a:p>
        </p:txBody>
      </p:sp>
      <p:grpSp>
        <p:nvGrpSpPr>
          <p:cNvPr id="2" name="Group 54"/>
          <p:cNvGrpSpPr>
            <a:grpSpLocks/>
          </p:cNvGrpSpPr>
          <p:nvPr/>
        </p:nvGrpSpPr>
        <p:grpSpPr bwMode="auto">
          <a:xfrm>
            <a:off x="3096136" y="3297239"/>
            <a:ext cx="995143" cy="860425"/>
            <a:chOff x="852" y="2079"/>
            <a:chExt cx="760" cy="657"/>
          </a:xfrm>
        </p:grpSpPr>
        <p:sp>
          <p:nvSpPr>
            <p:cNvPr id="123959" name="Oval 55"/>
            <p:cNvSpPr>
              <a:spLocks noChangeArrowheads="1"/>
            </p:cNvSpPr>
            <p:nvPr/>
          </p:nvSpPr>
          <p:spPr bwMode="auto">
            <a:xfrm>
              <a:off x="852" y="2235"/>
              <a:ext cx="69" cy="69"/>
            </a:xfrm>
            <a:prstGeom prst="ellipse">
              <a:avLst/>
            </a:prstGeom>
            <a:solidFill>
              <a:srgbClr val="FF010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0" name="Oval 56"/>
            <p:cNvSpPr>
              <a:spLocks noChangeArrowheads="1"/>
            </p:cNvSpPr>
            <p:nvPr/>
          </p:nvSpPr>
          <p:spPr bwMode="auto">
            <a:xfrm>
              <a:off x="1368" y="2256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1" name="Oval 57"/>
            <p:cNvSpPr>
              <a:spLocks noChangeArrowheads="1"/>
            </p:cNvSpPr>
            <p:nvPr/>
          </p:nvSpPr>
          <p:spPr bwMode="auto">
            <a:xfrm>
              <a:off x="852" y="2652"/>
              <a:ext cx="69" cy="69"/>
            </a:xfrm>
            <a:prstGeom prst="ellipse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2" name="Oval 58"/>
            <p:cNvSpPr>
              <a:spLocks noChangeArrowheads="1"/>
            </p:cNvSpPr>
            <p:nvPr/>
          </p:nvSpPr>
          <p:spPr bwMode="auto">
            <a:xfrm>
              <a:off x="1359" y="2667"/>
              <a:ext cx="69" cy="69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3" name="Oval 59"/>
            <p:cNvSpPr>
              <a:spLocks noChangeArrowheads="1"/>
            </p:cNvSpPr>
            <p:nvPr/>
          </p:nvSpPr>
          <p:spPr bwMode="auto">
            <a:xfrm>
              <a:off x="1543" y="2523"/>
              <a:ext cx="69" cy="6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4" name="Oval 60"/>
            <p:cNvSpPr>
              <a:spLocks noChangeArrowheads="1"/>
            </p:cNvSpPr>
            <p:nvPr/>
          </p:nvSpPr>
          <p:spPr bwMode="auto">
            <a:xfrm>
              <a:off x="1543" y="2123"/>
              <a:ext cx="69" cy="69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5" name="Oval 61"/>
            <p:cNvSpPr>
              <a:spLocks noChangeArrowheads="1"/>
            </p:cNvSpPr>
            <p:nvPr/>
          </p:nvSpPr>
          <p:spPr bwMode="auto">
            <a:xfrm>
              <a:off x="1053" y="2079"/>
              <a:ext cx="69" cy="69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62"/>
          <p:cNvGrpSpPr>
            <a:grpSpLocks/>
          </p:cNvGrpSpPr>
          <p:nvPr/>
        </p:nvGrpSpPr>
        <p:grpSpPr bwMode="auto">
          <a:xfrm>
            <a:off x="5653089" y="3768726"/>
            <a:ext cx="1042379" cy="950913"/>
            <a:chOff x="2412" y="2031"/>
            <a:chExt cx="813" cy="741"/>
          </a:xfrm>
        </p:grpSpPr>
        <p:sp>
          <p:nvSpPr>
            <p:cNvPr id="123967" name="Oval 63"/>
            <p:cNvSpPr>
              <a:spLocks noChangeArrowheads="1"/>
            </p:cNvSpPr>
            <p:nvPr/>
          </p:nvSpPr>
          <p:spPr bwMode="auto">
            <a:xfrm>
              <a:off x="2427" y="2160"/>
              <a:ext cx="69" cy="69"/>
            </a:xfrm>
            <a:prstGeom prst="ellipse">
              <a:avLst/>
            </a:prstGeom>
            <a:solidFill>
              <a:srgbClr val="FF010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8" name="Oval 64"/>
            <p:cNvSpPr>
              <a:spLocks noChangeArrowheads="1"/>
            </p:cNvSpPr>
            <p:nvPr/>
          </p:nvSpPr>
          <p:spPr bwMode="auto">
            <a:xfrm>
              <a:off x="2811" y="2283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69" name="Oval 65"/>
            <p:cNvSpPr>
              <a:spLocks noChangeArrowheads="1"/>
            </p:cNvSpPr>
            <p:nvPr/>
          </p:nvSpPr>
          <p:spPr bwMode="auto">
            <a:xfrm>
              <a:off x="2412" y="2571"/>
              <a:ext cx="69" cy="69"/>
            </a:xfrm>
            <a:prstGeom prst="ellipse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0" name="Oval 66"/>
            <p:cNvSpPr>
              <a:spLocks noChangeArrowheads="1"/>
            </p:cNvSpPr>
            <p:nvPr/>
          </p:nvSpPr>
          <p:spPr bwMode="auto">
            <a:xfrm>
              <a:off x="2811" y="2703"/>
              <a:ext cx="69" cy="69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1" name="Oval 67"/>
            <p:cNvSpPr>
              <a:spLocks noChangeArrowheads="1"/>
            </p:cNvSpPr>
            <p:nvPr/>
          </p:nvSpPr>
          <p:spPr bwMode="auto">
            <a:xfrm>
              <a:off x="3156" y="2586"/>
              <a:ext cx="69" cy="6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2" name="Oval 68"/>
            <p:cNvSpPr>
              <a:spLocks noChangeArrowheads="1"/>
            </p:cNvSpPr>
            <p:nvPr/>
          </p:nvSpPr>
          <p:spPr bwMode="auto">
            <a:xfrm>
              <a:off x="3156" y="2144"/>
              <a:ext cx="69" cy="69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3" name="Oval 69"/>
            <p:cNvSpPr>
              <a:spLocks noChangeArrowheads="1"/>
            </p:cNvSpPr>
            <p:nvPr/>
          </p:nvSpPr>
          <p:spPr bwMode="auto">
            <a:xfrm>
              <a:off x="2796" y="2031"/>
              <a:ext cx="69" cy="69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8207373" y="3369008"/>
            <a:ext cx="972776" cy="1005375"/>
            <a:chOff x="4188" y="1966"/>
            <a:chExt cx="733" cy="757"/>
          </a:xfrm>
        </p:grpSpPr>
        <p:sp>
          <p:nvSpPr>
            <p:cNvPr id="123975" name="Oval 71"/>
            <p:cNvSpPr>
              <a:spLocks noChangeArrowheads="1"/>
            </p:cNvSpPr>
            <p:nvPr/>
          </p:nvSpPr>
          <p:spPr bwMode="auto">
            <a:xfrm>
              <a:off x="4191" y="2081"/>
              <a:ext cx="69" cy="69"/>
            </a:xfrm>
            <a:prstGeom prst="ellipse">
              <a:avLst/>
            </a:prstGeom>
            <a:solidFill>
              <a:srgbClr val="FF010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6" name="Oval 72"/>
            <p:cNvSpPr>
              <a:spLocks noChangeArrowheads="1"/>
            </p:cNvSpPr>
            <p:nvPr/>
          </p:nvSpPr>
          <p:spPr bwMode="auto">
            <a:xfrm>
              <a:off x="4443" y="2268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7" name="Oval 73"/>
            <p:cNvSpPr>
              <a:spLocks noChangeArrowheads="1"/>
            </p:cNvSpPr>
            <p:nvPr/>
          </p:nvSpPr>
          <p:spPr bwMode="auto">
            <a:xfrm>
              <a:off x="4188" y="2482"/>
              <a:ext cx="69" cy="69"/>
            </a:xfrm>
            <a:prstGeom prst="ellipse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8" name="Oval 74"/>
            <p:cNvSpPr>
              <a:spLocks noChangeArrowheads="1"/>
            </p:cNvSpPr>
            <p:nvPr/>
          </p:nvSpPr>
          <p:spPr bwMode="auto">
            <a:xfrm>
              <a:off x="4428" y="2654"/>
              <a:ext cx="69" cy="69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79" name="Oval 75"/>
            <p:cNvSpPr>
              <a:spLocks noChangeArrowheads="1"/>
            </p:cNvSpPr>
            <p:nvPr/>
          </p:nvSpPr>
          <p:spPr bwMode="auto">
            <a:xfrm>
              <a:off x="4852" y="2569"/>
              <a:ext cx="69" cy="69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80" name="Oval 76"/>
            <p:cNvSpPr>
              <a:spLocks noChangeArrowheads="1"/>
            </p:cNvSpPr>
            <p:nvPr/>
          </p:nvSpPr>
          <p:spPr bwMode="auto">
            <a:xfrm>
              <a:off x="4848" y="2138"/>
              <a:ext cx="69" cy="69"/>
            </a:xfrm>
            <a:prstGeom prst="ellipse">
              <a:avLst/>
            </a:prstGeom>
            <a:solidFill>
              <a:srgbClr val="00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981" name="Oval 77"/>
            <p:cNvSpPr>
              <a:spLocks noChangeArrowheads="1"/>
            </p:cNvSpPr>
            <p:nvPr/>
          </p:nvSpPr>
          <p:spPr bwMode="auto">
            <a:xfrm>
              <a:off x="4611" y="1966"/>
              <a:ext cx="69" cy="69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3928" name="Oval 24"/>
          <p:cNvSpPr>
            <a:spLocks noChangeArrowheads="1"/>
          </p:cNvSpPr>
          <p:nvPr/>
        </p:nvSpPr>
        <p:spPr bwMode="auto">
          <a:xfrm>
            <a:off x="5809192" y="1622245"/>
            <a:ext cx="194733" cy="194684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29" name="Oval 25"/>
          <p:cNvSpPr>
            <a:spLocks noChangeArrowheads="1"/>
          </p:cNvSpPr>
          <p:nvPr/>
        </p:nvSpPr>
        <p:spPr bwMode="auto">
          <a:xfrm>
            <a:off x="4683125" y="2434840"/>
            <a:ext cx="194733" cy="194684"/>
          </a:xfrm>
          <a:prstGeom prst="ellipse">
            <a:avLst/>
          </a:prstGeom>
          <a:solidFill>
            <a:srgbClr val="669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30" name="Oval 26"/>
          <p:cNvSpPr>
            <a:spLocks noChangeArrowheads="1"/>
          </p:cNvSpPr>
          <p:nvPr/>
        </p:nvSpPr>
        <p:spPr bwMode="auto">
          <a:xfrm>
            <a:off x="5809192" y="2807279"/>
            <a:ext cx="194733" cy="194684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31" name="Oval 27"/>
          <p:cNvSpPr>
            <a:spLocks noChangeArrowheads="1"/>
          </p:cNvSpPr>
          <p:nvPr/>
        </p:nvSpPr>
        <p:spPr bwMode="auto">
          <a:xfrm>
            <a:off x="6850592" y="2502556"/>
            <a:ext cx="194733" cy="194684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32" name="Oval 28"/>
          <p:cNvSpPr>
            <a:spLocks noChangeArrowheads="1"/>
          </p:cNvSpPr>
          <p:nvPr/>
        </p:nvSpPr>
        <p:spPr bwMode="auto">
          <a:xfrm>
            <a:off x="6816725" y="1275200"/>
            <a:ext cx="194733" cy="194684"/>
          </a:xfrm>
          <a:prstGeom prst="ellipse">
            <a:avLst/>
          </a:prstGeom>
          <a:solidFill>
            <a:srgbClr val="00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33" name="Oval 29"/>
          <p:cNvSpPr>
            <a:spLocks noChangeArrowheads="1"/>
          </p:cNvSpPr>
          <p:nvPr/>
        </p:nvSpPr>
        <p:spPr bwMode="auto">
          <a:xfrm>
            <a:off x="5766858" y="911225"/>
            <a:ext cx="194733" cy="194684"/>
          </a:xfrm>
          <a:prstGeom prst="ellipse">
            <a:avLst/>
          </a:prstGeom>
          <a:solidFill>
            <a:srgbClr val="FF99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39" name="Line 35"/>
          <p:cNvSpPr>
            <a:spLocks noChangeShapeType="1"/>
          </p:cNvSpPr>
          <p:nvPr/>
        </p:nvSpPr>
        <p:spPr bwMode="auto">
          <a:xfrm flipH="1">
            <a:off x="2159001" y="3259139"/>
            <a:ext cx="2270125" cy="155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2" name="Line 38"/>
          <p:cNvSpPr>
            <a:spLocks noChangeShapeType="1"/>
          </p:cNvSpPr>
          <p:nvPr/>
        </p:nvSpPr>
        <p:spPr bwMode="auto">
          <a:xfrm>
            <a:off x="5248275" y="3524251"/>
            <a:ext cx="990600" cy="213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3948" name="Line 44"/>
          <p:cNvSpPr>
            <a:spLocks noChangeShapeType="1"/>
          </p:cNvSpPr>
          <p:nvPr/>
        </p:nvSpPr>
        <p:spPr bwMode="auto">
          <a:xfrm>
            <a:off x="7861300" y="3451225"/>
            <a:ext cx="2197100" cy="1328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7" name="Text Box 51"/>
          <p:cNvSpPr txBox="1">
            <a:spLocks noChangeArrowheads="1"/>
          </p:cNvSpPr>
          <p:nvPr/>
        </p:nvSpPr>
        <p:spPr bwMode="auto">
          <a:xfrm>
            <a:off x="2392362" y="4889798"/>
            <a:ext cx="10855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/>
              <a:t>Camera 1</a:t>
            </a:r>
          </a:p>
        </p:txBody>
      </p:sp>
      <p:sp>
        <p:nvSpPr>
          <p:cNvPr id="78" name="Text Box 52"/>
          <p:cNvSpPr txBox="1">
            <a:spLocks noChangeArrowheads="1"/>
          </p:cNvSpPr>
          <p:nvPr/>
        </p:nvSpPr>
        <p:spPr bwMode="auto">
          <a:xfrm>
            <a:off x="4064000" y="5042198"/>
            <a:ext cx="10855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Camera 2</a:t>
            </a:r>
          </a:p>
        </p:txBody>
      </p:sp>
      <p:sp>
        <p:nvSpPr>
          <p:cNvPr id="61" name="Content Placeholder 73"/>
          <p:cNvSpPr>
            <a:spLocks noGrp="1"/>
          </p:cNvSpPr>
          <p:nvPr>
            <p:ph idx="1"/>
          </p:nvPr>
        </p:nvSpPr>
        <p:spPr>
          <a:xfrm>
            <a:off x="914400" y="5791200"/>
            <a:ext cx="10363200" cy="9144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000" b="1" dirty="0"/>
              <a:t>Motion: </a:t>
            </a:r>
            <a:r>
              <a:rPr lang="en-US" sz="2000" dirty="0"/>
              <a:t>Given a set of </a:t>
            </a:r>
            <a:r>
              <a:rPr lang="en-US" sz="2000" i="1" dirty="0"/>
              <a:t>known</a:t>
            </a:r>
            <a:r>
              <a:rPr lang="en-US" sz="2000" dirty="0"/>
              <a:t> 3D points seen by a camera, compute the camera parameters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Calibration!</a:t>
            </a:r>
          </a:p>
        </p:txBody>
      </p:sp>
      <p:sp>
        <p:nvSpPr>
          <p:cNvPr id="123927" name="Oval 23"/>
          <p:cNvSpPr>
            <a:spLocks noChangeArrowheads="1"/>
          </p:cNvSpPr>
          <p:nvPr/>
        </p:nvSpPr>
        <p:spPr bwMode="auto">
          <a:xfrm>
            <a:off x="4725458" y="1275200"/>
            <a:ext cx="194733" cy="194684"/>
          </a:xfrm>
          <a:prstGeom prst="ellipse">
            <a:avLst/>
          </a:prstGeom>
          <a:solidFill>
            <a:srgbClr val="FF010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3343206" y="4876801"/>
            <a:ext cx="46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029200" y="5105401"/>
            <a:ext cx="46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762806" y="5021760"/>
            <a:ext cx="466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 Box 86">
                <a:extLst>
                  <a:ext uri="{FF2B5EF4-FFF2-40B4-BE49-F238E27FC236}">
                    <a16:creationId xmlns:a16="http://schemas.microsoft.com/office/drawing/2014/main" id="{638D8A96-E4D3-CF4B-80EE-7BF9DACD72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89201" y="5100936"/>
                <a:ext cx="898525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b="0" i="1" baseline="-25000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63" name="Text Box 86">
                <a:extLst>
                  <a:ext uri="{FF2B5EF4-FFF2-40B4-BE49-F238E27FC236}">
                    <a16:creationId xmlns:a16="http://schemas.microsoft.com/office/drawing/2014/main" id="{638D8A96-E4D3-CF4B-80EE-7BF9DACD72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89201" y="5100936"/>
                <a:ext cx="898525" cy="461665"/>
              </a:xfrm>
              <a:prstGeom prst="rect">
                <a:avLst/>
              </a:prstGeom>
              <a:blipFill>
                <a:blip r:embed="rId3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 Box 86">
                <a:extLst>
                  <a:ext uri="{FF2B5EF4-FFF2-40B4-BE49-F238E27FC236}">
                    <a16:creationId xmlns:a16="http://schemas.microsoft.com/office/drawing/2014/main" id="{F11F270F-1F2F-D949-A612-5EDD1E5125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88576" y="5287317"/>
                <a:ext cx="898525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b="0" i="1" baseline="-250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b="0" i="1" baseline="-250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64" name="Text Box 86">
                <a:extLst>
                  <a:ext uri="{FF2B5EF4-FFF2-40B4-BE49-F238E27FC236}">
                    <a16:creationId xmlns:a16="http://schemas.microsoft.com/office/drawing/2014/main" id="{F11F270F-1F2F-D949-A612-5EDD1E5125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88576" y="5287317"/>
                <a:ext cx="89852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 Box 86">
                <a:extLst>
                  <a:ext uri="{FF2B5EF4-FFF2-40B4-BE49-F238E27FC236}">
                    <a16:creationId xmlns:a16="http://schemas.microsoft.com/office/drawing/2014/main" id="{733A5F9C-92F0-D94F-912B-AD9A05A112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319480" y="5253334"/>
                <a:ext cx="898525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b="0" i="1" baseline="-250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1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b="0" i="1" baseline="-25000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baseline="-2500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68" name="Text Box 86">
                <a:extLst>
                  <a:ext uri="{FF2B5EF4-FFF2-40B4-BE49-F238E27FC236}">
                    <a16:creationId xmlns:a16="http://schemas.microsoft.com/office/drawing/2014/main" id="{733A5F9C-92F0-D94F-912B-AD9A05A112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19480" y="5253334"/>
                <a:ext cx="898525" cy="461665"/>
              </a:xfrm>
              <a:prstGeom prst="rect">
                <a:avLst/>
              </a:prstGeom>
              <a:blipFill>
                <a:blip r:embed="rId5"/>
                <a:stretch>
                  <a:fillRect b="-2703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806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uiExpand="1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Multi-view geometry “Bible”</a:t>
            </a:r>
          </a:p>
        </p:txBody>
      </p:sp>
      <p:pic>
        <p:nvPicPr>
          <p:cNvPr id="8" name="Picture 7" descr="Screen Shot 2018-03-07 at 9.54.5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914400"/>
            <a:ext cx="3981450" cy="589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43046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</Template>
  <TotalTime>55505</TotalTime>
  <Words>3509</Words>
  <Application>Microsoft Macintosh PowerPoint</Application>
  <PresentationFormat>Widescreen</PresentationFormat>
  <Paragraphs>579</Paragraphs>
  <Slides>65</Slides>
  <Notes>61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70" baseType="lpstr">
      <vt:lpstr>Arial</vt:lpstr>
      <vt:lpstr>Cambria Math</vt:lpstr>
      <vt:lpstr>Helvetica</vt:lpstr>
      <vt:lpstr>Times New Roman</vt:lpstr>
      <vt:lpstr>Blank Presentation</vt:lpstr>
      <vt:lpstr>Perspective projection matrix, camera calibration</vt:lpstr>
      <vt:lpstr>Overview</vt:lpstr>
      <vt:lpstr>Review: Perspective projection</vt:lpstr>
      <vt:lpstr>Review: Perspective projection</vt:lpstr>
      <vt:lpstr>Review: Homogeneous coordinates</vt:lpstr>
      <vt:lpstr>Perspective projection matrix</vt:lpstr>
      <vt:lpstr>Orthographic projection matrix</vt:lpstr>
      <vt:lpstr>Overview</vt:lpstr>
      <vt:lpstr>Perspective projection in normalized coordinates</vt:lpstr>
      <vt:lpstr>Camera parameters and calibration</vt:lpstr>
      <vt:lpstr>Camera parameters and calibration</vt:lpstr>
      <vt:lpstr>Intrinsic parameters: Principal point</vt:lpstr>
      <vt:lpstr>Intrinsic parameters: Principal point</vt:lpstr>
      <vt:lpstr>Intrinsic parameters: Principal point</vt:lpstr>
      <vt:lpstr>Intrinsic parameters: Principal point</vt:lpstr>
      <vt:lpstr>Intrinsic parameters: Scaling factors</vt:lpstr>
      <vt:lpstr>Extrinsic parameters: Rotation and translation</vt:lpstr>
      <vt:lpstr>Extrinsic parameters: Rotation and translation</vt:lpstr>
      <vt:lpstr>Extrinsic parameters: Rotation and translation</vt:lpstr>
      <vt:lpstr>Extrinsic parameters: Rotation and translation</vt:lpstr>
      <vt:lpstr>Extrinsic parameters: Rotation and translation</vt:lpstr>
      <vt:lpstr>Extrinsic parameters: Rotation and translation</vt:lpstr>
      <vt:lpstr>Extrinsic parameters: Rotation and translation</vt:lpstr>
      <vt:lpstr>Camera parameters: Summary</vt:lpstr>
      <vt:lpstr>Overview</vt:lpstr>
      <vt:lpstr>Camera calibration</vt:lpstr>
      <vt:lpstr>Camera calibration</vt:lpstr>
      <vt:lpstr>Camera calibration</vt:lpstr>
      <vt:lpstr>Camera calibration: Linear method</vt:lpstr>
      <vt:lpstr>Camera calibration: Linear method</vt:lpstr>
      <vt:lpstr>Camera calibration: Linear method</vt:lpstr>
      <vt:lpstr>Camera calibration: Linear vs. nonlinear</vt:lpstr>
      <vt:lpstr>Camera calibration: Linear vs. nonlinear</vt:lpstr>
      <vt:lpstr>From image points to rays in space</vt:lpstr>
      <vt:lpstr>From image points to rays in space</vt:lpstr>
      <vt:lpstr>Overview</vt:lpstr>
      <vt:lpstr>Our goal: Recovery of 3D structure</vt:lpstr>
      <vt:lpstr>Single-view ambiguity</vt:lpstr>
      <vt:lpstr>Single-view ambiguity</vt:lpstr>
      <vt:lpstr>Single-view ambiguity</vt:lpstr>
      <vt:lpstr>Our goal: Recovery of 3D structure</vt:lpstr>
      <vt:lpstr>Review: Camera projection matrix</vt:lpstr>
      <vt:lpstr>Review: Camera projection matrix</vt:lpstr>
      <vt:lpstr>Review: Camera projection matrix</vt:lpstr>
      <vt:lpstr>Review: Camera projection matrix</vt:lpstr>
      <vt:lpstr>Review: Intrinsic camera parameters</vt:lpstr>
      <vt:lpstr>Review: Estimating the projection matrix</vt:lpstr>
      <vt:lpstr>Review: Estimating the projection matrix</vt:lpstr>
      <vt:lpstr>Review: Estimating the projection matrix</vt:lpstr>
      <vt:lpstr>Review: Estimating the projection matrix</vt:lpstr>
      <vt:lpstr>From image points to rays in space</vt:lpstr>
      <vt:lpstr>From image points to rays in space</vt:lpstr>
      <vt:lpstr>Overview</vt:lpstr>
      <vt:lpstr>Triangulation</vt:lpstr>
      <vt:lpstr>Triangulation</vt:lpstr>
      <vt:lpstr>Triangulation</vt:lpstr>
      <vt:lpstr>Triangulation</vt:lpstr>
      <vt:lpstr>Triangulation: Geometric approach</vt:lpstr>
      <vt:lpstr>Triangulation: Nonlinear approach</vt:lpstr>
      <vt:lpstr>Triangulation: Linear approach</vt:lpstr>
      <vt:lpstr>Triangulation: Linear approach</vt:lpstr>
      <vt:lpstr>Preview: Structure from motion</vt:lpstr>
      <vt:lpstr>Preview: Structure from motion</vt:lpstr>
      <vt:lpstr>Preview: Structure from motion</vt:lpstr>
      <vt:lpstr>Multi-view geometry “Bible”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Lazebnik, Svetlana</cp:lastModifiedBy>
  <cp:revision>693</cp:revision>
  <cp:lastPrinted>2024-10-31T20:54:17Z</cp:lastPrinted>
  <dcterms:created xsi:type="dcterms:W3CDTF">2004-08-29T23:15:23Z</dcterms:created>
  <dcterms:modified xsi:type="dcterms:W3CDTF">2024-11-01T14:58:18Z</dcterms:modified>
</cp:coreProperties>
</file>