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8"/>
  </p:notesMasterIdLst>
  <p:handoutMasterIdLst>
    <p:handoutMasterId r:id="rId69"/>
  </p:handoutMasterIdLst>
  <p:sldIdLst>
    <p:sldId id="504" r:id="rId2"/>
    <p:sldId id="841" r:id="rId3"/>
    <p:sldId id="852" r:id="rId4"/>
    <p:sldId id="854" r:id="rId5"/>
    <p:sldId id="855" r:id="rId6"/>
    <p:sldId id="856" r:id="rId7"/>
    <p:sldId id="779" r:id="rId8"/>
    <p:sldId id="843" r:id="rId9"/>
    <p:sldId id="784" r:id="rId10"/>
    <p:sldId id="785" r:id="rId11"/>
    <p:sldId id="787" r:id="rId12"/>
    <p:sldId id="842" r:id="rId13"/>
    <p:sldId id="447" r:id="rId14"/>
    <p:sldId id="788" r:id="rId15"/>
    <p:sldId id="790" r:id="rId16"/>
    <p:sldId id="825" r:id="rId17"/>
    <p:sldId id="448" r:id="rId18"/>
    <p:sldId id="449" r:id="rId19"/>
    <p:sldId id="508" r:id="rId20"/>
    <p:sldId id="793" r:id="rId21"/>
    <p:sldId id="845" r:id="rId22"/>
    <p:sldId id="797" r:id="rId23"/>
    <p:sldId id="844" r:id="rId24"/>
    <p:sldId id="826" r:id="rId25"/>
    <p:sldId id="799" r:id="rId26"/>
    <p:sldId id="794" r:id="rId27"/>
    <p:sldId id="482" r:id="rId28"/>
    <p:sldId id="849" r:id="rId29"/>
    <p:sldId id="850" r:id="rId30"/>
    <p:sldId id="851" r:id="rId31"/>
    <p:sldId id="846" r:id="rId32"/>
    <p:sldId id="521" r:id="rId33"/>
    <p:sldId id="828" r:id="rId34"/>
    <p:sldId id="829" r:id="rId35"/>
    <p:sldId id="830" r:id="rId36"/>
    <p:sldId id="831" r:id="rId37"/>
    <p:sldId id="839" r:id="rId38"/>
    <p:sldId id="863" r:id="rId39"/>
    <p:sldId id="864" r:id="rId40"/>
    <p:sldId id="865" r:id="rId41"/>
    <p:sldId id="866" r:id="rId42"/>
    <p:sldId id="862" r:id="rId43"/>
    <p:sldId id="832" r:id="rId44"/>
    <p:sldId id="867" r:id="rId45"/>
    <p:sldId id="847" r:id="rId46"/>
    <p:sldId id="490" r:id="rId47"/>
    <p:sldId id="833" r:id="rId48"/>
    <p:sldId id="834" r:id="rId49"/>
    <p:sldId id="840" r:id="rId50"/>
    <p:sldId id="870" r:id="rId51"/>
    <p:sldId id="869" r:id="rId52"/>
    <p:sldId id="871" r:id="rId53"/>
    <p:sldId id="872" r:id="rId54"/>
    <p:sldId id="848" r:id="rId55"/>
    <p:sldId id="529" r:id="rId56"/>
    <p:sldId id="812" r:id="rId57"/>
    <p:sldId id="835" r:id="rId58"/>
    <p:sldId id="813" r:id="rId59"/>
    <p:sldId id="815" r:id="rId60"/>
    <p:sldId id="837" r:id="rId61"/>
    <p:sldId id="458" r:id="rId62"/>
    <p:sldId id="527" r:id="rId63"/>
    <p:sldId id="479" r:id="rId64"/>
    <p:sldId id="535" r:id="rId65"/>
    <p:sldId id="503" r:id="rId66"/>
    <p:sldId id="528" r:id="rId67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39966"/>
    <a:srgbClr val="FF00FF"/>
    <a:srgbClr val="66FF33"/>
    <a:srgbClr val="99FF33"/>
    <a:srgbClr val="CCFF33"/>
    <a:srgbClr val="A50021"/>
    <a:srgbClr val="96969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85" autoAdjust="0"/>
    <p:restoredTop sz="86343" autoAdjust="0"/>
  </p:normalViewPr>
  <p:slideViewPr>
    <p:cSldViewPr>
      <p:cViewPr>
        <p:scale>
          <a:sx n="91" d="100"/>
          <a:sy n="91" d="100"/>
        </p:scale>
        <p:origin x="392" y="2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C55A2B-CA65-4916-85B5-AF2CD7734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2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D7419DC-0B64-4C78-B47C-FC001C6DD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838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B2C96C-17A3-4FC6-86D0-EB67B6EF9FF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8CDC5-FDA6-4E5F-8F62-E32911C0DA3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AD167A-3B9E-4F3F-B8DA-D994CDE8CDB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91091-15CC-4338-ACE0-C335C20EA15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B91091-15CC-4338-ACE0-C335C20EA15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E09A57-2BEC-442E-8EF7-2AD67DF5D26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86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44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0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73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94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BAA77-578D-E3F8-7BF1-9CB43B45B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C6811BF8-8662-241A-C5FC-F1639A5C6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587A9FB9-EAA5-AAA2-98F0-3441B1A00A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B7C76AA4-A850-792A-C2E3-14B278513D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96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CDD5E-9EA2-27AE-1D41-C2EB8288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FEB843AA-C523-5EB7-C071-F79A67F0B0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3AB7962-6BEA-DD37-3381-1DF31A263B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5033874-941D-60E9-2D6E-7870E4643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98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276B8-4CBE-68BC-22EB-4665A765D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7CC73AF-011C-91DA-FE8C-E6C88643C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6DE0689-56C7-ED1F-32D7-809DF6657F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E1CEE68-E30A-7F5B-83FC-F2821E50C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1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5B702-6CB4-8D75-E648-333927FA0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9E4EE04-FC1F-7C78-D2AF-E33BA70765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7F67883-3C9E-608B-87DB-BDB94C876D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5137231-2DEB-9AED-A34A-A835553AD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38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319B3-4D9E-3A34-7D9B-12B40AC78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4ED9587A-9C33-1C5D-5AAC-F352644AF6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FD88801-A0DE-E58E-ACB9-EF13022BFA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918789DC-20DD-3C4D-AD6C-B9A38CA95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34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32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D7D71-7E58-5688-E512-7ADB001A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BCE902D1-A8D2-0D94-A3F8-A4171CCDCA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6FFD695-CDE5-CCE4-7EBC-8F4B791A0B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DB8AA094-574A-AF9E-5790-D989303F05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22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91519-53F1-4AE3-A5AB-EED6E456B18C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91519-53F1-4AE3-A5AB-EED6E456B18C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15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91519-53F1-4AE3-A5AB-EED6E456B18C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40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91519-53F1-4AE3-A5AB-EED6E456B18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374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95435-0FCA-25EE-B0A1-8EE5D43EF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A284BF4E-F662-4CA4-DEC9-87678DA3EF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91519-53F1-4AE3-A5AB-EED6E456B18C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79CB88BC-0F59-74FE-43B3-44C71A819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C106F47C-5FE5-D66E-4078-73B46CB3DF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703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C08440-C7E4-4A62-8509-FFFC0368085D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D5798E-44C2-4537-B907-8991FC942F25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6ED3C-2123-48AB-9684-0D63112B7653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17CD0-D08D-45F3-A30F-707A5C43E36A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B8F4B-B2CE-4E1A-A94C-A3C341E3C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A68D2-2E3B-4EB5-9074-3DF0E1080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94A83-8AC2-469A-B472-1F126DA4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802F0-A34E-4355-8FCD-F11147502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C6FF6-F6F8-49D3-AABA-2BE3B8D51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E0CF5-AA2C-42FE-9B96-32FBC6F17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EBE57-7781-448F-82FE-9B8602C8A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ACBC9-385B-42B4-AD66-C00455F8F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9CC2B-E015-46B4-BB3D-3F635CBF4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33A92-4343-440D-AFE4-836D9CC63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FF3B-0566-4553-AE69-8481917B6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E01E6-B8D6-4CCA-9D7D-D8F346D523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0E6C4-192E-40C0-AC62-58C9B08C6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FD8A55CD-9EF6-43E1-9EDE-3BE282217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justincj/slides/eecs442/WI2021/442_WI2021_epipolar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71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71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710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710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60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.png"/><Relationship Id="rId7" Type="http://schemas.openxmlformats.org/officeDocument/2006/relationships/image" Target="../media/image28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.png"/><Relationship Id="rId7" Type="http://schemas.openxmlformats.org/officeDocument/2006/relationships/image" Target="../media/image28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5.png"/><Relationship Id="rId5" Type="http://schemas.openxmlformats.org/officeDocument/2006/relationships/image" Target="../media/image12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3.png"/><Relationship Id="rId7" Type="http://schemas.openxmlformats.org/officeDocument/2006/relationships/image" Target="../media/image280.png"/><Relationship Id="rId12" Type="http://schemas.openxmlformats.org/officeDocument/2006/relationships/image" Target="../media/image38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7.png"/><Relationship Id="rId5" Type="http://schemas.openxmlformats.org/officeDocument/2006/relationships/image" Target="../media/image12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391.png"/><Relationship Id="rId7" Type="http://schemas.openxmlformats.org/officeDocument/2006/relationships/image" Target="../media/image3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7.png"/><Relationship Id="rId3" Type="http://schemas.openxmlformats.org/officeDocument/2006/relationships/image" Target="../media/image411.png"/><Relationship Id="rId7" Type="http://schemas.openxmlformats.org/officeDocument/2006/relationships/image" Target="../media/image44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11" Type="http://schemas.openxmlformats.org/officeDocument/2006/relationships/image" Target="../media/image43.png"/><Relationship Id="rId5" Type="http://schemas.openxmlformats.org/officeDocument/2006/relationships/image" Target="../media/image420.png"/><Relationship Id="rId10" Type="http://schemas.openxmlformats.org/officeDocument/2006/relationships/image" Target="../media/image400.png"/><Relationship Id="rId4" Type="http://schemas.openxmlformats.org/officeDocument/2006/relationships/image" Target="../media/image360.png"/><Relationship Id="rId9" Type="http://schemas.openxmlformats.org/officeDocument/2006/relationships/image" Target="../media/image39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13" Type="http://schemas.openxmlformats.org/officeDocument/2006/relationships/image" Target="../media/image44.png"/><Relationship Id="rId3" Type="http://schemas.openxmlformats.org/officeDocument/2006/relationships/image" Target="../media/image360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70.png"/><Relationship Id="rId5" Type="http://schemas.openxmlformats.org/officeDocument/2006/relationships/image" Target="../media/image430.png"/><Relationship Id="rId10" Type="http://schemas.openxmlformats.org/officeDocument/2006/relationships/image" Target="../media/image460.png"/><Relationship Id="rId4" Type="http://schemas.openxmlformats.org/officeDocument/2006/relationships/image" Target="../media/image420.png"/><Relationship Id="rId9" Type="http://schemas.openxmlformats.org/officeDocument/2006/relationships/image" Target="../media/image400.png"/><Relationship Id="rId1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3" Type="http://schemas.openxmlformats.org/officeDocument/2006/relationships/image" Target="../media/image49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.png"/><Relationship Id="rId11" Type="http://schemas.openxmlformats.org/officeDocument/2006/relationships/image" Target="../media/image48.png"/><Relationship Id="rId5" Type="http://schemas.openxmlformats.org/officeDocument/2006/relationships/image" Target="../media/image420.png"/><Relationship Id="rId15" Type="http://schemas.openxmlformats.org/officeDocument/2006/relationships/hyperlink" Target="https://cseweb.ucsd.edu/classes/fa01/cse291/hclh/SceneReconstruction.pdf" TargetMode="External"/><Relationship Id="rId10" Type="http://schemas.openxmlformats.org/officeDocument/2006/relationships/image" Target="../media/image400.png"/><Relationship Id="rId4" Type="http://schemas.openxmlformats.org/officeDocument/2006/relationships/image" Target="../media/image360.png"/><Relationship Id="rId9" Type="http://schemas.openxmlformats.org/officeDocument/2006/relationships/image" Target="../media/image390.png"/><Relationship Id="rId1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53.png"/><Relationship Id="rId4" Type="http://schemas.openxmlformats.org/officeDocument/2006/relationships/image" Target="../media/image42.png"/><Relationship Id="rId9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53.png"/><Relationship Id="rId4" Type="http://schemas.openxmlformats.org/officeDocument/2006/relationships/image" Target="../media/image42.png"/><Relationship Id="rId9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1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1.png"/><Relationship Id="rId3" Type="http://schemas.openxmlformats.org/officeDocument/2006/relationships/image" Target="../media/image36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0.png"/><Relationship Id="rId4" Type="http://schemas.openxmlformats.org/officeDocument/2006/relationships/image" Target="../media/image420.png"/><Relationship Id="rId9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5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420.png"/><Relationship Id="rId4" Type="http://schemas.openxmlformats.org/officeDocument/2006/relationships/image" Target="../media/image36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540.png"/><Relationship Id="rId7" Type="http://schemas.openxmlformats.org/officeDocument/2006/relationships/image" Target="../media/image59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420.png"/><Relationship Id="rId10" Type="http://schemas.openxmlformats.org/officeDocument/2006/relationships/hyperlink" Target="https://en.wikipedia.org/wiki/Fundamental_matrix_(computer_vision)" TargetMode="External"/><Relationship Id="rId4" Type="http://schemas.openxmlformats.org/officeDocument/2006/relationships/image" Target="../media/image360.png"/><Relationship Id="rId9" Type="http://schemas.openxmlformats.org/officeDocument/2006/relationships/image" Target="../media/image57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360.png"/><Relationship Id="rId7" Type="http://schemas.openxmlformats.org/officeDocument/2006/relationships/image" Target="../media/image5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Relationship Id="rId9" Type="http://schemas.openxmlformats.org/officeDocument/2006/relationships/image" Target="../media/image62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1.png"/><Relationship Id="rId3" Type="http://schemas.openxmlformats.org/officeDocument/2006/relationships/image" Target="../media/image360.png"/><Relationship Id="rId7" Type="http://schemas.openxmlformats.org/officeDocument/2006/relationships/image" Target="../media/image6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Relationship Id="rId9" Type="http://schemas.openxmlformats.org/officeDocument/2006/relationships/image" Target="../media/image6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5" Type="http://schemas.openxmlformats.org/officeDocument/2006/relationships/image" Target="../media/image380.png"/><Relationship Id="rId4" Type="http://schemas.openxmlformats.org/officeDocument/2006/relationships/image" Target="../media/image420.png"/><Relationship Id="rId9" Type="http://schemas.openxmlformats.org/officeDocument/2006/relationships/image" Target="../media/image6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5" Type="http://schemas.openxmlformats.org/officeDocument/2006/relationships/image" Target="../media/image750.png"/><Relationship Id="rId4" Type="http://schemas.openxmlformats.org/officeDocument/2006/relationships/image" Target="../media/image74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se.unr.edu/~bebis/CS485/Handouts/hartley.pdf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4.emf"/><Relationship Id="rId4" Type="http://schemas.openxmlformats.org/officeDocument/2006/relationships/image" Target="../media/image86.png"/><Relationship Id="rId9" Type="http://schemas.openxmlformats.org/officeDocument/2006/relationships/oleObject" Target="../embeddings/oleObject3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cmp.felk.cvut.cz/cmp/courses/dzo/resources/tutorial-pollefeys-eccv/node57.html#:~:text=In%20fact%20the%20two%20view,be%20enforced%20during%20the%20computations." TargetMode="External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iteseerx.ist.psu.edu/viewdoc/download?doi=10.1.1.129.1518&amp;rep=rep1&amp;type=pdf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7.png"/><Relationship Id="rId4" Type="http://schemas.openxmlformats.org/officeDocument/2006/relationships/hyperlink" Target="http://danielwedge.com/fmatrix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DDBC20-0D9F-C749-9987-4487C04DB58C}"/>
              </a:ext>
            </a:extLst>
          </p:cNvPr>
          <p:cNvSpPr txBox="1"/>
          <p:nvPr/>
        </p:nvSpPr>
        <p:spPr>
          <a:xfrm>
            <a:off x="3602368" y="6400799"/>
            <a:ext cx="4987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Many slides adapted from </a:t>
            </a:r>
            <a:r>
              <a:rPr lang="en-US" sz="1600" dirty="0">
                <a:hlinkClick r:id="rId3"/>
              </a:rPr>
              <a:t>J. Johnson and D. Fouhey</a:t>
            </a:r>
            <a:endParaRPr lang="en-US" sz="16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A881EAA-8016-6C48-A3EF-E2E5DC4BD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8125" y="1169193"/>
            <a:ext cx="6635750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9A54748-5D15-8942-8096-8F93986EC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0" y="5705475"/>
            <a:ext cx="23391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Photo by Frank </a:t>
            </a:r>
            <a:r>
              <a:rPr lang="en-US" sz="1600" dirty="0" err="1"/>
              <a:t>Dellaert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CCC8-FBFC-CD48-874F-0AD76EB5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DA581-2181-9046-B05B-1E96FC263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Epipolar</a:t>
            </a:r>
            <a:r>
              <a:rPr lang="en-US" dirty="0"/>
              <a:t> geometry setup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Epipolar</a:t>
            </a:r>
            <a:r>
              <a:rPr lang="en-US" dirty="0"/>
              <a:t> constraint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Essential matrix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Fundamental matrix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Estimating the fundamental matrix</a:t>
            </a:r>
          </a:p>
        </p:txBody>
      </p:sp>
    </p:spTree>
    <p:extLst>
      <p:ext uri="{BB962C8B-B14F-4D97-AF65-F5344CB8AC3E}">
        <p14:creationId xmlns:p14="http://schemas.microsoft.com/office/powerpoint/2010/main" val="3479153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A143-057D-3048-BBE7-CEFD6C56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two views of the same 3D scene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6D4D4-38E2-7247-9777-FE73D51A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8674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constraints must hold between two projections of the same 3D point?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A4834-5080-5341-8F61-2BD91A028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948159"/>
            <a:ext cx="4815068" cy="566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1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A143-057D-3048-BBE7-CEFD6C56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two views of the same 3D scene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6D4D4-38E2-7247-9777-FE73D51A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5626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Given a 2D point in one view, where can we find the corresponding point in the other view?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5D0BE7-96A1-694E-818F-14BD2B047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948159"/>
            <a:ext cx="4815068" cy="566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20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A143-057D-3048-BBE7-CEFD6C56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two views of the same 3D scene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1F39B-4485-0948-8A8B-D6128C45E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948159"/>
            <a:ext cx="4815068" cy="56603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6D4D4-38E2-7247-9777-FE73D51A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8674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Given only 2D correspondences, how can we calibrate the two cameras, i.e., estimate their relative position and orientation and the intrinsic parameters?</a:t>
            </a:r>
          </a:p>
        </p:txBody>
      </p:sp>
    </p:spTree>
    <p:extLst>
      <p:ext uri="{BB962C8B-B14F-4D97-AF65-F5344CB8AC3E}">
        <p14:creationId xmlns:p14="http://schemas.microsoft.com/office/powerpoint/2010/main" val="184731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A143-057D-3048-BBE7-CEFD6C56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two views of the same 3D scene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6D4D4-38E2-7247-9777-FE73D51A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5410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Key idea: we want to answer all these questions in 2D, </a:t>
            </a:r>
            <a:br>
              <a:rPr lang="en-US" dirty="0"/>
            </a:br>
            <a:r>
              <a:rPr lang="en-US" dirty="0"/>
              <a:t>by considering the projections of camera centers and visual rays into the other 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1F39B-4485-0948-8A8B-D6128C45E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948159"/>
            <a:ext cx="4815068" cy="566038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2F75D0-96BD-4442-A7FF-9590D45B8189}"/>
              </a:ext>
            </a:extLst>
          </p:cNvPr>
          <p:cNvCxnSpPr/>
          <p:nvPr/>
        </p:nvCxnSpPr>
        <p:spPr bwMode="auto">
          <a:xfrm>
            <a:off x="6629400" y="6553200"/>
            <a:ext cx="41910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1FCFC6-B615-2B40-82B3-48ACD1A5D70D}"/>
              </a:ext>
            </a:extLst>
          </p:cNvPr>
          <p:cNvCxnSpPr>
            <a:cxnSpLocks/>
          </p:cNvCxnSpPr>
          <p:nvPr/>
        </p:nvCxnSpPr>
        <p:spPr bwMode="auto">
          <a:xfrm>
            <a:off x="6705600" y="3581400"/>
            <a:ext cx="1143000" cy="21336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5C8A94-0B72-BC4C-A57E-1A17D6A6942F}"/>
              </a:ext>
            </a:extLst>
          </p:cNvPr>
          <p:cNvCxnSpPr>
            <a:cxnSpLocks/>
          </p:cNvCxnSpPr>
          <p:nvPr/>
        </p:nvCxnSpPr>
        <p:spPr bwMode="auto">
          <a:xfrm flipH="1">
            <a:off x="9829800" y="3581400"/>
            <a:ext cx="914400" cy="21336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8608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3545C0-5930-48E9-B2DD-E6F7093AD312}"/>
              </a:ext>
            </a:extLst>
          </p:cNvPr>
          <p:cNvGrpSpPr/>
          <p:nvPr/>
        </p:nvGrpSpPr>
        <p:grpSpPr>
          <a:xfrm>
            <a:off x="3034421" y="4563028"/>
            <a:ext cx="6200564" cy="0"/>
            <a:chOff x="1510421" y="4563028"/>
            <a:chExt cx="6200564" cy="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B3612B-B743-47F9-86EC-C77D6E20D40E}"/>
                </a:ext>
              </a:extLst>
            </p:cNvPr>
            <p:cNvCxnSpPr>
              <a:cxnSpLocks/>
            </p:cNvCxnSpPr>
            <p:nvPr/>
          </p:nvCxnSpPr>
          <p:spPr>
            <a:xfrm>
              <a:off x="6107442" y="4563028"/>
              <a:ext cx="1603543" cy="0"/>
            </a:xfrm>
            <a:prstGeom prst="line">
              <a:avLst/>
            </a:prstGeom>
            <a:ln w="127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77993B-2C2C-4D4F-90DA-5CA07FE86C26}"/>
                </a:ext>
              </a:extLst>
            </p:cNvPr>
            <p:cNvCxnSpPr>
              <a:cxnSpLocks/>
            </p:cNvCxnSpPr>
            <p:nvPr/>
          </p:nvCxnSpPr>
          <p:spPr>
            <a:xfrm>
              <a:off x="3452242" y="4563028"/>
              <a:ext cx="2341942" cy="0"/>
            </a:xfrm>
            <a:prstGeom prst="line">
              <a:avLst/>
            </a:prstGeom>
            <a:ln w="127000" cap="flat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7D516F-4941-45CD-99BD-C599FC852401}"/>
                </a:ext>
              </a:extLst>
            </p:cNvPr>
            <p:cNvCxnSpPr>
              <a:cxnSpLocks/>
            </p:cNvCxnSpPr>
            <p:nvPr/>
          </p:nvCxnSpPr>
          <p:spPr>
            <a:xfrm>
              <a:off x="1510421" y="4563028"/>
              <a:ext cx="1603543" cy="0"/>
            </a:xfrm>
            <a:prstGeom prst="line">
              <a:avLst/>
            </a:prstGeom>
            <a:ln w="127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47BCE1-E9BE-496C-B969-A2FE8447D43D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47BCE1-E9BE-496C-B969-A2FE8447D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366F03-3D28-4A32-BFED-4A35631E2AC6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366F03-3D28-4A32-BFED-4A35631E2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CD9E17D-0C50-45CA-90C3-E24139760F56}"/>
                  </a:ext>
                </a:extLst>
              </p:cNvPr>
              <p:cNvSpPr txBox="1"/>
              <p:nvPr/>
            </p:nvSpPr>
            <p:spPr>
              <a:xfrm>
                <a:off x="1883569" y="5410200"/>
                <a:ext cx="878443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Suppose we have two cameras with centers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8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</a:t>
                </a:r>
                <a:r>
                  <a:rPr lang="en-US" sz="2800" b="1" dirty="0">
                    <a:solidFill>
                      <a:schemeClr val="accent2"/>
                    </a:solidFill>
                  </a:rPr>
                  <a:t> baseline</a:t>
                </a:r>
                <a:r>
                  <a:rPr lang="en-US" sz="2800" dirty="0"/>
                  <a:t> is the line connecting the origins 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CD9E17D-0C50-45CA-90C3-E24139760F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569" y="5410200"/>
                <a:ext cx="8784431" cy="954107"/>
              </a:xfrm>
              <a:prstGeom prst="rect">
                <a:avLst/>
              </a:prstGeom>
              <a:blipFill>
                <a:blip r:embed="rId4"/>
                <a:stretch>
                  <a:fillRect l="-1154" t="-657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>
            <a:extLst>
              <a:ext uri="{FF2B5EF4-FFF2-40B4-BE49-F238E27FC236}">
                <a16:creationId xmlns:a16="http://schemas.microsoft.com/office/drawing/2014/main" id="{1F57AA0C-A049-684F-B35D-C9691D2B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 setup</a:t>
            </a:r>
          </a:p>
        </p:txBody>
      </p:sp>
    </p:spTree>
    <p:extLst>
      <p:ext uri="{BB962C8B-B14F-4D97-AF65-F5344CB8AC3E}">
        <p14:creationId xmlns:p14="http://schemas.microsoft.com/office/powerpoint/2010/main" val="185574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63545C0-5930-48E9-B2DD-E6F7093AD312}"/>
              </a:ext>
            </a:extLst>
          </p:cNvPr>
          <p:cNvGrpSpPr/>
          <p:nvPr/>
        </p:nvGrpSpPr>
        <p:grpSpPr>
          <a:xfrm>
            <a:off x="3034421" y="4563028"/>
            <a:ext cx="6200564" cy="0"/>
            <a:chOff x="1510421" y="4563028"/>
            <a:chExt cx="6200564" cy="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B3612B-B743-47F9-86EC-C77D6E20D40E}"/>
                </a:ext>
              </a:extLst>
            </p:cNvPr>
            <p:cNvCxnSpPr>
              <a:cxnSpLocks/>
            </p:cNvCxnSpPr>
            <p:nvPr/>
          </p:nvCxnSpPr>
          <p:spPr>
            <a:xfrm>
              <a:off x="6107442" y="4563028"/>
              <a:ext cx="1603543" cy="0"/>
            </a:xfrm>
            <a:prstGeom prst="line">
              <a:avLst/>
            </a:prstGeom>
            <a:ln w="127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77993B-2C2C-4D4F-90DA-5CA07FE86C26}"/>
                </a:ext>
              </a:extLst>
            </p:cNvPr>
            <p:cNvCxnSpPr>
              <a:cxnSpLocks/>
            </p:cNvCxnSpPr>
            <p:nvPr/>
          </p:nvCxnSpPr>
          <p:spPr>
            <a:xfrm>
              <a:off x="3452242" y="4563028"/>
              <a:ext cx="2341942" cy="0"/>
            </a:xfrm>
            <a:prstGeom prst="line">
              <a:avLst/>
            </a:prstGeom>
            <a:ln w="127000" cap="flat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17D516F-4941-45CD-99BD-C599FC852401}"/>
                </a:ext>
              </a:extLst>
            </p:cNvPr>
            <p:cNvCxnSpPr>
              <a:cxnSpLocks/>
            </p:cNvCxnSpPr>
            <p:nvPr/>
          </p:nvCxnSpPr>
          <p:spPr>
            <a:xfrm>
              <a:off x="1510421" y="4563028"/>
              <a:ext cx="1603543" cy="0"/>
            </a:xfrm>
            <a:prstGeom prst="line">
              <a:avLst/>
            </a:prstGeom>
            <a:ln w="127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47BCE1-E9BE-496C-B969-A2FE8447D43D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47BCE1-E9BE-496C-B969-A2FE8447D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366F03-3D28-4A32-BFED-4A35631E2AC6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366F03-3D28-4A32-BFED-4A35631E2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F57AA0C-A049-684F-B35D-C9691D2B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 setup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0C13F7-1163-1846-9576-57E08137E96B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28CDB33-DDC0-AE44-A92A-7B010F887510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1BB6FE8-CA2B-C348-813C-A4109657A335}"/>
                  </a:ext>
                </a:extLst>
              </p:cNvPr>
              <p:cNvSpPr txBox="1"/>
              <p:nvPr/>
            </p:nvSpPr>
            <p:spPr>
              <a:xfrm>
                <a:off x="533400" y="5294293"/>
                <a:ext cx="112776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Epipoles</a:t>
                </a:r>
                <a:r>
                  <a:rPr lang="en-US" sz="28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rPr lang="en-US" sz="2800" dirty="0">
                    <a:solidFill>
                      <a:schemeClr val="accent6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sz="2800" dirty="0"/>
                  <a:t>are where the baseline intersects the image planes, or projections of the other camera in each view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1BB6FE8-CA2B-C348-813C-A4109657A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294293"/>
                <a:ext cx="11277600" cy="954107"/>
              </a:xfrm>
              <a:prstGeom prst="rect">
                <a:avLst/>
              </a:prstGeom>
              <a:blipFill>
                <a:blip r:embed="rId4"/>
                <a:stretch>
                  <a:fillRect l="-900" t="-6579" r="-675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D109C55-DB0B-A146-A5B3-BB1CEE8F501C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D109C55-DB0B-A146-A5B3-BB1CEE8F5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DE26347-0D51-0F40-93C3-AE2ED8C512EB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DE26347-0D51-0F40-93C3-AE2ED8C512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87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uiExpand="1" build="p"/>
      <p:bldP spid="20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354E81-DC8D-438A-8F95-BB1FDF8EF342}"/>
              </a:ext>
            </a:extLst>
          </p:cNvPr>
          <p:cNvCxnSpPr>
            <a:cxnSpLocks/>
          </p:cNvCxnSpPr>
          <p:nvPr/>
        </p:nvCxnSpPr>
        <p:spPr>
          <a:xfrm flipV="1">
            <a:off x="4530945" y="1956622"/>
            <a:ext cx="1616268" cy="13328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55D5DA3-9C86-494A-BDDD-F006F45D81A0}"/>
              </a:ext>
            </a:extLst>
          </p:cNvPr>
          <p:cNvCxnSpPr>
            <a:cxnSpLocks/>
          </p:cNvCxnSpPr>
          <p:nvPr/>
        </p:nvCxnSpPr>
        <p:spPr>
          <a:xfrm flipH="1" flipV="1">
            <a:off x="6147214" y="1967885"/>
            <a:ext cx="1757905" cy="14496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5FAA3E0B-742A-4340-90FA-08B4CC5EE8F3}"/>
              </a:ext>
            </a:extLst>
          </p:cNvPr>
          <p:cNvSpPr/>
          <p:nvPr/>
        </p:nvSpPr>
        <p:spPr>
          <a:xfrm>
            <a:off x="5950333" y="1759741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230E1AB-0708-4279-A93A-27FABA69F578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D50B6B0-3951-4627-9EBC-63436954885F}"/>
              </a:ext>
            </a:extLst>
          </p:cNvPr>
          <p:cNvCxnSpPr>
            <a:cxnSpLocks/>
          </p:cNvCxnSpPr>
          <p:nvPr/>
        </p:nvCxnSpPr>
        <p:spPr>
          <a:xfrm flipH="1" flipV="1">
            <a:off x="8135913" y="3654317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5A6F7A-CA2C-4CDB-A054-8A81CE40AB6C}"/>
                  </a:ext>
                </a:extLst>
              </p:cNvPr>
              <p:cNvSpPr txBox="1"/>
              <p:nvPr/>
            </p:nvSpPr>
            <p:spPr>
              <a:xfrm>
                <a:off x="1828800" y="5496580"/>
                <a:ext cx="82510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Consider a </a:t>
                </a:r>
                <a:r>
                  <a:rPr lang="en-US" sz="2800" b="1" dirty="0">
                    <a:solidFill>
                      <a:schemeClr val="accent4">
                        <a:lumMod val="50000"/>
                      </a:schemeClr>
                    </a:solidFill>
                  </a:rPr>
                  <a:t>point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2800" dirty="0"/>
                  <a:t>, which projects to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8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85A6F7A-CA2C-4CDB-A054-8A81CE40A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5496580"/>
                <a:ext cx="8251031" cy="523220"/>
              </a:xfrm>
              <a:prstGeom prst="rect">
                <a:avLst/>
              </a:prstGeom>
              <a:blipFill>
                <a:blip r:embed="rId2"/>
                <a:stretch>
                  <a:fillRect l="-1385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61E392F-5C5C-477C-9307-56C72B6AB8C2}"/>
              </a:ext>
            </a:extLst>
          </p:cNvPr>
          <p:cNvGrpSpPr/>
          <p:nvPr/>
        </p:nvGrpSpPr>
        <p:grpSpPr>
          <a:xfrm>
            <a:off x="4065699" y="3417530"/>
            <a:ext cx="4116898" cy="285640"/>
            <a:chOff x="2541699" y="3417529"/>
            <a:chExt cx="4116898" cy="28564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5711561-DD9E-42A7-BDDC-C25FA8D08B3C}"/>
                </a:ext>
              </a:extLst>
            </p:cNvPr>
            <p:cNvSpPr/>
            <p:nvPr/>
          </p:nvSpPr>
          <p:spPr>
            <a:xfrm>
              <a:off x="2541699" y="3428849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CB1E506-C2CE-431C-B563-DE124B0DDF49}"/>
                </a:ext>
              </a:extLst>
            </p:cNvPr>
            <p:cNvSpPr/>
            <p:nvPr/>
          </p:nvSpPr>
          <p:spPr>
            <a:xfrm>
              <a:off x="6384277" y="3417529"/>
              <a:ext cx="274320" cy="27432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07328BBD-1C3D-5E4D-8A37-D6221945B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2948C7A-FE18-B849-B73A-6D537872B260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2948C7A-FE18-B849-B73A-6D537872B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71B9110-91E0-4640-8935-77E3D25E8BF3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71B9110-91E0-4640-8935-77E3D25E8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8F163BB-13A5-0F4A-9205-922ED2BA0AF2}"/>
                  </a:ext>
                </a:extLst>
              </p:cNvPr>
              <p:cNvSpPr/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8F163BB-13A5-0F4A-9205-922ED2BA0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2023826-9A42-1144-BB5B-831081DD5EA3}"/>
                  </a:ext>
                </a:extLst>
              </p:cNvPr>
              <p:cNvSpPr/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2023826-9A42-1144-BB5B-831081DD5E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14FB141-41BF-AF46-9D10-1BD0B9BD51BB}"/>
                  </a:ext>
                </a:extLst>
              </p:cNvPr>
              <p:cNvSpPr/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14FB141-41BF-AF46-9D10-1BD0B9BD51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1187EB5F-A67E-F94E-A162-DE66066C2B13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0AE1F03-DD5C-1449-A46A-1A3F3749F831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1188A2F-1808-2B4E-834E-98924DB10AB3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1188A2F-1808-2B4E-834E-98924DB10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05ECC1A-BC8D-6548-8EA9-0776C938BE5D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05ECC1A-BC8D-6548-8EA9-0776C938BE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5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70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496071-6CA6-484B-BCDE-2B7C64584F93}"/>
              </a:ext>
            </a:extLst>
          </p:cNvPr>
          <p:cNvSpPr/>
          <p:nvPr/>
        </p:nvSpPr>
        <p:spPr>
          <a:xfrm>
            <a:off x="3011606" y="1937982"/>
            <a:ext cx="6277970" cy="2634018"/>
          </a:xfrm>
          <a:custGeom>
            <a:avLst/>
            <a:gdLst>
              <a:gd name="connsiteX0" fmla="*/ 0 w 6277970"/>
              <a:gd name="connsiteY0" fmla="*/ 2634018 h 2634018"/>
              <a:gd name="connsiteX1" fmla="*/ 3152633 w 6277970"/>
              <a:gd name="connsiteY1" fmla="*/ 0 h 2634018"/>
              <a:gd name="connsiteX2" fmla="*/ 6277970 w 6277970"/>
              <a:gd name="connsiteY2" fmla="*/ 2634018 h 2634018"/>
              <a:gd name="connsiteX3" fmla="*/ 0 w 6277970"/>
              <a:gd name="connsiteY3" fmla="*/ 2634018 h 26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7970" h="2634018">
                <a:moveTo>
                  <a:pt x="0" y="2634018"/>
                </a:moveTo>
                <a:lnTo>
                  <a:pt x="3152633" y="0"/>
                </a:lnTo>
                <a:lnTo>
                  <a:pt x="6277970" y="2634018"/>
                </a:lnTo>
                <a:lnTo>
                  <a:pt x="0" y="263401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78261B4-F48B-494C-9B90-9354E6E8A7E9}"/>
              </a:ext>
            </a:extLst>
          </p:cNvPr>
          <p:cNvCxnSpPr>
            <a:cxnSpLocks/>
          </p:cNvCxnSpPr>
          <p:nvPr/>
        </p:nvCxnSpPr>
        <p:spPr>
          <a:xfrm flipH="1" flipV="1">
            <a:off x="6147214" y="1967885"/>
            <a:ext cx="1757905" cy="14496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60F065-AB49-4405-A60A-2604BC75ADD0}"/>
              </a:ext>
            </a:extLst>
          </p:cNvPr>
          <p:cNvCxnSpPr>
            <a:cxnSpLocks/>
          </p:cNvCxnSpPr>
          <p:nvPr/>
        </p:nvCxnSpPr>
        <p:spPr>
          <a:xfrm flipV="1">
            <a:off x="4530945" y="1956622"/>
            <a:ext cx="1616268" cy="13328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5FAA3E0B-742A-4340-90FA-08B4CC5EE8F3}"/>
              </a:ext>
            </a:extLst>
          </p:cNvPr>
          <p:cNvSpPr/>
          <p:nvPr/>
        </p:nvSpPr>
        <p:spPr>
          <a:xfrm>
            <a:off x="5950333" y="1759741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387A7C4-7EEC-4442-AAE9-ED71DE5ADB7C}"/>
              </a:ext>
            </a:extLst>
          </p:cNvPr>
          <p:cNvSpPr/>
          <p:nvPr/>
        </p:nvSpPr>
        <p:spPr>
          <a:xfrm>
            <a:off x="3011607" y="3548418"/>
            <a:ext cx="1678675" cy="1023582"/>
          </a:xfrm>
          <a:custGeom>
            <a:avLst/>
            <a:gdLst>
              <a:gd name="connsiteX0" fmla="*/ 0 w 1678675"/>
              <a:gd name="connsiteY0" fmla="*/ 1023582 h 1023582"/>
              <a:gd name="connsiteX1" fmla="*/ 1201003 w 1678675"/>
              <a:gd name="connsiteY1" fmla="*/ 0 h 1023582"/>
              <a:gd name="connsiteX2" fmla="*/ 1678675 w 1678675"/>
              <a:gd name="connsiteY2" fmla="*/ 1009934 h 1023582"/>
              <a:gd name="connsiteX3" fmla="*/ 0 w 1678675"/>
              <a:gd name="connsiteY3" fmla="*/ 1023582 h 102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675" h="1023582">
                <a:moveTo>
                  <a:pt x="0" y="1023582"/>
                </a:moveTo>
                <a:lnTo>
                  <a:pt x="1201003" y="0"/>
                </a:lnTo>
                <a:lnTo>
                  <a:pt x="1678675" y="1009934"/>
                </a:lnTo>
                <a:lnTo>
                  <a:pt x="0" y="102358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66BD10-0828-47A6-A383-BEC57B112B98}"/>
              </a:ext>
            </a:extLst>
          </p:cNvPr>
          <p:cNvSpPr/>
          <p:nvPr/>
        </p:nvSpPr>
        <p:spPr>
          <a:xfrm>
            <a:off x="7651845" y="3548418"/>
            <a:ext cx="1610436" cy="1009934"/>
          </a:xfrm>
          <a:custGeom>
            <a:avLst/>
            <a:gdLst>
              <a:gd name="connsiteX0" fmla="*/ 1610436 w 1610436"/>
              <a:gd name="connsiteY0" fmla="*/ 982639 h 1009934"/>
              <a:gd name="connsiteX1" fmla="*/ 382137 w 1610436"/>
              <a:gd name="connsiteY1" fmla="*/ 0 h 1009934"/>
              <a:gd name="connsiteX2" fmla="*/ 0 w 1610436"/>
              <a:gd name="connsiteY2" fmla="*/ 1009934 h 1009934"/>
              <a:gd name="connsiteX3" fmla="*/ 1610436 w 1610436"/>
              <a:gd name="connsiteY3" fmla="*/ 982639 h 10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436" h="1009934">
                <a:moveTo>
                  <a:pt x="1610436" y="982639"/>
                </a:moveTo>
                <a:lnTo>
                  <a:pt x="382137" y="0"/>
                </a:lnTo>
                <a:lnTo>
                  <a:pt x="0" y="1009934"/>
                </a:lnTo>
                <a:lnTo>
                  <a:pt x="1610436" y="98263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3B30831-E447-41B4-95E3-EA9BCB8AE9DC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EE1AA7-4465-4BC0-9050-2D97DDFBA65A}"/>
              </a:ext>
            </a:extLst>
          </p:cNvPr>
          <p:cNvCxnSpPr>
            <a:cxnSpLocks/>
          </p:cNvCxnSpPr>
          <p:nvPr/>
        </p:nvCxnSpPr>
        <p:spPr>
          <a:xfrm flipH="1" flipV="1">
            <a:off x="8135913" y="3654317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B1E506-C2CE-431C-B563-DE124B0DDF49}"/>
              </a:ext>
            </a:extLst>
          </p:cNvPr>
          <p:cNvSpPr/>
          <p:nvPr/>
        </p:nvSpPr>
        <p:spPr>
          <a:xfrm>
            <a:off x="7908277" y="3417529"/>
            <a:ext cx="274320" cy="2743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/>
              <p:nvPr/>
            </p:nvSpPr>
            <p:spPr>
              <a:xfrm>
                <a:off x="1066800" y="5410200"/>
                <a:ext cx="105156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plane formed by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sz="2800" dirty="0"/>
                  <a:t>, and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b="1" dirty="0"/>
                  <a:t> </a:t>
                </a:r>
                <a:r>
                  <a:rPr lang="en-US" sz="2800" dirty="0"/>
                  <a:t>is called an </a:t>
                </a:r>
                <a:r>
                  <a:rPr lang="en-US" sz="2800" b="1" dirty="0" err="1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epipolar</a:t>
                </a:r>
                <a:r>
                  <a:rPr lang="en-US" sz="28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 plane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There is a family of planes passing through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b="1" dirty="0"/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410200"/>
                <a:ext cx="10515600" cy="954107"/>
              </a:xfrm>
              <a:prstGeom prst="rect">
                <a:avLst/>
              </a:prstGeom>
              <a:blipFill>
                <a:blip r:embed="rId2"/>
                <a:stretch>
                  <a:fillRect l="-1087" t="-657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>
            <a:extLst>
              <a:ext uri="{FF2B5EF4-FFF2-40B4-BE49-F238E27FC236}">
                <a16:creationId xmlns:a16="http://schemas.microsoft.com/office/drawing/2014/main" id="{C3A1CD7A-C199-B947-9663-77FCA8BF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DD4E85B-CAF9-A244-BBD1-0C95FB73545B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DD4E85B-CAF9-A244-BBD1-0C95FB735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9867FD5-3EC0-5B4F-813A-EB2B58B6C9B8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9867FD5-3EC0-5B4F-813A-EB2B58B6C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7481A3D-F974-2149-8B81-1BC193C89134}"/>
                  </a:ext>
                </a:extLst>
              </p:cNvPr>
              <p:cNvSpPr/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7481A3D-F974-2149-8B81-1BC193C891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6295FC2-3CD1-7A4C-B98D-ED97A240F89F}"/>
                  </a:ext>
                </a:extLst>
              </p:cNvPr>
              <p:cNvSpPr/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6295FC2-3CD1-7A4C-B98D-ED97A240F8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C3D81CF-7B89-244E-87B0-482804BD392A}"/>
                  </a:ext>
                </a:extLst>
              </p:cNvPr>
              <p:cNvSpPr/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C3D81CF-7B89-244E-87B0-482804BD39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C5E9031-1F37-C643-9037-B61079A169D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ED5742A-104B-1F45-BF28-947B96EC0D8D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94146AB-2D95-414C-8E3A-D7D478A6A0FB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94146AB-2D95-414C-8E3A-D7D478A6A0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C6AD5FD-049D-CE49-AFF7-A1C660722278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C6AD5FD-049D-CE49-AFF7-A1C6607222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5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48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496071-6CA6-484B-BCDE-2B7C64584F93}"/>
              </a:ext>
            </a:extLst>
          </p:cNvPr>
          <p:cNvSpPr/>
          <p:nvPr/>
        </p:nvSpPr>
        <p:spPr>
          <a:xfrm>
            <a:off x="3011606" y="1937982"/>
            <a:ext cx="6277970" cy="2634018"/>
          </a:xfrm>
          <a:custGeom>
            <a:avLst/>
            <a:gdLst>
              <a:gd name="connsiteX0" fmla="*/ 0 w 6277970"/>
              <a:gd name="connsiteY0" fmla="*/ 2634018 h 2634018"/>
              <a:gd name="connsiteX1" fmla="*/ 3152633 w 6277970"/>
              <a:gd name="connsiteY1" fmla="*/ 0 h 2634018"/>
              <a:gd name="connsiteX2" fmla="*/ 6277970 w 6277970"/>
              <a:gd name="connsiteY2" fmla="*/ 2634018 h 2634018"/>
              <a:gd name="connsiteX3" fmla="*/ 0 w 6277970"/>
              <a:gd name="connsiteY3" fmla="*/ 2634018 h 26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7970" h="2634018">
                <a:moveTo>
                  <a:pt x="0" y="2634018"/>
                </a:moveTo>
                <a:lnTo>
                  <a:pt x="3152633" y="0"/>
                </a:lnTo>
                <a:lnTo>
                  <a:pt x="6277970" y="2634018"/>
                </a:lnTo>
                <a:lnTo>
                  <a:pt x="0" y="263401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78261B4-F48B-494C-9B90-9354E6E8A7E9}"/>
              </a:ext>
            </a:extLst>
          </p:cNvPr>
          <p:cNvCxnSpPr>
            <a:cxnSpLocks/>
          </p:cNvCxnSpPr>
          <p:nvPr/>
        </p:nvCxnSpPr>
        <p:spPr>
          <a:xfrm flipH="1" flipV="1">
            <a:off x="6147214" y="1967885"/>
            <a:ext cx="1757905" cy="14496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60F065-AB49-4405-A60A-2604BC75ADD0}"/>
              </a:ext>
            </a:extLst>
          </p:cNvPr>
          <p:cNvCxnSpPr>
            <a:cxnSpLocks/>
          </p:cNvCxnSpPr>
          <p:nvPr/>
        </p:nvCxnSpPr>
        <p:spPr>
          <a:xfrm flipV="1">
            <a:off x="4530945" y="1956622"/>
            <a:ext cx="1616268" cy="13328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5FAA3E0B-742A-4340-90FA-08B4CC5EE8F3}"/>
              </a:ext>
            </a:extLst>
          </p:cNvPr>
          <p:cNvSpPr/>
          <p:nvPr/>
        </p:nvSpPr>
        <p:spPr>
          <a:xfrm>
            <a:off x="5950333" y="1759741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387A7C4-7EEC-4442-AAE9-ED71DE5ADB7C}"/>
              </a:ext>
            </a:extLst>
          </p:cNvPr>
          <p:cNvSpPr/>
          <p:nvPr/>
        </p:nvSpPr>
        <p:spPr>
          <a:xfrm>
            <a:off x="3011607" y="3548418"/>
            <a:ext cx="1678675" cy="1023582"/>
          </a:xfrm>
          <a:custGeom>
            <a:avLst/>
            <a:gdLst>
              <a:gd name="connsiteX0" fmla="*/ 0 w 1678675"/>
              <a:gd name="connsiteY0" fmla="*/ 1023582 h 1023582"/>
              <a:gd name="connsiteX1" fmla="*/ 1201003 w 1678675"/>
              <a:gd name="connsiteY1" fmla="*/ 0 h 1023582"/>
              <a:gd name="connsiteX2" fmla="*/ 1678675 w 1678675"/>
              <a:gd name="connsiteY2" fmla="*/ 1009934 h 1023582"/>
              <a:gd name="connsiteX3" fmla="*/ 0 w 1678675"/>
              <a:gd name="connsiteY3" fmla="*/ 1023582 h 102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675" h="1023582">
                <a:moveTo>
                  <a:pt x="0" y="1023582"/>
                </a:moveTo>
                <a:lnTo>
                  <a:pt x="1201003" y="0"/>
                </a:lnTo>
                <a:lnTo>
                  <a:pt x="1678675" y="1009934"/>
                </a:lnTo>
                <a:lnTo>
                  <a:pt x="0" y="102358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66BD10-0828-47A6-A383-BEC57B112B98}"/>
              </a:ext>
            </a:extLst>
          </p:cNvPr>
          <p:cNvSpPr/>
          <p:nvPr/>
        </p:nvSpPr>
        <p:spPr>
          <a:xfrm>
            <a:off x="7651845" y="3548418"/>
            <a:ext cx="1610436" cy="1009934"/>
          </a:xfrm>
          <a:custGeom>
            <a:avLst/>
            <a:gdLst>
              <a:gd name="connsiteX0" fmla="*/ 1610436 w 1610436"/>
              <a:gd name="connsiteY0" fmla="*/ 982639 h 1009934"/>
              <a:gd name="connsiteX1" fmla="*/ 382137 w 1610436"/>
              <a:gd name="connsiteY1" fmla="*/ 0 h 1009934"/>
              <a:gd name="connsiteX2" fmla="*/ 0 w 1610436"/>
              <a:gd name="connsiteY2" fmla="*/ 1009934 h 1009934"/>
              <a:gd name="connsiteX3" fmla="*/ 1610436 w 1610436"/>
              <a:gd name="connsiteY3" fmla="*/ 982639 h 10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436" h="1009934">
                <a:moveTo>
                  <a:pt x="1610436" y="982639"/>
                </a:moveTo>
                <a:lnTo>
                  <a:pt x="382137" y="0"/>
                </a:lnTo>
                <a:lnTo>
                  <a:pt x="0" y="1009934"/>
                </a:lnTo>
                <a:lnTo>
                  <a:pt x="1610436" y="98263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3B30831-E447-41B4-95E3-EA9BCB8AE9DC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EE1AA7-4465-4BC0-9050-2D97DDFBA65A}"/>
              </a:ext>
            </a:extLst>
          </p:cNvPr>
          <p:cNvCxnSpPr>
            <a:cxnSpLocks/>
          </p:cNvCxnSpPr>
          <p:nvPr/>
        </p:nvCxnSpPr>
        <p:spPr>
          <a:xfrm flipH="1" flipV="1">
            <a:off x="8135913" y="3654317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/>
              <p:nvPr/>
            </p:nvSpPr>
            <p:spPr>
              <a:xfrm>
                <a:off x="838200" y="5244405"/>
                <a:ext cx="108966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b="1" dirty="0" err="1">
                    <a:solidFill>
                      <a:schemeClr val="accent1">
                        <a:lumMod val="50000"/>
                      </a:schemeClr>
                    </a:solidFill>
                  </a:rPr>
                  <a:t>Epipolar</a:t>
                </a:r>
                <a:r>
                  <a:rPr lang="en-US" sz="2800" b="1" dirty="0">
                    <a:solidFill>
                      <a:schemeClr val="accent1">
                        <a:lumMod val="50000"/>
                      </a:schemeClr>
                    </a:solidFill>
                  </a:rPr>
                  <a:t> lines </a:t>
                </a:r>
                <a:r>
                  <a:rPr lang="en-US" sz="2800" dirty="0"/>
                  <a:t>connect the </a:t>
                </a:r>
                <a:r>
                  <a:rPr lang="en-US" sz="2800" dirty="0" err="1"/>
                  <a:t>epipoles</a:t>
                </a:r>
                <a:r>
                  <a:rPr lang="en-US" sz="2800" dirty="0"/>
                  <a:t> to the projections of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endParaRPr lang="en-US" sz="28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Equivalently,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lines are intersections of the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plane with the image planes – thus, they come in matching pairs</a:t>
                </a: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44405"/>
                <a:ext cx="10896600" cy="1384995"/>
              </a:xfrm>
              <a:prstGeom prst="rect">
                <a:avLst/>
              </a:prstGeom>
              <a:blipFill>
                <a:blip r:embed="rId2"/>
                <a:stretch>
                  <a:fillRect l="-1048" t="-3604" r="-1863" b="-9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66A38B-C368-4292-894C-2A2603586DEA}"/>
              </a:ext>
            </a:extLst>
          </p:cNvPr>
          <p:cNvCxnSpPr>
            <a:cxnSpLocks/>
          </p:cNvCxnSpPr>
          <p:nvPr/>
        </p:nvCxnSpPr>
        <p:spPr>
          <a:xfrm>
            <a:off x="4243924" y="3611212"/>
            <a:ext cx="494520" cy="985069"/>
          </a:xfrm>
          <a:prstGeom prst="line">
            <a:avLst/>
          </a:prstGeom>
          <a:ln w="127000" cap="rnd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F13009-0069-41BC-A763-A0F307A7FC67}"/>
              </a:ext>
            </a:extLst>
          </p:cNvPr>
          <p:cNvCxnSpPr>
            <a:cxnSpLocks/>
          </p:cNvCxnSpPr>
          <p:nvPr/>
        </p:nvCxnSpPr>
        <p:spPr>
          <a:xfrm flipV="1">
            <a:off x="7696316" y="3563198"/>
            <a:ext cx="356490" cy="984504"/>
          </a:xfrm>
          <a:prstGeom prst="line">
            <a:avLst/>
          </a:prstGeom>
          <a:ln w="127000" cap="rnd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B1E506-C2CE-431C-B563-DE124B0DDF49}"/>
              </a:ext>
            </a:extLst>
          </p:cNvPr>
          <p:cNvSpPr/>
          <p:nvPr/>
        </p:nvSpPr>
        <p:spPr>
          <a:xfrm>
            <a:off x="7908277" y="3417529"/>
            <a:ext cx="274320" cy="2743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9501146-2577-744C-B7F1-66FBBDC5E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4A1B597-EA7D-2A45-9197-4C819A3B3241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4A1B597-EA7D-2A45-9197-4C819A3B3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E75A85A-5A95-D54E-BA96-C43775AE60B4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E75A85A-5A95-D54E-BA96-C43775AE6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0609D43-4F7D-6949-9975-187C36E1FF59}"/>
                  </a:ext>
                </a:extLst>
              </p:cNvPr>
              <p:cNvSpPr/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0609D43-4F7D-6949-9975-187C36E1FF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02FD3E0-5371-B449-8D2E-B2EBCF699834}"/>
                  </a:ext>
                </a:extLst>
              </p:cNvPr>
              <p:cNvSpPr/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02FD3E0-5371-B449-8D2E-B2EBCF6998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30372D0-BE0A-ED43-88BE-03F928ADDF21}"/>
                  </a:ext>
                </a:extLst>
              </p:cNvPr>
              <p:cNvSpPr/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30372D0-BE0A-ED43-88BE-03F928ADDF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B642606-2441-4C42-9147-D7540E56A89A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B642606-2441-4C42-9147-D7540E56A8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5389FE7-202F-6341-8611-846B6E4DAD8E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5389FE7-202F-6341-8611-846B6E4DAD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9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90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496071-6CA6-484B-BCDE-2B7C64584F93}"/>
              </a:ext>
            </a:extLst>
          </p:cNvPr>
          <p:cNvSpPr/>
          <p:nvPr/>
        </p:nvSpPr>
        <p:spPr>
          <a:xfrm>
            <a:off x="3011606" y="1937982"/>
            <a:ext cx="6277970" cy="2634018"/>
          </a:xfrm>
          <a:custGeom>
            <a:avLst/>
            <a:gdLst>
              <a:gd name="connsiteX0" fmla="*/ 0 w 6277970"/>
              <a:gd name="connsiteY0" fmla="*/ 2634018 h 2634018"/>
              <a:gd name="connsiteX1" fmla="*/ 3152633 w 6277970"/>
              <a:gd name="connsiteY1" fmla="*/ 0 h 2634018"/>
              <a:gd name="connsiteX2" fmla="*/ 6277970 w 6277970"/>
              <a:gd name="connsiteY2" fmla="*/ 2634018 h 2634018"/>
              <a:gd name="connsiteX3" fmla="*/ 0 w 6277970"/>
              <a:gd name="connsiteY3" fmla="*/ 2634018 h 26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7970" h="2634018">
                <a:moveTo>
                  <a:pt x="0" y="2634018"/>
                </a:moveTo>
                <a:lnTo>
                  <a:pt x="3152633" y="0"/>
                </a:lnTo>
                <a:lnTo>
                  <a:pt x="6277970" y="2634018"/>
                </a:lnTo>
                <a:lnTo>
                  <a:pt x="0" y="263401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78261B4-F48B-494C-9B90-9354E6E8A7E9}"/>
              </a:ext>
            </a:extLst>
          </p:cNvPr>
          <p:cNvCxnSpPr>
            <a:cxnSpLocks/>
          </p:cNvCxnSpPr>
          <p:nvPr/>
        </p:nvCxnSpPr>
        <p:spPr>
          <a:xfrm flipH="1" flipV="1">
            <a:off x="6147214" y="1967885"/>
            <a:ext cx="1757905" cy="14496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60F065-AB49-4405-A60A-2604BC75ADD0}"/>
              </a:ext>
            </a:extLst>
          </p:cNvPr>
          <p:cNvCxnSpPr>
            <a:cxnSpLocks/>
          </p:cNvCxnSpPr>
          <p:nvPr/>
        </p:nvCxnSpPr>
        <p:spPr>
          <a:xfrm flipV="1">
            <a:off x="4530945" y="1956622"/>
            <a:ext cx="1616268" cy="13328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5FAA3E0B-742A-4340-90FA-08B4CC5EE8F3}"/>
              </a:ext>
            </a:extLst>
          </p:cNvPr>
          <p:cNvSpPr/>
          <p:nvPr/>
        </p:nvSpPr>
        <p:spPr>
          <a:xfrm>
            <a:off x="5950333" y="1759741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387A7C4-7EEC-4442-AAE9-ED71DE5ADB7C}"/>
              </a:ext>
            </a:extLst>
          </p:cNvPr>
          <p:cNvSpPr/>
          <p:nvPr/>
        </p:nvSpPr>
        <p:spPr>
          <a:xfrm>
            <a:off x="3011607" y="3548418"/>
            <a:ext cx="1678675" cy="1023582"/>
          </a:xfrm>
          <a:custGeom>
            <a:avLst/>
            <a:gdLst>
              <a:gd name="connsiteX0" fmla="*/ 0 w 1678675"/>
              <a:gd name="connsiteY0" fmla="*/ 1023582 h 1023582"/>
              <a:gd name="connsiteX1" fmla="*/ 1201003 w 1678675"/>
              <a:gd name="connsiteY1" fmla="*/ 0 h 1023582"/>
              <a:gd name="connsiteX2" fmla="*/ 1678675 w 1678675"/>
              <a:gd name="connsiteY2" fmla="*/ 1009934 h 1023582"/>
              <a:gd name="connsiteX3" fmla="*/ 0 w 1678675"/>
              <a:gd name="connsiteY3" fmla="*/ 1023582 h 102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8675" h="1023582">
                <a:moveTo>
                  <a:pt x="0" y="1023582"/>
                </a:moveTo>
                <a:lnTo>
                  <a:pt x="1201003" y="0"/>
                </a:lnTo>
                <a:lnTo>
                  <a:pt x="1678675" y="1009934"/>
                </a:lnTo>
                <a:lnTo>
                  <a:pt x="0" y="102358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66BD10-0828-47A6-A383-BEC57B112B98}"/>
              </a:ext>
            </a:extLst>
          </p:cNvPr>
          <p:cNvSpPr/>
          <p:nvPr/>
        </p:nvSpPr>
        <p:spPr>
          <a:xfrm>
            <a:off x="7651845" y="3548418"/>
            <a:ext cx="1610436" cy="1009934"/>
          </a:xfrm>
          <a:custGeom>
            <a:avLst/>
            <a:gdLst>
              <a:gd name="connsiteX0" fmla="*/ 1610436 w 1610436"/>
              <a:gd name="connsiteY0" fmla="*/ 982639 h 1009934"/>
              <a:gd name="connsiteX1" fmla="*/ 382137 w 1610436"/>
              <a:gd name="connsiteY1" fmla="*/ 0 h 1009934"/>
              <a:gd name="connsiteX2" fmla="*/ 0 w 1610436"/>
              <a:gd name="connsiteY2" fmla="*/ 1009934 h 1009934"/>
              <a:gd name="connsiteX3" fmla="*/ 1610436 w 1610436"/>
              <a:gd name="connsiteY3" fmla="*/ 982639 h 10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436" h="1009934">
                <a:moveTo>
                  <a:pt x="1610436" y="982639"/>
                </a:moveTo>
                <a:lnTo>
                  <a:pt x="382137" y="0"/>
                </a:lnTo>
                <a:lnTo>
                  <a:pt x="0" y="1009934"/>
                </a:lnTo>
                <a:lnTo>
                  <a:pt x="1610436" y="98263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3B30831-E447-41B4-95E3-EA9BCB8AE9DC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EE1AA7-4465-4BC0-9050-2D97DDFBA65A}"/>
              </a:ext>
            </a:extLst>
          </p:cNvPr>
          <p:cNvCxnSpPr>
            <a:cxnSpLocks/>
          </p:cNvCxnSpPr>
          <p:nvPr/>
        </p:nvCxnSpPr>
        <p:spPr>
          <a:xfrm flipH="1" flipV="1">
            <a:off x="8135913" y="3654317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E980959-89A0-45A1-8C67-B0E647D253E7}"/>
              </a:ext>
            </a:extLst>
          </p:cNvPr>
          <p:cNvSpPr txBox="1"/>
          <p:nvPr/>
        </p:nvSpPr>
        <p:spPr>
          <a:xfrm>
            <a:off x="4953067" y="2945604"/>
            <a:ext cx="2464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Epipolar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plane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66A38B-C368-4292-894C-2A2603586DEA}"/>
              </a:ext>
            </a:extLst>
          </p:cNvPr>
          <p:cNvCxnSpPr>
            <a:cxnSpLocks/>
          </p:cNvCxnSpPr>
          <p:nvPr/>
        </p:nvCxnSpPr>
        <p:spPr>
          <a:xfrm>
            <a:off x="4199822" y="3571977"/>
            <a:ext cx="494520" cy="985069"/>
          </a:xfrm>
          <a:prstGeom prst="line">
            <a:avLst/>
          </a:prstGeom>
          <a:ln w="127000" cap="rnd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F13009-0069-41BC-A763-A0F307A7FC67}"/>
              </a:ext>
            </a:extLst>
          </p:cNvPr>
          <p:cNvCxnSpPr>
            <a:cxnSpLocks/>
          </p:cNvCxnSpPr>
          <p:nvPr/>
        </p:nvCxnSpPr>
        <p:spPr>
          <a:xfrm flipV="1">
            <a:off x="7696316" y="3563198"/>
            <a:ext cx="356490" cy="984504"/>
          </a:xfrm>
          <a:prstGeom prst="line">
            <a:avLst/>
          </a:prstGeom>
          <a:ln w="127000" cap="rnd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B1E506-C2CE-431C-B563-DE124B0DDF49}"/>
              </a:ext>
            </a:extLst>
          </p:cNvPr>
          <p:cNvSpPr/>
          <p:nvPr/>
        </p:nvSpPr>
        <p:spPr>
          <a:xfrm>
            <a:off x="7908277" y="3417529"/>
            <a:ext cx="274320" cy="27432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9501146-2577-744C-B7F1-66FBBDC5E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 setup: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4A1B597-EA7D-2A45-9197-4C819A3B3241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4A1B597-EA7D-2A45-9197-4C819A3B3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E75A85A-5A95-D54E-BA96-C43775AE60B4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E75A85A-5A95-D54E-BA96-C43775AE6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0609D43-4F7D-6949-9975-187C36E1FF59}"/>
                  </a:ext>
                </a:extLst>
              </p:cNvPr>
              <p:cNvSpPr/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0609D43-4F7D-6949-9975-187C36E1FF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779" y="3427007"/>
                <a:ext cx="53572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02FD3E0-5371-B449-8D2E-B2EBCF699834}"/>
                  </a:ext>
                </a:extLst>
              </p:cNvPr>
              <p:cNvSpPr/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02FD3E0-5371-B449-8D2E-B2EBCF6998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705" y="3427007"/>
                <a:ext cx="641522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30372D0-BE0A-ED43-88BE-03F928ADDF21}"/>
                  </a:ext>
                </a:extLst>
              </p:cNvPr>
              <p:cNvSpPr/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30372D0-BE0A-ED43-88BE-03F928ADDF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B642606-2441-4C42-9147-D7540E56A89A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B642606-2441-4C42-9147-D7540E56A8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5389FE7-202F-6341-8611-846B6E4DAD8E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5389FE7-202F-6341-8611-846B6E4DAD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9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11BEAC-F659-D145-89B8-D36F08F43385}"/>
              </a:ext>
            </a:extLst>
          </p:cNvPr>
          <p:cNvSpPr/>
          <p:nvPr/>
        </p:nvSpPr>
        <p:spPr>
          <a:xfrm>
            <a:off x="5426889" y="4624583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Baseline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6C3493-3365-0C4B-85BA-F726CC5F52BE}"/>
              </a:ext>
            </a:extLst>
          </p:cNvPr>
          <p:cNvSpPr/>
          <p:nvPr/>
        </p:nvSpPr>
        <p:spPr>
          <a:xfrm>
            <a:off x="5441622" y="5340618"/>
            <a:ext cx="1465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accent2"/>
                </a:solidFill>
              </a:rPr>
              <a:t>Epipoles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8A0E0D-0CF8-5240-979E-95CEE0F9CCBC}"/>
              </a:ext>
            </a:extLst>
          </p:cNvPr>
          <p:cNvSpPr/>
          <p:nvPr/>
        </p:nvSpPr>
        <p:spPr>
          <a:xfrm>
            <a:off x="5113656" y="3842613"/>
            <a:ext cx="219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Epipolar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lines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4489DB3-4DBB-DB42-9D0B-8815783FA273}"/>
              </a:ext>
            </a:extLst>
          </p:cNvPr>
          <p:cNvCxnSpPr>
            <a:cxnSpLocks/>
          </p:cNvCxnSpPr>
          <p:nvPr/>
        </p:nvCxnSpPr>
        <p:spPr>
          <a:xfrm>
            <a:off x="4580256" y="4114800"/>
            <a:ext cx="533400" cy="0"/>
          </a:xfrm>
          <a:prstGeom prst="line">
            <a:avLst/>
          </a:prstGeom>
          <a:ln w="88900" cap="rnd">
            <a:solidFill>
              <a:schemeClr val="accent1">
                <a:lumMod val="50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CFB0E4B-989C-CD40-86FA-826C3AC55556}"/>
              </a:ext>
            </a:extLst>
          </p:cNvPr>
          <p:cNvCxnSpPr>
            <a:cxnSpLocks/>
          </p:cNvCxnSpPr>
          <p:nvPr/>
        </p:nvCxnSpPr>
        <p:spPr>
          <a:xfrm flipH="1">
            <a:off x="7267032" y="4114800"/>
            <a:ext cx="456978" cy="0"/>
          </a:xfrm>
          <a:prstGeom prst="line">
            <a:avLst/>
          </a:prstGeom>
          <a:ln w="88900" cap="rnd">
            <a:solidFill>
              <a:schemeClr val="accent1">
                <a:lumMod val="50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EACEA6C-876D-654B-A250-E9B7394FB17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4791206" y="4719313"/>
            <a:ext cx="650416" cy="852138"/>
          </a:xfrm>
          <a:prstGeom prst="line">
            <a:avLst/>
          </a:prstGeom>
          <a:ln w="88900" cap="rnd">
            <a:solidFill>
              <a:schemeClr val="accent2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C4768B-6D46-C349-8602-345C10ACBA2D}"/>
              </a:ext>
            </a:extLst>
          </p:cNvPr>
          <p:cNvCxnSpPr>
            <a:cxnSpLocks/>
            <a:endCxn id="10" idx="3"/>
          </p:cNvCxnSpPr>
          <p:nvPr/>
        </p:nvCxnSpPr>
        <p:spPr>
          <a:xfrm flipH="1">
            <a:off x="6907088" y="4694205"/>
            <a:ext cx="650416" cy="877246"/>
          </a:xfrm>
          <a:prstGeom prst="line">
            <a:avLst/>
          </a:prstGeom>
          <a:ln w="88900" cap="rnd">
            <a:solidFill>
              <a:schemeClr val="accent2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2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465545"/>
            <a:ext cx="5124449" cy="480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fig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1447800"/>
            <a:ext cx="5124449" cy="480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configuration: Converging cameras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3A73-411B-4195-BEA4-9A9BA124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configuration: Converging cameras</a:t>
            </a: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576512F-4D42-4FF8-81EE-AB8335568723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0EE3149B-DFCE-4FF4-B0DB-192670B67D30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E78F01-40D4-4C6B-9F8A-34100DD72989}"/>
              </a:ext>
            </a:extLst>
          </p:cNvPr>
          <p:cNvCxnSpPr>
            <a:cxnSpLocks/>
          </p:cNvCxnSpPr>
          <p:nvPr/>
        </p:nvCxnSpPr>
        <p:spPr>
          <a:xfrm>
            <a:off x="3871749" y="2918465"/>
            <a:ext cx="983452" cy="1959007"/>
          </a:xfrm>
          <a:prstGeom prst="line">
            <a:avLst/>
          </a:prstGeom>
          <a:ln w="127000" cap="rnd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D98293-281B-40A7-8262-23E647DE5953}"/>
              </a:ext>
            </a:extLst>
          </p:cNvPr>
          <p:cNvCxnSpPr>
            <a:cxnSpLocks/>
          </p:cNvCxnSpPr>
          <p:nvPr/>
        </p:nvCxnSpPr>
        <p:spPr>
          <a:xfrm flipV="1">
            <a:off x="7624470" y="2972264"/>
            <a:ext cx="642314" cy="1773852"/>
          </a:xfrm>
          <a:prstGeom prst="line">
            <a:avLst/>
          </a:prstGeom>
          <a:ln w="127000" cap="rnd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27FF5F6E-7078-4F4D-91F6-7CDEA8BB0E7A}"/>
              </a:ext>
            </a:extLst>
          </p:cNvPr>
          <p:cNvSpPr/>
          <p:nvPr/>
        </p:nvSpPr>
        <p:spPr>
          <a:xfrm>
            <a:off x="8071583" y="3139675"/>
            <a:ext cx="228600" cy="2286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CD3CA34-CA8E-4B76-B876-75883C327E35}"/>
              </a:ext>
            </a:extLst>
          </p:cNvPr>
          <p:cNvCxnSpPr>
            <a:cxnSpLocks/>
          </p:cNvCxnSpPr>
          <p:nvPr/>
        </p:nvCxnSpPr>
        <p:spPr>
          <a:xfrm>
            <a:off x="2372720" y="2929758"/>
            <a:ext cx="2588845" cy="1799192"/>
          </a:xfrm>
          <a:prstGeom prst="line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BBD18A2-1BE6-4F67-904E-1A0F50596167}"/>
              </a:ext>
            </a:extLst>
          </p:cNvPr>
          <p:cNvCxnSpPr>
            <a:cxnSpLocks/>
          </p:cNvCxnSpPr>
          <p:nvPr/>
        </p:nvCxnSpPr>
        <p:spPr>
          <a:xfrm>
            <a:off x="4507265" y="3124665"/>
            <a:ext cx="210204" cy="1685889"/>
          </a:xfrm>
          <a:prstGeom prst="line">
            <a:avLst/>
          </a:prstGeom>
          <a:ln w="127000" cap="rnd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FD549CEB-F7B4-4368-86A6-1F4F50F74ADD}"/>
              </a:ext>
            </a:extLst>
          </p:cNvPr>
          <p:cNvSpPr/>
          <p:nvPr/>
        </p:nvSpPr>
        <p:spPr>
          <a:xfrm>
            <a:off x="3174276" y="3471763"/>
            <a:ext cx="226711" cy="22671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2E78631-C0A0-4A84-8DC0-F70135C1515D}"/>
              </a:ext>
            </a:extLst>
          </p:cNvPr>
          <p:cNvCxnSpPr>
            <a:cxnSpLocks/>
          </p:cNvCxnSpPr>
          <p:nvPr/>
        </p:nvCxnSpPr>
        <p:spPr>
          <a:xfrm flipV="1">
            <a:off x="7667911" y="3171655"/>
            <a:ext cx="92486" cy="1638899"/>
          </a:xfrm>
          <a:prstGeom prst="line">
            <a:avLst/>
          </a:prstGeom>
          <a:ln w="127000" cap="rnd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77BE27F-8BF3-4256-99E8-57F18727532E}"/>
              </a:ext>
            </a:extLst>
          </p:cNvPr>
          <p:cNvCxnSpPr>
            <a:cxnSpLocks/>
          </p:cNvCxnSpPr>
          <p:nvPr/>
        </p:nvCxnSpPr>
        <p:spPr>
          <a:xfrm flipV="1">
            <a:off x="7323422" y="3171655"/>
            <a:ext cx="2552796" cy="1557297"/>
          </a:xfrm>
          <a:prstGeom prst="line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2139BAA6-12D8-493B-ABD4-B6C0700382A8}"/>
              </a:ext>
            </a:extLst>
          </p:cNvPr>
          <p:cNvSpPr/>
          <p:nvPr/>
        </p:nvSpPr>
        <p:spPr>
          <a:xfrm>
            <a:off x="7616714" y="3442210"/>
            <a:ext cx="226711" cy="22671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B1FF1512-3927-40A4-8329-70536E886F1B}"/>
              </a:ext>
            </a:extLst>
          </p:cNvPr>
          <p:cNvSpPr/>
          <p:nvPr/>
        </p:nvSpPr>
        <p:spPr>
          <a:xfrm>
            <a:off x="3886578" y="3114709"/>
            <a:ext cx="228600" cy="2286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A9340EE-F08E-4C29-BD77-78C1E4871911}"/>
              </a:ext>
            </a:extLst>
          </p:cNvPr>
          <p:cNvSpPr/>
          <p:nvPr/>
        </p:nvSpPr>
        <p:spPr>
          <a:xfrm>
            <a:off x="9142384" y="3433964"/>
            <a:ext cx="226711" cy="22671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08DD654-0150-48AB-9243-71DB9CBCEFB5}"/>
              </a:ext>
            </a:extLst>
          </p:cNvPr>
          <p:cNvSpPr/>
          <p:nvPr/>
        </p:nvSpPr>
        <p:spPr>
          <a:xfrm>
            <a:off x="4472443" y="3506282"/>
            <a:ext cx="226711" cy="22671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EAA0192-AC89-401D-BFE0-EEF0BC564673}"/>
              </a:ext>
            </a:extLst>
          </p:cNvPr>
          <p:cNvSpPr txBox="1"/>
          <p:nvPr/>
        </p:nvSpPr>
        <p:spPr>
          <a:xfrm>
            <a:off x="1427767" y="5844164"/>
            <a:ext cx="9336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Epipoles</a:t>
            </a:r>
            <a:r>
              <a:rPr lang="en-US" sz="2800" dirty="0"/>
              <a:t> are finite, may be visible in the image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E75469-9309-1143-BC96-FDACC4AD95DC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E75469-9309-1143-BC96-FDACC4AD9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C2BDC2A-46C8-CC46-B467-BAE8CFCDF9B6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C2BDC2A-46C8-CC46-B467-BAE8CFCDF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298CACF-9555-F646-B47B-3BF8F0128B6A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298CACF-9555-F646-B47B-3BF8F0128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FF6CB53-FE5D-5744-BC09-4610FDED6019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FF6CB53-FE5D-5744-BC09-4610FDED6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5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D1E5F3F-44A1-B448-963C-2D30954BAD7C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EBDAFC4-5F64-7F41-ADE4-F64AAFAF7F95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5695E7-1C88-3148-B74F-49358D471917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D790FE26-9B61-4FA8-9FD9-1277CC90F1E9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8E58401-D83E-4B97-8175-47498F27AB94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6367BC-CBE4-4463-B73A-06FC9529E1E6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C5AEE8-C094-495D-A65A-D8ED6476837F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437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8C06-F4AF-4476-8417-D9C5B03E9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Example configuration: Motion parallel to image plane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E9CA5FA-B212-4B8A-B839-B3780804E7F1}"/>
              </a:ext>
            </a:extLst>
          </p:cNvPr>
          <p:cNvCxnSpPr>
            <a:cxnSpLocks/>
          </p:cNvCxnSpPr>
          <p:nvPr/>
        </p:nvCxnSpPr>
        <p:spPr>
          <a:xfrm flipV="1">
            <a:off x="5285459" y="2190646"/>
            <a:ext cx="867740" cy="1530333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39623FF-919C-4857-B6BD-B58E568FC12E}"/>
              </a:ext>
            </a:extLst>
          </p:cNvPr>
          <p:cNvCxnSpPr>
            <a:cxnSpLocks/>
          </p:cNvCxnSpPr>
          <p:nvPr/>
        </p:nvCxnSpPr>
        <p:spPr>
          <a:xfrm flipH="1" flipV="1">
            <a:off x="6168350" y="2234258"/>
            <a:ext cx="798301" cy="1365095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C6C1E4A2-02B5-406A-9334-2FB90227D5D4}"/>
              </a:ext>
            </a:extLst>
          </p:cNvPr>
          <p:cNvGrpSpPr/>
          <p:nvPr/>
        </p:nvGrpSpPr>
        <p:grpSpPr>
          <a:xfrm>
            <a:off x="3152145" y="3427688"/>
            <a:ext cx="5887713" cy="1567802"/>
            <a:chOff x="1009934" y="3330053"/>
            <a:chExt cx="7124132" cy="1897040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218FE7-3DA4-4DE9-98C7-ECF0B93D37DF}"/>
                </a:ext>
              </a:extLst>
            </p:cNvPr>
            <p:cNvSpPr/>
            <p:nvPr/>
          </p:nvSpPr>
          <p:spPr>
            <a:xfrm>
              <a:off x="1009934" y="3330054"/>
              <a:ext cx="3125338" cy="189703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89C24D-DC0D-40E5-9080-10B7AAE02CED}"/>
                </a:ext>
              </a:extLst>
            </p:cNvPr>
            <p:cNvSpPr/>
            <p:nvPr/>
          </p:nvSpPr>
          <p:spPr>
            <a:xfrm>
              <a:off x="5008728" y="3330053"/>
              <a:ext cx="3125338" cy="189703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3769982-2689-423E-8D3D-E5A628D5490E}"/>
              </a:ext>
            </a:extLst>
          </p:cNvPr>
          <p:cNvCxnSpPr>
            <a:cxnSpLocks/>
          </p:cNvCxnSpPr>
          <p:nvPr/>
        </p:nvCxnSpPr>
        <p:spPr>
          <a:xfrm flipH="1" flipV="1">
            <a:off x="7323265" y="4202245"/>
            <a:ext cx="750554" cy="1290366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24EC1DC-B8F9-43B6-B630-F5D81530ADE7}"/>
              </a:ext>
            </a:extLst>
          </p:cNvPr>
          <p:cNvCxnSpPr>
            <a:cxnSpLocks/>
          </p:cNvCxnSpPr>
          <p:nvPr/>
        </p:nvCxnSpPr>
        <p:spPr>
          <a:xfrm flipV="1">
            <a:off x="4261671" y="4246860"/>
            <a:ext cx="702554" cy="1245750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EE79F6A1-587F-4955-B579-52EDBA18204F}"/>
              </a:ext>
            </a:extLst>
          </p:cNvPr>
          <p:cNvSpPr txBox="1"/>
          <p:nvPr/>
        </p:nvSpPr>
        <p:spPr>
          <a:xfrm>
            <a:off x="762000" y="5795884"/>
            <a:ext cx="1074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Where are the </a:t>
            </a:r>
            <a:r>
              <a:rPr lang="en-US" sz="2800" dirty="0" err="1"/>
              <a:t>epipoles</a:t>
            </a:r>
            <a:r>
              <a:rPr lang="en-US" sz="2800" dirty="0"/>
              <a:t> and what do the </a:t>
            </a:r>
            <a:r>
              <a:rPr lang="en-US" sz="2800" dirty="0" err="1"/>
              <a:t>epipolar</a:t>
            </a:r>
            <a:r>
              <a:rPr lang="en-US" sz="2800" dirty="0"/>
              <a:t> lines look like?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EB3A40-204A-4A46-B110-883DE48A725F}"/>
              </a:ext>
            </a:extLst>
          </p:cNvPr>
          <p:cNvSpPr/>
          <p:nvPr/>
        </p:nvSpPr>
        <p:spPr>
          <a:xfrm>
            <a:off x="5950333" y="1968548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C622E3-3FD2-574D-A364-A07A281C28A0}"/>
                  </a:ext>
                </a:extLst>
              </p:cNvPr>
              <p:cNvSpPr txBox="1"/>
              <p:nvPr/>
            </p:nvSpPr>
            <p:spPr>
              <a:xfrm>
                <a:off x="3500130" y="5176220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C622E3-3FD2-574D-A364-A07A281C2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130" y="5176220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 l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B2BA0B-7096-7B4E-80A5-9FF616BDFB31}"/>
                  </a:ext>
                </a:extLst>
              </p:cNvPr>
              <p:cNvSpPr txBox="1"/>
              <p:nvPr/>
            </p:nvSpPr>
            <p:spPr>
              <a:xfrm>
                <a:off x="8322451" y="51989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B2BA0B-7096-7B4E-80A5-9FF616BDF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451" y="51989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2766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511525A-A9F0-8849-8071-3B5F62962DF3}"/>
              </a:ext>
            </a:extLst>
          </p:cNvPr>
          <p:cNvCxnSpPr>
            <a:cxnSpLocks/>
          </p:cNvCxnSpPr>
          <p:nvPr/>
        </p:nvCxnSpPr>
        <p:spPr>
          <a:xfrm>
            <a:off x="4261671" y="5492610"/>
            <a:ext cx="3862779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27FA4C04-55E6-4DC2-9B63-F3CC57D88FBD}"/>
              </a:ext>
            </a:extLst>
          </p:cNvPr>
          <p:cNvSpPr/>
          <p:nvPr/>
        </p:nvSpPr>
        <p:spPr>
          <a:xfrm>
            <a:off x="4118185" y="5329898"/>
            <a:ext cx="325422" cy="325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0AF6E8-CC4B-4BC1-9D69-51D185459678}"/>
              </a:ext>
            </a:extLst>
          </p:cNvPr>
          <p:cNvSpPr/>
          <p:nvPr/>
        </p:nvSpPr>
        <p:spPr>
          <a:xfrm>
            <a:off x="7911106" y="5329898"/>
            <a:ext cx="325422" cy="325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FED41E-6AC5-0744-AE46-3718CE005EB9}"/>
              </a:ext>
            </a:extLst>
          </p:cNvPr>
          <p:cNvSpPr/>
          <p:nvPr/>
        </p:nvSpPr>
        <p:spPr>
          <a:xfrm>
            <a:off x="4895996" y="4115463"/>
            <a:ext cx="226711" cy="22671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2762793-5B7C-A341-B92D-1F5C2B3CF711}"/>
              </a:ext>
            </a:extLst>
          </p:cNvPr>
          <p:cNvSpPr/>
          <p:nvPr/>
        </p:nvSpPr>
        <p:spPr>
          <a:xfrm>
            <a:off x="7182235" y="4091176"/>
            <a:ext cx="226711" cy="22671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34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8C06-F4AF-4476-8417-D9C5B03E9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Example configuration: Motion parallel to image plane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E9CA5FA-B212-4B8A-B839-B3780804E7F1}"/>
              </a:ext>
            </a:extLst>
          </p:cNvPr>
          <p:cNvCxnSpPr>
            <a:cxnSpLocks/>
          </p:cNvCxnSpPr>
          <p:nvPr/>
        </p:nvCxnSpPr>
        <p:spPr>
          <a:xfrm flipV="1">
            <a:off x="5285459" y="2190646"/>
            <a:ext cx="867740" cy="1530333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39623FF-919C-4857-B6BD-B58E568FC12E}"/>
              </a:ext>
            </a:extLst>
          </p:cNvPr>
          <p:cNvCxnSpPr>
            <a:cxnSpLocks/>
          </p:cNvCxnSpPr>
          <p:nvPr/>
        </p:nvCxnSpPr>
        <p:spPr>
          <a:xfrm flipH="1" flipV="1">
            <a:off x="6168350" y="2234258"/>
            <a:ext cx="798301" cy="1365095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C6C1E4A2-02B5-406A-9334-2FB90227D5D4}"/>
              </a:ext>
            </a:extLst>
          </p:cNvPr>
          <p:cNvGrpSpPr/>
          <p:nvPr/>
        </p:nvGrpSpPr>
        <p:grpSpPr>
          <a:xfrm>
            <a:off x="3152145" y="3427688"/>
            <a:ext cx="5887713" cy="1567802"/>
            <a:chOff x="1009934" y="3330053"/>
            <a:chExt cx="7124132" cy="1897040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9218FE7-3DA4-4DE9-98C7-ECF0B93D37DF}"/>
                </a:ext>
              </a:extLst>
            </p:cNvPr>
            <p:cNvSpPr/>
            <p:nvPr/>
          </p:nvSpPr>
          <p:spPr>
            <a:xfrm>
              <a:off x="1009934" y="3330054"/>
              <a:ext cx="3125338" cy="189703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89C24D-DC0D-40E5-9080-10B7AAE02CED}"/>
                </a:ext>
              </a:extLst>
            </p:cNvPr>
            <p:cNvSpPr/>
            <p:nvPr/>
          </p:nvSpPr>
          <p:spPr>
            <a:xfrm>
              <a:off x="5008728" y="3330053"/>
              <a:ext cx="3125338" cy="189703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481556-B998-41D6-93F6-527BEF59FC07}"/>
              </a:ext>
            </a:extLst>
          </p:cNvPr>
          <p:cNvCxnSpPr>
            <a:cxnSpLocks/>
          </p:cNvCxnSpPr>
          <p:nvPr/>
        </p:nvCxnSpPr>
        <p:spPr>
          <a:xfrm>
            <a:off x="3152144" y="4211588"/>
            <a:ext cx="2582924" cy="0"/>
          </a:xfrm>
          <a:prstGeom prst="line">
            <a:avLst/>
          </a:prstGeom>
          <a:ln w="127000" cap="rnd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9E4A73D-7D02-4EA6-A897-EC233A8B5FFC}"/>
              </a:ext>
            </a:extLst>
          </p:cNvPr>
          <p:cNvCxnSpPr>
            <a:cxnSpLocks/>
          </p:cNvCxnSpPr>
          <p:nvPr/>
        </p:nvCxnSpPr>
        <p:spPr>
          <a:xfrm>
            <a:off x="3152144" y="3648034"/>
            <a:ext cx="2582924" cy="0"/>
          </a:xfrm>
          <a:prstGeom prst="line">
            <a:avLst/>
          </a:prstGeom>
          <a:ln w="127000" cap="rnd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B7E7F3D-B060-4278-BA8B-524E8EC81769}"/>
              </a:ext>
            </a:extLst>
          </p:cNvPr>
          <p:cNvCxnSpPr>
            <a:cxnSpLocks/>
          </p:cNvCxnSpPr>
          <p:nvPr/>
        </p:nvCxnSpPr>
        <p:spPr>
          <a:xfrm>
            <a:off x="3168114" y="4709602"/>
            <a:ext cx="2582924" cy="0"/>
          </a:xfrm>
          <a:prstGeom prst="line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3385D4E2-9E6C-43A8-A373-8C956AB116D9}"/>
              </a:ext>
            </a:extLst>
          </p:cNvPr>
          <p:cNvSpPr/>
          <p:nvPr/>
        </p:nvSpPr>
        <p:spPr>
          <a:xfrm>
            <a:off x="4895996" y="4115463"/>
            <a:ext cx="226711" cy="22671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0A718B2-0E71-42F7-9FA0-11DA165D324D}"/>
              </a:ext>
            </a:extLst>
          </p:cNvPr>
          <p:cNvCxnSpPr>
            <a:cxnSpLocks/>
          </p:cNvCxnSpPr>
          <p:nvPr/>
        </p:nvCxnSpPr>
        <p:spPr>
          <a:xfrm>
            <a:off x="6456933" y="3648034"/>
            <a:ext cx="2582924" cy="0"/>
          </a:xfrm>
          <a:prstGeom prst="line">
            <a:avLst/>
          </a:prstGeom>
          <a:ln w="127000" cap="rnd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813CD95-A7BE-4258-89E7-273BBCD392A0}"/>
              </a:ext>
            </a:extLst>
          </p:cNvPr>
          <p:cNvCxnSpPr>
            <a:cxnSpLocks/>
          </p:cNvCxnSpPr>
          <p:nvPr/>
        </p:nvCxnSpPr>
        <p:spPr>
          <a:xfrm>
            <a:off x="6487232" y="4211588"/>
            <a:ext cx="2582924" cy="0"/>
          </a:xfrm>
          <a:prstGeom prst="line">
            <a:avLst/>
          </a:prstGeom>
          <a:ln w="127000" cap="rnd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2BFF3F6-201A-4B31-9C9F-1A80CC2C4050}"/>
              </a:ext>
            </a:extLst>
          </p:cNvPr>
          <p:cNvCxnSpPr>
            <a:cxnSpLocks/>
          </p:cNvCxnSpPr>
          <p:nvPr/>
        </p:nvCxnSpPr>
        <p:spPr>
          <a:xfrm>
            <a:off x="6456933" y="4709602"/>
            <a:ext cx="2582924" cy="0"/>
          </a:xfrm>
          <a:prstGeom prst="line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E924663E-5366-4227-AC50-E6C8870AAF98}"/>
              </a:ext>
            </a:extLst>
          </p:cNvPr>
          <p:cNvSpPr/>
          <p:nvPr/>
        </p:nvSpPr>
        <p:spPr>
          <a:xfrm>
            <a:off x="7182235" y="4091176"/>
            <a:ext cx="226711" cy="22671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5733361-D54C-4015-A69E-E7D1776FDB1C}"/>
              </a:ext>
            </a:extLst>
          </p:cNvPr>
          <p:cNvSpPr/>
          <p:nvPr/>
        </p:nvSpPr>
        <p:spPr>
          <a:xfrm>
            <a:off x="7665339" y="3529540"/>
            <a:ext cx="226711" cy="22671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3C6F5B8-72DB-4AFC-8C4E-65AC0D7A5899}"/>
              </a:ext>
            </a:extLst>
          </p:cNvPr>
          <p:cNvSpPr/>
          <p:nvPr/>
        </p:nvSpPr>
        <p:spPr>
          <a:xfrm>
            <a:off x="4390014" y="3529540"/>
            <a:ext cx="226711" cy="22671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7BEFE9A-E4E3-417D-B883-8645061DA0A7}"/>
              </a:ext>
            </a:extLst>
          </p:cNvPr>
          <p:cNvSpPr/>
          <p:nvPr/>
        </p:nvSpPr>
        <p:spPr>
          <a:xfrm>
            <a:off x="7897739" y="4580549"/>
            <a:ext cx="226711" cy="22671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1F53DBB-8750-403B-947B-7134402F28AB}"/>
              </a:ext>
            </a:extLst>
          </p:cNvPr>
          <p:cNvSpPr/>
          <p:nvPr/>
        </p:nvSpPr>
        <p:spPr>
          <a:xfrm>
            <a:off x="3891475" y="4580549"/>
            <a:ext cx="226711" cy="22671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3769982-2689-423E-8D3D-E5A628D5490E}"/>
              </a:ext>
            </a:extLst>
          </p:cNvPr>
          <p:cNvCxnSpPr>
            <a:cxnSpLocks/>
          </p:cNvCxnSpPr>
          <p:nvPr/>
        </p:nvCxnSpPr>
        <p:spPr>
          <a:xfrm flipH="1" flipV="1">
            <a:off x="7323265" y="4202245"/>
            <a:ext cx="750554" cy="1290366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24EC1DC-B8F9-43B6-B630-F5D81530ADE7}"/>
              </a:ext>
            </a:extLst>
          </p:cNvPr>
          <p:cNvCxnSpPr>
            <a:cxnSpLocks/>
          </p:cNvCxnSpPr>
          <p:nvPr/>
        </p:nvCxnSpPr>
        <p:spPr>
          <a:xfrm flipV="1">
            <a:off x="4261671" y="4246860"/>
            <a:ext cx="702554" cy="1245750"/>
          </a:xfrm>
          <a:prstGeom prst="line">
            <a:avLst/>
          </a:prstGeom>
          <a:ln w="635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A9FAF9E-5B48-4A50-A275-F20A3A1F393C}"/>
                  </a:ext>
                </a:extLst>
              </p:cNvPr>
              <p:cNvSpPr txBox="1"/>
              <p:nvPr/>
            </p:nvSpPr>
            <p:spPr>
              <a:xfrm>
                <a:off x="1652440" y="4317887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A9FAF9E-5B48-4A50-A275-F20A3A1F39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440" y="4317887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1B3985D-B14D-419E-A19C-4A12D96A8119}"/>
                  </a:ext>
                </a:extLst>
              </p:cNvPr>
              <p:cNvSpPr txBox="1"/>
              <p:nvPr/>
            </p:nvSpPr>
            <p:spPr>
              <a:xfrm>
                <a:off x="9919758" y="4332330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1B3985D-B14D-419E-A19C-4A12D96A8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9758" y="4332330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4894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EE79F6A1-587F-4955-B579-52EDBA18204F}"/>
              </a:ext>
            </a:extLst>
          </p:cNvPr>
          <p:cNvSpPr txBox="1"/>
          <p:nvPr/>
        </p:nvSpPr>
        <p:spPr>
          <a:xfrm>
            <a:off x="914400" y="5795883"/>
            <a:ext cx="9425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 err="1"/>
              <a:t>Epipoles</a:t>
            </a:r>
            <a:r>
              <a:rPr lang="en-US" sz="2800" dirty="0"/>
              <a:t> </a:t>
            </a:r>
            <a:r>
              <a:rPr lang="en-US" sz="2800" i="1" dirty="0"/>
              <a:t>infinitely</a:t>
            </a:r>
            <a:r>
              <a:rPr lang="en-US" sz="2800" dirty="0"/>
              <a:t> far away, </a:t>
            </a:r>
            <a:r>
              <a:rPr lang="en-US" sz="2800" dirty="0" err="1"/>
              <a:t>epipolar</a:t>
            </a:r>
            <a:r>
              <a:rPr lang="en-US" sz="2800" dirty="0"/>
              <a:t> lines parallel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7EB3A40-204A-4A46-B110-883DE48A725F}"/>
              </a:ext>
            </a:extLst>
          </p:cNvPr>
          <p:cNvSpPr/>
          <p:nvPr/>
        </p:nvSpPr>
        <p:spPr>
          <a:xfrm>
            <a:off x="5950333" y="1968548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5AA8BDE-D013-8D46-84C7-2EA246134C85}"/>
              </a:ext>
            </a:extLst>
          </p:cNvPr>
          <p:cNvCxnSpPr>
            <a:cxnSpLocks/>
          </p:cNvCxnSpPr>
          <p:nvPr/>
        </p:nvCxnSpPr>
        <p:spPr>
          <a:xfrm>
            <a:off x="1295400" y="4211588"/>
            <a:ext cx="1066800" cy="0"/>
          </a:xfrm>
          <a:prstGeom prst="line">
            <a:avLst/>
          </a:prstGeom>
          <a:ln w="127000" cap="rnd">
            <a:solidFill>
              <a:schemeClr val="accent2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172DDF-5BC3-BA47-926A-627792EC89BD}"/>
              </a:ext>
            </a:extLst>
          </p:cNvPr>
          <p:cNvCxnSpPr>
            <a:cxnSpLocks/>
          </p:cNvCxnSpPr>
          <p:nvPr/>
        </p:nvCxnSpPr>
        <p:spPr>
          <a:xfrm>
            <a:off x="9753600" y="4214212"/>
            <a:ext cx="1066800" cy="0"/>
          </a:xfrm>
          <a:prstGeom prst="line">
            <a:avLst/>
          </a:prstGeom>
          <a:ln w="127000" cap="rnd">
            <a:solidFill>
              <a:schemeClr val="accent2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B83DF9-69EB-454F-93A5-9F78C6E031DC}"/>
                  </a:ext>
                </a:extLst>
              </p:cNvPr>
              <p:cNvSpPr txBox="1"/>
              <p:nvPr/>
            </p:nvSpPr>
            <p:spPr>
              <a:xfrm>
                <a:off x="3500130" y="5176220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B83DF9-69EB-454F-93A5-9F78C6E03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130" y="5176220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1DFC818-23AE-CF43-9606-4DE6D247003A}"/>
              </a:ext>
            </a:extLst>
          </p:cNvPr>
          <p:cNvCxnSpPr>
            <a:cxnSpLocks/>
          </p:cNvCxnSpPr>
          <p:nvPr/>
        </p:nvCxnSpPr>
        <p:spPr>
          <a:xfrm>
            <a:off x="4261671" y="5492610"/>
            <a:ext cx="3862779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27FA4C04-55E6-4DC2-9B63-F3CC57D88FBD}"/>
              </a:ext>
            </a:extLst>
          </p:cNvPr>
          <p:cNvSpPr/>
          <p:nvPr/>
        </p:nvSpPr>
        <p:spPr>
          <a:xfrm>
            <a:off x="4118185" y="5329898"/>
            <a:ext cx="325422" cy="325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0AF6E8-CC4B-4BC1-9D69-51D185459678}"/>
              </a:ext>
            </a:extLst>
          </p:cNvPr>
          <p:cNvSpPr/>
          <p:nvPr/>
        </p:nvSpPr>
        <p:spPr>
          <a:xfrm>
            <a:off x="7911106" y="5329898"/>
            <a:ext cx="325422" cy="325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BD6CA6-D799-0441-ADE6-0979B117F3B6}"/>
                  </a:ext>
                </a:extLst>
              </p:cNvPr>
              <p:cNvSpPr txBox="1"/>
              <p:nvPr/>
            </p:nvSpPr>
            <p:spPr>
              <a:xfrm>
                <a:off x="8322451" y="51989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BD6CA6-D799-0441-ADE6-0979B117F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451" y="5198929"/>
                <a:ext cx="584296" cy="584775"/>
              </a:xfrm>
              <a:prstGeom prst="rect">
                <a:avLst/>
              </a:prstGeom>
              <a:blipFill>
                <a:blip r:embed="rId5"/>
                <a:stretch>
                  <a:fillRect l="-10638" r="-12766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68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fi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1" y="1219200"/>
            <a:ext cx="5029200" cy="270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fig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4419600"/>
            <a:ext cx="756163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 descr="fig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1231900"/>
            <a:ext cx="4972345" cy="266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Example configuration: Motion parallel to image plane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basement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439" y="1087439"/>
            <a:ext cx="4681537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1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1049000" cy="838200"/>
          </a:xfrm>
        </p:spPr>
        <p:txBody>
          <a:bodyPr/>
          <a:lstStyle/>
          <a:p>
            <a:r>
              <a:rPr lang="en-US" sz="3200" dirty="0"/>
              <a:t>Example configuration: Motion perpendicular to image plane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7" descr="basement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4439" y="1087439"/>
            <a:ext cx="4681537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AEABA8-6C00-DA46-8A5F-2474F00CE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AFECBC70-8FBE-7348-9375-26961649B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1049000" cy="838200"/>
          </a:xfrm>
        </p:spPr>
        <p:txBody>
          <a:bodyPr/>
          <a:lstStyle/>
          <a:p>
            <a:r>
              <a:rPr lang="en-US" sz="3200" dirty="0"/>
              <a:t>Example configuration: Motion perpendicular to image plane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A30D33B-59AB-4AD0-8647-003BF461E489}"/>
              </a:ext>
            </a:extLst>
          </p:cNvPr>
          <p:cNvCxnSpPr>
            <a:cxnSpLocks/>
          </p:cNvCxnSpPr>
          <p:nvPr/>
        </p:nvCxnSpPr>
        <p:spPr>
          <a:xfrm>
            <a:off x="2635986" y="1962334"/>
            <a:ext cx="1733295" cy="1070830"/>
          </a:xfrm>
          <a:prstGeom prst="line">
            <a:avLst/>
          </a:prstGeom>
          <a:ln w="127000" cap="rnd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D148F2E-ADCD-4489-921A-BE1C2EABD79F}"/>
              </a:ext>
            </a:extLst>
          </p:cNvPr>
          <p:cNvCxnSpPr>
            <a:cxnSpLocks/>
          </p:cNvCxnSpPr>
          <p:nvPr/>
        </p:nvCxnSpPr>
        <p:spPr>
          <a:xfrm flipV="1">
            <a:off x="2673895" y="1962335"/>
            <a:ext cx="1733285" cy="1070822"/>
          </a:xfrm>
          <a:prstGeom prst="line">
            <a:avLst/>
          </a:prstGeom>
          <a:ln w="127000" cap="rnd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B1C0287-CE44-4D56-93C6-7B840BE7B125}"/>
              </a:ext>
            </a:extLst>
          </p:cNvPr>
          <p:cNvCxnSpPr>
            <a:cxnSpLocks/>
          </p:cNvCxnSpPr>
          <p:nvPr/>
        </p:nvCxnSpPr>
        <p:spPr>
          <a:xfrm flipH="1">
            <a:off x="2522862" y="2497745"/>
            <a:ext cx="2109188" cy="0"/>
          </a:xfrm>
          <a:prstGeom prst="line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>
            <a:extLst>
              <a:ext uri="{FF2B5EF4-FFF2-40B4-BE49-F238E27FC236}">
                <a16:creationId xmlns:a16="http://schemas.microsoft.com/office/drawing/2014/main" id="{D0038E22-F027-42A2-98C5-38A967D4FE8E}"/>
              </a:ext>
            </a:extLst>
          </p:cNvPr>
          <p:cNvSpPr/>
          <p:nvPr/>
        </p:nvSpPr>
        <p:spPr>
          <a:xfrm>
            <a:off x="4352099" y="2369437"/>
            <a:ext cx="226711" cy="22671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67BFFA8E-C81E-4082-AFC0-8CFBDD03806F}"/>
              </a:ext>
            </a:extLst>
          </p:cNvPr>
          <p:cNvSpPr/>
          <p:nvPr/>
        </p:nvSpPr>
        <p:spPr>
          <a:xfrm>
            <a:off x="2757232" y="1966984"/>
            <a:ext cx="226711" cy="22671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D3CE157-F29F-41E9-A529-774956091B26}"/>
              </a:ext>
            </a:extLst>
          </p:cNvPr>
          <p:cNvCxnSpPr>
            <a:cxnSpLocks/>
          </p:cNvCxnSpPr>
          <p:nvPr/>
        </p:nvCxnSpPr>
        <p:spPr>
          <a:xfrm>
            <a:off x="2635986" y="3849320"/>
            <a:ext cx="1733295" cy="1070830"/>
          </a:xfrm>
          <a:prstGeom prst="line">
            <a:avLst/>
          </a:prstGeom>
          <a:ln w="127000" cap="rnd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F371120-C2EE-406B-8CA0-03E19D5FCE04}"/>
              </a:ext>
            </a:extLst>
          </p:cNvPr>
          <p:cNvCxnSpPr>
            <a:cxnSpLocks/>
          </p:cNvCxnSpPr>
          <p:nvPr/>
        </p:nvCxnSpPr>
        <p:spPr>
          <a:xfrm flipV="1">
            <a:off x="2673895" y="3849321"/>
            <a:ext cx="1733285" cy="1070822"/>
          </a:xfrm>
          <a:prstGeom prst="line">
            <a:avLst/>
          </a:prstGeom>
          <a:ln w="127000" cap="rnd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049172C-6136-41D5-A24F-A7768465B52D}"/>
              </a:ext>
            </a:extLst>
          </p:cNvPr>
          <p:cNvCxnSpPr>
            <a:cxnSpLocks/>
          </p:cNvCxnSpPr>
          <p:nvPr/>
        </p:nvCxnSpPr>
        <p:spPr>
          <a:xfrm flipH="1">
            <a:off x="2522862" y="4384731"/>
            <a:ext cx="2109188" cy="0"/>
          </a:xfrm>
          <a:prstGeom prst="line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3FA3597D-AF32-4A27-88F5-1135731AA549}"/>
              </a:ext>
            </a:extLst>
          </p:cNvPr>
          <p:cNvSpPr/>
          <p:nvPr/>
        </p:nvSpPr>
        <p:spPr>
          <a:xfrm>
            <a:off x="3403371" y="4281686"/>
            <a:ext cx="274320" cy="206101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C092C82E-B376-48DD-9C35-B0931A8B2875}"/>
              </a:ext>
            </a:extLst>
          </p:cNvPr>
          <p:cNvSpPr/>
          <p:nvPr/>
        </p:nvSpPr>
        <p:spPr>
          <a:xfrm>
            <a:off x="4032468" y="4243174"/>
            <a:ext cx="226711" cy="22671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D83EB3CD-8906-4168-BF65-AD44AF696DAD}"/>
              </a:ext>
            </a:extLst>
          </p:cNvPr>
          <p:cNvSpPr/>
          <p:nvPr/>
        </p:nvSpPr>
        <p:spPr>
          <a:xfrm>
            <a:off x="3028656" y="4037748"/>
            <a:ext cx="226711" cy="22671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C581C75-36C6-4FDE-86D4-9942ED788AD1}"/>
              </a:ext>
            </a:extLst>
          </p:cNvPr>
          <p:cNvSpPr/>
          <p:nvPr/>
        </p:nvSpPr>
        <p:spPr>
          <a:xfrm>
            <a:off x="3845150" y="2130909"/>
            <a:ext cx="226711" cy="22671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84AA600-16EA-4818-B5D9-BE448A318240}"/>
              </a:ext>
            </a:extLst>
          </p:cNvPr>
          <p:cNvSpPr/>
          <p:nvPr/>
        </p:nvSpPr>
        <p:spPr>
          <a:xfrm>
            <a:off x="3881211" y="3987210"/>
            <a:ext cx="226711" cy="22671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8C671F4-D3BC-4D6B-AFDF-500D7AFEBF20}"/>
              </a:ext>
            </a:extLst>
          </p:cNvPr>
          <p:cNvSpPr txBox="1"/>
          <p:nvPr/>
        </p:nvSpPr>
        <p:spPr>
          <a:xfrm>
            <a:off x="5943600" y="2732544"/>
            <a:ext cx="57347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Epipole</a:t>
            </a:r>
            <a:r>
              <a:rPr lang="en-US" sz="2800" dirty="0"/>
              <a:t> is “focus of expansion” and coincides with the principal point of the camera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/>
              <a:t>Epipolar</a:t>
            </a:r>
            <a:r>
              <a:rPr lang="en-US" sz="2800" dirty="0"/>
              <a:t> lines go out from principal point</a:t>
            </a:r>
          </a:p>
        </p:txBody>
      </p:sp>
      <p:sp>
        <p:nvSpPr>
          <p:cNvPr id="54" name="Trapezoid 53">
            <a:extLst>
              <a:ext uri="{FF2B5EF4-FFF2-40B4-BE49-F238E27FC236}">
                <a16:creationId xmlns:a16="http://schemas.microsoft.com/office/drawing/2014/main" id="{D4707DF5-EEAB-414A-BA32-5042ABF8662B}"/>
              </a:ext>
            </a:extLst>
          </p:cNvPr>
          <p:cNvSpPr/>
          <p:nvPr/>
        </p:nvSpPr>
        <p:spPr>
          <a:xfrm flipV="1">
            <a:off x="2286000" y="1908794"/>
            <a:ext cx="2582915" cy="1177905"/>
          </a:xfrm>
          <a:prstGeom prst="trapezoid">
            <a:avLst>
              <a:gd name="adj" fmla="val 167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rapezoid 66">
            <a:extLst>
              <a:ext uri="{FF2B5EF4-FFF2-40B4-BE49-F238E27FC236}">
                <a16:creationId xmlns:a16="http://schemas.microsoft.com/office/drawing/2014/main" id="{00E53318-7336-4541-B0B0-6337EFBD08BF}"/>
              </a:ext>
            </a:extLst>
          </p:cNvPr>
          <p:cNvSpPr/>
          <p:nvPr/>
        </p:nvSpPr>
        <p:spPr>
          <a:xfrm flipV="1">
            <a:off x="2286000" y="3795780"/>
            <a:ext cx="2582915" cy="1177905"/>
          </a:xfrm>
          <a:prstGeom prst="trapezoid">
            <a:avLst>
              <a:gd name="adj" fmla="val 167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DD7842-D49A-A54C-89DC-8C2FFD790118}"/>
                  </a:ext>
                </a:extLst>
              </p:cNvPr>
              <p:cNvSpPr txBox="1"/>
              <p:nvPr/>
            </p:nvSpPr>
            <p:spPr>
              <a:xfrm>
                <a:off x="3565108" y="5222004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DD7842-D49A-A54C-89DC-8C2FFD790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108" y="5222004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06B8D7-68CD-0242-ABFD-70C031C45449}"/>
                  </a:ext>
                </a:extLst>
              </p:cNvPr>
              <p:cNvSpPr txBox="1"/>
              <p:nvPr/>
            </p:nvSpPr>
            <p:spPr>
              <a:xfrm>
                <a:off x="3731889" y="3107950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06B8D7-68CD-0242-ABFD-70C031C45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1889" y="3107950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C9925F2-0123-254D-9D65-0D446E28F303}"/>
                  </a:ext>
                </a:extLst>
              </p:cNvPr>
              <p:cNvSpPr txBox="1"/>
              <p:nvPr/>
            </p:nvSpPr>
            <p:spPr>
              <a:xfrm>
                <a:off x="3306068" y="1828800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C9925F2-0123-254D-9D65-0D446E28F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6068" y="1828800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r="-6383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E19F57-25C1-9349-8CFB-5C6B7BFA56B0}"/>
                  </a:ext>
                </a:extLst>
              </p:cNvPr>
              <p:cNvSpPr txBox="1"/>
              <p:nvPr/>
            </p:nvSpPr>
            <p:spPr>
              <a:xfrm>
                <a:off x="3269275" y="3741253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E19F57-25C1-9349-8CFB-5C6B7BFA5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9275" y="3741253"/>
                <a:ext cx="58429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7D2973B-8702-CE4B-867B-33801C2F30A8}"/>
              </a:ext>
            </a:extLst>
          </p:cNvPr>
          <p:cNvCxnSpPr>
            <a:cxnSpLocks/>
            <a:stCxn id="60" idx="4"/>
          </p:cNvCxnSpPr>
          <p:nvPr/>
        </p:nvCxnSpPr>
        <p:spPr>
          <a:xfrm>
            <a:off x="3540531" y="2600801"/>
            <a:ext cx="0" cy="1189382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D4477F3-E05C-954D-8581-4E560E1CAC2D}"/>
              </a:ext>
            </a:extLst>
          </p:cNvPr>
          <p:cNvCxnSpPr>
            <a:cxnSpLocks/>
            <a:stCxn id="73" idx="4"/>
          </p:cNvCxnSpPr>
          <p:nvPr/>
        </p:nvCxnSpPr>
        <p:spPr>
          <a:xfrm>
            <a:off x="3540531" y="4487787"/>
            <a:ext cx="0" cy="734217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ED5B0FD0-0E98-46C0-885B-D061196BEE2E}"/>
              </a:ext>
            </a:extLst>
          </p:cNvPr>
          <p:cNvSpPr/>
          <p:nvPr/>
        </p:nvSpPr>
        <p:spPr>
          <a:xfrm>
            <a:off x="3376852" y="3200711"/>
            <a:ext cx="325422" cy="325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D6E5216-2CCF-48C3-8B22-EE53E88934CB}"/>
              </a:ext>
            </a:extLst>
          </p:cNvPr>
          <p:cNvSpPr/>
          <p:nvPr/>
        </p:nvSpPr>
        <p:spPr>
          <a:xfrm>
            <a:off x="3376852" y="5067811"/>
            <a:ext cx="325422" cy="3254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59020E4-DFF9-4692-862E-B517AC363D5A}"/>
              </a:ext>
            </a:extLst>
          </p:cNvPr>
          <p:cNvSpPr/>
          <p:nvPr/>
        </p:nvSpPr>
        <p:spPr>
          <a:xfrm>
            <a:off x="3403371" y="2394700"/>
            <a:ext cx="274320" cy="206101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1">
            <a:extLst>
              <a:ext uri="{FF2B5EF4-FFF2-40B4-BE49-F238E27FC236}">
                <a16:creationId xmlns:a16="http://schemas.microsoft.com/office/drawing/2014/main" id="{961A4A2B-E1F0-6244-A35C-9EC70C0F8D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1049000" cy="838200"/>
          </a:xfrm>
        </p:spPr>
        <p:txBody>
          <a:bodyPr/>
          <a:lstStyle/>
          <a:p>
            <a:r>
              <a:rPr lang="en-US" sz="3200" dirty="0"/>
              <a:t>Example configuration: Motion perpendicular to image plane</a:t>
            </a:r>
          </a:p>
        </p:txBody>
      </p:sp>
    </p:spTree>
    <p:extLst>
      <p:ext uri="{BB962C8B-B14F-4D97-AF65-F5344CB8AC3E}">
        <p14:creationId xmlns:p14="http://schemas.microsoft.com/office/powerpoint/2010/main" val="2148138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CCC8-FBFC-CD48-874F-0AD76EB5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DA581-2181-9046-B05B-1E96FC263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geometry setup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Epipolar</a:t>
            </a:r>
            <a:r>
              <a:rPr lang="en-US" dirty="0"/>
              <a:t> constraint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1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60F065-AB49-4405-A60A-2604BC75ADD0}"/>
              </a:ext>
            </a:extLst>
          </p:cNvPr>
          <p:cNvCxnSpPr>
            <a:cxnSpLocks/>
          </p:cNvCxnSpPr>
          <p:nvPr/>
        </p:nvCxnSpPr>
        <p:spPr>
          <a:xfrm flipV="1">
            <a:off x="4530945" y="964287"/>
            <a:ext cx="2723794" cy="2325181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3B30831-E447-41B4-95E3-EA9BCB8AE9DC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9080CC67-DA63-7D47-B43D-017E1203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16113C-4270-5445-9BAA-2CBC8AE8472E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16113C-4270-5445-9BAA-2CBC8AE84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88A535-BD00-0B40-99EA-B53ACB403E9E}"/>
                  </a:ext>
                </a:extLst>
              </p:cNvPr>
              <p:cNvSpPr/>
              <p:nvPr/>
            </p:nvSpPr>
            <p:spPr>
              <a:xfrm>
                <a:off x="4401540" y="3281713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88A535-BD00-0B40-99EA-B53ACB403E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540" y="3281713"/>
                <a:ext cx="53572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D1040A8-CFFB-8247-819B-8CC7F38A9066}"/>
                  </a:ext>
                </a:extLst>
              </p:cNvPr>
              <p:cNvSpPr txBox="1"/>
              <p:nvPr/>
            </p:nvSpPr>
            <p:spPr>
              <a:xfrm>
                <a:off x="1066800" y="5370493"/>
                <a:ext cx="10363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Suppose we observe a single point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in one image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D1040A8-CFFB-8247-819B-8CC7F38A9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370493"/>
                <a:ext cx="10363200" cy="523220"/>
              </a:xfrm>
              <a:prstGeom prst="rect">
                <a:avLst/>
              </a:prstGeom>
              <a:blipFill>
                <a:blip r:embed="rId6"/>
                <a:stretch>
                  <a:fillRect l="-1103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 37">
            <a:extLst>
              <a:ext uri="{FF2B5EF4-FFF2-40B4-BE49-F238E27FC236}">
                <a16:creationId xmlns:a16="http://schemas.microsoft.com/office/drawing/2014/main" id="{121FB663-3602-9148-82D7-E13691E4616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CBE82B6-C8C5-9BC2-6735-BE1BCFC5E7F5}"/>
              </a:ext>
            </a:extLst>
          </p:cNvPr>
          <p:cNvCxnSpPr>
            <a:cxnSpLocks/>
          </p:cNvCxnSpPr>
          <p:nvPr/>
        </p:nvCxnSpPr>
        <p:spPr>
          <a:xfrm flipV="1">
            <a:off x="4530945" y="964287"/>
            <a:ext cx="2723794" cy="2325181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3B30831-E447-41B4-95E3-EA9BCB8AE9DC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/>
              <p:nvPr/>
            </p:nvSpPr>
            <p:spPr>
              <a:xfrm>
                <a:off x="685800" y="5370493"/>
                <a:ext cx="10972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Where can we find the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corresponding to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in the other image?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370493"/>
                <a:ext cx="10972800" cy="523220"/>
              </a:xfrm>
              <a:prstGeom prst="rect">
                <a:avLst/>
              </a:prstGeom>
              <a:blipFill>
                <a:blip r:embed="rId2"/>
                <a:stretch>
                  <a:fillRect l="-925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F31232D-87AC-4658-B5E8-D3CD9E4CA1DB}"/>
              </a:ext>
            </a:extLst>
          </p:cNvPr>
          <p:cNvCxnSpPr>
            <a:cxnSpLocks/>
          </p:cNvCxnSpPr>
          <p:nvPr/>
        </p:nvCxnSpPr>
        <p:spPr>
          <a:xfrm>
            <a:off x="6812029" y="1408387"/>
            <a:ext cx="2422956" cy="3123685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FDCB1A-2DA0-4B03-ADEE-DA7251FD9819}"/>
              </a:ext>
            </a:extLst>
          </p:cNvPr>
          <p:cNvCxnSpPr>
            <a:cxnSpLocks/>
          </p:cNvCxnSpPr>
          <p:nvPr/>
        </p:nvCxnSpPr>
        <p:spPr>
          <a:xfrm>
            <a:off x="5638801" y="2399123"/>
            <a:ext cx="3596185" cy="2157922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C13E5AA-6CEC-4A8F-A528-A2E99CC2D9AF}"/>
              </a:ext>
            </a:extLst>
          </p:cNvPr>
          <p:cNvCxnSpPr>
            <a:cxnSpLocks/>
          </p:cNvCxnSpPr>
          <p:nvPr/>
        </p:nvCxnSpPr>
        <p:spPr>
          <a:xfrm>
            <a:off x="4924315" y="2987877"/>
            <a:ext cx="4310670" cy="1569169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8428F53-5779-4867-8303-90A139708F0B}"/>
              </a:ext>
            </a:extLst>
          </p:cNvPr>
          <p:cNvCxnSpPr>
            <a:cxnSpLocks/>
          </p:cNvCxnSpPr>
          <p:nvPr/>
        </p:nvCxnSpPr>
        <p:spPr>
          <a:xfrm>
            <a:off x="6276475" y="1913022"/>
            <a:ext cx="2958511" cy="2672063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9080CC67-DA63-7D47-B43D-017E1203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16113C-4270-5445-9BAA-2CBC8AE8472E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16113C-4270-5445-9BAA-2CBC8AE84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E70213-79CC-9E4C-BBBA-7B19D3696422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E70213-79CC-9E4C-BBBA-7B19D3696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88A535-BD00-0B40-99EA-B53ACB403E9E}"/>
                  </a:ext>
                </a:extLst>
              </p:cNvPr>
              <p:cNvSpPr/>
              <p:nvPr/>
            </p:nvSpPr>
            <p:spPr>
              <a:xfrm>
                <a:off x="4401540" y="3281713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88A535-BD00-0B40-99EA-B53ACB403E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540" y="3281713"/>
                <a:ext cx="53572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D9BC28E-53BE-104D-BB68-9595CB1E0439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D9BC28E-53BE-104D-BB68-9595CB1E0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CC631C0-2066-E043-830C-8287B94ABC91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CC631C0-2066-E043-830C-8287B94AB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7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val 44">
            <a:extLst>
              <a:ext uri="{FF2B5EF4-FFF2-40B4-BE49-F238E27FC236}">
                <a16:creationId xmlns:a16="http://schemas.microsoft.com/office/drawing/2014/main" id="{0439238E-2036-5C40-810A-2E8EFEDC73BE}"/>
              </a:ext>
            </a:extLst>
          </p:cNvPr>
          <p:cNvSpPr/>
          <p:nvPr/>
        </p:nvSpPr>
        <p:spPr>
          <a:xfrm>
            <a:off x="6044260" y="1668671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150C321-7CFB-F047-8E44-EF70CE627824}"/>
              </a:ext>
            </a:extLst>
          </p:cNvPr>
          <p:cNvSpPr/>
          <p:nvPr/>
        </p:nvSpPr>
        <p:spPr>
          <a:xfrm>
            <a:off x="7958945" y="3398653"/>
            <a:ext cx="228600" cy="2286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E506EB1-8576-B94F-8BBD-B38DFCB24163}"/>
              </a:ext>
            </a:extLst>
          </p:cNvPr>
          <p:cNvSpPr/>
          <p:nvPr/>
        </p:nvSpPr>
        <p:spPr>
          <a:xfrm>
            <a:off x="5460038" y="2174204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73AE6F5-B964-2C4B-9BCA-498F8408E8E3}"/>
              </a:ext>
            </a:extLst>
          </p:cNvPr>
          <p:cNvSpPr/>
          <p:nvPr/>
        </p:nvSpPr>
        <p:spPr>
          <a:xfrm>
            <a:off x="7842983" y="3710975"/>
            <a:ext cx="228600" cy="2286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A7A4B1B-3124-E941-BFBF-F80EA7BE94A7}"/>
              </a:ext>
            </a:extLst>
          </p:cNvPr>
          <p:cNvSpPr/>
          <p:nvPr/>
        </p:nvSpPr>
        <p:spPr>
          <a:xfrm>
            <a:off x="4738608" y="2758363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CF33056-22CD-E84D-9B79-4D6DD6EAE4D5}"/>
              </a:ext>
            </a:extLst>
          </p:cNvPr>
          <p:cNvSpPr/>
          <p:nvPr/>
        </p:nvSpPr>
        <p:spPr>
          <a:xfrm>
            <a:off x="7731889" y="3969715"/>
            <a:ext cx="228600" cy="2286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CFDED1E-95A8-E546-AA32-D953519C9124}"/>
              </a:ext>
            </a:extLst>
          </p:cNvPr>
          <p:cNvSpPr/>
          <p:nvPr/>
        </p:nvSpPr>
        <p:spPr>
          <a:xfrm>
            <a:off x="6586011" y="1234349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CFDD389-FDB4-B743-B681-8D7EA211A08E}"/>
              </a:ext>
            </a:extLst>
          </p:cNvPr>
          <p:cNvSpPr/>
          <p:nvPr/>
        </p:nvSpPr>
        <p:spPr>
          <a:xfrm>
            <a:off x="8099218" y="3044816"/>
            <a:ext cx="228600" cy="2286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DCD6622-7118-C345-BB02-80D20894A698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2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BEE9DF-F416-8137-D122-688283C5AE6C}"/>
              </a:ext>
            </a:extLst>
          </p:cNvPr>
          <p:cNvCxnSpPr>
            <a:cxnSpLocks/>
          </p:cNvCxnSpPr>
          <p:nvPr/>
        </p:nvCxnSpPr>
        <p:spPr>
          <a:xfrm flipV="1">
            <a:off x="4530945" y="964287"/>
            <a:ext cx="2723794" cy="2325181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3B30831-E447-41B4-95E3-EA9BCB8AE9DC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F31232D-87AC-4658-B5E8-D3CD9E4CA1DB}"/>
              </a:ext>
            </a:extLst>
          </p:cNvPr>
          <p:cNvCxnSpPr>
            <a:cxnSpLocks/>
          </p:cNvCxnSpPr>
          <p:nvPr/>
        </p:nvCxnSpPr>
        <p:spPr>
          <a:xfrm>
            <a:off x="6812029" y="1408387"/>
            <a:ext cx="2422956" cy="3123685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FDCB1A-2DA0-4B03-ADEE-DA7251FD9819}"/>
              </a:ext>
            </a:extLst>
          </p:cNvPr>
          <p:cNvCxnSpPr>
            <a:cxnSpLocks/>
          </p:cNvCxnSpPr>
          <p:nvPr/>
        </p:nvCxnSpPr>
        <p:spPr>
          <a:xfrm>
            <a:off x="5638801" y="2399123"/>
            <a:ext cx="3596185" cy="2157922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C13E5AA-6CEC-4A8F-A528-A2E99CC2D9AF}"/>
              </a:ext>
            </a:extLst>
          </p:cNvPr>
          <p:cNvCxnSpPr>
            <a:cxnSpLocks/>
          </p:cNvCxnSpPr>
          <p:nvPr/>
        </p:nvCxnSpPr>
        <p:spPr>
          <a:xfrm>
            <a:off x="4924315" y="2987877"/>
            <a:ext cx="4310670" cy="1569169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8428F53-5779-4867-8303-90A139708F0B}"/>
              </a:ext>
            </a:extLst>
          </p:cNvPr>
          <p:cNvCxnSpPr>
            <a:cxnSpLocks/>
          </p:cNvCxnSpPr>
          <p:nvPr/>
        </p:nvCxnSpPr>
        <p:spPr>
          <a:xfrm>
            <a:off x="6276475" y="1913022"/>
            <a:ext cx="2958511" cy="2672063"/>
          </a:xfrm>
          <a:prstGeom prst="line">
            <a:avLst/>
          </a:prstGeom>
          <a:ln w="63500" cap="rnd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9080CC67-DA63-7D47-B43D-017E1203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16113C-4270-5445-9BAA-2CBC8AE8472E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16113C-4270-5445-9BAA-2CBC8AE84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E70213-79CC-9E4C-BBBA-7B19D3696422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E70213-79CC-9E4C-BBBA-7B19D3696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88A535-BD00-0B40-99EA-B53ACB403E9E}"/>
                  </a:ext>
                </a:extLst>
              </p:cNvPr>
              <p:cNvSpPr/>
              <p:nvPr/>
            </p:nvSpPr>
            <p:spPr>
              <a:xfrm>
                <a:off x="4401540" y="3281713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88A535-BD00-0B40-99EA-B53ACB403E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540" y="3281713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D9BC28E-53BE-104D-BB68-9595CB1E0439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D9BC28E-53BE-104D-BB68-9595CB1E0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CC631C0-2066-E043-830C-8287B94ABC91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CC631C0-2066-E043-830C-8287B94ABC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F13009-0069-41BC-A763-A0F307A7FC67}"/>
              </a:ext>
            </a:extLst>
          </p:cNvPr>
          <p:cNvCxnSpPr>
            <a:cxnSpLocks/>
          </p:cNvCxnSpPr>
          <p:nvPr/>
        </p:nvCxnSpPr>
        <p:spPr>
          <a:xfrm flipV="1">
            <a:off x="7580955" y="2987876"/>
            <a:ext cx="680176" cy="1878414"/>
          </a:xfrm>
          <a:prstGeom prst="line">
            <a:avLst/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50E8012-8E73-BE4D-80D0-24AF4F8954AA}"/>
                  </a:ext>
                </a:extLst>
              </p:cNvPr>
              <p:cNvSpPr txBox="1"/>
              <p:nvPr/>
            </p:nvSpPr>
            <p:spPr>
              <a:xfrm>
                <a:off x="685800" y="5370493"/>
                <a:ext cx="108966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Where can we find the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corresponding to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in the other image?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Along the </a:t>
                </a:r>
                <a:r>
                  <a:rPr lang="en-US" sz="2800" b="1" dirty="0" err="1">
                    <a:solidFill>
                      <a:srgbClr val="339966"/>
                    </a:solidFill>
                  </a:rPr>
                  <a:t>epipolar</a:t>
                </a:r>
                <a:r>
                  <a:rPr lang="en-US" sz="2800" b="1" dirty="0">
                    <a:solidFill>
                      <a:srgbClr val="339966"/>
                    </a:solidFill>
                  </a:rPr>
                  <a:t> line</a:t>
                </a:r>
                <a:r>
                  <a:rPr lang="en-US" sz="2800" dirty="0"/>
                  <a:t> corresponding to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(projection of visual ray connecting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sz="2800" dirty="0"/>
                  <a:t> with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into the second image plane)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50E8012-8E73-BE4D-80D0-24AF4F895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370493"/>
                <a:ext cx="10896600" cy="1384995"/>
              </a:xfrm>
              <a:prstGeom prst="rect">
                <a:avLst/>
              </a:prstGeom>
              <a:blipFill>
                <a:blip r:embed="rId7"/>
                <a:stretch>
                  <a:fillRect l="-931" t="-4545" r="-11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37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F21CC03-C340-4704-932F-B99C1CFF13D6}"/>
              </a:ext>
            </a:extLst>
          </p:cNvPr>
          <p:cNvCxnSpPr>
            <a:cxnSpLocks/>
          </p:cNvCxnSpPr>
          <p:nvPr/>
        </p:nvCxnSpPr>
        <p:spPr>
          <a:xfrm>
            <a:off x="5410200" y="1143000"/>
            <a:ext cx="2461639" cy="2210920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8428F53-5779-4867-8303-90A139708F0B}"/>
              </a:ext>
            </a:extLst>
          </p:cNvPr>
          <p:cNvCxnSpPr>
            <a:cxnSpLocks/>
          </p:cNvCxnSpPr>
          <p:nvPr/>
        </p:nvCxnSpPr>
        <p:spPr>
          <a:xfrm>
            <a:off x="8118367" y="3576578"/>
            <a:ext cx="1116619" cy="1008506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E1DC6020-ACB3-4141-ABEE-59BB0D5A419D}"/>
              </a:ext>
            </a:extLst>
          </p:cNvPr>
          <p:cNvSpPr/>
          <p:nvPr/>
        </p:nvSpPr>
        <p:spPr>
          <a:xfrm>
            <a:off x="7908670" y="3424004"/>
            <a:ext cx="274320" cy="27432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9E916A9-4DEC-482B-8698-9E5E67AF4C72}"/>
              </a:ext>
            </a:extLst>
          </p:cNvPr>
          <p:cNvGrpSpPr/>
          <p:nvPr/>
        </p:nvGrpSpPr>
        <p:grpSpPr>
          <a:xfrm>
            <a:off x="3007503" y="1563674"/>
            <a:ext cx="4570585" cy="3021411"/>
            <a:chOff x="1483502" y="1563673"/>
            <a:chExt cx="4570585" cy="3021411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13E5AA-6CEC-4A8F-A528-A2E99CC2D9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3502" y="1563673"/>
              <a:ext cx="2795168" cy="3021411"/>
            </a:xfrm>
            <a:prstGeom prst="line">
              <a:avLst/>
            </a:prstGeom>
            <a:ln w="63500" cap="rnd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3788DFD-8117-4E59-ADF2-387E3613D1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3503" y="2057399"/>
              <a:ext cx="3393296" cy="2527685"/>
            </a:xfrm>
            <a:prstGeom prst="line">
              <a:avLst/>
            </a:prstGeom>
            <a:ln w="63500" cap="rnd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52595F-8713-429F-8393-F36F89FF54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3503" y="2590799"/>
              <a:ext cx="4002896" cy="1994285"/>
            </a:xfrm>
            <a:prstGeom prst="line">
              <a:avLst/>
            </a:prstGeom>
            <a:ln w="63500" cap="rnd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D9D437-55C8-4780-B7EE-707C7D26AC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3503" y="3116179"/>
              <a:ext cx="4570584" cy="1468905"/>
            </a:xfrm>
            <a:prstGeom prst="line">
              <a:avLst/>
            </a:prstGeom>
            <a:ln w="63500" cap="rnd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66A38B-C368-4292-894C-2A2603586DEA}"/>
              </a:ext>
            </a:extLst>
          </p:cNvPr>
          <p:cNvCxnSpPr>
            <a:cxnSpLocks/>
          </p:cNvCxnSpPr>
          <p:nvPr/>
        </p:nvCxnSpPr>
        <p:spPr>
          <a:xfrm>
            <a:off x="3901544" y="2977813"/>
            <a:ext cx="942585" cy="1877602"/>
          </a:xfrm>
          <a:prstGeom prst="line">
            <a:avLst/>
          </a:prstGeom>
          <a:ln w="1270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A52A108E-5976-9C4D-A957-38C09D0D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F7BCFD-6AC3-9745-9039-C7A6C2BC3449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F7BCFD-6AC3-9745-9039-C7A6C2BC3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184FE52-72D2-9A4F-81C4-321AD74A85DC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184FE52-72D2-9A4F-81C4-321AD74A8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4D98AA-3B3F-E34A-B00A-743FBD6B3DCD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4D98AA-3B3F-E34A-B00A-743FBD6B3D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D57BE5C-A93C-4F48-90D3-895E84CD722D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D57BE5C-A93C-4F48-90D3-895E84CD72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5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89A7020-373E-284F-83BC-ED60CD3BDE4F}"/>
                  </a:ext>
                </a:extLst>
              </p:cNvPr>
              <p:cNvSpPr/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89A7020-373E-284F-83BC-ED60CD3BDE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0E5AE79-0C1F-8241-985C-66267B6B53AC}"/>
                  </a:ext>
                </a:extLst>
              </p:cNvPr>
              <p:cNvSpPr txBox="1"/>
              <p:nvPr/>
            </p:nvSpPr>
            <p:spPr>
              <a:xfrm>
                <a:off x="1066800" y="5370493"/>
                <a:ext cx="103632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Similarly, all points in the left image corresponding to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have to lie along the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line corresponding to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0E5AE79-0C1F-8241-985C-66267B6B5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370493"/>
                <a:ext cx="10363200" cy="954107"/>
              </a:xfrm>
              <a:prstGeom prst="rect">
                <a:avLst/>
              </a:prstGeom>
              <a:blipFill>
                <a:blip r:embed="rId7"/>
                <a:stretch>
                  <a:fillRect l="-1103" t="-6579" r="-490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55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/>
              <p:nvPr/>
            </p:nvSpPr>
            <p:spPr>
              <a:xfrm>
                <a:off x="381000" y="5410200"/>
                <a:ext cx="11049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Potential matches for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have to lie on the matching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line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Potential matches for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have to lie on the matching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line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endParaRPr lang="en-US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10200"/>
                <a:ext cx="11049000" cy="1384995"/>
              </a:xfrm>
              <a:prstGeom prst="rect">
                <a:avLst/>
              </a:prstGeom>
              <a:blipFill>
                <a:blip r:embed="rId2"/>
                <a:stretch>
                  <a:fillRect l="-918" t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66A38B-C368-4292-894C-2A2603586DEA}"/>
              </a:ext>
            </a:extLst>
          </p:cNvPr>
          <p:cNvCxnSpPr>
            <a:cxnSpLocks/>
          </p:cNvCxnSpPr>
          <p:nvPr/>
        </p:nvCxnSpPr>
        <p:spPr>
          <a:xfrm>
            <a:off x="3962400" y="2971800"/>
            <a:ext cx="869102" cy="1905000"/>
          </a:xfrm>
          <a:prstGeom prst="line">
            <a:avLst/>
          </a:prstGeom>
          <a:ln w="1270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F13009-0069-41BC-A763-A0F307A7FC67}"/>
              </a:ext>
            </a:extLst>
          </p:cNvPr>
          <p:cNvCxnSpPr>
            <a:cxnSpLocks/>
          </p:cNvCxnSpPr>
          <p:nvPr/>
        </p:nvCxnSpPr>
        <p:spPr>
          <a:xfrm flipV="1">
            <a:off x="7580956" y="2987876"/>
            <a:ext cx="680176" cy="1878414"/>
          </a:xfrm>
          <a:prstGeom prst="line">
            <a:avLst/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3480EE1-0256-5C4B-BD37-2C1F5D16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1FC9FD-F91A-5446-95A1-9E34F137311D}"/>
              </a:ext>
            </a:extLst>
          </p:cNvPr>
          <p:cNvSpPr/>
          <p:nvPr/>
        </p:nvSpPr>
        <p:spPr>
          <a:xfrm>
            <a:off x="7924194" y="3396478"/>
            <a:ext cx="274320" cy="27432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/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  <a:blipFill>
                <a:blip r:embed="rId7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/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D62AF85-36C3-A547-BF1C-653B079803CD}"/>
                  </a:ext>
                </a:extLst>
              </p:cNvPr>
              <p:cNvSpPr/>
              <p:nvPr/>
            </p:nvSpPr>
            <p:spPr>
              <a:xfrm>
                <a:off x="7955503" y="3834825"/>
                <a:ext cx="55656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D62AF85-36C3-A547-BF1C-653B079803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503" y="3834825"/>
                <a:ext cx="556563" cy="584775"/>
              </a:xfrm>
              <a:prstGeom prst="rect">
                <a:avLst/>
              </a:prstGeom>
              <a:blipFill>
                <a:blip r:embed="rId9"/>
                <a:stretch>
                  <a:fillRect r="-2222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9FC4B91-DFFA-C743-BE22-569A011B1411}"/>
                  </a:ext>
                </a:extLst>
              </p:cNvPr>
              <p:cNvSpPr/>
              <p:nvPr/>
            </p:nvSpPr>
            <p:spPr>
              <a:xfrm>
                <a:off x="3968836" y="3834825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9FC4B91-DFFA-C743-BE22-569A011B14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836" y="3834825"/>
                <a:ext cx="450764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77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 bldLvl="2"/>
      <p:bldP spid="35" grpId="0" animBg="1"/>
      <p:bldP spid="43" grpId="0"/>
      <p:bldP spid="45" grpId="0"/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constraint: Example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 t="833" r="1215"/>
          <a:stretch>
            <a:fillRect/>
          </a:stretch>
        </p:blipFill>
        <p:spPr bwMode="auto">
          <a:xfrm>
            <a:off x="2343151" y="1109664"/>
            <a:ext cx="7413625" cy="544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2150DB-51AB-C04F-93AB-22A7EF89C46C}"/>
              </a:ext>
            </a:extLst>
          </p:cNvPr>
          <p:cNvCxnSpPr>
            <a:cxnSpLocks/>
          </p:cNvCxnSpPr>
          <p:nvPr/>
        </p:nvCxnSpPr>
        <p:spPr>
          <a:xfrm flipV="1">
            <a:off x="4530945" y="1956622"/>
            <a:ext cx="1616268" cy="13328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3349ACB-A245-B44F-8B58-8DA6F0B58C82}"/>
              </a:ext>
            </a:extLst>
          </p:cNvPr>
          <p:cNvCxnSpPr>
            <a:cxnSpLocks/>
          </p:cNvCxnSpPr>
          <p:nvPr/>
        </p:nvCxnSpPr>
        <p:spPr>
          <a:xfrm flipH="1" flipV="1">
            <a:off x="6147214" y="1967885"/>
            <a:ext cx="1757905" cy="1449644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/>
              <p:nvPr/>
            </p:nvSpPr>
            <p:spPr>
              <a:xfrm>
                <a:off x="304800" y="5334000"/>
                <a:ext cx="11430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Whenever two points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lie on matching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lines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, the visual rays corresponding to them meet in space, i.e.,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i="1" dirty="0"/>
                  <a:t> </a:t>
                </a:r>
                <a:r>
                  <a:rPr lang="en-US" sz="2800" dirty="0"/>
                  <a:t>could be projections of the same 3D point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334000"/>
                <a:ext cx="11430000" cy="1384995"/>
              </a:xfrm>
              <a:prstGeom prst="rect">
                <a:avLst/>
              </a:prstGeom>
              <a:blipFill>
                <a:blip r:embed="rId2"/>
                <a:stretch>
                  <a:fillRect l="-1000" t="-5505" r="-1667" b="-10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66A38B-C368-4292-894C-2A2603586DEA}"/>
              </a:ext>
            </a:extLst>
          </p:cNvPr>
          <p:cNvCxnSpPr>
            <a:cxnSpLocks/>
          </p:cNvCxnSpPr>
          <p:nvPr/>
        </p:nvCxnSpPr>
        <p:spPr>
          <a:xfrm>
            <a:off x="3962400" y="2971800"/>
            <a:ext cx="869102" cy="1905000"/>
          </a:xfrm>
          <a:prstGeom prst="line">
            <a:avLst/>
          </a:prstGeom>
          <a:ln w="1270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F13009-0069-41BC-A763-A0F307A7FC67}"/>
              </a:ext>
            </a:extLst>
          </p:cNvPr>
          <p:cNvCxnSpPr>
            <a:cxnSpLocks/>
          </p:cNvCxnSpPr>
          <p:nvPr/>
        </p:nvCxnSpPr>
        <p:spPr>
          <a:xfrm flipV="1">
            <a:off x="7580956" y="2987876"/>
            <a:ext cx="680176" cy="1878414"/>
          </a:xfrm>
          <a:prstGeom prst="line">
            <a:avLst/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3480EE1-0256-5C4B-BD37-2C1F5D16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/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  <a:blipFill>
                <a:blip r:embed="rId7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/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D62AF85-36C3-A547-BF1C-653B079803CD}"/>
                  </a:ext>
                </a:extLst>
              </p:cNvPr>
              <p:cNvSpPr/>
              <p:nvPr/>
            </p:nvSpPr>
            <p:spPr>
              <a:xfrm>
                <a:off x="7955503" y="3834825"/>
                <a:ext cx="55656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D62AF85-36C3-A547-BF1C-653B079803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503" y="3834825"/>
                <a:ext cx="556563" cy="584775"/>
              </a:xfrm>
              <a:prstGeom prst="rect">
                <a:avLst/>
              </a:prstGeom>
              <a:blipFill>
                <a:blip r:embed="rId9"/>
                <a:stretch>
                  <a:fillRect r="-2222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9FC4B91-DFFA-C743-BE22-569A011B1411}"/>
                  </a:ext>
                </a:extLst>
              </p:cNvPr>
              <p:cNvSpPr/>
              <p:nvPr/>
            </p:nvSpPr>
            <p:spPr>
              <a:xfrm>
                <a:off x="3968836" y="3834825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9FC4B91-DFFA-C743-BE22-569A011B14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836" y="3834825"/>
                <a:ext cx="450764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3BE15A49-FA0E-7B49-BACD-29A83ABA192C}"/>
              </a:ext>
            </a:extLst>
          </p:cNvPr>
          <p:cNvSpPr/>
          <p:nvPr/>
        </p:nvSpPr>
        <p:spPr>
          <a:xfrm>
            <a:off x="5950333" y="1759741"/>
            <a:ext cx="393760" cy="39376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9FDA84-A5FE-AA48-9ED9-8C7EC0935024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CA47170-0012-0746-A497-85AFE44D2824}"/>
              </a:ext>
            </a:extLst>
          </p:cNvPr>
          <p:cNvCxnSpPr>
            <a:cxnSpLocks/>
          </p:cNvCxnSpPr>
          <p:nvPr/>
        </p:nvCxnSpPr>
        <p:spPr>
          <a:xfrm flipH="1" flipV="1">
            <a:off x="8135913" y="3654317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8CE34D5-1036-EB44-8FC9-003B23FDC111}"/>
                  </a:ext>
                </a:extLst>
              </p:cNvPr>
              <p:cNvSpPr/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8CE34D5-1036-EB44-8FC9-003B23FDC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51" y="1217293"/>
                <a:ext cx="582211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1FC9FD-F91A-5446-95A1-9E34F137311D}"/>
              </a:ext>
            </a:extLst>
          </p:cNvPr>
          <p:cNvSpPr/>
          <p:nvPr/>
        </p:nvSpPr>
        <p:spPr>
          <a:xfrm>
            <a:off x="7924194" y="3396478"/>
            <a:ext cx="274320" cy="27432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2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2150DB-51AB-C04F-93AB-22A7EF89C46C}"/>
              </a:ext>
            </a:extLst>
          </p:cNvPr>
          <p:cNvCxnSpPr>
            <a:cxnSpLocks/>
          </p:cNvCxnSpPr>
          <p:nvPr/>
        </p:nvCxnSpPr>
        <p:spPr>
          <a:xfrm flipV="1">
            <a:off x="4530945" y="1585043"/>
            <a:ext cx="2098455" cy="1704423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3349ACB-A245-B44F-8B58-8DA6F0B58C82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967224"/>
            <a:ext cx="2834185" cy="3598173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E980959-89A0-45A1-8C67-B0E647D253E7}"/>
              </a:ext>
            </a:extLst>
          </p:cNvPr>
          <p:cNvSpPr txBox="1"/>
          <p:nvPr/>
        </p:nvSpPr>
        <p:spPr>
          <a:xfrm>
            <a:off x="304800" y="5334000"/>
            <a:ext cx="1143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Remember: in general, two rays </a:t>
            </a:r>
            <a:r>
              <a:rPr lang="en-US" sz="2800" i="1" dirty="0"/>
              <a:t>do not </a:t>
            </a:r>
            <a:r>
              <a:rPr lang="en-US" sz="2800" dirty="0"/>
              <a:t>meet in space!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3480EE1-0256-5C4B-BD37-2C1F5D16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/>
              <p:nvPr/>
            </p:nvSpPr>
            <p:spPr>
              <a:xfrm>
                <a:off x="8801246" y="3225225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246" y="3225225"/>
                <a:ext cx="641522" cy="584775"/>
              </a:xfrm>
              <a:prstGeom prst="rect">
                <a:avLst/>
              </a:prstGeom>
              <a:blipFill>
                <a:blip r:embed="rId7"/>
                <a:stretch>
                  <a:fillRect l="-1961" r="-1961"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/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9FDA84-A5FE-AA48-9ED9-8C7EC0935024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CA47170-0012-0746-A497-85AFE44D2824}"/>
              </a:ext>
            </a:extLst>
          </p:cNvPr>
          <p:cNvCxnSpPr>
            <a:cxnSpLocks/>
          </p:cNvCxnSpPr>
          <p:nvPr/>
        </p:nvCxnSpPr>
        <p:spPr>
          <a:xfrm flipH="1" flipV="1">
            <a:off x="8625949" y="3776155"/>
            <a:ext cx="609037" cy="784507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1FC9FD-F91A-5446-95A1-9E34F137311D}"/>
              </a:ext>
            </a:extLst>
          </p:cNvPr>
          <p:cNvSpPr/>
          <p:nvPr/>
        </p:nvSpPr>
        <p:spPr>
          <a:xfrm>
            <a:off x="8467628" y="3602322"/>
            <a:ext cx="274320" cy="27432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0067AD2-6C31-B640-A949-6083F8ADF720}"/>
              </a:ext>
            </a:extLst>
          </p:cNvPr>
          <p:cNvCxnSpPr>
            <a:cxnSpLocks/>
          </p:cNvCxnSpPr>
          <p:nvPr/>
        </p:nvCxnSpPr>
        <p:spPr>
          <a:xfrm flipV="1">
            <a:off x="6937184" y="967224"/>
            <a:ext cx="530416" cy="404376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078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2150DB-51AB-C04F-93AB-22A7EF89C46C}"/>
              </a:ext>
            </a:extLst>
          </p:cNvPr>
          <p:cNvCxnSpPr>
            <a:cxnSpLocks/>
          </p:cNvCxnSpPr>
          <p:nvPr/>
        </p:nvCxnSpPr>
        <p:spPr>
          <a:xfrm flipV="1">
            <a:off x="4530945" y="1217293"/>
            <a:ext cx="2479455" cy="2072173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3349ACB-A245-B44F-8B58-8DA6F0B58C82}"/>
              </a:ext>
            </a:extLst>
          </p:cNvPr>
          <p:cNvCxnSpPr>
            <a:cxnSpLocks/>
          </p:cNvCxnSpPr>
          <p:nvPr/>
        </p:nvCxnSpPr>
        <p:spPr>
          <a:xfrm flipH="1" flipV="1">
            <a:off x="5257800" y="1295400"/>
            <a:ext cx="2647320" cy="2122129"/>
          </a:xfrm>
          <a:prstGeom prst="line">
            <a:avLst/>
          </a:prstGeom>
          <a:ln w="1270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0FFA546-670E-4AD3-98F3-6C325F2062AE}"/>
              </a:ext>
            </a:extLst>
          </p:cNvPr>
          <p:cNvSpPr/>
          <p:nvPr/>
        </p:nvSpPr>
        <p:spPr>
          <a:xfrm rot="5400000">
            <a:off x="2298295" y="2280984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810EA32-7D12-4EAE-B06F-71857429C95B}"/>
              </a:ext>
            </a:extLst>
          </p:cNvPr>
          <p:cNvSpPr/>
          <p:nvPr/>
        </p:nvSpPr>
        <p:spPr>
          <a:xfrm rot="16200000" flipH="1">
            <a:off x="7300697" y="2280982"/>
            <a:ext cx="2695434" cy="266046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77993B-2C2C-4D4F-90DA-5CA07FE86C26}"/>
              </a:ext>
            </a:extLst>
          </p:cNvPr>
          <p:cNvCxnSpPr>
            <a:cxnSpLocks/>
          </p:cNvCxnSpPr>
          <p:nvPr/>
        </p:nvCxnSpPr>
        <p:spPr>
          <a:xfrm>
            <a:off x="4976242" y="4563028"/>
            <a:ext cx="2341942" cy="0"/>
          </a:xfrm>
          <a:prstGeom prst="line">
            <a:avLst/>
          </a:prstGeom>
          <a:ln w="127000" cap="flat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7D516F-4941-45CD-99BD-C599FC852401}"/>
              </a:ext>
            </a:extLst>
          </p:cNvPr>
          <p:cNvCxnSpPr>
            <a:cxnSpLocks/>
          </p:cNvCxnSpPr>
          <p:nvPr/>
        </p:nvCxnSpPr>
        <p:spPr>
          <a:xfrm>
            <a:off x="3034422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B3612B-B743-47F9-86EC-C77D6E20D40E}"/>
              </a:ext>
            </a:extLst>
          </p:cNvPr>
          <p:cNvCxnSpPr>
            <a:cxnSpLocks/>
          </p:cNvCxnSpPr>
          <p:nvPr/>
        </p:nvCxnSpPr>
        <p:spPr>
          <a:xfrm>
            <a:off x="7631443" y="4563028"/>
            <a:ext cx="1603543" cy="0"/>
          </a:xfrm>
          <a:prstGeom prst="line">
            <a:avLst/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/>
              <p:nvPr/>
            </p:nvSpPr>
            <p:spPr>
              <a:xfrm>
                <a:off x="304800" y="5334000"/>
                <a:ext cx="114300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Caveat: if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/>
                  <a:t> satisfy the </a:t>
                </a:r>
                <a:r>
                  <a:rPr lang="en-US" sz="2800" dirty="0" err="1"/>
                  <a:t>epipolar</a:t>
                </a:r>
                <a:r>
                  <a:rPr lang="en-US" sz="2800" dirty="0"/>
                  <a:t> constraint, this doesn’t mean they </a:t>
                </a:r>
                <a:r>
                  <a:rPr lang="en-US" sz="2800" i="1" dirty="0"/>
                  <a:t>have to be </a:t>
                </a:r>
                <a:r>
                  <a:rPr lang="en-US" sz="2800" dirty="0"/>
                  <a:t>projections of the same 3D point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E980959-89A0-45A1-8C67-B0E647D25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334000"/>
                <a:ext cx="11430000" cy="954107"/>
              </a:xfrm>
              <a:prstGeom prst="rect">
                <a:avLst/>
              </a:prstGeom>
              <a:blipFill>
                <a:blip r:embed="rId2"/>
                <a:stretch>
                  <a:fillRect l="-1000" t="-8000" r="-222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66A38B-C368-4292-894C-2A2603586DEA}"/>
              </a:ext>
            </a:extLst>
          </p:cNvPr>
          <p:cNvCxnSpPr>
            <a:cxnSpLocks/>
          </p:cNvCxnSpPr>
          <p:nvPr/>
        </p:nvCxnSpPr>
        <p:spPr>
          <a:xfrm>
            <a:off x="3962400" y="2971800"/>
            <a:ext cx="869102" cy="1905000"/>
          </a:xfrm>
          <a:prstGeom prst="line">
            <a:avLst/>
          </a:prstGeom>
          <a:ln w="1270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F13009-0069-41BC-A763-A0F307A7FC67}"/>
              </a:ext>
            </a:extLst>
          </p:cNvPr>
          <p:cNvCxnSpPr>
            <a:cxnSpLocks/>
          </p:cNvCxnSpPr>
          <p:nvPr/>
        </p:nvCxnSpPr>
        <p:spPr>
          <a:xfrm flipV="1">
            <a:off x="7580956" y="2987876"/>
            <a:ext cx="680176" cy="1878414"/>
          </a:xfrm>
          <a:prstGeom prst="line">
            <a:avLst/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3FE08260-58C1-465A-965A-D14761549116}"/>
              </a:ext>
            </a:extLst>
          </p:cNvPr>
          <p:cNvSpPr/>
          <p:nvPr/>
        </p:nvSpPr>
        <p:spPr>
          <a:xfrm>
            <a:off x="4557182" y="4419885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8EFCC4-6AF3-45CB-81DF-C6764E18909C}"/>
              </a:ext>
            </a:extLst>
          </p:cNvPr>
          <p:cNvSpPr/>
          <p:nvPr/>
        </p:nvSpPr>
        <p:spPr>
          <a:xfrm>
            <a:off x="7548335" y="4422779"/>
            <a:ext cx="274320" cy="27432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3480EE1-0256-5C4B-BD37-2C1F5D16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C75D628-4B19-4B72-9B45-4E75630B186F}"/>
              </a:ext>
            </a:extLst>
          </p:cNvPr>
          <p:cNvSpPr/>
          <p:nvPr/>
        </p:nvSpPr>
        <p:spPr>
          <a:xfrm>
            <a:off x="9073441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6A0C81-7138-49B8-B039-4BA5C86B0C08}"/>
              </a:ext>
            </a:extLst>
          </p:cNvPr>
          <p:cNvSpPr/>
          <p:nvPr/>
        </p:nvSpPr>
        <p:spPr>
          <a:xfrm>
            <a:off x="2827226" y="4335190"/>
            <a:ext cx="393760" cy="39376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/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7D373B4-3515-504D-ADE3-EB1D6C945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719" y="4563029"/>
                <a:ext cx="5842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/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C6E960-14F4-C244-8438-3D65FE02D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348" y="4585085"/>
                <a:ext cx="584296" cy="584775"/>
              </a:xfrm>
              <a:prstGeom prst="rect">
                <a:avLst/>
              </a:prstGeom>
              <a:blipFill>
                <a:blip r:embed="rId4"/>
                <a:stretch>
                  <a:fillRect l="-10638" r="-10638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/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E979E02-E9C3-5342-A1DF-5CDAB0B15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466" y="4725161"/>
                <a:ext cx="52450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/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B155126-B5F8-9448-923C-26A278CF9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282" y="4690776"/>
                <a:ext cx="630301" cy="584775"/>
              </a:xfrm>
              <a:prstGeom prst="rect">
                <a:avLst/>
              </a:prstGeom>
              <a:blipFill>
                <a:blip r:embed="rId6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/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5550E8F-12CA-964D-A10E-8806752EBC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478" y="3017698"/>
                <a:ext cx="641522" cy="584775"/>
              </a:xfrm>
              <a:prstGeom prst="rect">
                <a:avLst/>
              </a:prstGeom>
              <a:blipFill>
                <a:blip r:embed="rId7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/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4F76586-7079-6B4E-9048-82D1E63D4F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551" y="3095326"/>
                <a:ext cx="53572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D62AF85-36C3-A547-BF1C-653B079803CD}"/>
                  </a:ext>
                </a:extLst>
              </p:cNvPr>
              <p:cNvSpPr/>
              <p:nvPr/>
            </p:nvSpPr>
            <p:spPr>
              <a:xfrm>
                <a:off x="7955503" y="3834825"/>
                <a:ext cx="55656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D62AF85-36C3-A547-BF1C-653B079803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503" y="3834825"/>
                <a:ext cx="556563" cy="584775"/>
              </a:xfrm>
              <a:prstGeom prst="rect">
                <a:avLst/>
              </a:prstGeom>
              <a:blipFill>
                <a:blip r:embed="rId9"/>
                <a:stretch>
                  <a:fillRect r="-2222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9FC4B91-DFFA-C743-BE22-569A011B1411}"/>
                  </a:ext>
                </a:extLst>
              </p:cNvPr>
              <p:cNvSpPr/>
              <p:nvPr/>
            </p:nvSpPr>
            <p:spPr>
              <a:xfrm>
                <a:off x="3968836" y="3834825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9FC4B91-DFFA-C743-BE22-569A011B14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836" y="3834825"/>
                <a:ext cx="450764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9FDA84-A5FE-AA48-9ED9-8C7EC0935024}"/>
              </a:ext>
            </a:extLst>
          </p:cNvPr>
          <p:cNvCxnSpPr>
            <a:cxnSpLocks/>
          </p:cNvCxnSpPr>
          <p:nvPr/>
        </p:nvCxnSpPr>
        <p:spPr>
          <a:xfrm flipV="1">
            <a:off x="3024106" y="3625729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CA47170-0012-0746-A497-85AFE44D2824}"/>
              </a:ext>
            </a:extLst>
          </p:cNvPr>
          <p:cNvCxnSpPr>
            <a:cxnSpLocks/>
          </p:cNvCxnSpPr>
          <p:nvPr/>
        </p:nvCxnSpPr>
        <p:spPr>
          <a:xfrm flipH="1" flipV="1">
            <a:off x="8135913" y="3654317"/>
            <a:ext cx="1099072" cy="906343"/>
          </a:xfrm>
          <a:prstGeom prst="line">
            <a:avLst/>
          </a:prstGeom>
          <a:ln w="127000" cap="rnd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85711561-DD9E-42A7-BDDC-C25FA8D08B3C}"/>
              </a:ext>
            </a:extLst>
          </p:cNvPr>
          <p:cNvSpPr/>
          <p:nvPr/>
        </p:nvSpPr>
        <p:spPr>
          <a:xfrm>
            <a:off x="4065699" y="3428849"/>
            <a:ext cx="274320" cy="2743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1FC9FD-F91A-5446-95A1-9E34F137311D}"/>
              </a:ext>
            </a:extLst>
          </p:cNvPr>
          <p:cNvSpPr/>
          <p:nvPr/>
        </p:nvSpPr>
        <p:spPr>
          <a:xfrm>
            <a:off x="7924194" y="3396478"/>
            <a:ext cx="274320" cy="27432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865BA20-D51D-0D44-B520-2089F96FE643}"/>
              </a:ext>
            </a:extLst>
          </p:cNvPr>
          <p:cNvSpPr/>
          <p:nvPr/>
        </p:nvSpPr>
        <p:spPr>
          <a:xfrm>
            <a:off x="5074099" y="1078540"/>
            <a:ext cx="393760" cy="393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956453A-8A29-1A44-9FB0-30B649595215}"/>
                  </a:ext>
                </a:extLst>
              </p:cNvPr>
              <p:cNvSpPr/>
              <p:nvPr/>
            </p:nvSpPr>
            <p:spPr>
              <a:xfrm>
                <a:off x="4392153" y="887525"/>
                <a:ext cx="68800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956453A-8A29-1A44-9FB0-30B649595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153" y="887525"/>
                <a:ext cx="688009" cy="584775"/>
              </a:xfrm>
              <a:prstGeom prst="rect">
                <a:avLst/>
              </a:prstGeom>
              <a:blipFill>
                <a:blip r:embed="rId11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>
            <a:extLst>
              <a:ext uri="{FF2B5EF4-FFF2-40B4-BE49-F238E27FC236}">
                <a16:creationId xmlns:a16="http://schemas.microsoft.com/office/drawing/2014/main" id="{1340C35D-0D52-6745-86F9-58D8CF222B0D}"/>
              </a:ext>
            </a:extLst>
          </p:cNvPr>
          <p:cNvSpPr/>
          <p:nvPr/>
        </p:nvSpPr>
        <p:spPr>
          <a:xfrm>
            <a:off x="6829328" y="1050574"/>
            <a:ext cx="393760" cy="393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14FE611-9567-C64F-B065-C9AC821007D3}"/>
                  </a:ext>
                </a:extLst>
              </p:cNvPr>
              <p:cNvSpPr/>
              <p:nvPr/>
            </p:nvSpPr>
            <p:spPr>
              <a:xfrm>
                <a:off x="7234940" y="894291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14FE611-9567-C64F-B065-C9AC821007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4940" y="894291"/>
                <a:ext cx="58221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067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CCC8-FBFC-CD48-874F-0AD76EB5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DA581-2181-9046-B05B-1E96FC263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geometry setup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constraint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Essential matrix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21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21">
            <a:extLst>
              <a:ext uri="{FF2B5EF4-FFF2-40B4-BE49-F238E27FC236}">
                <a16:creationId xmlns:a16="http://schemas.microsoft.com/office/drawing/2014/main" id="{DF962F7D-892D-AE4F-B7B3-B1CEF22C4FD2}"/>
              </a:ext>
            </a:extLst>
          </p:cNvPr>
          <p:cNvSpPr>
            <a:spLocks/>
          </p:cNvSpPr>
          <p:nvPr/>
        </p:nvSpPr>
        <p:spPr bwMode="auto">
          <a:xfrm>
            <a:off x="4495800" y="3368561"/>
            <a:ext cx="3124200" cy="239546"/>
          </a:xfrm>
          <a:custGeom>
            <a:avLst/>
            <a:gdLst>
              <a:gd name="T0" fmla="*/ 0 w 1968"/>
              <a:gd name="T1" fmla="*/ 0 h 384"/>
              <a:gd name="T2" fmla="*/ 2147483647 w 1968"/>
              <a:gd name="T3" fmla="*/ 2147483647 h 384"/>
              <a:gd name="T4" fmla="*/ 2147483647 w 1968"/>
              <a:gd name="T5" fmla="*/ 0 h 384"/>
              <a:gd name="T6" fmla="*/ 0 60000 65536"/>
              <a:gd name="T7" fmla="*/ 0 60000 65536"/>
              <a:gd name="T8" fmla="*/ 0 60000 65536"/>
              <a:gd name="T9" fmla="*/ 0 w 1968"/>
              <a:gd name="T10" fmla="*/ 0 h 384"/>
              <a:gd name="T11" fmla="*/ 1968 w 19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84">
                <a:moveTo>
                  <a:pt x="0" y="0"/>
                </a:moveTo>
                <a:cubicBezTo>
                  <a:pt x="340" y="192"/>
                  <a:pt x="680" y="384"/>
                  <a:pt x="1008" y="384"/>
                </a:cubicBezTo>
                <a:cubicBezTo>
                  <a:pt x="1336" y="384"/>
                  <a:pt x="1652" y="192"/>
                  <a:pt x="1968" y="0"/>
                </a:cubicBezTo>
              </a:path>
            </a:pathLst>
          </a:custGeom>
          <a:noFill/>
          <a:ln w="63500">
            <a:solidFill>
              <a:srgbClr val="00B0F0"/>
            </a:solidFill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of the </a:t>
            </a:r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63" name="Rectangle 5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3962400"/>
                <a:ext cx="10363200" cy="2594389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400" dirty="0"/>
                  <a:t>Assume the intrinsic and extrinsic parameters of the cameras are known, world coordinate system is set to that of the first camera </a:t>
                </a:r>
              </a:p>
              <a:p>
                <a:pPr>
                  <a:buFontTx/>
                  <a:buChar char="•"/>
                </a:pPr>
                <a:r>
                  <a:rPr lang="en-US" sz="2400" dirty="0"/>
                  <a:t>Then the projection matrices are given by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𝑲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[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𝑰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| 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] </m:t>
                    </m:r>
                  </m:oMath>
                </a14:m>
                <a:r>
                  <a:rPr lang="en-US" sz="2400" dirty="0">
                    <a:cs typeface="Times New Roman" pitchFamily="18" charset="0"/>
                  </a:rPr>
                  <a:t>and</a:t>
                </a:r>
                <a:r>
                  <a:rPr lang="en-US" sz="24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𝑲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′[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𝑹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| 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𝒕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]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>
                  <a:buFontTx/>
                  <a:buChar char="•"/>
                </a:pPr>
                <a:r>
                  <a:rPr lang="en-US" sz="2400" dirty="0"/>
                  <a:t>We can pre-multiply the projection matrices (and the image points) by the inverse calibration matrices to get </a:t>
                </a:r>
                <a:r>
                  <a:rPr lang="en-US" sz="2400" i="1" dirty="0"/>
                  <a:t>normalized</a:t>
                </a:r>
                <a:r>
                  <a:rPr lang="en-US" sz="2400" dirty="0"/>
                  <a:t> image coordinates:</a:t>
                </a:r>
              </a:p>
              <a:p>
                <a:pPr marL="0" indent="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norm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sSub>
                      <m:sSub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pixel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d>
                      <m:dPr>
                        <m:begChr m:val="["/>
                        <m:endChr m:val="|"/>
                        <m:ctrlP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b="1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norm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sSubSup>
                      <m:sSubSupPr>
                        <m:ctrlP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pixel</m:t>
                        </m:r>
                      </m:sub>
                      <m:sup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d>
                      <m:dPr>
                        <m:begChr m:val="["/>
                        <m:endChr m:val="|"/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23563" name="Rectangle 5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3962400"/>
                <a:ext cx="10363200" cy="2594389"/>
              </a:xfrm>
              <a:blipFill>
                <a:blip r:embed="rId3"/>
                <a:stretch>
                  <a:fillRect l="-858" t="-1961" r="-1593"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415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41522" cy="584775"/>
              </a:xfrm>
              <a:prstGeom prst="rect">
                <a:avLst/>
              </a:prstGeom>
              <a:blipFill>
                <a:blip r:embed="rId5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37FDCD3-EF1A-6048-B62D-27FAB211F8B7}"/>
                  </a:ext>
                </a:extLst>
              </p:cNvPr>
              <p:cNvSpPr/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37FDCD3-EF1A-6048-B62D-27FAB211F8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F4B1F5-24DA-2647-9052-A3930B3E13E9}"/>
                  </a:ext>
                </a:extLst>
              </p:cNvPr>
              <p:cNvSpPr/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F4B1F5-24DA-2647-9052-A3930B3E1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75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21">
            <a:extLst>
              <a:ext uri="{FF2B5EF4-FFF2-40B4-BE49-F238E27FC236}">
                <a16:creationId xmlns:a16="http://schemas.microsoft.com/office/drawing/2014/main" id="{DF962F7D-892D-AE4F-B7B3-B1CEF22C4FD2}"/>
              </a:ext>
            </a:extLst>
          </p:cNvPr>
          <p:cNvSpPr>
            <a:spLocks/>
          </p:cNvSpPr>
          <p:nvPr/>
        </p:nvSpPr>
        <p:spPr bwMode="auto">
          <a:xfrm>
            <a:off x="4495800" y="3368561"/>
            <a:ext cx="3124200" cy="239546"/>
          </a:xfrm>
          <a:custGeom>
            <a:avLst/>
            <a:gdLst>
              <a:gd name="T0" fmla="*/ 0 w 1968"/>
              <a:gd name="T1" fmla="*/ 0 h 384"/>
              <a:gd name="T2" fmla="*/ 2147483647 w 1968"/>
              <a:gd name="T3" fmla="*/ 2147483647 h 384"/>
              <a:gd name="T4" fmla="*/ 2147483647 w 1968"/>
              <a:gd name="T5" fmla="*/ 0 h 384"/>
              <a:gd name="T6" fmla="*/ 0 60000 65536"/>
              <a:gd name="T7" fmla="*/ 0 60000 65536"/>
              <a:gd name="T8" fmla="*/ 0 60000 65536"/>
              <a:gd name="T9" fmla="*/ 0 w 1968"/>
              <a:gd name="T10" fmla="*/ 0 h 384"/>
              <a:gd name="T11" fmla="*/ 1968 w 19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84">
                <a:moveTo>
                  <a:pt x="0" y="0"/>
                </a:moveTo>
                <a:cubicBezTo>
                  <a:pt x="340" y="192"/>
                  <a:pt x="680" y="384"/>
                  <a:pt x="1008" y="384"/>
                </a:cubicBezTo>
                <a:cubicBezTo>
                  <a:pt x="1336" y="384"/>
                  <a:pt x="1652" y="192"/>
                  <a:pt x="1968" y="0"/>
                </a:cubicBezTo>
              </a:path>
            </a:pathLst>
          </a:custGeom>
          <a:noFill/>
          <a:ln w="63500">
            <a:solidFill>
              <a:srgbClr val="00B0F0"/>
            </a:solidFill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of the </a:t>
            </a:r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4A5FD57-F52D-4948-A309-959065173A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4038600"/>
                <a:ext cx="11125200" cy="1946122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𝑹𝒙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</m:oMath>
                </a14:m>
                <a:endParaRPr lang="en-US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This means the three vectors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𝑹𝒙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dirty="0"/>
                  <a:t> are linearly dependent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This constraint can be written using the </a:t>
                </a:r>
                <a:r>
                  <a:rPr lang="en-US" i="1" dirty="0"/>
                  <a:t>triple product </a:t>
                </a:r>
                <a:br>
                  <a:rPr lang="en-US" i="1" dirty="0"/>
                </a:br>
                <a:endParaRPr lang="en-US" sz="1200" i="1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𝑹𝒙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4A5FD57-F52D-4948-A309-959065173A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4038600"/>
                <a:ext cx="11125200" cy="1946122"/>
              </a:xfrm>
              <a:blipFill>
                <a:blip r:embed="rId3"/>
                <a:stretch>
                  <a:fillRect l="-912" t="-3247" b="-10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60D5412-A11F-514A-985E-881D264A70AD}"/>
                  </a:ext>
                </a:extLst>
              </p:cNvPr>
              <p:cNvSpPr/>
              <p:nvPr/>
            </p:nvSpPr>
            <p:spPr>
              <a:xfrm>
                <a:off x="757444" y="1791648"/>
                <a:ext cx="2027093" cy="835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|"/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60D5412-A11F-514A-985E-881D264A70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44" y="1791648"/>
                <a:ext cx="2027093" cy="835550"/>
              </a:xfrm>
              <a:prstGeom prst="rect">
                <a:avLst/>
              </a:prstGeom>
              <a:blipFill>
                <a:blip r:embed="rId7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5257E3B-93D3-AE4C-878F-396B03425445}"/>
              </a:ext>
            </a:extLst>
          </p:cNvPr>
          <p:cNvCxnSpPr>
            <a:cxnSpLocks/>
          </p:cNvCxnSpPr>
          <p:nvPr/>
        </p:nvCxnSpPr>
        <p:spPr bwMode="auto">
          <a:xfrm>
            <a:off x="2743200" y="2209423"/>
            <a:ext cx="145590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FF7EE23-15A0-8D45-B8AB-37387E08029F}"/>
                  </a:ext>
                </a:extLst>
              </p:cNvPr>
              <p:cNvSpPr/>
              <p:nvPr/>
            </p:nvSpPr>
            <p:spPr>
              <a:xfrm>
                <a:off x="9378156" y="1752600"/>
                <a:ext cx="2038315" cy="1327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|"/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𝑹𝒙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FF7EE23-15A0-8D45-B8AB-37387E080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8156" y="1752600"/>
                <a:ext cx="2038315" cy="13279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2A9365F-98D0-D14B-B3C0-25EB1FF497C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036278" y="2201308"/>
            <a:ext cx="1358951" cy="81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3D55A2-EA84-AA4D-990B-D8215C567087}"/>
                  </a:ext>
                </a:extLst>
              </p:cNvPr>
              <p:cNvSpPr/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3D55A2-EA84-AA4D-990B-D8215C5670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52D6A0-90B7-6740-A5A6-71438B2F8E6C}"/>
                  </a:ext>
                </a:extLst>
              </p:cNvPr>
              <p:cNvSpPr/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52D6A0-90B7-6740-A5A6-71438B2F8E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9BD75B6-C101-6940-8413-BBD12564DE60}"/>
                  </a:ext>
                </a:extLst>
              </p:cNvPr>
              <p:cNvSpPr/>
              <p:nvPr/>
            </p:nvSpPr>
            <p:spPr>
              <a:xfrm>
                <a:off x="757444" y="1107704"/>
                <a:ext cx="24297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norm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begChr m:val="["/>
                          <m:endChr m:val="|"/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9BD75B6-C101-6940-8413-BBD12564DE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44" y="1107704"/>
                <a:ext cx="2429768" cy="461665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29E029-D66D-CA4F-B6C4-6FF9382E39C9}"/>
                  </a:ext>
                </a:extLst>
              </p:cNvPr>
              <p:cNvSpPr/>
              <p:nvPr/>
            </p:nvSpPr>
            <p:spPr>
              <a:xfrm>
                <a:off x="9375698" y="1065364"/>
                <a:ext cx="25355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norm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begChr m:val="["/>
                          <m:endChr m:val="|"/>
                          <m:ctrlP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29E029-D66D-CA4F-B6C4-6FF9382E39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5698" y="1065364"/>
                <a:ext cx="2535566" cy="461665"/>
              </a:xfrm>
              <a:prstGeom prst="rect">
                <a:avLst/>
              </a:prstGeom>
              <a:blipFill>
                <a:blip r:embed="rId12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5E1562C-BCFE-894B-B382-D676433C9219}"/>
                  </a:ext>
                </a:extLst>
              </p:cNvPr>
              <p:cNvSpPr/>
              <p:nvPr/>
            </p:nvSpPr>
            <p:spPr>
              <a:xfrm>
                <a:off x="6587315" y="840721"/>
                <a:ext cx="18855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5E1562C-BCFE-894B-B382-D676433C92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315" y="840721"/>
                <a:ext cx="1885581" cy="584775"/>
              </a:xfrm>
              <a:prstGeom prst="rect">
                <a:avLst/>
              </a:prstGeom>
              <a:blipFill>
                <a:blip r:embed="rId13"/>
                <a:stretch>
                  <a:fillRect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6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5" grpId="0"/>
      <p:bldP spid="39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21">
            <a:extLst>
              <a:ext uri="{FF2B5EF4-FFF2-40B4-BE49-F238E27FC236}">
                <a16:creationId xmlns:a16="http://schemas.microsoft.com/office/drawing/2014/main" id="{DF962F7D-892D-AE4F-B7B3-B1CEF22C4FD2}"/>
              </a:ext>
            </a:extLst>
          </p:cNvPr>
          <p:cNvSpPr>
            <a:spLocks/>
          </p:cNvSpPr>
          <p:nvPr/>
        </p:nvSpPr>
        <p:spPr bwMode="auto">
          <a:xfrm>
            <a:off x="4495800" y="3368561"/>
            <a:ext cx="3124200" cy="239546"/>
          </a:xfrm>
          <a:custGeom>
            <a:avLst/>
            <a:gdLst>
              <a:gd name="T0" fmla="*/ 0 w 1968"/>
              <a:gd name="T1" fmla="*/ 0 h 384"/>
              <a:gd name="T2" fmla="*/ 2147483647 w 1968"/>
              <a:gd name="T3" fmla="*/ 2147483647 h 384"/>
              <a:gd name="T4" fmla="*/ 2147483647 w 1968"/>
              <a:gd name="T5" fmla="*/ 0 h 384"/>
              <a:gd name="T6" fmla="*/ 0 60000 65536"/>
              <a:gd name="T7" fmla="*/ 0 60000 65536"/>
              <a:gd name="T8" fmla="*/ 0 60000 65536"/>
              <a:gd name="T9" fmla="*/ 0 w 1968"/>
              <a:gd name="T10" fmla="*/ 0 h 384"/>
              <a:gd name="T11" fmla="*/ 1968 w 19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84">
                <a:moveTo>
                  <a:pt x="0" y="0"/>
                </a:moveTo>
                <a:cubicBezTo>
                  <a:pt x="340" y="192"/>
                  <a:pt x="680" y="384"/>
                  <a:pt x="1008" y="384"/>
                </a:cubicBezTo>
                <a:cubicBezTo>
                  <a:pt x="1336" y="384"/>
                  <a:pt x="1652" y="192"/>
                  <a:pt x="1968" y="0"/>
                </a:cubicBezTo>
              </a:path>
            </a:pathLst>
          </a:custGeom>
          <a:noFill/>
          <a:ln w="63500">
            <a:solidFill>
              <a:srgbClr val="00B0F0"/>
            </a:solidFill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of the </a:t>
            </a:r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228331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2283317" cy="584775"/>
              </a:xfrm>
              <a:prstGeom prst="rect">
                <a:avLst/>
              </a:prstGeom>
              <a:blipFill>
                <a:blip r:embed="rId5"/>
                <a:stretch>
                  <a:fillRect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3D55A2-EA84-AA4D-990B-D8215C567087}"/>
                  </a:ext>
                </a:extLst>
              </p:cNvPr>
              <p:cNvSpPr/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3D55A2-EA84-AA4D-990B-D8215C5670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52D6A0-90B7-6740-A5A6-71438B2F8E6C}"/>
                  </a:ext>
                </a:extLst>
              </p:cNvPr>
              <p:cNvSpPr/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52D6A0-90B7-6740-A5A6-71438B2F8E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CA803E7-D8A9-8343-AB41-EE81D84512EC}"/>
                  </a:ext>
                </a:extLst>
              </p:cNvPr>
              <p:cNvSpPr txBox="1"/>
              <p:nvPr/>
            </p:nvSpPr>
            <p:spPr>
              <a:xfrm>
                <a:off x="2261152" y="5029200"/>
                <a:ext cx="7553606" cy="1255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/>
                  <a:t>Recall: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28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sz="28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eqArr>
                      </m:e>
                    </m:d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sub>
                    </m:sSub>
                    <m:r>
                      <a:rPr lang="en-US"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CA803E7-D8A9-8343-AB41-EE81D8451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152" y="5029200"/>
                <a:ext cx="7553606" cy="1255665"/>
              </a:xfrm>
              <a:prstGeom prst="rect">
                <a:avLst/>
              </a:prstGeom>
              <a:blipFill>
                <a:blip r:embed="rId10"/>
                <a:stretch>
                  <a:fillRect l="-2852" t="-1010" b="-5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ontent Placeholder 11">
                <a:extLst>
                  <a:ext uri="{FF2B5EF4-FFF2-40B4-BE49-F238E27FC236}">
                    <a16:creationId xmlns:a16="http://schemas.microsoft.com/office/drawing/2014/main" id="{9208A176-A7E7-3747-AA37-A0DFEBB030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4038600"/>
                <a:ext cx="2819400" cy="690321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𝑹𝒙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ontent Placeholder 11">
                <a:extLst>
                  <a:ext uri="{FF2B5EF4-FFF2-40B4-BE49-F238E27FC236}">
                    <a16:creationId xmlns:a16="http://schemas.microsoft.com/office/drawing/2014/main" id="{9208A176-A7E7-3747-AA37-A0DFEBB030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4038600"/>
                <a:ext cx="2819400" cy="690321"/>
              </a:xfrm>
              <a:blipFill>
                <a:blip r:embed="rId11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utoShape 28">
            <a:extLst>
              <a:ext uri="{FF2B5EF4-FFF2-40B4-BE49-F238E27FC236}">
                <a16:creationId xmlns:a16="http://schemas.microsoft.com/office/drawing/2014/main" id="{EB486195-5973-6948-B46E-F62DE7E8B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675" y="4133872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11">
                <a:extLst>
                  <a:ext uri="{FF2B5EF4-FFF2-40B4-BE49-F238E27FC236}">
                    <a16:creationId xmlns:a16="http://schemas.microsoft.com/office/drawing/2014/main" id="{79E702BB-0D56-DB4D-BA57-B46270F1B6E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088275" y="4047187"/>
                <a:ext cx="2819400" cy="6817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b="1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1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Content Placeholder 11">
                <a:extLst>
                  <a:ext uri="{FF2B5EF4-FFF2-40B4-BE49-F238E27FC236}">
                    <a16:creationId xmlns:a16="http://schemas.microsoft.com/office/drawing/2014/main" id="{79E702BB-0D56-DB4D-BA57-B46270F1B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8275" y="4047187"/>
                <a:ext cx="2819400" cy="68173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EF54C10-A830-A140-A259-EC336DDAA274}"/>
                  </a:ext>
                </a:extLst>
              </p:cNvPr>
              <p:cNvSpPr/>
              <p:nvPr/>
            </p:nvSpPr>
            <p:spPr>
              <a:xfrm>
                <a:off x="757444" y="1791648"/>
                <a:ext cx="2027093" cy="835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|"/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EF54C10-A830-A140-A259-EC336DDAA2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44" y="1791648"/>
                <a:ext cx="2027093" cy="835550"/>
              </a:xfrm>
              <a:prstGeom prst="rect">
                <a:avLst/>
              </a:prstGeom>
              <a:blipFill>
                <a:blip r:embed="rId13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D97CD58-85E1-804E-A5D6-319F73A62B26}"/>
              </a:ext>
            </a:extLst>
          </p:cNvPr>
          <p:cNvCxnSpPr>
            <a:cxnSpLocks/>
          </p:cNvCxnSpPr>
          <p:nvPr/>
        </p:nvCxnSpPr>
        <p:spPr bwMode="auto">
          <a:xfrm>
            <a:off x="2743200" y="2209423"/>
            <a:ext cx="145590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506ABAB-C5D9-FA4F-950C-CB1EC652BEBC}"/>
                  </a:ext>
                </a:extLst>
              </p:cNvPr>
              <p:cNvSpPr/>
              <p:nvPr/>
            </p:nvSpPr>
            <p:spPr>
              <a:xfrm>
                <a:off x="9378156" y="1752600"/>
                <a:ext cx="2038315" cy="1327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|"/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𝑹𝒙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506ABAB-C5D9-FA4F-950C-CB1EC652B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8156" y="1752600"/>
                <a:ext cx="2038315" cy="132799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A853D9E-22C7-9B45-967A-A5022E70B57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036278" y="2201308"/>
            <a:ext cx="1358951" cy="81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6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 animBg="1"/>
      <p:bldP spid="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21">
            <a:extLst>
              <a:ext uri="{FF2B5EF4-FFF2-40B4-BE49-F238E27FC236}">
                <a16:creationId xmlns:a16="http://schemas.microsoft.com/office/drawing/2014/main" id="{DF962F7D-892D-AE4F-B7B3-B1CEF22C4FD2}"/>
              </a:ext>
            </a:extLst>
          </p:cNvPr>
          <p:cNvSpPr>
            <a:spLocks/>
          </p:cNvSpPr>
          <p:nvPr/>
        </p:nvSpPr>
        <p:spPr bwMode="auto">
          <a:xfrm>
            <a:off x="4495800" y="3368561"/>
            <a:ext cx="3124200" cy="239546"/>
          </a:xfrm>
          <a:custGeom>
            <a:avLst/>
            <a:gdLst>
              <a:gd name="T0" fmla="*/ 0 w 1968"/>
              <a:gd name="T1" fmla="*/ 0 h 384"/>
              <a:gd name="T2" fmla="*/ 2147483647 w 1968"/>
              <a:gd name="T3" fmla="*/ 2147483647 h 384"/>
              <a:gd name="T4" fmla="*/ 2147483647 w 1968"/>
              <a:gd name="T5" fmla="*/ 0 h 384"/>
              <a:gd name="T6" fmla="*/ 0 60000 65536"/>
              <a:gd name="T7" fmla="*/ 0 60000 65536"/>
              <a:gd name="T8" fmla="*/ 0 60000 65536"/>
              <a:gd name="T9" fmla="*/ 0 w 1968"/>
              <a:gd name="T10" fmla="*/ 0 h 384"/>
              <a:gd name="T11" fmla="*/ 1968 w 19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84">
                <a:moveTo>
                  <a:pt x="0" y="0"/>
                </a:moveTo>
                <a:cubicBezTo>
                  <a:pt x="340" y="192"/>
                  <a:pt x="680" y="384"/>
                  <a:pt x="1008" y="384"/>
                </a:cubicBezTo>
                <a:cubicBezTo>
                  <a:pt x="1336" y="384"/>
                  <a:pt x="1652" y="192"/>
                  <a:pt x="1968" y="0"/>
                </a:cubicBezTo>
              </a:path>
            </a:pathLst>
          </a:custGeom>
          <a:noFill/>
          <a:ln w="63500">
            <a:solidFill>
              <a:srgbClr val="00B0F0"/>
            </a:solidFill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of the </a:t>
            </a:r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4A5FD57-F52D-4948-A309-959065173A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4038600"/>
                <a:ext cx="2819400" cy="1946122"/>
              </a:xfrm>
            </p:spPr>
            <p:txBody>
              <a:bodyPr/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𝑹𝒙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44A5FD57-F52D-4948-A309-959065173A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4038600"/>
                <a:ext cx="2819400" cy="1946122"/>
              </a:xfrm>
              <a:blipFill>
                <a:blip r:embed="rId3"/>
                <a:stretch>
                  <a:fillRect r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228331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2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32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2283317" cy="584775"/>
              </a:xfrm>
              <a:prstGeom prst="rect">
                <a:avLst/>
              </a:prstGeom>
              <a:blipFill>
                <a:blip r:embed="rId6"/>
                <a:stretch>
                  <a:fillRect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3D55A2-EA84-AA4D-990B-D8215C567087}"/>
                  </a:ext>
                </a:extLst>
              </p:cNvPr>
              <p:cNvSpPr/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3D55A2-EA84-AA4D-990B-D8215C5670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760" y="2481419"/>
                <a:ext cx="47000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52D6A0-90B7-6740-A5A6-71438B2F8E6C}"/>
                  </a:ext>
                </a:extLst>
              </p:cNvPr>
              <p:cNvSpPr/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32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52D6A0-90B7-6740-A5A6-71438B2F8E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049" y="3082332"/>
                <a:ext cx="58381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utoShape 28">
            <a:extLst>
              <a:ext uri="{FF2B5EF4-FFF2-40B4-BE49-F238E27FC236}">
                <a16:creationId xmlns:a16="http://schemas.microsoft.com/office/drawing/2014/main" id="{71AA8CDE-D1BB-CB4D-ABC7-5CB4F815F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2675" y="4133872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ontent Placeholder 11">
                <a:extLst>
                  <a:ext uri="{FF2B5EF4-FFF2-40B4-BE49-F238E27FC236}">
                    <a16:creationId xmlns:a16="http://schemas.microsoft.com/office/drawing/2014/main" id="{EBA0D817-565D-7E44-A1A2-FF7B8F5EE6D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088275" y="4047187"/>
                <a:ext cx="2819400" cy="6817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b>
                        <m:sSubPr>
                          <m:ctrlPr>
                            <a:rPr lang="en-US" b="1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1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" name="Content Placeholder 11">
                <a:extLst>
                  <a:ext uri="{FF2B5EF4-FFF2-40B4-BE49-F238E27FC236}">
                    <a16:creationId xmlns:a16="http://schemas.microsoft.com/office/drawing/2014/main" id="{EBA0D817-565D-7E44-A1A2-FF7B8F5EE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8275" y="4047187"/>
                <a:ext cx="2819400" cy="68173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utoShape 28">
            <a:extLst>
              <a:ext uri="{FF2B5EF4-FFF2-40B4-BE49-F238E27FC236}">
                <a16:creationId xmlns:a16="http://schemas.microsoft.com/office/drawing/2014/main" id="{25CE03D0-E681-8E4D-9B23-4CE0DC323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163" y="4133872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AutoShape 22">
            <a:extLst>
              <a:ext uri="{FF2B5EF4-FFF2-40B4-BE49-F238E27FC236}">
                <a16:creationId xmlns:a16="http://schemas.microsoft.com/office/drawing/2014/main" id="{E21FBD76-7A46-3C48-B899-E3CF7149A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0363" y="4700610"/>
            <a:ext cx="457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23">
            <a:extLst>
              <a:ext uri="{FF2B5EF4-FFF2-40B4-BE49-F238E27FC236}">
                <a16:creationId xmlns:a16="http://schemas.microsoft.com/office/drawing/2014/main" id="{02DB5251-8846-6541-95EE-C250D350A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8897" y="5262831"/>
            <a:ext cx="25282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Essential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34400" y="4056990"/>
                <a:ext cx="2819400" cy="6817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4400" y="4056990"/>
                <a:ext cx="2819400" cy="68173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A3F143C-CE3E-674E-AC49-6479E82901CA}"/>
                  </a:ext>
                </a:extLst>
              </p:cNvPr>
              <p:cNvSpPr/>
              <p:nvPr/>
            </p:nvSpPr>
            <p:spPr>
              <a:xfrm>
                <a:off x="757444" y="1791648"/>
                <a:ext cx="2027093" cy="835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|"/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A3F143C-CE3E-674E-AC49-6479E82901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44" y="1791648"/>
                <a:ext cx="2027093" cy="835550"/>
              </a:xfrm>
              <a:prstGeom prst="rect">
                <a:avLst/>
              </a:prstGeom>
              <a:blipFill>
                <a:blip r:embed="rId13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5F79C8E-F819-3A40-95FE-E8B67B3E9F3C}"/>
              </a:ext>
            </a:extLst>
          </p:cNvPr>
          <p:cNvCxnSpPr>
            <a:cxnSpLocks/>
          </p:cNvCxnSpPr>
          <p:nvPr/>
        </p:nvCxnSpPr>
        <p:spPr bwMode="auto">
          <a:xfrm>
            <a:off x="2743200" y="2209423"/>
            <a:ext cx="145590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F07C227-7F9A-C847-B1E5-CBD0758001F1}"/>
                  </a:ext>
                </a:extLst>
              </p:cNvPr>
              <p:cNvSpPr/>
              <p:nvPr/>
            </p:nvSpPr>
            <p:spPr>
              <a:xfrm>
                <a:off x="9378156" y="1752600"/>
                <a:ext cx="2038315" cy="1327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|"/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ctrlPr>
                            <a:rPr lang="en-US" sz="32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2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b="1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𝑹𝒙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F07C227-7F9A-C847-B1E5-CBD075800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8156" y="1752600"/>
                <a:ext cx="2038315" cy="132799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180B4DB-02C8-184F-A940-9748F942767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036278" y="2201308"/>
            <a:ext cx="1358951" cy="81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5DF802-5225-DE40-8298-45F76CEC85B8}"/>
              </a:ext>
            </a:extLst>
          </p:cNvPr>
          <p:cNvSpPr/>
          <p:nvPr/>
        </p:nvSpPr>
        <p:spPr>
          <a:xfrm>
            <a:off x="1761688" y="6253278"/>
            <a:ext cx="85525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H. C. </a:t>
            </a:r>
            <a:r>
              <a:rPr lang="en-US" sz="1600" dirty="0" err="1"/>
              <a:t>Longuet</a:t>
            </a:r>
            <a:r>
              <a:rPr lang="en-US" sz="1600" dirty="0"/>
              <a:t>-Higgins. </a:t>
            </a:r>
            <a:r>
              <a:rPr lang="en-US" sz="1600" dirty="0">
                <a:hlinkClick r:id="rId15"/>
              </a:rPr>
              <a:t>A computer algorithm for reconstructing a scene from two projections</a:t>
            </a:r>
            <a:r>
              <a:rPr lang="en-US" sz="1600" dirty="0"/>
              <a:t>. Nature 293 (5828): 133–135, September 1981</a:t>
            </a:r>
          </a:p>
        </p:txBody>
      </p:sp>
    </p:spTree>
    <p:extLst>
      <p:ext uri="{BB962C8B-B14F-4D97-AF65-F5344CB8AC3E}">
        <p14:creationId xmlns:p14="http://schemas.microsoft.com/office/powerpoint/2010/main" val="379182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945F6A4-7C8A-CF45-AE69-3287A1AC1AD8}"/>
                  </a:ext>
                </a:extLst>
              </p:cNvPr>
              <p:cNvSpPr/>
              <p:nvPr/>
            </p:nvSpPr>
            <p:spPr>
              <a:xfrm>
                <a:off x="3681793" y="4894539"/>
                <a:ext cx="4956037" cy="11104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945F6A4-7C8A-CF45-AE69-3287A1AC1A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793" y="4894539"/>
                <a:ext cx="4956037" cy="11104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74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Interpretation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631C56CC-8A71-164C-AACA-9352E078DF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1970" y="4599359"/>
                <a:ext cx="1916113" cy="510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lnSpc>
                    <a:spcPct val="80000"/>
                  </a:lnSpc>
                </a:pPr>
                <a:r>
                  <a:rPr lang="en-US" kern="0" dirty="0"/>
                  <a:t>Call this </a:t>
                </a:r>
                <a14:m>
                  <m:oMath xmlns:m="http://schemas.openxmlformats.org/officeDocument/2006/math">
                    <m:r>
                      <a:rPr lang="en-US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b="1" kern="0" dirty="0"/>
              </a:p>
            </p:txBody>
          </p:sp>
        </mc:Choice>
        <mc:Fallback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631C56CC-8A71-164C-AACA-9352E078D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1970" y="4599359"/>
                <a:ext cx="1916113" cy="510082"/>
              </a:xfrm>
              <a:prstGeom prst="rect">
                <a:avLst/>
              </a:prstGeom>
              <a:blipFill>
                <a:blip r:embed="rId7"/>
                <a:stretch>
                  <a:fillRect l="-2632" t="-26190"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F314B001-1047-FBE3-002C-23F7078AE274}"/>
              </a:ext>
            </a:extLst>
          </p:cNvPr>
          <p:cNvSpPr/>
          <p:nvPr/>
        </p:nvSpPr>
        <p:spPr bwMode="auto">
          <a:xfrm rot="5400000">
            <a:off x="6011196" y="4244213"/>
            <a:ext cx="96133" cy="436374"/>
          </a:xfrm>
          <a:prstGeom prst="rightBrace">
            <a:avLst>
              <a:gd name="adj1" fmla="val 122773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1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DAD60-F7D7-A10E-10DB-8B26690B2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>
            <a:extLst>
              <a:ext uri="{FF2B5EF4-FFF2-40B4-BE49-F238E27FC236}">
                <a16:creationId xmlns:a16="http://schemas.microsoft.com/office/drawing/2014/main" id="{0B8AF48A-A697-36BC-DEA1-029A4DC53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>
            <a:extLst>
              <a:ext uri="{FF2B5EF4-FFF2-40B4-BE49-F238E27FC236}">
                <a16:creationId xmlns:a16="http://schemas.microsoft.com/office/drawing/2014/main" id="{FAED7667-709F-4E45-A88C-E5BA7DEA0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>
            <a:extLst>
              <a:ext uri="{FF2B5EF4-FFF2-40B4-BE49-F238E27FC236}">
                <a16:creationId xmlns:a16="http://schemas.microsoft.com/office/drawing/2014/main" id="{417454E7-34E5-6388-9082-06BAD495DDE9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>
            <a:extLst>
              <a:ext uri="{FF2B5EF4-FFF2-40B4-BE49-F238E27FC236}">
                <a16:creationId xmlns:a16="http://schemas.microsoft.com/office/drawing/2014/main" id="{440B7947-2176-CFB5-CD57-E4E5B48442FE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>
            <a:extLst>
              <a:ext uri="{FF2B5EF4-FFF2-40B4-BE49-F238E27FC236}">
                <a16:creationId xmlns:a16="http://schemas.microsoft.com/office/drawing/2014/main" id="{1026BF56-1F75-8E63-CF1B-7E2702DA4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Interpretation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3EA3B3-45B5-87B7-91C8-D2DD556B93AD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5CD4B5-751E-6F84-A77C-DFA14BC1448E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A6C5E173-C855-627C-CA13-BAEC9F0FBC5A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FF7AEC90-F7BB-6E8B-5BF0-B719CAADA95F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FEF3525C-33A4-4393-2381-CF2F8BE99158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A803417-246D-E62C-78C5-14908153A5BA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7D7C51-8F5B-5148-8D54-C7EB40B7C951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1AB1EF7-2F37-AD50-91D2-27785CCB4704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C534B8C-B884-C22C-BFD5-0D626537829E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9D97CE4-6AC6-2453-58E4-8BB5A01A74C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236A4C4-5D52-6301-2292-FCDB5679DCEB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D206418-0FDC-0462-F0FB-AC3CBCE62CCF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D206418-0FDC-0462-F0FB-AC3CBCE62C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129504B-5DA0-1A2D-9960-2FF792C1AF06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129504B-5DA0-1A2D-9960-2FF792C1A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65F8267-0709-CD80-711A-44EAC54C9DD5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65F8267-0709-CD80-711A-44EAC54C9D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9DA3320-5173-05CA-8A27-2462E982C280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257C1925-ACF4-17D9-985F-90F1D217707D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AFECF56-8369-D7B1-FDB5-8CCFFE7F5F49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A113F0E-9D8D-EDFD-4E93-C163C703788B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BF5B6FA7-2BE6-A19A-D4EA-7D5A07E00CE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BF5B6FA7-2BE6-A19A-D4EA-7D5A07E00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30">
            <a:extLst>
              <a:ext uri="{FF2B5EF4-FFF2-40B4-BE49-F238E27FC236}">
                <a16:creationId xmlns:a16="http://schemas.microsoft.com/office/drawing/2014/main" id="{F1FFE967-5E51-FE8B-2B07-07828A17E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599359"/>
            <a:ext cx="6019800" cy="51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</a:pPr>
            <a:r>
              <a:rPr lang="en-US" kern="0" dirty="0"/>
              <a:t>What does this expression mean?</a:t>
            </a:r>
            <a:endParaRPr lang="en-US" sz="2400" b="1" kern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E6F064C-F2E3-F49B-5C2C-5180E85544D3}"/>
                  </a:ext>
                </a:extLst>
              </p:cNvPr>
              <p:cNvSpPr/>
              <p:nvPr/>
            </p:nvSpPr>
            <p:spPr>
              <a:xfrm>
                <a:off x="6768708" y="2348590"/>
                <a:ext cx="5752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E6F064C-F2E3-F49B-5C2C-5180E85544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708" y="2348590"/>
                <a:ext cx="575222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1B1344F-994D-1F83-E56A-FB7C3B87FA7F}"/>
                  </a:ext>
                </a:extLst>
              </p:cNvPr>
              <p:cNvSpPr/>
              <p:nvPr/>
            </p:nvSpPr>
            <p:spPr>
              <a:xfrm>
                <a:off x="1137617" y="5223067"/>
                <a:ext cx="9406916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800" kern="0" dirty="0"/>
                  <a:t>The point </a:t>
                </a:r>
                <a14:m>
                  <m:oMath xmlns:m="http://schemas.openxmlformats.org/officeDocument/2006/math">
                    <m:r>
                      <a:rPr lang="en-US" sz="2800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kern="0" dirty="0"/>
                  <a:t> lies on the line with coefficient vector </a:t>
                </a:r>
                <a14:m>
                  <m:oMath xmlns:m="http://schemas.openxmlformats.org/officeDocument/2006/math">
                    <m:r>
                      <a:rPr lang="en-US" sz="2800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800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800" b="1" kern="0" dirty="0"/>
              </a:p>
              <a:p>
                <a:pPr marL="1371600" lvl="2" indent="-457200">
                  <a:buFont typeface="Arial" panose="020B0604020202020204" pitchFamily="34" charset="0"/>
                  <a:buChar char="•"/>
                </a:pPr>
                <a:r>
                  <a:rPr lang="en-US" kern="0" dirty="0"/>
                  <a:t>This is the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 associated with 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kern="0" dirty="0"/>
                  <a:t>!</a:t>
                </a:r>
                <a:endParaRPr lang="en-US" kern="0" dirty="0">
                  <a:solidFill>
                    <a:srgbClr val="7030A0"/>
                  </a:solidFill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1B1344F-994D-1F83-E56A-FB7C3B87FA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617" y="5223067"/>
                <a:ext cx="9406916" cy="892552"/>
              </a:xfrm>
              <a:prstGeom prst="rect">
                <a:avLst/>
              </a:prstGeom>
              <a:blipFill>
                <a:blip r:embed="rId8"/>
                <a:stretch>
                  <a:fillRect t="-7042" b="-1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3992C6DB-CDA1-280B-21E0-ED38462EEFE3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E149A86-9DFD-28FC-D062-D18AB4DC3632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13AD73-176E-9372-C3EF-C49ACDCFBFB9}"/>
                  </a:ext>
                </a:extLst>
              </p:cNvPr>
              <p:cNvSpPr txBox="1"/>
              <p:nvPr/>
            </p:nvSpPr>
            <p:spPr>
              <a:xfrm>
                <a:off x="5841075" y="3886200"/>
                <a:ext cx="49658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2800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13AD73-176E-9372-C3EF-C49ACDCFB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075" y="3886200"/>
                <a:ext cx="496584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598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F58BF-D5FE-DA63-9E89-DC1C32523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>
            <a:extLst>
              <a:ext uri="{FF2B5EF4-FFF2-40B4-BE49-F238E27FC236}">
                <a16:creationId xmlns:a16="http://schemas.microsoft.com/office/drawing/2014/main" id="{A502EC55-BC83-3180-4D45-418837575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>
            <a:extLst>
              <a:ext uri="{FF2B5EF4-FFF2-40B4-BE49-F238E27FC236}">
                <a16:creationId xmlns:a16="http://schemas.microsoft.com/office/drawing/2014/main" id="{AB0A7175-CD37-93BD-CEA3-F6BE0AD1E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>
            <a:extLst>
              <a:ext uri="{FF2B5EF4-FFF2-40B4-BE49-F238E27FC236}">
                <a16:creationId xmlns:a16="http://schemas.microsoft.com/office/drawing/2014/main" id="{90F43C3E-6B1F-8455-385F-14150C4D2A4F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>
            <a:extLst>
              <a:ext uri="{FF2B5EF4-FFF2-40B4-BE49-F238E27FC236}">
                <a16:creationId xmlns:a16="http://schemas.microsoft.com/office/drawing/2014/main" id="{90BE2C15-F274-2B89-D523-25A27C3CDEEC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>
            <a:extLst>
              <a:ext uri="{FF2B5EF4-FFF2-40B4-BE49-F238E27FC236}">
                <a16:creationId xmlns:a16="http://schemas.microsoft.com/office/drawing/2014/main" id="{4F892A58-359F-F9D6-58D2-0A3ECA8BE3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Interpretation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59EE8A-675D-0AC6-97B0-925AD4C26E2C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859518-26F1-4D8F-AFE7-961E06977CC3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DB2FEAB7-7CAF-488C-60D4-3572C979503D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B0DA741E-68BC-F9A8-B7A2-8A71B0A53DD0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05B5962D-3E02-B6B2-6160-8F04E4179F6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C169D10-45B1-14C2-2A32-EF8B0A94E87D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63B28A-B996-B541-1346-5162BB2D9526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1BBC76-A559-5F80-286D-657DF3230041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596B2724-F2DF-06E2-B53E-58331F6D2546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E90EA74-B3B8-C3BB-2A67-774040EC7EA4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9E9FF9D-92AE-A174-F7FB-9F6199FFE8F9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E43A811-E0BB-792A-C373-96A7E106484D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CD71DE1-D045-A046-EEE1-59CD144CB279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EAD8CE0-DB14-6F1D-6E63-C0453B5C0EB8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747E6F8-5EE0-BA49-F791-89AEEB72AEEF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CD0C0A9F-D457-4805-94F0-ECE343C3662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F005FDC-A066-9083-ABCF-EF87C9E8E337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98AA59-0E72-FDEC-DBB6-60063F59C0F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626E846B-E402-F8BE-407E-2A35EDB9774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626E846B-E402-F8BE-407E-2A35EDB97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238A7DAA-4153-6A3E-9775-4268A7C7B9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89487" y="4724400"/>
                <a:ext cx="1916113" cy="510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p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b="1" kern="0" dirty="0"/>
              </a:p>
            </p:txBody>
          </p:sp>
        </mc:Choice>
        <mc:Fallback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238A7DAA-4153-6A3E-9775-4268A7C7B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9487" y="4724400"/>
                <a:ext cx="1916113" cy="510082"/>
              </a:xfrm>
              <a:prstGeom prst="rect">
                <a:avLst/>
              </a:prstGeom>
              <a:blipFill>
                <a:blip r:embed="rId7"/>
                <a:stretch>
                  <a:fillRect t="-487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5B780B65-EFE5-F4D4-BEEC-0FC1F3E05847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125FDA95-A998-9C9E-7892-E3EBEDE7AB53}"/>
              </a:ext>
            </a:extLst>
          </p:cNvPr>
          <p:cNvSpPr/>
          <p:nvPr/>
        </p:nvSpPr>
        <p:spPr bwMode="auto">
          <a:xfrm rot="5400000">
            <a:off x="5635749" y="4174777"/>
            <a:ext cx="185027" cy="664141"/>
          </a:xfrm>
          <a:prstGeom prst="rightBrace">
            <a:avLst>
              <a:gd name="adj1" fmla="val 122773"/>
              <a:gd name="adj2" fmla="val 5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48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052A-5D5A-EDF7-44D5-C44EF06A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>
            <a:extLst>
              <a:ext uri="{FF2B5EF4-FFF2-40B4-BE49-F238E27FC236}">
                <a16:creationId xmlns:a16="http://schemas.microsoft.com/office/drawing/2014/main" id="{DE5D5F2A-C434-BCC1-88AB-352002085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>
            <a:extLst>
              <a:ext uri="{FF2B5EF4-FFF2-40B4-BE49-F238E27FC236}">
                <a16:creationId xmlns:a16="http://schemas.microsoft.com/office/drawing/2014/main" id="{5D2BE907-2BFA-0129-F627-1DD9F031D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>
            <a:extLst>
              <a:ext uri="{FF2B5EF4-FFF2-40B4-BE49-F238E27FC236}">
                <a16:creationId xmlns:a16="http://schemas.microsoft.com/office/drawing/2014/main" id="{A195340C-4742-7942-B8A6-EF55CB1151CE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>
            <a:extLst>
              <a:ext uri="{FF2B5EF4-FFF2-40B4-BE49-F238E27FC236}">
                <a16:creationId xmlns:a16="http://schemas.microsoft.com/office/drawing/2014/main" id="{7313E804-5213-DC69-7731-9F4A54D8E8CB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>
            <a:extLst>
              <a:ext uri="{FF2B5EF4-FFF2-40B4-BE49-F238E27FC236}">
                <a16:creationId xmlns:a16="http://schemas.microsoft.com/office/drawing/2014/main" id="{333EDAB7-3710-A24D-721E-C983639E7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Interpretation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ECB87D-0699-A5B8-83F0-AE5F9AAA6381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B36F16-494E-32BD-B75C-88F25AA0FC7C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6B7FAFC0-522A-B001-FEDB-7E44344F02A9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78355A43-343E-F07B-42C2-945FB414CC08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4A7464CA-2788-4D07-A7B6-D77F7A249C11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D5C857F-B343-3FA6-73BA-1EBAAD2A8EFB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CC71793-1989-DA6E-4DED-7E65EA95EE5B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2936BEB-8962-147F-1229-070A11445D8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F2118CBA-F817-F1A7-ADCE-E36F85F1E8E7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5673AD7-E7AE-73A0-D69B-1627C142EDDD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F586A5F-67CA-FB58-4436-2313DB43A314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BD01EDD-2DDB-03D1-B404-BF1C3C322D80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BD01EDD-2DDB-03D1-B404-BF1C3C322D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B0F54B2-2A75-2EFB-5322-186D5C5D220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B0F54B2-2A75-2EFB-5322-186D5C5D22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F2D734BC-D24E-AA50-4A08-8B3B91E815C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F2D734BC-D24E-AA50-4A08-8B3B91E815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89D4AF2-3DFA-712F-3342-C1876BE45248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C37A031A-4A3D-852A-EE3D-52C4FF0B5AA7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28C9BB0-ADC7-FF7B-562D-07631891D884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EBD924F-8FE1-2FDE-ACD6-85C0D94AB24E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85D87BE-86A9-729E-C566-FF20FE82B54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85D87BE-86A9-729E-C566-FF20FE82B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8DFDB39-5D4F-4EE0-69AF-2EEAF630FEE0}"/>
                  </a:ext>
                </a:extLst>
              </p:cNvPr>
              <p:cNvSpPr/>
              <p:nvPr/>
            </p:nvSpPr>
            <p:spPr>
              <a:xfrm>
                <a:off x="4386972" y="2507262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8DFDB39-5D4F-4EE0-69AF-2EEAF630F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972" y="2507262"/>
                <a:ext cx="45076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ACF1F63-80EC-5A36-D15F-9F54403677E3}"/>
                  </a:ext>
                </a:extLst>
              </p:cNvPr>
              <p:cNvSpPr/>
              <p:nvPr/>
            </p:nvSpPr>
            <p:spPr>
              <a:xfrm>
                <a:off x="1489684" y="4800600"/>
                <a:ext cx="940691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 algn="ctr"/>
                <a14:m>
                  <m:oMath xmlns:m="http://schemas.openxmlformats.org/officeDocument/2006/math">
                    <m:r>
                      <a:rPr lang="en-US" sz="2800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US" sz="2800" kern="0" dirty="0"/>
                  <a:t> is the </a:t>
                </a:r>
                <a:r>
                  <a:rPr lang="en-US" sz="2800" kern="0" dirty="0" err="1"/>
                  <a:t>epipolar</a:t>
                </a:r>
                <a:r>
                  <a:rPr lang="en-US" sz="2800" kern="0" dirty="0"/>
                  <a:t> line associated with </a:t>
                </a:r>
                <a14:m>
                  <m:oMath xmlns:m="http://schemas.openxmlformats.org/officeDocument/2006/math">
                    <m:r>
                      <a:rPr lang="en-US" sz="2800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800" kern="0" dirty="0"/>
                  <a:t>!</a:t>
                </a:r>
                <a:endParaRPr lang="en-US" kern="0" dirty="0">
                  <a:solidFill>
                    <a:srgbClr val="7030A0"/>
                  </a:solidFill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ACF1F63-80EC-5A36-D15F-9F54403677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684" y="4800600"/>
                <a:ext cx="9406916" cy="523220"/>
              </a:xfrm>
              <a:prstGeom prst="rect">
                <a:avLst/>
              </a:prstGeom>
              <a:blipFill>
                <a:blip r:embed="rId8"/>
                <a:stretch>
                  <a:fillRect t="-14286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A8714DB6-A007-BD74-5E55-7BDBAFDF269E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44C850-0859-E8D7-E25E-44A6DA478F51}"/>
                  </a:ext>
                </a:extLst>
              </p:cNvPr>
              <p:cNvSpPr txBox="1"/>
              <p:nvPr/>
            </p:nvSpPr>
            <p:spPr>
              <a:xfrm>
                <a:off x="5283196" y="3888685"/>
                <a:ext cx="812804" cy="5309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800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sz="2800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44C850-0859-E8D7-E25E-44A6DA478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196" y="3888685"/>
                <a:ext cx="812804" cy="530915"/>
              </a:xfrm>
              <a:prstGeom prst="rect">
                <a:avLst/>
              </a:prstGeom>
              <a:blipFill>
                <a:blip r:embed="rId9"/>
                <a:stretch>
                  <a:fillRect l="-12308" r="-4615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7F7663-636F-53D1-0846-3227B594F919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7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EE3F9-00D4-CC59-D697-001CA81D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>
            <a:extLst>
              <a:ext uri="{FF2B5EF4-FFF2-40B4-BE49-F238E27FC236}">
                <a16:creationId xmlns:a16="http://schemas.microsoft.com/office/drawing/2014/main" id="{DAC01F6C-E074-29B6-DFB0-783A0EB93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>
            <a:extLst>
              <a:ext uri="{FF2B5EF4-FFF2-40B4-BE49-F238E27FC236}">
                <a16:creationId xmlns:a16="http://schemas.microsoft.com/office/drawing/2014/main" id="{4BEAE78B-BBFD-A97B-F169-19B2A2B15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>
            <a:extLst>
              <a:ext uri="{FF2B5EF4-FFF2-40B4-BE49-F238E27FC236}">
                <a16:creationId xmlns:a16="http://schemas.microsoft.com/office/drawing/2014/main" id="{B2A9A8EF-FEFE-5732-4E46-C2EBDEE1D071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>
            <a:extLst>
              <a:ext uri="{FF2B5EF4-FFF2-40B4-BE49-F238E27FC236}">
                <a16:creationId xmlns:a16="http://schemas.microsoft.com/office/drawing/2014/main" id="{27E34027-24D1-7EAE-669F-51C6F6970D01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>
            <a:extLst>
              <a:ext uri="{FF2B5EF4-FFF2-40B4-BE49-F238E27FC236}">
                <a16:creationId xmlns:a16="http://schemas.microsoft.com/office/drawing/2014/main" id="{42AADA3E-71F5-E76E-C334-F08162102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Properties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B09B6B-4767-C93C-962F-17AE4C97B87E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599E3A-58E8-D921-4B5F-35CC49FF2D2B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55CC24B1-170F-4AAA-65A6-48BD281D8C1A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0E28010-9184-DCA0-905B-305BF32B6869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2ACBF28C-4F75-F565-40E7-CE2C9C1ED4CA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83F4ED-63E0-B183-F4C8-530CBB148607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A76C59F-DD13-1E53-682A-0FF4DC7D7CAA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34FB808-7AB1-9445-22B2-B79A19A35A7E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BFD9C6AA-3946-1DE2-80F2-0EB23E7DC9C3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658F5B-7138-DCBC-30F6-9EDDA7FC04FA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BD59C06-35BE-357D-3E81-A0FA3A400B88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C853172-6378-09BF-B07E-4E7650DA681E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3BF5A9A-36AA-230B-1926-7BEB193E4BED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956C4B7A-20A0-73D5-FDFA-36E7B5F6AB10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D5B070F-BEC6-147B-4FB4-F89863F16C77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64500A34-B3B1-706A-8A8E-9265FF1053E2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ABFB3E1-665A-D48B-B8B2-4BC5441A5EDD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FAAF8C6-BA28-2AD3-51E1-ADCE004BDDD4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A62800B8-328E-1335-E42B-C8EC8F0742C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1370A27E-DDAE-8342-BF0B-22720CB50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B72E832-94B0-D04A-D58D-96CBC4A25BE3}"/>
                  </a:ext>
                </a:extLst>
              </p:cNvPr>
              <p:cNvSpPr/>
              <p:nvPr/>
            </p:nvSpPr>
            <p:spPr>
              <a:xfrm>
                <a:off x="3681793" y="4894539"/>
                <a:ext cx="4956037" cy="11104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945F6A4-7C8A-CF45-AE69-3287A1AC1A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793" y="4894539"/>
                <a:ext cx="4956037" cy="11104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1543326-3609-3077-04B2-FC0C7F28A0D3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108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3E33E-F445-6FC0-3D18-99F20945E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>
            <a:extLst>
              <a:ext uri="{FF2B5EF4-FFF2-40B4-BE49-F238E27FC236}">
                <a16:creationId xmlns:a16="http://schemas.microsoft.com/office/drawing/2014/main" id="{12F7E0E2-3E29-3187-CECC-8D2819831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>
            <a:extLst>
              <a:ext uri="{FF2B5EF4-FFF2-40B4-BE49-F238E27FC236}">
                <a16:creationId xmlns:a16="http://schemas.microsoft.com/office/drawing/2014/main" id="{E22A8A82-EE03-7AF0-F5CD-16E4F9986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>
            <a:extLst>
              <a:ext uri="{FF2B5EF4-FFF2-40B4-BE49-F238E27FC236}">
                <a16:creationId xmlns:a16="http://schemas.microsoft.com/office/drawing/2014/main" id="{857314B3-B12F-2B31-11B9-E1D772A87846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>
            <a:extLst>
              <a:ext uri="{FF2B5EF4-FFF2-40B4-BE49-F238E27FC236}">
                <a16:creationId xmlns:a16="http://schemas.microsoft.com/office/drawing/2014/main" id="{DC394393-26EE-A22C-1289-7CA603DDBFFC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>
            <a:extLst>
              <a:ext uri="{FF2B5EF4-FFF2-40B4-BE49-F238E27FC236}">
                <a16:creationId xmlns:a16="http://schemas.microsoft.com/office/drawing/2014/main" id="{7C5D8616-683D-6D62-D43D-E3110790C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Properties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02C543-0228-10D5-2ECE-54F1DF169DDE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93047A-4A4E-BEFC-DEAD-F747AFCF99F9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E1D0341B-5665-2C1A-45C4-CAC5F35CA501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85071502-3296-EFB9-5536-D53C76243531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3BC4E90-06D4-E35D-33EF-8DC546176475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B3E88B-E64C-DB66-FEE8-2CF39A463F2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0289806-AEB2-D750-2575-18843778CDC7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363BFA1-F6DA-CFD4-42FB-748612554CDC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B3F00507-58E0-532A-F16F-8EE872F39F0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952130B-6099-6E78-CDD8-9AD462B48A0D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8A0A90C-02FD-AA15-61AC-015544E41884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405A45B-14FD-ED20-2CA6-FC5B316008BF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405A45B-14FD-ED20-2CA6-FC5B316008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41F6F27-EDA5-F81C-C1DF-0A51657B4F67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41F6F27-EDA5-F81C-C1DF-0A51657B4F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3F0FD0-49BC-760B-BE7C-D8414A86851E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3F0FD0-49BC-760B-BE7C-D8414A8685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33BB635-E6E4-F846-5E73-601EF8B8FA78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577919E3-85B8-78A6-860A-CF18BB20C5A8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1C9C5CB-56B0-15CB-6E60-DE3B7F92D78F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68AC06-809B-54DA-4568-9BE6C8FC60B5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FFF15524-640D-B4E3-1B62-E1CD7FC4024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FFF15524-640D-B4E3-1B62-E1CD7FC40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EC27361D-8D6F-401B-5469-FA37192351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400" y="4793468"/>
                <a:ext cx="10363200" cy="10739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</m:t>
                    </m:r>
                  </m:oMath>
                </a14:m>
                <a:r>
                  <a:rPr lang="en-US" kern="0" dirty="0"/>
                  <a:t> is the mapping from points in the </a:t>
                </a:r>
                <a:r>
                  <a:rPr lang="en-US" i="1" kern="0" dirty="0"/>
                  <a:t>first</a:t>
                </a:r>
                <a:r>
                  <a:rPr lang="en-US" kern="0" dirty="0"/>
                  <a:t> view to corresponding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lines in the </a:t>
                </a:r>
                <a:r>
                  <a:rPr lang="en-US" i="1" kern="0" dirty="0"/>
                  <a:t>second</a:t>
                </a:r>
                <a:r>
                  <a:rPr lang="en-US" kern="0" dirty="0"/>
                  <a:t> view (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𝑬𝒙</m:t>
                    </m:r>
                  </m:oMath>
                </a14:m>
                <a:r>
                  <a:rPr lang="en-US" kern="0" dirty="0"/>
                  <a:t>)</a:t>
                </a:r>
              </a:p>
              <a:p>
                <a:pPr lvl="1"/>
                <a:r>
                  <a:rPr lang="en-US" sz="2400" kern="0" dirty="0"/>
                  <a:t>Is this mapping defined for all points?</a:t>
                </a:r>
              </a:p>
              <a:p>
                <a:pPr lvl="1"/>
                <a:r>
                  <a:rPr lang="en-US" sz="2400" kern="0" dirty="0"/>
                  <a:t>No: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𝑬𝒆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kern="0" dirty="0"/>
                </a:br>
                <a:endParaRPr lang="en-US" sz="2400" kern="0" dirty="0"/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:endParaRPr lang="en-US" sz="2400" kern="0" dirty="0"/>
              </a:p>
            </p:txBody>
          </p:sp>
        </mc:Choice>
        <mc:Fallback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EC27361D-8D6F-401B-5469-FA3719235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793468"/>
                <a:ext cx="10363200" cy="1073932"/>
              </a:xfrm>
              <a:prstGeom prst="rect">
                <a:avLst/>
              </a:prstGeom>
              <a:blipFill>
                <a:blip r:embed="rId7"/>
                <a:stretch>
                  <a:fillRect l="-979" t="-5814" r="-979" b="-8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AB3DF2F-D913-A385-76C0-3A5606384ABB}"/>
                  </a:ext>
                </a:extLst>
              </p:cNvPr>
              <p:cNvSpPr/>
              <p:nvPr/>
            </p:nvSpPr>
            <p:spPr>
              <a:xfrm>
                <a:off x="6768708" y="2348590"/>
                <a:ext cx="5752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AB3DF2F-D913-A385-76C0-3A5606384A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708" y="2348590"/>
                <a:ext cx="57522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D58EE8B4-E6F5-11F7-C35A-BA6F1AB9C648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CECCB42-F1DA-35D9-F1B3-DFD43B5AE043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70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Properties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E7B9B2-4D8F-4C47-A541-DE2023F2EA45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0A1E9-7984-E649-A083-A6ECC2B5F2BA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FB8F1B3-92C5-EF46-BA7D-12F76BD073F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670C0E1C-225A-3142-B59B-621DF419791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87D14BD0-6BF5-CF41-98BA-4D5FAB3A99B4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6BC8D4-CA81-764E-9753-36259F734A58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BDF248-B427-A04A-8788-48858F3B38C3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9087DE-4241-A347-AFC2-2C6E4C0CDCDF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102C67-E4BD-274E-86D1-B2BDC4F6C622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ABB6217-B3DD-8641-9EF1-0634F7F828AF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E8F3054-7AAB-024D-B63D-ACDD6954E7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2D90399-4F51-3B4C-8A0C-79448B21D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DCF8AAC-97EB-334C-8F92-9EA027A0DD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E1619-17CC-7044-9315-358B7D722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E9E39AD-047D-D94A-8C12-151AA04B176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D43E71BA-7F90-0147-8A47-A9268FD0D09E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85E370B-847C-DC41-A223-1A230C09E36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C3E78C-FE15-294A-8538-4DF66FE4D49A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3DB3B48-E9FC-2E43-B3C2-5171D233AF2C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11">
                <a:extLst>
                  <a:ext uri="{FF2B5EF4-FFF2-40B4-BE49-F238E27FC236}">
                    <a16:creationId xmlns:a16="http://schemas.microsoft.com/office/drawing/2014/main" id="{2242B81D-4B2B-3444-9F63-FF7BC3AA83E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11">
                <a:extLst>
                  <a:ext uri="{FF2B5EF4-FFF2-40B4-BE49-F238E27FC236}">
                    <a16:creationId xmlns:a16="http://schemas.microsoft.com/office/drawing/2014/main" id="{2242B81D-4B2B-3444-9F63-FF7BC3AA8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ECB1E13-55E9-C54C-BA20-CF3ADC030B89}"/>
                  </a:ext>
                </a:extLst>
              </p:cNvPr>
              <p:cNvSpPr/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ECB1E13-55E9-C54C-BA20-CF3ADC030B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B0006BD-F8E1-214F-91C5-431EA060FF05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30">
                <a:extLst>
                  <a:ext uri="{FF2B5EF4-FFF2-40B4-BE49-F238E27FC236}">
                    <a16:creationId xmlns:a16="http://schemas.microsoft.com/office/drawing/2014/main" id="{97FADC9D-66AD-5DAF-767F-9F8AD08C69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400" y="4793468"/>
                <a:ext cx="10363200" cy="10739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Tx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p>
                        <m:r>
                          <a:rPr lang="en-US" b="0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kern="0" dirty="0"/>
                  <a:t> is the mapping from points in the </a:t>
                </a:r>
                <a:r>
                  <a:rPr lang="en-US" i="1" kern="0" dirty="0"/>
                  <a:t>second</a:t>
                </a:r>
                <a:r>
                  <a:rPr lang="en-US" kern="0" dirty="0"/>
                  <a:t> view to corresponding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lines in the </a:t>
                </a:r>
                <a:r>
                  <a:rPr lang="en-US" i="1" kern="0" dirty="0"/>
                  <a:t>first </a:t>
                </a:r>
                <a:r>
                  <a:rPr lang="en-US" kern="0" dirty="0"/>
                  <a:t>view (</a:t>
                </a:r>
                <a14:m>
                  <m:oMath xmlns:m="http://schemas.openxmlformats.org/officeDocument/2006/math"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p>
                        <m:r>
                          <a:rPr lang="en-US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kern="0" dirty="0"/>
                  <a:t>)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US" sz="2400" i="1" baseline="30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1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400" b="1" i="1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2" name="Rectangle 30">
                <a:extLst>
                  <a:ext uri="{FF2B5EF4-FFF2-40B4-BE49-F238E27FC236}">
                    <a16:creationId xmlns:a16="http://schemas.microsoft.com/office/drawing/2014/main" id="{97FADC9D-66AD-5DAF-767F-9F8AD08C6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793468"/>
                <a:ext cx="10363200" cy="1073932"/>
              </a:xfrm>
              <a:prstGeom prst="rect">
                <a:avLst/>
              </a:prstGeom>
              <a:blipFill>
                <a:blip r:embed="rId9"/>
                <a:stretch>
                  <a:fillRect l="-979" t="-5814" b="-3139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947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920B-2514-554F-87F9-7E97AF504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7">
            <a:extLst>
              <a:ext uri="{FF2B5EF4-FFF2-40B4-BE49-F238E27FC236}">
                <a16:creationId xmlns:a16="http://schemas.microsoft.com/office/drawing/2014/main" id="{288465EE-0EAE-C29E-3BCF-6232E033F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550" y="1494576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>
            <a:extLst>
              <a:ext uri="{FF2B5EF4-FFF2-40B4-BE49-F238E27FC236}">
                <a16:creationId xmlns:a16="http://schemas.microsoft.com/office/drawing/2014/main" id="{B617F6EA-988D-27CD-BF35-0D5AA1921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1313" y="1502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Freeform 30">
            <a:extLst>
              <a:ext uri="{FF2B5EF4-FFF2-40B4-BE49-F238E27FC236}">
                <a16:creationId xmlns:a16="http://schemas.microsoft.com/office/drawing/2014/main" id="{EC4A8605-E0B7-EDE9-89D4-68ACC536482C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Freeform 32">
            <a:extLst>
              <a:ext uri="{FF2B5EF4-FFF2-40B4-BE49-F238E27FC236}">
                <a16:creationId xmlns:a16="http://schemas.microsoft.com/office/drawing/2014/main" id="{B78943C7-A573-1B7B-BD64-37683691D6A6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24">
            <a:extLst>
              <a:ext uri="{FF2B5EF4-FFF2-40B4-BE49-F238E27FC236}">
                <a16:creationId xmlns:a16="http://schemas.microsoft.com/office/drawing/2014/main" id="{4562DCBE-1F4C-2C6F-B399-6CDC86DA2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essential matrix: Properties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C5A2EF-F481-AE86-7C0F-59CDF1E9ED77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E6D1FE-9BC4-77EE-0BDD-D10F8232ADF2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7F1C8F35-5378-481B-9477-BBD5ADD3957B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BC759975-F7C7-7D41-C4CD-B42F2E01FBC3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1CF88A38-5B0D-432B-92EB-E9FE9A2F759B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6494D5D-63BF-AFD0-2469-DB830FA2EAFB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174DC17-2D20-C5F0-EA0A-BA56FFA37738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82CB01D-6A89-E67F-5898-1A3DE08280ED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A8465A47-0156-B30C-514D-AC43D3565121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A60A0E9-7C74-2FF3-946F-CCFB9DCABF49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D61FD93-445E-CCAB-4E9D-F19A6FCCE2D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6558FB1-5A89-73CE-FB24-61D030A7FED6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6558FB1-5A89-73CE-FB24-61D030A7FE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10D4B91-AABF-500D-9A9B-1DE7C0C03D1D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10D4B91-AABF-500D-9A9B-1DE7C0C03D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533EB3F-C1DB-77CC-03F7-0E9C5B7BC3B4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533EB3F-C1DB-77CC-03F7-0E9C5B7BC3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BC2EC1-4946-03BA-3A6E-EB0EF53E7CE9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3B0E4B46-BE1C-848A-CC23-70C1B0D98512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4934D4C-E314-ADFC-33D9-0F206592F19E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2780714-344A-02E6-8734-1EBBBF35C1F2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C80E7CD4-AD5B-9F11-93E1-6F392E8577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400" y="4800600"/>
                <a:ext cx="10363200" cy="198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𝑬𝒙</m:t>
                    </m:r>
                  </m:oMath>
                </a14:m>
                <a:r>
                  <a:rPr lang="en-US" kern="0" dirty="0"/>
                  <a:t> is the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 associated with 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i="1" kern="0" dirty="0"/>
                  <a:t> </a:t>
                </a:r>
                <a:r>
                  <a:rPr lang="en-US" kern="0" dirty="0"/>
                  <a:t>(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𝑬𝒙</m:t>
                    </m:r>
                  </m:oMath>
                </a14:m>
                <a:r>
                  <a:rPr lang="en-US" kern="0" dirty="0"/>
                  <a:t>)</a:t>
                </a:r>
                <a:br>
                  <a:rPr lang="en-US" sz="2400" kern="0" dirty="0"/>
                </a:br>
                <a:endParaRPr lang="en-US" sz="800" kern="0" dirty="0"/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p>
                        <m:r>
                          <a:rPr lang="en-US" b="0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kern="0" dirty="0"/>
                  <a:t> is the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 associated with 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0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i="1" kern="0" dirty="0"/>
                  <a:t> </a:t>
                </a:r>
                <a:r>
                  <a:rPr lang="en-US" kern="0" dirty="0"/>
                  <a:t>(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p>
                        <m:r>
                          <a:rPr lang="en-US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kern="0" dirty="0"/>
                  <a:t>)</a:t>
                </a:r>
                <a:br>
                  <a:rPr lang="en-US" kern="0" dirty="0"/>
                </a:br>
                <a:endParaRPr lang="en-US" sz="900" kern="0" dirty="0"/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𝑬𝒆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dirty="0"/>
                  <a:t>   and 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US" i="1" baseline="30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1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b="1" i="1" dirty="0">
                  <a:solidFill>
                    <a:srgbClr val="7030A0"/>
                  </a:solidFill>
                </a:endParaRPr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singular (rank two) and has </a:t>
                </a:r>
                <a:r>
                  <a:rPr lang="en-US" dirty="0">
                    <a:solidFill>
                      <a:srgbClr val="C00000"/>
                    </a:solidFill>
                  </a:rPr>
                  <a:t>five</a:t>
                </a:r>
                <a:r>
                  <a:rPr lang="en-US" dirty="0"/>
                  <a:t> degrees of freedom</a:t>
                </a:r>
                <a:endParaRPr lang="en-US" kern="0" dirty="0"/>
              </a:p>
            </p:txBody>
          </p:sp>
        </mc:Choice>
        <mc:Fallback>
          <p:sp>
            <p:nvSpPr>
              <p:cNvPr id="42" name="Rectangle 30">
                <a:extLst>
                  <a:ext uri="{FF2B5EF4-FFF2-40B4-BE49-F238E27FC236}">
                    <a16:creationId xmlns:a16="http://schemas.microsoft.com/office/drawing/2014/main" id="{C80E7CD4-AD5B-9F11-93E1-6F392E857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00600"/>
                <a:ext cx="10363200" cy="1981200"/>
              </a:xfrm>
              <a:prstGeom prst="rect">
                <a:avLst/>
              </a:prstGeom>
              <a:blipFill>
                <a:blip r:embed="rId6"/>
                <a:stretch>
                  <a:fillRect l="-979" t="-7643" b="-50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E3F1E07-30ED-9D02-0E1D-A57342E4F67D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Content Placeholder 11">
                <a:extLst>
                  <a:ext uri="{FF2B5EF4-FFF2-40B4-BE49-F238E27FC236}">
                    <a16:creationId xmlns:a16="http://schemas.microsoft.com/office/drawing/2014/main" id="{6CE652A4-34D5-30A2-B5AE-4DF46A8B98A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37" name="Content Placeholder 11">
                <a:extLst>
                  <a:ext uri="{FF2B5EF4-FFF2-40B4-BE49-F238E27FC236}">
                    <a16:creationId xmlns:a16="http://schemas.microsoft.com/office/drawing/2014/main" id="{6CE652A4-34D5-30A2-B5AE-4DF46A8B9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810000"/>
                <a:ext cx="2819400" cy="6817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326691D-3B4B-AEE8-94F7-D7ECDC5CD9B6}"/>
                  </a:ext>
                </a:extLst>
              </p:cNvPr>
              <p:cNvSpPr/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326691D-3B4B-AEE8-94F7-D7ECDC5CD9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29237437-4B99-BDAA-D628-88DD6F3C580B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05D675-D18B-C83D-1ED1-29FC55ACD27D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72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CCC8-FBFC-CD48-874F-0AD76EB5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DA581-2181-9046-B05B-1E96FC263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geometry setup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constraint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Essential matrix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Fundamental matrix</a:t>
            </a:r>
          </a:p>
        </p:txBody>
      </p:sp>
    </p:spTree>
    <p:extLst>
      <p:ext uri="{BB962C8B-B14F-4D97-AF65-F5344CB8AC3E}">
        <p14:creationId xmlns:p14="http://schemas.microsoft.com/office/powerpoint/2010/main" val="386611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Epipolar constraint: Uncalibrated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9971" name="Rectangle 3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3400" y="4152005"/>
                <a:ext cx="11430000" cy="1752600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The calibration matrices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𝑲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of the two cameras are unknown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We can write the </a:t>
                </a:r>
                <a:r>
                  <a:rPr lang="en-US" dirty="0" err="1"/>
                  <a:t>epipolar</a:t>
                </a:r>
                <a:r>
                  <a:rPr lang="en-US" dirty="0"/>
                  <a:t> constraint in terms of </a:t>
                </a:r>
                <a:r>
                  <a:rPr lang="en-US" i="1" dirty="0"/>
                  <a:t>unknown</a:t>
                </a:r>
                <a:r>
                  <a:rPr lang="en-US" dirty="0"/>
                  <a:t> normalized coordinates:</a:t>
                </a:r>
              </a:p>
              <a:p>
                <a:pPr marL="0" indent="0"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norm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𝑬</m:t>
                    </m:r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norm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, </a:t>
                </a:r>
              </a:p>
              <a:p>
                <a:pPr marL="0" indent="0" algn="ctr"/>
                <a:r>
                  <a:rPr lang="en-US" dirty="0"/>
                  <a:t>where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norm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/>
                  <a:t>,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norm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′−</m:t>
                        </m:r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9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679971" name="Rectangle 3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3400" y="4152005"/>
                <a:ext cx="11430000" cy="1752600"/>
              </a:xfrm>
              <a:blipFill>
                <a:blip r:embed="rId3"/>
                <a:stretch>
                  <a:fillRect l="-888" t="-3597" r="-888" b="-51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 30">
            <a:extLst>
              <a:ext uri="{FF2B5EF4-FFF2-40B4-BE49-F238E27FC236}">
                <a16:creationId xmlns:a16="http://schemas.microsoft.com/office/drawing/2014/main" id="{6CB3ED41-BE65-0C4E-B80B-57DD9FC7DB20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id="{367E33DC-D4EF-5E40-808F-4D7D41BD411A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89F734-36B9-464C-A7CC-5CB9E22707E7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C1E63B-C7CF-5943-B72B-055FE51997D0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8A3C2688-FFCD-7D48-94A0-9AE71BBEA01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FA7C312-60AA-D948-AB30-F2AC42DABAC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C9BBAD4A-4250-3E46-8788-EB5D5A5F5D80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C36DB3-ECA6-E343-AC95-C2B16A2FF17E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9773371-023B-A049-9756-B367CA26D076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F9FE5CC-E2AF-CD48-87B0-3F5A29A9DA2E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68E8BC4-A1A6-C64F-8CC1-9459F62E4EC4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EE7F23-85B8-EA41-9D6E-9DC8335D8B2E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E56B5F-CE5B-9642-B4E5-0DA75FA13519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33C9E72-5595-BD44-B996-F2DA7C50B27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A6656AFE-CC8B-894D-BD64-029AF6D15578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17C6586-DCAE-4D42-882E-9B5AC7C9813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07FE79B-73F9-2E4C-A3EB-03DC79A42A7F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B356EE3-0DC1-6346-97DA-FB26DBD56D78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9C91AEE-E4F5-834B-9C33-24C7A022C7F6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E6018B-CF49-F741-9ADC-44F16E3DE64C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Epipolar constraint: Uncalibrated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9971" name="Rectangle 3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219200" y="4152005"/>
                <a:ext cx="3259338" cy="1752600"/>
              </a:xfrm>
            </p:spPr>
            <p:txBody>
              <a:bodyPr/>
              <a:lstStyle/>
              <a:p>
                <a:pPr marL="0" indent="0" algn="ctr"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norm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norm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9971" name="Rectangle 3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219200" y="4152005"/>
                <a:ext cx="3259338" cy="17526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 30">
            <a:extLst>
              <a:ext uri="{FF2B5EF4-FFF2-40B4-BE49-F238E27FC236}">
                <a16:creationId xmlns:a16="http://schemas.microsoft.com/office/drawing/2014/main" id="{6CB3ED41-BE65-0C4E-B80B-57DD9FC7DB20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id="{367E33DC-D4EF-5E40-808F-4D7D41BD411A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89F734-36B9-464C-A7CC-5CB9E22707E7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C1E63B-C7CF-5943-B72B-055FE51997D0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8A3C2688-FFCD-7D48-94A0-9AE71BBEA01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FA7C312-60AA-D948-AB30-F2AC42DABAC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C9BBAD4A-4250-3E46-8788-EB5D5A5F5D80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C36DB3-ECA6-E343-AC95-C2B16A2FF17E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9773371-023B-A049-9756-B367CA26D076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F9FE5CC-E2AF-CD48-87B0-3F5A29A9DA2E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68E8BC4-A1A6-C64F-8CC1-9459F62E4EC4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EE7F23-85B8-EA41-9D6E-9DC8335D8B2E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E56B5F-CE5B-9642-B4E5-0DA75FA13519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33C9E72-5595-BD44-B996-F2DA7C50B27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A6656AFE-CC8B-894D-BD64-029AF6D15578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17C6586-DCAE-4D42-882E-9B5AC7C9813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07FE79B-73F9-2E4C-A3EB-03DC79A42A7F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B356EE3-0DC1-6346-97DA-FB26DBD56D78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utoShape 24">
            <a:extLst>
              <a:ext uri="{FF2B5EF4-FFF2-40B4-BE49-F238E27FC236}">
                <a16:creationId xmlns:a16="http://schemas.microsoft.com/office/drawing/2014/main" id="{99B6AE9B-9E23-3A4B-BD6E-53364E394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550" y="4183378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2ADD77F5-5155-774A-8FE6-D0737520B57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308992" y="4094254"/>
                <a:ext cx="6654408" cy="6817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 xmlns:m="http://schemas.openxmlformats.org/officeDocument/2006/math">
                    <m:sSup>
                      <m:sSupPr>
                        <m:ctrlPr>
                          <a:rPr lang="en-US" b="1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𝑭</m:t>
                    </m:r>
                    <m:r>
                      <a:rPr lang="en-US" b="1" i="1" ker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kern="0" dirty="0"/>
                  <a:t>,</a:t>
                </a:r>
                <a:r>
                  <a:rPr lang="en-US" kern="0" dirty="0">
                    <a:solidFill>
                      <a:srgbClr val="7030A0"/>
                    </a:solidFill>
                  </a:rPr>
                  <a:t> </a:t>
                </a:r>
                <a:r>
                  <a:rPr lang="en-US" kern="0" dirty="0"/>
                  <a:t>where</a:t>
                </a:r>
                <a:r>
                  <a:rPr lang="en-US" kern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0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  <m: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sSup>
                      <m:sSupPr>
                        <m:ctrlP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b="0" i="1" kern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Content Placeholder 11">
                <a:extLst>
                  <a:ext uri="{FF2B5EF4-FFF2-40B4-BE49-F238E27FC236}">
                    <a16:creationId xmlns:a16="http://schemas.microsoft.com/office/drawing/2014/main" id="{2ADD77F5-5155-774A-8FE6-D0737520B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08992" y="4094254"/>
                <a:ext cx="6654408" cy="681734"/>
              </a:xfrm>
              <a:prstGeom prst="rect">
                <a:avLst/>
              </a:prstGeom>
              <a:blipFill>
                <a:blip r:embed="rId7"/>
                <a:stretch>
                  <a:fillRect t="-72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17973E5-F991-894C-8A8A-9DD8FF8404FF}"/>
                  </a:ext>
                </a:extLst>
              </p:cNvPr>
              <p:cNvSpPr/>
              <p:nvPr/>
            </p:nvSpPr>
            <p:spPr>
              <a:xfrm>
                <a:off x="1143000" y="4876800"/>
                <a:ext cx="2505879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norm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17973E5-F991-894C-8A8A-9DD8FF8404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876800"/>
                <a:ext cx="2505879" cy="5329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A4B5B99-4210-8948-9868-59322B097076}"/>
                  </a:ext>
                </a:extLst>
              </p:cNvPr>
              <p:cNvSpPr/>
              <p:nvPr/>
            </p:nvSpPr>
            <p:spPr>
              <a:xfrm>
                <a:off x="1177599" y="5638800"/>
                <a:ext cx="2784801" cy="488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norm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′−</m:t>
                          </m:r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A4B5B99-4210-8948-9868-59322B0970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599" y="5638800"/>
                <a:ext cx="2784801" cy="488916"/>
              </a:xfrm>
              <a:prstGeom prst="rect">
                <a:avLst/>
              </a:prstGeom>
              <a:blipFill>
                <a:blip r:embed="rId9"/>
                <a:stretch>
                  <a:fillRect l="-909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 Box 18">
            <a:extLst>
              <a:ext uri="{FF2B5EF4-FFF2-40B4-BE49-F238E27FC236}">
                <a16:creationId xmlns:a16="http://schemas.microsoft.com/office/drawing/2014/main" id="{92AF1968-BB72-C048-95AE-248DCEC65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089" y="5322889"/>
            <a:ext cx="30909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/>
              <a:t>Fundamental Matrix</a:t>
            </a:r>
          </a:p>
        </p:txBody>
      </p:sp>
      <p:sp>
        <p:nvSpPr>
          <p:cNvPr id="51" name="AutoShape 20">
            <a:extLst>
              <a:ext uri="{FF2B5EF4-FFF2-40B4-BE49-F238E27FC236}">
                <a16:creationId xmlns:a16="http://schemas.microsoft.com/office/drawing/2014/main" id="{DA9EBC0D-0888-EB4F-BCD6-B58566FEE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0489" y="4629150"/>
            <a:ext cx="4572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9C91AEE-E4F5-834B-9C33-24C7A022C7F6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E6018B-CF49-F741-9ADC-44F16E3DE64C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33269B6-899B-2044-A34F-252929FCB794}"/>
              </a:ext>
            </a:extLst>
          </p:cNvPr>
          <p:cNvSpPr/>
          <p:nvPr/>
        </p:nvSpPr>
        <p:spPr>
          <a:xfrm>
            <a:off x="4191000" y="6410307"/>
            <a:ext cx="36776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hlinkClick r:id="rId10"/>
              </a:rPr>
              <a:t>Faugeras et al., (1992), Hartley (1992)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53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9" grpId="0"/>
      <p:bldP spid="51" grpId="0" animBg="1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matrix</a:t>
            </a:r>
          </a:p>
        </p:txBody>
      </p:sp>
      <p:sp>
        <p:nvSpPr>
          <p:cNvPr id="24" name="Freeform 30">
            <a:extLst>
              <a:ext uri="{FF2B5EF4-FFF2-40B4-BE49-F238E27FC236}">
                <a16:creationId xmlns:a16="http://schemas.microsoft.com/office/drawing/2014/main" id="{6CB3ED41-BE65-0C4E-B80B-57DD9FC7DB20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id="{367E33DC-D4EF-5E40-808F-4D7D41BD411A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89F734-36B9-464C-A7CC-5CB9E22707E7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C1E63B-C7CF-5943-B72B-055FE51997D0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8A3C2688-FFCD-7D48-94A0-9AE71BBEA01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FA7C312-60AA-D948-AB30-F2AC42DABAC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C9BBAD4A-4250-3E46-8788-EB5D5A5F5D80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C36DB3-ECA6-E343-AC95-C2B16A2FF17E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9773371-023B-A049-9756-B367CA26D076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F9FE5CC-E2AF-CD48-87B0-3F5A29A9DA2E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68E8BC4-A1A6-C64F-8CC1-9459F62E4EC4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EE7F23-85B8-EA41-9D6E-9DC8335D8B2E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E56B5F-CE5B-9642-B4E5-0DA75FA13519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9C91AEE-E4F5-834B-9C33-24C7A022C7F6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33C9E72-5595-BD44-B996-F2DA7C50B27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A6656AFE-CC8B-894D-BD64-029AF6D15578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17C6586-DCAE-4D42-882E-9B5AC7C9813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07FE79B-73F9-2E4C-A3EB-03DC79A42A7F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E6018B-CF49-F741-9ADC-44F16E3DE64C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B356EE3-0DC1-6346-97DA-FB26DBD56D78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11">
                <a:extLst>
                  <a:ext uri="{FF2B5EF4-FFF2-40B4-BE49-F238E27FC236}">
                    <a16:creationId xmlns:a16="http://schemas.microsoft.com/office/drawing/2014/main" id="{72BECCE2-11DD-FC4F-99D8-1812DD73875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9624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Content Placeholder 11">
                <a:extLst>
                  <a:ext uri="{FF2B5EF4-FFF2-40B4-BE49-F238E27FC236}">
                    <a16:creationId xmlns:a16="http://schemas.microsoft.com/office/drawing/2014/main" id="{72BECCE2-11DD-FC4F-99D8-1812DD738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9624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4E5EBC2-0EC6-2A4A-8919-BF85899BEFB4}"/>
                  </a:ext>
                </a:extLst>
              </p:cNvPr>
              <p:cNvSpPr/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4E5EBC2-0EC6-2A4A-8919-BF85899BE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CD2B8B3-B76B-4140-B6F8-630C40127DB6}"/>
                  </a:ext>
                </a:extLst>
              </p:cNvPr>
              <p:cNvSpPr/>
              <p:nvPr/>
            </p:nvSpPr>
            <p:spPr>
              <a:xfrm>
                <a:off x="6826586" y="2288397"/>
                <a:ext cx="55656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CD2B8B3-B76B-4140-B6F8-630C40127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586" y="2288397"/>
                <a:ext cx="556563" cy="584775"/>
              </a:xfrm>
              <a:prstGeom prst="rect">
                <a:avLst/>
              </a:prstGeom>
              <a:blipFill>
                <a:blip r:embed="rId8"/>
                <a:stretch>
                  <a:fillRect l="-2273" r="-2273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54D150C-E941-0849-BDFF-0307F6EB2C11}"/>
                  </a:ext>
                </a:extLst>
              </p:cNvPr>
              <p:cNvSpPr/>
              <p:nvPr/>
            </p:nvSpPr>
            <p:spPr>
              <a:xfrm>
                <a:off x="3732243" y="5105400"/>
                <a:ext cx="4727513" cy="12661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54D150C-E941-0849-BDFF-0307F6EB2C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243" y="5105400"/>
                <a:ext cx="4727513" cy="1266180"/>
              </a:xfrm>
              <a:prstGeom prst="rect">
                <a:avLst/>
              </a:prstGeom>
              <a:blipFill>
                <a:blip r:embed="rId9"/>
                <a:stretch>
                  <a:fillRect b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06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matrix: Properties</a:t>
            </a:r>
          </a:p>
        </p:txBody>
      </p:sp>
      <p:sp>
        <p:nvSpPr>
          <p:cNvPr id="24" name="Freeform 30">
            <a:extLst>
              <a:ext uri="{FF2B5EF4-FFF2-40B4-BE49-F238E27FC236}">
                <a16:creationId xmlns:a16="http://schemas.microsoft.com/office/drawing/2014/main" id="{6CB3ED41-BE65-0C4E-B80B-57DD9FC7DB20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id="{367E33DC-D4EF-5E40-808F-4D7D41BD411A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89F734-36B9-464C-A7CC-5CB9E22707E7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C1E63B-C7CF-5943-B72B-055FE51997D0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8A3C2688-FFCD-7D48-94A0-9AE71BBEA01F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FA7C312-60AA-D948-AB30-F2AC42DABACB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C9BBAD4A-4250-3E46-8788-EB5D5A5F5D80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C36DB3-ECA6-E343-AC95-C2B16A2FF17E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9773371-023B-A049-9756-B367CA26D076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F9FE5CC-E2AF-CD48-87B0-3F5A29A9DA2E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68E8BC4-A1A6-C64F-8CC1-9459F62E4EC4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EE7F23-85B8-EA41-9D6E-9DC8335D8B2E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E56B5F-CE5B-9642-B4E5-0DA75FA13519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9C91AEE-E4F5-834B-9C33-24C7A022C7F6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33C9E72-5595-BD44-B996-F2DA7C50B271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A6656AFE-CC8B-894D-BD64-029AF6D15578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17C6586-DCAE-4D42-882E-9B5AC7C98130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07FE79B-73F9-2E4C-A3EB-03DC79A42A7F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1E6018B-CF49-F741-9ADC-44F16E3DE64C}"/>
              </a:ext>
            </a:extLst>
          </p:cNvPr>
          <p:cNvCxnSpPr>
            <a:cxnSpLocks/>
          </p:cNvCxnSpPr>
          <p:nvPr/>
        </p:nvCxnSpPr>
        <p:spPr>
          <a:xfrm flipV="1">
            <a:off x="7036137" y="1943364"/>
            <a:ext cx="492590" cy="1278853"/>
          </a:xfrm>
          <a:prstGeom prst="line">
            <a:avLst/>
          </a:prstGeom>
          <a:ln w="635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B356EE3-0DC1-6346-97DA-FB26DBD56D78}"/>
              </a:ext>
            </a:extLst>
          </p:cNvPr>
          <p:cNvCxnSpPr>
            <a:cxnSpLocks/>
          </p:cNvCxnSpPr>
          <p:nvPr/>
        </p:nvCxnSpPr>
        <p:spPr>
          <a:xfrm>
            <a:off x="4562008" y="1954816"/>
            <a:ext cx="647659" cy="1409858"/>
          </a:xfrm>
          <a:prstGeom prst="line">
            <a:avLst/>
          </a:prstGeom>
          <a:ln w="635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11">
                <a:extLst>
                  <a:ext uri="{FF2B5EF4-FFF2-40B4-BE49-F238E27FC236}">
                    <a16:creationId xmlns:a16="http://schemas.microsoft.com/office/drawing/2014/main" id="{72BECCE2-11DD-FC4F-99D8-1812DD73875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9624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Content Placeholder 11">
                <a:extLst>
                  <a:ext uri="{FF2B5EF4-FFF2-40B4-BE49-F238E27FC236}">
                    <a16:creationId xmlns:a16="http://schemas.microsoft.com/office/drawing/2014/main" id="{72BECCE2-11DD-FC4F-99D8-1812DD738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9624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30">
                <a:extLst>
                  <a:ext uri="{FF2B5EF4-FFF2-40B4-BE49-F238E27FC236}">
                    <a16:creationId xmlns:a16="http://schemas.microsoft.com/office/drawing/2014/main" id="{4F53D20A-F97F-9247-91D7-CB703BFB67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400" y="4800600"/>
                <a:ext cx="10363200" cy="198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𝑭𝒙</m:t>
                    </m:r>
                  </m:oMath>
                </a14:m>
                <a:r>
                  <a:rPr lang="en-US" kern="0" dirty="0"/>
                  <a:t> is the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 associated with 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i="1" kern="0" dirty="0"/>
                  <a:t> </a:t>
                </a:r>
                <a:r>
                  <a:rPr lang="en-US" kern="0" dirty="0"/>
                  <a:t>(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𝑭𝒙</m:t>
                    </m:r>
                  </m:oMath>
                </a14:m>
                <a:r>
                  <a:rPr lang="en-US" kern="0" dirty="0"/>
                  <a:t>)</a:t>
                </a:r>
                <a:br>
                  <a:rPr lang="en-US" sz="2400" kern="0" dirty="0"/>
                </a:br>
                <a:endParaRPr lang="en-US" sz="800" kern="0" dirty="0"/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b="0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kern="0" dirty="0"/>
                  <a:t> is the </a:t>
                </a:r>
                <a:r>
                  <a:rPr lang="en-US" kern="0" dirty="0" err="1"/>
                  <a:t>epipolar</a:t>
                </a:r>
                <a:r>
                  <a:rPr lang="en-US" kern="0" dirty="0"/>
                  <a:t> line associated with 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0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i="1" kern="0" dirty="0"/>
                  <a:t> </a:t>
                </a:r>
                <a:r>
                  <a:rPr lang="en-US" kern="0" dirty="0"/>
                  <a:t>(</a:t>
                </a:r>
                <a14:m>
                  <m:oMath xmlns:m="http://schemas.openxmlformats.org/officeDocument/2006/math"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kern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i="1" kern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kern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kern="0" dirty="0"/>
                  <a:t>)</a:t>
                </a:r>
                <a:br>
                  <a:rPr lang="en-US" kern="0" dirty="0"/>
                </a:br>
                <a:endParaRPr lang="en-US" sz="900" kern="0" dirty="0"/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𝑭𝒆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dirty="0"/>
                  <a:t>   and  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i="1" baseline="30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1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b="1" i="1" dirty="0">
                  <a:solidFill>
                    <a:srgbClr val="7030A0"/>
                  </a:solidFill>
                </a:endParaRPr>
              </a:p>
              <a:p>
                <a:pPr>
                  <a:lnSpc>
                    <a:spcPct val="80000"/>
                  </a:lnSpc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singular (rank two) and has </a:t>
                </a:r>
                <a:r>
                  <a:rPr lang="en-US" dirty="0">
                    <a:solidFill>
                      <a:srgbClr val="C00000"/>
                    </a:solidFill>
                  </a:rPr>
                  <a:t>seven</a:t>
                </a:r>
                <a:r>
                  <a:rPr lang="en-US" dirty="0"/>
                  <a:t> degrees of freedom</a:t>
                </a:r>
                <a:endParaRPr lang="en-US" kern="0" dirty="0"/>
              </a:p>
            </p:txBody>
          </p:sp>
        </mc:Choice>
        <mc:Fallback xmlns="">
          <p:sp>
            <p:nvSpPr>
              <p:cNvPr id="53" name="Rectangle 30">
                <a:extLst>
                  <a:ext uri="{FF2B5EF4-FFF2-40B4-BE49-F238E27FC236}">
                    <a16:creationId xmlns:a16="http://schemas.microsoft.com/office/drawing/2014/main" id="{4F53D20A-F97F-9247-91D7-CB703BFB6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00600"/>
                <a:ext cx="10363200" cy="1981200"/>
              </a:xfrm>
              <a:prstGeom prst="rect">
                <a:avLst/>
              </a:prstGeom>
              <a:blipFill>
                <a:blip r:embed="rId7"/>
                <a:stretch>
                  <a:fillRect l="-980" t="-7006" b="-50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4E5EBC2-0EC6-2A4A-8919-BF85899BEFB4}"/>
                  </a:ext>
                </a:extLst>
              </p:cNvPr>
              <p:cNvSpPr/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4E5EBC2-0EC6-2A4A-8919-BF85899BE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36" y="2286000"/>
                <a:ext cx="45076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CD2B8B3-B76B-4140-B6F8-630C40127DB6}"/>
                  </a:ext>
                </a:extLst>
              </p:cNvPr>
              <p:cNvSpPr/>
              <p:nvPr/>
            </p:nvSpPr>
            <p:spPr>
              <a:xfrm>
                <a:off x="6826586" y="2288397"/>
                <a:ext cx="55656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CD2B8B3-B76B-4140-B6F8-630C40127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586" y="2288397"/>
                <a:ext cx="556563" cy="584775"/>
              </a:xfrm>
              <a:prstGeom prst="rect">
                <a:avLst/>
              </a:prstGeom>
              <a:blipFill>
                <a:blip r:embed="rId9"/>
                <a:stretch>
                  <a:fillRect l="-2273" r="-2273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960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D7769-E1FF-334C-D338-D7B957609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5">
            <a:extLst>
              <a:ext uri="{FF2B5EF4-FFF2-40B4-BE49-F238E27FC236}">
                <a16:creationId xmlns:a16="http://schemas.microsoft.com/office/drawing/2014/main" id="{C1F1A3B2-2CC9-92FF-C362-A42A79EF88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how do we use the </a:t>
            </a:r>
            <a:r>
              <a:rPr lang="en-US" dirty="0" err="1"/>
              <a:t>epipolar</a:t>
            </a:r>
            <a:r>
              <a:rPr lang="en-US" dirty="0"/>
              <a:t> constraint?</a:t>
            </a:r>
          </a:p>
        </p:txBody>
      </p:sp>
      <p:sp>
        <p:nvSpPr>
          <p:cNvPr id="24" name="Freeform 30">
            <a:extLst>
              <a:ext uri="{FF2B5EF4-FFF2-40B4-BE49-F238E27FC236}">
                <a16:creationId xmlns:a16="http://schemas.microsoft.com/office/drawing/2014/main" id="{9AF8F891-0386-66BC-8394-346BA555251A}"/>
              </a:ext>
            </a:extLst>
          </p:cNvPr>
          <p:cNvSpPr>
            <a:spLocks/>
          </p:cNvSpPr>
          <p:nvPr/>
        </p:nvSpPr>
        <p:spPr bwMode="auto">
          <a:xfrm>
            <a:off x="4217987" y="2156564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32">
            <a:extLst>
              <a:ext uri="{FF2B5EF4-FFF2-40B4-BE49-F238E27FC236}">
                <a16:creationId xmlns:a16="http://schemas.microsoft.com/office/drawing/2014/main" id="{138FD46B-E680-F540-F3BC-319198FDEAA6}"/>
              </a:ext>
            </a:extLst>
          </p:cNvPr>
          <p:cNvSpPr>
            <a:spLocks/>
          </p:cNvSpPr>
          <p:nvPr/>
        </p:nvSpPr>
        <p:spPr bwMode="auto">
          <a:xfrm>
            <a:off x="7688262" y="2134339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5D70503-CFAF-4AFC-F4F0-29C350EE790D}"/>
              </a:ext>
            </a:extLst>
          </p:cNvPr>
          <p:cNvCxnSpPr>
            <a:cxnSpLocks/>
          </p:cNvCxnSpPr>
          <p:nvPr/>
        </p:nvCxnSpPr>
        <p:spPr>
          <a:xfrm flipH="1" flipV="1">
            <a:off x="6060334" y="1296197"/>
            <a:ext cx="1200673" cy="990127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C5472BD-8357-D8CE-2CA9-E494414A93E9}"/>
              </a:ext>
            </a:extLst>
          </p:cNvPr>
          <p:cNvCxnSpPr>
            <a:cxnSpLocks/>
          </p:cNvCxnSpPr>
          <p:nvPr/>
        </p:nvCxnSpPr>
        <p:spPr>
          <a:xfrm flipV="1">
            <a:off x="4956401" y="1288504"/>
            <a:ext cx="1103933" cy="910351"/>
          </a:xfrm>
          <a:prstGeom prst="line">
            <a:avLst/>
          </a:prstGeom>
          <a:ln w="63500" cap="flat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C17C630A-A7FB-396E-FE8E-6EA74C186CF8}"/>
              </a:ext>
            </a:extLst>
          </p:cNvPr>
          <p:cNvSpPr/>
          <p:nvPr/>
        </p:nvSpPr>
        <p:spPr>
          <a:xfrm>
            <a:off x="5925863" y="1154032"/>
            <a:ext cx="268943" cy="26894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9452BFD9-3384-228F-5D1D-292E20D15914}"/>
              </a:ext>
            </a:extLst>
          </p:cNvPr>
          <p:cNvSpPr/>
          <p:nvPr/>
        </p:nvSpPr>
        <p:spPr>
          <a:xfrm rot="5400000">
            <a:off x="3431471" y="1510048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EAA2FBFD-F019-32F8-D32A-A917FF5882A9}"/>
              </a:ext>
            </a:extLst>
          </p:cNvPr>
          <p:cNvSpPr/>
          <p:nvPr/>
        </p:nvSpPr>
        <p:spPr>
          <a:xfrm rot="16200000" flipH="1">
            <a:off x="6848179" y="1510046"/>
            <a:ext cx="1841018" cy="1817130"/>
          </a:xfrm>
          <a:prstGeom prst="parallelogram">
            <a:avLst>
              <a:gd name="adj" fmla="val 3874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FA94890-BC23-9D50-F143-88F40D0A4A11}"/>
              </a:ext>
            </a:extLst>
          </p:cNvPr>
          <p:cNvCxnSpPr>
            <a:cxnSpLocks/>
          </p:cNvCxnSpPr>
          <p:nvPr/>
        </p:nvCxnSpPr>
        <p:spPr>
          <a:xfrm>
            <a:off x="5260545" y="3068715"/>
            <a:ext cx="1599578" cy="0"/>
          </a:xfrm>
          <a:prstGeom prst="line">
            <a:avLst/>
          </a:prstGeom>
          <a:ln w="63500" cap="flat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0A1DC31-3232-AA79-BF09-CD457307A06A}"/>
              </a:ext>
            </a:extLst>
          </p:cNvPr>
          <p:cNvCxnSpPr>
            <a:cxnSpLocks/>
          </p:cNvCxnSpPr>
          <p:nvPr/>
        </p:nvCxnSpPr>
        <p:spPr>
          <a:xfrm>
            <a:off x="3934255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97B45B5-487F-2F6B-2732-45DFE838D701}"/>
              </a:ext>
            </a:extLst>
          </p:cNvPr>
          <p:cNvCxnSpPr>
            <a:cxnSpLocks/>
          </p:cNvCxnSpPr>
          <p:nvPr/>
        </p:nvCxnSpPr>
        <p:spPr>
          <a:xfrm flipH="1" flipV="1">
            <a:off x="7418643" y="2448052"/>
            <a:ext cx="750681" cy="619045"/>
          </a:xfrm>
          <a:prstGeom prst="line">
            <a:avLst/>
          </a:prstGeom>
          <a:ln w="63500" cap="rnd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9ECA1427-0FB9-15BD-C255-FD21EB8B59DF}"/>
              </a:ext>
            </a:extLst>
          </p:cNvPr>
          <p:cNvSpPr/>
          <p:nvPr/>
        </p:nvSpPr>
        <p:spPr>
          <a:xfrm>
            <a:off x="4638632" y="2294055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639E80C-C518-9991-729F-65A6DB2E5C17}"/>
              </a:ext>
            </a:extLst>
          </p:cNvPr>
          <p:cNvSpPr/>
          <p:nvPr/>
        </p:nvSpPr>
        <p:spPr>
          <a:xfrm>
            <a:off x="4974322" y="2970946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2F0D88F-41E1-1401-65C2-5BD1D6ADB247}"/>
              </a:ext>
            </a:extLst>
          </p:cNvPr>
          <p:cNvSpPr/>
          <p:nvPr/>
        </p:nvSpPr>
        <p:spPr>
          <a:xfrm>
            <a:off x="7263165" y="2286323"/>
            <a:ext cx="187364" cy="18736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74F3261-5D2F-CC1A-A963-E6D0E43A5038}"/>
              </a:ext>
            </a:extLst>
          </p:cNvPr>
          <p:cNvSpPr/>
          <p:nvPr/>
        </p:nvSpPr>
        <p:spPr>
          <a:xfrm>
            <a:off x="7017320" y="2972923"/>
            <a:ext cx="187364" cy="18736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03935A9-EF0A-05D5-C140-98B60F9E7FC7}"/>
                  </a:ext>
                </a:extLst>
              </p:cNvPr>
              <p:cNvSpPr/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9F0D2CC-1674-FE4E-B092-787DCC2D5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677" y="1888120"/>
                <a:ext cx="53572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9EE7901-7FB9-FCD2-30CC-A1347683708E}"/>
                  </a:ext>
                </a:extLst>
              </p:cNvPr>
              <p:cNvSpPr/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ADF9359-E6A0-7E42-9388-8ABED910C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847" y="1833836"/>
                <a:ext cx="66018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17440C6-4FF5-B8F4-4C70-579ECB2E828E}"/>
                  </a:ext>
                </a:extLst>
              </p:cNvPr>
              <p:cNvSpPr/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5C0EF60-DDB3-DB4C-8413-AFEF39C5A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812" y="838200"/>
                <a:ext cx="58221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51B21B1-DF3B-42AC-D048-2FF6CC1A7CCB}"/>
              </a:ext>
            </a:extLst>
          </p:cNvPr>
          <p:cNvCxnSpPr>
            <a:cxnSpLocks/>
          </p:cNvCxnSpPr>
          <p:nvPr/>
        </p:nvCxnSpPr>
        <p:spPr>
          <a:xfrm flipV="1">
            <a:off x="3927210" y="2428526"/>
            <a:ext cx="750681" cy="619045"/>
          </a:xfrm>
          <a:prstGeom prst="line">
            <a:avLst/>
          </a:prstGeom>
          <a:ln w="63500" cap="rnd">
            <a:solidFill>
              <a:srgbClr val="FF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490E6E33-722C-6945-73B0-AF8F3B70B269}"/>
              </a:ext>
            </a:extLst>
          </p:cNvPr>
          <p:cNvSpPr/>
          <p:nvPr/>
        </p:nvSpPr>
        <p:spPr>
          <a:xfrm>
            <a:off x="379273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7392C14-BC92-EE0F-3B49-B7716A7085FD}"/>
              </a:ext>
            </a:extLst>
          </p:cNvPr>
          <p:cNvSpPr/>
          <p:nvPr/>
        </p:nvSpPr>
        <p:spPr>
          <a:xfrm>
            <a:off x="8058988" y="2913098"/>
            <a:ext cx="268943" cy="26894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A5335B5-DDFF-FB3C-D854-2D17D5324610}"/>
              </a:ext>
            </a:extLst>
          </p:cNvPr>
          <p:cNvCxnSpPr>
            <a:cxnSpLocks/>
          </p:cNvCxnSpPr>
          <p:nvPr/>
        </p:nvCxnSpPr>
        <p:spPr>
          <a:xfrm>
            <a:off x="7074083" y="3068715"/>
            <a:ext cx="1095242" cy="0"/>
          </a:xfrm>
          <a:prstGeom prst="line">
            <a:avLst/>
          </a:prstGeom>
          <a:ln w="63500" cap="rnd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11">
                <a:extLst>
                  <a:ext uri="{FF2B5EF4-FFF2-40B4-BE49-F238E27FC236}">
                    <a16:creationId xmlns:a16="http://schemas.microsoft.com/office/drawing/2014/main" id="{A99870AB-5393-41FF-1239-5B01116581E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50112" y="3962400"/>
                <a:ext cx="2819400" cy="681734"/>
              </a:xfrm>
              <a:prstGeom prst="rect">
                <a:avLst/>
              </a:prstGeom>
              <a:noFill/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1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Content Placeholder 11">
                <a:extLst>
                  <a:ext uri="{FF2B5EF4-FFF2-40B4-BE49-F238E27FC236}">
                    <a16:creationId xmlns:a16="http://schemas.microsoft.com/office/drawing/2014/main" id="{72BECCE2-11DD-FC4F-99D8-1812DD738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0112" y="3962400"/>
                <a:ext cx="2819400" cy="6817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7DD809D-2631-62A7-63B8-5AAAF4B50EA2}"/>
                  </a:ext>
                </a:extLst>
              </p:cNvPr>
              <p:cNvSpPr/>
              <p:nvPr/>
            </p:nvSpPr>
            <p:spPr>
              <a:xfrm>
                <a:off x="3732243" y="5105400"/>
                <a:ext cx="4727513" cy="12661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54D150C-E941-0849-BDFF-0307F6EB2C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243" y="5105400"/>
                <a:ext cx="4727513" cy="1266180"/>
              </a:xfrm>
              <a:prstGeom prst="rect">
                <a:avLst/>
              </a:prstGeom>
              <a:blipFill>
                <a:blip r:embed="rId9"/>
                <a:stretch>
                  <a:fillRect b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46606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2F659-471C-7DFF-D56A-F3756870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162D-3C9D-5DC1-B27E-1B2A4E951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how do we use the </a:t>
            </a:r>
            <a:r>
              <a:rPr lang="en-US" dirty="0" err="1"/>
              <a:t>epipolar</a:t>
            </a:r>
            <a:r>
              <a:rPr lang="en-US" dirty="0"/>
              <a:t> constraint?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58CA3C-EE2D-84A9-6DFA-F3CA3918DF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14400"/>
                <a:ext cx="5791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Given: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b="1" dirty="0">
                  <a:solidFill>
                    <a:srgbClr val="7030A0"/>
                  </a:solidFill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Q: does there exist a 3D point that projects to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/>
                  <a:t>and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/>
                  <a:t>?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A: Yes,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residual</m:t>
                    </m:r>
                    <m:d>
                      <m:dPr>
                        <m:ctrlPr>
                          <a:rPr lang="en-US" sz="24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400" dirty="0"/>
                  <a:t> is sufficiently low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58CA3C-EE2D-84A9-6DFA-F3CA3918DF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14400"/>
                <a:ext cx="5791200" cy="5257800"/>
              </a:xfrm>
              <a:blipFill>
                <a:blip r:embed="rId2"/>
                <a:stretch>
                  <a:fillRect l="-1969" t="-1446" r="-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A1E3597-F5D9-7A79-925A-AC4BE1C84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332" y="948159"/>
            <a:ext cx="4815068" cy="56603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410CBD9-CEEE-230A-014B-CA4B48004F92}"/>
                  </a:ext>
                </a:extLst>
              </p:cNvPr>
              <p:cNvSpPr/>
              <p:nvPr/>
            </p:nvSpPr>
            <p:spPr>
              <a:xfrm>
                <a:off x="7772400" y="5739825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410CBD9-CEEE-230A-014B-CA4B48004F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5739825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E6E2D52-9809-3C1A-2C36-823FD9796000}"/>
                  </a:ext>
                </a:extLst>
              </p:cNvPr>
              <p:cNvSpPr/>
              <p:nvPr/>
            </p:nvSpPr>
            <p:spPr>
              <a:xfrm>
                <a:off x="9982200" y="5715000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E6E2D52-9809-3C1A-2C36-823FD97960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5715000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F6E62E-94E3-8FEB-96FC-76831504767D}"/>
              </a:ext>
            </a:extLst>
          </p:cNvPr>
          <p:cNvCxnSpPr>
            <a:cxnSpLocks/>
          </p:cNvCxnSpPr>
          <p:nvPr/>
        </p:nvCxnSpPr>
        <p:spPr bwMode="auto">
          <a:xfrm>
            <a:off x="7924800" y="5361142"/>
            <a:ext cx="76200" cy="506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3CD065-643D-A3C1-477B-733E3C8989C1}"/>
              </a:ext>
            </a:extLst>
          </p:cNvPr>
          <p:cNvCxnSpPr>
            <a:cxnSpLocks/>
          </p:cNvCxnSpPr>
          <p:nvPr/>
        </p:nvCxnSpPr>
        <p:spPr bwMode="auto">
          <a:xfrm flipH="1">
            <a:off x="10289323" y="5361142"/>
            <a:ext cx="22967" cy="4986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6578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83870-57A1-858D-9A91-A7EBECBB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A23BB-8E1F-BFBC-4A4C-08B951D05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how do we use the </a:t>
            </a:r>
            <a:r>
              <a:rPr lang="en-US" dirty="0" err="1"/>
              <a:t>epipolar</a:t>
            </a:r>
            <a:r>
              <a:rPr lang="en-US" dirty="0"/>
              <a:t> constraint?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689BA0-E720-7939-1361-0D599B203D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14400"/>
                <a:ext cx="5791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Given: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dirty="0"/>
                  <a:t>, one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Q: where can we find the matching point in the other view?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A: on the corresponding </a:t>
                </a:r>
                <a:r>
                  <a:rPr lang="en-US" sz="2400" dirty="0" err="1"/>
                  <a:t>epipolar</a:t>
                </a:r>
                <a:r>
                  <a:rPr lang="en-US" sz="2400" dirty="0"/>
                  <a:t> line: </a:t>
                </a:r>
              </a:p>
              <a:p>
                <a:pPr marL="400050" lvl="1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𝑭𝒙</m:t>
                    </m:r>
                  </m:oMath>
                </a14:m>
                <a:r>
                  <a:rPr lang="en-US" sz="2400" dirty="0"/>
                  <a:t>,  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  <a:p>
                <a:pPr lvl="1" indent="-342900"/>
                <a:endParaRPr lang="en-US" sz="2400" dirty="0"/>
              </a:p>
              <a:p>
                <a:pPr lvl="1" indent="-342900"/>
                <a:r>
                  <a:rPr lang="en-US" sz="2400" dirty="0"/>
                  <a:t>Note: the interpretation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residual</m:t>
                    </m:r>
                    <m:d>
                      <m:d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2400" dirty="0"/>
                  <a:t> is the distance (geometric or algebraic) between 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/>
                  <a:t>, or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𝒍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𝑭𝒙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689BA0-E720-7939-1361-0D599B203D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14400"/>
                <a:ext cx="5791200" cy="5257800"/>
              </a:xfrm>
              <a:blipFill>
                <a:blip r:embed="rId2"/>
                <a:stretch>
                  <a:fillRect l="-1969" t="-1446" r="-1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29331DC-B057-9B66-3939-7A049B624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332" y="948159"/>
            <a:ext cx="4815068" cy="56603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EB2D4B7-7734-6CAE-8F99-EFC7CD54F1B4}"/>
                  </a:ext>
                </a:extLst>
              </p:cNvPr>
              <p:cNvSpPr/>
              <p:nvPr/>
            </p:nvSpPr>
            <p:spPr>
              <a:xfrm>
                <a:off x="7772400" y="5739825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EB2D4B7-7734-6CAE-8F99-EFC7CD54F1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5739825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13F72F-447A-DA49-AD6A-7C408EBB7A9F}"/>
                  </a:ext>
                </a:extLst>
              </p:cNvPr>
              <p:cNvSpPr/>
              <p:nvPr/>
            </p:nvSpPr>
            <p:spPr>
              <a:xfrm>
                <a:off x="9982200" y="5715000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13F72F-447A-DA49-AD6A-7C408EBB7A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5715000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240A6B-02E7-256A-3080-BF82CE018B20}"/>
              </a:ext>
            </a:extLst>
          </p:cNvPr>
          <p:cNvCxnSpPr>
            <a:cxnSpLocks/>
          </p:cNvCxnSpPr>
          <p:nvPr/>
        </p:nvCxnSpPr>
        <p:spPr bwMode="auto">
          <a:xfrm>
            <a:off x="7924800" y="5361142"/>
            <a:ext cx="76200" cy="506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A7EF37-C5A9-91DF-6955-BC6BF4879F5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289323" y="5361142"/>
            <a:ext cx="22967" cy="4986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8405A9-1D80-5BF7-EB2D-DA4757A3982E}"/>
              </a:ext>
            </a:extLst>
          </p:cNvPr>
          <p:cNvCxnSpPr>
            <a:cxnSpLocks/>
          </p:cNvCxnSpPr>
          <p:nvPr/>
        </p:nvCxnSpPr>
        <p:spPr bwMode="auto">
          <a:xfrm>
            <a:off x="6995932" y="3581400"/>
            <a:ext cx="1143000" cy="21336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D395D1-B905-94E6-2BA8-9BAD9D67D6C0}"/>
              </a:ext>
            </a:extLst>
          </p:cNvPr>
          <p:cNvCxnSpPr>
            <a:cxnSpLocks/>
          </p:cNvCxnSpPr>
          <p:nvPr/>
        </p:nvCxnSpPr>
        <p:spPr bwMode="auto">
          <a:xfrm flipH="1">
            <a:off x="10120132" y="3581400"/>
            <a:ext cx="914400" cy="213360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02BAD2-7066-CF85-A806-EC845D8EACBB}"/>
                  </a:ext>
                </a:extLst>
              </p:cNvPr>
              <p:cNvSpPr/>
              <p:nvPr/>
            </p:nvSpPr>
            <p:spPr>
              <a:xfrm>
                <a:off x="6759104" y="2977662"/>
                <a:ext cx="4507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02BAD2-7066-CF85-A806-EC845D8EA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104" y="2977662"/>
                <a:ext cx="45076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A485301-4048-E175-3759-9AC3669B93BB}"/>
                  </a:ext>
                </a:extLst>
              </p:cNvPr>
              <p:cNvSpPr/>
              <p:nvPr/>
            </p:nvSpPr>
            <p:spPr>
              <a:xfrm>
                <a:off x="10896600" y="2952837"/>
                <a:ext cx="57522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A485301-4048-E175-3759-9AC3669B93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6600" y="2952837"/>
                <a:ext cx="575222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449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41B59-9CA9-89BD-B863-4873A1FEC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1150-D72B-0902-E65F-F6109F316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how do we use the </a:t>
            </a:r>
            <a:r>
              <a:rPr lang="en-US" dirty="0" err="1"/>
              <a:t>epipolar</a:t>
            </a:r>
            <a:r>
              <a:rPr lang="en-US" dirty="0"/>
              <a:t> constraint?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8E26F-5901-BFDA-8EA4-4D4812BBF0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14400"/>
                <a:ext cx="5791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Given: putative matches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Q: are the two images likely to be two views of the same 3D scene, and if yes, what is the two-view transformation (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400" dirty="0"/>
                  <a:t>) between them and which matches are the inliers to it?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8E26F-5901-BFDA-8EA4-4D4812BBF0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14400"/>
                <a:ext cx="5791200" cy="5257800"/>
              </a:xfrm>
              <a:blipFill>
                <a:blip r:embed="rId2"/>
                <a:stretch>
                  <a:fillRect l="-1969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B92DCDE-B5A8-14BD-E096-1BD8000BB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332" y="948159"/>
            <a:ext cx="4815068" cy="56603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AE27867-1C72-B106-AF28-7389389D229E}"/>
                  </a:ext>
                </a:extLst>
              </p:cNvPr>
              <p:cNvSpPr/>
              <p:nvPr/>
            </p:nvSpPr>
            <p:spPr>
              <a:xfrm>
                <a:off x="7772400" y="5739825"/>
                <a:ext cx="53572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AE27867-1C72-B106-AF28-7389389D2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5739825"/>
                <a:ext cx="53572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7A799D8-DB0A-635A-B8A9-AE0D1C85F240}"/>
                  </a:ext>
                </a:extLst>
              </p:cNvPr>
              <p:cNvSpPr/>
              <p:nvPr/>
            </p:nvSpPr>
            <p:spPr>
              <a:xfrm>
                <a:off x="9982200" y="5715000"/>
                <a:ext cx="66018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2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7A799D8-DB0A-635A-B8A9-AE0D1C85F2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5715000"/>
                <a:ext cx="660181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BCEB85-F209-37CE-AB39-C09DB668C2BA}"/>
              </a:ext>
            </a:extLst>
          </p:cNvPr>
          <p:cNvCxnSpPr>
            <a:cxnSpLocks/>
          </p:cNvCxnSpPr>
          <p:nvPr/>
        </p:nvCxnSpPr>
        <p:spPr bwMode="auto">
          <a:xfrm>
            <a:off x="7924800" y="5361142"/>
            <a:ext cx="76200" cy="506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CB9E0E-976D-BC51-7F95-EC5FB0A002AA}"/>
              </a:ext>
            </a:extLst>
          </p:cNvPr>
          <p:cNvCxnSpPr>
            <a:cxnSpLocks/>
          </p:cNvCxnSpPr>
          <p:nvPr/>
        </p:nvCxnSpPr>
        <p:spPr bwMode="auto">
          <a:xfrm flipH="1">
            <a:off x="10289323" y="5361142"/>
            <a:ext cx="22967" cy="4986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8861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8CCC8-FBFC-CD48-874F-0AD76EB5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DA581-2181-9046-B05B-1E96FC263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geometry setup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Epipolar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constraint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Essential matrix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Fundamental matrix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Estimating the fundamental matrix</a:t>
            </a:r>
          </a:p>
        </p:txBody>
      </p:sp>
    </p:spTree>
    <p:extLst>
      <p:ext uri="{BB962C8B-B14F-4D97-AF65-F5344CB8AC3E}">
        <p14:creationId xmlns:p14="http://schemas.microsoft.com/office/powerpoint/2010/main" val="31972739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fundamental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675F97-4133-A64D-9DA6-06AB2AE9B0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Given: correspondences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,1)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′,1)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675F97-4133-A64D-9DA6-06AB2AE9B0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998" t="7423" r="9002" b="16446"/>
          <a:stretch/>
        </p:blipFill>
        <p:spPr>
          <a:xfrm>
            <a:off x="685800" y="1861139"/>
            <a:ext cx="10820400" cy="408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7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25AB75-DC91-4E2C-A14B-A6836E75E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fundamental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35BE334-A4E5-5240-9D68-E5A9F2F93C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Given: correspondences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,1)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′,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′,1)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Constraint: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35BE334-A4E5-5240-9D68-E5A9F2F93C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7E97EB6-91C2-9C45-AD46-DC740310CEBF}"/>
                  </a:ext>
                </a:extLst>
              </p:cNvPr>
              <p:cNvSpPr/>
              <p:nvPr/>
            </p:nvSpPr>
            <p:spPr>
              <a:xfrm>
                <a:off x="6477000" y="1712702"/>
                <a:ext cx="5737340" cy="34688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d>
                        <m:d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23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33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7E97EB6-91C2-9C45-AD46-DC740310C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1712702"/>
                <a:ext cx="5737340" cy="3468898"/>
              </a:xfrm>
              <a:prstGeom prst="rect">
                <a:avLst/>
              </a:prstGeom>
              <a:blipFill>
                <a:blip r:embed="rId3"/>
                <a:stretch>
                  <a:fillRect b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utoShape 12">
            <a:extLst>
              <a:ext uri="{FF2B5EF4-FFF2-40B4-BE49-F238E27FC236}">
                <a16:creationId xmlns:a16="http://schemas.microsoft.com/office/drawing/2014/main" id="{C2AB6153-FA52-8F44-82C2-39F16A4DB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3200400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7621-9011-2E43-B318-DE73515A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eight point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25012-5DF0-7143-84AE-8812B365CB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9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  <m:e>
                                <m:r>
                                  <a:rPr lang="en-US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/>
                              <m:e/>
                              <m:e/>
                              <m:e/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/>
                              <m:e/>
                              <m:e/>
                              <m:e>
                                <m:r>
                                  <a:rPr lang="en-US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/>
                              <m:e/>
                              <m:e/>
                              <m:e/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23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33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25012-5DF0-7143-84AE-8812B365CB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848CE9-D747-CD45-83E5-9FE713C0FF71}"/>
                  </a:ext>
                </a:extLst>
              </p:cNvPr>
              <p:cNvSpPr txBox="1"/>
              <p:nvPr/>
            </p:nvSpPr>
            <p:spPr>
              <a:xfrm>
                <a:off x="963621" y="4812025"/>
                <a:ext cx="79517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Homogeneous least squares to find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sz="2800" dirty="0"/>
                  <a:t>: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848CE9-D747-CD45-83E5-9FE713C0F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621" y="4812025"/>
                <a:ext cx="7951779" cy="523220"/>
              </a:xfrm>
              <a:prstGeom prst="rect">
                <a:avLst/>
              </a:prstGeom>
              <a:blipFill>
                <a:blip r:embed="rId3"/>
                <a:stretch>
                  <a:fillRect l="-1276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68F312-69DD-9C41-A243-C02B52DB5B75}"/>
                  </a:ext>
                </a:extLst>
              </p:cNvPr>
              <p:cNvSpPr txBox="1"/>
              <p:nvPr/>
            </p:nvSpPr>
            <p:spPr>
              <a:xfrm>
                <a:off x="1584643" y="5511986"/>
                <a:ext cx="2411621" cy="71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unc>
                            <m:funcPr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arg</m:t>
                              </m:r>
                            </m:fName>
                            <m:e>
                              <m:func>
                                <m:funcPr>
                                  <m:ctrlP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800" b="0" i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eqArr>
                                        <m:eqArrPr>
                                          <m:ctrlPr>
                                            <a:rPr lang="en-US" sz="2800" b="1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eqArrPr>
                                        <m:e>
                                          <m:r>
                                            <a:rPr lang="en-US" sz="2800" b="1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sz="2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800" b="1" i="1" smtClean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𝒇</m:t>
                                              </m:r>
                                            </m:e>
                                          </m:d>
                                          <m:r>
                                            <a:rPr lang="en-US" sz="28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eqAr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8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𝑨</m:t>
                                      </m:r>
                                      <m:r>
                                        <a:rPr lang="en-US" sz="28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𝒇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68F312-69DD-9C41-A243-C02B52DB5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643" y="5511986"/>
                <a:ext cx="2411621" cy="714363"/>
              </a:xfrm>
              <a:prstGeom prst="rect">
                <a:avLst/>
              </a:prstGeom>
              <a:blipFill>
                <a:blip r:embed="rId4"/>
                <a:stretch>
                  <a:fillRect l="-2094" r="-524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D0453D3F-7E59-7F49-A296-8F43DA78A7AA}"/>
              </a:ext>
            </a:extLst>
          </p:cNvPr>
          <p:cNvGrpSpPr/>
          <p:nvPr/>
        </p:nvGrpSpPr>
        <p:grpSpPr>
          <a:xfrm>
            <a:off x="4298423" y="5388331"/>
            <a:ext cx="4769377" cy="961802"/>
            <a:chOff x="3449698" y="5388331"/>
            <a:chExt cx="4769377" cy="961802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EADD7CC-3FC5-E840-8738-70CFEB793D46}"/>
                </a:ext>
              </a:extLst>
            </p:cNvPr>
            <p:cNvCxnSpPr>
              <a:cxnSpLocks/>
            </p:cNvCxnSpPr>
            <p:nvPr/>
          </p:nvCxnSpPr>
          <p:spPr>
            <a:xfrm>
              <a:off x="3449698" y="5869232"/>
              <a:ext cx="688857" cy="0"/>
            </a:xfrm>
            <a:prstGeom prst="straightConnector1">
              <a:avLst/>
            </a:prstGeom>
            <a:ln w="1016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A22C55A-2649-464E-B5AE-151D00354D5A}"/>
                    </a:ext>
                  </a:extLst>
                </p:cNvPr>
                <p:cNvSpPr txBox="1"/>
                <p:nvPr/>
              </p:nvSpPr>
              <p:spPr>
                <a:xfrm>
                  <a:off x="4138555" y="5388331"/>
                  <a:ext cx="4080520" cy="9618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/>
                    <a:t>Eigenvector of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a14:m>
                  <a:r>
                    <a:rPr lang="en-US" sz="2800" b="1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800" dirty="0"/>
                    <a:t>with smallest eigenvalue</a:t>
                  </a:r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A22C55A-2649-464E-B5AE-151D00354D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8555" y="5388331"/>
                  <a:ext cx="4080520" cy="961802"/>
                </a:xfrm>
                <a:prstGeom prst="rect">
                  <a:avLst/>
                </a:prstGeom>
                <a:blipFill>
                  <a:blip r:embed="rId5"/>
                  <a:stretch>
                    <a:fillRect l="-3096" t="-5195" r="-1858" b="-155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8CCEAD-FC68-5C46-9366-77B9C7E358D1}"/>
                  </a:ext>
                </a:extLst>
              </p:cNvPr>
              <p:cNvSpPr/>
              <p:nvPr/>
            </p:nvSpPr>
            <p:spPr>
              <a:xfrm>
                <a:off x="4953000" y="4010621"/>
                <a:ext cx="61908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3600" b="1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8CCEAD-FC68-5C46-9366-77B9C7E358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010621"/>
                <a:ext cx="619080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8C11BF60-40BA-7543-9E76-5C684EAB637A}"/>
              </a:ext>
            </a:extLst>
          </p:cNvPr>
          <p:cNvSpPr/>
          <p:nvPr/>
        </p:nvSpPr>
        <p:spPr bwMode="auto">
          <a:xfrm rot="5400000">
            <a:off x="5086644" y="495096"/>
            <a:ext cx="290150" cy="663234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42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7B2B-135B-4D87-85BC-ABC5C4B04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Enforcing rank-2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318C5D2-5B82-084C-B731-FAFAE5B061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know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dirty="0"/>
                  <a:t> needs to be singular/rank 2. How do we force it to be singular?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Solution: take SVD of the initial estimate and throw out the smallest singular value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318C5D2-5B82-084C-B731-FAFAE5B061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CF765-8F26-430B-B154-60CC1CA181C6}"/>
                  </a:ext>
                </a:extLst>
              </p:cNvPr>
              <p:cNvSpPr txBox="1"/>
              <p:nvPr/>
            </p:nvSpPr>
            <p:spPr>
              <a:xfrm>
                <a:off x="1676400" y="2983469"/>
                <a:ext cx="2432589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i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init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32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𝚺</m:t>
                      </m:r>
                      <m:sSup>
                        <m:sSupPr>
                          <m:ctrlP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2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CF765-8F26-430B-B154-60CC1CA18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2983469"/>
                <a:ext cx="2432589" cy="501291"/>
              </a:xfrm>
              <a:prstGeom prst="rect">
                <a:avLst/>
              </a:prstGeom>
              <a:blipFill>
                <a:blip r:embed="rId3"/>
                <a:stretch>
                  <a:fillRect l="-312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36D2F42A-95F5-4622-8553-2148F91F91F4}"/>
              </a:ext>
            </a:extLst>
          </p:cNvPr>
          <p:cNvGrpSpPr/>
          <p:nvPr/>
        </p:nvGrpSpPr>
        <p:grpSpPr>
          <a:xfrm>
            <a:off x="3221216" y="3581400"/>
            <a:ext cx="3218895" cy="1819637"/>
            <a:chOff x="764963" y="3552111"/>
            <a:chExt cx="3218895" cy="18196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3218B2F-B764-4AB4-8FF0-8A0236BD994E}"/>
                    </a:ext>
                  </a:extLst>
                </p:cNvPr>
                <p:cNvSpPr txBox="1"/>
                <p:nvPr/>
              </p:nvSpPr>
              <p:spPr>
                <a:xfrm>
                  <a:off x="764963" y="3965914"/>
                  <a:ext cx="3218895" cy="14058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𝚺</m:t>
                        </m:r>
                        <m:r>
                          <a:rPr lang="en-US" sz="32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32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3218B2F-B764-4AB4-8FF0-8A0236BD99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963" y="3965914"/>
                  <a:ext cx="3218895" cy="1405834"/>
                </a:xfrm>
                <a:prstGeom prst="rect">
                  <a:avLst/>
                </a:prstGeom>
                <a:blipFill>
                  <a:blip r:embed="rId4"/>
                  <a:stretch>
                    <a:fillRect l="-1969" t="-1802" b="-54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3B7F61D-17F7-4EC5-8D82-7F20F40C6F57}"/>
                </a:ext>
              </a:extLst>
            </p:cNvPr>
            <p:cNvCxnSpPr/>
            <p:nvPr/>
          </p:nvCxnSpPr>
          <p:spPr>
            <a:xfrm>
              <a:off x="926432" y="3552111"/>
              <a:ext cx="0" cy="731131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DCE2C0-615F-493B-AE09-25CA55A30DDA}"/>
                  </a:ext>
                </a:extLst>
              </p:cNvPr>
              <p:cNvSpPr txBox="1"/>
              <p:nvPr/>
            </p:nvSpPr>
            <p:spPr>
              <a:xfrm>
                <a:off x="6477000" y="5925978"/>
                <a:ext cx="2016001" cy="501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𝜮</m:t>
                      </m:r>
                      <m:r>
                        <a:rPr lang="en-US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sSup>
                        <m:sSupPr>
                          <m:ctrlP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sz="32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DCE2C0-615F-493B-AE09-25CA55A30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5925978"/>
                <a:ext cx="2016001" cy="501291"/>
              </a:xfrm>
              <a:prstGeom prst="rect">
                <a:avLst/>
              </a:prstGeom>
              <a:blipFill>
                <a:blip r:embed="rId5"/>
                <a:stretch>
                  <a:fillRect l="-3750" r="-62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36824D7E-C3FD-44FD-A0E0-A5A4A969849C}"/>
              </a:ext>
            </a:extLst>
          </p:cNvPr>
          <p:cNvGrpSpPr/>
          <p:nvPr/>
        </p:nvGrpSpPr>
        <p:grpSpPr>
          <a:xfrm>
            <a:off x="5735816" y="5029200"/>
            <a:ext cx="457200" cy="457200"/>
            <a:chOff x="4572000" y="4379131"/>
            <a:chExt cx="457200" cy="4572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9456908-1627-4A15-A3CB-8E50ECA0D6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4379131"/>
              <a:ext cx="457200" cy="457200"/>
            </a:xfrm>
            <a:prstGeom prst="line">
              <a:avLst/>
            </a:prstGeom>
            <a:ln w="1016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5C02D2D-E72D-48F0-9119-401C3C00845B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4379131"/>
              <a:ext cx="457200" cy="457200"/>
            </a:xfrm>
            <a:prstGeom prst="line">
              <a:avLst/>
            </a:prstGeom>
            <a:ln w="1016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7756A8-2E9E-4802-9305-92E300D6374A}"/>
              </a:ext>
            </a:extLst>
          </p:cNvPr>
          <p:cNvGrpSpPr/>
          <p:nvPr/>
        </p:nvGrpSpPr>
        <p:grpSpPr>
          <a:xfrm>
            <a:off x="6553200" y="4021933"/>
            <a:ext cx="4114800" cy="1322798"/>
            <a:chOff x="2673726" y="4056836"/>
            <a:chExt cx="4114800" cy="13227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4CCB257-EABD-437F-8510-063666D8D8AA}"/>
                    </a:ext>
                  </a:extLst>
                </p:cNvPr>
                <p:cNvSpPr txBox="1"/>
                <p:nvPr/>
              </p:nvSpPr>
              <p:spPr>
                <a:xfrm>
                  <a:off x="3638818" y="4056836"/>
                  <a:ext cx="3149708" cy="13227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𝚺</m:t>
                        </m:r>
                        <m:r>
                          <a:rPr lang="en-US" sz="3200" b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sz="32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32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4CCB257-EABD-437F-8510-063666D8D8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8818" y="4056836"/>
                  <a:ext cx="3149708" cy="1322798"/>
                </a:xfrm>
                <a:prstGeom prst="rect">
                  <a:avLst/>
                </a:prstGeom>
                <a:blipFill>
                  <a:blip r:embed="rId6"/>
                  <a:stretch>
                    <a:fillRect l="-2008" t="-952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9C300E2-9421-4AE2-B08F-5923266623BA}"/>
                </a:ext>
              </a:extLst>
            </p:cNvPr>
            <p:cNvCxnSpPr>
              <a:cxnSpLocks/>
            </p:cNvCxnSpPr>
            <p:nvPr/>
          </p:nvCxnSpPr>
          <p:spPr>
            <a:xfrm>
              <a:off x="2673726" y="4716291"/>
              <a:ext cx="965092" cy="0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2CD73B4-EC8E-2248-B88D-6B0DE25C2D15}"/>
              </a:ext>
            </a:extLst>
          </p:cNvPr>
          <p:cNvCxnSpPr/>
          <p:nvPr/>
        </p:nvCxnSpPr>
        <p:spPr>
          <a:xfrm>
            <a:off x="7717971" y="5081452"/>
            <a:ext cx="0" cy="73113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76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56BED-29E4-4BC3-BCD1-AC1F9838A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Enforcing rank-2 constraint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73B536-B34E-4990-899A-B5D47AA235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20130" t="12891" r="9720" b="31051"/>
          <a:stretch/>
        </p:blipFill>
        <p:spPr bwMode="auto">
          <a:xfrm>
            <a:off x="1952946" y="2133600"/>
            <a:ext cx="8197697" cy="4005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3C51EE-A33B-433E-9915-FBB2D6975019}"/>
                  </a:ext>
                </a:extLst>
              </p:cNvPr>
              <p:cNvSpPr txBox="1"/>
              <p:nvPr/>
            </p:nvSpPr>
            <p:spPr>
              <a:xfrm>
                <a:off x="1952944" y="1533159"/>
                <a:ext cx="38783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Initial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2800" dirty="0"/>
                  <a:t> estimate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3C51EE-A33B-433E-9915-FBB2D6975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944" y="1533159"/>
                <a:ext cx="3878362" cy="523220"/>
              </a:xfrm>
              <a:prstGeom prst="rect">
                <a:avLst/>
              </a:prstGeom>
              <a:blipFill>
                <a:blip r:embed="rId3"/>
                <a:stretch>
                  <a:fillRect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D9906D3-ABB7-4311-95B7-1140461E0075}"/>
              </a:ext>
            </a:extLst>
          </p:cNvPr>
          <p:cNvSpPr txBox="1"/>
          <p:nvPr/>
        </p:nvSpPr>
        <p:spPr>
          <a:xfrm>
            <a:off x="6171200" y="1533159"/>
            <a:ext cx="4168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Rank-2 estimate</a:t>
            </a:r>
          </a:p>
        </p:txBody>
      </p:sp>
    </p:spTree>
    <p:extLst>
      <p:ext uri="{BB962C8B-B14F-4D97-AF65-F5344CB8AC3E}">
        <p14:creationId xmlns:p14="http://schemas.microsoft.com/office/powerpoint/2010/main" val="19027517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7621-9011-2E43-B318-DE73515A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eight point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25012-5DF0-7143-84AE-8812B365CB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9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/>
                              <m:e>
                                <m:r>
                                  <a:rPr lang="en-US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/>
                              <m:e/>
                              <m:e/>
                              <m:e/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/>
                              <m:e/>
                              <m:e/>
                              <m:e>
                                <m:r>
                                  <a:rPr lang="en-US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/>
                              <m:e/>
                              <m:e/>
                              <m:e/>
                              <m:e/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23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33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Recall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pixel coordinates. What might be the order of magnitude of each column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dirty="0"/>
                  <a:t>?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This causes numerical instability!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225012-5DF0-7143-84AE-8812B365CB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2" r="-979" b="-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8CCEAD-FC68-5C46-9366-77B9C7E358D1}"/>
                  </a:ext>
                </a:extLst>
              </p:cNvPr>
              <p:cNvSpPr/>
              <p:nvPr/>
            </p:nvSpPr>
            <p:spPr>
              <a:xfrm>
                <a:off x="4953000" y="4010621"/>
                <a:ext cx="61907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8CCEAD-FC68-5C46-9366-77B9C7E358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010621"/>
                <a:ext cx="61907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8C11BF60-40BA-7543-9E76-5C684EAB637A}"/>
              </a:ext>
            </a:extLst>
          </p:cNvPr>
          <p:cNvSpPr/>
          <p:nvPr/>
        </p:nvSpPr>
        <p:spPr bwMode="auto">
          <a:xfrm rot="5400000">
            <a:off x="5086644" y="495096"/>
            <a:ext cx="290150" cy="663234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320A38F-8EF6-1B4E-A557-3A065A3E96E5}"/>
                  </a:ext>
                </a:extLst>
              </p:cNvPr>
              <p:cNvSpPr/>
              <p:nvPr/>
            </p:nvSpPr>
            <p:spPr>
              <a:xfrm>
                <a:off x="1900306" y="1521767"/>
                <a:ext cx="67612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sup>
                                      <m:r>
                                        <m:rPr>
                                          <m:brk m:alnAt="7"/>
                                        </m:r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mr>
                      </m:m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320A38F-8EF6-1B4E-A557-3A065A3E96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306" y="1521767"/>
                <a:ext cx="6761275" cy="461665"/>
              </a:xfrm>
              <a:prstGeom prst="rect">
                <a:avLst/>
              </a:prstGeom>
              <a:blipFill>
                <a:blip r:embed="rId4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83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normalized eight-point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1645" name="Rectangle 1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In each image, center the set of points at the origin, and scale it so the mean squared distance between the origin and the points is 2 pixels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Use the eight-point algorithm to compute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dirty="0"/>
                  <a:t> from the normalized points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Enforce the rank-2 constraint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Transform fundamental matrix back to original units: if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are the normalizing transformations in the two images, </a:t>
                </a:r>
                <a:br>
                  <a:rPr lang="en-US" dirty="0"/>
                </a:br>
                <a:r>
                  <a:rPr lang="en-US" dirty="0"/>
                  <a:t>then the fundamental matrix in original coordinates is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endParaRPr lang="en-US" b="1" i="1" dirty="0"/>
              </a:p>
            </p:txBody>
          </p:sp>
        </mc:Choice>
        <mc:Fallback>
          <p:sp>
            <p:nvSpPr>
              <p:cNvPr id="581645" name="Rectangle 1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 r="-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E99D3D5-C9F3-A748-9CB1-2AC28A4E4C3C}"/>
              </a:ext>
            </a:extLst>
          </p:cNvPr>
          <p:cNvSpPr/>
          <p:nvPr/>
        </p:nvSpPr>
        <p:spPr>
          <a:xfrm>
            <a:off x="1066800" y="6167735"/>
            <a:ext cx="9583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R. Hartley. </a:t>
            </a:r>
            <a:r>
              <a:rPr lang="en-US" sz="1800" dirty="0">
                <a:hlinkClick r:id="rId4"/>
              </a:rPr>
              <a:t>In defense of the eight-point algorithm</a:t>
            </a:r>
            <a:r>
              <a:rPr lang="en-US" sz="1800" dirty="0"/>
              <a:t>. TPAMI 1997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993733-9EF4-D04A-BFE5-4C8FAC5F43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Linear estimation minimizes the sum of squared </a:t>
                </a:r>
                <a:r>
                  <a:rPr lang="en-US" i="1" dirty="0"/>
                  <a:t>algebraic</a:t>
                </a:r>
                <a:r>
                  <a:rPr lang="en-US" dirty="0"/>
                  <a:t> distances between points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and </a:t>
                </a:r>
                <a:r>
                  <a:rPr lang="en-US" dirty="0" err="1"/>
                  <a:t>epipolar</a:t>
                </a:r>
                <a:r>
                  <a:rPr lang="en-US" dirty="0"/>
                  <a:t> lines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(or points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and </a:t>
                </a:r>
                <a:r>
                  <a:rPr lang="en-US" dirty="0" err="1"/>
                  <a:t>epipolar</a:t>
                </a:r>
                <a:r>
                  <a:rPr lang="en-US" dirty="0"/>
                  <a:t> lines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Sup>
                      <m:sSub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/>
                  <a:t>):</a:t>
                </a:r>
                <a:br>
                  <a:rPr lang="en-US" dirty="0"/>
                </a:b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bSup>
                                  <m:r>
                                    <a:rPr lang="en-US" b="1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  <m:r>
                                    <a:rPr lang="en-US" b="1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buFontTx/>
                  <a:buChar char="•"/>
                </a:pPr>
                <a:r>
                  <a:rPr lang="en-US" dirty="0"/>
                  <a:t>Nonlinear approach: minimize sum of squared </a:t>
                </a:r>
                <a:r>
                  <a:rPr lang="en-US" i="1" dirty="0"/>
                  <a:t>geometric</a:t>
                </a:r>
                <a:r>
                  <a:rPr lang="en-US" dirty="0"/>
                  <a:t> distances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  <m:r>
                                    <a:rPr lang="en-US" b="1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dist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𝑭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993733-9EF4-D04A-BFE5-4C8FAC5F43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103" t="-2174" b="-20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estimation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781800" y="4953000"/>
            <a:ext cx="2286000" cy="1676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9372600" y="4953000"/>
            <a:ext cx="2286000" cy="1676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7239000" y="5334000"/>
            <a:ext cx="13716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7696200" y="5029200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i="1" dirty="0">
                <a:latin typeface="Times New Roman" pitchFamily="18" charset="0"/>
              </a:rPr>
              <a:t>x</a:t>
            </a:r>
            <a:r>
              <a:rPr lang="en-US" sz="2000" i="1" baseline="-25000" dirty="0">
                <a:latin typeface="Times New Roman" pitchFamily="18" charset="0"/>
              </a:rPr>
              <a:t>i</a:t>
            </a:r>
          </a:p>
        </p:txBody>
      </p:sp>
      <p:graphicFrame>
        <p:nvGraphicFramePr>
          <p:cNvPr id="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1243676"/>
              </p:ext>
            </p:extLst>
          </p:nvPr>
        </p:nvGraphicFramePr>
        <p:xfrm>
          <a:off x="7391401" y="5830888"/>
          <a:ext cx="614057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5600" imgH="241300" progId="Equation.3">
                  <p:embed/>
                </p:oleObj>
              </mc:Choice>
              <mc:Fallback>
                <p:oleObj name="Equation" r:id="rId5" imgW="355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1" y="5830888"/>
                        <a:ext cx="614057" cy="4175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 bwMode="auto">
          <a:xfrm flipV="1">
            <a:off x="9753600" y="5334000"/>
            <a:ext cx="17526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813985"/>
              </p:ext>
            </p:extLst>
          </p:nvPr>
        </p:nvGraphicFramePr>
        <p:xfrm>
          <a:off x="10761662" y="5791201"/>
          <a:ext cx="439738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4000" imgH="215900" progId="Equation.3">
                  <p:embed/>
                </p:oleObj>
              </mc:Choice>
              <mc:Fallback>
                <p:oleObj name="Equation" r:id="rId7" imgW="254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1662" y="5791201"/>
                        <a:ext cx="439738" cy="3730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612969"/>
              </p:ext>
            </p:extLst>
          </p:nvPr>
        </p:nvGraphicFramePr>
        <p:xfrm>
          <a:off x="10058401" y="5126038"/>
          <a:ext cx="3079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800" imgH="215900" progId="Equation.3">
                  <p:embed/>
                </p:oleObj>
              </mc:Choice>
              <mc:Fallback>
                <p:oleObj name="Equation" r:id="rId9" imgW="177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8401" y="5126038"/>
                        <a:ext cx="307975" cy="3746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/>
          <p:cNvCxnSpPr/>
          <p:nvPr/>
        </p:nvCxnSpPr>
        <p:spPr bwMode="auto">
          <a:xfrm flipH="1">
            <a:off x="7924800" y="5410200"/>
            <a:ext cx="22860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10515600" y="5334000"/>
            <a:ext cx="228600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" name="Oval 4"/>
          <p:cNvSpPr/>
          <p:nvPr/>
        </p:nvSpPr>
        <p:spPr bwMode="auto">
          <a:xfrm>
            <a:off x="80772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 bwMode="auto">
          <a:xfrm>
            <a:off x="104394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061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estimation algorithms</a:t>
            </a:r>
          </a:p>
        </p:txBody>
      </p:sp>
      <p:graphicFrame>
        <p:nvGraphicFramePr>
          <p:cNvPr id="1024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3848100" y="914400"/>
          <a:ext cx="4533900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7250794" imgH="7250794" progId="Photoshop.Image.10">
                  <p:embed/>
                </p:oleObj>
              </mc:Choice>
              <mc:Fallback>
                <p:oleObj name="Image" r:id="rId3" imgW="7250794" imgH="7250794" progId="Photoshop.Image.1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100" y="914400"/>
                        <a:ext cx="4533900" cy="453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34" name="Group 114"/>
          <p:cNvGraphicFramePr>
            <a:graphicFrameLocks noGrp="1"/>
          </p:cNvGraphicFramePr>
          <p:nvPr/>
        </p:nvGraphicFramePr>
        <p:xfrm>
          <a:off x="1981200" y="5638800"/>
          <a:ext cx="8229600" cy="1027114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8-point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Normalized 8-point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Nonlinear least squares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Av. Dist.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2.33 pixels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0.92 pixel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0.86 pixel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Av. Dist.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2.18 pixels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0.85 pixel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0.80 pixel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Seven-point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/>
                  <a:buChar char="•"/>
                </a:pPr>
                <a:r>
                  <a:rPr lang="en-US" dirty="0"/>
                  <a:t>Set up least squares system with seven pairs of matches and solve for null space (two vectors) using SVD </a:t>
                </a:r>
              </a:p>
              <a:p>
                <a:pPr marL="457200" indent="-457200">
                  <a:buFont typeface="Arial"/>
                  <a:buChar char="•"/>
                </a:pPr>
                <a:r>
                  <a:rPr lang="en-US" dirty="0"/>
                  <a:t>Solve for polynomial equation to get coefficients of linear combination of null space vectors that satisfies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det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3565E5C-3EF1-7144-8C65-721C0837468F}"/>
              </a:ext>
            </a:extLst>
          </p:cNvPr>
          <p:cNvSpPr txBox="1"/>
          <p:nvPr/>
        </p:nvSpPr>
        <p:spPr>
          <a:xfrm>
            <a:off x="4151869" y="6367046"/>
            <a:ext cx="3849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e.g., </a:t>
            </a:r>
            <a:r>
              <a:rPr lang="en-US" sz="1600" dirty="0">
                <a:hlinkClick r:id="rId3"/>
              </a:rPr>
              <a:t>M. Pollefeys tutorial</a:t>
            </a:r>
            <a:r>
              <a:rPr lang="en-US" sz="1600" dirty="0"/>
              <a:t> (2000)</a:t>
            </a:r>
          </a:p>
        </p:txBody>
      </p:sp>
    </p:spTree>
    <p:extLst>
      <p:ext uri="{BB962C8B-B14F-4D97-AF65-F5344CB8AC3E}">
        <p14:creationId xmlns:p14="http://schemas.microsoft.com/office/powerpoint/2010/main" val="20316592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From epipolar geometry to camera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Estimating the fundamental matrix is known as “weak calibration”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If we know the calibration matrices of the two cameras, we can estimate the essential matrix: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𝑲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𝑭𝑲</m:t>
                    </m:r>
                  </m:oMath>
                </a14:m>
                <a:endParaRPr lang="en-US" b="1" i="1" dirty="0"/>
              </a:p>
              <a:p>
                <a:pPr>
                  <a:buFontTx/>
                  <a:buChar char="•"/>
                </a:pPr>
                <a:r>
                  <a:rPr lang="en-US" dirty="0"/>
                  <a:t>The essential matrix gives us the relative rotation and translation between the cameras, or their extrinsic parameters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Alternatively, if the calibration matrices are known (or in practice, if good initial guesses of the </a:t>
                </a:r>
                <a:r>
                  <a:rPr lang="en-US"/>
                  <a:t>intrinsics </a:t>
                </a:r>
                <a:r>
                  <a:rPr lang="en-US" dirty="0"/>
                  <a:t>are available), the five-point algorithm can be used to estimate relative camera pose</a:t>
                </a:r>
              </a:p>
            </p:txBody>
          </p:sp>
        </mc:Choice>
        <mc:Fallback xmlns="">
          <p:sp>
            <p:nvSpPr>
              <p:cNvPr id="26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 r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F876B94F-0B5D-2B46-83A7-52478F69EB09}"/>
              </a:ext>
            </a:extLst>
          </p:cNvPr>
          <p:cNvSpPr/>
          <p:nvPr/>
        </p:nvSpPr>
        <p:spPr>
          <a:xfrm>
            <a:off x="609600" y="6172200"/>
            <a:ext cx="10972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D. </a:t>
            </a:r>
            <a:r>
              <a:rPr lang="en-US" sz="1600" dirty="0" err="1"/>
              <a:t>Nister</a:t>
            </a:r>
            <a:r>
              <a:rPr lang="en-US" sz="1600" dirty="0"/>
              <a:t>. </a:t>
            </a:r>
            <a:r>
              <a:rPr lang="en-US" sz="1600" dirty="0">
                <a:hlinkClick r:id="rId4"/>
              </a:rPr>
              <a:t>An efficient solution to the five-point relative pose problem</a:t>
            </a:r>
            <a:r>
              <a:rPr lang="en-US" sz="1600" dirty="0"/>
              <a:t>. IEEE Trans. PAMI, 2004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Matrix Song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8200" y="6400800"/>
            <a:ext cx="30267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hlinkClick r:id="rId4"/>
              </a:rPr>
              <a:t>http://</a:t>
            </a:r>
            <a:r>
              <a:rPr lang="en-US" sz="1600" dirty="0" err="1">
                <a:hlinkClick r:id="rId4"/>
              </a:rPr>
              <a:t>danielwedge.com</a:t>
            </a:r>
            <a:r>
              <a:rPr lang="en-US" sz="1600" dirty="0">
                <a:hlinkClick r:id="rId4"/>
              </a:rPr>
              <a:t>/</a:t>
            </a:r>
            <a:r>
              <a:rPr lang="en-US" sz="1600" dirty="0" err="1">
                <a:hlinkClick r:id="rId4"/>
              </a:rPr>
              <a:t>fmatrix</a:t>
            </a:r>
            <a:r>
              <a:rPr lang="en-US" sz="1600" dirty="0">
                <a:hlinkClick r:id="rId4"/>
              </a:rPr>
              <a:t>/</a:t>
            </a:r>
            <a:endParaRPr lang="en-US" sz="1600" dirty="0"/>
          </a:p>
        </p:txBody>
      </p:sp>
      <p:pic>
        <p:nvPicPr>
          <p:cNvPr id="6" name="fundamental_subtitled">
            <a:hlinkClick r:id="" action="ppaction://media"/>
            <a:extLst>
              <a:ext uri="{FF2B5EF4-FFF2-40B4-BE49-F238E27FC236}">
                <a16:creationId xmlns:a16="http://schemas.microsoft.com/office/drawing/2014/main" id="{29B5A288-3791-224D-865B-A4DD7542FE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9200" y="914400"/>
            <a:ext cx="7213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37380</TotalTime>
  <Words>2331</Words>
  <Application>Microsoft Macintosh PowerPoint</Application>
  <PresentationFormat>Widescreen</PresentationFormat>
  <Paragraphs>470</Paragraphs>
  <Slides>66</Slides>
  <Notes>28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Cambria Math</vt:lpstr>
      <vt:lpstr>Times New Roman</vt:lpstr>
      <vt:lpstr>Blank Presentation</vt:lpstr>
      <vt:lpstr>Equation</vt:lpstr>
      <vt:lpstr>Image</vt:lpstr>
      <vt:lpstr>Epipolar geometry</vt:lpstr>
      <vt:lpstr>Outline</vt:lpstr>
      <vt:lpstr>Consider two views of the same 3D scene</vt:lpstr>
      <vt:lpstr>Consider two views of the same 3D scene</vt:lpstr>
      <vt:lpstr>Consider two views of the same 3D scene</vt:lpstr>
      <vt:lpstr>Consider two views of the same 3D scene</vt:lpstr>
      <vt:lpstr>Epipolar geometry setup</vt:lpstr>
      <vt:lpstr>Epipolar geometry setup</vt:lpstr>
      <vt:lpstr>Epipolar geometry setup</vt:lpstr>
      <vt:lpstr>Epipolar geometry setup</vt:lpstr>
      <vt:lpstr>Epipolar geometry setup</vt:lpstr>
      <vt:lpstr>Epipolar geometry setup: Summary</vt:lpstr>
      <vt:lpstr>Example configuration: Converging cameras</vt:lpstr>
      <vt:lpstr>Example configuration: Converging cameras</vt:lpstr>
      <vt:lpstr>Example configuration: Motion parallel to image plane</vt:lpstr>
      <vt:lpstr>Example configuration: Motion parallel to image plane</vt:lpstr>
      <vt:lpstr>Example configuration: Motion parallel to image plane</vt:lpstr>
      <vt:lpstr>Example configuration: Motion perpendicular to image plane</vt:lpstr>
      <vt:lpstr>Example configuration: Motion perpendicular to image plane</vt:lpstr>
      <vt:lpstr>Example configuration: Motion perpendicular to image plane</vt:lpstr>
      <vt:lpstr>Outline</vt:lpstr>
      <vt:lpstr>Epipolar constraint</vt:lpstr>
      <vt:lpstr>Epipolar constraint</vt:lpstr>
      <vt:lpstr>Epipolar constraint</vt:lpstr>
      <vt:lpstr>Epipolar constraint</vt:lpstr>
      <vt:lpstr>Epipolar constraint</vt:lpstr>
      <vt:lpstr>Epipolar constraint: Example</vt:lpstr>
      <vt:lpstr>Epipolar constraint</vt:lpstr>
      <vt:lpstr>Epipolar constraint</vt:lpstr>
      <vt:lpstr>Epipolar constraint</vt:lpstr>
      <vt:lpstr>Outline</vt:lpstr>
      <vt:lpstr>Math of the epipolar constraint: Calibrated case</vt:lpstr>
      <vt:lpstr>Math of the epipolar constraint: Calibrated case</vt:lpstr>
      <vt:lpstr>Math of the epipolar constraint: Calibrated case</vt:lpstr>
      <vt:lpstr>Math of the epipolar constraint: Calibrated case</vt:lpstr>
      <vt:lpstr>The essential matrix</vt:lpstr>
      <vt:lpstr>The essential matrix: Interpretation</vt:lpstr>
      <vt:lpstr>The essential matrix: Interpretation</vt:lpstr>
      <vt:lpstr>The essential matrix: Interpretation</vt:lpstr>
      <vt:lpstr>The essential matrix: Interpretation</vt:lpstr>
      <vt:lpstr>The essential matrix: Properties</vt:lpstr>
      <vt:lpstr>The essential matrix: Properties</vt:lpstr>
      <vt:lpstr>The essential matrix: Properties</vt:lpstr>
      <vt:lpstr>The essential matrix: Properties</vt:lpstr>
      <vt:lpstr>Outline</vt:lpstr>
      <vt:lpstr>Epipolar constraint: Uncalibrated case</vt:lpstr>
      <vt:lpstr>Epipolar constraint: Uncalibrated case</vt:lpstr>
      <vt:lpstr>The fundamental matrix</vt:lpstr>
      <vt:lpstr>The fundamental matrix: Properties</vt:lpstr>
      <vt:lpstr>So, how do we use the epipolar constraint?</vt:lpstr>
      <vt:lpstr>So, how do we use the epipolar constraint?</vt:lpstr>
      <vt:lpstr>So, how do we use the epipolar constraint?</vt:lpstr>
      <vt:lpstr>So, how do we use the epipolar constraint?</vt:lpstr>
      <vt:lpstr>Outline</vt:lpstr>
      <vt:lpstr>Estimating the fundamental matrix</vt:lpstr>
      <vt:lpstr>Estimating the fundamental matrix</vt:lpstr>
      <vt:lpstr>The eight point algorithm</vt:lpstr>
      <vt:lpstr>Enforcing rank-2 constraint</vt:lpstr>
      <vt:lpstr>Enforcing rank-2 constraint</vt:lpstr>
      <vt:lpstr>Normalized eight point algorithm</vt:lpstr>
      <vt:lpstr>The normalized eight-point algorithm</vt:lpstr>
      <vt:lpstr>Nonlinear estimation</vt:lpstr>
      <vt:lpstr>Comparison of estimation algorithms</vt:lpstr>
      <vt:lpstr>Seven-point algorithm</vt:lpstr>
      <vt:lpstr>From epipolar geometry to camera calibration</vt:lpstr>
      <vt:lpstr>The Fundamental Matrix Song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821</cp:revision>
  <cp:lastPrinted>2024-11-08T20:08:31Z</cp:lastPrinted>
  <dcterms:created xsi:type="dcterms:W3CDTF">2004-08-29T23:15:23Z</dcterms:created>
  <dcterms:modified xsi:type="dcterms:W3CDTF">2024-11-12T17:16:47Z</dcterms:modified>
</cp:coreProperties>
</file>