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notesSlides/notesSlide13.xml" ContentType="application/vnd.openxmlformats-officedocument.presentationml.notesSlide+xml"/>
  <Override PartName="/ppt/tags/tag3.xml" ContentType="application/vnd.openxmlformats-officedocument.presentationml.tags+xml"/>
  <Override PartName="/ppt/notesSlides/notesSlide14.xml" ContentType="application/vnd.openxmlformats-officedocument.presentationml.notesSlide+xml"/>
  <Override PartName="/ppt/tags/tag4.xml" ContentType="application/vnd.openxmlformats-officedocument.presentationml.tags+xml"/>
  <Override PartName="/ppt/notesSlides/notesSlide15.xml" ContentType="application/vnd.openxmlformats-officedocument.presentationml.notesSlide+xml"/>
  <Override PartName="/ppt/tags/tag5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6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86"/>
  </p:notesMasterIdLst>
  <p:handoutMasterIdLst>
    <p:handoutMasterId r:id="rId87"/>
  </p:handoutMasterIdLst>
  <p:sldIdLst>
    <p:sldId id="583" r:id="rId2"/>
    <p:sldId id="883" r:id="rId3"/>
    <p:sldId id="658" r:id="rId4"/>
    <p:sldId id="870" r:id="rId5"/>
    <p:sldId id="876" r:id="rId6"/>
    <p:sldId id="871" r:id="rId7"/>
    <p:sldId id="872" r:id="rId8"/>
    <p:sldId id="873" r:id="rId9"/>
    <p:sldId id="874" r:id="rId10"/>
    <p:sldId id="877" r:id="rId11"/>
    <p:sldId id="878" r:id="rId12"/>
    <p:sldId id="875" r:id="rId13"/>
    <p:sldId id="751" r:id="rId14"/>
    <p:sldId id="747" r:id="rId15"/>
    <p:sldId id="879" r:id="rId16"/>
    <p:sldId id="836" r:id="rId17"/>
    <p:sldId id="891" r:id="rId18"/>
    <p:sldId id="835" r:id="rId19"/>
    <p:sldId id="769" r:id="rId20"/>
    <p:sldId id="719" r:id="rId21"/>
    <p:sldId id="761" r:id="rId22"/>
    <p:sldId id="649" r:id="rId23"/>
    <p:sldId id="650" r:id="rId24"/>
    <p:sldId id="651" r:id="rId25"/>
    <p:sldId id="652" r:id="rId26"/>
    <p:sldId id="653" r:id="rId27"/>
    <p:sldId id="654" r:id="rId28"/>
    <p:sldId id="923" r:id="rId29"/>
    <p:sldId id="655" r:id="rId30"/>
    <p:sldId id="888" r:id="rId31"/>
    <p:sldId id="657" r:id="rId32"/>
    <p:sldId id="898" r:id="rId33"/>
    <p:sldId id="899" r:id="rId34"/>
    <p:sldId id="910" r:id="rId35"/>
    <p:sldId id="911" r:id="rId36"/>
    <p:sldId id="884" r:id="rId37"/>
    <p:sldId id="647" r:id="rId38"/>
    <p:sldId id="720" r:id="rId39"/>
    <p:sldId id="630" r:id="rId40"/>
    <p:sldId id="843" r:id="rId41"/>
    <p:sldId id="847" r:id="rId42"/>
    <p:sldId id="848" r:id="rId43"/>
    <p:sldId id="849" r:id="rId44"/>
    <p:sldId id="850" r:id="rId45"/>
    <p:sldId id="853" r:id="rId46"/>
    <p:sldId id="851" r:id="rId47"/>
    <p:sldId id="854" r:id="rId48"/>
    <p:sldId id="709" r:id="rId49"/>
    <p:sldId id="880" r:id="rId50"/>
    <p:sldId id="756" r:id="rId51"/>
    <p:sldId id="722" r:id="rId52"/>
    <p:sldId id="885" r:id="rId53"/>
    <p:sldId id="893" r:id="rId54"/>
    <p:sldId id="858" r:id="rId55"/>
    <p:sldId id="861" r:id="rId56"/>
    <p:sldId id="897" r:id="rId57"/>
    <p:sldId id="725" r:id="rId58"/>
    <p:sldId id="896" r:id="rId59"/>
    <p:sldId id="862" r:id="rId60"/>
    <p:sldId id="925" r:id="rId61"/>
    <p:sldId id="865" r:id="rId62"/>
    <p:sldId id="864" r:id="rId63"/>
    <p:sldId id="889" r:id="rId64"/>
    <p:sldId id="924" r:id="rId65"/>
    <p:sldId id="258" r:id="rId66"/>
    <p:sldId id="259" r:id="rId67"/>
    <p:sldId id="260" r:id="rId68"/>
    <p:sldId id="267" r:id="rId69"/>
    <p:sldId id="921" r:id="rId70"/>
    <p:sldId id="886" r:id="rId71"/>
    <p:sldId id="754" r:id="rId72"/>
    <p:sldId id="912" r:id="rId73"/>
    <p:sldId id="741" r:id="rId74"/>
    <p:sldId id="755" r:id="rId75"/>
    <p:sldId id="766" r:id="rId76"/>
    <p:sldId id="922" r:id="rId77"/>
    <p:sldId id="914" r:id="rId78"/>
    <p:sldId id="913" r:id="rId79"/>
    <p:sldId id="915" r:id="rId80"/>
    <p:sldId id="916" r:id="rId81"/>
    <p:sldId id="918" r:id="rId82"/>
    <p:sldId id="919" r:id="rId83"/>
    <p:sldId id="920" r:id="rId84"/>
    <p:sldId id="917" r:id="rId85"/>
  </p:sldIdLst>
  <p:sldSz cx="12192000" cy="6858000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8BBC7"/>
    <a:srgbClr val="0000FF"/>
    <a:srgbClr val="FF352D"/>
    <a:srgbClr val="FF6257"/>
    <a:srgbClr val="FF7E79"/>
    <a:srgbClr val="F4D6B4"/>
    <a:srgbClr val="F9B594"/>
    <a:srgbClr val="FFD579"/>
    <a:srgbClr val="FFFD78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6157" autoAdjust="0"/>
  </p:normalViewPr>
  <p:slideViewPr>
    <p:cSldViewPr>
      <p:cViewPr varScale="1">
        <p:scale>
          <a:sx n="108" d="100"/>
          <a:sy n="108" d="100"/>
        </p:scale>
        <p:origin x="432" y="1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handoutMaster" Target="handoutMasters/handout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9E3D7F6A-058C-41AB-B4DD-95ECE6254A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0512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0113FC98-EEA6-4C36-8FF3-5659E87DB6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962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6A83D8-BAB3-4352-BF03-6D88BA84257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456B9E-C641-4936-B037-9F4E38C7272D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B9D2E5-CCFD-4DEF-B78D-91F3B8AB5E71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266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C5A4B7-81C5-4B33-BA0C-02DA50257A2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134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C5A4B7-81C5-4B33-BA0C-02DA50257A2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5979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0A4A56-8C52-4C38-A647-E60A751F4BB2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838B59-D1D3-401C-A436-6F294FF8C7C6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49289A-B358-4758-89C2-48286B7256B8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5326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168283-B53C-4E51-8D87-FBC3E9FBA59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55C01C-1CB6-4E24-B673-A9B261C69AC1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EDE197-1E59-4554-B51C-139CC15CC39D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957BAF-40C5-4F6D-B7AD-A84951402FFE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E89A06-4210-4EF8-B6BA-B8CCBD034FF9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B74A4C-7474-4A24-A25E-032E352C84F2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FAF6C0-8214-4799-BC67-FCB1267CC746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FAF6C0-8214-4799-BC67-FCB1267CC746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697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AED238-3CCC-4ACB-A79B-BBF0AF1BC9EB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C6CB7C-0655-4890-806A-F545FE023052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7A904C-4C98-4DB3-A348-610B09698E06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9C4DD8-8E2E-4C3D-864E-9AE164B8A4B9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2FE83F-C24B-4368-BA21-8688A0944349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Linear vs. quadratic in mask size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40B747-6E68-4454-9823-732EA3E6628A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111ADF-DDCD-403A-BC49-69FD0027A007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13FC98-EEA6-4C36-8FF3-5659E87DB63E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405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04F1E7-967C-4D94-8FA7-279B1D28A75E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3225" y="706438"/>
            <a:ext cx="6448425" cy="3627437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263" y="4568825"/>
            <a:ext cx="5421312" cy="4337050"/>
          </a:xfrm>
          <a:noFill/>
          <a:ln/>
        </p:spPr>
        <p:txBody>
          <a:bodyPr lIns="95022" tIns="47511" rIns="95022" bIns="47511"/>
          <a:lstStyle/>
          <a:p>
            <a:pPr eaLnBrk="1" hangingPunct="1"/>
            <a:r>
              <a:rPr lang="en-US"/>
              <a:t>Linearity of median filter: try filter([0 0 0; 0 1 0; 0 0 0] + [1 1 1; 1 1 2; 2 2 2])</a:t>
            </a:r>
          </a:p>
        </p:txBody>
      </p:sp>
    </p:spTree>
    <p:extLst>
      <p:ext uri="{BB962C8B-B14F-4D97-AF65-F5344CB8AC3E}">
        <p14:creationId xmlns:p14="http://schemas.microsoft.com/office/powerpoint/2010/main" val="8924568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B224D3-57FE-4CDC-BC76-C621BFA66E8E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5977B05-EDEF-FA63-C3FE-FD2E5AF166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4F5B0D-8733-2C45-B592-08AD834E6D90}" type="slidenum">
              <a:rPr lang="en-US" altLang="en-US"/>
              <a:pPr/>
              <a:t>65</a:t>
            </a:fld>
            <a:endParaRPr lang="en-US" altLang="en-US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5084D4E2-664E-7DCC-4E92-99A64112BE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761F0793-C1FF-F8F1-886C-1C319170C3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E84CBCF-CB27-8DB8-DE0A-4F9C05DC3E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D6CF76-103D-9D4E-9FB2-44C86841095F}" type="slidenum">
              <a:rPr lang="en-US" altLang="en-US"/>
              <a:pPr/>
              <a:t>66</a:t>
            </a:fld>
            <a:endParaRPr lang="en-US" altLang="en-US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3ED4A064-6294-4BA7-0888-43BD9110AD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BBC0B281-000B-81A5-113E-F3FB74DB94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4B370D6-0D08-4755-12E7-A278D394FD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E26237-F69C-F84D-AC4E-A6EB04713460}" type="slidenum">
              <a:rPr lang="en-US" altLang="en-US"/>
              <a:pPr/>
              <a:t>67</a:t>
            </a:fld>
            <a:endParaRPr lang="en-US" altLang="en-US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56E69C3E-AB96-122B-F23D-3E11C0954B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04BE5C44-1289-8A55-F8F6-20F5332CCD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4E2A587-46DF-7680-B0A6-6346E34504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4C288A-5779-6E43-9B02-2627D7C08A8D}" type="slidenum">
              <a:rPr lang="en-US" altLang="en-US"/>
              <a:pPr/>
              <a:t>68</a:t>
            </a:fld>
            <a:endParaRPr lang="en-US" altLang="en-US"/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5066084F-B3F1-3DA3-C929-611A137561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BC7AE78A-9ABF-5AC8-E2AB-AF6B104A66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2625732-D34C-4F5E-C804-DAA600FCFE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117F80-7587-224B-AA22-283013F4A751}" type="slidenum">
              <a:rPr lang="en-US" altLang="en-US"/>
              <a:pPr/>
              <a:t>69</a:t>
            </a:fld>
            <a:endParaRPr lang="en-US" altLang="en-US"/>
          </a:p>
        </p:txBody>
      </p:sp>
      <p:sp>
        <p:nvSpPr>
          <p:cNvPr id="200706" name="Rectangle 2">
            <a:extLst>
              <a:ext uri="{FF2B5EF4-FFF2-40B4-BE49-F238E27FC236}">
                <a16:creationId xmlns:a16="http://schemas.microsoft.com/office/drawing/2014/main" id="{8B536401-7EAD-517F-8D4E-9E1C9DB9D4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>
            <a:extLst>
              <a:ext uri="{FF2B5EF4-FFF2-40B4-BE49-F238E27FC236}">
                <a16:creationId xmlns:a16="http://schemas.microsoft.com/office/drawing/2014/main" id="{228DD2E5-1D3A-4408-D540-D425F11AD4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52047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36996C-83D8-4989-B5E8-E300FEEE5DC4}" type="slidenum">
              <a:rPr lang="en-US" smtClean="0"/>
              <a:pPr/>
              <a:t>71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06766F-4244-4F9C-96A2-7077A692EF7C}" type="slidenum">
              <a:rPr lang="en-US" smtClean="0"/>
              <a:pPr/>
              <a:t>73</a:t>
            </a:fld>
            <a:endParaRPr 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2225" cy="3584575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/>
              <a:t>f + a(f - f * g) = (1+a)f-af*g = f*((1+a)e-g)</a:t>
            </a:r>
          </a:p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6750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C75502-50CA-4376-AF2E-4814FD5B453E}" type="slidenum">
              <a:rPr lang="en-US" smtClean="0"/>
              <a:pPr/>
              <a:t>74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13FC98-EEA6-4C36-8FF3-5659E87DB63E}" type="slidenum">
              <a:rPr lang="en-US" smtClean="0"/>
              <a:pPr>
                <a:defRPr/>
              </a:pPr>
              <a:t>75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13FC98-EEA6-4C36-8FF3-5659E87DB63E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58675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b="0" i="0" dirty="0">
                <a:solidFill>
                  <a:srgbClr val="4A4A4A"/>
                </a:solidFill>
                <a:effectLst/>
                <a:latin typeface="Noto Sans" panose="020B0604020202020204" pitchFamily="34" charset="0"/>
              </a:rPr>
              <a:t>Given an </a:t>
            </a:r>
            <a:r>
              <a:rPr lang="en-US" b="1" i="0" dirty="0">
                <a:solidFill>
                  <a:srgbClr val="FF645A"/>
                </a:solidFill>
                <a:effectLst/>
                <a:latin typeface="Noto Sans" panose="020B0604020202020204" pitchFamily="34" charset="0"/>
              </a:rPr>
              <a:t>image decomposition</a:t>
            </a:r>
            <a:r>
              <a:rPr lang="en-US" b="0" i="0" dirty="0">
                <a:solidFill>
                  <a:srgbClr val="4A4A4A"/>
                </a:solidFill>
                <a:effectLst/>
                <a:latin typeface="Noto Sans" panose="020B0604020202020204" pitchFamily="34" charset="0"/>
              </a:rPr>
              <a:t>, we control components of the decomposition through text conditioning during image generation. To do this, we modify the sampling procedure of a pretrained diffusion model. Specifically, at each denoising step, t, we construct a </a:t>
            </a:r>
            <a:r>
              <a:rPr lang="en-US" b="1" i="0" dirty="0">
                <a:solidFill>
                  <a:srgbClr val="29B1FF"/>
                </a:solidFill>
                <a:effectLst/>
                <a:latin typeface="Noto Sans" panose="020B0604020202020204" pitchFamily="34" charset="0"/>
              </a:rPr>
              <a:t>new noise estimate</a:t>
            </a:r>
            <a:r>
              <a:rPr lang="en-US" b="0" i="0" dirty="0">
                <a:solidFill>
                  <a:srgbClr val="4A4A4A"/>
                </a:solidFill>
                <a:effectLst/>
                <a:latin typeface="Noto Sans" panose="020B0604020202020204" pitchFamily="34" charset="0"/>
              </a:rPr>
              <a:t>, </a:t>
            </a:r>
            <a:r>
              <a:rPr lang="el-GR" b="0" i="0" dirty="0">
                <a:solidFill>
                  <a:srgbClr val="4A4A4A"/>
                </a:solidFill>
                <a:effectLst/>
                <a:latin typeface="Noto Sans" panose="020B0604020202020204" pitchFamily="34" charset="0"/>
              </a:rPr>
              <a:t>ϵ~, </a:t>
            </a:r>
            <a:r>
              <a:rPr lang="en-US" b="0" i="0" dirty="0">
                <a:solidFill>
                  <a:srgbClr val="4A4A4A"/>
                </a:solidFill>
                <a:effectLst/>
                <a:latin typeface="Noto Sans" panose="020B0604020202020204" pitchFamily="34" charset="0"/>
              </a:rPr>
              <a:t>to use for denoising, whose components </a:t>
            </a:r>
            <a:r>
              <a:rPr lang="en-US" b="1" i="0" dirty="0">
                <a:solidFill>
                  <a:srgbClr val="FF9300"/>
                </a:solidFill>
                <a:effectLst/>
                <a:latin typeface="Noto Sans" panose="020B0604020202020204" pitchFamily="34" charset="0"/>
              </a:rPr>
              <a:t>come from components of</a:t>
            </a:r>
            <a:r>
              <a:rPr lang="en-US" b="0" i="0" dirty="0">
                <a:solidFill>
                  <a:srgbClr val="4A4A4A"/>
                </a:solidFill>
                <a:effectLst/>
                <a:latin typeface="Noto Sans" panose="020B0604020202020204" pitchFamily="34" charset="0"/>
              </a:rPr>
              <a:t> </a:t>
            </a:r>
            <a:r>
              <a:rPr lang="el-GR" b="0" i="0" dirty="0">
                <a:solidFill>
                  <a:srgbClr val="4A4A4A"/>
                </a:solidFill>
                <a:effectLst/>
                <a:latin typeface="Noto Sans" panose="020B0604020202020204" pitchFamily="34" charset="0"/>
              </a:rPr>
              <a:t>ϵ</a:t>
            </a:r>
            <a:r>
              <a:rPr lang="en-US" b="0" i="0" dirty="0" err="1">
                <a:solidFill>
                  <a:srgbClr val="4A4A4A"/>
                </a:solidFill>
                <a:effectLst/>
                <a:latin typeface="Noto Sans" panose="020B0604020202020204" pitchFamily="34" charset="0"/>
              </a:rPr>
              <a:t>i</a:t>
            </a:r>
            <a:r>
              <a:rPr lang="en-US" b="0" i="0" dirty="0">
                <a:solidFill>
                  <a:srgbClr val="4A4A4A"/>
                </a:solidFill>
                <a:effectLst/>
                <a:latin typeface="Noto Sans" panose="020B0604020202020204" pitchFamily="34" charset="0"/>
              </a:rPr>
              <a:t>, which are noise estimates conditioned on different prompts. Here, we show a decomposition into three frequency </a:t>
            </a:r>
            <a:r>
              <a:rPr lang="en-US" b="0" i="0" dirty="0" err="1">
                <a:solidFill>
                  <a:srgbClr val="4A4A4A"/>
                </a:solidFill>
                <a:effectLst/>
                <a:latin typeface="Noto Sans" panose="020B0604020202020204" pitchFamily="34" charset="0"/>
              </a:rPr>
              <a:t>subbands</a:t>
            </a:r>
            <a:r>
              <a:rPr lang="en-US" b="0" i="0" dirty="0">
                <a:solidFill>
                  <a:srgbClr val="4A4A4A"/>
                </a:solidFill>
                <a:effectLst/>
                <a:latin typeface="Noto Sans" panose="020B0604020202020204" pitchFamily="34" charset="0"/>
              </a:rPr>
              <a:t>, used for creating triple hybrid images, but we consider a number of other decompositions, which we explain below.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13FC98-EEA6-4C36-8FF3-5659E87DB63E}" type="slidenum">
              <a:rPr lang="en-US" smtClean="0"/>
              <a:pPr>
                <a:defRPr/>
              </a:pPr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587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0C029-826F-4844-801E-9011426C9D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457055-30C0-4054-9F71-7D5643F4D6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9E6E58-7D30-46F2-8E2A-2C4C73AB61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D4CF7-EA2F-4F90-99D7-1EE5866BDF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5A22B-DC4F-4B2C-819E-44321E4704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FB298-AE05-4789-B7DC-7A3453F8B2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13DB47-FB32-473F-B836-2B92012D60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5D29E-A6DB-4B55-99DA-EFAFCA8130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C2BEC1-82D2-40A0-B3C3-CA50C7679C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9A27D6-9C56-4795-AE38-9C8FA71BD0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76200"/>
            <a:ext cx="25908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"/>
            <a:ext cx="75692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74C2D-402D-41AA-AC9D-D2332D7846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914400"/>
            <a:ext cx="10363200" cy="5257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D6DE82-3597-46D7-BFCC-AECC7C7B36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"/>
            <a:ext cx="10363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14400"/>
            <a:ext cx="10363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B0A55D36-E232-461E-97B3-E089DEB403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914400" y="838200"/>
            <a:ext cx="10363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45.png"/><Relationship Id="rId21" Type="http://schemas.openxmlformats.org/officeDocument/2006/relationships/image" Target="../media/image27.png"/><Relationship Id="rId34" Type="http://schemas.openxmlformats.org/officeDocument/2006/relationships/image" Target="../media/image40.png"/><Relationship Id="rId42" Type="http://schemas.openxmlformats.org/officeDocument/2006/relationships/image" Target="../media/image48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29" Type="http://schemas.openxmlformats.org/officeDocument/2006/relationships/image" Target="../media/image35.png"/><Relationship Id="rId41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32" Type="http://schemas.openxmlformats.org/officeDocument/2006/relationships/image" Target="../media/image38.png"/><Relationship Id="rId37" Type="http://schemas.openxmlformats.org/officeDocument/2006/relationships/image" Target="../media/image43.png"/><Relationship Id="rId40" Type="http://schemas.openxmlformats.org/officeDocument/2006/relationships/image" Target="../media/image46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3.png"/><Relationship Id="rId30" Type="http://schemas.openxmlformats.org/officeDocument/2006/relationships/image" Target="../media/image36.png"/><Relationship Id="rId35" Type="http://schemas.openxmlformats.org/officeDocument/2006/relationships/image" Target="../media/image41.png"/><Relationship Id="rId43" Type="http://schemas.openxmlformats.org/officeDocument/2006/relationships/hyperlink" Target="https://web.eecs.umich.edu/~justincj/slides/eecs442/WI2021/442_WI2021_filtering.pdf" TargetMode="External"/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33" Type="http://schemas.openxmlformats.org/officeDocument/2006/relationships/image" Target="../media/image39.png"/><Relationship Id="rId38" Type="http://schemas.openxmlformats.org/officeDocument/2006/relationships/image" Target="../media/image44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40.png"/><Relationship Id="rId21" Type="http://schemas.openxmlformats.org/officeDocument/2006/relationships/image" Target="../media/image27.png"/><Relationship Id="rId34" Type="http://schemas.openxmlformats.org/officeDocument/2006/relationships/image" Target="../media/image47.png"/><Relationship Id="rId42" Type="http://schemas.openxmlformats.org/officeDocument/2006/relationships/image" Target="../media/image43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32" Type="http://schemas.openxmlformats.org/officeDocument/2006/relationships/image" Target="../media/image49.png"/><Relationship Id="rId37" Type="http://schemas.openxmlformats.org/officeDocument/2006/relationships/image" Target="../media/image38.png"/><Relationship Id="rId40" Type="http://schemas.openxmlformats.org/officeDocument/2006/relationships/image" Target="../media/image41.png"/><Relationship Id="rId45" Type="http://schemas.openxmlformats.org/officeDocument/2006/relationships/image" Target="../media/image46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hyperlink" Target="https://web.eecs.umich.edu/~justincj/slides/eecs442/WI2021/442_WI2021_filtering.pdf" TargetMode="External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4" Type="http://schemas.openxmlformats.org/officeDocument/2006/relationships/image" Target="../media/image45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3.png"/><Relationship Id="rId30" Type="http://schemas.openxmlformats.org/officeDocument/2006/relationships/image" Target="../media/image36.png"/><Relationship Id="rId35" Type="http://schemas.openxmlformats.org/officeDocument/2006/relationships/image" Target="../media/image48.png"/><Relationship Id="rId43" Type="http://schemas.openxmlformats.org/officeDocument/2006/relationships/image" Target="../media/image44.png"/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33" Type="http://schemas.openxmlformats.org/officeDocument/2006/relationships/image" Target="../media/image50.png"/><Relationship Id="rId38" Type="http://schemas.openxmlformats.org/officeDocument/2006/relationships/image" Target="../media/image39.png"/><Relationship Id="rId20" Type="http://schemas.openxmlformats.org/officeDocument/2006/relationships/image" Target="../media/image26.png"/><Relationship Id="rId41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39.png"/><Relationship Id="rId21" Type="http://schemas.openxmlformats.org/officeDocument/2006/relationships/image" Target="../media/image27.png"/><Relationship Id="rId34" Type="http://schemas.openxmlformats.org/officeDocument/2006/relationships/image" Target="../media/image47.png"/><Relationship Id="rId42" Type="http://schemas.openxmlformats.org/officeDocument/2006/relationships/image" Target="../media/image42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32" Type="http://schemas.openxmlformats.org/officeDocument/2006/relationships/image" Target="../media/image49.png"/><Relationship Id="rId37" Type="http://schemas.openxmlformats.org/officeDocument/2006/relationships/hyperlink" Target="https://web.eecs.umich.edu/~justincj/slides/eecs442/WI2021/442_WI2021_filtering.pdf" TargetMode="External"/><Relationship Id="rId40" Type="http://schemas.openxmlformats.org/officeDocument/2006/relationships/image" Target="../media/image40.png"/><Relationship Id="rId45" Type="http://schemas.openxmlformats.org/officeDocument/2006/relationships/image" Target="../media/image45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52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4" Type="http://schemas.openxmlformats.org/officeDocument/2006/relationships/image" Target="../media/image44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3.png"/><Relationship Id="rId30" Type="http://schemas.openxmlformats.org/officeDocument/2006/relationships/image" Target="../media/image36.png"/><Relationship Id="rId35" Type="http://schemas.openxmlformats.org/officeDocument/2006/relationships/image" Target="../media/image48.png"/><Relationship Id="rId43" Type="http://schemas.openxmlformats.org/officeDocument/2006/relationships/image" Target="../media/image43.png"/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33" Type="http://schemas.openxmlformats.org/officeDocument/2006/relationships/image" Target="../media/image51.png"/><Relationship Id="rId38" Type="http://schemas.openxmlformats.org/officeDocument/2006/relationships/image" Target="../media/image38.png"/><Relationship Id="rId46" Type="http://schemas.openxmlformats.org/officeDocument/2006/relationships/image" Target="../media/image46.png"/><Relationship Id="rId20" Type="http://schemas.openxmlformats.org/officeDocument/2006/relationships/image" Target="../media/image26.png"/><Relationship Id="rId41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38.png"/><Relationship Id="rId21" Type="http://schemas.openxmlformats.org/officeDocument/2006/relationships/image" Target="../media/image27.png"/><Relationship Id="rId34" Type="http://schemas.openxmlformats.org/officeDocument/2006/relationships/image" Target="../media/image5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32" Type="http://schemas.openxmlformats.org/officeDocument/2006/relationships/image" Target="../media/image49.png"/><Relationship Id="rId37" Type="http://schemas.openxmlformats.org/officeDocument/2006/relationships/image" Target="../media/image54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8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4" Type="http://schemas.openxmlformats.org/officeDocument/2006/relationships/image" Target="../media/image43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3.png"/><Relationship Id="rId30" Type="http://schemas.openxmlformats.org/officeDocument/2006/relationships/image" Target="../media/image36.png"/><Relationship Id="rId35" Type="http://schemas.openxmlformats.org/officeDocument/2006/relationships/image" Target="../media/image47.png"/><Relationship Id="rId43" Type="http://schemas.openxmlformats.org/officeDocument/2006/relationships/image" Target="../media/image42.png"/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33" Type="http://schemas.openxmlformats.org/officeDocument/2006/relationships/image" Target="../media/image51.png"/><Relationship Id="rId38" Type="http://schemas.openxmlformats.org/officeDocument/2006/relationships/hyperlink" Target="https://web.eecs.umich.edu/~justincj/slides/eecs442/WI2021/442_WI2021_filtering.pdf" TargetMode="External"/><Relationship Id="rId46" Type="http://schemas.openxmlformats.org/officeDocument/2006/relationships/image" Target="../media/image45.png"/><Relationship Id="rId20" Type="http://schemas.openxmlformats.org/officeDocument/2006/relationships/image" Target="../media/image26.png"/><Relationship Id="rId41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hyperlink" Target="https://web.eecs.umich.edu/~justincj/slides/eecs442/WI2021/442_WI2021_filtering.pdf" TargetMode="External"/><Relationship Id="rId21" Type="http://schemas.openxmlformats.org/officeDocument/2006/relationships/image" Target="../media/image27.png"/><Relationship Id="rId34" Type="http://schemas.openxmlformats.org/officeDocument/2006/relationships/image" Target="../media/image53.png"/><Relationship Id="rId42" Type="http://schemas.openxmlformats.org/officeDocument/2006/relationships/image" Target="../media/image40.png"/><Relationship Id="rId47" Type="http://schemas.openxmlformats.org/officeDocument/2006/relationships/image" Target="../media/image45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32" Type="http://schemas.openxmlformats.org/officeDocument/2006/relationships/image" Target="../media/image49.png"/><Relationship Id="rId37" Type="http://schemas.openxmlformats.org/officeDocument/2006/relationships/image" Target="../media/image48.png"/><Relationship Id="rId40" Type="http://schemas.openxmlformats.org/officeDocument/2006/relationships/image" Target="../media/image38.png"/><Relationship Id="rId45" Type="http://schemas.openxmlformats.org/officeDocument/2006/relationships/image" Target="../media/image43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7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4" Type="http://schemas.openxmlformats.org/officeDocument/2006/relationships/image" Target="../media/image42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3.png"/><Relationship Id="rId30" Type="http://schemas.openxmlformats.org/officeDocument/2006/relationships/image" Target="../media/image36.png"/><Relationship Id="rId35" Type="http://schemas.openxmlformats.org/officeDocument/2006/relationships/image" Target="../media/image55.png"/><Relationship Id="rId43" Type="http://schemas.openxmlformats.org/officeDocument/2006/relationships/image" Target="../media/image41.png"/><Relationship Id="rId48" Type="http://schemas.openxmlformats.org/officeDocument/2006/relationships/image" Target="../media/image46.png"/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33" Type="http://schemas.openxmlformats.org/officeDocument/2006/relationships/image" Target="../media/image51.png"/><Relationship Id="rId38" Type="http://schemas.openxmlformats.org/officeDocument/2006/relationships/image" Target="../media/image56.png"/><Relationship Id="rId46" Type="http://schemas.openxmlformats.org/officeDocument/2006/relationships/image" Target="../media/image44.png"/><Relationship Id="rId20" Type="http://schemas.openxmlformats.org/officeDocument/2006/relationships/image" Target="../media/image26.png"/><Relationship Id="rId41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58.png"/><Relationship Id="rId21" Type="http://schemas.openxmlformats.org/officeDocument/2006/relationships/image" Target="../media/image27.png"/><Relationship Id="rId34" Type="http://schemas.openxmlformats.org/officeDocument/2006/relationships/image" Target="../media/image53.png"/><Relationship Id="rId42" Type="http://schemas.openxmlformats.org/officeDocument/2006/relationships/image" Target="../media/image39.png"/><Relationship Id="rId47" Type="http://schemas.openxmlformats.org/officeDocument/2006/relationships/image" Target="../media/image44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32" Type="http://schemas.openxmlformats.org/officeDocument/2006/relationships/image" Target="../media/image49.png"/><Relationship Id="rId37" Type="http://schemas.openxmlformats.org/officeDocument/2006/relationships/image" Target="../media/image47.png"/><Relationship Id="rId40" Type="http://schemas.openxmlformats.org/officeDocument/2006/relationships/hyperlink" Target="https://web.eecs.umich.edu/~justincj/slides/eecs442/WI2021/442_WI2021_filtering.pdf" TargetMode="External"/><Relationship Id="rId45" Type="http://schemas.openxmlformats.org/officeDocument/2006/relationships/image" Target="../media/image42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55.png"/><Relationship Id="rId49" Type="http://schemas.openxmlformats.org/officeDocument/2006/relationships/image" Target="../media/image46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4" Type="http://schemas.openxmlformats.org/officeDocument/2006/relationships/image" Target="../media/image4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3.png"/><Relationship Id="rId30" Type="http://schemas.openxmlformats.org/officeDocument/2006/relationships/image" Target="../media/image36.png"/><Relationship Id="rId35" Type="http://schemas.openxmlformats.org/officeDocument/2006/relationships/image" Target="../media/image57.png"/><Relationship Id="rId43" Type="http://schemas.openxmlformats.org/officeDocument/2006/relationships/image" Target="../media/image40.png"/><Relationship Id="rId48" Type="http://schemas.openxmlformats.org/officeDocument/2006/relationships/image" Target="../media/image45.png"/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33" Type="http://schemas.openxmlformats.org/officeDocument/2006/relationships/image" Target="../media/image51.png"/><Relationship Id="rId38" Type="http://schemas.openxmlformats.org/officeDocument/2006/relationships/image" Target="../media/image48.png"/><Relationship Id="rId46" Type="http://schemas.openxmlformats.org/officeDocument/2006/relationships/image" Target="../media/image43.png"/><Relationship Id="rId20" Type="http://schemas.openxmlformats.org/officeDocument/2006/relationships/image" Target="../media/image26.png"/><Relationship Id="rId41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59.png"/><Relationship Id="rId21" Type="http://schemas.openxmlformats.org/officeDocument/2006/relationships/image" Target="../media/image27.png"/><Relationship Id="rId34" Type="http://schemas.openxmlformats.org/officeDocument/2006/relationships/image" Target="../media/image53.png"/><Relationship Id="rId42" Type="http://schemas.openxmlformats.org/officeDocument/2006/relationships/image" Target="../media/image38.png"/><Relationship Id="rId47" Type="http://schemas.openxmlformats.org/officeDocument/2006/relationships/image" Target="../media/image43.png"/><Relationship Id="rId50" Type="http://schemas.openxmlformats.org/officeDocument/2006/relationships/image" Target="../media/image46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32" Type="http://schemas.openxmlformats.org/officeDocument/2006/relationships/image" Target="../media/image49.png"/><Relationship Id="rId37" Type="http://schemas.openxmlformats.org/officeDocument/2006/relationships/image" Target="../media/image47.png"/><Relationship Id="rId40" Type="http://schemas.openxmlformats.org/officeDocument/2006/relationships/image" Target="../media/image60.png"/><Relationship Id="rId45" Type="http://schemas.openxmlformats.org/officeDocument/2006/relationships/image" Target="../media/image41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55.png"/><Relationship Id="rId49" Type="http://schemas.openxmlformats.org/officeDocument/2006/relationships/image" Target="../media/image45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4" Type="http://schemas.openxmlformats.org/officeDocument/2006/relationships/image" Target="../media/image40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3.png"/><Relationship Id="rId30" Type="http://schemas.openxmlformats.org/officeDocument/2006/relationships/image" Target="../media/image36.png"/><Relationship Id="rId35" Type="http://schemas.openxmlformats.org/officeDocument/2006/relationships/image" Target="../media/image57.png"/><Relationship Id="rId43" Type="http://schemas.openxmlformats.org/officeDocument/2006/relationships/image" Target="../media/image39.png"/><Relationship Id="rId48" Type="http://schemas.openxmlformats.org/officeDocument/2006/relationships/image" Target="../media/image44.png"/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33" Type="http://schemas.openxmlformats.org/officeDocument/2006/relationships/image" Target="../media/image51.png"/><Relationship Id="rId38" Type="http://schemas.openxmlformats.org/officeDocument/2006/relationships/image" Target="../media/image48.png"/><Relationship Id="rId46" Type="http://schemas.openxmlformats.org/officeDocument/2006/relationships/image" Target="../media/image42.png"/><Relationship Id="rId20" Type="http://schemas.openxmlformats.org/officeDocument/2006/relationships/image" Target="../media/image26.png"/><Relationship Id="rId41" Type="http://schemas.openxmlformats.org/officeDocument/2006/relationships/hyperlink" Target="https://web.eecs.umich.edu/~justincj/slides/eecs442/WI2021/442_WI2021_filtering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61.png"/><Relationship Id="rId21" Type="http://schemas.openxmlformats.org/officeDocument/2006/relationships/image" Target="../media/image27.png"/><Relationship Id="rId34" Type="http://schemas.openxmlformats.org/officeDocument/2006/relationships/image" Target="../media/image53.png"/><Relationship Id="rId42" Type="http://schemas.openxmlformats.org/officeDocument/2006/relationships/hyperlink" Target="https://web.eecs.umich.edu/~justincj/slides/eecs442/WI2021/442_WI2021_filtering.pdf" TargetMode="External"/><Relationship Id="rId47" Type="http://schemas.openxmlformats.org/officeDocument/2006/relationships/image" Target="../media/image42.png"/><Relationship Id="rId50" Type="http://schemas.openxmlformats.org/officeDocument/2006/relationships/image" Target="../media/image45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32" Type="http://schemas.openxmlformats.org/officeDocument/2006/relationships/image" Target="../media/image49.png"/><Relationship Id="rId37" Type="http://schemas.openxmlformats.org/officeDocument/2006/relationships/image" Target="../media/image47.png"/><Relationship Id="rId40" Type="http://schemas.openxmlformats.org/officeDocument/2006/relationships/image" Target="../media/image60.png"/><Relationship Id="rId45" Type="http://schemas.openxmlformats.org/officeDocument/2006/relationships/image" Target="../media/image40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55.png"/><Relationship Id="rId49" Type="http://schemas.openxmlformats.org/officeDocument/2006/relationships/image" Target="../media/image44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4" Type="http://schemas.openxmlformats.org/officeDocument/2006/relationships/image" Target="../media/image39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3.png"/><Relationship Id="rId30" Type="http://schemas.openxmlformats.org/officeDocument/2006/relationships/image" Target="../media/image36.png"/><Relationship Id="rId35" Type="http://schemas.openxmlformats.org/officeDocument/2006/relationships/image" Target="../media/image57.png"/><Relationship Id="rId43" Type="http://schemas.openxmlformats.org/officeDocument/2006/relationships/image" Target="../media/image38.png"/><Relationship Id="rId48" Type="http://schemas.openxmlformats.org/officeDocument/2006/relationships/image" Target="../media/image43.png"/><Relationship Id="rId8" Type="http://schemas.openxmlformats.org/officeDocument/2006/relationships/image" Target="../media/image14.png"/><Relationship Id="rId51" Type="http://schemas.openxmlformats.org/officeDocument/2006/relationships/image" Target="../media/image46.png"/><Relationship Id="rId3" Type="http://schemas.openxmlformats.org/officeDocument/2006/relationships/image" Target="../media/image9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33" Type="http://schemas.openxmlformats.org/officeDocument/2006/relationships/image" Target="../media/image51.png"/><Relationship Id="rId38" Type="http://schemas.openxmlformats.org/officeDocument/2006/relationships/image" Target="../media/image48.png"/><Relationship Id="rId46" Type="http://schemas.openxmlformats.org/officeDocument/2006/relationships/image" Target="../media/image41.png"/><Relationship Id="rId20" Type="http://schemas.openxmlformats.org/officeDocument/2006/relationships/image" Target="../media/image26.png"/><Relationship Id="rId41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64.png"/><Relationship Id="rId21" Type="http://schemas.openxmlformats.org/officeDocument/2006/relationships/image" Target="../media/image27.png"/><Relationship Id="rId34" Type="http://schemas.openxmlformats.org/officeDocument/2006/relationships/image" Target="../media/image53.png"/><Relationship Id="rId42" Type="http://schemas.openxmlformats.org/officeDocument/2006/relationships/image" Target="../media/image66.png"/><Relationship Id="rId47" Type="http://schemas.openxmlformats.org/officeDocument/2006/relationships/image" Target="../media/image38.png"/><Relationship Id="rId50" Type="http://schemas.openxmlformats.org/officeDocument/2006/relationships/image" Target="../media/image41.png"/><Relationship Id="rId55" Type="http://schemas.openxmlformats.org/officeDocument/2006/relationships/image" Target="../media/image46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32" Type="http://schemas.openxmlformats.org/officeDocument/2006/relationships/image" Target="../media/image49.png"/><Relationship Id="rId37" Type="http://schemas.openxmlformats.org/officeDocument/2006/relationships/image" Target="../media/image62.png"/><Relationship Id="rId40" Type="http://schemas.openxmlformats.org/officeDocument/2006/relationships/image" Target="../media/image65.png"/><Relationship Id="rId45" Type="http://schemas.openxmlformats.org/officeDocument/2006/relationships/image" Target="../media/image48.png"/><Relationship Id="rId53" Type="http://schemas.openxmlformats.org/officeDocument/2006/relationships/image" Target="../media/image44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4" Type="http://schemas.openxmlformats.org/officeDocument/2006/relationships/image" Target="../media/image47.png"/><Relationship Id="rId52" Type="http://schemas.openxmlformats.org/officeDocument/2006/relationships/image" Target="../media/image43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3.png"/><Relationship Id="rId30" Type="http://schemas.openxmlformats.org/officeDocument/2006/relationships/image" Target="../media/image36.png"/><Relationship Id="rId35" Type="http://schemas.openxmlformats.org/officeDocument/2006/relationships/image" Target="../media/image57.png"/><Relationship Id="rId43" Type="http://schemas.openxmlformats.org/officeDocument/2006/relationships/image" Target="../media/image67.png"/><Relationship Id="rId48" Type="http://schemas.openxmlformats.org/officeDocument/2006/relationships/image" Target="../media/image39.png"/><Relationship Id="rId56" Type="http://schemas.openxmlformats.org/officeDocument/2006/relationships/image" Target="../media/image5.png"/><Relationship Id="rId8" Type="http://schemas.openxmlformats.org/officeDocument/2006/relationships/image" Target="../media/image14.png"/><Relationship Id="rId51" Type="http://schemas.openxmlformats.org/officeDocument/2006/relationships/image" Target="../media/image42.png"/><Relationship Id="rId3" Type="http://schemas.openxmlformats.org/officeDocument/2006/relationships/image" Target="../media/image9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33" Type="http://schemas.openxmlformats.org/officeDocument/2006/relationships/image" Target="../media/image51.png"/><Relationship Id="rId38" Type="http://schemas.openxmlformats.org/officeDocument/2006/relationships/image" Target="../media/image63.png"/><Relationship Id="rId46" Type="http://schemas.openxmlformats.org/officeDocument/2006/relationships/hyperlink" Target="https://web.eecs.umich.edu/~justincj/slides/eecs442/WI2021/442_WI2021_filtering.pdf" TargetMode="External"/><Relationship Id="rId20" Type="http://schemas.openxmlformats.org/officeDocument/2006/relationships/image" Target="../media/image26.png"/><Relationship Id="rId41" Type="http://schemas.openxmlformats.org/officeDocument/2006/relationships/image" Target="../media/image55.png"/><Relationship Id="rId54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60.png"/><Relationship Id="rId49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5" Type="http://schemas.openxmlformats.org/officeDocument/2006/relationships/image" Target="../media/image1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8.png"/><Relationship Id="rId18" Type="http://schemas.openxmlformats.org/officeDocument/2006/relationships/image" Target="../media/image103.png"/><Relationship Id="rId26" Type="http://schemas.openxmlformats.org/officeDocument/2006/relationships/image" Target="../media/image106.png"/><Relationship Id="rId3" Type="http://schemas.openxmlformats.org/officeDocument/2006/relationships/image" Target="../media/image75.png"/><Relationship Id="rId21" Type="http://schemas.openxmlformats.org/officeDocument/2006/relationships/hyperlink" Target="https://web.eecs.umich.edu/~justincj/slides/eecs442/WI2021/442_WI2021_filtering.pdf" TargetMode="External"/><Relationship Id="rId12" Type="http://schemas.openxmlformats.org/officeDocument/2006/relationships/image" Target="../media/image97.png"/><Relationship Id="rId17" Type="http://schemas.openxmlformats.org/officeDocument/2006/relationships/image" Target="../media/image102.png"/><Relationship Id="rId25" Type="http://schemas.openxmlformats.org/officeDocument/2006/relationships/image" Target="../media/image105.png"/><Relationship Id="rId2" Type="http://schemas.openxmlformats.org/officeDocument/2006/relationships/image" Target="../media/image74.png"/><Relationship Id="rId16" Type="http://schemas.openxmlformats.org/officeDocument/2006/relationships/image" Target="../media/image101.png"/><Relationship Id="rId20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96.png"/><Relationship Id="rId6" Type="http://schemas.openxmlformats.org/officeDocument/2006/relationships/image" Target="../media/image91.png"/><Relationship Id="rId24" Type="http://schemas.openxmlformats.org/officeDocument/2006/relationships/image" Target="../media/image80.png"/><Relationship Id="rId15" Type="http://schemas.openxmlformats.org/officeDocument/2006/relationships/image" Target="../media/image100.png"/><Relationship Id="rId5" Type="http://schemas.openxmlformats.org/officeDocument/2006/relationships/image" Target="../media/image90.png"/><Relationship Id="rId23" Type="http://schemas.openxmlformats.org/officeDocument/2006/relationships/image" Target="../media/image79.png"/><Relationship Id="rId19" Type="http://schemas.openxmlformats.org/officeDocument/2006/relationships/image" Target="../media/image78.png"/><Relationship Id="rId4" Type="http://schemas.openxmlformats.org/officeDocument/2006/relationships/image" Target="../media/image76.png"/><Relationship Id="rId14" Type="http://schemas.openxmlformats.org/officeDocument/2006/relationships/image" Target="../media/image77.png"/><Relationship Id="rId22" Type="http://schemas.openxmlformats.org/officeDocument/2006/relationships/image" Target="../media/image8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eecs.umich.edu/~justincj/slides/eecs442/WI2021/442_WI2021_filtering.pdf" TargetMode="External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89.png"/><Relationship Id="rId3" Type="http://schemas.openxmlformats.org/officeDocument/2006/relationships/image" Target="../media/image85.png"/><Relationship Id="rId7" Type="http://schemas.openxmlformats.org/officeDocument/2006/relationships/image" Target="../media/image111.png"/><Relationship Id="rId12" Type="http://schemas.openxmlformats.org/officeDocument/2006/relationships/image" Target="../media/image116.png"/><Relationship Id="rId2" Type="http://schemas.openxmlformats.org/officeDocument/2006/relationships/image" Target="../media/image84.png"/><Relationship Id="rId16" Type="http://schemas.openxmlformats.org/officeDocument/2006/relationships/hyperlink" Target="https://web.eecs.umich.edu/~justincj/slides/eecs442/WI2021/442_WI2021_filtering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11" Type="http://schemas.openxmlformats.org/officeDocument/2006/relationships/image" Target="../media/image115.png"/><Relationship Id="rId5" Type="http://schemas.openxmlformats.org/officeDocument/2006/relationships/image" Target="../media/image109.png"/><Relationship Id="rId15" Type="http://schemas.openxmlformats.org/officeDocument/2006/relationships/image" Target="../media/image93.png"/><Relationship Id="rId10" Type="http://schemas.openxmlformats.org/officeDocument/2006/relationships/image" Target="../media/image114.png"/><Relationship Id="rId4" Type="http://schemas.openxmlformats.org/officeDocument/2006/relationships/image" Target="../media/image76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eb.eecs.umich.edu/~justincj/slides/eecs442/WI2021/442_WI2021_filtering.pdf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112.png"/><Relationship Id="rId4" Type="http://schemas.openxmlformats.org/officeDocument/2006/relationships/image" Target="../media/image10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13.jpeg"/><Relationship Id="rId5" Type="http://schemas.openxmlformats.org/officeDocument/2006/relationships/image" Target="../media/image112.png"/><Relationship Id="rId4" Type="http://schemas.openxmlformats.org/officeDocument/2006/relationships/image" Target="../media/image10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08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19.png"/><Relationship Id="rId5" Type="http://schemas.openxmlformats.org/officeDocument/2006/relationships/image" Target="../media/image108.png"/><Relationship Id="rId4" Type="http://schemas.openxmlformats.org/officeDocument/2006/relationships/image" Target="../media/image1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30.png"/><Relationship Id="rId4" Type="http://schemas.openxmlformats.org/officeDocument/2006/relationships/image" Target="../media/image12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7" Type="http://schemas.openxmlformats.org/officeDocument/2006/relationships/image" Target="../media/image123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3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7" Type="http://schemas.openxmlformats.org/officeDocument/2006/relationships/image" Target="../media/image123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7" Type="http://schemas.openxmlformats.org/officeDocument/2006/relationships/image" Target="../media/image123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3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eb.eecs.umich.edu/~justincj/slides/eecs442/WI2021/442_WI2021_filtering.pdf" TargetMode="External"/><Relationship Id="rId4" Type="http://schemas.openxmlformats.org/officeDocument/2006/relationships/image" Target="../media/image1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1300.png"/><Relationship Id="rId7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0.png"/><Relationship Id="rId11" Type="http://schemas.openxmlformats.org/officeDocument/2006/relationships/hyperlink" Target="https://web.eecs.umich.edu/~justincj/slides/eecs442/WI2021/442_WI2021_filtering.pdf" TargetMode="External"/><Relationship Id="rId5" Type="http://schemas.openxmlformats.org/officeDocument/2006/relationships/image" Target="../media/image1320.png"/><Relationship Id="rId10" Type="http://schemas.openxmlformats.org/officeDocument/2006/relationships/image" Target="../media/image149.png"/><Relationship Id="rId4" Type="http://schemas.openxmlformats.org/officeDocument/2006/relationships/image" Target="../media/image1310.png"/><Relationship Id="rId9" Type="http://schemas.openxmlformats.org/officeDocument/2006/relationships/image" Target="../media/image13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eecs.umich.edu/~justincj/slides/eecs442/WI2021/442_WI2021_filtering.pdf" TargetMode="External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eb.eecs.umich.edu/~justincj/slides/eecs442/WI2021/442_WI2021_filtering.pdf" TargetMode="External"/><Relationship Id="rId4" Type="http://schemas.openxmlformats.org/officeDocument/2006/relationships/image" Target="../media/image14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7" Type="http://schemas.openxmlformats.org/officeDocument/2006/relationships/hyperlink" Target="https://web.eecs.umich.edu/~justincj/slides/eecs442/WI2021/442_WI2021_filtering.pdf" TargetMode="External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png"/><Relationship Id="rId5" Type="http://schemas.openxmlformats.org/officeDocument/2006/relationships/image" Target="../media/image135.png"/><Relationship Id="rId4" Type="http://schemas.openxmlformats.org/officeDocument/2006/relationships/image" Target="../media/image14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7" Type="http://schemas.openxmlformats.org/officeDocument/2006/relationships/hyperlink" Target="https://web.eecs.umich.edu/~justincj/slides/eecs442/WI2021/442_WI2021_filtering.pdf" TargetMode="External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5" Type="http://schemas.openxmlformats.org/officeDocument/2006/relationships/image" Target="../media/image150.png"/><Relationship Id="rId4" Type="http://schemas.openxmlformats.org/officeDocument/2006/relationships/image" Target="../media/image14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7" Type="http://schemas.openxmlformats.org/officeDocument/2006/relationships/hyperlink" Target="https://web.eecs.umich.edu/~justincj/slides/eecs442/WI2021/442_WI2021_filtering.pdf" TargetMode="External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7" Type="http://schemas.openxmlformats.org/officeDocument/2006/relationships/hyperlink" Target="https://web.eecs.umich.edu/~justincj/slides/eecs442/WI2021/442_WI2021_filtering.pdf" TargetMode="External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png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7" Type="http://schemas.openxmlformats.org/officeDocument/2006/relationships/hyperlink" Target="https://web.eecs.umich.edu/~justincj/slides/eecs442/WI2021/442_WI2021_filtering.pdf" TargetMode="External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2.png"/><Relationship Id="rId5" Type="http://schemas.openxmlformats.org/officeDocument/2006/relationships/image" Target="../media/image161.png"/><Relationship Id="rId4" Type="http://schemas.openxmlformats.org/officeDocument/2006/relationships/image" Target="../media/image16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eb.eecs.umich.edu/~justincj/slides/eecs442/WI2021/442_WI2021_filtering.pdf" TargetMode="External"/><Relationship Id="rId5" Type="http://schemas.openxmlformats.org/officeDocument/2006/relationships/image" Target="../media/image167.png"/><Relationship Id="rId4" Type="http://schemas.openxmlformats.org/officeDocument/2006/relationships/image" Target="../media/image16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eecs.umich.edu/~justincj/slides/eecs442/WI2021/442_WI2021_filtering.pdf" TargetMode="External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eecs.umich.edu/~justincj/slides/eecs442/WI2021/442_WI2021_filtering.pdf" TargetMode="External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hyperlink" Target="https://web.eecs.umich.edu/~justincj/slides/eecs442/WI2021/442_WI2021_filtering.pdf" TargetMode="External"/><Relationship Id="rId3" Type="http://schemas.openxmlformats.org/officeDocument/2006/relationships/image" Target="../media/image142.png"/><Relationship Id="rId7" Type="http://schemas.openxmlformats.org/officeDocument/2006/relationships/image" Target="../media/image17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2.png"/><Relationship Id="rId5" Type="http://schemas.openxmlformats.org/officeDocument/2006/relationships/image" Target="../media/image171.png"/><Relationship Id="rId4" Type="http://schemas.openxmlformats.org/officeDocument/2006/relationships/image" Target="../media/image13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13" Type="http://schemas.openxmlformats.org/officeDocument/2006/relationships/image" Target="../media/image182.png"/><Relationship Id="rId18" Type="http://schemas.openxmlformats.org/officeDocument/2006/relationships/image" Target="../media/image187.png"/><Relationship Id="rId26" Type="http://schemas.openxmlformats.org/officeDocument/2006/relationships/image" Target="../media/image195.png"/><Relationship Id="rId3" Type="http://schemas.openxmlformats.org/officeDocument/2006/relationships/oleObject" Target="../embeddings/oleObject2.bin"/><Relationship Id="rId21" Type="http://schemas.openxmlformats.org/officeDocument/2006/relationships/image" Target="../media/image190.png"/><Relationship Id="rId7" Type="http://schemas.openxmlformats.org/officeDocument/2006/relationships/image" Target="../media/image176.png"/><Relationship Id="rId12" Type="http://schemas.openxmlformats.org/officeDocument/2006/relationships/image" Target="../media/image181.png"/><Relationship Id="rId17" Type="http://schemas.openxmlformats.org/officeDocument/2006/relationships/image" Target="../media/image186.png"/><Relationship Id="rId25" Type="http://schemas.openxmlformats.org/officeDocument/2006/relationships/image" Target="../media/image194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185.png"/><Relationship Id="rId20" Type="http://schemas.openxmlformats.org/officeDocument/2006/relationships/image" Target="../media/image189.png"/><Relationship Id="rId29" Type="http://schemas.openxmlformats.org/officeDocument/2006/relationships/image" Target="../media/image1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5.png"/><Relationship Id="rId11" Type="http://schemas.openxmlformats.org/officeDocument/2006/relationships/image" Target="../media/image180.png"/><Relationship Id="rId24" Type="http://schemas.openxmlformats.org/officeDocument/2006/relationships/image" Target="../media/image193.png"/><Relationship Id="rId15" Type="http://schemas.openxmlformats.org/officeDocument/2006/relationships/image" Target="../media/image184.png"/><Relationship Id="rId23" Type="http://schemas.openxmlformats.org/officeDocument/2006/relationships/image" Target="../media/image192.png"/><Relationship Id="rId28" Type="http://schemas.openxmlformats.org/officeDocument/2006/relationships/image" Target="../media/image197.png"/><Relationship Id="rId10" Type="http://schemas.openxmlformats.org/officeDocument/2006/relationships/image" Target="../media/image179.png"/><Relationship Id="rId19" Type="http://schemas.openxmlformats.org/officeDocument/2006/relationships/image" Target="../media/image188.png"/><Relationship Id="rId4" Type="http://schemas.openxmlformats.org/officeDocument/2006/relationships/image" Target="../media/image174.wmf"/><Relationship Id="rId9" Type="http://schemas.openxmlformats.org/officeDocument/2006/relationships/image" Target="../media/image178.png"/><Relationship Id="rId14" Type="http://schemas.openxmlformats.org/officeDocument/2006/relationships/image" Target="../media/image183.png"/><Relationship Id="rId22" Type="http://schemas.openxmlformats.org/officeDocument/2006/relationships/image" Target="../media/image191.png"/><Relationship Id="rId27" Type="http://schemas.openxmlformats.org/officeDocument/2006/relationships/image" Target="../media/image19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hyperlink" Target="https://web.eecs.umich.edu/~justincj/slides/eecs442/WI2021/442_WI2021_filtering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2.png"/><Relationship Id="rId4" Type="http://schemas.openxmlformats.org/officeDocument/2006/relationships/image" Target="../media/image20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eb.eecs.umich.edu/~justincj/slides/eecs442/WI2021/442_WI2021_filtering.pdf" TargetMode="External"/><Relationship Id="rId5" Type="http://schemas.openxmlformats.org/officeDocument/2006/relationships/image" Target="../media/image2000.png"/><Relationship Id="rId4" Type="http://schemas.openxmlformats.org/officeDocument/2006/relationships/image" Target="../media/image20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eb.eecs.umich.edu/~justincj/slides/eecs442/WI2021/442_WI2021_filtering.pdf" TargetMode="External"/><Relationship Id="rId5" Type="http://schemas.openxmlformats.org/officeDocument/2006/relationships/image" Target="../media/image209.png"/><Relationship Id="rId4" Type="http://schemas.openxmlformats.org/officeDocument/2006/relationships/image" Target="../media/image20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40.png"/><Relationship Id="rId4" Type="http://schemas.openxmlformats.org/officeDocument/2006/relationships/image" Target="../media/image212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0.png"/><Relationship Id="rId7" Type="http://schemas.openxmlformats.org/officeDocument/2006/relationships/image" Target="../media/image2080.png"/><Relationship Id="rId2" Type="http://schemas.openxmlformats.org/officeDocument/2006/relationships/image" Target="../media/image209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eb.eecs.umich.edu/~justincj/slides/eecs442/WI2021/442_WI2021_filtering.pdf" TargetMode="External"/><Relationship Id="rId5" Type="http://schemas.openxmlformats.org/officeDocument/2006/relationships/image" Target="../media/image2111.png"/><Relationship Id="rId4" Type="http://schemas.openxmlformats.org/officeDocument/2006/relationships/image" Target="../media/image660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png"/><Relationship Id="rId3" Type="http://schemas.openxmlformats.org/officeDocument/2006/relationships/image" Target="../media/image213.png"/><Relationship Id="rId7" Type="http://schemas.openxmlformats.org/officeDocument/2006/relationships/image" Target="../media/image2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6.png"/><Relationship Id="rId5" Type="http://schemas.openxmlformats.org/officeDocument/2006/relationships/image" Target="../media/image215.png"/><Relationship Id="rId4" Type="http://schemas.openxmlformats.org/officeDocument/2006/relationships/image" Target="../media/image214.png"/><Relationship Id="rId9" Type="http://schemas.openxmlformats.org/officeDocument/2006/relationships/hyperlink" Target="https://people.csail.mit.edu/sparis/bf_course/" TargetMode="Externa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5.png"/><Relationship Id="rId3" Type="http://schemas.openxmlformats.org/officeDocument/2006/relationships/image" Target="../media/image219.png"/><Relationship Id="rId7" Type="http://schemas.openxmlformats.org/officeDocument/2006/relationships/image" Target="../media/image214.png"/><Relationship Id="rId12" Type="http://schemas.openxmlformats.org/officeDocument/2006/relationships/hyperlink" Target="https://en.wikipedia.org/wiki/Bilateral_filter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2.png"/><Relationship Id="rId11" Type="http://schemas.openxmlformats.org/officeDocument/2006/relationships/hyperlink" Target="https://people.csail.mit.edu/sparis/bf_course/" TargetMode="External"/><Relationship Id="rId5" Type="http://schemas.openxmlformats.org/officeDocument/2006/relationships/image" Target="../media/image221.png"/><Relationship Id="rId10" Type="http://schemas.openxmlformats.org/officeDocument/2006/relationships/image" Target="../media/image217.png"/><Relationship Id="rId4" Type="http://schemas.openxmlformats.org/officeDocument/2006/relationships/image" Target="../media/image220.png"/><Relationship Id="rId9" Type="http://schemas.openxmlformats.org/officeDocument/2006/relationships/image" Target="../media/image216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4.emf"/><Relationship Id="rId3" Type="http://schemas.openxmlformats.org/officeDocument/2006/relationships/notesSlide" Target="../notesSlides/notesSlide29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microsoft.com/office/2007/relationships/hdphoto" Target="../media/hdphoto1.wdp"/><Relationship Id="rId5" Type="http://schemas.openxmlformats.org/officeDocument/2006/relationships/image" Target="../media/image223.png"/><Relationship Id="rId4" Type="http://schemas.openxmlformats.org/officeDocument/2006/relationships/image" Target="../media/image218.png"/><Relationship Id="rId9" Type="http://schemas.openxmlformats.org/officeDocument/2006/relationships/hyperlink" Target="https://people.csail.mit.edu/sparis/bf_course/" TargetMode="Externa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231.png"/><Relationship Id="rId3" Type="http://schemas.openxmlformats.org/officeDocument/2006/relationships/image" Target="../media/image225.png"/><Relationship Id="rId7" Type="http://schemas.openxmlformats.org/officeDocument/2006/relationships/image" Target="../media/image228.png"/><Relationship Id="rId12" Type="http://schemas.openxmlformats.org/officeDocument/2006/relationships/image" Target="../media/image214.png"/><Relationship Id="rId2" Type="http://schemas.openxmlformats.org/officeDocument/2006/relationships/notesSlide" Target="../notesSlides/notesSlide30.xml"/><Relationship Id="rId16" Type="http://schemas.openxmlformats.org/officeDocument/2006/relationships/hyperlink" Target="https://people.csail.mit.edu/sparis/bf_course/" TargetMode="Externa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230.png"/><Relationship Id="rId5" Type="http://schemas.openxmlformats.org/officeDocument/2006/relationships/image" Target="../media/image227.png"/><Relationship Id="rId15" Type="http://schemas.openxmlformats.org/officeDocument/2006/relationships/image" Target="../media/image233.png"/><Relationship Id="rId10" Type="http://schemas.openxmlformats.org/officeDocument/2006/relationships/oleObject" Target="../embeddings/oleObject6.bin"/><Relationship Id="rId4" Type="http://schemas.openxmlformats.org/officeDocument/2006/relationships/image" Target="../media/image226.png"/><Relationship Id="rId9" Type="http://schemas.openxmlformats.org/officeDocument/2006/relationships/image" Target="../media/image229.png"/><Relationship Id="rId14" Type="http://schemas.openxmlformats.org/officeDocument/2006/relationships/image" Target="../media/image23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jpeg"/><Relationship Id="rId7" Type="http://schemas.openxmlformats.org/officeDocument/2006/relationships/hyperlink" Target="https://people.csail.mit.edu/sparis/bf_course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7.jpeg"/><Relationship Id="rId5" Type="http://schemas.openxmlformats.org/officeDocument/2006/relationships/image" Target="../media/image236.jpeg"/><Relationship Id="rId4" Type="http://schemas.openxmlformats.org/officeDocument/2006/relationships/image" Target="../media/image235.jpe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vcl.mit.edu/hybrid/OlivaTorralb_Hybrid_Siggraph06.pdf" TargetMode="Externa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20.png"/><Relationship Id="rId5" Type="http://schemas.openxmlformats.org/officeDocument/2006/relationships/image" Target="../media/image2110.png"/><Relationship Id="rId4" Type="http://schemas.openxmlformats.org/officeDocument/2006/relationships/image" Target="../media/image123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0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239.png"/><Relationship Id="rId11" Type="http://schemas.openxmlformats.org/officeDocument/2006/relationships/image" Target="../media/image1820.png"/><Relationship Id="rId5" Type="http://schemas.openxmlformats.org/officeDocument/2006/relationships/oleObject" Target="../embeddings/oleObject7.bin"/><Relationship Id="rId4" Type="http://schemas.openxmlformats.org/officeDocument/2006/relationships/notesSlide" Target="../notesSlides/notesSlide33.xml"/><Relationship Id="rId9" Type="http://schemas.openxmlformats.org/officeDocument/2006/relationships/image" Target="../media/image24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1.jpeg"/><Relationship Id="rId5" Type="http://schemas.openxmlformats.org/officeDocument/2006/relationships/image" Target="../media/image239.png"/><Relationship Id="rId4" Type="http://schemas.openxmlformats.org/officeDocument/2006/relationships/oleObject" Target="../embeddings/oleObject8.bin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ites.google.com/view/retrocv/schedule" TargetMode="Externa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png"/><Relationship Id="rId2" Type="http://schemas.openxmlformats.org/officeDocument/2006/relationships/hyperlink" Target="https://dangeng.github.io/factorized_diffusion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7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hyperlink" Target="https://dangeng.github.io/factorized_diffusion/" TargetMode="External"/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9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hyperlink" Target="https://dangeng.github.io/factorized_diffusion/" TargetMode="Externa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png"/><Relationship Id="rId2" Type="http://schemas.openxmlformats.org/officeDocument/2006/relationships/hyperlink" Target="https://dangeng.github.io/factorized_diffusion/" TargetMode="Externa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4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filtering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D294DF-7E2C-A144-9DCC-0AC8EF03F8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362200"/>
            <a:ext cx="4495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2362200"/>
            <a:ext cx="4495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3600" y="1828800"/>
            <a:ext cx="3175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BA02E-3917-604A-A74C-6183FFD02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filtering: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FE512-FC0A-3945-B097-3C4955D2C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Linear filtering and its properties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Gaussian filters and their properties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Nonlinear filtering: Median filtering, bilateral filtering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Fun filtering application: Hybrid images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524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6"/>
          <p:cNvSpPr>
            <a:spLocks noGrp="1" noChangeArrowheads="1"/>
          </p:cNvSpPr>
          <p:nvPr>
            <p:ph type="body" idx="1"/>
          </p:nvPr>
        </p:nvSpPr>
        <p:spPr>
          <a:xfrm>
            <a:off x="914400" y="914400"/>
            <a:ext cx="59436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/>
              <a:t>Let’s slide a fixed-size window over the image and perform the same simple computation at each window location</a:t>
            </a:r>
          </a:p>
          <a:p>
            <a:pPr>
              <a:buFontTx/>
              <a:buChar char="•"/>
            </a:pPr>
            <a:r>
              <a:rPr lang="en-US" dirty="0"/>
              <a:t>Example use case: how do we reduce image noise?</a:t>
            </a:r>
          </a:p>
          <a:p>
            <a:pPr lvl="1"/>
            <a:r>
              <a:rPr lang="en-US" sz="2400" dirty="0"/>
              <a:t>Let’s take the </a:t>
            </a:r>
            <a:r>
              <a:rPr lang="en-US" sz="2400" i="1" dirty="0"/>
              <a:t>average</a:t>
            </a:r>
            <a:r>
              <a:rPr lang="en-US" sz="2400" dirty="0"/>
              <a:t> of pixel values in each window</a:t>
            </a:r>
          </a:p>
          <a:p>
            <a:pPr lvl="1"/>
            <a:r>
              <a:rPr lang="en-US" sz="2400" dirty="0"/>
              <a:t>More generally, we can take a </a:t>
            </a:r>
            <a:r>
              <a:rPr lang="en-US" sz="2400" i="1" dirty="0"/>
              <a:t>weighted sum </a:t>
            </a:r>
            <a:r>
              <a:rPr lang="en-US" sz="2400" dirty="0"/>
              <a:t>where the weights are given by a </a:t>
            </a:r>
            <a:r>
              <a:rPr lang="en-US" sz="2400" i="1" dirty="0"/>
              <a:t>filter kernel</a:t>
            </a:r>
          </a:p>
          <a:p>
            <a:pPr>
              <a:buFontTx/>
              <a:buChar char="•"/>
            </a:pPr>
            <a:endParaRPr lang="en-US" dirty="0"/>
          </a:p>
        </p:txBody>
      </p:sp>
      <p:sp>
        <p:nvSpPr>
          <p:cNvPr id="10243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Sliding window operations</a:t>
            </a:r>
          </a:p>
        </p:txBody>
      </p:sp>
      <p:pic>
        <p:nvPicPr>
          <p:cNvPr id="27" name="Picture 5" descr="image4">
            <a:extLst>
              <a:ext uri="{FF2B5EF4-FFF2-40B4-BE49-F238E27FC236}">
                <a16:creationId xmlns:a16="http://schemas.microsoft.com/office/drawing/2014/main" id="{68C84477-E816-C04D-BF00-2744420E31DA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lum bright="24000" contrast="30000"/>
          </a:blip>
          <a:srcRect/>
          <a:stretch>
            <a:fillRect/>
          </a:stretch>
        </p:blipFill>
        <p:spPr bwMode="auto">
          <a:xfrm>
            <a:off x="7385803" y="1066800"/>
            <a:ext cx="3891797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7A15A6F-9B18-8743-B274-E9F07142E4F0}"/>
              </a:ext>
            </a:extLst>
          </p:cNvPr>
          <p:cNvSpPr/>
          <p:nvPr/>
        </p:nvSpPr>
        <p:spPr bwMode="auto">
          <a:xfrm>
            <a:off x="7391399" y="1066800"/>
            <a:ext cx="381000" cy="381000"/>
          </a:xfrm>
          <a:prstGeom prst="rect">
            <a:avLst/>
          </a:prstGeom>
          <a:noFill/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33333E-6 L 0.2948 0.01065 L 0.00417 0.12153 L 0.28946 0.11783 L 0.00209 0.26551 L 0.28946 0.26181 L 0.00105 0.37848 L 0.29063 0.3838 L -0.00104 0.51667 L 0.29167 0.5257 L -0.00729 0.64792 L 0.28959 0.65 " pathEditMode="relative" rAng="0" ptsTypes="AAAAAAAAA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75" y="3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D04DB-88A7-4575-A8C1-CF1236D27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a linear filter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38AF670-16EB-4AFE-877F-3FB2FD622AF9}"/>
                  </a:ext>
                </a:extLst>
              </p:cNvPr>
              <p:cNvSpPr/>
              <p:nvPr/>
            </p:nvSpPr>
            <p:spPr>
              <a:xfrm>
                <a:off x="1457390" y="2472501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38AF670-16EB-4AFE-877F-3FB2FD622A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90" y="2472501"/>
                <a:ext cx="515229" cy="5152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51CF6A3-20D9-476B-B21A-D2F38E3B41B8}"/>
                  </a:ext>
                </a:extLst>
              </p:cNvPr>
              <p:cNvSpPr/>
              <p:nvPr/>
            </p:nvSpPr>
            <p:spPr>
              <a:xfrm>
                <a:off x="1972619" y="247250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51CF6A3-20D9-476B-B21A-D2F38E3B41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9" y="2472500"/>
                <a:ext cx="515229" cy="5152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71E9232-6B3B-4DF4-9797-34BB787FF1AF}"/>
                  </a:ext>
                </a:extLst>
              </p:cNvPr>
              <p:cNvSpPr/>
              <p:nvPr/>
            </p:nvSpPr>
            <p:spPr>
              <a:xfrm>
                <a:off x="2487848" y="247250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71E9232-6B3B-4DF4-9797-34BB787FF1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8" y="2472500"/>
                <a:ext cx="515229" cy="5152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E49885A-1E6B-4F93-AA06-3CD389BD1DE6}"/>
                  </a:ext>
                </a:extLst>
              </p:cNvPr>
              <p:cNvSpPr/>
              <p:nvPr/>
            </p:nvSpPr>
            <p:spPr>
              <a:xfrm>
                <a:off x="1457389" y="2976021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E49885A-1E6B-4F93-AA06-3CD389BD1D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89" y="2976021"/>
                <a:ext cx="515229" cy="5152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44F458F-BE4E-4266-ABFD-122266A8CA0C}"/>
                  </a:ext>
                </a:extLst>
              </p:cNvPr>
              <p:cNvSpPr/>
              <p:nvPr/>
            </p:nvSpPr>
            <p:spPr>
              <a:xfrm>
                <a:off x="1972618" y="297602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44F458F-BE4E-4266-ABFD-122266A8CA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8" y="2976020"/>
                <a:ext cx="515229" cy="5152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E63EBE7-A077-4EFA-AB51-260B57E63CCB}"/>
                  </a:ext>
                </a:extLst>
              </p:cNvPr>
              <p:cNvSpPr/>
              <p:nvPr/>
            </p:nvSpPr>
            <p:spPr>
              <a:xfrm>
                <a:off x="2487847" y="297602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E63EBE7-A077-4EFA-AB51-260B57E63C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7" y="2976020"/>
                <a:ext cx="515229" cy="5152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D1D8689-C765-4E68-8A16-265936695D3D}"/>
                  </a:ext>
                </a:extLst>
              </p:cNvPr>
              <p:cNvSpPr/>
              <p:nvPr/>
            </p:nvSpPr>
            <p:spPr>
              <a:xfrm>
                <a:off x="1457389" y="3475195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D1D8689-C765-4E68-8A16-265936695D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89" y="3475195"/>
                <a:ext cx="515229" cy="5152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12C3450-E34D-467E-B293-A9254B25A44F}"/>
                  </a:ext>
                </a:extLst>
              </p:cNvPr>
              <p:cNvSpPr/>
              <p:nvPr/>
            </p:nvSpPr>
            <p:spPr>
              <a:xfrm>
                <a:off x="1972618" y="347519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12C3450-E34D-467E-B293-A9254B25A4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8" y="3475194"/>
                <a:ext cx="515229" cy="5152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41FC8B0-7F57-4CC1-83EE-5CE9CFB6CC78}"/>
                  </a:ext>
                </a:extLst>
              </p:cNvPr>
              <p:cNvSpPr/>
              <p:nvPr/>
            </p:nvSpPr>
            <p:spPr>
              <a:xfrm>
                <a:off x="2487847" y="347519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41FC8B0-7F57-4CC1-83EE-5CE9CFB6CC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7" y="3475194"/>
                <a:ext cx="515229" cy="5152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9247400-2831-44DD-BADF-DCC5AD641F34}"/>
                  </a:ext>
                </a:extLst>
              </p:cNvPr>
              <p:cNvSpPr/>
              <p:nvPr/>
            </p:nvSpPr>
            <p:spPr>
              <a:xfrm>
                <a:off x="3003076" y="247250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9247400-2831-44DD-BADF-DCC5AD641F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6" y="2472500"/>
                <a:ext cx="515229" cy="5152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3F11829-1276-4A95-BDB0-A96241896F65}"/>
                  </a:ext>
                </a:extLst>
              </p:cNvPr>
              <p:cNvSpPr/>
              <p:nvPr/>
            </p:nvSpPr>
            <p:spPr>
              <a:xfrm>
                <a:off x="3518305" y="247249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3F11829-1276-4A95-BDB0-A96241896F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5" y="2472499"/>
                <a:ext cx="515229" cy="5152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58C3C17-320E-453F-A60D-C05BEFD83E69}"/>
                  </a:ext>
                </a:extLst>
              </p:cNvPr>
              <p:cNvSpPr/>
              <p:nvPr/>
            </p:nvSpPr>
            <p:spPr>
              <a:xfrm>
                <a:off x="4033534" y="247249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58C3C17-320E-453F-A60D-C05BEFD83E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4" y="2472499"/>
                <a:ext cx="515229" cy="5152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EA6DED5-28BC-490B-BCFC-A812879497EA}"/>
                  </a:ext>
                </a:extLst>
              </p:cNvPr>
              <p:cNvSpPr/>
              <p:nvPr/>
            </p:nvSpPr>
            <p:spPr>
              <a:xfrm>
                <a:off x="3003075" y="297602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EA6DED5-28BC-490B-BCFC-A812879497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5" y="2976020"/>
                <a:ext cx="515229" cy="5152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DEA4873-8505-4CD2-A57E-6ADF1D77EE29}"/>
                  </a:ext>
                </a:extLst>
              </p:cNvPr>
              <p:cNvSpPr/>
              <p:nvPr/>
            </p:nvSpPr>
            <p:spPr>
              <a:xfrm>
                <a:off x="3518304" y="297601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DEA4873-8505-4CD2-A57E-6ADF1D77EE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4" y="2976019"/>
                <a:ext cx="515229" cy="5152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B7FEF24-2B3B-4D67-BC11-0B40BC43CCF6}"/>
                  </a:ext>
                </a:extLst>
              </p:cNvPr>
              <p:cNvSpPr/>
              <p:nvPr/>
            </p:nvSpPr>
            <p:spPr>
              <a:xfrm>
                <a:off x="4033533" y="297601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B7FEF24-2B3B-4D67-BC11-0B40BC43CC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3" y="2976019"/>
                <a:ext cx="515229" cy="5152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439F3A8-7B00-41DF-B263-605479B164C1}"/>
                  </a:ext>
                </a:extLst>
              </p:cNvPr>
              <p:cNvSpPr/>
              <p:nvPr/>
            </p:nvSpPr>
            <p:spPr>
              <a:xfrm>
                <a:off x="3003075" y="347519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439F3A8-7B00-41DF-B263-605479B164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5" y="3475194"/>
                <a:ext cx="515229" cy="5152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694E9B1-466B-49C8-A029-2EFC4FB3E3BC}"/>
                  </a:ext>
                </a:extLst>
              </p:cNvPr>
              <p:cNvSpPr/>
              <p:nvPr/>
            </p:nvSpPr>
            <p:spPr>
              <a:xfrm>
                <a:off x="3518304" y="347519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694E9B1-466B-49C8-A029-2EFC4FB3E3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4" y="3475193"/>
                <a:ext cx="515229" cy="5152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8871AC5-C2BF-442A-B1CE-B7633E02722C}"/>
                  </a:ext>
                </a:extLst>
              </p:cNvPr>
              <p:cNvSpPr/>
              <p:nvPr/>
            </p:nvSpPr>
            <p:spPr>
              <a:xfrm>
                <a:off x="4033533" y="347519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8871AC5-C2BF-442A-B1CE-B7633E0272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3" y="3475193"/>
                <a:ext cx="515229" cy="5152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6F51F84-BE01-4A67-BBDB-866D6AB1C627}"/>
                  </a:ext>
                </a:extLst>
              </p:cNvPr>
              <p:cNvSpPr/>
              <p:nvPr/>
            </p:nvSpPr>
            <p:spPr>
              <a:xfrm>
                <a:off x="1457390" y="399042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6F51F84-BE01-4A67-BBDB-866D6AB1C6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90" y="3990424"/>
                <a:ext cx="515229" cy="5152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28586C6-D1FF-4008-9A80-EA1C8C7B30BA}"/>
                  </a:ext>
                </a:extLst>
              </p:cNvPr>
              <p:cNvSpPr/>
              <p:nvPr/>
            </p:nvSpPr>
            <p:spPr>
              <a:xfrm>
                <a:off x="1972619" y="399042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28586C6-D1FF-4008-9A80-EA1C8C7B30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9" y="3990423"/>
                <a:ext cx="515229" cy="51522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A1C6874-4443-42E4-87D9-3B7630E48C7F}"/>
                  </a:ext>
                </a:extLst>
              </p:cNvPr>
              <p:cNvSpPr/>
              <p:nvPr/>
            </p:nvSpPr>
            <p:spPr>
              <a:xfrm>
                <a:off x="2487848" y="399042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A1C6874-4443-42E4-87D9-3B7630E48C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8" y="3990423"/>
                <a:ext cx="515229" cy="51522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461DAA2-39DF-4994-BFC5-D6D971ADBD88}"/>
                  </a:ext>
                </a:extLst>
              </p:cNvPr>
              <p:cNvSpPr/>
              <p:nvPr/>
            </p:nvSpPr>
            <p:spPr>
              <a:xfrm>
                <a:off x="1457389" y="449394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461DAA2-39DF-4994-BFC5-D6D971ADBD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89" y="4493944"/>
                <a:ext cx="515229" cy="515229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D520F75-1714-4B1E-9138-626B7BAB8F06}"/>
                  </a:ext>
                </a:extLst>
              </p:cNvPr>
              <p:cNvSpPr/>
              <p:nvPr/>
            </p:nvSpPr>
            <p:spPr>
              <a:xfrm>
                <a:off x="1972618" y="449394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D520F75-1714-4B1E-9138-626B7BAB8F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8" y="4493943"/>
                <a:ext cx="515229" cy="515229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B060D39-6046-4E96-BD00-934927FFD02C}"/>
                  </a:ext>
                </a:extLst>
              </p:cNvPr>
              <p:cNvSpPr/>
              <p:nvPr/>
            </p:nvSpPr>
            <p:spPr>
              <a:xfrm>
                <a:off x="2487847" y="449394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B060D39-6046-4E96-BD00-934927FFD0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7" y="4493943"/>
                <a:ext cx="515229" cy="515229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EE775BC-ADDF-4260-B51A-A4CEE87F25DB}"/>
                  </a:ext>
                </a:extLst>
              </p:cNvPr>
              <p:cNvSpPr/>
              <p:nvPr/>
            </p:nvSpPr>
            <p:spPr>
              <a:xfrm>
                <a:off x="3003076" y="399042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EE775BC-ADDF-4260-B51A-A4CEE87F25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6" y="3990423"/>
                <a:ext cx="515229" cy="515229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22D4EA7-F3CF-4CAD-942E-EA8C6D51FE01}"/>
                  </a:ext>
                </a:extLst>
              </p:cNvPr>
              <p:cNvSpPr/>
              <p:nvPr/>
            </p:nvSpPr>
            <p:spPr>
              <a:xfrm>
                <a:off x="3518305" y="399042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22D4EA7-F3CF-4CAD-942E-EA8C6D51FE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5" y="3990422"/>
                <a:ext cx="515229" cy="515229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7FBDC32-C75E-4E72-A28D-1E27044E9CB4}"/>
                  </a:ext>
                </a:extLst>
              </p:cNvPr>
              <p:cNvSpPr/>
              <p:nvPr/>
            </p:nvSpPr>
            <p:spPr>
              <a:xfrm>
                <a:off x="4033534" y="399042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7FBDC32-C75E-4E72-A28D-1E27044E9C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4" y="3990422"/>
                <a:ext cx="515229" cy="515229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5DA72B3-1EB9-432C-ADB6-2A2CE38F6BB6}"/>
                  </a:ext>
                </a:extLst>
              </p:cNvPr>
              <p:cNvSpPr/>
              <p:nvPr/>
            </p:nvSpPr>
            <p:spPr>
              <a:xfrm>
                <a:off x="3003075" y="449394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5DA72B3-1EB9-432C-ADB6-2A2CE38F6B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5" y="4493943"/>
                <a:ext cx="515229" cy="515229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9B2E9C0-65FD-43CA-AA23-F0585DBE64A2}"/>
                  </a:ext>
                </a:extLst>
              </p:cNvPr>
              <p:cNvSpPr/>
              <p:nvPr/>
            </p:nvSpPr>
            <p:spPr>
              <a:xfrm>
                <a:off x="3518304" y="449394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9B2E9C0-65FD-43CA-AA23-F0585DBE64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4" y="4493942"/>
                <a:ext cx="515229" cy="51522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F7620BF-B398-46A0-B5C3-8B18F475611B}"/>
                  </a:ext>
                </a:extLst>
              </p:cNvPr>
              <p:cNvSpPr/>
              <p:nvPr/>
            </p:nvSpPr>
            <p:spPr>
              <a:xfrm>
                <a:off x="4033533" y="449394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F7620BF-B398-46A0-B5C3-8B18F47561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3" y="4493942"/>
                <a:ext cx="515229" cy="515229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9" name="TextBox 138">
            <a:extLst>
              <a:ext uri="{FF2B5EF4-FFF2-40B4-BE49-F238E27FC236}">
                <a16:creationId xmlns:a16="http://schemas.microsoft.com/office/drawing/2014/main" id="{ECB97369-7843-4DBE-A23F-DDDDC83B7518}"/>
              </a:ext>
            </a:extLst>
          </p:cNvPr>
          <p:cNvSpPr txBox="1"/>
          <p:nvPr/>
        </p:nvSpPr>
        <p:spPr>
          <a:xfrm>
            <a:off x="1457389" y="1748095"/>
            <a:ext cx="30913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Input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6ADC4CF-98B3-462B-A930-3FC9B3B2B3FF}"/>
              </a:ext>
            </a:extLst>
          </p:cNvPr>
          <p:cNvGrpSpPr/>
          <p:nvPr/>
        </p:nvGrpSpPr>
        <p:grpSpPr>
          <a:xfrm>
            <a:off x="5562600" y="2975050"/>
            <a:ext cx="1543232" cy="1515512"/>
            <a:chOff x="1568407" y="3936760"/>
            <a:chExt cx="2134562" cy="2096220"/>
          </a:xfrm>
          <a:solidFill>
            <a:srgbClr val="F4D6B4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C02093A0-4338-46C5-A85E-C68536F35469}"/>
                    </a:ext>
                  </a:extLst>
                </p:cNvPr>
                <p:cNvSpPr/>
                <p:nvPr/>
              </p:nvSpPr>
              <p:spPr>
                <a:xfrm>
                  <a:off x="1568409" y="3936762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C02093A0-4338-46C5-A85E-C68536F3546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8409" y="3936762"/>
                  <a:ext cx="711520" cy="711520"/>
                </a:xfrm>
                <a:prstGeom prst="rect">
                  <a:avLst/>
                </a:prstGeom>
                <a:blipFill>
                  <a:blip r:embed="rId32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510281ED-8F8A-4B90-8CB9-EF66AD3877DA}"/>
                    </a:ext>
                  </a:extLst>
                </p:cNvPr>
                <p:cNvSpPr/>
                <p:nvPr/>
              </p:nvSpPr>
              <p:spPr>
                <a:xfrm>
                  <a:off x="2279929" y="393676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510281ED-8F8A-4B90-8CB9-EF66AD3877D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9929" y="3936760"/>
                  <a:ext cx="711520" cy="711520"/>
                </a:xfrm>
                <a:prstGeom prst="rect">
                  <a:avLst/>
                </a:prstGeom>
                <a:blipFill>
                  <a:blip r:embed="rId33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ECEA74F5-5242-438A-926A-C8DC31E62765}"/>
                    </a:ext>
                  </a:extLst>
                </p:cNvPr>
                <p:cNvSpPr/>
                <p:nvPr/>
              </p:nvSpPr>
              <p:spPr>
                <a:xfrm>
                  <a:off x="2991449" y="393676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ECEA74F5-5242-438A-926A-C8DC31E627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1449" y="3936760"/>
                  <a:ext cx="711520" cy="711520"/>
                </a:xfrm>
                <a:prstGeom prst="rect">
                  <a:avLst/>
                </a:prstGeom>
                <a:blipFill>
                  <a:blip r:embed="rId34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161F70ED-F978-445A-85C5-91560234BDC0}"/>
                    </a:ext>
                  </a:extLst>
                </p:cNvPr>
                <p:cNvSpPr/>
                <p:nvPr/>
              </p:nvSpPr>
              <p:spPr>
                <a:xfrm>
                  <a:off x="1568407" y="4632111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161F70ED-F978-445A-85C5-91560234BDC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8407" y="4632111"/>
                  <a:ext cx="711520" cy="711520"/>
                </a:xfrm>
                <a:prstGeom prst="rect">
                  <a:avLst/>
                </a:prstGeom>
                <a:blipFill>
                  <a:blip r:embed="rId35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7AFEF2A7-B592-428C-9943-08CEA364EE55}"/>
                    </a:ext>
                  </a:extLst>
                </p:cNvPr>
                <p:cNvSpPr/>
                <p:nvPr/>
              </p:nvSpPr>
              <p:spPr>
                <a:xfrm>
                  <a:off x="2279927" y="463211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7AFEF2A7-B592-428C-9943-08CEA364EE5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9927" y="4632110"/>
                  <a:ext cx="711520" cy="711520"/>
                </a:xfrm>
                <a:prstGeom prst="rect">
                  <a:avLst/>
                </a:prstGeom>
                <a:blipFill>
                  <a:blip r:embed="rId36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20E80169-5D19-48FD-9A3A-C3F59AE015BF}"/>
                    </a:ext>
                  </a:extLst>
                </p:cNvPr>
                <p:cNvSpPr/>
                <p:nvPr/>
              </p:nvSpPr>
              <p:spPr>
                <a:xfrm>
                  <a:off x="2991447" y="463211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20E80169-5D19-48FD-9A3A-C3F59AE015B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1447" y="4632110"/>
                  <a:ext cx="711520" cy="711520"/>
                </a:xfrm>
                <a:prstGeom prst="rect">
                  <a:avLst/>
                </a:prstGeom>
                <a:blipFill>
                  <a:blip r:embed="rId37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BA15ED58-0307-442F-8977-0022A5ADF743}"/>
                </a:ext>
              </a:extLst>
            </p:cNvPr>
            <p:cNvGrpSpPr/>
            <p:nvPr/>
          </p:nvGrpSpPr>
          <p:grpSpPr>
            <a:xfrm>
              <a:off x="1568407" y="5321458"/>
              <a:ext cx="2134560" cy="711522"/>
              <a:chOff x="2038524" y="5096324"/>
              <a:chExt cx="1233183" cy="411062"/>
            </a:xfrm>
            <a:grpFill/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Rectangle 78">
                    <a:extLst>
                      <a:ext uri="{FF2B5EF4-FFF2-40B4-BE49-F238E27FC236}">
                        <a16:creationId xmlns:a16="http://schemas.microsoft.com/office/drawing/2014/main" id="{C5893D93-C233-426E-8CEB-8CE6587EE783}"/>
                      </a:ext>
                    </a:extLst>
                  </p:cNvPr>
                  <p:cNvSpPr/>
                  <p:nvPr/>
                </p:nvSpPr>
                <p:spPr>
                  <a:xfrm>
                    <a:off x="2038524" y="5096325"/>
                    <a:ext cx="411061" cy="411061"/>
                  </a:xfrm>
                  <a:prstGeom prst="rect">
                    <a:avLst/>
                  </a:prstGeom>
                  <a:grpFill/>
                  <a:ln w="571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b="0" i="1" baseline="-25000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9" name="Rectangle 78">
                    <a:extLst>
                      <a:ext uri="{FF2B5EF4-FFF2-40B4-BE49-F238E27FC236}">
                        <a16:creationId xmlns:a16="http://schemas.microsoft.com/office/drawing/2014/main" id="{C5893D93-C233-426E-8CEB-8CE6587EE78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38524" y="5096325"/>
                    <a:ext cx="411061" cy="411061"/>
                  </a:xfrm>
                  <a:prstGeom prst="rect">
                    <a:avLst/>
                  </a:prstGeom>
                  <a:blipFill>
                    <a:blip r:embed="rId38"/>
                    <a:stretch>
                      <a:fillRect/>
                    </a:stretch>
                  </a:blipFill>
                  <a:ln w="5715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0" name="Rectangle 79">
                    <a:extLst>
                      <a:ext uri="{FF2B5EF4-FFF2-40B4-BE49-F238E27FC236}">
                        <a16:creationId xmlns:a16="http://schemas.microsoft.com/office/drawing/2014/main" id="{75C5FD99-0EF8-45A8-B099-50D6B19894E4}"/>
                      </a:ext>
                    </a:extLst>
                  </p:cNvPr>
                  <p:cNvSpPr/>
                  <p:nvPr/>
                </p:nvSpPr>
                <p:spPr>
                  <a:xfrm>
                    <a:off x="2449585" y="5096324"/>
                    <a:ext cx="411061" cy="411061"/>
                  </a:xfrm>
                  <a:prstGeom prst="rect">
                    <a:avLst/>
                  </a:prstGeom>
                  <a:grpFill/>
                  <a:ln w="571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b="0" i="1" baseline="-25000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0" name="Rectangle 79">
                    <a:extLst>
                      <a:ext uri="{FF2B5EF4-FFF2-40B4-BE49-F238E27FC236}">
                        <a16:creationId xmlns:a16="http://schemas.microsoft.com/office/drawing/2014/main" id="{75C5FD99-0EF8-45A8-B099-50D6B19894E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49585" y="5096324"/>
                    <a:ext cx="411061" cy="411061"/>
                  </a:xfrm>
                  <a:prstGeom prst="rect">
                    <a:avLst/>
                  </a:prstGeom>
                  <a:blipFill>
                    <a:blip r:embed="rId39"/>
                    <a:stretch>
                      <a:fillRect/>
                    </a:stretch>
                  </a:blipFill>
                  <a:ln w="5715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Rectangle 80">
                    <a:extLst>
                      <a:ext uri="{FF2B5EF4-FFF2-40B4-BE49-F238E27FC236}">
                        <a16:creationId xmlns:a16="http://schemas.microsoft.com/office/drawing/2014/main" id="{CB21BBF5-2B8B-42B5-B498-1B34BAF661A0}"/>
                      </a:ext>
                    </a:extLst>
                  </p:cNvPr>
                  <p:cNvSpPr/>
                  <p:nvPr/>
                </p:nvSpPr>
                <p:spPr>
                  <a:xfrm>
                    <a:off x="2860646" y="5096324"/>
                    <a:ext cx="411061" cy="411061"/>
                  </a:xfrm>
                  <a:prstGeom prst="rect">
                    <a:avLst/>
                  </a:prstGeom>
                  <a:grpFill/>
                  <a:ln w="571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b="0" i="1" baseline="-25000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33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1" name="Rectangle 80">
                    <a:extLst>
                      <a:ext uri="{FF2B5EF4-FFF2-40B4-BE49-F238E27FC236}">
                        <a16:creationId xmlns:a16="http://schemas.microsoft.com/office/drawing/2014/main" id="{CB21BBF5-2B8B-42B5-B498-1B34BAF661A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60646" y="5096324"/>
                    <a:ext cx="411061" cy="411061"/>
                  </a:xfrm>
                  <a:prstGeom prst="rect">
                    <a:avLst/>
                  </a:prstGeom>
                  <a:blipFill>
                    <a:blip r:embed="rId40"/>
                    <a:stretch>
                      <a:fillRect/>
                    </a:stretch>
                  </a:blipFill>
                  <a:ln w="5715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140" name="TextBox 139">
            <a:extLst>
              <a:ext uri="{FF2B5EF4-FFF2-40B4-BE49-F238E27FC236}">
                <a16:creationId xmlns:a16="http://schemas.microsoft.com/office/drawing/2014/main" id="{BEDD43FF-8AE2-4E4A-934C-590FA085E78D}"/>
              </a:ext>
            </a:extLst>
          </p:cNvPr>
          <p:cNvSpPr txBox="1"/>
          <p:nvPr/>
        </p:nvSpPr>
        <p:spPr>
          <a:xfrm>
            <a:off x="5534385" y="1748095"/>
            <a:ext cx="1586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Filter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B10CB1F-2BAA-4314-A24C-272CED28DCCB}"/>
              </a:ext>
            </a:extLst>
          </p:cNvPr>
          <p:cNvSpPr txBox="1"/>
          <p:nvPr/>
        </p:nvSpPr>
        <p:spPr>
          <a:xfrm>
            <a:off x="8388484" y="1748095"/>
            <a:ext cx="1586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Output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C553D60-BDB5-1A42-9567-BA988EB71B7A}"/>
                  </a:ext>
                </a:extLst>
              </p:cNvPr>
              <p:cNvSpPr/>
              <p:nvPr/>
            </p:nvSpPr>
            <p:spPr>
              <a:xfrm>
                <a:off x="7333652" y="3391375"/>
                <a:ext cx="60465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C553D60-BDB5-1A42-9567-BA988EB71B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3652" y="3391375"/>
                <a:ext cx="604653" cy="584775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3A8FC66A-A166-0444-AF1C-19BF8EF867B6}"/>
                  </a:ext>
                </a:extLst>
              </p:cNvPr>
              <p:cNvSpPr/>
              <p:nvPr/>
            </p:nvSpPr>
            <p:spPr>
              <a:xfrm>
                <a:off x="4800600" y="3415493"/>
                <a:ext cx="49725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dirty="0" smtClean="0"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3A8FC66A-A166-0444-AF1C-19BF8EF867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3415493"/>
                <a:ext cx="497252" cy="584775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5" name="TextBox 94">
            <a:extLst>
              <a:ext uri="{FF2B5EF4-FFF2-40B4-BE49-F238E27FC236}">
                <a16:creationId xmlns:a16="http://schemas.microsoft.com/office/drawing/2014/main" id="{15591144-7390-E14B-A85C-32BA0AE28EE4}"/>
              </a:ext>
            </a:extLst>
          </p:cNvPr>
          <p:cNvSpPr txBox="1"/>
          <p:nvPr/>
        </p:nvSpPr>
        <p:spPr>
          <a:xfrm>
            <a:off x="152400" y="6553200"/>
            <a:ext cx="2941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Adapted from </a:t>
            </a:r>
            <a:r>
              <a:rPr lang="en-US" sz="1200" dirty="0">
                <a:hlinkClick r:id="rId43"/>
              </a:rPr>
              <a:t>D. </a:t>
            </a:r>
            <a:r>
              <a:rPr lang="en-US" sz="1200" dirty="0" err="1">
                <a:hlinkClick r:id="rId43"/>
              </a:rPr>
              <a:t>Fouhey</a:t>
            </a:r>
            <a:r>
              <a:rPr lang="en-US" sz="1200" dirty="0">
                <a:hlinkClick r:id="rId43"/>
              </a:rPr>
              <a:t> and J. Johnson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69339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D04DB-88A7-4575-A8C1-CF1236D27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a linear filter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38AF670-16EB-4AFE-877F-3FB2FD622AF9}"/>
                  </a:ext>
                </a:extLst>
              </p:cNvPr>
              <p:cNvSpPr/>
              <p:nvPr/>
            </p:nvSpPr>
            <p:spPr>
              <a:xfrm>
                <a:off x="1457390" y="2472501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38AF670-16EB-4AFE-877F-3FB2FD622A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90" y="2472501"/>
                <a:ext cx="515229" cy="5152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51CF6A3-20D9-476B-B21A-D2F38E3B41B8}"/>
                  </a:ext>
                </a:extLst>
              </p:cNvPr>
              <p:cNvSpPr/>
              <p:nvPr/>
            </p:nvSpPr>
            <p:spPr>
              <a:xfrm>
                <a:off x="1972619" y="247250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51CF6A3-20D9-476B-B21A-D2F38E3B41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9" y="2472500"/>
                <a:ext cx="515229" cy="5152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71E9232-6B3B-4DF4-9797-34BB787FF1AF}"/>
                  </a:ext>
                </a:extLst>
              </p:cNvPr>
              <p:cNvSpPr/>
              <p:nvPr/>
            </p:nvSpPr>
            <p:spPr>
              <a:xfrm>
                <a:off x="2487848" y="247250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71E9232-6B3B-4DF4-9797-34BB787FF1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8" y="2472500"/>
                <a:ext cx="515229" cy="5152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E49885A-1E6B-4F93-AA06-3CD389BD1DE6}"/>
                  </a:ext>
                </a:extLst>
              </p:cNvPr>
              <p:cNvSpPr/>
              <p:nvPr/>
            </p:nvSpPr>
            <p:spPr>
              <a:xfrm>
                <a:off x="1457389" y="2976021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E49885A-1E6B-4F93-AA06-3CD389BD1D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89" y="2976021"/>
                <a:ext cx="515229" cy="5152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44F458F-BE4E-4266-ABFD-122266A8CA0C}"/>
                  </a:ext>
                </a:extLst>
              </p:cNvPr>
              <p:cNvSpPr/>
              <p:nvPr/>
            </p:nvSpPr>
            <p:spPr>
              <a:xfrm>
                <a:off x="1972618" y="297602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44F458F-BE4E-4266-ABFD-122266A8CA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8" y="2976020"/>
                <a:ext cx="515229" cy="5152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E63EBE7-A077-4EFA-AB51-260B57E63CCB}"/>
                  </a:ext>
                </a:extLst>
              </p:cNvPr>
              <p:cNvSpPr/>
              <p:nvPr/>
            </p:nvSpPr>
            <p:spPr>
              <a:xfrm>
                <a:off x="2487847" y="297602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E63EBE7-A077-4EFA-AB51-260B57E63C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7" y="2976020"/>
                <a:ext cx="515229" cy="5152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D1D8689-C765-4E68-8A16-265936695D3D}"/>
                  </a:ext>
                </a:extLst>
              </p:cNvPr>
              <p:cNvSpPr/>
              <p:nvPr/>
            </p:nvSpPr>
            <p:spPr>
              <a:xfrm>
                <a:off x="1457389" y="3475195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D1D8689-C765-4E68-8A16-265936695D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89" y="3475195"/>
                <a:ext cx="515229" cy="5152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12C3450-E34D-467E-B293-A9254B25A44F}"/>
                  </a:ext>
                </a:extLst>
              </p:cNvPr>
              <p:cNvSpPr/>
              <p:nvPr/>
            </p:nvSpPr>
            <p:spPr>
              <a:xfrm>
                <a:off x="1972618" y="347519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12C3450-E34D-467E-B293-A9254B25A4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8" y="3475194"/>
                <a:ext cx="515229" cy="5152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41FC8B0-7F57-4CC1-83EE-5CE9CFB6CC78}"/>
                  </a:ext>
                </a:extLst>
              </p:cNvPr>
              <p:cNvSpPr/>
              <p:nvPr/>
            </p:nvSpPr>
            <p:spPr>
              <a:xfrm>
                <a:off x="2487847" y="347519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41FC8B0-7F57-4CC1-83EE-5CE9CFB6CC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7" y="3475194"/>
                <a:ext cx="515229" cy="5152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9247400-2831-44DD-BADF-DCC5AD641F34}"/>
                  </a:ext>
                </a:extLst>
              </p:cNvPr>
              <p:cNvSpPr/>
              <p:nvPr/>
            </p:nvSpPr>
            <p:spPr>
              <a:xfrm>
                <a:off x="3003076" y="247250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9247400-2831-44DD-BADF-DCC5AD641F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6" y="2472500"/>
                <a:ext cx="515229" cy="5152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3F11829-1276-4A95-BDB0-A96241896F65}"/>
                  </a:ext>
                </a:extLst>
              </p:cNvPr>
              <p:cNvSpPr/>
              <p:nvPr/>
            </p:nvSpPr>
            <p:spPr>
              <a:xfrm>
                <a:off x="3518305" y="247249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3F11829-1276-4A95-BDB0-A96241896F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5" y="2472499"/>
                <a:ext cx="515229" cy="5152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58C3C17-320E-453F-A60D-C05BEFD83E69}"/>
                  </a:ext>
                </a:extLst>
              </p:cNvPr>
              <p:cNvSpPr/>
              <p:nvPr/>
            </p:nvSpPr>
            <p:spPr>
              <a:xfrm>
                <a:off x="4033534" y="247249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58C3C17-320E-453F-A60D-C05BEFD83E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4" y="2472499"/>
                <a:ext cx="515229" cy="5152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EA6DED5-28BC-490B-BCFC-A812879497EA}"/>
                  </a:ext>
                </a:extLst>
              </p:cNvPr>
              <p:cNvSpPr/>
              <p:nvPr/>
            </p:nvSpPr>
            <p:spPr>
              <a:xfrm>
                <a:off x="3003075" y="297602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EA6DED5-28BC-490B-BCFC-A812879497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5" y="2976020"/>
                <a:ext cx="515229" cy="5152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DEA4873-8505-4CD2-A57E-6ADF1D77EE29}"/>
                  </a:ext>
                </a:extLst>
              </p:cNvPr>
              <p:cNvSpPr/>
              <p:nvPr/>
            </p:nvSpPr>
            <p:spPr>
              <a:xfrm>
                <a:off x="3518304" y="297601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DEA4873-8505-4CD2-A57E-6ADF1D77EE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4" y="2976019"/>
                <a:ext cx="515229" cy="5152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B7FEF24-2B3B-4D67-BC11-0B40BC43CCF6}"/>
                  </a:ext>
                </a:extLst>
              </p:cNvPr>
              <p:cNvSpPr/>
              <p:nvPr/>
            </p:nvSpPr>
            <p:spPr>
              <a:xfrm>
                <a:off x="4033533" y="297601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B7FEF24-2B3B-4D67-BC11-0B40BC43CC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3" y="2976019"/>
                <a:ext cx="515229" cy="5152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439F3A8-7B00-41DF-B263-605479B164C1}"/>
                  </a:ext>
                </a:extLst>
              </p:cNvPr>
              <p:cNvSpPr/>
              <p:nvPr/>
            </p:nvSpPr>
            <p:spPr>
              <a:xfrm>
                <a:off x="3003075" y="347519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439F3A8-7B00-41DF-B263-605479B164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5" y="3475194"/>
                <a:ext cx="515229" cy="5152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694E9B1-466B-49C8-A029-2EFC4FB3E3BC}"/>
                  </a:ext>
                </a:extLst>
              </p:cNvPr>
              <p:cNvSpPr/>
              <p:nvPr/>
            </p:nvSpPr>
            <p:spPr>
              <a:xfrm>
                <a:off x="3518304" y="347519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694E9B1-466B-49C8-A029-2EFC4FB3E3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4" y="3475193"/>
                <a:ext cx="515229" cy="5152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8871AC5-C2BF-442A-B1CE-B7633E02722C}"/>
                  </a:ext>
                </a:extLst>
              </p:cNvPr>
              <p:cNvSpPr/>
              <p:nvPr/>
            </p:nvSpPr>
            <p:spPr>
              <a:xfrm>
                <a:off x="4033533" y="347519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8871AC5-C2BF-442A-B1CE-B7633E0272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3" y="3475193"/>
                <a:ext cx="515229" cy="5152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6F51F84-BE01-4A67-BBDB-866D6AB1C627}"/>
                  </a:ext>
                </a:extLst>
              </p:cNvPr>
              <p:cNvSpPr/>
              <p:nvPr/>
            </p:nvSpPr>
            <p:spPr>
              <a:xfrm>
                <a:off x="1457390" y="399042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6F51F84-BE01-4A67-BBDB-866D6AB1C6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90" y="3990424"/>
                <a:ext cx="515229" cy="5152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28586C6-D1FF-4008-9A80-EA1C8C7B30BA}"/>
                  </a:ext>
                </a:extLst>
              </p:cNvPr>
              <p:cNvSpPr/>
              <p:nvPr/>
            </p:nvSpPr>
            <p:spPr>
              <a:xfrm>
                <a:off x="1972619" y="399042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28586C6-D1FF-4008-9A80-EA1C8C7B30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9" y="3990423"/>
                <a:ext cx="515229" cy="51522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A1C6874-4443-42E4-87D9-3B7630E48C7F}"/>
                  </a:ext>
                </a:extLst>
              </p:cNvPr>
              <p:cNvSpPr/>
              <p:nvPr/>
            </p:nvSpPr>
            <p:spPr>
              <a:xfrm>
                <a:off x="2487848" y="399042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A1C6874-4443-42E4-87D9-3B7630E48C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8" y="3990423"/>
                <a:ext cx="515229" cy="51522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461DAA2-39DF-4994-BFC5-D6D971ADBD88}"/>
                  </a:ext>
                </a:extLst>
              </p:cNvPr>
              <p:cNvSpPr/>
              <p:nvPr/>
            </p:nvSpPr>
            <p:spPr>
              <a:xfrm>
                <a:off x="1457389" y="449394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461DAA2-39DF-4994-BFC5-D6D971ADBD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89" y="4493944"/>
                <a:ext cx="515229" cy="515229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D520F75-1714-4B1E-9138-626B7BAB8F06}"/>
                  </a:ext>
                </a:extLst>
              </p:cNvPr>
              <p:cNvSpPr/>
              <p:nvPr/>
            </p:nvSpPr>
            <p:spPr>
              <a:xfrm>
                <a:off x="1972618" y="449394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D520F75-1714-4B1E-9138-626B7BAB8F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8" y="4493943"/>
                <a:ext cx="515229" cy="515229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B060D39-6046-4E96-BD00-934927FFD02C}"/>
                  </a:ext>
                </a:extLst>
              </p:cNvPr>
              <p:cNvSpPr/>
              <p:nvPr/>
            </p:nvSpPr>
            <p:spPr>
              <a:xfrm>
                <a:off x="2487847" y="449394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B060D39-6046-4E96-BD00-934927FFD0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7" y="4493943"/>
                <a:ext cx="515229" cy="515229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EE775BC-ADDF-4260-B51A-A4CEE87F25DB}"/>
                  </a:ext>
                </a:extLst>
              </p:cNvPr>
              <p:cNvSpPr/>
              <p:nvPr/>
            </p:nvSpPr>
            <p:spPr>
              <a:xfrm>
                <a:off x="3003076" y="399042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EE775BC-ADDF-4260-B51A-A4CEE87F25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6" y="3990423"/>
                <a:ext cx="515229" cy="515229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22D4EA7-F3CF-4CAD-942E-EA8C6D51FE01}"/>
                  </a:ext>
                </a:extLst>
              </p:cNvPr>
              <p:cNvSpPr/>
              <p:nvPr/>
            </p:nvSpPr>
            <p:spPr>
              <a:xfrm>
                <a:off x="3518305" y="399042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22D4EA7-F3CF-4CAD-942E-EA8C6D51FE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5" y="3990422"/>
                <a:ext cx="515229" cy="515229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7FBDC32-C75E-4E72-A28D-1E27044E9CB4}"/>
                  </a:ext>
                </a:extLst>
              </p:cNvPr>
              <p:cNvSpPr/>
              <p:nvPr/>
            </p:nvSpPr>
            <p:spPr>
              <a:xfrm>
                <a:off x="4033534" y="399042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7FBDC32-C75E-4E72-A28D-1E27044E9C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4" y="3990422"/>
                <a:ext cx="515229" cy="515229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5DA72B3-1EB9-432C-ADB6-2A2CE38F6BB6}"/>
                  </a:ext>
                </a:extLst>
              </p:cNvPr>
              <p:cNvSpPr/>
              <p:nvPr/>
            </p:nvSpPr>
            <p:spPr>
              <a:xfrm>
                <a:off x="3003075" y="449394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5DA72B3-1EB9-432C-ADB6-2A2CE38F6B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5" y="4493943"/>
                <a:ext cx="515229" cy="515229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9B2E9C0-65FD-43CA-AA23-F0585DBE64A2}"/>
                  </a:ext>
                </a:extLst>
              </p:cNvPr>
              <p:cNvSpPr/>
              <p:nvPr/>
            </p:nvSpPr>
            <p:spPr>
              <a:xfrm>
                <a:off x="3518304" y="449394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9B2E9C0-65FD-43CA-AA23-F0585DBE64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4" y="4493942"/>
                <a:ext cx="515229" cy="51522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F7620BF-B398-46A0-B5C3-8B18F475611B}"/>
                  </a:ext>
                </a:extLst>
              </p:cNvPr>
              <p:cNvSpPr/>
              <p:nvPr/>
            </p:nvSpPr>
            <p:spPr>
              <a:xfrm>
                <a:off x="4033533" y="449394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F7620BF-B398-46A0-B5C3-8B18F47561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3" y="4493942"/>
                <a:ext cx="515229" cy="515229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9" name="TextBox 138">
            <a:extLst>
              <a:ext uri="{FF2B5EF4-FFF2-40B4-BE49-F238E27FC236}">
                <a16:creationId xmlns:a16="http://schemas.microsoft.com/office/drawing/2014/main" id="{ECB97369-7843-4DBE-A23F-DDDDC83B7518}"/>
              </a:ext>
            </a:extLst>
          </p:cNvPr>
          <p:cNvSpPr txBox="1"/>
          <p:nvPr/>
        </p:nvSpPr>
        <p:spPr>
          <a:xfrm>
            <a:off x="1457389" y="1748095"/>
            <a:ext cx="30913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Input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EDD43FF-8AE2-4E4A-934C-590FA085E78D}"/>
              </a:ext>
            </a:extLst>
          </p:cNvPr>
          <p:cNvSpPr txBox="1"/>
          <p:nvPr/>
        </p:nvSpPr>
        <p:spPr>
          <a:xfrm>
            <a:off x="5534385" y="1748095"/>
            <a:ext cx="1586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Filter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F118AA57-10AB-4B38-899A-30E4473696D0}"/>
                  </a:ext>
                </a:extLst>
              </p:cNvPr>
              <p:cNvSpPr/>
              <p:nvPr/>
            </p:nvSpPr>
            <p:spPr>
              <a:xfrm>
                <a:off x="8151210" y="2973846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F118AA57-10AB-4B38-899A-30E4473696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1210" y="2973846"/>
                <a:ext cx="515229" cy="515229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TextBox 89">
            <a:extLst>
              <a:ext uri="{FF2B5EF4-FFF2-40B4-BE49-F238E27FC236}">
                <a16:creationId xmlns:a16="http://schemas.microsoft.com/office/drawing/2014/main" id="{FB10CB1F-2BAA-4314-A24C-272CED28DCCB}"/>
              </a:ext>
            </a:extLst>
          </p:cNvPr>
          <p:cNvSpPr txBox="1"/>
          <p:nvPr/>
        </p:nvSpPr>
        <p:spPr>
          <a:xfrm>
            <a:off x="8388484" y="1748095"/>
            <a:ext cx="1586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Output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8E6184D-B641-5444-9C11-A6671825F417}"/>
              </a:ext>
            </a:extLst>
          </p:cNvPr>
          <p:cNvGrpSpPr/>
          <p:nvPr/>
        </p:nvGrpSpPr>
        <p:grpSpPr>
          <a:xfrm>
            <a:off x="1447800" y="2459832"/>
            <a:ext cx="1543231" cy="1543253"/>
            <a:chOff x="1568407" y="3929528"/>
            <a:chExt cx="2134560" cy="2134589"/>
          </a:xfrm>
          <a:noFill/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C52D883-2920-6B45-9E1F-B2727DF03B8C}"/>
                </a:ext>
              </a:extLst>
            </p:cNvPr>
            <p:cNvSpPr/>
            <p:nvPr/>
          </p:nvSpPr>
          <p:spPr>
            <a:xfrm>
              <a:off x="1568407" y="3929529"/>
              <a:ext cx="711520" cy="711521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AEB93D9-8BD0-0748-A0FA-243F2516A4F9}"/>
                </a:ext>
              </a:extLst>
            </p:cNvPr>
            <p:cNvSpPr/>
            <p:nvPr/>
          </p:nvSpPr>
          <p:spPr>
            <a:xfrm>
              <a:off x="2279925" y="3929528"/>
              <a:ext cx="711520" cy="711521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547F00C-EBC6-D547-8583-6B2E2A356C52}"/>
                </a:ext>
              </a:extLst>
            </p:cNvPr>
            <p:cNvSpPr/>
            <p:nvPr/>
          </p:nvSpPr>
          <p:spPr>
            <a:xfrm>
              <a:off x="2991446" y="3934536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04C445A4-A743-044B-9A03-A2F9461E95A6}"/>
                </a:ext>
              </a:extLst>
            </p:cNvPr>
            <p:cNvSpPr/>
            <p:nvPr/>
          </p:nvSpPr>
          <p:spPr>
            <a:xfrm>
              <a:off x="1568407" y="4641062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7656D167-A038-9C4F-AE8A-A913957A1107}"/>
                </a:ext>
              </a:extLst>
            </p:cNvPr>
            <p:cNvSpPr/>
            <p:nvPr/>
          </p:nvSpPr>
          <p:spPr>
            <a:xfrm>
              <a:off x="2279927" y="4641061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E433B3E-26B9-8744-AA7D-6236360180C7}"/>
                </a:ext>
              </a:extLst>
            </p:cNvPr>
            <p:cNvSpPr/>
            <p:nvPr/>
          </p:nvSpPr>
          <p:spPr>
            <a:xfrm>
              <a:off x="2991446" y="4641061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AF6CCDDA-8C33-B249-84CB-8F1D7A802A29}"/>
                </a:ext>
              </a:extLst>
            </p:cNvPr>
            <p:cNvGrpSpPr/>
            <p:nvPr/>
          </p:nvGrpSpPr>
          <p:grpSpPr>
            <a:xfrm>
              <a:off x="1568407" y="5352587"/>
              <a:ext cx="2134560" cy="711530"/>
              <a:chOff x="2038524" y="5114313"/>
              <a:chExt cx="1233183" cy="411067"/>
            </a:xfrm>
            <a:grpFill/>
          </p:grpSpPr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10BEE30D-4D31-604F-A0FE-EDDD5BD111E0}"/>
                  </a:ext>
                </a:extLst>
              </p:cNvPr>
              <p:cNvSpPr/>
              <p:nvPr/>
            </p:nvSpPr>
            <p:spPr>
              <a:xfrm>
                <a:off x="2038524" y="5114315"/>
                <a:ext cx="411061" cy="411061"/>
              </a:xfrm>
              <a:prstGeom prst="rect">
                <a:avLst/>
              </a:prstGeom>
              <a:grp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DEA53E57-C634-6B41-9459-1D9401C13D80}"/>
                  </a:ext>
                </a:extLst>
              </p:cNvPr>
              <p:cNvSpPr/>
              <p:nvPr/>
            </p:nvSpPr>
            <p:spPr>
              <a:xfrm>
                <a:off x="2449585" y="5114313"/>
                <a:ext cx="411061" cy="411061"/>
              </a:xfrm>
              <a:prstGeom prst="rect">
                <a:avLst/>
              </a:prstGeom>
              <a:grp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82389E52-0BB5-CC41-9D9A-0CEB52B2F0F3}"/>
                  </a:ext>
                </a:extLst>
              </p:cNvPr>
              <p:cNvSpPr/>
              <p:nvPr/>
            </p:nvSpPr>
            <p:spPr>
              <a:xfrm>
                <a:off x="2860646" y="5114319"/>
                <a:ext cx="411061" cy="411061"/>
              </a:xfrm>
              <a:prstGeom prst="rect">
                <a:avLst/>
              </a:prstGeom>
              <a:grp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817B6B8-0D77-F74D-9CA8-0877FECEBEE0}"/>
                  </a:ext>
                </a:extLst>
              </p:cNvPr>
              <p:cNvSpPr/>
              <p:nvPr/>
            </p:nvSpPr>
            <p:spPr>
              <a:xfrm>
                <a:off x="2423489" y="5638800"/>
                <a:ext cx="7345024" cy="4531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11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11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11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 … +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33</m:t>
                      </m:r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33</m:t>
                      </m:r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817B6B8-0D77-F74D-9CA8-0877FECEBE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489" y="5638800"/>
                <a:ext cx="7345024" cy="453137"/>
              </a:xfrm>
              <a:prstGeom prst="rect">
                <a:avLst/>
              </a:prstGeom>
              <a:blipFill>
                <a:blip r:embed="rId33"/>
                <a:stretch>
                  <a:fillRect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C553D60-BDB5-1A42-9567-BA988EB71B7A}"/>
                  </a:ext>
                </a:extLst>
              </p:cNvPr>
              <p:cNvSpPr/>
              <p:nvPr/>
            </p:nvSpPr>
            <p:spPr>
              <a:xfrm>
                <a:off x="7333652" y="3391375"/>
                <a:ext cx="60465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C553D60-BDB5-1A42-9567-BA988EB71B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3652" y="3391375"/>
                <a:ext cx="604653" cy="584775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3A8FC66A-A166-0444-AF1C-19BF8EF867B6}"/>
                  </a:ext>
                </a:extLst>
              </p:cNvPr>
              <p:cNvSpPr/>
              <p:nvPr/>
            </p:nvSpPr>
            <p:spPr>
              <a:xfrm>
                <a:off x="4800600" y="3415493"/>
                <a:ext cx="49725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dirty="0" smtClean="0"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3A8FC66A-A166-0444-AF1C-19BF8EF867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3415493"/>
                <a:ext cx="497252" cy="584775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TextBox 67">
            <a:extLst>
              <a:ext uri="{FF2B5EF4-FFF2-40B4-BE49-F238E27FC236}">
                <a16:creationId xmlns:a16="http://schemas.microsoft.com/office/drawing/2014/main" id="{B12E9A6F-1EB9-214A-8884-E9F84AD7146E}"/>
              </a:ext>
            </a:extLst>
          </p:cNvPr>
          <p:cNvSpPr txBox="1"/>
          <p:nvPr/>
        </p:nvSpPr>
        <p:spPr>
          <a:xfrm>
            <a:off x="152400" y="6553200"/>
            <a:ext cx="2941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Adapted from </a:t>
            </a:r>
            <a:r>
              <a:rPr lang="en-US" sz="1200" dirty="0">
                <a:hlinkClick r:id="rId36"/>
              </a:rPr>
              <a:t>D. </a:t>
            </a:r>
            <a:r>
              <a:rPr lang="en-US" sz="1200" dirty="0" err="1">
                <a:hlinkClick r:id="rId36"/>
              </a:rPr>
              <a:t>Fouhey</a:t>
            </a:r>
            <a:r>
              <a:rPr lang="en-US" sz="1200" dirty="0">
                <a:hlinkClick r:id="rId36"/>
              </a:rPr>
              <a:t> and J. Johnson</a:t>
            </a:r>
            <a:endParaRPr lang="en-US" sz="1200" dirty="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5A750F8-A47F-B242-B947-79E00A71EEF2}"/>
              </a:ext>
            </a:extLst>
          </p:cNvPr>
          <p:cNvGrpSpPr/>
          <p:nvPr/>
        </p:nvGrpSpPr>
        <p:grpSpPr>
          <a:xfrm>
            <a:off x="5562600" y="2975050"/>
            <a:ext cx="1543232" cy="1515512"/>
            <a:chOff x="1568407" y="3936760"/>
            <a:chExt cx="2134562" cy="2096220"/>
          </a:xfrm>
          <a:solidFill>
            <a:srgbClr val="F4D6B4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CDDBE374-9ABA-F04D-BF1E-1D50C445AA05}"/>
                    </a:ext>
                  </a:extLst>
                </p:cNvPr>
                <p:cNvSpPr/>
                <p:nvPr/>
              </p:nvSpPr>
              <p:spPr>
                <a:xfrm>
                  <a:off x="1568409" y="3936762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CDDBE374-9ABA-F04D-BF1E-1D50C445AA0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8409" y="3936762"/>
                  <a:ext cx="711520" cy="711520"/>
                </a:xfrm>
                <a:prstGeom prst="rect">
                  <a:avLst/>
                </a:prstGeom>
                <a:blipFill>
                  <a:blip r:embed="rId37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Rectangle 81">
                  <a:extLst>
                    <a:ext uri="{FF2B5EF4-FFF2-40B4-BE49-F238E27FC236}">
                      <a16:creationId xmlns:a16="http://schemas.microsoft.com/office/drawing/2014/main" id="{2EA85940-7DF3-6842-885D-A865E684CF36}"/>
                    </a:ext>
                  </a:extLst>
                </p:cNvPr>
                <p:cNvSpPr/>
                <p:nvPr/>
              </p:nvSpPr>
              <p:spPr>
                <a:xfrm>
                  <a:off x="2279929" y="393676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82" name="Rectangle 81">
                  <a:extLst>
                    <a:ext uri="{FF2B5EF4-FFF2-40B4-BE49-F238E27FC236}">
                      <a16:creationId xmlns:a16="http://schemas.microsoft.com/office/drawing/2014/main" id="{2EA85940-7DF3-6842-885D-A865E684CF3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9929" y="3936760"/>
                  <a:ext cx="711520" cy="711520"/>
                </a:xfrm>
                <a:prstGeom prst="rect">
                  <a:avLst/>
                </a:prstGeom>
                <a:blipFill>
                  <a:blip r:embed="rId38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7C0724E5-31DA-C548-81E5-91D504515CC2}"/>
                    </a:ext>
                  </a:extLst>
                </p:cNvPr>
                <p:cNvSpPr/>
                <p:nvPr/>
              </p:nvSpPr>
              <p:spPr>
                <a:xfrm>
                  <a:off x="2991449" y="393676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7C0724E5-31DA-C548-81E5-91D504515CC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1449" y="3936760"/>
                  <a:ext cx="711520" cy="711520"/>
                </a:xfrm>
                <a:prstGeom prst="rect">
                  <a:avLst/>
                </a:prstGeom>
                <a:blipFill>
                  <a:blip r:embed="rId39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08FE791A-061A-D34C-8F11-7E5BB222F4A6}"/>
                    </a:ext>
                  </a:extLst>
                </p:cNvPr>
                <p:cNvSpPr/>
                <p:nvPr/>
              </p:nvSpPr>
              <p:spPr>
                <a:xfrm>
                  <a:off x="1568407" y="4632111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08FE791A-061A-D34C-8F11-7E5BB222F4A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8407" y="4632111"/>
                  <a:ext cx="711520" cy="711520"/>
                </a:xfrm>
                <a:prstGeom prst="rect">
                  <a:avLst/>
                </a:prstGeom>
                <a:blipFill>
                  <a:blip r:embed="rId40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C06A023E-10D5-664B-BD09-F8394A38374F}"/>
                    </a:ext>
                  </a:extLst>
                </p:cNvPr>
                <p:cNvSpPr/>
                <p:nvPr/>
              </p:nvSpPr>
              <p:spPr>
                <a:xfrm>
                  <a:off x="2279927" y="463211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C06A023E-10D5-664B-BD09-F8394A38374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9927" y="4632110"/>
                  <a:ext cx="711520" cy="711520"/>
                </a:xfrm>
                <a:prstGeom prst="rect">
                  <a:avLst/>
                </a:prstGeom>
                <a:blipFill>
                  <a:blip r:embed="rId41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F85B799F-6713-C84B-81A0-72148C0D316B}"/>
                    </a:ext>
                  </a:extLst>
                </p:cNvPr>
                <p:cNvSpPr/>
                <p:nvPr/>
              </p:nvSpPr>
              <p:spPr>
                <a:xfrm>
                  <a:off x="2991447" y="463211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F85B799F-6713-C84B-81A0-72148C0D316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1447" y="4632110"/>
                  <a:ext cx="711520" cy="711520"/>
                </a:xfrm>
                <a:prstGeom prst="rect">
                  <a:avLst/>
                </a:prstGeom>
                <a:blipFill>
                  <a:blip r:embed="rId42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2853E83A-F31F-C54B-B370-43F217BC2EE8}"/>
                </a:ext>
              </a:extLst>
            </p:cNvPr>
            <p:cNvGrpSpPr/>
            <p:nvPr/>
          </p:nvGrpSpPr>
          <p:grpSpPr>
            <a:xfrm>
              <a:off x="1568407" y="5321458"/>
              <a:ext cx="2134560" cy="711522"/>
              <a:chOff x="2038524" y="5096324"/>
              <a:chExt cx="1233183" cy="411062"/>
            </a:xfrm>
            <a:grpFill/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8" name="Rectangle 87">
                    <a:extLst>
                      <a:ext uri="{FF2B5EF4-FFF2-40B4-BE49-F238E27FC236}">
                        <a16:creationId xmlns:a16="http://schemas.microsoft.com/office/drawing/2014/main" id="{12E5C959-8AE6-2A42-8677-F970C6064AC5}"/>
                      </a:ext>
                    </a:extLst>
                  </p:cNvPr>
                  <p:cNvSpPr/>
                  <p:nvPr/>
                </p:nvSpPr>
                <p:spPr>
                  <a:xfrm>
                    <a:off x="2038524" y="5096325"/>
                    <a:ext cx="411061" cy="411061"/>
                  </a:xfrm>
                  <a:prstGeom prst="rect">
                    <a:avLst/>
                  </a:prstGeom>
                  <a:grpFill/>
                  <a:ln w="571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b="0" i="1" baseline="-25000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8" name="Rectangle 87">
                    <a:extLst>
                      <a:ext uri="{FF2B5EF4-FFF2-40B4-BE49-F238E27FC236}">
                        <a16:creationId xmlns:a16="http://schemas.microsoft.com/office/drawing/2014/main" id="{12E5C959-8AE6-2A42-8677-F970C6064AC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38524" y="5096325"/>
                    <a:ext cx="411061" cy="411061"/>
                  </a:xfrm>
                  <a:prstGeom prst="rect">
                    <a:avLst/>
                  </a:prstGeom>
                  <a:blipFill>
                    <a:blip r:embed="rId43"/>
                    <a:stretch>
                      <a:fillRect/>
                    </a:stretch>
                  </a:blipFill>
                  <a:ln w="5715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9" name="Rectangle 88">
                    <a:extLst>
                      <a:ext uri="{FF2B5EF4-FFF2-40B4-BE49-F238E27FC236}">
                        <a16:creationId xmlns:a16="http://schemas.microsoft.com/office/drawing/2014/main" id="{B5EEA661-64D1-8B4E-8A2E-70263753599F}"/>
                      </a:ext>
                    </a:extLst>
                  </p:cNvPr>
                  <p:cNvSpPr/>
                  <p:nvPr/>
                </p:nvSpPr>
                <p:spPr>
                  <a:xfrm>
                    <a:off x="2449585" y="5096324"/>
                    <a:ext cx="411061" cy="411061"/>
                  </a:xfrm>
                  <a:prstGeom prst="rect">
                    <a:avLst/>
                  </a:prstGeom>
                  <a:grpFill/>
                  <a:ln w="571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b="0" i="1" baseline="-25000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9" name="Rectangle 88">
                    <a:extLst>
                      <a:ext uri="{FF2B5EF4-FFF2-40B4-BE49-F238E27FC236}">
                        <a16:creationId xmlns:a16="http://schemas.microsoft.com/office/drawing/2014/main" id="{B5EEA661-64D1-8B4E-8A2E-70263753599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49585" y="5096324"/>
                    <a:ext cx="411061" cy="411061"/>
                  </a:xfrm>
                  <a:prstGeom prst="rect">
                    <a:avLst/>
                  </a:prstGeom>
                  <a:blipFill>
                    <a:blip r:embed="rId44"/>
                    <a:stretch>
                      <a:fillRect/>
                    </a:stretch>
                  </a:blipFill>
                  <a:ln w="5715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5" name="Rectangle 94">
                    <a:extLst>
                      <a:ext uri="{FF2B5EF4-FFF2-40B4-BE49-F238E27FC236}">
                        <a16:creationId xmlns:a16="http://schemas.microsoft.com/office/drawing/2014/main" id="{BEEE8D50-9FC0-0241-8327-E591C75B2F4C}"/>
                      </a:ext>
                    </a:extLst>
                  </p:cNvPr>
                  <p:cNvSpPr/>
                  <p:nvPr/>
                </p:nvSpPr>
                <p:spPr>
                  <a:xfrm>
                    <a:off x="2860646" y="5096324"/>
                    <a:ext cx="411061" cy="411061"/>
                  </a:xfrm>
                  <a:prstGeom prst="rect">
                    <a:avLst/>
                  </a:prstGeom>
                  <a:grpFill/>
                  <a:ln w="571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b="0" i="1" baseline="-25000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33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5" name="Rectangle 94">
                    <a:extLst>
                      <a:ext uri="{FF2B5EF4-FFF2-40B4-BE49-F238E27FC236}">
                        <a16:creationId xmlns:a16="http://schemas.microsoft.com/office/drawing/2014/main" id="{BEEE8D50-9FC0-0241-8327-E591C75B2F4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60646" y="5096324"/>
                    <a:ext cx="411061" cy="411061"/>
                  </a:xfrm>
                  <a:prstGeom prst="rect">
                    <a:avLst/>
                  </a:prstGeom>
                  <a:blipFill>
                    <a:blip r:embed="rId45"/>
                    <a:stretch>
                      <a:fillRect/>
                    </a:stretch>
                  </a:blipFill>
                  <a:ln w="5715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272435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D04DB-88A7-4575-A8C1-CF1236D27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a linear filter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38AF670-16EB-4AFE-877F-3FB2FD622AF9}"/>
                  </a:ext>
                </a:extLst>
              </p:cNvPr>
              <p:cNvSpPr/>
              <p:nvPr/>
            </p:nvSpPr>
            <p:spPr>
              <a:xfrm>
                <a:off x="1457390" y="2472501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38AF670-16EB-4AFE-877F-3FB2FD622A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90" y="2472501"/>
                <a:ext cx="515229" cy="5152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51CF6A3-20D9-476B-B21A-D2F38E3B41B8}"/>
                  </a:ext>
                </a:extLst>
              </p:cNvPr>
              <p:cNvSpPr/>
              <p:nvPr/>
            </p:nvSpPr>
            <p:spPr>
              <a:xfrm>
                <a:off x="1972619" y="247250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51CF6A3-20D9-476B-B21A-D2F38E3B41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9" y="2472500"/>
                <a:ext cx="515229" cy="5152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71E9232-6B3B-4DF4-9797-34BB787FF1AF}"/>
                  </a:ext>
                </a:extLst>
              </p:cNvPr>
              <p:cNvSpPr/>
              <p:nvPr/>
            </p:nvSpPr>
            <p:spPr>
              <a:xfrm>
                <a:off x="2487848" y="247250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71E9232-6B3B-4DF4-9797-34BB787FF1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8" y="2472500"/>
                <a:ext cx="515229" cy="5152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E49885A-1E6B-4F93-AA06-3CD389BD1DE6}"/>
                  </a:ext>
                </a:extLst>
              </p:cNvPr>
              <p:cNvSpPr/>
              <p:nvPr/>
            </p:nvSpPr>
            <p:spPr>
              <a:xfrm>
                <a:off x="1457389" y="2976021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E49885A-1E6B-4F93-AA06-3CD389BD1D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89" y="2976021"/>
                <a:ext cx="515229" cy="5152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44F458F-BE4E-4266-ABFD-122266A8CA0C}"/>
                  </a:ext>
                </a:extLst>
              </p:cNvPr>
              <p:cNvSpPr/>
              <p:nvPr/>
            </p:nvSpPr>
            <p:spPr>
              <a:xfrm>
                <a:off x="1972618" y="297602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44F458F-BE4E-4266-ABFD-122266A8CA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8" y="2976020"/>
                <a:ext cx="515229" cy="5152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E63EBE7-A077-4EFA-AB51-260B57E63CCB}"/>
                  </a:ext>
                </a:extLst>
              </p:cNvPr>
              <p:cNvSpPr/>
              <p:nvPr/>
            </p:nvSpPr>
            <p:spPr>
              <a:xfrm>
                <a:off x="2487847" y="297602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E63EBE7-A077-4EFA-AB51-260B57E63C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7" y="2976020"/>
                <a:ext cx="515229" cy="5152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D1D8689-C765-4E68-8A16-265936695D3D}"/>
                  </a:ext>
                </a:extLst>
              </p:cNvPr>
              <p:cNvSpPr/>
              <p:nvPr/>
            </p:nvSpPr>
            <p:spPr>
              <a:xfrm>
                <a:off x="1457389" y="3475195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D1D8689-C765-4E68-8A16-265936695D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89" y="3475195"/>
                <a:ext cx="515229" cy="5152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12C3450-E34D-467E-B293-A9254B25A44F}"/>
                  </a:ext>
                </a:extLst>
              </p:cNvPr>
              <p:cNvSpPr/>
              <p:nvPr/>
            </p:nvSpPr>
            <p:spPr>
              <a:xfrm>
                <a:off x="1972618" y="347519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12C3450-E34D-467E-B293-A9254B25A4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8" y="3475194"/>
                <a:ext cx="515229" cy="5152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41FC8B0-7F57-4CC1-83EE-5CE9CFB6CC78}"/>
                  </a:ext>
                </a:extLst>
              </p:cNvPr>
              <p:cNvSpPr/>
              <p:nvPr/>
            </p:nvSpPr>
            <p:spPr>
              <a:xfrm>
                <a:off x="2487847" y="347519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41FC8B0-7F57-4CC1-83EE-5CE9CFB6CC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7" y="3475194"/>
                <a:ext cx="515229" cy="5152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9247400-2831-44DD-BADF-DCC5AD641F34}"/>
                  </a:ext>
                </a:extLst>
              </p:cNvPr>
              <p:cNvSpPr/>
              <p:nvPr/>
            </p:nvSpPr>
            <p:spPr>
              <a:xfrm>
                <a:off x="3003076" y="247250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9247400-2831-44DD-BADF-DCC5AD641F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6" y="2472500"/>
                <a:ext cx="515229" cy="5152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3F11829-1276-4A95-BDB0-A96241896F65}"/>
                  </a:ext>
                </a:extLst>
              </p:cNvPr>
              <p:cNvSpPr/>
              <p:nvPr/>
            </p:nvSpPr>
            <p:spPr>
              <a:xfrm>
                <a:off x="3518305" y="247249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3F11829-1276-4A95-BDB0-A96241896F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5" y="2472499"/>
                <a:ext cx="515229" cy="5152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58C3C17-320E-453F-A60D-C05BEFD83E69}"/>
                  </a:ext>
                </a:extLst>
              </p:cNvPr>
              <p:cNvSpPr/>
              <p:nvPr/>
            </p:nvSpPr>
            <p:spPr>
              <a:xfrm>
                <a:off x="4033534" y="247249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58C3C17-320E-453F-A60D-C05BEFD83E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4" y="2472499"/>
                <a:ext cx="515229" cy="5152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EA6DED5-28BC-490B-BCFC-A812879497EA}"/>
                  </a:ext>
                </a:extLst>
              </p:cNvPr>
              <p:cNvSpPr/>
              <p:nvPr/>
            </p:nvSpPr>
            <p:spPr>
              <a:xfrm>
                <a:off x="3003075" y="297602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EA6DED5-28BC-490B-BCFC-A812879497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5" y="2976020"/>
                <a:ext cx="515229" cy="5152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DEA4873-8505-4CD2-A57E-6ADF1D77EE29}"/>
                  </a:ext>
                </a:extLst>
              </p:cNvPr>
              <p:cNvSpPr/>
              <p:nvPr/>
            </p:nvSpPr>
            <p:spPr>
              <a:xfrm>
                <a:off x="3518304" y="297601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DEA4873-8505-4CD2-A57E-6ADF1D77EE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4" y="2976019"/>
                <a:ext cx="515229" cy="5152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B7FEF24-2B3B-4D67-BC11-0B40BC43CCF6}"/>
                  </a:ext>
                </a:extLst>
              </p:cNvPr>
              <p:cNvSpPr/>
              <p:nvPr/>
            </p:nvSpPr>
            <p:spPr>
              <a:xfrm>
                <a:off x="4033533" y="297601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B7FEF24-2B3B-4D67-BC11-0B40BC43CC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3" y="2976019"/>
                <a:ext cx="515229" cy="5152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439F3A8-7B00-41DF-B263-605479B164C1}"/>
                  </a:ext>
                </a:extLst>
              </p:cNvPr>
              <p:cNvSpPr/>
              <p:nvPr/>
            </p:nvSpPr>
            <p:spPr>
              <a:xfrm>
                <a:off x="3003075" y="347519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439F3A8-7B00-41DF-B263-605479B164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5" y="3475194"/>
                <a:ext cx="515229" cy="5152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694E9B1-466B-49C8-A029-2EFC4FB3E3BC}"/>
                  </a:ext>
                </a:extLst>
              </p:cNvPr>
              <p:cNvSpPr/>
              <p:nvPr/>
            </p:nvSpPr>
            <p:spPr>
              <a:xfrm>
                <a:off x="3518304" y="347519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694E9B1-466B-49C8-A029-2EFC4FB3E3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4" y="3475193"/>
                <a:ext cx="515229" cy="5152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8871AC5-C2BF-442A-B1CE-B7633E02722C}"/>
                  </a:ext>
                </a:extLst>
              </p:cNvPr>
              <p:cNvSpPr/>
              <p:nvPr/>
            </p:nvSpPr>
            <p:spPr>
              <a:xfrm>
                <a:off x="4033533" y="347519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8871AC5-C2BF-442A-B1CE-B7633E0272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3" y="3475193"/>
                <a:ext cx="515229" cy="5152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6F51F84-BE01-4A67-BBDB-866D6AB1C627}"/>
                  </a:ext>
                </a:extLst>
              </p:cNvPr>
              <p:cNvSpPr/>
              <p:nvPr/>
            </p:nvSpPr>
            <p:spPr>
              <a:xfrm>
                <a:off x="1457390" y="399042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6F51F84-BE01-4A67-BBDB-866D6AB1C6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90" y="3990424"/>
                <a:ext cx="515229" cy="5152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28586C6-D1FF-4008-9A80-EA1C8C7B30BA}"/>
                  </a:ext>
                </a:extLst>
              </p:cNvPr>
              <p:cNvSpPr/>
              <p:nvPr/>
            </p:nvSpPr>
            <p:spPr>
              <a:xfrm>
                <a:off x="1972619" y="399042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28586C6-D1FF-4008-9A80-EA1C8C7B30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9" y="3990423"/>
                <a:ext cx="515229" cy="51522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A1C6874-4443-42E4-87D9-3B7630E48C7F}"/>
                  </a:ext>
                </a:extLst>
              </p:cNvPr>
              <p:cNvSpPr/>
              <p:nvPr/>
            </p:nvSpPr>
            <p:spPr>
              <a:xfrm>
                <a:off x="2487848" y="399042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A1C6874-4443-42E4-87D9-3B7630E48C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8" y="3990423"/>
                <a:ext cx="515229" cy="51522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461DAA2-39DF-4994-BFC5-D6D971ADBD88}"/>
                  </a:ext>
                </a:extLst>
              </p:cNvPr>
              <p:cNvSpPr/>
              <p:nvPr/>
            </p:nvSpPr>
            <p:spPr>
              <a:xfrm>
                <a:off x="1457389" y="449394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461DAA2-39DF-4994-BFC5-D6D971ADBD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89" y="4493944"/>
                <a:ext cx="515229" cy="515229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D520F75-1714-4B1E-9138-626B7BAB8F06}"/>
                  </a:ext>
                </a:extLst>
              </p:cNvPr>
              <p:cNvSpPr/>
              <p:nvPr/>
            </p:nvSpPr>
            <p:spPr>
              <a:xfrm>
                <a:off x="1972618" y="449394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D520F75-1714-4B1E-9138-626B7BAB8F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8" y="4493943"/>
                <a:ext cx="515229" cy="515229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B060D39-6046-4E96-BD00-934927FFD02C}"/>
                  </a:ext>
                </a:extLst>
              </p:cNvPr>
              <p:cNvSpPr/>
              <p:nvPr/>
            </p:nvSpPr>
            <p:spPr>
              <a:xfrm>
                <a:off x="2487847" y="449394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B060D39-6046-4E96-BD00-934927FFD0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7" y="4493943"/>
                <a:ext cx="515229" cy="515229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EE775BC-ADDF-4260-B51A-A4CEE87F25DB}"/>
                  </a:ext>
                </a:extLst>
              </p:cNvPr>
              <p:cNvSpPr/>
              <p:nvPr/>
            </p:nvSpPr>
            <p:spPr>
              <a:xfrm>
                <a:off x="3003076" y="399042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EE775BC-ADDF-4260-B51A-A4CEE87F25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6" y="3990423"/>
                <a:ext cx="515229" cy="515229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22D4EA7-F3CF-4CAD-942E-EA8C6D51FE01}"/>
                  </a:ext>
                </a:extLst>
              </p:cNvPr>
              <p:cNvSpPr/>
              <p:nvPr/>
            </p:nvSpPr>
            <p:spPr>
              <a:xfrm>
                <a:off x="3518305" y="399042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22D4EA7-F3CF-4CAD-942E-EA8C6D51FE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5" y="3990422"/>
                <a:ext cx="515229" cy="515229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7FBDC32-C75E-4E72-A28D-1E27044E9CB4}"/>
                  </a:ext>
                </a:extLst>
              </p:cNvPr>
              <p:cNvSpPr/>
              <p:nvPr/>
            </p:nvSpPr>
            <p:spPr>
              <a:xfrm>
                <a:off x="4033534" y="399042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7FBDC32-C75E-4E72-A28D-1E27044E9C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4" y="3990422"/>
                <a:ext cx="515229" cy="515229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5DA72B3-1EB9-432C-ADB6-2A2CE38F6BB6}"/>
                  </a:ext>
                </a:extLst>
              </p:cNvPr>
              <p:cNvSpPr/>
              <p:nvPr/>
            </p:nvSpPr>
            <p:spPr>
              <a:xfrm>
                <a:off x="3003075" y="449394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5DA72B3-1EB9-432C-ADB6-2A2CE38F6B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5" y="4493943"/>
                <a:ext cx="515229" cy="515229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9B2E9C0-65FD-43CA-AA23-F0585DBE64A2}"/>
                  </a:ext>
                </a:extLst>
              </p:cNvPr>
              <p:cNvSpPr/>
              <p:nvPr/>
            </p:nvSpPr>
            <p:spPr>
              <a:xfrm>
                <a:off x="3518304" y="449394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9B2E9C0-65FD-43CA-AA23-F0585DBE64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4" y="4493942"/>
                <a:ext cx="515229" cy="51522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F7620BF-B398-46A0-B5C3-8B18F475611B}"/>
                  </a:ext>
                </a:extLst>
              </p:cNvPr>
              <p:cNvSpPr/>
              <p:nvPr/>
            </p:nvSpPr>
            <p:spPr>
              <a:xfrm>
                <a:off x="4033533" y="449394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F7620BF-B398-46A0-B5C3-8B18F47561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3" y="4493942"/>
                <a:ext cx="515229" cy="515229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9" name="TextBox 138">
            <a:extLst>
              <a:ext uri="{FF2B5EF4-FFF2-40B4-BE49-F238E27FC236}">
                <a16:creationId xmlns:a16="http://schemas.microsoft.com/office/drawing/2014/main" id="{ECB97369-7843-4DBE-A23F-DDDDC83B7518}"/>
              </a:ext>
            </a:extLst>
          </p:cNvPr>
          <p:cNvSpPr txBox="1"/>
          <p:nvPr/>
        </p:nvSpPr>
        <p:spPr>
          <a:xfrm>
            <a:off x="1457389" y="1748095"/>
            <a:ext cx="30913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Input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EDD43FF-8AE2-4E4A-934C-590FA085E78D}"/>
              </a:ext>
            </a:extLst>
          </p:cNvPr>
          <p:cNvSpPr txBox="1"/>
          <p:nvPr/>
        </p:nvSpPr>
        <p:spPr>
          <a:xfrm>
            <a:off x="5534385" y="1748095"/>
            <a:ext cx="1586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Filter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F118AA57-10AB-4B38-899A-30E4473696D0}"/>
                  </a:ext>
                </a:extLst>
              </p:cNvPr>
              <p:cNvSpPr/>
              <p:nvPr/>
            </p:nvSpPr>
            <p:spPr>
              <a:xfrm>
                <a:off x="8151210" y="2973846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F118AA57-10AB-4B38-899A-30E4473696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1210" y="2973846"/>
                <a:ext cx="515229" cy="515229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EA487E16-4D02-466D-987E-382E8296E2DE}"/>
                  </a:ext>
                </a:extLst>
              </p:cNvPr>
              <p:cNvSpPr/>
              <p:nvPr/>
            </p:nvSpPr>
            <p:spPr>
              <a:xfrm>
                <a:off x="8666439" y="2973845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EA487E16-4D02-466D-987E-382E8296E2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6439" y="2973845"/>
                <a:ext cx="515229" cy="515229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TextBox 89">
            <a:extLst>
              <a:ext uri="{FF2B5EF4-FFF2-40B4-BE49-F238E27FC236}">
                <a16:creationId xmlns:a16="http://schemas.microsoft.com/office/drawing/2014/main" id="{FB10CB1F-2BAA-4314-A24C-272CED28DCCB}"/>
              </a:ext>
            </a:extLst>
          </p:cNvPr>
          <p:cNvSpPr txBox="1"/>
          <p:nvPr/>
        </p:nvSpPr>
        <p:spPr>
          <a:xfrm>
            <a:off x="8388484" y="1748095"/>
            <a:ext cx="1586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Output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8E6184D-B641-5444-9C11-A6671825F417}"/>
              </a:ext>
            </a:extLst>
          </p:cNvPr>
          <p:cNvGrpSpPr/>
          <p:nvPr/>
        </p:nvGrpSpPr>
        <p:grpSpPr>
          <a:xfrm>
            <a:off x="1961969" y="2459832"/>
            <a:ext cx="1543231" cy="1543253"/>
            <a:chOff x="1568407" y="3929528"/>
            <a:chExt cx="2134560" cy="2134589"/>
          </a:xfrm>
          <a:noFill/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C52D883-2920-6B45-9E1F-B2727DF03B8C}"/>
                </a:ext>
              </a:extLst>
            </p:cNvPr>
            <p:cNvSpPr/>
            <p:nvPr/>
          </p:nvSpPr>
          <p:spPr>
            <a:xfrm>
              <a:off x="1568407" y="3929529"/>
              <a:ext cx="711520" cy="711521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AEB93D9-8BD0-0748-A0FA-243F2516A4F9}"/>
                </a:ext>
              </a:extLst>
            </p:cNvPr>
            <p:cNvSpPr/>
            <p:nvPr/>
          </p:nvSpPr>
          <p:spPr>
            <a:xfrm>
              <a:off x="2279925" y="3929528"/>
              <a:ext cx="711520" cy="711521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547F00C-EBC6-D547-8583-6B2E2A356C52}"/>
                </a:ext>
              </a:extLst>
            </p:cNvPr>
            <p:cNvSpPr/>
            <p:nvPr/>
          </p:nvSpPr>
          <p:spPr>
            <a:xfrm>
              <a:off x="2991446" y="3934536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04C445A4-A743-044B-9A03-A2F9461E95A6}"/>
                </a:ext>
              </a:extLst>
            </p:cNvPr>
            <p:cNvSpPr/>
            <p:nvPr/>
          </p:nvSpPr>
          <p:spPr>
            <a:xfrm>
              <a:off x="1568407" y="4641062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7656D167-A038-9C4F-AE8A-A913957A1107}"/>
                </a:ext>
              </a:extLst>
            </p:cNvPr>
            <p:cNvSpPr/>
            <p:nvPr/>
          </p:nvSpPr>
          <p:spPr>
            <a:xfrm>
              <a:off x="2279927" y="4641061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E433B3E-26B9-8744-AA7D-6236360180C7}"/>
                </a:ext>
              </a:extLst>
            </p:cNvPr>
            <p:cNvSpPr/>
            <p:nvPr/>
          </p:nvSpPr>
          <p:spPr>
            <a:xfrm>
              <a:off x="2991446" y="4641061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AF6CCDDA-8C33-B249-84CB-8F1D7A802A29}"/>
                </a:ext>
              </a:extLst>
            </p:cNvPr>
            <p:cNvGrpSpPr/>
            <p:nvPr/>
          </p:nvGrpSpPr>
          <p:grpSpPr>
            <a:xfrm>
              <a:off x="1568407" y="5352587"/>
              <a:ext cx="2134560" cy="711530"/>
              <a:chOff x="2038524" y="5114313"/>
              <a:chExt cx="1233183" cy="411067"/>
            </a:xfrm>
            <a:grpFill/>
          </p:grpSpPr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10BEE30D-4D31-604F-A0FE-EDDD5BD111E0}"/>
                  </a:ext>
                </a:extLst>
              </p:cNvPr>
              <p:cNvSpPr/>
              <p:nvPr/>
            </p:nvSpPr>
            <p:spPr>
              <a:xfrm>
                <a:off x="2038524" y="5114315"/>
                <a:ext cx="411061" cy="411061"/>
              </a:xfrm>
              <a:prstGeom prst="rect">
                <a:avLst/>
              </a:prstGeom>
              <a:grp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DEA53E57-C634-6B41-9459-1D9401C13D80}"/>
                  </a:ext>
                </a:extLst>
              </p:cNvPr>
              <p:cNvSpPr/>
              <p:nvPr/>
            </p:nvSpPr>
            <p:spPr>
              <a:xfrm>
                <a:off x="2449585" y="5114313"/>
                <a:ext cx="411061" cy="411061"/>
              </a:xfrm>
              <a:prstGeom prst="rect">
                <a:avLst/>
              </a:prstGeom>
              <a:grp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82389E52-0BB5-CC41-9D9A-0CEB52B2F0F3}"/>
                  </a:ext>
                </a:extLst>
              </p:cNvPr>
              <p:cNvSpPr/>
              <p:nvPr/>
            </p:nvSpPr>
            <p:spPr>
              <a:xfrm>
                <a:off x="2860646" y="5114319"/>
                <a:ext cx="411061" cy="411061"/>
              </a:xfrm>
              <a:prstGeom prst="rect">
                <a:avLst/>
              </a:prstGeom>
              <a:grp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C553D60-BDB5-1A42-9567-BA988EB71B7A}"/>
                  </a:ext>
                </a:extLst>
              </p:cNvPr>
              <p:cNvSpPr/>
              <p:nvPr/>
            </p:nvSpPr>
            <p:spPr>
              <a:xfrm>
                <a:off x="7333652" y="3391375"/>
                <a:ext cx="60465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C553D60-BDB5-1A42-9567-BA988EB71B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3652" y="3391375"/>
                <a:ext cx="604653" cy="584775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3A8FC66A-A166-0444-AF1C-19BF8EF867B6}"/>
                  </a:ext>
                </a:extLst>
              </p:cNvPr>
              <p:cNvSpPr/>
              <p:nvPr/>
            </p:nvSpPr>
            <p:spPr>
              <a:xfrm>
                <a:off x="4800600" y="3415493"/>
                <a:ext cx="49725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dirty="0" smtClean="0"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3A8FC66A-A166-0444-AF1C-19BF8EF867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3415493"/>
                <a:ext cx="497252" cy="584775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A8FE2E49-7BE9-6B41-B748-E80B1B791BCB}"/>
                  </a:ext>
                </a:extLst>
              </p:cNvPr>
              <p:cNvSpPr/>
              <p:nvPr/>
            </p:nvSpPr>
            <p:spPr>
              <a:xfrm>
                <a:off x="2481998" y="5638800"/>
                <a:ext cx="7228004" cy="4531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11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 … +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33</m:t>
                      </m:r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A8FE2E49-7BE9-6B41-B748-E80B1B791B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1998" y="5638800"/>
                <a:ext cx="7228004" cy="453137"/>
              </a:xfrm>
              <a:prstGeom prst="rect">
                <a:avLst/>
              </a:prstGeom>
              <a:blipFill>
                <a:blip r:embed="rId36"/>
                <a:stretch>
                  <a:fillRect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6" name="TextBox 95">
            <a:extLst>
              <a:ext uri="{FF2B5EF4-FFF2-40B4-BE49-F238E27FC236}">
                <a16:creationId xmlns:a16="http://schemas.microsoft.com/office/drawing/2014/main" id="{444D1C37-7966-A74A-8E0B-2AB41BAF2A6F}"/>
              </a:ext>
            </a:extLst>
          </p:cNvPr>
          <p:cNvSpPr txBox="1"/>
          <p:nvPr/>
        </p:nvSpPr>
        <p:spPr>
          <a:xfrm>
            <a:off x="152400" y="6553200"/>
            <a:ext cx="2941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Adapted from </a:t>
            </a:r>
            <a:r>
              <a:rPr lang="en-US" sz="1200" dirty="0">
                <a:hlinkClick r:id="rId37"/>
              </a:rPr>
              <a:t>D. </a:t>
            </a:r>
            <a:r>
              <a:rPr lang="en-US" sz="1200" dirty="0" err="1">
                <a:hlinkClick r:id="rId37"/>
              </a:rPr>
              <a:t>Fouhey</a:t>
            </a:r>
            <a:r>
              <a:rPr lang="en-US" sz="1200" dirty="0">
                <a:hlinkClick r:id="rId37"/>
              </a:rPr>
              <a:t> and J. Johnson</a:t>
            </a:r>
            <a:endParaRPr lang="en-US" sz="1200" dirty="0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F5790BBD-7700-6141-938A-4A2BCC9B9257}"/>
              </a:ext>
            </a:extLst>
          </p:cNvPr>
          <p:cNvGrpSpPr/>
          <p:nvPr/>
        </p:nvGrpSpPr>
        <p:grpSpPr>
          <a:xfrm>
            <a:off x="5562600" y="2975050"/>
            <a:ext cx="1543232" cy="1515512"/>
            <a:chOff x="1568407" y="3936760"/>
            <a:chExt cx="2134562" cy="2096220"/>
          </a:xfrm>
          <a:solidFill>
            <a:srgbClr val="F4D6B4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B7D3BC35-B8B3-0746-96B5-314575971A16}"/>
                    </a:ext>
                  </a:extLst>
                </p:cNvPr>
                <p:cNvSpPr/>
                <p:nvPr/>
              </p:nvSpPr>
              <p:spPr>
                <a:xfrm>
                  <a:off x="1568409" y="3936762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B7D3BC35-B8B3-0746-96B5-314575971A1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8409" y="3936762"/>
                  <a:ext cx="711520" cy="711520"/>
                </a:xfrm>
                <a:prstGeom prst="rect">
                  <a:avLst/>
                </a:prstGeom>
                <a:blipFill>
                  <a:blip r:embed="rId38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0CF3131F-3E20-7546-9621-5D006F24A9FF}"/>
                    </a:ext>
                  </a:extLst>
                </p:cNvPr>
                <p:cNvSpPr/>
                <p:nvPr/>
              </p:nvSpPr>
              <p:spPr>
                <a:xfrm>
                  <a:off x="2279929" y="393676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0CF3131F-3E20-7546-9621-5D006F24A9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9929" y="3936760"/>
                  <a:ext cx="711520" cy="711520"/>
                </a:xfrm>
                <a:prstGeom prst="rect">
                  <a:avLst/>
                </a:prstGeom>
                <a:blipFill>
                  <a:blip r:embed="rId39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DFF97C31-F8EC-534A-B248-061509F6B7BE}"/>
                    </a:ext>
                  </a:extLst>
                </p:cNvPr>
                <p:cNvSpPr/>
                <p:nvPr/>
              </p:nvSpPr>
              <p:spPr>
                <a:xfrm>
                  <a:off x="2991449" y="393676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DFF97C31-F8EC-534A-B248-061509F6B7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1449" y="3936760"/>
                  <a:ext cx="711520" cy="711520"/>
                </a:xfrm>
                <a:prstGeom prst="rect">
                  <a:avLst/>
                </a:prstGeom>
                <a:blipFill>
                  <a:blip r:embed="rId40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6239C55D-9EA2-1F45-BCA7-BC8EAA3E5137}"/>
                    </a:ext>
                  </a:extLst>
                </p:cNvPr>
                <p:cNvSpPr/>
                <p:nvPr/>
              </p:nvSpPr>
              <p:spPr>
                <a:xfrm>
                  <a:off x="1568407" y="4632111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6239C55D-9EA2-1F45-BCA7-BC8EAA3E51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8407" y="4632111"/>
                  <a:ext cx="711520" cy="711520"/>
                </a:xfrm>
                <a:prstGeom prst="rect">
                  <a:avLst/>
                </a:prstGeom>
                <a:blipFill>
                  <a:blip r:embed="rId41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7EF5D4F5-52FE-344C-92DA-18C0F46BF3FA}"/>
                    </a:ext>
                  </a:extLst>
                </p:cNvPr>
                <p:cNvSpPr/>
                <p:nvPr/>
              </p:nvSpPr>
              <p:spPr>
                <a:xfrm>
                  <a:off x="2279927" y="463211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7EF5D4F5-52FE-344C-92DA-18C0F46BF3F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9927" y="4632110"/>
                  <a:ext cx="711520" cy="711520"/>
                </a:xfrm>
                <a:prstGeom prst="rect">
                  <a:avLst/>
                </a:prstGeom>
                <a:blipFill>
                  <a:blip r:embed="rId42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4EEA0166-9647-3F46-B6F5-706339C19EB4}"/>
                    </a:ext>
                  </a:extLst>
                </p:cNvPr>
                <p:cNvSpPr/>
                <p:nvPr/>
              </p:nvSpPr>
              <p:spPr>
                <a:xfrm>
                  <a:off x="2991447" y="463211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4EEA0166-9647-3F46-B6F5-706339C19EB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1447" y="4632110"/>
                  <a:ext cx="711520" cy="711520"/>
                </a:xfrm>
                <a:prstGeom prst="rect">
                  <a:avLst/>
                </a:prstGeom>
                <a:blipFill>
                  <a:blip r:embed="rId43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42B30DB9-851A-AD48-8EEF-18FE1623B673}"/>
                </a:ext>
              </a:extLst>
            </p:cNvPr>
            <p:cNvGrpSpPr/>
            <p:nvPr/>
          </p:nvGrpSpPr>
          <p:grpSpPr>
            <a:xfrm>
              <a:off x="1568407" y="5321458"/>
              <a:ext cx="2134560" cy="711522"/>
              <a:chOff x="2038524" y="5096324"/>
              <a:chExt cx="1233183" cy="411062"/>
            </a:xfrm>
            <a:grpFill/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5" name="Rectangle 104">
                    <a:extLst>
                      <a:ext uri="{FF2B5EF4-FFF2-40B4-BE49-F238E27FC236}">
                        <a16:creationId xmlns:a16="http://schemas.microsoft.com/office/drawing/2014/main" id="{030C8164-3A3D-DF42-BCED-62518E191DA4}"/>
                      </a:ext>
                    </a:extLst>
                  </p:cNvPr>
                  <p:cNvSpPr/>
                  <p:nvPr/>
                </p:nvSpPr>
                <p:spPr>
                  <a:xfrm>
                    <a:off x="2038524" y="5096325"/>
                    <a:ext cx="411061" cy="411061"/>
                  </a:xfrm>
                  <a:prstGeom prst="rect">
                    <a:avLst/>
                  </a:prstGeom>
                  <a:grpFill/>
                  <a:ln w="571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b="0" i="1" baseline="-25000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5" name="Rectangle 104">
                    <a:extLst>
                      <a:ext uri="{FF2B5EF4-FFF2-40B4-BE49-F238E27FC236}">
                        <a16:creationId xmlns:a16="http://schemas.microsoft.com/office/drawing/2014/main" id="{030C8164-3A3D-DF42-BCED-62518E191DA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38524" y="5096325"/>
                    <a:ext cx="411061" cy="411061"/>
                  </a:xfrm>
                  <a:prstGeom prst="rect">
                    <a:avLst/>
                  </a:prstGeom>
                  <a:blipFill>
                    <a:blip r:embed="rId44"/>
                    <a:stretch>
                      <a:fillRect/>
                    </a:stretch>
                  </a:blipFill>
                  <a:ln w="5715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A474BA6F-7B77-9549-9CAB-EAD0CB1E4C97}"/>
                      </a:ext>
                    </a:extLst>
                  </p:cNvPr>
                  <p:cNvSpPr/>
                  <p:nvPr/>
                </p:nvSpPr>
                <p:spPr>
                  <a:xfrm>
                    <a:off x="2449585" y="5096324"/>
                    <a:ext cx="411061" cy="411061"/>
                  </a:xfrm>
                  <a:prstGeom prst="rect">
                    <a:avLst/>
                  </a:prstGeom>
                  <a:grpFill/>
                  <a:ln w="571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b="0" i="1" baseline="-25000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A474BA6F-7B77-9549-9CAB-EAD0CB1E4C9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49585" y="5096324"/>
                    <a:ext cx="411061" cy="411061"/>
                  </a:xfrm>
                  <a:prstGeom prst="rect">
                    <a:avLst/>
                  </a:prstGeom>
                  <a:blipFill>
                    <a:blip r:embed="rId45"/>
                    <a:stretch>
                      <a:fillRect/>
                    </a:stretch>
                  </a:blipFill>
                  <a:ln w="5715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4AB93990-0E26-3C47-9717-CF9F86AAA70B}"/>
                      </a:ext>
                    </a:extLst>
                  </p:cNvPr>
                  <p:cNvSpPr/>
                  <p:nvPr/>
                </p:nvSpPr>
                <p:spPr>
                  <a:xfrm>
                    <a:off x="2860646" y="5096324"/>
                    <a:ext cx="411061" cy="411061"/>
                  </a:xfrm>
                  <a:prstGeom prst="rect">
                    <a:avLst/>
                  </a:prstGeom>
                  <a:grpFill/>
                  <a:ln w="571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b="0" i="1" baseline="-25000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33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4AB93990-0E26-3C47-9717-CF9F86AAA70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60646" y="5096324"/>
                    <a:ext cx="411061" cy="411061"/>
                  </a:xfrm>
                  <a:prstGeom prst="rect">
                    <a:avLst/>
                  </a:prstGeom>
                  <a:blipFill>
                    <a:blip r:embed="rId46"/>
                    <a:stretch>
                      <a:fillRect/>
                    </a:stretch>
                  </a:blipFill>
                  <a:ln w="5715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81846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D04DB-88A7-4575-A8C1-CF1236D27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a linear filter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38AF670-16EB-4AFE-877F-3FB2FD622AF9}"/>
                  </a:ext>
                </a:extLst>
              </p:cNvPr>
              <p:cNvSpPr/>
              <p:nvPr/>
            </p:nvSpPr>
            <p:spPr>
              <a:xfrm>
                <a:off x="1457390" y="2472501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38AF670-16EB-4AFE-877F-3FB2FD622A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90" y="2472501"/>
                <a:ext cx="515229" cy="5152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51CF6A3-20D9-476B-B21A-D2F38E3B41B8}"/>
                  </a:ext>
                </a:extLst>
              </p:cNvPr>
              <p:cNvSpPr/>
              <p:nvPr/>
            </p:nvSpPr>
            <p:spPr>
              <a:xfrm>
                <a:off x="1972619" y="247250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51CF6A3-20D9-476B-B21A-D2F38E3B41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9" y="2472500"/>
                <a:ext cx="515229" cy="5152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71E9232-6B3B-4DF4-9797-34BB787FF1AF}"/>
                  </a:ext>
                </a:extLst>
              </p:cNvPr>
              <p:cNvSpPr/>
              <p:nvPr/>
            </p:nvSpPr>
            <p:spPr>
              <a:xfrm>
                <a:off x="2487848" y="247250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71E9232-6B3B-4DF4-9797-34BB787FF1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8" y="2472500"/>
                <a:ext cx="515229" cy="5152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E49885A-1E6B-4F93-AA06-3CD389BD1DE6}"/>
                  </a:ext>
                </a:extLst>
              </p:cNvPr>
              <p:cNvSpPr/>
              <p:nvPr/>
            </p:nvSpPr>
            <p:spPr>
              <a:xfrm>
                <a:off x="1457389" y="2976021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E49885A-1E6B-4F93-AA06-3CD389BD1D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89" y="2976021"/>
                <a:ext cx="515229" cy="5152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44F458F-BE4E-4266-ABFD-122266A8CA0C}"/>
                  </a:ext>
                </a:extLst>
              </p:cNvPr>
              <p:cNvSpPr/>
              <p:nvPr/>
            </p:nvSpPr>
            <p:spPr>
              <a:xfrm>
                <a:off x="1972618" y="297602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44F458F-BE4E-4266-ABFD-122266A8CA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8" y="2976020"/>
                <a:ext cx="515229" cy="5152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E63EBE7-A077-4EFA-AB51-260B57E63CCB}"/>
                  </a:ext>
                </a:extLst>
              </p:cNvPr>
              <p:cNvSpPr/>
              <p:nvPr/>
            </p:nvSpPr>
            <p:spPr>
              <a:xfrm>
                <a:off x="2487847" y="297602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E63EBE7-A077-4EFA-AB51-260B57E63C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7" y="2976020"/>
                <a:ext cx="515229" cy="5152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D1D8689-C765-4E68-8A16-265936695D3D}"/>
                  </a:ext>
                </a:extLst>
              </p:cNvPr>
              <p:cNvSpPr/>
              <p:nvPr/>
            </p:nvSpPr>
            <p:spPr>
              <a:xfrm>
                <a:off x="1457389" y="3475195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D1D8689-C765-4E68-8A16-265936695D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89" y="3475195"/>
                <a:ext cx="515229" cy="5152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12C3450-E34D-467E-B293-A9254B25A44F}"/>
                  </a:ext>
                </a:extLst>
              </p:cNvPr>
              <p:cNvSpPr/>
              <p:nvPr/>
            </p:nvSpPr>
            <p:spPr>
              <a:xfrm>
                <a:off x="1972618" y="347519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12C3450-E34D-467E-B293-A9254B25A4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8" y="3475194"/>
                <a:ext cx="515229" cy="5152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41FC8B0-7F57-4CC1-83EE-5CE9CFB6CC78}"/>
                  </a:ext>
                </a:extLst>
              </p:cNvPr>
              <p:cNvSpPr/>
              <p:nvPr/>
            </p:nvSpPr>
            <p:spPr>
              <a:xfrm>
                <a:off x="2487847" y="347519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41FC8B0-7F57-4CC1-83EE-5CE9CFB6CC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7" y="3475194"/>
                <a:ext cx="515229" cy="5152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9247400-2831-44DD-BADF-DCC5AD641F34}"/>
                  </a:ext>
                </a:extLst>
              </p:cNvPr>
              <p:cNvSpPr/>
              <p:nvPr/>
            </p:nvSpPr>
            <p:spPr>
              <a:xfrm>
                <a:off x="3003076" y="247250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9247400-2831-44DD-BADF-DCC5AD641F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6" y="2472500"/>
                <a:ext cx="515229" cy="5152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3F11829-1276-4A95-BDB0-A96241896F65}"/>
                  </a:ext>
                </a:extLst>
              </p:cNvPr>
              <p:cNvSpPr/>
              <p:nvPr/>
            </p:nvSpPr>
            <p:spPr>
              <a:xfrm>
                <a:off x="3518305" y="247249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3F11829-1276-4A95-BDB0-A96241896F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5" y="2472499"/>
                <a:ext cx="515229" cy="5152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58C3C17-320E-453F-A60D-C05BEFD83E69}"/>
                  </a:ext>
                </a:extLst>
              </p:cNvPr>
              <p:cNvSpPr/>
              <p:nvPr/>
            </p:nvSpPr>
            <p:spPr>
              <a:xfrm>
                <a:off x="4033534" y="247249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58C3C17-320E-453F-A60D-C05BEFD83E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4" y="2472499"/>
                <a:ext cx="515229" cy="5152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EA6DED5-28BC-490B-BCFC-A812879497EA}"/>
                  </a:ext>
                </a:extLst>
              </p:cNvPr>
              <p:cNvSpPr/>
              <p:nvPr/>
            </p:nvSpPr>
            <p:spPr>
              <a:xfrm>
                <a:off x="3003075" y="297602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EA6DED5-28BC-490B-BCFC-A812879497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5" y="2976020"/>
                <a:ext cx="515229" cy="5152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DEA4873-8505-4CD2-A57E-6ADF1D77EE29}"/>
                  </a:ext>
                </a:extLst>
              </p:cNvPr>
              <p:cNvSpPr/>
              <p:nvPr/>
            </p:nvSpPr>
            <p:spPr>
              <a:xfrm>
                <a:off x="3518304" y="297601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DEA4873-8505-4CD2-A57E-6ADF1D77EE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4" y="2976019"/>
                <a:ext cx="515229" cy="5152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B7FEF24-2B3B-4D67-BC11-0B40BC43CCF6}"/>
                  </a:ext>
                </a:extLst>
              </p:cNvPr>
              <p:cNvSpPr/>
              <p:nvPr/>
            </p:nvSpPr>
            <p:spPr>
              <a:xfrm>
                <a:off x="4033533" y="297601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B7FEF24-2B3B-4D67-BC11-0B40BC43CC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3" y="2976019"/>
                <a:ext cx="515229" cy="5152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439F3A8-7B00-41DF-B263-605479B164C1}"/>
                  </a:ext>
                </a:extLst>
              </p:cNvPr>
              <p:cNvSpPr/>
              <p:nvPr/>
            </p:nvSpPr>
            <p:spPr>
              <a:xfrm>
                <a:off x="3003075" y="347519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439F3A8-7B00-41DF-B263-605479B164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5" y="3475194"/>
                <a:ext cx="515229" cy="5152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694E9B1-466B-49C8-A029-2EFC4FB3E3BC}"/>
                  </a:ext>
                </a:extLst>
              </p:cNvPr>
              <p:cNvSpPr/>
              <p:nvPr/>
            </p:nvSpPr>
            <p:spPr>
              <a:xfrm>
                <a:off x="3518304" y="347519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694E9B1-466B-49C8-A029-2EFC4FB3E3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4" y="3475193"/>
                <a:ext cx="515229" cy="5152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8871AC5-C2BF-442A-B1CE-B7633E02722C}"/>
                  </a:ext>
                </a:extLst>
              </p:cNvPr>
              <p:cNvSpPr/>
              <p:nvPr/>
            </p:nvSpPr>
            <p:spPr>
              <a:xfrm>
                <a:off x="4033533" y="347519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8871AC5-C2BF-442A-B1CE-B7633E0272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3" y="3475193"/>
                <a:ext cx="515229" cy="5152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6F51F84-BE01-4A67-BBDB-866D6AB1C627}"/>
                  </a:ext>
                </a:extLst>
              </p:cNvPr>
              <p:cNvSpPr/>
              <p:nvPr/>
            </p:nvSpPr>
            <p:spPr>
              <a:xfrm>
                <a:off x="1457390" y="399042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6F51F84-BE01-4A67-BBDB-866D6AB1C6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90" y="3990424"/>
                <a:ext cx="515229" cy="5152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28586C6-D1FF-4008-9A80-EA1C8C7B30BA}"/>
                  </a:ext>
                </a:extLst>
              </p:cNvPr>
              <p:cNvSpPr/>
              <p:nvPr/>
            </p:nvSpPr>
            <p:spPr>
              <a:xfrm>
                <a:off x="1972619" y="399042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28586C6-D1FF-4008-9A80-EA1C8C7B30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9" y="3990423"/>
                <a:ext cx="515229" cy="51522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A1C6874-4443-42E4-87D9-3B7630E48C7F}"/>
                  </a:ext>
                </a:extLst>
              </p:cNvPr>
              <p:cNvSpPr/>
              <p:nvPr/>
            </p:nvSpPr>
            <p:spPr>
              <a:xfrm>
                <a:off x="2487848" y="399042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A1C6874-4443-42E4-87D9-3B7630E48C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8" y="3990423"/>
                <a:ext cx="515229" cy="51522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461DAA2-39DF-4994-BFC5-D6D971ADBD88}"/>
                  </a:ext>
                </a:extLst>
              </p:cNvPr>
              <p:cNvSpPr/>
              <p:nvPr/>
            </p:nvSpPr>
            <p:spPr>
              <a:xfrm>
                <a:off x="1457389" y="449394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461DAA2-39DF-4994-BFC5-D6D971ADBD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89" y="4493944"/>
                <a:ext cx="515229" cy="515229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D520F75-1714-4B1E-9138-626B7BAB8F06}"/>
                  </a:ext>
                </a:extLst>
              </p:cNvPr>
              <p:cNvSpPr/>
              <p:nvPr/>
            </p:nvSpPr>
            <p:spPr>
              <a:xfrm>
                <a:off x="1972618" y="449394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D520F75-1714-4B1E-9138-626B7BAB8F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8" y="4493943"/>
                <a:ext cx="515229" cy="515229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B060D39-6046-4E96-BD00-934927FFD02C}"/>
                  </a:ext>
                </a:extLst>
              </p:cNvPr>
              <p:cNvSpPr/>
              <p:nvPr/>
            </p:nvSpPr>
            <p:spPr>
              <a:xfrm>
                <a:off x="2487847" y="449394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B060D39-6046-4E96-BD00-934927FFD0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7" y="4493943"/>
                <a:ext cx="515229" cy="515229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EE775BC-ADDF-4260-B51A-A4CEE87F25DB}"/>
                  </a:ext>
                </a:extLst>
              </p:cNvPr>
              <p:cNvSpPr/>
              <p:nvPr/>
            </p:nvSpPr>
            <p:spPr>
              <a:xfrm>
                <a:off x="3003076" y="399042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EE775BC-ADDF-4260-B51A-A4CEE87F25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6" y="3990423"/>
                <a:ext cx="515229" cy="515229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22D4EA7-F3CF-4CAD-942E-EA8C6D51FE01}"/>
                  </a:ext>
                </a:extLst>
              </p:cNvPr>
              <p:cNvSpPr/>
              <p:nvPr/>
            </p:nvSpPr>
            <p:spPr>
              <a:xfrm>
                <a:off x="3518305" y="399042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22D4EA7-F3CF-4CAD-942E-EA8C6D51FE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5" y="3990422"/>
                <a:ext cx="515229" cy="515229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7FBDC32-C75E-4E72-A28D-1E27044E9CB4}"/>
                  </a:ext>
                </a:extLst>
              </p:cNvPr>
              <p:cNvSpPr/>
              <p:nvPr/>
            </p:nvSpPr>
            <p:spPr>
              <a:xfrm>
                <a:off x="4033534" y="399042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7FBDC32-C75E-4E72-A28D-1E27044E9C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4" y="3990422"/>
                <a:ext cx="515229" cy="515229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5DA72B3-1EB9-432C-ADB6-2A2CE38F6BB6}"/>
                  </a:ext>
                </a:extLst>
              </p:cNvPr>
              <p:cNvSpPr/>
              <p:nvPr/>
            </p:nvSpPr>
            <p:spPr>
              <a:xfrm>
                <a:off x="3003075" y="449394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5DA72B3-1EB9-432C-ADB6-2A2CE38F6B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5" y="4493943"/>
                <a:ext cx="515229" cy="515229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9B2E9C0-65FD-43CA-AA23-F0585DBE64A2}"/>
                  </a:ext>
                </a:extLst>
              </p:cNvPr>
              <p:cNvSpPr/>
              <p:nvPr/>
            </p:nvSpPr>
            <p:spPr>
              <a:xfrm>
                <a:off x="3518304" y="449394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9B2E9C0-65FD-43CA-AA23-F0585DBE64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4" y="4493942"/>
                <a:ext cx="515229" cy="51522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F7620BF-B398-46A0-B5C3-8B18F475611B}"/>
                  </a:ext>
                </a:extLst>
              </p:cNvPr>
              <p:cNvSpPr/>
              <p:nvPr/>
            </p:nvSpPr>
            <p:spPr>
              <a:xfrm>
                <a:off x="4033533" y="449394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F7620BF-B398-46A0-B5C3-8B18F47561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3" y="4493942"/>
                <a:ext cx="515229" cy="515229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9" name="TextBox 138">
            <a:extLst>
              <a:ext uri="{FF2B5EF4-FFF2-40B4-BE49-F238E27FC236}">
                <a16:creationId xmlns:a16="http://schemas.microsoft.com/office/drawing/2014/main" id="{ECB97369-7843-4DBE-A23F-DDDDC83B7518}"/>
              </a:ext>
            </a:extLst>
          </p:cNvPr>
          <p:cNvSpPr txBox="1"/>
          <p:nvPr/>
        </p:nvSpPr>
        <p:spPr>
          <a:xfrm>
            <a:off x="1457389" y="1748095"/>
            <a:ext cx="30913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Input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EDD43FF-8AE2-4E4A-934C-590FA085E78D}"/>
              </a:ext>
            </a:extLst>
          </p:cNvPr>
          <p:cNvSpPr txBox="1"/>
          <p:nvPr/>
        </p:nvSpPr>
        <p:spPr>
          <a:xfrm>
            <a:off x="5534385" y="1748095"/>
            <a:ext cx="1586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Filter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F118AA57-10AB-4B38-899A-30E4473696D0}"/>
                  </a:ext>
                </a:extLst>
              </p:cNvPr>
              <p:cNvSpPr/>
              <p:nvPr/>
            </p:nvSpPr>
            <p:spPr>
              <a:xfrm>
                <a:off x="8151210" y="2973846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F118AA57-10AB-4B38-899A-30E4473696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1210" y="2973846"/>
                <a:ext cx="515229" cy="515229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EA487E16-4D02-466D-987E-382E8296E2DE}"/>
                  </a:ext>
                </a:extLst>
              </p:cNvPr>
              <p:cNvSpPr/>
              <p:nvPr/>
            </p:nvSpPr>
            <p:spPr>
              <a:xfrm>
                <a:off x="8666439" y="2973845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EA487E16-4D02-466D-987E-382E8296E2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6439" y="2973845"/>
                <a:ext cx="515229" cy="515229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3B89570-CDDC-48CD-A4E7-1A8960C709B3}"/>
                  </a:ext>
                </a:extLst>
              </p:cNvPr>
              <p:cNvSpPr/>
              <p:nvPr/>
            </p:nvSpPr>
            <p:spPr>
              <a:xfrm>
                <a:off x="9181668" y="2973845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3B89570-CDDC-48CD-A4E7-1A8960C709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1668" y="2973845"/>
                <a:ext cx="515229" cy="515229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TextBox 89">
            <a:extLst>
              <a:ext uri="{FF2B5EF4-FFF2-40B4-BE49-F238E27FC236}">
                <a16:creationId xmlns:a16="http://schemas.microsoft.com/office/drawing/2014/main" id="{FB10CB1F-2BAA-4314-A24C-272CED28DCCB}"/>
              </a:ext>
            </a:extLst>
          </p:cNvPr>
          <p:cNvSpPr txBox="1"/>
          <p:nvPr/>
        </p:nvSpPr>
        <p:spPr>
          <a:xfrm>
            <a:off x="8388484" y="1748095"/>
            <a:ext cx="1586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Output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8E6184D-B641-5444-9C11-A6671825F417}"/>
              </a:ext>
            </a:extLst>
          </p:cNvPr>
          <p:cNvGrpSpPr/>
          <p:nvPr/>
        </p:nvGrpSpPr>
        <p:grpSpPr>
          <a:xfrm>
            <a:off x="2495369" y="2459832"/>
            <a:ext cx="1543231" cy="1543253"/>
            <a:chOff x="1568407" y="3929528"/>
            <a:chExt cx="2134560" cy="2134589"/>
          </a:xfrm>
          <a:noFill/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C52D883-2920-6B45-9E1F-B2727DF03B8C}"/>
                </a:ext>
              </a:extLst>
            </p:cNvPr>
            <p:cNvSpPr/>
            <p:nvPr/>
          </p:nvSpPr>
          <p:spPr>
            <a:xfrm>
              <a:off x="1568407" y="3929529"/>
              <a:ext cx="711520" cy="711521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AEB93D9-8BD0-0748-A0FA-243F2516A4F9}"/>
                </a:ext>
              </a:extLst>
            </p:cNvPr>
            <p:cNvSpPr/>
            <p:nvPr/>
          </p:nvSpPr>
          <p:spPr>
            <a:xfrm>
              <a:off x="2279925" y="3929528"/>
              <a:ext cx="711520" cy="711521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547F00C-EBC6-D547-8583-6B2E2A356C52}"/>
                </a:ext>
              </a:extLst>
            </p:cNvPr>
            <p:cNvSpPr/>
            <p:nvPr/>
          </p:nvSpPr>
          <p:spPr>
            <a:xfrm>
              <a:off x="2991446" y="3934536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04C445A4-A743-044B-9A03-A2F9461E95A6}"/>
                </a:ext>
              </a:extLst>
            </p:cNvPr>
            <p:cNvSpPr/>
            <p:nvPr/>
          </p:nvSpPr>
          <p:spPr>
            <a:xfrm>
              <a:off x="1568407" y="4641062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7656D167-A038-9C4F-AE8A-A913957A1107}"/>
                </a:ext>
              </a:extLst>
            </p:cNvPr>
            <p:cNvSpPr/>
            <p:nvPr/>
          </p:nvSpPr>
          <p:spPr>
            <a:xfrm>
              <a:off x="2279927" y="4641061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E433B3E-26B9-8744-AA7D-6236360180C7}"/>
                </a:ext>
              </a:extLst>
            </p:cNvPr>
            <p:cNvSpPr/>
            <p:nvPr/>
          </p:nvSpPr>
          <p:spPr>
            <a:xfrm>
              <a:off x="2991446" y="4641061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AF6CCDDA-8C33-B249-84CB-8F1D7A802A29}"/>
                </a:ext>
              </a:extLst>
            </p:cNvPr>
            <p:cNvGrpSpPr/>
            <p:nvPr/>
          </p:nvGrpSpPr>
          <p:grpSpPr>
            <a:xfrm>
              <a:off x="1568407" y="5352587"/>
              <a:ext cx="2134560" cy="711530"/>
              <a:chOff x="2038524" y="5114313"/>
              <a:chExt cx="1233183" cy="411067"/>
            </a:xfrm>
            <a:grpFill/>
          </p:grpSpPr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10BEE30D-4D31-604F-A0FE-EDDD5BD111E0}"/>
                  </a:ext>
                </a:extLst>
              </p:cNvPr>
              <p:cNvSpPr/>
              <p:nvPr/>
            </p:nvSpPr>
            <p:spPr>
              <a:xfrm>
                <a:off x="2038524" y="5114315"/>
                <a:ext cx="411061" cy="411061"/>
              </a:xfrm>
              <a:prstGeom prst="rect">
                <a:avLst/>
              </a:prstGeom>
              <a:grp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DEA53E57-C634-6B41-9459-1D9401C13D80}"/>
                  </a:ext>
                </a:extLst>
              </p:cNvPr>
              <p:cNvSpPr/>
              <p:nvPr/>
            </p:nvSpPr>
            <p:spPr>
              <a:xfrm>
                <a:off x="2449585" y="5114313"/>
                <a:ext cx="411061" cy="411061"/>
              </a:xfrm>
              <a:prstGeom prst="rect">
                <a:avLst/>
              </a:prstGeom>
              <a:grp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82389E52-0BB5-CC41-9D9A-0CEB52B2F0F3}"/>
                  </a:ext>
                </a:extLst>
              </p:cNvPr>
              <p:cNvSpPr/>
              <p:nvPr/>
            </p:nvSpPr>
            <p:spPr>
              <a:xfrm>
                <a:off x="2860646" y="5114319"/>
                <a:ext cx="411061" cy="411061"/>
              </a:xfrm>
              <a:prstGeom prst="rect">
                <a:avLst/>
              </a:prstGeom>
              <a:grp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C553D60-BDB5-1A42-9567-BA988EB71B7A}"/>
                  </a:ext>
                </a:extLst>
              </p:cNvPr>
              <p:cNvSpPr/>
              <p:nvPr/>
            </p:nvSpPr>
            <p:spPr>
              <a:xfrm>
                <a:off x="7333652" y="3391375"/>
                <a:ext cx="60465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C553D60-BDB5-1A42-9567-BA988EB71B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3652" y="3391375"/>
                <a:ext cx="604653" cy="584775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3A8FC66A-A166-0444-AF1C-19BF8EF867B6}"/>
                  </a:ext>
                </a:extLst>
              </p:cNvPr>
              <p:cNvSpPr/>
              <p:nvPr/>
            </p:nvSpPr>
            <p:spPr>
              <a:xfrm>
                <a:off x="4800600" y="3415493"/>
                <a:ext cx="49725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dirty="0" smtClean="0"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3A8FC66A-A166-0444-AF1C-19BF8EF867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3415493"/>
                <a:ext cx="497252" cy="584775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A8FE2E49-7BE9-6B41-B748-E80B1B791BCB}"/>
                  </a:ext>
                </a:extLst>
              </p:cNvPr>
              <p:cNvSpPr/>
              <p:nvPr/>
            </p:nvSpPr>
            <p:spPr>
              <a:xfrm>
                <a:off x="2425091" y="5638800"/>
                <a:ext cx="7341818" cy="4531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11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 … +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33</m:t>
                      </m:r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A8FE2E49-7BE9-6B41-B748-E80B1B791B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5091" y="5638800"/>
                <a:ext cx="7341818" cy="453137"/>
              </a:xfrm>
              <a:prstGeom prst="rect">
                <a:avLst/>
              </a:prstGeom>
              <a:blipFill>
                <a:blip r:embed="rId37"/>
                <a:stretch>
                  <a:fillRect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6" name="TextBox 95">
            <a:extLst>
              <a:ext uri="{FF2B5EF4-FFF2-40B4-BE49-F238E27FC236}">
                <a16:creationId xmlns:a16="http://schemas.microsoft.com/office/drawing/2014/main" id="{76BDDB9C-DBEB-B94A-928F-A2832A71E154}"/>
              </a:ext>
            </a:extLst>
          </p:cNvPr>
          <p:cNvSpPr txBox="1"/>
          <p:nvPr/>
        </p:nvSpPr>
        <p:spPr>
          <a:xfrm>
            <a:off x="152400" y="6553200"/>
            <a:ext cx="2941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Adapted from </a:t>
            </a:r>
            <a:r>
              <a:rPr lang="en-US" sz="1200" dirty="0">
                <a:hlinkClick r:id="rId38"/>
              </a:rPr>
              <a:t>D. </a:t>
            </a:r>
            <a:r>
              <a:rPr lang="en-US" sz="1200" dirty="0" err="1">
                <a:hlinkClick r:id="rId38"/>
              </a:rPr>
              <a:t>Fouhey</a:t>
            </a:r>
            <a:r>
              <a:rPr lang="en-US" sz="1200" dirty="0">
                <a:hlinkClick r:id="rId38"/>
              </a:rPr>
              <a:t> and J. Johnson</a:t>
            </a:r>
            <a:endParaRPr lang="en-US" sz="1200" dirty="0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4036C060-F396-4041-BF91-093DDE296089}"/>
              </a:ext>
            </a:extLst>
          </p:cNvPr>
          <p:cNvGrpSpPr/>
          <p:nvPr/>
        </p:nvGrpSpPr>
        <p:grpSpPr>
          <a:xfrm>
            <a:off x="5562600" y="2975050"/>
            <a:ext cx="1543232" cy="1515512"/>
            <a:chOff x="1568407" y="3936760"/>
            <a:chExt cx="2134562" cy="2096220"/>
          </a:xfrm>
          <a:solidFill>
            <a:srgbClr val="F4D6B4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6D83B9F4-D69E-B246-B5F5-6DA7287709B4}"/>
                    </a:ext>
                  </a:extLst>
                </p:cNvPr>
                <p:cNvSpPr/>
                <p:nvPr/>
              </p:nvSpPr>
              <p:spPr>
                <a:xfrm>
                  <a:off x="1568409" y="3936762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6D83B9F4-D69E-B246-B5F5-6DA7287709B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8409" y="3936762"/>
                  <a:ext cx="711520" cy="711520"/>
                </a:xfrm>
                <a:prstGeom prst="rect">
                  <a:avLst/>
                </a:prstGeom>
                <a:blipFill>
                  <a:blip r:embed="rId39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E58189A2-7C39-9540-A15B-6C74623ADE7B}"/>
                    </a:ext>
                  </a:extLst>
                </p:cNvPr>
                <p:cNvSpPr/>
                <p:nvPr/>
              </p:nvSpPr>
              <p:spPr>
                <a:xfrm>
                  <a:off x="2279929" y="393676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E58189A2-7C39-9540-A15B-6C74623ADE7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9929" y="3936760"/>
                  <a:ext cx="711520" cy="711520"/>
                </a:xfrm>
                <a:prstGeom prst="rect">
                  <a:avLst/>
                </a:prstGeom>
                <a:blipFill>
                  <a:blip r:embed="rId40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64B0A019-7576-734F-9A53-731DAD452B2C}"/>
                    </a:ext>
                  </a:extLst>
                </p:cNvPr>
                <p:cNvSpPr/>
                <p:nvPr/>
              </p:nvSpPr>
              <p:spPr>
                <a:xfrm>
                  <a:off x="2991449" y="393676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64B0A019-7576-734F-9A53-731DAD452B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1449" y="3936760"/>
                  <a:ext cx="711520" cy="711520"/>
                </a:xfrm>
                <a:prstGeom prst="rect">
                  <a:avLst/>
                </a:prstGeom>
                <a:blipFill>
                  <a:blip r:embed="rId41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313F9F39-2E62-3C4B-B3DB-DE3AD65A73AA}"/>
                    </a:ext>
                  </a:extLst>
                </p:cNvPr>
                <p:cNvSpPr/>
                <p:nvPr/>
              </p:nvSpPr>
              <p:spPr>
                <a:xfrm>
                  <a:off x="1568407" y="4632111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313F9F39-2E62-3C4B-B3DB-DE3AD65A73A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8407" y="4632111"/>
                  <a:ext cx="711520" cy="711520"/>
                </a:xfrm>
                <a:prstGeom prst="rect">
                  <a:avLst/>
                </a:prstGeom>
                <a:blipFill>
                  <a:blip r:embed="rId42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E1D35203-A50F-954A-8922-F46562C2382B}"/>
                    </a:ext>
                  </a:extLst>
                </p:cNvPr>
                <p:cNvSpPr/>
                <p:nvPr/>
              </p:nvSpPr>
              <p:spPr>
                <a:xfrm>
                  <a:off x="2279927" y="463211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E1D35203-A50F-954A-8922-F46562C2382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9927" y="4632110"/>
                  <a:ext cx="711520" cy="711520"/>
                </a:xfrm>
                <a:prstGeom prst="rect">
                  <a:avLst/>
                </a:prstGeom>
                <a:blipFill>
                  <a:blip r:embed="rId43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2CCEEF62-70E6-1F4D-B520-4E6A155BBD8F}"/>
                    </a:ext>
                  </a:extLst>
                </p:cNvPr>
                <p:cNvSpPr/>
                <p:nvPr/>
              </p:nvSpPr>
              <p:spPr>
                <a:xfrm>
                  <a:off x="2991447" y="463211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2CCEEF62-70E6-1F4D-B520-4E6A155BBD8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1447" y="4632110"/>
                  <a:ext cx="711520" cy="711520"/>
                </a:xfrm>
                <a:prstGeom prst="rect">
                  <a:avLst/>
                </a:prstGeom>
                <a:blipFill>
                  <a:blip r:embed="rId44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F3265B53-BE65-4B4D-8F2B-0082158659D4}"/>
                </a:ext>
              </a:extLst>
            </p:cNvPr>
            <p:cNvGrpSpPr/>
            <p:nvPr/>
          </p:nvGrpSpPr>
          <p:grpSpPr>
            <a:xfrm>
              <a:off x="1568407" y="5321458"/>
              <a:ext cx="2134560" cy="711522"/>
              <a:chOff x="2038524" y="5096324"/>
              <a:chExt cx="1233183" cy="411062"/>
            </a:xfrm>
            <a:grpFill/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5" name="Rectangle 104">
                    <a:extLst>
                      <a:ext uri="{FF2B5EF4-FFF2-40B4-BE49-F238E27FC236}">
                        <a16:creationId xmlns:a16="http://schemas.microsoft.com/office/drawing/2014/main" id="{25F24091-225D-7A42-85B6-57FE10618C5A}"/>
                      </a:ext>
                    </a:extLst>
                  </p:cNvPr>
                  <p:cNvSpPr/>
                  <p:nvPr/>
                </p:nvSpPr>
                <p:spPr>
                  <a:xfrm>
                    <a:off x="2038524" y="5096325"/>
                    <a:ext cx="411061" cy="411061"/>
                  </a:xfrm>
                  <a:prstGeom prst="rect">
                    <a:avLst/>
                  </a:prstGeom>
                  <a:grpFill/>
                  <a:ln w="571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b="0" i="1" baseline="-25000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5" name="Rectangle 104">
                    <a:extLst>
                      <a:ext uri="{FF2B5EF4-FFF2-40B4-BE49-F238E27FC236}">
                        <a16:creationId xmlns:a16="http://schemas.microsoft.com/office/drawing/2014/main" id="{25F24091-225D-7A42-85B6-57FE10618C5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38524" y="5096325"/>
                    <a:ext cx="411061" cy="411061"/>
                  </a:xfrm>
                  <a:prstGeom prst="rect">
                    <a:avLst/>
                  </a:prstGeom>
                  <a:blipFill>
                    <a:blip r:embed="rId45"/>
                    <a:stretch>
                      <a:fillRect/>
                    </a:stretch>
                  </a:blipFill>
                  <a:ln w="5715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4DE5AF9E-1434-BF41-A74F-6A83D903C49E}"/>
                      </a:ext>
                    </a:extLst>
                  </p:cNvPr>
                  <p:cNvSpPr/>
                  <p:nvPr/>
                </p:nvSpPr>
                <p:spPr>
                  <a:xfrm>
                    <a:off x="2449585" y="5096324"/>
                    <a:ext cx="411061" cy="411061"/>
                  </a:xfrm>
                  <a:prstGeom prst="rect">
                    <a:avLst/>
                  </a:prstGeom>
                  <a:grpFill/>
                  <a:ln w="571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b="0" i="1" baseline="-25000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4DE5AF9E-1434-BF41-A74F-6A83D903C49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49585" y="5096324"/>
                    <a:ext cx="411061" cy="411061"/>
                  </a:xfrm>
                  <a:prstGeom prst="rect">
                    <a:avLst/>
                  </a:prstGeom>
                  <a:blipFill>
                    <a:blip r:embed="rId46"/>
                    <a:stretch>
                      <a:fillRect/>
                    </a:stretch>
                  </a:blipFill>
                  <a:ln w="5715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09D08D33-0234-8C4D-A40F-0799A784FF59}"/>
                      </a:ext>
                    </a:extLst>
                  </p:cNvPr>
                  <p:cNvSpPr/>
                  <p:nvPr/>
                </p:nvSpPr>
                <p:spPr>
                  <a:xfrm>
                    <a:off x="2860646" y="5096324"/>
                    <a:ext cx="411061" cy="411061"/>
                  </a:xfrm>
                  <a:prstGeom prst="rect">
                    <a:avLst/>
                  </a:prstGeom>
                  <a:grpFill/>
                  <a:ln w="571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b="0" i="1" baseline="-25000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33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09D08D33-0234-8C4D-A40F-0799A784FF5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60646" y="5096324"/>
                    <a:ext cx="411061" cy="411061"/>
                  </a:xfrm>
                  <a:prstGeom prst="rect">
                    <a:avLst/>
                  </a:prstGeom>
                  <a:blipFill>
                    <a:blip r:embed="rId47"/>
                    <a:stretch>
                      <a:fillRect/>
                    </a:stretch>
                  </a:blipFill>
                  <a:ln w="5715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273125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D04DB-88A7-4575-A8C1-CF1236D27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a linear filter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38AF670-16EB-4AFE-877F-3FB2FD622AF9}"/>
                  </a:ext>
                </a:extLst>
              </p:cNvPr>
              <p:cNvSpPr/>
              <p:nvPr/>
            </p:nvSpPr>
            <p:spPr>
              <a:xfrm>
                <a:off x="1457390" y="2472501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38AF670-16EB-4AFE-877F-3FB2FD622A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90" y="2472501"/>
                <a:ext cx="515229" cy="5152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51CF6A3-20D9-476B-B21A-D2F38E3B41B8}"/>
                  </a:ext>
                </a:extLst>
              </p:cNvPr>
              <p:cNvSpPr/>
              <p:nvPr/>
            </p:nvSpPr>
            <p:spPr>
              <a:xfrm>
                <a:off x="1972619" y="247250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51CF6A3-20D9-476B-B21A-D2F38E3B41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9" y="2472500"/>
                <a:ext cx="515229" cy="5152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71E9232-6B3B-4DF4-9797-34BB787FF1AF}"/>
                  </a:ext>
                </a:extLst>
              </p:cNvPr>
              <p:cNvSpPr/>
              <p:nvPr/>
            </p:nvSpPr>
            <p:spPr>
              <a:xfrm>
                <a:off x="2487848" y="247250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71E9232-6B3B-4DF4-9797-34BB787FF1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8" y="2472500"/>
                <a:ext cx="515229" cy="5152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E49885A-1E6B-4F93-AA06-3CD389BD1DE6}"/>
                  </a:ext>
                </a:extLst>
              </p:cNvPr>
              <p:cNvSpPr/>
              <p:nvPr/>
            </p:nvSpPr>
            <p:spPr>
              <a:xfrm>
                <a:off x="1457389" y="2976021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E49885A-1E6B-4F93-AA06-3CD389BD1D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89" y="2976021"/>
                <a:ext cx="515229" cy="5152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44F458F-BE4E-4266-ABFD-122266A8CA0C}"/>
                  </a:ext>
                </a:extLst>
              </p:cNvPr>
              <p:cNvSpPr/>
              <p:nvPr/>
            </p:nvSpPr>
            <p:spPr>
              <a:xfrm>
                <a:off x="1972618" y="297602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44F458F-BE4E-4266-ABFD-122266A8CA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8" y="2976020"/>
                <a:ext cx="515229" cy="5152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E63EBE7-A077-4EFA-AB51-260B57E63CCB}"/>
                  </a:ext>
                </a:extLst>
              </p:cNvPr>
              <p:cNvSpPr/>
              <p:nvPr/>
            </p:nvSpPr>
            <p:spPr>
              <a:xfrm>
                <a:off x="2487847" y="297602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E63EBE7-A077-4EFA-AB51-260B57E63C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7" y="2976020"/>
                <a:ext cx="515229" cy="5152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D1D8689-C765-4E68-8A16-265936695D3D}"/>
                  </a:ext>
                </a:extLst>
              </p:cNvPr>
              <p:cNvSpPr/>
              <p:nvPr/>
            </p:nvSpPr>
            <p:spPr>
              <a:xfrm>
                <a:off x="1457389" y="3475195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D1D8689-C765-4E68-8A16-265936695D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89" y="3475195"/>
                <a:ext cx="515229" cy="5152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12C3450-E34D-467E-B293-A9254B25A44F}"/>
                  </a:ext>
                </a:extLst>
              </p:cNvPr>
              <p:cNvSpPr/>
              <p:nvPr/>
            </p:nvSpPr>
            <p:spPr>
              <a:xfrm>
                <a:off x="1972618" y="347519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12C3450-E34D-467E-B293-A9254B25A4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8" y="3475194"/>
                <a:ext cx="515229" cy="5152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41FC8B0-7F57-4CC1-83EE-5CE9CFB6CC78}"/>
                  </a:ext>
                </a:extLst>
              </p:cNvPr>
              <p:cNvSpPr/>
              <p:nvPr/>
            </p:nvSpPr>
            <p:spPr>
              <a:xfrm>
                <a:off x="2487847" y="347519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41FC8B0-7F57-4CC1-83EE-5CE9CFB6CC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7" y="3475194"/>
                <a:ext cx="515229" cy="5152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9247400-2831-44DD-BADF-DCC5AD641F34}"/>
                  </a:ext>
                </a:extLst>
              </p:cNvPr>
              <p:cNvSpPr/>
              <p:nvPr/>
            </p:nvSpPr>
            <p:spPr>
              <a:xfrm>
                <a:off x="3003076" y="247250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9247400-2831-44DD-BADF-DCC5AD641F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6" y="2472500"/>
                <a:ext cx="515229" cy="5152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3F11829-1276-4A95-BDB0-A96241896F65}"/>
                  </a:ext>
                </a:extLst>
              </p:cNvPr>
              <p:cNvSpPr/>
              <p:nvPr/>
            </p:nvSpPr>
            <p:spPr>
              <a:xfrm>
                <a:off x="3518305" y="247249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3F11829-1276-4A95-BDB0-A96241896F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5" y="2472499"/>
                <a:ext cx="515229" cy="5152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58C3C17-320E-453F-A60D-C05BEFD83E69}"/>
                  </a:ext>
                </a:extLst>
              </p:cNvPr>
              <p:cNvSpPr/>
              <p:nvPr/>
            </p:nvSpPr>
            <p:spPr>
              <a:xfrm>
                <a:off x="4033534" y="247249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58C3C17-320E-453F-A60D-C05BEFD83E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4" y="2472499"/>
                <a:ext cx="515229" cy="5152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EA6DED5-28BC-490B-BCFC-A812879497EA}"/>
                  </a:ext>
                </a:extLst>
              </p:cNvPr>
              <p:cNvSpPr/>
              <p:nvPr/>
            </p:nvSpPr>
            <p:spPr>
              <a:xfrm>
                <a:off x="3003075" y="297602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EA6DED5-28BC-490B-BCFC-A812879497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5" y="2976020"/>
                <a:ext cx="515229" cy="5152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DEA4873-8505-4CD2-A57E-6ADF1D77EE29}"/>
                  </a:ext>
                </a:extLst>
              </p:cNvPr>
              <p:cNvSpPr/>
              <p:nvPr/>
            </p:nvSpPr>
            <p:spPr>
              <a:xfrm>
                <a:off x="3518304" y="297601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DEA4873-8505-4CD2-A57E-6ADF1D77EE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4" y="2976019"/>
                <a:ext cx="515229" cy="5152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B7FEF24-2B3B-4D67-BC11-0B40BC43CCF6}"/>
                  </a:ext>
                </a:extLst>
              </p:cNvPr>
              <p:cNvSpPr/>
              <p:nvPr/>
            </p:nvSpPr>
            <p:spPr>
              <a:xfrm>
                <a:off x="4033533" y="297601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B7FEF24-2B3B-4D67-BC11-0B40BC43CC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3" y="2976019"/>
                <a:ext cx="515229" cy="5152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439F3A8-7B00-41DF-B263-605479B164C1}"/>
                  </a:ext>
                </a:extLst>
              </p:cNvPr>
              <p:cNvSpPr/>
              <p:nvPr/>
            </p:nvSpPr>
            <p:spPr>
              <a:xfrm>
                <a:off x="3003075" y="347519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439F3A8-7B00-41DF-B263-605479B164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5" y="3475194"/>
                <a:ext cx="515229" cy="5152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694E9B1-466B-49C8-A029-2EFC4FB3E3BC}"/>
                  </a:ext>
                </a:extLst>
              </p:cNvPr>
              <p:cNvSpPr/>
              <p:nvPr/>
            </p:nvSpPr>
            <p:spPr>
              <a:xfrm>
                <a:off x="3518304" y="347519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694E9B1-466B-49C8-A029-2EFC4FB3E3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4" y="3475193"/>
                <a:ext cx="515229" cy="5152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8871AC5-C2BF-442A-B1CE-B7633E02722C}"/>
                  </a:ext>
                </a:extLst>
              </p:cNvPr>
              <p:cNvSpPr/>
              <p:nvPr/>
            </p:nvSpPr>
            <p:spPr>
              <a:xfrm>
                <a:off x="4033533" y="347519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8871AC5-C2BF-442A-B1CE-B7633E0272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3" y="3475193"/>
                <a:ext cx="515229" cy="5152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6F51F84-BE01-4A67-BBDB-866D6AB1C627}"/>
                  </a:ext>
                </a:extLst>
              </p:cNvPr>
              <p:cNvSpPr/>
              <p:nvPr/>
            </p:nvSpPr>
            <p:spPr>
              <a:xfrm>
                <a:off x="1457390" y="399042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6F51F84-BE01-4A67-BBDB-866D6AB1C6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90" y="3990424"/>
                <a:ext cx="515229" cy="5152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28586C6-D1FF-4008-9A80-EA1C8C7B30BA}"/>
                  </a:ext>
                </a:extLst>
              </p:cNvPr>
              <p:cNvSpPr/>
              <p:nvPr/>
            </p:nvSpPr>
            <p:spPr>
              <a:xfrm>
                <a:off x="1972619" y="399042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28586C6-D1FF-4008-9A80-EA1C8C7B30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9" y="3990423"/>
                <a:ext cx="515229" cy="51522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A1C6874-4443-42E4-87D9-3B7630E48C7F}"/>
                  </a:ext>
                </a:extLst>
              </p:cNvPr>
              <p:cNvSpPr/>
              <p:nvPr/>
            </p:nvSpPr>
            <p:spPr>
              <a:xfrm>
                <a:off x="2487848" y="399042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A1C6874-4443-42E4-87D9-3B7630E48C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8" y="3990423"/>
                <a:ext cx="515229" cy="51522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461DAA2-39DF-4994-BFC5-D6D971ADBD88}"/>
                  </a:ext>
                </a:extLst>
              </p:cNvPr>
              <p:cNvSpPr/>
              <p:nvPr/>
            </p:nvSpPr>
            <p:spPr>
              <a:xfrm>
                <a:off x="1457389" y="449394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461DAA2-39DF-4994-BFC5-D6D971ADBD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89" y="4493944"/>
                <a:ext cx="515229" cy="515229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D520F75-1714-4B1E-9138-626B7BAB8F06}"/>
                  </a:ext>
                </a:extLst>
              </p:cNvPr>
              <p:cNvSpPr/>
              <p:nvPr/>
            </p:nvSpPr>
            <p:spPr>
              <a:xfrm>
                <a:off x="1972618" y="449394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D520F75-1714-4B1E-9138-626B7BAB8F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8" y="4493943"/>
                <a:ext cx="515229" cy="515229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B060D39-6046-4E96-BD00-934927FFD02C}"/>
                  </a:ext>
                </a:extLst>
              </p:cNvPr>
              <p:cNvSpPr/>
              <p:nvPr/>
            </p:nvSpPr>
            <p:spPr>
              <a:xfrm>
                <a:off x="2487847" y="449394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B060D39-6046-4E96-BD00-934927FFD0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7" y="4493943"/>
                <a:ext cx="515229" cy="515229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EE775BC-ADDF-4260-B51A-A4CEE87F25DB}"/>
                  </a:ext>
                </a:extLst>
              </p:cNvPr>
              <p:cNvSpPr/>
              <p:nvPr/>
            </p:nvSpPr>
            <p:spPr>
              <a:xfrm>
                <a:off x="3003076" y="399042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EE775BC-ADDF-4260-B51A-A4CEE87F25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6" y="3990423"/>
                <a:ext cx="515229" cy="515229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22D4EA7-F3CF-4CAD-942E-EA8C6D51FE01}"/>
                  </a:ext>
                </a:extLst>
              </p:cNvPr>
              <p:cNvSpPr/>
              <p:nvPr/>
            </p:nvSpPr>
            <p:spPr>
              <a:xfrm>
                <a:off x="3518305" y="399042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22D4EA7-F3CF-4CAD-942E-EA8C6D51FE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5" y="3990422"/>
                <a:ext cx="515229" cy="515229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7FBDC32-C75E-4E72-A28D-1E27044E9CB4}"/>
                  </a:ext>
                </a:extLst>
              </p:cNvPr>
              <p:cNvSpPr/>
              <p:nvPr/>
            </p:nvSpPr>
            <p:spPr>
              <a:xfrm>
                <a:off x="4033534" y="399042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7FBDC32-C75E-4E72-A28D-1E27044E9C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4" y="3990422"/>
                <a:ext cx="515229" cy="515229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5DA72B3-1EB9-432C-ADB6-2A2CE38F6BB6}"/>
                  </a:ext>
                </a:extLst>
              </p:cNvPr>
              <p:cNvSpPr/>
              <p:nvPr/>
            </p:nvSpPr>
            <p:spPr>
              <a:xfrm>
                <a:off x="3003075" y="449394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5DA72B3-1EB9-432C-ADB6-2A2CE38F6B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5" y="4493943"/>
                <a:ext cx="515229" cy="515229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9B2E9C0-65FD-43CA-AA23-F0585DBE64A2}"/>
                  </a:ext>
                </a:extLst>
              </p:cNvPr>
              <p:cNvSpPr/>
              <p:nvPr/>
            </p:nvSpPr>
            <p:spPr>
              <a:xfrm>
                <a:off x="3518304" y="449394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9B2E9C0-65FD-43CA-AA23-F0585DBE64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4" y="4493942"/>
                <a:ext cx="515229" cy="51522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F7620BF-B398-46A0-B5C3-8B18F475611B}"/>
                  </a:ext>
                </a:extLst>
              </p:cNvPr>
              <p:cNvSpPr/>
              <p:nvPr/>
            </p:nvSpPr>
            <p:spPr>
              <a:xfrm>
                <a:off x="4033533" y="449394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F7620BF-B398-46A0-B5C3-8B18F47561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3" y="4493942"/>
                <a:ext cx="515229" cy="515229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9" name="TextBox 138">
            <a:extLst>
              <a:ext uri="{FF2B5EF4-FFF2-40B4-BE49-F238E27FC236}">
                <a16:creationId xmlns:a16="http://schemas.microsoft.com/office/drawing/2014/main" id="{ECB97369-7843-4DBE-A23F-DDDDC83B7518}"/>
              </a:ext>
            </a:extLst>
          </p:cNvPr>
          <p:cNvSpPr txBox="1"/>
          <p:nvPr/>
        </p:nvSpPr>
        <p:spPr>
          <a:xfrm>
            <a:off x="1457389" y="1748095"/>
            <a:ext cx="30913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Input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EDD43FF-8AE2-4E4A-934C-590FA085E78D}"/>
              </a:ext>
            </a:extLst>
          </p:cNvPr>
          <p:cNvSpPr txBox="1"/>
          <p:nvPr/>
        </p:nvSpPr>
        <p:spPr>
          <a:xfrm>
            <a:off x="5534385" y="1748095"/>
            <a:ext cx="1586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Filter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F118AA57-10AB-4B38-899A-30E4473696D0}"/>
                  </a:ext>
                </a:extLst>
              </p:cNvPr>
              <p:cNvSpPr/>
              <p:nvPr/>
            </p:nvSpPr>
            <p:spPr>
              <a:xfrm>
                <a:off x="8151210" y="2973846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F118AA57-10AB-4B38-899A-30E4473696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1210" y="2973846"/>
                <a:ext cx="515229" cy="515229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EA487E16-4D02-466D-987E-382E8296E2DE}"/>
                  </a:ext>
                </a:extLst>
              </p:cNvPr>
              <p:cNvSpPr/>
              <p:nvPr/>
            </p:nvSpPr>
            <p:spPr>
              <a:xfrm>
                <a:off x="8666439" y="2973845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EA487E16-4D02-466D-987E-382E8296E2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6439" y="2973845"/>
                <a:ext cx="515229" cy="515229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3B89570-CDDC-48CD-A4E7-1A8960C709B3}"/>
                  </a:ext>
                </a:extLst>
              </p:cNvPr>
              <p:cNvSpPr/>
              <p:nvPr/>
            </p:nvSpPr>
            <p:spPr>
              <a:xfrm>
                <a:off x="9181668" y="2973845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3B89570-CDDC-48CD-A4E7-1A8960C709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1668" y="2973845"/>
                <a:ext cx="515229" cy="515229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45E548BC-657F-4673-A718-DB63C75323A0}"/>
                  </a:ext>
                </a:extLst>
              </p:cNvPr>
              <p:cNvSpPr/>
              <p:nvPr/>
            </p:nvSpPr>
            <p:spPr>
              <a:xfrm>
                <a:off x="9696896" y="2973845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45E548BC-657F-4673-A718-DB63C75323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6896" y="2973845"/>
                <a:ext cx="515229" cy="515229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TextBox 89">
            <a:extLst>
              <a:ext uri="{FF2B5EF4-FFF2-40B4-BE49-F238E27FC236}">
                <a16:creationId xmlns:a16="http://schemas.microsoft.com/office/drawing/2014/main" id="{FB10CB1F-2BAA-4314-A24C-272CED28DCCB}"/>
              </a:ext>
            </a:extLst>
          </p:cNvPr>
          <p:cNvSpPr txBox="1"/>
          <p:nvPr/>
        </p:nvSpPr>
        <p:spPr>
          <a:xfrm>
            <a:off x="8388484" y="1748095"/>
            <a:ext cx="1586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Output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8E6184D-B641-5444-9C11-A6671825F417}"/>
              </a:ext>
            </a:extLst>
          </p:cNvPr>
          <p:cNvGrpSpPr/>
          <p:nvPr/>
        </p:nvGrpSpPr>
        <p:grpSpPr>
          <a:xfrm>
            <a:off x="3005998" y="2461195"/>
            <a:ext cx="1543231" cy="1543253"/>
            <a:chOff x="1568407" y="3929528"/>
            <a:chExt cx="2134560" cy="2134589"/>
          </a:xfrm>
          <a:noFill/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C52D883-2920-6B45-9E1F-B2727DF03B8C}"/>
                </a:ext>
              </a:extLst>
            </p:cNvPr>
            <p:cNvSpPr/>
            <p:nvPr/>
          </p:nvSpPr>
          <p:spPr>
            <a:xfrm>
              <a:off x="1568407" y="3929529"/>
              <a:ext cx="711520" cy="711521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AEB93D9-8BD0-0748-A0FA-243F2516A4F9}"/>
                </a:ext>
              </a:extLst>
            </p:cNvPr>
            <p:cNvSpPr/>
            <p:nvPr/>
          </p:nvSpPr>
          <p:spPr>
            <a:xfrm>
              <a:off x="2279925" y="3929528"/>
              <a:ext cx="711520" cy="711521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547F00C-EBC6-D547-8583-6B2E2A356C52}"/>
                </a:ext>
              </a:extLst>
            </p:cNvPr>
            <p:cNvSpPr/>
            <p:nvPr/>
          </p:nvSpPr>
          <p:spPr>
            <a:xfrm>
              <a:off x="2991446" y="3934536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04C445A4-A743-044B-9A03-A2F9461E95A6}"/>
                </a:ext>
              </a:extLst>
            </p:cNvPr>
            <p:cNvSpPr/>
            <p:nvPr/>
          </p:nvSpPr>
          <p:spPr>
            <a:xfrm>
              <a:off x="1568407" y="4641062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7656D167-A038-9C4F-AE8A-A913957A1107}"/>
                </a:ext>
              </a:extLst>
            </p:cNvPr>
            <p:cNvSpPr/>
            <p:nvPr/>
          </p:nvSpPr>
          <p:spPr>
            <a:xfrm>
              <a:off x="2279927" y="4641061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E433B3E-26B9-8744-AA7D-6236360180C7}"/>
                </a:ext>
              </a:extLst>
            </p:cNvPr>
            <p:cNvSpPr/>
            <p:nvPr/>
          </p:nvSpPr>
          <p:spPr>
            <a:xfrm>
              <a:off x="2991446" y="4641061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AF6CCDDA-8C33-B249-84CB-8F1D7A802A29}"/>
                </a:ext>
              </a:extLst>
            </p:cNvPr>
            <p:cNvGrpSpPr/>
            <p:nvPr/>
          </p:nvGrpSpPr>
          <p:grpSpPr>
            <a:xfrm>
              <a:off x="1568407" y="5352587"/>
              <a:ext cx="2134560" cy="711530"/>
              <a:chOff x="2038524" y="5114313"/>
              <a:chExt cx="1233183" cy="411067"/>
            </a:xfrm>
            <a:grpFill/>
          </p:grpSpPr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10BEE30D-4D31-604F-A0FE-EDDD5BD111E0}"/>
                  </a:ext>
                </a:extLst>
              </p:cNvPr>
              <p:cNvSpPr/>
              <p:nvPr/>
            </p:nvSpPr>
            <p:spPr>
              <a:xfrm>
                <a:off x="2038524" y="5114315"/>
                <a:ext cx="411061" cy="411061"/>
              </a:xfrm>
              <a:prstGeom prst="rect">
                <a:avLst/>
              </a:prstGeom>
              <a:grp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DEA53E57-C634-6B41-9459-1D9401C13D80}"/>
                  </a:ext>
                </a:extLst>
              </p:cNvPr>
              <p:cNvSpPr/>
              <p:nvPr/>
            </p:nvSpPr>
            <p:spPr>
              <a:xfrm>
                <a:off x="2449585" y="5114313"/>
                <a:ext cx="411061" cy="411061"/>
              </a:xfrm>
              <a:prstGeom prst="rect">
                <a:avLst/>
              </a:prstGeom>
              <a:grp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82389E52-0BB5-CC41-9D9A-0CEB52B2F0F3}"/>
                  </a:ext>
                </a:extLst>
              </p:cNvPr>
              <p:cNvSpPr/>
              <p:nvPr/>
            </p:nvSpPr>
            <p:spPr>
              <a:xfrm>
                <a:off x="2860646" y="5114319"/>
                <a:ext cx="411061" cy="411061"/>
              </a:xfrm>
              <a:prstGeom prst="rect">
                <a:avLst/>
              </a:prstGeom>
              <a:grp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C553D60-BDB5-1A42-9567-BA988EB71B7A}"/>
                  </a:ext>
                </a:extLst>
              </p:cNvPr>
              <p:cNvSpPr/>
              <p:nvPr/>
            </p:nvSpPr>
            <p:spPr>
              <a:xfrm>
                <a:off x="7333652" y="3391375"/>
                <a:ext cx="60465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C553D60-BDB5-1A42-9567-BA988EB71B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3652" y="3391375"/>
                <a:ext cx="604653" cy="584775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3A8FC66A-A166-0444-AF1C-19BF8EF867B6}"/>
                  </a:ext>
                </a:extLst>
              </p:cNvPr>
              <p:cNvSpPr/>
              <p:nvPr/>
            </p:nvSpPr>
            <p:spPr>
              <a:xfrm>
                <a:off x="4800600" y="3415493"/>
                <a:ext cx="49725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dirty="0" smtClean="0"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3A8FC66A-A166-0444-AF1C-19BF8EF867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3415493"/>
                <a:ext cx="497252" cy="584775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A8FE2E49-7BE9-6B41-B748-E80B1B791BCB}"/>
                  </a:ext>
                </a:extLst>
              </p:cNvPr>
              <p:cNvSpPr/>
              <p:nvPr/>
            </p:nvSpPr>
            <p:spPr>
              <a:xfrm>
                <a:off x="2481998" y="5638800"/>
                <a:ext cx="7228004" cy="4531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11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 … +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33</m:t>
                      </m:r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A8FE2E49-7BE9-6B41-B748-E80B1B791B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1998" y="5638800"/>
                <a:ext cx="7228004" cy="453137"/>
              </a:xfrm>
              <a:prstGeom prst="rect">
                <a:avLst/>
              </a:prstGeom>
              <a:blipFill>
                <a:blip r:embed="rId38"/>
                <a:stretch>
                  <a:fillRect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6" name="TextBox 95">
            <a:extLst>
              <a:ext uri="{FF2B5EF4-FFF2-40B4-BE49-F238E27FC236}">
                <a16:creationId xmlns:a16="http://schemas.microsoft.com/office/drawing/2014/main" id="{A31163D1-35BB-0D46-84BD-7C464973BB96}"/>
              </a:ext>
            </a:extLst>
          </p:cNvPr>
          <p:cNvSpPr txBox="1"/>
          <p:nvPr/>
        </p:nvSpPr>
        <p:spPr>
          <a:xfrm>
            <a:off x="152400" y="6553200"/>
            <a:ext cx="2941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Adapted from </a:t>
            </a:r>
            <a:r>
              <a:rPr lang="en-US" sz="1200" dirty="0">
                <a:hlinkClick r:id="rId39"/>
              </a:rPr>
              <a:t>D. </a:t>
            </a:r>
            <a:r>
              <a:rPr lang="en-US" sz="1200" dirty="0" err="1">
                <a:hlinkClick r:id="rId39"/>
              </a:rPr>
              <a:t>Fouhey</a:t>
            </a:r>
            <a:r>
              <a:rPr lang="en-US" sz="1200" dirty="0">
                <a:hlinkClick r:id="rId39"/>
              </a:rPr>
              <a:t> and J. Johnson</a:t>
            </a:r>
            <a:endParaRPr lang="en-US" sz="1200" dirty="0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9C29EE35-CE70-844D-AD7B-1D63E1D6D085}"/>
              </a:ext>
            </a:extLst>
          </p:cNvPr>
          <p:cNvGrpSpPr/>
          <p:nvPr/>
        </p:nvGrpSpPr>
        <p:grpSpPr>
          <a:xfrm>
            <a:off x="5562600" y="2975050"/>
            <a:ext cx="1543232" cy="1515512"/>
            <a:chOff x="1568407" y="3936760"/>
            <a:chExt cx="2134562" cy="2096220"/>
          </a:xfrm>
          <a:solidFill>
            <a:srgbClr val="F4D6B4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7E29F0EC-95B4-854E-84BD-5E4EA6581CAE}"/>
                    </a:ext>
                  </a:extLst>
                </p:cNvPr>
                <p:cNvSpPr/>
                <p:nvPr/>
              </p:nvSpPr>
              <p:spPr>
                <a:xfrm>
                  <a:off x="1568409" y="3936762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7E29F0EC-95B4-854E-84BD-5E4EA6581CA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8409" y="3936762"/>
                  <a:ext cx="711520" cy="711520"/>
                </a:xfrm>
                <a:prstGeom prst="rect">
                  <a:avLst/>
                </a:prstGeom>
                <a:blipFill>
                  <a:blip r:embed="rId40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4796B230-9A43-9C41-8056-E9FEEE0E0D22}"/>
                    </a:ext>
                  </a:extLst>
                </p:cNvPr>
                <p:cNvSpPr/>
                <p:nvPr/>
              </p:nvSpPr>
              <p:spPr>
                <a:xfrm>
                  <a:off x="2279929" y="393676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4796B230-9A43-9C41-8056-E9FEEE0E0D2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9929" y="3936760"/>
                  <a:ext cx="711520" cy="711520"/>
                </a:xfrm>
                <a:prstGeom prst="rect">
                  <a:avLst/>
                </a:prstGeom>
                <a:blipFill>
                  <a:blip r:embed="rId41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D22B74BE-77E0-814C-BEF7-F1F539CE8D74}"/>
                    </a:ext>
                  </a:extLst>
                </p:cNvPr>
                <p:cNvSpPr/>
                <p:nvPr/>
              </p:nvSpPr>
              <p:spPr>
                <a:xfrm>
                  <a:off x="2991449" y="393676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D22B74BE-77E0-814C-BEF7-F1F539CE8D7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1449" y="3936760"/>
                  <a:ext cx="711520" cy="711520"/>
                </a:xfrm>
                <a:prstGeom prst="rect">
                  <a:avLst/>
                </a:prstGeom>
                <a:blipFill>
                  <a:blip r:embed="rId42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038C924E-9D34-AF48-8B7E-9EFB5CC882DE}"/>
                    </a:ext>
                  </a:extLst>
                </p:cNvPr>
                <p:cNvSpPr/>
                <p:nvPr/>
              </p:nvSpPr>
              <p:spPr>
                <a:xfrm>
                  <a:off x="1568407" y="4632111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038C924E-9D34-AF48-8B7E-9EFB5CC882D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8407" y="4632111"/>
                  <a:ext cx="711520" cy="711520"/>
                </a:xfrm>
                <a:prstGeom prst="rect">
                  <a:avLst/>
                </a:prstGeom>
                <a:blipFill>
                  <a:blip r:embed="rId43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649CA895-2F0C-794C-8E45-501446860FA0}"/>
                    </a:ext>
                  </a:extLst>
                </p:cNvPr>
                <p:cNvSpPr/>
                <p:nvPr/>
              </p:nvSpPr>
              <p:spPr>
                <a:xfrm>
                  <a:off x="2279927" y="463211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649CA895-2F0C-794C-8E45-501446860FA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9927" y="4632110"/>
                  <a:ext cx="711520" cy="711520"/>
                </a:xfrm>
                <a:prstGeom prst="rect">
                  <a:avLst/>
                </a:prstGeom>
                <a:blipFill>
                  <a:blip r:embed="rId44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5724D590-DF08-C54B-A3AA-291BA3F2C2E9}"/>
                    </a:ext>
                  </a:extLst>
                </p:cNvPr>
                <p:cNvSpPr/>
                <p:nvPr/>
              </p:nvSpPr>
              <p:spPr>
                <a:xfrm>
                  <a:off x="2991447" y="463211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5724D590-DF08-C54B-A3AA-291BA3F2C2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1447" y="4632110"/>
                  <a:ext cx="711520" cy="711520"/>
                </a:xfrm>
                <a:prstGeom prst="rect">
                  <a:avLst/>
                </a:prstGeom>
                <a:blipFill>
                  <a:blip r:embed="rId45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26EC772C-F084-4B46-B28E-EC4A3811C0D7}"/>
                </a:ext>
              </a:extLst>
            </p:cNvPr>
            <p:cNvGrpSpPr/>
            <p:nvPr/>
          </p:nvGrpSpPr>
          <p:grpSpPr>
            <a:xfrm>
              <a:off x="1568407" y="5321458"/>
              <a:ext cx="2134560" cy="711522"/>
              <a:chOff x="2038524" y="5096324"/>
              <a:chExt cx="1233183" cy="411062"/>
            </a:xfrm>
            <a:grpFill/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5" name="Rectangle 104">
                    <a:extLst>
                      <a:ext uri="{FF2B5EF4-FFF2-40B4-BE49-F238E27FC236}">
                        <a16:creationId xmlns:a16="http://schemas.microsoft.com/office/drawing/2014/main" id="{2FA2D9F4-699B-644F-BF4F-40A22C1C45D3}"/>
                      </a:ext>
                    </a:extLst>
                  </p:cNvPr>
                  <p:cNvSpPr/>
                  <p:nvPr/>
                </p:nvSpPr>
                <p:spPr>
                  <a:xfrm>
                    <a:off x="2038524" y="5096325"/>
                    <a:ext cx="411061" cy="411061"/>
                  </a:xfrm>
                  <a:prstGeom prst="rect">
                    <a:avLst/>
                  </a:prstGeom>
                  <a:grpFill/>
                  <a:ln w="571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b="0" i="1" baseline="-25000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5" name="Rectangle 104">
                    <a:extLst>
                      <a:ext uri="{FF2B5EF4-FFF2-40B4-BE49-F238E27FC236}">
                        <a16:creationId xmlns:a16="http://schemas.microsoft.com/office/drawing/2014/main" id="{2FA2D9F4-699B-644F-BF4F-40A22C1C45D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38524" y="5096325"/>
                    <a:ext cx="411061" cy="411061"/>
                  </a:xfrm>
                  <a:prstGeom prst="rect">
                    <a:avLst/>
                  </a:prstGeom>
                  <a:blipFill>
                    <a:blip r:embed="rId46"/>
                    <a:stretch>
                      <a:fillRect/>
                    </a:stretch>
                  </a:blipFill>
                  <a:ln w="5715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A28496B5-3505-6642-8537-37CD102805E6}"/>
                      </a:ext>
                    </a:extLst>
                  </p:cNvPr>
                  <p:cNvSpPr/>
                  <p:nvPr/>
                </p:nvSpPr>
                <p:spPr>
                  <a:xfrm>
                    <a:off x="2449585" y="5096324"/>
                    <a:ext cx="411061" cy="411061"/>
                  </a:xfrm>
                  <a:prstGeom prst="rect">
                    <a:avLst/>
                  </a:prstGeom>
                  <a:grpFill/>
                  <a:ln w="571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b="0" i="1" baseline="-25000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A28496B5-3505-6642-8537-37CD102805E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49585" y="5096324"/>
                    <a:ext cx="411061" cy="411061"/>
                  </a:xfrm>
                  <a:prstGeom prst="rect">
                    <a:avLst/>
                  </a:prstGeom>
                  <a:blipFill>
                    <a:blip r:embed="rId47"/>
                    <a:stretch>
                      <a:fillRect/>
                    </a:stretch>
                  </a:blipFill>
                  <a:ln w="5715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7DC4DD4D-A58C-264C-BF9B-A1F9175F0318}"/>
                      </a:ext>
                    </a:extLst>
                  </p:cNvPr>
                  <p:cNvSpPr/>
                  <p:nvPr/>
                </p:nvSpPr>
                <p:spPr>
                  <a:xfrm>
                    <a:off x="2860646" y="5096324"/>
                    <a:ext cx="411061" cy="411061"/>
                  </a:xfrm>
                  <a:prstGeom prst="rect">
                    <a:avLst/>
                  </a:prstGeom>
                  <a:grpFill/>
                  <a:ln w="571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b="0" i="1" baseline="-25000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33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7DC4DD4D-A58C-264C-BF9B-A1F9175F031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60646" y="5096324"/>
                    <a:ext cx="411061" cy="411061"/>
                  </a:xfrm>
                  <a:prstGeom prst="rect">
                    <a:avLst/>
                  </a:prstGeom>
                  <a:blipFill>
                    <a:blip r:embed="rId48"/>
                    <a:stretch>
                      <a:fillRect/>
                    </a:stretch>
                  </a:blipFill>
                  <a:ln w="5715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836747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D04DB-88A7-4575-A8C1-CF1236D27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a linear filter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38AF670-16EB-4AFE-877F-3FB2FD622AF9}"/>
                  </a:ext>
                </a:extLst>
              </p:cNvPr>
              <p:cNvSpPr/>
              <p:nvPr/>
            </p:nvSpPr>
            <p:spPr>
              <a:xfrm>
                <a:off x="1457390" y="2472501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38AF670-16EB-4AFE-877F-3FB2FD622A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90" y="2472501"/>
                <a:ext cx="515229" cy="5152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51CF6A3-20D9-476B-B21A-D2F38E3B41B8}"/>
                  </a:ext>
                </a:extLst>
              </p:cNvPr>
              <p:cNvSpPr/>
              <p:nvPr/>
            </p:nvSpPr>
            <p:spPr>
              <a:xfrm>
                <a:off x="1972619" y="247250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51CF6A3-20D9-476B-B21A-D2F38E3B41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9" y="2472500"/>
                <a:ext cx="515229" cy="5152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71E9232-6B3B-4DF4-9797-34BB787FF1AF}"/>
                  </a:ext>
                </a:extLst>
              </p:cNvPr>
              <p:cNvSpPr/>
              <p:nvPr/>
            </p:nvSpPr>
            <p:spPr>
              <a:xfrm>
                <a:off x="2487848" y="247250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71E9232-6B3B-4DF4-9797-34BB787FF1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8" y="2472500"/>
                <a:ext cx="515229" cy="5152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E49885A-1E6B-4F93-AA06-3CD389BD1DE6}"/>
                  </a:ext>
                </a:extLst>
              </p:cNvPr>
              <p:cNvSpPr/>
              <p:nvPr/>
            </p:nvSpPr>
            <p:spPr>
              <a:xfrm>
                <a:off x="1457389" y="2976021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E49885A-1E6B-4F93-AA06-3CD389BD1D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89" y="2976021"/>
                <a:ext cx="515229" cy="5152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44F458F-BE4E-4266-ABFD-122266A8CA0C}"/>
                  </a:ext>
                </a:extLst>
              </p:cNvPr>
              <p:cNvSpPr/>
              <p:nvPr/>
            </p:nvSpPr>
            <p:spPr>
              <a:xfrm>
                <a:off x="1972618" y="297602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44F458F-BE4E-4266-ABFD-122266A8CA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8" y="2976020"/>
                <a:ext cx="515229" cy="5152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E63EBE7-A077-4EFA-AB51-260B57E63CCB}"/>
                  </a:ext>
                </a:extLst>
              </p:cNvPr>
              <p:cNvSpPr/>
              <p:nvPr/>
            </p:nvSpPr>
            <p:spPr>
              <a:xfrm>
                <a:off x="2487847" y="297602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E63EBE7-A077-4EFA-AB51-260B57E63C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7" y="2976020"/>
                <a:ext cx="515229" cy="5152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D1D8689-C765-4E68-8A16-265936695D3D}"/>
                  </a:ext>
                </a:extLst>
              </p:cNvPr>
              <p:cNvSpPr/>
              <p:nvPr/>
            </p:nvSpPr>
            <p:spPr>
              <a:xfrm>
                <a:off x="1457389" y="3475195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D1D8689-C765-4E68-8A16-265936695D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89" y="3475195"/>
                <a:ext cx="515229" cy="5152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12C3450-E34D-467E-B293-A9254B25A44F}"/>
                  </a:ext>
                </a:extLst>
              </p:cNvPr>
              <p:cNvSpPr/>
              <p:nvPr/>
            </p:nvSpPr>
            <p:spPr>
              <a:xfrm>
                <a:off x="1972618" y="347519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12C3450-E34D-467E-B293-A9254B25A4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8" y="3475194"/>
                <a:ext cx="515229" cy="5152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41FC8B0-7F57-4CC1-83EE-5CE9CFB6CC78}"/>
                  </a:ext>
                </a:extLst>
              </p:cNvPr>
              <p:cNvSpPr/>
              <p:nvPr/>
            </p:nvSpPr>
            <p:spPr>
              <a:xfrm>
                <a:off x="2487847" y="347519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41FC8B0-7F57-4CC1-83EE-5CE9CFB6CC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7" y="3475194"/>
                <a:ext cx="515229" cy="5152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9247400-2831-44DD-BADF-DCC5AD641F34}"/>
                  </a:ext>
                </a:extLst>
              </p:cNvPr>
              <p:cNvSpPr/>
              <p:nvPr/>
            </p:nvSpPr>
            <p:spPr>
              <a:xfrm>
                <a:off x="3003076" y="247250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9247400-2831-44DD-BADF-DCC5AD641F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6" y="2472500"/>
                <a:ext cx="515229" cy="5152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3F11829-1276-4A95-BDB0-A96241896F65}"/>
                  </a:ext>
                </a:extLst>
              </p:cNvPr>
              <p:cNvSpPr/>
              <p:nvPr/>
            </p:nvSpPr>
            <p:spPr>
              <a:xfrm>
                <a:off x="3518305" y="247249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3F11829-1276-4A95-BDB0-A96241896F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5" y="2472499"/>
                <a:ext cx="515229" cy="5152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58C3C17-320E-453F-A60D-C05BEFD83E69}"/>
                  </a:ext>
                </a:extLst>
              </p:cNvPr>
              <p:cNvSpPr/>
              <p:nvPr/>
            </p:nvSpPr>
            <p:spPr>
              <a:xfrm>
                <a:off x="4033534" y="247249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58C3C17-320E-453F-A60D-C05BEFD83E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4" y="2472499"/>
                <a:ext cx="515229" cy="5152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EA6DED5-28BC-490B-BCFC-A812879497EA}"/>
                  </a:ext>
                </a:extLst>
              </p:cNvPr>
              <p:cNvSpPr/>
              <p:nvPr/>
            </p:nvSpPr>
            <p:spPr>
              <a:xfrm>
                <a:off x="3003075" y="297602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EA6DED5-28BC-490B-BCFC-A812879497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5" y="2976020"/>
                <a:ext cx="515229" cy="5152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DEA4873-8505-4CD2-A57E-6ADF1D77EE29}"/>
                  </a:ext>
                </a:extLst>
              </p:cNvPr>
              <p:cNvSpPr/>
              <p:nvPr/>
            </p:nvSpPr>
            <p:spPr>
              <a:xfrm>
                <a:off x="3518304" y="297601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DEA4873-8505-4CD2-A57E-6ADF1D77EE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4" y="2976019"/>
                <a:ext cx="515229" cy="5152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B7FEF24-2B3B-4D67-BC11-0B40BC43CCF6}"/>
                  </a:ext>
                </a:extLst>
              </p:cNvPr>
              <p:cNvSpPr/>
              <p:nvPr/>
            </p:nvSpPr>
            <p:spPr>
              <a:xfrm>
                <a:off x="4033533" y="297601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B7FEF24-2B3B-4D67-BC11-0B40BC43CC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3" y="2976019"/>
                <a:ext cx="515229" cy="5152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439F3A8-7B00-41DF-B263-605479B164C1}"/>
                  </a:ext>
                </a:extLst>
              </p:cNvPr>
              <p:cNvSpPr/>
              <p:nvPr/>
            </p:nvSpPr>
            <p:spPr>
              <a:xfrm>
                <a:off x="3003075" y="347519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439F3A8-7B00-41DF-B263-605479B164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5" y="3475194"/>
                <a:ext cx="515229" cy="5152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694E9B1-466B-49C8-A029-2EFC4FB3E3BC}"/>
                  </a:ext>
                </a:extLst>
              </p:cNvPr>
              <p:cNvSpPr/>
              <p:nvPr/>
            </p:nvSpPr>
            <p:spPr>
              <a:xfrm>
                <a:off x="3518304" y="347519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694E9B1-466B-49C8-A029-2EFC4FB3E3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4" y="3475193"/>
                <a:ext cx="515229" cy="5152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8871AC5-C2BF-442A-B1CE-B7633E02722C}"/>
                  </a:ext>
                </a:extLst>
              </p:cNvPr>
              <p:cNvSpPr/>
              <p:nvPr/>
            </p:nvSpPr>
            <p:spPr>
              <a:xfrm>
                <a:off x="4033533" y="347519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8871AC5-C2BF-442A-B1CE-B7633E0272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3" y="3475193"/>
                <a:ext cx="515229" cy="5152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6F51F84-BE01-4A67-BBDB-866D6AB1C627}"/>
                  </a:ext>
                </a:extLst>
              </p:cNvPr>
              <p:cNvSpPr/>
              <p:nvPr/>
            </p:nvSpPr>
            <p:spPr>
              <a:xfrm>
                <a:off x="1457390" y="399042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6F51F84-BE01-4A67-BBDB-866D6AB1C6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90" y="3990424"/>
                <a:ext cx="515229" cy="5152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28586C6-D1FF-4008-9A80-EA1C8C7B30BA}"/>
                  </a:ext>
                </a:extLst>
              </p:cNvPr>
              <p:cNvSpPr/>
              <p:nvPr/>
            </p:nvSpPr>
            <p:spPr>
              <a:xfrm>
                <a:off x="1972619" y="399042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28586C6-D1FF-4008-9A80-EA1C8C7B30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9" y="3990423"/>
                <a:ext cx="515229" cy="51522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A1C6874-4443-42E4-87D9-3B7630E48C7F}"/>
                  </a:ext>
                </a:extLst>
              </p:cNvPr>
              <p:cNvSpPr/>
              <p:nvPr/>
            </p:nvSpPr>
            <p:spPr>
              <a:xfrm>
                <a:off x="2487848" y="399042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A1C6874-4443-42E4-87D9-3B7630E48C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8" y="3990423"/>
                <a:ext cx="515229" cy="51522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461DAA2-39DF-4994-BFC5-D6D971ADBD88}"/>
                  </a:ext>
                </a:extLst>
              </p:cNvPr>
              <p:cNvSpPr/>
              <p:nvPr/>
            </p:nvSpPr>
            <p:spPr>
              <a:xfrm>
                <a:off x="1457389" y="449394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461DAA2-39DF-4994-BFC5-D6D971ADBD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89" y="4493944"/>
                <a:ext cx="515229" cy="515229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D520F75-1714-4B1E-9138-626B7BAB8F06}"/>
                  </a:ext>
                </a:extLst>
              </p:cNvPr>
              <p:cNvSpPr/>
              <p:nvPr/>
            </p:nvSpPr>
            <p:spPr>
              <a:xfrm>
                <a:off x="1972618" y="449394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D520F75-1714-4B1E-9138-626B7BAB8F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8" y="4493943"/>
                <a:ext cx="515229" cy="515229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B060D39-6046-4E96-BD00-934927FFD02C}"/>
                  </a:ext>
                </a:extLst>
              </p:cNvPr>
              <p:cNvSpPr/>
              <p:nvPr/>
            </p:nvSpPr>
            <p:spPr>
              <a:xfrm>
                <a:off x="2487847" y="449394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B060D39-6046-4E96-BD00-934927FFD0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7" y="4493943"/>
                <a:ext cx="515229" cy="515229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EE775BC-ADDF-4260-B51A-A4CEE87F25DB}"/>
                  </a:ext>
                </a:extLst>
              </p:cNvPr>
              <p:cNvSpPr/>
              <p:nvPr/>
            </p:nvSpPr>
            <p:spPr>
              <a:xfrm>
                <a:off x="3003076" y="399042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EE775BC-ADDF-4260-B51A-A4CEE87F25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6" y="3990423"/>
                <a:ext cx="515229" cy="515229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22D4EA7-F3CF-4CAD-942E-EA8C6D51FE01}"/>
                  </a:ext>
                </a:extLst>
              </p:cNvPr>
              <p:cNvSpPr/>
              <p:nvPr/>
            </p:nvSpPr>
            <p:spPr>
              <a:xfrm>
                <a:off x="3518305" y="399042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22D4EA7-F3CF-4CAD-942E-EA8C6D51FE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5" y="3990422"/>
                <a:ext cx="515229" cy="515229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7FBDC32-C75E-4E72-A28D-1E27044E9CB4}"/>
                  </a:ext>
                </a:extLst>
              </p:cNvPr>
              <p:cNvSpPr/>
              <p:nvPr/>
            </p:nvSpPr>
            <p:spPr>
              <a:xfrm>
                <a:off x="4033534" y="399042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7FBDC32-C75E-4E72-A28D-1E27044E9C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4" y="3990422"/>
                <a:ext cx="515229" cy="515229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5DA72B3-1EB9-432C-ADB6-2A2CE38F6BB6}"/>
                  </a:ext>
                </a:extLst>
              </p:cNvPr>
              <p:cNvSpPr/>
              <p:nvPr/>
            </p:nvSpPr>
            <p:spPr>
              <a:xfrm>
                <a:off x="3003075" y="449394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5DA72B3-1EB9-432C-ADB6-2A2CE38F6B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5" y="4493943"/>
                <a:ext cx="515229" cy="515229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9B2E9C0-65FD-43CA-AA23-F0585DBE64A2}"/>
                  </a:ext>
                </a:extLst>
              </p:cNvPr>
              <p:cNvSpPr/>
              <p:nvPr/>
            </p:nvSpPr>
            <p:spPr>
              <a:xfrm>
                <a:off x="3518304" y="449394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9B2E9C0-65FD-43CA-AA23-F0585DBE64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4" y="4493942"/>
                <a:ext cx="515229" cy="51522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F7620BF-B398-46A0-B5C3-8B18F475611B}"/>
                  </a:ext>
                </a:extLst>
              </p:cNvPr>
              <p:cNvSpPr/>
              <p:nvPr/>
            </p:nvSpPr>
            <p:spPr>
              <a:xfrm>
                <a:off x="4033533" y="449394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F7620BF-B398-46A0-B5C3-8B18F47561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3" y="4493942"/>
                <a:ext cx="515229" cy="515229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9" name="TextBox 138">
            <a:extLst>
              <a:ext uri="{FF2B5EF4-FFF2-40B4-BE49-F238E27FC236}">
                <a16:creationId xmlns:a16="http://schemas.microsoft.com/office/drawing/2014/main" id="{ECB97369-7843-4DBE-A23F-DDDDC83B7518}"/>
              </a:ext>
            </a:extLst>
          </p:cNvPr>
          <p:cNvSpPr txBox="1"/>
          <p:nvPr/>
        </p:nvSpPr>
        <p:spPr>
          <a:xfrm>
            <a:off x="1457389" y="1748095"/>
            <a:ext cx="30913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Input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EDD43FF-8AE2-4E4A-934C-590FA085E78D}"/>
              </a:ext>
            </a:extLst>
          </p:cNvPr>
          <p:cNvSpPr txBox="1"/>
          <p:nvPr/>
        </p:nvSpPr>
        <p:spPr>
          <a:xfrm>
            <a:off x="5534385" y="1748095"/>
            <a:ext cx="1586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Filter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F118AA57-10AB-4B38-899A-30E4473696D0}"/>
                  </a:ext>
                </a:extLst>
              </p:cNvPr>
              <p:cNvSpPr/>
              <p:nvPr/>
            </p:nvSpPr>
            <p:spPr>
              <a:xfrm>
                <a:off x="8151210" y="2973846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F118AA57-10AB-4B38-899A-30E4473696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1210" y="2973846"/>
                <a:ext cx="515229" cy="515229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EA487E16-4D02-466D-987E-382E8296E2DE}"/>
                  </a:ext>
                </a:extLst>
              </p:cNvPr>
              <p:cNvSpPr/>
              <p:nvPr/>
            </p:nvSpPr>
            <p:spPr>
              <a:xfrm>
                <a:off x="8666439" y="2973845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EA487E16-4D02-466D-987E-382E8296E2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6439" y="2973845"/>
                <a:ext cx="515229" cy="515229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3B89570-CDDC-48CD-A4E7-1A8960C709B3}"/>
                  </a:ext>
                </a:extLst>
              </p:cNvPr>
              <p:cNvSpPr/>
              <p:nvPr/>
            </p:nvSpPr>
            <p:spPr>
              <a:xfrm>
                <a:off x="9181668" y="2973845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3B89570-CDDC-48CD-A4E7-1A8960C709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1668" y="2973845"/>
                <a:ext cx="515229" cy="515229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091A3CAB-ED43-4EB0-A2B2-259C38187845}"/>
                  </a:ext>
                </a:extLst>
              </p:cNvPr>
              <p:cNvSpPr/>
              <p:nvPr/>
            </p:nvSpPr>
            <p:spPr>
              <a:xfrm>
                <a:off x="8151209" y="3477366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091A3CAB-ED43-4EB0-A2B2-259C381878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1209" y="3477366"/>
                <a:ext cx="515229" cy="515229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45E548BC-657F-4673-A718-DB63C75323A0}"/>
                  </a:ext>
                </a:extLst>
              </p:cNvPr>
              <p:cNvSpPr/>
              <p:nvPr/>
            </p:nvSpPr>
            <p:spPr>
              <a:xfrm>
                <a:off x="9696896" y="2973845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45E548BC-657F-4673-A718-DB63C75323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6896" y="2973845"/>
                <a:ext cx="515229" cy="515229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TextBox 89">
            <a:extLst>
              <a:ext uri="{FF2B5EF4-FFF2-40B4-BE49-F238E27FC236}">
                <a16:creationId xmlns:a16="http://schemas.microsoft.com/office/drawing/2014/main" id="{FB10CB1F-2BAA-4314-A24C-272CED28DCCB}"/>
              </a:ext>
            </a:extLst>
          </p:cNvPr>
          <p:cNvSpPr txBox="1"/>
          <p:nvPr/>
        </p:nvSpPr>
        <p:spPr>
          <a:xfrm>
            <a:off x="8388484" y="1748095"/>
            <a:ext cx="1586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Output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8E6184D-B641-5444-9C11-A6671825F417}"/>
              </a:ext>
            </a:extLst>
          </p:cNvPr>
          <p:cNvGrpSpPr/>
          <p:nvPr/>
        </p:nvGrpSpPr>
        <p:grpSpPr>
          <a:xfrm>
            <a:off x="1458994" y="2962398"/>
            <a:ext cx="1543231" cy="1543253"/>
            <a:chOff x="1568407" y="3929528"/>
            <a:chExt cx="2134560" cy="2134589"/>
          </a:xfrm>
          <a:noFill/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C52D883-2920-6B45-9E1F-B2727DF03B8C}"/>
                </a:ext>
              </a:extLst>
            </p:cNvPr>
            <p:cNvSpPr/>
            <p:nvPr/>
          </p:nvSpPr>
          <p:spPr>
            <a:xfrm>
              <a:off x="1568407" y="3929529"/>
              <a:ext cx="711520" cy="711521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AEB93D9-8BD0-0748-A0FA-243F2516A4F9}"/>
                </a:ext>
              </a:extLst>
            </p:cNvPr>
            <p:cNvSpPr/>
            <p:nvPr/>
          </p:nvSpPr>
          <p:spPr>
            <a:xfrm>
              <a:off x="2279925" y="3929528"/>
              <a:ext cx="711520" cy="711521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547F00C-EBC6-D547-8583-6B2E2A356C52}"/>
                </a:ext>
              </a:extLst>
            </p:cNvPr>
            <p:cNvSpPr/>
            <p:nvPr/>
          </p:nvSpPr>
          <p:spPr>
            <a:xfrm>
              <a:off x="2991446" y="3934536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04C445A4-A743-044B-9A03-A2F9461E95A6}"/>
                </a:ext>
              </a:extLst>
            </p:cNvPr>
            <p:cNvSpPr/>
            <p:nvPr/>
          </p:nvSpPr>
          <p:spPr>
            <a:xfrm>
              <a:off x="1568407" y="4641062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7656D167-A038-9C4F-AE8A-A913957A1107}"/>
                </a:ext>
              </a:extLst>
            </p:cNvPr>
            <p:cNvSpPr/>
            <p:nvPr/>
          </p:nvSpPr>
          <p:spPr>
            <a:xfrm>
              <a:off x="2279927" y="4641061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E433B3E-26B9-8744-AA7D-6236360180C7}"/>
                </a:ext>
              </a:extLst>
            </p:cNvPr>
            <p:cNvSpPr/>
            <p:nvPr/>
          </p:nvSpPr>
          <p:spPr>
            <a:xfrm>
              <a:off x="2991446" y="4641061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AF6CCDDA-8C33-B249-84CB-8F1D7A802A29}"/>
                </a:ext>
              </a:extLst>
            </p:cNvPr>
            <p:cNvGrpSpPr/>
            <p:nvPr/>
          </p:nvGrpSpPr>
          <p:grpSpPr>
            <a:xfrm>
              <a:off x="1568407" y="5352587"/>
              <a:ext cx="2134560" cy="711530"/>
              <a:chOff x="2038524" y="5114313"/>
              <a:chExt cx="1233183" cy="411067"/>
            </a:xfrm>
            <a:grpFill/>
          </p:grpSpPr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10BEE30D-4D31-604F-A0FE-EDDD5BD111E0}"/>
                  </a:ext>
                </a:extLst>
              </p:cNvPr>
              <p:cNvSpPr/>
              <p:nvPr/>
            </p:nvSpPr>
            <p:spPr>
              <a:xfrm>
                <a:off x="2038524" y="5114315"/>
                <a:ext cx="411061" cy="411061"/>
              </a:xfrm>
              <a:prstGeom prst="rect">
                <a:avLst/>
              </a:prstGeom>
              <a:grp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DEA53E57-C634-6B41-9459-1D9401C13D80}"/>
                  </a:ext>
                </a:extLst>
              </p:cNvPr>
              <p:cNvSpPr/>
              <p:nvPr/>
            </p:nvSpPr>
            <p:spPr>
              <a:xfrm>
                <a:off x="2449585" y="5114313"/>
                <a:ext cx="411061" cy="411061"/>
              </a:xfrm>
              <a:prstGeom prst="rect">
                <a:avLst/>
              </a:prstGeom>
              <a:grp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82389E52-0BB5-CC41-9D9A-0CEB52B2F0F3}"/>
                  </a:ext>
                </a:extLst>
              </p:cNvPr>
              <p:cNvSpPr/>
              <p:nvPr/>
            </p:nvSpPr>
            <p:spPr>
              <a:xfrm>
                <a:off x="2860646" y="5114319"/>
                <a:ext cx="411061" cy="411061"/>
              </a:xfrm>
              <a:prstGeom prst="rect">
                <a:avLst/>
              </a:prstGeom>
              <a:grp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C553D60-BDB5-1A42-9567-BA988EB71B7A}"/>
                  </a:ext>
                </a:extLst>
              </p:cNvPr>
              <p:cNvSpPr/>
              <p:nvPr/>
            </p:nvSpPr>
            <p:spPr>
              <a:xfrm>
                <a:off x="7333652" y="3391375"/>
                <a:ext cx="60465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C553D60-BDB5-1A42-9567-BA988EB71B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3652" y="3391375"/>
                <a:ext cx="604653" cy="584775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3A8FC66A-A166-0444-AF1C-19BF8EF867B6}"/>
                  </a:ext>
                </a:extLst>
              </p:cNvPr>
              <p:cNvSpPr/>
              <p:nvPr/>
            </p:nvSpPr>
            <p:spPr>
              <a:xfrm>
                <a:off x="4800600" y="3415493"/>
                <a:ext cx="49725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dirty="0" smtClean="0"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3A8FC66A-A166-0444-AF1C-19BF8EF867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3415493"/>
                <a:ext cx="497252" cy="584775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A8FE2E49-7BE9-6B41-B748-E80B1B791BCB}"/>
                  </a:ext>
                </a:extLst>
              </p:cNvPr>
              <p:cNvSpPr/>
              <p:nvPr/>
            </p:nvSpPr>
            <p:spPr>
              <a:xfrm>
                <a:off x="2517264" y="5638800"/>
                <a:ext cx="7157472" cy="4531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21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21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11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22</m:t>
                      </m:r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23</m:t>
                      </m:r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 … +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43</m:t>
                      </m:r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33</m:t>
                      </m:r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A8FE2E49-7BE9-6B41-B748-E80B1B791B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264" y="5638800"/>
                <a:ext cx="7157472" cy="453137"/>
              </a:xfrm>
              <a:prstGeom prst="rect">
                <a:avLst/>
              </a:prstGeom>
              <a:blipFill>
                <a:blip r:embed="rId39"/>
                <a:stretch>
                  <a:fillRect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6" name="TextBox 95">
            <a:extLst>
              <a:ext uri="{FF2B5EF4-FFF2-40B4-BE49-F238E27FC236}">
                <a16:creationId xmlns:a16="http://schemas.microsoft.com/office/drawing/2014/main" id="{6EF0CDFD-6CBC-674C-9C8D-8D8D62DF215D}"/>
              </a:ext>
            </a:extLst>
          </p:cNvPr>
          <p:cNvSpPr txBox="1"/>
          <p:nvPr/>
        </p:nvSpPr>
        <p:spPr>
          <a:xfrm>
            <a:off x="152400" y="6553200"/>
            <a:ext cx="2941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Adapted from </a:t>
            </a:r>
            <a:r>
              <a:rPr lang="en-US" sz="1200" dirty="0">
                <a:hlinkClick r:id="rId40"/>
              </a:rPr>
              <a:t>D. </a:t>
            </a:r>
            <a:r>
              <a:rPr lang="en-US" sz="1200" dirty="0" err="1">
                <a:hlinkClick r:id="rId40"/>
              </a:rPr>
              <a:t>Fouhey</a:t>
            </a:r>
            <a:r>
              <a:rPr lang="en-US" sz="1200" dirty="0">
                <a:hlinkClick r:id="rId40"/>
              </a:rPr>
              <a:t> and J. Johnson</a:t>
            </a:r>
            <a:endParaRPr lang="en-US" sz="1200" dirty="0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0004398E-B83D-6C42-9172-578DA0CE39A4}"/>
              </a:ext>
            </a:extLst>
          </p:cNvPr>
          <p:cNvGrpSpPr/>
          <p:nvPr/>
        </p:nvGrpSpPr>
        <p:grpSpPr>
          <a:xfrm>
            <a:off x="5562600" y="2975050"/>
            <a:ext cx="1543232" cy="1515512"/>
            <a:chOff x="1568407" y="3936760"/>
            <a:chExt cx="2134562" cy="2096220"/>
          </a:xfrm>
          <a:solidFill>
            <a:srgbClr val="F4D6B4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8A31206E-63DC-DE45-A1BD-2353B8DB91BD}"/>
                    </a:ext>
                  </a:extLst>
                </p:cNvPr>
                <p:cNvSpPr/>
                <p:nvPr/>
              </p:nvSpPr>
              <p:spPr>
                <a:xfrm>
                  <a:off x="1568409" y="3936762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8A31206E-63DC-DE45-A1BD-2353B8DB91B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8409" y="3936762"/>
                  <a:ext cx="711520" cy="711520"/>
                </a:xfrm>
                <a:prstGeom prst="rect">
                  <a:avLst/>
                </a:prstGeom>
                <a:blipFill>
                  <a:blip r:embed="rId41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192D1271-9829-0747-9E6D-DE7F0AD9B28A}"/>
                    </a:ext>
                  </a:extLst>
                </p:cNvPr>
                <p:cNvSpPr/>
                <p:nvPr/>
              </p:nvSpPr>
              <p:spPr>
                <a:xfrm>
                  <a:off x="2279929" y="393676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192D1271-9829-0747-9E6D-DE7F0AD9B28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9929" y="3936760"/>
                  <a:ext cx="711520" cy="711520"/>
                </a:xfrm>
                <a:prstGeom prst="rect">
                  <a:avLst/>
                </a:prstGeom>
                <a:blipFill>
                  <a:blip r:embed="rId42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E235AF5D-A0C4-8C43-A660-66E199C332A5}"/>
                    </a:ext>
                  </a:extLst>
                </p:cNvPr>
                <p:cNvSpPr/>
                <p:nvPr/>
              </p:nvSpPr>
              <p:spPr>
                <a:xfrm>
                  <a:off x="2991449" y="393676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E235AF5D-A0C4-8C43-A660-66E199C332A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1449" y="3936760"/>
                  <a:ext cx="711520" cy="711520"/>
                </a:xfrm>
                <a:prstGeom prst="rect">
                  <a:avLst/>
                </a:prstGeom>
                <a:blipFill>
                  <a:blip r:embed="rId43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B7079270-8FF3-464E-A31A-623E7FBEB81E}"/>
                    </a:ext>
                  </a:extLst>
                </p:cNvPr>
                <p:cNvSpPr/>
                <p:nvPr/>
              </p:nvSpPr>
              <p:spPr>
                <a:xfrm>
                  <a:off x="1568407" y="4632111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B7079270-8FF3-464E-A31A-623E7FBEB81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8407" y="4632111"/>
                  <a:ext cx="711520" cy="711520"/>
                </a:xfrm>
                <a:prstGeom prst="rect">
                  <a:avLst/>
                </a:prstGeom>
                <a:blipFill>
                  <a:blip r:embed="rId44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50B630D7-FD43-3B47-A264-BC626C90B96B}"/>
                    </a:ext>
                  </a:extLst>
                </p:cNvPr>
                <p:cNvSpPr/>
                <p:nvPr/>
              </p:nvSpPr>
              <p:spPr>
                <a:xfrm>
                  <a:off x="2279927" y="463211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50B630D7-FD43-3B47-A264-BC626C90B96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9927" y="4632110"/>
                  <a:ext cx="711520" cy="711520"/>
                </a:xfrm>
                <a:prstGeom prst="rect">
                  <a:avLst/>
                </a:prstGeom>
                <a:blipFill>
                  <a:blip r:embed="rId45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DCCDA3D6-49B3-0647-A5EA-9153FA44360C}"/>
                    </a:ext>
                  </a:extLst>
                </p:cNvPr>
                <p:cNvSpPr/>
                <p:nvPr/>
              </p:nvSpPr>
              <p:spPr>
                <a:xfrm>
                  <a:off x="2991447" y="463211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DCCDA3D6-49B3-0647-A5EA-9153FA44360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1447" y="4632110"/>
                  <a:ext cx="711520" cy="711520"/>
                </a:xfrm>
                <a:prstGeom prst="rect">
                  <a:avLst/>
                </a:prstGeom>
                <a:blipFill>
                  <a:blip r:embed="rId46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3CF57F9D-0C1A-F846-8467-A221AB9D1B91}"/>
                </a:ext>
              </a:extLst>
            </p:cNvPr>
            <p:cNvGrpSpPr/>
            <p:nvPr/>
          </p:nvGrpSpPr>
          <p:grpSpPr>
            <a:xfrm>
              <a:off x="1568407" y="5321458"/>
              <a:ext cx="2134560" cy="711522"/>
              <a:chOff x="2038524" y="5096324"/>
              <a:chExt cx="1233183" cy="411062"/>
            </a:xfrm>
            <a:grpFill/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5" name="Rectangle 104">
                    <a:extLst>
                      <a:ext uri="{FF2B5EF4-FFF2-40B4-BE49-F238E27FC236}">
                        <a16:creationId xmlns:a16="http://schemas.microsoft.com/office/drawing/2014/main" id="{411A2B8E-BB3D-E941-B287-AB290B3D3D23}"/>
                      </a:ext>
                    </a:extLst>
                  </p:cNvPr>
                  <p:cNvSpPr/>
                  <p:nvPr/>
                </p:nvSpPr>
                <p:spPr>
                  <a:xfrm>
                    <a:off x="2038524" y="5096325"/>
                    <a:ext cx="411061" cy="411061"/>
                  </a:xfrm>
                  <a:prstGeom prst="rect">
                    <a:avLst/>
                  </a:prstGeom>
                  <a:grpFill/>
                  <a:ln w="571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b="0" i="1" baseline="-25000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5" name="Rectangle 104">
                    <a:extLst>
                      <a:ext uri="{FF2B5EF4-FFF2-40B4-BE49-F238E27FC236}">
                        <a16:creationId xmlns:a16="http://schemas.microsoft.com/office/drawing/2014/main" id="{411A2B8E-BB3D-E941-B287-AB290B3D3D2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38524" y="5096325"/>
                    <a:ext cx="411061" cy="411061"/>
                  </a:xfrm>
                  <a:prstGeom prst="rect">
                    <a:avLst/>
                  </a:prstGeom>
                  <a:blipFill>
                    <a:blip r:embed="rId47"/>
                    <a:stretch>
                      <a:fillRect/>
                    </a:stretch>
                  </a:blipFill>
                  <a:ln w="5715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D16CDCB1-F95B-EE45-8CDF-F81B4985A396}"/>
                      </a:ext>
                    </a:extLst>
                  </p:cNvPr>
                  <p:cNvSpPr/>
                  <p:nvPr/>
                </p:nvSpPr>
                <p:spPr>
                  <a:xfrm>
                    <a:off x="2449585" y="5096324"/>
                    <a:ext cx="411061" cy="411061"/>
                  </a:xfrm>
                  <a:prstGeom prst="rect">
                    <a:avLst/>
                  </a:prstGeom>
                  <a:grpFill/>
                  <a:ln w="571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b="0" i="1" baseline="-25000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D16CDCB1-F95B-EE45-8CDF-F81B4985A39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49585" y="5096324"/>
                    <a:ext cx="411061" cy="411061"/>
                  </a:xfrm>
                  <a:prstGeom prst="rect">
                    <a:avLst/>
                  </a:prstGeom>
                  <a:blipFill>
                    <a:blip r:embed="rId48"/>
                    <a:stretch>
                      <a:fillRect/>
                    </a:stretch>
                  </a:blipFill>
                  <a:ln w="5715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83C029F0-445C-BB43-9CB5-DA1E4FE886B8}"/>
                      </a:ext>
                    </a:extLst>
                  </p:cNvPr>
                  <p:cNvSpPr/>
                  <p:nvPr/>
                </p:nvSpPr>
                <p:spPr>
                  <a:xfrm>
                    <a:off x="2860646" y="5096324"/>
                    <a:ext cx="411061" cy="411061"/>
                  </a:xfrm>
                  <a:prstGeom prst="rect">
                    <a:avLst/>
                  </a:prstGeom>
                  <a:grpFill/>
                  <a:ln w="571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b="0" i="1" baseline="-25000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33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83C029F0-445C-BB43-9CB5-DA1E4FE886B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60646" y="5096324"/>
                    <a:ext cx="411061" cy="411061"/>
                  </a:xfrm>
                  <a:prstGeom prst="rect">
                    <a:avLst/>
                  </a:prstGeom>
                  <a:blipFill>
                    <a:blip r:embed="rId49"/>
                    <a:stretch>
                      <a:fillRect/>
                    </a:stretch>
                  </a:blipFill>
                  <a:ln w="5715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263736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D04DB-88A7-4575-A8C1-CF1236D27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a linear filter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38AF670-16EB-4AFE-877F-3FB2FD622AF9}"/>
                  </a:ext>
                </a:extLst>
              </p:cNvPr>
              <p:cNvSpPr/>
              <p:nvPr/>
            </p:nvSpPr>
            <p:spPr>
              <a:xfrm>
                <a:off x="1457390" y="2472501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38AF670-16EB-4AFE-877F-3FB2FD622A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90" y="2472501"/>
                <a:ext cx="515229" cy="5152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51CF6A3-20D9-476B-B21A-D2F38E3B41B8}"/>
                  </a:ext>
                </a:extLst>
              </p:cNvPr>
              <p:cNvSpPr/>
              <p:nvPr/>
            </p:nvSpPr>
            <p:spPr>
              <a:xfrm>
                <a:off x="1972619" y="247250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51CF6A3-20D9-476B-B21A-D2F38E3B41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9" y="2472500"/>
                <a:ext cx="515229" cy="5152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71E9232-6B3B-4DF4-9797-34BB787FF1AF}"/>
                  </a:ext>
                </a:extLst>
              </p:cNvPr>
              <p:cNvSpPr/>
              <p:nvPr/>
            </p:nvSpPr>
            <p:spPr>
              <a:xfrm>
                <a:off x="2487848" y="247250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71E9232-6B3B-4DF4-9797-34BB787FF1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8" y="2472500"/>
                <a:ext cx="515229" cy="5152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E49885A-1E6B-4F93-AA06-3CD389BD1DE6}"/>
                  </a:ext>
                </a:extLst>
              </p:cNvPr>
              <p:cNvSpPr/>
              <p:nvPr/>
            </p:nvSpPr>
            <p:spPr>
              <a:xfrm>
                <a:off x="1457389" y="2976021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E49885A-1E6B-4F93-AA06-3CD389BD1D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89" y="2976021"/>
                <a:ext cx="515229" cy="5152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44F458F-BE4E-4266-ABFD-122266A8CA0C}"/>
                  </a:ext>
                </a:extLst>
              </p:cNvPr>
              <p:cNvSpPr/>
              <p:nvPr/>
            </p:nvSpPr>
            <p:spPr>
              <a:xfrm>
                <a:off x="1972618" y="297602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44F458F-BE4E-4266-ABFD-122266A8CA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8" y="2976020"/>
                <a:ext cx="515229" cy="5152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E63EBE7-A077-4EFA-AB51-260B57E63CCB}"/>
                  </a:ext>
                </a:extLst>
              </p:cNvPr>
              <p:cNvSpPr/>
              <p:nvPr/>
            </p:nvSpPr>
            <p:spPr>
              <a:xfrm>
                <a:off x="2487847" y="297602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E63EBE7-A077-4EFA-AB51-260B57E63C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7" y="2976020"/>
                <a:ext cx="515229" cy="5152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D1D8689-C765-4E68-8A16-265936695D3D}"/>
                  </a:ext>
                </a:extLst>
              </p:cNvPr>
              <p:cNvSpPr/>
              <p:nvPr/>
            </p:nvSpPr>
            <p:spPr>
              <a:xfrm>
                <a:off x="1457389" y="3475195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D1D8689-C765-4E68-8A16-265936695D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89" y="3475195"/>
                <a:ext cx="515229" cy="5152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12C3450-E34D-467E-B293-A9254B25A44F}"/>
                  </a:ext>
                </a:extLst>
              </p:cNvPr>
              <p:cNvSpPr/>
              <p:nvPr/>
            </p:nvSpPr>
            <p:spPr>
              <a:xfrm>
                <a:off x="1972618" y="347519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12C3450-E34D-467E-B293-A9254B25A4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8" y="3475194"/>
                <a:ext cx="515229" cy="5152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41FC8B0-7F57-4CC1-83EE-5CE9CFB6CC78}"/>
                  </a:ext>
                </a:extLst>
              </p:cNvPr>
              <p:cNvSpPr/>
              <p:nvPr/>
            </p:nvSpPr>
            <p:spPr>
              <a:xfrm>
                <a:off x="2487847" y="347519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41FC8B0-7F57-4CC1-83EE-5CE9CFB6CC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7" y="3475194"/>
                <a:ext cx="515229" cy="5152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9247400-2831-44DD-BADF-DCC5AD641F34}"/>
                  </a:ext>
                </a:extLst>
              </p:cNvPr>
              <p:cNvSpPr/>
              <p:nvPr/>
            </p:nvSpPr>
            <p:spPr>
              <a:xfrm>
                <a:off x="3003076" y="247250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9247400-2831-44DD-BADF-DCC5AD641F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6" y="2472500"/>
                <a:ext cx="515229" cy="5152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3F11829-1276-4A95-BDB0-A96241896F65}"/>
                  </a:ext>
                </a:extLst>
              </p:cNvPr>
              <p:cNvSpPr/>
              <p:nvPr/>
            </p:nvSpPr>
            <p:spPr>
              <a:xfrm>
                <a:off x="3518305" y="247249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3F11829-1276-4A95-BDB0-A96241896F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5" y="2472499"/>
                <a:ext cx="515229" cy="5152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58C3C17-320E-453F-A60D-C05BEFD83E69}"/>
                  </a:ext>
                </a:extLst>
              </p:cNvPr>
              <p:cNvSpPr/>
              <p:nvPr/>
            </p:nvSpPr>
            <p:spPr>
              <a:xfrm>
                <a:off x="4033534" y="247249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58C3C17-320E-453F-A60D-C05BEFD83E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4" y="2472499"/>
                <a:ext cx="515229" cy="5152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EA6DED5-28BC-490B-BCFC-A812879497EA}"/>
                  </a:ext>
                </a:extLst>
              </p:cNvPr>
              <p:cNvSpPr/>
              <p:nvPr/>
            </p:nvSpPr>
            <p:spPr>
              <a:xfrm>
                <a:off x="3003075" y="297602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EA6DED5-28BC-490B-BCFC-A812879497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5" y="2976020"/>
                <a:ext cx="515229" cy="5152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DEA4873-8505-4CD2-A57E-6ADF1D77EE29}"/>
                  </a:ext>
                </a:extLst>
              </p:cNvPr>
              <p:cNvSpPr/>
              <p:nvPr/>
            </p:nvSpPr>
            <p:spPr>
              <a:xfrm>
                <a:off x="3518304" y="297601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DEA4873-8505-4CD2-A57E-6ADF1D77EE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4" y="2976019"/>
                <a:ext cx="515229" cy="5152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B7FEF24-2B3B-4D67-BC11-0B40BC43CCF6}"/>
                  </a:ext>
                </a:extLst>
              </p:cNvPr>
              <p:cNvSpPr/>
              <p:nvPr/>
            </p:nvSpPr>
            <p:spPr>
              <a:xfrm>
                <a:off x="4033533" y="297601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B7FEF24-2B3B-4D67-BC11-0B40BC43CC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3" y="2976019"/>
                <a:ext cx="515229" cy="5152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439F3A8-7B00-41DF-B263-605479B164C1}"/>
                  </a:ext>
                </a:extLst>
              </p:cNvPr>
              <p:cNvSpPr/>
              <p:nvPr/>
            </p:nvSpPr>
            <p:spPr>
              <a:xfrm>
                <a:off x="3003075" y="347519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439F3A8-7B00-41DF-B263-605479B164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5" y="3475194"/>
                <a:ext cx="515229" cy="5152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694E9B1-466B-49C8-A029-2EFC4FB3E3BC}"/>
                  </a:ext>
                </a:extLst>
              </p:cNvPr>
              <p:cNvSpPr/>
              <p:nvPr/>
            </p:nvSpPr>
            <p:spPr>
              <a:xfrm>
                <a:off x="3518304" y="347519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694E9B1-466B-49C8-A029-2EFC4FB3E3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4" y="3475193"/>
                <a:ext cx="515229" cy="5152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8871AC5-C2BF-442A-B1CE-B7633E02722C}"/>
                  </a:ext>
                </a:extLst>
              </p:cNvPr>
              <p:cNvSpPr/>
              <p:nvPr/>
            </p:nvSpPr>
            <p:spPr>
              <a:xfrm>
                <a:off x="4033533" y="347519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8871AC5-C2BF-442A-B1CE-B7633E0272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3" y="3475193"/>
                <a:ext cx="515229" cy="5152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6F51F84-BE01-4A67-BBDB-866D6AB1C627}"/>
                  </a:ext>
                </a:extLst>
              </p:cNvPr>
              <p:cNvSpPr/>
              <p:nvPr/>
            </p:nvSpPr>
            <p:spPr>
              <a:xfrm>
                <a:off x="1457390" y="399042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6F51F84-BE01-4A67-BBDB-866D6AB1C6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90" y="3990424"/>
                <a:ext cx="515229" cy="5152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28586C6-D1FF-4008-9A80-EA1C8C7B30BA}"/>
                  </a:ext>
                </a:extLst>
              </p:cNvPr>
              <p:cNvSpPr/>
              <p:nvPr/>
            </p:nvSpPr>
            <p:spPr>
              <a:xfrm>
                <a:off x="1972619" y="399042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28586C6-D1FF-4008-9A80-EA1C8C7B30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9" y="3990423"/>
                <a:ext cx="515229" cy="51522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A1C6874-4443-42E4-87D9-3B7630E48C7F}"/>
                  </a:ext>
                </a:extLst>
              </p:cNvPr>
              <p:cNvSpPr/>
              <p:nvPr/>
            </p:nvSpPr>
            <p:spPr>
              <a:xfrm>
                <a:off x="2487848" y="399042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A1C6874-4443-42E4-87D9-3B7630E48C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8" y="3990423"/>
                <a:ext cx="515229" cy="51522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461DAA2-39DF-4994-BFC5-D6D971ADBD88}"/>
                  </a:ext>
                </a:extLst>
              </p:cNvPr>
              <p:cNvSpPr/>
              <p:nvPr/>
            </p:nvSpPr>
            <p:spPr>
              <a:xfrm>
                <a:off x="1457389" y="449394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461DAA2-39DF-4994-BFC5-D6D971ADBD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89" y="4493944"/>
                <a:ext cx="515229" cy="515229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D520F75-1714-4B1E-9138-626B7BAB8F06}"/>
                  </a:ext>
                </a:extLst>
              </p:cNvPr>
              <p:cNvSpPr/>
              <p:nvPr/>
            </p:nvSpPr>
            <p:spPr>
              <a:xfrm>
                <a:off x="1972618" y="449394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D520F75-1714-4B1E-9138-626B7BAB8F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8" y="4493943"/>
                <a:ext cx="515229" cy="515229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B060D39-6046-4E96-BD00-934927FFD02C}"/>
                  </a:ext>
                </a:extLst>
              </p:cNvPr>
              <p:cNvSpPr/>
              <p:nvPr/>
            </p:nvSpPr>
            <p:spPr>
              <a:xfrm>
                <a:off x="2487847" y="449394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B060D39-6046-4E96-BD00-934927FFD0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7" y="4493943"/>
                <a:ext cx="515229" cy="515229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EE775BC-ADDF-4260-B51A-A4CEE87F25DB}"/>
                  </a:ext>
                </a:extLst>
              </p:cNvPr>
              <p:cNvSpPr/>
              <p:nvPr/>
            </p:nvSpPr>
            <p:spPr>
              <a:xfrm>
                <a:off x="3003076" y="399042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EE775BC-ADDF-4260-B51A-A4CEE87F25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6" y="3990423"/>
                <a:ext cx="515229" cy="515229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22D4EA7-F3CF-4CAD-942E-EA8C6D51FE01}"/>
                  </a:ext>
                </a:extLst>
              </p:cNvPr>
              <p:cNvSpPr/>
              <p:nvPr/>
            </p:nvSpPr>
            <p:spPr>
              <a:xfrm>
                <a:off x="3518305" y="399042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22D4EA7-F3CF-4CAD-942E-EA8C6D51FE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5" y="3990422"/>
                <a:ext cx="515229" cy="515229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7FBDC32-C75E-4E72-A28D-1E27044E9CB4}"/>
                  </a:ext>
                </a:extLst>
              </p:cNvPr>
              <p:cNvSpPr/>
              <p:nvPr/>
            </p:nvSpPr>
            <p:spPr>
              <a:xfrm>
                <a:off x="4033534" y="399042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7FBDC32-C75E-4E72-A28D-1E27044E9C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4" y="3990422"/>
                <a:ext cx="515229" cy="515229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5DA72B3-1EB9-432C-ADB6-2A2CE38F6BB6}"/>
                  </a:ext>
                </a:extLst>
              </p:cNvPr>
              <p:cNvSpPr/>
              <p:nvPr/>
            </p:nvSpPr>
            <p:spPr>
              <a:xfrm>
                <a:off x="3003075" y="449394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5DA72B3-1EB9-432C-ADB6-2A2CE38F6B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5" y="4493943"/>
                <a:ext cx="515229" cy="515229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9B2E9C0-65FD-43CA-AA23-F0585DBE64A2}"/>
                  </a:ext>
                </a:extLst>
              </p:cNvPr>
              <p:cNvSpPr/>
              <p:nvPr/>
            </p:nvSpPr>
            <p:spPr>
              <a:xfrm>
                <a:off x="3518304" y="449394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9B2E9C0-65FD-43CA-AA23-F0585DBE64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4" y="4493942"/>
                <a:ext cx="515229" cy="51522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F7620BF-B398-46A0-B5C3-8B18F475611B}"/>
                  </a:ext>
                </a:extLst>
              </p:cNvPr>
              <p:cNvSpPr/>
              <p:nvPr/>
            </p:nvSpPr>
            <p:spPr>
              <a:xfrm>
                <a:off x="4033533" y="449394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F7620BF-B398-46A0-B5C3-8B18F47561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3" y="4493942"/>
                <a:ext cx="515229" cy="515229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9" name="TextBox 138">
            <a:extLst>
              <a:ext uri="{FF2B5EF4-FFF2-40B4-BE49-F238E27FC236}">
                <a16:creationId xmlns:a16="http://schemas.microsoft.com/office/drawing/2014/main" id="{ECB97369-7843-4DBE-A23F-DDDDC83B7518}"/>
              </a:ext>
            </a:extLst>
          </p:cNvPr>
          <p:cNvSpPr txBox="1"/>
          <p:nvPr/>
        </p:nvSpPr>
        <p:spPr>
          <a:xfrm>
            <a:off x="1457389" y="1748095"/>
            <a:ext cx="30913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Input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EDD43FF-8AE2-4E4A-934C-590FA085E78D}"/>
              </a:ext>
            </a:extLst>
          </p:cNvPr>
          <p:cNvSpPr txBox="1"/>
          <p:nvPr/>
        </p:nvSpPr>
        <p:spPr>
          <a:xfrm>
            <a:off x="5534385" y="1748095"/>
            <a:ext cx="1586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Filter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F118AA57-10AB-4B38-899A-30E4473696D0}"/>
                  </a:ext>
                </a:extLst>
              </p:cNvPr>
              <p:cNvSpPr/>
              <p:nvPr/>
            </p:nvSpPr>
            <p:spPr>
              <a:xfrm>
                <a:off x="8151210" y="2973846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F118AA57-10AB-4B38-899A-30E4473696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1210" y="2973846"/>
                <a:ext cx="515229" cy="515229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EA487E16-4D02-466D-987E-382E8296E2DE}"/>
                  </a:ext>
                </a:extLst>
              </p:cNvPr>
              <p:cNvSpPr/>
              <p:nvPr/>
            </p:nvSpPr>
            <p:spPr>
              <a:xfrm>
                <a:off x="8666439" y="2973845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EA487E16-4D02-466D-987E-382E8296E2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6439" y="2973845"/>
                <a:ext cx="515229" cy="515229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3B89570-CDDC-48CD-A4E7-1A8960C709B3}"/>
                  </a:ext>
                </a:extLst>
              </p:cNvPr>
              <p:cNvSpPr/>
              <p:nvPr/>
            </p:nvSpPr>
            <p:spPr>
              <a:xfrm>
                <a:off x="9181668" y="2973845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3B89570-CDDC-48CD-A4E7-1A8960C709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1668" y="2973845"/>
                <a:ext cx="515229" cy="515229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091A3CAB-ED43-4EB0-A2B2-259C38187845}"/>
                  </a:ext>
                </a:extLst>
              </p:cNvPr>
              <p:cNvSpPr/>
              <p:nvPr/>
            </p:nvSpPr>
            <p:spPr>
              <a:xfrm>
                <a:off x="8151209" y="3477366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091A3CAB-ED43-4EB0-A2B2-259C381878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1209" y="3477366"/>
                <a:ext cx="515229" cy="515229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45E548BC-657F-4673-A718-DB63C75323A0}"/>
                  </a:ext>
                </a:extLst>
              </p:cNvPr>
              <p:cNvSpPr/>
              <p:nvPr/>
            </p:nvSpPr>
            <p:spPr>
              <a:xfrm>
                <a:off x="9696896" y="2973845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45E548BC-657F-4673-A718-DB63C75323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6896" y="2973845"/>
                <a:ext cx="515229" cy="515229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TextBox 89">
            <a:extLst>
              <a:ext uri="{FF2B5EF4-FFF2-40B4-BE49-F238E27FC236}">
                <a16:creationId xmlns:a16="http://schemas.microsoft.com/office/drawing/2014/main" id="{FB10CB1F-2BAA-4314-A24C-272CED28DCCB}"/>
              </a:ext>
            </a:extLst>
          </p:cNvPr>
          <p:cNvSpPr txBox="1"/>
          <p:nvPr/>
        </p:nvSpPr>
        <p:spPr>
          <a:xfrm>
            <a:off x="8388484" y="1748095"/>
            <a:ext cx="1586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Output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8E6184D-B641-5444-9C11-A6671825F417}"/>
              </a:ext>
            </a:extLst>
          </p:cNvPr>
          <p:cNvGrpSpPr/>
          <p:nvPr/>
        </p:nvGrpSpPr>
        <p:grpSpPr>
          <a:xfrm>
            <a:off x="1961969" y="2962398"/>
            <a:ext cx="1543231" cy="1543253"/>
            <a:chOff x="1568407" y="3929528"/>
            <a:chExt cx="2134560" cy="2134589"/>
          </a:xfrm>
          <a:noFill/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C52D883-2920-6B45-9E1F-B2727DF03B8C}"/>
                </a:ext>
              </a:extLst>
            </p:cNvPr>
            <p:cNvSpPr/>
            <p:nvPr/>
          </p:nvSpPr>
          <p:spPr>
            <a:xfrm>
              <a:off x="1568407" y="3929529"/>
              <a:ext cx="711520" cy="711521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AEB93D9-8BD0-0748-A0FA-243F2516A4F9}"/>
                </a:ext>
              </a:extLst>
            </p:cNvPr>
            <p:cNvSpPr/>
            <p:nvPr/>
          </p:nvSpPr>
          <p:spPr>
            <a:xfrm>
              <a:off x="2279925" y="3929528"/>
              <a:ext cx="711520" cy="711521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547F00C-EBC6-D547-8583-6B2E2A356C52}"/>
                </a:ext>
              </a:extLst>
            </p:cNvPr>
            <p:cNvSpPr/>
            <p:nvPr/>
          </p:nvSpPr>
          <p:spPr>
            <a:xfrm>
              <a:off x="2991446" y="3934536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04C445A4-A743-044B-9A03-A2F9461E95A6}"/>
                </a:ext>
              </a:extLst>
            </p:cNvPr>
            <p:cNvSpPr/>
            <p:nvPr/>
          </p:nvSpPr>
          <p:spPr>
            <a:xfrm>
              <a:off x="1568407" y="4641062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7656D167-A038-9C4F-AE8A-A913957A1107}"/>
                </a:ext>
              </a:extLst>
            </p:cNvPr>
            <p:cNvSpPr/>
            <p:nvPr/>
          </p:nvSpPr>
          <p:spPr>
            <a:xfrm>
              <a:off x="2279927" y="4641061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E433B3E-26B9-8744-AA7D-6236360180C7}"/>
                </a:ext>
              </a:extLst>
            </p:cNvPr>
            <p:cNvSpPr/>
            <p:nvPr/>
          </p:nvSpPr>
          <p:spPr>
            <a:xfrm>
              <a:off x="2991446" y="4641061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AF6CCDDA-8C33-B249-84CB-8F1D7A802A29}"/>
                </a:ext>
              </a:extLst>
            </p:cNvPr>
            <p:cNvGrpSpPr/>
            <p:nvPr/>
          </p:nvGrpSpPr>
          <p:grpSpPr>
            <a:xfrm>
              <a:off x="1568407" y="5352587"/>
              <a:ext cx="2134560" cy="711530"/>
              <a:chOff x="2038524" y="5114313"/>
              <a:chExt cx="1233183" cy="411067"/>
            </a:xfrm>
            <a:grpFill/>
          </p:grpSpPr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10BEE30D-4D31-604F-A0FE-EDDD5BD111E0}"/>
                  </a:ext>
                </a:extLst>
              </p:cNvPr>
              <p:cNvSpPr/>
              <p:nvPr/>
            </p:nvSpPr>
            <p:spPr>
              <a:xfrm>
                <a:off x="2038524" y="5114315"/>
                <a:ext cx="411061" cy="411061"/>
              </a:xfrm>
              <a:prstGeom prst="rect">
                <a:avLst/>
              </a:prstGeom>
              <a:grp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DEA53E57-C634-6B41-9459-1D9401C13D80}"/>
                  </a:ext>
                </a:extLst>
              </p:cNvPr>
              <p:cNvSpPr/>
              <p:nvPr/>
            </p:nvSpPr>
            <p:spPr>
              <a:xfrm>
                <a:off x="2449585" y="5114313"/>
                <a:ext cx="411061" cy="411061"/>
              </a:xfrm>
              <a:prstGeom prst="rect">
                <a:avLst/>
              </a:prstGeom>
              <a:grp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82389E52-0BB5-CC41-9D9A-0CEB52B2F0F3}"/>
                  </a:ext>
                </a:extLst>
              </p:cNvPr>
              <p:cNvSpPr/>
              <p:nvPr/>
            </p:nvSpPr>
            <p:spPr>
              <a:xfrm>
                <a:off x="2860646" y="5114319"/>
                <a:ext cx="411061" cy="411061"/>
              </a:xfrm>
              <a:prstGeom prst="rect">
                <a:avLst/>
              </a:prstGeom>
              <a:grp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C553D60-BDB5-1A42-9567-BA988EB71B7A}"/>
                  </a:ext>
                </a:extLst>
              </p:cNvPr>
              <p:cNvSpPr/>
              <p:nvPr/>
            </p:nvSpPr>
            <p:spPr>
              <a:xfrm>
                <a:off x="7333652" y="3391375"/>
                <a:ext cx="60465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C553D60-BDB5-1A42-9567-BA988EB71B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3652" y="3391375"/>
                <a:ext cx="604653" cy="584775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3A8FC66A-A166-0444-AF1C-19BF8EF867B6}"/>
                  </a:ext>
                </a:extLst>
              </p:cNvPr>
              <p:cNvSpPr/>
              <p:nvPr/>
            </p:nvSpPr>
            <p:spPr>
              <a:xfrm>
                <a:off x="4800600" y="3415493"/>
                <a:ext cx="49725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dirty="0" smtClean="0"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3A8FC66A-A166-0444-AF1C-19BF8EF867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3415493"/>
                <a:ext cx="497252" cy="584775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A8FE2E49-7BE9-6B41-B748-E80B1B791BCB}"/>
                  </a:ext>
                </a:extLst>
              </p:cNvPr>
              <p:cNvSpPr/>
              <p:nvPr/>
            </p:nvSpPr>
            <p:spPr>
              <a:xfrm>
                <a:off x="2517264" y="5638800"/>
                <a:ext cx="7157472" cy="4531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22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22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11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23</m:t>
                      </m:r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24</m:t>
                      </m:r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 … +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44</m:t>
                      </m:r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33</m:t>
                      </m:r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A8FE2E49-7BE9-6B41-B748-E80B1B791B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264" y="5638800"/>
                <a:ext cx="7157472" cy="453137"/>
              </a:xfrm>
              <a:prstGeom prst="rect">
                <a:avLst/>
              </a:prstGeom>
              <a:blipFill>
                <a:blip r:embed="rId39"/>
                <a:stretch>
                  <a:fillRect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5FAC7205-39D0-604F-852A-1BD42688B586}"/>
                  </a:ext>
                </a:extLst>
              </p:cNvPr>
              <p:cNvSpPr/>
              <p:nvPr/>
            </p:nvSpPr>
            <p:spPr>
              <a:xfrm>
                <a:off x="8666438" y="3477365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5FAC7205-39D0-604F-852A-1BD42688B5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6438" y="3477365"/>
                <a:ext cx="515229" cy="515229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TextBox 82">
            <a:extLst>
              <a:ext uri="{FF2B5EF4-FFF2-40B4-BE49-F238E27FC236}">
                <a16:creationId xmlns:a16="http://schemas.microsoft.com/office/drawing/2014/main" id="{A2585471-6584-C44E-ABCD-2DE625F1B14B}"/>
              </a:ext>
            </a:extLst>
          </p:cNvPr>
          <p:cNvSpPr txBox="1"/>
          <p:nvPr/>
        </p:nvSpPr>
        <p:spPr>
          <a:xfrm>
            <a:off x="152400" y="6553200"/>
            <a:ext cx="2941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Adapted from </a:t>
            </a:r>
            <a:r>
              <a:rPr lang="en-US" sz="1200" dirty="0">
                <a:hlinkClick r:id="rId41"/>
              </a:rPr>
              <a:t>D. </a:t>
            </a:r>
            <a:r>
              <a:rPr lang="en-US" sz="1200" dirty="0" err="1">
                <a:hlinkClick r:id="rId41"/>
              </a:rPr>
              <a:t>Fouhey</a:t>
            </a:r>
            <a:r>
              <a:rPr lang="en-US" sz="1200" dirty="0">
                <a:hlinkClick r:id="rId41"/>
              </a:rPr>
              <a:t> and J. Johnson</a:t>
            </a:r>
            <a:endParaRPr lang="en-US" sz="1200" dirty="0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1F4A0C3E-6751-FC4B-941C-2F75640D6263}"/>
              </a:ext>
            </a:extLst>
          </p:cNvPr>
          <p:cNvGrpSpPr/>
          <p:nvPr/>
        </p:nvGrpSpPr>
        <p:grpSpPr>
          <a:xfrm>
            <a:off x="5562600" y="2975050"/>
            <a:ext cx="1543232" cy="1515512"/>
            <a:chOff x="1568407" y="3936760"/>
            <a:chExt cx="2134562" cy="2096220"/>
          </a:xfrm>
          <a:solidFill>
            <a:srgbClr val="F4D6B4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D0255CFC-FCF8-FF44-9705-4BBCA9824B57}"/>
                    </a:ext>
                  </a:extLst>
                </p:cNvPr>
                <p:cNvSpPr/>
                <p:nvPr/>
              </p:nvSpPr>
              <p:spPr>
                <a:xfrm>
                  <a:off x="1568409" y="3936762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D0255CFC-FCF8-FF44-9705-4BBCA9824B5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8409" y="3936762"/>
                  <a:ext cx="711520" cy="711520"/>
                </a:xfrm>
                <a:prstGeom prst="rect">
                  <a:avLst/>
                </a:prstGeom>
                <a:blipFill>
                  <a:blip r:embed="rId42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A01CC381-A71B-284C-8646-CA0E132CF765}"/>
                    </a:ext>
                  </a:extLst>
                </p:cNvPr>
                <p:cNvSpPr/>
                <p:nvPr/>
              </p:nvSpPr>
              <p:spPr>
                <a:xfrm>
                  <a:off x="2279929" y="393676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A01CC381-A71B-284C-8646-CA0E132CF7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9929" y="3936760"/>
                  <a:ext cx="711520" cy="711520"/>
                </a:xfrm>
                <a:prstGeom prst="rect">
                  <a:avLst/>
                </a:prstGeom>
                <a:blipFill>
                  <a:blip r:embed="rId43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1476C554-DF81-8144-9801-BFC4272DC1A7}"/>
                    </a:ext>
                  </a:extLst>
                </p:cNvPr>
                <p:cNvSpPr/>
                <p:nvPr/>
              </p:nvSpPr>
              <p:spPr>
                <a:xfrm>
                  <a:off x="2991449" y="393676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1476C554-DF81-8144-9801-BFC4272DC1A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1449" y="3936760"/>
                  <a:ext cx="711520" cy="711520"/>
                </a:xfrm>
                <a:prstGeom prst="rect">
                  <a:avLst/>
                </a:prstGeom>
                <a:blipFill>
                  <a:blip r:embed="rId44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4CED3CD7-EE87-E348-846A-D3CB0E0FCA40}"/>
                    </a:ext>
                  </a:extLst>
                </p:cNvPr>
                <p:cNvSpPr/>
                <p:nvPr/>
              </p:nvSpPr>
              <p:spPr>
                <a:xfrm>
                  <a:off x="1568407" y="4632111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4CED3CD7-EE87-E348-846A-D3CB0E0FCA4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8407" y="4632111"/>
                  <a:ext cx="711520" cy="711520"/>
                </a:xfrm>
                <a:prstGeom prst="rect">
                  <a:avLst/>
                </a:prstGeom>
                <a:blipFill>
                  <a:blip r:embed="rId45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8526F0FF-90AF-1045-BBD6-3967A8089B06}"/>
                    </a:ext>
                  </a:extLst>
                </p:cNvPr>
                <p:cNvSpPr/>
                <p:nvPr/>
              </p:nvSpPr>
              <p:spPr>
                <a:xfrm>
                  <a:off x="2279927" y="463211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8526F0FF-90AF-1045-BBD6-3967A8089B0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9927" y="4632110"/>
                  <a:ext cx="711520" cy="711520"/>
                </a:xfrm>
                <a:prstGeom prst="rect">
                  <a:avLst/>
                </a:prstGeom>
                <a:blipFill>
                  <a:blip r:embed="rId46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Rectangle 96">
                  <a:extLst>
                    <a:ext uri="{FF2B5EF4-FFF2-40B4-BE49-F238E27FC236}">
                      <a16:creationId xmlns:a16="http://schemas.microsoft.com/office/drawing/2014/main" id="{E8575B6A-B535-7543-8B59-B2D493F296A2}"/>
                    </a:ext>
                  </a:extLst>
                </p:cNvPr>
                <p:cNvSpPr/>
                <p:nvPr/>
              </p:nvSpPr>
              <p:spPr>
                <a:xfrm>
                  <a:off x="2991447" y="463211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97" name="Rectangle 96">
                  <a:extLst>
                    <a:ext uri="{FF2B5EF4-FFF2-40B4-BE49-F238E27FC236}">
                      <a16:creationId xmlns:a16="http://schemas.microsoft.com/office/drawing/2014/main" id="{E8575B6A-B535-7543-8B59-B2D493F296A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1447" y="4632110"/>
                  <a:ext cx="711520" cy="711520"/>
                </a:xfrm>
                <a:prstGeom prst="rect">
                  <a:avLst/>
                </a:prstGeom>
                <a:blipFill>
                  <a:blip r:embed="rId47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5E3924A7-9022-2049-A5ED-C46887E5FB43}"/>
                </a:ext>
              </a:extLst>
            </p:cNvPr>
            <p:cNvGrpSpPr/>
            <p:nvPr/>
          </p:nvGrpSpPr>
          <p:grpSpPr>
            <a:xfrm>
              <a:off x="1568407" y="5321458"/>
              <a:ext cx="2134560" cy="711522"/>
              <a:chOff x="2038524" y="5096324"/>
              <a:chExt cx="1233183" cy="411062"/>
            </a:xfrm>
            <a:grpFill/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9" name="Rectangle 98">
                    <a:extLst>
                      <a:ext uri="{FF2B5EF4-FFF2-40B4-BE49-F238E27FC236}">
                        <a16:creationId xmlns:a16="http://schemas.microsoft.com/office/drawing/2014/main" id="{5CE17C62-B179-754F-A676-75BAC56306DE}"/>
                      </a:ext>
                    </a:extLst>
                  </p:cNvPr>
                  <p:cNvSpPr/>
                  <p:nvPr/>
                </p:nvSpPr>
                <p:spPr>
                  <a:xfrm>
                    <a:off x="2038524" y="5096325"/>
                    <a:ext cx="411061" cy="411061"/>
                  </a:xfrm>
                  <a:prstGeom prst="rect">
                    <a:avLst/>
                  </a:prstGeom>
                  <a:grpFill/>
                  <a:ln w="571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b="0" i="1" baseline="-25000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9" name="Rectangle 98">
                    <a:extLst>
                      <a:ext uri="{FF2B5EF4-FFF2-40B4-BE49-F238E27FC236}">
                        <a16:creationId xmlns:a16="http://schemas.microsoft.com/office/drawing/2014/main" id="{5CE17C62-B179-754F-A676-75BAC56306D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38524" y="5096325"/>
                    <a:ext cx="411061" cy="411061"/>
                  </a:xfrm>
                  <a:prstGeom prst="rect">
                    <a:avLst/>
                  </a:prstGeom>
                  <a:blipFill>
                    <a:blip r:embed="rId48"/>
                    <a:stretch>
                      <a:fillRect/>
                    </a:stretch>
                  </a:blipFill>
                  <a:ln w="5715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0" name="Rectangle 99">
                    <a:extLst>
                      <a:ext uri="{FF2B5EF4-FFF2-40B4-BE49-F238E27FC236}">
                        <a16:creationId xmlns:a16="http://schemas.microsoft.com/office/drawing/2014/main" id="{C2C561A7-F745-1640-831A-EB3D0E40005D}"/>
                      </a:ext>
                    </a:extLst>
                  </p:cNvPr>
                  <p:cNvSpPr/>
                  <p:nvPr/>
                </p:nvSpPr>
                <p:spPr>
                  <a:xfrm>
                    <a:off x="2449585" y="5096324"/>
                    <a:ext cx="411061" cy="411061"/>
                  </a:xfrm>
                  <a:prstGeom prst="rect">
                    <a:avLst/>
                  </a:prstGeom>
                  <a:grpFill/>
                  <a:ln w="571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b="0" i="1" baseline="-25000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0" name="Rectangle 99">
                    <a:extLst>
                      <a:ext uri="{FF2B5EF4-FFF2-40B4-BE49-F238E27FC236}">
                        <a16:creationId xmlns:a16="http://schemas.microsoft.com/office/drawing/2014/main" id="{C2C561A7-F745-1640-831A-EB3D0E40005D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49585" y="5096324"/>
                    <a:ext cx="411061" cy="411061"/>
                  </a:xfrm>
                  <a:prstGeom prst="rect">
                    <a:avLst/>
                  </a:prstGeom>
                  <a:blipFill>
                    <a:blip r:embed="rId49"/>
                    <a:stretch>
                      <a:fillRect/>
                    </a:stretch>
                  </a:blipFill>
                  <a:ln w="5715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1" name="Rectangle 100">
                    <a:extLst>
                      <a:ext uri="{FF2B5EF4-FFF2-40B4-BE49-F238E27FC236}">
                        <a16:creationId xmlns:a16="http://schemas.microsoft.com/office/drawing/2014/main" id="{246694C6-45D6-0546-B48C-9F985EF95ACC}"/>
                      </a:ext>
                    </a:extLst>
                  </p:cNvPr>
                  <p:cNvSpPr/>
                  <p:nvPr/>
                </p:nvSpPr>
                <p:spPr>
                  <a:xfrm>
                    <a:off x="2860646" y="5096324"/>
                    <a:ext cx="411061" cy="411061"/>
                  </a:xfrm>
                  <a:prstGeom prst="rect">
                    <a:avLst/>
                  </a:prstGeom>
                  <a:grpFill/>
                  <a:ln w="571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b="0" i="1" baseline="-25000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33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1" name="Rectangle 100">
                    <a:extLst>
                      <a:ext uri="{FF2B5EF4-FFF2-40B4-BE49-F238E27FC236}">
                        <a16:creationId xmlns:a16="http://schemas.microsoft.com/office/drawing/2014/main" id="{246694C6-45D6-0546-B48C-9F985EF95AC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60646" y="5096324"/>
                    <a:ext cx="411061" cy="411061"/>
                  </a:xfrm>
                  <a:prstGeom prst="rect">
                    <a:avLst/>
                  </a:prstGeom>
                  <a:blipFill>
                    <a:blip r:embed="rId50"/>
                    <a:stretch>
                      <a:fillRect/>
                    </a:stretch>
                  </a:blipFill>
                  <a:ln w="5715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683239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D04DB-88A7-4575-A8C1-CF1236D27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a linear filter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38AF670-16EB-4AFE-877F-3FB2FD622AF9}"/>
                  </a:ext>
                </a:extLst>
              </p:cNvPr>
              <p:cNvSpPr/>
              <p:nvPr/>
            </p:nvSpPr>
            <p:spPr>
              <a:xfrm>
                <a:off x="1457390" y="2472501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38AF670-16EB-4AFE-877F-3FB2FD622A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90" y="2472501"/>
                <a:ext cx="515229" cy="5152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51CF6A3-20D9-476B-B21A-D2F38E3B41B8}"/>
                  </a:ext>
                </a:extLst>
              </p:cNvPr>
              <p:cNvSpPr/>
              <p:nvPr/>
            </p:nvSpPr>
            <p:spPr>
              <a:xfrm>
                <a:off x="1972619" y="247250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51CF6A3-20D9-476B-B21A-D2F38E3B41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9" y="2472500"/>
                <a:ext cx="515229" cy="5152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71E9232-6B3B-4DF4-9797-34BB787FF1AF}"/>
                  </a:ext>
                </a:extLst>
              </p:cNvPr>
              <p:cNvSpPr/>
              <p:nvPr/>
            </p:nvSpPr>
            <p:spPr>
              <a:xfrm>
                <a:off x="2487848" y="247250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71E9232-6B3B-4DF4-9797-34BB787FF1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8" y="2472500"/>
                <a:ext cx="515229" cy="5152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E49885A-1E6B-4F93-AA06-3CD389BD1DE6}"/>
                  </a:ext>
                </a:extLst>
              </p:cNvPr>
              <p:cNvSpPr/>
              <p:nvPr/>
            </p:nvSpPr>
            <p:spPr>
              <a:xfrm>
                <a:off x="1457389" y="2976021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E49885A-1E6B-4F93-AA06-3CD389BD1D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89" y="2976021"/>
                <a:ext cx="515229" cy="5152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44F458F-BE4E-4266-ABFD-122266A8CA0C}"/>
                  </a:ext>
                </a:extLst>
              </p:cNvPr>
              <p:cNvSpPr/>
              <p:nvPr/>
            </p:nvSpPr>
            <p:spPr>
              <a:xfrm>
                <a:off x="1972618" y="297602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44F458F-BE4E-4266-ABFD-122266A8CA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8" y="2976020"/>
                <a:ext cx="515229" cy="5152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E63EBE7-A077-4EFA-AB51-260B57E63CCB}"/>
                  </a:ext>
                </a:extLst>
              </p:cNvPr>
              <p:cNvSpPr/>
              <p:nvPr/>
            </p:nvSpPr>
            <p:spPr>
              <a:xfrm>
                <a:off x="2487847" y="297602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E63EBE7-A077-4EFA-AB51-260B57E63C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7" y="2976020"/>
                <a:ext cx="515229" cy="5152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D1D8689-C765-4E68-8A16-265936695D3D}"/>
                  </a:ext>
                </a:extLst>
              </p:cNvPr>
              <p:cNvSpPr/>
              <p:nvPr/>
            </p:nvSpPr>
            <p:spPr>
              <a:xfrm>
                <a:off x="1457389" y="3475195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D1D8689-C765-4E68-8A16-265936695D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89" y="3475195"/>
                <a:ext cx="515229" cy="5152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12C3450-E34D-467E-B293-A9254B25A44F}"/>
                  </a:ext>
                </a:extLst>
              </p:cNvPr>
              <p:cNvSpPr/>
              <p:nvPr/>
            </p:nvSpPr>
            <p:spPr>
              <a:xfrm>
                <a:off x="1972618" y="347519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12C3450-E34D-467E-B293-A9254B25A4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8" y="3475194"/>
                <a:ext cx="515229" cy="5152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41FC8B0-7F57-4CC1-83EE-5CE9CFB6CC78}"/>
                  </a:ext>
                </a:extLst>
              </p:cNvPr>
              <p:cNvSpPr/>
              <p:nvPr/>
            </p:nvSpPr>
            <p:spPr>
              <a:xfrm>
                <a:off x="2487847" y="347519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41FC8B0-7F57-4CC1-83EE-5CE9CFB6CC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7" y="3475194"/>
                <a:ext cx="515229" cy="5152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9247400-2831-44DD-BADF-DCC5AD641F34}"/>
                  </a:ext>
                </a:extLst>
              </p:cNvPr>
              <p:cNvSpPr/>
              <p:nvPr/>
            </p:nvSpPr>
            <p:spPr>
              <a:xfrm>
                <a:off x="3003076" y="247250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9247400-2831-44DD-BADF-DCC5AD641F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6" y="2472500"/>
                <a:ext cx="515229" cy="5152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3F11829-1276-4A95-BDB0-A96241896F65}"/>
                  </a:ext>
                </a:extLst>
              </p:cNvPr>
              <p:cNvSpPr/>
              <p:nvPr/>
            </p:nvSpPr>
            <p:spPr>
              <a:xfrm>
                <a:off x="3518305" y="247249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3F11829-1276-4A95-BDB0-A96241896F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5" y="2472499"/>
                <a:ext cx="515229" cy="5152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58C3C17-320E-453F-A60D-C05BEFD83E69}"/>
                  </a:ext>
                </a:extLst>
              </p:cNvPr>
              <p:cNvSpPr/>
              <p:nvPr/>
            </p:nvSpPr>
            <p:spPr>
              <a:xfrm>
                <a:off x="4033534" y="247249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58C3C17-320E-453F-A60D-C05BEFD83E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4" y="2472499"/>
                <a:ext cx="515229" cy="5152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EA6DED5-28BC-490B-BCFC-A812879497EA}"/>
                  </a:ext>
                </a:extLst>
              </p:cNvPr>
              <p:cNvSpPr/>
              <p:nvPr/>
            </p:nvSpPr>
            <p:spPr>
              <a:xfrm>
                <a:off x="3003075" y="297602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EA6DED5-28BC-490B-BCFC-A812879497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5" y="2976020"/>
                <a:ext cx="515229" cy="5152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DEA4873-8505-4CD2-A57E-6ADF1D77EE29}"/>
                  </a:ext>
                </a:extLst>
              </p:cNvPr>
              <p:cNvSpPr/>
              <p:nvPr/>
            </p:nvSpPr>
            <p:spPr>
              <a:xfrm>
                <a:off x="3518304" y="297601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DEA4873-8505-4CD2-A57E-6ADF1D77EE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4" y="2976019"/>
                <a:ext cx="515229" cy="5152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B7FEF24-2B3B-4D67-BC11-0B40BC43CCF6}"/>
                  </a:ext>
                </a:extLst>
              </p:cNvPr>
              <p:cNvSpPr/>
              <p:nvPr/>
            </p:nvSpPr>
            <p:spPr>
              <a:xfrm>
                <a:off x="4033533" y="297601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B7FEF24-2B3B-4D67-BC11-0B40BC43CC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3" y="2976019"/>
                <a:ext cx="515229" cy="5152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439F3A8-7B00-41DF-B263-605479B164C1}"/>
                  </a:ext>
                </a:extLst>
              </p:cNvPr>
              <p:cNvSpPr/>
              <p:nvPr/>
            </p:nvSpPr>
            <p:spPr>
              <a:xfrm>
                <a:off x="3003075" y="347519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439F3A8-7B00-41DF-B263-605479B164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5" y="3475194"/>
                <a:ext cx="515229" cy="5152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694E9B1-466B-49C8-A029-2EFC4FB3E3BC}"/>
                  </a:ext>
                </a:extLst>
              </p:cNvPr>
              <p:cNvSpPr/>
              <p:nvPr/>
            </p:nvSpPr>
            <p:spPr>
              <a:xfrm>
                <a:off x="3518304" y="347519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694E9B1-466B-49C8-A029-2EFC4FB3E3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4" y="3475193"/>
                <a:ext cx="515229" cy="5152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8871AC5-C2BF-442A-B1CE-B7633E02722C}"/>
                  </a:ext>
                </a:extLst>
              </p:cNvPr>
              <p:cNvSpPr/>
              <p:nvPr/>
            </p:nvSpPr>
            <p:spPr>
              <a:xfrm>
                <a:off x="4033533" y="347519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8871AC5-C2BF-442A-B1CE-B7633E0272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3" y="3475193"/>
                <a:ext cx="515229" cy="5152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6F51F84-BE01-4A67-BBDB-866D6AB1C627}"/>
                  </a:ext>
                </a:extLst>
              </p:cNvPr>
              <p:cNvSpPr/>
              <p:nvPr/>
            </p:nvSpPr>
            <p:spPr>
              <a:xfrm>
                <a:off x="1457390" y="399042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6F51F84-BE01-4A67-BBDB-866D6AB1C6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90" y="3990424"/>
                <a:ext cx="515229" cy="5152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28586C6-D1FF-4008-9A80-EA1C8C7B30BA}"/>
                  </a:ext>
                </a:extLst>
              </p:cNvPr>
              <p:cNvSpPr/>
              <p:nvPr/>
            </p:nvSpPr>
            <p:spPr>
              <a:xfrm>
                <a:off x="1972619" y="399042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28586C6-D1FF-4008-9A80-EA1C8C7B30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9" y="3990423"/>
                <a:ext cx="515229" cy="51522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A1C6874-4443-42E4-87D9-3B7630E48C7F}"/>
                  </a:ext>
                </a:extLst>
              </p:cNvPr>
              <p:cNvSpPr/>
              <p:nvPr/>
            </p:nvSpPr>
            <p:spPr>
              <a:xfrm>
                <a:off x="2487848" y="399042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A1C6874-4443-42E4-87D9-3B7630E48C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8" y="3990423"/>
                <a:ext cx="515229" cy="51522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461DAA2-39DF-4994-BFC5-D6D971ADBD88}"/>
                  </a:ext>
                </a:extLst>
              </p:cNvPr>
              <p:cNvSpPr/>
              <p:nvPr/>
            </p:nvSpPr>
            <p:spPr>
              <a:xfrm>
                <a:off x="1457389" y="449394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461DAA2-39DF-4994-BFC5-D6D971ADBD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89" y="4493944"/>
                <a:ext cx="515229" cy="515229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D520F75-1714-4B1E-9138-626B7BAB8F06}"/>
                  </a:ext>
                </a:extLst>
              </p:cNvPr>
              <p:cNvSpPr/>
              <p:nvPr/>
            </p:nvSpPr>
            <p:spPr>
              <a:xfrm>
                <a:off x="1972618" y="449394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D520F75-1714-4B1E-9138-626B7BAB8F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8" y="4493943"/>
                <a:ext cx="515229" cy="515229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B060D39-6046-4E96-BD00-934927FFD02C}"/>
                  </a:ext>
                </a:extLst>
              </p:cNvPr>
              <p:cNvSpPr/>
              <p:nvPr/>
            </p:nvSpPr>
            <p:spPr>
              <a:xfrm>
                <a:off x="2487847" y="449394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B060D39-6046-4E96-BD00-934927FFD0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7" y="4493943"/>
                <a:ext cx="515229" cy="515229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EE775BC-ADDF-4260-B51A-A4CEE87F25DB}"/>
                  </a:ext>
                </a:extLst>
              </p:cNvPr>
              <p:cNvSpPr/>
              <p:nvPr/>
            </p:nvSpPr>
            <p:spPr>
              <a:xfrm>
                <a:off x="3003076" y="399042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EE775BC-ADDF-4260-B51A-A4CEE87F25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6" y="3990423"/>
                <a:ext cx="515229" cy="515229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22D4EA7-F3CF-4CAD-942E-EA8C6D51FE01}"/>
                  </a:ext>
                </a:extLst>
              </p:cNvPr>
              <p:cNvSpPr/>
              <p:nvPr/>
            </p:nvSpPr>
            <p:spPr>
              <a:xfrm>
                <a:off x="3518305" y="399042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22D4EA7-F3CF-4CAD-942E-EA8C6D51FE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5" y="3990422"/>
                <a:ext cx="515229" cy="515229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7FBDC32-C75E-4E72-A28D-1E27044E9CB4}"/>
                  </a:ext>
                </a:extLst>
              </p:cNvPr>
              <p:cNvSpPr/>
              <p:nvPr/>
            </p:nvSpPr>
            <p:spPr>
              <a:xfrm>
                <a:off x="4033534" y="399042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7FBDC32-C75E-4E72-A28D-1E27044E9C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4" y="3990422"/>
                <a:ext cx="515229" cy="515229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5DA72B3-1EB9-432C-ADB6-2A2CE38F6BB6}"/>
                  </a:ext>
                </a:extLst>
              </p:cNvPr>
              <p:cNvSpPr/>
              <p:nvPr/>
            </p:nvSpPr>
            <p:spPr>
              <a:xfrm>
                <a:off x="3003075" y="449394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5DA72B3-1EB9-432C-ADB6-2A2CE38F6B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5" y="4493943"/>
                <a:ext cx="515229" cy="515229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9B2E9C0-65FD-43CA-AA23-F0585DBE64A2}"/>
                  </a:ext>
                </a:extLst>
              </p:cNvPr>
              <p:cNvSpPr/>
              <p:nvPr/>
            </p:nvSpPr>
            <p:spPr>
              <a:xfrm>
                <a:off x="3518304" y="449394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9B2E9C0-65FD-43CA-AA23-F0585DBE64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4" y="4493942"/>
                <a:ext cx="515229" cy="51522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F7620BF-B398-46A0-B5C3-8B18F475611B}"/>
                  </a:ext>
                </a:extLst>
              </p:cNvPr>
              <p:cNvSpPr/>
              <p:nvPr/>
            </p:nvSpPr>
            <p:spPr>
              <a:xfrm>
                <a:off x="4033533" y="449394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F7620BF-B398-46A0-B5C3-8B18F47561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3" y="4493942"/>
                <a:ext cx="515229" cy="515229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9" name="TextBox 138">
            <a:extLst>
              <a:ext uri="{FF2B5EF4-FFF2-40B4-BE49-F238E27FC236}">
                <a16:creationId xmlns:a16="http://schemas.microsoft.com/office/drawing/2014/main" id="{ECB97369-7843-4DBE-A23F-DDDDC83B7518}"/>
              </a:ext>
            </a:extLst>
          </p:cNvPr>
          <p:cNvSpPr txBox="1"/>
          <p:nvPr/>
        </p:nvSpPr>
        <p:spPr>
          <a:xfrm>
            <a:off x="1457389" y="1748095"/>
            <a:ext cx="30913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Input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EDD43FF-8AE2-4E4A-934C-590FA085E78D}"/>
              </a:ext>
            </a:extLst>
          </p:cNvPr>
          <p:cNvSpPr txBox="1"/>
          <p:nvPr/>
        </p:nvSpPr>
        <p:spPr>
          <a:xfrm>
            <a:off x="5534385" y="1748095"/>
            <a:ext cx="1586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Filter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F118AA57-10AB-4B38-899A-30E4473696D0}"/>
                  </a:ext>
                </a:extLst>
              </p:cNvPr>
              <p:cNvSpPr/>
              <p:nvPr/>
            </p:nvSpPr>
            <p:spPr>
              <a:xfrm>
                <a:off x="8151210" y="2973846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F118AA57-10AB-4B38-899A-30E4473696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1210" y="2973846"/>
                <a:ext cx="515229" cy="515229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EA487E16-4D02-466D-987E-382E8296E2DE}"/>
                  </a:ext>
                </a:extLst>
              </p:cNvPr>
              <p:cNvSpPr/>
              <p:nvPr/>
            </p:nvSpPr>
            <p:spPr>
              <a:xfrm>
                <a:off x="8666439" y="2973845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EA487E16-4D02-466D-987E-382E8296E2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6439" y="2973845"/>
                <a:ext cx="515229" cy="515229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3B89570-CDDC-48CD-A4E7-1A8960C709B3}"/>
                  </a:ext>
                </a:extLst>
              </p:cNvPr>
              <p:cNvSpPr/>
              <p:nvPr/>
            </p:nvSpPr>
            <p:spPr>
              <a:xfrm>
                <a:off x="9181668" y="2973845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3B89570-CDDC-48CD-A4E7-1A8960C709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1668" y="2973845"/>
                <a:ext cx="515229" cy="515229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091A3CAB-ED43-4EB0-A2B2-259C38187845}"/>
                  </a:ext>
                </a:extLst>
              </p:cNvPr>
              <p:cNvSpPr/>
              <p:nvPr/>
            </p:nvSpPr>
            <p:spPr>
              <a:xfrm>
                <a:off x="8151209" y="3477366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091A3CAB-ED43-4EB0-A2B2-259C381878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1209" y="3477366"/>
                <a:ext cx="515229" cy="515229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45E548BC-657F-4673-A718-DB63C75323A0}"/>
                  </a:ext>
                </a:extLst>
              </p:cNvPr>
              <p:cNvSpPr/>
              <p:nvPr/>
            </p:nvSpPr>
            <p:spPr>
              <a:xfrm>
                <a:off x="9696896" y="2973845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45E548BC-657F-4673-A718-DB63C75323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6896" y="2973845"/>
                <a:ext cx="515229" cy="515229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TextBox 89">
            <a:extLst>
              <a:ext uri="{FF2B5EF4-FFF2-40B4-BE49-F238E27FC236}">
                <a16:creationId xmlns:a16="http://schemas.microsoft.com/office/drawing/2014/main" id="{FB10CB1F-2BAA-4314-A24C-272CED28DCCB}"/>
              </a:ext>
            </a:extLst>
          </p:cNvPr>
          <p:cNvSpPr txBox="1"/>
          <p:nvPr/>
        </p:nvSpPr>
        <p:spPr>
          <a:xfrm>
            <a:off x="8388484" y="1748095"/>
            <a:ext cx="1586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Output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8E6184D-B641-5444-9C11-A6671825F417}"/>
              </a:ext>
            </a:extLst>
          </p:cNvPr>
          <p:cNvGrpSpPr/>
          <p:nvPr/>
        </p:nvGrpSpPr>
        <p:grpSpPr>
          <a:xfrm>
            <a:off x="2495369" y="2962398"/>
            <a:ext cx="1543231" cy="1543253"/>
            <a:chOff x="1568407" y="3929528"/>
            <a:chExt cx="2134560" cy="2134589"/>
          </a:xfrm>
          <a:noFill/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C52D883-2920-6B45-9E1F-B2727DF03B8C}"/>
                </a:ext>
              </a:extLst>
            </p:cNvPr>
            <p:cNvSpPr/>
            <p:nvPr/>
          </p:nvSpPr>
          <p:spPr>
            <a:xfrm>
              <a:off x="1568407" y="3929529"/>
              <a:ext cx="711520" cy="711521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AEB93D9-8BD0-0748-A0FA-243F2516A4F9}"/>
                </a:ext>
              </a:extLst>
            </p:cNvPr>
            <p:cNvSpPr/>
            <p:nvPr/>
          </p:nvSpPr>
          <p:spPr>
            <a:xfrm>
              <a:off x="2279925" y="3929528"/>
              <a:ext cx="711520" cy="711521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547F00C-EBC6-D547-8583-6B2E2A356C52}"/>
                </a:ext>
              </a:extLst>
            </p:cNvPr>
            <p:cNvSpPr/>
            <p:nvPr/>
          </p:nvSpPr>
          <p:spPr>
            <a:xfrm>
              <a:off x="2991446" y="3934536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04C445A4-A743-044B-9A03-A2F9461E95A6}"/>
                </a:ext>
              </a:extLst>
            </p:cNvPr>
            <p:cNvSpPr/>
            <p:nvPr/>
          </p:nvSpPr>
          <p:spPr>
            <a:xfrm>
              <a:off x="1568407" y="4641062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7656D167-A038-9C4F-AE8A-A913957A1107}"/>
                </a:ext>
              </a:extLst>
            </p:cNvPr>
            <p:cNvSpPr/>
            <p:nvPr/>
          </p:nvSpPr>
          <p:spPr>
            <a:xfrm>
              <a:off x="2279927" y="4641061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E433B3E-26B9-8744-AA7D-6236360180C7}"/>
                </a:ext>
              </a:extLst>
            </p:cNvPr>
            <p:cNvSpPr/>
            <p:nvPr/>
          </p:nvSpPr>
          <p:spPr>
            <a:xfrm>
              <a:off x="2991446" y="4641061"/>
              <a:ext cx="711520" cy="711520"/>
            </a:xfrm>
            <a:prstGeom prst="rect">
              <a:avLst/>
            </a:prstGeom>
            <a:grp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aseline="-25000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AF6CCDDA-8C33-B249-84CB-8F1D7A802A29}"/>
                </a:ext>
              </a:extLst>
            </p:cNvPr>
            <p:cNvGrpSpPr/>
            <p:nvPr/>
          </p:nvGrpSpPr>
          <p:grpSpPr>
            <a:xfrm>
              <a:off x="1568407" y="5352587"/>
              <a:ext cx="2134560" cy="711530"/>
              <a:chOff x="2038524" y="5114313"/>
              <a:chExt cx="1233183" cy="411067"/>
            </a:xfrm>
            <a:grpFill/>
          </p:grpSpPr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10BEE30D-4D31-604F-A0FE-EDDD5BD111E0}"/>
                  </a:ext>
                </a:extLst>
              </p:cNvPr>
              <p:cNvSpPr/>
              <p:nvPr/>
            </p:nvSpPr>
            <p:spPr>
              <a:xfrm>
                <a:off x="2038524" y="5114315"/>
                <a:ext cx="411061" cy="411061"/>
              </a:xfrm>
              <a:prstGeom prst="rect">
                <a:avLst/>
              </a:prstGeom>
              <a:grp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DEA53E57-C634-6B41-9459-1D9401C13D80}"/>
                  </a:ext>
                </a:extLst>
              </p:cNvPr>
              <p:cNvSpPr/>
              <p:nvPr/>
            </p:nvSpPr>
            <p:spPr>
              <a:xfrm>
                <a:off x="2449585" y="5114313"/>
                <a:ext cx="411061" cy="411061"/>
              </a:xfrm>
              <a:prstGeom prst="rect">
                <a:avLst/>
              </a:prstGeom>
              <a:grp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82389E52-0BB5-CC41-9D9A-0CEB52B2F0F3}"/>
                  </a:ext>
                </a:extLst>
              </p:cNvPr>
              <p:cNvSpPr/>
              <p:nvPr/>
            </p:nvSpPr>
            <p:spPr>
              <a:xfrm>
                <a:off x="2860646" y="5114319"/>
                <a:ext cx="411061" cy="411061"/>
              </a:xfrm>
              <a:prstGeom prst="rect">
                <a:avLst/>
              </a:prstGeom>
              <a:grp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C553D60-BDB5-1A42-9567-BA988EB71B7A}"/>
                  </a:ext>
                </a:extLst>
              </p:cNvPr>
              <p:cNvSpPr/>
              <p:nvPr/>
            </p:nvSpPr>
            <p:spPr>
              <a:xfrm>
                <a:off x="7333652" y="3391375"/>
                <a:ext cx="60465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C553D60-BDB5-1A42-9567-BA988EB71B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3652" y="3391375"/>
                <a:ext cx="604653" cy="584775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3A8FC66A-A166-0444-AF1C-19BF8EF867B6}"/>
                  </a:ext>
                </a:extLst>
              </p:cNvPr>
              <p:cNvSpPr/>
              <p:nvPr/>
            </p:nvSpPr>
            <p:spPr>
              <a:xfrm>
                <a:off x="4800600" y="3415493"/>
                <a:ext cx="49725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dirty="0" smtClean="0"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3A8FC66A-A166-0444-AF1C-19BF8EF867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3415493"/>
                <a:ext cx="497252" cy="584775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A8FE2E49-7BE9-6B41-B748-E80B1B791BCB}"/>
                  </a:ext>
                </a:extLst>
              </p:cNvPr>
              <p:cNvSpPr/>
              <p:nvPr/>
            </p:nvSpPr>
            <p:spPr>
              <a:xfrm>
                <a:off x="2517264" y="5638800"/>
                <a:ext cx="7157472" cy="4531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23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23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11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24</m:t>
                      </m:r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25</m:t>
                      </m:r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+ … +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baseline="-25000" dirty="0" smtClean="0"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latin typeface="Cambria Math" panose="02040503050406030204" pitchFamily="18" charset="0"/>
                        </a:rPr>
                        <m:t>33</m:t>
                      </m:r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A8FE2E49-7BE9-6B41-B748-E80B1B791B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264" y="5638800"/>
                <a:ext cx="7157472" cy="453137"/>
              </a:xfrm>
              <a:prstGeom prst="rect">
                <a:avLst/>
              </a:prstGeom>
              <a:blipFill>
                <a:blip r:embed="rId39"/>
                <a:stretch>
                  <a:fillRect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5FAC7205-39D0-604F-852A-1BD42688B586}"/>
                  </a:ext>
                </a:extLst>
              </p:cNvPr>
              <p:cNvSpPr/>
              <p:nvPr/>
            </p:nvSpPr>
            <p:spPr>
              <a:xfrm>
                <a:off x="8666438" y="3477365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5FAC7205-39D0-604F-852A-1BD42688B5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6438" y="3477365"/>
                <a:ext cx="515229" cy="515229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CD321BC9-90B0-6F42-B0A9-E94FD864785B}"/>
                  </a:ext>
                </a:extLst>
              </p:cNvPr>
              <p:cNvSpPr/>
              <p:nvPr/>
            </p:nvSpPr>
            <p:spPr>
              <a:xfrm>
                <a:off x="9181667" y="3477365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CD321BC9-90B0-6F42-B0A9-E94FD86478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1667" y="3477365"/>
                <a:ext cx="515229" cy="515229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TextBox 83">
            <a:extLst>
              <a:ext uri="{FF2B5EF4-FFF2-40B4-BE49-F238E27FC236}">
                <a16:creationId xmlns:a16="http://schemas.microsoft.com/office/drawing/2014/main" id="{26051DAD-28F4-0843-A72A-BB19C3B24B50}"/>
              </a:ext>
            </a:extLst>
          </p:cNvPr>
          <p:cNvSpPr txBox="1"/>
          <p:nvPr/>
        </p:nvSpPr>
        <p:spPr>
          <a:xfrm>
            <a:off x="152400" y="6553200"/>
            <a:ext cx="2941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Adapted from </a:t>
            </a:r>
            <a:r>
              <a:rPr lang="en-US" sz="1200" dirty="0">
                <a:hlinkClick r:id="rId42"/>
              </a:rPr>
              <a:t>D. </a:t>
            </a:r>
            <a:r>
              <a:rPr lang="en-US" sz="1200" dirty="0" err="1">
                <a:hlinkClick r:id="rId42"/>
              </a:rPr>
              <a:t>Fouhey</a:t>
            </a:r>
            <a:r>
              <a:rPr lang="en-US" sz="1200" dirty="0">
                <a:hlinkClick r:id="rId42"/>
              </a:rPr>
              <a:t> and J. Johnson</a:t>
            </a:r>
            <a:endParaRPr lang="en-US" sz="1200" dirty="0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69EBDEE2-23BB-8141-93DF-62978FAD60F4}"/>
              </a:ext>
            </a:extLst>
          </p:cNvPr>
          <p:cNvGrpSpPr/>
          <p:nvPr/>
        </p:nvGrpSpPr>
        <p:grpSpPr>
          <a:xfrm>
            <a:off x="5562600" y="2975050"/>
            <a:ext cx="1543232" cy="1515512"/>
            <a:chOff x="1568407" y="3936760"/>
            <a:chExt cx="2134562" cy="2096220"/>
          </a:xfrm>
          <a:solidFill>
            <a:srgbClr val="F4D6B4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5DC75A3F-35F1-C54C-A98D-BBBCC6444DFF}"/>
                    </a:ext>
                  </a:extLst>
                </p:cNvPr>
                <p:cNvSpPr/>
                <p:nvPr/>
              </p:nvSpPr>
              <p:spPr>
                <a:xfrm>
                  <a:off x="1568409" y="3936762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5DC75A3F-35F1-C54C-A98D-BBBCC6444D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8409" y="3936762"/>
                  <a:ext cx="711520" cy="711520"/>
                </a:xfrm>
                <a:prstGeom prst="rect">
                  <a:avLst/>
                </a:prstGeom>
                <a:blipFill>
                  <a:blip r:embed="rId43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15EBE120-2FEE-294F-ADF0-0F66A7C6905A}"/>
                    </a:ext>
                  </a:extLst>
                </p:cNvPr>
                <p:cNvSpPr/>
                <p:nvPr/>
              </p:nvSpPr>
              <p:spPr>
                <a:xfrm>
                  <a:off x="2279929" y="393676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15EBE120-2FEE-294F-ADF0-0F66A7C6905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9929" y="3936760"/>
                  <a:ext cx="711520" cy="711520"/>
                </a:xfrm>
                <a:prstGeom prst="rect">
                  <a:avLst/>
                </a:prstGeom>
                <a:blipFill>
                  <a:blip r:embed="rId44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829D856C-B302-8444-8D6A-01746A57C86E}"/>
                    </a:ext>
                  </a:extLst>
                </p:cNvPr>
                <p:cNvSpPr/>
                <p:nvPr/>
              </p:nvSpPr>
              <p:spPr>
                <a:xfrm>
                  <a:off x="2991449" y="393676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829D856C-B302-8444-8D6A-01746A57C86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1449" y="3936760"/>
                  <a:ext cx="711520" cy="711520"/>
                </a:xfrm>
                <a:prstGeom prst="rect">
                  <a:avLst/>
                </a:prstGeom>
                <a:blipFill>
                  <a:blip r:embed="rId45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685996C5-2FD1-DD47-BE79-9208918818EB}"/>
                    </a:ext>
                  </a:extLst>
                </p:cNvPr>
                <p:cNvSpPr/>
                <p:nvPr/>
              </p:nvSpPr>
              <p:spPr>
                <a:xfrm>
                  <a:off x="1568407" y="4632111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685996C5-2FD1-DD47-BE79-9208918818E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8407" y="4632111"/>
                  <a:ext cx="711520" cy="711520"/>
                </a:xfrm>
                <a:prstGeom prst="rect">
                  <a:avLst/>
                </a:prstGeom>
                <a:blipFill>
                  <a:blip r:embed="rId46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Rectangle 96">
                  <a:extLst>
                    <a:ext uri="{FF2B5EF4-FFF2-40B4-BE49-F238E27FC236}">
                      <a16:creationId xmlns:a16="http://schemas.microsoft.com/office/drawing/2014/main" id="{93472D74-FEA0-6F4C-B59F-A07C3BF68BAC}"/>
                    </a:ext>
                  </a:extLst>
                </p:cNvPr>
                <p:cNvSpPr/>
                <p:nvPr/>
              </p:nvSpPr>
              <p:spPr>
                <a:xfrm>
                  <a:off x="2279927" y="463211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97" name="Rectangle 96">
                  <a:extLst>
                    <a:ext uri="{FF2B5EF4-FFF2-40B4-BE49-F238E27FC236}">
                      <a16:creationId xmlns:a16="http://schemas.microsoft.com/office/drawing/2014/main" id="{93472D74-FEA0-6F4C-B59F-A07C3BF68BA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9927" y="4632110"/>
                  <a:ext cx="711520" cy="711520"/>
                </a:xfrm>
                <a:prstGeom prst="rect">
                  <a:avLst/>
                </a:prstGeom>
                <a:blipFill>
                  <a:blip r:embed="rId47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84C7F630-ED34-434E-97DD-90A9870D77F3}"/>
                    </a:ext>
                  </a:extLst>
                </p:cNvPr>
                <p:cNvSpPr/>
                <p:nvPr/>
              </p:nvSpPr>
              <p:spPr>
                <a:xfrm>
                  <a:off x="2991447" y="463211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84C7F630-ED34-434E-97DD-90A9870D77F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1447" y="4632110"/>
                  <a:ext cx="711520" cy="711520"/>
                </a:xfrm>
                <a:prstGeom prst="rect">
                  <a:avLst/>
                </a:prstGeom>
                <a:blipFill>
                  <a:blip r:embed="rId48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03BB0141-987D-604E-859B-88349B75B13C}"/>
                </a:ext>
              </a:extLst>
            </p:cNvPr>
            <p:cNvGrpSpPr/>
            <p:nvPr/>
          </p:nvGrpSpPr>
          <p:grpSpPr>
            <a:xfrm>
              <a:off x="1568407" y="5321458"/>
              <a:ext cx="2134560" cy="711522"/>
              <a:chOff x="2038524" y="5096324"/>
              <a:chExt cx="1233183" cy="411062"/>
            </a:xfrm>
            <a:grpFill/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0" name="Rectangle 99">
                    <a:extLst>
                      <a:ext uri="{FF2B5EF4-FFF2-40B4-BE49-F238E27FC236}">
                        <a16:creationId xmlns:a16="http://schemas.microsoft.com/office/drawing/2014/main" id="{2BA967E5-C77F-1940-9FC9-341A24AFE0AD}"/>
                      </a:ext>
                    </a:extLst>
                  </p:cNvPr>
                  <p:cNvSpPr/>
                  <p:nvPr/>
                </p:nvSpPr>
                <p:spPr>
                  <a:xfrm>
                    <a:off x="2038524" y="5096325"/>
                    <a:ext cx="411061" cy="411061"/>
                  </a:xfrm>
                  <a:prstGeom prst="rect">
                    <a:avLst/>
                  </a:prstGeom>
                  <a:grpFill/>
                  <a:ln w="571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b="0" i="1" baseline="-25000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0" name="Rectangle 99">
                    <a:extLst>
                      <a:ext uri="{FF2B5EF4-FFF2-40B4-BE49-F238E27FC236}">
                        <a16:creationId xmlns:a16="http://schemas.microsoft.com/office/drawing/2014/main" id="{2BA967E5-C77F-1940-9FC9-341A24AFE0AD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38524" y="5096325"/>
                    <a:ext cx="411061" cy="411061"/>
                  </a:xfrm>
                  <a:prstGeom prst="rect">
                    <a:avLst/>
                  </a:prstGeom>
                  <a:blipFill>
                    <a:blip r:embed="rId49"/>
                    <a:stretch>
                      <a:fillRect/>
                    </a:stretch>
                  </a:blipFill>
                  <a:ln w="5715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1" name="Rectangle 100">
                    <a:extLst>
                      <a:ext uri="{FF2B5EF4-FFF2-40B4-BE49-F238E27FC236}">
                        <a16:creationId xmlns:a16="http://schemas.microsoft.com/office/drawing/2014/main" id="{3EBBBE49-297E-FE4A-9ADD-62FFAA3CD63D}"/>
                      </a:ext>
                    </a:extLst>
                  </p:cNvPr>
                  <p:cNvSpPr/>
                  <p:nvPr/>
                </p:nvSpPr>
                <p:spPr>
                  <a:xfrm>
                    <a:off x="2449585" y="5096324"/>
                    <a:ext cx="411061" cy="411061"/>
                  </a:xfrm>
                  <a:prstGeom prst="rect">
                    <a:avLst/>
                  </a:prstGeom>
                  <a:grpFill/>
                  <a:ln w="571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b="0" i="1" baseline="-25000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1" name="Rectangle 100">
                    <a:extLst>
                      <a:ext uri="{FF2B5EF4-FFF2-40B4-BE49-F238E27FC236}">
                        <a16:creationId xmlns:a16="http://schemas.microsoft.com/office/drawing/2014/main" id="{3EBBBE49-297E-FE4A-9ADD-62FFAA3CD63D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49585" y="5096324"/>
                    <a:ext cx="411061" cy="411061"/>
                  </a:xfrm>
                  <a:prstGeom prst="rect">
                    <a:avLst/>
                  </a:prstGeom>
                  <a:blipFill>
                    <a:blip r:embed="rId50"/>
                    <a:stretch>
                      <a:fillRect/>
                    </a:stretch>
                  </a:blipFill>
                  <a:ln w="5715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2" name="Rectangle 101">
                    <a:extLst>
                      <a:ext uri="{FF2B5EF4-FFF2-40B4-BE49-F238E27FC236}">
                        <a16:creationId xmlns:a16="http://schemas.microsoft.com/office/drawing/2014/main" id="{09124F46-1622-EC4C-99C9-AE1084BFF21F}"/>
                      </a:ext>
                    </a:extLst>
                  </p:cNvPr>
                  <p:cNvSpPr/>
                  <p:nvPr/>
                </p:nvSpPr>
                <p:spPr>
                  <a:xfrm>
                    <a:off x="2860646" y="5096324"/>
                    <a:ext cx="411061" cy="411061"/>
                  </a:xfrm>
                  <a:prstGeom prst="rect">
                    <a:avLst/>
                  </a:prstGeom>
                  <a:grpFill/>
                  <a:ln w="571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b="0" i="1" baseline="-25000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33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2" name="Rectangle 101">
                    <a:extLst>
                      <a:ext uri="{FF2B5EF4-FFF2-40B4-BE49-F238E27FC236}">
                        <a16:creationId xmlns:a16="http://schemas.microsoft.com/office/drawing/2014/main" id="{09124F46-1622-EC4C-99C9-AE1084BFF21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60646" y="5096324"/>
                    <a:ext cx="411061" cy="411061"/>
                  </a:xfrm>
                  <a:prstGeom prst="rect">
                    <a:avLst/>
                  </a:prstGeom>
                  <a:blipFill>
                    <a:blip r:embed="rId51"/>
                    <a:stretch>
                      <a:fillRect/>
                    </a:stretch>
                  </a:blipFill>
                  <a:ln w="5715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636341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D04DB-88A7-4575-A8C1-CF1236D27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a linear filter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38AF670-16EB-4AFE-877F-3FB2FD622AF9}"/>
                  </a:ext>
                </a:extLst>
              </p:cNvPr>
              <p:cNvSpPr/>
              <p:nvPr/>
            </p:nvSpPr>
            <p:spPr>
              <a:xfrm>
                <a:off x="1457390" y="2472501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38AF670-16EB-4AFE-877F-3FB2FD622A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90" y="2472501"/>
                <a:ext cx="515229" cy="5152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51CF6A3-20D9-476B-B21A-D2F38E3B41B8}"/>
                  </a:ext>
                </a:extLst>
              </p:cNvPr>
              <p:cNvSpPr/>
              <p:nvPr/>
            </p:nvSpPr>
            <p:spPr>
              <a:xfrm>
                <a:off x="1972619" y="247250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51CF6A3-20D9-476B-B21A-D2F38E3B41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9" y="2472500"/>
                <a:ext cx="515229" cy="5152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71E9232-6B3B-4DF4-9797-34BB787FF1AF}"/>
                  </a:ext>
                </a:extLst>
              </p:cNvPr>
              <p:cNvSpPr/>
              <p:nvPr/>
            </p:nvSpPr>
            <p:spPr>
              <a:xfrm>
                <a:off x="2487848" y="247250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71E9232-6B3B-4DF4-9797-34BB787FF1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8" y="2472500"/>
                <a:ext cx="515229" cy="5152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E49885A-1E6B-4F93-AA06-3CD389BD1DE6}"/>
                  </a:ext>
                </a:extLst>
              </p:cNvPr>
              <p:cNvSpPr/>
              <p:nvPr/>
            </p:nvSpPr>
            <p:spPr>
              <a:xfrm>
                <a:off x="1457389" y="2976021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E49885A-1E6B-4F93-AA06-3CD389BD1D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89" y="2976021"/>
                <a:ext cx="515229" cy="5152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44F458F-BE4E-4266-ABFD-122266A8CA0C}"/>
                  </a:ext>
                </a:extLst>
              </p:cNvPr>
              <p:cNvSpPr/>
              <p:nvPr/>
            </p:nvSpPr>
            <p:spPr>
              <a:xfrm>
                <a:off x="1972618" y="297602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44F458F-BE4E-4266-ABFD-122266A8CA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8" y="2976020"/>
                <a:ext cx="515229" cy="5152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E63EBE7-A077-4EFA-AB51-260B57E63CCB}"/>
                  </a:ext>
                </a:extLst>
              </p:cNvPr>
              <p:cNvSpPr/>
              <p:nvPr/>
            </p:nvSpPr>
            <p:spPr>
              <a:xfrm>
                <a:off x="2487847" y="297602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E63EBE7-A077-4EFA-AB51-260B57E63C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7" y="2976020"/>
                <a:ext cx="515229" cy="5152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D1D8689-C765-4E68-8A16-265936695D3D}"/>
                  </a:ext>
                </a:extLst>
              </p:cNvPr>
              <p:cNvSpPr/>
              <p:nvPr/>
            </p:nvSpPr>
            <p:spPr>
              <a:xfrm>
                <a:off x="1457389" y="3475195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D1D8689-C765-4E68-8A16-265936695D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89" y="3475195"/>
                <a:ext cx="515229" cy="5152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12C3450-E34D-467E-B293-A9254B25A44F}"/>
                  </a:ext>
                </a:extLst>
              </p:cNvPr>
              <p:cNvSpPr/>
              <p:nvPr/>
            </p:nvSpPr>
            <p:spPr>
              <a:xfrm>
                <a:off x="1972618" y="347519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12C3450-E34D-467E-B293-A9254B25A4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8" y="3475194"/>
                <a:ext cx="515229" cy="5152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41FC8B0-7F57-4CC1-83EE-5CE9CFB6CC78}"/>
                  </a:ext>
                </a:extLst>
              </p:cNvPr>
              <p:cNvSpPr/>
              <p:nvPr/>
            </p:nvSpPr>
            <p:spPr>
              <a:xfrm>
                <a:off x="2487847" y="347519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41FC8B0-7F57-4CC1-83EE-5CE9CFB6CC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7" y="3475194"/>
                <a:ext cx="515229" cy="5152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9247400-2831-44DD-BADF-DCC5AD641F34}"/>
                  </a:ext>
                </a:extLst>
              </p:cNvPr>
              <p:cNvSpPr/>
              <p:nvPr/>
            </p:nvSpPr>
            <p:spPr>
              <a:xfrm>
                <a:off x="3003076" y="247250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9247400-2831-44DD-BADF-DCC5AD641F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6" y="2472500"/>
                <a:ext cx="515229" cy="5152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3F11829-1276-4A95-BDB0-A96241896F65}"/>
                  </a:ext>
                </a:extLst>
              </p:cNvPr>
              <p:cNvSpPr/>
              <p:nvPr/>
            </p:nvSpPr>
            <p:spPr>
              <a:xfrm>
                <a:off x="3518305" y="247249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3F11829-1276-4A95-BDB0-A96241896F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5" y="2472499"/>
                <a:ext cx="515229" cy="5152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58C3C17-320E-453F-A60D-C05BEFD83E69}"/>
                  </a:ext>
                </a:extLst>
              </p:cNvPr>
              <p:cNvSpPr/>
              <p:nvPr/>
            </p:nvSpPr>
            <p:spPr>
              <a:xfrm>
                <a:off x="4033534" y="247249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58C3C17-320E-453F-A60D-C05BEFD83E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4" y="2472499"/>
                <a:ext cx="515229" cy="5152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EA6DED5-28BC-490B-BCFC-A812879497EA}"/>
                  </a:ext>
                </a:extLst>
              </p:cNvPr>
              <p:cNvSpPr/>
              <p:nvPr/>
            </p:nvSpPr>
            <p:spPr>
              <a:xfrm>
                <a:off x="3003075" y="2976020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EA6DED5-28BC-490B-BCFC-A812879497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5" y="2976020"/>
                <a:ext cx="515229" cy="5152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DEA4873-8505-4CD2-A57E-6ADF1D77EE29}"/>
                  </a:ext>
                </a:extLst>
              </p:cNvPr>
              <p:cNvSpPr/>
              <p:nvPr/>
            </p:nvSpPr>
            <p:spPr>
              <a:xfrm>
                <a:off x="3518304" y="297601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DEA4873-8505-4CD2-A57E-6ADF1D77EE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4" y="2976019"/>
                <a:ext cx="515229" cy="5152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B7FEF24-2B3B-4D67-BC11-0B40BC43CCF6}"/>
                  </a:ext>
                </a:extLst>
              </p:cNvPr>
              <p:cNvSpPr/>
              <p:nvPr/>
            </p:nvSpPr>
            <p:spPr>
              <a:xfrm>
                <a:off x="4033533" y="2976019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8B7FEF24-2B3B-4D67-BC11-0B40BC43CC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3" y="2976019"/>
                <a:ext cx="515229" cy="5152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439F3A8-7B00-41DF-B263-605479B164C1}"/>
                  </a:ext>
                </a:extLst>
              </p:cNvPr>
              <p:cNvSpPr/>
              <p:nvPr/>
            </p:nvSpPr>
            <p:spPr>
              <a:xfrm>
                <a:off x="3003075" y="347519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439F3A8-7B00-41DF-B263-605479B164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5" y="3475194"/>
                <a:ext cx="515229" cy="5152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694E9B1-466B-49C8-A029-2EFC4FB3E3BC}"/>
                  </a:ext>
                </a:extLst>
              </p:cNvPr>
              <p:cNvSpPr/>
              <p:nvPr/>
            </p:nvSpPr>
            <p:spPr>
              <a:xfrm>
                <a:off x="3518304" y="347519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694E9B1-466B-49C8-A029-2EFC4FB3E3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4" y="3475193"/>
                <a:ext cx="515229" cy="5152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8871AC5-C2BF-442A-B1CE-B7633E02722C}"/>
                  </a:ext>
                </a:extLst>
              </p:cNvPr>
              <p:cNvSpPr/>
              <p:nvPr/>
            </p:nvSpPr>
            <p:spPr>
              <a:xfrm>
                <a:off x="4033533" y="347519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8871AC5-C2BF-442A-B1CE-B7633E0272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3" y="3475193"/>
                <a:ext cx="515229" cy="5152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6F51F84-BE01-4A67-BBDB-866D6AB1C627}"/>
                  </a:ext>
                </a:extLst>
              </p:cNvPr>
              <p:cNvSpPr/>
              <p:nvPr/>
            </p:nvSpPr>
            <p:spPr>
              <a:xfrm>
                <a:off x="1457390" y="399042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6F51F84-BE01-4A67-BBDB-866D6AB1C6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90" y="3990424"/>
                <a:ext cx="515229" cy="51522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28586C6-D1FF-4008-9A80-EA1C8C7B30BA}"/>
                  </a:ext>
                </a:extLst>
              </p:cNvPr>
              <p:cNvSpPr/>
              <p:nvPr/>
            </p:nvSpPr>
            <p:spPr>
              <a:xfrm>
                <a:off x="1972619" y="399042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28586C6-D1FF-4008-9A80-EA1C8C7B30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9" y="3990423"/>
                <a:ext cx="515229" cy="51522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A1C6874-4443-42E4-87D9-3B7630E48C7F}"/>
                  </a:ext>
                </a:extLst>
              </p:cNvPr>
              <p:cNvSpPr/>
              <p:nvPr/>
            </p:nvSpPr>
            <p:spPr>
              <a:xfrm>
                <a:off x="2487848" y="399042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A1C6874-4443-42E4-87D9-3B7630E48C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8" y="3990423"/>
                <a:ext cx="515229" cy="51522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461DAA2-39DF-4994-BFC5-D6D971ADBD88}"/>
                  </a:ext>
                </a:extLst>
              </p:cNvPr>
              <p:cNvSpPr/>
              <p:nvPr/>
            </p:nvSpPr>
            <p:spPr>
              <a:xfrm>
                <a:off x="1457389" y="4493944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461DAA2-39DF-4994-BFC5-D6D971ADBD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389" y="4493944"/>
                <a:ext cx="515229" cy="515229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D520F75-1714-4B1E-9138-626B7BAB8F06}"/>
                  </a:ext>
                </a:extLst>
              </p:cNvPr>
              <p:cNvSpPr/>
              <p:nvPr/>
            </p:nvSpPr>
            <p:spPr>
              <a:xfrm>
                <a:off x="1972618" y="449394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D520F75-1714-4B1E-9138-626B7BAB8F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618" y="4493943"/>
                <a:ext cx="515229" cy="515229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B060D39-6046-4E96-BD00-934927FFD02C}"/>
                  </a:ext>
                </a:extLst>
              </p:cNvPr>
              <p:cNvSpPr/>
              <p:nvPr/>
            </p:nvSpPr>
            <p:spPr>
              <a:xfrm>
                <a:off x="2487847" y="449394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B060D39-6046-4E96-BD00-934927FFD0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847" y="4493943"/>
                <a:ext cx="515229" cy="515229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EE775BC-ADDF-4260-B51A-A4CEE87F25DB}"/>
                  </a:ext>
                </a:extLst>
              </p:cNvPr>
              <p:cNvSpPr/>
              <p:nvPr/>
            </p:nvSpPr>
            <p:spPr>
              <a:xfrm>
                <a:off x="3003076" y="399042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EE775BC-ADDF-4260-B51A-A4CEE87F25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6" y="3990423"/>
                <a:ext cx="515229" cy="515229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22D4EA7-F3CF-4CAD-942E-EA8C6D51FE01}"/>
                  </a:ext>
                </a:extLst>
              </p:cNvPr>
              <p:cNvSpPr/>
              <p:nvPr/>
            </p:nvSpPr>
            <p:spPr>
              <a:xfrm>
                <a:off x="3518305" y="399042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22D4EA7-F3CF-4CAD-942E-EA8C6D51FE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5" y="3990422"/>
                <a:ext cx="515229" cy="515229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7FBDC32-C75E-4E72-A28D-1E27044E9CB4}"/>
                  </a:ext>
                </a:extLst>
              </p:cNvPr>
              <p:cNvSpPr/>
              <p:nvPr/>
            </p:nvSpPr>
            <p:spPr>
              <a:xfrm>
                <a:off x="4033534" y="399042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7FBDC32-C75E-4E72-A28D-1E27044E9C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4" y="3990422"/>
                <a:ext cx="515229" cy="515229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5DA72B3-1EB9-432C-ADB6-2A2CE38F6BB6}"/>
                  </a:ext>
                </a:extLst>
              </p:cNvPr>
              <p:cNvSpPr/>
              <p:nvPr/>
            </p:nvSpPr>
            <p:spPr>
              <a:xfrm>
                <a:off x="3003075" y="4493943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5DA72B3-1EB9-432C-ADB6-2A2CE38F6B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075" y="4493943"/>
                <a:ext cx="515229" cy="515229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9B2E9C0-65FD-43CA-AA23-F0585DBE64A2}"/>
                  </a:ext>
                </a:extLst>
              </p:cNvPr>
              <p:cNvSpPr/>
              <p:nvPr/>
            </p:nvSpPr>
            <p:spPr>
              <a:xfrm>
                <a:off x="3518304" y="449394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9B2E9C0-65FD-43CA-AA23-F0585DBE64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04" y="4493942"/>
                <a:ext cx="515229" cy="51522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F7620BF-B398-46A0-B5C3-8B18F475611B}"/>
                  </a:ext>
                </a:extLst>
              </p:cNvPr>
              <p:cNvSpPr/>
              <p:nvPr/>
            </p:nvSpPr>
            <p:spPr>
              <a:xfrm>
                <a:off x="4033533" y="4493942"/>
                <a:ext cx="515229" cy="515229"/>
              </a:xfrm>
              <a:prstGeom prst="rect">
                <a:avLst/>
              </a:prstGeom>
              <a:solidFill>
                <a:srgbClr val="FFFD7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F7620BF-B398-46A0-B5C3-8B18F47561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33" y="4493942"/>
                <a:ext cx="515229" cy="515229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9" name="TextBox 138">
            <a:extLst>
              <a:ext uri="{FF2B5EF4-FFF2-40B4-BE49-F238E27FC236}">
                <a16:creationId xmlns:a16="http://schemas.microsoft.com/office/drawing/2014/main" id="{ECB97369-7843-4DBE-A23F-DDDDC83B7518}"/>
              </a:ext>
            </a:extLst>
          </p:cNvPr>
          <p:cNvSpPr txBox="1"/>
          <p:nvPr/>
        </p:nvSpPr>
        <p:spPr>
          <a:xfrm>
            <a:off x="1457389" y="1748095"/>
            <a:ext cx="30913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Input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EDD43FF-8AE2-4E4A-934C-590FA085E78D}"/>
              </a:ext>
            </a:extLst>
          </p:cNvPr>
          <p:cNvSpPr txBox="1"/>
          <p:nvPr/>
        </p:nvSpPr>
        <p:spPr>
          <a:xfrm>
            <a:off x="5534385" y="1748095"/>
            <a:ext cx="1586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Filter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F118AA57-10AB-4B38-899A-30E4473696D0}"/>
                  </a:ext>
                </a:extLst>
              </p:cNvPr>
              <p:cNvSpPr/>
              <p:nvPr/>
            </p:nvSpPr>
            <p:spPr>
              <a:xfrm>
                <a:off x="8151210" y="2973846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F118AA57-10AB-4B38-899A-30E4473696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1210" y="2973846"/>
                <a:ext cx="515229" cy="515229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EA487E16-4D02-466D-987E-382E8296E2DE}"/>
                  </a:ext>
                </a:extLst>
              </p:cNvPr>
              <p:cNvSpPr/>
              <p:nvPr/>
            </p:nvSpPr>
            <p:spPr>
              <a:xfrm>
                <a:off x="8666439" y="2973845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EA487E16-4D02-466D-987E-382E8296E2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6439" y="2973845"/>
                <a:ext cx="515229" cy="515229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3B89570-CDDC-48CD-A4E7-1A8960C709B3}"/>
                  </a:ext>
                </a:extLst>
              </p:cNvPr>
              <p:cNvSpPr/>
              <p:nvPr/>
            </p:nvSpPr>
            <p:spPr>
              <a:xfrm>
                <a:off x="9181668" y="2973845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3B89570-CDDC-48CD-A4E7-1A8960C709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1668" y="2973845"/>
                <a:ext cx="515229" cy="515229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091A3CAB-ED43-4EB0-A2B2-259C38187845}"/>
                  </a:ext>
                </a:extLst>
              </p:cNvPr>
              <p:cNvSpPr/>
              <p:nvPr/>
            </p:nvSpPr>
            <p:spPr>
              <a:xfrm>
                <a:off x="8151209" y="3477366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091A3CAB-ED43-4EB0-A2B2-259C381878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1209" y="3477366"/>
                <a:ext cx="515229" cy="515229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7089DE43-873D-4CCB-8455-C906C792450A}"/>
                  </a:ext>
                </a:extLst>
              </p:cNvPr>
              <p:cNvSpPr/>
              <p:nvPr/>
            </p:nvSpPr>
            <p:spPr>
              <a:xfrm>
                <a:off x="8666438" y="3477365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7089DE43-873D-4CCB-8455-C906C79245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6438" y="3477365"/>
                <a:ext cx="515229" cy="515229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9B80733B-747D-4F86-9B30-C58136BC0914}"/>
                  </a:ext>
                </a:extLst>
              </p:cNvPr>
              <p:cNvSpPr/>
              <p:nvPr/>
            </p:nvSpPr>
            <p:spPr>
              <a:xfrm>
                <a:off x="9181667" y="3477365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9B80733B-747D-4F86-9B30-C58136BC09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1667" y="3477365"/>
                <a:ext cx="515229" cy="515229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B08C030E-6B1B-44FC-834A-D558B60D5E5E}"/>
                  </a:ext>
                </a:extLst>
              </p:cNvPr>
              <p:cNvSpPr/>
              <p:nvPr/>
            </p:nvSpPr>
            <p:spPr>
              <a:xfrm>
                <a:off x="8151209" y="3976540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B08C030E-6B1B-44FC-834A-D558B60D5E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1209" y="3976540"/>
                <a:ext cx="515229" cy="515229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230F528B-970F-417E-A137-F1F2A129341D}"/>
                  </a:ext>
                </a:extLst>
              </p:cNvPr>
              <p:cNvSpPr/>
              <p:nvPr/>
            </p:nvSpPr>
            <p:spPr>
              <a:xfrm>
                <a:off x="8666438" y="3976539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230F528B-970F-417E-A137-F1F2A12934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6438" y="3976539"/>
                <a:ext cx="515229" cy="515229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3DFA8B0A-B222-4111-A3C5-FC952A243A56}"/>
                  </a:ext>
                </a:extLst>
              </p:cNvPr>
              <p:cNvSpPr/>
              <p:nvPr/>
            </p:nvSpPr>
            <p:spPr>
              <a:xfrm>
                <a:off x="9181667" y="3976539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3DFA8B0A-B222-4111-A3C5-FC952A243A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1667" y="3976539"/>
                <a:ext cx="515229" cy="515229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45E548BC-657F-4673-A718-DB63C75323A0}"/>
                  </a:ext>
                </a:extLst>
              </p:cNvPr>
              <p:cNvSpPr/>
              <p:nvPr/>
            </p:nvSpPr>
            <p:spPr>
              <a:xfrm>
                <a:off x="9696896" y="2973845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45E548BC-657F-4673-A718-DB63C75323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6896" y="2973845"/>
                <a:ext cx="515229" cy="515229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C07F2A0B-000E-44CE-BA40-0EC867FD3E4E}"/>
                  </a:ext>
                </a:extLst>
              </p:cNvPr>
              <p:cNvSpPr/>
              <p:nvPr/>
            </p:nvSpPr>
            <p:spPr>
              <a:xfrm>
                <a:off x="9696895" y="3477365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C07F2A0B-000E-44CE-BA40-0EC867FD3E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6895" y="3477365"/>
                <a:ext cx="515229" cy="515229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2631534B-87C5-48F0-A5A5-059267DE554B}"/>
                  </a:ext>
                </a:extLst>
              </p:cNvPr>
              <p:cNvSpPr/>
              <p:nvPr/>
            </p:nvSpPr>
            <p:spPr>
              <a:xfrm>
                <a:off x="9696895" y="3976539"/>
                <a:ext cx="515229" cy="515229"/>
              </a:xfrm>
              <a:prstGeom prst="rect">
                <a:avLst/>
              </a:prstGeom>
              <a:solidFill>
                <a:srgbClr val="FFD579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200" i="1" baseline="-25000" dirty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200" b="0" i="1" baseline="-25000" dirty="0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200" baseline="-25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2631534B-87C5-48F0-A5A5-059267DE55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6895" y="3976539"/>
                <a:ext cx="515229" cy="515229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TextBox 89">
            <a:extLst>
              <a:ext uri="{FF2B5EF4-FFF2-40B4-BE49-F238E27FC236}">
                <a16:creationId xmlns:a16="http://schemas.microsoft.com/office/drawing/2014/main" id="{FB10CB1F-2BAA-4314-A24C-272CED28DCCB}"/>
              </a:ext>
            </a:extLst>
          </p:cNvPr>
          <p:cNvSpPr txBox="1"/>
          <p:nvPr/>
        </p:nvSpPr>
        <p:spPr>
          <a:xfrm>
            <a:off x="8388484" y="1748095"/>
            <a:ext cx="1586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Output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C553D60-BDB5-1A42-9567-BA988EB71B7A}"/>
                  </a:ext>
                </a:extLst>
              </p:cNvPr>
              <p:cNvSpPr/>
              <p:nvPr/>
            </p:nvSpPr>
            <p:spPr>
              <a:xfrm>
                <a:off x="7333652" y="3391375"/>
                <a:ext cx="60465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C553D60-BDB5-1A42-9567-BA988EB71B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3652" y="3391375"/>
                <a:ext cx="604653" cy="584775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3A8FC66A-A166-0444-AF1C-19BF8EF867B6}"/>
                  </a:ext>
                </a:extLst>
              </p:cNvPr>
              <p:cNvSpPr/>
              <p:nvPr/>
            </p:nvSpPr>
            <p:spPr>
              <a:xfrm>
                <a:off x="4800600" y="3415493"/>
                <a:ext cx="49725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dirty="0" smtClean="0"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3A8FC66A-A166-0444-AF1C-19BF8EF867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3415493"/>
                <a:ext cx="497252" cy="584775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6" name="TextBox 95">
            <a:extLst>
              <a:ext uri="{FF2B5EF4-FFF2-40B4-BE49-F238E27FC236}">
                <a16:creationId xmlns:a16="http://schemas.microsoft.com/office/drawing/2014/main" id="{4D41BA3A-FEE1-3D4D-B2D9-6739DD1C41D1}"/>
              </a:ext>
            </a:extLst>
          </p:cNvPr>
          <p:cNvSpPr txBox="1"/>
          <p:nvPr/>
        </p:nvSpPr>
        <p:spPr>
          <a:xfrm>
            <a:off x="152400" y="6553200"/>
            <a:ext cx="2941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Adapted from </a:t>
            </a:r>
            <a:r>
              <a:rPr lang="en-US" sz="1200" dirty="0">
                <a:hlinkClick r:id="rId46"/>
              </a:rPr>
              <a:t>D. </a:t>
            </a:r>
            <a:r>
              <a:rPr lang="en-US" sz="1200" dirty="0" err="1">
                <a:hlinkClick r:id="rId46"/>
              </a:rPr>
              <a:t>Fouhey</a:t>
            </a:r>
            <a:r>
              <a:rPr lang="en-US" sz="1200" dirty="0">
                <a:hlinkClick r:id="rId46"/>
              </a:rPr>
              <a:t> and J. Johnson</a:t>
            </a:r>
            <a:endParaRPr lang="en-US" sz="1200" dirty="0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F88EDAE3-A727-094A-9CD9-4CC4AAB6C80C}"/>
              </a:ext>
            </a:extLst>
          </p:cNvPr>
          <p:cNvGrpSpPr/>
          <p:nvPr/>
        </p:nvGrpSpPr>
        <p:grpSpPr>
          <a:xfrm>
            <a:off x="5562600" y="2975050"/>
            <a:ext cx="1543232" cy="1515512"/>
            <a:chOff x="1568407" y="3936760"/>
            <a:chExt cx="2134562" cy="2096220"/>
          </a:xfrm>
          <a:solidFill>
            <a:srgbClr val="F4D6B4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AEE25BA2-DA40-0B47-869E-C51AE96687CC}"/>
                    </a:ext>
                  </a:extLst>
                </p:cNvPr>
                <p:cNvSpPr/>
                <p:nvPr/>
              </p:nvSpPr>
              <p:spPr>
                <a:xfrm>
                  <a:off x="1568409" y="3936762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0" i="1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AEE25BA2-DA40-0B47-869E-C51AE96687C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8409" y="3936762"/>
                  <a:ext cx="711520" cy="711520"/>
                </a:xfrm>
                <a:prstGeom prst="rect">
                  <a:avLst/>
                </a:prstGeom>
                <a:blipFill>
                  <a:blip r:embed="rId47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CEE9AB41-C359-A641-BCC6-212D1CAC2059}"/>
                    </a:ext>
                  </a:extLst>
                </p:cNvPr>
                <p:cNvSpPr/>
                <p:nvPr/>
              </p:nvSpPr>
              <p:spPr>
                <a:xfrm>
                  <a:off x="2279929" y="393676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CEE9AB41-C359-A641-BCC6-212D1CAC205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9929" y="3936760"/>
                  <a:ext cx="711520" cy="711520"/>
                </a:xfrm>
                <a:prstGeom prst="rect">
                  <a:avLst/>
                </a:prstGeom>
                <a:blipFill>
                  <a:blip r:embed="rId48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43758610-7D51-7C4F-8134-FE77D4DE5991}"/>
                    </a:ext>
                  </a:extLst>
                </p:cNvPr>
                <p:cNvSpPr/>
                <p:nvPr/>
              </p:nvSpPr>
              <p:spPr>
                <a:xfrm>
                  <a:off x="2991449" y="393676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43758610-7D51-7C4F-8134-FE77D4DE599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1449" y="3936760"/>
                  <a:ext cx="711520" cy="711520"/>
                </a:xfrm>
                <a:prstGeom prst="rect">
                  <a:avLst/>
                </a:prstGeom>
                <a:blipFill>
                  <a:blip r:embed="rId49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A2EC464F-FD70-CE4A-ACBB-E9EF6BAA5E9A}"/>
                    </a:ext>
                  </a:extLst>
                </p:cNvPr>
                <p:cNvSpPr/>
                <p:nvPr/>
              </p:nvSpPr>
              <p:spPr>
                <a:xfrm>
                  <a:off x="1568407" y="4632111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A2EC464F-FD70-CE4A-ACBB-E9EF6BAA5E9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8407" y="4632111"/>
                  <a:ext cx="711520" cy="711520"/>
                </a:xfrm>
                <a:prstGeom prst="rect">
                  <a:avLst/>
                </a:prstGeom>
                <a:blipFill>
                  <a:blip r:embed="rId50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F3F32114-8801-194A-AAE6-691EBE61231A}"/>
                    </a:ext>
                  </a:extLst>
                </p:cNvPr>
                <p:cNvSpPr/>
                <p:nvPr/>
              </p:nvSpPr>
              <p:spPr>
                <a:xfrm>
                  <a:off x="2279927" y="463211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F3F32114-8801-194A-AAE6-691EBE61231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9927" y="4632110"/>
                  <a:ext cx="711520" cy="711520"/>
                </a:xfrm>
                <a:prstGeom prst="rect">
                  <a:avLst/>
                </a:prstGeom>
                <a:blipFill>
                  <a:blip r:embed="rId51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074C554E-244D-124F-9DDD-6B22E337F1A8}"/>
                    </a:ext>
                  </a:extLst>
                </p:cNvPr>
                <p:cNvSpPr/>
                <p:nvPr/>
              </p:nvSpPr>
              <p:spPr>
                <a:xfrm>
                  <a:off x="2991447" y="4632110"/>
                  <a:ext cx="711520" cy="711520"/>
                </a:xfrm>
                <a:prstGeom prst="rect">
                  <a:avLst/>
                </a:prstGeom>
                <a:grpFill/>
                <a:ln w="571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baseline="-25000" dirty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baseline="-25000" dirty="0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1200" baseline="-250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074C554E-244D-124F-9DDD-6B22E337F1A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1447" y="4632110"/>
                  <a:ext cx="711520" cy="711520"/>
                </a:xfrm>
                <a:prstGeom prst="rect">
                  <a:avLst/>
                </a:prstGeom>
                <a:blipFill>
                  <a:blip r:embed="rId52"/>
                  <a:stretch>
                    <a:fillRect/>
                  </a:stretch>
                </a:blipFill>
                <a:ln w="5715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E6511391-BAA7-AC43-925D-0472D9EEAE68}"/>
                </a:ext>
              </a:extLst>
            </p:cNvPr>
            <p:cNvGrpSpPr/>
            <p:nvPr/>
          </p:nvGrpSpPr>
          <p:grpSpPr>
            <a:xfrm>
              <a:off x="1568407" y="5321458"/>
              <a:ext cx="2134560" cy="711522"/>
              <a:chOff x="2038524" y="5096324"/>
              <a:chExt cx="1233183" cy="411062"/>
            </a:xfrm>
            <a:grpFill/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5" name="Rectangle 104">
                    <a:extLst>
                      <a:ext uri="{FF2B5EF4-FFF2-40B4-BE49-F238E27FC236}">
                        <a16:creationId xmlns:a16="http://schemas.microsoft.com/office/drawing/2014/main" id="{A12F8EE1-004D-AB4A-8BC0-A0458C1DE52F}"/>
                      </a:ext>
                    </a:extLst>
                  </p:cNvPr>
                  <p:cNvSpPr/>
                  <p:nvPr/>
                </p:nvSpPr>
                <p:spPr>
                  <a:xfrm>
                    <a:off x="2038524" y="5096325"/>
                    <a:ext cx="411061" cy="411061"/>
                  </a:xfrm>
                  <a:prstGeom prst="rect">
                    <a:avLst/>
                  </a:prstGeom>
                  <a:grpFill/>
                  <a:ln w="571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b="0" i="1" baseline="-25000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5" name="Rectangle 104">
                    <a:extLst>
                      <a:ext uri="{FF2B5EF4-FFF2-40B4-BE49-F238E27FC236}">
                        <a16:creationId xmlns:a16="http://schemas.microsoft.com/office/drawing/2014/main" id="{A12F8EE1-004D-AB4A-8BC0-A0458C1DE52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38524" y="5096325"/>
                    <a:ext cx="411061" cy="411061"/>
                  </a:xfrm>
                  <a:prstGeom prst="rect">
                    <a:avLst/>
                  </a:prstGeom>
                  <a:blipFill>
                    <a:blip r:embed="rId53"/>
                    <a:stretch>
                      <a:fillRect/>
                    </a:stretch>
                  </a:blipFill>
                  <a:ln w="5715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92C7F3CD-3863-D743-9E1B-4FAAEF2D0ADF}"/>
                      </a:ext>
                    </a:extLst>
                  </p:cNvPr>
                  <p:cNvSpPr/>
                  <p:nvPr/>
                </p:nvSpPr>
                <p:spPr>
                  <a:xfrm>
                    <a:off x="2449585" y="5096324"/>
                    <a:ext cx="411061" cy="411061"/>
                  </a:xfrm>
                  <a:prstGeom prst="rect">
                    <a:avLst/>
                  </a:prstGeom>
                  <a:grpFill/>
                  <a:ln w="571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b="0" i="1" baseline="-25000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92C7F3CD-3863-D743-9E1B-4FAAEF2D0AD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49585" y="5096324"/>
                    <a:ext cx="411061" cy="411061"/>
                  </a:xfrm>
                  <a:prstGeom prst="rect">
                    <a:avLst/>
                  </a:prstGeom>
                  <a:blipFill>
                    <a:blip r:embed="rId54"/>
                    <a:stretch>
                      <a:fillRect/>
                    </a:stretch>
                  </a:blipFill>
                  <a:ln w="5715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4FC9F95D-1AA6-F941-A19B-F11BFFB71D13}"/>
                      </a:ext>
                    </a:extLst>
                  </p:cNvPr>
                  <p:cNvSpPr/>
                  <p:nvPr/>
                </p:nvSpPr>
                <p:spPr>
                  <a:xfrm>
                    <a:off x="2860646" y="5096324"/>
                    <a:ext cx="411061" cy="411061"/>
                  </a:xfrm>
                  <a:prstGeom prst="rect">
                    <a:avLst/>
                  </a:prstGeom>
                  <a:grpFill/>
                  <a:ln w="5715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 dirty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200" b="0" i="1" baseline="-25000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33</m:t>
                          </m:r>
                        </m:oMath>
                      </m:oMathPara>
                    </a14:m>
                    <a:endParaRPr lang="en-US" sz="1200" baseline="-25000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4FC9F95D-1AA6-F941-A19B-F11BFFB71D1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60646" y="5096324"/>
                    <a:ext cx="411061" cy="411061"/>
                  </a:xfrm>
                  <a:prstGeom prst="rect">
                    <a:avLst/>
                  </a:prstGeom>
                  <a:blipFill>
                    <a:blip r:embed="rId55"/>
                    <a:stretch>
                      <a:fillRect/>
                    </a:stretch>
                  </a:blipFill>
                  <a:ln w="57150">
                    <a:solidFill>
                      <a:srgbClr val="FF0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07C723-DDBB-9A43-AD13-0748C9C57E1D}"/>
                  </a:ext>
                </a:extLst>
              </p:cNvPr>
              <p:cNvSpPr txBox="1"/>
              <p:nvPr/>
            </p:nvSpPr>
            <p:spPr>
              <a:xfrm>
                <a:off x="5295297" y="5187518"/>
                <a:ext cx="528601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What filter values should we use to find the average in a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dirty="0"/>
                  <a:t> window?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07C723-DDBB-9A43-AD13-0748C9C57E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5297" y="5187518"/>
                <a:ext cx="5286015" cy="830997"/>
              </a:xfrm>
              <a:prstGeom prst="rect">
                <a:avLst/>
              </a:prstGeom>
              <a:blipFill>
                <a:blip r:embed="rId56"/>
                <a:stretch>
                  <a:fillRect t="-6061"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578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1"/>
          <p:cNvSpPr>
            <a:spLocks noChangeArrowheads="1"/>
          </p:cNvSpPr>
          <p:nvPr/>
        </p:nvSpPr>
        <p:spPr bwMode="auto">
          <a:xfrm>
            <a:off x="7848600" y="3505200"/>
            <a:ext cx="2514600" cy="2438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details: Dealing with edges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To control the size of the output, we need to use </a:t>
            </a:r>
            <a:r>
              <a:rPr lang="en-US" i="1" dirty="0"/>
              <a:t>padding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17" name="Rectangle 4"/>
              <p:cNvSpPr>
                <a:spLocks noChangeArrowheads="1"/>
              </p:cNvSpPr>
              <p:nvPr/>
            </p:nvSpPr>
            <p:spPr bwMode="auto">
              <a:xfrm>
                <a:off x="8077200" y="3733800"/>
                <a:ext cx="2057400" cy="1981200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3317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77200" y="3733800"/>
                <a:ext cx="2057400" cy="19812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18" name="Rectangle 5"/>
              <p:cNvSpPr>
                <a:spLocks noChangeArrowheads="1"/>
              </p:cNvSpPr>
              <p:nvPr/>
            </p:nvSpPr>
            <p:spPr bwMode="auto">
              <a:xfrm>
                <a:off x="10058400" y="3352800"/>
                <a:ext cx="4572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3318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58400" y="3352800"/>
                <a:ext cx="457200" cy="457200"/>
              </a:xfrm>
              <a:prstGeom prst="rect">
                <a:avLst/>
              </a:prstGeom>
              <a:blipFill>
                <a:blip r:embed="rId4"/>
                <a:stretch>
                  <a:fillRect l="-2703" b="-13514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19" name="Rectangle 8"/>
              <p:cNvSpPr>
                <a:spLocks noChangeArrowheads="1"/>
              </p:cNvSpPr>
              <p:nvPr/>
            </p:nvSpPr>
            <p:spPr bwMode="auto">
              <a:xfrm>
                <a:off x="7696200" y="3352800"/>
                <a:ext cx="4572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331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96200" y="3352800"/>
                <a:ext cx="457200" cy="457200"/>
              </a:xfrm>
              <a:prstGeom prst="rect">
                <a:avLst/>
              </a:prstGeom>
              <a:blipFill>
                <a:blip r:embed="rId4"/>
                <a:stretch>
                  <a:fillRect b="-13514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20" name="Rectangle 9"/>
              <p:cNvSpPr>
                <a:spLocks noChangeArrowheads="1"/>
              </p:cNvSpPr>
              <p:nvPr/>
            </p:nvSpPr>
            <p:spPr bwMode="auto">
              <a:xfrm>
                <a:off x="10058400" y="5638800"/>
                <a:ext cx="4572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332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58400" y="5638800"/>
                <a:ext cx="457200" cy="457200"/>
              </a:xfrm>
              <a:prstGeom prst="rect">
                <a:avLst/>
              </a:prstGeom>
              <a:blipFill>
                <a:blip r:embed="rId4"/>
                <a:stretch>
                  <a:fillRect l="-2703" b="-13514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21" name="Rectangle 10"/>
              <p:cNvSpPr>
                <a:spLocks noChangeArrowheads="1"/>
              </p:cNvSpPr>
              <p:nvPr/>
            </p:nvSpPr>
            <p:spPr bwMode="auto">
              <a:xfrm>
                <a:off x="7696200" y="5638800"/>
                <a:ext cx="4572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332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96200" y="5638800"/>
                <a:ext cx="457200" cy="457200"/>
              </a:xfrm>
              <a:prstGeom prst="rect">
                <a:avLst/>
              </a:prstGeom>
              <a:blipFill>
                <a:blip r:embed="rId4"/>
                <a:stretch>
                  <a:fillRect b="-13514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22" name="Rectangle 13"/>
              <p:cNvSpPr>
                <a:spLocks noChangeArrowheads="1"/>
              </p:cNvSpPr>
              <p:nvPr/>
            </p:nvSpPr>
            <p:spPr bwMode="auto">
              <a:xfrm>
                <a:off x="4842076" y="3733800"/>
                <a:ext cx="2057400" cy="1981200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3322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42076" y="3733800"/>
                <a:ext cx="2057400" cy="19812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23" name="Rectangle 14"/>
              <p:cNvSpPr>
                <a:spLocks noChangeArrowheads="1"/>
              </p:cNvSpPr>
              <p:nvPr/>
            </p:nvSpPr>
            <p:spPr bwMode="auto">
              <a:xfrm>
                <a:off x="6670876" y="3505200"/>
                <a:ext cx="4572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3323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876" y="3505200"/>
                <a:ext cx="457200" cy="457200"/>
              </a:xfrm>
              <a:prstGeom prst="rect">
                <a:avLst/>
              </a:prstGeom>
              <a:blipFill>
                <a:blip r:embed="rId6"/>
                <a:stretch>
                  <a:fillRect b="-13514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24" name="Rectangle 15"/>
              <p:cNvSpPr>
                <a:spLocks noChangeArrowheads="1"/>
              </p:cNvSpPr>
              <p:nvPr/>
            </p:nvSpPr>
            <p:spPr bwMode="auto">
              <a:xfrm>
                <a:off x="4613476" y="3505200"/>
                <a:ext cx="4572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3324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13476" y="3505200"/>
                <a:ext cx="457200" cy="457200"/>
              </a:xfrm>
              <a:prstGeom prst="rect">
                <a:avLst/>
              </a:prstGeom>
              <a:blipFill>
                <a:blip r:embed="rId6"/>
                <a:stretch>
                  <a:fillRect b="-13514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25" name="Rectangle 16"/>
              <p:cNvSpPr>
                <a:spLocks noChangeArrowheads="1"/>
              </p:cNvSpPr>
              <p:nvPr/>
            </p:nvSpPr>
            <p:spPr bwMode="auto">
              <a:xfrm>
                <a:off x="6670876" y="5486400"/>
                <a:ext cx="4572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3325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70876" y="5486400"/>
                <a:ext cx="457200" cy="457200"/>
              </a:xfrm>
              <a:prstGeom prst="rect">
                <a:avLst/>
              </a:prstGeom>
              <a:blipFill>
                <a:blip r:embed="rId6"/>
                <a:stretch>
                  <a:fillRect b="-13514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26" name="Rectangle 17"/>
              <p:cNvSpPr>
                <a:spLocks noChangeArrowheads="1"/>
              </p:cNvSpPr>
              <p:nvPr/>
            </p:nvSpPr>
            <p:spPr bwMode="auto">
              <a:xfrm>
                <a:off x="4613476" y="5410200"/>
                <a:ext cx="4572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3326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13476" y="5410200"/>
                <a:ext cx="457200" cy="457200"/>
              </a:xfrm>
              <a:prstGeom prst="rect">
                <a:avLst/>
              </a:prstGeom>
              <a:blipFill>
                <a:blip r:embed="rId7"/>
                <a:stretch>
                  <a:fillRect b="-13158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27" name="Rectangle 19"/>
              <p:cNvSpPr>
                <a:spLocks noChangeArrowheads="1"/>
              </p:cNvSpPr>
              <p:nvPr/>
            </p:nvSpPr>
            <p:spPr bwMode="auto">
              <a:xfrm>
                <a:off x="1905000" y="3733800"/>
                <a:ext cx="2057400" cy="1981200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3327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5000" y="3733800"/>
                <a:ext cx="2057400" cy="19812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28" name="Rectangle 18"/>
          <p:cNvSpPr>
            <a:spLocks noChangeArrowheads="1"/>
          </p:cNvSpPr>
          <p:nvPr/>
        </p:nvSpPr>
        <p:spPr bwMode="auto">
          <a:xfrm>
            <a:off x="2133600" y="3886200"/>
            <a:ext cx="1600200" cy="16002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29" name="Rectangle 20"/>
              <p:cNvSpPr>
                <a:spLocks noChangeArrowheads="1"/>
              </p:cNvSpPr>
              <p:nvPr/>
            </p:nvSpPr>
            <p:spPr bwMode="auto">
              <a:xfrm>
                <a:off x="3505200" y="3733800"/>
                <a:ext cx="4572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3329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5200" y="3733800"/>
                <a:ext cx="457200" cy="457200"/>
              </a:xfrm>
              <a:prstGeom prst="rect">
                <a:avLst/>
              </a:prstGeom>
              <a:blipFill>
                <a:blip r:embed="rId8"/>
                <a:stretch>
                  <a:fillRect l="-2703" b="-13158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30" name="Rectangle 21"/>
              <p:cNvSpPr>
                <a:spLocks noChangeArrowheads="1"/>
              </p:cNvSpPr>
              <p:nvPr/>
            </p:nvSpPr>
            <p:spPr bwMode="auto">
              <a:xfrm>
                <a:off x="1905000" y="3733800"/>
                <a:ext cx="4572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3330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5000" y="3733800"/>
                <a:ext cx="457200" cy="457200"/>
              </a:xfrm>
              <a:prstGeom prst="rect">
                <a:avLst/>
              </a:prstGeom>
              <a:blipFill>
                <a:blip r:embed="rId8"/>
                <a:stretch>
                  <a:fillRect b="-13158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31" name="Rectangle 22"/>
              <p:cNvSpPr>
                <a:spLocks noChangeArrowheads="1"/>
              </p:cNvSpPr>
              <p:nvPr/>
            </p:nvSpPr>
            <p:spPr bwMode="auto">
              <a:xfrm>
                <a:off x="3505200" y="5257800"/>
                <a:ext cx="4572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3331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5200" y="5257800"/>
                <a:ext cx="457200" cy="457200"/>
              </a:xfrm>
              <a:prstGeom prst="rect">
                <a:avLst/>
              </a:prstGeom>
              <a:blipFill>
                <a:blip r:embed="rId8"/>
                <a:stretch>
                  <a:fillRect l="-2703" b="-13158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32" name="Rectangle 23"/>
              <p:cNvSpPr>
                <a:spLocks noChangeArrowheads="1"/>
              </p:cNvSpPr>
              <p:nvPr/>
            </p:nvSpPr>
            <p:spPr bwMode="auto">
              <a:xfrm>
                <a:off x="1905000" y="5257800"/>
                <a:ext cx="457200" cy="45720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3332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5000" y="5257800"/>
                <a:ext cx="457200" cy="457200"/>
              </a:xfrm>
              <a:prstGeom prst="rect">
                <a:avLst/>
              </a:prstGeom>
              <a:blipFill>
                <a:blip r:embed="rId8"/>
                <a:stretch>
                  <a:fillRect b="-13158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35" name="Text Box 26"/>
          <p:cNvSpPr txBox="1">
            <a:spLocks noChangeArrowheads="1"/>
          </p:cNvSpPr>
          <p:nvPr/>
        </p:nvSpPr>
        <p:spPr bwMode="auto">
          <a:xfrm>
            <a:off x="2022676" y="2755612"/>
            <a:ext cx="1905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Output is smaller than input</a:t>
            </a:r>
          </a:p>
        </p:txBody>
      </p:sp>
      <p:sp>
        <p:nvSpPr>
          <p:cNvPr id="24" name="Text Box 26">
            <a:extLst>
              <a:ext uri="{FF2B5EF4-FFF2-40B4-BE49-F238E27FC236}">
                <a16:creationId xmlns:a16="http://schemas.microsoft.com/office/drawing/2014/main" id="{0C7C3EEE-C679-5A48-8A0E-E2809CC8A7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8276" y="2755613"/>
            <a:ext cx="1905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Output is same size as input</a:t>
            </a:r>
          </a:p>
        </p:txBody>
      </p:sp>
      <p:sp>
        <p:nvSpPr>
          <p:cNvPr id="25" name="Text Box 26">
            <a:extLst>
              <a:ext uri="{FF2B5EF4-FFF2-40B4-BE49-F238E27FC236}">
                <a16:creationId xmlns:a16="http://schemas.microsoft.com/office/drawing/2014/main" id="{7B81B4D9-8CA3-644B-8CDF-137F4D8748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4876" y="2755613"/>
            <a:ext cx="1905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Output is larger than input</a:t>
            </a:r>
          </a:p>
        </p:txBody>
      </p:sp>
    </p:spTree>
    <p:extLst>
      <p:ext uri="{BB962C8B-B14F-4D97-AF65-F5344CB8AC3E}">
        <p14:creationId xmlns:p14="http://schemas.microsoft.com/office/powerpoint/2010/main" val="319735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17" grpId="0" animBg="1"/>
      <p:bldP spid="13318" grpId="0" animBg="1"/>
      <p:bldP spid="13319" grpId="0" animBg="1"/>
      <p:bldP spid="13320" grpId="0" animBg="1"/>
      <p:bldP spid="13321" grpId="0" animBg="1"/>
      <p:bldP spid="13322" grpId="0" animBg="1"/>
      <p:bldP spid="13323" grpId="0" animBg="1"/>
      <p:bldP spid="13324" grpId="0" animBg="1"/>
      <p:bldP spid="13325" grpId="0" animBg="1"/>
      <p:bldP spid="13326" grpId="0" animBg="1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details: Dealing with edges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To control the size of the output, we need to use </a:t>
            </a:r>
            <a:r>
              <a:rPr lang="en-US" i="1" dirty="0"/>
              <a:t>padding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What values should we pad the image with?</a:t>
            </a:r>
          </a:p>
        </p:txBody>
      </p:sp>
    </p:spTree>
    <p:extLst>
      <p:ext uri="{BB962C8B-B14F-4D97-AF65-F5344CB8AC3E}">
        <p14:creationId xmlns:p14="http://schemas.microsoft.com/office/powerpoint/2010/main" val="2419013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details: Dealing with edges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To control the size of the output, we need to use </a:t>
            </a:r>
            <a:r>
              <a:rPr lang="en-US" i="1" dirty="0"/>
              <a:t>padding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What values should we pad the image with?</a:t>
            </a:r>
          </a:p>
          <a:p>
            <a:pPr lvl="1"/>
            <a:r>
              <a:rPr lang="en-US" sz="2400" dirty="0"/>
              <a:t>Zero pad (or clip filter) </a:t>
            </a:r>
          </a:p>
          <a:p>
            <a:pPr lvl="1"/>
            <a:r>
              <a:rPr lang="en-US" sz="2400" dirty="0"/>
              <a:t>Wrap around</a:t>
            </a:r>
          </a:p>
          <a:p>
            <a:pPr lvl="1"/>
            <a:r>
              <a:rPr lang="en-US" sz="2400" dirty="0"/>
              <a:t>Copy edge</a:t>
            </a:r>
          </a:p>
          <a:p>
            <a:pPr lvl="1"/>
            <a:r>
              <a:rPr lang="en-US" sz="2400" dirty="0"/>
              <a:t>Reflect across edge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2362200"/>
            <a:ext cx="4033838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074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2362200"/>
            <a:ext cx="4033838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074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9800" y="2362200"/>
            <a:ext cx="4033838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0743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9800" y="2362200"/>
            <a:ext cx="4033838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0744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9800" y="2362200"/>
            <a:ext cx="4033838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0745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19800" y="2362200"/>
            <a:ext cx="4033838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0746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19800" y="2362200"/>
            <a:ext cx="4033838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0747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19800" y="2362200"/>
            <a:ext cx="4033838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0748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019800" y="2362200"/>
            <a:ext cx="4033838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0749" name="Picture 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019800" y="2362200"/>
            <a:ext cx="4033838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0750" name="Picture 1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019800" y="2362200"/>
            <a:ext cx="4033838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0751" name="Picture 1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019800" y="2362200"/>
            <a:ext cx="4033838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0752" name="Picture 16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019800" y="2362200"/>
            <a:ext cx="4033838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8686800" y="6553200"/>
            <a:ext cx="1898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Source: S. Marschner</a:t>
            </a:r>
          </a:p>
        </p:txBody>
      </p:sp>
    </p:spTree>
    <p:extLst>
      <p:ext uri="{BB962C8B-B14F-4D97-AF65-F5344CB8AC3E}">
        <p14:creationId xmlns:p14="http://schemas.microsoft.com/office/powerpoint/2010/main" val="130726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D4ECD-6914-4821-94BE-9AD4A1B66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Properties: Linearity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66AF132-993E-4008-BFA3-6539927A55D8}"/>
                  </a:ext>
                </a:extLst>
              </p:cNvPr>
              <p:cNvSpPr txBox="1"/>
              <p:nvPr/>
            </p:nvSpPr>
            <p:spPr>
              <a:xfrm>
                <a:off x="1546509" y="1560353"/>
                <a:ext cx="94262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600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filter</m:t>
                      </m:r>
                      <m:r>
                        <a:rPr lang="en-US" sz="36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360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360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 = </m:t>
                      </m:r>
                      <m:r>
                        <m:rPr>
                          <m:sty m:val="p"/>
                        </m:rPr>
                        <a:rPr lang="en-US" sz="3600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filter</m:t>
                      </m:r>
                      <m:r>
                        <a:rPr lang="en-US" sz="36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360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sz="36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r>
                        <m:rPr>
                          <m:sty m:val="p"/>
                        </m:rPr>
                        <a:rPr lang="en-US" sz="3600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filter</m:t>
                      </m:r>
                      <m:r>
                        <a:rPr lang="en-US" sz="36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360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36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66AF132-993E-4008-BFA3-6539927A55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6509" y="1560353"/>
                <a:ext cx="9426291" cy="646331"/>
              </a:xfrm>
              <a:prstGeom prst="rect">
                <a:avLst/>
              </a:prstGeom>
              <a:blipFill>
                <a:blip r:embed="rId2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" name="Group 47">
            <a:extLst>
              <a:ext uri="{FF2B5EF4-FFF2-40B4-BE49-F238E27FC236}">
                <a16:creationId xmlns:a16="http://schemas.microsoft.com/office/drawing/2014/main" id="{79673864-060F-4DE6-A6F6-5387EAE5C52F}"/>
              </a:ext>
            </a:extLst>
          </p:cNvPr>
          <p:cNvGrpSpPr/>
          <p:nvPr/>
        </p:nvGrpSpPr>
        <p:grpSpPr>
          <a:xfrm>
            <a:off x="5344655" y="3180607"/>
            <a:ext cx="4027945" cy="731520"/>
            <a:chOff x="3754659" y="3225091"/>
            <a:chExt cx="4027945" cy="731520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6E0BC084-833A-424A-A70F-50C9A9F3E8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2606" y="3225091"/>
              <a:ext cx="731520" cy="731520"/>
            </a:xfrm>
            <a:prstGeom prst="rect">
              <a:avLst/>
            </a:prstGeom>
            <a:ln w="38100">
              <a:solidFill>
                <a:schemeClr val="accent1"/>
              </a:solidFill>
            </a:ln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F4C319C8-90FC-4D85-9BAF-1F837F1DEB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18" t="46318"/>
            <a:stretch/>
          </p:blipFill>
          <p:spPr>
            <a:xfrm>
              <a:off x="6982891" y="3375787"/>
              <a:ext cx="430129" cy="430129"/>
            </a:xfrm>
            <a:prstGeom prst="rect">
              <a:avLst/>
            </a:prstGeom>
            <a:ln w="38100">
              <a:solidFill>
                <a:schemeClr val="accent1"/>
              </a:solidFill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2E433B0E-47CF-408A-9FDC-3C95A4BDE1A0}"/>
                    </a:ext>
                  </a:extLst>
                </p:cNvPr>
                <p:cNvSpPr txBox="1"/>
                <p:nvPr/>
              </p:nvSpPr>
              <p:spPr>
                <a:xfrm>
                  <a:off x="3754659" y="3267686"/>
                  <a:ext cx="1636947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3600" b="0" i="0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en-US" sz="3600" i="0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filter</m:t>
                        </m:r>
                        <m:r>
                          <a:rPr lang="en-US" sz="36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</m:oMath>
                    </m:oMathPara>
                  </a14:m>
                  <a:endParaRPr lang="en-US" sz="36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2E433B0E-47CF-408A-9FDC-3C95A4BDE1A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54659" y="3267686"/>
                  <a:ext cx="1636947" cy="646331"/>
                </a:xfrm>
                <a:prstGeom prst="rect">
                  <a:avLst/>
                </a:prstGeom>
                <a:blipFill>
                  <a:blip r:embed="rId11"/>
                  <a:stretch>
                    <a:fillRect r="-28462" b="-2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6C3D5460-868E-404F-900F-6FB1C95EC58B}"/>
                    </a:ext>
                  </a:extLst>
                </p:cNvPr>
                <p:cNvSpPr txBox="1"/>
                <p:nvPr/>
              </p:nvSpPr>
              <p:spPr>
                <a:xfrm>
                  <a:off x="6521653" y="3267686"/>
                  <a:ext cx="393953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</m:oMath>
                    </m:oMathPara>
                  </a14:m>
                  <a:endParaRPr lang="en-US" sz="36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6C3D5460-868E-404F-900F-6FB1C95EC5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21653" y="3267686"/>
                  <a:ext cx="393953" cy="646331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84D05FE3-B42F-4161-9D13-E3C0E7353FBB}"/>
                    </a:ext>
                  </a:extLst>
                </p:cNvPr>
                <p:cNvSpPr txBox="1"/>
                <p:nvPr/>
              </p:nvSpPr>
              <p:spPr>
                <a:xfrm>
                  <a:off x="7449006" y="3267686"/>
                  <a:ext cx="33359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36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84D05FE3-B42F-4161-9D13-E3C0E7353FB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49006" y="3267686"/>
                  <a:ext cx="333598" cy="646331"/>
                </a:xfrm>
                <a:prstGeom prst="rect">
                  <a:avLst/>
                </a:prstGeom>
                <a:blipFill>
                  <a:blip r:embed="rId13"/>
                  <a:stretch>
                    <a:fillRect l="-33333" r="-44444" b="-230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8483FEC-9A0E-4371-B995-B99F43D0F2A8}"/>
              </a:ext>
            </a:extLst>
          </p:cNvPr>
          <p:cNvGrpSpPr/>
          <p:nvPr/>
        </p:nvGrpSpPr>
        <p:grpSpPr>
          <a:xfrm>
            <a:off x="381000" y="3180607"/>
            <a:ext cx="4550798" cy="731520"/>
            <a:chOff x="-502052" y="3225091"/>
            <a:chExt cx="4550798" cy="73152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1C0FBF4-ABCF-4A13-8D26-AFBE7D12C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5748" y="3225091"/>
              <a:ext cx="731520" cy="731520"/>
            </a:xfrm>
            <a:prstGeom prst="rect">
              <a:avLst/>
            </a:prstGeom>
            <a:ln w="38100">
              <a:solidFill>
                <a:schemeClr val="accent1"/>
              </a:solidFill>
            </a:ln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D463BAA-5210-43AC-AD4A-52CA4F9D3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3024" y="3384389"/>
              <a:ext cx="412924" cy="412924"/>
            </a:xfrm>
            <a:prstGeom prst="rect">
              <a:avLst/>
            </a:prstGeom>
            <a:ln w="38100">
              <a:solidFill>
                <a:schemeClr val="accent1"/>
              </a:solidFill>
            </a:ln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F0E390B-EAEB-4E32-980D-E3418F718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3624" y="3384389"/>
              <a:ext cx="412924" cy="412924"/>
            </a:xfrm>
            <a:prstGeom prst="rect">
              <a:avLst/>
            </a:prstGeom>
            <a:ln w="38100">
              <a:solidFill>
                <a:schemeClr val="accent1"/>
              </a:solidFill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B4CFF41A-2574-4FBF-9AF2-6A36D9B452EE}"/>
                    </a:ext>
                  </a:extLst>
                </p:cNvPr>
                <p:cNvSpPr txBox="1"/>
                <p:nvPr/>
              </p:nvSpPr>
              <p:spPr>
                <a:xfrm>
                  <a:off x="2698348" y="3267686"/>
                  <a:ext cx="43599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 lang="en-US" sz="36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B4CFF41A-2574-4FBF-9AF2-6A36D9B452E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98348" y="3267686"/>
                  <a:ext cx="435998" cy="646331"/>
                </a:xfrm>
                <a:prstGeom prst="rect">
                  <a:avLst/>
                </a:prstGeom>
                <a:blipFill>
                  <a:blip r:embed="rId15"/>
                  <a:stretch>
                    <a:fillRect l="-37143" r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8E551C35-512C-490A-B62A-A6825405DC7B}"/>
                    </a:ext>
                  </a:extLst>
                </p:cNvPr>
                <p:cNvSpPr txBox="1"/>
                <p:nvPr/>
              </p:nvSpPr>
              <p:spPr>
                <a:xfrm>
                  <a:off x="-502052" y="3267686"/>
                  <a:ext cx="1472643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3600" i="0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filte</m:t>
                        </m:r>
                        <m:r>
                          <m:rPr>
                            <m:sty m:val="p"/>
                          </m:rPr>
                          <a:rPr lang="en-US" sz="36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r</m:t>
                        </m:r>
                        <m:r>
                          <a:rPr lang="en-US" sz="3600" i="0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</m:oMath>
                    </m:oMathPara>
                  </a14:m>
                  <a:endParaRPr lang="en-US" sz="36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8E551C35-512C-490A-B62A-A6825405DC7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502052" y="3267686"/>
                  <a:ext cx="1472643" cy="646331"/>
                </a:xfrm>
                <a:prstGeom prst="rect">
                  <a:avLst/>
                </a:prstGeom>
                <a:blipFill>
                  <a:blip r:embed="rId16"/>
                  <a:stretch>
                    <a:fillRect r="-2564" b="-230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0B69D54F-EBE4-4E43-85AE-A02359F05877}"/>
                    </a:ext>
                  </a:extLst>
                </p:cNvPr>
                <p:cNvSpPr txBox="1"/>
                <p:nvPr/>
              </p:nvSpPr>
              <p:spPr>
                <a:xfrm>
                  <a:off x="1707748" y="3267686"/>
                  <a:ext cx="393953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</m:oMath>
                    </m:oMathPara>
                  </a14:m>
                  <a:endParaRPr lang="en-US" sz="36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0B69D54F-EBE4-4E43-85AE-A02359F0587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07748" y="3267686"/>
                  <a:ext cx="393953" cy="646331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3EED3B0F-3FA0-4FC8-B243-475676B2A2CE}"/>
                    </a:ext>
                  </a:extLst>
                </p:cNvPr>
                <p:cNvSpPr txBox="1"/>
                <p:nvPr/>
              </p:nvSpPr>
              <p:spPr>
                <a:xfrm>
                  <a:off x="3612748" y="3267686"/>
                  <a:ext cx="43599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36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3EED3B0F-3FA0-4FC8-B243-475676B2A2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12748" y="3267686"/>
                  <a:ext cx="435998" cy="646331"/>
                </a:xfrm>
                <a:prstGeom prst="rect">
                  <a:avLst/>
                </a:prstGeom>
                <a:blipFill>
                  <a:blip r:embed="rId18"/>
                  <a:stretch>
                    <a:fillRect l="-34286" r="-5714" b="-230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94E6AF7-592E-4AC8-BB1E-4CA19983AB55}"/>
              </a:ext>
            </a:extLst>
          </p:cNvPr>
          <p:cNvGrpSpPr/>
          <p:nvPr/>
        </p:nvGrpSpPr>
        <p:grpSpPr>
          <a:xfrm>
            <a:off x="10271760" y="3180607"/>
            <a:ext cx="1463040" cy="731520"/>
            <a:chOff x="7259380" y="3225091"/>
            <a:chExt cx="1463040" cy="73152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4998C8A-8022-4258-80B2-A8340A556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0900" y="3225091"/>
              <a:ext cx="731520" cy="731520"/>
            </a:xfrm>
            <a:prstGeom prst="rect">
              <a:avLst/>
            </a:prstGeom>
            <a:ln w="38100">
              <a:solidFill>
                <a:schemeClr val="accent1"/>
              </a:solidFill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7FFD536B-212C-4D19-8AB1-A3A5FA0EA487}"/>
                    </a:ext>
                  </a:extLst>
                </p:cNvPr>
                <p:cNvSpPr txBox="1"/>
                <p:nvPr/>
              </p:nvSpPr>
              <p:spPr>
                <a:xfrm>
                  <a:off x="7259380" y="3267686"/>
                  <a:ext cx="33359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sz="36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7FFD536B-212C-4D19-8AB1-A3A5FA0EA4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59380" y="3267686"/>
                  <a:ext cx="333598" cy="646331"/>
                </a:xfrm>
                <a:prstGeom prst="rect">
                  <a:avLst/>
                </a:prstGeom>
                <a:blipFill>
                  <a:blip r:embed="rId20"/>
                  <a:stretch>
                    <a:fillRect r="-5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343180CD-B31B-2C42-91CA-1AC2B9BD179C}"/>
              </a:ext>
            </a:extLst>
          </p:cNvPr>
          <p:cNvSpPr txBox="1"/>
          <p:nvPr/>
        </p:nvSpPr>
        <p:spPr>
          <a:xfrm>
            <a:off x="152400" y="6553200"/>
            <a:ext cx="2941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Adapted from </a:t>
            </a:r>
            <a:r>
              <a:rPr lang="en-US" sz="1200" dirty="0">
                <a:hlinkClick r:id="rId21"/>
              </a:rPr>
              <a:t>D. </a:t>
            </a:r>
            <a:r>
              <a:rPr lang="en-US" sz="1200" dirty="0" err="1">
                <a:hlinkClick r:id="rId21"/>
              </a:rPr>
              <a:t>Fouhey</a:t>
            </a:r>
            <a:r>
              <a:rPr lang="en-US" sz="1200" dirty="0">
                <a:hlinkClick r:id="rId21"/>
              </a:rPr>
              <a:t> and J. Johnson</a:t>
            </a:r>
            <a:endParaRPr lang="en-US" sz="1200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48B1C49-0F8B-1243-96C4-8591432B5913}"/>
              </a:ext>
            </a:extLst>
          </p:cNvPr>
          <p:cNvGrpSpPr/>
          <p:nvPr/>
        </p:nvGrpSpPr>
        <p:grpSpPr>
          <a:xfrm>
            <a:off x="10287000" y="4909387"/>
            <a:ext cx="1417320" cy="731520"/>
            <a:chOff x="7603430" y="4909387"/>
            <a:chExt cx="1417320" cy="73152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5137C7FD-BEBC-3742-85A2-89EA09EF7F5B}"/>
                    </a:ext>
                  </a:extLst>
                </p:cNvPr>
                <p:cNvSpPr txBox="1"/>
                <p:nvPr/>
              </p:nvSpPr>
              <p:spPr>
                <a:xfrm>
                  <a:off x="7603430" y="4951982"/>
                  <a:ext cx="48647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sz="36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1CD6B874-0CE8-4519-81D7-37305EB3803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03430" y="4951982"/>
                  <a:ext cx="486472" cy="646331"/>
                </a:xfrm>
                <a:prstGeom prst="rect">
                  <a:avLst/>
                </a:prstGeom>
                <a:blipFill>
                  <a:blip r:embed="rId22"/>
                  <a:stretch>
                    <a:fillRect r="-102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8FDD8DF8-4CC4-1440-B7B7-11034693DF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89230" y="4909387"/>
              <a:ext cx="731520" cy="731520"/>
            </a:xfrm>
            <a:prstGeom prst="rect">
              <a:avLst/>
            </a:prstGeom>
            <a:ln w="38100">
              <a:solidFill>
                <a:schemeClr val="accent1"/>
              </a:solidFill>
            </a:ln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131EFDF-7973-7D4A-9F35-C4FEC237EFEE}"/>
              </a:ext>
            </a:extLst>
          </p:cNvPr>
          <p:cNvGrpSpPr/>
          <p:nvPr/>
        </p:nvGrpSpPr>
        <p:grpSpPr>
          <a:xfrm>
            <a:off x="7315200" y="4909387"/>
            <a:ext cx="2819400" cy="731520"/>
            <a:chOff x="5304975" y="4909387"/>
            <a:chExt cx="2819400" cy="73152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3BB36836-6318-7E49-A3DA-107463AA3E28}"/>
                    </a:ext>
                  </a:extLst>
                </p:cNvPr>
                <p:cNvSpPr txBox="1"/>
                <p:nvPr/>
              </p:nvSpPr>
              <p:spPr>
                <a:xfrm>
                  <a:off x="5304975" y="4951982"/>
                  <a:ext cx="383165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sz="36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C0AFB17C-4C60-49B3-98D3-66619F99EC8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04975" y="4951982"/>
                  <a:ext cx="383165" cy="646331"/>
                </a:xfrm>
                <a:prstGeom prst="rect">
                  <a:avLst/>
                </a:prstGeom>
                <a:blipFill>
                  <a:blip r:embed="rId5"/>
                  <a:stretch>
                    <a:fillRect l="-3333" r="-3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3EF2D3C4-FC0A-8642-9EFC-DD9C9AAD6EED}"/>
                </a:ext>
              </a:extLst>
            </p:cNvPr>
            <p:cNvGrpSpPr/>
            <p:nvPr/>
          </p:nvGrpSpPr>
          <p:grpSpPr>
            <a:xfrm>
              <a:off x="5953062" y="4909387"/>
              <a:ext cx="2171313" cy="731520"/>
              <a:chOff x="5953062" y="4909387"/>
              <a:chExt cx="2171313" cy="73152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23844220-E271-9C4A-A6A4-609C3FB4163C}"/>
                      </a:ext>
                    </a:extLst>
                  </p:cNvPr>
                  <p:cNvSpPr txBox="1"/>
                  <p:nvPr/>
                </p:nvSpPr>
                <p:spPr>
                  <a:xfrm>
                    <a:off x="6799703" y="4951982"/>
                    <a:ext cx="486472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36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m:oMathPara>
                    </a14:m>
                    <a:endParaRPr lang="en-US" sz="3600" dirty="0">
                      <a:solidFill>
                        <a:srgbClr val="7030A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C6D7AB73-B019-4B1A-ADFC-FF379E6B389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99703" y="4951982"/>
                    <a:ext cx="486472" cy="646331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0256" r="-1794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61" name="Picture 60">
                <a:extLst>
                  <a:ext uri="{FF2B5EF4-FFF2-40B4-BE49-F238E27FC236}">
                    <a16:creationId xmlns:a16="http://schemas.microsoft.com/office/drawing/2014/main" id="{C575E931-E65E-694E-9013-EE3A2FB3F4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53062" y="4909387"/>
                <a:ext cx="731520" cy="731520"/>
              </a:xfrm>
              <a:prstGeom prst="rect">
                <a:avLst/>
              </a:prstGeom>
              <a:ln w="38100">
                <a:solidFill>
                  <a:schemeClr val="accent1"/>
                </a:solidFill>
              </a:ln>
            </p:spPr>
          </p:pic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677526A1-A3E3-D74B-A921-EC9D757238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92855" y="4909387"/>
                <a:ext cx="731520" cy="731520"/>
              </a:xfrm>
              <a:prstGeom prst="rect">
                <a:avLst/>
              </a:prstGeom>
              <a:ln w="38100">
                <a:solidFill>
                  <a:schemeClr val="accent1"/>
                </a:solidFill>
              </a:ln>
            </p:spPr>
          </p:pic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BC4CE74-BA90-6E4B-B339-83C457E56DBF}"/>
              </a:ext>
            </a:extLst>
          </p:cNvPr>
          <p:cNvGrpSpPr/>
          <p:nvPr/>
        </p:nvGrpSpPr>
        <p:grpSpPr>
          <a:xfrm>
            <a:off x="381000" y="4909387"/>
            <a:ext cx="7012565" cy="731520"/>
            <a:chOff x="-990601" y="4909387"/>
            <a:chExt cx="7012565" cy="731520"/>
          </a:xfrm>
        </p:grpSpPr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6F1FCDA0-2D8E-7E4B-B3D7-864C83416D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99" y="4909387"/>
              <a:ext cx="731520" cy="731520"/>
            </a:xfrm>
            <a:prstGeom prst="rect">
              <a:avLst/>
            </a:prstGeom>
            <a:ln w="38100">
              <a:solidFill>
                <a:schemeClr val="accent1"/>
              </a:solidFill>
            </a:ln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4C0030EA-E0B4-9A4C-94CE-5C8D5B656A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3999" y="5068685"/>
              <a:ext cx="412924" cy="412924"/>
            </a:xfrm>
            <a:prstGeom prst="rect">
              <a:avLst/>
            </a:prstGeom>
            <a:ln w="38100">
              <a:solidFill>
                <a:schemeClr val="accent1"/>
              </a:solidFill>
            </a:ln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EDCF6156-CBD7-9442-BD2A-F00EDE157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9675" y="5068685"/>
              <a:ext cx="412924" cy="412924"/>
            </a:xfrm>
            <a:prstGeom prst="rect">
              <a:avLst/>
            </a:prstGeom>
            <a:ln w="38100">
              <a:solidFill>
                <a:schemeClr val="accent1"/>
              </a:solidFill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40C64BE7-765A-9446-A000-BC2CD6DE0154}"/>
                    </a:ext>
                  </a:extLst>
                </p:cNvPr>
                <p:cNvSpPr txBox="1"/>
                <p:nvPr/>
              </p:nvSpPr>
              <p:spPr>
                <a:xfrm>
                  <a:off x="1970856" y="4951982"/>
                  <a:ext cx="2143943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)+</m:t>
                        </m:r>
                        <m:r>
                          <m:rPr>
                            <m:sty m:val="p"/>
                          </m:rPr>
                          <a:rPr lang="en-US" sz="3600" i="0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filter</m:t>
                        </m:r>
                        <m:r>
                          <a:rPr lang="en-US" sz="36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</m:oMath>
                    </m:oMathPara>
                  </a14:m>
                  <a:endParaRPr lang="en-US" sz="36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3028E10-1E3B-490C-A21D-CA87F2FE2D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0856" y="4951982"/>
                  <a:ext cx="2143943" cy="646331"/>
                </a:xfrm>
                <a:prstGeom prst="rect">
                  <a:avLst/>
                </a:prstGeom>
                <a:blipFill>
                  <a:blip r:embed="rId25"/>
                  <a:stretch>
                    <a:fillRect l="-3529" r="-3529" b="-230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97C1851B-1531-B341-8273-ED142FE3E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9079" y="4909387"/>
              <a:ext cx="731520" cy="731520"/>
            </a:xfrm>
            <a:prstGeom prst="rect">
              <a:avLst/>
            </a:prstGeom>
            <a:ln w="38100">
              <a:solidFill>
                <a:schemeClr val="accent1"/>
              </a:solidFill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C90FA60F-3419-564C-8E40-BCBD554C8803}"/>
                    </a:ext>
                  </a:extLst>
                </p:cNvPr>
                <p:cNvSpPr txBox="1"/>
                <p:nvPr/>
              </p:nvSpPr>
              <p:spPr>
                <a:xfrm>
                  <a:off x="-990601" y="4951982"/>
                  <a:ext cx="1483589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3600" i="0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filte</m:t>
                        </m:r>
                        <m:r>
                          <m:rPr>
                            <m:sty m:val="p"/>
                          </m:rPr>
                          <a:rPr lang="en-US" sz="36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r</m:t>
                        </m:r>
                        <m:r>
                          <a:rPr lang="en-US" sz="3600" i="0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</m:oMath>
                    </m:oMathPara>
                  </a14:m>
                  <a:endParaRPr lang="en-US" sz="36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7E214293-CDB6-49B1-93DD-81E038FAFB2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990601" y="4951982"/>
                  <a:ext cx="1483589" cy="646331"/>
                </a:xfrm>
                <a:prstGeom prst="rect">
                  <a:avLst/>
                </a:prstGeom>
                <a:blipFill>
                  <a:blip r:embed="rId26"/>
                  <a:stretch>
                    <a:fillRect r="-2542" b="-230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77A4737B-C43A-BB47-B793-5A57568C4DA0}"/>
                    </a:ext>
                  </a:extLst>
                </p:cNvPr>
                <p:cNvSpPr txBox="1"/>
                <p:nvPr/>
              </p:nvSpPr>
              <p:spPr>
                <a:xfrm>
                  <a:off x="1219199" y="4951982"/>
                  <a:ext cx="393953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</m:oMath>
                    </m:oMathPara>
                  </a14:m>
                  <a:endParaRPr lang="en-US" sz="36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CC9CE7A4-09DB-4162-B800-7768BE41C7B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9199" y="4951982"/>
                  <a:ext cx="393953" cy="646331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37D29423-9C86-1946-B1FD-73BA05B55753}"/>
                    </a:ext>
                  </a:extLst>
                </p:cNvPr>
                <p:cNvSpPr txBox="1"/>
                <p:nvPr/>
              </p:nvSpPr>
              <p:spPr>
                <a:xfrm>
                  <a:off x="4876799" y="4951982"/>
                  <a:ext cx="393953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</m:oMath>
                    </m:oMathPara>
                  </a14:m>
                  <a:endParaRPr lang="en-US" sz="36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40C79F3D-6805-4B48-89F8-2B8CEB2AC8C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76799" y="4951982"/>
                  <a:ext cx="393953" cy="646331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2986B05B-FC21-C74D-A766-85F587E6CE16}"/>
                    </a:ext>
                  </a:extLst>
                </p:cNvPr>
                <p:cNvSpPr txBox="1"/>
                <p:nvPr/>
              </p:nvSpPr>
              <p:spPr>
                <a:xfrm>
                  <a:off x="5638799" y="4951982"/>
                  <a:ext cx="383165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36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6B5E0DB8-8830-4028-AC03-56586452671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38799" y="4951982"/>
                  <a:ext cx="383165" cy="646331"/>
                </a:xfrm>
                <a:prstGeom prst="rect">
                  <a:avLst/>
                </a:prstGeom>
                <a:blipFill>
                  <a:blip r:embed="rId18"/>
                  <a:stretch>
                    <a:fillRect l="-33333" r="-30000" b="-230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68883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D4ECD-6914-4821-94BE-9AD4A1B66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Properties: Linearity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66AF132-993E-4008-BFA3-6539927A55D8}"/>
                  </a:ext>
                </a:extLst>
              </p:cNvPr>
              <p:cNvSpPr txBox="1"/>
              <p:nvPr/>
            </p:nvSpPr>
            <p:spPr>
              <a:xfrm>
                <a:off x="1546509" y="1560353"/>
                <a:ext cx="94262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600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filter</m:t>
                      </m:r>
                      <m:r>
                        <a:rPr lang="en-US" sz="36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360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360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 = </m:t>
                      </m:r>
                      <m:r>
                        <m:rPr>
                          <m:sty m:val="p"/>
                        </m:rPr>
                        <a:rPr lang="en-US" sz="3600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filter</m:t>
                      </m:r>
                      <m:r>
                        <a:rPr lang="en-US" sz="36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360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a:rPr lang="en-US" sz="36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r>
                        <m:rPr>
                          <m:sty m:val="p"/>
                        </m:rPr>
                        <a:rPr lang="en-US" sz="3600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filter</m:t>
                      </m:r>
                      <m:r>
                        <a:rPr lang="en-US" sz="36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360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36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66AF132-993E-4008-BFA3-6539927A55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6509" y="1560353"/>
                <a:ext cx="9426291" cy="646331"/>
              </a:xfrm>
              <a:prstGeom prst="rect">
                <a:avLst/>
              </a:prstGeom>
              <a:blipFill>
                <a:blip r:embed="rId2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>
            <a:extLst>
              <a:ext uri="{FF2B5EF4-FFF2-40B4-BE49-F238E27FC236}">
                <a16:creationId xmlns:a16="http://schemas.microsoft.com/office/drawing/2014/main" id="{343180CD-B31B-2C42-91CA-1AC2B9BD179C}"/>
              </a:ext>
            </a:extLst>
          </p:cNvPr>
          <p:cNvSpPr txBox="1"/>
          <p:nvPr/>
        </p:nvSpPr>
        <p:spPr>
          <a:xfrm>
            <a:off x="152400" y="6553200"/>
            <a:ext cx="2941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Adapted from </a:t>
            </a:r>
            <a:r>
              <a:rPr lang="en-US" sz="1200" dirty="0">
                <a:hlinkClick r:id="rId3"/>
              </a:rPr>
              <a:t>D. </a:t>
            </a:r>
            <a:r>
              <a:rPr lang="en-US" sz="1200" dirty="0" err="1">
                <a:hlinkClick r:id="rId3"/>
              </a:rPr>
              <a:t>Fouhey</a:t>
            </a:r>
            <a:r>
              <a:rPr lang="en-US" sz="1200" dirty="0">
                <a:hlinkClick r:id="rId3"/>
              </a:rPr>
              <a:t> and J. Johnson</a:t>
            </a:r>
            <a:endParaRPr lang="en-US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FD99FE5-4405-2240-A678-4DAC82B89ED2}"/>
                  </a:ext>
                </a:extLst>
              </p:cNvPr>
              <p:cNvSpPr txBox="1"/>
              <p:nvPr/>
            </p:nvSpPr>
            <p:spPr>
              <a:xfrm>
                <a:off x="1546508" y="3276600"/>
                <a:ext cx="94262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600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filter</m:t>
                      </m:r>
                      <m:d>
                        <m:dPr>
                          <m:ctrlPr>
                            <a:rPr lang="en-US" sz="36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60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36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6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36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600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6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m:rPr>
                          <m:sty m:val="p"/>
                        </m:rPr>
                        <a:rPr lang="en-US" sz="3600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filter</m:t>
                      </m:r>
                      <m:d>
                        <m:dPr>
                          <m:ctrlPr>
                            <a:rPr lang="en-US" sz="36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600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3600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6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36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r>
                        <m:rPr>
                          <m:sty m:val="p"/>
                        </m:rPr>
                        <a:rPr lang="en-US" sz="3600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filter</m:t>
                      </m:r>
                      <m:d>
                        <m:dPr>
                          <m:ctrlPr>
                            <a:rPr lang="en-US" sz="36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600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36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600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6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</m:oMath>
                  </m:oMathPara>
                </a14:m>
                <a:endParaRPr lang="en-US" sz="3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FD99FE5-4405-2240-A678-4DAC82B89E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6508" y="3276600"/>
                <a:ext cx="9426291" cy="646331"/>
              </a:xfrm>
              <a:prstGeom prst="rect">
                <a:avLst/>
              </a:prstGeom>
              <a:blipFill>
                <a:blip r:embed="rId4"/>
                <a:stretch>
                  <a:fillRect b="-26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DC95989-2FF8-2245-97FD-DD86863D04FD}"/>
              </a:ext>
            </a:extLst>
          </p:cNvPr>
          <p:cNvSpPr txBox="1"/>
          <p:nvPr/>
        </p:nvSpPr>
        <p:spPr>
          <a:xfrm>
            <a:off x="5410200" y="2708685"/>
            <a:ext cx="982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Also: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B5536DE7-73E7-EB49-AB29-EF3F1B82E0DF}"/>
                  </a:ext>
                </a:extLst>
              </p:cNvPr>
              <p:cNvSpPr/>
              <p:nvPr/>
            </p:nvSpPr>
            <p:spPr>
              <a:xfrm>
                <a:off x="3048000" y="4060587"/>
                <a:ext cx="6096000" cy="64633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60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filter</m:t>
                    </m:r>
                    <m:d>
                      <m:dPr>
                        <m:ctrlPr>
                          <a:rPr lang="en-US" sz="3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6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3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sz="3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sz="36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6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36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6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filter</m:t>
                    </m:r>
                    <m:d>
                      <m:dPr>
                        <m:ctrlPr>
                          <a:rPr lang="en-US" sz="3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sz="3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</m:oMath>
                </a14:m>
                <a:endParaRPr lang="en-US" sz="3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B5536DE7-73E7-EB49-AB29-EF3F1B82E0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4060587"/>
                <a:ext cx="6096000" cy="646331"/>
              </a:xfrm>
              <a:prstGeom prst="rect">
                <a:avLst/>
              </a:prstGeom>
              <a:blipFill>
                <a:blip r:embed="rId5"/>
                <a:stretch>
                  <a:fillRect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6CB4E48-C62C-4248-B1F9-2EAA7255D388}"/>
                  </a:ext>
                </a:extLst>
              </p:cNvPr>
              <p:cNvSpPr/>
              <p:nvPr/>
            </p:nvSpPr>
            <p:spPr>
              <a:xfrm>
                <a:off x="3429000" y="4947774"/>
                <a:ext cx="53795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60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filter</m:t>
                    </m:r>
                    <m:d>
                      <m:dPr>
                        <m:ctrlPr>
                          <a:rPr lang="en-US" sz="3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sz="3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6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3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sz="36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6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36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6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filter</m:t>
                    </m:r>
                    <m:d>
                      <m:dPr>
                        <m:ctrlPr>
                          <a:rPr lang="en-US" sz="3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sz="3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6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</m:oMath>
                </a14:m>
                <a:endParaRPr lang="en-US" sz="3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6CB4E48-C62C-4248-B1F9-2EAA7255D3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4947774"/>
                <a:ext cx="5379550" cy="646331"/>
              </a:xfrm>
              <a:prstGeom prst="rect">
                <a:avLst/>
              </a:prstGeom>
              <a:blipFill>
                <a:blip r:embed="rId6"/>
                <a:stretch>
                  <a:fillRect l="-1176" b="-25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8726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E491-B4D8-471F-8B9A-DF121B56D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Properties: Shift-invariance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04003B1-03DF-4B6A-8A58-432D2DCB7D2D}"/>
              </a:ext>
            </a:extLst>
          </p:cNvPr>
          <p:cNvGrpSpPr/>
          <p:nvPr/>
        </p:nvGrpSpPr>
        <p:grpSpPr>
          <a:xfrm>
            <a:off x="1066800" y="2590800"/>
            <a:ext cx="6934200" cy="1600200"/>
            <a:chOff x="-559657" y="3093611"/>
            <a:chExt cx="6934200" cy="16002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9BF4A73-5208-45DF-BEDD-835C2E542C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7249" y="3093611"/>
              <a:ext cx="1600200" cy="16002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E51922F-339B-44CF-9DAF-EC032383BF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4343" y="3093611"/>
              <a:ext cx="1600200" cy="16002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43F9CA3-5E1B-495C-A206-42BAEF6EA0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18" t="46318"/>
            <a:stretch/>
          </p:blipFill>
          <p:spPr>
            <a:xfrm>
              <a:off x="2904962" y="3618240"/>
              <a:ext cx="550943" cy="550943"/>
            </a:xfrm>
            <a:prstGeom prst="rect">
              <a:avLst/>
            </a:prstGeom>
            <a:ln w="38100">
              <a:solidFill>
                <a:schemeClr val="accent1"/>
              </a:solidFill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0E609174-3211-4BA8-9CC0-122C6B649C0D}"/>
                    </a:ext>
                  </a:extLst>
                </p:cNvPr>
                <p:cNvSpPr txBox="1"/>
                <p:nvPr/>
              </p:nvSpPr>
              <p:spPr>
                <a:xfrm>
                  <a:off x="-559657" y="3570546"/>
                  <a:ext cx="154965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3600" i="0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filte</m:t>
                        </m:r>
                        <m:r>
                          <m:rPr>
                            <m:sty m:val="p"/>
                          </m:rPr>
                          <a:rPr lang="en-US" sz="3600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r</m:t>
                        </m:r>
                        <m:r>
                          <a:rPr lang="en-US" sz="3600" i="0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</m:oMath>
                    </m:oMathPara>
                  </a14:m>
                  <a:endParaRPr lang="en-US" sz="36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0E609174-3211-4BA8-9CC0-122C6B649C0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559657" y="3570546"/>
                  <a:ext cx="1549650" cy="646331"/>
                </a:xfrm>
                <a:prstGeom prst="rect">
                  <a:avLst/>
                </a:prstGeom>
                <a:blipFill>
                  <a:blip r:embed="rId5"/>
                  <a:stretch>
                    <a:fillRect b="-235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7B1F820-9F73-4112-8B37-84EA2D59D3AE}"/>
                    </a:ext>
                  </a:extLst>
                </p:cNvPr>
                <p:cNvSpPr txBox="1"/>
                <p:nvPr/>
              </p:nvSpPr>
              <p:spPr>
                <a:xfrm>
                  <a:off x="2567449" y="3570546"/>
                  <a:ext cx="290343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</m:oMath>
                    </m:oMathPara>
                  </a14:m>
                  <a:endParaRPr lang="en-US" sz="36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7B1F820-9F73-4112-8B37-84EA2D59D3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67449" y="3570546"/>
                  <a:ext cx="290343" cy="64633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EDBD2F9F-EFA1-4AC4-8B77-82D8D58BCD1C}"/>
                    </a:ext>
                  </a:extLst>
                </p:cNvPr>
                <p:cNvSpPr txBox="1"/>
                <p:nvPr/>
              </p:nvSpPr>
              <p:spPr>
                <a:xfrm>
                  <a:off x="3545499" y="3570546"/>
                  <a:ext cx="1060864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) =</m:t>
                        </m:r>
                      </m:oMath>
                    </m:oMathPara>
                  </a14:m>
                  <a:endParaRPr lang="en-US" sz="36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EDBD2F9F-EFA1-4AC4-8B77-82D8D58BCD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45499" y="3570546"/>
                  <a:ext cx="1060864" cy="646331"/>
                </a:xfrm>
                <a:prstGeom prst="rect">
                  <a:avLst/>
                </a:prstGeom>
                <a:blipFill>
                  <a:blip r:embed="rId7"/>
                  <a:stretch>
                    <a:fillRect l="-4706" b="-27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983BF51-69A8-434D-ABE2-6D938CD1C4C0}"/>
              </a:ext>
            </a:extLst>
          </p:cNvPr>
          <p:cNvGrpSpPr/>
          <p:nvPr/>
        </p:nvGrpSpPr>
        <p:grpSpPr>
          <a:xfrm>
            <a:off x="1066800" y="5176876"/>
            <a:ext cx="6934200" cy="1600200"/>
            <a:chOff x="-559657" y="4967151"/>
            <a:chExt cx="6934200" cy="16002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5578A1E-11AB-42F6-84A5-90D27C0FC1E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7249" y="4967151"/>
              <a:ext cx="1600200" cy="16002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F9895C5-D879-45D3-82B7-2990EF1D74A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4343" y="4967151"/>
              <a:ext cx="1600200" cy="16002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6A1CEDC1-42A4-406B-BC37-F9803F9B934E}"/>
                    </a:ext>
                  </a:extLst>
                </p:cNvPr>
                <p:cNvSpPr txBox="1"/>
                <p:nvPr/>
              </p:nvSpPr>
              <p:spPr>
                <a:xfrm>
                  <a:off x="-559657" y="5444086"/>
                  <a:ext cx="154965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3600" i="0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filter</m:t>
                        </m:r>
                        <m:r>
                          <a:rPr lang="en-US" sz="3600" i="0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</m:oMath>
                    </m:oMathPara>
                  </a14:m>
                  <a:endParaRPr lang="en-US" sz="36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6A1CEDC1-42A4-406B-BC37-F9803F9B93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559657" y="5444086"/>
                  <a:ext cx="1549650" cy="646331"/>
                </a:xfrm>
                <a:prstGeom prst="rect">
                  <a:avLst/>
                </a:prstGeom>
                <a:blipFill>
                  <a:blip r:embed="rId10"/>
                  <a:stretch>
                    <a:fillRect b="-230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E0958727-6A58-406E-ACE4-18C806AFA398}"/>
                    </a:ext>
                  </a:extLst>
                </p:cNvPr>
                <p:cNvSpPr txBox="1"/>
                <p:nvPr/>
              </p:nvSpPr>
              <p:spPr>
                <a:xfrm>
                  <a:off x="2614619" y="5444086"/>
                  <a:ext cx="290343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</m:oMath>
                    </m:oMathPara>
                  </a14:m>
                  <a:endParaRPr lang="en-US" sz="36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E0958727-6A58-406E-ACE4-18C806AFA3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14619" y="5444086"/>
                  <a:ext cx="290343" cy="646331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74507D1-2AAE-409D-9841-1C95C38EF3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18" t="46318"/>
            <a:stretch/>
          </p:blipFill>
          <p:spPr>
            <a:xfrm>
              <a:off x="2922364" y="5491780"/>
              <a:ext cx="550943" cy="550943"/>
            </a:xfrm>
            <a:prstGeom prst="rect">
              <a:avLst/>
            </a:prstGeom>
            <a:ln w="38100">
              <a:solidFill>
                <a:schemeClr val="accent1"/>
              </a:solidFill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808DAA06-3E5B-404C-BA4C-8FE4784F9A2A}"/>
                    </a:ext>
                  </a:extLst>
                </p:cNvPr>
                <p:cNvSpPr txBox="1"/>
                <p:nvPr/>
              </p:nvSpPr>
              <p:spPr>
                <a:xfrm>
                  <a:off x="3411426" y="5444086"/>
                  <a:ext cx="1362917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6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) =</m:t>
                        </m:r>
                      </m:oMath>
                    </m:oMathPara>
                  </a14:m>
                  <a:endParaRPr lang="en-US" sz="36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808DAA06-3E5B-404C-BA4C-8FE4784F9A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11426" y="5444086"/>
                  <a:ext cx="1362917" cy="646331"/>
                </a:xfrm>
                <a:prstGeom prst="rect">
                  <a:avLst/>
                </a:prstGeom>
                <a:blipFill>
                  <a:blip r:embed="rId12"/>
                  <a:stretch>
                    <a:fillRect b="-2692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821E47D-BD85-1141-957F-BECB8BB61B34}"/>
                  </a:ext>
                </a:extLst>
              </p:cNvPr>
              <p:cNvSpPr/>
              <p:nvPr/>
            </p:nvSpPr>
            <p:spPr>
              <a:xfrm>
                <a:off x="1776292" y="1357566"/>
                <a:ext cx="8229600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60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filter</m:t>
                      </m:r>
                      <m:r>
                        <a:rPr lang="en-US" sz="360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sz="360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shift</m:t>
                      </m:r>
                      <m:d>
                        <m:dPr>
                          <m:ctrlPr>
                            <a:rPr lang="en-US" sz="36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6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  <m:r>
                        <a:rPr lang="en-US" sz="36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36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 = </m:t>
                      </m:r>
                      <m:r>
                        <m:rPr>
                          <m:sty m:val="p"/>
                        </m:rPr>
                        <a:rPr lang="en-US" sz="36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shift</m:t>
                      </m:r>
                      <m:r>
                        <a:rPr lang="en-US" sz="36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sz="36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filter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6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36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en-US" sz="3600" dirty="0">
                  <a:solidFill>
                    <a:srgbClr val="7030A0"/>
                  </a:solidFill>
                </a:endParaRPr>
              </a:p>
              <a:p>
                <a:pPr marL="0" indent="0"/>
                <a:endParaRPr lang="en-US" sz="3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821E47D-BD85-1141-957F-BECB8BB61B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6292" y="1357566"/>
                <a:ext cx="8229600" cy="12003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D59BFD8-2EE4-F74B-A3FD-099B92D94C2A}"/>
                  </a:ext>
                </a:extLst>
              </p:cNvPr>
              <p:cNvSpPr/>
              <p:nvPr/>
            </p:nvSpPr>
            <p:spPr>
              <a:xfrm>
                <a:off x="8168980" y="3011270"/>
                <a:ext cx="228556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60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filter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D59BFD8-2EE4-F74B-A3FD-099B92D94C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8980" y="3011270"/>
                <a:ext cx="2285562" cy="646331"/>
              </a:xfrm>
              <a:prstGeom prst="rect">
                <a:avLst/>
              </a:prstGeom>
              <a:blipFill>
                <a:blip r:embed="rId14"/>
                <a:stretch>
                  <a:fillRect r="-2210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8706BC2-71DD-694E-8231-C9729DEDB263}"/>
                  </a:ext>
                </a:extLst>
              </p:cNvPr>
              <p:cNvSpPr/>
              <p:nvPr/>
            </p:nvSpPr>
            <p:spPr>
              <a:xfrm>
                <a:off x="8168980" y="5754471"/>
                <a:ext cx="354712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60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filter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sz="3600" b="0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shift</m:t>
                      </m:r>
                      <m:r>
                        <a:rPr lang="en-US" sz="36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36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8706BC2-71DD-694E-8231-C9729DEDB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8980" y="5754471"/>
                <a:ext cx="3547125" cy="646331"/>
              </a:xfrm>
              <a:prstGeom prst="rect">
                <a:avLst/>
              </a:prstGeom>
              <a:blipFill>
                <a:blip r:embed="rId15"/>
                <a:stretch>
                  <a:fillRect r="-712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2DA0F1D-C82D-E94E-A3FD-4757B3658086}"/>
              </a:ext>
            </a:extLst>
          </p:cNvPr>
          <p:cNvCxnSpPr>
            <a:cxnSpLocks/>
          </p:cNvCxnSpPr>
          <p:nvPr/>
        </p:nvCxnSpPr>
        <p:spPr bwMode="auto">
          <a:xfrm>
            <a:off x="3304157" y="3334435"/>
            <a:ext cx="468866" cy="306636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31BEDAE-F805-0F46-9F2B-D0E6CB48F10B}"/>
              </a:ext>
            </a:extLst>
          </p:cNvPr>
          <p:cNvCxnSpPr>
            <a:cxnSpLocks/>
          </p:cNvCxnSpPr>
          <p:nvPr/>
        </p:nvCxnSpPr>
        <p:spPr bwMode="auto">
          <a:xfrm>
            <a:off x="7126871" y="3334434"/>
            <a:ext cx="468866" cy="306636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1468E890-799A-9E4B-B664-FAB8F1774455}"/>
              </a:ext>
            </a:extLst>
          </p:cNvPr>
          <p:cNvSpPr txBox="1"/>
          <p:nvPr/>
        </p:nvSpPr>
        <p:spPr>
          <a:xfrm>
            <a:off x="38100" y="6396335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Adapted from </a:t>
            </a:r>
            <a:r>
              <a:rPr lang="en-US" sz="1200" dirty="0">
                <a:hlinkClick r:id="rId16"/>
              </a:rPr>
              <a:t>D. </a:t>
            </a:r>
            <a:r>
              <a:rPr lang="en-US" sz="1200" dirty="0" err="1">
                <a:hlinkClick r:id="rId16"/>
              </a:rPr>
              <a:t>Fouhey</a:t>
            </a:r>
            <a:r>
              <a:rPr lang="en-US" sz="1200" dirty="0">
                <a:hlinkClick r:id="rId16"/>
              </a:rPr>
              <a:t> and J. Johnson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2360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filtering properties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4563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914400" y="914400"/>
                <a:ext cx="6210996" cy="4419600"/>
              </a:xfrm>
            </p:spPr>
            <p:txBody>
              <a:bodyPr/>
              <a:lstStyle/>
              <a:p>
                <a:pPr>
                  <a:buFontTx/>
                  <a:buChar char="•"/>
                </a:pPr>
                <a:r>
                  <a:rPr lang="en-US" b="1" dirty="0"/>
                  <a:t>Shift invariance:</a:t>
                </a:r>
                <a:r>
                  <a:rPr lang="en-US" dirty="0"/>
                  <a:t> same </a:t>
                </a:r>
                <a:br>
                  <a:rPr lang="en-US" dirty="0"/>
                </a:br>
                <a:r>
                  <a:rPr lang="en-US" dirty="0"/>
                  <a:t>behavior regardless of </a:t>
                </a:r>
                <a:br>
                  <a:rPr lang="en-US" dirty="0"/>
                </a:br>
                <a:r>
                  <a:rPr lang="en-US" dirty="0"/>
                  <a:t>pixel location:</a:t>
                </a:r>
              </a:p>
              <a:p>
                <a:pPr>
                  <a:buFontTx/>
                  <a:buChar char="•"/>
                </a:pPr>
                <a:endParaRPr lang="en-US" sz="12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filter</m:t>
                      </m:r>
                      <m:r>
                        <a:rPr lang="en-US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shift</m:t>
                      </m:r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)) = </m:t>
                      </m:r>
                      <m:r>
                        <m:rPr>
                          <m:sty m:val="p"/>
                        </m:rPr>
                        <a:rPr lang="en-US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shift</m:t>
                      </m:r>
                      <m:r>
                        <a:rPr lang="en-US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filter</m:t>
                      </m:r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0" indent="0"/>
                <a:endParaRPr lang="en-US" dirty="0">
                  <a:solidFill>
                    <a:srgbClr val="0000FF"/>
                  </a:solidFill>
                </a:endParaRPr>
              </a:p>
              <a:p>
                <a:pPr>
                  <a:buFontTx/>
                  <a:buChar char="•"/>
                </a:pPr>
                <a:r>
                  <a:rPr lang="en-US" b="1" dirty="0"/>
                  <a:t>Linearity:</a:t>
                </a:r>
                <a:r>
                  <a:rPr lang="en-US" dirty="0"/>
                  <a:t> </a:t>
                </a:r>
              </a:p>
              <a:p>
                <a:pPr>
                  <a:buFontTx/>
                  <a:buChar char="•"/>
                </a:pPr>
                <a:endParaRPr lang="en-US" sz="12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filter</m:t>
                      </m:r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 = </m:t>
                      </m:r>
                    </m:oMath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filter</m:t>
                      </m:r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 + </m:t>
                      </m:r>
                      <m:r>
                        <m:rPr>
                          <m:sty m:val="p"/>
                        </m:rPr>
                        <a:rPr lang="en-US" i="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filter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0" indent="0"/>
                <a:endParaRPr lang="en-US" dirty="0">
                  <a:solidFill>
                    <a:srgbClr val="7030A0"/>
                  </a:solidFill>
                </a:endParaRPr>
              </a:p>
              <a:p>
                <a:pPr>
                  <a:buFontTx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83456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14400"/>
                <a:ext cx="6210996" cy="4419600"/>
              </a:xfrm>
              <a:blipFill>
                <a:blip r:embed="rId3"/>
                <a:stretch>
                  <a:fillRect l="-1840" t="-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 descr="Screen Shot 2018-01-31 at 10.32.55 A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817"/>
          <a:stretch/>
        </p:blipFill>
        <p:spPr>
          <a:xfrm>
            <a:off x="7625544" y="914401"/>
            <a:ext cx="3151908" cy="2286000"/>
          </a:xfrm>
          <a:prstGeom prst="rect">
            <a:avLst/>
          </a:prstGeom>
        </p:spPr>
      </p:pic>
      <p:pic>
        <p:nvPicPr>
          <p:cNvPr id="6" name="Picture 5" descr="Screen Shot 2018-01-31 at 10.32.55 AM.png">
            <a:extLst>
              <a:ext uri="{FF2B5EF4-FFF2-40B4-BE49-F238E27FC236}">
                <a16:creationId xmlns:a16="http://schemas.microsoft.com/office/drawing/2014/main" id="{202A9DBE-190B-9B49-8E29-130905CE34D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09"/>
          <a:stretch/>
        </p:blipFill>
        <p:spPr>
          <a:xfrm>
            <a:off x="7625544" y="3886200"/>
            <a:ext cx="3151908" cy="1143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FD5D6E7-FB44-304C-98E9-1513E9F83613}"/>
              </a:ext>
            </a:extLst>
          </p:cNvPr>
          <p:cNvSpPr/>
          <p:nvPr/>
        </p:nvSpPr>
        <p:spPr>
          <a:xfrm>
            <a:off x="457200" y="5542745"/>
            <a:ext cx="103202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Any linear shift-invariant operator can be represented as a convolution!</a:t>
            </a:r>
          </a:p>
        </p:txBody>
      </p:sp>
    </p:spTree>
    <p:extLst>
      <p:ext uri="{BB962C8B-B14F-4D97-AF65-F5344CB8AC3E}">
        <p14:creationId xmlns:p14="http://schemas.microsoft.com/office/powerpoint/2010/main" val="3440604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4563" grpId="0" uiExpand="1" build="p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linear filtering properties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57795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Tx/>
                  <a:buChar char="•"/>
                </a:pPr>
                <a:r>
                  <a:rPr lang="en-US" dirty="0"/>
                  <a:t>Commutativity: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∗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∗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en-US" i="1" dirty="0">
                  <a:solidFill>
                    <a:srgbClr val="7030A0"/>
                  </a:solidFill>
                </a:endParaRPr>
              </a:p>
              <a:p>
                <a:pPr lvl="1"/>
                <a:r>
                  <a:rPr lang="en-US" sz="2400" dirty="0"/>
                  <a:t>For infinite signals, no difference between filter and signal</a:t>
                </a:r>
              </a:p>
              <a:p>
                <a:pPr>
                  <a:buFontTx/>
                  <a:buChar char="•"/>
                </a:pPr>
                <a:r>
                  <a:rPr lang="en-US" dirty="0"/>
                  <a:t>Associativity: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∗ </m:t>
                    </m:r>
                    <m:d>
                      <m:dPr>
                        <m:ctrlPr>
                          <a:rPr lang="en-US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∗</m:t>
                        </m:r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ctrlPr>
                          <a:rPr lang="en-US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∗</m:t>
                        </m:r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endParaRPr lang="en-US" b="0" dirty="0">
                  <a:solidFill>
                    <a:srgbClr val="7030A0"/>
                  </a:solidFill>
                </a:endParaRPr>
              </a:p>
              <a:p>
                <a:pPr lvl="1"/>
                <a:r>
                  <a:rPr lang="en-US" sz="2400" dirty="0"/>
                  <a:t>Convolving several filters one after another is equivalent to convolving with one combined filter: </a:t>
                </a:r>
                <a:endParaRPr lang="en-US" sz="2400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400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2400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r>
                                    <a:rPr lang="en-US" sz="2400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 ∗</m:t>
                                  </m:r>
                                  <m:r>
                                    <a:rPr lang="en-US" sz="2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sz="2400" i="1" baseline="-25000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  <m:r>
                                <a:rPr lang="en-US" sz="2400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en-US" sz="24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sz="2400" i="1" baseline="-25000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  <m:r>
                            <a:rPr lang="en-US" sz="2400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sz="24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400" i="1" baseline="-25000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US" sz="24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∗ (</m:t>
                      </m:r>
                      <m:r>
                        <a:rPr lang="en-US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4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∗</m:t>
                      </m:r>
                      <m:r>
                        <a:rPr lang="en-US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∗</m:t>
                      </m:r>
                      <m:r>
                        <a:rPr lang="en-US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  <a:p>
                <a:pPr>
                  <a:buFontTx/>
                  <a:buChar char="•"/>
                </a:pPr>
                <a:r>
                  <a:rPr lang="en-US" dirty="0"/>
                  <a:t>Identity: for </a:t>
                </a:r>
                <a:r>
                  <a:rPr lang="en-US" i="1" dirty="0"/>
                  <a:t>unit impulse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∗ 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en-US" dirty="0"/>
              </a:p>
              <a:p>
                <a:pPr lvl="1"/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5779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7795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Note: Filtering vs. “convolution”</a:t>
            </a:r>
          </a:p>
        </p:txBody>
      </p:sp>
      <p:sp>
        <p:nvSpPr>
          <p:cNvPr id="2057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914400" y="914400"/>
            <a:ext cx="10363200" cy="1966914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/>
              <a:t>In classical signal processing terminology, convolution is filtering with a </a:t>
            </a:r>
            <a:r>
              <a:rPr lang="en-US" i="1" dirty="0"/>
              <a:t>flipped</a:t>
            </a:r>
            <a:r>
              <a:rPr lang="en-US" dirty="0"/>
              <a:t> kernel, and filtering with an upright kernel is known as </a:t>
            </a:r>
            <a:r>
              <a:rPr lang="en-US" i="1" dirty="0"/>
              <a:t>cross-correlation</a:t>
            </a:r>
          </a:p>
          <a:p>
            <a:pPr lvl="1"/>
            <a:r>
              <a:rPr lang="en-US" sz="2400" dirty="0"/>
              <a:t>Check convention of filtering function you plan to use!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4BBD10C-429A-834F-A7E2-EE7B7988EA75}"/>
              </a:ext>
            </a:extLst>
          </p:cNvPr>
          <p:cNvSpPr txBox="1"/>
          <p:nvPr/>
        </p:nvSpPr>
        <p:spPr>
          <a:xfrm>
            <a:off x="1219200" y="3505200"/>
            <a:ext cx="43727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Filtering or “cross-correlation”</a:t>
            </a:r>
          </a:p>
          <a:p>
            <a:pPr algn="ctr"/>
            <a:r>
              <a:rPr lang="en-US" dirty="0"/>
              <a:t>(Kernel in original orientation)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694843B-EDE0-7340-9FF2-6B175BD408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263" y="4506416"/>
            <a:ext cx="1326668" cy="132666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E210487-B70C-B64E-8EAB-0BA737BFAA7A}"/>
              </a:ext>
            </a:extLst>
          </p:cNvPr>
          <p:cNvSpPr txBox="1"/>
          <p:nvPr/>
        </p:nvSpPr>
        <p:spPr>
          <a:xfrm>
            <a:off x="6825400" y="3505200"/>
            <a:ext cx="452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“Convolution”</a:t>
            </a:r>
          </a:p>
          <a:p>
            <a:pPr algn="ctr"/>
            <a:r>
              <a:rPr lang="en-US" dirty="0"/>
              <a:t>(Kernel flipped in x and y)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27D0333-8DC5-8442-BFE2-F44059D82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8426266" y="4504270"/>
            <a:ext cx="1326668" cy="132666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21EDADC-6074-C14F-AEFA-24825631661F}"/>
              </a:ext>
            </a:extLst>
          </p:cNvPr>
          <p:cNvSpPr txBox="1"/>
          <p:nvPr/>
        </p:nvSpPr>
        <p:spPr>
          <a:xfrm>
            <a:off x="152400" y="6553200"/>
            <a:ext cx="2941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Adapted from </a:t>
            </a:r>
            <a:r>
              <a:rPr lang="en-US" sz="1200" dirty="0">
                <a:hlinkClick r:id="rId4"/>
              </a:rPr>
              <a:t>D. </a:t>
            </a:r>
            <a:r>
              <a:rPr lang="en-US" sz="1200" dirty="0" err="1">
                <a:hlinkClick r:id="rId4"/>
              </a:rPr>
              <a:t>Fouhey</a:t>
            </a:r>
            <a:r>
              <a:rPr lang="en-US" sz="1200" dirty="0">
                <a:hlinkClick r:id="rId4"/>
              </a:rPr>
              <a:t> and J. Johnson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097140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Practice with linear filters</a:t>
            </a:r>
          </a:p>
        </p:txBody>
      </p:sp>
      <p:grpSp>
        <p:nvGrpSpPr>
          <p:cNvPr id="16387" name="Group 3"/>
          <p:cNvGrpSpPr>
            <a:grpSpLocks/>
          </p:cNvGrpSpPr>
          <p:nvPr/>
        </p:nvGrpSpPr>
        <p:grpSpPr bwMode="auto">
          <a:xfrm>
            <a:off x="5410200" y="2971800"/>
            <a:ext cx="1225550" cy="1295400"/>
            <a:chOff x="144" y="144"/>
            <a:chExt cx="1152" cy="1136"/>
          </a:xfrm>
        </p:grpSpPr>
        <p:sp>
          <p:nvSpPr>
            <p:cNvPr id="16392" name="Rectangle 4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6393" name="Rectangle 5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6394" name="Rectangle 6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6395" name="Rectangle 7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6396" name="Rectangle 8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16397" name="Rectangle 9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6398" name="Rectangle 10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6399" name="Rectangle 11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6400" name="Rectangle 12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6401" name="Line 13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402" name="Line 14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403" name="Line 15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404" name="Line 16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405" name="Line 17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406" name="Line 18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407" name="Line 19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408" name="Line 20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</p:grpSp>
      <p:sp>
        <p:nvSpPr>
          <p:cNvPr id="16388" name="Text Box 22"/>
          <p:cNvSpPr txBox="1">
            <a:spLocks noChangeArrowheads="1"/>
          </p:cNvSpPr>
          <p:nvPr/>
        </p:nvSpPr>
        <p:spPr bwMode="auto">
          <a:xfrm>
            <a:off x="2651126" y="4689475"/>
            <a:ext cx="12474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Original</a:t>
            </a:r>
          </a:p>
        </p:txBody>
      </p:sp>
      <p:sp>
        <p:nvSpPr>
          <p:cNvPr id="16389" name="Text Box 23"/>
          <p:cNvSpPr txBox="1">
            <a:spLocks noChangeArrowheads="1"/>
          </p:cNvSpPr>
          <p:nvPr/>
        </p:nvSpPr>
        <p:spPr bwMode="auto">
          <a:xfrm>
            <a:off x="8382000" y="2971801"/>
            <a:ext cx="5651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6000" b="1">
                <a:latin typeface="Times" pitchFamily="18" charset="0"/>
              </a:rPr>
              <a:t>?</a:t>
            </a:r>
          </a:p>
        </p:txBody>
      </p:sp>
      <p:pic>
        <p:nvPicPr>
          <p:cNvPr id="16390" name="Picture 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1" y="2667001"/>
            <a:ext cx="1876425" cy="18573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6391" name="Text Box 25"/>
          <p:cNvSpPr txBox="1">
            <a:spLocks noChangeArrowheads="1"/>
          </p:cNvSpPr>
          <p:nvPr/>
        </p:nvSpPr>
        <p:spPr bwMode="auto">
          <a:xfrm>
            <a:off x="10696575" y="6524897"/>
            <a:ext cx="1495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Source: D. Lowe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Practice with linear filters</a:t>
            </a:r>
          </a:p>
        </p:txBody>
      </p:sp>
      <p:grpSp>
        <p:nvGrpSpPr>
          <p:cNvPr id="17411" name="Group 3"/>
          <p:cNvGrpSpPr>
            <a:grpSpLocks/>
          </p:cNvGrpSpPr>
          <p:nvPr/>
        </p:nvGrpSpPr>
        <p:grpSpPr bwMode="auto">
          <a:xfrm>
            <a:off x="5410200" y="2971800"/>
            <a:ext cx="1225550" cy="1295400"/>
            <a:chOff x="144" y="144"/>
            <a:chExt cx="1152" cy="1136"/>
          </a:xfrm>
        </p:grpSpPr>
        <p:sp>
          <p:nvSpPr>
            <p:cNvPr id="17417" name="Rectangle 4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7418" name="Rectangle 5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7419" name="Rectangle 6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7420" name="Rectangle 7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7421" name="Rectangle 8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17422" name="Rectangle 9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7423" name="Rectangle 10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7424" name="Rectangle 11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7425" name="Rectangle 12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7426" name="Line 13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427" name="Line 14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428" name="Line 15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429" name="Line 16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430" name="Line 17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431" name="Line 18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432" name="Line 19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433" name="Line 20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</p:grpSp>
      <p:pic>
        <p:nvPicPr>
          <p:cNvPr id="17412" name="Picture 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2401" y="2667001"/>
            <a:ext cx="1876425" cy="18573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7413" name="Text Box 23"/>
          <p:cNvSpPr txBox="1">
            <a:spLocks noChangeArrowheads="1"/>
          </p:cNvSpPr>
          <p:nvPr/>
        </p:nvSpPr>
        <p:spPr bwMode="auto">
          <a:xfrm>
            <a:off x="2651126" y="4689475"/>
            <a:ext cx="12474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Original</a:t>
            </a:r>
          </a:p>
        </p:txBody>
      </p:sp>
      <p:sp>
        <p:nvSpPr>
          <p:cNvPr id="17414" name="Text Box 24"/>
          <p:cNvSpPr txBox="1">
            <a:spLocks noChangeArrowheads="1"/>
          </p:cNvSpPr>
          <p:nvPr/>
        </p:nvSpPr>
        <p:spPr bwMode="auto">
          <a:xfrm>
            <a:off x="7696200" y="4724401"/>
            <a:ext cx="2133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latin typeface="+mn-lt"/>
              </a:rPr>
              <a:t>Filtered </a:t>
            </a:r>
          </a:p>
          <a:p>
            <a:pPr algn="ctr"/>
            <a:r>
              <a:rPr lang="en-US" dirty="0">
                <a:latin typeface="+mn-lt"/>
              </a:rPr>
              <a:t>(no change)</a:t>
            </a:r>
          </a:p>
        </p:txBody>
      </p:sp>
      <p:pic>
        <p:nvPicPr>
          <p:cNvPr id="17415" name="Picture 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1" y="2667001"/>
            <a:ext cx="1876425" cy="18573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6" name="Text Box 24">
            <a:extLst>
              <a:ext uri="{FF2B5EF4-FFF2-40B4-BE49-F238E27FC236}">
                <a16:creationId xmlns:a16="http://schemas.microsoft.com/office/drawing/2014/main" id="{F0184E23-26B9-034E-9859-5F9348BF55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7425" y="4724401"/>
            <a:ext cx="24415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+mn-lt"/>
              </a:rPr>
              <a:t>One surrounded by zeros is the </a:t>
            </a:r>
            <a:r>
              <a:rPr lang="en-US" i="1" dirty="0">
                <a:latin typeface="+mn-lt"/>
              </a:rPr>
              <a:t>identity filter</a:t>
            </a:r>
          </a:p>
        </p:txBody>
      </p:sp>
      <p:sp>
        <p:nvSpPr>
          <p:cNvPr id="27" name="Text Box 25">
            <a:extLst>
              <a:ext uri="{FF2B5EF4-FFF2-40B4-BE49-F238E27FC236}">
                <a16:creationId xmlns:a16="http://schemas.microsoft.com/office/drawing/2014/main" id="{07585D63-87EE-2947-BCDB-97B843D3B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6575" y="6524897"/>
            <a:ext cx="1495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Source: D. Lowe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Practice with linear filters</a:t>
            </a:r>
          </a:p>
        </p:txBody>
      </p:sp>
      <p:grpSp>
        <p:nvGrpSpPr>
          <p:cNvPr id="18435" name="Group 3"/>
          <p:cNvGrpSpPr>
            <a:grpSpLocks/>
          </p:cNvGrpSpPr>
          <p:nvPr/>
        </p:nvGrpSpPr>
        <p:grpSpPr bwMode="auto">
          <a:xfrm>
            <a:off x="5410200" y="2971800"/>
            <a:ext cx="1225550" cy="1295400"/>
            <a:chOff x="144" y="144"/>
            <a:chExt cx="1152" cy="1136"/>
          </a:xfrm>
        </p:grpSpPr>
        <p:sp>
          <p:nvSpPr>
            <p:cNvPr id="18440" name="Rectangle 4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8441" name="Rectangle 5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8442" name="Rectangle 6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8443" name="Rectangle 7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18444" name="Rectangle 8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8445" name="Rectangle 9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8446" name="Rectangle 10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8447" name="Rectangle 11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8448" name="Rectangle 12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8449" name="Line 13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8450" name="Line 14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8451" name="Line 15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8452" name="Line 16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8453" name="Line 17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8454" name="Line 18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8455" name="Line 19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8456" name="Line 20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</p:grpSp>
      <p:pic>
        <p:nvPicPr>
          <p:cNvPr id="18436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1" y="2667001"/>
            <a:ext cx="1876425" cy="18573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8437" name="Text Box 22"/>
          <p:cNvSpPr txBox="1">
            <a:spLocks noChangeArrowheads="1"/>
          </p:cNvSpPr>
          <p:nvPr/>
        </p:nvSpPr>
        <p:spPr bwMode="auto">
          <a:xfrm>
            <a:off x="2651126" y="4689475"/>
            <a:ext cx="12474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Original</a:t>
            </a:r>
          </a:p>
        </p:txBody>
      </p:sp>
      <p:sp>
        <p:nvSpPr>
          <p:cNvPr id="18438" name="Text Box 23"/>
          <p:cNvSpPr txBox="1">
            <a:spLocks noChangeArrowheads="1"/>
          </p:cNvSpPr>
          <p:nvPr/>
        </p:nvSpPr>
        <p:spPr bwMode="auto">
          <a:xfrm>
            <a:off x="8382000" y="2971801"/>
            <a:ext cx="5651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6000" b="1">
                <a:latin typeface="Times" pitchFamily="18" charset="0"/>
              </a:rPr>
              <a:t>?</a:t>
            </a:r>
          </a:p>
        </p:txBody>
      </p:sp>
      <p:sp>
        <p:nvSpPr>
          <p:cNvPr id="25" name="Text Box 25">
            <a:extLst>
              <a:ext uri="{FF2B5EF4-FFF2-40B4-BE49-F238E27FC236}">
                <a16:creationId xmlns:a16="http://schemas.microsoft.com/office/drawing/2014/main" id="{05A1964C-B91A-C84D-AAFA-8F7B0F442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6575" y="6524897"/>
            <a:ext cx="1495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Source: D. Lowe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Practice with linear filters</a:t>
            </a:r>
          </a:p>
        </p:txBody>
      </p:sp>
      <p:grpSp>
        <p:nvGrpSpPr>
          <p:cNvPr id="19459" name="Group 3"/>
          <p:cNvGrpSpPr>
            <a:grpSpLocks/>
          </p:cNvGrpSpPr>
          <p:nvPr/>
        </p:nvGrpSpPr>
        <p:grpSpPr bwMode="auto">
          <a:xfrm>
            <a:off x="5410200" y="2971800"/>
            <a:ext cx="1225550" cy="1295400"/>
            <a:chOff x="144" y="144"/>
            <a:chExt cx="1152" cy="1136"/>
          </a:xfrm>
        </p:grpSpPr>
        <p:sp>
          <p:nvSpPr>
            <p:cNvPr id="19466" name="Rectangle 4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9467" name="Rectangle 5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9468" name="Rectangle 6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9469" name="Rectangle 7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19470" name="Rectangle 8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9471" name="Rectangle 9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9472" name="Rectangle 10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9473" name="Rectangle 11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9474" name="Rectangle 12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9475" name="Line 13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9476" name="Line 14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9477" name="Line 15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9478" name="Line 16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9479" name="Line 17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9480" name="Line 18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9481" name="Line 19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9482" name="Line 20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</p:grpSp>
      <p:pic>
        <p:nvPicPr>
          <p:cNvPr id="19460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1" y="2667001"/>
            <a:ext cx="1876425" cy="18573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9461" name="Text Box 22"/>
          <p:cNvSpPr txBox="1">
            <a:spLocks noChangeArrowheads="1"/>
          </p:cNvSpPr>
          <p:nvPr/>
        </p:nvSpPr>
        <p:spPr bwMode="auto">
          <a:xfrm>
            <a:off x="2651126" y="4689475"/>
            <a:ext cx="12474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Original</a:t>
            </a:r>
          </a:p>
        </p:txBody>
      </p:sp>
      <p:pic>
        <p:nvPicPr>
          <p:cNvPr id="19462" name="Picture 23"/>
          <p:cNvPicPr>
            <a:picLocks noChangeAspect="1" noChangeArrowheads="1"/>
          </p:cNvPicPr>
          <p:nvPr/>
        </p:nvPicPr>
        <p:blipFill>
          <a:blip r:embed="rId3" cstate="print"/>
          <a:srcRect l="8000"/>
          <a:stretch>
            <a:fillRect/>
          </a:stretch>
        </p:blipFill>
        <p:spPr bwMode="auto">
          <a:xfrm>
            <a:off x="8001000" y="2667001"/>
            <a:ext cx="1828800" cy="18573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19463" name="Rectangle 24"/>
          <p:cNvSpPr>
            <a:spLocks noChangeArrowheads="1"/>
          </p:cNvSpPr>
          <p:nvPr/>
        </p:nvSpPr>
        <p:spPr bwMode="auto">
          <a:xfrm>
            <a:off x="8001000" y="2667000"/>
            <a:ext cx="1905000" cy="1828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Text Box 25"/>
          <p:cNvSpPr txBox="1">
            <a:spLocks noChangeArrowheads="1"/>
          </p:cNvSpPr>
          <p:nvPr/>
        </p:nvSpPr>
        <p:spPr bwMode="auto">
          <a:xfrm>
            <a:off x="8042989" y="4724401"/>
            <a:ext cx="186301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+mn-lt"/>
              </a:rPr>
              <a:t>Shifted </a:t>
            </a:r>
            <a:r>
              <a:rPr lang="en-US" i="1" dirty="0">
                <a:latin typeface="+mn-lt"/>
              </a:rPr>
              <a:t>left</a:t>
            </a:r>
          </a:p>
          <a:p>
            <a:pPr algn="ctr"/>
            <a:r>
              <a:rPr lang="en-US" dirty="0">
                <a:latin typeface="+mn-lt"/>
              </a:rPr>
              <a:t>By one pixel</a:t>
            </a:r>
          </a:p>
        </p:txBody>
      </p:sp>
      <p:sp>
        <p:nvSpPr>
          <p:cNvPr id="27" name="Text Box 25">
            <a:extLst>
              <a:ext uri="{FF2B5EF4-FFF2-40B4-BE49-F238E27FC236}">
                <a16:creationId xmlns:a16="http://schemas.microsoft.com/office/drawing/2014/main" id="{73CB0DDA-0422-484B-8DEE-5BCEB4CD0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6575" y="6524897"/>
            <a:ext cx="1495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Source: D. Lowe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Practice with linear filters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1" y="2667001"/>
            <a:ext cx="1876425" cy="18573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2651126" y="4689475"/>
            <a:ext cx="12474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Original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8382000" y="2971801"/>
            <a:ext cx="5651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6000" b="1">
                <a:latin typeface="Times" pitchFamily="18" charset="0"/>
              </a:rPr>
              <a:t>?</a:t>
            </a:r>
          </a:p>
        </p:txBody>
      </p:sp>
      <p:grpSp>
        <p:nvGrpSpPr>
          <p:cNvPr id="20486" name="Group 6"/>
          <p:cNvGrpSpPr>
            <a:grpSpLocks/>
          </p:cNvGrpSpPr>
          <p:nvPr/>
        </p:nvGrpSpPr>
        <p:grpSpPr bwMode="auto">
          <a:xfrm>
            <a:off x="5257800" y="3048000"/>
            <a:ext cx="1676400" cy="1295400"/>
            <a:chOff x="3799" y="2064"/>
            <a:chExt cx="1433" cy="1136"/>
          </a:xfrm>
        </p:grpSpPr>
        <p:grpSp>
          <p:nvGrpSpPr>
            <p:cNvPr id="20488" name="Group 7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20490" name="Rectangle 8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0491" name="Rectangle 9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0492" name="Rectangle 10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0493" name="Rectangle 11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0494" name="Rectangle 12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0495" name="Rectangle 13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0496" name="Rectangle 14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0497" name="Rectangle 15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0498" name="Rectangle 16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0499" name="Line 17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0500" name="Line 18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0501" name="Line 19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0502" name="Line 20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0503" name="Line 21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0504" name="Line 22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0505" name="Line 23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0506" name="Line 24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20489" name="Picture 25" descr="txp_fi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7" name="Text Box 25">
            <a:extLst>
              <a:ext uri="{FF2B5EF4-FFF2-40B4-BE49-F238E27FC236}">
                <a16:creationId xmlns:a16="http://schemas.microsoft.com/office/drawing/2014/main" id="{169A65F7-4236-D841-B6C5-A18E857DF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6575" y="6524897"/>
            <a:ext cx="1495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Source: D. Lowe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Practice with linear filters</a:t>
            </a: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1" y="2667001"/>
            <a:ext cx="1876425" cy="18573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651126" y="4689475"/>
            <a:ext cx="12474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Original</a:t>
            </a:r>
          </a:p>
        </p:txBody>
      </p:sp>
      <p:grpSp>
        <p:nvGrpSpPr>
          <p:cNvPr id="21509" name="Group 5"/>
          <p:cNvGrpSpPr>
            <a:grpSpLocks/>
          </p:cNvGrpSpPr>
          <p:nvPr/>
        </p:nvGrpSpPr>
        <p:grpSpPr bwMode="auto">
          <a:xfrm>
            <a:off x="5257800" y="3048000"/>
            <a:ext cx="1676400" cy="1295400"/>
            <a:chOff x="3799" y="2064"/>
            <a:chExt cx="1433" cy="1136"/>
          </a:xfrm>
        </p:grpSpPr>
        <p:grpSp>
          <p:nvGrpSpPr>
            <p:cNvPr id="21513" name="Group 6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1516" name="Rectangle 8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1517" name="Rectangle 9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1518" name="Rectangle 10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1519" name="Rectangle 11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1520" name="Rectangle 12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1521" name="Rectangle 13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1522" name="Rectangle 14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1523" name="Rectangle 15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1524" name="Line 16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1525" name="Line 17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1526" name="Line 18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1527" name="Line 19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1528" name="Line 20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1529" name="Line 21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1530" name="Line 22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1531" name="Line 23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21514" name="Picture 24" descr="txp_fi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1510" name="Picture 2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01001" y="2667000"/>
            <a:ext cx="1857375" cy="1866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511" name="Text Box 26"/>
          <p:cNvSpPr txBox="1">
            <a:spLocks noChangeArrowheads="1"/>
          </p:cNvSpPr>
          <p:nvPr/>
        </p:nvSpPr>
        <p:spPr bwMode="auto">
          <a:xfrm>
            <a:off x="8104648" y="4800601"/>
            <a:ext cx="172515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+mn-lt"/>
              </a:rPr>
              <a:t>Blur (with a</a:t>
            </a:r>
          </a:p>
          <a:p>
            <a:pPr algn="ctr"/>
            <a:r>
              <a:rPr lang="en-US" dirty="0">
                <a:latin typeface="+mn-lt"/>
              </a:rPr>
              <a:t>box filter)</a:t>
            </a:r>
          </a:p>
        </p:txBody>
      </p:sp>
      <p:sp>
        <p:nvSpPr>
          <p:cNvPr id="28" name="Text Box 25">
            <a:extLst>
              <a:ext uri="{FF2B5EF4-FFF2-40B4-BE49-F238E27FC236}">
                <a16:creationId xmlns:a16="http://schemas.microsoft.com/office/drawing/2014/main" id="{2A0BC4DC-02F2-D24A-874B-F7A2DD195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6575" y="6524897"/>
            <a:ext cx="1495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Source: D. Lowe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BA02E-3917-604A-A74C-6183FFD02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filtering: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FE512-FC0A-3945-B097-3C4955D2C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Linear filtering and its properties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Gaussian filters and their properties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Nonlinear filtering: Median filtering, bilateral filtering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Fun filtering application: Hybrid images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3360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Practice with linear filters</a:t>
            </a:r>
          </a:p>
        </p:txBody>
      </p:sp>
      <p:grpSp>
        <p:nvGrpSpPr>
          <p:cNvPr id="22533" name="Group 5"/>
          <p:cNvGrpSpPr>
            <a:grpSpLocks/>
          </p:cNvGrpSpPr>
          <p:nvPr/>
        </p:nvGrpSpPr>
        <p:grpSpPr bwMode="auto">
          <a:xfrm>
            <a:off x="6978650" y="2895600"/>
            <a:ext cx="1371600" cy="1066800"/>
            <a:chOff x="3799" y="2064"/>
            <a:chExt cx="1433" cy="1136"/>
          </a:xfrm>
        </p:grpSpPr>
        <p:grpSp>
          <p:nvGrpSpPr>
            <p:cNvPr id="22556" name="Group 6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22558" name="Rectangle 7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2559" name="Rectangle 8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2560" name="Rectangle 9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2561" name="Rectangle 10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2562" name="Rectangle 11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2563" name="Rectangle 12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2564" name="Rectangle 13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2565" name="Rectangle 14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2566" name="Rectangle 15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2567" name="Line 16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2568" name="Line 17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2569" name="Line 18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2570" name="Line 19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2571" name="Line 20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2572" name="Line 21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2573" name="Line 22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2574" name="Line 23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22557" name="Picture 24" descr="txp_fi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2534" name="Group 25"/>
          <p:cNvGrpSpPr>
            <a:grpSpLocks/>
          </p:cNvGrpSpPr>
          <p:nvPr/>
        </p:nvGrpSpPr>
        <p:grpSpPr bwMode="auto">
          <a:xfrm>
            <a:off x="4997450" y="2895600"/>
            <a:ext cx="1149350" cy="1066800"/>
            <a:chOff x="144" y="144"/>
            <a:chExt cx="1152" cy="1136"/>
          </a:xfrm>
        </p:grpSpPr>
        <p:sp>
          <p:nvSpPr>
            <p:cNvPr id="22539" name="Rectangle 26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22540" name="Rectangle 27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22541" name="Rectangle 28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22542" name="Rectangle 29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22543" name="Rectangle 30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2544" name="Rectangle 31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22545" name="Rectangle 32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22546" name="Rectangle 33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22547" name="Rectangle 34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22548" name="Line 35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22549" name="Line 36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22550" name="Line 37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22551" name="Line 38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22552" name="Line 39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22553" name="Line 40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22554" name="Line 41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22555" name="Line 42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535" name="Text Box 43"/>
              <p:cNvSpPr txBox="1">
                <a:spLocks noChangeArrowheads="1"/>
              </p:cNvSpPr>
              <p:nvPr/>
            </p:nvSpPr>
            <p:spPr bwMode="auto">
              <a:xfrm>
                <a:off x="6324600" y="3087469"/>
                <a:ext cx="644728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dirty="0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US" sz="3600" b="1" dirty="0">
                  <a:latin typeface="Times" pitchFamily="18" charset="0"/>
                </a:endParaRPr>
              </a:p>
            </p:txBody>
          </p:sp>
        </mc:Choice>
        <mc:Fallback xmlns="">
          <p:sp>
            <p:nvSpPr>
              <p:cNvPr id="22535" name="Text 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4600" y="3087469"/>
                <a:ext cx="644728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36" name="Text Box 44"/>
          <p:cNvSpPr txBox="1">
            <a:spLocks noChangeArrowheads="1"/>
          </p:cNvSpPr>
          <p:nvPr/>
        </p:nvSpPr>
        <p:spPr bwMode="auto">
          <a:xfrm>
            <a:off x="9493250" y="2895601"/>
            <a:ext cx="5651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6000" b="1">
                <a:latin typeface="Times" pitchFamily="18" charset="0"/>
              </a:rPr>
              <a:t>?</a:t>
            </a:r>
          </a:p>
        </p:txBody>
      </p:sp>
      <p:pic>
        <p:nvPicPr>
          <p:cNvPr id="47" name="Picture 3">
            <a:extLst>
              <a:ext uri="{FF2B5EF4-FFF2-40B4-BE49-F238E27FC236}">
                <a16:creationId xmlns:a16="http://schemas.microsoft.com/office/drawing/2014/main" id="{4E856DD8-F14A-9D4A-8030-778F6CD10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1" y="2667001"/>
            <a:ext cx="1876425" cy="18573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8" name="Text Box 4">
            <a:extLst>
              <a:ext uri="{FF2B5EF4-FFF2-40B4-BE49-F238E27FC236}">
                <a16:creationId xmlns:a16="http://schemas.microsoft.com/office/drawing/2014/main" id="{85AAA4A6-5882-7C47-AF9D-4ED966BB5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1126" y="4689475"/>
            <a:ext cx="12474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Original</a:t>
            </a:r>
          </a:p>
        </p:txBody>
      </p:sp>
      <p:sp>
        <p:nvSpPr>
          <p:cNvPr id="46" name="Text Box 25">
            <a:extLst>
              <a:ext uri="{FF2B5EF4-FFF2-40B4-BE49-F238E27FC236}">
                <a16:creationId xmlns:a16="http://schemas.microsoft.com/office/drawing/2014/main" id="{5671D839-0704-E54A-8C48-4659D69D50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6575" y="6524897"/>
            <a:ext cx="1495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Source: D. Lowe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Practice with linear filters</a:t>
            </a:r>
          </a:p>
        </p:txBody>
      </p:sp>
      <p:grpSp>
        <p:nvGrpSpPr>
          <p:cNvPr id="22533" name="Group 5"/>
          <p:cNvGrpSpPr>
            <a:grpSpLocks/>
          </p:cNvGrpSpPr>
          <p:nvPr/>
        </p:nvGrpSpPr>
        <p:grpSpPr bwMode="auto">
          <a:xfrm>
            <a:off x="6978650" y="2895600"/>
            <a:ext cx="1371600" cy="1066800"/>
            <a:chOff x="3799" y="2064"/>
            <a:chExt cx="1433" cy="1136"/>
          </a:xfrm>
        </p:grpSpPr>
        <p:grpSp>
          <p:nvGrpSpPr>
            <p:cNvPr id="22556" name="Group 6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22558" name="Rectangle 7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2559" name="Rectangle 8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2560" name="Rectangle 9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2561" name="Rectangle 10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2562" name="Rectangle 11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2563" name="Rectangle 12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2564" name="Rectangle 13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2565" name="Rectangle 14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2566" name="Rectangle 15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22567" name="Line 16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2568" name="Line 17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2569" name="Line 18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2570" name="Line 19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2571" name="Line 20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2572" name="Line 21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2573" name="Line 22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22574" name="Line 23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22557" name="Picture 24" descr="txp_fi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2534" name="Group 25"/>
          <p:cNvGrpSpPr>
            <a:grpSpLocks/>
          </p:cNvGrpSpPr>
          <p:nvPr/>
        </p:nvGrpSpPr>
        <p:grpSpPr bwMode="auto">
          <a:xfrm>
            <a:off x="4997450" y="2895600"/>
            <a:ext cx="1149350" cy="1066800"/>
            <a:chOff x="144" y="144"/>
            <a:chExt cx="1152" cy="1136"/>
          </a:xfrm>
        </p:grpSpPr>
        <p:sp>
          <p:nvSpPr>
            <p:cNvPr id="22539" name="Rectangle 26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22540" name="Rectangle 27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22541" name="Rectangle 28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22542" name="Rectangle 29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22543" name="Rectangle 30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2544" name="Rectangle 31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22545" name="Rectangle 32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22546" name="Rectangle 33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22547" name="Rectangle 34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 anchor="ctr" anchorCtr="1"/>
            <a:lstStyle/>
            <a:p>
              <a:pPr>
                <a:spcBef>
                  <a:spcPct val="2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22548" name="Line 35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22549" name="Line 36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22550" name="Line 37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22551" name="Line 38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22552" name="Line 39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22553" name="Line 40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22554" name="Line 41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22555" name="Line 42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</p:grpSp>
      <p:pic>
        <p:nvPicPr>
          <p:cNvPr id="47" name="Picture 3">
            <a:extLst>
              <a:ext uri="{FF2B5EF4-FFF2-40B4-BE49-F238E27FC236}">
                <a16:creationId xmlns:a16="http://schemas.microsoft.com/office/drawing/2014/main" id="{4E856DD8-F14A-9D4A-8030-778F6CD10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38401" y="2667001"/>
            <a:ext cx="1876425" cy="18573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8" name="Text Box 4">
            <a:extLst>
              <a:ext uri="{FF2B5EF4-FFF2-40B4-BE49-F238E27FC236}">
                <a16:creationId xmlns:a16="http://schemas.microsoft.com/office/drawing/2014/main" id="{85AAA4A6-5882-7C47-AF9D-4ED966BB5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1126" y="4689475"/>
            <a:ext cx="12474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Original</a:t>
            </a:r>
          </a:p>
        </p:txBody>
      </p:sp>
      <p:pic>
        <p:nvPicPr>
          <p:cNvPr id="49" name="Picture 45">
            <a:extLst>
              <a:ext uri="{FF2B5EF4-FFF2-40B4-BE49-F238E27FC236}">
                <a16:creationId xmlns:a16="http://schemas.microsoft.com/office/drawing/2014/main" id="{53138DB7-F3ED-3C4B-B889-688B9DE52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01100" y="2668274"/>
            <a:ext cx="1876425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Text Box 44">
            <a:extLst>
              <a:ext uri="{FF2B5EF4-FFF2-40B4-BE49-F238E27FC236}">
                <a16:creationId xmlns:a16="http://schemas.microsoft.com/office/drawing/2014/main" id="{D73F660B-EB8E-2F41-9CAC-50D9BE054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2024" y="4191000"/>
            <a:ext cx="370237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+mn-lt"/>
                <a:cs typeface="Times New Roman" panose="02020603050405020304" pitchFamily="18" charset="0"/>
              </a:rPr>
              <a:t>Sharpening filter: </a:t>
            </a:r>
            <a:r>
              <a:rPr lang="en-US" dirty="0">
                <a:latin typeface="+mn-lt"/>
                <a:cs typeface="Times New Roman" panose="02020603050405020304" pitchFamily="18" charset="0"/>
              </a:rPr>
              <a:t>Accentuates differences with local average</a:t>
            </a:r>
          </a:p>
        </p:txBody>
      </p:sp>
      <p:sp>
        <p:nvSpPr>
          <p:cNvPr id="51" name="Text Box 45">
            <a:extLst>
              <a:ext uri="{FF2B5EF4-FFF2-40B4-BE49-F238E27FC236}">
                <a16:creationId xmlns:a16="http://schemas.microsoft.com/office/drawing/2014/main" id="{A671D3B4-A983-D747-886B-D51BFC338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8850" y="5420768"/>
            <a:ext cx="37655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(Note that filter sums to 1)</a:t>
            </a:r>
          </a:p>
        </p:txBody>
      </p:sp>
      <p:sp>
        <p:nvSpPr>
          <p:cNvPr id="52" name="Text Box 25">
            <a:extLst>
              <a:ext uri="{FF2B5EF4-FFF2-40B4-BE49-F238E27FC236}">
                <a16:creationId xmlns:a16="http://schemas.microsoft.com/office/drawing/2014/main" id="{8BF170AA-0FA8-C04C-9BD4-90D722B8F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6575" y="6524897"/>
            <a:ext cx="1495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Source: D. Lowe</a:t>
            </a:r>
          </a:p>
        </p:txBody>
      </p:sp>
      <p:sp>
        <p:nvSpPr>
          <p:cNvPr id="53" name="Text Box 4">
            <a:extLst>
              <a:ext uri="{FF2B5EF4-FFF2-40B4-BE49-F238E27FC236}">
                <a16:creationId xmlns:a16="http://schemas.microsoft.com/office/drawing/2014/main" id="{712D01B5-132B-E044-BDD4-69C6E7561A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4908" y="4689474"/>
            <a:ext cx="16930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Sharpened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43">
                <a:extLst>
                  <a:ext uri="{FF2B5EF4-FFF2-40B4-BE49-F238E27FC236}">
                    <a16:creationId xmlns:a16="http://schemas.microsoft.com/office/drawing/2014/main" id="{3A2C44EC-F81E-82A4-9157-A32982A5A0B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24600" y="3087469"/>
                <a:ext cx="644728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dirty="0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US" sz="3600" b="1" dirty="0">
                  <a:latin typeface="Times" pitchFamily="18" charset="0"/>
                </a:endParaRPr>
              </a:p>
            </p:txBody>
          </p:sp>
        </mc:Choice>
        <mc:Fallback xmlns="">
          <p:sp>
            <p:nvSpPr>
              <p:cNvPr id="2" name="Text Box 43">
                <a:extLst>
                  <a:ext uri="{FF2B5EF4-FFF2-40B4-BE49-F238E27FC236}">
                    <a16:creationId xmlns:a16="http://schemas.microsoft.com/office/drawing/2014/main" id="{3A2C44EC-F81E-82A4-9157-A32982A5A0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4600" y="3087469"/>
                <a:ext cx="644728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5014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 t="18013" b="13147"/>
          <a:stretch/>
        </p:blipFill>
        <p:spPr bwMode="auto">
          <a:xfrm>
            <a:off x="2286001" y="1676400"/>
            <a:ext cx="7586663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Sharpening</a:t>
            </a:r>
          </a:p>
        </p:txBody>
      </p:sp>
      <p:sp>
        <p:nvSpPr>
          <p:cNvPr id="5" name="Text Box 25">
            <a:extLst>
              <a:ext uri="{FF2B5EF4-FFF2-40B4-BE49-F238E27FC236}">
                <a16:creationId xmlns:a16="http://schemas.microsoft.com/office/drawing/2014/main" id="{F6094F3A-377E-2548-A662-418F477A9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6575" y="6524897"/>
            <a:ext cx="1495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Source: D. Lowe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41789D46-65D4-9BFD-12D6-F05A3CB37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1646584"/>
            <a:ext cx="12474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Original</a:t>
            </a: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5466F4F4-0BEA-B243-7A98-BCC2B52B0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1646583"/>
            <a:ext cx="16930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Sharpened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7FEE9-086A-4824-A1E5-E051CA49F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Sharpening in more detail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8117486-0B00-41E1-8EAE-34F512FD07A1}"/>
              </a:ext>
            </a:extLst>
          </p:cNvPr>
          <p:cNvGrpSpPr/>
          <p:nvPr/>
        </p:nvGrpSpPr>
        <p:grpSpPr>
          <a:xfrm>
            <a:off x="2850515" y="1317292"/>
            <a:ext cx="2423718" cy="2120606"/>
            <a:chOff x="1831264" y="1317292"/>
            <a:chExt cx="2423718" cy="212060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4A38E52-10F7-4FC1-B992-8D455303F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1264" y="1866521"/>
              <a:ext cx="2423718" cy="157137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347EFC2-5EF9-4BB1-B5BE-F8173B0E78E1}"/>
                </a:ext>
              </a:extLst>
            </p:cNvPr>
            <p:cNvSpPr txBox="1"/>
            <p:nvPr/>
          </p:nvSpPr>
          <p:spPr>
            <a:xfrm>
              <a:off x="1831264" y="1317292"/>
              <a:ext cx="24237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Original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247D300-6B08-47F5-88AE-487808462650}"/>
              </a:ext>
            </a:extLst>
          </p:cNvPr>
          <p:cNvGrpSpPr/>
          <p:nvPr/>
        </p:nvGrpSpPr>
        <p:grpSpPr>
          <a:xfrm>
            <a:off x="7050457" y="1317292"/>
            <a:ext cx="2423720" cy="2120606"/>
            <a:chOff x="5071174" y="1317292"/>
            <a:chExt cx="2423720" cy="212060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1EBE20-391B-4807-9C2D-3867C2C58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1175" y="1866521"/>
              <a:ext cx="2423719" cy="157137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10E9F04-5485-44CE-923A-B70AC39F5F15}"/>
                </a:ext>
              </a:extLst>
            </p:cNvPr>
            <p:cNvSpPr txBox="1"/>
            <p:nvPr/>
          </p:nvSpPr>
          <p:spPr>
            <a:xfrm>
              <a:off x="5071174" y="1317292"/>
              <a:ext cx="24237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Smoothed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39F04CD-DE1A-40DA-B6BF-39ED1016487B}"/>
              </a:ext>
            </a:extLst>
          </p:cNvPr>
          <p:cNvGrpSpPr/>
          <p:nvPr/>
        </p:nvGrpSpPr>
        <p:grpSpPr>
          <a:xfrm>
            <a:off x="4235369" y="3566429"/>
            <a:ext cx="3903423" cy="3115493"/>
            <a:chOff x="2711368" y="3566428"/>
            <a:chExt cx="3903423" cy="311549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AD2B516-FDC5-4DE6-8A7D-06B924825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1368" y="4151203"/>
              <a:ext cx="3903423" cy="2530718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62A4CC6-85CC-4FD2-B9E0-6E85A548AC81}"/>
                </a:ext>
              </a:extLst>
            </p:cNvPr>
            <p:cNvSpPr txBox="1"/>
            <p:nvPr/>
          </p:nvSpPr>
          <p:spPr>
            <a:xfrm>
              <a:off x="3196730" y="3566428"/>
              <a:ext cx="29326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Details</a:t>
              </a:r>
            </a:p>
          </p:txBody>
        </p:sp>
      </p:grpSp>
      <p:sp>
        <p:nvSpPr>
          <p:cNvPr id="4" name="Text Box 25">
            <a:extLst>
              <a:ext uri="{FF2B5EF4-FFF2-40B4-BE49-F238E27FC236}">
                <a16:creationId xmlns:a16="http://schemas.microsoft.com/office/drawing/2014/main" id="{F3B3762C-D755-D860-B930-F7C76F87D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8738" y="6524897"/>
            <a:ext cx="16770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Source: D. </a:t>
            </a:r>
            <a:r>
              <a:rPr lang="en-US" sz="1400" dirty="0" err="1"/>
              <a:t>Fouhey</a:t>
            </a:r>
            <a:endParaRPr lang="en-US" sz="1400" dirty="0"/>
          </a:p>
        </p:txBody>
      </p:sp>
      <p:sp>
        <p:nvSpPr>
          <p:cNvPr id="6" name="Text Box 17">
            <a:extLst>
              <a:ext uri="{FF2B5EF4-FFF2-40B4-BE49-F238E27FC236}">
                <a16:creationId xmlns:a16="http://schemas.microsoft.com/office/drawing/2014/main" id="{C021BC11-9086-ADA0-D37D-C15E47DE2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6787" y="2308448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–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9BC86B6-D72A-508B-9244-1A94702BDAA4}"/>
                  </a:ext>
                </a:extLst>
              </p:cNvPr>
              <p:cNvSpPr txBox="1"/>
              <p:nvPr/>
            </p:nvSpPr>
            <p:spPr>
              <a:xfrm>
                <a:off x="3507665" y="5153464"/>
                <a:ext cx="7999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9BC86B6-D72A-508B-9244-1A94702BDA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7665" y="5153464"/>
                <a:ext cx="79993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89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7FEE9-086A-4824-A1E5-E051CA49F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Sharpening in more detail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A899A00-1613-4EBC-A9A1-E6EECB2D5D29}"/>
                  </a:ext>
                </a:extLst>
              </p:cNvPr>
              <p:cNvSpPr txBox="1"/>
              <p:nvPr/>
            </p:nvSpPr>
            <p:spPr>
              <a:xfrm>
                <a:off x="5704156" y="2438400"/>
                <a:ext cx="12300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A899A00-1613-4EBC-A9A1-E6EECB2D5D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4156" y="2438400"/>
                <a:ext cx="1230044" cy="461665"/>
              </a:xfrm>
              <a:prstGeom prst="rect">
                <a:avLst/>
              </a:prstGeom>
              <a:blipFill>
                <a:blip r:embed="rId2"/>
                <a:stretch>
                  <a:fillRect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28117486-0B00-41E1-8EAE-34F512FD07A1}"/>
              </a:ext>
            </a:extLst>
          </p:cNvPr>
          <p:cNvGrpSpPr/>
          <p:nvPr/>
        </p:nvGrpSpPr>
        <p:grpSpPr>
          <a:xfrm>
            <a:off x="2850515" y="1317292"/>
            <a:ext cx="2423718" cy="2120606"/>
            <a:chOff x="1831264" y="1317292"/>
            <a:chExt cx="2423718" cy="212060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4A38E52-10F7-4FC1-B992-8D455303F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1264" y="1866521"/>
              <a:ext cx="2423718" cy="157137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347EFC2-5EF9-4BB1-B5BE-F8173B0E78E1}"/>
                </a:ext>
              </a:extLst>
            </p:cNvPr>
            <p:cNvSpPr txBox="1"/>
            <p:nvPr/>
          </p:nvSpPr>
          <p:spPr>
            <a:xfrm>
              <a:off x="1831264" y="1317292"/>
              <a:ext cx="242371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Original</a:t>
              </a:r>
            </a:p>
            <a:p>
              <a:pPr algn="ctr"/>
              <a:endParaRPr lang="en-US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10E9F04-5485-44CE-923A-B70AC39F5F15}"/>
              </a:ext>
            </a:extLst>
          </p:cNvPr>
          <p:cNvSpPr txBox="1"/>
          <p:nvPr/>
        </p:nvSpPr>
        <p:spPr>
          <a:xfrm>
            <a:off x="7050457" y="1317293"/>
            <a:ext cx="2423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Details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2F75884-82DE-43BB-B3EB-5124C05844A0}"/>
              </a:ext>
            </a:extLst>
          </p:cNvPr>
          <p:cNvGrpSpPr/>
          <p:nvPr/>
        </p:nvGrpSpPr>
        <p:grpSpPr>
          <a:xfrm>
            <a:off x="3355265" y="3566429"/>
            <a:ext cx="4783527" cy="3115493"/>
            <a:chOff x="1831264" y="3566428"/>
            <a:chExt cx="4783527" cy="31154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4FF62E3-D1D5-4AE8-B63D-23D8D709E1FC}"/>
                    </a:ext>
                  </a:extLst>
                </p:cNvPr>
                <p:cNvSpPr txBox="1"/>
                <p:nvPr/>
              </p:nvSpPr>
              <p:spPr>
                <a:xfrm>
                  <a:off x="1831264" y="5001063"/>
                  <a:ext cx="79993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4FF62E3-D1D5-4AE8-B63D-23D8D709E1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31264" y="5001063"/>
                  <a:ext cx="799937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A62A4CC6-85CC-4FD2-B9E0-6E85A548AC81}"/>
                    </a:ext>
                  </a:extLst>
                </p:cNvPr>
                <p:cNvSpPr txBox="1"/>
                <p:nvPr/>
              </p:nvSpPr>
              <p:spPr>
                <a:xfrm>
                  <a:off x="2711368" y="3566428"/>
                  <a:ext cx="390342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/>
                    <a:t>Sharpened (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𝛼</m:t>
                      </m:r>
                      <m:r>
                        <a:rPr lang="en-US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1</m:t>
                      </m:r>
                    </m:oMath>
                  </a14:m>
                  <a:r>
                    <a:rPr lang="en-US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)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A62A4CC6-85CC-4FD2-B9E0-6E85A548AC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11368" y="3566428"/>
                  <a:ext cx="3903423" cy="461665"/>
                </a:xfrm>
                <a:prstGeom prst="rect">
                  <a:avLst/>
                </a:prstGeom>
                <a:blipFill>
                  <a:blip r:embed="rId5"/>
                  <a:stretch>
                    <a:fillRect t="-10526" b="-2631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69DD51A-59FE-4225-A272-402DEFB1E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1368" y="4151202"/>
              <a:ext cx="3903423" cy="2530719"/>
            </a:xfrm>
            <a:prstGeom prst="rect">
              <a:avLst/>
            </a:prstGeom>
          </p:spPr>
        </p:pic>
      </p:grpSp>
      <p:sp>
        <p:nvSpPr>
          <p:cNvPr id="6" name="Text Box 25">
            <a:extLst>
              <a:ext uri="{FF2B5EF4-FFF2-40B4-BE49-F238E27FC236}">
                <a16:creationId xmlns:a16="http://schemas.microsoft.com/office/drawing/2014/main" id="{5E1972CA-F762-4028-FE56-2779AA0F2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8738" y="6524897"/>
            <a:ext cx="16770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Source: D. </a:t>
            </a:r>
            <a:r>
              <a:rPr lang="en-US" sz="1400" dirty="0" err="1"/>
              <a:t>Fouhey</a:t>
            </a:r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D512EB-D64A-B740-3A3A-20B2731DDF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082" y="1837880"/>
            <a:ext cx="2423718" cy="157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64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7FEE9-086A-4824-A1E5-E051CA49F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Sharpening in more detail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A899A00-1613-4EBC-A9A1-E6EECB2D5D29}"/>
                  </a:ext>
                </a:extLst>
              </p:cNvPr>
              <p:cNvSpPr txBox="1"/>
              <p:nvPr/>
            </p:nvSpPr>
            <p:spPr>
              <a:xfrm>
                <a:off x="5704156" y="2438400"/>
                <a:ext cx="12300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A899A00-1613-4EBC-A9A1-E6EECB2D5D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4156" y="2438400"/>
                <a:ext cx="1230044" cy="461665"/>
              </a:xfrm>
              <a:prstGeom prst="rect">
                <a:avLst/>
              </a:prstGeom>
              <a:blipFill>
                <a:blip r:embed="rId2"/>
                <a:stretch>
                  <a:fillRect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28117486-0B00-41E1-8EAE-34F512FD07A1}"/>
              </a:ext>
            </a:extLst>
          </p:cNvPr>
          <p:cNvGrpSpPr/>
          <p:nvPr/>
        </p:nvGrpSpPr>
        <p:grpSpPr>
          <a:xfrm>
            <a:off x="2850515" y="1317292"/>
            <a:ext cx="2423718" cy="2120606"/>
            <a:chOff x="1831264" y="1317292"/>
            <a:chExt cx="2423718" cy="212060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4A38E52-10F7-4FC1-B992-8D455303F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1264" y="1866521"/>
              <a:ext cx="2423718" cy="157137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347EFC2-5EF9-4BB1-B5BE-F8173B0E78E1}"/>
                </a:ext>
              </a:extLst>
            </p:cNvPr>
            <p:cNvSpPr txBox="1"/>
            <p:nvPr/>
          </p:nvSpPr>
          <p:spPr>
            <a:xfrm>
              <a:off x="1831264" y="1317292"/>
              <a:ext cx="24237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Original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10E9F04-5485-44CE-923A-B70AC39F5F15}"/>
              </a:ext>
            </a:extLst>
          </p:cNvPr>
          <p:cNvSpPr txBox="1"/>
          <p:nvPr/>
        </p:nvSpPr>
        <p:spPr>
          <a:xfrm>
            <a:off x="7050457" y="1317293"/>
            <a:ext cx="2423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Details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4FF62E3-D1D5-4AE8-B63D-23D8D709E1FC}"/>
                  </a:ext>
                </a:extLst>
              </p:cNvPr>
              <p:cNvSpPr txBox="1"/>
              <p:nvPr/>
            </p:nvSpPr>
            <p:spPr>
              <a:xfrm>
                <a:off x="3355265" y="5001064"/>
                <a:ext cx="7999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4FF62E3-D1D5-4AE8-B63D-23D8D709E1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5265" y="5001064"/>
                <a:ext cx="799937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62A4CC6-85CC-4FD2-B9E0-6E85A548AC81}"/>
                  </a:ext>
                </a:extLst>
              </p:cNvPr>
              <p:cNvSpPr txBox="1"/>
              <p:nvPr/>
            </p:nvSpPr>
            <p:spPr>
              <a:xfrm>
                <a:off x="4235369" y="3566429"/>
                <a:ext cx="39034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Sharpened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𝛼</m:t>
                    </m:r>
                    <m:r>
                      <a:rPr lang="en-US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2</m:t>
                    </m:r>
                  </m:oMath>
                </a14:m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62A4CC6-85CC-4FD2-B9E0-6E85A548AC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5369" y="3566429"/>
                <a:ext cx="3903423" cy="461665"/>
              </a:xfrm>
              <a:prstGeom prst="rect">
                <a:avLst/>
              </a:prstGeom>
              <a:blipFill>
                <a:blip r:embed="rId5"/>
                <a:stretch>
                  <a:fillRect t="-1052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F20532BB-D74B-6D3C-C62B-EB0E798D76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368" y="4151201"/>
            <a:ext cx="3903424" cy="2530720"/>
          </a:xfrm>
          <a:prstGeom prst="rect">
            <a:avLst/>
          </a:prstGeom>
        </p:spPr>
      </p:pic>
      <p:sp>
        <p:nvSpPr>
          <p:cNvPr id="3" name="Text Box 25">
            <a:extLst>
              <a:ext uri="{FF2B5EF4-FFF2-40B4-BE49-F238E27FC236}">
                <a16:creationId xmlns:a16="http://schemas.microsoft.com/office/drawing/2014/main" id="{B49B5713-A9ED-5B5A-85AD-B291059F5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8738" y="6524897"/>
            <a:ext cx="16770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Source: D. </a:t>
            </a:r>
            <a:r>
              <a:rPr lang="en-US" sz="1400" dirty="0" err="1"/>
              <a:t>Fouhey</a:t>
            </a:r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942396-2D51-AE75-35BD-E36E1075E9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082" y="1837880"/>
            <a:ext cx="2423718" cy="157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7257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7FEE9-086A-4824-A1E5-E051CA49F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Sharpening in more detail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A899A00-1613-4EBC-A9A1-E6EECB2D5D29}"/>
                  </a:ext>
                </a:extLst>
              </p:cNvPr>
              <p:cNvSpPr txBox="1"/>
              <p:nvPr/>
            </p:nvSpPr>
            <p:spPr>
              <a:xfrm>
                <a:off x="5704156" y="2438400"/>
                <a:ext cx="12300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A899A00-1613-4EBC-A9A1-E6EECB2D5D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4156" y="2438400"/>
                <a:ext cx="1230044" cy="461665"/>
              </a:xfrm>
              <a:prstGeom prst="rect">
                <a:avLst/>
              </a:prstGeom>
              <a:blipFill>
                <a:blip r:embed="rId2"/>
                <a:stretch>
                  <a:fillRect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28117486-0B00-41E1-8EAE-34F512FD07A1}"/>
              </a:ext>
            </a:extLst>
          </p:cNvPr>
          <p:cNvGrpSpPr/>
          <p:nvPr/>
        </p:nvGrpSpPr>
        <p:grpSpPr>
          <a:xfrm>
            <a:off x="2850515" y="1317292"/>
            <a:ext cx="2423718" cy="2120606"/>
            <a:chOff x="1831264" y="1317292"/>
            <a:chExt cx="2423718" cy="212060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4A38E52-10F7-4FC1-B992-8D455303F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1264" y="1866521"/>
              <a:ext cx="2423718" cy="157137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347EFC2-5EF9-4BB1-B5BE-F8173B0E78E1}"/>
                </a:ext>
              </a:extLst>
            </p:cNvPr>
            <p:cNvSpPr txBox="1"/>
            <p:nvPr/>
          </p:nvSpPr>
          <p:spPr>
            <a:xfrm>
              <a:off x="1831264" y="1317292"/>
              <a:ext cx="24237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Original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10E9F04-5485-44CE-923A-B70AC39F5F15}"/>
              </a:ext>
            </a:extLst>
          </p:cNvPr>
          <p:cNvSpPr txBox="1"/>
          <p:nvPr/>
        </p:nvSpPr>
        <p:spPr>
          <a:xfrm>
            <a:off x="7050457" y="1317293"/>
            <a:ext cx="2423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Details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4FF62E3-D1D5-4AE8-B63D-23D8D709E1FC}"/>
                  </a:ext>
                </a:extLst>
              </p:cNvPr>
              <p:cNvSpPr txBox="1"/>
              <p:nvPr/>
            </p:nvSpPr>
            <p:spPr>
              <a:xfrm>
                <a:off x="3355265" y="5001064"/>
                <a:ext cx="7999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4FF62E3-D1D5-4AE8-B63D-23D8D709E1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5265" y="5001064"/>
                <a:ext cx="799937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62A4CC6-85CC-4FD2-B9E0-6E85A548AC81}"/>
                  </a:ext>
                </a:extLst>
              </p:cNvPr>
              <p:cNvSpPr txBox="1"/>
              <p:nvPr/>
            </p:nvSpPr>
            <p:spPr>
              <a:xfrm>
                <a:off x="4235369" y="3566429"/>
                <a:ext cx="39034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Sharpened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𝛼</m:t>
                    </m:r>
                    <m:r>
                      <a:rPr lang="en-US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10</m:t>
                    </m:r>
                  </m:oMath>
                </a14:m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62A4CC6-85CC-4FD2-B9E0-6E85A548AC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5369" y="3566429"/>
                <a:ext cx="3903423" cy="461665"/>
              </a:xfrm>
              <a:prstGeom prst="rect">
                <a:avLst/>
              </a:prstGeom>
              <a:blipFill>
                <a:blip r:embed="rId5"/>
                <a:stretch>
                  <a:fillRect t="-1052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59746121-09CB-53FC-C81A-97794F1BC6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369" y="4151203"/>
            <a:ext cx="3903423" cy="2530719"/>
          </a:xfrm>
          <a:prstGeom prst="rect">
            <a:avLst/>
          </a:prstGeom>
        </p:spPr>
      </p:pic>
      <p:sp>
        <p:nvSpPr>
          <p:cNvPr id="4" name="Text Box 25">
            <a:extLst>
              <a:ext uri="{FF2B5EF4-FFF2-40B4-BE49-F238E27FC236}">
                <a16:creationId xmlns:a16="http://schemas.microsoft.com/office/drawing/2014/main" id="{3DF6DBA9-21CA-B1F8-6348-85036EB73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8738" y="6524897"/>
            <a:ext cx="16770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Source: D. </a:t>
            </a:r>
            <a:r>
              <a:rPr lang="en-US" sz="1400" dirty="0" err="1"/>
              <a:t>Fouhey</a:t>
            </a:r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8807F0-65E1-5064-63BD-2D60E60479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082" y="1837880"/>
            <a:ext cx="2423718" cy="157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943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BA02E-3917-604A-A74C-6183FFD02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filtering: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FE512-FC0A-3945-B097-3C4955D2C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Linear filtering and its properties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Gaussian filters and their properties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29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Smoothing revisited</a:t>
            </a:r>
          </a:p>
        </p:txBody>
      </p:sp>
      <p:sp>
        <p:nvSpPr>
          <p:cNvPr id="25603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What’s wrong with this picture?</a:t>
            </a:r>
          </a:p>
          <a:p>
            <a:pPr>
              <a:buFontTx/>
              <a:buChar char="•"/>
            </a:pPr>
            <a:r>
              <a:rPr lang="en-US" dirty="0"/>
              <a:t>What’s the solution?</a:t>
            </a:r>
          </a:p>
        </p:txBody>
      </p:sp>
      <p:pic>
        <p:nvPicPr>
          <p:cNvPr id="2560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2971800"/>
            <a:ext cx="33528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2971800"/>
            <a:ext cx="33528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4267200"/>
            <a:ext cx="62865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7" name="Text Box 10"/>
          <p:cNvSpPr txBox="1">
            <a:spLocks noChangeArrowheads="1"/>
          </p:cNvSpPr>
          <p:nvPr/>
        </p:nvSpPr>
        <p:spPr bwMode="auto">
          <a:xfrm>
            <a:off x="10446543" y="6553200"/>
            <a:ext cx="16621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Source: D. Forsyth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Smoothing revisited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What’s wrong with this picture?</a:t>
            </a:r>
          </a:p>
          <a:p>
            <a:pPr>
              <a:buFontTx/>
              <a:buChar char="•"/>
            </a:pPr>
            <a:r>
              <a:rPr lang="en-US" dirty="0"/>
              <a:t>What’s the solution?</a:t>
            </a:r>
          </a:p>
          <a:p>
            <a:pPr lvl="1"/>
            <a:r>
              <a:rPr lang="en-US" sz="2400" dirty="0"/>
              <a:t>To eliminate box artifacts, weight contribution of neighborhood pixels according to their closeness to the center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B545AAC-2FCD-AF4A-A859-5DB753E3292D}"/>
              </a:ext>
            </a:extLst>
          </p:cNvPr>
          <p:cNvGrpSpPr/>
          <p:nvPr/>
        </p:nvGrpSpPr>
        <p:grpSpPr>
          <a:xfrm>
            <a:off x="2599214" y="3751421"/>
            <a:ext cx="7106587" cy="1828800"/>
            <a:chOff x="1075213" y="3048000"/>
            <a:chExt cx="7106587" cy="18288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9CA01753-8910-8C42-AE64-2B57144AE4A1}"/>
                    </a:ext>
                  </a:extLst>
                </p:cNvPr>
                <p:cNvSpPr txBox="1"/>
                <p:nvPr/>
              </p:nvSpPr>
              <p:spPr>
                <a:xfrm>
                  <a:off x="1075213" y="3404170"/>
                  <a:ext cx="4759188" cy="111645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32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2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32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32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)∝</m:t>
                        </m:r>
                        <m:r>
                          <m:rPr>
                            <m:sty m:val="p"/>
                          </m:rPr>
                          <a:rPr lang="en-US" sz="32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exp</m:t>
                        </m:r>
                        <m:r>
                          <a:rPr lang="en-US" sz="32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⁡</m:t>
                        </m:r>
                        <m:d>
                          <m:dPr>
                            <m:ctrlPr>
                              <a:rPr lang="en-US" sz="32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2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32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32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sSup>
                                  <m:sSupPr>
                                    <m:ctrlP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oMath>
                    </m:oMathPara>
                  </a14:m>
                  <a:endParaRPr lang="en-US" sz="32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9CA01753-8910-8C42-AE64-2B57144AE4A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5213" y="3404170"/>
                  <a:ext cx="4759188" cy="1116459"/>
                </a:xfrm>
                <a:prstGeom prst="rect">
                  <a:avLst/>
                </a:prstGeom>
                <a:blipFill>
                  <a:blip r:embed="rId3"/>
                  <a:stretch>
                    <a:fillRect l="-1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15E86C6-7314-8C45-AF06-2D04AE9CD4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3000" y="3048000"/>
              <a:ext cx="1828800" cy="1828800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91CDF8F1-626C-D241-A5C5-903553F9853B}"/>
              </a:ext>
            </a:extLst>
          </p:cNvPr>
          <p:cNvSpPr txBox="1"/>
          <p:nvPr/>
        </p:nvSpPr>
        <p:spPr>
          <a:xfrm>
            <a:off x="1066800" y="2844224"/>
            <a:ext cx="624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“proportional to”</a:t>
            </a:r>
          </a:p>
          <a:p>
            <a:pPr algn="ctr"/>
            <a:r>
              <a:rPr lang="en-US" dirty="0">
                <a:solidFill>
                  <a:srgbClr val="C00000"/>
                </a:solidFill>
              </a:rPr>
              <a:t>(renormalize values to sum to 1)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A1C0E54-A8CD-5549-98CD-4988D4A5E58C}"/>
              </a:ext>
            </a:extLst>
          </p:cNvPr>
          <p:cNvCxnSpPr>
            <a:cxnSpLocks/>
          </p:cNvCxnSpPr>
          <p:nvPr/>
        </p:nvCxnSpPr>
        <p:spPr>
          <a:xfrm>
            <a:off x="4191000" y="3751421"/>
            <a:ext cx="0" cy="664655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05B14DB-224B-1F42-B98B-AEFE6CE439AD}"/>
              </a:ext>
            </a:extLst>
          </p:cNvPr>
          <p:cNvSpPr txBox="1"/>
          <p:nvPr/>
        </p:nvSpPr>
        <p:spPr>
          <a:xfrm>
            <a:off x="3276600" y="5950803"/>
            <a:ext cx="624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standard deviation</a:t>
            </a:r>
          </a:p>
          <a:p>
            <a:pPr algn="ctr"/>
            <a:r>
              <a:rPr lang="en-US" dirty="0">
                <a:solidFill>
                  <a:srgbClr val="C00000"/>
                </a:solidFill>
              </a:rPr>
              <a:t>(determines size of “blob”)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40E2728-B52C-7D4D-9FFD-C58E5880B17B}"/>
              </a:ext>
            </a:extLst>
          </p:cNvPr>
          <p:cNvCxnSpPr>
            <a:cxnSpLocks/>
          </p:cNvCxnSpPr>
          <p:nvPr/>
        </p:nvCxnSpPr>
        <p:spPr>
          <a:xfrm flipV="1">
            <a:off x="6400800" y="5224051"/>
            <a:ext cx="0" cy="739139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D7C5087-CD43-9147-AEDE-CC7C3CA7BA85}"/>
              </a:ext>
            </a:extLst>
          </p:cNvPr>
          <p:cNvSpPr txBox="1"/>
          <p:nvPr/>
        </p:nvSpPr>
        <p:spPr>
          <a:xfrm>
            <a:off x="7752846" y="3195935"/>
            <a:ext cx="2153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Gaussian filter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275B61-9C52-F844-A2DA-8A424E5B7BDA}"/>
              </a:ext>
            </a:extLst>
          </p:cNvPr>
          <p:cNvSpPr txBox="1"/>
          <p:nvPr/>
        </p:nvSpPr>
        <p:spPr>
          <a:xfrm>
            <a:off x="152400" y="6553200"/>
            <a:ext cx="2941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Adapted from </a:t>
            </a:r>
            <a:r>
              <a:rPr lang="en-US" sz="1200" dirty="0">
                <a:hlinkClick r:id="rId5"/>
              </a:rPr>
              <a:t>D. </a:t>
            </a:r>
            <a:r>
              <a:rPr lang="en-US" sz="1200" dirty="0" err="1">
                <a:hlinkClick r:id="rId5"/>
              </a:rPr>
              <a:t>Fouhey</a:t>
            </a:r>
            <a:r>
              <a:rPr lang="en-US" sz="1200" dirty="0">
                <a:hlinkClick r:id="rId5"/>
              </a:rPr>
              <a:t> and J. Johnson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vs. box filtering</a:t>
            </a: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2819400" y="914400"/>
          <a:ext cx="6324600" cy="586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3828571" imgH="3572374" progId="">
                  <p:embed/>
                </p:oleObj>
              </mc:Choice>
              <mc:Fallback>
                <p:oleObj name="Photo Editor Photo" r:id="rId3" imgW="3828571" imgH="3572374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914400"/>
                        <a:ext cx="6324600" cy="586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CE6E1-470C-43B2-A100-97B1F2645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filters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30D883-9285-4DAE-91C5-09C6CC6AF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811" y="2599284"/>
            <a:ext cx="2078181" cy="20781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534BD1A-0F3B-40F9-9F37-E1CA66A54068}"/>
                  </a:ext>
                </a:extLst>
              </p:cNvPr>
              <p:cNvSpPr txBox="1"/>
              <p:nvPr/>
            </p:nvSpPr>
            <p:spPr>
              <a:xfrm>
                <a:off x="1599900" y="2057401"/>
                <a:ext cx="22860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2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sz="22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US" sz="22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534BD1A-0F3B-40F9-9F37-E1CA66A540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9900" y="2057401"/>
                <a:ext cx="2286000" cy="430887"/>
              </a:xfrm>
              <a:prstGeom prst="rect">
                <a:avLst/>
              </a:prstGeom>
              <a:blipFill>
                <a:blip r:embed="rId3"/>
                <a:stretch>
                  <a:fillRect b="-1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1CEB890-2251-4DDA-BAFC-C68D655A63D3}"/>
                  </a:ext>
                </a:extLst>
              </p:cNvPr>
              <p:cNvSpPr txBox="1"/>
              <p:nvPr/>
            </p:nvSpPr>
            <p:spPr>
              <a:xfrm>
                <a:off x="3877366" y="2057400"/>
                <a:ext cx="22860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2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sz="22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US" sz="22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1CEB890-2251-4DDA-BAFC-C68D655A6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7366" y="2057400"/>
                <a:ext cx="2286000" cy="430887"/>
              </a:xfrm>
              <a:prstGeom prst="rect">
                <a:avLst/>
              </a:prstGeom>
              <a:blipFill>
                <a:blip r:embed="rId4"/>
                <a:stretch>
                  <a:fillRect b="-1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EC7198B-7944-4272-950F-E84C1FEA8F65}"/>
                  </a:ext>
                </a:extLst>
              </p:cNvPr>
              <p:cNvSpPr txBox="1"/>
              <p:nvPr/>
            </p:nvSpPr>
            <p:spPr>
              <a:xfrm>
                <a:off x="6154832" y="2057400"/>
                <a:ext cx="22860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2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sz="22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US" sz="22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EC7198B-7944-4272-950F-E84C1FEA8F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4832" y="2057400"/>
                <a:ext cx="2286000" cy="430887"/>
              </a:xfrm>
              <a:prstGeom prst="rect">
                <a:avLst/>
              </a:prstGeom>
              <a:blipFill>
                <a:blip r:embed="rId5"/>
                <a:stretch>
                  <a:fillRect b="-1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F2F7E29-9C7A-496F-9C93-842017A5C0E6}"/>
                  </a:ext>
                </a:extLst>
              </p:cNvPr>
              <p:cNvSpPr txBox="1"/>
              <p:nvPr/>
            </p:nvSpPr>
            <p:spPr>
              <a:xfrm>
                <a:off x="8382000" y="2057400"/>
                <a:ext cx="22860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2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sz="22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US" sz="22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F2F7E29-9C7A-496F-9C93-842017A5C0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0" y="2057400"/>
                <a:ext cx="2286000" cy="430887"/>
              </a:xfrm>
              <a:prstGeom prst="rect">
                <a:avLst/>
              </a:prstGeom>
              <a:blipFill>
                <a:blip r:embed="rId6"/>
                <a:stretch>
                  <a:fillRect b="-1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>
            <a:extLst>
              <a:ext uri="{FF2B5EF4-FFF2-40B4-BE49-F238E27FC236}">
                <a16:creationId xmlns:a16="http://schemas.microsoft.com/office/drawing/2014/main" id="{572CAC46-16BA-4BBC-A3A5-4AF6A14489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277" y="2599281"/>
            <a:ext cx="2078183" cy="207818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4661AD9-868E-4DC1-BEF3-BFFD9F0ED6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207" y="2599282"/>
            <a:ext cx="2078182" cy="207818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E7B50EC-EBE6-477D-A60F-155A1C4F66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588" y="2599283"/>
            <a:ext cx="2078182" cy="20781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D425D7E-C615-7D4C-B90C-5FEF4ABAD9A0}"/>
                  </a:ext>
                </a:extLst>
              </p:cNvPr>
              <p:cNvSpPr txBox="1"/>
              <p:nvPr/>
            </p:nvSpPr>
            <p:spPr>
              <a:xfrm>
                <a:off x="4801737" y="5638800"/>
                <a:ext cx="27061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Filter size: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21 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21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D425D7E-C615-7D4C-B90C-5FEF4ABAD9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1737" y="5638800"/>
                <a:ext cx="2706190" cy="461665"/>
              </a:xfrm>
              <a:prstGeom prst="rect">
                <a:avLst/>
              </a:prstGeom>
              <a:blipFill>
                <a:blip r:embed="rId10"/>
                <a:stretch>
                  <a:fillRect l="-3271" t="-11111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3369AD72-DCF1-3F49-B5B9-6B4C9C164250}"/>
              </a:ext>
            </a:extLst>
          </p:cNvPr>
          <p:cNvSpPr txBox="1"/>
          <p:nvPr/>
        </p:nvSpPr>
        <p:spPr>
          <a:xfrm>
            <a:off x="152400" y="6553200"/>
            <a:ext cx="2941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Adapted from </a:t>
            </a:r>
            <a:r>
              <a:rPr lang="en-US" sz="1200" dirty="0">
                <a:hlinkClick r:id="rId11"/>
              </a:rPr>
              <a:t>D. </a:t>
            </a:r>
            <a:r>
              <a:rPr lang="en-US" sz="1200" dirty="0" err="1">
                <a:hlinkClick r:id="rId11"/>
              </a:rPr>
              <a:t>Fouhey</a:t>
            </a:r>
            <a:r>
              <a:rPr lang="en-US" sz="1200" dirty="0">
                <a:hlinkClick r:id="rId11"/>
              </a:rPr>
              <a:t> and J. Johnson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074972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F6FF7-1920-4985-B674-1F100C506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Gaussian filters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1B8BDFE-49C8-4BD2-9EC1-1BF4D7428F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288" y="1416715"/>
            <a:ext cx="7606665" cy="49316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7AC490A-4528-F24A-9FBF-5CE5A8665774}"/>
              </a:ext>
            </a:extLst>
          </p:cNvPr>
          <p:cNvSpPr txBox="1"/>
          <p:nvPr/>
        </p:nvSpPr>
        <p:spPr>
          <a:xfrm>
            <a:off x="152400" y="6553200"/>
            <a:ext cx="25490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>
                <a:hlinkClick r:id="rId3"/>
              </a:rPr>
              <a:t>D. </a:t>
            </a:r>
            <a:r>
              <a:rPr lang="en-US" sz="1200" dirty="0" err="1">
                <a:hlinkClick r:id="rId3"/>
              </a:rPr>
              <a:t>Fouhey</a:t>
            </a:r>
            <a:r>
              <a:rPr lang="en-US" sz="1200" dirty="0">
                <a:hlinkClick r:id="rId3"/>
              </a:rPr>
              <a:t> and J. Johnson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440641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D20F1-E0D0-41D8-9B89-573DCDD69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Gaussian filters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CD096F-2525-4565-A6AB-F91BED0F84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416" y="1578423"/>
            <a:ext cx="4190402" cy="27167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0468EB-894C-4A92-9D0D-63E3F8D49C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415" y="4444860"/>
            <a:ext cx="2057400" cy="2057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A87224-9E77-47D6-A4BB-89FB9EC2BD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418" y="4444860"/>
            <a:ext cx="2057400" cy="2057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004B3B4-8F3D-428B-9270-0A9F2A0BB484}"/>
              </a:ext>
            </a:extLst>
          </p:cNvPr>
          <p:cNvSpPr txBox="1"/>
          <p:nvPr/>
        </p:nvSpPr>
        <p:spPr>
          <a:xfrm>
            <a:off x="1838555" y="1578423"/>
            <a:ext cx="29846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Input image</a:t>
            </a:r>
          </a:p>
          <a:p>
            <a:pPr algn="ctr"/>
            <a:r>
              <a:rPr lang="en-US" sz="3200" dirty="0"/>
              <a:t>(no filter)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A77A67-BE56-E444-B804-3967EE86510F}"/>
              </a:ext>
            </a:extLst>
          </p:cNvPr>
          <p:cNvSpPr txBox="1"/>
          <p:nvPr/>
        </p:nvSpPr>
        <p:spPr>
          <a:xfrm>
            <a:off x="152400" y="6553200"/>
            <a:ext cx="25490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>
                <a:hlinkClick r:id="rId5"/>
              </a:rPr>
              <a:t>D. </a:t>
            </a:r>
            <a:r>
              <a:rPr lang="en-US" sz="1200" dirty="0" err="1">
                <a:hlinkClick r:id="rId5"/>
              </a:rPr>
              <a:t>Fouhey</a:t>
            </a:r>
            <a:r>
              <a:rPr lang="en-US" sz="1200" dirty="0">
                <a:hlinkClick r:id="rId5"/>
              </a:rPr>
              <a:t> and J. Johnson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5968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D20F1-E0D0-41D8-9B89-573DCDD69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Gaussian filters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04B3B4-8F3D-428B-9270-0A9F2A0BB484}"/>
                  </a:ext>
                </a:extLst>
              </p:cNvPr>
              <p:cNvSpPr txBox="1"/>
              <p:nvPr/>
            </p:nvSpPr>
            <p:spPr>
              <a:xfrm>
                <a:off x="1838555" y="1578424"/>
                <a:ext cx="298460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32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sz="32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= 1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04B3B4-8F3D-428B-9270-0A9F2A0BB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8555" y="1578424"/>
                <a:ext cx="2984601" cy="584775"/>
              </a:xfrm>
              <a:prstGeom prst="rect">
                <a:avLst/>
              </a:prstGeom>
              <a:blipFill>
                <a:blip r:embed="rId2"/>
                <a:stretch>
                  <a:fillRect b="-255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A5BD9A9A-849A-4FCE-8751-A0DD36934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418" y="4444860"/>
            <a:ext cx="2057400" cy="2057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36D4E6A-84EF-465E-8238-E3A7B70F0C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415" y="4444860"/>
            <a:ext cx="2057400" cy="2057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B68FE74-4A83-4E46-89EF-24004C64D0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764" y="2217019"/>
            <a:ext cx="2078181" cy="207818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AA2C680-E189-4F4A-983F-3B19A5866B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416" y="1576388"/>
            <a:ext cx="4190400" cy="27167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CC2F67-366A-1A42-A459-EC0F94C5BBED}"/>
              </a:ext>
            </a:extLst>
          </p:cNvPr>
          <p:cNvSpPr txBox="1"/>
          <p:nvPr/>
        </p:nvSpPr>
        <p:spPr>
          <a:xfrm>
            <a:off x="152400" y="6553200"/>
            <a:ext cx="25490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>
                <a:hlinkClick r:id="rId7"/>
              </a:rPr>
              <a:t>D. </a:t>
            </a:r>
            <a:r>
              <a:rPr lang="en-US" sz="1200" dirty="0" err="1">
                <a:hlinkClick r:id="rId7"/>
              </a:rPr>
              <a:t>Fouhey</a:t>
            </a:r>
            <a:r>
              <a:rPr lang="en-US" sz="1200" dirty="0">
                <a:hlinkClick r:id="rId7"/>
              </a:rPr>
              <a:t> and J. Johnson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441007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D20F1-E0D0-41D8-9B89-573DCDD69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Gaussian filters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04B3B4-8F3D-428B-9270-0A9F2A0BB484}"/>
                  </a:ext>
                </a:extLst>
              </p:cNvPr>
              <p:cNvSpPr txBox="1"/>
              <p:nvPr/>
            </p:nvSpPr>
            <p:spPr>
              <a:xfrm>
                <a:off x="1838555" y="1578424"/>
                <a:ext cx="298460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32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sz="32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= 2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04B3B4-8F3D-428B-9270-0A9F2A0BB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8555" y="1578424"/>
                <a:ext cx="2984601" cy="584775"/>
              </a:xfrm>
              <a:prstGeom prst="rect">
                <a:avLst/>
              </a:prstGeom>
              <a:blipFill>
                <a:blip r:embed="rId2"/>
                <a:stretch>
                  <a:fillRect b="-255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A17A38B2-6F8D-41FD-8E62-1FA08A7ED9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415" y="4444860"/>
            <a:ext cx="2057400" cy="2057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D4D95EF-6AAC-4215-8B1D-6FD85F55A4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418" y="4444860"/>
            <a:ext cx="2057400" cy="20574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9961971-57A9-41A3-9EE2-D65565ADE1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415" y="1576388"/>
            <a:ext cx="4190403" cy="271677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E5769DB-1396-4225-B738-6EC55F0770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764" y="2217019"/>
            <a:ext cx="2078183" cy="20781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0399CFB-0ED6-9849-8EA3-B36414CCE3AD}"/>
              </a:ext>
            </a:extLst>
          </p:cNvPr>
          <p:cNvSpPr txBox="1"/>
          <p:nvPr/>
        </p:nvSpPr>
        <p:spPr>
          <a:xfrm>
            <a:off x="152400" y="6553200"/>
            <a:ext cx="25490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>
                <a:hlinkClick r:id="rId7"/>
              </a:rPr>
              <a:t>D. </a:t>
            </a:r>
            <a:r>
              <a:rPr lang="en-US" sz="1200" dirty="0" err="1">
                <a:hlinkClick r:id="rId7"/>
              </a:rPr>
              <a:t>Fouhey</a:t>
            </a:r>
            <a:r>
              <a:rPr lang="en-US" sz="1200" dirty="0">
                <a:hlinkClick r:id="rId7"/>
              </a:rPr>
              <a:t> and J. Johnson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714124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D20F1-E0D0-41D8-9B89-573DCDD69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Gaussian filters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04B3B4-8F3D-428B-9270-0A9F2A0BB484}"/>
                  </a:ext>
                </a:extLst>
              </p:cNvPr>
              <p:cNvSpPr txBox="1"/>
              <p:nvPr/>
            </p:nvSpPr>
            <p:spPr>
              <a:xfrm>
                <a:off x="1838555" y="1578424"/>
                <a:ext cx="298460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32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sz="32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= 4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04B3B4-8F3D-428B-9270-0A9F2A0BB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8555" y="1578424"/>
                <a:ext cx="2984601" cy="584775"/>
              </a:xfrm>
              <a:prstGeom prst="rect">
                <a:avLst/>
              </a:prstGeom>
              <a:blipFill>
                <a:blip r:embed="rId2"/>
                <a:stretch>
                  <a:fillRect b="-255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415EA814-8343-487B-95AE-9F9540A582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414" y="1576388"/>
            <a:ext cx="4190403" cy="271677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5296115-EFF3-4DAD-893B-66912717C8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418" y="4444860"/>
            <a:ext cx="2057400" cy="20574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1EB4A3F-CD16-4D61-B1A0-B264D74FC0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415" y="4444860"/>
            <a:ext cx="2057400" cy="20574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F73DA71-EB7E-4801-A9D5-24E95A4412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764" y="2214984"/>
            <a:ext cx="2078182" cy="207818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60961FE-1C1F-B842-9717-C66B30180196}"/>
              </a:ext>
            </a:extLst>
          </p:cNvPr>
          <p:cNvSpPr txBox="1"/>
          <p:nvPr/>
        </p:nvSpPr>
        <p:spPr>
          <a:xfrm>
            <a:off x="152400" y="6553200"/>
            <a:ext cx="25490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>
                <a:hlinkClick r:id="rId7"/>
              </a:rPr>
              <a:t>D. </a:t>
            </a:r>
            <a:r>
              <a:rPr lang="en-US" sz="1200" dirty="0" err="1">
                <a:hlinkClick r:id="rId7"/>
              </a:rPr>
              <a:t>Fouhey</a:t>
            </a:r>
            <a:r>
              <a:rPr lang="en-US" sz="1200" dirty="0">
                <a:hlinkClick r:id="rId7"/>
              </a:rPr>
              <a:t> and J. Johnson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108863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D20F1-E0D0-41D8-9B89-573DCDD69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Gaussian filters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04B3B4-8F3D-428B-9270-0A9F2A0BB484}"/>
                  </a:ext>
                </a:extLst>
              </p:cNvPr>
              <p:cNvSpPr txBox="1"/>
              <p:nvPr/>
            </p:nvSpPr>
            <p:spPr>
              <a:xfrm>
                <a:off x="1838555" y="1578424"/>
                <a:ext cx="298460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32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sz="32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= 8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04B3B4-8F3D-428B-9270-0A9F2A0BB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8555" y="1578424"/>
                <a:ext cx="2984601" cy="584775"/>
              </a:xfrm>
              <a:prstGeom prst="rect">
                <a:avLst/>
              </a:prstGeom>
              <a:blipFill>
                <a:blip r:embed="rId2"/>
                <a:stretch>
                  <a:fillRect b="-255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>
            <a:extLst>
              <a:ext uri="{FF2B5EF4-FFF2-40B4-BE49-F238E27FC236}">
                <a16:creationId xmlns:a16="http://schemas.microsoft.com/office/drawing/2014/main" id="{E642DF15-7C7C-4DC2-BD1F-ACD054A758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763" y="2214984"/>
            <a:ext cx="2078182" cy="207818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E3E39F7-A831-4333-8479-A41ABE1388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413" y="1576388"/>
            <a:ext cx="4190403" cy="271677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0D3B367-2479-466D-B0D8-28EB6F0E65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275" y="4444860"/>
            <a:ext cx="2057400" cy="20574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FC58C4F-CB5C-4B00-AC53-66FFBD68DE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412" y="4444860"/>
            <a:ext cx="2057400" cy="2057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E272469-19F4-1944-92F3-D1AD8ACA52B8}"/>
              </a:ext>
            </a:extLst>
          </p:cNvPr>
          <p:cNvSpPr txBox="1"/>
          <p:nvPr/>
        </p:nvSpPr>
        <p:spPr>
          <a:xfrm>
            <a:off x="152400" y="6553200"/>
            <a:ext cx="25490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>
                <a:hlinkClick r:id="rId7"/>
              </a:rPr>
              <a:t>D. </a:t>
            </a:r>
            <a:r>
              <a:rPr lang="en-US" sz="1200" dirty="0" err="1">
                <a:hlinkClick r:id="rId7"/>
              </a:rPr>
              <a:t>Fouhey</a:t>
            </a:r>
            <a:r>
              <a:rPr lang="en-US" sz="1200" dirty="0">
                <a:hlinkClick r:id="rId7"/>
              </a:rPr>
              <a:t> and J. Johnson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469626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D9875-8249-44D8-BF82-7AC470BDC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Choosing filter size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E29A697E-56A2-B84F-8F72-7AA09F54495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Rule of thumb: set filter width to about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l-GR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dirty="0"/>
                  <a:t> (captures 99.7% of the energy) 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E29A697E-56A2-B84F-8F72-7AA09F54495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3" t="-1449" r="-7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0002963A-EEB3-4EC7-A305-C0D58622C1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202" y="3752693"/>
            <a:ext cx="1511405" cy="15114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F202911-CF1E-4ED3-BC74-F0E47936AFD0}"/>
                  </a:ext>
                </a:extLst>
              </p:cNvPr>
              <p:cNvSpPr txBox="1"/>
              <p:nvPr/>
            </p:nvSpPr>
            <p:spPr>
              <a:xfrm>
                <a:off x="2063283" y="2041389"/>
                <a:ext cx="365924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l-GR" sz="28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sz="28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= 8</m:t>
                      </m:r>
                    </m:oMath>
                  </m:oMathPara>
                </a14:m>
                <a:endParaRPr lang="en-US" sz="2800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  <m:r>
                        <m:rPr>
                          <m:sty m:val="p"/>
                        </m:rPr>
                        <a:rPr lang="en-US" sz="2800" b="0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idth</m:t>
                      </m:r>
                      <m:r>
                        <a:rPr lang="en-US" sz="28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=21</m:t>
                      </m:r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F202911-CF1E-4ED3-BC74-F0E47936AF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3283" y="2041389"/>
                <a:ext cx="3659242" cy="9541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2F52BC76-2172-4E4B-8B63-A285CB55D3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173" y="2996990"/>
            <a:ext cx="3022810" cy="30228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491B2E3-D7D2-45CC-BEE0-43F10D33DB86}"/>
                  </a:ext>
                </a:extLst>
              </p:cNvPr>
              <p:cNvSpPr txBox="1"/>
              <p:nvPr/>
            </p:nvSpPr>
            <p:spPr>
              <a:xfrm>
                <a:off x="5932970" y="2041389"/>
                <a:ext cx="396721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8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sz="28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= 8</m:t>
                      </m:r>
                    </m:oMath>
                  </m:oMathPara>
                </a14:m>
                <a:endParaRPr lang="en-US" sz="2800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  <m:r>
                        <m:rPr>
                          <m:sty m:val="p"/>
                        </m:rPr>
                        <a:rPr lang="en-US" sz="2800" b="0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idth</m:t>
                      </m:r>
                      <m:r>
                        <a:rPr lang="en-US" sz="28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=43</m:t>
                      </m:r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491B2E3-D7D2-45CC-BEE0-43F10D33DB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2970" y="2041389"/>
                <a:ext cx="3967216" cy="9541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06167893-3054-E942-BC33-3BA5A461F9B4}"/>
              </a:ext>
            </a:extLst>
          </p:cNvPr>
          <p:cNvSpPr txBox="1"/>
          <p:nvPr/>
        </p:nvSpPr>
        <p:spPr>
          <a:xfrm>
            <a:off x="2990926" y="6027578"/>
            <a:ext cx="18039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Too small!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A7E560-9867-514A-922C-3657A3D72CE6}"/>
              </a:ext>
            </a:extLst>
          </p:cNvPr>
          <p:cNvSpPr txBox="1"/>
          <p:nvPr/>
        </p:nvSpPr>
        <p:spPr>
          <a:xfrm>
            <a:off x="5822663" y="6027578"/>
            <a:ext cx="4159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 bit small (might be OK)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8EBB0C-3BEC-EC4C-956C-D9B725D6DF9B}"/>
              </a:ext>
            </a:extLst>
          </p:cNvPr>
          <p:cNvSpPr txBox="1"/>
          <p:nvPr/>
        </p:nvSpPr>
        <p:spPr>
          <a:xfrm>
            <a:off x="152400" y="6553200"/>
            <a:ext cx="29851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Adapted from </a:t>
            </a:r>
            <a:r>
              <a:rPr lang="en-US" sz="1200" dirty="0">
                <a:hlinkClick r:id="rId7"/>
              </a:rPr>
              <a:t>D. </a:t>
            </a:r>
            <a:r>
              <a:rPr lang="en-US" sz="1200" dirty="0" err="1">
                <a:hlinkClick r:id="rId7"/>
              </a:rPr>
              <a:t>Fouhey</a:t>
            </a:r>
            <a:r>
              <a:rPr lang="en-US" sz="1200" dirty="0">
                <a:hlinkClick r:id="rId7"/>
              </a:rPr>
              <a:t> and J. Johnson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4305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  <p:bldP spid="1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filters: Properties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35267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buFontTx/>
                  <a:buChar char="•"/>
                </a:pPr>
                <a:r>
                  <a:rPr lang="en-US" dirty="0"/>
                  <a:t>Gaussian is a </a:t>
                </a:r>
                <a:r>
                  <a:rPr lang="en-US" i="1" dirty="0"/>
                  <a:t>low-pass filter</a:t>
                </a:r>
                <a:r>
                  <a:rPr lang="en-US" dirty="0"/>
                  <a:t>: it removes high-frequency components from the image (more on this soon)</a:t>
                </a:r>
              </a:p>
              <a:p>
                <a:pPr>
                  <a:buFontTx/>
                  <a:buChar char="•"/>
                </a:pPr>
                <a:r>
                  <a:rPr lang="en-US" dirty="0"/>
                  <a:t>Convolution with self is another Gaussian</a:t>
                </a:r>
              </a:p>
              <a:p>
                <a:pPr lvl="1"/>
                <a:r>
                  <a:rPr lang="en-US" sz="2400" dirty="0"/>
                  <a:t>So we can smooth with small-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2400" dirty="0"/>
                  <a:t> kernel, repeat, and get same result as larger</a:t>
                </a:r>
                <a:r>
                  <a:rPr lang="en-US" sz="2400" dirty="0">
                    <a:sym typeface="Symbol"/>
                  </a:rPr>
                  <a:t>-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2400" dirty="0"/>
                  <a:t> kernel would have</a:t>
                </a:r>
              </a:p>
              <a:p>
                <a:pPr lvl="1"/>
                <a:r>
                  <a:rPr lang="en-US" sz="2400" dirty="0"/>
                  <a:t>Convolving </a:t>
                </a:r>
                <a:r>
                  <a:rPr lang="en-US" sz="2400" i="1" dirty="0"/>
                  <a:t>two times </a:t>
                </a:r>
                <a:r>
                  <a:rPr lang="en-US" sz="2400" dirty="0"/>
                  <a:t>with Gaussian kernel with std. dev.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2400" dirty="0"/>
                  <a:t> is the same as convolving </a:t>
                </a:r>
                <a:r>
                  <a:rPr lang="en-US" sz="2400" i="1" dirty="0"/>
                  <a:t>once</a:t>
                </a:r>
                <a:r>
                  <a:rPr lang="en-US" sz="2400" dirty="0"/>
                  <a:t> with kernel with std. dev.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ad>
                      <m:radPr>
                        <m:degHide m:val="on"/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en-US" sz="2400" i="1" dirty="0"/>
              </a:p>
              <a:p>
                <a:pPr>
                  <a:buFontTx/>
                  <a:buChar char="•"/>
                </a:pPr>
                <a:r>
                  <a:rPr lang="en-US" dirty="0"/>
                  <a:t>Gaussian kernel is </a:t>
                </a:r>
                <a:r>
                  <a:rPr lang="en-US" i="1" dirty="0"/>
                  <a:t>separable</a:t>
                </a:r>
                <a:r>
                  <a:rPr lang="en-US" dirty="0"/>
                  <a:t>: it factors into product of two 1D Gaussians</a:t>
                </a:r>
              </a:p>
            </p:txBody>
          </p:sp>
        </mc:Choice>
        <mc:Fallback xmlns="">
          <p:sp>
            <p:nvSpPr>
              <p:cNvPr id="10352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103" t="-1449" r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748" name="Text Box 5"/>
          <p:cNvSpPr txBox="1">
            <a:spLocks noChangeArrowheads="1"/>
          </p:cNvSpPr>
          <p:nvPr/>
        </p:nvSpPr>
        <p:spPr bwMode="auto">
          <a:xfrm>
            <a:off x="8839201" y="6553200"/>
            <a:ext cx="1800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Source: K. Grauman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5267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891AE-013D-4D11-94A8-A7979C821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Separability of the Gaussian filter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7961900-41E0-494A-BDDF-8396F60680F1}"/>
              </a:ext>
            </a:extLst>
          </p:cNvPr>
          <p:cNvGrpSpPr/>
          <p:nvPr/>
        </p:nvGrpSpPr>
        <p:grpSpPr>
          <a:xfrm>
            <a:off x="6140377" y="2971800"/>
            <a:ext cx="4756223" cy="3429000"/>
            <a:chOff x="628650" y="3327221"/>
            <a:chExt cx="4756223" cy="3429000"/>
          </a:xfrm>
        </p:grpSpPr>
        <p:pic>
          <p:nvPicPr>
            <p:cNvPr id="12" name="Content Placeholder 10">
              <a:extLst>
                <a:ext uri="{FF2B5EF4-FFF2-40B4-BE49-F238E27FC236}">
                  <a16:creationId xmlns:a16="http://schemas.microsoft.com/office/drawing/2014/main" id="{335AEB25-5F53-4F02-9288-F78A48945B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650" y="3327221"/>
              <a:ext cx="263769" cy="34290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9981936-5538-44A9-9D57-CAC586BC8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5873" y="4909837"/>
              <a:ext cx="3429000" cy="263769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3A41DFF-1076-4848-9390-671494191562}"/>
                </a:ext>
              </a:extLst>
            </p:cNvPr>
            <p:cNvSpPr txBox="1"/>
            <p:nvPr/>
          </p:nvSpPr>
          <p:spPr>
            <a:xfrm>
              <a:off x="1072158" y="4587109"/>
              <a:ext cx="57891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200" dirty="0">
                  <a:latin typeface="+mj-lt"/>
                  <a:cs typeface="Times New Roman" panose="02020603050405020304" pitchFamily="18" charset="0"/>
                </a:rPr>
                <a:t>⁎</a:t>
              </a:r>
              <a:endParaRPr lang="en-US" sz="4200" dirty="0">
                <a:latin typeface="+mj-lt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92810FBF-F393-4D4E-A832-9C841F6B4E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971800"/>
            <a:ext cx="3429000" cy="3429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AEF776B-4163-EF40-8153-AB15A14A4B2A}"/>
                  </a:ext>
                </a:extLst>
              </p:cNvPr>
              <p:cNvSpPr/>
              <p:nvPr/>
            </p:nvSpPr>
            <p:spPr>
              <a:xfrm>
                <a:off x="3386024" y="1040059"/>
                <a:ext cx="5580054" cy="17670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unc>
                        <m:func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b="0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   </m:t>
                          </m:r>
                          <m:f>
                            <m:fPr>
                              <m:ctrlPr>
                                <a:rPr lang="en-US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rad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den>
                          </m:f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⁡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AEF776B-4163-EF40-8153-AB15A14A4B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6024" y="1040059"/>
                <a:ext cx="5580054" cy="176702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FDADD640-E0A4-674A-9643-F3F18190DEB6}"/>
              </a:ext>
            </a:extLst>
          </p:cNvPr>
          <p:cNvSpPr txBox="1"/>
          <p:nvPr/>
        </p:nvSpPr>
        <p:spPr>
          <a:xfrm>
            <a:off x="5059885" y="4316968"/>
            <a:ext cx="5789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>
                <a:latin typeface="+mj-lt"/>
                <a:cs typeface="Times New Roman" panose="02020603050405020304" pitchFamily="18" charset="0"/>
              </a:rPr>
              <a:t>=</a:t>
            </a:r>
            <a:endParaRPr lang="en-US" sz="4200" dirty="0"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0197123-70B1-4345-AB6F-220ACBF5C1CF}"/>
              </a:ext>
            </a:extLst>
          </p:cNvPr>
          <p:cNvSpPr txBox="1"/>
          <p:nvPr/>
        </p:nvSpPr>
        <p:spPr>
          <a:xfrm>
            <a:off x="152400" y="6553200"/>
            <a:ext cx="29851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Adapted from </a:t>
            </a:r>
            <a:r>
              <a:rPr lang="en-US" sz="1200" dirty="0">
                <a:hlinkClick r:id="rId6"/>
              </a:rPr>
              <a:t>D. </a:t>
            </a:r>
            <a:r>
              <a:rPr lang="en-US" sz="1200" dirty="0" err="1">
                <a:hlinkClick r:id="rId6"/>
              </a:rPr>
              <a:t>Fouhey</a:t>
            </a:r>
            <a:r>
              <a:rPr lang="en-US" sz="1200" dirty="0">
                <a:hlinkClick r:id="rId6"/>
              </a:rPr>
              <a:t> and J. Johnson</a:t>
            </a:r>
            <a:endParaRPr lang="en-US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3B2B88-7A87-6345-A05B-C52F7E1903EB}"/>
              </a:ext>
            </a:extLst>
          </p:cNvPr>
          <p:cNvSpPr txBox="1"/>
          <p:nvPr/>
        </p:nvSpPr>
        <p:spPr>
          <a:xfrm>
            <a:off x="7467600" y="5385137"/>
            <a:ext cx="426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Note: convolution and matrix multiplication (outer product) </a:t>
            </a:r>
            <a:br>
              <a:rPr lang="en-US" sz="2000" dirty="0"/>
            </a:br>
            <a:r>
              <a:rPr lang="en-US" sz="2000" dirty="0"/>
              <a:t>are the same in this case</a:t>
            </a:r>
          </a:p>
        </p:txBody>
      </p:sp>
    </p:spTree>
    <p:extLst>
      <p:ext uri="{BB962C8B-B14F-4D97-AF65-F5344CB8AC3E}">
        <p14:creationId xmlns:p14="http://schemas.microsoft.com/office/powerpoint/2010/main" val="427284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</a:t>
            </a:r>
            <a:r>
              <a:rPr lang="en-US" dirty="0" err="1"/>
              <a:t>separability</a:t>
            </a:r>
            <a:r>
              <a:rPr lang="en-US" dirty="0"/>
              <a:t> useful?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19" name="Content Placeholder 17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Tx/>
                  <a:buChar char="•"/>
                </a:pPr>
                <a:r>
                  <a:rPr lang="en-US" dirty="0" err="1"/>
                  <a:t>Separability</a:t>
                </a:r>
                <a:r>
                  <a:rPr lang="en-US" dirty="0"/>
                  <a:t> means that a 2D convolution can be reduced to two 1D convolutions (one along rows and one along columns)</a:t>
                </a:r>
              </a:p>
              <a:p>
                <a:pPr>
                  <a:buFontTx/>
                  <a:buChar char="•"/>
                </a:pPr>
                <a:r>
                  <a:rPr lang="en-US" dirty="0"/>
                  <a:t>What is the complexity of filtering an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/>
                      </a:rPr>
                      <m:t>×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dirty="0"/>
                  <a:t>image with an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/>
                      </a:rPr>
                      <m:t>×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dirty="0"/>
                  <a:t>kernel?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8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 baseline="300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2 </m:t>
                    </m:r>
                    <m:r>
                      <a:rPr lang="en-US" sz="28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baseline="300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8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>
                  <a:solidFill>
                    <a:srgbClr val="7030A0"/>
                  </a:solidFill>
                </a:endParaRPr>
              </a:p>
              <a:p>
                <a:pPr>
                  <a:buFontTx/>
                  <a:buChar char="•"/>
                </a:pPr>
                <a:r>
                  <a:rPr lang="en-US" dirty="0"/>
                  <a:t>What if the kernel is separable?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8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i="1" baseline="300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2 </m:t>
                    </m:r>
                    <m:r>
                      <a:rPr lang="en-US" sz="28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>
                  <a:solidFill>
                    <a:srgbClr val="7030A0"/>
                  </a:solidFill>
                </a:endParaRPr>
              </a:p>
              <a:p>
                <a:pPr lvl="1"/>
                <a:endParaRPr lang="en-US" sz="2800" dirty="0"/>
              </a:p>
            </p:txBody>
          </p:sp>
        </mc:Choice>
        <mc:Fallback xmlns="">
          <p:sp>
            <p:nvSpPr>
              <p:cNvPr id="34819" name="Content Placeholder 1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3" t="-1449" r="-1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Gaussian noise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/>
              <a:t>Mathematical model: sum of many independent factors</a:t>
            </a:r>
          </a:p>
          <a:p>
            <a:pPr>
              <a:buFontTx/>
              <a:buChar char="•"/>
            </a:pPr>
            <a:r>
              <a:rPr lang="en-US"/>
              <a:t>Good for small standard deviations</a:t>
            </a:r>
          </a:p>
          <a:p>
            <a:pPr>
              <a:buFontTx/>
              <a:buChar char="•"/>
            </a:pPr>
            <a:r>
              <a:rPr lang="en-US"/>
              <a:t>Assumption: independent, zero-mean noise</a:t>
            </a:r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2819401"/>
            <a:ext cx="502920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8763001" y="6553201"/>
            <a:ext cx="16367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Source: M. Hebert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BA02E-3917-604A-A74C-6183FFD02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filtering: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FE512-FC0A-3945-B097-3C4955D2C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Linear filtering and its properties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Gaussian filters and their properties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Nonlinear filtering: Median filtering, bilateral filtering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217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F6FF7-1920-4985-B674-1F100C506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types of noise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1B8BDFE-49C8-4BD2-9EC1-1BF4D7428F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425" y="1993677"/>
            <a:ext cx="6915150" cy="448332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70A6A6-86F4-6045-9670-61D973FD43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914400"/>
            <a:ext cx="11125200" cy="5257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What kind of noise is Gaussian filtering appropriate for?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i="1" dirty="0"/>
              <a:t>Additive, zero-mean </a:t>
            </a:r>
            <a:r>
              <a:rPr lang="en-US" sz="2400" dirty="0"/>
              <a:t>noise (assuming nearby pixels share the same value)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27916D-7124-4548-A669-D60549766616}"/>
              </a:ext>
            </a:extLst>
          </p:cNvPr>
          <p:cNvSpPr txBox="1"/>
          <p:nvPr/>
        </p:nvSpPr>
        <p:spPr>
          <a:xfrm>
            <a:off x="152400" y="6553200"/>
            <a:ext cx="29851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Adapted from </a:t>
            </a:r>
            <a:r>
              <a:rPr lang="en-US" sz="1200" dirty="0">
                <a:hlinkClick r:id="rId3"/>
              </a:rPr>
              <a:t>D. </a:t>
            </a:r>
            <a:r>
              <a:rPr lang="en-US" sz="1200" dirty="0" err="1">
                <a:hlinkClick r:id="rId3"/>
              </a:rPr>
              <a:t>Fouhey</a:t>
            </a:r>
            <a:r>
              <a:rPr lang="en-US" sz="1200" dirty="0">
                <a:hlinkClick r:id="rId3"/>
              </a:rPr>
              <a:t> and J. Johnson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1661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338FB-5625-4E7B-9FAD-7315EDC61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types of noise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4F0E418-2A81-4516-A1D2-D0276DED31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424" y="1993677"/>
            <a:ext cx="6915152" cy="4483323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8A496A9-6E12-4F45-B2B9-7C97CB86D34E}"/>
              </a:ext>
            </a:extLst>
          </p:cNvPr>
          <p:cNvSpPr txBox="1"/>
          <p:nvPr/>
        </p:nvSpPr>
        <p:spPr>
          <a:xfrm>
            <a:off x="914401" y="914400"/>
            <a:ext cx="10363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What about </a:t>
            </a:r>
            <a:r>
              <a:rPr lang="en-US" sz="2800" i="1" dirty="0"/>
              <a:t>impulse</a:t>
            </a:r>
            <a:r>
              <a:rPr lang="en-US" sz="2800" dirty="0"/>
              <a:t> or </a:t>
            </a:r>
            <a:r>
              <a:rPr lang="en-US" sz="2800" i="1" dirty="0"/>
              <a:t>shot noise, </a:t>
            </a:r>
            <a:r>
              <a:rPr lang="en-US" sz="2800" dirty="0"/>
              <a:t>i.e.</a:t>
            </a:r>
            <a:r>
              <a:rPr lang="en-US" sz="2800" i="1" dirty="0"/>
              <a:t>,</a:t>
            </a:r>
            <a:r>
              <a:rPr lang="en-US" sz="2800" dirty="0"/>
              <a:t> when some pixels are arbitrarily replaced by spurious values?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614C76-DA63-714C-BE60-BE396628C103}"/>
              </a:ext>
            </a:extLst>
          </p:cNvPr>
          <p:cNvSpPr txBox="1"/>
          <p:nvPr/>
        </p:nvSpPr>
        <p:spPr>
          <a:xfrm>
            <a:off x="152400" y="6553200"/>
            <a:ext cx="29851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Adapted from </a:t>
            </a:r>
            <a:r>
              <a:rPr lang="en-US" sz="1200" dirty="0">
                <a:hlinkClick r:id="rId3"/>
              </a:rPr>
              <a:t>D. </a:t>
            </a:r>
            <a:r>
              <a:rPr lang="en-US" sz="1200" dirty="0" err="1">
                <a:hlinkClick r:id="rId3"/>
              </a:rPr>
              <a:t>Fouhey</a:t>
            </a:r>
            <a:r>
              <a:rPr lang="en-US" sz="1200" dirty="0">
                <a:hlinkClick r:id="rId3"/>
              </a:rPr>
              <a:t> and J. Johnson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526211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D20F1-E0D0-41D8-9B89-573DCDD69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Gaussian filtering fails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04B3B4-8F3D-428B-9270-0A9F2A0BB484}"/>
                  </a:ext>
                </a:extLst>
              </p:cNvPr>
              <p:cNvSpPr txBox="1"/>
              <p:nvPr/>
            </p:nvSpPr>
            <p:spPr>
              <a:xfrm>
                <a:off x="1838555" y="1578424"/>
                <a:ext cx="298460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32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sz="32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= 1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04B3B4-8F3D-428B-9270-0A9F2A0BB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8555" y="1578424"/>
                <a:ext cx="2984601" cy="584775"/>
              </a:xfrm>
              <a:prstGeom prst="rect">
                <a:avLst/>
              </a:prstGeom>
              <a:blipFill>
                <a:blip r:embed="rId3"/>
                <a:stretch>
                  <a:fillRect b="-255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BB68FE74-4A83-4E46-89EF-24004C64D0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764" y="2217019"/>
            <a:ext cx="2078181" cy="2078181"/>
          </a:xfrm>
          <a:prstGeom prst="rect">
            <a:avLst/>
          </a:prstGeom>
        </p:spPr>
      </p:pic>
      <p:pic>
        <p:nvPicPr>
          <p:cNvPr id="17" name="Content Placeholder 5">
            <a:extLst>
              <a:ext uri="{FF2B5EF4-FFF2-40B4-BE49-F238E27FC236}">
                <a16:creationId xmlns:a16="http://schemas.microsoft.com/office/drawing/2014/main" id="{5F502774-7E22-4788-AC9F-02CA5CB64B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416" y="1576388"/>
            <a:ext cx="4190400" cy="2716776"/>
          </a:xfr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BE04808-3D22-4B5B-B3DE-0B777388A3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415" y="4444860"/>
            <a:ext cx="2057400" cy="2057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EBFEA0F-D4A0-4FC6-BFF1-1BF267662A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418" y="4444860"/>
            <a:ext cx="2057400" cy="2057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A20560-E30F-284B-ABB2-0835CB3ABB2F}"/>
              </a:ext>
            </a:extLst>
          </p:cNvPr>
          <p:cNvSpPr txBox="1"/>
          <p:nvPr/>
        </p:nvSpPr>
        <p:spPr>
          <a:xfrm>
            <a:off x="152400" y="6553200"/>
            <a:ext cx="29851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Adapted from </a:t>
            </a:r>
            <a:r>
              <a:rPr lang="en-US" sz="1200" dirty="0">
                <a:hlinkClick r:id="rId8"/>
              </a:rPr>
              <a:t>D. </a:t>
            </a:r>
            <a:r>
              <a:rPr lang="en-US" sz="1200" dirty="0" err="1">
                <a:hlinkClick r:id="rId8"/>
              </a:rPr>
              <a:t>Fouhey</a:t>
            </a:r>
            <a:r>
              <a:rPr lang="en-US" sz="1200" dirty="0">
                <a:hlinkClick r:id="rId8"/>
              </a:rPr>
              <a:t> and J. Johnson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515513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Alternative idea: Median filtering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>
              <a:buFontTx/>
              <a:buChar char="•"/>
            </a:pPr>
            <a:r>
              <a:rPr lang="en-US" dirty="0"/>
              <a:t>A </a:t>
            </a:r>
            <a:r>
              <a:rPr lang="en-US" b="1" dirty="0"/>
              <a:t>median filter</a:t>
            </a:r>
            <a:r>
              <a:rPr lang="en-US" dirty="0"/>
              <a:t> operates over a window by selecting the median intensity in the window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1524000" y="1"/>
          <a:ext cx="1219200" cy="149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14400" imgH="198720" progId="">
                  <p:embed/>
                </p:oleObj>
              </mc:Choice>
              <mc:Fallback>
                <p:oleObj name="Equation" r:id="rId3" imgW="914400" imgH="198720" progId="">
                  <p:embed/>
                  <p:pic>
                    <p:nvPicPr>
                      <p:cNvPr id="614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"/>
                        <a:ext cx="1219200" cy="149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B35D45E9-A4A1-C948-91F0-D3824BE97BF3}"/>
              </a:ext>
            </a:extLst>
          </p:cNvPr>
          <p:cNvGrpSpPr/>
          <p:nvPr/>
        </p:nvGrpSpPr>
        <p:grpSpPr>
          <a:xfrm>
            <a:off x="4713043" y="2118855"/>
            <a:ext cx="1543232" cy="1515512"/>
            <a:chOff x="1568407" y="3936760"/>
            <a:chExt cx="2134562" cy="2096220"/>
          </a:xfrm>
          <a:solidFill>
            <a:schemeClr val="bg1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5A92B3FD-B1D6-C24B-AE6B-647F847A9248}"/>
                    </a:ext>
                  </a:extLst>
                </p:cNvPr>
                <p:cNvSpPr/>
                <p:nvPr/>
              </p:nvSpPr>
              <p:spPr>
                <a:xfrm>
                  <a:off x="1568409" y="3936762"/>
                  <a:ext cx="711520" cy="711520"/>
                </a:xfrm>
                <a:prstGeom prst="rect">
                  <a:avLst/>
                </a:prstGeom>
                <a:grpFill/>
                <a:ln w="4445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</m:oMathPara>
                  </a14:m>
                  <a:endParaRPr lang="en-US" sz="2000" baseline="-250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5A92B3FD-B1D6-C24B-AE6B-647F847A924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8409" y="3936762"/>
                  <a:ext cx="711520" cy="71152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44450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5E50F7DD-9516-B348-8A8C-7B1E2FF4F294}"/>
                    </a:ext>
                  </a:extLst>
                </p:cNvPr>
                <p:cNvSpPr/>
                <p:nvPr/>
              </p:nvSpPr>
              <p:spPr>
                <a:xfrm>
                  <a:off x="2279929" y="3936760"/>
                  <a:ext cx="711520" cy="711520"/>
                </a:xfrm>
                <a:prstGeom prst="rect">
                  <a:avLst/>
                </a:prstGeom>
                <a:grpFill/>
                <a:ln w="4445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sz="2000" baseline="-250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5E50F7DD-9516-B348-8A8C-7B1E2FF4F2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9929" y="3936760"/>
                  <a:ext cx="711520" cy="71152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44450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33F3A548-3D7C-8C4F-8BB5-B107B464BB37}"/>
                    </a:ext>
                  </a:extLst>
                </p:cNvPr>
                <p:cNvSpPr/>
                <p:nvPr/>
              </p:nvSpPr>
              <p:spPr>
                <a:xfrm>
                  <a:off x="2991449" y="3936760"/>
                  <a:ext cx="711520" cy="711520"/>
                </a:xfrm>
                <a:prstGeom prst="rect">
                  <a:avLst/>
                </a:prstGeom>
                <a:grpFill/>
                <a:ln w="4445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2000" baseline="-250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33F3A548-3D7C-8C4F-8BB5-B107B464BB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1449" y="3936760"/>
                  <a:ext cx="711520" cy="71152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44450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81CEC2DE-DBC2-E04D-9C21-F015BC858C05}"/>
                    </a:ext>
                  </a:extLst>
                </p:cNvPr>
                <p:cNvSpPr/>
                <p:nvPr/>
              </p:nvSpPr>
              <p:spPr>
                <a:xfrm>
                  <a:off x="1568407" y="4632111"/>
                  <a:ext cx="711520" cy="711520"/>
                </a:xfrm>
                <a:prstGeom prst="rect">
                  <a:avLst/>
                </a:prstGeom>
                <a:grpFill/>
                <a:ln w="4445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2000" baseline="-250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81CEC2DE-DBC2-E04D-9C21-F015BC858C0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8407" y="4632111"/>
                  <a:ext cx="711520" cy="71152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44450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0D0C8058-2BBB-C540-99A4-96E28445C0E4}"/>
                    </a:ext>
                  </a:extLst>
                </p:cNvPr>
                <p:cNvSpPr/>
                <p:nvPr/>
              </p:nvSpPr>
              <p:spPr>
                <a:xfrm>
                  <a:off x="2279927" y="4632110"/>
                  <a:ext cx="711520" cy="711520"/>
                </a:xfrm>
                <a:prstGeom prst="rect">
                  <a:avLst/>
                </a:prstGeom>
                <a:grpFill/>
                <a:ln w="4445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US" sz="20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2000" baseline="-250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0D0C8058-2BBB-C540-99A4-96E28445C0E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9927" y="4632110"/>
                  <a:ext cx="711520" cy="71152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44450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3FA57E47-EBD3-D14E-AFD8-597E4D8570D5}"/>
                    </a:ext>
                  </a:extLst>
                </p:cNvPr>
                <p:cNvSpPr/>
                <p:nvPr/>
              </p:nvSpPr>
              <p:spPr>
                <a:xfrm>
                  <a:off x="2991447" y="4632110"/>
                  <a:ext cx="711520" cy="711520"/>
                </a:xfrm>
                <a:prstGeom prst="rect">
                  <a:avLst/>
                </a:prstGeom>
                <a:grpFill/>
                <a:ln w="4445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27</m:t>
                        </m:r>
                      </m:oMath>
                    </m:oMathPara>
                  </a14:m>
                  <a:endParaRPr lang="en-US" sz="2000" baseline="-250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3FA57E47-EBD3-D14E-AFD8-597E4D8570D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1447" y="4632110"/>
                  <a:ext cx="711520" cy="71152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44450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1F6D8558-87CF-1F44-B4BF-DC859EA00A5A}"/>
                </a:ext>
              </a:extLst>
            </p:cNvPr>
            <p:cNvGrpSpPr/>
            <p:nvPr/>
          </p:nvGrpSpPr>
          <p:grpSpPr>
            <a:xfrm>
              <a:off x="1568407" y="5321458"/>
              <a:ext cx="2134560" cy="711522"/>
              <a:chOff x="2038524" y="5096324"/>
              <a:chExt cx="1233183" cy="411062"/>
            </a:xfrm>
            <a:grpFill/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406E4560-22AD-B748-A64E-D4EA96E55FFA}"/>
                      </a:ext>
                    </a:extLst>
                  </p:cNvPr>
                  <p:cNvSpPr/>
                  <p:nvPr/>
                </p:nvSpPr>
                <p:spPr>
                  <a:xfrm>
                    <a:off x="2038524" y="5096325"/>
                    <a:ext cx="411061" cy="411061"/>
                  </a:xfrm>
                  <a:prstGeom prst="rect">
                    <a:avLst/>
                  </a:prstGeom>
                  <a:grpFill/>
                  <a:ln w="4445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oMath>
                      </m:oMathPara>
                    </a14:m>
                    <a:endParaRPr lang="en-US" sz="2000" baseline="-25000" dirty="0">
                      <a:solidFill>
                        <a:srgbClr val="7030A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406E4560-22AD-B748-A64E-D4EA96E55FF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38524" y="5096325"/>
                    <a:ext cx="411061" cy="411061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  <a:ln w="44450">
                    <a:solidFill>
                      <a:srgbClr val="7030A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83F02F75-6300-B84B-9F0D-B34ED44E82B9}"/>
                      </a:ext>
                    </a:extLst>
                  </p:cNvPr>
                  <p:cNvSpPr/>
                  <p:nvPr/>
                </p:nvSpPr>
                <p:spPr>
                  <a:xfrm>
                    <a:off x="2449585" y="5096324"/>
                    <a:ext cx="411061" cy="411061"/>
                  </a:xfrm>
                  <a:prstGeom prst="rect">
                    <a:avLst/>
                  </a:prstGeom>
                  <a:grpFill/>
                  <a:ln w="4445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2000" baseline="-25000" dirty="0">
                      <a:solidFill>
                        <a:srgbClr val="7030A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83F02F75-6300-B84B-9F0D-B34ED44E82B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49585" y="5096324"/>
                    <a:ext cx="411061" cy="411061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  <a:ln w="44450">
                    <a:solidFill>
                      <a:srgbClr val="7030A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FE9790C4-C16C-0945-9432-F1B41FA90118}"/>
                      </a:ext>
                    </a:extLst>
                  </p:cNvPr>
                  <p:cNvSpPr/>
                  <p:nvPr/>
                </p:nvSpPr>
                <p:spPr>
                  <a:xfrm>
                    <a:off x="2860646" y="5096324"/>
                    <a:ext cx="411061" cy="411061"/>
                  </a:xfrm>
                  <a:prstGeom prst="rect">
                    <a:avLst/>
                  </a:prstGeom>
                  <a:grpFill/>
                  <a:ln w="4445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oMath>
                      </m:oMathPara>
                    </a14:m>
                    <a:endParaRPr lang="en-US" sz="2000" baseline="-25000" dirty="0">
                      <a:solidFill>
                        <a:srgbClr val="7030A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FE9790C4-C16C-0945-9432-F1B41FA9011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60646" y="5096324"/>
                    <a:ext cx="411061" cy="411061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  <a:ln w="44450">
                    <a:solidFill>
                      <a:srgbClr val="7030A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44BBEF9-9583-FC43-B0F7-F05F95B103D2}"/>
              </a:ext>
            </a:extLst>
          </p:cNvPr>
          <p:cNvGrpSpPr/>
          <p:nvPr/>
        </p:nvGrpSpPr>
        <p:grpSpPr>
          <a:xfrm>
            <a:off x="4713041" y="5037688"/>
            <a:ext cx="1543232" cy="1515512"/>
            <a:chOff x="1568407" y="3936760"/>
            <a:chExt cx="2134562" cy="2096220"/>
          </a:xfrm>
          <a:solidFill>
            <a:schemeClr val="bg1"/>
          </a:solidFill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61D71FFA-CDB1-D247-A79B-504A7EB0C71D}"/>
                    </a:ext>
                  </a:extLst>
                </p:cNvPr>
                <p:cNvSpPr/>
                <p:nvPr/>
              </p:nvSpPr>
              <p:spPr>
                <a:xfrm>
                  <a:off x="1568409" y="3936762"/>
                  <a:ext cx="711520" cy="711520"/>
                </a:xfrm>
                <a:prstGeom prst="rect">
                  <a:avLst/>
                </a:prstGeom>
                <a:grpFill/>
                <a:ln w="4445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</m:oMathPara>
                  </a14:m>
                  <a:endParaRPr lang="en-US" sz="2000" baseline="-250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61D71FFA-CDB1-D247-A79B-504A7EB0C71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8409" y="3936762"/>
                  <a:ext cx="711520" cy="71152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44450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2B0DBC2B-685C-764C-AE90-A3A7CCA269DD}"/>
                    </a:ext>
                  </a:extLst>
                </p:cNvPr>
                <p:cNvSpPr/>
                <p:nvPr/>
              </p:nvSpPr>
              <p:spPr>
                <a:xfrm>
                  <a:off x="2279929" y="3936760"/>
                  <a:ext cx="711520" cy="711520"/>
                </a:xfrm>
                <a:prstGeom prst="rect">
                  <a:avLst/>
                </a:prstGeom>
                <a:grpFill/>
                <a:ln w="4445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sz="2000" baseline="-250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2B0DBC2B-685C-764C-AE90-A3A7CCA269D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9929" y="3936760"/>
                  <a:ext cx="711520" cy="71152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44450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62022477-A64D-C44A-923A-A35184DF1EDC}"/>
                    </a:ext>
                  </a:extLst>
                </p:cNvPr>
                <p:cNvSpPr/>
                <p:nvPr/>
              </p:nvSpPr>
              <p:spPr>
                <a:xfrm>
                  <a:off x="2991449" y="3936760"/>
                  <a:ext cx="711520" cy="711520"/>
                </a:xfrm>
                <a:prstGeom prst="rect">
                  <a:avLst/>
                </a:prstGeom>
                <a:grpFill/>
                <a:ln w="4445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2000" baseline="-250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62022477-A64D-C44A-923A-A35184DF1ED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1449" y="3936760"/>
                  <a:ext cx="711520" cy="71152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44450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6709A025-1FBC-1B4F-A07A-EBCB5B3D87C3}"/>
                    </a:ext>
                  </a:extLst>
                </p:cNvPr>
                <p:cNvSpPr/>
                <p:nvPr/>
              </p:nvSpPr>
              <p:spPr>
                <a:xfrm>
                  <a:off x="1568407" y="4632111"/>
                  <a:ext cx="711520" cy="711520"/>
                </a:xfrm>
                <a:prstGeom prst="rect">
                  <a:avLst/>
                </a:prstGeom>
                <a:grpFill/>
                <a:ln w="4445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2000" baseline="-250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6709A025-1FBC-1B4F-A07A-EBCB5B3D87C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8407" y="4632111"/>
                  <a:ext cx="711520" cy="71152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44450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620E71-4482-CC47-BE61-D5C445C7BCFD}"/>
                    </a:ext>
                  </a:extLst>
                </p:cNvPr>
                <p:cNvSpPr/>
                <p:nvPr/>
              </p:nvSpPr>
              <p:spPr>
                <a:xfrm>
                  <a:off x="2279927" y="4632110"/>
                  <a:ext cx="711520" cy="711520"/>
                </a:xfrm>
                <a:prstGeom prst="rect">
                  <a:avLst/>
                </a:prstGeom>
                <a:grpFill/>
                <a:ln w="4445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oMath>
                    </m:oMathPara>
                  </a14:m>
                  <a:endParaRPr lang="en-US" sz="2000" baseline="-250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A620E71-4482-CC47-BE61-D5C445C7BCF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9927" y="4632110"/>
                  <a:ext cx="711520" cy="71152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44450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374713A3-63B9-5A4C-9062-24AE0710EAE2}"/>
                    </a:ext>
                  </a:extLst>
                </p:cNvPr>
                <p:cNvSpPr/>
                <p:nvPr/>
              </p:nvSpPr>
              <p:spPr>
                <a:xfrm>
                  <a:off x="2991446" y="4632110"/>
                  <a:ext cx="711520" cy="711520"/>
                </a:xfrm>
                <a:prstGeom prst="rect">
                  <a:avLst/>
                </a:prstGeom>
                <a:grpFill/>
                <a:ln w="4445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27</m:t>
                        </m:r>
                      </m:oMath>
                    </m:oMathPara>
                  </a14:m>
                  <a:endParaRPr lang="en-US" sz="2000" baseline="-250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374713A3-63B9-5A4C-9062-24AE0710EAE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1446" y="4632110"/>
                  <a:ext cx="711520" cy="71152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44450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8E7863B-BC54-5F4E-B5EE-F17A3F522CF3}"/>
                </a:ext>
              </a:extLst>
            </p:cNvPr>
            <p:cNvGrpSpPr/>
            <p:nvPr/>
          </p:nvGrpSpPr>
          <p:grpSpPr>
            <a:xfrm>
              <a:off x="1568407" y="5321458"/>
              <a:ext cx="2134560" cy="711522"/>
              <a:chOff x="2038524" y="5096324"/>
              <a:chExt cx="1233183" cy="411062"/>
            </a:xfrm>
            <a:grpFill/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A48C6A51-93B6-2A4A-8DF9-7C63A3C0B449}"/>
                      </a:ext>
                    </a:extLst>
                  </p:cNvPr>
                  <p:cNvSpPr/>
                  <p:nvPr/>
                </p:nvSpPr>
                <p:spPr>
                  <a:xfrm>
                    <a:off x="2038524" y="5096325"/>
                    <a:ext cx="411061" cy="411061"/>
                  </a:xfrm>
                  <a:prstGeom prst="rect">
                    <a:avLst/>
                  </a:prstGeom>
                  <a:grpFill/>
                  <a:ln w="4445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oMath>
                      </m:oMathPara>
                    </a14:m>
                    <a:endParaRPr lang="en-US" sz="2000" baseline="-25000" dirty="0">
                      <a:solidFill>
                        <a:srgbClr val="7030A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A48C6A51-93B6-2A4A-8DF9-7C63A3C0B44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38524" y="5096325"/>
                    <a:ext cx="411061" cy="411061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  <a:ln w="44450">
                    <a:solidFill>
                      <a:srgbClr val="7030A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193943FC-1211-394C-B8B9-07E82D90681C}"/>
                      </a:ext>
                    </a:extLst>
                  </p:cNvPr>
                  <p:cNvSpPr/>
                  <p:nvPr/>
                </p:nvSpPr>
                <p:spPr>
                  <a:xfrm>
                    <a:off x="2449585" y="5096324"/>
                    <a:ext cx="411061" cy="411061"/>
                  </a:xfrm>
                  <a:prstGeom prst="rect">
                    <a:avLst/>
                  </a:prstGeom>
                  <a:grpFill/>
                  <a:ln w="4445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2000" baseline="-25000" dirty="0">
                      <a:solidFill>
                        <a:srgbClr val="7030A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0" name="Rectangle 29">
                    <a:extLst>
                      <a:ext uri="{FF2B5EF4-FFF2-40B4-BE49-F238E27FC236}">
                        <a16:creationId xmlns:a16="http://schemas.microsoft.com/office/drawing/2014/main" id="{193943FC-1211-394C-B8B9-07E82D90681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49585" y="5096324"/>
                    <a:ext cx="411061" cy="411061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/>
                    </a:stretch>
                  </a:blipFill>
                  <a:ln w="44450">
                    <a:solidFill>
                      <a:srgbClr val="7030A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011A21BE-A41C-8844-940D-9A052877478C}"/>
                      </a:ext>
                    </a:extLst>
                  </p:cNvPr>
                  <p:cNvSpPr/>
                  <p:nvPr/>
                </p:nvSpPr>
                <p:spPr>
                  <a:xfrm>
                    <a:off x="2860646" y="5096324"/>
                    <a:ext cx="411061" cy="411061"/>
                  </a:xfrm>
                  <a:prstGeom prst="rect">
                    <a:avLst/>
                  </a:prstGeom>
                  <a:grpFill/>
                  <a:ln w="44450">
                    <a:solidFill>
                      <a:srgbClr val="7030A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oMath>
                      </m:oMathPara>
                    </a14:m>
                    <a:endParaRPr lang="en-US" sz="2000" baseline="-25000" dirty="0">
                      <a:solidFill>
                        <a:srgbClr val="7030A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011A21BE-A41C-8844-940D-9A052877478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60646" y="5096324"/>
                    <a:ext cx="411061" cy="411061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/>
                    </a:stretch>
                  </a:blipFill>
                  <a:ln w="44450">
                    <a:solidFill>
                      <a:srgbClr val="7030A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3F93561-B942-824D-8F3B-74F12670053F}"/>
              </a:ext>
            </a:extLst>
          </p:cNvPr>
          <p:cNvGrpSpPr/>
          <p:nvPr/>
        </p:nvGrpSpPr>
        <p:grpSpPr>
          <a:xfrm>
            <a:off x="3186401" y="4042844"/>
            <a:ext cx="4596510" cy="514411"/>
            <a:chOff x="3175890" y="3807675"/>
            <a:chExt cx="4596510" cy="51441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69DF16AF-365E-E643-BE6A-B87B3EAC0F62}"/>
                    </a:ext>
                  </a:extLst>
                </p:cNvPr>
                <p:cNvSpPr/>
                <p:nvPr/>
              </p:nvSpPr>
              <p:spPr>
                <a:xfrm>
                  <a:off x="3175890" y="3807675"/>
                  <a:ext cx="514410" cy="514410"/>
                </a:xfrm>
                <a:prstGeom prst="rect">
                  <a:avLst/>
                </a:prstGeom>
                <a:solidFill>
                  <a:schemeClr val="bg1"/>
                </a:solidFill>
                <a:ln w="4445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</m:oMathPara>
                  </a14:m>
                  <a:endParaRPr lang="en-US" sz="2000" baseline="-250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69DF16AF-365E-E643-BE6A-B87B3EAC0F6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75890" y="3807675"/>
                  <a:ext cx="514410" cy="51441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  <a:ln w="44450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A71E3A21-EE98-1B4F-AEF1-2D902388A590}"/>
                    </a:ext>
                  </a:extLst>
                </p:cNvPr>
                <p:cNvSpPr/>
                <p:nvPr/>
              </p:nvSpPr>
              <p:spPr>
                <a:xfrm>
                  <a:off x="3686152" y="3807675"/>
                  <a:ext cx="514410" cy="514410"/>
                </a:xfrm>
                <a:prstGeom prst="rect">
                  <a:avLst/>
                </a:prstGeom>
                <a:solidFill>
                  <a:schemeClr val="bg1"/>
                </a:solidFill>
                <a:ln w="4445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US" sz="2000" baseline="-250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A71E3A21-EE98-1B4F-AEF1-2D902388A59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6152" y="3807675"/>
                  <a:ext cx="514410" cy="5144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  <a:ln w="44450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CFEBEA75-8E91-0E4D-A0D1-36224B50BBC6}"/>
                    </a:ext>
                  </a:extLst>
                </p:cNvPr>
                <p:cNvSpPr/>
                <p:nvPr/>
              </p:nvSpPr>
              <p:spPr>
                <a:xfrm>
                  <a:off x="4196414" y="3807675"/>
                  <a:ext cx="514410" cy="514410"/>
                </a:xfrm>
                <a:prstGeom prst="rect">
                  <a:avLst/>
                </a:prstGeom>
                <a:solidFill>
                  <a:schemeClr val="bg1"/>
                </a:solidFill>
                <a:ln w="4445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2000" baseline="-250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CFEBEA75-8E91-0E4D-A0D1-36224B50BBC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96414" y="3807675"/>
                  <a:ext cx="514410" cy="514410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44450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6C9D06C0-D395-6C47-B766-91BBFC7014ED}"/>
                    </a:ext>
                  </a:extLst>
                </p:cNvPr>
                <p:cNvSpPr/>
                <p:nvPr/>
              </p:nvSpPr>
              <p:spPr>
                <a:xfrm>
                  <a:off x="4706676" y="3807675"/>
                  <a:ext cx="514410" cy="514410"/>
                </a:xfrm>
                <a:prstGeom prst="rect">
                  <a:avLst/>
                </a:prstGeom>
                <a:solidFill>
                  <a:schemeClr val="bg1"/>
                </a:solidFill>
                <a:ln w="4445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2000" baseline="-250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6C9D06C0-D395-6C47-B766-91BBFC7014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06676" y="3807675"/>
                  <a:ext cx="514410" cy="514410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 w="44450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88B5B084-21AC-FF47-A594-BDEAD368011D}"/>
                    </a:ext>
                  </a:extLst>
                </p:cNvPr>
                <p:cNvSpPr/>
                <p:nvPr/>
              </p:nvSpPr>
              <p:spPr>
                <a:xfrm>
                  <a:off x="5727202" y="3807675"/>
                  <a:ext cx="514410" cy="514411"/>
                </a:xfrm>
                <a:prstGeom prst="rect">
                  <a:avLst/>
                </a:prstGeom>
                <a:solidFill>
                  <a:schemeClr val="bg1"/>
                </a:solidFill>
                <a:ln w="4445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0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2000" baseline="-250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88B5B084-21AC-FF47-A594-BDEAD368011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27202" y="3807675"/>
                  <a:ext cx="514410" cy="514411"/>
                </a:xfrm>
                <a:prstGeom prst="rect">
                  <a:avLst/>
                </a:prstGeom>
                <a:blipFill>
                  <a:blip r:embed="rId25"/>
                  <a:stretch>
                    <a:fillRect/>
                  </a:stretch>
                </a:blipFill>
                <a:ln w="44450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0BBF7416-38B0-3242-A2D0-59D0152E9C28}"/>
                    </a:ext>
                  </a:extLst>
                </p:cNvPr>
                <p:cNvSpPr/>
                <p:nvPr/>
              </p:nvSpPr>
              <p:spPr>
                <a:xfrm>
                  <a:off x="6237465" y="3807675"/>
                  <a:ext cx="514410" cy="514411"/>
                </a:xfrm>
                <a:prstGeom prst="rect">
                  <a:avLst/>
                </a:prstGeom>
                <a:solidFill>
                  <a:schemeClr val="bg1"/>
                </a:solidFill>
                <a:ln w="4445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0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2000" baseline="-250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0BBF7416-38B0-3242-A2D0-59D0152E9C2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37465" y="3807675"/>
                  <a:ext cx="514410" cy="514411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  <a:ln w="44450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C490177D-F8A2-5744-931F-22C1C3315542}"/>
                    </a:ext>
                  </a:extLst>
                </p:cNvPr>
                <p:cNvSpPr/>
                <p:nvPr/>
              </p:nvSpPr>
              <p:spPr>
                <a:xfrm>
                  <a:off x="6747728" y="3807675"/>
                  <a:ext cx="514410" cy="514411"/>
                </a:xfrm>
                <a:prstGeom prst="rect">
                  <a:avLst/>
                </a:prstGeom>
                <a:solidFill>
                  <a:schemeClr val="bg1"/>
                </a:solidFill>
                <a:ln w="4445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0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2000" baseline="-250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C490177D-F8A2-5744-931F-22C1C331554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47728" y="3807675"/>
                  <a:ext cx="514410" cy="514411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  <a:ln w="44450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DCC345BC-0846-BE49-845A-2854F773E384}"/>
                    </a:ext>
                  </a:extLst>
                </p:cNvPr>
                <p:cNvSpPr/>
                <p:nvPr/>
              </p:nvSpPr>
              <p:spPr>
                <a:xfrm>
                  <a:off x="7257990" y="3807675"/>
                  <a:ext cx="514410" cy="514410"/>
                </a:xfrm>
                <a:prstGeom prst="rect">
                  <a:avLst/>
                </a:prstGeom>
                <a:solidFill>
                  <a:schemeClr val="bg1"/>
                </a:solidFill>
                <a:ln w="4445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US" sz="20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2000" baseline="-250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DCC345BC-0846-BE49-845A-2854F773E38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57990" y="3807675"/>
                  <a:ext cx="514410" cy="514410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  <a:ln w="44450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A94FFFA6-71BC-954F-BD3C-6A3E65A60FEB}"/>
                    </a:ext>
                  </a:extLst>
                </p:cNvPr>
                <p:cNvSpPr/>
                <p:nvPr/>
              </p:nvSpPr>
              <p:spPr>
                <a:xfrm>
                  <a:off x="5216939" y="3807675"/>
                  <a:ext cx="514410" cy="514410"/>
                </a:xfrm>
                <a:prstGeom prst="rect">
                  <a:avLst/>
                </a:prstGeom>
                <a:solidFill>
                  <a:schemeClr val="bg1"/>
                </a:solidFill>
                <a:ln w="4445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oMath>
                    </m:oMathPara>
                  </a14:m>
                  <a:endParaRPr lang="en-US" sz="2000" baseline="-250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A94FFFA6-71BC-954F-BD3C-6A3E65A60FE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6939" y="3807675"/>
                  <a:ext cx="514410" cy="514410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  <a:ln w="44450">
                  <a:solidFill>
                    <a:srgbClr val="C00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99A57F1-2E3D-FF43-A4AE-0BC1C9FF4D53}"/>
              </a:ext>
            </a:extLst>
          </p:cNvPr>
          <p:cNvCxnSpPr>
            <a:cxnSpLocks/>
          </p:cNvCxnSpPr>
          <p:nvPr/>
        </p:nvCxnSpPr>
        <p:spPr bwMode="auto">
          <a:xfrm>
            <a:off x="6993864" y="2878780"/>
            <a:ext cx="0" cy="674912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D0D2C33-A282-744A-94BA-CB15FF3E5D7E}"/>
              </a:ext>
            </a:extLst>
          </p:cNvPr>
          <p:cNvSpPr txBox="1"/>
          <p:nvPr/>
        </p:nvSpPr>
        <p:spPr>
          <a:xfrm>
            <a:off x="7129141" y="2925100"/>
            <a:ext cx="748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Sort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60F5AC2-B8AC-1D4E-9252-D491122B498C}"/>
              </a:ext>
            </a:extLst>
          </p:cNvPr>
          <p:cNvCxnSpPr>
            <a:cxnSpLocks/>
          </p:cNvCxnSpPr>
          <p:nvPr/>
        </p:nvCxnSpPr>
        <p:spPr bwMode="auto">
          <a:xfrm>
            <a:off x="6993864" y="4814443"/>
            <a:ext cx="0" cy="674912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EA7B1955-67A2-3945-8985-391430131655}"/>
              </a:ext>
            </a:extLst>
          </p:cNvPr>
          <p:cNvSpPr txBox="1"/>
          <p:nvPr/>
        </p:nvSpPr>
        <p:spPr>
          <a:xfrm>
            <a:off x="7129141" y="4860763"/>
            <a:ext cx="1316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Replace</a:t>
            </a:r>
          </a:p>
        </p:txBody>
      </p:sp>
    </p:spTree>
    <p:extLst>
      <p:ext uri="{BB962C8B-B14F-4D97-AF65-F5344CB8AC3E}">
        <p14:creationId xmlns:p14="http://schemas.microsoft.com/office/powerpoint/2010/main" val="2356659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Median filter</a:t>
            </a:r>
          </a:p>
        </p:txBody>
      </p:sp>
      <p:sp>
        <p:nvSpPr>
          <p:cNvPr id="1077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What advantage does median filtering have over Gaussian filtering?</a:t>
            </a:r>
          </a:p>
          <a:p>
            <a:pPr lvl="1"/>
            <a:r>
              <a:rPr lang="en-US" sz="2400" dirty="0"/>
              <a:t>Robustness to outliers</a:t>
            </a:r>
          </a:p>
        </p:txBody>
      </p:sp>
      <p:pic>
        <p:nvPicPr>
          <p:cNvPr id="10772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2579688"/>
            <a:ext cx="4648200" cy="412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8839201" y="6553200"/>
            <a:ext cx="1800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/>
              <a:t>Source: K. Grauman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7251" grpId="0" build="p" bldLvl="2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D20F1-E0D0-41D8-9B89-573DCDD69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median filter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04B3B4-8F3D-428B-9270-0A9F2A0BB484}"/>
              </a:ext>
            </a:extLst>
          </p:cNvPr>
          <p:cNvSpPr txBox="1"/>
          <p:nvPr/>
        </p:nvSpPr>
        <p:spPr>
          <a:xfrm>
            <a:off x="1838555" y="1578423"/>
            <a:ext cx="29846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Input image</a:t>
            </a:r>
          </a:p>
          <a:p>
            <a:pPr algn="ctr"/>
            <a:r>
              <a:rPr lang="en-US" sz="3200" dirty="0"/>
              <a:t>(no filter)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DD8675-8F78-5E42-9CFE-1E6CDA8AC32E}"/>
              </a:ext>
            </a:extLst>
          </p:cNvPr>
          <p:cNvSpPr txBox="1"/>
          <p:nvPr/>
        </p:nvSpPr>
        <p:spPr>
          <a:xfrm>
            <a:off x="152400" y="6553200"/>
            <a:ext cx="29851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Adapted from </a:t>
            </a:r>
            <a:r>
              <a:rPr lang="en-US" sz="1200" dirty="0">
                <a:hlinkClick r:id="rId2"/>
              </a:rPr>
              <a:t>D. </a:t>
            </a:r>
            <a:r>
              <a:rPr lang="en-US" sz="1200" dirty="0" err="1">
                <a:hlinkClick r:id="rId2"/>
              </a:rPr>
              <a:t>Fouhey</a:t>
            </a:r>
            <a:r>
              <a:rPr lang="en-US" sz="1200" dirty="0">
                <a:hlinkClick r:id="rId2"/>
              </a:rPr>
              <a:t> and J. Johnson</a:t>
            </a:r>
            <a:endParaRPr lang="en-US" sz="12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FABD493-BF9D-E29F-15E1-00BEC9E83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218" y="1447800"/>
            <a:ext cx="4182607" cy="2788405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85C67E53-594D-BBA5-ABD9-5417705B64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218" y="4334249"/>
            <a:ext cx="2066551" cy="2066551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75946EA5-23A5-8211-FAE2-B41B0BB51D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273" y="4334249"/>
            <a:ext cx="2066551" cy="206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28767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>
            <a:extLst>
              <a:ext uri="{FF2B5EF4-FFF2-40B4-BE49-F238E27FC236}">
                <a16:creationId xmlns:a16="http://schemas.microsoft.com/office/drawing/2014/main" id="{60754E4E-2BCE-3808-4F22-CCB2F7ABD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238" y="4334248"/>
            <a:ext cx="2066551" cy="2066551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E7E8796D-AF16-87B8-EF6C-547F997494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273" y="4334249"/>
            <a:ext cx="2066551" cy="2066551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5FAE4FDF-7D46-A7EB-0263-554307774E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218" y="1447800"/>
            <a:ext cx="4182606" cy="27884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3D20F1-E0D0-41D8-9B89-573DCDD69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median filter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04B3B4-8F3D-428B-9270-0A9F2A0BB484}"/>
                  </a:ext>
                </a:extLst>
              </p:cNvPr>
              <p:cNvSpPr txBox="1"/>
              <p:nvPr/>
            </p:nvSpPr>
            <p:spPr>
              <a:xfrm>
                <a:off x="1838555" y="1578423"/>
                <a:ext cx="2984601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/>
                  <a:t>median </a:t>
                </a:r>
              </a:p>
              <a:p>
                <a:pPr algn="ctr"/>
                <a:r>
                  <a:rPr lang="en-US" sz="3200" dirty="0"/>
                  <a:t>filter</a:t>
                </a:r>
              </a:p>
              <a:p>
                <a:pPr algn="ctr"/>
                <a:r>
                  <a:rPr lang="en-US" sz="3200" dirty="0"/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dirty="0">
                        <a:latin typeface="Cambria Math" panose="02040503050406030204" pitchFamily="18" charset="0"/>
                      </a:rPr>
                      <m:t>w</m:t>
                    </m:r>
                    <m:r>
                      <m:rPr>
                        <m:sty m:val="p"/>
                      </m:rPr>
                      <a:rPr lang="en-US" sz="3200" i="0" dirty="0" smtClean="0">
                        <a:latin typeface="Cambria Math" panose="02040503050406030204" pitchFamily="18" charset="0"/>
                      </a:rPr>
                      <m:t>idth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= 3</m:t>
                    </m:r>
                  </m:oMath>
                </a14:m>
                <a:r>
                  <a:rPr lang="en-US" sz="3200" dirty="0"/>
                  <a:t>)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04B3B4-8F3D-428B-9270-0A9F2A0BB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8555" y="1578423"/>
                <a:ext cx="2984601" cy="1569660"/>
              </a:xfrm>
              <a:prstGeom prst="rect">
                <a:avLst/>
              </a:prstGeom>
              <a:blipFill>
                <a:blip r:embed="rId5"/>
                <a:stretch>
                  <a:fillRect t="-4000" b="-11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3CF29C72-4E44-054F-BAA3-FAA76D7DB0EC}"/>
              </a:ext>
            </a:extLst>
          </p:cNvPr>
          <p:cNvSpPr txBox="1"/>
          <p:nvPr/>
        </p:nvSpPr>
        <p:spPr>
          <a:xfrm>
            <a:off x="152400" y="6553200"/>
            <a:ext cx="29851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Adapted from </a:t>
            </a:r>
            <a:r>
              <a:rPr lang="en-US" sz="1200" dirty="0">
                <a:hlinkClick r:id="rId6"/>
              </a:rPr>
              <a:t>D. </a:t>
            </a:r>
            <a:r>
              <a:rPr lang="en-US" sz="1200" dirty="0" err="1">
                <a:hlinkClick r:id="rId6"/>
              </a:rPr>
              <a:t>Fouhey</a:t>
            </a:r>
            <a:r>
              <a:rPr lang="en-US" sz="1200" dirty="0">
                <a:hlinkClick r:id="rId6"/>
              </a:rPr>
              <a:t> and J. Johnson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632252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7D047133-7BBF-53E3-BBB7-4964D0948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272" y="4334247"/>
            <a:ext cx="2066549" cy="2066549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A68FC60D-4D61-72A5-523C-E44716AE1C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196" y="4334248"/>
            <a:ext cx="2066550" cy="2066550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F2382D55-F4BD-FB45-2B99-58923813C2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238" y="1447800"/>
            <a:ext cx="4182606" cy="27884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3D20F1-E0D0-41D8-9B89-573DCDD69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median filter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04B3B4-8F3D-428B-9270-0A9F2A0BB484}"/>
                  </a:ext>
                </a:extLst>
              </p:cNvPr>
              <p:cNvSpPr txBox="1"/>
              <p:nvPr/>
            </p:nvSpPr>
            <p:spPr>
              <a:xfrm>
                <a:off x="1838555" y="1578423"/>
                <a:ext cx="2984601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/>
                  <a:t>median </a:t>
                </a:r>
              </a:p>
              <a:p>
                <a:pPr algn="ctr"/>
                <a:r>
                  <a:rPr lang="en-US" sz="3200" dirty="0"/>
                  <a:t>filter</a:t>
                </a:r>
              </a:p>
              <a:p>
                <a:pPr algn="ctr"/>
                <a:r>
                  <a:rPr lang="en-US" sz="3200" dirty="0"/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dirty="0">
                        <a:latin typeface="Cambria Math" panose="02040503050406030204" pitchFamily="18" charset="0"/>
                      </a:rPr>
                      <m:t>w</m:t>
                    </m:r>
                    <m:r>
                      <m:rPr>
                        <m:sty m:val="p"/>
                      </m:rPr>
                      <a:rPr lang="en-US" sz="3200" i="0" dirty="0" smtClean="0">
                        <a:latin typeface="Cambria Math" panose="02040503050406030204" pitchFamily="18" charset="0"/>
                      </a:rPr>
                      <m:t>idth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3200" dirty="0"/>
                  <a:t>)</a:t>
                </a: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04B3B4-8F3D-428B-9270-0A9F2A0BB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8555" y="1578423"/>
                <a:ext cx="2984601" cy="1569660"/>
              </a:xfrm>
              <a:prstGeom prst="rect">
                <a:avLst/>
              </a:prstGeom>
              <a:blipFill>
                <a:blip r:embed="rId5"/>
                <a:stretch>
                  <a:fillRect t="-4839" b="-1209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3CF29C72-4E44-054F-BAA3-FAA76D7DB0EC}"/>
              </a:ext>
            </a:extLst>
          </p:cNvPr>
          <p:cNvSpPr txBox="1"/>
          <p:nvPr/>
        </p:nvSpPr>
        <p:spPr>
          <a:xfrm>
            <a:off x="152400" y="6553200"/>
            <a:ext cx="29851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Adapted from </a:t>
            </a:r>
            <a:r>
              <a:rPr lang="en-US" sz="1200" dirty="0">
                <a:hlinkClick r:id="rId6"/>
              </a:rPr>
              <a:t>D. </a:t>
            </a:r>
            <a:r>
              <a:rPr lang="en-US" sz="1200" dirty="0" err="1">
                <a:hlinkClick r:id="rId6"/>
              </a:rPr>
              <a:t>Fouhey</a:t>
            </a:r>
            <a:r>
              <a:rPr lang="en-US" sz="1200" dirty="0">
                <a:hlinkClick r:id="rId6"/>
              </a:rPr>
              <a:t> and J. Johnson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0542139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D14E435E-860C-B17D-1AD7-AEB2039C3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383" y="4334249"/>
            <a:ext cx="2066550" cy="2066550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683DA253-F499-7B40-B430-FF151B7A98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272" y="4334248"/>
            <a:ext cx="2066551" cy="2066551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DFDC19AA-9BB5-706E-A444-113BE2FD9D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218" y="1447799"/>
            <a:ext cx="4182608" cy="27884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3D20F1-E0D0-41D8-9B89-573DCDD69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median filter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04B3B4-8F3D-428B-9270-0A9F2A0BB484}"/>
                  </a:ext>
                </a:extLst>
              </p:cNvPr>
              <p:cNvSpPr txBox="1"/>
              <p:nvPr/>
            </p:nvSpPr>
            <p:spPr>
              <a:xfrm>
                <a:off x="1838555" y="1578423"/>
                <a:ext cx="2984601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/>
                  <a:t>median </a:t>
                </a:r>
              </a:p>
              <a:p>
                <a:pPr algn="ctr"/>
                <a:r>
                  <a:rPr lang="en-US" sz="3200" dirty="0"/>
                  <a:t>filter</a:t>
                </a:r>
              </a:p>
              <a:p>
                <a:pPr algn="ctr"/>
                <a:r>
                  <a:rPr lang="en-US" sz="3200" dirty="0"/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i="0" dirty="0" smtClean="0">
                        <a:latin typeface="Cambria Math" panose="02040503050406030204" pitchFamily="18" charset="0"/>
                      </a:rPr>
                      <m:t>width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= 7</m:t>
                    </m:r>
                  </m:oMath>
                </a14:m>
                <a:r>
                  <a:rPr lang="en-US" sz="3200" dirty="0"/>
                  <a:t>)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04B3B4-8F3D-428B-9270-0A9F2A0BB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8555" y="1578423"/>
                <a:ext cx="2984601" cy="1569660"/>
              </a:xfrm>
              <a:prstGeom prst="rect">
                <a:avLst/>
              </a:prstGeom>
              <a:blipFill>
                <a:blip r:embed="rId5"/>
                <a:stretch>
                  <a:fillRect t="-4000" b="-11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658428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9FB4B-A42B-4B69-883D-5CF9B535F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median filtering linear?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2CF338-45E6-8E9F-29C9-528E04FB8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914400"/>
            <a:ext cx="10363200" cy="13716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Recall: for a linear filter,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BB036DE-09E4-C0F5-7A11-53C47EFEA78E}"/>
                  </a:ext>
                </a:extLst>
              </p:cNvPr>
              <p:cNvSpPr txBox="1"/>
              <p:nvPr/>
            </p:nvSpPr>
            <p:spPr>
              <a:xfrm>
                <a:off x="1752600" y="1429434"/>
                <a:ext cx="94262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600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filter</m:t>
                      </m:r>
                      <m:d>
                        <m:dPr>
                          <m:ctrlPr>
                            <a:rPr lang="en-US" sz="36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60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36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6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36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m:rPr>
                          <m:sty m:val="p"/>
                        </m:rPr>
                        <a:rPr lang="en-US" sz="3600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filter</m:t>
                      </m:r>
                      <m:d>
                        <m:dPr>
                          <m:ctrlPr>
                            <a:rPr lang="en-US" sz="36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600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3600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36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r>
                        <m:rPr>
                          <m:sty m:val="p"/>
                        </m:rPr>
                        <a:rPr lang="en-US" sz="3600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filter</m:t>
                      </m:r>
                      <m:d>
                        <m:dPr>
                          <m:ctrlPr>
                            <a:rPr lang="en-US" sz="36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600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36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3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BB036DE-09E4-C0F5-7A11-53C47EFEA7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1429434"/>
                <a:ext cx="9426291" cy="646331"/>
              </a:xfrm>
              <a:prstGeom prst="rect">
                <a:avLst/>
              </a:prstGeom>
              <a:blipFill>
                <a:blip r:embed="rId2"/>
                <a:stretch>
                  <a:fillRect b="-26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3285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9FB4B-A42B-4B69-883D-5CF9B535F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median filtering linear?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1A84A6E-54AF-47C8-A253-8B64DC1E2AC5}"/>
                  </a:ext>
                </a:extLst>
              </p:cNvPr>
              <p:cNvSpPr txBox="1"/>
              <p:nvPr/>
            </p:nvSpPr>
            <p:spPr>
              <a:xfrm>
                <a:off x="2626562" y="2773337"/>
                <a:ext cx="1944827" cy="12990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32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32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1A84A6E-54AF-47C8-A253-8B64DC1E2A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6562" y="2773337"/>
                <a:ext cx="1944827" cy="1299074"/>
              </a:xfrm>
              <a:prstGeom prst="rect">
                <a:avLst/>
              </a:prstGeom>
              <a:blipFill>
                <a:blip r:embed="rId2"/>
                <a:stretch>
                  <a:fillRect t="-1942" b="-9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8C03E52-13A5-4641-BAAC-09DFD3133EDA}"/>
                  </a:ext>
                </a:extLst>
              </p:cNvPr>
              <p:cNvSpPr txBox="1"/>
              <p:nvPr/>
            </p:nvSpPr>
            <p:spPr>
              <a:xfrm>
                <a:off x="5185663" y="2773337"/>
                <a:ext cx="1944828" cy="13022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32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32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2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2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8C03E52-13A5-4641-BAAC-09DFD3133E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5663" y="2773337"/>
                <a:ext cx="1944828" cy="1302280"/>
              </a:xfrm>
              <a:prstGeom prst="rect">
                <a:avLst/>
              </a:prstGeom>
              <a:blipFill>
                <a:blip r:embed="rId3"/>
                <a:stretch>
                  <a:fillRect t="-1923" b="-86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7714A544-DA29-48E4-8DAF-378056217FC4}"/>
              </a:ext>
            </a:extLst>
          </p:cNvPr>
          <p:cNvSpPr txBox="1"/>
          <p:nvPr/>
        </p:nvSpPr>
        <p:spPr>
          <a:xfrm>
            <a:off x="4648935" y="3145460"/>
            <a:ext cx="459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1BB18C7-91A9-4B2D-B2C5-50882BAF9A01}"/>
              </a:ext>
            </a:extLst>
          </p:cNvPr>
          <p:cNvGrpSpPr/>
          <p:nvPr/>
        </p:nvGrpSpPr>
        <p:grpSpPr>
          <a:xfrm>
            <a:off x="7354341" y="2773337"/>
            <a:ext cx="2627859" cy="1299074"/>
            <a:chOff x="5356429" y="2126720"/>
            <a:chExt cx="2627859" cy="12990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9DEA4A81-2DBD-49B3-825E-1D2750DA0A6D}"/>
                    </a:ext>
                  </a:extLst>
                </p:cNvPr>
                <p:cNvSpPr txBox="1"/>
                <p:nvPr/>
              </p:nvSpPr>
              <p:spPr>
                <a:xfrm>
                  <a:off x="6039460" y="2126720"/>
                  <a:ext cx="1944828" cy="129907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["/>
                            <m:endChr m:val="]"/>
                            <m:ctrlPr>
                              <a:rPr lang="en-US" sz="320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32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3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sz="3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sz="3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3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sz="3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en-US" sz="3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3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en-US" sz="3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en-US" sz="32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en-US" sz="32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9DEA4A81-2DBD-49B3-825E-1D2750DA0A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39460" y="2126720"/>
                  <a:ext cx="1944828" cy="129907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8850C16-1F12-457C-BC36-3C35B53322C8}"/>
                </a:ext>
              </a:extLst>
            </p:cNvPr>
            <p:cNvSpPr txBox="1"/>
            <p:nvPr/>
          </p:nvSpPr>
          <p:spPr>
            <a:xfrm>
              <a:off x="5356429" y="2498842"/>
              <a:ext cx="45918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7030A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=</a:t>
              </a:r>
            </a:p>
          </p:txBody>
        </p:sp>
      </p:grp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AB2423F-BA65-4F98-BAD6-93BFD2ADC605}"/>
              </a:ext>
            </a:extLst>
          </p:cNvPr>
          <p:cNvCxnSpPr/>
          <p:nvPr/>
        </p:nvCxnSpPr>
        <p:spPr>
          <a:xfrm>
            <a:off x="3599941" y="4286822"/>
            <a:ext cx="0" cy="1038759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C58F913-8E0C-47CE-A171-2CD703745E77}"/>
              </a:ext>
            </a:extLst>
          </p:cNvPr>
          <p:cNvCxnSpPr/>
          <p:nvPr/>
        </p:nvCxnSpPr>
        <p:spPr>
          <a:xfrm>
            <a:off x="6173672" y="4286822"/>
            <a:ext cx="0" cy="1038759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1439C47-67A8-4F25-8DAB-A7E90DF5A5ED}"/>
              </a:ext>
            </a:extLst>
          </p:cNvPr>
          <p:cNvCxnSpPr/>
          <p:nvPr/>
        </p:nvCxnSpPr>
        <p:spPr>
          <a:xfrm>
            <a:off x="9009786" y="4286822"/>
            <a:ext cx="0" cy="1038759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55F05B9-BF0C-417C-A3D7-6AB323F3EDD5}"/>
              </a:ext>
            </a:extLst>
          </p:cNvPr>
          <p:cNvSpPr txBox="1"/>
          <p:nvPr/>
        </p:nvSpPr>
        <p:spPr>
          <a:xfrm>
            <a:off x="1069719" y="4456617"/>
            <a:ext cx="1766392" cy="830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median filter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9B475B-9FCD-4CA3-811A-61EDB7468000}"/>
              </a:ext>
            </a:extLst>
          </p:cNvPr>
          <p:cNvSpPr txBox="1"/>
          <p:nvPr/>
        </p:nvSpPr>
        <p:spPr>
          <a:xfrm>
            <a:off x="3475581" y="5511225"/>
            <a:ext cx="256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3A179C-279D-4CBF-B0ED-09A0CB88B6A0}"/>
              </a:ext>
            </a:extLst>
          </p:cNvPr>
          <p:cNvSpPr txBox="1"/>
          <p:nvPr/>
        </p:nvSpPr>
        <p:spPr>
          <a:xfrm>
            <a:off x="6045661" y="5510006"/>
            <a:ext cx="256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A72E891-FBA6-4CCA-A4FB-82C745EC092A}"/>
              </a:ext>
            </a:extLst>
          </p:cNvPr>
          <p:cNvSpPr txBox="1"/>
          <p:nvPr/>
        </p:nvSpPr>
        <p:spPr>
          <a:xfrm>
            <a:off x="8881775" y="5510006"/>
            <a:ext cx="256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69A8F2-4001-4B08-B51D-6B7F9511EE42}"/>
              </a:ext>
            </a:extLst>
          </p:cNvPr>
          <p:cNvSpPr txBox="1"/>
          <p:nvPr/>
        </p:nvSpPr>
        <p:spPr>
          <a:xfrm>
            <a:off x="4746750" y="5510005"/>
            <a:ext cx="459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BF019B7-1C4C-4EDF-9A26-201081283457}"/>
                  </a:ext>
                </a:extLst>
              </p:cNvPr>
              <p:cNvSpPr txBox="1"/>
              <p:nvPr/>
            </p:nvSpPr>
            <p:spPr>
              <a:xfrm>
                <a:off x="7354341" y="5510004"/>
                <a:ext cx="4591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BF019B7-1C4C-4EDF-9A26-2010812834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4341" y="5510004"/>
                <a:ext cx="459181" cy="584775"/>
              </a:xfrm>
              <a:prstGeom prst="rect">
                <a:avLst/>
              </a:prstGeom>
              <a:blipFill>
                <a:blip r:embed="rId5"/>
                <a:stretch>
                  <a:fillRect l="-5263" r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ABE08F0D-1C80-8D42-BAED-80E5B75C6092}"/>
              </a:ext>
            </a:extLst>
          </p:cNvPr>
          <p:cNvSpPr txBox="1"/>
          <p:nvPr/>
        </p:nvSpPr>
        <p:spPr>
          <a:xfrm>
            <a:off x="152400" y="6553200"/>
            <a:ext cx="29851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Adapted from </a:t>
            </a:r>
            <a:r>
              <a:rPr lang="en-US" sz="1200" dirty="0">
                <a:hlinkClick r:id="rId6"/>
              </a:rPr>
              <a:t>D. </a:t>
            </a:r>
            <a:r>
              <a:rPr lang="en-US" sz="1200" dirty="0" err="1">
                <a:hlinkClick r:id="rId6"/>
              </a:rPr>
              <a:t>Fouhey</a:t>
            </a:r>
            <a:r>
              <a:rPr lang="en-US" sz="1200" dirty="0">
                <a:hlinkClick r:id="rId6"/>
              </a:rPr>
              <a:t> and J. Johnson</a:t>
            </a:r>
            <a:endParaRPr lang="en-US" sz="1200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7C42FCB2-79CE-45C4-F6D6-160C2B37B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914400"/>
            <a:ext cx="10363200" cy="13716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Recall: for a linear filter,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1718EBE-0238-A3AD-1863-409EF0DE5AF7}"/>
                  </a:ext>
                </a:extLst>
              </p:cNvPr>
              <p:cNvSpPr txBox="1"/>
              <p:nvPr/>
            </p:nvSpPr>
            <p:spPr>
              <a:xfrm>
                <a:off x="1752600" y="1429434"/>
                <a:ext cx="94262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600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filter</m:t>
                      </m:r>
                      <m:d>
                        <m:dPr>
                          <m:ctrlPr>
                            <a:rPr lang="en-US" sz="36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60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36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6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6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36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36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m:rPr>
                          <m:sty m:val="p"/>
                        </m:rPr>
                        <a:rPr lang="en-US" sz="3600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filter</m:t>
                      </m:r>
                      <m:d>
                        <m:dPr>
                          <m:ctrlPr>
                            <a:rPr lang="en-US" sz="36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600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3600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36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r>
                        <m:rPr>
                          <m:sty m:val="p"/>
                        </m:rPr>
                        <a:rPr lang="en-US" sz="3600" i="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filter</m:t>
                      </m:r>
                      <m:d>
                        <m:dPr>
                          <m:ctrlPr>
                            <a:rPr lang="en-US" sz="36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600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36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3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1718EBE-0238-A3AD-1863-409EF0DE5A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1429434"/>
                <a:ext cx="9426291" cy="646331"/>
              </a:xfrm>
              <a:prstGeom prst="rect">
                <a:avLst/>
              </a:prstGeom>
              <a:blipFill>
                <a:blip r:embed="rId7"/>
                <a:stretch>
                  <a:fillRect b="-26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782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/>
      <p:bldP spid="16" grpId="0"/>
      <p:bldP spid="17" grpId="0"/>
      <p:bldP spid="18" grpId="0"/>
      <p:bldP spid="20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BA02E-3917-604A-A74C-6183FFD02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filtering: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FE512-FC0A-3945-B097-3C4955D2C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Linear filtering and its properties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Gaussian filters and their properties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Nonlinear filtering: Median filtering, bilateral filtering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36712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D6265A32-9FBA-8E9F-F85A-1B55156F6D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other kinds of filtering are there?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7DFAA1-785D-08C5-6CC3-FAE220C7D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We want something like Gaussian filtering, but with edge preservation</a:t>
            </a:r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E659DB1F-25F0-1DD8-78F1-623E8CDD0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275013"/>
            <a:ext cx="2395538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>
            <a:extLst>
              <a:ext uri="{FF2B5EF4-FFF2-40B4-BE49-F238E27FC236}">
                <a16:creationId xmlns:a16="http://schemas.microsoft.com/office/drawing/2014/main" id="{7DBE0A95-FA3F-BD7E-D9A9-8A950B7AC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311526"/>
            <a:ext cx="2401888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6" name="Picture 6">
            <a:extLst>
              <a:ext uri="{FF2B5EF4-FFF2-40B4-BE49-F238E27FC236}">
                <a16:creationId xmlns:a16="http://schemas.microsoft.com/office/drawing/2014/main" id="{0F72C746-ACC3-A0BB-721D-345E56EDF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562225"/>
            <a:ext cx="8001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>
            <a:extLst>
              <a:ext uri="{FF2B5EF4-FFF2-40B4-BE49-F238E27FC236}">
                <a16:creationId xmlns:a16="http://schemas.microsoft.com/office/drawing/2014/main" id="{F2947D5F-3496-A77C-6B0A-56E552BCC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895725"/>
            <a:ext cx="8001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>
            <a:extLst>
              <a:ext uri="{FF2B5EF4-FFF2-40B4-BE49-F238E27FC236}">
                <a16:creationId xmlns:a16="http://schemas.microsoft.com/office/drawing/2014/main" id="{AF8D9E6D-76F4-5EF5-61FD-1C315940E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5219700"/>
            <a:ext cx="8001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9" name="Rectangle 9">
            <a:extLst>
              <a:ext uri="{FF2B5EF4-FFF2-40B4-BE49-F238E27FC236}">
                <a16:creationId xmlns:a16="http://schemas.microsoft.com/office/drawing/2014/main" id="{E00AEE30-3F70-1AC0-1717-6E0EDF99B6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438525"/>
            <a:ext cx="228600" cy="228600"/>
          </a:xfrm>
          <a:prstGeom prst="rect">
            <a:avLst/>
          </a:prstGeom>
          <a:noFill/>
          <a:ln w="38100">
            <a:solidFill>
              <a:srgbClr val="FF9933"/>
            </a:solidFill>
            <a:miter lim="800000"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1" name="Rectangle 11">
            <a:extLst>
              <a:ext uri="{FF2B5EF4-FFF2-40B4-BE49-F238E27FC236}">
                <a16:creationId xmlns:a16="http://schemas.microsoft.com/office/drawing/2014/main" id="{FC091FB6-0822-3B96-61AF-CE54ECA4D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3675" y="4652963"/>
            <a:ext cx="228600" cy="228600"/>
          </a:xfrm>
          <a:prstGeom prst="rect">
            <a:avLst/>
          </a:prstGeom>
          <a:noFill/>
          <a:ln w="38100">
            <a:solidFill>
              <a:srgbClr val="FF9933"/>
            </a:solidFill>
            <a:miter lim="800000"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2" name="Line 12">
            <a:extLst>
              <a:ext uri="{FF2B5EF4-FFF2-40B4-BE49-F238E27FC236}">
                <a16:creationId xmlns:a16="http://schemas.microsoft.com/office/drawing/2014/main" id="{B62AAAAA-8D72-6FAC-799C-24BA9CE710B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29000" y="2981325"/>
            <a:ext cx="1371600" cy="457200"/>
          </a:xfrm>
          <a:prstGeom prst="line">
            <a:avLst/>
          </a:prstGeom>
          <a:noFill/>
          <a:ln w="38100">
            <a:solidFill>
              <a:srgbClr val="FF9933"/>
            </a:solidFill>
            <a:round/>
            <a:headEnd/>
            <a:tailEnd type="triangle" w="med" len="med"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4" name="Line 14">
            <a:extLst>
              <a:ext uri="{FF2B5EF4-FFF2-40B4-BE49-F238E27FC236}">
                <a16:creationId xmlns:a16="http://schemas.microsoft.com/office/drawing/2014/main" id="{57EA8764-570F-EF9E-A909-39FB94C13F71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4886325"/>
            <a:ext cx="1828800" cy="762000"/>
          </a:xfrm>
          <a:prstGeom prst="line">
            <a:avLst/>
          </a:prstGeom>
          <a:noFill/>
          <a:ln w="38100">
            <a:solidFill>
              <a:srgbClr val="FF9933"/>
            </a:solidFill>
            <a:round/>
            <a:headEnd/>
            <a:tailEnd type="triangle" w="med" len="med"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0" name="Rectangle 10">
            <a:extLst>
              <a:ext uri="{FF2B5EF4-FFF2-40B4-BE49-F238E27FC236}">
                <a16:creationId xmlns:a16="http://schemas.microsoft.com/office/drawing/2014/main" id="{BAD0841A-C607-EF6D-43AF-AD4FC04AD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2613" y="3819525"/>
            <a:ext cx="228600" cy="228600"/>
          </a:xfrm>
          <a:prstGeom prst="rect">
            <a:avLst/>
          </a:prstGeom>
          <a:noFill/>
          <a:ln w="38100">
            <a:solidFill>
              <a:srgbClr val="FF9933"/>
            </a:solidFill>
            <a:miter lim="800000"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3" name="Line 13">
            <a:extLst>
              <a:ext uri="{FF2B5EF4-FFF2-40B4-BE49-F238E27FC236}">
                <a16:creationId xmlns:a16="http://schemas.microsoft.com/office/drawing/2014/main" id="{EA3324FE-3F64-4BE8-E0C6-CC341AD063B0}"/>
              </a:ext>
            </a:extLst>
          </p:cNvPr>
          <p:cNvSpPr>
            <a:spLocks noChangeShapeType="1"/>
          </p:cNvSpPr>
          <p:nvPr/>
        </p:nvSpPr>
        <p:spPr bwMode="auto">
          <a:xfrm>
            <a:off x="2087564" y="3941763"/>
            <a:ext cx="2713037" cy="411162"/>
          </a:xfrm>
          <a:prstGeom prst="line">
            <a:avLst/>
          </a:prstGeom>
          <a:noFill/>
          <a:ln w="38100">
            <a:solidFill>
              <a:srgbClr val="FF9933"/>
            </a:solidFill>
            <a:round/>
            <a:headEnd/>
            <a:tailEnd type="triangle" w="med" len="med"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0255" name="Picture 15">
            <a:extLst>
              <a:ext uri="{FF2B5EF4-FFF2-40B4-BE49-F238E27FC236}">
                <a16:creationId xmlns:a16="http://schemas.microsoft.com/office/drawing/2014/main" id="{5A3587A3-2562-6A5D-E1B1-E82592C3A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426" y="2557463"/>
            <a:ext cx="804863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6" name="Text Box 16">
            <a:extLst>
              <a:ext uri="{FF2B5EF4-FFF2-40B4-BE49-F238E27FC236}">
                <a16:creationId xmlns:a16="http://schemas.microsoft.com/office/drawing/2014/main" id="{05E5E2F3-B50C-C826-4CB3-50EFE9C01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0575" y="2305050"/>
            <a:ext cx="5588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8800" baseline="-25000">
                <a:latin typeface="Times New Roman" panose="02020603050405020304" pitchFamily="18" charset="0"/>
              </a:rPr>
              <a:t>*</a:t>
            </a:r>
          </a:p>
        </p:txBody>
      </p:sp>
      <p:pic>
        <p:nvPicPr>
          <p:cNvPr id="10257" name="Picture 17">
            <a:extLst>
              <a:ext uri="{FF2B5EF4-FFF2-40B4-BE49-F238E27FC236}">
                <a16:creationId xmlns:a16="http://schemas.microsoft.com/office/drawing/2014/main" id="{AFE67F98-DE62-BFD8-98D0-49F583EFD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426" y="3890963"/>
            <a:ext cx="804863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8" name="Text Box 18">
            <a:extLst>
              <a:ext uri="{FF2B5EF4-FFF2-40B4-BE49-F238E27FC236}">
                <a16:creationId xmlns:a16="http://schemas.microsoft.com/office/drawing/2014/main" id="{D58BBF45-9E48-3C33-728D-55A724165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0575" y="3638550"/>
            <a:ext cx="5588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8800" baseline="-25000">
                <a:latin typeface="Times New Roman" panose="02020603050405020304" pitchFamily="18" charset="0"/>
              </a:rPr>
              <a:t>*</a:t>
            </a:r>
          </a:p>
        </p:txBody>
      </p:sp>
      <p:pic>
        <p:nvPicPr>
          <p:cNvPr id="10259" name="Picture 19">
            <a:extLst>
              <a:ext uri="{FF2B5EF4-FFF2-40B4-BE49-F238E27FC236}">
                <a16:creationId xmlns:a16="http://schemas.microsoft.com/office/drawing/2014/main" id="{44F6103A-2224-E9A6-39B9-C05F2A822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426" y="5214938"/>
            <a:ext cx="804863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0" name="Text Box 20">
            <a:extLst>
              <a:ext uri="{FF2B5EF4-FFF2-40B4-BE49-F238E27FC236}">
                <a16:creationId xmlns:a16="http://schemas.microsoft.com/office/drawing/2014/main" id="{3960D0EA-3F55-5408-BB71-CCA7F6A89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0575" y="4962525"/>
            <a:ext cx="5588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8800" baseline="-25000">
                <a:latin typeface="Times New Roman" panose="02020603050405020304" pitchFamily="18" charset="0"/>
              </a:rPr>
              <a:t>*</a:t>
            </a:r>
          </a:p>
        </p:txBody>
      </p:sp>
      <p:sp>
        <p:nvSpPr>
          <p:cNvPr id="10261" name="Text Box 21">
            <a:extLst>
              <a:ext uri="{FF2B5EF4-FFF2-40B4-BE49-F238E27FC236}">
                <a16:creationId xmlns:a16="http://schemas.microsoft.com/office/drawing/2014/main" id="{EDDE50F6-E6F3-A0A0-E586-DC2989141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9576" y="2865438"/>
            <a:ext cx="8531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/>
              <a:t>input</a:t>
            </a:r>
          </a:p>
        </p:txBody>
      </p:sp>
      <p:sp>
        <p:nvSpPr>
          <p:cNvPr id="10262" name="Text Box 22">
            <a:extLst>
              <a:ext uri="{FF2B5EF4-FFF2-40B4-BE49-F238E27FC236}">
                <a16:creationId xmlns:a16="http://schemas.microsoft.com/office/drawing/2014/main" id="{4756B5EE-8038-E83E-D7AE-9297EB656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0525" y="2828925"/>
            <a:ext cx="104067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output</a:t>
            </a:r>
          </a:p>
        </p:txBody>
      </p:sp>
      <p:sp>
        <p:nvSpPr>
          <p:cNvPr id="10263" name="Text Box 23">
            <a:extLst>
              <a:ext uri="{FF2B5EF4-FFF2-40B4-BE49-F238E27FC236}">
                <a16:creationId xmlns:a16="http://schemas.microsoft.com/office/drawing/2014/main" id="{7C835BE2-71C0-0F75-650B-F24CECAC88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7172" y="2057400"/>
            <a:ext cx="614302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/>
              <a:t>Gaussian filtering: Same kernel everywhere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026866-2FBE-DC28-080C-4FD781359CB1}"/>
              </a:ext>
            </a:extLst>
          </p:cNvPr>
          <p:cNvSpPr txBox="1"/>
          <p:nvPr/>
        </p:nvSpPr>
        <p:spPr>
          <a:xfrm>
            <a:off x="76200" y="6477000"/>
            <a:ext cx="32175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Source: </a:t>
            </a:r>
            <a:r>
              <a:rPr lang="en-US" sz="1600" dirty="0">
                <a:hlinkClick r:id="rId9"/>
              </a:rPr>
              <a:t>SIGGRAPH 2008 tutorial</a:t>
            </a:r>
            <a:endParaRPr lang="en-US" sz="16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14" name="Picture 26">
            <a:extLst>
              <a:ext uri="{FF2B5EF4-FFF2-40B4-BE49-F238E27FC236}">
                <a16:creationId xmlns:a16="http://schemas.microsoft.com/office/drawing/2014/main" id="{517B6447-24A4-0619-9737-DA518597A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438" y="3271839"/>
            <a:ext cx="2400300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11" name="Picture 23">
            <a:extLst>
              <a:ext uri="{FF2B5EF4-FFF2-40B4-BE49-F238E27FC236}">
                <a16:creationId xmlns:a16="http://schemas.microsoft.com/office/drawing/2014/main" id="{3FFDFA19-BA03-778B-97E9-EE07E2A61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425" y="2557463"/>
            <a:ext cx="8001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12" name="Picture 24">
            <a:extLst>
              <a:ext uri="{FF2B5EF4-FFF2-40B4-BE49-F238E27FC236}">
                <a16:creationId xmlns:a16="http://schemas.microsoft.com/office/drawing/2014/main" id="{21B4E8DB-E646-9BD3-5F7B-F425F3AFD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425" y="3890963"/>
            <a:ext cx="8001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13" name="Picture 25">
            <a:extLst>
              <a:ext uri="{FF2B5EF4-FFF2-40B4-BE49-F238E27FC236}">
                <a16:creationId xmlns:a16="http://schemas.microsoft.com/office/drawing/2014/main" id="{CE885851-C293-6C12-5AB9-99B61ECB3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425" y="5214938"/>
            <a:ext cx="8001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0" name="Rectangle 2">
            <a:extLst>
              <a:ext uri="{FF2B5EF4-FFF2-40B4-BE49-F238E27FC236}">
                <a16:creationId xmlns:a16="http://schemas.microsoft.com/office/drawing/2014/main" id="{AD55C281-2ED1-51E6-C886-FD099E42B4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Bilateral filtering</a:t>
            </a:r>
          </a:p>
        </p:txBody>
      </p:sp>
      <p:pic>
        <p:nvPicPr>
          <p:cNvPr id="12292" name="Picture 4">
            <a:extLst>
              <a:ext uri="{FF2B5EF4-FFF2-40B4-BE49-F238E27FC236}">
                <a16:creationId xmlns:a16="http://schemas.microsoft.com/office/drawing/2014/main" id="{65440BE2-E1A8-4035-7EF7-CF2E63898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311526"/>
            <a:ext cx="2401888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3" name="Picture 5">
            <a:extLst>
              <a:ext uri="{FF2B5EF4-FFF2-40B4-BE49-F238E27FC236}">
                <a16:creationId xmlns:a16="http://schemas.microsoft.com/office/drawing/2014/main" id="{85C702C7-9C55-0992-13D9-A369AB9C6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562225"/>
            <a:ext cx="8001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>
            <a:extLst>
              <a:ext uri="{FF2B5EF4-FFF2-40B4-BE49-F238E27FC236}">
                <a16:creationId xmlns:a16="http://schemas.microsoft.com/office/drawing/2014/main" id="{F748301D-851B-EE51-197D-E895013A9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895725"/>
            <a:ext cx="8001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>
            <a:extLst>
              <a:ext uri="{FF2B5EF4-FFF2-40B4-BE49-F238E27FC236}">
                <a16:creationId xmlns:a16="http://schemas.microsoft.com/office/drawing/2014/main" id="{DBC7F626-16B9-0043-098B-ACC302A02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5219700"/>
            <a:ext cx="8001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6" name="Rectangle 8">
            <a:extLst>
              <a:ext uri="{FF2B5EF4-FFF2-40B4-BE49-F238E27FC236}">
                <a16:creationId xmlns:a16="http://schemas.microsoft.com/office/drawing/2014/main" id="{773EE02C-AFEA-6746-62BB-5C4288634D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438525"/>
            <a:ext cx="228600" cy="228600"/>
          </a:xfrm>
          <a:prstGeom prst="rect">
            <a:avLst/>
          </a:prstGeom>
          <a:noFill/>
          <a:ln w="38100">
            <a:solidFill>
              <a:srgbClr val="FF9933"/>
            </a:solidFill>
            <a:miter lim="800000"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7" name="Rectangle 9">
            <a:extLst>
              <a:ext uri="{FF2B5EF4-FFF2-40B4-BE49-F238E27FC236}">
                <a16:creationId xmlns:a16="http://schemas.microsoft.com/office/drawing/2014/main" id="{03475979-A6BC-5E2E-263A-ED5D976CE6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3675" y="4652963"/>
            <a:ext cx="228600" cy="228600"/>
          </a:xfrm>
          <a:prstGeom prst="rect">
            <a:avLst/>
          </a:prstGeom>
          <a:noFill/>
          <a:ln w="38100">
            <a:solidFill>
              <a:srgbClr val="FF9933"/>
            </a:solidFill>
            <a:miter lim="800000"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8" name="Line 10">
            <a:extLst>
              <a:ext uri="{FF2B5EF4-FFF2-40B4-BE49-F238E27FC236}">
                <a16:creationId xmlns:a16="http://schemas.microsoft.com/office/drawing/2014/main" id="{45629E84-FA80-FF05-09D0-659E440A1EB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29000" y="2981325"/>
            <a:ext cx="1371600" cy="457200"/>
          </a:xfrm>
          <a:prstGeom prst="line">
            <a:avLst/>
          </a:prstGeom>
          <a:noFill/>
          <a:ln w="38100">
            <a:solidFill>
              <a:srgbClr val="FF9933"/>
            </a:solidFill>
            <a:round/>
            <a:headEnd/>
            <a:tailEnd type="triangle" w="med" len="med"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9" name="Line 11">
            <a:extLst>
              <a:ext uri="{FF2B5EF4-FFF2-40B4-BE49-F238E27FC236}">
                <a16:creationId xmlns:a16="http://schemas.microsoft.com/office/drawing/2014/main" id="{4D75FECF-8CA2-7D1A-DBD5-56CAE8D2440C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4886325"/>
            <a:ext cx="1828800" cy="762000"/>
          </a:xfrm>
          <a:prstGeom prst="line">
            <a:avLst/>
          </a:prstGeom>
          <a:noFill/>
          <a:ln w="38100">
            <a:solidFill>
              <a:srgbClr val="FF9933"/>
            </a:solidFill>
            <a:round/>
            <a:headEnd/>
            <a:tailEnd type="triangle" w="med" len="med"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00" name="Rectangle 12">
            <a:extLst>
              <a:ext uri="{FF2B5EF4-FFF2-40B4-BE49-F238E27FC236}">
                <a16:creationId xmlns:a16="http://schemas.microsoft.com/office/drawing/2014/main" id="{1A535205-7431-CB21-D1FD-C4F99D1C0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2613" y="3819525"/>
            <a:ext cx="228600" cy="228600"/>
          </a:xfrm>
          <a:prstGeom prst="rect">
            <a:avLst/>
          </a:prstGeom>
          <a:noFill/>
          <a:ln w="38100">
            <a:solidFill>
              <a:srgbClr val="FF9933"/>
            </a:solidFill>
            <a:miter lim="800000"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01" name="Line 13">
            <a:extLst>
              <a:ext uri="{FF2B5EF4-FFF2-40B4-BE49-F238E27FC236}">
                <a16:creationId xmlns:a16="http://schemas.microsoft.com/office/drawing/2014/main" id="{7842B533-CED2-F37A-785D-09692BA79C41}"/>
              </a:ext>
            </a:extLst>
          </p:cNvPr>
          <p:cNvSpPr>
            <a:spLocks noChangeShapeType="1"/>
          </p:cNvSpPr>
          <p:nvPr/>
        </p:nvSpPr>
        <p:spPr bwMode="auto">
          <a:xfrm>
            <a:off x="2087564" y="3941763"/>
            <a:ext cx="2713037" cy="411162"/>
          </a:xfrm>
          <a:prstGeom prst="line">
            <a:avLst/>
          </a:prstGeom>
          <a:noFill/>
          <a:ln w="38100">
            <a:solidFill>
              <a:srgbClr val="FF9933"/>
            </a:solidFill>
            <a:round/>
            <a:headEnd/>
            <a:tailEnd type="triangle" w="med" len="med"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03" name="Text Box 15">
            <a:extLst>
              <a:ext uri="{FF2B5EF4-FFF2-40B4-BE49-F238E27FC236}">
                <a16:creationId xmlns:a16="http://schemas.microsoft.com/office/drawing/2014/main" id="{91DD2FC9-F99E-D5BF-38CC-6D40903E96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0575" y="2305050"/>
            <a:ext cx="5588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8800" baseline="-25000">
                <a:latin typeface="Times New Roman" panose="02020603050405020304" pitchFamily="18" charset="0"/>
              </a:rPr>
              <a:t>*</a:t>
            </a:r>
          </a:p>
        </p:txBody>
      </p:sp>
      <p:sp>
        <p:nvSpPr>
          <p:cNvPr id="12305" name="Text Box 17">
            <a:extLst>
              <a:ext uri="{FF2B5EF4-FFF2-40B4-BE49-F238E27FC236}">
                <a16:creationId xmlns:a16="http://schemas.microsoft.com/office/drawing/2014/main" id="{27D9D7EB-1EBE-472F-3E7E-182012B7E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0575" y="3638550"/>
            <a:ext cx="5588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8800" baseline="-25000">
                <a:latin typeface="Times New Roman" panose="02020603050405020304" pitchFamily="18" charset="0"/>
              </a:rPr>
              <a:t>*</a:t>
            </a:r>
          </a:p>
        </p:txBody>
      </p:sp>
      <p:sp>
        <p:nvSpPr>
          <p:cNvPr id="12307" name="Text Box 19">
            <a:extLst>
              <a:ext uri="{FF2B5EF4-FFF2-40B4-BE49-F238E27FC236}">
                <a16:creationId xmlns:a16="http://schemas.microsoft.com/office/drawing/2014/main" id="{279AEDF1-8A40-9B18-755B-E51AECAF19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0575" y="4962525"/>
            <a:ext cx="5588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8800" baseline="-25000">
                <a:latin typeface="Times New Roman" panose="02020603050405020304" pitchFamily="18" charset="0"/>
              </a:rPr>
              <a:t>*</a:t>
            </a:r>
          </a:p>
        </p:txBody>
      </p:sp>
      <p:sp>
        <p:nvSpPr>
          <p:cNvPr id="12310" name="Text Box 22">
            <a:extLst>
              <a:ext uri="{FF2B5EF4-FFF2-40B4-BE49-F238E27FC236}">
                <a16:creationId xmlns:a16="http://schemas.microsoft.com/office/drawing/2014/main" id="{F478D7A2-6683-0648-D291-E1F996D1F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7487" y="1693128"/>
            <a:ext cx="681196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dirty="0"/>
              <a:t>Kernel weights depend on the neighborhood values – no averaging across edges!</a:t>
            </a:r>
          </a:p>
        </p:txBody>
      </p:sp>
      <p:sp>
        <p:nvSpPr>
          <p:cNvPr id="12315" name="Rectangle 27">
            <a:extLst>
              <a:ext uri="{FF2B5EF4-FFF2-40B4-BE49-F238E27FC236}">
                <a16:creationId xmlns:a16="http://schemas.microsoft.com/office/drawing/2014/main" id="{0B1F989F-5A10-F2AF-D7BB-A56076EF5E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7918" y="272703"/>
            <a:ext cx="460933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808080"/>
                </a:solidFill>
              </a:rPr>
              <a:t>[Aurich 95, Smith 97, Tomasi 98]</a:t>
            </a:r>
          </a:p>
        </p:txBody>
      </p:sp>
      <p:sp>
        <p:nvSpPr>
          <p:cNvPr id="2" name="Text Box 21">
            <a:extLst>
              <a:ext uri="{FF2B5EF4-FFF2-40B4-BE49-F238E27FC236}">
                <a16:creationId xmlns:a16="http://schemas.microsoft.com/office/drawing/2014/main" id="{3808A9F7-CF53-4D85-2709-C068C93AA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9576" y="2865438"/>
            <a:ext cx="8531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/>
              <a:t>input</a:t>
            </a:r>
          </a:p>
        </p:txBody>
      </p:sp>
      <p:sp>
        <p:nvSpPr>
          <p:cNvPr id="3" name="Text Box 22">
            <a:extLst>
              <a:ext uri="{FF2B5EF4-FFF2-40B4-BE49-F238E27FC236}">
                <a16:creationId xmlns:a16="http://schemas.microsoft.com/office/drawing/2014/main" id="{FA293A16-F60A-9CB7-93B0-3F80AFFA2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0525" y="2828925"/>
            <a:ext cx="104067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output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16D558-A9DB-A469-0451-73FDD1B1BE36}"/>
              </a:ext>
            </a:extLst>
          </p:cNvPr>
          <p:cNvSpPr txBox="1"/>
          <p:nvPr/>
        </p:nvSpPr>
        <p:spPr>
          <a:xfrm>
            <a:off x="76200" y="6477000"/>
            <a:ext cx="32175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Source: </a:t>
            </a:r>
            <a:r>
              <a:rPr lang="en-US" sz="1600" dirty="0">
                <a:hlinkClick r:id="rId11"/>
              </a:rPr>
              <a:t>SIGGRAPH 2008 tutorial</a:t>
            </a:r>
            <a:endParaRPr lang="en-US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A3E0F0-BC5C-4BDB-AC8E-9E68EC8F7349}"/>
              </a:ext>
            </a:extLst>
          </p:cNvPr>
          <p:cNvSpPr txBox="1"/>
          <p:nvPr/>
        </p:nvSpPr>
        <p:spPr>
          <a:xfrm>
            <a:off x="7962901" y="6471821"/>
            <a:ext cx="41290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dirty="0">
                <a:hlinkClick r:id="rId12"/>
              </a:rPr>
              <a:t>https://</a:t>
            </a:r>
            <a:r>
              <a:rPr lang="en-US" sz="1600" dirty="0" err="1">
                <a:hlinkClick r:id="rId12"/>
              </a:rPr>
              <a:t>en.wikipedia.org</a:t>
            </a:r>
            <a:r>
              <a:rPr lang="en-US" sz="1600" dirty="0">
                <a:hlinkClick r:id="rId12"/>
              </a:rPr>
              <a:t>/wiki/</a:t>
            </a:r>
            <a:r>
              <a:rPr lang="en-US" sz="1600" dirty="0" err="1">
                <a:hlinkClick r:id="rId12"/>
              </a:rPr>
              <a:t>Bilateral_filter</a:t>
            </a:r>
            <a:endParaRPr lang="en-US" sz="16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1231D5-C085-F7E0-E3E3-57F7514F8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Compute weighted average of pixels, but the weight depends both on the distance of the filter element from the center and the difference of pixel value from the center </a:t>
            </a:r>
          </a:p>
        </p:txBody>
      </p:sp>
      <p:grpSp>
        <p:nvGrpSpPr>
          <p:cNvPr id="13338" name="Group 26">
            <a:extLst>
              <a:ext uri="{FF2B5EF4-FFF2-40B4-BE49-F238E27FC236}">
                <a16:creationId xmlns:a16="http://schemas.microsoft.com/office/drawing/2014/main" id="{DF3EBA72-344F-8DAD-6C47-95A6D36BC980}"/>
              </a:ext>
            </a:extLst>
          </p:cNvPr>
          <p:cNvGrpSpPr>
            <a:grpSpLocks/>
          </p:cNvGrpSpPr>
          <p:nvPr/>
        </p:nvGrpSpPr>
        <p:grpSpPr bwMode="auto">
          <a:xfrm>
            <a:off x="5159376" y="2667000"/>
            <a:ext cx="2335213" cy="3733800"/>
            <a:chOff x="2290" y="1392"/>
            <a:chExt cx="1471" cy="2352"/>
          </a:xfrm>
        </p:grpSpPr>
        <p:grpSp>
          <p:nvGrpSpPr>
            <p:cNvPr id="13319" name="Group 7">
              <a:extLst>
                <a:ext uri="{FF2B5EF4-FFF2-40B4-BE49-F238E27FC236}">
                  <a16:creationId xmlns:a16="http://schemas.microsoft.com/office/drawing/2014/main" id="{21061363-94CC-C3D0-5C27-9662E4EC2E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49" y="2592"/>
              <a:ext cx="1152" cy="1152"/>
              <a:chOff x="2112" y="2592"/>
              <a:chExt cx="1152" cy="1152"/>
            </a:xfrm>
          </p:grpSpPr>
          <p:sp>
            <p:nvSpPr>
              <p:cNvPr id="13320" name="Rectangle 8">
                <a:extLst>
                  <a:ext uri="{FF2B5EF4-FFF2-40B4-BE49-F238E27FC236}">
                    <a16:creationId xmlns:a16="http://schemas.microsoft.com/office/drawing/2014/main" id="{32167A86-5749-6E4E-F0E1-F1F9583F37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2" y="2592"/>
                <a:ext cx="1152" cy="115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pic>
            <p:nvPicPr>
              <p:cNvPr id="13321" name="Picture 9">
                <a:extLst>
                  <a:ext uri="{FF2B5EF4-FFF2-40B4-BE49-F238E27FC236}">
                    <a16:creationId xmlns:a16="http://schemas.microsoft.com/office/drawing/2014/main" id="{FD5CD8A1-18D4-032A-18A1-BBA1413837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lum contrast="6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00" y="2880"/>
                <a:ext cx="576" cy="5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3322" name="Rectangle 10">
              <a:extLst>
                <a:ext uri="{FF2B5EF4-FFF2-40B4-BE49-F238E27FC236}">
                  <a16:creationId xmlns:a16="http://schemas.microsoft.com/office/drawing/2014/main" id="{4D653A5E-CC7F-ABB2-F54F-B63B2476D7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1392"/>
              <a:ext cx="1471" cy="464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3" name="Line 11">
              <a:extLst>
                <a:ext uri="{FF2B5EF4-FFF2-40B4-BE49-F238E27FC236}">
                  <a16:creationId xmlns:a16="http://schemas.microsoft.com/office/drawing/2014/main" id="{489173E0-1374-2E7B-3728-6AC7ECA282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24" y="1800"/>
              <a:ext cx="3" cy="480"/>
            </a:xfrm>
            <a:prstGeom prst="line">
              <a:avLst/>
            </a:prstGeom>
            <a:noFill/>
            <a:ln w="76200">
              <a:solidFill>
                <a:srgbClr val="FF99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4" name="Text Box 12">
              <a:extLst>
                <a:ext uri="{FF2B5EF4-FFF2-40B4-BE49-F238E27FC236}">
                  <a16:creationId xmlns:a16="http://schemas.microsoft.com/office/drawing/2014/main" id="{2C279173-20F9-0D5C-3F2F-74CFF52E3C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2" y="2328"/>
              <a:ext cx="107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2000" b="1" i="1"/>
                <a:t>space</a:t>
              </a:r>
              <a:r>
                <a:rPr lang="en-US" altLang="en-US" sz="2000"/>
                <a:t> weight</a:t>
              </a:r>
            </a:p>
          </p:txBody>
        </p:sp>
      </p:grpSp>
      <p:grpSp>
        <p:nvGrpSpPr>
          <p:cNvPr id="13339" name="Group 27">
            <a:extLst>
              <a:ext uri="{FF2B5EF4-FFF2-40B4-BE49-F238E27FC236}">
                <a16:creationId xmlns:a16="http://schemas.microsoft.com/office/drawing/2014/main" id="{A375C665-277D-FE9B-DF3F-59D67FF5B736}"/>
              </a:ext>
            </a:extLst>
          </p:cNvPr>
          <p:cNvGrpSpPr>
            <a:grpSpLocks/>
          </p:cNvGrpSpPr>
          <p:nvPr/>
        </p:nvGrpSpPr>
        <p:grpSpPr bwMode="auto">
          <a:xfrm>
            <a:off x="7543800" y="2667001"/>
            <a:ext cx="2382838" cy="3559175"/>
            <a:chOff x="3792" y="1392"/>
            <a:chExt cx="1501" cy="2242"/>
          </a:xfrm>
        </p:grpSpPr>
        <p:sp>
          <p:nvSpPr>
            <p:cNvPr id="13325" name="Rectangle 13">
              <a:extLst>
                <a:ext uri="{FF2B5EF4-FFF2-40B4-BE49-F238E27FC236}">
                  <a16:creationId xmlns:a16="http://schemas.microsoft.com/office/drawing/2014/main" id="{D145F0FA-4F2D-6B91-1626-E78F704029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2" y="1392"/>
              <a:ext cx="1501" cy="464"/>
            </a:xfrm>
            <a:prstGeom prst="rect">
              <a:avLst/>
            </a:prstGeom>
            <a:solidFill>
              <a:srgbClr val="009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6" name="Line 14">
              <a:extLst>
                <a:ext uri="{FF2B5EF4-FFF2-40B4-BE49-F238E27FC236}">
                  <a16:creationId xmlns:a16="http://schemas.microsoft.com/office/drawing/2014/main" id="{DAEA8836-A4F0-829C-CDDA-A42163E5A3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41" y="1800"/>
              <a:ext cx="3" cy="480"/>
            </a:xfrm>
            <a:prstGeom prst="line">
              <a:avLst/>
            </a:prstGeom>
            <a:noFill/>
            <a:ln w="76200">
              <a:solidFill>
                <a:srgbClr val="0099CC"/>
              </a:solidFill>
              <a:round/>
              <a:headE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27" name="Text Box 15">
              <a:extLst>
                <a:ext uri="{FF2B5EF4-FFF2-40B4-BE49-F238E27FC236}">
                  <a16:creationId xmlns:a16="http://schemas.microsoft.com/office/drawing/2014/main" id="{C88E21F1-1B89-5FAF-170E-EF430709DA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5" y="2328"/>
              <a:ext cx="105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2000" b="1" i="1"/>
                <a:t>range</a:t>
              </a:r>
              <a:r>
                <a:rPr lang="en-US" altLang="en-US" sz="2000"/>
                <a:t> weight</a:t>
              </a:r>
            </a:p>
          </p:txBody>
        </p:sp>
        <p:grpSp>
          <p:nvGrpSpPr>
            <p:cNvPr id="13333" name="Group 21">
              <a:extLst>
                <a:ext uri="{FF2B5EF4-FFF2-40B4-BE49-F238E27FC236}">
                  <a16:creationId xmlns:a16="http://schemas.microsoft.com/office/drawing/2014/main" id="{9682352E-C604-44E3-7908-D7C926BFB3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72" y="2640"/>
              <a:ext cx="480" cy="994"/>
              <a:chOff x="4272" y="2640"/>
              <a:chExt cx="480" cy="994"/>
            </a:xfrm>
          </p:grpSpPr>
          <p:pic>
            <p:nvPicPr>
              <p:cNvPr id="13329" name="Picture 17">
                <a:extLst>
                  <a:ext uri="{FF2B5EF4-FFF2-40B4-BE49-F238E27FC236}">
                    <a16:creationId xmlns:a16="http://schemas.microsoft.com/office/drawing/2014/main" id="{7032DA4E-7A46-FC1C-9334-11839BC56A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4197" y="3044"/>
                <a:ext cx="856" cy="2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3330" name="Line 18">
                <a:extLst>
                  <a:ext uri="{FF2B5EF4-FFF2-40B4-BE49-F238E27FC236}">
                    <a16:creationId xmlns:a16="http://schemas.microsoft.com/office/drawing/2014/main" id="{A46535EC-F370-D07B-9123-8F0231188C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3975" y="3177"/>
                <a:ext cx="912" cy="1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31" name="Text Box 19">
                <a:extLst>
                  <a:ext uri="{FF2B5EF4-FFF2-40B4-BE49-F238E27FC236}">
                    <a16:creationId xmlns:a16="http://schemas.microsoft.com/office/drawing/2014/main" id="{8E543849-2F74-D6CC-313F-CCB28222A8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72" y="2640"/>
                <a:ext cx="181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</a:t>
                </a:r>
              </a:p>
            </p:txBody>
          </p:sp>
          <p:sp>
            <p:nvSpPr>
              <p:cNvPr id="13332" name="Line 20">
                <a:extLst>
                  <a:ext uri="{FF2B5EF4-FFF2-40B4-BE49-F238E27FC236}">
                    <a16:creationId xmlns:a16="http://schemas.microsoft.com/office/drawing/2014/main" id="{07EC1E1D-3FA0-05B7-3876-2850E17525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4" y="3168"/>
                <a:ext cx="7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337" name="Group 25">
            <a:extLst>
              <a:ext uri="{FF2B5EF4-FFF2-40B4-BE49-F238E27FC236}">
                <a16:creationId xmlns:a16="http://schemas.microsoft.com/office/drawing/2014/main" id="{925163D5-30B0-01F7-2BB2-C25E3ECEF834}"/>
              </a:ext>
            </a:extLst>
          </p:cNvPr>
          <p:cNvGrpSpPr>
            <a:grpSpLocks/>
          </p:cNvGrpSpPr>
          <p:nvPr/>
        </p:nvGrpSpPr>
        <p:grpSpPr bwMode="auto">
          <a:xfrm>
            <a:off x="3305175" y="2536826"/>
            <a:ext cx="1695450" cy="2317750"/>
            <a:chOff x="1122" y="1310"/>
            <a:chExt cx="1068" cy="1460"/>
          </a:xfrm>
        </p:grpSpPr>
        <p:sp>
          <p:nvSpPr>
            <p:cNvPr id="13335" name="Line 23">
              <a:extLst>
                <a:ext uri="{FF2B5EF4-FFF2-40B4-BE49-F238E27FC236}">
                  <a16:creationId xmlns:a16="http://schemas.microsoft.com/office/drawing/2014/main" id="{8F24B746-C00F-D420-2634-47BE43DBFA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4" y="1824"/>
              <a:ext cx="3" cy="480"/>
            </a:xfrm>
            <a:prstGeom prst="line">
              <a:avLst/>
            </a:prstGeom>
            <a:noFill/>
            <a:ln w="76200">
              <a:solidFill>
                <a:srgbClr val="F8BBC7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4" name="Rectangle 22">
              <a:extLst>
                <a:ext uri="{FF2B5EF4-FFF2-40B4-BE49-F238E27FC236}">
                  <a16:creationId xmlns:a16="http://schemas.microsoft.com/office/drawing/2014/main" id="{743430E4-00F2-987D-F204-A5D482914A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2" y="1310"/>
              <a:ext cx="408" cy="737"/>
            </a:xfrm>
            <a:prstGeom prst="rect">
              <a:avLst/>
            </a:prstGeom>
            <a:solidFill>
              <a:srgbClr val="F8BBC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36" name="Text Box 24">
              <a:extLst>
                <a:ext uri="{FF2B5EF4-FFF2-40B4-BE49-F238E27FC236}">
                  <a16:creationId xmlns:a16="http://schemas.microsoft.com/office/drawing/2014/main" id="{1999775C-073C-0FDB-4943-F833E3D163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2" y="2328"/>
              <a:ext cx="106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2000"/>
                <a:t>normalization</a:t>
              </a:r>
              <a:br>
                <a:rPr lang="en-US" altLang="en-US" sz="2000"/>
              </a:br>
              <a:r>
                <a:rPr lang="en-US" altLang="en-US" sz="2000"/>
                <a:t>factor</a:t>
              </a:r>
            </a:p>
          </p:txBody>
        </p:sp>
      </p:grpSp>
      <p:graphicFrame>
        <p:nvGraphicFramePr>
          <p:cNvPr id="13318" name="Object 6">
            <a:extLst>
              <a:ext uri="{FF2B5EF4-FFF2-40B4-BE49-F238E27FC236}">
                <a16:creationId xmlns:a16="http://schemas.microsoft.com/office/drawing/2014/main" id="{9A86D416-3722-A839-5D77-F010B368D8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2514600"/>
          <a:ext cx="8534400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7881500" imgH="10236200" progId="Equation.3">
                  <p:embed/>
                </p:oleObj>
              </mc:Choice>
              <mc:Fallback>
                <p:oleObj name="Equation" r:id="rId7" imgW="67881500" imgH="10236200" progId="Equation.3">
                  <p:embed/>
                  <p:pic>
                    <p:nvPicPr>
                      <p:cNvPr id="13318" name="Object 6">
                        <a:extLst>
                          <a:ext uri="{FF2B5EF4-FFF2-40B4-BE49-F238E27FC236}">
                            <a16:creationId xmlns:a16="http://schemas.microsoft.com/office/drawing/2014/main" id="{9A86D416-3722-A839-5D77-F010B368D81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514600"/>
                        <a:ext cx="8534400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EC9EFA3-67F6-B261-99C0-2368C9113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Bilateral filtering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6FFB7F-75FC-A1B1-E7F7-B11798AEE3E9}"/>
              </a:ext>
            </a:extLst>
          </p:cNvPr>
          <p:cNvSpPr txBox="1"/>
          <p:nvPr/>
        </p:nvSpPr>
        <p:spPr>
          <a:xfrm>
            <a:off x="76200" y="6477000"/>
            <a:ext cx="32175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Source: </a:t>
            </a:r>
            <a:r>
              <a:rPr lang="en-US" sz="1600" dirty="0">
                <a:hlinkClick r:id="rId9"/>
              </a:rPr>
              <a:t>SIGGRAPH 2008 tutorial</a:t>
            </a:r>
            <a:endParaRPr lang="en-US" sz="1600" dirty="0"/>
          </a:p>
        </p:txBody>
      </p:sp>
    </p:spTree>
    <p:custDataLst>
      <p:tags r:id="rId1"/>
    </p:custData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0" name="Picture 10">
            <a:extLst>
              <a:ext uri="{FF2B5EF4-FFF2-40B4-BE49-F238E27FC236}">
                <a16:creationId xmlns:a16="http://schemas.microsoft.com/office/drawing/2014/main" id="{1DDE1BE7-E592-EB93-F3C3-D903DFE48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276" y="5103813"/>
            <a:ext cx="1997075" cy="167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2" name="Picture 12">
            <a:extLst>
              <a:ext uri="{FF2B5EF4-FFF2-40B4-BE49-F238E27FC236}">
                <a16:creationId xmlns:a16="http://schemas.microsoft.com/office/drawing/2014/main" id="{6141BC03-686B-7CAD-4984-9546D9B34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275" y="1328738"/>
            <a:ext cx="1995488" cy="167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1" name="Picture 11">
            <a:extLst>
              <a:ext uri="{FF2B5EF4-FFF2-40B4-BE49-F238E27FC236}">
                <a16:creationId xmlns:a16="http://schemas.microsoft.com/office/drawing/2014/main" id="{CDFE4807-79D4-02A7-C08B-59615113B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276" y="3216274"/>
            <a:ext cx="1997075" cy="167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0738" name="Object 18">
            <a:extLst>
              <a:ext uri="{FF2B5EF4-FFF2-40B4-BE49-F238E27FC236}">
                <a16:creationId xmlns:a16="http://schemas.microsoft.com/office/drawing/2014/main" id="{9CB22E0D-712B-4D09-4479-A9D8823E2163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2077350"/>
              </p:ext>
            </p:extLst>
          </p:nvPr>
        </p:nvGraphicFramePr>
        <p:xfrm>
          <a:off x="8516938" y="1328738"/>
          <a:ext cx="1998662" cy="167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6" imgW="2609850" imgH="2190750" progId="Photoshop.Image.8">
                  <p:embed/>
                </p:oleObj>
              </mc:Choice>
              <mc:Fallback>
                <p:oleObj name="Image" r:id="rId6" imgW="2609850" imgH="2190750" progId="Photoshop.Image.8">
                  <p:embed/>
                  <p:pic>
                    <p:nvPicPr>
                      <p:cNvPr id="30738" name="Object 18">
                        <a:extLst>
                          <a:ext uri="{FF2B5EF4-FFF2-40B4-BE49-F238E27FC236}">
                            <a16:creationId xmlns:a16="http://schemas.microsoft.com/office/drawing/2014/main" id="{9CB22E0D-712B-4D09-4479-A9D8823E216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16938" y="1328738"/>
                        <a:ext cx="1998662" cy="167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42" name="Object 22">
            <a:extLst>
              <a:ext uri="{FF2B5EF4-FFF2-40B4-BE49-F238E27FC236}">
                <a16:creationId xmlns:a16="http://schemas.microsoft.com/office/drawing/2014/main" id="{1D1AFC18-872A-1CE8-0135-03CF3A5995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6758942"/>
              </p:ext>
            </p:extLst>
          </p:nvPr>
        </p:nvGraphicFramePr>
        <p:xfrm>
          <a:off x="8516938" y="3216274"/>
          <a:ext cx="1998662" cy="167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8" imgW="2609850" imgH="2190750" progId="Photoshop.Image.8">
                  <p:embed/>
                </p:oleObj>
              </mc:Choice>
              <mc:Fallback>
                <p:oleObj name="Image" r:id="rId8" imgW="2609850" imgH="2190750" progId="Photoshop.Image.8">
                  <p:embed/>
                  <p:pic>
                    <p:nvPicPr>
                      <p:cNvPr id="30742" name="Object 22">
                        <a:extLst>
                          <a:ext uri="{FF2B5EF4-FFF2-40B4-BE49-F238E27FC236}">
                            <a16:creationId xmlns:a16="http://schemas.microsoft.com/office/drawing/2014/main" id="{1D1AFC18-872A-1CE8-0135-03CF3A59951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16938" y="3216274"/>
                        <a:ext cx="1998662" cy="1677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45" name="Object 25">
            <a:extLst>
              <a:ext uri="{FF2B5EF4-FFF2-40B4-BE49-F238E27FC236}">
                <a16:creationId xmlns:a16="http://schemas.microsoft.com/office/drawing/2014/main" id="{BC4467F6-56DF-AF48-DF19-47D9DDE3A2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0334304"/>
              </p:ext>
            </p:extLst>
          </p:nvPr>
        </p:nvGraphicFramePr>
        <p:xfrm>
          <a:off x="8516938" y="5103813"/>
          <a:ext cx="1998662" cy="167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10" imgW="2609850" imgH="2190750" progId="Photoshop.Image.8">
                  <p:embed/>
                </p:oleObj>
              </mc:Choice>
              <mc:Fallback>
                <p:oleObj name="Image" r:id="rId10" imgW="2609850" imgH="2190750" progId="Photoshop.Image.8">
                  <p:embed/>
                  <p:pic>
                    <p:nvPicPr>
                      <p:cNvPr id="30745" name="Object 25">
                        <a:extLst>
                          <a:ext uri="{FF2B5EF4-FFF2-40B4-BE49-F238E27FC236}">
                            <a16:creationId xmlns:a16="http://schemas.microsoft.com/office/drawing/2014/main" id="{BC4467F6-56DF-AF48-DF19-47D9DDE3A27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16938" y="5103813"/>
                        <a:ext cx="1998662" cy="1677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49" name="Rectangle 29">
            <a:extLst>
              <a:ext uri="{FF2B5EF4-FFF2-40B4-BE49-F238E27FC236}">
                <a16:creationId xmlns:a16="http://schemas.microsoft.com/office/drawing/2014/main" id="{2E713F7D-38D2-B51B-D971-600D2C5DC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176" y="2300287"/>
            <a:ext cx="877163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300" i="1">
                <a:solidFill>
                  <a:schemeClr val="tx2"/>
                </a:solidFill>
                <a:latin typeface="Symbol" pitchFamily="2" charset="2"/>
              </a:rPr>
              <a:t>s</a:t>
            </a:r>
            <a:r>
              <a:rPr lang="en-US" altLang="en-US" sz="2300" baseline="-25000">
                <a:solidFill>
                  <a:schemeClr val="tx2"/>
                </a:solidFill>
                <a:latin typeface="Times New Roman" panose="02020603050405020304" pitchFamily="18" charset="0"/>
              </a:rPr>
              <a:t>s </a:t>
            </a:r>
            <a:r>
              <a:rPr lang="en-US" altLang="en-US" sz="2300">
                <a:solidFill>
                  <a:schemeClr val="tx2"/>
                </a:solidFill>
                <a:latin typeface="Times New Roman" panose="02020603050405020304" pitchFamily="18" charset="0"/>
              </a:rPr>
              <a:t>= 2</a:t>
            </a:r>
          </a:p>
        </p:txBody>
      </p:sp>
      <p:sp>
        <p:nvSpPr>
          <p:cNvPr id="30750" name="Rectangle 30">
            <a:extLst>
              <a:ext uri="{FF2B5EF4-FFF2-40B4-BE49-F238E27FC236}">
                <a16:creationId xmlns:a16="http://schemas.microsoft.com/office/drawing/2014/main" id="{E10E2048-2EF1-5E94-6E82-3580FECBB6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176" y="3852862"/>
            <a:ext cx="877163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300" i="1">
                <a:solidFill>
                  <a:schemeClr val="tx2"/>
                </a:solidFill>
                <a:latin typeface="Symbol" pitchFamily="2" charset="2"/>
              </a:rPr>
              <a:t>s</a:t>
            </a:r>
            <a:r>
              <a:rPr lang="en-US" altLang="en-US" sz="2300" baseline="-25000">
                <a:solidFill>
                  <a:schemeClr val="tx2"/>
                </a:solidFill>
                <a:latin typeface="Times New Roman" panose="02020603050405020304" pitchFamily="18" charset="0"/>
              </a:rPr>
              <a:t>s </a:t>
            </a:r>
            <a:r>
              <a:rPr lang="en-US" altLang="en-US" sz="2300">
                <a:solidFill>
                  <a:schemeClr val="tx2"/>
                </a:solidFill>
                <a:latin typeface="Times New Roman" panose="02020603050405020304" pitchFamily="18" charset="0"/>
              </a:rPr>
              <a:t>= 6</a:t>
            </a:r>
          </a:p>
        </p:txBody>
      </p:sp>
      <p:sp>
        <p:nvSpPr>
          <p:cNvPr id="30751" name="Rectangle 31">
            <a:extLst>
              <a:ext uri="{FF2B5EF4-FFF2-40B4-BE49-F238E27FC236}">
                <a16:creationId xmlns:a16="http://schemas.microsoft.com/office/drawing/2014/main" id="{9C5FFCCB-8449-B700-BA24-380FE17CD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4826" y="5740399"/>
            <a:ext cx="1024639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300" i="1">
                <a:solidFill>
                  <a:schemeClr val="tx2"/>
                </a:solidFill>
                <a:latin typeface="Symbol" pitchFamily="2" charset="2"/>
              </a:rPr>
              <a:t>s</a:t>
            </a:r>
            <a:r>
              <a:rPr lang="en-US" altLang="en-US" sz="2300" baseline="-25000">
                <a:solidFill>
                  <a:schemeClr val="tx2"/>
                </a:solidFill>
                <a:latin typeface="Times New Roman" panose="02020603050405020304" pitchFamily="18" charset="0"/>
              </a:rPr>
              <a:t>s </a:t>
            </a:r>
            <a:r>
              <a:rPr lang="en-US" altLang="en-US" sz="2300">
                <a:solidFill>
                  <a:schemeClr val="tx2"/>
                </a:solidFill>
                <a:latin typeface="Times New Roman" panose="02020603050405020304" pitchFamily="18" charset="0"/>
              </a:rPr>
              <a:t>= 18</a:t>
            </a:r>
          </a:p>
        </p:txBody>
      </p:sp>
      <p:sp>
        <p:nvSpPr>
          <p:cNvPr id="30752" name="Rectangle 32">
            <a:extLst>
              <a:ext uri="{FF2B5EF4-FFF2-40B4-BE49-F238E27FC236}">
                <a16:creationId xmlns:a16="http://schemas.microsoft.com/office/drawing/2014/main" id="{D0887484-8804-1659-8AC6-4A296BABAF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7854" y="874712"/>
            <a:ext cx="1087157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300" i="1">
                <a:solidFill>
                  <a:schemeClr val="tx2"/>
                </a:solidFill>
                <a:latin typeface="Symbol" pitchFamily="2" charset="2"/>
              </a:rPr>
              <a:t>s</a:t>
            </a:r>
            <a:r>
              <a:rPr lang="en-US" altLang="en-US" sz="2300" baseline="-25000">
                <a:solidFill>
                  <a:schemeClr val="tx2"/>
                </a:solidFill>
                <a:latin typeface="Times New Roman" panose="02020603050405020304" pitchFamily="18" charset="0"/>
              </a:rPr>
              <a:t>r </a:t>
            </a:r>
            <a:r>
              <a:rPr lang="en-US" altLang="en-US" sz="2300">
                <a:solidFill>
                  <a:schemeClr val="tx2"/>
                </a:solidFill>
                <a:latin typeface="Times New Roman" panose="02020603050405020304" pitchFamily="18" charset="0"/>
              </a:rPr>
              <a:t>= 0.1</a:t>
            </a:r>
          </a:p>
        </p:txBody>
      </p:sp>
      <p:sp>
        <p:nvSpPr>
          <p:cNvPr id="30753" name="Rectangle 33">
            <a:extLst>
              <a:ext uri="{FF2B5EF4-FFF2-40B4-BE49-F238E27FC236}">
                <a16:creationId xmlns:a16="http://schemas.microsoft.com/office/drawing/2014/main" id="{7C5FA16C-EBFA-9243-7A54-93C83836B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5979" y="874712"/>
            <a:ext cx="1234633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2300" i="1">
                <a:solidFill>
                  <a:schemeClr val="tx2"/>
                </a:solidFill>
                <a:latin typeface="Symbol" pitchFamily="2" charset="2"/>
              </a:rPr>
              <a:t>s</a:t>
            </a:r>
            <a:r>
              <a:rPr lang="en-US" altLang="en-US" sz="2300" baseline="-25000">
                <a:solidFill>
                  <a:schemeClr val="tx2"/>
                </a:solidFill>
                <a:latin typeface="Times New Roman" panose="02020603050405020304" pitchFamily="18" charset="0"/>
              </a:rPr>
              <a:t>r </a:t>
            </a:r>
            <a:r>
              <a:rPr lang="en-US" altLang="en-US" sz="2300">
                <a:solidFill>
                  <a:schemeClr val="tx2"/>
                </a:solidFill>
                <a:latin typeface="Times New Roman" panose="02020603050405020304" pitchFamily="18" charset="0"/>
              </a:rPr>
              <a:t>= 0.25</a:t>
            </a:r>
          </a:p>
        </p:txBody>
      </p:sp>
      <p:sp>
        <p:nvSpPr>
          <p:cNvPr id="30754" name="Rectangle 34">
            <a:extLst>
              <a:ext uri="{FF2B5EF4-FFF2-40B4-BE49-F238E27FC236}">
                <a16:creationId xmlns:a16="http://schemas.microsoft.com/office/drawing/2014/main" id="{CEA81C2E-C329-3FAD-F9D8-11BCB4175B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3000" y="874712"/>
            <a:ext cx="2752725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300" i="1" dirty="0" err="1">
                <a:solidFill>
                  <a:schemeClr val="tx2"/>
                </a:solidFill>
                <a:latin typeface="Symbol" pitchFamily="2" charset="2"/>
              </a:rPr>
              <a:t>s</a:t>
            </a:r>
            <a:r>
              <a:rPr lang="en-US" altLang="en-US" sz="2300" baseline="-25000" dirty="0" err="1">
                <a:solidFill>
                  <a:schemeClr val="tx2"/>
                </a:solidFill>
                <a:latin typeface="Times New Roman" panose="02020603050405020304" pitchFamily="18" charset="0"/>
              </a:rPr>
              <a:t>r</a:t>
            </a:r>
            <a:r>
              <a:rPr lang="en-US" altLang="en-US" sz="2300" baseline="-25000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300" dirty="0">
                <a:solidFill>
                  <a:schemeClr val="tx2"/>
                </a:solidFill>
                <a:latin typeface="Times New Roman" panose="02020603050405020304" pitchFamily="18" charset="0"/>
              </a:rPr>
              <a:t>= </a:t>
            </a:r>
            <a:r>
              <a:rPr lang="en-US" altLang="en-US" sz="2300" dirty="0">
                <a:solidFill>
                  <a:schemeClr val="tx2"/>
                </a:solidFill>
                <a:latin typeface="Times New Roman" panose="02020603050405020304" pitchFamily="18" charset="0"/>
                <a:sym typeface="Symbol" pitchFamily="2" charset="2"/>
              </a:rPr>
              <a:t> </a:t>
            </a:r>
            <a:r>
              <a:rPr lang="en-US" altLang="en-US" sz="1900" dirty="0">
                <a:solidFill>
                  <a:schemeClr val="tx2"/>
                </a:solidFill>
                <a:latin typeface="Times New Roman" panose="02020603050405020304" pitchFamily="18" charset="0"/>
                <a:sym typeface="Symbol" pitchFamily="2" charset="2"/>
              </a:rPr>
              <a:t>(Gaussian blur)</a:t>
            </a:r>
          </a:p>
        </p:txBody>
      </p:sp>
      <p:pic>
        <p:nvPicPr>
          <p:cNvPr id="30755" name="Picture 35">
            <a:extLst>
              <a:ext uri="{FF2B5EF4-FFF2-40B4-BE49-F238E27FC236}">
                <a16:creationId xmlns:a16="http://schemas.microsoft.com/office/drawing/2014/main" id="{B732106F-5A1C-4E92-A369-6EBC5D09F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57" y="1328738"/>
            <a:ext cx="2001838" cy="1681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59" name="Text Box 39">
            <a:extLst>
              <a:ext uri="{FF2B5EF4-FFF2-40B4-BE49-F238E27FC236}">
                <a16:creationId xmlns:a16="http://schemas.microsoft.com/office/drawing/2014/main" id="{29357162-18B1-C585-DDE8-4C97FDEF0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052" y="874712"/>
            <a:ext cx="8531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input</a:t>
            </a:r>
          </a:p>
        </p:txBody>
      </p:sp>
      <p:pic>
        <p:nvPicPr>
          <p:cNvPr id="30763" name="Picture 43">
            <a:extLst>
              <a:ext uri="{FF2B5EF4-FFF2-40B4-BE49-F238E27FC236}">
                <a16:creationId xmlns:a16="http://schemas.microsoft.com/office/drawing/2014/main" id="{B50F435F-01AD-6CA8-6429-C7C0122EC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963" y="5103813"/>
            <a:ext cx="1992312" cy="167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4" name="Picture 44">
            <a:extLst>
              <a:ext uri="{FF2B5EF4-FFF2-40B4-BE49-F238E27FC236}">
                <a16:creationId xmlns:a16="http://schemas.microsoft.com/office/drawing/2014/main" id="{5860D4A3-1713-9A8D-C739-56B425960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1" y="1328738"/>
            <a:ext cx="1992313" cy="167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5" name="Picture 45">
            <a:extLst>
              <a:ext uri="{FF2B5EF4-FFF2-40B4-BE49-F238E27FC236}">
                <a16:creationId xmlns:a16="http://schemas.microsoft.com/office/drawing/2014/main" id="{054DCCEF-6659-C54B-54A6-4F88207F6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963" y="3216274"/>
            <a:ext cx="1992312" cy="167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8CD02A6-92B3-021C-D09C-57296FFB3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Bilateral filtering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0B6669-38A0-3713-76B3-72E6ECBE774D}"/>
              </a:ext>
            </a:extLst>
          </p:cNvPr>
          <p:cNvSpPr txBox="1"/>
          <p:nvPr/>
        </p:nvSpPr>
        <p:spPr>
          <a:xfrm>
            <a:off x="76200" y="6477000"/>
            <a:ext cx="32175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Source: </a:t>
            </a:r>
            <a:r>
              <a:rPr lang="en-US" sz="1600" dirty="0">
                <a:hlinkClick r:id="rId16"/>
              </a:rPr>
              <a:t>SIGGRAPH 2008 tutorial</a:t>
            </a:r>
            <a:endParaRPr lang="en-US" sz="16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F658D60A-093C-CF69-FD72-1D73150DF7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Denoising comparison</a:t>
            </a:r>
          </a:p>
        </p:txBody>
      </p:sp>
      <p:pic>
        <p:nvPicPr>
          <p:cNvPr id="51204" name="Picture 4">
            <a:extLst>
              <a:ext uri="{FF2B5EF4-FFF2-40B4-BE49-F238E27FC236}">
                <a16:creationId xmlns:a16="http://schemas.microsoft.com/office/drawing/2014/main" id="{CD3B3E6C-998B-6EA1-7C1C-9E23833E9C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75" y="2350074"/>
            <a:ext cx="2866659" cy="273524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6" name="Text Box 6">
            <a:extLst>
              <a:ext uri="{FF2B5EF4-FFF2-40B4-BE49-F238E27FC236}">
                <a16:creationId xmlns:a16="http://schemas.microsoft.com/office/drawing/2014/main" id="{BEA25F6D-C3A0-BBDF-A635-C3C551726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587" y="1751838"/>
            <a:ext cx="158405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1800" dirty="0"/>
              <a:t>Noisy input</a:t>
            </a:r>
          </a:p>
        </p:txBody>
      </p:sp>
      <p:pic>
        <p:nvPicPr>
          <p:cNvPr id="51205" name="Picture 5">
            <a:extLst>
              <a:ext uri="{FF2B5EF4-FFF2-40B4-BE49-F238E27FC236}">
                <a16:creationId xmlns:a16="http://schemas.microsoft.com/office/drawing/2014/main" id="{BC79875D-DA8D-9AE7-6EEC-C753130A1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510" y="2344276"/>
            <a:ext cx="2860526" cy="272910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7" name="Text Box 7">
            <a:extLst>
              <a:ext uri="{FF2B5EF4-FFF2-40B4-BE49-F238E27FC236}">
                <a16:creationId xmlns:a16="http://schemas.microsoft.com/office/drawing/2014/main" id="{486D9D7A-6748-D974-658A-51FF33FE0E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2200" y="1777146"/>
            <a:ext cx="170492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1800" dirty="0"/>
              <a:t>Bilateral 7x7</a:t>
            </a:r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74B66179-B2FE-60D4-2BAB-FAA7D7D5B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071" y="2350074"/>
            <a:ext cx="2887965" cy="275532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59F1F439-00E5-ADA0-3A1F-F342B3393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172" y="2344276"/>
            <a:ext cx="2887965" cy="275532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57FCF8-0E5A-5A3A-A8EB-4F46A44458E0}"/>
              </a:ext>
            </a:extLst>
          </p:cNvPr>
          <p:cNvSpPr txBox="1"/>
          <p:nvPr/>
        </p:nvSpPr>
        <p:spPr>
          <a:xfrm>
            <a:off x="7083613" y="1782806"/>
            <a:ext cx="21820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1800" dirty="0"/>
              <a:t>Median 5x5</a:t>
            </a:r>
          </a:p>
        </p:txBody>
      </p:sp>
      <p:sp>
        <p:nvSpPr>
          <p:cNvPr id="3" name="Text Box 7">
            <a:extLst>
              <a:ext uri="{FF2B5EF4-FFF2-40B4-BE49-F238E27FC236}">
                <a16:creationId xmlns:a16="http://schemas.microsoft.com/office/drawing/2014/main" id="{088A9F4E-F05D-6A0A-81A9-16DAA886F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8587" y="1777146"/>
            <a:ext cx="148748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1800" dirty="0"/>
              <a:t>Median 3x3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E2166C-95BF-369C-E00B-19B5B47B8FBE}"/>
              </a:ext>
            </a:extLst>
          </p:cNvPr>
          <p:cNvSpPr txBox="1"/>
          <p:nvPr/>
        </p:nvSpPr>
        <p:spPr>
          <a:xfrm>
            <a:off x="76200" y="6477000"/>
            <a:ext cx="32175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Source: </a:t>
            </a:r>
            <a:r>
              <a:rPr lang="en-US" sz="1600" dirty="0">
                <a:hlinkClick r:id="rId7"/>
              </a:rPr>
              <a:t>SIGGRAPH 2008 tutorial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477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7" grpId="0"/>
      <p:bldP spid="7" grpId="0"/>
      <p:bldP spid="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BA02E-3917-604A-A74C-6183FFD02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filtering: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FE512-FC0A-3945-B097-3C4955D2C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Linear filtering and its properties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Gaussian filters and their properties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Nonlinear filtering: Median filtering, bilateral filtering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Fun filtering application: Hybrid images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49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Application: Hybrid images</a:t>
            </a:r>
          </a:p>
        </p:txBody>
      </p:sp>
      <p:pic>
        <p:nvPicPr>
          <p:cNvPr id="4096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1" y="2286000"/>
            <a:ext cx="84804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209800" y="6248400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en-US" sz="1800" dirty="0"/>
              <a:t>A. Oliva et al. </a:t>
            </a:r>
            <a:r>
              <a:rPr lang="en-US" sz="1800" i="1" dirty="0">
                <a:hlinkClick r:id="rId4"/>
              </a:rPr>
              <a:t>Hybrid Images</a:t>
            </a:r>
            <a:r>
              <a:rPr lang="en-US" sz="1800" i="1" dirty="0"/>
              <a:t>.</a:t>
            </a:r>
            <a:r>
              <a:rPr lang="en-US" sz="1800" dirty="0"/>
              <a:t> SIGGRAPH 2006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7FEE9-086A-4824-A1E5-E051CA49F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Sharpening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8117486-0B00-41E1-8EAE-34F512FD07A1}"/>
              </a:ext>
            </a:extLst>
          </p:cNvPr>
          <p:cNvGrpSpPr/>
          <p:nvPr/>
        </p:nvGrpSpPr>
        <p:grpSpPr>
          <a:xfrm>
            <a:off x="1524000" y="1080619"/>
            <a:ext cx="2423718" cy="2120606"/>
            <a:chOff x="1831264" y="1317292"/>
            <a:chExt cx="2423718" cy="212060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4A38E52-10F7-4FC1-B992-8D455303F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1264" y="1866521"/>
              <a:ext cx="2423718" cy="157137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347EFC2-5EF9-4BB1-B5BE-F8173B0E78E1}"/>
                </a:ext>
              </a:extLst>
            </p:cNvPr>
            <p:cNvSpPr txBox="1"/>
            <p:nvPr/>
          </p:nvSpPr>
          <p:spPr>
            <a:xfrm>
              <a:off x="1831264" y="1317292"/>
              <a:ext cx="24237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Image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247D300-6B08-47F5-88AE-487808462650}"/>
              </a:ext>
            </a:extLst>
          </p:cNvPr>
          <p:cNvGrpSpPr/>
          <p:nvPr/>
        </p:nvGrpSpPr>
        <p:grpSpPr>
          <a:xfrm>
            <a:off x="4876800" y="1080619"/>
            <a:ext cx="2423720" cy="2120606"/>
            <a:chOff x="5071174" y="1317292"/>
            <a:chExt cx="2423720" cy="212060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1EBE20-391B-4807-9C2D-3867C2C58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1175" y="1866521"/>
              <a:ext cx="2423719" cy="157137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10E9F04-5485-44CE-923A-B70AC39F5F15}"/>
                </a:ext>
              </a:extLst>
            </p:cNvPr>
            <p:cNvSpPr txBox="1"/>
            <p:nvPr/>
          </p:nvSpPr>
          <p:spPr>
            <a:xfrm>
              <a:off x="5071174" y="1317292"/>
              <a:ext cx="24237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Smoothed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5AD2B516-FDC5-4DE6-8A7D-06B924825D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247" y="1584318"/>
            <a:ext cx="2423719" cy="157137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62A4CC6-85CC-4FD2-B9E0-6E85A548AC81}"/>
              </a:ext>
            </a:extLst>
          </p:cNvPr>
          <p:cNvSpPr txBox="1"/>
          <p:nvPr/>
        </p:nvSpPr>
        <p:spPr>
          <a:xfrm>
            <a:off x="8268701" y="1100497"/>
            <a:ext cx="293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Details</a:t>
            </a:r>
          </a:p>
        </p:txBody>
      </p:sp>
      <p:sp>
        <p:nvSpPr>
          <p:cNvPr id="4" name="Text Box 25">
            <a:extLst>
              <a:ext uri="{FF2B5EF4-FFF2-40B4-BE49-F238E27FC236}">
                <a16:creationId xmlns:a16="http://schemas.microsoft.com/office/drawing/2014/main" id="{F3B3762C-D755-D860-B930-F7C76F87D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8738" y="6524897"/>
            <a:ext cx="16770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Source: D. </a:t>
            </a:r>
            <a:r>
              <a:rPr lang="en-US" sz="1400" dirty="0" err="1"/>
              <a:t>Fouhey</a:t>
            </a:r>
            <a:endParaRPr lang="en-US" sz="1400" dirty="0"/>
          </a:p>
        </p:txBody>
      </p:sp>
      <p:sp>
        <p:nvSpPr>
          <p:cNvPr id="6" name="Text Box 17">
            <a:extLst>
              <a:ext uri="{FF2B5EF4-FFF2-40B4-BE49-F238E27FC236}">
                <a16:creationId xmlns:a16="http://schemas.microsoft.com/office/drawing/2014/main" id="{C021BC11-9086-ADA0-D37D-C15E47DE2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22098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–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9BC86B6-D72A-508B-9244-1A94702BDAA4}"/>
                  </a:ext>
                </a:extLst>
              </p:cNvPr>
              <p:cNvSpPr txBox="1"/>
              <p:nvPr/>
            </p:nvSpPr>
            <p:spPr>
              <a:xfrm>
                <a:off x="7488415" y="2182260"/>
                <a:ext cx="7999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9BC86B6-D72A-508B-9244-1A94702BDA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8415" y="2182260"/>
                <a:ext cx="79993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106E1E-42C4-955D-17FB-087BA05BF96F}"/>
                  </a:ext>
                </a:extLst>
              </p:cNvPr>
              <p:cNvSpPr txBox="1"/>
              <p:nvPr/>
            </p:nvSpPr>
            <p:spPr>
              <a:xfrm>
                <a:off x="3951556" y="5040963"/>
                <a:ext cx="12300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106E1E-42C4-955D-17FB-087BA05BF9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1556" y="5040963"/>
                <a:ext cx="1230044" cy="461665"/>
              </a:xfrm>
              <a:prstGeom prst="rect">
                <a:avLst/>
              </a:prstGeom>
              <a:blipFill>
                <a:blip r:embed="rId6"/>
                <a:stretch>
                  <a:fillRect b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CD151C9D-17EE-606B-66A8-0A1AB1BA0065}"/>
              </a:ext>
            </a:extLst>
          </p:cNvPr>
          <p:cNvGrpSpPr/>
          <p:nvPr/>
        </p:nvGrpSpPr>
        <p:grpSpPr>
          <a:xfrm>
            <a:off x="1543878" y="3919855"/>
            <a:ext cx="2423718" cy="2120606"/>
            <a:chOff x="1831264" y="1317292"/>
            <a:chExt cx="2423718" cy="212060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46A9025-A841-638E-5AC8-AFB0C7F9C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1264" y="1866521"/>
              <a:ext cx="2423718" cy="1571377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C410D7C-0192-CA97-E3A6-DA6630821A8C}"/>
                </a:ext>
              </a:extLst>
            </p:cNvPr>
            <p:cNvSpPr txBox="1"/>
            <p:nvPr/>
          </p:nvSpPr>
          <p:spPr>
            <a:xfrm>
              <a:off x="1831264" y="1317292"/>
              <a:ext cx="24237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Image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736D53EC-D40D-7FE6-83E9-80B0C6E5BAB9}"/>
              </a:ext>
            </a:extLst>
          </p:cNvPr>
          <p:cNvSpPr txBox="1"/>
          <p:nvPr/>
        </p:nvSpPr>
        <p:spPr>
          <a:xfrm>
            <a:off x="4876800" y="3919856"/>
            <a:ext cx="2423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Details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5CDAF36-F5A6-823F-B6E0-B663684209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1" y="4469085"/>
            <a:ext cx="2423719" cy="15713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ECEC76-F46B-BF94-2CDE-4A56B987FC73}"/>
                  </a:ext>
                </a:extLst>
              </p:cNvPr>
              <p:cNvSpPr txBox="1"/>
              <p:nvPr/>
            </p:nvSpPr>
            <p:spPr>
              <a:xfrm>
                <a:off x="7488415" y="5023939"/>
                <a:ext cx="7999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ECEC76-F46B-BF94-2CDE-4A56B987FC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8415" y="5023939"/>
                <a:ext cx="79993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3BDAF58A-B0A7-0736-B1B1-5D8C9751B3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247" y="4469085"/>
            <a:ext cx="2423719" cy="157137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F2E1055-2EF0-FBB4-6E70-10B7EF1B8C77}"/>
              </a:ext>
            </a:extLst>
          </p:cNvPr>
          <p:cNvSpPr txBox="1"/>
          <p:nvPr/>
        </p:nvSpPr>
        <p:spPr>
          <a:xfrm>
            <a:off x="8229600" y="3860756"/>
            <a:ext cx="2932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Sharpened</a:t>
            </a:r>
          </a:p>
        </p:txBody>
      </p:sp>
    </p:spTree>
    <p:extLst>
      <p:ext uri="{BB962C8B-B14F-4D97-AF65-F5344CB8AC3E}">
        <p14:creationId xmlns:p14="http://schemas.microsoft.com/office/powerpoint/2010/main" val="126084932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“Detail” filter</a:t>
            </a: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1752600" y="1843088"/>
            <a:ext cx="8839200" cy="4481512"/>
            <a:chOff x="144" y="1161"/>
            <a:chExt cx="5568" cy="2823"/>
          </a:xfrm>
        </p:grpSpPr>
        <p:graphicFrame>
          <p:nvGraphicFramePr>
            <p:cNvPr id="4099" name="Object 3"/>
            <p:cNvGraphicFramePr>
              <a:graphicFrameLocks noChangeAspect="1"/>
            </p:cNvGraphicFramePr>
            <p:nvPr/>
          </p:nvGraphicFramePr>
          <p:xfrm>
            <a:off x="2166" y="2447"/>
            <a:ext cx="1722" cy="12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5" imgW="4133333" imgH="2905531" progId="">
                    <p:embed/>
                  </p:oleObj>
                </mc:Choice>
                <mc:Fallback>
                  <p:oleObj name="Photo Editor Photo" r:id="rId5" imgW="4133333" imgH="2905531" progId="">
                    <p:embed/>
                    <p:pic>
                      <p:nvPicPr>
                        <p:cNvPr id="4099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66" y="2447"/>
                          <a:ext cx="1722" cy="12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08" name="Text Box 6"/>
            <p:cNvSpPr txBox="1">
              <a:spLocks noChangeArrowheads="1"/>
            </p:cNvSpPr>
            <p:nvPr/>
          </p:nvSpPr>
          <p:spPr bwMode="auto">
            <a:xfrm>
              <a:off x="2646" y="3714"/>
              <a:ext cx="7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800"/>
                <a:t>Gaussian</a:t>
              </a:r>
            </a:p>
          </p:txBody>
        </p:sp>
        <p:grpSp>
          <p:nvGrpSpPr>
            <p:cNvPr id="4109" name="Group 17"/>
            <p:cNvGrpSpPr>
              <a:grpSpLocks/>
            </p:cNvGrpSpPr>
            <p:nvPr/>
          </p:nvGrpSpPr>
          <p:grpSpPr bwMode="auto">
            <a:xfrm>
              <a:off x="144" y="1161"/>
              <a:ext cx="1824" cy="2679"/>
              <a:chOff x="2064" y="576"/>
              <a:chExt cx="1824" cy="2679"/>
            </a:xfrm>
          </p:grpSpPr>
          <p:sp>
            <p:nvSpPr>
              <p:cNvPr id="4114" name="Freeform 7"/>
              <p:cNvSpPr>
                <a:spLocks/>
              </p:cNvSpPr>
              <p:nvPr/>
            </p:nvSpPr>
            <p:spPr bwMode="auto">
              <a:xfrm>
                <a:off x="2064" y="2304"/>
                <a:ext cx="1824" cy="672"/>
              </a:xfrm>
              <a:custGeom>
                <a:avLst/>
                <a:gdLst>
                  <a:gd name="T0" fmla="*/ 0 w 1824"/>
                  <a:gd name="T1" fmla="*/ 288 h 672"/>
                  <a:gd name="T2" fmla="*/ 816 w 1824"/>
                  <a:gd name="T3" fmla="*/ 672 h 672"/>
                  <a:gd name="T4" fmla="*/ 1824 w 1824"/>
                  <a:gd name="T5" fmla="*/ 384 h 672"/>
                  <a:gd name="T6" fmla="*/ 1008 w 1824"/>
                  <a:gd name="T7" fmla="*/ 0 h 672"/>
                  <a:gd name="T8" fmla="*/ 0 w 1824"/>
                  <a:gd name="T9" fmla="*/ 288 h 6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24"/>
                  <a:gd name="T16" fmla="*/ 0 h 672"/>
                  <a:gd name="T17" fmla="*/ 1824 w 1824"/>
                  <a:gd name="T18" fmla="*/ 672 h 6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24" h="672">
                    <a:moveTo>
                      <a:pt x="0" y="288"/>
                    </a:moveTo>
                    <a:lnTo>
                      <a:pt x="816" y="672"/>
                    </a:lnTo>
                    <a:lnTo>
                      <a:pt x="1824" y="384"/>
                    </a:lnTo>
                    <a:lnTo>
                      <a:pt x="1008" y="0"/>
                    </a:lnTo>
                    <a:lnTo>
                      <a:pt x="0" y="288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5" name="Freeform 8"/>
              <p:cNvSpPr>
                <a:spLocks/>
              </p:cNvSpPr>
              <p:nvPr/>
            </p:nvSpPr>
            <p:spPr bwMode="auto">
              <a:xfrm>
                <a:off x="2880" y="576"/>
                <a:ext cx="144" cy="53"/>
              </a:xfrm>
              <a:custGeom>
                <a:avLst/>
                <a:gdLst>
                  <a:gd name="T0" fmla="*/ 0 w 1824"/>
                  <a:gd name="T1" fmla="*/ 0 h 672"/>
                  <a:gd name="T2" fmla="*/ 0 w 1824"/>
                  <a:gd name="T3" fmla="*/ 0 h 672"/>
                  <a:gd name="T4" fmla="*/ 0 w 1824"/>
                  <a:gd name="T5" fmla="*/ 0 h 672"/>
                  <a:gd name="T6" fmla="*/ 0 w 1824"/>
                  <a:gd name="T7" fmla="*/ 0 h 672"/>
                  <a:gd name="T8" fmla="*/ 0 w 1824"/>
                  <a:gd name="T9" fmla="*/ 0 h 6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24"/>
                  <a:gd name="T16" fmla="*/ 0 h 672"/>
                  <a:gd name="T17" fmla="*/ 1824 w 1824"/>
                  <a:gd name="T18" fmla="*/ 672 h 6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24" h="672">
                    <a:moveTo>
                      <a:pt x="0" y="288"/>
                    </a:moveTo>
                    <a:lnTo>
                      <a:pt x="816" y="672"/>
                    </a:lnTo>
                    <a:lnTo>
                      <a:pt x="1824" y="384"/>
                    </a:lnTo>
                    <a:lnTo>
                      <a:pt x="1008" y="0"/>
                    </a:lnTo>
                    <a:lnTo>
                      <a:pt x="0" y="288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" name="Line 9"/>
              <p:cNvSpPr>
                <a:spLocks noChangeShapeType="1"/>
              </p:cNvSpPr>
              <p:nvPr/>
            </p:nvSpPr>
            <p:spPr bwMode="auto">
              <a:xfrm>
                <a:off x="2880" y="606"/>
                <a:ext cx="0" cy="20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7" name="Line 10"/>
              <p:cNvSpPr>
                <a:spLocks noChangeShapeType="1"/>
              </p:cNvSpPr>
              <p:nvPr/>
            </p:nvSpPr>
            <p:spPr bwMode="auto">
              <a:xfrm>
                <a:off x="3024" y="609"/>
                <a:ext cx="0" cy="20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8" name="Line 11"/>
              <p:cNvSpPr>
                <a:spLocks noChangeShapeType="1"/>
              </p:cNvSpPr>
              <p:nvPr/>
            </p:nvSpPr>
            <p:spPr bwMode="auto">
              <a:xfrm>
                <a:off x="2952" y="630"/>
                <a:ext cx="0" cy="20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9" name="Freeform 12"/>
              <p:cNvSpPr>
                <a:spLocks/>
              </p:cNvSpPr>
              <p:nvPr/>
            </p:nvSpPr>
            <p:spPr bwMode="auto">
              <a:xfrm>
                <a:off x="2880" y="596"/>
                <a:ext cx="72" cy="2060"/>
              </a:xfrm>
              <a:custGeom>
                <a:avLst/>
                <a:gdLst>
                  <a:gd name="T0" fmla="*/ 0 w 72"/>
                  <a:gd name="T1" fmla="*/ 2036 h 2060"/>
                  <a:gd name="T2" fmla="*/ 0 w 72"/>
                  <a:gd name="T3" fmla="*/ 0 h 2060"/>
                  <a:gd name="T4" fmla="*/ 72 w 72"/>
                  <a:gd name="T5" fmla="*/ 36 h 2060"/>
                  <a:gd name="T6" fmla="*/ 72 w 72"/>
                  <a:gd name="T7" fmla="*/ 2060 h 2060"/>
                  <a:gd name="T8" fmla="*/ 0 w 72"/>
                  <a:gd name="T9" fmla="*/ 2036 h 20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2060"/>
                  <a:gd name="T17" fmla="*/ 72 w 72"/>
                  <a:gd name="T18" fmla="*/ 2060 h 20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2060">
                    <a:moveTo>
                      <a:pt x="0" y="2036"/>
                    </a:moveTo>
                    <a:lnTo>
                      <a:pt x="0" y="0"/>
                    </a:lnTo>
                    <a:lnTo>
                      <a:pt x="72" y="36"/>
                    </a:lnTo>
                    <a:lnTo>
                      <a:pt x="72" y="2060"/>
                    </a:lnTo>
                    <a:lnTo>
                      <a:pt x="0" y="2036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0" name="Freeform 13"/>
              <p:cNvSpPr>
                <a:spLocks/>
              </p:cNvSpPr>
              <p:nvPr/>
            </p:nvSpPr>
            <p:spPr bwMode="auto">
              <a:xfrm>
                <a:off x="2952" y="608"/>
                <a:ext cx="72" cy="2044"/>
              </a:xfrm>
              <a:custGeom>
                <a:avLst/>
                <a:gdLst>
                  <a:gd name="T0" fmla="*/ 0 w 72"/>
                  <a:gd name="T1" fmla="*/ 16 h 2044"/>
                  <a:gd name="T2" fmla="*/ 0 w 72"/>
                  <a:gd name="T3" fmla="*/ 2044 h 2044"/>
                  <a:gd name="T4" fmla="*/ 72 w 72"/>
                  <a:gd name="T5" fmla="*/ 2016 h 2044"/>
                  <a:gd name="T6" fmla="*/ 72 w 72"/>
                  <a:gd name="T7" fmla="*/ 0 h 2044"/>
                  <a:gd name="T8" fmla="*/ 0 w 72"/>
                  <a:gd name="T9" fmla="*/ 16 h 20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2044"/>
                  <a:gd name="T17" fmla="*/ 72 w 72"/>
                  <a:gd name="T18" fmla="*/ 2044 h 20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2044">
                    <a:moveTo>
                      <a:pt x="0" y="16"/>
                    </a:moveTo>
                    <a:lnTo>
                      <a:pt x="0" y="2044"/>
                    </a:lnTo>
                    <a:lnTo>
                      <a:pt x="72" y="2016"/>
                    </a:lnTo>
                    <a:lnTo>
                      <a:pt x="72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AEAE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1" name="Text Box 14"/>
              <p:cNvSpPr txBox="1">
                <a:spLocks noChangeArrowheads="1"/>
              </p:cNvSpPr>
              <p:nvPr/>
            </p:nvSpPr>
            <p:spPr bwMode="auto">
              <a:xfrm>
                <a:off x="2508" y="3024"/>
                <a:ext cx="88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800"/>
                  <a:t>unit impulse</a:t>
                </a:r>
              </a:p>
            </p:txBody>
          </p:sp>
        </p:grpSp>
        <p:pic>
          <p:nvPicPr>
            <p:cNvPr id="4110" name="Picture 15" descr="Edittex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968" y="2807"/>
              <a:ext cx="288" cy="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11" name="Picture 20" descr="log"/>
            <p:cNvPicPr>
              <a:picLocks noChangeAspect="1" noChangeArrowheads="1"/>
            </p:cNvPicPr>
            <p:nvPr/>
          </p:nvPicPr>
          <p:blipFill>
            <a:blip r:embed="rId8" cstate="print">
              <a:lum contrast="20000"/>
            </a:blip>
            <a:srcRect/>
            <a:stretch>
              <a:fillRect/>
            </a:stretch>
          </p:blipFill>
          <p:spPr bwMode="auto">
            <a:xfrm>
              <a:off x="4032" y="2361"/>
              <a:ext cx="1680" cy="16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12" name="Picture 16" descr="Edittex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823" y="2731"/>
              <a:ext cx="338" cy="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13" name="Text Box 5"/>
            <p:cNvSpPr txBox="1">
              <a:spLocks noChangeArrowheads="1"/>
            </p:cNvSpPr>
            <p:nvPr/>
          </p:nvSpPr>
          <p:spPr bwMode="auto">
            <a:xfrm>
              <a:off x="4076" y="3753"/>
              <a:ext cx="1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800"/>
                <a:t>Laplacian of Gaussian</a:t>
              </a:r>
            </a:p>
          </p:txBody>
        </p:sp>
      </p:grpSp>
      <p:sp>
        <p:nvSpPr>
          <p:cNvPr id="4106" name="Text Box 28"/>
          <p:cNvSpPr txBox="1">
            <a:spLocks noChangeArrowheads="1"/>
          </p:cNvSpPr>
          <p:nvPr/>
        </p:nvSpPr>
        <p:spPr bwMode="auto">
          <a:xfrm>
            <a:off x="6140450" y="2027428"/>
            <a:ext cx="1403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800"/>
              <a:t>unit impulse</a:t>
            </a:r>
            <a:br>
              <a:rPr lang="en-US" sz="1800"/>
            </a:br>
            <a:r>
              <a:rPr lang="en-US" sz="1800"/>
              <a:t>(identity)</a:t>
            </a:r>
          </a:p>
        </p:txBody>
      </p:sp>
      <p:sp>
        <p:nvSpPr>
          <p:cNvPr id="4107" name="Line 29"/>
          <p:cNvSpPr>
            <a:spLocks noChangeShapeType="1"/>
          </p:cNvSpPr>
          <p:nvPr/>
        </p:nvSpPr>
        <p:spPr bwMode="auto">
          <a:xfrm flipV="1">
            <a:off x="6826250" y="1609915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4BF312E-B178-1E4C-9153-10BD8C419FF4}"/>
                  </a:ext>
                </a:extLst>
              </p:cNvPr>
              <p:cNvSpPr txBox="1"/>
              <p:nvPr/>
            </p:nvSpPr>
            <p:spPr>
              <a:xfrm>
                <a:off x="3946125" y="1025287"/>
                <a:ext cx="396262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sz="32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32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sz="32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  <m:r>
                        <a:rPr lang="en-US" sz="32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n-US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∗(</m:t>
                      </m:r>
                      <m:r>
                        <a:rPr lang="en-US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r>
                        <a:rPr lang="en-US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n-US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4BF312E-B178-1E4C-9153-10BD8C419F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6125" y="1025287"/>
                <a:ext cx="3962623" cy="492443"/>
              </a:xfrm>
              <a:prstGeom prst="rect">
                <a:avLst/>
              </a:prstGeom>
              <a:blipFill>
                <a:blip r:embed="rId11"/>
                <a:stretch>
                  <a:fillRect l="-1597" r="-2875" b="-3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920471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Application: Hybrid images</a:t>
            </a:r>
          </a:p>
        </p:txBody>
      </p:sp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075518"/>
            <a:ext cx="10490189" cy="3433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2593731" y="1644105"/>
            <a:ext cx="182293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Gaussian filter</a:t>
            </a: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2569048" y="5761611"/>
            <a:ext cx="183896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Laplacian filter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971800" y="2331244"/>
            <a:ext cx="1066799" cy="3002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9963387"/>
              </p:ext>
            </p:extLst>
          </p:nvPr>
        </p:nvGraphicFramePr>
        <p:xfrm>
          <a:off x="3071812" y="2467983"/>
          <a:ext cx="833438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4" imgW="4133333" imgH="2905531" progId="">
                  <p:embed/>
                </p:oleObj>
              </mc:Choice>
              <mc:Fallback>
                <p:oleObj name="Photo Editor Photo" r:id="rId4" imgW="4133333" imgH="2905531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12" y="2467983"/>
                        <a:ext cx="833438" cy="395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Picture 20" descr="log"/>
          <p:cNvPicPr>
            <a:picLocks noChangeAspect="1" noChangeArrowheads="1"/>
          </p:cNvPicPr>
          <p:nvPr/>
        </p:nvPicPr>
        <p:blipFill>
          <a:blip r:embed="rId6" cstate="print">
            <a:lum contrast="20000"/>
          </a:blip>
          <a:srcRect/>
          <a:stretch>
            <a:fillRect/>
          </a:stretch>
        </p:blipFill>
        <p:spPr bwMode="auto">
          <a:xfrm>
            <a:off x="3086893" y="4856314"/>
            <a:ext cx="836612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Straight Arrow Connector 17"/>
          <p:cNvCxnSpPr>
            <a:cxnSpLocks/>
          </p:cNvCxnSpPr>
          <p:nvPr/>
        </p:nvCxnSpPr>
        <p:spPr>
          <a:xfrm>
            <a:off x="2938463" y="3029880"/>
            <a:ext cx="1100136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cxnSpLocks/>
          </p:cNvCxnSpPr>
          <p:nvPr/>
        </p:nvCxnSpPr>
        <p:spPr>
          <a:xfrm>
            <a:off x="2947115" y="4762055"/>
            <a:ext cx="1124821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Application: Hybrid images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17436" t="16850" r="16409" b="5316"/>
          <a:stretch>
            <a:fillRect/>
          </a:stretch>
        </p:blipFill>
        <p:spPr bwMode="auto">
          <a:xfrm>
            <a:off x="2133600" y="914400"/>
            <a:ext cx="7620000" cy="5729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51CA4-D265-3A24-120F-52196A565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lamp on a table&#10;&#10;Description automatically generated">
            <a:extLst>
              <a:ext uri="{FF2B5EF4-FFF2-40B4-BE49-F238E27FC236}">
                <a16:creationId xmlns:a16="http://schemas.microsoft.com/office/drawing/2014/main" id="{EC836F35-5AF4-173B-C190-FFE5F9F482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4" t="-473" r="142" b="125"/>
          <a:stretch/>
        </p:blipFill>
        <p:spPr>
          <a:xfrm>
            <a:off x="685800" y="-304799"/>
            <a:ext cx="10820400" cy="65532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6BE536-ECB3-762D-0D91-3AB815F01A73}"/>
              </a:ext>
            </a:extLst>
          </p:cNvPr>
          <p:cNvSpPr txBox="1"/>
          <p:nvPr/>
        </p:nvSpPr>
        <p:spPr>
          <a:xfrm>
            <a:off x="3634444" y="6248400"/>
            <a:ext cx="48237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RetroCV workshop at CVPR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02138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F4C89-C104-F0D3-88C7-35468B11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Hybrid images with diffusion models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D6F786-6236-47AC-ADED-B1E2E46444EC}"/>
              </a:ext>
            </a:extLst>
          </p:cNvPr>
          <p:cNvSpPr txBox="1"/>
          <p:nvPr/>
        </p:nvSpPr>
        <p:spPr>
          <a:xfrm>
            <a:off x="1143000" y="6324600"/>
            <a:ext cx="9677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D. </a:t>
            </a:r>
            <a:r>
              <a:rPr lang="en-US" sz="1800" dirty="0" err="1"/>
              <a:t>Geng</a:t>
            </a:r>
            <a:r>
              <a:rPr lang="en-US" sz="1800" dirty="0"/>
              <a:t> et al. </a:t>
            </a:r>
            <a:r>
              <a:rPr lang="en-US" sz="1800" dirty="0">
                <a:hlinkClick r:id="rId2"/>
              </a:rPr>
              <a:t>Factorized Diffusion: Perceptual Illusions by Noise Decomposition</a:t>
            </a:r>
            <a:r>
              <a:rPr lang="en-US" sz="1800" dirty="0"/>
              <a:t>. ECCV 2024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A11807-8C22-64F5-AB09-8D0253FA8D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87" y="914400"/>
            <a:ext cx="10634713" cy="4038600"/>
          </a:xfrm>
          <a:prstGeom prst="rect">
            <a:avLst/>
          </a:prstGeom>
        </p:spPr>
      </p:pic>
      <p:pic>
        <p:nvPicPr>
          <p:cNvPr id="13" name="Picture 12" descr="A collage of pictures of mountains and flowers&#10;&#10;Description automatically generated">
            <a:extLst>
              <a:ext uri="{FF2B5EF4-FFF2-40B4-BE49-F238E27FC236}">
                <a16:creationId xmlns:a16="http://schemas.microsoft.com/office/drawing/2014/main" id="{07CFBDC3-5B5C-4B3C-044D-9A75BC76A8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757"/>
          <a:stretch/>
        </p:blipFill>
        <p:spPr>
          <a:xfrm>
            <a:off x="895350" y="4953001"/>
            <a:ext cx="3228975" cy="1066800"/>
          </a:xfrm>
          <a:prstGeom prst="rect">
            <a:avLst/>
          </a:prstGeom>
        </p:spPr>
      </p:pic>
      <p:pic>
        <p:nvPicPr>
          <p:cNvPr id="14" name="Picture 13" descr="A collage of pictures of mountains and flowers&#10;&#10;Description automatically generated">
            <a:extLst>
              <a:ext uri="{FF2B5EF4-FFF2-40B4-BE49-F238E27FC236}">
                <a16:creationId xmlns:a16="http://schemas.microsoft.com/office/drawing/2014/main" id="{30D0386C-B746-5784-320B-45AE0602AB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27" b="33930"/>
          <a:stretch/>
        </p:blipFill>
        <p:spPr>
          <a:xfrm>
            <a:off x="4471987" y="4953000"/>
            <a:ext cx="3228975" cy="1066801"/>
          </a:xfrm>
          <a:prstGeom prst="rect">
            <a:avLst/>
          </a:prstGeom>
        </p:spPr>
      </p:pic>
      <p:pic>
        <p:nvPicPr>
          <p:cNvPr id="15" name="Picture 14" descr="A collage of pictures of mountains and flowers&#10;&#10;Description automatically generated">
            <a:extLst>
              <a:ext uri="{FF2B5EF4-FFF2-40B4-BE49-F238E27FC236}">
                <a16:creationId xmlns:a16="http://schemas.microsoft.com/office/drawing/2014/main" id="{E6059075-0264-3859-697B-C7050B41B5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474"/>
          <a:stretch/>
        </p:blipFill>
        <p:spPr>
          <a:xfrm>
            <a:off x="8129637" y="4957762"/>
            <a:ext cx="3228975" cy="110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887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F4C89-C104-F0D3-88C7-35468B11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Hybrid images with diffusion models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E554C3A-A697-7BF6-AD27-F247FC99A8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87" y="928687"/>
            <a:ext cx="10363200" cy="3982782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D6F786-6236-47AC-ADED-B1E2E46444EC}"/>
              </a:ext>
            </a:extLst>
          </p:cNvPr>
          <p:cNvSpPr txBox="1"/>
          <p:nvPr/>
        </p:nvSpPr>
        <p:spPr>
          <a:xfrm>
            <a:off x="1143000" y="6324600"/>
            <a:ext cx="9677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D. </a:t>
            </a:r>
            <a:r>
              <a:rPr lang="en-US" sz="1800" dirty="0" err="1"/>
              <a:t>Geng</a:t>
            </a:r>
            <a:r>
              <a:rPr lang="en-US" sz="1800" dirty="0"/>
              <a:t> et al. </a:t>
            </a:r>
            <a:r>
              <a:rPr lang="en-US" sz="1800" dirty="0">
                <a:hlinkClick r:id="rId3"/>
              </a:rPr>
              <a:t>Factorized Diffusion: Perceptual Illusions by Noise Decomposition</a:t>
            </a:r>
            <a:r>
              <a:rPr lang="en-US" sz="1800" dirty="0"/>
              <a:t>. ECCV 2024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5F4CA7-37CF-9912-D3AE-3972945F9D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30"/>
          <a:stretch/>
        </p:blipFill>
        <p:spPr>
          <a:xfrm>
            <a:off x="914400" y="4925756"/>
            <a:ext cx="3606006" cy="12464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BB37F7E-73C3-1085-5B54-EAC06C0AF7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59" b="49910"/>
          <a:stretch/>
        </p:blipFill>
        <p:spPr>
          <a:xfrm>
            <a:off x="4471194" y="4967953"/>
            <a:ext cx="3606006" cy="11430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C738696-5B3D-D80F-F050-E35ED15A15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76" b="25083"/>
          <a:stretch/>
        </p:blipFill>
        <p:spPr>
          <a:xfrm>
            <a:off x="8027988" y="4953000"/>
            <a:ext cx="3606006" cy="115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4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F4C89-C104-F0D3-88C7-35468B11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Hybrid images with diffusion models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D6F786-6236-47AC-ADED-B1E2E46444EC}"/>
              </a:ext>
            </a:extLst>
          </p:cNvPr>
          <p:cNvSpPr txBox="1"/>
          <p:nvPr/>
        </p:nvSpPr>
        <p:spPr>
          <a:xfrm>
            <a:off x="1143000" y="6324600"/>
            <a:ext cx="9677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D. </a:t>
            </a:r>
            <a:r>
              <a:rPr lang="en-US" sz="1800" dirty="0" err="1"/>
              <a:t>Geng</a:t>
            </a:r>
            <a:r>
              <a:rPr lang="en-US" sz="1800" dirty="0"/>
              <a:t> et al. </a:t>
            </a:r>
            <a:r>
              <a:rPr lang="en-US" sz="1800" dirty="0">
                <a:hlinkClick r:id="rId2"/>
              </a:rPr>
              <a:t>Factorized Diffusion: Perceptual Illusions by Noise Decomposition</a:t>
            </a:r>
            <a:r>
              <a:rPr lang="en-US" sz="1800" dirty="0"/>
              <a:t>. ECCV 2024</a:t>
            </a:r>
          </a:p>
        </p:txBody>
      </p:sp>
      <p:pic>
        <p:nvPicPr>
          <p:cNvPr id="11" name="Picture 10" descr="A close-up of a skull&#10;&#10;Description automatically generated">
            <a:extLst>
              <a:ext uri="{FF2B5EF4-FFF2-40B4-BE49-F238E27FC236}">
                <a16:creationId xmlns:a16="http://schemas.microsoft.com/office/drawing/2014/main" id="{284B94BD-BB02-618F-ACD4-47AFD89BDE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09" y="990600"/>
            <a:ext cx="10605991" cy="51054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83EF09F-5C7B-1D89-3EFD-90EF82080E4F}"/>
              </a:ext>
            </a:extLst>
          </p:cNvPr>
          <p:cNvSpPr/>
          <p:nvPr/>
        </p:nvSpPr>
        <p:spPr bwMode="auto">
          <a:xfrm>
            <a:off x="914400" y="4800600"/>
            <a:ext cx="35814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889BCAF-0AB5-8C92-72F4-A6BF9EE9756C}"/>
              </a:ext>
            </a:extLst>
          </p:cNvPr>
          <p:cNvSpPr/>
          <p:nvPr/>
        </p:nvSpPr>
        <p:spPr bwMode="auto">
          <a:xfrm>
            <a:off x="1981200" y="3429000"/>
            <a:ext cx="4724400" cy="24384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8A8601-FC2F-4DB9-3072-6F5F4E18C7C7}"/>
              </a:ext>
            </a:extLst>
          </p:cNvPr>
          <p:cNvSpPr txBox="1"/>
          <p:nvPr/>
        </p:nvSpPr>
        <p:spPr>
          <a:xfrm>
            <a:off x="900112" y="1133475"/>
            <a:ext cx="297418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400" dirty="0"/>
              <a:t>Triple hybrids</a:t>
            </a:r>
          </a:p>
        </p:txBody>
      </p:sp>
    </p:spTree>
    <p:extLst>
      <p:ext uri="{BB962C8B-B14F-4D97-AF65-F5344CB8AC3E}">
        <p14:creationId xmlns:p14="http://schemas.microsoft.com/office/powerpoint/2010/main" val="3557380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F4C89-C104-F0D3-88C7-35468B11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Hybrid images with diffusion models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D6F786-6236-47AC-ADED-B1E2E46444EC}"/>
              </a:ext>
            </a:extLst>
          </p:cNvPr>
          <p:cNvSpPr txBox="1"/>
          <p:nvPr/>
        </p:nvSpPr>
        <p:spPr>
          <a:xfrm>
            <a:off x="1143000" y="6324600"/>
            <a:ext cx="9677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D. </a:t>
            </a:r>
            <a:r>
              <a:rPr lang="en-US" sz="1800" dirty="0" err="1"/>
              <a:t>Geng</a:t>
            </a:r>
            <a:r>
              <a:rPr lang="en-US" sz="1800" dirty="0"/>
              <a:t> et al. </a:t>
            </a:r>
            <a:r>
              <a:rPr lang="en-US" sz="1800" dirty="0">
                <a:hlinkClick r:id="rId2"/>
              </a:rPr>
              <a:t>Factorized Diffusion: Perceptual Illusions by Noise Decomposition</a:t>
            </a:r>
            <a:r>
              <a:rPr lang="en-US" sz="1800" dirty="0"/>
              <a:t>. ECCV 2024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8A8601-FC2F-4DB9-3072-6F5F4E18C7C7}"/>
              </a:ext>
            </a:extLst>
          </p:cNvPr>
          <p:cNvSpPr txBox="1"/>
          <p:nvPr/>
        </p:nvSpPr>
        <p:spPr>
          <a:xfrm>
            <a:off x="762000" y="1133475"/>
            <a:ext cx="3595688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400" dirty="0"/>
              <a:t>Inverse hybrids</a:t>
            </a:r>
          </a:p>
        </p:txBody>
      </p:sp>
      <p:pic>
        <p:nvPicPr>
          <p:cNvPr id="4" name="Picture 3" descr="A collage of a dog and a cat&#10;&#10;Description automatically generated">
            <a:extLst>
              <a:ext uri="{FF2B5EF4-FFF2-40B4-BE49-F238E27FC236}">
                <a16:creationId xmlns:a16="http://schemas.microsoft.com/office/drawing/2014/main" id="{50E124F9-3A6D-1E17-4FFA-A5CB11FDF5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2080456"/>
            <a:ext cx="6819900" cy="424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84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F4C89-C104-F0D3-88C7-35468B11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Hybrid images with diffusion models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8A8601-FC2F-4DB9-3072-6F5F4E18C7C7}"/>
              </a:ext>
            </a:extLst>
          </p:cNvPr>
          <p:cNvSpPr txBox="1"/>
          <p:nvPr/>
        </p:nvSpPr>
        <p:spPr>
          <a:xfrm>
            <a:off x="762000" y="1133475"/>
            <a:ext cx="102108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400" dirty="0"/>
              <a:t>Comparison with Oliva et al. (2006)</a:t>
            </a:r>
          </a:p>
        </p:txBody>
      </p:sp>
      <p:pic>
        <p:nvPicPr>
          <p:cNvPr id="6" name="Picture 5" descr="A cheetah in a field&#10;&#10;Description automatically generated">
            <a:extLst>
              <a:ext uri="{FF2B5EF4-FFF2-40B4-BE49-F238E27FC236}">
                <a16:creationId xmlns:a16="http://schemas.microsoft.com/office/drawing/2014/main" id="{46D91815-2ABA-0F37-B562-3786E4009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590800"/>
            <a:ext cx="7772400" cy="32274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A6A5F8-DC75-850E-DBD2-3BB6A713B275}"/>
              </a:ext>
            </a:extLst>
          </p:cNvPr>
          <p:cNvSpPr txBox="1"/>
          <p:nvPr/>
        </p:nvSpPr>
        <p:spPr>
          <a:xfrm>
            <a:off x="914400" y="1968103"/>
            <a:ext cx="102108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400" dirty="0"/>
              <a:t>“leopard” / “elephant”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3DBC6D-5BE5-5C42-5187-B3811600D3F7}"/>
              </a:ext>
            </a:extLst>
          </p:cNvPr>
          <p:cNvSpPr txBox="1"/>
          <p:nvPr/>
        </p:nvSpPr>
        <p:spPr>
          <a:xfrm>
            <a:off x="2190750" y="5724525"/>
            <a:ext cx="350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 err="1"/>
              <a:t>Geng</a:t>
            </a:r>
            <a:r>
              <a:rPr lang="en-US" sz="1800" dirty="0"/>
              <a:t> et al. (2024)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05E11A-3754-CBBA-2623-CA14E8A2D3DC}"/>
              </a:ext>
            </a:extLst>
          </p:cNvPr>
          <p:cNvSpPr txBox="1"/>
          <p:nvPr/>
        </p:nvSpPr>
        <p:spPr>
          <a:xfrm>
            <a:off x="5895975" y="5724525"/>
            <a:ext cx="350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Oliva et al. (2006)</a:t>
            </a:r>
          </a:p>
        </p:txBody>
      </p:sp>
    </p:spTree>
    <p:extLst>
      <p:ext uri="{BB962C8B-B14F-4D97-AF65-F5344CB8AC3E}">
        <p14:creationId xmlns:p14="http://schemas.microsoft.com/office/powerpoint/2010/main" val="11346680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F4C89-C104-F0D3-88C7-35468B11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Hybrid images with diffusion models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8A8601-FC2F-4DB9-3072-6F5F4E18C7C7}"/>
              </a:ext>
            </a:extLst>
          </p:cNvPr>
          <p:cNvSpPr txBox="1"/>
          <p:nvPr/>
        </p:nvSpPr>
        <p:spPr>
          <a:xfrm>
            <a:off x="762000" y="1133475"/>
            <a:ext cx="102108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400" dirty="0"/>
              <a:t>Comparison with Oliva et al. (2006)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A6A5F8-DC75-850E-DBD2-3BB6A713B275}"/>
              </a:ext>
            </a:extLst>
          </p:cNvPr>
          <p:cNvSpPr txBox="1"/>
          <p:nvPr/>
        </p:nvSpPr>
        <p:spPr>
          <a:xfrm>
            <a:off x="914400" y="1968103"/>
            <a:ext cx="102108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400" dirty="0"/>
              <a:t>“sad woman” / “happy woman”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3DBC6D-5BE5-5C42-5187-B3811600D3F7}"/>
              </a:ext>
            </a:extLst>
          </p:cNvPr>
          <p:cNvSpPr txBox="1"/>
          <p:nvPr/>
        </p:nvSpPr>
        <p:spPr>
          <a:xfrm>
            <a:off x="2695575" y="5879068"/>
            <a:ext cx="350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 err="1"/>
              <a:t>Geng</a:t>
            </a:r>
            <a:r>
              <a:rPr lang="en-US" sz="1800" dirty="0"/>
              <a:t> et al. (2024)</a:t>
            </a:r>
          </a:p>
        </p:txBody>
      </p:sp>
      <p:pic>
        <p:nvPicPr>
          <p:cNvPr id="4" name="Picture 3" descr="A collage of women with different facial expressions&#10;&#10;Description automatically generated">
            <a:extLst>
              <a:ext uri="{FF2B5EF4-FFF2-40B4-BE49-F238E27FC236}">
                <a16:creationId xmlns:a16="http://schemas.microsoft.com/office/drawing/2014/main" id="{83A79B22-22A2-AD70-FB6A-B6EAA489B6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850" y="2562741"/>
            <a:ext cx="6565900" cy="32893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D548575-35A6-C9DD-E781-F7359510B13F}"/>
              </a:ext>
            </a:extLst>
          </p:cNvPr>
          <p:cNvSpPr txBox="1"/>
          <p:nvPr/>
        </p:nvSpPr>
        <p:spPr>
          <a:xfrm>
            <a:off x="5991225" y="5852041"/>
            <a:ext cx="350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Oliva et al. (2006)</a:t>
            </a:r>
          </a:p>
        </p:txBody>
      </p:sp>
    </p:spTree>
    <p:extLst>
      <p:ext uri="{BB962C8B-B14F-4D97-AF65-F5344CB8AC3E}">
        <p14:creationId xmlns:p14="http://schemas.microsoft.com/office/powerpoint/2010/main" val="189610807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F4C89-C104-F0D3-88C7-35468B11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Hybrid images with diffusion models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8A8601-FC2F-4DB9-3072-6F5F4E18C7C7}"/>
              </a:ext>
            </a:extLst>
          </p:cNvPr>
          <p:cNvSpPr txBox="1"/>
          <p:nvPr/>
        </p:nvSpPr>
        <p:spPr>
          <a:xfrm>
            <a:off x="762000" y="1133475"/>
            <a:ext cx="102108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400" dirty="0"/>
              <a:t>Comparison with Oliva et al. (2006)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A6A5F8-DC75-850E-DBD2-3BB6A713B275}"/>
              </a:ext>
            </a:extLst>
          </p:cNvPr>
          <p:cNvSpPr txBox="1"/>
          <p:nvPr/>
        </p:nvSpPr>
        <p:spPr>
          <a:xfrm>
            <a:off x="914400" y="1968103"/>
            <a:ext cx="102108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400" dirty="0"/>
              <a:t>“Albert Einstein” / “Marilyn Monroe”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3DBC6D-5BE5-5C42-5187-B3811600D3F7}"/>
              </a:ext>
            </a:extLst>
          </p:cNvPr>
          <p:cNvSpPr txBox="1"/>
          <p:nvPr/>
        </p:nvSpPr>
        <p:spPr>
          <a:xfrm>
            <a:off x="2695575" y="5879068"/>
            <a:ext cx="350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 err="1"/>
              <a:t>Geng</a:t>
            </a:r>
            <a:r>
              <a:rPr lang="en-US" sz="1800" dirty="0"/>
              <a:t> et al. (2024)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05E11A-3754-CBBA-2623-CA14E8A2D3DC}"/>
              </a:ext>
            </a:extLst>
          </p:cNvPr>
          <p:cNvSpPr txBox="1"/>
          <p:nvPr/>
        </p:nvSpPr>
        <p:spPr>
          <a:xfrm>
            <a:off x="6019800" y="5893356"/>
            <a:ext cx="350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Oliva et al. (2006)</a:t>
            </a:r>
          </a:p>
        </p:txBody>
      </p:sp>
      <p:pic>
        <p:nvPicPr>
          <p:cNvPr id="5" name="Picture 4" descr="A person with a mustache and a mustache&#10;&#10;Description automatically generated">
            <a:extLst>
              <a:ext uri="{FF2B5EF4-FFF2-40B4-BE49-F238E27FC236}">
                <a16:creationId xmlns:a16="http://schemas.microsoft.com/office/drawing/2014/main" id="{39011630-B5B9-AF44-98E1-310A6C761B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537380"/>
            <a:ext cx="5943600" cy="332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70858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F4C89-C104-F0D3-88C7-35468B11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Hybrid images with diffusion models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8A8601-FC2F-4DB9-3072-6F5F4E18C7C7}"/>
              </a:ext>
            </a:extLst>
          </p:cNvPr>
          <p:cNvSpPr txBox="1"/>
          <p:nvPr/>
        </p:nvSpPr>
        <p:spPr>
          <a:xfrm>
            <a:off x="890587" y="914400"/>
            <a:ext cx="59436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400" dirty="0"/>
              <a:t>Factorized diffusion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939BAE4-CBD0-5ABE-833F-0009CCE3D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29953"/>
            <a:ext cx="7285364" cy="522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17044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2|12.7|15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-$&#10;\end{document}&#10;"/>
  <p:tag name="EXTERNALNAME" val="Edittex"/>
  <p:tag name="BLEND" val="False"/>
  <p:tag name="TRANSPARENT" val="False"/>
  <p:tag name="BITMAPFORMAT" val="bmpmono"/>
  <p:tag name="DEBUGINTERACTIVE" val="True"/>
  <p:tag name="ORIGWIDTH" val="48.62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approx$&#10;\end{document}&#10;"/>
  <p:tag name="EXTERNALNAME" val="Edittex"/>
  <p:tag name="BLEND" val="False"/>
  <p:tag name="TRANSPARENT" val="False"/>
  <p:tag name="BITMAPFORMAT" val="bmpmono"/>
  <p:tag name="DEBUGINTERACTIVE" val="True"/>
  <p:tag name="ORIGWIDTH" val="55.75"/>
</p:tagLst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</Template>
  <TotalTime>33987</TotalTime>
  <Words>3620</Words>
  <Application>Microsoft Macintosh PowerPoint</Application>
  <PresentationFormat>寬螢幕</PresentationFormat>
  <Paragraphs>1039</Paragraphs>
  <Slides>84</Slides>
  <Notes>37</Notes>
  <HiddenSlides>5</HiddenSlides>
  <MMClips>0</MMClips>
  <ScaleCrop>false</ScaleCrop>
  <HeadingPairs>
    <vt:vector size="8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3</vt:i4>
      </vt:variant>
      <vt:variant>
        <vt:lpstr>投影片標題</vt:lpstr>
      </vt:variant>
      <vt:variant>
        <vt:i4>84</vt:i4>
      </vt:variant>
    </vt:vector>
  </HeadingPairs>
  <TitlesOfParts>
    <vt:vector size="94" baseType="lpstr">
      <vt:lpstr>Times</vt:lpstr>
      <vt:lpstr>Arial</vt:lpstr>
      <vt:lpstr>Cambria Math</vt:lpstr>
      <vt:lpstr>Noto Sans</vt:lpstr>
      <vt:lpstr>Symbol</vt:lpstr>
      <vt:lpstr>Times New Roman</vt:lpstr>
      <vt:lpstr>Blank Presentation</vt:lpstr>
      <vt:lpstr>Equation</vt:lpstr>
      <vt:lpstr>Image</vt:lpstr>
      <vt:lpstr>Photo Editor Photo</vt:lpstr>
      <vt:lpstr>Image filtering</vt:lpstr>
      <vt:lpstr>Image filtering: Outline</vt:lpstr>
      <vt:lpstr>Sliding window operations</vt:lpstr>
      <vt:lpstr>Applying a linear filter</vt:lpstr>
      <vt:lpstr>Applying a linear filter</vt:lpstr>
      <vt:lpstr>Applying a linear filter</vt:lpstr>
      <vt:lpstr>Applying a linear filter</vt:lpstr>
      <vt:lpstr>Applying a linear filter</vt:lpstr>
      <vt:lpstr>Applying a linear filter</vt:lpstr>
      <vt:lpstr>Applying a linear filter</vt:lpstr>
      <vt:lpstr>Applying a linear filter</vt:lpstr>
      <vt:lpstr>Applying a linear filter</vt:lpstr>
      <vt:lpstr>Practical details: Dealing with edges</vt:lpstr>
      <vt:lpstr>Practical details: Dealing with edges</vt:lpstr>
      <vt:lpstr>Practical details: Dealing with edges</vt:lpstr>
      <vt:lpstr>Properties: Linearity</vt:lpstr>
      <vt:lpstr>Properties: Linearity</vt:lpstr>
      <vt:lpstr>Properties: Shift-invariance</vt:lpstr>
      <vt:lpstr>Linear filtering properties</vt:lpstr>
      <vt:lpstr>More linear filtering properties</vt:lpstr>
      <vt:lpstr>Note: Filtering vs. “convolution”</vt:lpstr>
      <vt:lpstr>Practice with linear filters</vt:lpstr>
      <vt:lpstr>Practice with linear filters</vt:lpstr>
      <vt:lpstr>Practice with linear filters</vt:lpstr>
      <vt:lpstr>Practice with linear filters</vt:lpstr>
      <vt:lpstr>Practice with linear filters</vt:lpstr>
      <vt:lpstr>Practice with linear filters</vt:lpstr>
      <vt:lpstr>Image filtering: Outline</vt:lpstr>
      <vt:lpstr>Practice with linear filters</vt:lpstr>
      <vt:lpstr>Practice with linear filters</vt:lpstr>
      <vt:lpstr>Sharpening</vt:lpstr>
      <vt:lpstr>Sharpening in more detail</vt:lpstr>
      <vt:lpstr>Sharpening in more detail</vt:lpstr>
      <vt:lpstr>Sharpening in more detail</vt:lpstr>
      <vt:lpstr>Sharpening in more detail</vt:lpstr>
      <vt:lpstr>Image filtering: Outline</vt:lpstr>
      <vt:lpstr>Smoothing revisited</vt:lpstr>
      <vt:lpstr>Smoothing revisited</vt:lpstr>
      <vt:lpstr>Gaussian vs. box filtering</vt:lpstr>
      <vt:lpstr>Gaussian filters</vt:lpstr>
      <vt:lpstr>Applying Gaussian filters</vt:lpstr>
      <vt:lpstr>Applying Gaussian filters</vt:lpstr>
      <vt:lpstr>Applying Gaussian filters</vt:lpstr>
      <vt:lpstr>Applying Gaussian filters</vt:lpstr>
      <vt:lpstr>Applying Gaussian filters</vt:lpstr>
      <vt:lpstr>Applying Gaussian filters</vt:lpstr>
      <vt:lpstr>Choosing filter size</vt:lpstr>
      <vt:lpstr>Gaussian filters: Properties</vt:lpstr>
      <vt:lpstr>Separability of the Gaussian filter</vt:lpstr>
      <vt:lpstr>Why is separability useful?</vt:lpstr>
      <vt:lpstr>Gaussian noise</vt:lpstr>
      <vt:lpstr>Image filtering: Outline</vt:lpstr>
      <vt:lpstr>Different types of noise</vt:lpstr>
      <vt:lpstr>Different types of noise</vt:lpstr>
      <vt:lpstr>Where Gaussian filtering fails</vt:lpstr>
      <vt:lpstr>Alternative idea: Median filtering</vt:lpstr>
      <vt:lpstr>Median filter</vt:lpstr>
      <vt:lpstr>Applying median filter</vt:lpstr>
      <vt:lpstr>Applying median filter</vt:lpstr>
      <vt:lpstr>Applying median filter</vt:lpstr>
      <vt:lpstr>Applying median filter</vt:lpstr>
      <vt:lpstr>Is median filtering linear?</vt:lpstr>
      <vt:lpstr>Is median filtering linear?</vt:lpstr>
      <vt:lpstr>Image filtering: Outline</vt:lpstr>
      <vt:lpstr>What other kinds of filtering are there?</vt:lpstr>
      <vt:lpstr>Bilateral filtering</vt:lpstr>
      <vt:lpstr>Bilateral filtering</vt:lpstr>
      <vt:lpstr>Bilateral filtering</vt:lpstr>
      <vt:lpstr>Denoising comparison</vt:lpstr>
      <vt:lpstr>Image filtering: Outline</vt:lpstr>
      <vt:lpstr>Application: Hybrid images</vt:lpstr>
      <vt:lpstr>Recall: Sharpening</vt:lpstr>
      <vt:lpstr>“Detail” filter</vt:lpstr>
      <vt:lpstr>Application: Hybrid images</vt:lpstr>
      <vt:lpstr>Application: Hybrid images</vt:lpstr>
      <vt:lpstr>PowerPoint 簡報</vt:lpstr>
      <vt:lpstr>Hybrid images with diffusion models</vt:lpstr>
      <vt:lpstr>Hybrid images with diffusion models</vt:lpstr>
      <vt:lpstr>Hybrid images with diffusion models</vt:lpstr>
      <vt:lpstr>Hybrid images with diffusion models</vt:lpstr>
      <vt:lpstr>Hybrid images with diffusion models</vt:lpstr>
      <vt:lpstr>Hybrid images with diffusion models</vt:lpstr>
      <vt:lpstr>Hybrid images with diffusion models</vt:lpstr>
      <vt:lpstr>Hybrid images with diffusion models</vt:lpstr>
    </vt:vector>
  </TitlesOfParts>
  <Company>Carnegie Mellon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efros</dc:creator>
  <cp:lastModifiedBy>Hsu, Max</cp:lastModifiedBy>
  <cp:revision>1191</cp:revision>
  <cp:lastPrinted>2024-09-06T15:19:48Z</cp:lastPrinted>
  <dcterms:created xsi:type="dcterms:W3CDTF">2004-08-29T23:15:23Z</dcterms:created>
  <dcterms:modified xsi:type="dcterms:W3CDTF">2024-09-10T17:43:42Z</dcterms:modified>
</cp:coreProperties>
</file>