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44"/>
  </p:notesMasterIdLst>
  <p:handoutMasterIdLst>
    <p:handoutMasterId r:id="rId45"/>
  </p:handoutMasterIdLst>
  <p:sldIdLst>
    <p:sldId id="829" r:id="rId2"/>
    <p:sldId id="881" r:id="rId3"/>
    <p:sldId id="830" r:id="rId4"/>
    <p:sldId id="831" r:id="rId5"/>
    <p:sldId id="832" r:id="rId6"/>
    <p:sldId id="833" r:id="rId7"/>
    <p:sldId id="834" r:id="rId8"/>
    <p:sldId id="882" r:id="rId9"/>
    <p:sldId id="836" r:id="rId10"/>
    <p:sldId id="843" r:id="rId11"/>
    <p:sldId id="859" r:id="rId12"/>
    <p:sldId id="849" r:id="rId13"/>
    <p:sldId id="866" r:id="rId14"/>
    <p:sldId id="888" r:id="rId15"/>
    <p:sldId id="880" r:id="rId16"/>
    <p:sldId id="877" r:id="rId17"/>
    <p:sldId id="889" r:id="rId18"/>
    <p:sldId id="890" r:id="rId19"/>
    <p:sldId id="891" r:id="rId20"/>
    <p:sldId id="842" r:id="rId21"/>
    <p:sldId id="879" r:id="rId22"/>
    <p:sldId id="851" r:id="rId23"/>
    <p:sldId id="821" r:id="rId24"/>
    <p:sldId id="822" r:id="rId25"/>
    <p:sldId id="765" r:id="rId26"/>
    <p:sldId id="823" r:id="rId27"/>
    <p:sldId id="883" r:id="rId28"/>
    <p:sldId id="755" r:id="rId29"/>
    <p:sldId id="868" r:id="rId30"/>
    <p:sldId id="768" r:id="rId31"/>
    <p:sldId id="769" r:id="rId32"/>
    <p:sldId id="770" r:id="rId33"/>
    <p:sldId id="771" r:id="rId34"/>
    <p:sldId id="772" r:id="rId35"/>
    <p:sldId id="884" r:id="rId36"/>
    <p:sldId id="803" r:id="rId37"/>
    <p:sldId id="774" r:id="rId38"/>
    <p:sldId id="825" r:id="rId39"/>
    <p:sldId id="885" r:id="rId40"/>
    <p:sldId id="775" r:id="rId41"/>
    <p:sldId id="886" r:id="rId42"/>
    <p:sldId id="804" r:id="rId43"/>
  </p:sldIdLst>
  <p:sldSz cx="12192000" cy="6858000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FF"/>
    <a:srgbClr val="00FF00"/>
    <a:srgbClr val="969696"/>
    <a:srgbClr val="4D4D4D"/>
    <a:srgbClr val="B2B2B2"/>
    <a:srgbClr val="808080"/>
    <a:srgbClr val="C0C0C0"/>
    <a:srgbClr val="29292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198" autoAdjust="0"/>
    <p:restoredTop sz="86210" autoAdjust="0"/>
  </p:normalViewPr>
  <p:slideViewPr>
    <p:cSldViewPr>
      <p:cViewPr varScale="1">
        <p:scale>
          <a:sx n="77" d="100"/>
          <a:sy n="77" d="100"/>
        </p:scale>
        <p:origin x="216" y="5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8666A63B-5894-462D-9BB2-25D1A12C630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1494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91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6" tIns="48328" rIns="96656" bIns="48328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200"/>
            </a:lvl1pPr>
          </a:lstStyle>
          <a:p>
            <a:pPr>
              <a:defRPr/>
            </a:pPr>
            <a:fld id="{13E03037-2603-4A69-8D69-F511447106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6576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69339DC-571A-4E39-BC34-691E4C3C8192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FF6D1F-9DD8-4BEE-A203-51C583EB7C9A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195369-6C52-4E07-9B80-0D0289295BFF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1443332-4897-4EAB-8F26-60E57053DC6A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A9BCCCC-9D11-44FE-B2C4-0D49E7EC55E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CB8E37-7C59-4C51-B72A-493F76F18F76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36C558-F578-4149-B0B7-306B66A9D996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586128-BC39-4AEC-9659-E316DEAD75E6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586128-BC39-4AEC-9659-E316DEAD75E6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45488A-3EFF-400C-8427-8AE04859B31F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r>
              <a:rPr lang="en-US" dirty="0"/>
              <a:t>Specifically,</a:t>
            </a:r>
            <a:r>
              <a:rPr lang="en-US" baseline="0" dirty="0"/>
              <a:t> E has to have a unique minimum at (0,0)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3E03037-2603-4A69-8D69-F51144710611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457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04C3C9-53F0-44EF-9EDB-F5327F70BA79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1724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04C3C9-53F0-44EF-9EDB-F5327F70BA79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5644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04C3C9-53F0-44EF-9EDB-F5327F70BA79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6810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204C3C9-53F0-44EF-9EDB-F5327F70BA7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7729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5F4009-2D6F-4FC9-9146-E1D9B37D025E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0314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9892FDA-CBFA-427A-9C00-083111ABB728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E67BFD-9DF7-4354-94AC-954D8D186777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4604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E32992-AC2A-49A4-932C-4343DA93EAEC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D41675-5D24-41B5-8066-CAFF7158EC9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EC9A90-482E-4287-96BA-EF8FBDD08A91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5F4009-2D6F-4FC9-9146-E1D9B37D025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50DD9B-995A-43D8-B577-D19504D9C5DD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50CF13-224B-4301-8707-758A74F2FEA2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050CF13-224B-4301-8707-758A74F2FEA2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CE49AD-CBA7-451E-A0FB-046C3F8B36DB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0017827-A65F-4974-9517-192DBA03D0A6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0D9164-AFA8-437F-8197-2DEE4225045D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4634C2-BDE7-430E-97AE-5D372B93FC0D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6E7AE44-973C-4BA8-A5F4-3C8558A66CDA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9ABAE7-56ED-4255-9120-9709941717B2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342FD7-B686-4494-9F56-192B0E9BC4AA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FD131D-0458-46D3-8891-8ED3D1A2D208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FD131D-0458-46D3-8891-8ED3D1A2D208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3785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8C8883-7D78-49B7-A580-81B4C8DF3692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D8C8883-7D78-49B7-A580-81B4C8DF3692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17550"/>
            <a:ext cx="6370638" cy="3584575"/>
          </a:xfrm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9325" y="4540250"/>
            <a:ext cx="5384800" cy="4379913"/>
          </a:xfrm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94242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3B666A-61BC-4F7B-982A-78CDA277F1B8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676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D0A414-3CEA-40E2-97A8-4EEFE4EFC6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0A0538-4285-485A-A334-8F3AE9390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D695C0-2CFE-436C-B571-7291FA0F7F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772C60-F00C-47A6-A537-20C3C26DB8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03B81F-EC77-4CFF-9A3D-C9C2DBFD38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B16576-1991-4868-8BF1-B3F46EC284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C2F417-01D2-40F3-843C-F7D5ABC104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623136-F41E-408D-B0E9-423E533130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ABEF7C-D6FD-4214-BB7D-D2117E6948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B816D-2242-4CEE-96CC-E0DB910C62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76200"/>
            <a:ext cx="25908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76200"/>
            <a:ext cx="75692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2B188B-E1B7-4ADA-BCA1-4D67A01F44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76200"/>
            <a:ext cx="103632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14400"/>
            <a:ext cx="508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8D1D6-2162-400A-89FD-865EAD3E04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76200"/>
            <a:ext cx="10363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914400"/>
            <a:ext cx="10363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BC9A4009-A7C3-49D8-A61B-48D5AC67AA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223" name="Line 7"/>
          <p:cNvSpPr>
            <a:spLocks noChangeShapeType="1"/>
          </p:cNvSpPr>
          <p:nvPr/>
        </p:nvSpPr>
        <p:spPr bwMode="auto">
          <a:xfrm>
            <a:off x="914400" y="838200"/>
            <a:ext cx="103632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sz="2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3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mva.org/bmvc/1988/avc-88-023.pdf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mva.org/bmvc/1988/avc-88-023.pdf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nada.kth.se/cvap/abstracts/cvap198.html" TargetMode="External"/><Relationship Id="rId4" Type="http://schemas.openxmlformats.org/officeDocument/2006/relationships/hyperlink" Target="https://hal.inria.fr/inria-00548276/file/mikolajcICCV2001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Corner detection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2971801" y="1219200"/>
          <a:ext cx="6290595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8761905" imgH="7009524" progId="Photoshop.Image.10">
                  <p:embed/>
                </p:oleObj>
              </mc:Choice>
              <mc:Fallback>
                <p:oleObj name="Image" r:id="rId3" imgW="8761905" imgH="7009524" progId="Photoshop.Image.10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1" y="1219200"/>
                        <a:ext cx="6290595" cy="502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2950699" y="5940623"/>
            <a:ext cx="629060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9300 Harris Corners Pkwy, Charlotte, NC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71953-2195-C04F-BE97-5BE8B9E3D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BF5E6-FC30-E845-B331-1D9C3AFBC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/>
              <a:t>Keypoint</a:t>
            </a:r>
            <a:r>
              <a:rPr lang="en-US" dirty="0"/>
              <a:t> detection: 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Deriving a corner detection criterion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Harris corner detector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Invariance properties of corners</a:t>
            </a:r>
          </a:p>
        </p:txBody>
      </p:sp>
    </p:spTree>
    <p:extLst>
      <p:ext uri="{BB962C8B-B14F-4D97-AF65-F5344CB8AC3E}">
        <p14:creationId xmlns:p14="http://schemas.microsoft.com/office/powerpoint/2010/main" val="605618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extract </a:t>
            </a:r>
            <a:r>
              <a:rPr lang="en-US" dirty="0" err="1"/>
              <a:t>keypoints</a:t>
            </a:r>
            <a:r>
              <a:rPr lang="en-US" dirty="0"/>
              <a:t>?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Motivation: image alignment</a:t>
            </a:r>
          </a:p>
          <a:p>
            <a:pPr lvl="1"/>
            <a:r>
              <a:rPr lang="en-US" sz="2400" dirty="0"/>
              <a:t>We have two images – how do we combine them?</a:t>
            </a:r>
          </a:p>
        </p:txBody>
      </p:sp>
      <p:pic>
        <p:nvPicPr>
          <p:cNvPr id="27652" name="Picture 4" descr="image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213360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5" descr="image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133600"/>
            <a:ext cx="3676650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6" descr="SIFT2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1" y="2133600"/>
            <a:ext cx="3675063" cy="266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7" descr="SIFT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62201" y="2133601"/>
            <a:ext cx="3675063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extract </a:t>
            </a:r>
            <a:r>
              <a:rPr lang="en-US" dirty="0" err="1"/>
              <a:t>keypoints</a:t>
            </a:r>
            <a:r>
              <a:rPr lang="en-US" dirty="0"/>
              <a:t>?</a:t>
            </a:r>
          </a:p>
        </p:txBody>
      </p:sp>
      <p:sp>
        <p:nvSpPr>
          <p:cNvPr id="286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Motivation: image alignment</a:t>
            </a:r>
          </a:p>
          <a:p>
            <a:pPr lvl="1"/>
            <a:r>
              <a:rPr lang="en-US" sz="2400" dirty="0"/>
              <a:t>We have two images – how do we combine them?</a:t>
            </a:r>
          </a:p>
        </p:txBody>
      </p:sp>
      <p:sp>
        <p:nvSpPr>
          <p:cNvPr id="28678" name="Text Box 14"/>
          <p:cNvSpPr txBox="1">
            <a:spLocks noChangeArrowheads="1"/>
          </p:cNvSpPr>
          <p:nvPr/>
        </p:nvSpPr>
        <p:spPr bwMode="auto">
          <a:xfrm>
            <a:off x="2727325" y="5094288"/>
            <a:ext cx="41165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Step 1: extract </a:t>
            </a:r>
            <a:r>
              <a:rPr lang="en-US" dirty="0" err="1"/>
              <a:t>keypoints</a:t>
            </a:r>
            <a:endParaRPr lang="en-US" dirty="0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2743200" y="3054351"/>
            <a:ext cx="5233988" cy="3032126"/>
            <a:chOff x="768" y="1924"/>
            <a:chExt cx="3297" cy="1910"/>
          </a:xfrm>
        </p:grpSpPr>
        <p:sp>
          <p:nvSpPr>
            <p:cNvPr id="28680" name="Text Box 15"/>
            <p:cNvSpPr txBox="1">
              <a:spLocks noChangeArrowheads="1"/>
            </p:cNvSpPr>
            <p:nvPr/>
          </p:nvSpPr>
          <p:spPr bwMode="auto">
            <a:xfrm>
              <a:off x="768" y="3504"/>
              <a:ext cx="3297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dirty="0"/>
                <a:t>Step 2: match </a:t>
              </a:r>
              <a:r>
                <a:rPr lang="en-US" dirty="0" err="1"/>
                <a:t>keypoint</a:t>
              </a:r>
              <a:r>
                <a:rPr lang="en-US" dirty="0"/>
                <a:t> features</a:t>
              </a:r>
            </a:p>
          </p:txBody>
        </p:sp>
        <p:grpSp>
          <p:nvGrpSpPr>
            <p:cNvPr id="28681" name="Group 18"/>
            <p:cNvGrpSpPr>
              <a:grpSpLocks/>
            </p:cNvGrpSpPr>
            <p:nvPr/>
          </p:nvGrpSpPr>
          <p:grpSpPr bwMode="auto">
            <a:xfrm>
              <a:off x="2072" y="1924"/>
              <a:ext cx="1738" cy="954"/>
              <a:chOff x="2072" y="1924"/>
              <a:chExt cx="1738" cy="954"/>
            </a:xfrm>
          </p:grpSpPr>
          <p:sp>
            <p:nvSpPr>
              <p:cNvPr id="28682" name="Line 8"/>
              <p:cNvSpPr>
                <a:spLocks noChangeShapeType="1"/>
              </p:cNvSpPr>
              <p:nvPr/>
            </p:nvSpPr>
            <p:spPr bwMode="auto">
              <a:xfrm flipV="1">
                <a:off x="2072" y="1924"/>
                <a:ext cx="1200" cy="96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3" name="Line 9"/>
              <p:cNvSpPr>
                <a:spLocks noChangeShapeType="1"/>
              </p:cNvSpPr>
              <p:nvPr/>
            </p:nvSpPr>
            <p:spPr bwMode="auto">
              <a:xfrm>
                <a:off x="2666" y="2094"/>
                <a:ext cx="1144" cy="9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4" name="Line 10"/>
              <p:cNvSpPr>
                <a:spLocks noChangeShapeType="1"/>
              </p:cNvSpPr>
              <p:nvPr/>
            </p:nvSpPr>
            <p:spPr bwMode="auto">
              <a:xfrm flipV="1">
                <a:off x="2346" y="2788"/>
                <a:ext cx="1070" cy="90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5" name="Freeform 11"/>
              <p:cNvSpPr>
                <a:spLocks/>
              </p:cNvSpPr>
              <p:nvPr/>
            </p:nvSpPr>
            <p:spPr bwMode="auto">
              <a:xfrm>
                <a:off x="2617" y="2415"/>
                <a:ext cx="1092" cy="30"/>
              </a:xfrm>
              <a:custGeom>
                <a:avLst/>
                <a:gdLst>
                  <a:gd name="T0" fmla="*/ 0 w 1092"/>
                  <a:gd name="T1" fmla="*/ 30 h 30"/>
                  <a:gd name="T2" fmla="*/ 1092 w 1092"/>
                  <a:gd name="T3" fmla="*/ 0 h 30"/>
                  <a:gd name="T4" fmla="*/ 0 60000 65536"/>
                  <a:gd name="T5" fmla="*/ 0 60000 65536"/>
                  <a:gd name="T6" fmla="*/ 0 w 1092"/>
                  <a:gd name="T7" fmla="*/ 0 h 30"/>
                  <a:gd name="T8" fmla="*/ 1092 w 1092"/>
                  <a:gd name="T9" fmla="*/ 30 h 30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92" h="30">
                    <a:moveTo>
                      <a:pt x="0" y="30"/>
                    </a:moveTo>
                    <a:lnTo>
                      <a:pt x="1092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6" name="Line 12"/>
              <p:cNvSpPr>
                <a:spLocks noChangeShapeType="1"/>
              </p:cNvSpPr>
              <p:nvPr/>
            </p:nvSpPr>
            <p:spPr bwMode="auto">
              <a:xfrm flipV="1">
                <a:off x="2170" y="2236"/>
                <a:ext cx="1150" cy="82"/>
              </a:xfrm>
              <a:prstGeom prst="line">
                <a:avLst/>
              </a:pr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687" name="Freeform 17"/>
              <p:cNvSpPr>
                <a:spLocks/>
              </p:cNvSpPr>
              <p:nvPr/>
            </p:nvSpPr>
            <p:spPr bwMode="auto">
              <a:xfrm>
                <a:off x="2530" y="2617"/>
                <a:ext cx="1017" cy="65"/>
              </a:xfrm>
              <a:custGeom>
                <a:avLst/>
                <a:gdLst>
                  <a:gd name="T0" fmla="*/ 0 w 1017"/>
                  <a:gd name="T1" fmla="*/ 65 h 65"/>
                  <a:gd name="T2" fmla="*/ 1017 w 1017"/>
                  <a:gd name="T3" fmla="*/ 0 h 65"/>
                  <a:gd name="T4" fmla="*/ 0 60000 65536"/>
                  <a:gd name="T5" fmla="*/ 0 60000 65536"/>
                  <a:gd name="T6" fmla="*/ 0 w 1017"/>
                  <a:gd name="T7" fmla="*/ 0 h 65"/>
                  <a:gd name="T8" fmla="*/ 1017 w 1017"/>
                  <a:gd name="T9" fmla="*/ 65 h 65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017" h="65">
                    <a:moveTo>
                      <a:pt x="0" y="65"/>
                    </a:moveTo>
                    <a:lnTo>
                      <a:pt x="1017" y="0"/>
                    </a:lnTo>
                  </a:path>
                </a:pathLst>
              </a:custGeom>
              <a:noFill/>
              <a:ln w="28575">
                <a:solidFill>
                  <a:srgbClr val="FF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extract </a:t>
            </a:r>
            <a:r>
              <a:rPr lang="en-US" dirty="0" err="1"/>
              <a:t>keypoints</a:t>
            </a:r>
            <a:r>
              <a:rPr lang="en-US" dirty="0"/>
              <a:t>?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Motivation: image alignment</a:t>
            </a:r>
          </a:p>
          <a:p>
            <a:pPr lvl="1"/>
            <a:r>
              <a:rPr lang="en-US" sz="2400" dirty="0"/>
              <a:t>We have two images – how do we combine them?</a:t>
            </a:r>
          </a:p>
        </p:txBody>
      </p:sp>
      <p:sp>
        <p:nvSpPr>
          <p:cNvPr id="29700" name="Text Box 13"/>
          <p:cNvSpPr txBox="1">
            <a:spLocks noChangeArrowheads="1"/>
          </p:cNvSpPr>
          <p:nvPr/>
        </p:nvSpPr>
        <p:spPr bwMode="auto">
          <a:xfrm>
            <a:off x="2727325" y="5094288"/>
            <a:ext cx="411658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Step 1: extract </a:t>
            </a:r>
            <a:r>
              <a:rPr lang="en-US" dirty="0" err="1"/>
              <a:t>keypoints</a:t>
            </a:r>
            <a:endParaRPr lang="en-US" dirty="0"/>
          </a:p>
        </p:txBody>
      </p:sp>
      <p:sp>
        <p:nvSpPr>
          <p:cNvPr id="29701" name="Text Box 14"/>
          <p:cNvSpPr txBox="1">
            <a:spLocks noChangeArrowheads="1"/>
          </p:cNvSpPr>
          <p:nvPr/>
        </p:nvSpPr>
        <p:spPr bwMode="auto">
          <a:xfrm>
            <a:off x="2743200" y="5562600"/>
            <a:ext cx="523447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Step 2: match </a:t>
            </a:r>
            <a:r>
              <a:rPr lang="en-US" dirty="0" err="1"/>
              <a:t>keypoint</a:t>
            </a:r>
            <a:r>
              <a:rPr lang="en-US" dirty="0"/>
              <a:t> features</a:t>
            </a:r>
          </a:p>
        </p:txBody>
      </p:sp>
      <p:sp>
        <p:nvSpPr>
          <p:cNvPr id="29702" name="Text Box 15"/>
          <p:cNvSpPr txBox="1">
            <a:spLocks noChangeArrowheads="1"/>
          </p:cNvSpPr>
          <p:nvPr/>
        </p:nvSpPr>
        <p:spPr bwMode="auto">
          <a:xfrm>
            <a:off x="2743200" y="6034088"/>
            <a:ext cx="34115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Step 3: align images</a:t>
            </a:r>
          </a:p>
        </p:txBody>
      </p:sp>
      <p:pic>
        <p:nvPicPr>
          <p:cNvPr id="29703" name="Picture 16" descr="homograph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62314" y="2133600"/>
            <a:ext cx="5691187" cy="284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good </a:t>
            </a:r>
            <a:r>
              <a:rPr lang="en-US" dirty="0" err="1"/>
              <a:t>keypoints</a:t>
            </a:r>
            <a:endParaRPr lang="en-US" dirty="0"/>
          </a:p>
        </p:txBody>
      </p:sp>
      <p:sp>
        <p:nvSpPr>
          <p:cNvPr id="1220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0" y="3276600"/>
            <a:ext cx="8001000" cy="35814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Compactness and efficiency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Many fewer </a:t>
            </a:r>
            <a:r>
              <a:rPr lang="en-US" sz="1800" dirty="0" err="1"/>
              <a:t>keypoints</a:t>
            </a:r>
            <a:r>
              <a:rPr lang="en-US" sz="1800" dirty="0"/>
              <a:t> than image pixels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Saliency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Each </a:t>
            </a:r>
            <a:r>
              <a:rPr lang="en-US" sz="1800" dirty="0" err="1"/>
              <a:t>keypoint</a:t>
            </a:r>
            <a:r>
              <a:rPr lang="en-US" sz="1800" dirty="0"/>
              <a:t> is distinctive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Locality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A </a:t>
            </a:r>
            <a:r>
              <a:rPr lang="en-US" sz="1800" dirty="0" err="1"/>
              <a:t>keypoint</a:t>
            </a:r>
            <a:r>
              <a:rPr lang="en-US" sz="1800" dirty="0"/>
              <a:t> occupies a relatively small area of the image; robust to clutter and occlusion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400" dirty="0"/>
              <a:t>Repeatability</a:t>
            </a:r>
          </a:p>
          <a:p>
            <a:pPr lvl="1">
              <a:lnSpc>
                <a:spcPct val="90000"/>
              </a:lnSpc>
            </a:pPr>
            <a:r>
              <a:rPr lang="en-US" sz="1800" dirty="0"/>
              <a:t>The same </a:t>
            </a:r>
            <a:r>
              <a:rPr lang="en-US" sz="1800" dirty="0" err="1"/>
              <a:t>keypoint</a:t>
            </a:r>
            <a:r>
              <a:rPr lang="en-US" sz="1800" dirty="0"/>
              <a:t> can be found in several images despite geometric and photometric transformations </a:t>
            </a:r>
          </a:p>
        </p:txBody>
      </p:sp>
      <p:grpSp>
        <p:nvGrpSpPr>
          <p:cNvPr id="30724" name="Group 11"/>
          <p:cNvGrpSpPr>
            <a:grpSpLocks/>
          </p:cNvGrpSpPr>
          <p:nvPr/>
        </p:nvGrpSpPr>
        <p:grpSpPr bwMode="auto">
          <a:xfrm>
            <a:off x="3124200" y="990600"/>
            <a:ext cx="5791200" cy="2133600"/>
            <a:chOff x="528" y="624"/>
            <a:chExt cx="4715" cy="1678"/>
          </a:xfrm>
        </p:grpSpPr>
        <p:pic>
          <p:nvPicPr>
            <p:cNvPr id="30725" name="Picture 9" descr="SIFT2"/>
            <p:cNvPicPr>
              <a:picLocks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928" y="624"/>
              <a:ext cx="2315" cy="16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26" name="Picture 10" descr="SIFT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8" y="624"/>
              <a:ext cx="2315" cy="16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6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061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Applications  </a:t>
            </a:r>
            <a:endParaRPr lang="ru-RU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914400"/>
            <a:ext cx="8001000" cy="5257800"/>
          </a:xfrm>
        </p:spPr>
        <p:txBody>
          <a:bodyPr/>
          <a:lstStyle/>
          <a:p>
            <a:r>
              <a:rPr lang="en-US" sz="3200" dirty="0" err="1"/>
              <a:t>Keypoints</a:t>
            </a:r>
            <a:r>
              <a:rPr lang="en-US" sz="3200" dirty="0"/>
              <a:t> are useful for:</a:t>
            </a:r>
          </a:p>
          <a:p>
            <a:pPr lvl="1"/>
            <a:r>
              <a:rPr lang="en-US" sz="2400" dirty="0"/>
              <a:t>Image alignment </a:t>
            </a:r>
          </a:p>
          <a:p>
            <a:pPr lvl="1"/>
            <a:r>
              <a:rPr lang="en-US" sz="2400" dirty="0"/>
              <a:t>3D reconstruction</a:t>
            </a:r>
          </a:p>
          <a:p>
            <a:pPr lvl="1"/>
            <a:r>
              <a:rPr lang="en-US" sz="2400" dirty="0"/>
              <a:t>Motion tracking</a:t>
            </a:r>
          </a:p>
          <a:p>
            <a:pPr lvl="1"/>
            <a:r>
              <a:rPr lang="en-US" sz="2400" dirty="0"/>
              <a:t>Robot navigation</a:t>
            </a:r>
          </a:p>
          <a:p>
            <a:pPr lvl="1"/>
            <a:r>
              <a:rPr lang="en-US" sz="2400" dirty="0"/>
              <a:t>Database indexing and retrieval</a:t>
            </a: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18426" y="1143000"/>
            <a:ext cx="2339975" cy="23926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pic>
        <p:nvPicPr>
          <p:cNvPr id="5" name="Picture 4" descr="Inliers_im1_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20486" y="3715566"/>
            <a:ext cx="4732714" cy="3064919"/>
          </a:xfrm>
          <a:prstGeom prst="rect">
            <a:avLst/>
          </a:prstGeom>
        </p:spPr>
      </p:pic>
      <p:pic>
        <p:nvPicPr>
          <p:cNvPr id="6" name="Picture 5" descr="Inliers_im2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24600" y="3714300"/>
            <a:ext cx="4267200" cy="3067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71953-2195-C04F-BE97-5BE8B9E3D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Corner detection: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BF5E6-FC30-E845-B331-1D9C3AFBC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Deriving a corner detection criterion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428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A60973E-9B72-6242-B7AA-1A31F640E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a corner detection criterion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/>
              <a:t>Basic idea: we should easily recognize the point by looking through a small window</a:t>
            </a:r>
          </a:p>
          <a:p>
            <a:pPr>
              <a:buFontTx/>
              <a:buChar char="•"/>
            </a:pPr>
            <a:r>
              <a:rPr lang="en-US" dirty="0"/>
              <a:t>Shifting a window in </a:t>
            </a:r>
            <a:r>
              <a:rPr lang="en-US" i="1" dirty="0"/>
              <a:t>any</a:t>
            </a:r>
            <a:r>
              <a:rPr lang="en-US" dirty="0"/>
              <a:t> </a:t>
            </a:r>
            <a:r>
              <a:rPr lang="en-US" i="1" dirty="0"/>
              <a:t>direction</a:t>
            </a:r>
            <a:r>
              <a:rPr lang="en-US" dirty="0"/>
              <a:t> should give </a:t>
            </a:r>
            <a:r>
              <a:rPr lang="en-US" i="1" dirty="0"/>
              <a:t>a large change</a:t>
            </a:r>
            <a:r>
              <a:rPr lang="en-US" dirty="0"/>
              <a:t> in intensity</a:t>
            </a:r>
            <a:endParaRPr lang="ru-RU" dirty="0"/>
          </a:p>
        </p:txBody>
      </p:sp>
      <p:grpSp>
        <p:nvGrpSpPr>
          <p:cNvPr id="2" name="Group 29"/>
          <p:cNvGrpSpPr>
            <a:grpSpLocks/>
          </p:cNvGrpSpPr>
          <p:nvPr/>
        </p:nvGrpSpPr>
        <p:grpSpPr bwMode="auto">
          <a:xfrm>
            <a:off x="4953000" y="2895600"/>
            <a:ext cx="2438400" cy="3887788"/>
            <a:chOff x="2160" y="1824"/>
            <a:chExt cx="1536" cy="2449"/>
          </a:xfrm>
        </p:grpSpPr>
        <p:pic>
          <p:nvPicPr>
            <p:cNvPr id="32790" name="Picture 8" descr="corn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60" y="1824"/>
              <a:ext cx="1440" cy="14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2791" name="Text Box 11"/>
            <p:cNvSpPr txBox="1">
              <a:spLocks noChangeArrowheads="1"/>
            </p:cNvSpPr>
            <p:nvPr/>
          </p:nvSpPr>
          <p:spPr bwMode="auto">
            <a:xfrm>
              <a:off x="2160" y="3284"/>
              <a:ext cx="1536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>
                  <a:solidFill>
                    <a:srgbClr val="003399"/>
                  </a:solidFill>
                  <a:latin typeface="Arial Unicode MS" pitchFamily="34" charset="-128"/>
                  <a:cs typeface="Times New Roman" pitchFamily="18" charset="0"/>
                </a:rPr>
                <a:t>“edge”</a:t>
              </a:r>
              <a:r>
                <a:rPr lang="en-US" sz="2400">
                  <a:latin typeface="Arial Unicode MS" pitchFamily="34" charset="-128"/>
                  <a:cs typeface="Times New Roman" pitchFamily="18" charset="0"/>
                </a:rPr>
                <a:t>:</a:t>
              </a:r>
              <a:br>
                <a:rPr lang="en-US" sz="2400">
                  <a:latin typeface="Arial Unicode MS" pitchFamily="34" charset="-128"/>
                  <a:cs typeface="Times New Roman" pitchFamily="18" charset="0"/>
                </a:rPr>
              </a:br>
              <a:r>
                <a:rPr lang="en-US" sz="2400">
                  <a:latin typeface="Arial Unicode MS" pitchFamily="34" charset="-128"/>
                  <a:cs typeface="Times New Roman" pitchFamily="18" charset="0"/>
                </a:rPr>
                <a:t>no change along the edge direction</a:t>
              </a:r>
              <a:endParaRPr lang="ru-RU" sz="2400">
                <a:latin typeface="Arial Unicode MS" pitchFamily="34" charset="-128"/>
                <a:cs typeface="Times New Roman" pitchFamily="18" charset="0"/>
              </a:endParaRPr>
            </a:p>
          </p:txBody>
        </p:sp>
        <p:sp>
          <p:nvSpPr>
            <p:cNvPr id="32792" name="Rectangle 14"/>
            <p:cNvSpPr>
              <a:spLocks noChangeArrowheads="1"/>
            </p:cNvSpPr>
            <p:nvPr/>
          </p:nvSpPr>
          <p:spPr bwMode="auto">
            <a:xfrm>
              <a:off x="2496" y="2496"/>
              <a:ext cx="432" cy="432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93" name="Line 16"/>
            <p:cNvSpPr>
              <a:spLocks noChangeShapeType="1"/>
            </p:cNvSpPr>
            <p:nvPr/>
          </p:nvSpPr>
          <p:spPr bwMode="auto">
            <a:xfrm flipV="1">
              <a:off x="2352" y="2544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30"/>
          <p:cNvGrpSpPr>
            <a:grpSpLocks/>
          </p:cNvGrpSpPr>
          <p:nvPr/>
        </p:nvGrpSpPr>
        <p:grpSpPr bwMode="auto">
          <a:xfrm>
            <a:off x="7543800" y="2895600"/>
            <a:ext cx="2667000" cy="3887788"/>
            <a:chOff x="3792" y="1824"/>
            <a:chExt cx="1680" cy="2449"/>
          </a:xfrm>
        </p:grpSpPr>
        <p:pic>
          <p:nvPicPr>
            <p:cNvPr id="32783" name="Picture 9" descr="corn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92" y="1824"/>
              <a:ext cx="1440" cy="14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2784" name="Text Box 12"/>
            <p:cNvSpPr txBox="1">
              <a:spLocks noChangeArrowheads="1"/>
            </p:cNvSpPr>
            <p:nvPr/>
          </p:nvSpPr>
          <p:spPr bwMode="auto">
            <a:xfrm>
              <a:off x="3936" y="3284"/>
              <a:ext cx="1536" cy="9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>
                  <a:solidFill>
                    <a:srgbClr val="003399"/>
                  </a:solidFill>
                  <a:latin typeface="Arial Unicode MS" pitchFamily="34" charset="-128"/>
                  <a:cs typeface="Times New Roman" pitchFamily="18" charset="0"/>
                </a:rPr>
                <a:t>“corner”</a:t>
              </a:r>
              <a:r>
                <a:rPr lang="en-US" sz="2400">
                  <a:latin typeface="Arial Unicode MS" pitchFamily="34" charset="-128"/>
                  <a:cs typeface="Times New Roman" pitchFamily="18" charset="0"/>
                </a:rPr>
                <a:t>:</a:t>
              </a:r>
              <a:br>
                <a:rPr lang="en-US" sz="2400">
                  <a:latin typeface="Arial Unicode MS" pitchFamily="34" charset="-128"/>
                  <a:cs typeface="Times New Roman" pitchFamily="18" charset="0"/>
                </a:rPr>
              </a:br>
              <a:r>
                <a:rPr lang="en-US" sz="2400">
                  <a:latin typeface="Arial Unicode MS" pitchFamily="34" charset="-128"/>
                  <a:cs typeface="Times New Roman" pitchFamily="18" charset="0"/>
                </a:rPr>
                <a:t>significant change in all directions</a:t>
              </a:r>
              <a:endParaRPr lang="ru-RU" sz="2400">
                <a:latin typeface="Arial Unicode MS" pitchFamily="34" charset="-128"/>
                <a:cs typeface="Times New Roman" pitchFamily="18" charset="0"/>
              </a:endParaRPr>
            </a:p>
          </p:txBody>
        </p:sp>
        <p:sp>
          <p:nvSpPr>
            <p:cNvPr id="32785" name="Rectangle 17"/>
            <p:cNvSpPr>
              <a:spLocks noChangeArrowheads="1"/>
            </p:cNvSpPr>
            <p:nvPr/>
          </p:nvSpPr>
          <p:spPr bwMode="auto">
            <a:xfrm>
              <a:off x="4224" y="2016"/>
              <a:ext cx="432" cy="432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86" name="Line 18"/>
            <p:cNvSpPr>
              <a:spLocks noChangeShapeType="1"/>
            </p:cNvSpPr>
            <p:nvPr/>
          </p:nvSpPr>
          <p:spPr bwMode="auto">
            <a:xfrm flipH="1">
              <a:off x="4080" y="2448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7" name="Line 20"/>
            <p:cNvSpPr>
              <a:spLocks noChangeShapeType="1"/>
            </p:cNvSpPr>
            <p:nvPr/>
          </p:nvSpPr>
          <p:spPr bwMode="auto">
            <a:xfrm flipH="1" flipV="1">
              <a:off x="4080" y="1872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8" name="Line 21"/>
            <p:cNvSpPr>
              <a:spLocks noChangeShapeType="1"/>
            </p:cNvSpPr>
            <p:nvPr/>
          </p:nvSpPr>
          <p:spPr bwMode="auto">
            <a:xfrm>
              <a:off x="4656" y="2448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9" name="Line 22"/>
            <p:cNvSpPr>
              <a:spLocks noChangeShapeType="1"/>
            </p:cNvSpPr>
            <p:nvPr/>
          </p:nvSpPr>
          <p:spPr bwMode="auto">
            <a:xfrm flipV="1">
              <a:off x="4656" y="1872"/>
              <a:ext cx="14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2286000" y="2895600"/>
            <a:ext cx="2362200" cy="3517900"/>
            <a:chOff x="480" y="1824"/>
            <a:chExt cx="1488" cy="2216"/>
          </a:xfrm>
        </p:grpSpPr>
        <p:pic>
          <p:nvPicPr>
            <p:cNvPr id="32776" name="Picture 7" descr="corne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8" y="1824"/>
              <a:ext cx="1440" cy="144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32777" name="Text Box 10"/>
            <p:cNvSpPr txBox="1">
              <a:spLocks noChangeArrowheads="1"/>
            </p:cNvSpPr>
            <p:nvPr/>
          </p:nvSpPr>
          <p:spPr bwMode="auto">
            <a:xfrm>
              <a:off x="480" y="3284"/>
              <a:ext cx="1296" cy="7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sz="2400">
                  <a:solidFill>
                    <a:srgbClr val="003399"/>
                  </a:solidFill>
                  <a:latin typeface="Arial Unicode MS" pitchFamily="34" charset="-128"/>
                  <a:cs typeface="Times New Roman" pitchFamily="18" charset="0"/>
                </a:rPr>
                <a:t>“flat”</a:t>
              </a:r>
              <a:r>
                <a:rPr lang="en-US" sz="2400">
                  <a:latin typeface="Arial Unicode MS" pitchFamily="34" charset="-128"/>
                  <a:cs typeface="Times New Roman" pitchFamily="18" charset="0"/>
                </a:rPr>
                <a:t> region:</a:t>
              </a:r>
              <a:br>
                <a:rPr lang="en-US" sz="2400">
                  <a:latin typeface="Arial Unicode MS" pitchFamily="34" charset="-128"/>
                  <a:cs typeface="Times New Roman" pitchFamily="18" charset="0"/>
                </a:rPr>
              </a:br>
              <a:r>
                <a:rPr lang="en-US" sz="2400">
                  <a:latin typeface="Arial Unicode MS" pitchFamily="34" charset="-128"/>
                  <a:cs typeface="Times New Roman" pitchFamily="18" charset="0"/>
                </a:rPr>
                <a:t>no change in all directions</a:t>
              </a:r>
              <a:endParaRPr lang="ru-RU" sz="2400">
                <a:latin typeface="Arial Unicode MS" pitchFamily="34" charset="-128"/>
                <a:cs typeface="Times New Roman" pitchFamily="18" charset="0"/>
              </a:endParaRPr>
            </a:p>
          </p:txBody>
        </p:sp>
        <p:sp>
          <p:nvSpPr>
            <p:cNvPr id="32778" name="Rectangle 13"/>
            <p:cNvSpPr>
              <a:spLocks noChangeArrowheads="1"/>
            </p:cNvSpPr>
            <p:nvPr/>
          </p:nvSpPr>
          <p:spPr bwMode="auto">
            <a:xfrm>
              <a:off x="1344" y="2496"/>
              <a:ext cx="432" cy="432"/>
            </a:xfrm>
            <a:prstGeom prst="rect">
              <a:avLst/>
            </a:prstGeom>
            <a:solidFill>
              <a:srgbClr val="FFCC99">
                <a:alpha val="39999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779" name="Line 23"/>
            <p:cNvSpPr>
              <a:spLocks noChangeShapeType="1"/>
            </p:cNvSpPr>
            <p:nvPr/>
          </p:nvSpPr>
          <p:spPr bwMode="auto">
            <a:xfrm>
              <a:off x="1776" y="2928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0" name="Line 24"/>
            <p:cNvSpPr>
              <a:spLocks noChangeShapeType="1"/>
            </p:cNvSpPr>
            <p:nvPr/>
          </p:nvSpPr>
          <p:spPr bwMode="auto">
            <a:xfrm flipH="1">
              <a:off x="1200" y="2928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1" name="Line 25"/>
            <p:cNvSpPr>
              <a:spLocks noChangeShapeType="1"/>
            </p:cNvSpPr>
            <p:nvPr/>
          </p:nvSpPr>
          <p:spPr bwMode="auto">
            <a:xfrm flipH="1" flipV="1">
              <a:off x="1200" y="2352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782" name="Line 26"/>
            <p:cNvSpPr>
              <a:spLocks noChangeShapeType="1"/>
            </p:cNvSpPr>
            <p:nvPr/>
          </p:nvSpPr>
          <p:spPr bwMode="auto">
            <a:xfrm flipV="1">
              <a:off x="1776" y="2352"/>
              <a:ext cx="144" cy="144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a corner detection criterion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92BB584-EE3B-0043-AC56-270A860D484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>
                    <a:cs typeface="Times New Roman" pitchFamily="18" charset="0"/>
                  </a:rPr>
                  <a:t>Change in appearance of window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𝑊</m:t>
                    </m:r>
                  </m:oMath>
                </a14:m>
                <a:r>
                  <a:rPr lang="en-US" dirty="0">
                    <a:cs typeface="Times New Roman" pitchFamily="18" charset="0"/>
                  </a:rPr>
                  <a:t> for the shift </a:t>
                </a:r>
                <a14:m>
                  <m:oMath xmlns:m="http://schemas.openxmlformats.org/officeDocument/2006/math">
                    <m:r>
                      <a:rPr lang="en-US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𝑢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𝑣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>
                    <a:cs typeface="Times New Roman" pitchFamily="18" charset="0"/>
                  </a:rPr>
                  <a:t>:</a:t>
                </a:r>
                <a:endParaRPr lang="ru-RU" dirty="0">
                  <a:cs typeface="Times New Roman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192BB584-EE3B-0043-AC56-270A860D484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7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3810000"/>
            <a:ext cx="27813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1" y="4191000"/>
            <a:ext cx="1971675" cy="1981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3079" name="Rectangle 10"/>
          <p:cNvSpPr>
            <a:spLocks noChangeArrowheads="1"/>
          </p:cNvSpPr>
          <p:nvPr/>
        </p:nvSpPr>
        <p:spPr bwMode="auto">
          <a:xfrm>
            <a:off x="3789364" y="4452939"/>
            <a:ext cx="1462087" cy="1463675"/>
          </a:xfrm>
          <a:prstGeom prst="rect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0" name="TextBox 11"/>
          <p:cNvSpPr txBox="1">
            <a:spLocks noChangeArrowheads="1"/>
          </p:cNvSpPr>
          <p:nvPr/>
        </p:nvSpPr>
        <p:spPr bwMode="auto">
          <a:xfrm>
            <a:off x="4038600" y="3276601"/>
            <a:ext cx="10429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081" name="TextBox 12"/>
          <p:cNvSpPr txBox="1">
            <a:spLocks noChangeArrowheads="1"/>
          </p:cNvSpPr>
          <p:nvPr/>
        </p:nvSpPr>
        <p:spPr bwMode="auto">
          <a:xfrm>
            <a:off x="7720014" y="3590926"/>
            <a:ext cx="11636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4175126" y="4191001"/>
            <a:ext cx="1463675" cy="1463675"/>
          </a:xfrm>
          <a:prstGeom prst="rect">
            <a:avLst/>
          </a:prstGeom>
          <a:noFill/>
          <a:ln w="25400" algn="ctr">
            <a:solidFill>
              <a:srgbClr val="00FF00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8683626" y="4745039"/>
            <a:ext cx="174625" cy="174625"/>
          </a:xfrm>
          <a:prstGeom prst="rect">
            <a:avLst/>
          </a:prstGeom>
          <a:noFill/>
          <a:ln w="25400" algn="ctr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8382001" y="4876800"/>
            <a:ext cx="715963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i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6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(3,2)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17DFD51-5B37-5C45-9EB4-DF0A7001DBE8}"/>
                  </a:ext>
                </a:extLst>
              </p:cNvPr>
              <p:cNvSpPr txBox="1"/>
              <p:nvPr/>
            </p:nvSpPr>
            <p:spPr>
              <a:xfrm>
                <a:off x="2887473" y="1642065"/>
                <a:ext cx="6874254" cy="11011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)∈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17DFD51-5B37-5C45-9EB4-DF0A7001D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7473" y="1642065"/>
                <a:ext cx="6874254" cy="1101135"/>
              </a:xfrm>
              <a:prstGeom prst="rect">
                <a:avLst/>
              </a:prstGeom>
              <a:blipFill>
                <a:blip r:embed="rId6"/>
                <a:stretch>
                  <a:fillRect t="-136364" b="-185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3">
                <a:extLst>
                  <a:ext uri="{FF2B5EF4-FFF2-40B4-BE49-F238E27FC236}">
                    <a16:creationId xmlns:a16="http://schemas.microsoft.com/office/drawing/2014/main" id="{C4B51D88-E75C-C34D-9A8B-5A9262B9538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>
                    <a:cs typeface="Times New Roman" pitchFamily="18" charset="0"/>
                  </a:rPr>
                  <a:t>Change in appearance of window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𝑊</m:t>
                    </m:r>
                  </m:oMath>
                </a14:m>
                <a:r>
                  <a:rPr lang="en-US" dirty="0">
                    <a:cs typeface="Times New Roman" pitchFamily="18" charset="0"/>
                  </a:rPr>
                  <a:t> for the shift </a:t>
                </a:r>
                <a14:m>
                  <m:oMath xmlns:m="http://schemas.openxmlformats.org/officeDocument/2006/math">
                    <m:r>
                      <a:rPr lang="en-US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𝑢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𝑣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>
                    <a:cs typeface="Times New Roman" pitchFamily="18" charset="0"/>
                  </a:rPr>
                  <a:t>:</a:t>
                </a:r>
                <a:endParaRPr lang="ru-RU" dirty="0">
                  <a:cs typeface="Times New Roman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8" name="Content Placeholder 3">
                <a:extLst>
                  <a:ext uri="{FF2B5EF4-FFF2-40B4-BE49-F238E27FC236}">
                    <a16:creationId xmlns:a16="http://schemas.microsoft.com/office/drawing/2014/main" id="{C4B51D88-E75C-C34D-9A8B-5A9262B9538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a corner detection criterion</a:t>
            </a:r>
            <a:endParaRPr lang="ru-RU" dirty="0"/>
          </a:p>
        </p:txBody>
      </p:sp>
      <p:pic>
        <p:nvPicPr>
          <p:cNvPr id="307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24200" y="3810000"/>
            <a:ext cx="2781300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39001" y="4191000"/>
            <a:ext cx="1971675" cy="1981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3079" name="Rectangle 10"/>
          <p:cNvSpPr>
            <a:spLocks noChangeArrowheads="1"/>
          </p:cNvSpPr>
          <p:nvPr/>
        </p:nvSpPr>
        <p:spPr bwMode="auto">
          <a:xfrm>
            <a:off x="3789364" y="4452939"/>
            <a:ext cx="1462087" cy="1463675"/>
          </a:xfrm>
          <a:prstGeom prst="rect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0" name="TextBox 11"/>
          <p:cNvSpPr txBox="1">
            <a:spLocks noChangeArrowheads="1"/>
          </p:cNvSpPr>
          <p:nvPr/>
        </p:nvSpPr>
        <p:spPr bwMode="auto">
          <a:xfrm>
            <a:off x="4038600" y="3276601"/>
            <a:ext cx="10429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3081" name="TextBox 12"/>
          <p:cNvSpPr txBox="1">
            <a:spLocks noChangeArrowheads="1"/>
          </p:cNvSpPr>
          <p:nvPr/>
        </p:nvSpPr>
        <p:spPr bwMode="auto">
          <a:xfrm>
            <a:off x="7720014" y="3590926"/>
            <a:ext cx="11636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8153400" y="5084764"/>
            <a:ext cx="173038" cy="173037"/>
          </a:xfrm>
          <a:prstGeom prst="rect">
            <a:avLst/>
          </a:prstGeom>
          <a:noFill/>
          <a:ln w="25400" algn="ctr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848601" y="5224464"/>
            <a:ext cx="71596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(0,0)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62777C9-A236-BB40-9328-FB11499F9045}"/>
                  </a:ext>
                </a:extLst>
              </p:cNvPr>
              <p:cNvSpPr txBox="1"/>
              <p:nvPr/>
            </p:nvSpPr>
            <p:spPr>
              <a:xfrm>
                <a:off x="2887473" y="1642065"/>
                <a:ext cx="6874254" cy="11011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)∈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62777C9-A236-BB40-9328-FB11499F90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7473" y="1642065"/>
                <a:ext cx="6874254" cy="1101135"/>
              </a:xfrm>
              <a:prstGeom prst="rect">
                <a:avLst/>
              </a:prstGeom>
              <a:blipFill>
                <a:blip r:embed="rId6"/>
                <a:stretch>
                  <a:fillRect t="-136364" b="-185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Content Placeholder 3">
                <a:extLst>
                  <a:ext uri="{FF2B5EF4-FFF2-40B4-BE49-F238E27FC236}">
                    <a16:creationId xmlns:a16="http://schemas.microsoft.com/office/drawing/2014/main" id="{823EF088-802E-7A4C-9C40-9CA3C990F2B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>
                    <a:cs typeface="Times New Roman" pitchFamily="18" charset="0"/>
                  </a:rPr>
                  <a:t>Change in appearance of window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𝑊</m:t>
                    </m:r>
                  </m:oMath>
                </a14:m>
                <a:r>
                  <a:rPr lang="en-US" dirty="0">
                    <a:cs typeface="Times New Roman" pitchFamily="18" charset="0"/>
                  </a:rPr>
                  <a:t> for the shift </a:t>
                </a:r>
                <a14:m>
                  <m:oMath xmlns:m="http://schemas.openxmlformats.org/officeDocument/2006/math">
                    <m:r>
                      <a:rPr lang="en-US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𝑢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,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𝑣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)</m:t>
                    </m:r>
                  </m:oMath>
                </a14:m>
                <a:r>
                  <a:rPr lang="en-US" dirty="0">
                    <a:cs typeface="Times New Roman" pitchFamily="18" charset="0"/>
                  </a:rPr>
                  <a:t>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>
                  <a:cs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>
                  <a:cs typeface="Times New Roman" pitchFamily="18" charset="0"/>
                </a:endParaRPr>
              </a:p>
              <a:p>
                <a:pPr marL="0" indent="0"/>
                <a:endParaRPr lang="en-US" dirty="0">
                  <a:cs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>
                    <a:cs typeface="Times New Roman" pitchFamily="18" charset="0"/>
                  </a:rPr>
                  <a:t>We want to find out how this function behaves for small shifts</a:t>
                </a:r>
                <a:endParaRPr lang="ru-RU" dirty="0">
                  <a:cs typeface="Times New Roman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14" name="Content Placeholder 3">
                <a:extLst>
                  <a:ext uri="{FF2B5EF4-FFF2-40B4-BE49-F238E27FC236}">
                    <a16:creationId xmlns:a16="http://schemas.microsoft.com/office/drawing/2014/main" id="{823EF088-802E-7A4C-9C40-9CA3C990F2B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  <a:blipFill>
                <a:blip r:embed="rId3"/>
                <a:stretch>
                  <a:fillRect l="-1103" t="-1449" r="-1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a corner detection criterion</a:t>
            </a:r>
            <a:endParaRPr lang="ru-RU" dirty="0"/>
          </a:p>
        </p:txBody>
      </p:sp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1" y="4495800"/>
            <a:ext cx="1971675" cy="198120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11" name="TextBox 12"/>
          <p:cNvSpPr txBox="1">
            <a:spLocks noChangeArrowheads="1"/>
          </p:cNvSpPr>
          <p:nvPr/>
        </p:nvSpPr>
        <p:spPr bwMode="auto">
          <a:xfrm>
            <a:off x="5815014" y="3895726"/>
            <a:ext cx="11636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726DEB5-E2BB-3245-8E05-717C6C9230ED}"/>
                  </a:ext>
                </a:extLst>
              </p:cNvPr>
              <p:cNvSpPr txBox="1"/>
              <p:nvPr/>
            </p:nvSpPr>
            <p:spPr>
              <a:xfrm>
                <a:off x="2887473" y="1642065"/>
                <a:ext cx="6874254" cy="110113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)∈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726DEB5-E2BB-3245-8E05-717C6C9230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7473" y="1642065"/>
                <a:ext cx="6874254" cy="1101135"/>
              </a:xfrm>
              <a:prstGeom prst="rect">
                <a:avLst/>
              </a:prstGeom>
              <a:blipFill>
                <a:blip r:embed="rId5"/>
                <a:stretch>
                  <a:fillRect t="-136364" b="-185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a corner detection criterion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itchFamily="34" charset="0"/>
                  <a:buChar char="•"/>
                </a:pPr>
                <a:r>
                  <a:rPr lang="en-US" dirty="0"/>
                  <a:t>First-order Taylor approximation for small shifts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indent="0"/>
                <a:endParaRPr lang="en-US" sz="12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sz="1200" dirty="0"/>
              </a:p>
              <a:p>
                <a:pPr marL="457200" indent="-457200">
                  <a:buFont typeface="Arial" pitchFamily="34" charset="0"/>
                  <a:buChar char="•"/>
                </a:pPr>
                <a:r>
                  <a:rPr lang="en-US" dirty="0"/>
                  <a:t>Recall</a:t>
                </a:r>
                <a:r>
                  <a:rPr lang="en-US"/>
                  <a:t>: first-order Taylor </a:t>
                </a:r>
                <a:r>
                  <a:rPr lang="en-US" dirty="0"/>
                  <a:t>approximation for a 1D function:</a:t>
                </a:r>
              </a:p>
              <a:p>
                <a:pPr marL="457200" indent="-457200">
                  <a:buFont typeface="Arial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9" name="Group 28">
            <a:extLst>
              <a:ext uri="{FF2B5EF4-FFF2-40B4-BE49-F238E27FC236}">
                <a16:creationId xmlns:a16="http://schemas.microsoft.com/office/drawing/2014/main" id="{DBDB4BCF-639F-1E48-80F9-0CA05A0B41AA}"/>
              </a:ext>
            </a:extLst>
          </p:cNvPr>
          <p:cNvGrpSpPr/>
          <p:nvPr/>
        </p:nvGrpSpPr>
        <p:grpSpPr>
          <a:xfrm>
            <a:off x="3581400" y="3124200"/>
            <a:ext cx="6072840" cy="3096667"/>
            <a:chOff x="4419600" y="3124200"/>
            <a:chExt cx="6072840" cy="3096667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9C39D7D-C58D-414E-9492-939D8F10989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562600" y="3543300"/>
              <a:ext cx="2667001" cy="1714500"/>
            </a:xfrm>
            <a:prstGeom prst="line">
              <a:avLst/>
            </a:prstGeom>
            <a:solidFill>
              <a:schemeClr val="accent1"/>
            </a:solidFill>
            <a:ln w="25400" cap="flat" cmpd="sng" algn="ctr">
              <a:solidFill>
                <a:srgbClr val="7030A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51DF164B-C783-4644-B5D9-58A146C1F5B2}"/>
                </a:ext>
              </a:extLst>
            </p:cNvPr>
            <p:cNvCxnSpPr/>
            <p:nvPr/>
          </p:nvCxnSpPr>
          <p:spPr bwMode="auto">
            <a:xfrm flipV="1">
              <a:off x="4724400" y="3124200"/>
              <a:ext cx="0" cy="304800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2A22F469-C14E-FD48-9164-B81EDE232FE3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419600" y="5867400"/>
              <a:ext cx="4267200" cy="0"/>
            </a:xfrm>
            <a:prstGeom prst="straightConnector1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0B90A3BB-B681-264B-849B-D404815C5264}"/>
                </a:ext>
              </a:extLst>
            </p:cNvPr>
            <p:cNvSpPr/>
            <p:nvPr/>
          </p:nvSpPr>
          <p:spPr bwMode="auto">
            <a:xfrm>
              <a:off x="5364480" y="3282697"/>
              <a:ext cx="2682240" cy="1840992"/>
            </a:xfrm>
            <a:custGeom>
              <a:avLst/>
              <a:gdLst>
                <a:gd name="connsiteX0" fmla="*/ 0 w 2682240"/>
                <a:gd name="connsiteY0" fmla="*/ 1840992 h 1840992"/>
                <a:gd name="connsiteX1" fmla="*/ 1194816 w 2682240"/>
                <a:gd name="connsiteY1" fmla="*/ 1328928 h 1840992"/>
                <a:gd name="connsiteX2" fmla="*/ 1889760 w 2682240"/>
                <a:gd name="connsiteY2" fmla="*/ 280416 h 1840992"/>
                <a:gd name="connsiteX3" fmla="*/ 2682240 w 2682240"/>
                <a:gd name="connsiteY3" fmla="*/ 0 h 1840992"/>
                <a:gd name="connsiteX0" fmla="*/ 0 w 2682240"/>
                <a:gd name="connsiteY0" fmla="*/ 1840992 h 1840992"/>
                <a:gd name="connsiteX1" fmla="*/ 1222193 w 2682240"/>
                <a:gd name="connsiteY1" fmla="*/ 1301551 h 1840992"/>
                <a:gd name="connsiteX2" fmla="*/ 1889760 w 2682240"/>
                <a:gd name="connsiteY2" fmla="*/ 280416 h 1840992"/>
                <a:gd name="connsiteX3" fmla="*/ 2682240 w 2682240"/>
                <a:gd name="connsiteY3" fmla="*/ 0 h 1840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82240" h="1840992">
                  <a:moveTo>
                    <a:pt x="0" y="1840992"/>
                  </a:moveTo>
                  <a:cubicBezTo>
                    <a:pt x="439928" y="1715008"/>
                    <a:pt x="907233" y="1561647"/>
                    <a:pt x="1222193" y="1301551"/>
                  </a:cubicBezTo>
                  <a:cubicBezTo>
                    <a:pt x="1537153" y="1041455"/>
                    <a:pt x="1646419" y="497341"/>
                    <a:pt x="1889760" y="280416"/>
                  </a:cubicBezTo>
                  <a:cubicBezTo>
                    <a:pt x="2133101" y="63491"/>
                    <a:pt x="2409952" y="29464"/>
                    <a:pt x="2682240" y="0"/>
                  </a:cubicBezTo>
                </a:path>
              </a:pathLst>
            </a:custGeom>
            <a:ln w="25400">
              <a:solidFill>
                <a:srgbClr val="C00000"/>
              </a:solidFill>
              <a:headEnd type="none" w="med" len="med"/>
              <a:tailEnd type="none" w="med" len="med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85AFD65-8965-514A-A4F2-4872899EA030}"/>
                </a:ext>
              </a:extLst>
            </p:cNvPr>
            <p:cNvSpPr/>
            <p:nvPr/>
          </p:nvSpPr>
          <p:spPr bwMode="auto">
            <a:xfrm>
              <a:off x="6400800" y="4648200"/>
              <a:ext cx="76200" cy="7620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B5C337F1-A705-B54C-A519-550364EA8802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433320" y="4724400"/>
              <a:ext cx="11159" cy="115415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A7C5B5F7-0A5E-DC4F-8962-0951269CE64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896100" y="4203193"/>
              <a:ext cx="0" cy="164834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275B234-863B-1B4B-BF10-84E1BDE6DD09}"/>
                    </a:ext>
                  </a:extLst>
                </p:cNvPr>
                <p:cNvSpPr txBox="1"/>
                <p:nvPr/>
              </p:nvSpPr>
              <p:spPr>
                <a:xfrm>
                  <a:off x="6985775" y="4254458"/>
                  <a:ext cx="350666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≈</m:t>
                        </m:r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4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oMath>
                    </m:oMathPara>
                  </a14:m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4275B234-863B-1B4B-BF10-84E1BDE6DD0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85775" y="4254458"/>
                  <a:ext cx="3506665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2166" b="-33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C18E16B-F3F1-1E48-BBA3-E7CB0685DB79}"/>
                    </a:ext>
                  </a:extLst>
                </p:cNvPr>
                <p:cNvSpPr/>
                <p:nvPr/>
              </p:nvSpPr>
              <p:spPr>
                <a:xfrm>
                  <a:off x="6243717" y="5849250"/>
                  <a:ext cx="379206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C18E16B-F3F1-1E48-BBA3-E7CB0685DB7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43717" y="5849250"/>
                  <a:ext cx="379206" cy="369332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FFCD087-39E0-214D-A9D1-8226C09E52EC}"/>
                    </a:ext>
                  </a:extLst>
                </p:cNvPr>
                <p:cNvSpPr/>
                <p:nvPr/>
              </p:nvSpPr>
              <p:spPr>
                <a:xfrm>
                  <a:off x="6521393" y="5851535"/>
                  <a:ext cx="79380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1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800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FFCD087-39E0-214D-A9D1-8226C09E52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21393" y="5851535"/>
                  <a:ext cx="793807" cy="3693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64B99D08-5433-BF41-A7A4-3B4F194421F0}"/>
                </a:ext>
              </a:extLst>
            </p:cNvPr>
            <p:cNvSpPr/>
            <p:nvPr/>
          </p:nvSpPr>
          <p:spPr bwMode="auto">
            <a:xfrm>
              <a:off x="6858000" y="4149228"/>
              <a:ext cx="76200" cy="76200"/>
            </a:xfrm>
            <a:prstGeom prst="ellipse">
              <a:avLst/>
            </a:prstGeom>
            <a:solidFill>
              <a:srgbClr val="C000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DB3C06FE-7AA2-A445-9B63-7D44C2F1C6BB}"/>
                </a:ext>
              </a:extLst>
            </p:cNvPr>
            <p:cNvSpPr/>
            <p:nvPr/>
          </p:nvSpPr>
          <p:spPr bwMode="auto">
            <a:xfrm>
              <a:off x="6858000" y="4369768"/>
              <a:ext cx="76200" cy="76200"/>
            </a:xfrm>
            <a:prstGeom prst="ellipse">
              <a:avLst/>
            </a:prstGeom>
            <a:solidFill>
              <a:srgbClr val="7030A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033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a corner detection criterion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itchFamily="34" charset="0"/>
                  <a:buChar char="•"/>
                </a:pPr>
                <a:r>
                  <a:rPr lang="en-US" dirty="0"/>
                  <a:t>First-order Taylor approximation for small shifts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indent="0"/>
                <a:endParaRPr lang="en-US" sz="12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𝑣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sz="1200" dirty="0"/>
              </a:p>
              <a:p>
                <a:pPr marL="457200" indent="-457200">
                  <a:buFont typeface="Arial" pitchFamily="34" charset="0"/>
                  <a:buChar char="•"/>
                </a:pPr>
                <a:r>
                  <a:rPr lang="en-US" dirty="0"/>
                  <a:t>Let’s plug this into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)∈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𝐼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𝐼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b>
                        <m:sup/>
                        <m:e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d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+2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𝑢𝑣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</m:e>
                      </m:nary>
                      <m:sSubSup>
                        <m:sSubSup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sub>
                        <m: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03" t="-1449" b="-374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798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A6EF63-5866-004A-BAFD-267388E949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143000"/>
                <a:ext cx="10363200" cy="5029200"/>
              </a:xfrm>
            </p:spPr>
            <p:txBody>
              <a:bodyPr/>
              <a:lstStyle/>
              <a:p>
                <a:pPr marL="0" indent="0" algn="ctr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𝑢𝑣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e>
                    </m:nary>
                    <m:sSup>
                      <m:sSup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nary>
                      <m:naryPr>
                        <m:chr m:val="∑"/>
                        <m:supHide m:val="on"/>
                        <m:ctrlP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i="1" dirty="0">
                  <a:solidFill>
                    <a:srgbClr val="7030A0"/>
                  </a:solidFill>
                  <a:latin typeface="Cambria Math" panose="02040503050406030204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12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This is a quadratic function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i="1" dirty="0" err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1200" dirty="0"/>
              </a:p>
              <a:p>
                <a:pPr marL="0" indent="0" algn="ctr"/>
                <a:endParaRPr lang="en-US" dirty="0"/>
              </a:p>
              <a:p>
                <a:pPr marL="0" indent="0"/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>
                  <a:cs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>
                  <a:cs typeface="Times New Roman" pitchFamily="18" charset="0"/>
                </a:endParaRPr>
              </a:p>
              <a:p>
                <a:pPr marL="0" indent="0"/>
                <a:endParaRPr lang="en-US" dirty="0">
                  <a:cs typeface="Times New Roman" pitchFamily="18" charset="0"/>
                </a:endParaRPr>
              </a:p>
              <a:p>
                <a:pPr marL="0" indent="0"/>
                <a:endParaRPr lang="en-US" sz="1200" dirty="0">
                  <a:cs typeface="Times New Roman" pitchFamily="18" charset="0"/>
                </a:endParaRPr>
              </a:p>
              <a:p>
                <a:pPr marL="171450" indent="-171450">
                  <a:buFont typeface="Arial" panose="020B0604020202020204" pitchFamily="34" charset="0"/>
                  <a:buChar char="•"/>
                </a:pPr>
                <a:endParaRPr lang="en-US" sz="1200" dirty="0">
                  <a:cs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>
                    <a:cs typeface="Times New Roman" pitchFamily="18" charset="0"/>
                  </a:rPr>
                  <a:t>How can we analyze the shape of this surface?</a:t>
                </a:r>
                <a:endParaRPr lang="ru-RU" dirty="0">
                  <a:cs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A6EF63-5866-004A-BAFD-267388E949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143000"/>
                <a:ext cx="10363200" cy="5029200"/>
              </a:xfrm>
              <a:blipFill>
                <a:blip r:embed="rId3"/>
                <a:stretch>
                  <a:fillRect l="-1103" t="-13098" b="-30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a corner detection criterion</a:t>
            </a:r>
            <a:endParaRPr lang="ru-RU" dirty="0"/>
          </a:p>
        </p:txBody>
      </p:sp>
      <p:pic>
        <p:nvPicPr>
          <p:cNvPr id="8" name="Picture 16">
            <a:extLst>
              <a:ext uri="{FF2B5EF4-FFF2-40B4-BE49-F238E27FC236}">
                <a16:creationId xmlns:a16="http://schemas.microsoft.com/office/drawing/2014/main" id="{EAE50EA9-4E78-2F45-8D9D-723640291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2780157"/>
            <a:ext cx="279146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>
            <a:extLst>
              <a:ext uri="{FF2B5EF4-FFF2-40B4-BE49-F238E27FC236}">
                <a16:creationId xmlns:a16="http://schemas.microsoft.com/office/drawing/2014/main" id="{3C5165DC-CE64-EE4B-B307-D9C6A90B9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95600" y="2969514"/>
            <a:ext cx="2277284" cy="2288286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  <p:sp>
        <p:nvSpPr>
          <p:cNvPr id="9" name="TextBox 12">
            <a:extLst>
              <a:ext uri="{FF2B5EF4-FFF2-40B4-BE49-F238E27FC236}">
                <a16:creationId xmlns:a16="http://schemas.microsoft.com/office/drawing/2014/main" id="{D6EFA60C-3AF0-4E4A-A04B-8A7B87A1F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0656" y="2996522"/>
            <a:ext cx="8130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800" i="1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18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A184319-5A0A-8847-B57A-8BBE44A5E822}"/>
                  </a:ext>
                </a:extLst>
              </p:cNvPr>
              <p:cNvSpPr/>
              <p:nvPr/>
            </p:nvSpPr>
            <p:spPr>
              <a:xfrm>
                <a:off x="5519457" y="3790491"/>
                <a:ext cx="652743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1A184319-5A0A-8847-B57A-8BBE44A5E82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457" y="3790491"/>
                <a:ext cx="652743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60707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A6EF63-5866-004A-BAFD-267388E949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143000"/>
                <a:ext cx="10363200" cy="5029200"/>
              </a:xfrm>
            </p:spPr>
            <p:txBody>
              <a:bodyPr/>
              <a:lstStyle/>
              <a:p>
                <a:pPr marL="0" indent="0" algn="ctr"/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sSup>
                      <m:sSup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𝑢𝑣</m:t>
                    </m:r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en-US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e>
                    </m:nary>
                    <m:sSup>
                      <m:sSup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nary>
                      <m:naryPr>
                        <m:chr m:val="∑"/>
                        <m:supHide m:val="on"/>
                        <m:ctrlPr>
                          <a:rPr lang="en-US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  <m:sup/>
                      <m:e>
                        <m:sSubSup>
                          <m:sSubSupPr>
                            <m:ctrlP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𝐼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𝑦</m:t>
                            </m:r>
                          </m:sub>
                          <m:sup>
                            <m:r>
                              <a:rPr lang="en-US" i="1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e>
                    </m:nary>
                  </m:oMath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= </m:t>
                      </m:r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(</m:t>
                      </m:r>
                      <m:m>
                        <m:mPr>
                          <m:mcs>
                            <m:mc>
                              <m:mcPr>
                                <m:count m:val="2"/>
                                <m:mcJc m:val="center"/>
                              </m:mcPr>
                            </m:mc>
                          </m:mcs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𝑢</m:t>
                            </m:r>
                          </m:e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  <m:t>𝑣</m:t>
                            </m:r>
                          </m:e>
                        </m:mr>
                      </m:m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)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/>
                                  <m:e>
                                    <m:sSubSup>
                                      <m:sSubSup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nary>
                              </m:e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/>
                                  <m:e>
                                    <m:sSubSup>
                                      <m:sSubSup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nary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𝑢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𝑣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  <a:cs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>
                  <a:cs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>
                  <a:cs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A6EF63-5866-004A-BAFD-267388E949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143000"/>
                <a:ext cx="10363200" cy="5029200"/>
              </a:xfrm>
              <a:blipFill>
                <a:blip r:embed="rId3"/>
                <a:stretch>
                  <a:fillRect t="-13098" b="-60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a corner detection criterion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6">
                <a:extLst>
                  <a:ext uri="{FF2B5EF4-FFF2-40B4-BE49-F238E27FC236}">
                    <a16:creationId xmlns:a16="http://schemas.microsoft.com/office/drawing/2014/main" id="{AB906C2B-C5F2-0B4D-B1EC-34DCC8D2E1A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24400" y="4572000"/>
                <a:ext cx="3733800" cy="954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1" hangingPunct="1">
                  <a:spcBef>
                    <a:spcPct val="50000"/>
                  </a:spcBef>
                </a:pPr>
                <a:r>
                  <a:rPr lang="en-US" i="1" dirty="0">
                    <a:solidFill>
                      <a:srgbClr val="C00000"/>
                    </a:solidFill>
                    <a:cs typeface="Times New Roman" pitchFamily="18" charset="0"/>
                  </a:rPr>
                  <a:t>Second moment matrix</a:t>
                </a:r>
                <a:r>
                  <a:rPr lang="en-US" dirty="0">
                    <a:solidFill>
                      <a:srgbClr val="C00000"/>
                    </a:solidFill>
                    <a:cs typeface="Times New Roman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Times New Roman" pitchFamily="18" charset="0"/>
                        <a:sym typeface="Symbol" pitchFamily="18" charset="2"/>
                      </a:rPr>
                      <m:t>𝑀</m:t>
                    </m:r>
                  </m:oMath>
                </a14:m>
                <a:endParaRPr lang="ru-RU" i="1" dirty="0">
                  <a:solidFill>
                    <a:srgbClr val="C00000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7" name="Text Box 6">
                <a:extLst>
                  <a:ext uri="{FF2B5EF4-FFF2-40B4-BE49-F238E27FC236}">
                    <a16:creationId xmlns:a16="http://schemas.microsoft.com/office/drawing/2014/main" id="{AB906C2B-C5F2-0B4D-B1EC-34DCC8D2E1A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24400" y="4572000"/>
                <a:ext cx="3733800" cy="954107"/>
              </a:xfrm>
              <a:prstGeom prst="rect">
                <a:avLst/>
              </a:prstGeom>
              <a:blipFill>
                <a:blip r:embed="rId4"/>
                <a:stretch>
                  <a:fillRect t="-8000" b="-16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0810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A6EF63-5866-004A-BAFD-267388E949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90600"/>
                <a:ext cx="10363200" cy="38862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Let’s consider the simple case of a diagonal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indent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  <m:t>𝑢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  <m:t>𝑣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/>
                                  <m:e>
                                    <m:sSubSup>
                                      <m:sSubSup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nary>
                              </m:e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/>
                                  <m:e>
                                    <m:sSubSup>
                                      <m:sSubSup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nary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𝑢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𝑣</m:t>
                              </m:r>
                            </m:e>
                          </m:eqArr>
                        </m:e>
                      </m:d>
                      <m:r>
                        <a:rPr lang="en-US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  <a:cs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>
                  <a:cs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>
                  <a:cs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A6EF63-5866-004A-BAFD-267388E949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90600"/>
                <a:ext cx="10363200" cy="3886200"/>
              </a:xfrm>
              <a:blipFill>
                <a:blip r:embed="rId3"/>
                <a:stretch>
                  <a:fillRect l="-1102" t="-27778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a corner detection criterion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E61B3E-FB8B-A8FE-0645-478082196E83}"/>
              </a:ext>
            </a:extLst>
          </p:cNvPr>
          <p:cNvSpPr txBox="1"/>
          <p:nvPr/>
        </p:nvSpPr>
        <p:spPr>
          <a:xfrm>
            <a:off x="914400" y="4114800"/>
            <a:ext cx="100815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When does this happen?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C81ADE-2EBA-C509-8F08-9308B15A8503}"/>
              </a:ext>
            </a:extLst>
          </p:cNvPr>
          <p:cNvSpPr/>
          <p:nvPr/>
        </p:nvSpPr>
        <p:spPr>
          <a:xfrm>
            <a:off x="3352800" y="5562600"/>
            <a:ext cx="582578" cy="5825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D286A0-9E5F-4E58-9432-D3242943F95D}"/>
              </a:ext>
            </a:extLst>
          </p:cNvPr>
          <p:cNvSpPr/>
          <p:nvPr/>
        </p:nvSpPr>
        <p:spPr>
          <a:xfrm>
            <a:off x="3493316" y="5700336"/>
            <a:ext cx="301544" cy="3015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602780-7C64-B1AB-A118-D226AA9243D4}"/>
              </a:ext>
            </a:extLst>
          </p:cNvPr>
          <p:cNvSpPr/>
          <p:nvPr/>
        </p:nvSpPr>
        <p:spPr>
          <a:xfrm>
            <a:off x="4991100" y="5562600"/>
            <a:ext cx="582578" cy="5825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EA0AA0-115E-E918-D88F-FD148D891C7F}"/>
              </a:ext>
            </a:extLst>
          </p:cNvPr>
          <p:cNvSpPr/>
          <p:nvPr/>
        </p:nvSpPr>
        <p:spPr>
          <a:xfrm>
            <a:off x="5272354" y="5575300"/>
            <a:ext cx="321611" cy="582578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D31EBDB-AC37-B2DF-F4EC-82D7D5FA5822}"/>
              </a:ext>
            </a:extLst>
          </p:cNvPr>
          <p:cNvSpPr/>
          <p:nvPr/>
        </p:nvSpPr>
        <p:spPr>
          <a:xfrm>
            <a:off x="5131616" y="5700336"/>
            <a:ext cx="301544" cy="3015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7BA833-9AB0-9E6B-C5FA-7BEEB8B0D775}"/>
              </a:ext>
            </a:extLst>
          </p:cNvPr>
          <p:cNvSpPr/>
          <p:nvPr/>
        </p:nvSpPr>
        <p:spPr>
          <a:xfrm>
            <a:off x="8287987" y="5533365"/>
            <a:ext cx="582578" cy="5825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1F00D3-F29E-EB2D-5779-02BB64FE2CE3}"/>
              </a:ext>
            </a:extLst>
          </p:cNvPr>
          <p:cNvSpPr/>
          <p:nvPr/>
        </p:nvSpPr>
        <p:spPr>
          <a:xfrm>
            <a:off x="8569017" y="5811374"/>
            <a:ext cx="301544" cy="30154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E84750C-FC42-E271-8D33-C81C665C72CE}"/>
              </a:ext>
            </a:extLst>
          </p:cNvPr>
          <p:cNvSpPr/>
          <p:nvPr/>
        </p:nvSpPr>
        <p:spPr>
          <a:xfrm>
            <a:off x="8428503" y="5671101"/>
            <a:ext cx="301544" cy="3015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5F5D8DF-C5BB-0262-2337-4FF538CB7664}"/>
              </a:ext>
            </a:extLst>
          </p:cNvPr>
          <p:cNvSpPr/>
          <p:nvPr/>
        </p:nvSpPr>
        <p:spPr>
          <a:xfrm>
            <a:off x="6629400" y="5533365"/>
            <a:ext cx="582578" cy="5825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21C56DE-7483-65B1-3AB1-18EC552F978C}"/>
              </a:ext>
            </a:extLst>
          </p:cNvPr>
          <p:cNvSpPr/>
          <p:nvPr/>
        </p:nvSpPr>
        <p:spPr>
          <a:xfrm>
            <a:off x="6629400" y="5840609"/>
            <a:ext cx="602865" cy="28803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6F53436-0836-9A01-ACA8-B9E92D049B48}"/>
              </a:ext>
            </a:extLst>
          </p:cNvPr>
          <p:cNvSpPr/>
          <p:nvPr/>
        </p:nvSpPr>
        <p:spPr>
          <a:xfrm>
            <a:off x="6769916" y="5671101"/>
            <a:ext cx="301544" cy="3015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F978359-E198-8076-3BDC-51C08F51C4C1}"/>
                  </a:ext>
                </a:extLst>
              </p:cNvPr>
              <p:cNvSpPr/>
              <p:nvPr/>
            </p:nvSpPr>
            <p:spPr>
              <a:xfrm>
                <a:off x="2819400" y="5083703"/>
                <a:ext cx="159832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=0,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F978359-E198-8076-3BDC-51C08F51C4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400" y="5083703"/>
                <a:ext cx="1598323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F2157CC-0C87-B807-331E-32A22F9E18BD}"/>
                  </a:ext>
                </a:extLst>
              </p:cNvPr>
              <p:cNvSpPr/>
              <p:nvPr/>
            </p:nvSpPr>
            <p:spPr>
              <a:xfrm>
                <a:off x="4834253" y="5070944"/>
                <a:ext cx="87620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4F2157CC-0C87-B807-331E-32A22F9E18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4253" y="5070944"/>
                <a:ext cx="87620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1F509FB-B163-6DC9-1D2C-BDCFAD16F88A}"/>
                  </a:ext>
                </a:extLst>
              </p:cNvPr>
              <p:cNvSpPr/>
              <p:nvPr/>
            </p:nvSpPr>
            <p:spPr>
              <a:xfrm>
                <a:off x="6482587" y="5036355"/>
                <a:ext cx="88165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51F509FB-B163-6DC9-1D2C-BDCFAD16F8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587" y="5036355"/>
                <a:ext cx="881652" cy="4001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D9FDE99-C516-95C6-ED0E-17D33901B64B}"/>
                  </a:ext>
                </a:extLst>
              </p:cNvPr>
              <p:cNvSpPr/>
              <p:nvPr/>
            </p:nvSpPr>
            <p:spPr>
              <a:xfrm>
                <a:off x="7772400" y="5029200"/>
                <a:ext cx="159832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&gt;0,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000" b="0" i="1" dirty="0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US" sz="2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AD9FDE99-C516-95C6-ED0E-17D33901B6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72400" y="5029200"/>
                <a:ext cx="1598323" cy="40011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038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A6EF63-5866-004A-BAFD-267388E9492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90600"/>
                <a:ext cx="10363200" cy="38862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Let’s consider the simple case of a diagonal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:</a:t>
                </a:r>
              </a:p>
              <a:p>
                <a:pPr marL="0" indent="0"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 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  <m:t>𝑢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  <a:cs typeface="Times New Roman" pitchFamily="18" charset="0"/>
                                  </a:rPr>
                                  <m:t>𝑣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mPr>
                            <m:mr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/>
                                  <m:e>
                                    <m:sSubSup>
                                      <m:sSubSup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nary>
                              </m:e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</m:mr>
                            <m:mr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/>
                                  <m:e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</m:sSub>
                                  </m:e>
                                </m:nary>
                              </m:e>
                              <m:e>
                                <m:nary>
                                  <m:naryPr>
                                    <m:chr m:val="∑"/>
                                    <m:supHide m:val="on"/>
                                    <m:ctrlP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naryPr>
                                  <m:sub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  <m:sup/>
                                  <m:e>
                                    <m:sSubSup>
                                      <m:sSubSupPr>
                                        <m:ctrlP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𝐼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sub>
                                      <m:sup>
                                        <m:r>
                                          <a:rPr lang="en-US" i="1">
                                            <a:solidFill>
                                              <a:srgbClr val="C00000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</m:e>
                                </m:nary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cs typeface="Times New Roman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𝑢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cs typeface="Times New Roman" pitchFamily="18" charset="0"/>
                                </a:rPr>
                                <m:t>𝑣</m:t>
                              </m:r>
                            </m:e>
                          </m:eqArr>
                        </m:e>
                      </m:d>
                      <m:r>
                        <a:rPr lang="en-US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>
                  <a:solidFill>
                    <a:srgbClr val="7030A0"/>
                  </a:solidFill>
                  <a:cs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>
                  <a:cs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>
                  <a:cs typeface="Times New Roman" pitchFamily="18" charset="0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2400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2A6EF63-5866-004A-BAFD-267388E949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90600"/>
                <a:ext cx="10363200" cy="3886200"/>
              </a:xfrm>
              <a:blipFill>
                <a:blip r:embed="rId3"/>
                <a:stretch>
                  <a:fillRect l="-1102" t="-27778" b="-235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a corner detection criterion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E61B3E-FB8B-A8FE-0645-478082196E83}"/>
                  </a:ext>
                </a:extLst>
              </p:cNvPr>
              <p:cNvSpPr txBox="1"/>
              <p:nvPr/>
            </p:nvSpPr>
            <p:spPr>
              <a:xfrm>
                <a:off x="914400" y="4114800"/>
                <a:ext cx="1036320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In general, need to </a:t>
                </a:r>
                <a:r>
                  <a:rPr lang="en-US" i="1" dirty="0"/>
                  <a:t>diagonalize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and check its eigenvalues: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E61B3E-FB8B-A8FE-0645-478082196E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4114800"/>
                <a:ext cx="10363200" cy="523220"/>
              </a:xfrm>
              <a:prstGeom prst="rect">
                <a:avLst/>
              </a:prstGeom>
              <a:blipFill>
                <a:blip r:embed="rId4"/>
                <a:stretch>
                  <a:fillRect l="-1102" t="-14286" b="-2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8B9E96-AB5C-BF43-DFE9-102F63E549FF}"/>
                  </a:ext>
                </a:extLst>
              </p:cNvPr>
              <p:cNvSpPr txBox="1"/>
              <p:nvPr/>
            </p:nvSpPr>
            <p:spPr>
              <a:xfrm>
                <a:off x="3045229" y="4905895"/>
                <a:ext cx="6101542" cy="9077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F8B9E96-AB5C-BF43-DFE9-102F63E549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5229" y="4905895"/>
                <a:ext cx="6101542" cy="907749"/>
              </a:xfrm>
              <a:prstGeom prst="rect">
                <a:avLst/>
              </a:prstGeom>
              <a:blipFill>
                <a:blip r:embed="rId5"/>
                <a:stretch>
                  <a:fillRect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id="{4EFB3E3F-4AAF-C760-2883-3381988C6B90}"/>
              </a:ext>
            </a:extLst>
          </p:cNvPr>
          <p:cNvSpPr/>
          <p:nvPr/>
        </p:nvSpPr>
        <p:spPr bwMode="auto">
          <a:xfrm>
            <a:off x="7620000" y="2057400"/>
            <a:ext cx="35814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857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ChangeArrowheads="1"/>
          </p:cNvSpPr>
          <p:nvPr/>
        </p:nvSpPr>
        <p:spPr bwMode="auto">
          <a:xfrm>
            <a:off x="2362200" y="4800600"/>
            <a:ext cx="3124200" cy="1219200"/>
          </a:xfrm>
          <a:prstGeom prst="rightArrowCallout">
            <a:avLst>
              <a:gd name="adj1" fmla="val 25000"/>
              <a:gd name="adj2" fmla="val 24093"/>
              <a:gd name="adj3" fmla="val 41581"/>
              <a:gd name="adj4" fmla="val 75662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Interpreting the eigenvalues</a:t>
            </a:r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93B6654-763B-754E-90F6-D836836C0F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>
                    <a:cs typeface="Times New Roman" pitchFamily="18" charset="0"/>
                  </a:rPr>
                  <a:t>Classification of image points using eigenvalues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𝑀</m:t>
                    </m:r>
                  </m:oMath>
                </a14:m>
                <a:r>
                  <a:rPr lang="en-US" dirty="0">
                    <a:cs typeface="Times New Roman" pitchFamily="18" charset="0"/>
                  </a:rPr>
                  <a:t>:</a:t>
                </a:r>
                <a:endParaRPr lang="ru-RU" dirty="0">
                  <a:cs typeface="Times New Roman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93B6654-763B-754E-90F6-D836836C0F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562600" y="1752600"/>
            <a:ext cx="4343400" cy="4343400"/>
          </a:xfrm>
          <a:prstGeom prst="rect">
            <a:avLst/>
          </a:prstGeom>
          <a:solidFill>
            <a:srgbClr val="F38F6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9296400" y="60960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endParaRPr lang="ru-RU" sz="2400" baseline="-25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4648200" y="1828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endParaRPr lang="ru-RU" sz="2400" baseline="-25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3799" name="Freeform 7"/>
          <p:cNvSpPr>
            <a:spLocks/>
          </p:cNvSpPr>
          <p:nvPr/>
        </p:nvSpPr>
        <p:spPr bwMode="auto">
          <a:xfrm>
            <a:off x="6019800" y="1752600"/>
            <a:ext cx="3886200" cy="3937000"/>
          </a:xfrm>
          <a:custGeom>
            <a:avLst/>
            <a:gdLst>
              <a:gd name="T0" fmla="*/ 0 w 2448"/>
              <a:gd name="T1" fmla="*/ 2147483647 h 2480"/>
              <a:gd name="T2" fmla="*/ 2147483647 w 2448"/>
              <a:gd name="T3" fmla="*/ 0 h 2480"/>
              <a:gd name="T4" fmla="*/ 2147483647 w 2448"/>
              <a:gd name="T5" fmla="*/ 0 h 2480"/>
              <a:gd name="T6" fmla="*/ 2147483647 w 2448"/>
              <a:gd name="T7" fmla="*/ 2147483647 h 2480"/>
              <a:gd name="T8" fmla="*/ 2147483647 w 2448"/>
              <a:gd name="T9" fmla="*/ 2147483647 h 2480"/>
              <a:gd name="T10" fmla="*/ 0 w 2448"/>
              <a:gd name="T11" fmla="*/ 2147483647 h 24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48"/>
              <a:gd name="T19" fmla="*/ 0 h 2480"/>
              <a:gd name="T20" fmla="*/ 2448 w 2448"/>
              <a:gd name="T21" fmla="*/ 2480 h 24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48" h="2480">
                <a:moveTo>
                  <a:pt x="0" y="1920"/>
                </a:moveTo>
                <a:lnTo>
                  <a:pt x="672" y="0"/>
                </a:lnTo>
                <a:lnTo>
                  <a:pt x="2448" y="0"/>
                </a:lnTo>
                <a:lnTo>
                  <a:pt x="2448" y="1872"/>
                </a:lnTo>
                <a:lnTo>
                  <a:pt x="555" y="2480"/>
                </a:lnTo>
                <a:lnTo>
                  <a:pt x="0" y="192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5562601" y="4343400"/>
            <a:ext cx="1749425" cy="1752600"/>
          </a:xfrm>
          <a:prstGeom prst="rtTriangle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7086600" y="2362201"/>
            <a:ext cx="2667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“Corner”</a:t>
            </a:r>
            <a:b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and </a:t>
            </a: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are large,</a:t>
            </a:r>
            <a:b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 </a:t>
            </a:r>
            <a: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~ </a:t>
            </a: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;</a:t>
            </a:r>
            <a:b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increases in all directions</a:t>
            </a:r>
            <a:endParaRPr lang="ru-RU" sz="2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2438400" y="4800601"/>
            <a:ext cx="23622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and </a:t>
            </a: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are small;</a:t>
            </a:r>
            <a:b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is almost constant in all directions</a:t>
            </a:r>
            <a:endParaRPr lang="ru-RU" sz="2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8686800" y="5105401"/>
            <a:ext cx="129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“Edge” </a:t>
            </a:r>
            <a:b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&gt;&gt; </a:t>
            </a: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endParaRPr lang="ru-RU" sz="2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5638800" y="1905001"/>
            <a:ext cx="129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“Edge” </a:t>
            </a:r>
            <a:b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&gt;&gt; </a:t>
            </a: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endParaRPr lang="ru-RU" sz="2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5486400" y="5181601"/>
            <a:ext cx="121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“Flat” region</a:t>
            </a:r>
            <a:endParaRPr lang="ru-RU" sz="2400">
              <a:solidFill>
                <a:srgbClr val="0033CC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3807" name="Oval 15"/>
          <p:cNvSpPr>
            <a:spLocks noChangeArrowheads="1"/>
          </p:cNvSpPr>
          <p:nvPr/>
        </p:nvSpPr>
        <p:spPr bwMode="auto">
          <a:xfrm>
            <a:off x="8458200" y="2133601"/>
            <a:ext cx="609600" cy="638175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8" name="Oval 16"/>
          <p:cNvSpPr>
            <a:spLocks noChangeArrowheads="1"/>
          </p:cNvSpPr>
          <p:nvPr/>
        </p:nvSpPr>
        <p:spPr bwMode="auto">
          <a:xfrm>
            <a:off x="5708650" y="1828801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9" name="Oval 17"/>
          <p:cNvSpPr>
            <a:spLocks noChangeArrowheads="1"/>
          </p:cNvSpPr>
          <p:nvPr/>
        </p:nvSpPr>
        <p:spPr bwMode="auto">
          <a:xfrm>
            <a:off x="5791200" y="4953000"/>
            <a:ext cx="152400" cy="1524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0" name="Oval 18"/>
          <p:cNvSpPr>
            <a:spLocks noChangeArrowheads="1"/>
          </p:cNvSpPr>
          <p:nvPr/>
        </p:nvSpPr>
        <p:spPr bwMode="auto">
          <a:xfrm rot="5542000">
            <a:off x="8174832" y="5557044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10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moment ellipse</a:t>
            </a:r>
          </a:p>
        </p:txBody>
      </p:sp>
      <p:pic>
        <p:nvPicPr>
          <p:cNvPr id="11270" name="Picture 1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3370496"/>
            <a:ext cx="6096000" cy="3258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E423C3-C35A-B942-BB2E-A67C0E26EB3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A “level set”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gives us the equation of an ellipse </a:t>
                </a:r>
                <a:br>
                  <a:rPr lang="en-US" dirty="0"/>
                </a:br>
                <a:r>
                  <a:rPr lang="en-US" dirty="0"/>
                  <a:t>(in general):</a:t>
                </a:r>
                <a:br>
                  <a:rPr lang="en-US" dirty="0"/>
                </a:b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eqArr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const</m:t>
                      </m:r>
                      <m:r>
                        <a:rPr lang="en-US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9E423C3-C35A-B942-BB2E-A67C0E26EB3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1102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moment ellipse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C46D237-38C1-B148-9254-9A540EF56DC8}"/>
              </a:ext>
            </a:extLst>
          </p:cNvPr>
          <p:cNvGrpSpPr/>
          <p:nvPr/>
        </p:nvGrpSpPr>
        <p:grpSpPr>
          <a:xfrm>
            <a:off x="4152900" y="4273942"/>
            <a:ext cx="3886200" cy="2565770"/>
            <a:chOff x="6322167" y="4184534"/>
            <a:chExt cx="3886200" cy="2565770"/>
          </a:xfrm>
        </p:grpSpPr>
        <p:grpSp>
          <p:nvGrpSpPr>
            <p:cNvPr id="23" name="Group 22"/>
            <p:cNvGrpSpPr/>
            <p:nvPr/>
          </p:nvGrpSpPr>
          <p:grpSpPr>
            <a:xfrm>
              <a:off x="6322167" y="4184534"/>
              <a:ext cx="3886200" cy="2292467"/>
              <a:chOff x="4798167" y="3581401"/>
              <a:chExt cx="3886200" cy="2292467"/>
            </a:xfrm>
          </p:grpSpPr>
          <p:sp>
            <p:nvSpPr>
              <p:cNvPr id="12" name="Oval 11"/>
              <p:cNvSpPr>
                <a:spLocks noChangeArrowheads="1"/>
              </p:cNvSpPr>
              <p:nvPr/>
            </p:nvSpPr>
            <p:spPr bwMode="auto">
              <a:xfrm rot="21582948">
                <a:off x="4798167" y="3941881"/>
                <a:ext cx="3886200" cy="1931987"/>
              </a:xfrm>
              <a:prstGeom prst="ellipse">
                <a:avLst/>
              </a:prstGeom>
              <a:solidFill>
                <a:srgbClr val="7CF6D3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" name="Line 13"/>
              <p:cNvSpPr>
                <a:spLocks noChangeShapeType="1"/>
              </p:cNvSpPr>
              <p:nvPr/>
            </p:nvSpPr>
            <p:spPr bwMode="auto">
              <a:xfrm rot="2370124" flipH="1" flipV="1">
                <a:off x="6133202" y="4160877"/>
                <a:ext cx="1266825" cy="149225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 type="stealth" w="med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AutoShape 14"/>
              <p:cNvSpPr>
                <a:spLocks/>
              </p:cNvSpPr>
              <p:nvPr/>
            </p:nvSpPr>
            <p:spPr bwMode="auto">
              <a:xfrm rot="16193341">
                <a:off x="7617482" y="4229421"/>
                <a:ext cx="184150" cy="1738313"/>
              </a:xfrm>
              <a:prstGeom prst="leftBrace">
                <a:avLst>
                  <a:gd name="adj1" fmla="val 78664"/>
                  <a:gd name="adj2" fmla="val 49065"/>
                </a:avLst>
              </a:prstGeom>
              <a:noFill/>
              <a:ln w="9525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AutoShape 15"/>
              <p:cNvSpPr>
                <a:spLocks/>
              </p:cNvSpPr>
              <p:nvPr/>
            </p:nvSpPr>
            <p:spPr bwMode="auto">
              <a:xfrm rot="21511153">
                <a:off x="6462671" y="4013011"/>
                <a:ext cx="222250" cy="814387"/>
              </a:xfrm>
              <a:prstGeom prst="leftBrace">
                <a:avLst>
                  <a:gd name="adj1" fmla="val 30536"/>
                  <a:gd name="adj2" fmla="val 49065"/>
                </a:avLst>
              </a:prstGeom>
              <a:noFill/>
              <a:ln w="9525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Rectangle 16"/>
              <p:cNvSpPr>
                <a:spLocks noChangeArrowheads="1"/>
              </p:cNvSpPr>
              <p:nvPr/>
            </p:nvSpPr>
            <p:spPr bwMode="auto">
              <a:xfrm>
                <a:off x="5486400" y="4191000"/>
                <a:ext cx="129540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1" hangingPunct="1"/>
                <a:r>
                  <a:rPr lang="en-US" sz="2400" i="1" dirty="0">
                    <a:solidFill>
                      <a:srgbClr val="0033CC"/>
                    </a:solidFill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a</a:t>
                </a:r>
                <a:r>
                  <a:rPr lang="en-US" sz="2400" baseline="30000" dirty="0">
                    <a:solidFill>
                      <a:srgbClr val="0033CC"/>
                    </a:solidFill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-1/2</a:t>
                </a:r>
                <a:endParaRPr lang="ru-RU" sz="2400" baseline="30000" dirty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endParaRPr>
              </a:p>
            </p:txBody>
          </p:sp>
          <p:sp>
            <p:nvSpPr>
              <p:cNvPr id="18" name="Rectangle 17"/>
              <p:cNvSpPr>
                <a:spLocks noChangeArrowheads="1"/>
              </p:cNvSpPr>
              <p:nvPr/>
            </p:nvSpPr>
            <p:spPr bwMode="auto">
              <a:xfrm>
                <a:off x="6858000" y="5105400"/>
                <a:ext cx="1752600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sz="2400" i="1" dirty="0">
                    <a:solidFill>
                      <a:srgbClr val="FF3300"/>
                    </a:solidFill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b</a:t>
                </a:r>
                <a:r>
                  <a:rPr lang="en-US" sz="2400" baseline="30000" dirty="0">
                    <a:solidFill>
                      <a:srgbClr val="FF3300"/>
                    </a:solidFill>
                    <a:latin typeface="Times New Roman" pitchFamily="18" charset="0"/>
                    <a:cs typeface="Times New Roman" pitchFamily="18" charset="0"/>
                    <a:sym typeface="Symbol" pitchFamily="18" charset="2"/>
                  </a:rPr>
                  <a:t>-1/2</a:t>
                </a:r>
                <a:endParaRPr lang="ru-RU" sz="2400" baseline="30000" dirty="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endParaRPr>
              </a:p>
            </p:txBody>
          </p:sp>
          <p:sp>
            <p:nvSpPr>
              <p:cNvPr id="10" name="Text Box 8"/>
              <p:cNvSpPr txBox="1">
                <a:spLocks noChangeArrowheads="1"/>
              </p:cNvSpPr>
              <p:nvPr/>
            </p:nvSpPr>
            <p:spPr bwMode="auto">
              <a:xfrm>
                <a:off x="7010400" y="4569023"/>
                <a:ext cx="14478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 eaLnBrk="1" hangingPunct="1"/>
                <a:r>
                  <a:rPr lang="en-US" sz="1400" dirty="0">
                    <a:solidFill>
                      <a:srgbClr val="FF3300"/>
                    </a:solidFill>
                    <a:cs typeface="Times New Roman" pitchFamily="18" charset="0"/>
                  </a:rPr>
                  <a:t>Major axis</a:t>
                </a:r>
                <a:endParaRPr lang="ru-RU" sz="1400" dirty="0">
                  <a:solidFill>
                    <a:srgbClr val="FF3300"/>
                  </a:solidFill>
                  <a:cs typeface="Times New Roman" pitchFamily="18" charset="0"/>
                </a:endParaRPr>
              </a:p>
            </p:txBody>
          </p:sp>
          <p:sp>
            <p:nvSpPr>
              <p:cNvPr id="11" name="Text Box 9"/>
              <p:cNvSpPr txBox="1">
                <a:spLocks noChangeArrowheads="1"/>
              </p:cNvSpPr>
              <p:nvPr/>
            </p:nvSpPr>
            <p:spPr bwMode="auto">
              <a:xfrm rot="16200000">
                <a:off x="6094511" y="4265712"/>
                <a:ext cx="16764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sz="1400" dirty="0">
                    <a:solidFill>
                      <a:srgbClr val="0033CC"/>
                    </a:solidFill>
                    <a:cs typeface="Times New Roman" pitchFamily="18" charset="0"/>
                  </a:rPr>
                  <a:t>Minor axis</a:t>
                </a:r>
                <a:endParaRPr lang="ru-RU" sz="1400" dirty="0">
                  <a:solidFill>
                    <a:srgbClr val="0033CC"/>
                  </a:solidFill>
                  <a:cs typeface="Times New Roman" pitchFamily="18" charset="0"/>
                </a:endParaRPr>
              </a:p>
            </p:txBody>
          </p:sp>
        </p:grpSp>
        <p:sp>
          <p:nvSpPr>
            <p:cNvPr id="13" name="Line 12"/>
            <p:cNvSpPr>
              <a:spLocks noChangeShapeType="1"/>
            </p:cNvSpPr>
            <p:nvPr/>
          </p:nvSpPr>
          <p:spPr bwMode="auto">
            <a:xfrm rot="2370124" flipV="1">
              <a:off x="6798117" y="4261104"/>
              <a:ext cx="2976563" cy="2489200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10D9DC9-C053-734B-BB41-73ED1D0F5C9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Axis-aligned case:</a:t>
                </a: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  <m:e>
                                <m:r>
                                  <a:rPr lang="en-US" i="1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</m:eqArr>
                        </m:e>
                      </m:d>
                      <m:r>
                        <a:rPr lang="en-US" i="1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solidFill>
                            <a:srgbClr val="C0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>
                  <a:solidFill>
                    <a:srgbClr val="7030A0"/>
                  </a:solidFill>
                </a:endParaRPr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−1/2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𝑏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−1/2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0" indent="0"/>
                <a:endParaRPr lang="en-US" dirty="0"/>
              </a:p>
            </p:txBody>
          </p:sp>
        </mc:Choice>
        <mc:Fallback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710D9DC9-C053-734B-BB41-73ED1D0F5C9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914400"/>
                <a:ext cx="10363200" cy="5257800"/>
              </a:xfrm>
              <a:blipFill>
                <a:blip r:embed="rId3"/>
                <a:stretch>
                  <a:fillRect l="-1102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19713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Second moment ellipse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1D7768E-5D8B-284E-92A0-CA15BDC960A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General case:</a:t>
                </a: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endParaRPr lang="en-US" sz="1200" dirty="0"/>
              </a:p>
              <a:p>
                <a:pPr marL="0" indent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solidFill>
                                    <a:srgbClr val="C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  <m:e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solidFill>
                                      <a:srgbClr val="C00000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𝜆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srgbClr val="C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The axis lengths of the ellipse are determined by the eigenvalues and the orientation is determined by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dirty="0"/>
              </a:p>
              <a:p>
                <a:pPr marL="0" indent="0"/>
                <a:endParaRPr lang="en-US" dirty="0"/>
              </a:p>
            </p:txBody>
          </p:sp>
        </mc:Choice>
        <mc:Fallback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21D7768E-5D8B-284E-92A0-CA15BDC960A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2" t="-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296" name="Group 21"/>
          <p:cNvGrpSpPr>
            <a:grpSpLocks/>
          </p:cNvGrpSpPr>
          <p:nvPr/>
        </p:nvGrpSpPr>
        <p:grpSpPr bwMode="auto">
          <a:xfrm>
            <a:off x="3886201" y="3827464"/>
            <a:ext cx="5413375" cy="2878137"/>
            <a:chOff x="2254" y="2352"/>
            <a:chExt cx="3410" cy="1813"/>
          </a:xfrm>
        </p:grpSpPr>
        <p:sp>
          <p:nvSpPr>
            <p:cNvPr id="12298" name="Text Box 8"/>
            <p:cNvSpPr txBox="1">
              <a:spLocks noChangeArrowheads="1"/>
            </p:cNvSpPr>
            <p:nvPr/>
          </p:nvSpPr>
          <p:spPr bwMode="auto">
            <a:xfrm>
              <a:off x="4656" y="2736"/>
              <a:ext cx="1008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600">
                  <a:solidFill>
                    <a:srgbClr val="FF3300"/>
                  </a:solidFill>
                  <a:cs typeface="Times New Roman" pitchFamily="18" charset="0"/>
                </a:rPr>
                <a:t>direction of the slowest change</a:t>
              </a:r>
              <a:endParaRPr lang="ru-RU" sz="1600">
                <a:solidFill>
                  <a:srgbClr val="FF3300"/>
                </a:solidFill>
                <a:cs typeface="Times New Roman" pitchFamily="18" charset="0"/>
              </a:endParaRPr>
            </a:p>
          </p:txBody>
        </p:sp>
        <p:sp>
          <p:nvSpPr>
            <p:cNvPr id="12299" name="Text Box 9"/>
            <p:cNvSpPr txBox="1">
              <a:spLocks noChangeArrowheads="1"/>
            </p:cNvSpPr>
            <p:nvPr/>
          </p:nvSpPr>
          <p:spPr bwMode="auto">
            <a:xfrm>
              <a:off x="2640" y="2352"/>
              <a:ext cx="1056" cy="3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1600">
                  <a:solidFill>
                    <a:srgbClr val="0033CC"/>
                  </a:solidFill>
                  <a:cs typeface="Times New Roman" pitchFamily="18" charset="0"/>
                </a:rPr>
                <a:t>direction of the fastest change</a:t>
              </a:r>
              <a:endParaRPr lang="ru-RU" sz="1600">
                <a:solidFill>
                  <a:srgbClr val="0033CC"/>
                </a:solidFill>
                <a:cs typeface="Times New Roman" pitchFamily="18" charset="0"/>
              </a:endParaRPr>
            </a:p>
          </p:txBody>
        </p:sp>
        <p:sp>
          <p:nvSpPr>
            <p:cNvPr id="12300" name="Oval 11"/>
            <p:cNvSpPr>
              <a:spLocks noChangeArrowheads="1"/>
            </p:cNvSpPr>
            <p:nvPr/>
          </p:nvSpPr>
          <p:spPr bwMode="auto">
            <a:xfrm rot="-1106879">
              <a:off x="2254" y="2771"/>
              <a:ext cx="2448" cy="1217"/>
            </a:xfrm>
            <a:prstGeom prst="ellipse">
              <a:avLst/>
            </a:prstGeom>
            <a:solidFill>
              <a:srgbClr val="7CF6D3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1" name="Line 12"/>
            <p:cNvSpPr>
              <a:spLocks noChangeShapeType="1"/>
            </p:cNvSpPr>
            <p:nvPr/>
          </p:nvSpPr>
          <p:spPr bwMode="auto">
            <a:xfrm rot="1280297" flipV="1">
              <a:off x="2555" y="2597"/>
              <a:ext cx="1875" cy="1568"/>
            </a:xfrm>
            <a:prstGeom prst="line">
              <a:avLst/>
            </a:prstGeom>
            <a:noFill/>
            <a:ln w="19050">
              <a:solidFill>
                <a:srgbClr val="FF3300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2" name="Line 13"/>
            <p:cNvSpPr>
              <a:spLocks noChangeShapeType="1"/>
            </p:cNvSpPr>
            <p:nvPr/>
          </p:nvSpPr>
          <p:spPr bwMode="auto">
            <a:xfrm rot="1280297" flipH="1" flipV="1">
              <a:off x="3094" y="2904"/>
              <a:ext cx="798" cy="94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 type="stealth" w="med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03" name="AutoShape 14"/>
            <p:cNvSpPr>
              <a:spLocks/>
            </p:cNvSpPr>
            <p:nvPr/>
          </p:nvSpPr>
          <p:spPr bwMode="auto">
            <a:xfrm rot="-6496486">
              <a:off x="4037" y="2756"/>
              <a:ext cx="116" cy="1095"/>
            </a:xfrm>
            <a:prstGeom prst="leftBrace">
              <a:avLst>
                <a:gd name="adj1" fmla="val 78664"/>
                <a:gd name="adj2" fmla="val 49065"/>
              </a:avLst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4" name="AutoShape 15"/>
            <p:cNvSpPr>
              <a:spLocks/>
            </p:cNvSpPr>
            <p:nvPr/>
          </p:nvSpPr>
          <p:spPr bwMode="auto">
            <a:xfrm rot="-1178674">
              <a:off x="3212" y="2864"/>
              <a:ext cx="140" cy="513"/>
            </a:xfrm>
            <a:prstGeom prst="leftBrace">
              <a:avLst>
                <a:gd name="adj1" fmla="val 30536"/>
                <a:gd name="adj2" fmla="val 49065"/>
              </a:avLst>
            </a:prstGeom>
            <a:noFill/>
            <a:ln w="9525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05" name="Rectangle 16"/>
            <p:cNvSpPr>
              <a:spLocks noChangeArrowheads="1"/>
            </p:cNvSpPr>
            <p:nvPr/>
          </p:nvSpPr>
          <p:spPr bwMode="auto">
            <a:xfrm>
              <a:off x="2400" y="3168"/>
              <a:ext cx="11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400" dirty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(</a:t>
              </a:r>
              <a:r>
                <a:rPr lang="ru-RU" sz="2400" dirty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</a:t>
              </a:r>
              <a:r>
                <a:rPr lang="en-US" sz="2400" baseline="-25000" dirty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max</a:t>
              </a:r>
              <a:r>
                <a:rPr lang="en-US" sz="2400" dirty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)</a:t>
              </a:r>
              <a:r>
                <a:rPr lang="en-US" sz="2400" baseline="30000" dirty="0">
                  <a:solidFill>
                    <a:srgbClr val="0033CC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-1/2</a:t>
              </a:r>
              <a:endParaRPr lang="ru-RU" sz="2400" baseline="30000" dirty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  <p:sp>
          <p:nvSpPr>
            <p:cNvPr id="12306" name="Rectangle 17"/>
            <p:cNvSpPr>
              <a:spLocks noChangeArrowheads="1"/>
            </p:cNvSpPr>
            <p:nvPr/>
          </p:nvSpPr>
          <p:spPr bwMode="auto">
            <a:xfrm>
              <a:off x="3552" y="3360"/>
              <a:ext cx="110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sz="240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(</a:t>
              </a:r>
              <a:r>
                <a:rPr lang="ru-RU" sz="240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</a:t>
              </a:r>
              <a:r>
                <a:rPr lang="en-US" sz="2400" baseline="-2500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min</a:t>
              </a:r>
              <a:r>
                <a:rPr lang="en-US" sz="240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)</a:t>
              </a:r>
              <a:r>
                <a:rPr lang="en-US" sz="2400" baseline="30000">
                  <a:solidFill>
                    <a:srgbClr val="FF330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-1/2</a:t>
              </a:r>
              <a:endParaRPr lang="ru-RU" sz="2400" baseline="300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6"/>
          <p:cNvSpPr>
            <a:spLocks noGrp="1" noChangeArrowheads="1"/>
          </p:cNvSpPr>
          <p:nvPr>
            <p:ph type="title"/>
          </p:nvPr>
        </p:nvSpPr>
        <p:spPr>
          <a:xfrm>
            <a:off x="914400" y="76200"/>
            <a:ext cx="9372600" cy="838200"/>
          </a:xfrm>
        </p:spPr>
        <p:txBody>
          <a:bodyPr/>
          <a:lstStyle/>
          <a:p>
            <a:r>
              <a:rPr lang="en-US" dirty="0"/>
              <a:t>Visualization of second moment ellipses</a:t>
            </a:r>
          </a:p>
        </p:txBody>
      </p:sp>
      <p:graphicFrame>
        <p:nvGraphicFramePr>
          <p:cNvPr id="13314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3282951" y="1143000"/>
          <a:ext cx="5624513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5650794" imgH="5282540" progId="Photoshop.Image.10">
                  <p:embed/>
                </p:oleObj>
              </mc:Choice>
              <mc:Fallback>
                <p:oleObj name="Image" r:id="rId3" imgW="5650794" imgH="5282540" progId="Photoshop.Image.10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2951" y="1143000"/>
                        <a:ext cx="5624513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338" name="Object 3"/>
          <p:cNvGraphicFramePr>
            <a:graphicFrameLocks noGrp="1" noChangeAspect="1"/>
          </p:cNvGraphicFramePr>
          <p:nvPr>
            <p:ph idx="1"/>
          </p:nvPr>
        </p:nvGraphicFramePr>
        <p:xfrm>
          <a:off x="3282951" y="1143000"/>
          <a:ext cx="5624513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3" imgW="5650794" imgH="5282540" progId="Photoshop.Image.10">
                  <p:embed/>
                </p:oleObj>
              </mc:Choice>
              <mc:Fallback>
                <p:oleObj name="Image" r:id="rId3" imgW="5650794" imgH="5282540" progId="Photoshop.Image.10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2951" y="1143000"/>
                        <a:ext cx="5624513" cy="525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340" name="Picture 4" descr="second_moment_vi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6600" y="1139826"/>
            <a:ext cx="5638800" cy="526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136617-62EF-6C4D-BF6B-99BBA9274DEE}"/>
              </a:ext>
            </a:extLst>
          </p:cNvPr>
          <p:cNvSpPr txBox="1"/>
          <p:nvPr/>
        </p:nvSpPr>
        <p:spPr>
          <a:xfrm flipH="1">
            <a:off x="8991600" y="4724400"/>
            <a:ext cx="27196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Note: axes are rescaled so ellipse areas are proportional to edge energy (i.e., bigger ellipses correspond to stronger edges)</a:t>
            </a:r>
            <a:endParaRPr lang="en-US" sz="1800" i="1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153343C-2800-AA92-0FFB-7C869C1D0C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76200"/>
            <a:ext cx="9372600" cy="838200"/>
          </a:xfrm>
        </p:spPr>
        <p:txBody>
          <a:bodyPr/>
          <a:lstStyle/>
          <a:p>
            <a:r>
              <a:rPr lang="en-US" dirty="0"/>
              <a:t>Visualization of second moment ellipses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ChangeArrowheads="1"/>
          </p:cNvSpPr>
          <p:nvPr/>
        </p:nvSpPr>
        <p:spPr bwMode="auto">
          <a:xfrm>
            <a:off x="2362200" y="4800600"/>
            <a:ext cx="3124200" cy="1219200"/>
          </a:xfrm>
          <a:prstGeom prst="rightArrowCallout">
            <a:avLst>
              <a:gd name="adj1" fmla="val 25000"/>
              <a:gd name="adj2" fmla="val 24093"/>
              <a:gd name="adj3" fmla="val 41581"/>
              <a:gd name="adj4" fmla="val 75662"/>
            </a:avLst>
          </a:prstGeom>
          <a:solidFill>
            <a:srgbClr val="C0C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Interpreting the eigenvalues</a:t>
            </a:r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93B6654-763B-754E-90F6-D836836C0FE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>
                    <a:cs typeface="Times New Roman" pitchFamily="18" charset="0"/>
                  </a:rPr>
                  <a:t>Classification of image points using eigenvalues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𝑀</m:t>
                    </m:r>
                  </m:oMath>
                </a14:m>
                <a:r>
                  <a:rPr lang="en-US" dirty="0">
                    <a:cs typeface="Times New Roman" pitchFamily="18" charset="0"/>
                  </a:rPr>
                  <a:t>:</a:t>
                </a:r>
                <a:endParaRPr lang="ru-RU" dirty="0">
                  <a:cs typeface="Times New Roman" pitchFamily="18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693B6654-763B-754E-90F6-D836836C0F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5562600" y="1752600"/>
            <a:ext cx="4343400" cy="4343400"/>
          </a:xfrm>
          <a:prstGeom prst="rect">
            <a:avLst/>
          </a:prstGeom>
          <a:solidFill>
            <a:srgbClr val="F38F6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9296400" y="6096000"/>
            <a:ext cx="76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endParaRPr lang="ru-RU" sz="2400" baseline="-25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4648200" y="1828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endParaRPr lang="ru-RU" sz="2400" baseline="-25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3799" name="Freeform 7"/>
          <p:cNvSpPr>
            <a:spLocks/>
          </p:cNvSpPr>
          <p:nvPr/>
        </p:nvSpPr>
        <p:spPr bwMode="auto">
          <a:xfrm>
            <a:off x="6019800" y="1752600"/>
            <a:ext cx="3886200" cy="3937000"/>
          </a:xfrm>
          <a:custGeom>
            <a:avLst/>
            <a:gdLst>
              <a:gd name="T0" fmla="*/ 0 w 2448"/>
              <a:gd name="T1" fmla="*/ 2147483647 h 2480"/>
              <a:gd name="T2" fmla="*/ 2147483647 w 2448"/>
              <a:gd name="T3" fmla="*/ 0 h 2480"/>
              <a:gd name="T4" fmla="*/ 2147483647 w 2448"/>
              <a:gd name="T5" fmla="*/ 0 h 2480"/>
              <a:gd name="T6" fmla="*/ 2147483647 w 2448"/>
              <a:gd name="T7" fmla="*/ 2147483647 h 2480"/>
              <a:gd name="T8" fmla="*/ 2147483647 w 2448"/>
              <a:gd name="T9" fmla="*/ 2147483647 h 2480"/>
              <a:gd name="T10" fmla="*/ 0 w 2448"/>
              <a:gd name="T11" fmla="*/ 2147483647 h 24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48"/>
              <a:gd name="T19" fmla="*/ 0 h 2480"/>
              <a:gd name="T20" fmla="*/ 2448 w 2448"/>
              <a:gd name="T21" fmla="*/ 2480 h 24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48" h="2480">
                <a:moveTo>
                  <a:pt x="0" y="1920"/>
                </a:moveTo>
                <a:lnTo>
                  <a:pt x="672" y="0"/>
                </a:lnTo>
                <a:lnTo>
                  <a:pt x="2448" y="0"/>
                </a:lnTo>
                <a:lnTo>
                  <a:pt x="2448" y="1872"/>
                </a:lnTo>
                <a:lnTo>
                  <a:pt x="555" y="2480"/>
                </a:lnTo>
                <a:lnTo>
                  <a:pt x="0" y="192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3800" name="AutoShape 8"/>
          <p:cNvSpPr>
            <a:spLocks noChangeArrowheads="1"/>
          </p:cNvSpPr>
          <p:nvPr/>
        </p:nvSpPr>
        <p:spPr bwMode="auto">
          <a:xfrm>
            <a:off x="5562601" y="4343400"/>
            <a:ext cx="1749425" cy="1752600"/>
          </a:xfrm>
          <a:prstGeom prst="rtTriangle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Rectangle 9"/>
          <p:cNvSpPr>
            <a:spLocks noChangeArrowheads="1"/>
          </p:cNvSpPr>
          <p:nvPr/>
        </p:nvSpPr>
        <p:spPr bwMode="auto">
          <a:xfrm>
            <a:off x="7086600" y="2362201"/>
            <a:ext cx="2667000" cy="187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“Corner”</a:t>
            </a:r>
            <a:b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and </a:t>
            </a: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are large,</a:t>
            </a:r>
            <a:b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 </a:t>
            </a:r>
            <a: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~ </a:t>
            </a: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;</a:t>
            </a:r>
            <a:b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increases in all directions</a:t>
            </a:r>
            <a:endParaRPr lang="ru-RU" sz="2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3802" name="Rectangle 10"/>
          <p:cNvSpPr>
            <a:spLocks noChangeArrowheads="1"/>
          </p:cNvSpPr>
          <p:nvPr/>
        </p:nvSpPr>
        <p:spPr bwMode="auto">
          <a:xfrm>
            <a:off x="2438400" y="4800601"/>
            <a:ext cx="2362200" cy="1138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and </a:t>
            </a: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are small;</a:t>
            </a:r>
            <a:b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E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is almost constant in all directions</a:t>
            </a:r>
            <a:endParaRPr lang="ru-RU" sz="2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3803" name="Rectangle 11"/>
          <p:cNvSpPr>
            <a:spLocks noChangeArrowheads="1"/>
          </p:cNvSpPr>
          <p:nvPr/>
        </p:nvSpPr>
        <p:spPr bwMode="auto">
          <a:xfrm>
            <a:off x="8686800" y="5105401"/>
            <a:ext cx="129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“Edge” </a:t>
            </a:r>
            <a:b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&gt;&gt; </a:t>
            </a: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endParaRPr lang="ru-RU" sz="2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3804" name="Rectangle 12"/>
          <p:cNvSpPr>
            <a:spLocks noChangeArrowheads="1"/>
          </p:cNvSpPr>
          <p:nvPr/>
        </p:nvSpPr>
        <p:spPr bwMode="auto">
          <a:xfrm>
            <a:off x="5638800" y="1905001"/>
            <a:ext cx="129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“Edge” </a:t>
            </a:r>
            <a:b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2</a:t>
            </a:r>
            <a:r>
              <a:rPr lang="en-US" sz="2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&gt;&gt; </a:t>
            </a:r>
            <a:r>
              <a:rPr lang="ru-RU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</a:t>
            </a:r>
            <a:r>
              <a:rPr lang="en-US" sz="2400" baseline="-250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1</a:t>
            </a:r>
            <a:endParaRPr lang="ru-RU" sz="2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3805" name="Rectangle 13"/>
          <p:cNvSpPr>
            <a:spLocks noChangeArrowheads="1"/>
          </p:cNvSpPr>
          <p:nvPr/>
        </p:nvSpPr>
        <p:spPr bwMode="auto">
          <a:xfrm>
            <a:off x="5486400" y="5181601"/>
            <a:ext cx="121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“Flat” region</a:t>
            </a:r>
            <a:endParaRPr lang="ru-RU" sz="2400">
              <a:solidFill>
                <a:srgbClr val="0033CC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33807" name="Oval 15"/>
          <p:cNvSpPr>
            <a:spLocks noChangeArrowheads="1"/>
          </p:cNvSpPr>
          <p:nvPr/>
        </p:nvSpPr>
        <p:spPr bwMode="auto">
          <a:xfrm>
            <a:off x="8458200" y="2133601"/>
            <a:ext cx="609600" cy="638175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8" name="Oval 16"/>
          <p:cNvSpPr>
            <a:spLocks noChangeArrowheads="1"/>
          </p:cNvSpPr>
          <p:nvPr/>
        </p:nvSpPr>
        <p:spPr bwMode="auto">
          <a:xfrm>
            <a:off x="5708650" y="1828801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9" name="Oval 17"/>
          <p:cNvSpPr>
            <a:spLocks noChangeArrowheads="1"/>
          </p:cNvSpPr>
          <p:nvPr/>
        </p:nvSpPr>
        <p:spPr bwMode="auto">
          <a:xfrm>
            <a:off x="5791200" y="4953000"/>
            <a:ext cx="152400" cy="1524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10" name="Oval 18"/>
          <p:cNvSpPr>
            <a:spLocks noChangeArrowheads="1"/>
          </p:cNvSpPr>
          <p:nvPr/>
        </p:nvSpPr>
        <p:spPr bwMode="auto">
          <a:xfrm rot="5542000">
            <a:off x="8174832" y="5557044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Corner response function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5562600" y="1752600"/>
            <a:ext cx="4343400" cy="4343400"/>
          </a:xfrm>
          <a:prstGeom prst="rect">
            <a:avLst/>
          </a:prstGeom>
          <a:solidFill>
            <a:srgbClr val="F38F67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Freeform 5"/>
          <p:cNvSpPr>
            <a:spLocks/>
          </p:cNvSpPr>
          <p:nvPr/>
        </p:nvSpPr>
        <p:spPr bwMode="auto">
          <a:xfrm>
            <a:off x="6019800" y="1752600"/>
            <a:ext cx="3886200" cy="3937000"/>
          </a:xfrm>
          <a:custGeom>
            <a:avLst/>
            <a:gdLst>
              <a:gd name="T0" fmla="*/ 0 w 2448"/>
              <a:gd name="T1" fmla="*/ 2147483647 h 2480"/>
              <a:gd name="T2" fmla="*/ 2147483647 w 2448"/>
              <a:gd name="T3" fmla="*/ 0 h 2480"/>
              <a:gd name="T4" fmla="*/ 2147483647 w 2448"/>
              <a:gd name="T5" fmla="*/ 0 h 2480"/>
              <a:gd name="T6" fmla="*/ 2147483647 w 2448"/>
              <a:gd name="T7" fmla="*/ 2147483647 h 2480"/>
              <a:gd name="T8" fmla="*/ 2147483647 w 2448"/>
              <a:gd name="T9" fmla="*/ 2147483647 h 2480"/>
              <a:gd name="T10" fmla="*/ 0 w 2448"/>
              <a:gd name="T11" fmla="*/ 2147483647 h 24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48"/>
              <a:gd name="T19" fmla="*/ 0 h 2480"/>
              <a:gd name="T20" fmla="*/ 2448 w 2448"/>
              <a:gd name="T21" fmla="*/ 2480 h 24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48" h="2480">
                <a:moveTo>
                  <a:pt x="0" y="1920"/>
                </a:moveTo>
                <a:lnTo>
                  <a:pt x="672" y="0"/>
                </a:lnTo>
                <a:lnTo>
                  <a:pt x="2448" y="0"/>
                </a:lnTo>
                <a:lnTo>
                  <a:pt x="2448" y="1872"/>
                </a:lnTo>
                <a:lnTo>
                  <a:pt x="555" y="2480"/>
                </a:lnTo>
                <a:lnTo>
                  <a:pt x="0" y="192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66" name="AutoShape 6"/>
          <p:cNvSpPr>
            <a:spLocks noChangeArrowheads="1"/>
          </p:cNvSpPr>
          <p:nvPr/>
        </p:nvSpPr>
        <p:spPr bwMode="auto">
          <a:xfrm>
            <a:off x="5562601" y="4343400"/>
            <a:ext cx="1749425" cy="1752600"/>
          </a:xfrm>
          <a:prstGeom prst="rtTriangle">
            <a:avLst/>
          </a:prstGeom>
          <a:solidFill>
            <a:srgbClr val="B2B2B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7086600" y="2362201"/>
            <a:ext cx="2667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“Corner”</a:t>
            </a:r>
            <a:b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R &gt; 0</a:t>
            </a:r>
            <a:endParaRPr lang="ru-RU" sz="2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8686800" y="5105401"/>
            <a:ext cx="129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“Edge” </a:t>
            </a:r>
            <a:b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R &lt; 0</a:t>
            </a:r>
            <a:endParaRPr lang="ru-RU" sz="2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5638800" y="1905001"/>
            <a:ext cx="1295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“Edge” </a:t>
            </a:r>
            <a:b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</a:br>
            <a:r>
              <a:rPr lang="en-US" sz="2400" i="1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R</a:t>
            </a:r>
            <a:r>
              <a:rPr lang="en-US" sz="240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&lt; 0</a:t>
            </a:r>
            <a:endParaRPr lang="ru-RU" sz="200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5486400" y="5181601"/>
            <a:ext cx="1219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sz="240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“Flat” region</a:t>
            </a:r>
            <a:endParaRPr lang="ru-RU" sz="2400">
              <a:solidFill>
                <a:srgbClr val="0033CC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15371" name="Oval 11"/>
          <p:cNvSpPr>
            <a:spLocks noChangeArrowheads="1"/>
          </p:cNvSpPr>
          <p:nvPr/>
        </p:nvSpPr>
        <p:spPr bwMode="auto">
          <a:xfrm>
            <a:off x="8458200" y="2133601"/>
            <a:ext cx="609600" cy="638175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Oval 12"/>
          <p:cNvSpPr>
            <a:spLocks noChangeArrowheads="1"/>
          </p:cNvSpPr>
          <p:nvPr/>
        </p:nvSpPr>
        <p:spPr bwMode="auto">
          <a:xfrm>
            <a:off x="5708650" y="1828801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3" name="Oval 13"/>
          <p:cNvSpPr>
            <a:spLocks noChangeArrowheads="1"/>
          </p:cNvSpPr>
          <p:nvPr/>
        </p:nvSpPr>
        <p:spPr bwMode="auto">
          <a:xfrm>
            <a:off x="5791200" y="4953000"/>
            <a:ext cx="152400" cy="152400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4" name="Oval 14"/>
          <p:cNvSpPr>
            <a:spLocks noChangeArrowheads="1"/>
          </p:cNvSpPr>
          <p:nvPr/>
        </p:nvSpPr>
        <p:spPr bwMode="auto">
          <a:xfrm rot="5542000">
            <a:off x="8174832" y="5557044"/>
            <a:ext cx="927100" cy="125413"/>
          </a:xfrm>
          <a:prstGeom prst="ellipse">
            <a:avLst/>
          </a:prstGeom>
          <a:solidFill>
            <a:srgbClr val="0000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6423026" y="4714875"/>
            <a:ext cx="1274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i="1">
                <a:latin typeface="Times New Roman" pitchFamily="18" charset="0"/>
                <a:sym typeface="Symbol" pitchFamily="18" charset="2"/>
              </a:rPr>
              <a:t>|R| </a:t>
            </a:r>
            <a:r>
              <a:rPr lang="en-US" sz="2400">
                <a:latin typeface="Times New Roman" pitchFamily="18" charset="0"/>
                <a:sym typeface="Symbol" pitchFamily="18" charset="2"/>
              </a:rPr>
              <a:t>small</a:t>
            </a:r>
          </a:p>
        </p:txBody>
      </p:sp>
      <p:sp>
        <p:nvSpPr>
          <p:cNvPr id="15376" name="Line 16"/>
          <p:cNvSpPr>
            <a:spLocks noChangeShapeType="1"/>
          </p:cNvSpPr>
          <p:nvPr/>
        </p:nvSpPr>
        <p:spPr bwMode="auto">
          <a:xfrm flipH="1">
            <a:off x="6553200" y="5181600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77" name="Text Box 18"/>
              <p:cNvSpPr txBox="1">
                <a:spLocks noChangeArrowheads="1"/>
              </p:cNvSpPr>
              <p:nvPr/>
            </p:nvSpPr>
            <p:spPr bwMode="auto">
              <a:xfrm>
                <a:off x="2530476" y="1828801"/>
                <a:ext cx="2782878" cy="39299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l-GR" sz="20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800" dirty="0"/>
                  <a:t>: constant (0.04 to 0.06)</a:t>
                </a:r>
                <a:endParaRPr lang="el-GR" sz="1800" dirty="0"/>
              </a:p>
            </p:txBody>
          </p:sp>
        </mc:Choice>
        <mc:Fallback xmlns="">
          <p:sp>
            <p:nvSpPr>
              <p:cNvPr id="15377" name="Text 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30476" y="1828801"/>
                <a:ext cx="2782878" cy="392993"/>
              </a:xfrm>
              <a:prstGeom prst="rect">
                <a:avLst/>
              </a:prstGeom>
              <a:blipFill>
                <a:blip r:embed="rId3"/>
                <a:stretch>
                  <a:fillRect t="-3226" r="-909" b="-1935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BF20629-9B63-194E-B902-B8F7122E8522}"/>
                  </a:ext>
                </a:extLst>
              </p:cNvPr>
              <p:cNvSpPr txBox="1"/>
              <p:nvPr/>
            </p:nvSpPr>
            <p:spPr>
              <a:xfrm>
                <a:off x="2374605" y="1034375"/>
                <a:ext cx="760759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det</m:t>
                          </m:r>
                        </m:fName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</m:func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trace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BF20629-9B63-194E-B902-B8F7122E85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4605" y="1034375"/>
                <a:ext cx="7607595" cy="430887"/>
              </a:xfrm>
              <a:prstGeom prst="rect">
                <a:avLst/>
              </a:prstGeom>
              <a:blipFill>
                <a:blip r:embed="rId4"/>
                <a:stretch>
                  <a:fillRect l="-500" t="-2857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71953-2195-C04F-BE97-5BE8B9E3D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BF5E6-FC30-E845-B331-1D9C3AFBC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Keypoint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detection: 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Deriving a corner detection criterion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Harris corner detector</a:t>
            </a:r>
          </a:p>
        </p:txBody>
      </p:sp>
    </p:spTree>
    <p:extLst>
      <p:ext uri="{BB962C8B-B14F-4D97-AF65-F5344CB8AC3E}">
        <p14:creationId xmlns:p14="http://schemas.microsoft.com/office/powerpoint/2010/main" val="467661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Harris </a:t>
            </a:r>
            <a:r>
              <a:rPr lang="en-US"/>
              <a:t>corner detector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867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33400" indent="-533400">
                  <a:buFontTx/>
                  <a:buAutoNum type="arabicPeriod"/>
                </a:pPr>
                <a:r>
                  <a:rPr lang="en-US" dirty="0"/>
                  <a:t>Compute partial derivatives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 at each pixel</a:t>
                </a:r>
              </a:p>
              <a:p>
                <a:pPr marL="533400" indent="-533400">
                  <a:buFontTx/>
                  <a:buAutoNum type="arabicPeriod"/>
                </a:pPr>
                <a:r>
                  <a:rPr lang="en-US" dirty="0"/>
                  <a:t>Compute second moment matrix in a </a:t>
                </a:r>
                <a:r>
                  <a:rPr lang="en-US" i="1" dirty="0"/>
                  <a:t>Gaussian window </a:t>
                </a:r>
                <a:r>
                  <a:rPr lang="en-US" dirty="0"/>
                  <a:t>around each pixel:</a:t>
                </a:r>
              </a:p>
              <a:p>
                <a:pPr marL="0" indent="0" algn="ctr"/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𝑀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cs typeface="Times New Roman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cs typeface="Times New Roman" pitchFamily="18" charset="0"/>
                              </a:rPr>
                            </m:ctrlPr>
                          </m:mPr>
                          <m:mr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𝑤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rgbClr val="C0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)</m:t>
                                      </m:r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</m:mr>
                          <m:mr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𝑥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</m:sSub>
                                </m:e>
                              </m:nary>
                            </m:e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rgbClr val="7030A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  <m:r>
                                    <a:rPr lang="en-US" b="0" i="1" smtClean="0">
                                      <a:solidFill>
                                        <a:srgbClr val="C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  <m:sSubSup>
                                    <m:sSubSupPr>
                                      <m:ctrlP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𝐼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𝑦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solidFill>
                                            <a:srgbClr val="7030A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nary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368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20" name="Rectangle 14"/>
          <p:cNvSpPr>
            <a:spLocks noChangeArrowheads="1"/>
          </p:cNvSpPr>
          <p:nvPr/>
        </p:nvSpPr>
        <p:spPr bwMode="auto">
          <a:xfrm>
            <a:off x="1905000" y="6096000"/>
            <a:ext cx="8458200" cy="651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2000" dirty="0" err="1"/>
              <a:t>C.Harris</a:t>
            </a:r>
            <a:r>
              <a:rPr lang="en-US" sz="2000" dirty="0"/>
              <a:t> and </a:t>
            </a:r>
            <a:r>
              <a:rPr lang="en-US" sz="2000" dirty="0" err="1"/>
              <a:t>M.Stephens</a:t>
            </a:r>
            <a:r>
              <a:rPr lang="en-US" sz="2000" dirty="0"/>
              <a:t>, </a:t>
            </a:r>
            <a:r>
              <a:rPr lang="en-US" sz="2000" dirty="0">
                <a:hlinkClick r:id="rId4"/>
              </a:rPr>
              <a:t>A Combined Corner and Edge Detector</a:t>
            </a:r>
            <a:r>
              <a:rPr lang="en-US" sz="2000" dirty="0"/>
              <a:t>, </a:t>
            </a:r>
            <a:r>
              <a:rPr lang="en-US" sz="2000" i="1" dirty="0"/>
              <a:t>Proceedings of the 4th </a:t>
            </a:r>
            <a:r>
              <a:rPr lang="en-US" sz="2000" i="1" dirty="0" err="1"/>
              <a:t>Alvey</a:t>
            </a:r>
            <a:r>
              <a:rPr lang="en-US" sz="2000" i="1" dirty="0"/>
              <a:t> Vision Conference</a:t>
            </a:r>
            <a:r>
              <a:rPr lang="en-US" sz="2000" dirty="0"/>
              <a:t>: pages 147—151, 1988. 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Harris </a:t>
            </a:r>
            <a:r>
              <a:rPr lang="en-US"/>
              <a:t>corner detector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867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33400" indent="-533400">
                  <a:buFontTx/>
                  <a:buAutoNum type="arabicPeriod"/>
                </a:pPr>
                <a:r>
                  <a:rPr lang="en-US" dirty="0"/>
                  <a:t>Compute partial derivatives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dirty="0"/>
                  <a:t> at each pixel</a:t>
                </a:r>
              </a:p>
              <a:p>
                <a:pPr marL="533400" indent="-533400">
                  <a:buFontTx/>
                  <a:buAutoNum type="arabicPeriod"/>
                </a:pPr>
                <a:r>
                  <a:rPr lang="en-US" dirty="0"/>
                  <a:t>Compute second moment matrix in a </a:t>
                </a:r>
                <a:r>
                  <a:rPr lang="en-US" i="1" dirty="0"/>
                  <a:t>Gaussian window </a:t>
                </a:r>
                <a:r>
                  <a:rPr lang="en-US" dirty="0"/>
                  <a:t>around each pixel </a:t>
                </a:r>
              </a:p>
              <a:p>
                <a:pPr marL="533400" indent="-533400">
                  <a:buFontTx/>
                  <a:buAutoNum type="arabicPeriod"/>
                </a:pPr>
                <a:r>
                  <a:rPr lang="en-US" dirty="0"/>
                  <a:t>Compute corner response function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det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</m:func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i="1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solidFill>
                          <a:srgbClr val="7030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trace</m:t>
                    </m:r>
                    <m:sSup>
                      <m:sSupPr>
                        <m:ctrlP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  <m:sup>
                        <m:r>
                          <a:rPr lang="en-US" i="1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i="1" dirty="0"/>
              </a:p>
              <a:p>
                <a:pPr marL="533400" indent="-533400">
                  <a:buFontTx/>
                  <a:buAutoNum type="arabicPeriod"/>
                </a:pPr>
                <a:r>
                  <a:rPr lang="en-US" dirty="0"/>
                  <a:t>Threshold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i="1" dirty="0">
                  <a:latin typeface="Symbol" pitchFamily="18" charset="2"/>
                </a:endParaRPr>
              </a:p>
              <a:p>
                <a:pPr marL="533400" indent="-533400">
                  <a:buFontTx/>
                  <a:buAutoNum type="arabicPeriod"/>
                </a:pPr>
                <a:r>
                  <a:rPr lang="en-US" dirty="0"/>
                  <a:t>Find local maxima of response function (NMS)</a:t>
                </a:r>
              </a:p>
            </p:txBody>
          </p:sp>
        </mc:Choice>
        <mc:Fallback xmlns="">
          <p:sp>
            <p:nvSpPr>
              <p:cNvPr id="3686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03" t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1905000" y="6096000"/>
            <a:ext cx="8458200" cy="6514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en-US" sz="2000" dirty="0" err="1"/>
              <a:t>C.Harris</a:t>
            </a:r>
            <a:r>
              <a:rPr lang="en-US" sz="2000" dirty="0"/>
              <a:t> and </a:t>
            </a:r>
            <a:r>
              <a:rPr lang="en-US" sz="2000" dirty="0" err="1"/>
              <a:t>M.Stephens</a:t>
            </a:r>
            <a:r>
              <a:rPr lang="en-US" sz="2000" dirty="0"/>
              <a:t>, </a:t>
            </a:r>
            <a:r>
              <a:rPr lang="en-US" sz="2000" dirty="0">
                <a:hlinkClick r:id="rId4"/>
              </a:rPr>
              <a:t>A Combined Corner and Edge Detector</a:t>
            </a:r>
            <a:r>
              <a:rPr lang="en-US" sz="2000" dirty="0"/>
              <a:t>, </a:t>
            </a:r>
            <a:r>
              <a:rPr lang="en-US" sz="2000" i="1" dirty="0"/>
              <a:t>Proceedings of the 4th </a:t>
            </a:r>
            <a:r>
              <a:rPr lang="en-US" sz="2000" i="1" dirty="0" err="1"/>
              <a:t>Alvey</a:t>
            </a:r>
            <a:r>
              <a:rPr lang="en-US" sz="2000" i="1" dirty="0"/>
              <a:t> Vision Conference</a:t>
            </a:r>
            <a:r>
              <a:rPr lang="en-US" sz="2000" dirty="0"/>
              <a:t>: pages 147—151, 1988.  </a:t>
            </a:r>
          </a:p>
        </p:txBody>
      </p:sp>
    </p:spTree>
    <p:extLst>
      <p:ext uri="{BB962C8B-B14F-4D97-AF65-F5344CB8AC3E}">
        <p14:creationId xmlns:p14="http://schemas.microsoft.com/office/powerpoint/2010/main" val="19054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Harris Detector: Example</a:t>
            </a:r>
            <a:endParaRPr lang="ru-RU" sz="3200" dirty="0"/>
          </a:p>
        </p:txBody>
      </p:sp>
      <p:pic>
        <p:nvPicPr>
          <p:cNvPr id="35843" name="Picture 3" descr="cows_step0"/>
          <p:cNvPicPr>
            <a:picLocks noChangeAspect="1" noChangeArrowheads="1"/>
          </p:cNvPicPr>
          <p:nvPr/>
        </p:nvPicPr>
        <p:blipFill>
          <a:blip r:embed="rId3" cstate="print">
            <a:lum bright="12000" contrast="18000"/>
          </a:blip>
          <a:srcRect/>
          <a:stretch>
            <a:fillRect/>
          </a:stretch>
        </p:blipFill>
        <p:spPr bwMode="auto">
          <a:xfrm>
            <a:off x="2057400" y="1295400"/>
            <a:ext cx="8153400" cy="527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Harris Detector: Example</a:t>
            </a:r>
            <a:endParaRPr lang="ru-RU" sz="3200" dirty="0"/>
          </a:p>
        </p:txBody>
      </p:sp>
      <p:pic>
        <p:nvPicPr>
          <p:cNvPr id="36867" name="Picture 3" descr="cows_step1_corner_respons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57400" y="1295401"/>
            <a:ext cx="8153400" cy="52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868" name="Text Box 4"/>
              <p:cNvSpPr txBox="1">
                <a:spLocks noChangeArrowheads="1"/>
              </p:cNvSpPr>
              <p:nvPr/>
            </p:nvSpPr>
            <p:spPr bwMode="auto">
              <a:xfrm>
                <a:off x="2352675" y="774701"/>
                <a:ext cx="4052888" cy="5191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400" dirty="0">
                    <a:cs typeface="Times New Roman" pitchFamily="18" charset="0"/>
                  </a:rPr>
                  <a:t>Compute corner response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𝑅</m:t>
                    </m:r>
                  </m:oMath>
                </a14:m>
                <a:endParaRPr lang="ru-RU" i="1" dirty="0"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6868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52675" y="774701"/>
                <a:ext cx="4052888" cy="519113"/>
              </a:xfrm>
              <a:prstGeom prst="rect">
                <a:avLst/>
              </a:prstGeom>
              <a:blipFill>
                <a:blip r:embed="rId4"/>
                <a:stretch>
                  <a:fillRect l="-2188" b="-2142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Harris Detector: Example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891" name="Text Box 3"/>
              <p:cNvSpPr txBox="1">
                <a:spLocks noChangeArrowheads="1"/>
              </p:cNvSpPr>
              <p:nvPr/>
            </p:nvSpPr>
            <p:spPr bwMode="auto">
              <a:xfrm>
                <a:off x="2362201" y="774700"/>
                <a:ext cx="7726795" cy="5232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400" dirty="0">
                    <a:cs typeface="Times New Roman" pitchFamily="18" charset="0"/>
                  </a:rPr>
                  <a:t>Find points with large corner response: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𝑅</m:t>
                    </m:r>
                  </m:oMath>
                </a14:m>
                <a:r>
                  <a:rPr lang="en-US" i="1" dirty="0">
                    <a:cs typeface="Times New Roman" pitchFamily="18" charset="0"/>
                  </a:rPr>
                  <a:t> &gt; </a:t>
                </a:r>
                <a:r>
                  <a:rPr lang="en-US" dirty="0">
                    <a:cs typeface="Times New Roman" pitchFamily="18" charset="0"/>
                  </a:rPr>
                  <a:t>threshold</a:t>
                </a:r>
                <a:endParaRPr lang="ru-RU" dirty="0"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7891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1" y="774700"/>
                <a:ext cx="7726795" cy="523220"/>
              </a:xfrm>
              <a:prstGeom prst="rect">
                <a:avLst/>
              </a:prstGeom>
              <a:blipFill>
                <a:blip r:embed="rId3"/>
                <a:stretch>
                  <a:fillRect l="-1149" t="-11905" r="-328" b="-2857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892" name="Picture 4" descr="cows_step2_thresh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1295401"/>
            <a:ext cx="8153400" cy="5268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Harris Detector: Example</a:t>
            </a:r>
            <a:endParaRPr lang="ru-RU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5" name="Text Box 3"/>
              <p:cNvSpPr txBox="1">
                <a:spLocks noChangeArrowheads="1"/>
              </p:cNvSpPr>
              <p:nvPr/>
            </p:nvSpPr>
            <p:spPr bwMode="auto">
              <a:xfrm>
                <a:off x="2362201" y="774701"/>
                <a:ext cx="5795963" cy="5191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1" hangingPunct="1"/>
                <a:r>
                  <a:rPr lang="en-US" sz="2400" dirty="0">
                    <a:cs typeface="Times New Roman" pitchFamily="18" charset="0"/>
                  </a:rPr>
                  <a:t>Take only the points of local maxima of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Times New Roman" pitchFamily="18" charset="0"/>
                      </a:rPr>
                      <m:t>𝑅</m:t>
                    </m:r>
                  </m:oMath>
                </a14:m>
                <a:endParaRPr lang="ru-RU" i="1" dirty="0"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8915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62201" y="774701"/>
                <a:ext cx="5795963" cy="519113"/>
              </a:xfrm>
              <a:prstGeom prst="rect">
                <a:avLst/>
              </a:prstGeom>
              <a:blipFill>
                <a:blip r:embed="rId3"/>
                <a:stretch>
                  <a:fillRect l="-1532" b="-2142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8916" name="Picture 4" descr="cows_step3_thresh&amp;max"/>
          <p:cNvPicPr>
            <a:picLocks noChangeAspect="1" noChangeArrowheads="1"/>
          </p:cNvPicPr>
          <p:nvPr/>
        </p:nvPicPr>
        <p:blipFill>
          <a:blip r:embed="rId4" cstate="print">
            <a:lum bright="24000" contrast="72000"/>
            <a:grayscl/>
            <a:biLevel thresh="50000"/>
          </a:blip>
          <a:srcRect/>
          <a:stretch>
            <a:fillRect/>
          </a:stretch>
        </p:blipFill>
        <p:spPr bwMode="auto">
          <a:xfrm>
            <a:off x="2057400" y="1295400"/>
            <a:ext cx="8153400" cy="525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Harris Detector: Example</a:t>
            </a:r>
            <a:endParaRPr lang="ru-RU" sz="3200" dirty="0"/>
          </a:p>
        </p:txBody>
      </p:sp>
      <p:pic>
        <p:nvPicPr>
          <p:cNvPr id="39939" name="Picture 3" descr="cows_step4_harris"/>
          <p:cNvPicPr>
            <a:picLocks noChangeAspect="1" noChangeArrowheads="1"/>
          </p:cNvPicPr>
          <p:nvPr/>
        </p:nvPicPr>
        <p:blipFill>
          <a:blip r:embed="rId3" cstate="print">
            <a:lum bright="12000" contrast="18000"/>
          </a:blip>
          <a:srcRect/>
          <a:stretch>
            <a:fillRect/>
          </a:stretch>
        </p:blipFill>
        <p:spPr bwMode="auto">
          <a:xfrm>
            <a:off x="2057400" y="1295400"/>
            <a:ext cx="8153400" cy="527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71953-2195-C04F-BE97-5BE8B9E3D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5BF5E6-FC30-E845-B331-1D9C3AFBC7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Keypoint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detection: Motivation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Deriving a corner detection criterion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The Harris corner detector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Behavior of corner features </a:t>
            </a:r>
            <a:r>
              <a:rPr lang="en-US" dirty="0" err="1"/>
              <a:t>w.r.t</a:t>
            </a:r>
            <a:r>
              <a:rPr lang="en-US" dirty="0"/>
              <a:t>. image transformations</a:t>
            </a:r>
          </a:p>
        </p:txBody>
      </p:sp>
    </p:spTree>
    <p:extLst>
      <p:ext uri="{BB962C8B-B14F-4D97-AF65-F5344CB8AC3E}">
        <p14:creationId xmlns:p14="http://schemas.microsoft.com/office/powerpoint/2010/main" val="170467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 </a:t>
            </a:r>
            <a:r>
              <a:rPr lang="en-US" dirty="0" err="1"/>
              <a:t>w.r.t</a:t>
            </a:r>
            <a:r>
              <a:rPr lang="en-US" dirty="0"/>
              <a:t>. image transformations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510989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To be useful for image matching, “the same” corner features need to show up despite geometric and photometric transformations</a:t>
            </a:r>
          </a:p>
          <a:p>
            <a:pPr>
              <a:buFontTx/>
              <a:buChar char="•"/>
            </a:pPr>
            <a:r>
              <a:rPr lang="en-US" dirty="0"/>
              <a:t>We need to analyze how </a:t>
            </a:r>
            <a:br>
              <a:rPr lang="en-US" dirty="0"/>
            </a:br>
            <a:r>
              <a:rPr lang="en-US" dirty="0">
                <a:solidFill>
                  <a:srgbClr val="0000FF"/>
                </a:solidFill>
              </a:rPr>
              <a:t>the </a:t>
            </a:r>
            <a:r>
              <a:rPr lang="en-US" i="1" dirty="0">
                <a:solidFill>
                  <a:srgbClr val="0000FF"/>
                </a:solidFill>
              </a:rPr>
              <a:t>corner response function</a:t>
            </a:r>
            <a:r>
              <a:rPr lang="en-US" i="1" dirty="0"/>
              <a:t> </a:t>
            </a:r>
            <a:r>
              <a:rPr lang="en-US" dirty="0"/>
              <a:t>and </a:t>
            </a:r>
            <a:r>
              <a:rPr lang="en-US" dirty="0">
                <a:solidFill>
                  <a:srgbClr val="0000FF"/>
                </a:solidFill>
              </a:rPr>
              <a:t>the </a:t>
            </a:r>
            <a:r>
              <a:rPr lang="en-US" i="1" dirty="0">
                <a:solidFill>
                  <a:srgbClr val="0000FF"/>
                </a:solidFill>
              </a:rPr>
              <a:t>corner locations</a:t>
            </a:r>
            <a:r>
              <a:rPr lang="en-US" i="1" dirty="0"/>
              <a:t> </a:t>
            </a:r>
            <a:r>
              <a:rPr lang="en-US" dirty="0"/>
              <a:t>change in response to various transformations</a:t>
            </a:r>
          </a:p>
        </p:txBody>
      </p:sp>
      <p:pic>
        <p:nvPicPr>
          <p:cNvPr id="40964" name="Picture 3" descr="cows_step4_harris"/>
          <p:cNvPicPr>
            <a:picLocks noChangeAspect="1" noChangeArrowheads="1"/>
          </p:cNvPicPr>
          <p:nvPr/>
        </p:nvPicPr>
        <p:blipFill>
          <a:blip r:embed="rId3" cstate="print">
            <a:lum bright="12000" contrast="18000"/>
          </a:blip>
          <a:srcRect/>
          <a:stretch>
            <a:fillRect/>
          </a:stretch>
        </p:blipFill>
        <p:spPr bwMode="auto">
          <a:xfrm>
            <a:off x="5490890" y="1528996"/>
            <a:ext cx="6701110" cy="433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Affine intensity change</a:t>
            </a:r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6499BE-858A-D043-B00F-53AAA93B2BF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914400" y="1752600"/>
                <a:ext cx="10668000" cy="4114800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>
                    <a:cs typeface="Times New Roman" pitchFamily="18" charset="0"/>
                  </a:rPr>
                  <a:t>What happens to the corner response function in case of intensity shifts (</a:t>
                </a:r>
                <a14:m>
                  <m:oMath xmlns:m="http://schemas.openxmlformats.org/officeDocument/2006/math"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𝐼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  <a:sym typeface="Symbol" pitchFamily="18" charset="2"/>
                      </a:rPr>
                      <m:t>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  <a:sym typeface="Symbol" pitchFamily="18" charset="2"/>
                      </a:rPr>
                      <m:t> 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  <a:sym typeface="Symbol" pitchFamily="18" charset="2"/>
                      </a:rPr>
                      <m:t>𝐼</m:t>
                    </m:r>
                    <m:r>
                      <a:rPr lang="he-IL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  <a:sym typeface="Symbol" pitchFamily="18" charset="2"/>
                      </a:rPr>
                      <m:t> 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  <a:sym typeface="Symbol" pitchFamily="18" charset="2"/>
                      </a:rPr>
                      <m:t>+</m:t>
                    </m:r>
                    <m:r>
                      <a:rPr lang="he-IL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  <a:sym typeface="Symbol" pitchFamily="18" charset="2"/>
                      </a:rPr>
                      <m:t> 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  <a:sym typeface="Symbol" pitchFamily="18" charset="2"/>
                      </a:rPr>
                      <m:t>𝑏</m:t>
                    </m:r>
                  </m:oMath>
                </a14:m>
                <a:r>
                  <a:rPr lang="en-US" dirty="0">
                    <a:cs typeface="Times New Roman" pitchFamily="18" charset="0"/>
                  </a:rPr>
                  <a:t>)?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cs typeface="Times New Roman" pitchFamily="18" charset="0"/>
                  </a:rPr>
                  <a:t>It depends only on image derivatives, so it’s </a:t>
                </a:r>
                <a:r>
                  <a:rPr lang="en-US" sz="2400" i="1" dirty="0">
                    <a:solidFill>
                      <a:srgbClr val="0000FF"/>
                    </a:solidFill>
                    <a:cs typeface="Times New Roman" pitchFamily="18" charset="0"/>
                  </a:rPr>
                  <a:t>invariant</a:t>
                </a:r>
                <a:r>
                  <a:rPr lang="en-US" sz="2400" dirty="0">
                    <a:cs typeface="Times New Roman" pitchFamily="18" charset="0"/>
                  </a:rPr>
                  <a:t> to intensity shifts</a:t>
                </a:r>
                <a:endParaRPr lang="en-US" sz="2400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  <a:sym typeface="Symbol" pitchFamily="18" charset="2"/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/>
                  <a:t>What about intensity scaling (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𝐼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</a:rPr>
                      <m:t> 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  <a:sym typeface="Symbol" pitchFamily="18" charset="2"/>
                      </a:rPr>
                      <m:t>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  <a:sym typeface="Symbol" pitchFamily="18" charset="2"/>
                      </a:rPr>
                      <m:t> </m:t>
                    </m:r>
                    <m:r>
                      <a:rPr lang="en-US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  <a:sym typeface="Symbol" pitchFamily="18" charset="2"/>
                      </a:rPr>
                      <m:t>𝑎</m:t>
                    </m:r>
                    <m:r>
                      <a:rPr lang="he-IL" i="1" dirty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  <a:sym typeface="Symbol" pitchFamily="18" charset="2"/>
                      </a:rPr>
                      <m:t> </m:t>
                    </m:r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  <a:cs typeface="Times New Roman" pitchFamily="18" charset="0"/>
                        <a:sym typeface="Symbol" pitchFamily="18" charset="2"/>
                      </a:rPr>
                      <m:t>𝐼</m:t>
                    </m:r>
                  </m:oMath>
                </a14:m>
                <a:r>
                  <a:rPr lang="en-US" dirty="0"/>
                  <a:t>)?</a:t>
                </a:r>
              </a:p>
              <a:p>
                <a:pPr marL="857250" lvl="1" indent="-457200">
                  <a:buFont typeface="Arial" panose="020B0604020202020204" pitchFamily="34" charset="0"/>
                  <a:buChar char="•"/>
                </a:pPr>
                <a:r>
                  <a:rPr lang="en-US" sz="2400" i="1" dirty="0">
                    <a:solidFill>
                      <a:srgbClr val="0000FF"/>
                    </a:solidFill>
                  </a:rPr>
                  <a:t>Not fully invariant </a:t>
                </a:r>
                <a:r>
                  <a:rPr lang="en-US" sz="2400" dirty="0"/>
                  <a:t>if threshold stays constant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6499BE-858A-D043-B00F-53AAA93B2B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914400" y="1752600"/>
                <a:ext cx="10668000" cy="4114800"/>
              </a:xfrm>
              <a:blipFill>
                <a:blip r:embed="rId3"/>
                <a:stretch>
                  <a:fillRect l="-1071" t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015" name="Freeform 7"/>
          <p:cNvSpPr>
            <a:spLocks/>
          </p:cNvSpPr>
          <p:nvPr/>
        </p:nvSpPr>
        <p:spPr bwMode="auto">
          <a:xfrm>
            <a:off x="3124201" y="4978400"/>
            <a:ext cx="2514600" cy="1193800"/>
          </a:xfrm>
          <a:custGeom>
            <a:avLst/>
            <a:gdLst>
              <a:gd name="T0" fmla="*/ 0 w 1584"/>
              <a:gd name="T1" fmla="*/ 752 h 752"/>
              <a:gd name="T2" fmla="*/ 144 w 1584"/>
              <a:gd name="T3" fmla="*/ 224 h 752"/>
              <a:gd name="T4" fmla="*/ 384 w 1584"/>
              <a:gd name="T5" fmla="*/ 416 h 752"/>
              <a:gd name="T6" fmla="*/ 528 w 1584"/>
              <a:gd name="T7" fmla="*/ 32 h 752"/>
              <a:gd name="T8" fmla="*/ 768 w 1584"/>
              <a:gd name="T9" fmla="*/ 608 h 752"/>
              <a:gd name="T10" fmla="*/ 912 w 1584"/>
              <a:gd name="T11" fmla="*/ 464 h 752"/>
              <a:gd name="T12" fmla="*/ 1104 w 1584"/>
              <a:gd name="T13" fmla="*/ 656 h 752"/>
              <a:gd name="T14" fmla="*/ 1248 w 1584"/>
              <a:gd name="T15" fmla="*/ 272 h 752"/>
              <a:gd name="T16" fmla="*/ 1584 w 1584"/>
              <a:gd name="T17" fmla="*/ 656 h 75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84"/>
              <a:gd name="T28" fmla="*/ 0 h 752"/>
              <a:gd name="T29" fmla="*/ 1584 w 1584"/>
              <a:gd name="T30" fmla="*/ 752 h 75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84" h="752">
                <a:moveTo>
                  <a:pt x="0" y="752"/>
                </a:moveTo>
                <a:cubicBezTo>
                  <a:pt x="40" y="516"/>
                  <a:pt x="80" y="280"/>
                  <a:pt x="144" y="224"/>
                </a:cubicBezTo>
                <a:cubicBezTo>
                  <a:pt x="208" y="168"/>
                  <a:pt x="320" y="448"/>
                  <a:pt x="384" y="416"/>
                </a:cubicBezTo>
                <a:cubicBezTo>
                  <a:pt x="448" y="384"/>
                  <a:pt x="464" y="0"/>
                  <a:pt x="528" y="32"/>
                </a:cubicBezTo>
                <a:cubicBezTo>
                  <a:pt x="592" y="64"/>
                  <a:pt x="704" y="536"/>
                  <a:pt x="768" y="608"/>
                </a:cubicBezTo>
                <a:cubicBezTo>
                  <a:pt x="832" y="680"/>
                  <a:pt x="856" y="456"/>
                  <a:pt x="912" y="464"/>
                </a:cubicBezTo>
                <a:cubicBezTo>
                  <a:pt x="968" y="472"/>
                  <a:pt x="1048" y="688"/>
                  <a:pt x="1104" y="656"/>
                </a:cubicBezTo>
                <a:cubicBezTo>
                  <a:pt x="1160" y="624"/>
                  <a:pt x="1168" y="272"/>
                  <a:pt x="1248" y="272"/>
                </a:cubicBezTo>
                <a:cubicBezTo>
                  <a:pt x="1328" y="272"/>
                  <a:pt x="1456" y="464"/>
                  <a:pt x="1584" y="6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3016" name="Freeform 8"/>
          <p:cNvSpPr>
            <a:spLocks/>
          </p:cNvSpPr>
          <p:nvPr/>
        </p:nvSpPr>
        <p:spPr bwMode="auto">
          <a:xfrm>
            <a:off x="7143751" y="4191000"/>
            <a:ext cx="2514600" cy="1955800"/>
          </a:xfrm>
          <a:custGeom>
            <a:avLst/>
            <a:gdLst>
              <a:gd name="T0" fmla="*/ 0 w 1584"/>
              <a:gd name="T1" fmla="*/ 14537 h 752"/>
              <a:gd name="T2" fmla="*/ 144 w 1584"/>
              <a:gd name="T3" fmla="*/ 4332 h 752"/>
              <a:gd name="T4" fmla="*/ 384 w 1584"/>
              <a:gd name="T5" fmla="*/ 8047 h 752"/>
              <a:gd name="T6" fmla="*/ 528 w 1584"/>
              <a:gd name="T7" fmla="*/ 613 h 752"/>
              <a:gd name="T8" fmla="*/ 768 w 1584"/>
              <a:gd name="T9" fmla="*/ 11758 h 752"/>
              <a:gd name="T10" fmla="*/ 912 w 1584"/>
              <a:gd name="T11" fmla="*/ 8970 h 752"/>
              <a:gd name="T12" fmla="*/ 1104 w 1584"/>
              <a:gd name="T13" fmla="*/ 12685 h 752"/>
              <a:gd name="T14" fmla="*/ 1248 w 1584"/>
              <a:gd name="T15" fmla="*/ 5269 h 752"/>
              <a:gd name="T16" fmla="*/ 1584 w 1584"/>
              <a:gd name="T17" fmla="*/ 12685 h 75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584"/>
              <a:gd name="T28" fmla="*/ 0 h 752"/>
              <a:gd name="T29" fmla="*/ 1584 w 1584"/>
              <a:gd name="T30" fmla="*/ 752 h 752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584" h="752">
                <a:moveTo>
                  <a:pt x="0" y="752"/>
                </a:moveTo>
                <a:cubicBezTo>
                  <a:pt x="40" y="516"/>
                  <a:pt x="80" y="280"/>
                  <a:pt x="144" y="224"/>
                </a:cubicBezTo>
                <a:cubicBezTo>
                  <a:pt x="208" y="168"/>
                  <a:pt x="320" y="448"/>
                  <a:pt x="384" y="416"/>
                </a:cubicBezTo>
                <a:cubicBezTo>
                  <a:pt x="448" y="384"/>
                  <a:pt x="464" y="0"/>
                  <a:pt x="528" y="32"/>
                </a:cubicBezTo>
                <a:cubicBezTo>
                  <a:pt x="592" y="64"/>
                  <a:pt x="704" y="536"/>
                  <a:pt x="768" y="608"/>
                </a:cubicBezTo>
                <a:cubicBezTo>
                  <a:pt x="832" y="680"/>
                  <a:pt x="856" y="456"/>
                  <a:pt x="912" y="464"/>
                </a:cubicBezTo>
                <a:cubicBezTo>
                  <a:pt x="968" y="472"/>
                  <a:pt x="1048" y="688"/>
                  <a:pt x="1104" y="656"/>
                </a:cubicBezTo>
                <a:cubicBezTo>
                  <a:pt x="1160" y="624"/>
                  <a:pt x="1168" y="272"/>
                  <a:pt x="1248" y="272"/>
                </a:cubicBezTo>
                <a:cubicBezTo>
                  <a:pt x="1328" y="272"/>
                  <a:pt x="1456" y="464"/>
                  <a:pt x="1584" y="65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3017" name="Group 9"/>
          <p:cNvGrpSpPr>
            <a:grpSpLocks/>
          </p:cNvGrpSpPr>
          <p:nvPr/>
        </p:nvGrpSpPr>
        <p:grpSpPr bwMode="auto">
          <a:xfrm>
            <a:off x="2601914" y="4800600"/>
            <a:ext cx="3524250" cy="2022475"/>
            <a:chOff x="583" y="2880"/>
            <a:chExt cx="2220" cy="1274"/>
          </a:xfrm>
        </p:grpSpPr>
        <p:grpSp>
          <p:nvGrpSpPr>
            <p:cNvPr id="43033" name="Group 10"/>
            <p:cNvGrpSpPr>
              <a:grpSpLocks/>
            </p:cNvGrpSpPr>
            <p:nvPr/>
          </p:nvGrpSpPr>
          <p:grpSpPr bwMode="auto">
            <a:xfrm>
              <a:off x="583" y="2880"/>
              <a:ext cx="2220" cy="1274"/>
              <a:chOff x="583" y="2880"/>
              <a:chExt cx="2220" cy="1274"/>
            </a:xfrm>
          </p:grpSpPr>
          <p:sp>
            <p:nvSpPr>
              <p:cNvPr id="43035" name="Line 11"/>
              <p:cNvSpPr>
                <a:spLocks noChangeShapeType="1"/>
              </p:cNvSpPr>
              <p:nvPr/>
            </p:nvSpPr>
            <p:spPr bwMode="auto">
              <a:xfrm>
                <a:off x="816" y="3888"/>
                <a:ext cx="19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6" name="Line 12"/>
              <p:cNvSpPr>
                <a:spLocks noChangeShapeType="1"/>
              </p:cNvSpPr>
              <p:nvPr/>
            </p:nvSpPr>
            <p:spPr bwMode="auto">
              <a:xfrm flipV="1">
                <a:off x="816" y="2976"/>
                <a:ext cx="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7" name="Text Box 13"/>
              <p:cNvSpPr txBox="1">
                <a:spLocks noChangeArrowheads="1"/>
              </p:cNvSpPr>
              <p:nvPr/>
            </p:nvSpPr>
            <p:spPr bwMode="auto">
              <a:xfrm>
                <a:off x="583" y="2880"/>
                <a:ext cx="23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 i="1">
                    <a:latin typeface="Times New Roman" pitchFamily="18" charset="0"/>
                    <a:cs typeface="Times New Roman" pitchFamily="18" charset="0"/>
                  </a:rPr>
                  <a:t>R</a:t>
                </a:r>
                <a:endParaRPr lang="ru-RU" sz="2400" i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3038" name="Text Box 14"/>
              <p:cNvSpPr txBox="1">
                <a:spLocks noChangeArrowheads="1"/>
              </p:cNvSpPr>
              <p:nvPr/>
            </p:nvSpPr>
            <p:spPr bwMode="auto">
              <a:xfrm>
                <a:off x="1344" y="3866"/>
                <a:ext cx="145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 i="1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240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>
                    <a:latin typeface="Times New Roman" pitchFamily="18" charset="0"/>
                    <a:cs typeface="Times New Roman" pitchFamily="18" charset="0"/>
                  </a:rPr>
                  <a:t>(image coordinate)</a:t>
                </a:r>
                <a:endParaRPr lang="ru-RU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43034" name="Rectangle 15"/>
            <p:cNvSpPr>
              <a:spLocks noChangeArrowheads="1"/>
            </p:cNvSpPr>
            <p:nvPr/>
          </p:nvSpPr>
          <p:spPr bwMode="auto">
            <a:xfrm>
              <a:off x="816" y="3312"/>
              <a:ext cx="1824" cy="576"/>
            </a:xfrm>
            <a:prstGeom prst="rect">
              <a:avLst/>
            </a:prstGeom>
            <a:solidFill>
              <a:srgbClr val="C0C0C0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018" name="Text Box 16"/>
          <p:cNvSpPr txBox="1">
            <a:spLocks noChangeArrowheads="1"/>
          </p:cNvSpPr>
          <p:nvPr/>
        </p:nvSpPr>
        <p:spPr bwMode="auto">
          <a:xfrm>
            <a:off x="1844676" y="5318125"/>
            <a:ext cx="11271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threshold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3019" name="Group 17"/>
          <p:cNvGrpSpPr>
            <a:grpSpLocks/>
          </p:cNvGrpSpPr>
          <p:nvPr/>
        </p:nvGrpSpPr>
        <p:grpSpPr bwMode="auto">
          <a:xfrm>
            <a:off x="6610351" y="4800600"/>
            <a:ext cx="3524250" cy="2022475"/>
            <a:chOff x="583" y="2880"/>
            <a:chExt cx="2220" cy="1274"/>
          </a:xfrm>
        </p:grpSpPr>
        <p:grpSp>
          <p:nvGrpSpPr>
            <p:cNvPr id="43027" name="Group 18"/>
            <p:cNvGrpSpPr>
              <a:grpSpLocks/>
            </p:cNvGrpSpPr>
            <p:nvPr/>
          </p:nvGrpSpPr>
          <p:grpSpPr bwMode="auto">
            <a:xfrm>
              <a:off x="583" y="2880"/>
              <a:ext cx="2220" cy="1274"/>
              <a:chOff x="583" y="2880"/>
              <a:chExt cx="2220" cy="1274"/>
            </a:xfrm>
          </p:grpSpPr>
          <p:sp>
            <p:nvSpPr>
              <p:cNvPr id="43029" name="Line 19"/>
              <p:cNvSpPr>
                <a:spLocks noChangeShapeType="1"/>
              </p:cNvSpPr>
              <p:nvPr/>
            </p:nvSpPr>
            <p:spPr bwMode="auto">
              <a:xfrm>
                <a:off x="816" y="3888"/>
                <a:ext cx="192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0" name="Line 20"/>
              <p:cNvSpPr>
                <a:spLocks noChangeShapeType="1"/>
              </p:cNvSpPr>
              <p:nvPr/>
            </p:nvSpPr>
            <p:spPr bwMode="auto">
              <a:xfrm flipV="1">
                <a:off x="816" y="2976"/>
                <a:ext cx="0" cy="91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31" name="Text Box 21"/>
              <p:cNvSpPr txBox="1">
                <a:spLocks noChangeArrowheads="1"/>
              </p:cNvSpPr>
              <p:nvPr/>
            </p:nvSpPr>
            <p:spPr bwMode="auto">
              <a:xfrm>
                <a:off x="583" y="2880"/>
                <a:ext cx="233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 i="1">
                    <a:latin typeface="Times New Roman" pitchFamily="18" charset="0"/>
                    <a:cs typeface="Times New Roman" pitchFamily="18" charset="0"/>
                  </a:rPr>
                  <a:t>R</a:t>
                </a:r>
                <a:endParaRPr lang="ru-RU" sz="2400" i="1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3032" name="Text Box 22"/>
              <p:cNvSpPr txBox="1">
                <a:spLocks noChangeArrowheads="1"/>
              </p:cNvSpPr>
              <p:nvPr/>
            </p:nvSpPr>
            <p:spPr bwMode="auto">
              <a:xfrm>
                <a:off x="1344" y="3866"/>
                <a:ext cx="1459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sz="2400" i="1">
                    <a:latin typeface="Times New Roman" pitchFamily="18" charset="0"/>
                    <a:cs typeface="Times New Roman" pitchFamily="18" charset="0"/>
                  </a:rPr>
                  <a:t>x</a:t>
                </a:r>
                <a:r>
                  <a:rPr lang="en-US" sz="240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2000">
                    <a:latin typeface="Times New Roman" pitchFamily="18" charset="0"/>
                    <a:cs typeface="Times New Roman" pitchFamily="18" charset="0"/>
                  </a:rPr>
                  <a:t>(image coordinate)</a:t>
                </a:r>
                <a:endParaRPr lang="ru-RU" sz="20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sp>
          <p:nvSpPr>
            <p:cNvPr id="43028" name="Rectangle 23"/>
            <p:cNvSpPr>
              <a:spLocks noChangeArrowheads="1"/>
            </p:cNvSpPr>
            <p:nvPr/>
          </p:nvSpPr>
          <p:spPr bwMode="auto">
            <a:xfrm>
              <a:off x="816" y="3312"/>
              <a:ext cx="1824" cy="576"/>
            </a:xfrm>
            <a:prstGeom prst="rect">
              <a:avLst/>
            </a:prstGeom>
            <a:solidFill>
              <a:srgbClr val="C0C0C0">
                <a:alpha val="50195"/>
              </a:srgb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020" name="Oval 24"/>
          <p:cNvSpPr>
            <a:spLocks noChangeArrowheads="1"/>
          </p:cNvSpPr>
          <p:nvPr/>
        </p:nvSpPr>
        <p:spPr bwMode="auto">
          <a:xfrm>
            <a:off x="3338514" y="5272088"/>
            <a:ext cx="90488" cy="74613"/>
          </a:xfrm>
          <a:prstGeom prst="ellipse">
            <a:avLst/>
          </a:prstGeom>
          <a:solidFill>
            <a:srgbClr val="FF33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21" name="Oval 25"/>
          <p:cNvSpPr>
            <a:spLocks noChangeArrowheads="1"/>
          </p:cNvSpPr>
          <p:nvPr/>
        </p:nvSpPr>
        <p:spPr bwMode="auto">
          <a:xfrm>
            <a:off x="3900489" y="4981575"/>
            <a:ext cx="90488" cy="74613"/>
          </a:xfrm>
          <a:prstGeom prst="ellipse">
            <a:avLst/>
          </a:prstGeom>
          <a:solidFill>
            <a:srgbClr val="FF33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22" name="Oval 26"/>
          <p:cNvSpPr>
            <a:spLocks noChangeArrowheads="1"/>
          </p:cNvSpPr>
          <p:nvPr/>
        </p:nvSpPr>
        <p:spPr bwMode="auto">
          <a:xfrm>
            <a:off x="5075239" y="5373688"/>
            <a:ext cx="90488" cy="74613"/>
          </a:xfrm>
          <a:prstGeom prst="ellipse">
            <a:avLst/>
          </a:prstGeom>
          <a:solidFill>
            <a:srgbClr val="FF33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23" name="Oval 27"/>
          <p:cNvSpPr>
            <a:spLocks noChangeArrowheads="1"/>
          </p:cNvSpPr>
          <p:nvPr/>
        </p:nvSpPr>
        <p:spPr bwMode="auto">
          <a:xfrm>
            <a:off x="7378701" y="4721225"/>
            <a:ext cx="90488" cy="74613"/>
          </a:xfrm>
          <a:prstGeom prst="ellipse">
            <a:avLst/>
          </a:prstGeom>
          <a:solidFill>
            <a:srgbClr val="FF33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24" name="Oval 28"/>
          <p:cNvSpPr>
            <a:spLocks noChangeArrowheads="1"/>
          </p:cNvSpPr>
          <p:nvPr/>
        </p:nvSpPr>
        <p:spPr bwMode="auto">
          <a:xfrm>
            <a:off x="7929564" y="4241800"/>
            <a:ext cx="90488" cy="74613"/>
          </a:xfrm>
          <a:prstGeom prst="ellipse">
            <a:avLst/>
          </a:prstGeom>
          <a:solidFill>
            <a:srgbClr val="FF33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25" name="Oval 29"/>
          <p:cNvSpPr>
            <a:spLocks noChangeArrowheads="1"/>
          </p:cNvSpPr>
          <p:nvPr/>
        </p:nvSpPr>
        <p:spPr bwMode="auto">
          <a:xfrm>
            <a:off x="8534401" y="5334000"/>
            <a:ext cx="90488" cy="74613"/>
          </a:xfrm>
          <a:prstGeom prst="ellipse">
            <a:avLst/>
          </a:prstGeom>
          <a:solidFill>
            <a:schemeClr val="accent1"/>
          </a:solidFill>
          <a:ln w="254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26" name="Oval 30"/>
          <p:cNvSpPr>
            <a:spLocks noChangeArrowheads="1"/>
          </p:cNvSpPr>
          <p:nvPr/>
        </p:nvSpPr>
        <p:spPr bwMode="auto">
          <a:xfrm>
            <a:off x="9091614" y="4894263"/>
            <a:ext cx="90488" cy="74613"/>
          </a:xfrm>
          <a:prstGeom prst="ellipse">
            <a:avLst/>
          </a:prstGeom>
          <a:solidFill>
            <a:srgbClr val="FF3300"/>
          </a:solidFill>
          <a:ln w="254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ru-RU" sz="2400">
              <a:latin typeface="Times New Roman" pitchFamily="18" charset="0"/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6553201" y="1143000"/>
                <a:ext cx="215501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𝐼</m:t>
                      </m:r>
                      <m:r>
                        <a:rPr lang="en-US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 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  <a:sym typeface="Symbol" pitchFamily="18" charset="2"/>
                        </a:rPr>
                        <m:t>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  <a:sym typeface="Symbol" pitchFamily="18" charset="2"/>
                        </a:rPr>
                        <m:t> 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  <a:sym typeface="Symbol" pitchFamily="18" charset="2"/>
                        </a:rPr>
                        <m:t>𝑎</m:t>
                      </m:r>
                      <m:r>
                        <a:rPr lang="he-IL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  <a:sym typeface="Symbol" pitchFamily="18" charset="2"/>
                        </a:rPr>
                        <m:t> 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  <a:sym typeface="Symbol" pitchFamily="18" charset="2"/>
                        </a:rPr>
                        <m:t>𝐼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  <a:sym typeface="Symbol" pitchFamily="18" charset="2"/>
                        </a:rPr>
                        <m:t> + </m:t>
                      </m:r>
                      <m:r>
                        <a:rPr lang="en-US" i="1" dirty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  <a:cs typeface="Times New Roman" pitchFamily="18" charset="0"/>
                        </a:rPr>
                        <m:t>𝑏</m:t>
                      </m:r>
                    </m:oMath>
                  </m:oMathPara>
                </a14:m>
                <a:endParaRPr lang="en-US" dirty="0">
                  <a:solidFill>
                    <a:srgbClr val="7030A0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3201" y="1143000"/>
                <a:ext cx="2155014" cy="523220"/>
              </a:xfrm>
              <a:prstGeom prst="rect">
                <a:avLst/>
              </a:prstGeom>
              <a:blipFill>
                <a:blip r:embed="rId4"/>
                <a:stretch>
                  <a:fillRect b="-238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ectangle 13"/>
          <p:cNvSpPr>
            <a:spLocks noChangeArrowheads="1"/>
          </p:cNvSpPr>
          <p:nvPr/>
        </p:nvSpPr>
        <p:spPr bwMode="auto">
          <a:xfrm>
            <a:off x="5257800" y="1219200"/>
            <a:ext cx="457200" cy="381000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Rectangle 14"/>
          <p:cNvSpPr>
            <a:spLocks noChangeArrowheads="1"/>
          </p:cNvSpPr>
          <p:nvPr/>
        </p:nvSpPr>
        <p:spPr bwMode="auto">
          <a:xfrm>
            <a:off x="3886200" y="1219200"/>
            <a:ext cx="457200" cy="381000"/>
          </a:xfrm>
          <a:prstGeom prst="rect">
            <a:avLst/>
          </a:prstGeom>
          <a:solidFill>
            <a:srgbClr val="9FB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AutoShape 15"/>
          <p:cNvSpPr>
            <a:spLocks noChangeArrowheads="1"/>
          </p:cNvSpPr>
          <p:nvPr/>
        </p:nvSpPr>
        <p:spPr bwMode="auto">
          <a:xfrm>
            <a:off x="4572000" y="1295400"/>
            <a:ext cx="381000" cy="228600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30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3015" grpId="0" animBg="1"/>
      <p:bldP spid="43016" grpId="0" animBg="1"/>
      <p:bldP spid="43018" grpId="0"/>
      <p:bldP spid="43020" grpId="0" animBg="1"/>
      <p:bldP spid="43021" grpId="0" animBg="1"/>
      <p:bldP spid="43022" grpId="0" animBg="1"/>
      <p:bldP spid="43023" grpId="0" animBg="1"/>
      <p:bldP spid="43024" grpId="0" animBg="1"/>
      <p:bldP spid="43025" grpId="0" animBg="1"/>
      <p:bldP spid="4302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translation</a:t>
            </a:r>
            <a:endParaRPr lang="ru-RU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91D99F-8EF3-4348-954B-11BFA2177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3657600"/>
            <a:ext cx="10363200" cy="2590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How do the detected corner locations change if the image pattern is translated?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All the ingredients of the second moment matrix are </a:t>
            </a:r>
            <a:r>
              <a:rPr lang="en-US" sz="2400" i="1" dirty="0">
                <a:solidFill>
                  <a:srgbClr val="0000FF"/>
                </a:solidFill>
              </a:rPr>
              <a:t>shift-invariant</a:t>
            </a:r>
            <a:r>
              <a:rPr lang="en-US" sz="2400" i="1" dirty="0"/>
              <a:t>, </a:t>
            </a:r>
            <a:r>
              <a:rPr lang="en-US" sz="2400" dirty="0"/>
              <a:t>and so is the corner response function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However, the locations of the corners are </a:t>
            </a:r>
            <a:r>
              <a:rPr lang="en-US" sz="2400" i="1" dirty="0">
                <a:solidFill>
                  <a:srgbClr val="0000FF"/>
                </a:solidFill>
              </a:rPr>
              <a:t>equivariant</a:t>
            </a:r>
            <a:r>
              <a:rPr lang="en-US" sz="2400" dirty="0">
                <a:solidFill>
                  <a:srgbClr val="0000FF"/>
                </a:solidFill>
              </a:rPr>
              <a:t> (or </a:t>
            </a:r>
            <a:r>
              <a:rPr lang="en-US" sz="2400" i="1" dirty="0">
                <a:solidFill>
                  <a:srgbClr val="0000FF"/>
                </a:solidFill>
              </a:rPr>
              <a:t>covariant</a:t>
            </a:r>
            <a:r>
              <a:rPr lang="en-US" sz="2400" dirty="0">
                <a:solidFill>
                  <a:srgbClr val="0000FF"/>
                </a:solidFill>
              </a:rPr>
              <a:t>) </a:t>
            </a:r>
            <a:r>
              <a:rPr lang="en-US" sz="2400" dirty="0" err="1"/>
              <a:t>w.r.t</a:t>
            </a:r>
            <a:r>
              <a:rPr lang="en-US" sz="2400" dirty="0"/>
              <a:t>. shifts</a:t>
            </a:r>
          </a:p>
        </p:txBody>
      </p:sp>
      <p:sp>
        <p:nvSpPr>
          <p:cNvPr id="44051" name="Rectangle 7"/>
          <p:cNvSpPr>
            <a:spLocks noChangeArrowheads="1"/>
          </p:cNvSpPr>
          <p:nvPr/>
        </p:nvSpPr>
        <p:spPr bwMode="auto">
          <a:xfrm>
            <a:off x="2971801" y="1143000"/>
            <a:ext cx="2184671" cy="2209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2" name="Freeform 8"/>
          <p:cNvSpPr>
            <a:spLocks/>
          </p:cNvSpPr>
          <p:nvPr/>
        </p:nvSpPr>
        <p:spPr bwMode="auto">
          <a:xfrm>
            <a:off x="3280113" y="1526826"/>
            <a:ext cx="787909" cy="725004"/>
          </a:xfrm>
          <a:custGeom>
            <a:avLst/>
            <a:gdLst>
              <a:gd name="T0" fmla="*/ 0 w 720"/>
              <a:gd name="T1" fmla="*/ 7194 h 528"/>
              <a:gd name="T2" fmla="*/ 623 w 720"/>
              <a:gd name="T3" fmla="*/ 0 h 528"/>
              <a:gd name="T4" fmla="*/ 9359 w 720"/>
              <a:gd name="T5" fmla="*/ 4575 h 528"/>
              <a:gd name="T6" fmla="*/ 0 60000 65536"/>
              <a:gd name="T7" fmla="*/ 0 60000 65536"/>
              <a:gd name="T8" fmla="*/ 0 60000 65536"/>
              <a:gd name="T9" fmla="*/ 0 w 720"/>
              <a:gd name="T10" fmla="*/ 0 h 528"/>
              <a:gd name="T11" fmla="*/ 720 w 720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28">
                <a:moveTo>
                  <a:pt x="0" y="528"/>
                </a:moveTo>
                <a:lnTo>
                  <a:pt x="48" y="0"/>
                </a:lnTo>
                <a:lnTo>
                  <a:pt x="720" y="336"/>
                </a:lnTo>
              </a:path>
            </a:pathLst>
          </a:custGeom>
          <a:solidFill>
            <a:schemeClr val="accent1">
              <a:alpha val="50195"/>
            </a:schemeClr>
          </a:solidFill>
          <a:ln w="444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0" name="AutoShape 12"/>
          <p:cNvSpPr>
            <a:spLocks noChangeArrowheads="1"/>
          </p:cNvSpPr>
          <p:nvPr/>
        </p:nvSpPr>
        <p:spPr bwMode="auto">
          <a:xfrm>
            <a:off x="5423440" y="1663566"/>
            <a:ext cx="1218023" cy="1232034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6959330" y="1143000"/>
            <a:ext cx="2184671" cy="22098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Freeform 8"/>
          <p:cNvSpPr>
            <a:spLocks/>
          </p:cNvSpPr>
          <p:nvPr/>
        </p:nvSpPr>
        <p:spPr bwMode="auto">
          <a:xfrm>
            <a:off x="8077201" y="2246796"/>
            <a:ext cx="787909" cy="725004"/>
          </a:xfrm>
          <a:custGeom>
            <a:avLst/>
            <a:gdLst>
              <a:gd name="T0" fmla="*/ 0 w 720"/>
              <a:gd name="T1" fmla="*/ 7194 h 528"/>
              <a:gd name="T2" fmla="*/ 623 w 720"/>
              <a:gd name="T3" fmla="*/ 0 h 528"/>
              <a:gd name="T4" fmla="*/ 9359 w 720"/>
              <a:gd name="T5" fmla="*/ 4575 h 528"/>
              <a:gd name="T6" fmla="*/ 0 60000 65536"/>
              <a:gd name="T7" fmla="*/ 0 60000 65536"/>
              <a:gd name="T8" fmla="*/ 0 60000 65536"/>
              <a:gd name="T9" fmla="*/ 0 w 720"/>
              <a:gd name="T10" fmla="*/ 0 h 528"/>
              <a:gd name="T11" fmla="*/ 720 w 720"/>
              <a:gd name="T12" fmla="*/ 528 h 52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20" h="528">
                <a:moveTo>
                  <a:pt x="0" y="528"/>
                </a:moveTo>
                <a:lnTo>
                  <a:pt x="48" y="0"/>
                </a:lnTo>
                <a:lnTo>
                  <a:pt x="720" y="336"/>
                </a:lnTo>
              </a:path>
            </a:pathLst>
          </a:custGeom>
          <a:solidFill>
            <a:schemeClr val="accent1">
              <a:alpha val="50195"/>
            </a:schemeClr>
          </a:solidFill>
          <a:ln w="4445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Image rotation</a:t>
            </a:r>
            <a:endParaRPr lang="ru-RU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3474602" y="1143000"/>
            <a:ext cx="1096221" cy="1108830"/>
            <a:chOff x="1248" y="1584"/>
            <a:chExt cx="1536" cy="1248"/>
          </a:xfrm>
        </p:grpSpPr>
        <p:sp>
          <p:nvSpPr>
            <p:cNvPr id="44051" name="Rectangle 7"/>
            <p:cNvSpPr>
              <a:spLocks noChangeArrowheads="1"/>
            </p:cNvSpPr>
            <p:nvPr/>
          </p:nvSpPr>
          <p:spPr bwMode="auto">
            <a:xfrm>
              <a:off x="1248" y="1584"/>
              <a:ext cx="1536" cy="1248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2" name="Freeform 8"/>
            <p:cNvSpPr>
              <a:spLocks/>
            </p:cNvSpPr>
            <p:nvPr/>
          </p:nvSpPr>
          <p:spPr bwMode="auto">
            <a:xfrm>
              <a:off x="1680" y="2016"/>
              <a:ext cx="1104" cy="816"/>
            </a:xfrm>
            <a:custGeom>
              <a:avLst/>
              <a:gdLst>
                <a:gd name="T0" fmla="*/ 0 w 720"/>
                <a:gd name="T1" fmla="*/ 7194 h 528"/>
                <a:gd name="T2" fmla="*/ 623 w 720"/>
                <a:gd name="T3" fmla="*/ 0 h 528"/>
                <a:gd name="T4" fmla="*/ 9359 w 720"/>
                <a:gd name="T5" fmla="*/ 4575 h 528"/>
                <a:gd name="T6" fmla="*/ 0 60000 65536"/>
                <a:gd name="T7" fmla="*/ 0 60000 65536"/>
                <a:gd name="T8" fmla="*/ 0 60000 65536"/>
                <a:gd name="T9" fmla="*/ 0 w 720"/>
                <a:gd name="T10" fmla="*/ 0 h 528"/>
                <a:gd name="T11" fmla="*/ 720 w 72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28">
                  <a:moveTo>
                    <a:pt x="0" y="528"/>
                  </a:moveTo>
                  <a:lnTo>
                    <a:pt x="48" y="0"/>
                  </a:lnTo>
                  <a:lnTo>
                    <a:pt x="720" y="336"/>
                  </a:lnTo>
                </a:path>
              </a:pathLst>
            </a:custGeom>
            <a:solidFill>
              <a:schemeClr val="accent1">
                <a:alpha val="50195"/>
              </a:schemeClr>
            </a:solidFill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9"/>
          <p:cNvGrpSpPr>
            <a:grpSpLocks/>
          </p:cNvGrpSpPr>
          <p:nvPr/>
        </p:nvGrpSpPr>
        <p:grpSpPr bwMode="auto">
          <a:xfrm>
            <a:off x="7372276" y="1143000"/>
            <a:ext cx="1096221" cy="1131931"/>
            <a:chOff x="2928" y="1776"/>
            <a:chExt cx="432" cy="441"/>
          </a:xfrm>
        </p:grpSpPr>
        <p:sp>
          <p:nvSpPr>
            <p:cNvPr id="44049" name="Rectangle 10"/>
            <p:cNvSpPr>
              <a:spLocks noChangeArrowheads="1"/>
            </p:cNvSpPr>
            <p:nvPr/>
          </p:nvSpPr>
          <p:spPr bwMode="auto">
            <a:xfrm>
              <a:off x="2928" y="1776"/>
              <a:ext cx="432" cy="432"/>
            </a:xfrm>
            <a:prstGeom prst="rect">
              <a:avLst/>
            </a:prstGeom>
            <a:solidFill>
              <a:schemeClr val="accent1">
                <a:alpha val="50195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0" name="Freeform 11"/>
            <p:cNvSpPr>
              <a:spLocks/>
            </p:cNvSpPr>
            <p:nvPr/>
          </p:nvSpPr>
          <p:spPr bwMode="auto">
            <a:xfrm rot="3029958">
              <a:off x="2987" y="1873"/>
              <a:ext cx="364" cy="323"/>
            </a:xfrm>
            <a:custGeom>
              <a:avLst/>
              <a:gdLst>
                <a:gd name="T0" fmla="*/ 0 w 720"/>
                <a:gd name="T1" fmla="*/ 28 h 528"/>
                <a:gd name="T2" fmla="*/ 1 w 720"/>
                <a:gd name="T3" fmla="*/ 0 h 528"/>
                <a:gd name="T4" fmla="*/ 12 w 720"/>
                <a:gd name="T5" fmla="*/ 18 h 528"/>
                <a:gd name="T6" fmla="*/ 0 60000 65536"/>
                <a:gd name="T7" fmla="*/ 0 60000 65536"/>
                <a:gd name="T8" fmla="*/ 0 60000 65536"/>
                <a:gd name="T9" fmla="*/ 0 w 720"/>
                <a:gd name="T10" fmla="*/ 0 h 528"/>
                <a:gd name="T11" fmla="*/ 720 w 720"/>
                <a:gd name="T12" fmla="*/ 528 h 5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528">
                  <a:moveTo>
                    <a:pt x="0" y="528"/>
                  </a:moveTo>
                  <a:lnTo>
                    <a:pt x="48" y="0"/>
                  </a:lnTo>
                  <a:lnTo>
                    <a:pt x="720" y="336"/>
                  </a:lnTo>
                </a:path>
              </a:pathLst>
            </a:custGeom>
            <a:solidFill>
              <a:schemeClr val="accent1">
                <a:alpha val="50195"/>
              </a:schemeClr>
            </a:solidFill>
            <a:ln w="444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4040" name="AutoShape 12"/>
          <p:cNvSpPr>
            <a:spLocks noChangeArrowheads="1"/>
          </p:cNvSpPr>
          <p:nvPr/>
        </p:nvSpPr>
        <p:spPr bwMode="auto">
          <a:xfrm>
            <a:off x="5423439" y="1143000"/>
            <a:ext cx="1218023" cy="1232034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w 21600"/>
              <a:gd name="T7" fmla="*/ 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13"/>
          <p:cNvGrpSpPr>
            <a:grpSpLocks/>
          </p:cNvGrpSpPr>
          <p:nvPr/>
        </p:nvGrpSpPr>
        <p:grpSpPr bwMode="auto">
          <a:xfrm rot="20330809">
            <a:off x="3352800" y="2762098"/>
            <a:ext cx="1481928" cy="590349"/>
            <a:chOff x="1536" y="2496"/>
            <a:chExt cx="1152" cy="384"/>
          </a:xfrm>
        </p:grpSpPr>
        <p:sp>
          <p:nvSpPr>
            <p:cNvPr id="44046" name="Oval 14"/>
            <p:cNvSpPr>
              <a:spLocks noChangeArrowheads="1"/>
            </p:cNvSpPr>
            <p:nvPr/>
          </p:nvSpPr>
          <p:spPr bwMode="auto">
            <a:xfrm>
              <a:off x="1536" y="2496"/>
              <a:ext cx="1152" cy="384"/>
            </a:xfrm>
            <a:prstGeom prst="ellipse">
              <a:avLst/>
            </a:prstGeom>
            <a:solidFill>
              <a:srgbClr val="7CF6D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7" name="Line 15"/>
            <p:cNvSpPr>
              <a:spLocks noChangeShapeType="1"/>
            </p:cNvSpPr>
            <p:nvPr/>
          </p:nvSpPr>
          <p:spPr bwMode="auto">
            <a:xfrm>
              <a:off x="1536" y="2688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48" name="Line 16"/>
            <p:cNvSpPr>
              <a:spLocks noChangeShapeType="1"/>
            </p:cNvSpPr>
            <p:nvPr/>
          </p:nvSpPr>
          <p:spPr bwMode="auto">
            <a:xfrm>
              <a:off x="2112" y="2496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 rot="1035916">
            <a:off x="7128672" y="2762098"/>
            <a:ext cx="1481928" cy="590349"/>
            <a:chOff x="1536" y="2496"/>
            <a:chExt cx="1152" cy="384"/>
          </a:xfrm>
        </p:grpSpPr>
        <p:sp>
          <p:nvSpPr>
            <p:cNvPr id="44043" name="Oval 18"/>
            <p:cNvSpPr>
              <a:spLocks noChangeArrowheads="1"/>
            </p:cNvSpPr>
            <p:nvPr/>
          </p:nvSpPr>
          <p:spPr bwMode="auto">
            <a:xfrm>
              <a:off x="1536" y="2496"/>
              <a:ext cx="1152" cy="384"/>
            </a:xfrm>
            <a:prstGeom prst="ellipse">
              <a:avLst/>
            </a:prstGeom>
            <a:solidFill>
              <a:srgbClr val="7CF6D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4" name="Line 19"/>
            <p:cNvSpPr>
              <a:spLocks noChangeShapeType="1"/>
            </p:cNvSpPr>
            <p:nvPr/>
          </p:nvSpPr>
          <p:spPr bwMode="auto">
            <a:xfrm>
              <a:off x="1536" y="2688"/>
              <a:ext cx="115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045" name="Line 20"/>
            <p:cNvSpPr>
              <a:spLocks noChangeShapeType="1"/>
            </p:cNvSpPr>
            <p:nvPr/>
          </p:nvSpPr>
          <p:spPr bwMode="auto">
            <a:xfrm>
              <a:off x="2112" y="2496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4679394F-97F5-7F45-94CF-72842124A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3657600"/>
            <a:ext cx="10744200" cy="2590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How do the detected corner locations change if the image pattern is </a:t>
            </a:r>
            <a:r>
              <a:rPr lang="en-US" i="1" dirty="0"/>
              <a:t>rotated</a:t>
            </a:r>
            <a:r>
              <a:rPr lang="en-US" dirty="0"/>
              <a:t>?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Assuming the second moment matrix is calculated over a circular neighborhood (and ignoring resampling issues), the rotation changes but the eigenvalues stay the same, so the response function is </a:t>
            </a:r>
            <a:r>
              <a:rPr lang="en-US" sz="2400" i="1" dirty="0">
                <a:solidFill>
                  <a:srgbClr val="0000FF"/>
                </a:solidFill>
              </a:rPr>
              <a:t>invariant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The locations of the corners are </a:t>
            </a:r>
            <a:r>
              <a:rPr lang="en-US" sz="2400" i="1" dirty="0">
                <a:solidFill>
                  <a:srgbClr val="0000FF"/>
                </a:solidFill>
              </a:rPr>
              <a:t>equivariant</a:t>
            </a:r>
            <a:r>
              <a:rPr lang="en-US" sz="2400" dirty="0">
                <a:solidFill>
                  <a:srgbClr val="0000FF"/>
                </a:solidFill>
              </a:rPr>
              <a:t> (or </a:t>
            </a:r>
            <a:r>
              <a:rPr lang="en-US" sz="2400" i="1" dirty="0">
                <a:solidFill>
                  <a:srgbClr val="0000FF"/>
                </a:solidFill>
              </a:rPr>
              <a:t>covariant</a:t>
            </a:r>
            <a:r>
              <a:rPr lang="en-US" sz="2400" dirty="0">
                <a:solidFill>
                  <a:srgbClr val="0000FF"/>
                </a:solidFill>
              </a:rPr>
              <a:t>) </a:t>
            </a:r>
            <a:r>
              <a:rPr lang="en-US" sz="2400" dirty="0" err="1"/>
              <a:t>w.r.t</a:t>
            </a:r>
            <a:r>
              <a:rPr lang="en-US" sz="2400" dirty="0"/>
              <a:t>. rotations</a:t>
            </a:r>
          </a:p>
        </p:txBody>
      </p:sp>
    </p:spTree>
    <p:extLst>
      <p:ext uri="{BB962C8B-B14F-4D97-AF65-F5344CB8AC3E}">
        <p14:creationId xmlns:p14="http://schemas.microsoft.com/office/powerpoint/2010/main" val="168899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uiExpand="1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scaling</a:t>
            </a:r>
            <a:endParaRPr lang="ru-RU" dirty="0"/>
          </a:p>
        </p:txBody>
      </p:sp>
      <p:sp>
        <p:nvSpPr>
          <p:cNvPr id="45070" name="Freeform 4"/>
          <p:cNvSpPr>
            <a:spLocks/>
          </p:cNvSpPr>
          <p:nvPr/>
        </p:nvSpPr>
        <p:spPr bwMode="auto">
          <a:xfrm>
            <a:off x="3276600" y="2322514"/>
            <a:ext cx="381000" cy="330200"/>
          </a:xfrm>
          <a:custGeom>
            <a:avLst/>
            <a:gdLst>
              <a:gd name="T0" fmla="*/ 0 w 1728"/>
              <a:gd name="T1" fmla="*/ 0 h 1264"/>
              <a:gd name="T2" fmla="*/ 0 w 1728"/>
              <a:gd name="T3" fmla="*/ 0 h 1264"/>
              <a:gd name="T4" fmla="*/ 0 w 1728"/>
              <a:gd name="T5" fmla="*/ 0 h 1264"/>
              <a:gd name="T6" fmla="*/ 0 w 1728"/>
              <a:gd name="T7" fmla="*/ 0 h 1264"/>
              <a:gd name="T8" fmla="*/ 0 w 1728"/>
              <a:gd name="T9" fmla="*/ 0 h 1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8"/>
              <a:gd name="T16" fmla="*/ 0 h 1264"/>
              <a:gd name="T17" fmla="*/ 1728 w 1728"/>
              <a:gd name="T18" fmla="*/ 1264 h 12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8" h="1264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5064" name="Group 19"/>
          <p:cNvGrpSpPr>
            <a:grpSpLocks/>
          </p:cNvGrpSpPr>
          <p:nvPr/>
        </p:nvGrpSpPr>
        <p:grpSpPr bwMode="auto">
          <a:xfrm>
            <a:off x="4800600" y="1447800"/>
            <a:ext cx="5029200" cy="2006600"/>
            <a:chOff x="2064" y="1248"/>
            <a:chExt cx="3168" cy="1264"/>
          </a:xfrm>
        </p:grpSpPr>
        <p:sp>
          <p:nvSpPr>
            <p:cNvPr id="45068" name="Freeform 6"/>
            <p:cNvSpPr>
              <a:spLocks/>
            </p:cNvSpPr>
            <p:nvPr/>
          </p:nvSpPr>
          <p:spPr bwMode="auto">
            <a:xfrm>
              <a:off x="3504" y="1248"/>
              <a:ext cx="1728" cy="1264"/>
            </a:xfrm>
            <a:custGeom>
              <a:avLst/>
              <a:gdLst>
                <a:gd name="T0" fmla="*/ 0 w 1728"/>
                <a:gd name="T1" fmla="*/ 1264 h 1264"/>
                <a:gd name="T2" fmla="*/ 96 w 1728"/>
                <a:gd name="T3" fmla="*/ 400 h 1264"/>
                <a:gd name="T4" fmla="*/ 432 w 1728"/>
                <a:gd name="T5" fmla="*/ 64 h 1264"/>
                <a:gd name="T6" fmla="*/ 1056 w 1728"/>
                <a:gd name="T7" fmla="*/ 16 h 1264"/>
                <a:gd name="T8" fmla="*/ 1728 w 1728"/>
                <a:gd name="T9" fmla="*/ 160 h 1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28"/>
                <a:gd name="T16" fmla="*/ 0 h 1264"/>
                <a:gd name="T17" fmla="*/ 1728 w 1728"/>
                <a:gd name="T18" fmla="*/ 1264 h 12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28" h="1264">
                  <a:moveTo>
                    <a:pt x="0" y="1264"/>
                  </a:moveTo>
                  <a:cubicBezTo>
                    <a:pt x="12" y="932"/>
                    <a:pt x="24" y="600"/>
                    <a:pt x="96" y="400"/>
                  </a:cubicBezTo>
                  <a:cubicBezTo>
                    <a:pt x="168" y="200"/>
                    <a:pt x="272" y="128"/>
                    <a:pt x="432" y="64"/>
                  </a:cubicBezTo>
                  <a:cubicBezTo>
                    <a:pt x="592" y="0"/>
                    <a:pt x="840" y="0"/>
                    <a:pt x="1056" y="16"/>
                  </a:cubicBezTo>
                  <a:cubicBezTo>
                    <a:pt x="1272" y="32"/>
                    <a:pt x="1500" y="96"/>
                    <a:pt x="1728" y="16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9" name="AutoShape 10"/>
            <p:cNvSpPr>
              <a:spLocks noChangeArrowheads="1"/>
            </p:cNvSpPr>
            <p:nvPr/>
          </p:nvSpPr>
          <p:spPr bwMode="auto">
            <a:xfrm>
              <a:off x="2064" y="1584"/>
              <a:ext cx="1056" cy="5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6" name="Content Placeholder 1">
            <a:extLst>
              <a:ext uri="{FF2B5EF4-FFF2-40B4-BE49-F238E27FC236}">
                <a16:creationId xmlns:a16="http://schemas.microsoft.com/office/drawing/2014/main" id="{4D15D228-EE8F-504D-9B7C-6530499AF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4114800"/>
            <a:ext cx="10363200" cy="2590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How do the detected corner locations change if the image pattern is </a:t>
            </a:r>
            <a:r>
              <a:rPr lang="en-US" i="1" dirty="0"/>
              <a:t>scaled</a:t>
            </a:r>
            <a:r>
              <a:rPr lang="en-US" dirty="0"/>
              <a:t>?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scaling</a:t>
            </a:r>
            <a:endParaRPr lang="ru-RU" dirty="0"/>
          </a:p>
        </p:txBody>
      </p:sp>
      <p:sp>
        <p:nvSpPr>
          <p:cNvPr id="1212427" name="Text Box 11"/>
          <p:cNvSpPr txBox="1">
            <a:spLocks noChangeArrowheads="1"/>
          </p:cNvSpPr>
          <p:nvPr/>
        </p:nvSpPr>
        <p:spPr bwMode="auto">
          <a:xfrm>
            <a:off x="7848600" y="2233613"/>
            <a:ext cx="2590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  <a:cs typeface="Times New Roman" pitchFamily="18" charset="0"/>
              </a:rPr>
              <a:t>Not corners!</a:t>
            </a:r>
            <a:endParaRPr lang="ru-RU" dirty="0">
              <a:solidFill>
                <a:srgbClr val="0000FF"/>
              </a:solidFill>
              <a:cs typeface="Times New Roman" pitchFamily="18" charset="0"/>
            </a:endParaRPr>
          </a:p>
        </p:txBody>
      </p:sp>
      <p:sp>
        <p:nvSpPr>
          <p:cNvPr id="45070" name="Freeform 4"/>
          <p:cNvSpPr>
            <a:spLocks/>
          </p:cNvSpPr>
          <p:nvPr/>
        </p:nvSpPr>
        <p:spPr bwMode="auto">
          <a:xfrm>
            <a:off x="3276600" y="2322514"/>
            <a:ext cx="381000" cy="330200"/>
          </a:xfrm>
          <a:custGeom>
            <a:avLst/>
            <a:gdLst>
              <a:gd name="T0" fmla="*/ 0 w 1728"/>
              <a:gd name="T1" fmla="*/ 0 h 1264"/>
              <a:gd name="T2" fmla="*/ 0 w 1728"/>
              <a:gd name="T3" fmla="*/ 0 h 1264"/>
              <a:gd name="T4" fmla="*/ 0 w 1728"/>
              <a:gd name="T5" fmla="*/ 0 h 1264"/>
              <a:gd name="T6" fmla="*/ 0 w 1728"/>
              <a:gd name="T7" fmla="*/ 0 h 1264"/>
              <a:gd name="T8" fmla="*/ 0 w 1728"/>
              <a:gd name="T9" fmla="*/ 0 h 12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728"/>
              <a:gd name="T16" fmla="*/ 0 h 1264"/>
              <a:gd name="T17" fmla="*/ 1728 w 1728"/>
              <a:gd name="T18" fmla="*/ 1264 h 126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728" h="1264">
                <a:moveTo>
                  <a:pt x="0" y="1264"/>
                </a:moveTo>
                <a:cubicBezTo>
                  <a:pt x="12" y="932"/>
                  <a:pt x="24" y="600"/>
                  <a:pt x="96" y="400"/>
                </a:cubicBezTo>
                <a:cubicBezTo>
                  <a:pt x="168" y="200"/>
                  <a:pt x="272" y="128"/>
                  <a:pt x="432" y="64"/>
                </a:cubicBezTo>
                <a:cubicBezTo>
                  <a:pt x="592" y="0"/>
                  <a:pt x="840" y="0"/>
                  <a:pt x="1056" y="16"/>
                </a:cubicBezTo>
                <a:cubicBezTo>
                  <a:pt x="1272" y="32"/>
                  <a:pt x="1500" y="96"/>
                  <a:pt x="1728" y="16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71" name="Rectangle 5"/>
          <p:cNvSpPr>
            <a:spLocks noChangeArrowheads="1"/>
          </p:cNvSpPr>
          <p:nvPr/>
        </p:nvSpPr>
        <p:spPr bwMode="auto">
          <a:xfrm>
            <a:off x="3214688" y="2217739"/>
            <a:ext cx="381000" cy="381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Text Box 12"/>
          <p:cNvSpPr txBox="1">
            <a:spLocks noChangeArrowheads="1"/>
          </p:cNvSpPr>
          <p:nvPr/>
        </p:nvSpPr>
        <p:spPr bwMode="auto">
          <a:xfrm>
            <a:off x="2743200" y="2667000"/>
            <a:ext cx="16002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dirty="0">
                <a:solidFill>
                  <a:srgbClr val="0000FF"/>
                </a:solidFill>
                <a:cs typeface="Times New Roman" pitchFamily="18" charset="0"/>
              </a:rPr>
              <a:t>Corner</a:t>
            </a:r>
            <a:endParaRPr lang="ru-RU" dirty="0">
              <a:solidFill>
                <a:srgbClr val="0000FF"/>
              </a:solidFill>
              <a:cs typeface="Times New Roman" pitchFamily="18" charset="0"/>
            </a:endParaRPr>
          </a:p>
        </p:txBody>
      </p:sp>
      <p:grpSp>
        <p:nvGrpSpPr>
          <p:cNvPr id="45064" name="Group 19"/>
          <p:cNvGrpSpPr>
            <a:grpSpLocks/>
          </p:cNvGrpSpPr>
          <p:nvPr/>
        </p:nvGrpSpPr>
        <p:grpSpPr bwMode="auto">
          <a:xfrm>
            <a:off x="4800600" y="1447800"/>
            <a:ext cx="5029200" cy="2006600"/>
            <a:chOff x="2064" y="1248"/>
            <a:chExt cx="3168" cy="1264"/>
          </a:xfrm>
        </p:grpSpPr>
        <p:sp>
          <p:nvSpPr>
            <p:cNvPr id="45068" name="Freeform 6"/>
            <p:cNvSpPr>
              <a:spLocks/>
            </p:cNvSpPr>
            <p:nvPr/>
          </p:nvSpPr>
          <p:spPr bwMode="auto">
            <a:xfrm>
              <a:off x="3504" y="1248"/>
              <a:ext cx="1728" cy="1264"/>
            </a:xfrm>
            <a:custGeom>
              <a:avLst/>
              <a:gdLst>
                <a:gd name="T0" fmla="*/ 0 w 1728"/>
                <a:gd name="T1" fmla="*/ 1264 h 1264"/>
                <a:gd name="T2" fmla="*/ 96 w 1728"/>
                <a:gd name="T3" fmla="*/ 400 h 1264"/>
                <a:gd name="T4" fmla="*/ 432 w 1728"/>
                <a:gd name="T5" fmla="*/ 64 h 1264"/>
                <a:gd name="T6" fmla="*/ 1056 w 1728"/>
                <a:gd name="T7" fmla="*/ 16 h 1264"/>
                <a:gd name="T8" fmla="*/ 1728 w 1728"/>
                <a:gd name="T9" fmla="*/ 160 h 126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28"/>
                <a:gd name="T16" fmla="*/ 0 h 1264"/>
                <a:gd name="T17" fmla="*/ 1728 w 1728"/>
                <a:gd name="T18" fmla="*/ 1264 h 126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28" h="1264">
                  <a:moveTo>
                    <a:pt x="0" y="1264"/>
                  </a:moveTo>
                  <a:cubicBezTo>
                    <a:pt x="12" y="932"/>
                    <a:pt x="24" y="600"/>
                    <a:pt x="96" y="400"/>
                  </a:cubicBezTo>
                  <a:cubicBezTo>
                    <a:pt x="168" y="200"/>
                    <a:pt x="272" y="128"/>
                    <a:pt x="432" y="64"/>
                  </a:cubicBezTo>
                  <a:cubicBezTo>
                    <a:pt x="592" y="0"/>
                    <a:pt x="840" y="0"/>
                    <a:pt x="1056" y="16"/>
                  </a:cubicBezTo>
                  <a:cubicBezTo>
                    <a:pt x="1272" y="32"/>
                    <a:pt x="1500" y="96"/>
                    <a:pt x="1728" y="16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5069" name="AutoShape 10"/>
            <p:cNvSpPr>
              <a:spLocks noChangeArrowheads="1"/>
            </p:cNvSpPr>
            <p:nvPr/>
          </p:nvSpPr>
          <p:spPr bwMode="auto">
            <a:xfrm>
              <a:off x="2064" y="1584"/>
              <a:ext cx="1056" cy="52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5065" name="Rectangle 22"/>
          <p:cNvSpPr>
            <a:spLocks noChangeArrowheads="1"/>
          </p:cNvSpPr>
          <p:nvPr/>
        </p:nvSpPr>
        <p:spPr bwMode="auto">
          <a:xfrm>
            <a:off x="8229600" y="1295400"/>
            <a:ext cx="381000" cy="381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6" name="Rectangle 23"/>
          <p:cNvSpPr>
            <a:spLocks noChangeArrowheads="1"/>
          </p:cNvSpPr>
          <p:nvPr/>
        </p:nvSpPr>
        <p:spPr bwMode="auto">
          <a:xfrm>
            <a:off x="7315200" y="1524000"/>
            <a:ext cx="381000" cy="381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5067" name="Rectangle 24"/>
          <p:cNvSpPr>
            <a:spLocks noChangeArrowheads="1"/>
          </p:cNvSpPr>
          <p:nvPr/>
        </p:nvSpPr>
        <p:spPr bwMode="auto">
          <a:xfrm>
            <a:off x="6934200" y="2362200"/>
            <a:ext cx="381000" cy="381000"/>
          </a:xfrm>
          <a:prstGeom prst="rect">
            <a:avLst/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87FB76FD-8C2E-7C46-9A3C-E57F73912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4114800"/>
            <a:ext cx="10363200" cy="2590800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How do the detected corner locations change if the image pattern is </a:t>
            </a:r>
            <a:r>
              <a:rPr lang="en-US" i="1" dirty="0"/>
              <a:t>scaled</a:t>
            </a:r>
            <a:r>
              <a:rPr lang="en-US" dirty="0"/>
              <a:t>?</a:t>
            </a:r>
          </a:p>
          <a:p>
            <a:pPr marL="85725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Assuming fixed-size neighborhoods for calculating the second moment matrix, the corner response function is </a:t>
            </a:r>
            <a:r>
              <a:rPr lang="en-US" sz="2400" i="1" dirty="0">
                <a:solidFill>
                  <a:srgbClr val="0000FF"/>
                </a:solidFill>
              </a:rPr>
              <a:t>not</a:t>
            </a:r>
            <a:r>
              <a:rPr lang="en-US" sz="2400" dirty="0">
                <a:solidFill>
                  <a:srgbClr val="0000FF"/>
                </a:solidFill>
              </a:rPr>
              <a:t> invariant </a:t>
            </a:r>
            <a:r>
              <a:rPr lang="en-US" sz="2400" dirty="0"/>
              <a:t>and the corner locations are </a:t>
            </a:r>
            <a:r>
              <a:rPr lang="en-US" sz="2400" i="1" dirty="0">
                <a:solidFill>
                  <a:srgbClr val="0000FF"/>
                </a:solidFill>
              </a:rPr>
              <a:t>not </a:t>
            </a:r>
            <a:r>
              <a:rPr lang="en-US" sz="2400" dirty="0">
                <a:solidFill>
                  <a:srgbClr val="0000FF"/>
                </a:solidFill>
              </a:rPr>
              <a:t>equivariant </a:t>
            </a:r>
            <a:r>
              <a:rPr lang="en-US" sz="2400" dirty="0" err="1"/>
              <a:t>w.r.t</a:t>
            </a:r>
            <a:r>
              <a:rPr lang="en-US" sz="2400" dirty="0"/>
              <a:t>. scaling</a:t>
            </a:r>
          </a:p>
        </p:txBody>
      </p:sp>
    </p:spTree>
    <p:extLst>
      <p:ext uri="{BB962C8B-B14F-4D97-AF65-F5344CB8AC3E}">
        <p14:creationId xmlns:p14="http://schemas.microsoft.com/office/powerpoint/2010/main" val="105684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2427" grpId="0"/>
      <p:bldP spid="45061" grpId="0"/>
      <p:bldP spid="45065" grpId="0" animBg="1"/>
      <p:bldP spid="45066" grpId="0" animBg="1"/>
      <p:bldP spid="4506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Next: </a:t>
            </a:r>
            <a:r>
              <a:rPr lang="en-US" dirty="0" err="1"/>
              <a:t>Keypoint</a:t>
            </a:r>
            <a:r>
              <a:rPr lang="en-US" dirty="0"/>
              <a:t> detection with scale selection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buFontTx/>
              <a:buChar char="•"/>
            </a:pPr>
            <a:r>
              <a:rPr lang="en-US" dirty="0"/>
              <a:t>We want to extract </a:t>
            </a:r>
            <a:r>
              <a:rPr lang="en-US" dirty="0" err="1"/>
              <a:t>keypoints</a:t>
            </a:r>
            <a:r>
              <a:rPr lang="en-US" dirty="0"/>
              <a:t> with </a:t>
            </a:r>
            <a:r>
              <a:rPr lang="en-US" i="1" dirty="0"/>
              <a:t>characteristic scales</a:t>
            </a:r>
            <a:r>
              <a:rPr lang="en-US" dirty="0"/>
              <a:t> that are </a:t>
            </a:r>
            <a:r>
              <a:rPr lang="en-US" i="1" dirty="0">
                <a:solidFill>
                  <a:srgbClr val="0000FF"/>
                </a:solidFill>
              </a:rPr>
              <a:t>equivariant</a:t>
            </a:r>
            <a:r>
              <a:rPr lang="en-US" dirty="0"/>
              <a:t> (or </a:t>
            </a:r>
            <a:r>
              <a:rPr lang="en-US" i="1" dirty="0">
                <a:solidFill>
                  <a:srgbClr val="0000FF"/>
                </a:solidFill>
              </a:rPr>
              <a:t>covariant</a:t>
            </a:r>
            <a:r>
              <a:rPr lang="en-US" dirty="0"/>
              <a:t>) </a:t>
            </a:r>
            <a:r>
              <a:rPr lang="en-US" dirty="0" err="1"/>
              <a:t>w.r.t</a:t>
            </a:r>
            <a:r>
              <a:rPr lang="en-US" dirty="0"/>
              <a:t>. to scaling of the image</a:t>
            </a:r>
          </a:p>
        </p:txBody>
      </p:sp>
      <p:pic>
        <p:nvPicPr>
          <p:cNvPr id="460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82572" y="2133600"/>
            <a:ext cx="6918628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AA4B3DF-5732-D046-AC39-C527B843D7D9}"/>
              </a:ext>
            </a:extLst>
          </p:cNvPr>
          <p:cNvSpPr/>
          <p:nvPr/>
        </p:nvSpPr>
        <p:spPr>
          <a:xfrm>
            <a:off x="381000" y="6255603"/>
            <a:ext cx="1143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K. </a:t>
            </a:r>
            <a:r>
              <a:rPr lang="en-US" sz="1600" dirty="0" err="1"/>
              <a:t>Mikolajczyk</a:t>
            </a:r>
            <a:r>
              <a:rPr lang="en-US" sz="1600" dirty="0"/>
              <a:t> and C. Schmid. </a:t>
            </a:r>
            <a:r>
              <a:rPr lang="en-US" sz="1600" dirty="0">
                <a:hlinkClick r:id="rId4"/>
              </a:rPr>
              <a:t>Indexing based on scale invariant interest points</a:t>
            </a:r>
            <a:r>
              <a:rPr lang="en-US" sz="1600" dirty="0"/>
              <a:t>. ICCV 2001</a:t>
            </a:r>
          </a:p>
          <a:p>
            <a:pPr algn="ctr"/>
            <a:r>
              <a:rPr lang="en-US" sz="1600" dirty="0"/>
              <a:t>T. </a:t>
            </a:r>
            <a:r>
              <a:rPr lang="en-US" sz="1600" dirty="0" err="1"/>
              <a:t>Lindeberg</a:t>
            </a:r>
            <a:r>
              <a:rPr lang="en-US" sz="1600" dirty="0"/>
              <a:t>, </a:t>
            </a:r>
            <a:r>
              <a:rPr lang="en-US" sz="1600" dirty="0">
                <a:hlinkClick r:id="rId5" tooltip="http://www.nada.kth.se/cvap/abstracts/cvap198.html"/>
              </a:rPr>
              <a:t>Feature detection with automatic scale selection</a:t>
            </a:r>
            <a:r>
              <a:rPr lang="en-US" sz="1600" dirty="0"/>
              <a:t>, </a:t>
            </a:r>
            <a:r>
              <a:rPr lang="en-US" sz="1600" i="1" dirty="0"/>
              <a:t>IJCV </a:t>
            </a:r>
            <a:r>
              <a:rPr lang="en-US" sz="1600" dirty="0"/>
              <a:t>30(2), pp. 77-116, 1998</a:t>
            </a:r>
          </a:p>
          <a:p>
            <a:pPr algn="ctr"/>
            <a:endParaRPr lang="en-US" sz="1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5F9F60-E063-644B-BA44-BE83CC47E6F3}"/>
              </a:ext>
            </a:extLst>
          </p:cNvPr>
          <p:cNvSpPr txBox="1"/>
          <p:nvPr/>
        </p:nvSpPr>
        <p:spPr>
          <a:xfrm rot="16200000">
            <a:off x="1191361" y="4676040"/>
            <a:ext cx="1950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Scale-invariant response function</a:t>
            </a:r>
          </a:p>
        </p:txBody>
      </p:sp>
    </p:spTree>
    <p:extLst>
      <p:ext uri="{BB962C8B-B14F-4D97-AF65-F5344CB8AC3E}">
        <p14:creationId xmlns:p14="http://schemas.microsoft.com/office/powerpoint/2010/main" val="761213198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intro</Template>
  <TotalTime>40235</TotalTime>
  <Words>1639</Words>
  <Application>Microsoft Macintosh PowerPoint</Application>
  <PresentationFormat>Widescreen</PresentationFormat>
  <Paragraphs>283</Paragraphs>
  <Slides>42</Slides>
  <Notes>37</Notes>
  <HiddenSlides>1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 Unicode MS</vt:lpstr>
      <vt:lpstr>Arial</vt:lpstr>
      <vt:lpstr>Cambria Math</vt:lpstr>
      <vt:lpstr>Symbol</vt:lpstr>
      <vt:lpstr>Times New Roman</vt:lpstr>
      <vt:lpstr>Blank Presentation</vt:lpstr>
      <vt:lpstr>Image</vt:lpstr>
      <vt:lpstr>Corner detection</vt:lpstr>
      <vt:lpstr>Outline</vt:lpstr>
      <vt:lpstr>Why extract keypoints?</vt:lpstr>
      <vt:lpstr>Why extract keypoints?</vt:lpstr>
      <vt:lpstr>Why extract keypoints?</vt:lpstr>
      <vt:lpstr>Characteristics of good keypoints</vt:lpstr>
      <vt:lpstr>Applications  </vt:lpstr>
      <vt:lpstr>Corner detection: Outline</vt:lpstr>
      <vt:lpstr>Deriving a corner detection criterion</vt:lpstr>
      <vt:lpstr>Deriving a corner detection criterion</vt:lpstr>
      <vt:lpstr>Deriving a corner detection criterion</vt:lpstr>
      <vt:lpstr>Deriving a corner detection criterion</vt:lpstr>
      <vt:lpstr>Deriving a corner detection criterion</vt:lpstr>
      <vt:lpstr>Deriving a corner detection criterion</vt:lpstr>
      <vt:lpstr>Deriving a corner detection criterion</vt:lpstr>
      <vt:lpstr>Deriving a corner detection criterion</vt:lpstr>
      <vt:lpstr>Deriving a corner detection criterion</vt:lpstr>
      <vt:lpstr>Deriving a corner detection criterion</vt:lpstr>
      <vt:lpstr>Interpreting the eigenvalues</vt:lpstr>
      <vt:lpstr>Second moment ellipse</vt:lpstr>
      <vt:lpstr>Second moment ellipse</vt:lpstr>
      <vt:lpstr>Second moment ellipse</vt:lpstr>
      <vt:lpstr>Visualization of second moment ellipses</vt:lpstr>
      <vt:lpstr>Visualization of second moment ellipses</vt:lpstr>
      <vt:lpstr>Interpreting the eigenvalues</vt:lpstr>
      <vt:lpstr>Corner response function</vt:lpstr>
      <vt:lpstr>Outline</vt:lpstr>
      <vt:lpstr>The Harris corner detector</vt:lpstr>
      <vt:lpstr>The Harris corner detector</vt:lpstr>
      <vt:lpstr>Harris Detector: Example</vt:lpstr>
      <vt:lpstr>Harris Detector: Example</vt:lpstr>
      <vt:lpstr>Harris Detector: Example</vt:lpstr>
      <vt:lpstr>Harris Detector: Example</vt:lpstr>
      <vt:lpstr>Harris Detector: Example</vt:lpstr>
      <vt:lpstr>Outline</vt:lpstr>
      <vt:lpstr>Behavior w.r.t. image transformations</vt:lpstr>
      <vt:lpstr>Affine intensity change</vt:lpstr>
      <vt:lpstr>Image translation</vt:lpstr>
      <vt:lpstr>Image rotation</vt:lpstr>
      <vt:lpstr>Image scaling</vt:lpstr>
      <vt:lpstr>Image scaling</vt:lpstr>
      <vt:lpstr>Next: Keypoint detection with scale selection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efros</dc:creator>
  <cp:lastModifiedBy>Lazebnik, Svetlana</cp:lastModifiedBy>
  <cp:revision>1510</cp:revision>
  <cp:lastPrinted>2022-09-21T17:26:59Z</cp:lastPrinted>
  <dcterms:created xsi:type="dcterms:W3CDTF">2004-08-29T23:15:23Z</dcterms:created>
  <dcterms:modified xsi:type="dcterms:W3CDTF">2024-09-24T21:32:13Z</dcterms:modified>
</cp:coreProperties>
</file>