
<file path=[Content_Types].xml><?xml version="1.0" encoding="utf-8"?>
<Types xmlns="http://schemas.openxmlformats.org/package/2006/content-types">
  <Default Extension="gif" ContentType="image/gif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9"/>
  </p:notesMasterIdLst>
  <p:handoutMasterIdLst>
    <p:handoutMasterId r:id="rId50"/>
  </p:handoutMasterIdLst>
  <p:sldIdLst>
    <p:sldId id="771" r:id="rId2"/>
    <p:sldId id="939" r:id="rId3"/>
    <p:sldId id="823" r:id="rId4"/>
    <p:sldId id="882" r:id="rId5"/>
    <p:sldId id="821" r:id="rId6"/>
    <p:sldId id="955" r:id="rId7"/>
    <p:sldId id="881" r:id="rId8"/>
    <p:sldId id="943" r:id="rId9"/>
    <p:sldId id="779" r:id="rId10"/>
    <p:sldId id="895" r:id="rId11"/>
    <p:sldId id="896" r:id="rId12"/>
    <p:sldId id="836" r:id="rId13"/>
    <p:sldId id="837" r:id="rId14"/>
    <p:sldId id="818" r:id="rId15"/>
    <p:sldId id="861" r:id="rId16"/>
    <p:sldId id="940" r:id="rId17"/>
    <p:sldId id="785" r:id="rId18"/>
    <p:sldId id="897" r:id="rId19"/>
    <p:sldId id="840" r:id="rId20"/>
    <p:sldId id="863" r:id="rId21"/>
    <p:sldId id="842" r:id="rId22"/>
    <p:sldId id="952" r:id="rId23"/>
    <p:sldId id="892" r:id="rId24"/>
    <p:sldId id="941" r:id="rId25"/>
    <p:sldId id="885" r:id="rId26"/>
    <p:sldId id="951" r:id="rId27"/>
    <p:sldId id="945" r:id="rId28"/>
    <p:sldId id="946" r:id="rId29"/>
    <p:sldId id="890" r:id="rId30"/>
    <p:sldId id="891" r:id="rId31"/>
    <p:sldId id="956" r:id="rId32"/>
    <p:sldId id="958" r:id="rId33"/>
    <p:sldId id="960" r:id="rId34"/>
    <p:sldId id="957" r:id="rId35"/>
    <p:sldId id="870" r:id="rId36"/>
    <p:sldId id="871" r:id="rId37"/>
    <p:sldId id="942" r:id="rId38"/>
    <p:sldId id="922" r:id="rId39"/>
    <p:sldId id="947" r:id="rId40"/>
    <p:sldId id="953" r:id="rId41"/>
    <p:sldId id="893" r:id="rId42"/>
    <p:sldId id="937" r:id="rId43"/>
    <p:sldId id="938" r:id="rId44"/>
    <p:sldId id="949" r:id="rId45"/>
    <p:sldId id="954" r:id="rId46"/>
    <p:sldId id="961" r:id="rId47"/>
    <p:sldId id="948" r:id="rId48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9900CC"/>
    <a:srgbClr val="CC66FF"/>
    <a:srgbClr val="FF0000"/>
    <a:srgbClr val="33CC33"/>
    <a:srgbClr val="FF9900"/>
    <a:srgbClr val="FF33CC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7" autoAdjust="0"/>
    <p:restoredTop sz="86188" autoAdjust="0"/>
  </p:normalViewPr>
  <p:slideViewPr>
    <p:cSldViewPr>
      <p:cViewPr varScale="1">
        <p:scale>
          <a:sx n="95" d="100"/>
          <a:sy n="95" d="100"/>
        </p:scale>
        <p:origin x="1440" y="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 b="0"/>
            </a:lvl1pPr>
          </a:lstStyle>
          <a:p>
            <a:pPr>
              <a:defRPr/>
            </a:pPr>
            <a:fld id="{60EC5294-1AAB-4284-9CFA-14E94D638E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65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 b="0"/>
            </a:lvl1pPr>
          </a:lstStyle>
          <a:p>
            <a:pPr>
              <a:defRPr/>
            </a:pPr>
            <a:fld id="{ED632F98-6BF5-4430-A261-0DB09BC72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202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48264E-AD40-4A39-BD31-A7A967F02D9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06FCCA-D154-4CAB-9834-9635FD0320A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06FCCA-D154-4CAB-9834-9635FD0320A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4273F-50F2-4AC3-A2FD-20D7B010583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5D5352-111A-4570-8902-135C8CDAED4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E92A71-4077-4A5E-8E52-A6A0887E550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46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E92A71-4077-4A5E-8E52-A6A0887E550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24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71F1F9-FE24-4031-BAA1-D3D4900F6E5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89F959-36F1-4D5B-89E2-594C2CE3546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010AEC-8AA4-45B1-8F87-920E4EAC5EA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16AFD7-B5BA-4225-8E05-B63584BB4D3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9126F5-621A-427C-8C13-4E4504669970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2E493B-3311-4AC0-BE51-2A6F47623E24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65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CB2C32-F61B-48B5-9328-86E634E126D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27B3D8-B431-46D8-B649-CF819504268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FF639E-14F6-4788-B6B5-9A3ACDC13A5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2E493B-3311-4AC0-BE51-2A6F47623E24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896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9293D8-4FB5-4A80-813A-FB4EEBC8F77A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Iterative refinement:</a:t>
            </a:r>
          </a:p>
          <a:p>
            <a:pPr eaLnBrk="1" hangingPunct="1">
              <a:buFontTx/>
              <a:buChar char="•"/>
            </a:pPr>
            <a:r>
              <a:rPr lang="en-US"/>
              <a:t>Estimate velocity at each pixel using one iteration of Lucas and Kanade estimation</a:t>
            </a:r>
          </a:p>
          <a:p>
            <a:pPr eaLnBrk="1" hangingPunct="1">
              <a:buFontTx/>
              <a:buChar char="•"/>
            </a:pPr>
            <a:r>
              <a:rPr lang="en-US"/>
              <a:t>Warp one image toward the other using the estimated flow field</a:t>
            </a:r>
          </a:p>
          <a:p>
            <a:pPr eaLnBrk="1" hangingPunct="1">
              <a:buFontTx/>
              <a:buChar char="•"/>
            </a:pPr>
            <a:r>
              <a:rPr lang="en-US"/>
              <a:t>Refine estimate by repeating the process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9293D8-4FB5-4A80-813A-FB4EEBC8F77A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Iterative refinement:</a:t>
            </a:r>
          </a:p>
          <a:p>
            <a:pPr eaLnBrk="1" hangingPunct="1">
              <a:buFontTx/>
              <a:buChar char="•"/>
            </a:pPr>
            <a:r>
              <a:rPr lang="en-US"/>
              <a:t>Estimate velocity at each pixel using one iteration of Lucas and Kanade estimation</a:t>
            </a:r>
          </a:p>
          <a:p>
            <a:pPr eaLnBrk="1" hangingPunct="1">
              <a:buFontTx/>
              <a:buChar char="•"/>
            </a:pPr>
            <a:r>
              <a:rPr lang="en-US"/>
              <a:t>Warp one image toward the other using the estimated flow field</a:t>
            </a:r>
          </a:p>
          <a:p>
            <a:pPr eaLnBrk="1" hangingPunct="1">
              <a:buFontTx/>
              <a:buChar char="•"/>
            </a:pPr>
            <a:r>
              <a:rPr lang="en-US"/>
              <a:t>Refine estimate by repeating the process</a:t>
            </a:r>
          </a:p>
        </p:txBody>
      </p:sp>
    </p:spTree>
    <p:extLst>
      <p:ext uri="{BB962C8B-B14F-4D97-AF65-F5344CB8AC3E}">
        <p14:creationId xmlns:p14="http://schemas.microsoft.com/office/powerpoint/2010/main" val="24181800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9293D8-4FB5-4A80-813A-FB4EEBC8F77A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Iterative refinement:</a:t>
            </a:r>
          </a:p>
          <a:p>
            <a:pPr eaLnBrk="1" hangingPunct="1">
              <a:buFontTx/>
              <a:buChar char="•"/>
            </a:pPr>
            <a:r>
              <a:rPr lang="en-US"/>
              <a:t>Estimate velocity at each pixel using one iteration of Lucas and Kanade estimation</a:t>
            </a:r>
          </a:p>
          <a:p>
            <a:pPr eaLnBrk="1" hangingPunct="1">
              <a:buFontTx/>
              <a:buChar char="•"/>
            </a:pPr>
            <a:r>
              <a:rPr lang="en-US"/>
              <a:t>Warp one image toward the other using the estimated flow field</a:t>
            </a:r>
          </a:p>
          <a:p>
            <a:pPr eaLnBrk="1" hangingPunct="1">
              <a:buFontTx/>
              <a:buChar char="•"/>
            </a:pPr>
            <a:r>
              <a:rPr lang="en-US"/>
              <a:t>Refine estimate by repeating the process</a:t>
            </a:r>
          </a:p>
        </p:txBody>
      </p:sp>
    </p:spTree>
    <p:extLst>
      <p:ext uri="{BB962C8B-B14F-4D97-AF65-F5344CB8AC3E}">
        <p14:creationId xmlns:p14="http://schemas.microsoft.com/office/powerpoint/2010/main" val="17391514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9293D8-4FB5-4A80-813A-FB4EEBC8F77A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Iterative refinement:</a:t>
            </a:r>
          </a:p>
          <a:p>
            <a:pPr eaLnBrk="1" hangingPunct="1">
              <a:buFontTx/>
              <a:buChar char="•"/>
            </a:pPr>
            <a:r>
              <a:rPr lang="en-US"/>
              <a:t>Estimate velocity at each pixel using one iteration of Lucas and Kanade estimation</a:t>
            </a:r>
          </a:p>
          <a:p>
            <a:pPr eaLnBrk="1" hangingPunct="1">
              <a:buFontTx/>
              <a:buChar char="•"/>
            </a:pPr>
            <a:r>
              <a:rPr lang="en-US"/>
              <a:t>Warp one image toward the other using the estimated flow field</a:t>
            </a:r>
          </a:p>
          <a:p>
            <a:pPr eaLnBrk="1" hangingPunct="1">
              <a:buFontTx/>
              <a:buChar char="•"/>
            </a:pPr>
            <a:r>
              <a:rPr lang="en-US"/>
              <a:t>Refine estimate by repeating the process</a:t>
            </a:r>
          </a:p>
        </p:txBody>
      </p:sp>
    </p:spTree>
    <p:extLst>
      <p:ext uri="{BB962C8B-B14F-4D97-AF65-F5344CB8AC3E}">
        <p14:creationId xmlns:p14="http://schemas.microsoft.com/office/powerpoint/2010/main" val="20879335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9293D8-4FB5-4A80-813A-FB4EEBC8F77A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Iterative refinement:</a:t>
            </a:r>
          </a:p>
          <a:p>
            <a:pPr eaLnBrk="1" hangingPunct="1">
              <a:buFontTx/>
              <a:buChar char="•"/>
            </a:pPr>
            <a:r>
              <a:rPr lang="en-US"/>
              <a:t>Estimate velocity at each pixel using one iteration of Lucas and Kanade estimation</a:t>
            </a:r>
          </a:p>
          <a:p>
            <a:pPr eaLnBrk="1" hangingPunct="1">
              <a:buFontTx/>
              <a:buChar char="•"/>
            </a:pPr>
            <a:r>
              <a:rPr lang="en-US"/>
              <a:t>Warp one image toward the other using the estimated flow field</a:t>
            </a:r>
          </a:p>
          <a:p>
            <a:pPr eaLnBrk="1" hangingPunct="1">
              <a:buFontTx/>
              <a:buChar char="•"/>
            </a:pPr>
            <a:r>
              <a:rPr lang="en-US"/>
              <a:t>Refine estimate by repeating the process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9293D8-4FB5-4A80-813A-FB4EEBC8F77A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Iterative refinement:</a:t>
            </a:r>
          </a:p>
          <a:p>
            <a:pPr eaLnBrk="1" hangingPunct="1">
              <a:buFontTx/>
              <a:buChar char="•"/>
            </a:pPr>
            <a:r>
              <a:rPr lang="en-US"/>
              <a:t>Estimate velocity at each pixel using one iteration of Lucas and Kanade estimation</a:t>
            </a:r>
          </a:p>
          <a:p>
            <a:pPr eaLnBrk="1" hangingPunct="1">
              <a:buFontTx/>
              <a:buChar char="•"/>
            </a:pPr>
            <a:r>
              <a:rPr lang="en-US"/>
              <a:t>Warp one image toward the other using the estimated flow field</a:t>
            </a:r>
          </a:p>
          <a:p>
            <a:pPr eaLnBrk="1" hangingPunct="1">
              <a:buFontTx/>
              <a:buChar char="•"/>
            </a:pPr>
            <a:r>
              <a:rPr lang="en-US"/>
              <a:t>Refine estimate by repeating the process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5D5352-111A-4570-8902-135C8CDAED4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639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5D5352-111A-4570-8902-135C8CDAED45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75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2E493B-3311-4AC0-BE51-2A6F47623E24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2212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F3DAA-0F9E-4127-8623-3140F2A325B1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479D97-2D9F-4CC9-8BF1-7ABA5D9DF395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RAFT consists of 3 main components: (1) A feature encoder that extracts per-pixel features from both input images, along with a context encoder that extracts features from only I1. (2) A correlation layer which constructs a 4D W × H × W × H correlation volume by taking the inner product of all pairs of feature vectors. The last 2-dimensions of the 4D volume are pooled at multiple scales to construct a set of multi-scale volumes. (3) An update operator which recurrently updates optical flow by using the current estimate to look up values from the set of correlation volumes.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632F98-6BF5-4430-A261-0DB09BC72379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307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To find small motions in a video and magnify them, we model the appearance of the input video as translations of the pixel intensities observed in a reference frame. Naively, this sounds like one might (a) compute the translation from one pixel to the next in each frame, and (b) re-render the video with small motions amplified. Unfortunately, such an approach would lead to artificial transitions between amplified and unamplified pixels within a single structure. Most of the steps of motion magnification relate to reliably estimating motions, and to clustering pixels whose motions should be magnified as a group. Below we motivate and summarize each step of the motion magnification processing.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632F98-6BF5-4430-A261-0DB09BC72379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301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To find small motions in a video and magnify them, we model the appearance of the input video as translations of the pixel intensities observed in a reference frame. Naively, this sounds like one might (a) compute the translation from one pixel to the next in each frame, and (b) re-render the video with small motions amplified. Unfortunately, such an approach would lead to artificial transitions between amplified and unamplified pixels within a single structure. Most of the steps of motion magnification relate to reliably estimating motions, and to clustering pixels whose motions should be magnified as a group. Below we motivate and summarize each step of the motion magnification processing.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632F98-6BF5-4430-A261-0DB09BC72379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501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To find small motions in a video and magnify them, we model the appearance of the input video as translations of the pixel intensities observed in a reference frame. Naively, this sounds like one might (a) compute the translation from one pixel to the next in each frame, and (b) re-render the video with small motions amplified. Unfortunately, such an approach would lead to artificial transitions between amplified and unamplified pixels within a single structure. Most of the steps of motion magnification relate to reliably estimating motions, and to clustering pixels whose motions should be magnified as a group. Below we motivate and summarize each step of the motion magnification processing.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632F98-6BF5-4430-A261-0DB09BC72379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20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AE923-DDE0-46CC-8968-C0FF8809D9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27D56-4178-45C8-8AF6-218F7C3FE5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1955C-27B9-487C-94CA-C2377BAE39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1208F-2B77-4156-88EF-21BD6BF74C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DE603-FD93-49B4-976C-4376BA799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58603-DC65-44DC-9110-0590537B0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13F34-C031-4C50-8E9A-BA5490892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A7F88-DB50-478F-BA08-11E0AC52C3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D6AE9-DEB1-4268-A056-50394E697D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4091F-1754-4B19-96C3-BE6AE2D29D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01899-B8D8-4251-A7C0-CDFD80486F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EBB95-7BD1-48B1-8DD1-2D9DC8CC1C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Times New Roman" pitchFamily="18" charset="0"/>
              </a:defRPr>
            </a:lvl1pPr>
          </a:lstStyle>
          <a:p>
            <a:pPr>
              <a:defRPr/>
            </a:pPr>
            <a:fld id="{B90D8E0A-C058-465D-A3FE-8C0A5D0EF9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rijitkar98.github.io/2018/05/28/weeks-1-and-2.html" TargetMode="External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elp.commonvisionblox.com/OpticalFlow/introduction.htm" TargetMode="External"/><Relationship Id="rId4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hyperlink" Target="http://users.eecs.northwestern.edu/~yingwu/teaching/EECS432/Reading/Tomasi_TR92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rxiv.org/pdf/1606.07873.pdf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1.png"/><Relationship Id="rId4" Type="http://schemas.openxmlformats.org/officeDocument/2006/relationships/image" Target="../media/image1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mage.diku.dk/imagecanon/material/HornSchunckOptical_Flow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0.png"/><Relationship Id="rId4" Type="http://schemas.openxmlformats.org/officeDocument/2006/relationships/image" Target="../media/image15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Barberpole_illusion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Barberpole_illusion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image" Target="../media/image27.png"/><Relationship Id="rId5" Type="http://schemas.openxmlformats.org/officeDocument/2006/relationships/image" Target="../media/image210.png"/><Relationship Id="rId10" Type="http://schemas.openxmlformats.org/officeDocument/2006/relationships/image" Target="../media/image26.png"/><Relationship Id="rId4" Type="http://schemas.openxmlformats.org/officeDocument/2006/relationships/image" Target="../media/image200.png"/><Relationship Id="rId9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i.cmu.edu/pub_files/pub3/lucas_bruce_d_1981_1/lucas_bruce_d_1981_1.pdf" TargetMode="External"/><Relationship Id="rId5" Type="http://schemas.openxmlformats.org/officeDocument/2006/relationships/image" Target="../media/image300.png"/><Relationship Id="rId4" Type="http://schemas.openxmlformats.org/officeDocument/2006/relationships/image" Target="../media/image29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hworks.com/matlabcentral/fileexchange/48744-lucas-kanade-tutorial-example-1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ersci.mit.edu/pub_pdfs/wang_tr279.pdf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4" Type="http://schemas.openxmlformats.org/officeDocument/2006/relationships/image" Target="../media/image46.png"/><Relationship Id="rId9" Type="http://schemas.openxmlformats.org/officeDocument/2006/relationships/hyperlink" Target="http://www.ri.cmu.edu/pub_files/pub3/lucas_bruce_d_1981_1/lucas_bruce_d_1981_1.pdf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i.cmu.edu/pub_files/pub3/lucas_bruce_d_1981_1/lucas_bruce_d_1981_1.pdf" TargetMode="External"/><Relationship Id="rId5" Type="http://schemas.openxmlformats.org/officeDocument/2006/relationships/image" Target="../media/image300.png"/><Relationship Id="rId4" Type="http://schemas.openxmlformats.org/officeDocument/2006/relationships/image" Target="../media/image29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s.clemson.edu/~stb/klt/shi-tomasi-good-features-cvpr1994.pdf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es.clemson.edu/~stb/klt/shi-tomasi-good-features-cvpr1994.pdf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ccess.thecvf.com/content_iccv_2015/papers/Dosovitskiy_FlowNet_Learning_Optical_ICCV_2015_paper.pdf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s://openaccess.thecvf.com/content_iccv_2015/papers/Dosovitskiy_FlowNet_Learning_Optical_ICCV_2015_paper.pdf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003.12039.pdf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hyperlink" Target="https://web.eecs.umich.edu/~justincj/slides/eecs442/WI2021/442_WI2021_lecture19.pptx" TargetMode="External"/><Relationship Id="rId5" Type="http://schemas.openxmlformats.org/officeDocument/2006/relationships/image" Target="../media/image53.png"/><Relationship Id="rId4" Type="http://schemas.openxmlformats.org/officeDocument/2006/relationships/hyperlink" Target="http://people.csail.mit.edu/celiu/motionmag/motionmag.html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hyperlink" Target="http://people.csail.mit.edu/celiu/motionmag/motionmag.html" TargetMode="Externa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hyperlink" Target="https://web.eecs.umich.edu/~justincj/slides/eecs442/WI2021/442_WI2021_lecture19.pptx" TargetMode="External"/><Relationship Id="rId5" Type="http://schemas.openxmlformats.org/officeDocument/2006/relationships/image" Target="../media/image54.png"/><Relationship Id="rId4" Type="http://schemas.openxmlformats.org/officeDocument/2006/relationships/notesSlide" Target="../notesSlides/notesSlide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hyperlink" Target="http://people.csail.mit.edu/celiu/motionmag/motionmag.html" TargetMode="Externa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hyperlink" Target="https://web.eecs.umich.edu/~justincj/slides/eecs442/WI2021/442_WI2021_lecture19.pptx" TargetMode="External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justincj/slides/eecs442/WI2021/442_WI2021_lecture19.pptx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eople.csail.mit.edu/celiu/motionmag/motionmag.html" TargetMode="External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people.csail.mit.edu/mrub/papers/vidmag.pdf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ONZcjs1Pjmk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NZcjs1Pjmk" TargetMode="External"/><Relationship Id="rId2" Type="http://schemas.openxmlformats.org/officeDocument/2006/relationships/hyperlink" Target="http://people.csail.mit.edu/mrub/papers/vidmag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proceedings.neurips.cc/paper/2014/file/00ec53c4682d36f5c4359f4ae7bd7ba1-Paper.pdf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eb.eecs.umich.edu/~justincj/slides/eecs442/WI2021/442_WI2021_lecture19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flow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80359" name="Picture 7" descr="lect13_006_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620838"/>
            <a:ext cx="541020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0360" name="Picture 8" descr="lect13_003_0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620838"/>
            <a:ext cx="541020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0361" name="Picture 9" descr="lect13_004_00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800" y="1620838"/>
            <a:ext cx="541020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0362" name="Picture 10" descr="lect13_005_00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1620838"/>
            <a:ext cx="541020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Text Box 11"/>
          <p:cNvSpPr txBox="1">
            <a:spLocks noChangeArrowheads="1"/>
          </p:cNvSpPr>
          <p:nvPr/>
        </p:nvSpPr>
        <p:spPr bwMode="auto">
          <a:xfrm>
            <a:off x="3352800" y="6324600"/>
            <a:ext cx="5549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0"/>
              <a:t>Many slides adapted from S. Seitz, R. Szeliski, M. Pollefeys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9B3CC-A3D2-2247-AB05-B5B3E1CA4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B4554-596A-AB4C-A8D7-07E9CAD95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Motion: 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Brightness constancy constraint, aperture problem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Estimating optical flow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Beyond basic flow estimation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Applications</a:t>
            </a:r>
          </a:p>
        </p:txBody>
      </p:sp>
    </p:spTree>
    <p:extLst>
      <p:ext uri="{BB962C8B-B14F-4D97-AF65-F5344CB8AC3E}">
        <p14:creationId xmlns:p14="http://schemas.microsoft.com/office/powerpoint/2010/main" val="1055636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is a powerful perceptual cue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Sometimes, it is the only cue</a:t>
            </a:r>
          </a:p>
        </p:txBody>
      </p:sp>
      <p:pic>
        <p:nvPicPr>
          <p:cNvPr id="3" name="rotrac.mov">
            <a:hlinkClick r:id="" action="ppaction://media"/>
            <a:extLst>
              <a:ext uri="{FF2B5EF4-FFF2-40B4-BE49-F238E27FC236}">
                <a16:creationId xmlns:a16="http://schemas.microsoft.com/office/drawing/2014/main" id="{A61F6257-80C2-EE4C-8A10-AAC22D6351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40200" y="1854200"/>
            <a:ext cx="4013200" cy="401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is a powerful perceptual cue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Even “impoverished” motion data can evoke a strong percept</a:t>
            </a:r>
          </a:p>
        </p:txBody>
      </p:sp>
      <p:pic>
        <p:nvPicPr>
          <p:cNvPr id="1744901" name="Picture 5" descr="JoMovi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9789" y="1295400"/>
            <a:ext cx="337343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1173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is a powerful perceptual cue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Even “impoverished” motion data can evoke a strong percept </a:t>
            </a:r>
          </a:p>
        </p:txBody>
      </p:sp>
      <p:pic>
        <p:nvPicPr>
          <p:cNvPr id="13316" name="Picture 7" descr="JoMovi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1" y="1295400"/>
            <a:ext cx="337502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76400" y="6073776"/>
            <a:ext cx="883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b="0" dirty="0"/>
              <a:t>G. Johansson. Visual Perception of Biological Motion and a Model For Its Analysis. </a:t>
            </a:r>
            <a:r>
              <a:rPr lang="fr-FR" sz="1800" b="0" i="1" dirty="0"/>
              <a:t>Perception and </a:t>
            </a:r>
            <a:r>
              <a:rPr lang="fr-FR" sz="1800" b="0" i="1" dirty="0" err="1"/>
              <a:t>Psychophysics</a:t>
            </a:r>
            <a:r>
              <a:rPr lang="fr-FR" sz="1800" b="0" i="1" dirty="0"/>
              <a:t> 14, 201-211, 1973.</a:t>
            </a:r>
            <a:endParaRPr lang="en-US" sz="1800" b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4A917-EC40-5344-8AB6-4520CCC42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E74E4-8B14-844B-AC81-6CC9F09BA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/>
              <a:t>Optical flow</a:t>
            </a:r>
            <a:r>
              <a:rPr lang="en-US" dirty="0"/>
              <a:t> is the </a:t>
            </a:r>
            <a:r>
              <a:rPr lang="en-US" i="1" dirty="0"/>
              <a:t>apparent motion </a:t>
            </a:r>
            <a:r>
              <a:rPr lang="en-US" dirty="0"/>
              <a:t>of brightness patterns in the image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Can be caused by camera motion, object motion, or changes of lighting in the scene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28A620-7650-2447-A4D6-6996D29FF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641" y="2971800"/>
            <a:ext cx="4648200" cy="3486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3553EF-CB2D-8849-906C-E1ACE3EC87B6}"/>
              </a:ext>
            </a:extLst>
          </p:cNvPr>
          <p:cNvSpPr txBox="1"/>
          <p:nvPr/>
        </p:nvSpPr>
        <p:spPr>
          <a:xfrm>
            <a:off x="4771641" y="6471454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hlinkClick r:id="rId3"/>
              </a:rPr>
              <a:t>Image source</a:t>
            </a:r>
            <a:endParaRPr lang="en-US" sz="1400" b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E90E43-9AE3-5C46-BD30-960FF74D8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2759" y="2971800"/>
            <a:ext cx="4753841" cy="34861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16C657-0DF0-B348-ADF6-712C3DFA1AD7}"/>
              </a:ext>
            </a:extLst>
          </p:cNvPr>
          <p:cNvSpPr txBox="1"/>
          <p:nvPr/>
        </p:nvSpPr>
        <p:spPr>
          <a:xfrm>
            <a:off x="9780222" y="6457950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hlinkClick r:id="rId5"/>
              </a:rPr>
              <a:t>Image source</a:t>
            </a:r>
            <a:endParaRPr 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343883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optical flow in computer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dirty="0"/>
              <a:t>Video analysis and enhancement (stabilization, shot boundary detection, motion magnification, etc.)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Object tracking and segmentation in videos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Structure from motion, stereo matching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Event and activity recognition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Self-supervised and predictive learning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0805BD-F4FB-854C-8E60-DA35420DC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782" y="4325898"/>
            <a:ext cx="1822418" cy="17001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DCC220-EAA2-8343-9277-64E1CCD81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16" y="4325898"/>
            <a:ext cx="1793758" cy="1679869"/>
          </a:xfrm>
          <a:prstGeom prst="rect">
            <a:avLst/>
          </a:prstGeom>
        </p:spPr>
      </p:pic>
      <p:pic>
        <p:nvPicPr>
          <p:cNvPr id="6" name="Picture 5" descr="Screen Shot 2016-02-16 at 3.51.13 PM.png">
            <a:extLst>
              <a:ext uri="{FF2B5EF4-FFF2-40B4-BE49-F238E27FC236}">
                <a16:creationId xmlns:a16="http://schemas.microsoft.com/office/drawing/2014/main" id="{77801CAD-32CF-6F42-96FA-C540FC6255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360856"/>
            <a:ext cx="1427463" cy="1658944"/>
          </a:xfrm>
          <a:prstGeom prst="rect">
            <a:avLst/>
          </a:prstGeom>
        </p:spPr>
      </p:pic>
      <p:pic>
        <p:nvPicPr>
          <p:cNvPr id="7" name="Picture 6" descr="Screen Shot 2017-11-06 at 1.35.27 PM.png">
            <a:extLst>
              <a:ext uri="{FF2B5EF4-FFF2-40B4-BE49-F238E27FC236}">
                <a16:creationId xmlns:a16="http://schemas.microsoft.com/office/drawing/2014/main" id="{A938448F-107F-E447-8F1A-2F1D4FC549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962400"/>
            <a:ext cx="5257800" cy="26046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C220AB-778E-FC44-BFEB-9965CCBBF732}"/>
              </a:ext>
            </a:extLst>
          </p:cNvPr>
          <p:cNvSpPr txBox="1"/>
          <p:nvPr/>
        </p:nvSpPr>
        <p:spPr>
          <a:xfrm>
            <a:off x="8534400" y="6567093"/>
            <a:ext cx="1840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/>
              <a:t>Source: </a:t>
            </a:r>
            <a:r>
              <a:rPr lang="en-US" sz="1400" b="0" dirty="0">
                <a:hlinkClick r:id="rId6"/>
              </a:rPr>
              <a:t>Walker et al.</a:t>
            </a:r>
            <a:endParaRPr lang="en-US" sz="1400" b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633795-47AE-5648-87D9-B533E937712B}"/>
              </a:ext>
            </a:extLst>
          </p:cNvPr>
          <p:cNvSpPr txBox="1"/>
          <p:nvPr/>
        </p:nvSpPr>
        <p:spPr>
          <a:xfrm>
            <a:off x="1761602" y="6101528"/>
            <a:ext cx="2251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/>
              <a:t>Source: </a:t>
            </a:r>
            <a:r>
              <a:rPr lang="en-US" sz="1400" b="0" dirty="0">
                <a:hlinkClick r:id="rId7"/>
              </a:rPr>
              <a:t>Tomasi &amp; </a:t>
            </a:r>
            <a:r>
              <a:rPr lang="en-US" sz="1400" b="0" dirty="0" err="1">
                <a:hlinkClick r:id="rId7"/>
              </a:rPr>
              <a:t>Kanade</a:t>
            </a:r>
            <a:endParaRPr 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3576450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9B3CC-A3D2-2247-AB05-B5B3E1CA4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B4554-596A-AB4C-A8D7-07E9CAD95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Motion: 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Brightness constancy constraint, aperture problem</a:t>
            </a:r>
          </a:p>
        </p:txBody>
      </p:sp>
    </p:spTree>
    <p:extLst>
      <p:ext uri="{BB962C8B-B14F-4D97-AF65-F5344CB8AC3E}">
        <p14:creationId xmlns:p14="http://schemas.microsoft.com/office/powerpoint/2010/main" val="197773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Estimating optical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914400" y="2743200"/>
                <a:ext cx="10363200" cy="3171824"/>
              </a:xfrm>
            </p:spPr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Given frames at times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estimate the apparent motion field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between them</a:t>
                </a:r>
              </a:p>
              <a:p>
                <a:pPr>
                  <a:buFontTx/>
                  <a:buChar char="•"/>
                </a:pPr>
                <a:r>
                  <a:rPr lang="en-US" b="1" dirty="0"/>
                  <a:t>Brightness constancy constraint</a:t>
                </a:r>
                <a:r>
                  <a:rPr lang="en-US" dirty="0"/>
                  <a:t>: projection of the same point looks the same in every frame</a:t>
                </a:r>
                <a:br>
                  <a:rPr lang="en-US" dirty="0"/>
                </a:br>
                <a:endParaRPr lang="en-US" sz="8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sz="800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Additional assumptions:</a:t>
                </a:r>
              </a:p>
              <a:p>
                <a:pPr lvl="1"/>
                <a:r>
                  <a:rPr lang="en-US" sz="2400" b="1" dirty="0"/>
                  <a:t>Small motion</a:t>
                </a:r>
                <a:r>
                  <a:rPr lang="en-US" sz="2400" dirty="0"/>
                  <a:t>: points do not move very far</a:t>
                </a:r>
              </a:p>
              <a:p>
                <a:pPr lvl="1"/>
                <a:r>
                  <a:rPr lang="en-US" sz="2400" b="1" dirty="0"/>
                  <a:t>Spatial coherence</a:t>
                </a:r>
                <a:r>
                  <a:rPr lang="en-US" sz="2400" dirty="0"/>
                  <a:t>: points move like their neighbors</a:t>
                </a:r>
                <a:endParaRPr lang="en-US" sz="2400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4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2743200"/>
                <a:ext cx="10363200" cy="3171824"/>
              </a:xfrm>
              <a:blipFill>
                <a:blip r:embed="rId3"/>
                <a:stretch>
                  <a:fillRect l="-1103" t="-2400" b="-29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048000" y="9906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3581400" y="1698624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4495800" y="16986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3581400" y="2232024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4495800" y="2232024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65" name="Group 9"/>
          <p:cNvGrpSpPr>
            <a:grpSpLocks/>
          </p:cNvGrpSpPr>
          <p:nvPr/>
        </p:nvGrpSpPr>
        <p:grpSpPr bwMode="auto">
          <a:xfrm>
            <a:off x="3657600" y="1546225"/>
            <a:ext cx="1066800" cy="968375"/>
            <a:chOff x="1488" y="1008"/>
            <a:chExt cx="672" cy="610"/>
          </a:xfrm>
        </p:grpSpPr>
        <p:sp>
          <p:nvSpPr>
            <p:cNvPr id="19474" name="Line 10"/>
            <p:cNvSpPr>
              <a:spLocks noChangeShapeType="1"/>
            </p:cNvSpPr>
            <p:nvPr/>
          </p:nvSpPr>
          <p:spPr bwMode="auto">
            <a:xfrm flipV="1">
              <a:off x="1488" y="100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5" name="Line 11"/>
            <p:cNvSpPr>
              <a:spLocks noChangeShapeType="1"/>
            </p:cNvSpPr>
            <p:nvPr/>
          </p:nvSpPr>
          <p:spPr bwMode="auto">
            <a:xfrm>
              <a:off x="1488" y="1461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6" name="Line 12"/>
            <p:cNvSpPr>
              <a:spLocks noChangeShapeType="1"/>
            </p:cNvSpPr>
            <p:nvPr/>
          </p:nvSpPr>
          <p:spPr bwMode="auto">
            <a:xfrm>
              <a:off x="2063" y="1152"/>
              <a:ext cx="97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7" name="Line 13"/>
            <p:cNvSpPr>
              <a:spLocks noChangeShapeType="1"/>
            </p:cNvSpPr>
            <p:nvPr/>
          </p:nvSpPr>
          <p:spPr bwMode="auto">
            <a:xfrm flipH="1">
              <a:off x="2043" y="1495"/>
              <a:ext cx="0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6" name="Rectangle 14"/>
          <p:cNvSpPr>
            <a:spLocks noChangeArrowheads="1"/>
          </p:cNvSpPr>
          <p:nvPr/>
        </p:nvSpPr>
        <p:spPr bwMode="auto">
          <a:xfrm>
            <a:off x="6934200" y="9906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Oval 15"/>
          <p:cNvSpPr>
            <a:spLocks noChangeArrowheads="1"/>
          </p:cNvSpPr>
          <p:nvPr/>
        </p:nvSpPr>
        <p:spPr bwMode="auto">
          <a:xfrm>
            <a:off x="7696200" y="1508124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Oval 16"/>
          <p:cNvSpPr>
            <a:spLocks noChangeArrowheads="1"/>
          </p:cNvSpPr>
          <p:nvPr/>
        </p:nvSpPr>
        <p:spPr bwMode="auto">
          <a:xfrm>
            <a:off x="8610600" y="18891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Oval 17"/>
          <p:cNvSpPr>
            <a:spLocks noChangeArrowheads="1"/>
          </p:cNvSpPr>
          <p:nvPr/>
        </p:nvSpPr>
        <p:spPr bwMode="auto">
          <a:xfrm>
            <a:off x="7772400" y="2227262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Oval 18"/>
          <p:cNvSpPr>
            <a:spLocks noChangeArrowheads="1"/>
          </p:cNvSpPr>
          <p:nvPr/>
        </p:nvSpPr>
        <p:spPr bwMode="auto">
          <a:xfrm>
            <a:off x="8458200" y="2427287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72" name="Text Box 31"/>
              <p:cNvSpPr txBox="1">
                <a:spLocks noChangeArrowheads="1"/>
              </p:cNvSpPr>
              <p:nvPr/>
            </p:nvSpPr>
            <p:spPr bwMode="auto">
              <a:xfrm>
                <a:off x="3117807" y="1012826"/>
                <a:ext cx="160659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en-US" sz="2000" b="0" dirty="0">
                  <a:solidFill>
                    <a:srgbClr val="C0000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9472" name="Text 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7807" y="1012826"/>
                <a:ext cx="1606594" cy="400110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73" name="Text Box 32"/>
              <p:cNvSpPr txBox="1">
                <a:spLocks noChangeArrowheads="1"/>
              </p:cNvSpPr>
              <p:nvPr/>
            </p:nvSpPr>
            <p:spPr bwMode="auto">
              <a:xfrm>
                <a:off x="7072727" y="996922"/>
                <a:ext cx="207127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000" b="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000" b="0" i="1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0" dirty="0">
                  <a:solidFill>
                    <a:srgbClr val="C0000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9473" name="Text 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2727" y="996922"/>
                <a:ext cx="2071273" cy="400110"/>
              </a:xfrm>
              <a:prstGeom prst="rect">
                <a:avLst/>
              </a:prstGeom>
              <a:blipFill>
                <a:blip r:embed="rId5"/>
                <a:stretch>
                  <a:fillRect b="-121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Arc 1">
            <a:extLst>
              <a:ext uri="{FF2B5EF4-FFF2-40B4-BE49-F238E27FC236}">
                <a16:creationId xmlns:a16="http://schemas.microsoft.com/office/drawing/2014/main" id="{FCAE1E43-2F68-C44E-9407-D8BC8528976D}"/>
              </a:ext>
            </a:extLst>
          </p:cNvPr>
          <p:cNvSpPr/>
          <p:nvPr/>
        </p:nvSpPr>
        <p:spPr bwMode="auto">
          <a:xfrm rot="20431200">
            <a:off x="3344633" y="1208482"/>
            <a:ext cx="390658" cy="515114"/>
          </a:xfrm>
          <a:prstGeom prst="arc">
            <a:avLst>
              <a:gd name="adj1" fmla="val 6305097"/>
              <a:gd name="adj2" fmla="val 13613398"/>
            </a:avLst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AC7D6BAE-6D51-C048-A276-2961F34F51FE}"/>
              </a:ext>
            </a:extLst>
          </p:cNvPr>
          <p:cNvSpPr/>
          <p:nvPr/>
        </p:nvSpPr>
        <p:spPr bwMode="auto">
          <a:xfrm rot="18781024">
            <a:off x="7273581" y="1076909"/>
            <a:ext cx="416820" cy="557997"/>
          </a:xfrm>
          <a:prstGeom prst="arc">
            <a:avLst>
              <a:gd name="adj1" fmla="val 6305097"/>
              <a:gd name="adj2" fmla="val 13613398"/>
            </a:avLst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C043355-DF10-E242-9DF8-55BBD9327571}"/>
                  </a:ext>
                </a:extLst>
              </p:cNvPr>
              <p:cNvSpPr/>
              <p:nvPr/>
            </p:nvSpPr>
            <p:spPr>
              <a:xfrm>
                <a:off x="2119257" y="2205335"/>
                <a:ext cx="94936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C043355-DF10-E242-9DF8-55BBD93275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257" y="2205335"/>
                <a:ext cx="94936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279B743-6C41-5344-9836-E06F993A7A4E}"/>
                  </a:ext>
                </a:extLst>
              </p:cNvPr>
              <p:cNvSpPr/>
              <p:nvPr/>
            </p:nvSpPr>
            <p:spPr>
              <a:xfrm>
                <a:off x="6535245" y="2196454"/>
                <a:ext cx="398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279B743-6C41-5344-9836-E06F993A7A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5245" y="2196454"/>
                <a:ext cx="39895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  <p:bldP spid="19472" grpId="0"/>
      <p:bldP spid="19473" grpId="0"/>
      <p:bldP spid="2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optical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FEDE8EB-B8AF-D24B-987D-67144F7D08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Brightness constancy constraint: </a:t>
                </a:r>
                <a:br>
                  <a:rPr lang="en-US" dirty="0"/>
                </a:br>
                <a:endParaRPr lang="en-US" sz="12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pPr marL="0" indent="0"/>
                <a:endParaRPr lang="en-US" sz="1200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Linearize the right-hand side using Taylor expansion:</a:t>
                </a:r>
                <a:br>
                  <a:rPr lang="en-US" dirty="0"/>
                </a:br>
                <a:endParaRPr lang="en-US" sz="12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/>
              </a:p>
              <a:p>
                <a:pPr marL="0" indent="0"/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Hence,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FEDE8EB-B8AF-D24B-987D-67144F7D08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Left Brace 22">
            <a:extLst>
              <a:ext uri="{FF2B5EF4-FFF2-40B4-BE49-F238E27FC236}">
                <a16:creationId xmlns:a16="http://schemas.microsoft.com/office/drawing/2014/main" id="{A9D340CB-9AA9-3049-9DA5-F084D2128D40}"/>
              </a:ext>
            </a:extLst>
          </p:cNvPr>
          <p:cNvSpPr/>
          <p:nvPr/>
        </p:nvSpPr>
        <p:spPr>
          <a:xfrm rot="16200000">
            <a:off x="7404982" y="2255185"/>
            <a:ext cx="270967" cy="3532997"/>
          </a:xfrm>
          <a:prstGeom prst="leftBrace">
            <a:avLst>
              <a:gd name="adj1" fmla="val 147059"/>
              <a:gd name="adj2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6E3BEA-861F-8B4C-A42A-CEC39FF28651}"/>
              </a:ext>
            </a:extLst>
          </p:cNvPr>
          <p:cNvSpPr txBox="1"/>
          <p:nvPr/>
        </p:nvSpPr>
        <p:spPr>
          <a:xfrm>
            <a:off x="6065108" y="4179821"/>
            <a:ext cx="2888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What could this be?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82442E-8553-C6A3-9D65-B57E226050ED}"/>
              </a:ext>
            </a:extLst>
          </p:cNvPr>
          <p:cNvSpPr txBox="1"/>
          <p:nvPr/>
        </p:nvSpPr>
        <p:spPr>
          <a:xfrm>
            <a:off x="2057400" y="6324600"/>
            <a:ext cx="8541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/>
              <a:t>B. K. P. Horn and B. </a:t>
            </a:r>
            <a:r>
              <a:rPr lang="en-US" sz="1800" b="0" dirty="0" err="1"/>
              <a:t>Schunck</a:t>
            </a:r>
            <a:r>
              <a:rPr lang="en-US" sz="1800" b="0" dirty="0"/>
              <a:t>. </a:t>
            </a:r>
            <a:r>
              <a:rPr lang="en-US" sz="1800" b="0" dirty="0">
                <a:hlinkClick r:id="rId4"/>
              </a:rPr>
              <a:t>Determining optical flow</a:t>
            </a:r>
            <a:r>
              <a:rPr lang="en-US" sz="1800" b="0" dirty="0"/>
              <a:t>. Artificial Intelligence, 1981</a:t>
            </a:r>
          </a:p>
        </p:txBody>
      </p:sp>
    </p:spTree>
    <p:extLst>
      <p:ext uri="{BB962C8B-B14F-4D97-AF65-F5344CB8AC3E}">
        <p14:creationId xmlns:p14="http://schemas.microsoft.com/office/powerpoint/2010/main" val="308992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23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brightness constancy constraint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FEDE8EB-B8AF-D24B-987D-67144F7D08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078468"/>
                <a:ext cx="10363200" cy="5093732"/>
              </a:xfrm>
            </p:spPr>
            <p:txBody>
              <a:bodyPr/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  <a:p>
                <a:pPr>
                  <a:buFontTx/>
                  <a:buChar char="•"/>
                </a:pPr>
                <a:r>
                  <a:rPr lang="en-US" dirty="0"/>
                  <a:t>Given the gradients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, can we uniquely recover the motion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dirty="0"/>
                  <a:t>?</a:t>
                </a:r>
              </a:p>
              <a:p>
                <a:pPr lvl="1"/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400" dirty="0"/>
                  <a:t>satisfies the constraint: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pPr lvl="1"/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4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for any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/>
                  <a:t> s. t.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pPr lvl="1"/>
                <a:r>
                  <a:rPr lang="en-US" sz="2400" dirty="0"/>
                  <a:t>Interpretation: the component of the flow perpendicular to the gradient (i.e., parallel to the edge) cannot be recovered!</a:t>
                </a:r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FEDE8EB-B8AF-D24B-987D-67144F7D08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078468"/>
                <a:ext cx="10363200" cy="5093732"/>
              </a:xfrm>
              <a:blipFill>
                <a:blip r:embed="rId3"/>
                <a:stretch>
                  <a:fillRect l="-1103"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Line 9">
            <a:extLst>
              <a:ext uri="{FF2B5EF4-FFF2-40B4-BE49-F238E27FC236}">
                <a16:creationId xmlns:a16="http://schemas.microsoft.com/office/drawing/2014/main" id="{125ECF4D-CB4C-1047-8E56-C928159B6400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4964668"/>
            <a:ext cx="1371600" cy="1371600"/>
          </a:xfrm>
          <a:prstGeom prst="line">
            <a:avLst/>
          </a:prstGeom>
          <a:noFill/>
          <a:ln w="2540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Line 10">
            <a:extLst>
              <a:ext uri="{FF2B5EF4-FFF2-40B4-BE49-F238E27FC236}">
                <a16:creationId xmlns:a16="http://schemas.microsoft.com/office/drawing/2014/main" id="{8DCEA6FE-E44A-DA4C-B21C-DA59E3ED1E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38800" y="4888468"/>
            <a:ext cx="68580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solid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11">
            <a:extLst>
              <a:ext uri="{FF2B5EF4-FFF2-40B4-BE49-F238E27FC236}">
                <a16:creationId xmlns:a16="http://schemas.microsoft.com/office/drawing/2014/main" id="{BCE9A151-2C78-1B47-877B-18240415077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5574268"/>
            <a:ext cx="1447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533BD469-C1D7-194F-8583-5D7E2BBBC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7550" y="6411394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dirty="0"/>
              <a:t>edge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13">
                <a:extLst>
                  <a:ext uri="{FF2B5EF4-FFF2-40B4-BE49-F238E27FC236}">
                    <a16:creationId xmlns:a16="http://schemas.microsoft.com/office/drawing/2014/main" id="{7C3553B2-9F39-E341-A480-8041B91EA8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53200" y="4856202"/>
                <a:ext cx="79836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8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8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 Box 13">
                <a:extLst>
                  <a:ext uri="{FF2B5EF4-FFF2-40B4-BE49-F238E27FC236}">
                    <a16:creationId xmlns:a16="http://schemas.microsoft.com/office/drawing/2014/main" id="{7C3553B2-9F39-E341-A480-8041B91EA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4856202"/>
                <a:ext cx="798360" cy="369332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ine 14">
            <a:extLst>
              <a:ext uri="{FF2B5EF4-FFF2-40B4-BE49-F238E27FC236}">
                <a16:creationId xmlns:a16="http://schemas.microsoft.com/office/drawing/2014/main" id="{F332B384-858A-7B44-9451-76B0A6F41A3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5269468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15">
                <a:extLst>
                  <a:ext uri="{FF2B5EF4-FFF2-40B4-BE49-F238E27FC236}">
                    <a16:creationId xmlns:a16="http://schemas.microsoft.com/office/drawing/2014/main" id="{5D2493A2-FB50-044F-872F-DA70284F7A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63477" y="5313402"/>
                <a:ext cx="90441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sz="1800" b="0" i="1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b="0" i="1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sz="1800" b="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Text Box 15">
                <a:extLst>
                  <a:ext uri="{FF2B5EF4-FFF2-40B4-BE49-F238E27FC236}">
                    <a16:creationId xmlns:a16="http://schemas.microsoft.com/office/drawing/2014/main" id="{5D2493A2-FB50-044F-872F-DA70284F7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63477" y="5313402"/>
                <a:ext cx="904415" cy="369332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ine 16">
            <a:extLst>
              <a:ext uri="{FF2B5EF4-FFF2-40B4-BE49-F238E27FC236}">
                <a16:creationId xmlns:a16="http://schemas.microsoft.com/office/drawing/2014/main" id="{1116FFB0-B52A-C849-8C64-02F22E6C09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38800" y="5269468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17">
                <a:extLst>
                  <a:ext uri="{FF2B5EF4-FFF2-40B4-BE49-F238E27FC236}">
                    <a16:creationId xmlns:a16="http://schemas.microsoft.com/office/drawing/2014/main" id="{B1D3EC33-186F-F54C-9F57-E411B6750A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71081" y="4504294"/>
                <a:ext cx="48211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1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1800" b="0" dirty="0"/>
              </a:p>
            </p:txBody>
          </p:sp>
        </mc:Choice>
        <mc:Fallback xmlns="">
          <p:sp>
            <p:nvSpPr>
              <p:cNvPr id="15" name="Text Box 17">
                <a:extLst>
                  <a:ext uri="{FF2B5EF4-FFF2-40B4-BE49-F238E27FC236}">
                    <a16:creationId xmlns:a16="http://schemas.microsoft.com/office/drawing/2014/main" id="{B1D3EC33-186F-F54C-9F57-E411B6750A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71081" y="4504294"/>
                <a:ext cx="48211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18">
                <a:extLst>
                  <a:ext uri="{FF2B5EF4-FFF2-40B4-BE49-F238E27FC236}">
                    <a16:creationId xmlns:a16="http://schemas.microsoft.com/office/drawing/2014/main" id="{D70AA7E9-E069-BC45-A322-9A97054C4A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47732" y="5791200"/>
                <a:ext cx="171046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8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′,</m:t>
                      </m:r>
                      <m:r>
                        <a:rPr lang="en-US" sz="18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8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18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6" name="Text Box 18">
                <a:extLst>
                  <a:ext uri="{FF2B5EF4-FFF2-40B4-BE49-F238E27FC236}">
                    <a16:creationId xmlns:a16="http://schemas.microsoft.com/office/drawing/2014/main" id="{D70AA7E9-E069-BC45-A322-9A97054C4A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47732" y="5791200"/>
                <a:ext cx="1710468" cy="369332"/>
              </a:xfrm>
              <a:prstGeom prst="rect">
                <a:avLst/>
              </a:prstGeom>
              <a:blipFill>
                <a:blip r:embed="rId7"/>
                <a:stretch>
                  <a:fillRect b="-1724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931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/>
      <p:bldP spid="14" grpId="0" animBg="1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aperture problem</a:t>
            </a:r>
          </a:p>
        </p:txBody>
      </p:sp>
      <p:sp>
        <p:nvSpPr>
          <p:cNvPr id="1790979" name="Line 3"/>
          <p:cNvSpPr>
            <a:spLocks noChangeShapeType="1"/>
          </p:cNvSpPr>
          <p:nvPr/>
        </p:nvSpPr>
        <p:spPr bwMode="auto">
          <a:xfrm>
            <a:off x="5214939" y="2813050"/>
            <a:ext cx="788987" cy="21399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90980" name="Line 4"/>
          <p:cNvSpPr>
            <a:spLocks noChangeShapeType="1"/>
          </p:cNvSpPr>
          <p:nvPr/>
        </p:nvSpPr>
        <p:spPr bwMode="auto">
          <a:xfrm>
            <a:off x="6172200" y="2362201"/>
            <a:ext cx="865188" cy="2252663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4876800" y="2362200"/>
            <a:ext cx="2590800" cy="2590800"/>
          </a:xfrm>
          <a:prstGeom prst="ellips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90982" name="Line 6"/>
          <p:cNvSpPr>
            <a:spLocks noChangeShapeType="1"/>
          </p:cNvSpPr>
          <p:nvPr/>
        </p:nvSpPr>
        <p:spPr bwMode="auto">
          <a:xfrm flipV="1">
            <a:off x="6172200" y="5410200"/>
            <a:ext cx="1524000" cy="6096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790983" name="Text Box 7"/>
          <p:cNvSpPr txBox="1">
            <a:spLocks noChangeArrowheads="1"/>
          </p:cNvSpPr>
          <p:nvPr/>
        </p:nvSpPr>
        <p:spPr bwMode="auto">
          <a:xfrm>
            <a:off x="6953250" y="5867400"/>
            <a:ext cx="272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Perceived motion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9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0979" grpId="0" animBg="1"/>
      <p:bldP spid="1790980" grpId="0" animBg="1"/>
      <p:bldP spid="1790982" grpId="0" animBg="1"/>
      <p:bldP spid="179098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aperture problem</a:t>
            </a:r>
          </a:p>
        </p:txBody>
      </p:sp>
      <p:sp>
        <p:nvSpPr>
          <p:cNvPr id="1793027" name="Line 3"/>
          <p:cNvSpPr>
            <a:spLocks noChangeShapeType="1"/>
          </p:cNvSpPr>
          <p:nvPr/>
        </p:nvSpPr>
        <p:spPr bwMode="auto">
          <a:xfrm>
            <a:off x="4724400" y="1600200"/>
            <a:ext cx="1524000" cy="39624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93028" name="Line 4"/>
          <p:cNvSpPr>
            <a:spLocks noChangeShapeType="1"/>
          </p:cNvSpPr>
          <p:nvPr/>
        </p:nvSpPr>
        <p:spPr bwMode="auto">
          <a:xfrm>
            <a:off x="6019800" y="1905000"/>
            <a:ext cx="1524000" cy="4038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4876800" y="2362200"/>
            <a:ext cx="2590800" cy="2590800"/>
          </a:xfrm>
          <a:prstGeom prst="ellips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93030" name="Line 6"/>
          <p:cNvSpPr>
            <a:spLocks noChangeShapeType="1"/>
          </p:cNvSpPr>
          <p:nvPr/>
        </p:nvSpPr>
        <p:spPr bwMode="auto">
          <a:xfrm>
            <a:off x="6096000" y="5867400"/>
            <a:ext cx="1828800" cy="6858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793031" name="Text Box 7"/>
          <p:cNvSpPr txBox="1">
            <a:spLocks noChangeArrowheads="1"/>
          </p:cNvSpPr>
          <p:nvPr/>
        </p:nvSpPr>
        <p:spPr bwMode="auto">
          <a:xfrm>
            <a:off x="7943851" y="5791200"/>
            <a:ext cx="2214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Actual motion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9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3027" grpId="0" animBg="1"/>
      <p:bldP spid="1793028" grpId="0" animBg="1"/>
      <p:bldP spid="1793030" grpId="0" animBg="1"/>
      <p:bldP spid="17930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1" descr="Aperture_problem_animated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828800"/>
            <a:ext cx="44196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barber pole illusion</a:t>
            </a:r>
          </a:p>
        </p:txBody>
      </p:sp>
      <p:sp>
        <p:nvSpPr>
          <p:cNvPr id="22532" name="Rectangle 10"/>
          <p:cNvSpPr>
            <a:spLocks noChangeArrowheads="1"/>
          </p:cNvSpPr>
          <p:nvPr/>
        </p:nvSpPr>
        <p:spPr bwMode="auto">
          <a:xfrm>
            <a:off x="2792414" y="6248400"/>
            <a:ext cx="6427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>
                <a:hlinkClick r:id="rId4"/>
              </a:rPr>
              <a:t>http://en.wikipedia.org/wiki/Barberpole_illusion</a:t>
            </a:r>
            <a:endParaRPr lang="en-US" b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barber pole illusion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6" name="Picture 4" descr="Barberpole_illusion_animated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828800"/>
            <a:ext cx="44196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2792414" y="6248400"/>
            <a:ext cx="6427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>
                <a:hlinkClick r:id="rId4"/>
              </a:rPr>
              <a:t>http://en.wikipedia.org/wiki/Barberpole_illusion</a:t>
            </a:r>
            <a:endParaRPr lang="en-US" b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9B3CC-A3D2-2247-AB05-B5B3E1CA4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B4554-596A-AB4C-A8D7-07E9CAD95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Motion: 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Motion field and optical flow definition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Brightness constancy constraint, aperture problem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Estimating optical flow</a:t>
            </a:r>
          </a:p>
        </p:txBody>
      </p:sp>
    </p:spTree>
    <p:extLst>
      <p:ext uri="{BB962C8B-B14F-4D97-AF65-F5344CB8AC3E}">
        <p14:creationId xmlns:p14="http://schemas.microsoft.com/office/powerpoint/2010/main" val="180468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Solving the aperture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53763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914400" y="1143000"/>
                <a:ext cx="10363200" cy="5029200"/>
              </a:xfrm>
            </p:spPr>
            <p:txBody>
              <a:bodyPr/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br>
                  <a:rPr lang="en-US" dirty="0"/>
                </a:br>
                <a:endParaRPr lang="en-US" dirty="0"/>
              </a:p>
              <a:p>
                <a:pPr>
                  <a:buFontTx/>
                  <a:buChar char="•"/>
                </a:pPr>
                <a:endParaRPr lang="en-US" sz="1200" dirty="0"/>
              </a:p>
              <a:p>
                <a:pPr>
                  <a:buFontTx/>
                  <a:buChar char="•"/>
                </a:pPr>
                <a:r>
                  <a:rPr lang="en-US" dirty="0"/>
                  <a:t>How to get more equations for a pixel?</a:t>
                </a:r>
              </a:p>
              <a:p>
                <a:pPr lvl="1"/>
                <a:r>
                  <a:rPr lang="en-US" sz="2400" b="1" dirty="0"/>
                  <a:t>Spatial coherence constraint:</a:t>
                </a:r>
                <a:r>
                  <a:rPr lang="en-US" sz="2400" dirty="0"/>
                  <a:t>  assume the pixel’s neighbors have the same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lvl="1"/>
                <a:r>
                  <a:rPr lang="en-US" sz="2400" dirty="0"/>
                  <a:t>If we have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pixels in the neighborhood, then we can set up a linear least squares system:</a:t>
                </a:r>
              </a:p>
              <a:p>
                <a:pPr lvl="1"/>
                <a:endParaRPr lang="en-US" sz="280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eqArr>
                        </m:e>
                      </m:d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6537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14400" y="1143000"/>
                <a:ext cx="10363200" cy="5029200"/>
              </a:xfrm>
              <a:blipFill>
                <a:blip r:embed="rId3"/>
                <a:stretch>
                  <a:fillRect l="-1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376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optical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699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eqAr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Solution:</a:t>
                </a:r>
              </a:p>
            </p:txBody>
          </p:sp>
        </mc:Choice>
        <mc:Fallback xmlns="">
          <p:sp>
            <p:nvSpPr>
              <p:cNvPr id="296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18A9516B-E7B9-E74C-AF62-53D8B5B3A403}"/>
              </a:ext>
            </a:extLst>
          </p:cNvPr>
          <p:cNvGrpSpPr/>
          <p:nvPr/>
        </p:nvGrpSpPr>
        <p:grpSpPr>
          <a:xfrm>
            <a:off x="3581400" y="3717350"/>
            <a:ext cx="4990276" cy="1464250"/>
            <a:chOff x="2005329" y="4701638"/>
            <a:chExt cx="4990276" cy="14642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B4D9FF1-F0ED-C64B-9AC6-F5AE1F69B7CF}"/>
                    </a:ext>
                  </a:extLst>
                </p:cNvPr>
                <p:cNvSpPr txBox="1"/>
                <p:nvPr/>
              </p:nvSpPr>
              <p:spPr>
                <a:xfrm>
                  <a:off x="2005329" y="4701638"/>
                  <a:ext cx="4990276" cy="9162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∑</m:t>
                                  </m:r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∑</m:t>
                                  </m:r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∑</m:t>
                                  </m:r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∑</m:t>
                                  </m:r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  <m:d>
                          <m:d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eqArr>
                          </m:e>
                        </m:d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∑</m:t>
                                  </m:r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∑</m:t>
                                  </m:r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en-US" sz="2800" b="0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B4D9FF1-F0ED-C64B-9AC6-F5AE1F69B7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5329" y="4701638"/>
                  <a:ext cx="4990276" cy="916213"/>
                </a:xfrm>
                <a:prstGeom prst="rect">
                  <a:avLst/>
                </a:prstGeom>
                <a:blipFill>
                  <a:blip r:embed="rId4"/>
                  <a:stretch>
                    <a:fillRect t="-2740" b="-109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9608D2F-89FB-B14B-AC78-8E02ADEDA1AD}"/>
                    </a:ext>
                  </a:extLst>
                </p:cNvPr>
                <p:cNvSpPr txBox="1"/>
                <p:nvPr/>
              </p:nvSpPr>
              <p:spPr>
                <a:xfrm>
                  <a:off x="2843529" y="5727306"/>
                  <a:ext cx="752257" cy="4385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800" b="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9608D2F-89FB-B14B-AC78-8E02ADEDA1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3529" y="5727306"/>
                  <a:ext cx="752257" cy="438582"/>
                </a:xfrm>
                <a:prstGeom prst="rect">
                  <a:avLst/>
                </a:prstGeom>
                <a:blipFill>
                  <a:blip r:embed="rId5"/>
                  <a:stretch>
                    <a:fillRect l="-10169" r="-6780"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450186B-BD50-FA4F-A4C0-BFB65EA18950}"/>
                    </a:ext>
                  </a:extLst>
                </p:cNvPr>
                <p:cNvSpPr txBox="1"/>
                <p:nvPr/>
              </p:nvSpPr>
              <p:spPr>
                <a:xfrm>
                  <a:off x="5934046" y="5727306"/>
                  <a:ext cx="733021" cy="4385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2800" b="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450186B-BD50-FA4F-A4C0-BFB65EA189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4046" y="5727306"/>
                  <a:ext cx="733021" cy="438582"/>
                </a:xfrm>
                <a:prstGeom prst="rect">
                  <a:avLst/>
                </a:prstGeom>
                <a:blipFill>
                  <a:blip r:embed="rId6"/>
                  <a:stretch>
                    <a:fillRect l="-6780" r="-6780"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4D31D75-8985-004A-9E05-C4E42F8CE828}"/>
                  </a:ext>
                </a:extLst>
              </p:cNvPr>
              <p:cNvSpPr/>
              <p:nvPr/>
            </p:nvSpPr>
            <p:spPr>
              <a:xfrm>
                <a:off x="4267200" y="2743200"/>
                <a:ext cx="51520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800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4D31D75-8985-004A-9E05-C4E42F8CE8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743200"/>
                <a:ext cx="51520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3B35D2E-825C-C341-BD2F-47EC64AA30ED}"/>
                  </a:ext>
                </a:extLst>
              </p:cNvPr>
              <p:cNvSpPr/>
              <p:nvPr/>
            </p:nvSpPr>
            <p:spPr>
              <a:xfrm>
                <a:off x="8362167" y="2750245"/>
                <a:ext cx="48590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800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3B35D2E-825C-C341-BD2F-47EC64AA30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167" y="2750245"/>
                <a:ext cx="485902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E1D375-6B25-D94C-B973-78BD48086517}"/>
                  </a:ext>
                </a:extLst>
              </p:cNvPr>
              <p:cNvSpPr txBox="1"/>
              <p:nvPr/>
            </p:nvSpPr>
            <p:spPr>
              <a:xfrm>
                <a:off x="2590800" y="5244333"/>
                <a:ext cx="43944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/>
                  <a:t>What does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dirty="0"/>
                  <a:t>remind you of?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E1D375-6B25-D94C-B973-78BD480865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5244333"/>
                <a:ext cx="4394473" cy="461665"/>
              </a:xfrm>
              <a:prstGeom prst="rect">
                <a:avLst/>
              </a:prstGeom>
              <a:blipFill>
                <a:blip r:embed="rId9"/>
                <a:stretch>
                  <a:fillRect l="-2312" t="-10811" r="-1156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E29D61FD-8609-8940-ACE3-104E7F10EEE5}"/>
              </a:ext>
            </a:extLst>
          </p:cNvPr>
          <p:cNvSpPr/>
          <p:nvPr/>
        </p:nvSpPr>
        <p:spPr>
          <a:xfrm>
            <a:off x="939800" y="5712130"/>
            <a:ext cx="52870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dirty="0"/>
              <a:t>When is the system solvable?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79D719E-A9DD-0B48-98CE-38AEAB3354B2}"/>
                  </a:ext>
                </a:extLst>
              </p:cNvPr>
              <p:cNvSpPr/>
              <p:nvPr/>
            </p:nvSpPr>
            <p:spPr>
              <a:xfrm>
                <a:off x="6096000" y="4677338"/>
                <a:ext cx="50385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800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79D719E-A9DD-0B48-98CE-38AEAB3354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677338"/>
                <a:ext cx="503856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CA866BF-56CC-BC47-B43B-6B72D1879D58}"/>
                  </a:ext>
                </a:extLst>
              </p:cNvPr>
              <p:cNvSpPr/>
              <p:nvPr/>
            </p:nvSpPr>
            <p:spPr>
              <a:xfrm>
                <a:off x="6368221" y="2713499"/>
                <a:ext cx="50385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800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CA866BF-56CC-BC47-B43B-6B72D1879D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8221" y="2713499"/>
                <a:ext cx="503856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787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3" grpId="0"/>
      <p:bldP spid="4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ChangeArrowheads="1"/>
          </p:cNvSpPr>
          <p:nvPr/>
        </p:nvSpPr>
        <p:spPr bwMode="auto">
          <a:xfrm>
            <a:off x="2362200" y="5410200"/>
            <a:ext cx="3124200" cy="533400"/>
          </a:xfrm>
          <a:prstGeom prst="rightArrowCallout">
            <a:avLst>
              <a:gd name="adj1" fmla="val 25000"/>
              <a:gd name="adj2" fmla="val 24093"/>
              <a:gd name="adj3" fmla="val 95043"/>
              <a:gd name="adj4" fmla="val 75662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second moment matrix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854FB-1D11-1446-BE42-EB2117D4B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cs typeface="Times New Roman" pitchFamily="18" charset="0"/>
              </a:rPr>
              <a:t>Estimation of optical flow is well-conditioned precisely for regions with high “</a:t>
            </a:r>
            <a:r>
              <a:rPr lang="en-US" dirty="0" err="1">
                <a:cs typeface="Times New Roman" pitchFamily="18" charset="0"/>
              </a:rPr>
              <a:t>cornerness</a:t>
            </a:r>
            <a:r>
              <a:rPr lang="en-US" dirty="0">
                <a:cs typeface="Times New Roman" pitchFamily="18" charset="0"/>
              </a:rPr>
              <a:t>”:</a:t>
            </a:r>
            <a:endParaRPr lang="ru-RU" dirty="0"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5562600" y="2057400"/>
            <a:ext cx="4343400" cy="4343400"/>
          </a:xfrm>
          <a:prstGeom prst="rect">
            <a:avLst/>
          </a:prstGeom>
          <a:solidFill>
            <a:srgbClr val="F38F6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9296400" y="6400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endParaRPr lang="ru-RU" b="0" baseline="-25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4648200" y="2133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endParaRPr lang="ru-RU" b="0" baseline="-25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1751" name="Freeform 7"/>
          <p:cNvSpPr>
            <a:spLocks/>
          </p:cNvSpPr>
          <p:nvPr/>
        </p:nvSpPr>
        <p:spPr bwMode="auto">
          <a:xfrm>
            <a:off x="6019800" y="2057400"/>
            <a:ext cx="3886200" cy="3937000"/>
          </a:xfrm>
          <a:custGeom>
            <a:avLst/>
            <a:gdLst>
              <a:gd name="T0" fmla="*/ 0 w 2448"/>
              <a:gd name="T1" fmla="*/ 2147483647 h 2480"/>
              <a:gd name="T2" fmla="*/ 2147483647 w 2448"/>
              <a:gd name="T3" fmla="*/ 0 h 2480"/>
              <a:gd name="T4" fmla="*/ 2147483647 w 2448"/>
              <a:gd name="T5" fmla="*/ 0 h 2480"/>
              <a:gd name="T6" fmla="*/ 2147483647 w 2448"/>
              <a:gd name="T7" fmla="*/ 2147483647 h 2480"/>
              <a:gd name="T8" fmla="*/ 2147483647 w 2448"/>
              <a:gd name="T9" fmla="*/ 2147483647 h 2480"/>
              <a:gd name="T10" fmla="*/ 0 w 2448"/>
              <a:gd name="T11" fmla="*/ 2147483647 h 2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48"/>
              <a:gd name="T19" fmla="*/ 0 h 2480"/>
              <a:gd name="T20" fmla="*/ 2448 w 2448"/>
              <a:gd name="T21" fmla="*/ 2480 h 2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48" h="2480">
                <a:moveTo>
                  <a:pt x="0" y="1920"/>
                </a:moveTo>
                <a:lnTo>
                  <a:pt x="672" y="0"/>
                </a:lnTo>
                <a:lnTo>
                  <a:pt x="2448" y="0"/>
                </a:lnTo>
                <a:lnTo>
                  <a:pt x="2448" y="1872"/>
                </a:lnTo>
                <a:lnTo>
                  <a:pt x="555" y="2480"/>
                </a:lnTo>
                <a:lnTo>
                  <a:pt x="0" y="192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>
            <a:off x="5562601" y="4648200"/>
            <a:ext cx="1749425" cy="1752600"/>
          </a:xfrm>
          <a:prstGeom prst="rtTriangle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7086600" y="2667001"/>
            <a:ext cx="2667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“Corner”</a:t>
            </a:r>
            <a:br>
              <a:rPr lang="en-US" b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ru-RU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000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and </a:t>
            </a:r>
            <a:r>
              <a:rPr lang="ru-RU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are large,</a:t>
            </a:r>
            <a:br>
              <a:rPr lang="en-US" sz="2000" b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000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 </a:t>
            </a:r>
            <a:r>
              <a:rPr lang="en-US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~ </a:t>
            </a:r>
            <a:r>
              <a:rPr lang="ru-RU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endParaRPr lang="ru-RU" sz="2000" b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2438400" y="54102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000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and </a:t>
            </a:r>
            <a:r>
              <a:rPr lang="ru-RU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are small</a:t>
            </a:r>
            <a:endParaRPr lang="ru-RU" sz="2000" b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8686800" y="5410201"/>
            <a:ext cx="129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“Edge” </a:t>
            </a:r>
            <a:br>
              <a:rPr lang="en-US" b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ru-RU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000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&gt;&gt; </a:t>
            </a:r>
            <a:r>
              <a:rPr lang="ru-RU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endParaRPr lang="ru-RU" sz="2000" b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5638800" y="2209801"/>
            <a:ext cx="129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“Edge” </a:t>
            </a:r>
            <a:br>
              <a:rPr lang="en-US" b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ru-RU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&gt;&gt; </a:t>
            </a:r>
            <a:r>
              <a:rPr lang="ru-RU" b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b="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endParaRPr lang="ru-RU" sz="2000" b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5486400" y="5486401"/>
            <a:ext cx="121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“Flat” region</a:t>
            </a:r>
            <a:endParaRPr lang="ru-RU" b="0">
              <a:solidFill>
                <a:srgbClr val="0033CC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1759" name="Oval 15"/>
          <p:cNvSpPr>
            <a:spLocks noChangeArrowheads="1"/>
          </p:cNvSpPr>
          <p:nvPr/>
        </p:nvSpPr>
        <p:spPr bwMode="auto">
          <a:xfrm>
            <a:off x="8458200" y="2438401"/>
            <a:ext cx="609600" cy="638175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0" name="Oval 16"/>
          <p:cNvSpPr>
            <a:spLocks noChangeArrowheads="1"/>
          </p:cNvSpPr>
          <p:nvPr/>
        </p:nvSpPr>
        <p:spPr bwMode="auto">
          <a:xfrm>
            <a:off x="5708650" y="2133601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1" name="Oval 17"/>
          <p:cNvSpPr>
            <a:spLocks noChangeArrowheads="1"/>
          </p:cNvSpPr>
          <p:nvPr/>
        </p:nvSpPr>
        <p:spPr bwMode="auto">
          <a:xfrm>
            <a:off x="5791200" y="5257800"/>
            <a:ext cx="152400" cy="1524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2" name="Oval 18"/>
          <p:cNvSpPr>
            <a:spLocks noChangeArrowheads="1"/>
          </p:cNvSpPr>
          <p:nvPr/>
        </p:nvSpPr>
        <p:spPr bwMode="auto">
          <a:xfrm rot="5542000">
            <a:off x="8174832" y="5861844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Conditions for solvability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“Bad” case: single straight edge</a:t>
            </a:r>
          </a:p>
        </p:txBody>
      </p:sp>
      <p:pic>
        <p:nvPicPr>
          <p:cNvPr id="2" name="aperture1.mov">
            <a:hlinkClick r:id="" action="ppaction://media"/>
            <a:extLst>
              <a:ext uri="{FF2B5EF4-FFF2-40B4-BE49-F238E27FC236}">
                <a16:creationId xmlns:a16="http://schemas.microsoft.com/office/drawing/2014/main" id="{1F81A9A2-ABCA-384C-BF1B-CC7DEBA2A5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76600" y="1828800"/>
            <a:ext cx="568960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Conditions for solvability</a:t>
            </a: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“Good” case</a:t>
            </a:r>
          </a:p>
        </p:txBody>
      </p:sp>
      <p:pic>
        <p:nvPicPr>
          <p:cNvPr id="3" name="aperture2.mov">
            <a:hlinkClick r:id="" action="ppaction://media"/>
            <a:extLst>
              <a:ext uri="{FF2B5EF4-FFF2-40B4-BE49-F238E27FC236}">
                <a16:creationId xmlns:a16="http://schemas.microsoft.com/office/drawing/2014/main" id="{978FD81A-A512-524D-A1BF-F304E6F78C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76600" y="1828800"/>
            <a:ext cx="568960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Lucas-Kanade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699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914400" y="914400"/>
                <a:ext cx="10363200" cy="5943600"/>
              </a:xfrm>
            </p:spPr>
            <p:txBody>
              <a:bodyPr/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eqAr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2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Solution is given by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Lucas-</a:t>
                </a:r>
                <a:r>
                  <a:rPr lang="en-US" dirty="0" err="1"/>
                  <a:t>Kanade</a:t>
                </a:r>
                <a:r>
                  <a:rPr lang="en-US" dirty="0"/>
                  <a:t> flow: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Find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minimizing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sz="24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2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/>
                  <a:t>, </a:t>
                </a:r>
                <a:br>
                  <a:rPr lang="en-US" sz="2400" dirty="0"/>
                </a:br>
                <a:r>
                  <a:rPr lang="en-US" sz="2400" dirty="0"/>
                  <a:t>use Taylor approximation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for small shifts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:br>
                  <a:rPr lang="en-US" sz="2400" dirty="0"/>
                </a:br>
                <a:r>
                  <a:rPr lang="en-US" sz="2400" dirty="0"/>
                  <a:t>to obtain closed-form solution</a:t>
                </a:r>
              </a:p>
            </p:txBody>
          </p:sp>
        </mc:Choice>
        <mc:Fallback xmlns="">
          <p:sp>
            <p:nvSpPr>
              <p:cNvPr id="296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943600"/>
              </a:xfrm>
              <a:blipFill>
                <a:blip r:embed="rId3"/>
                <a:stretch>
                  <a:fillRect l="-1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4D31D75-8985-004A-9E05-C4E42F8CE828}"/>
                  </a:ext>
                </a:extLst>
              </p:cNvPr>
              <p:cNvSpPr/>
              <p:nvPr/>
            </p:nvSpPr>
            <p:spPr>
              <a:xfrm>
                <a:off x="4267200" y="2286000"/>
                <a:ext cx="51520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800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4D31D75-8985-004A-9E05-C4E42F8CE8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286000"/>
                <a:ext cx="51520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3B35D2E-825C-C341-BD2F-47EC64AA30ED}"/>
                  </a:ext>
                </a:extLst>
              </p:cNvPr>
              <p:cNvSpPr/>
              <p:nvPr/>
            </p:nvSpPr>
            <p:spPr>
              <a:xfrm>
                <a:off x="8362167" y="2293045"/>
                <a:ext cx="48590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800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3B35D2E-825C-C341-BD2F-47EC64AA30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167" y="2293045"/>
                <a:ext cx="48590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3">
            <a:extLst>
              <a:ext uri="{FF2B5EF4-FFF2-40B4-BE49-F238E27FC236}">
                <a16:creationId xmlns:a16="http://schemas.microsoft.com/office/drawing/2014/main" id="{46F9C939-6F59-494F-96D0-A59EDCB85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197025"/>
            <a:ext cx="11887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0" dirty="0"/>
              <a:t>B. Lucas and T. </a:t>
            </a:r>
            <a:r>
              <a:rPr lang="en-US" sz="1600" b="0" dirty="0" err="1"/>
              <a:t>Kanade</a:t>
            </a:r>
            <a:r>
              <a:rPr lang="en-US" sz="1600" b="0" dirty="0"/>
              <a:t>. </a:t>
            </a:r>
            <a:r>
              <a:rPr lang="en-US" sz="1600" b="0" dirty="0">
                <a:hlinkClick r:id="rId6"/>
              </a:rPr>
              <a:t>An iterative image registration technique with an application to stereo vision</a:t>
            </a:r>
            <a:r>
              <a:rPr lang="en-US" sz="1600" b="0" dirty="0"/>
              <a:t>. </a:t>
            </a:r>
            <a:br>
              <a:rPr lang="en-US" sz="1600" b="0" dirty="0"/>
            </a:br>
            <a:r>
              <a:rPr lang="en-US" sz="1600" b="0" dirty="0"/>
              <a:t>In </a:t>
            </a:r>
            <a:r>
              <a:rPr lang="en-US" sz="1600" b="0" i="1" dirty="0"/>
              <a:t>Proceedings of the International Joint Conference on Artificial Intelligence</a:t>
            </a:r>
            <a:r>
              <a:rPr lang="en-US" sz="1600" b="0" dirty="0"/>
              <a:t>, pp. 674–679, 1981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81895FD-EF4D-254E-BB57-82DA722A47D3}"/>
                  </a:ext>
                </a:extLst>
              </p:cNvPr>
              <p:cNvSpPr/>
              <p:nvPr/>
            </p:nvSpPr>
            <p:spPr>
              <a:xfrm>
                <a:off x="6400800" y="2286000"/>
                <a:ext cx="51520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800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81895FD-EF4D-254E-BB57-82DA722A47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2286000"/>
                <a:ext cx="51520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313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2400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34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Lucas-</a:t>
            </a:r>
            <a:r>
              <a:rPr lang="en-US" altLang="en-US" dirty="0" err="1"/>
              <a:t>Kanade</a:t>
            </a:r>
            <a:r>
              <a:rPr lang="en-US" altLang="en-US" dirty="0"/>
              <a:t> flow example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10767" r="8874"/>
          <a:stretch/>
        </p:blipFill>
        <p:spPr>
          <a:xfrm>
            <a:off x="6172201" y="1981200"/>
            <a:ext cx="4508845" cy="3124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819400" y="1752601"/>
            <a:ext cx="1895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Input frames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1" y="1748136"/>
            <a:ext cx="110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Output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6400800"/>
            <a:ext cx="4285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/>
              <a:t>Source: </a:t>
            </a:r>
            <a:r>
              <a:rPr lang="en-US" sz="1800" b="0" dirty="0">
                <a:hlinkClick r:id="rId3"/>
              </a:rPr>
              <a:t>MATLAB Central File Exchange</a:t>
            </a:r>
            <a:endParaRPr lang="en-US" sz="1800" b="0" dirty="0"/>
          </a:p>
        </p:txBody>
      </p:sp>
      <p:pic>
        <p:nvPicPr>
          <p:cNvPr id="3" name="Picture 2" descr="Screen Shot 2018-02-15 at 10.28.09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195166"/>
            <a:ext cx="4450614" cy="2529234"/>
          </a:xfrm>
          <a:prstGeom prst="rect">
            <a:avLst/>
          </a:prstGeom>
        </p:spPr>
      </p:pic>
      <p:pic>
        <p:nvPicPr>
          <p:cNvPr id="4" name="Picture 3" descr="Screen Shot 2018-02-15 at 10.28.42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203705"/>
            <a:ext cx="4443984" cy="249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4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9B3CC-A3D2-2247-AB05-B5B3E1CA4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B4554-596A-AB4C-A8D7-07E9CAD95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Motion: 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Motion field and optical flow definition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Brightness constancy constraint, aperture problem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Estimating optical flow (Lucas-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Kanade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Beyond basic flow estimation</a:t>
            </a:r>
          </a:p>
        </p:txBody>
      </p:sp>
    </p:spTree>
    <p:extLst>
      <p:ext uri="{BB962C8B-B14F-4D97-AF65-F5344CB8AC3E}">
        <p14:creationId xmlns:p14="http://schemas.microsoft.com/office/powerpoint/2010/main" val="333299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does Lucas-</a:t>
            </a:r>
            <a:r>
              <a:rPr lang="en-US" dirty="0" err="1"/>
              <a:t>Kanade</a:t>
            </a:r>
            <a:r>
              <a:rPr lang="en-US" dirty="0"/>
              <a:t> fail?</a:t>
            </a:r>
          </a:p>
        </p:txBody>
      </p:sp>
      <p:sp>
        <p:nvSpPr>
          <p:cNvPr id="187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The motion is large (larger than a pixel)</a:t>
            </a:r>
          </a:p>
          <a:p>
            <a:pPr>
              <a:buFontTx/>
              <a:buChar char="•"/>
            </a:pPr>
            <a:r>
              <a:rPr lang="en-US" dirty="0"/>
              <a:t>A point does not move like its neighbors</a:t>
            </a:r>
          </a:p>
          <a:p>
            <a:pPr>
              <a:buFontTx/>
              <a:buChar char="•"/>
            </a:pPr>
            <a:r>
              <a:rPr lang="en-US" dirty="0"/>
              <a:t>Brightness constancy does not hold</a:t>
            </a:r>
          </a:p>
        </p:txBody>
      </p:sp>
    </p:spTree>
    <p:extLst>
      <p:ext uri="{BB962C8B-B14F-4D97-AF65-F5344CB8AC3E}">
        <p14:creationId xmlns:p14="http://schemas.microsoft.com/office/powerpoint/2010/main" val="291271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0851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the errors in Lucas-</a:t>
            </a:r>
            <a:r>
              <a:rPr lang="en-US" dirty="0" err="1"/>
              <a:t>Kanade</a:t>
            </a:r>
            <a:endParaRPr lang="en-US" dirty="0"/>
          </a:p>
        </p:txBody>
      </p:sp>
      <p:sp>
        <p:nvSpPr>
          <p:cNvPr id="187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The motion is large </a:t>
            </a:r>
          </a:p>
        </p:txBody>
      </p:sp>
      <p:pic>
        <p:nvPicPr>
          <p:cNvPr id="6" name="Picture 2" descr="garden_0">
            <a:extLst>
              <a:ext uri="{FF2B5EF4-FFF2-40B4-BE49-F238E27FC236}">
                <a16:creationId xmlns:a16="http://schemas.microsoft.com/office/drawing/2014/main" id="{BFD6E6D4-533C-A547-8F9F-914102B2988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90800"/>
            <a:ext cx="4267200" cy="2909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C7AE2370-F1B4-C94F-B995-6B227FAD41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9" t="46210" r="2504" b="3884"/>
          <a:stretch/>
        </p:blipFill>
        <p:spPr bwMode="auto">
          <a:xfrm>
            <a:off x="7162800" y="2757157"/>
            <a:ext cx="3352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5BB9011-B149-1F40-B320-26E4B6D9C950}"/>
              </a:ext>
            </a:extLst>
          </p:cNvPr>
          <p:cNvSpPr/>
          <p:nvPr/>
        </p:nvSpPr>
        <p:spPr bwMode="auto">
          <a:xfrm>
            <a:off x="3500437" y="3810000"/>
            <a:ext cx="1300163" cy="990600"/>
          </a:xfrm>
          <a:prstGeom prst="rect">
            <a:avLst/>
          </a:prstGeom>
          <a:noFill/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80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the errors in Lucas-</a:t>
            </a:r>
            <a:r>
              <a:rPr lang="en-US" dirty="0" err="1"/>
              <a:t>Kanade</a:t>
            </a:r>
            <a:endParaRPr lang="en-US" dirty="0"/>
          </a:p>
        </p:txBody>
      </p:sp>
      <p:pic>
        <p:nvPicPr>
          <p:cNvPr id="8" name="Picture 3" descr="garden_4">
            <a:extLst>
              <a:ext uri="{FF2B5EF4-FFF2-40B4-BE49-F238E27FC236}">
                <a16:creationId xmlns:a16="http://schemas.microsoft.com/office/drawing/2014/main" id="{5C4B7E37-775A-2949-9F7C-66BA60F7D82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1" y="4354903"/>
            <a:ext cx="3403600" cy="2552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garden_2">
            <a:extLst>
              <a:ext uri="{FF2B5EF4-FFF2-40B4-BE49-F238E27FC236}">
                <a16:creationId xmlns:a16="http://schemas.microsoft.com/office/drawing/2014/main" id="{16B49484-9A29-CC4C-A06F-2D1E01394C2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1" y="1841479"/>
            <a:ext cx="3403600" cy="255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garden_1">
            <a:extLst>
              <a:ext uri="{FF2B5EF4-FFF2-40B4-BE49-F238E27FC236}">
                <a16:creationId xmlns:a16="http://schemas.microsoft.com/office/drawing/2014/main" id="{33E10725-22D6-FA45-AB0F-4643AB3C46E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1" y="1841480"/>
            <a:ext cx="3403600" cy="2552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garden_3">
            <a:extLst>
              <a:ext uri="{FF2B5EF4-FFF2-40B4-BE49-F238E27FC236}">
                <a16:creationId xmlns:a16="http://schemas.microsoft.com/office/drawing/2014/main" id="{031DFBE3-9472-AF4C-8869-F2BC556427E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601" y="4343400"/>
            <a:ext cx="3403600" cy="2552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7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The motion is large </a:t>
            </a:r>
          </a:p>
          <a:p>
            <a:pPr lvl="1"/>
            <a:r>
              <a:rPr lang="en-US" sz="2400" dirty="0"/>
              <a:t>Multi-resolution estimation, iterative refinement</a:t>
            </a:r>
          </a:p>
        </p:txBody>
      </p:sp>
    </p:spTree>
    <p:extLst>
      <p:ext uri="{BB962C8B-B14F-4D97-AF65-F5344CB8AC3E}">
        <p14:creationId xmlns:p14="http://schemas.microsoft.com/office/powerpoint/2010/main" val="365677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0851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the errors in Lucas-</a:t>
            </a:r>
            <a:r>
              <a:rPr lang="en-US" dirty="0" err="1"/>
              <a:t>Kanade</a:t>
            </a:r>
            <a:endParaRPr lang="en-US" dirty="0"/>
          </a:p>
        </p:txBody>
      </p:sp>
      <p:sp>
        <p:nvSpPr>
          <p:cNvPr id="187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The motion is large </a:t>
            </a:r>
          </a:p>
          <a:p>
            <a:pPr lvl="1"/>
            <a:r>
              <a:rPr lang="en-US" sz="2400" dirty="0"/>
              <a:t>Multi-resolution estimation, iterative refinement</a:t>
            </a:r>
          </a:p>
        </p:txBody>
      </p:sp>
      <p:pic>
        <p:nvPicPr>
          <p:cNvPr id="6" name="Picture 2" descr="garden_0">
            <a:extLst>
              <a:ext uri="{FF2B5EF4-FFF2-40B4-BE49-F238E27FC236}">
                <a16:creationId xmlns:a16="http://schemas.microsoft.com/office/drawing/2014/main" id="{BFD6E6D4-533C-A547-8F9F-914102B2988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90800"/>
            <a:ext cx="4267200" cy="2909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5BB9011-B149-1F40-B320-26E4B6D9C950}"/>
              </a:ext>
            </a:extLst>
          </p:cNvPr>
          <p:cNvSpPr/>
          <p:nvPr/>
        </p:nvSpPr>
        <p:spPr bwMode="auto">
          <a:xfrm>
            <a:off x="3500437" y="3810000"/>
            <a:ext cx="1300163" cy="990600"/>
          </a:xfrm>
          <a:prstGeom prst="rect">
            <a:avLst/>
          </a:prstGeom>
          <a:noFill/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BA941618-3F17-5143-A000-6B5837E74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4" t="42902" r="2218" b="3533"/>
          <a:stretch/>
        </p:blipFill>
        <p:spPr bwMode="auto">
          <a:xfrm>
            <a:off x="7010400" y="2895664"/>
            <a:ext cx="3276600" cy="2509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127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the errors in Lucas-</a:t>
            </a:r>
            <a:r>
              <a:rPr lang="en-US" dirty="0" err="1"/>
              <a:t>Kanade</a:t>
            </a:r>
            <a:endParaRPr lang="en-US" dirty="0"/>
          </a:p>
        </p:txBody>
      </p:sp>
      <p:sp>
        <p:nvSpPr>
          <p:cNvPr id="187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The motion is large (larger than a pixel)</a:t>
            </a:r>
          </a:p>
          <a:p>
            <a:pPr>
              <a:buFontTx/>
              <a:buChar char="•"/>
            </a:pPr>
            <a:r>
              <a:rPr lang="en-US" dirty="0"/>
              <a:t>A point does not move like its neighbors</a:t>
            </a:r>
          </a:p>
          <a:p>
            <a:pPr lvl="1"/>
            <a:r>
              <a:rPr lang="en-US" sz="2400" dirty="0"/>
              <a:t>Motion segmentation</a:t>
            </a:r>
          </a:p>
        </p:txBody>
      </p:sp>
      <p:pic>
        <p:nvPicPr>
          <p:cNvPr id="2" name="Picture 1" descr="Screen Shot 2018-02-14 at 2.46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14600"/>
            <a:ext cx="10490649" cy="3581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76400" y="6211670"/>
            <a:ext cx="899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0" dirty="0"/>
              <a:t>J. Wang and E. Adelson. </a:t>
            </a:r>
            <a:r>
              <a:rPr lang="en-US" sz="1800" b="0" dirty="0">
                <a:hlinkClick r:id="rId4"/>
              </a:rPr>
              <a:t>Representing Moving Images with Layers</a:t>
            </a:r>
            <a:r>
              <a:rPr lang="en-US" sz="1800" b="0" dirty="0"/>
              <a:t>. IEEE Transactions on Image Processing, 1994</a:t>
            </a:r>
          </a:p>
        </p:txBody>
      </p:sp>
    </p:spTree>
    <p:extLst>
      <p:ext uri="{BB962C8B-B14F-4D97-AF65-F5344CB8AC3E}">
        <p14:creationId xmlns:p14="http://schemas.microsoft.com/office/powerpoint/2010/main" val="4835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0851" grpId="0" build="p" bldLvl="2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the errors in Lucas-</a:t>
            </a:r>
            <a:r>
              <a:rPr lang="en-US" dirty="0" err="1"/>
              <a:t>Kanade</a:t>
            </a:r>
            <a:endParaRPr lang="en-US" dirty="0"/>
          </a:p>
        </p:txBody>
      </p:sp>
      <p:sp>
        <p:nvSpPr>
          <p:cNvPr id="1870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The motion is large (larger than a pixel)</a:t>
            </a:r>
          </a:p>
          <a:p>
            <a:pPr>
              <a:buFontTx/>
              <a:buChar char="•"/>
            </a:pPr>
            <a:r>
              <a:rPr lang="en-US" dirty="0"/>
              <a:t>A point does not move like its neighbors</a:t>
            </a:r>
          </a:p>
          <a:p>
            <a:pPr>
              <a:buFontTx/>
              <a:buChar char="•"/>
            </a:pPr>
            <a:r>
              <a:rPr lang="en-US" dirty="0"/>
              <a:t>Brightness constancy does not hold</a:t>
            </a:r>
          </a:p>
          <a:p>
            <a:pPr lvl="1"/>
            <a:r>
              <a:rPr lang="en-US" sz="2400" dirty="0"/>
              <a:t>Feature matching (e.g., SIFT) or tracking</a:t>
            </a:r>
          </a:p>
        </p:txBody>
      </p:sp>
    </p:spTree>
    <p:extLst>
      <p:ext uri="{BB962C8B-B14F-4D97-AF65-F5344CB8AC3E}">
        <p14:creationId xmlns:p14="http://schemas.microsoft.com/office/powerpoint/2010/main" val="191969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0851" grpId="0" uiExpand="1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9B3CC-A3D2-2247-AB05-B5B3E1CA4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time: Optical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B4554-596A-AB4C-A8D7-07E9CAD95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Motion: 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Motion field and optical flow definition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Brightness constancy constraint, aperture problem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Estimating optical flow (Lucas-</a:t>
            </a:r>
            <a:r>
              <a:rPr lang="en-US" dirty="0" err="1"/>
              <a:t>Kanade</a:t>
            </a:r>
            <a:r>
              <a:rPr lang="en-US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Beyond basic flow estimation</a:t>
            </a:r>
          </a:p>
        </p:txBody>
      </p:sp>
    </p:spTree>
    <p:extLst>
      <p:ext uri="{BB962C8B-B14F-4D97-AF65-F5344CB8AC3E}">
        <p14:creationId xmlns:p14="http://schemas.microsoft.com/office/powerpoint/2010/main" val="34693553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Estimating optical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914400" y="2743200"/>
                <a:ext cx="10363200" cy="3171824"/>
              </a:xfrm>
            </p:spPr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Given frames at times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estimate the apparent motion field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between them</a:t>
                </a:r>
              </a:p>
              <a:p>
                <a:pPr>
                  <a:buFontTx/>
                  <a:buChar char="•"/>
                </a:pPr>
                <a:r>
                  <a:rPr lang="en-US" b="1" dirty="0"/>
                  <a:t>Brightness constancy constraint</a:t>
                </a:r>
                <a:r>
                  <a:rPr lang="en-US" dirty="0"/>
                  <a:t>: projection of the same point looks the same in every frame</a:t>
                </a:r>
                <a:br>
                  <a:rPr lang="en-US" dirty="0"/>
                </a:br>
                <a:endParaRPr lang="en-US" sz="8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sz="800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Additional assumptions:</a:t>
                </a:r>
              </a:p>
              <a:p>
                <a:pPr lvl="1"/>
                <a:r>
                  <a:rPr lang="en-US" sz="2400" b="1" dirty="0"/>
                  <a:t>Small motion</a:t>
                </a:r>
                <a:r>
                  <a:rPr lang="en-US" sz="2400" dirty="0"/>
                  <a:t>: points do not move very far</a:t>
                </a:r>
              </a:p>
              <a:p>
                <a:pPr lvl="1"/>
                <a:r>
                  <a:rPr lang="en-US" sz="2400" b="1" dirty="0"/>
                  <a:t>Spatial coherence</a:t>
                </a:r>
                <a:r>
                  <a:rPr lang="en-US" sz="2400" dirty="0"/>
                  <a:t>: points move like their neighbors</a:t>
                </a:r>
                <a:endParaRPr lang="en-US" sz="2400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4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2743200"/>
                <a:ext cx="10363200" cy="3171824"/>
              </a:xfrm>
              <a:blipFill>
                <a:blip r:embed="rId3"/>
                <a:stretch>
                  <a:fillRect l="-1103" t="-2400" b="-29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048000" y="9906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3581400" y="1698624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4495800" y="16986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3581400" y="2232024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4495800" y="2232024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65" name="Group 9"/>
          <p:cNvGrpSpPr>
            <a:grpSpLocks/>
          </p:cNvGrpSpPr>
          <p:nvPr/>
        </p:nvGrpSpPr>
        <p:grpSpPr bwMode="auto">
          <a:xfrm>
            <a:off x="3657600" y="1546225"/>
            <a:ext cx="1066800" cy="968375"/>
            <a:chOff x="1488" y="1008"/>
            <a:chExt cx="672" cy="610"/>
          </a:xfrm>
        </p:grpSpPr>
        <p:sp>
          <p:nvSpPr>
            <p:cNvPr id="19474" name="Line 10"/>
            <p:cNvSpPr>
              <a:spLocks noChangeShapeType="1"/>
            </p:cNvSpPr>
            <p:nvPr/>
          </p:nvSpPr>
          <p:spPr bwMode="auto">
            <a:xfrm flipV="1">
              <a:off x="1488" y="100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5" name="Line 11"/>
            <p:cNvSpPr>
              <a:spLocks noChangeShapeType="1"/>
            </p:cNvSpPr>
            <p:nvPr/>
          </p:nvSpPr>
          <p:spPr bwMode="auto">
            <a:xfrm>
              <a:off x="1488" y="1461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6" name="Line 12"/>
            <p:cNvSpPr>
              <a:spLocks noChangeShapeType="1"/>
            </p:cNvSpPr>
            <p:nvPr/>
          </p:nvSpPr>
          <p:spPr bwMode="auto">
            <a:xfrm>
              <a:off x="2063" y="1152"/>
              <a:ext cx="97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7" name="Line 13"/>
            <p:cNvSpPr>
              <a:spLocks noChangeShapeType="1"/>
            </p:cNvSpPr>
            <p:nvPr/>
          </p:nvSpPr>
          <p:spPr bwMode="auto">
            <a:xfrm flipH="1">
              <a:off x="2043" y="1495"/>
              <a:ext cx="0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6" name="Rectangle 14"/>
          <p:cNvSpPr>
            <a:spLocks noChangeArrowheads="1"/>
          </p:cNvSpPr>
          <p:nvPr/>
        </p:nvSpPr>
        <p:spPr bwMode="auto">
          <a:xfrm>
            <a:off x="6934200" y="9906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Oval 15"/>
          <p:cNvSpPr>
            <a:spLocks noChangeArrowheads="1"/>
          </p:cNvSpPr>
          <p:nvPr/>
        </p:nvSpPr>
        <p:spPr bwMode="auto">
          <a:xfrm>
            <a:off x="7696200" y="1508124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Oval 16"/>
          <p:cNvSpPr>
            <a:spLocks noChangeArrowheads="1"/>
          </p:cNvSpPr>
          <p:nvPr/>
        </p:nvSpPr>
        <p:spPr bwMode="auto">
          <a:xfrm>
            <a:off x="8610600" y="18891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Oval 17"/>
          <p:cNvSpPr>
            <a:spLocks noChangeArrowheads="1"/>
          </p:cNvSpPr>
          <p:nvPr/>
        </p:nvSpPr>
        <p:spPr bwMode="auto">
          <a:xfrm>
            <a:off x="7772400" y="2227262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Oval 18"/>
          <p:cNvSpPr>
            <a:spLocks noChangeArrowheads="1"/>
          </p:cNvSpPr>
          <p:nvPr/>
        </p:nvSpPr>
        <p:spPr bwMode="auto">
          <a:xfrm>
            <a:off x="8458200" y="2427287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72" name="Text Box 31"/>
              <p:cNvSpPr txBox="1">
                <a:spLocks noChangeArrowheads="1"/>
              </p:cNvSpPr>
              <p:nvPr/>
            </p:nvSpPr>
            <p:spPr bwMode="auto">
              <a:xfrm>
                <a:off x="3117807" y="1012826"/>
                <a:ext cx="160659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9472" name="Text 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7807" y="1012826"/>
                <a:ext cx="1606594" cy="400110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73" name="Text Box 32"/>
              <p:cNvSpPr txBox="1">
                <a:spLocks noChangeArrowheads="1"/>
              </p:cNvSpPr>
              <p:nvPr/>
            </p:nvSpPr>
            <p:spPr bwMode="auto">
              <a:xfrm>
                <a:off x="7072727" y="996922"/>
                <a:ext cx="207127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0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9473" name="Text 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2727" y="996922"/>
                <a:ext cx="2071273" cy="400110"/>
              </a:xfrm>
              <a:prstGeom prst="rect">
                <a:avLst/>
              </a:prstGeom>
              <a:blipFill>
                <a:blip r:embed="rId5"/>
                <a:stretch>
                  <a:fillRect b="-121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Arc 1">
            <a:extLst>
              <a:ext uri="{FF2B5EF4-FFF2-40B4-BE49-F238E27FC236}">
                <a16:creationId xmlns:a16="http://schemas.microsoft.com/office/drawing/2014/main" id="{FCAE1E43-2F68-C44E-9407-D8BC8528976D}"/>
              </a:ext>
            </a:extLst>
          </p:cNvPr>
          <p:cNvSpPr/>
          <p:nvPr/>
        </p:nvSpPr>
        <p:spPr bwMode="auto">
          <a:xfrm rot="20431200">
            <a:off x="3344633" y="1208482"/>
            <a:ext cx="390658" cy="515114"/>
          </a:xfrm>
          <a:prstGeom prst="arc">
            <a:avLst>
              <a:gd name="adj1" fmla="val 6305097"/>
              <a:gd name="adj2" fmla="val 13613398"/>
            </a:avLst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AC7D6BAE-6D51-C048-A276-2961F34F51FE}"/>
              </a:ext>
            </a:extLst>
          </p:cNvPr>
          <p:cNvSpPr/>
          <p:nvPr/>
        </p:nvSpPr>
        <p:spPr bwMode="auto">
          <a:xfrm rot="18781024">
            <a:off x="7273581" y="1076909"/>
            <a:ext cx="416820" cy="557997"/>
          </a:xfrm>
          <a:prstGeom prst="arc">
            <a:avLst>
              <a:gd name="adj1" fmla="val 6305097"/>
              <a:gd name="adj2" fmla="val 13613398"/>
            </a:avLst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C043355-DF10-E242-9DF8-55BBD9327571}"/>
                  </a:ext>
                </a:extLst>
              </p:cNvPr>
              <p:cNvSpPr/>
              <p:nvPr/>
            </p:nvSpPr>
            <p:spPr>
              <a:xfrm>
                <a:off x="2119257" y="2205335"/>
                <a:ext cx="94936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C043355-DF10-E242-9DF8-55BBD93275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257" y="2205335"/>
                <a:ext cx="94936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279B743-6C41-5344-9836-E06F993A7A4E}"/>
                  </a:ext>
                </a:extLst>
              </p:cNvPr>
              <p:cNvSpPr/>
              <p:nvPr/>
            </p:nvSpPr>
            <p:spPr>
              <a:xfrm>
                <a:off x="6535245" y="2196454"/>
                <a:ext cx="398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279B743-6C41-5344-9836-E06F993A7A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5245" y="2196454"/>
                <a:ext cx="39895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1790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  <p:bldP spid="19472" grpId="0"/>
      <p:bldP spid="19473" grpId="0"/>
      <p:bldP spid="2" grpId="0" animBg="1"/>
      <p:bldP spid="2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Estimating optical flow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048000" y="9906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3581400" y="1698624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4495800" y="16986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3581400" y="2232024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4495800" y="2232024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65" name="Group 9"/>
          <p:cNvGrpSpPr>
            <a:grpSpLocks/>
          </p:cNvGrpSpPr>
          <p:nvPr/>
        </p:nvGrpSpPr>
        <p:grpSpPr bwMode="auto">
          <a:xfrm>
            <a:off x="3657600" y="1546225"/>
            <a:ext cx="1066800" cy="968375"/>
            <a:chOff x="1488" y="1008"/>
            <a:chExt cx="672" cy="610"/>
          </a:xfrm>
        </p:grpSpPr>
        <p:sp>
          <p:nvSpPr>
            <p:cNvPr id="19474" name="Line 10"/>
            <p:cNvSpPr>
              <a:spLocks noChangeShapeType="1"/>
            </p:cNvSpPr>
            <p:nvPr/>
          </p:nvSpPr>
          <p:spPr bwMode="auto">
            <a:xfrm flipV="1">
              <a:off x="1488" y="100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5" name="Line 11"/>
            <p:cNvSpPr>
              <a:spLocks noChangeShapeType="1"/>
            </p:cNvSpPr>
            <p:nvPr/>
          </p:nvSpPr>
          <p:spPr bwMode="auto">
            <a:xfrm>
              <a:off x="1488" y="1461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6" name="Line 12"/>
            <p:cNvSpPr>
              <a:spLocks noChangeShapeType="1"/>
            </p:cNvSpPr>
            <p:nvPr/>
          </p:nvSpPr>
          <p:spPr bwMode="auto">
            <a:xfrm>
              <a:off x="2063" y="1152"/>
              <a:ext cx="97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7" name="Line 13"/>
            <p:cNvSpPr>
              <a:spLocks noChangeShapeType="1"/>
            </p:cNvSpPr>
            <p:nvPr/>
          </p:nvSpPr>
          <p:spPr bwMode="auto">
            <a:xfrm flipH="1">
              <a:off x="2043" y="1495"/>
              <a:ext cx="0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6" name="Rectangle 14"/>
          <p:cNvSpPr>
            <a:spLocks noChangeArrowheads="1"/>
          </p:cNvSpPr>
          <p:nvPr/>
        </p:nvSpPr>
        <p:spPr bwMode="auto">
          <a:xfrm>
            <a:off x="6934200" y="990600"/>
            <a:ext cx="2209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Oval 15"/>
          <p:cNvSpPr>
            <a:spLocks noChangeArrowheads="1"/>
          </p:cNvSpPr>
          <p:nvPr/>
        </p:nvSpPr>
        <p:spPr bwMode="auto">
          <a:xfrm>
            <a:off x="7696200" y="1508124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Oval 16"/>
          <p:cNvSpPr>
            <a:spLocks noChangeArrowheads="1"/>
          </p:cNvSpPr>
          <p:nvPr/>
        </p:nvSpPr>
        <p:spPr bwMode="auto">
          <a:xfrm>
            <a:off x="8610600" y="188912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Oval 17"/>
          <p:cNvSpPr>
            <a:spLocks noChangeArrowheads="1"/>
          </p:cNvSpPr>
          <p:nvPr/>
        </p:nvSpPr>
        <p:spPr bwMode="auto">
          <a:xfrm>
            <a:off x="7772400" y="2227262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Oval 18"/>
          <p:cNvSpPr>
            <a:spLocks noChangeArrowheads="1"/>
          </p:cNvSpPr>
          <p:nvPr/>
        </p:nvSpPr>
        <p:spPr bwMode="auto">
          <a:xfrm>
            <a:off x="8458200" y="2427287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72" name="Text Box 31"/>
              <p:cNvSpPr txBox="1">
                <a:spLocks noChangeArrowheads="1"/>
              </p:cNvSpPr>
              <p:nvPr/>
            </p:nvSpPr>
            <p:spPr bwMode="auto">
              <a:xfrm>
                <a:off x="3117807" y="1012826"/>
                <a:ext cx="160659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9472" name="Text 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7807" y="1012826"/>
                <a:ext cx="1606594" cy="400110"/>
              </a:xfrm>
              <a:prstGeom prst="rect">
                <a:avLst/>
              </a:prstGeom>
              <a:blipFill>
                <a:blip r:embed="rId3"/>
                <a:stretch>
                  <a:fillRect b="-1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73" name="Text Box 32"/>
              <p:cNvSpPr txBox="1">
                <a:spLocks noChangeArrowheads="1"/>
              </p:cNvSpPr>
              <p:nvPr/>
            </p:nvSpPr>
            <p:spPr bwMode="auto">
              <a:xfrm>
                <a:off x="7072727" y="996922"/>
                <a:ext cx="207127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0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9473" name="Text 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2727" y="996922"/>
                <a:ext cx="2071273" cy="400110"/>
              </a:xfrm>
              <a:prstGeom prst="rect">
                <a:avLst/>
              </a:prstGeom>
              <a:blipFill>
                <a:blip r:embed="rId4"/>
                <a:stretch>
                  <a:fillRect b="-121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Arc 1">
            <a:extLst>
              <a:ext uri="{FF2B5EF4-FFF2-40B4-BE49-F238E27FC236}">
                <a16:creationId xmlns:a16="http://schemas.microsoft.com/office/drawing/2014/main" id="{FCAE1E43-2F68-C44E-9407-D8BC8528976D}"/>
              </a:ext>
            </a:extLst>
          </p:cNvPr>
          <p:cNvSpPr/>
          <p:nvPr/>
        </p:nvSpPr>
        <p:spPr bwMode="auto">
          <a:xfrm rot="20431200">
            <a:off x="3344633" y="1208482"/>
            <a:ext cx="390658" cy="515114"/>
          </a:xfrm>
          <a:prstGeom prst="arc">
            <a:avLst>
              <a:gd name="adj1" fmla="val 6305097"/>
              <a:gd name="adj2" fmla="val 13613398"/>
            </a:avLst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AC7D6BAE-6D51-C048-A276-2961F34F51FE}"/>
              </a:ext>
            </a:extLst>
          </p:cNvPr>
          <p:cNvSpPr/>
          <p:nvPr/>
        </p:nvSpPr>
        <p:spPr bwMode="auto">
          <a:xfrm rot="18781024">
            <a:off x="7273581" y="1076909"/>
            <a:ext cx="416820" cy="557997"/>
          </a:xfrm>
          <a:prstGeom prst="arc">
            <a:avLst>
              <a:gd name="adj1" fmla="val 6305097"/>
              <a:gd name="adj2" fmla="val 13613398"/>
            </a:avLst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C043355-DF10-E242-9DF8-55BBD9327571}"/>
                  </a:ext>
                </a:extLst>
              </p:cNvPr>
              <p:cNvSpPr/>
              <p:nvPr/>
            </p:nvSpPr>
            <p:spPr>
              <a:xfrm>
                <a:off x="2119257" y="2205335"/>
                <a:ext cx="94936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C043355-DF10-E242-9DF8-55BBD93275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257" y="2205335"/>
                <a:ext cx="94936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279B743-6C41-5344-9836-E06F993A7A4E}"/>
                  </a:ext>
                </a:extLst>
              </p:cNvPr>
              <p:cNvSpPr/>
              <p:nvPr/>
            </p:nvSpPr>
            <p:spPr>
              <a:xfrm>
                <a:off x="6535245" y="2196454"/>
                <a:ext cx="398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279B743-6C41-5344-9836-E06F993A7A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5245" y="2196454"/>
                <a:ext cx="39895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3">
                <a:extLst>
                  <a:ext uri="{FF2B5EF4-FFF2-40B4-BE49-F238E27FC236}">
                    <a16:creationId xmlns:a16="http://schemas.microsoft.com/office/drawing/2014/main" id="{69FE4279-9C05-DD42-9E13-5F1ABDD4619F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609600" y="3064926"/>
                <a:ext cx="11049000" cy="3793074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Lucas-</a:t>
                </a:r>
                <a:r>
                  <a:rPr lang="en-US" dirty="0" err="1"/>
                  <a:t>Kanade</a:t>
                </a:r>
                <a:r>
                  <a:rPr lang="en-US" dirty="0"/>
                  <a:t> flow: find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err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dirty="0"/>
                  <a:t>minimizing SSD between pixel values in corresponding locations in a patch at times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Use Taylor approximation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for small shifts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 </a:t>
                </a:r>
                <a:r>
                  <a:rPr lang="en-US" sz="2400" dirty="0"/>
                  <a:t>to obtain a linear least squares problem</a:t>
                </a:r>
              </a:p>
            </p:txBody>
          </p:sp>
        </mc:Choice>
        <mc:Fallback xmlns="">
          <p:sp>
            <p:nvSpPr>
              <p:cNvPr id="27" name="Rectangle 3">
                <a:extLst>
                  <a:ext uri="{FF2B5EF4-FFF2-40B4-BE49-F238E27FC236}">
                    <a16:creationId xmlns:a16="http://schemas.microsoft.com/office/drawing/2014/main" id="{69FE4279-9C05-DD42-9E13-5F1ABDD461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3064926"/>
                <a:ext cx="11049000" cy="3793074"/>
              </a:xfrm>
              <a:blipFill>
                <a:blip r:embed="rId8"/>
                <a:stretch>
                  <a:fillRect l="-1034" t="-1900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13">
            <a:extLst>
              <a:ext uri="{FF2B5EF4-FFF2-40B4-BE49-F238E27FC236}">
                <a16:creationId xmlns:a16="http://schemas.microsoft.com/office/drawing/2014/main" id="{A09D3354-1B17-9148-A714-75927A920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197025"/>
            <a:ext cx="11887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0" dirty="0"/>
              <a:t>B. Lucas and T. </a:t>
            </a:r>
            <a:r>
              <a:rPr lang="en-US" sz="1600" b="0" dirty="0" err="1"/>
              <a:t>Kanade</a:t>
            </a:r>
            <a:r>
              <a:rPr lang="en-US" sz="1600" b="0" dirty="0"/>
              <a:t>. </a:t>
            </a:r>
            <a:r>
              <a:rPr lang="en-US" sz="1600" b="0" dirty="0">
                <a:hlinkClick r:id="rId9"/>
              </a:rPr>
              <a:t>An iterative image registration technique with an application to stereo vision</a:t>
            </a:r>
            <a:r>
              <a:rPr lang="en-US" sz="1600" b="0" dirty="0"/>
              <a:t>. </a:t>
            </a:r>
            <a:br>
              <a:rPr lang="en-US" sz="1600" b="0" dirty="0"/>
            </a:br>
            <a:r>
              <a:rPr lang="en-US" sz="1600" b="0" dirty="0"/>
              <a:t>In </a:t>
            </a:r>
            <a:r>
              <a:rPr lang="en-US" sz="1600" b="0" i="1" dirty="0"/>
              <a:t>Proceedings of the International Joint Conference on Artificial Intelligence</a:t>
            </a:r>
            <a:r>
              <a:rPr lang="en-US" sz="1600" b="0" dirty="0"/>
              <a:t>, pp. 674–679, 1981</a:t>
            </a:r>
          </a:p>
        </p:txBody>
      </p:sp>
    </p:spTree>
    <p:extLst>
      <p:ext uri="{BB962C8B-B14F-4D97-AF65-F5344CB8AC3E}">
        <p14:creationId xmlns:p14="http://schemas.microsoft.com/office/powerpoint/2010/main" val="13333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Lucas-</a:t>
            </a:r>
            <a:r>
              <a:rPr lang="en-US" dirty="0" err="1"/>
              <a:t>Kanade</a:t>
            </a:r>
            <a:r>
              <a:rPr lang="en-US" dirty="0"/>
              <a:t>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699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914400" y="914400"/>
                <a:ext cx="10363200" cy="5943600"/>
              </a:xfrm>
            </p:spPr>
            <p:txBody>
              <a:bodyPr/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eqAr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2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Solution is given by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But when does the solution exist?</a:t>
                </a:r>
                <a:endParaRPr lang="en-US" sz="2400" dirty="0"/>
              </a:p>
            </p:txBody>
          </p:sp>
        </mc:Choice>
        <mc:Fallback xmlns="">
          <p:sp>
            <p:nvSpPr>
              <p:cNvPr id="296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943600"/>
              </a:xfrm>
              <a:blipFill>
                <a:blip r:embed="rId3"/>
                <a:stretch>
                  <a:fillRect l="-1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4D31D75-8985-004A-9E05-C4E42F8CE828}"/>
                  </a:ext>
                </a:extLst>
              </p:cNvPr>
              <p:cNvSpPr/>
              <p:nvPr/>
            </p:nvSpPr>
            <p:spPr>
              <a:xfrm>
                <a:off x="4267200" y="2286000"/>
                <a:ext cx="51520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800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4D31D75-8985-004A-9E05-C4E42F8CE8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286000"/>
                <a:ext cx="51520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3B35D2E-825C-C341-BD2F-47EC64AA30ED}"/>
                  </a:ext>
                </a:extLst>
              </p:cNvPr>
              <p:cNvSpPr/>
              <p:nvPr/>
            </p:nvSpPr>
            <p:spPr>
              <a:xfrm>
                <a:off x="8362167" y="2293045"/>
                <a:ext cx="48590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800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3B35D2E-825C-C341-BD2F-47EC64AA30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167" y="2293045"/>
                <a:ext cx="48590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3">
            <a:extLst>
              <a:ext uri="{FF2B5EF4-FFF2-40B4-BE49-F238E27FC236}">
                <a16:creationId xmlns:a16="http://schemas.microsoft.com/office/drawing/2014/main" id="{46F9C939-6F59-494F-96D0-A59EDCB85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197025"/>
            <a:ext cx="11887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0" dirty="0"/>
              <a:t>B. Lucas and T. </a:t>
            </a:r>
            <a:r>
              <a:rPr lang="en-US" sz="1600" b="0" dirty="0" err="1"/>
              <a:t>Kanade</a:t>
            </a:r>
            <a:r>
              <a:rPr lang="en-US" sz="1600" b="0" dirty="0"/>
              <a:t>. </a:t>
            </a:r>
            <a:r>
              <a:rPr lang="en-US" sz="1600" b="0" dirty="0">
                <a:hlinkClick r:id="rId6"/>
              </a:rPr>
              <a:t>An iterative image registration technique with an application to stereo vision</a:t>
            </a:r>
            <a:r>
              <a:rPr lang="en-US" sz="1600" b="0" dirty="0"/>
              <a:t>. </a:t>
            </a:r>
            <a:br>
              <a:rPr lang="en-US" sz="1600" b="0" dirty="0"/>
            </a:br>
            <a:r>
              <a:rPr lang="en-US" sz="1600" b="0" dirty="0"/>
              <a:t>In </a:t>
            </a:r>
            <a:r>
              <a:rPr lang="en-US" sz="1600" b="0" i="1" dirty="0"/>
              <a:t>Proceedings of the International Joint Conference on Artificial Intelligence</a:t>
            </a:r>
            <a:r>
              <a:rPr lang="en-US" sz="1600" b="0" dirty="0"/>
              <a:t>, pp. 674–679, 1981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81895FD-EF4D-254E-BB57-82DA722A47D3}"/>
                  </a:ext>
                </a:extLst>
              </p:cNvPr>
              <p:cNvSpPr/>
              <p:nvPr/>
            </p:nvSpPr>
            <p:spPr>
              <a:xfrm>
                <a:off x="6400800" y="2286000"/>
                <a:ext cx="51520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800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81895FD-EF4D-254E-BB57-82DA722A47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2286000"/>
                <a:ext cx="51520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975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Shi-Tomasi feature tracker</a:t>
            </a:r>
          </a:p>
        </p:txBody>
      </p:sp>
      <p:sp>
        <p:nvSpPr>
          <p:cNvPr id="1821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buFontTx/>
              <a:buChar char="•"/>
            </a:pPr>
            <a:r>
              <a:rPr lang="en-US" dirty="0"/>
              <a:t>Find good features using eigenvalues of second-moment matrix</a:t>
            </a:r>
          </a:p>
          <a:p>
            <a:pPr marL="914400" lvl="1" indent="-457200"/>
            <a:r>
              <a:rPr lang="en-US" sz="2400" dirty="0"/>
              <a:t>Key idea: “good” features to track are the ones whose motion can be estimated reliably</a:t>
            </a:r>
          </a:p>
          <a:p>
            <a:pPr marL="533400" indent="-533400">
              <a:buFontTx/>
              <a:buChar char="•"/>
            </a:pPr>
            <a:r>
              <a:rPr lang="en-US" dirty="0">
                <a:sym typeface="Symbol" pitchFamily="18" charset="2"/>
              </a:rPr>
              <a:t>From frame to frame, track with Lucas-</a:t>
            </a:r>
            <a:r>
              <a:rPr lang="en-US" dirty="0" err="1">
                <a:sym typeface="Symbol" pitchFamily="18" charset="2"/>
              </a:rPr>
              <a:t>Kanade</a:t>
            </a:r>
            <a:endParaRPr lang="en-US" dirty="0">
              <a:sym typeface="Symbol" pitchFamily="18" charset="2"/>
            </a:endParaRPr>
          </a:p>
          <a:p>
            <a:pPr marL="914400" lvl="1" indent="-457200"/>
            <a:r>
              <a:rPr lang="en-US" sz="2400" dirty="0">
                <a:sym typeface="Symbol" pitchFamily="18" charset="2"/>
              </a:rPr>
              <a:t>This amounts to assuming a translation model for frame-to-frame feature movement</a:t>
            </a:r>
          </a:p>
          <a:p>
            <a:pPr marL="533400" indent="-533400">
              <a:buFontTx/>
              <a:buChar char="•"/>
            </a:pPr>
            <a:r>
              <a:rPr lang="en-US" dirty="0">
                <a:sym typeface="Symbol" pitchFamily="18" charset="2"/>
              </a:rPr>
              <a:t>Check consistency of tracks by </a:t>
            </a:r>
            <a:r>
              <a:rPr lang="en-US" i="1" dirty="0">
                <a:sym typeface="Symbol" pitchFamily="18" charset="2"/>
              </a:rPr>
              <a:t>affine</a:t>
            </a:r>
            <a:r>
              <a:rPr lang="en-US" dirty="0">
                <a:sym typeface="Symbol" pitchFamily="18" charset="2"/>
              </a:rPr>
              <a:t> registration to the first observed instance of the feature</a:t>
            </a:r>
          </a:p>
          <a:p>
            <a:pPr marL="914400" lvl="1" indent="-457200"/>
            <a:r>
              <a:rPr lang="en-US" sz="2400" dirty="0">
                <a:sym typeface="Symbol" pitchFamily="18" charset="2"/>
              </a:rPr>
              <a:t>Affine model is more accurate for larger displacements</a:t>
            </a:r>
          </a:p>
          <a:p>
            <a:pPr marL="914400" lvl="1" indent="-457200"/>
            <a:r>
              <a:rPr lang="en-US" sz="2400" dirty="0">
                <a:sym typeface="Symbol" pitchFamily="18" charset="2"/>
              </a:rPr>
              <a:t>Comparing to the first frame helps to minimize drift</a:t>
            </a:r>
          </a:p>
        </p:txBody>
      </p:sp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1600200" y="6415088"/>
            <a:ext cx="899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sz="1800" b="0" dirty="0"/>
              <a:t>J. Shi and C. Tomasi. </a:t>
            </a:r>
            <a:r>
              <a:rPr lang="en-US" sz="1800" b="0" dirty="0">
                <a:hlinkClick r:id="rId3"/>
              </a:rPr>
              <a:t>Good Features to Track</a:t>
            </a:r>
            <a:r>
              <a:rPr lang="en-US" sz="1800" b="0" dirty="0"/>
              <a:t>. CVPR 1994.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1699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Tracking example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998538"/>
            <a:ext cx="5715000" cy="520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1600200" y="6415088"/>
            <a:ext cx="899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sz="1800" b="0" dirty="0"/>
              <a:t>J. Shi and C. Tomasi. </a:t>
            </a:r>
            <a:r>
              <a:rPr lang="en-US" sz="1800" b="0" dirty="0">
                <a:hlinkClick r:id="rId4"/>
              </a:rPr>
              <a:t>Good Features to Track</a:t>
            </a:r>
            <a:r>
              <a:rPr lang="en-US" sz="1800" b="0" dirty="0"/>
              <a:t>. CVPR 1994. </a:t>
            </a:r>
          </a:p>
        </p:txBody>
      </p:sp>
    </p:spTree>
  </p:cSld>
  <p:clrMapOvr>
    <a:masterClrMapping/>
  </p:clrMapOvr>
  <p:transition advClick="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9B3CC-A3D2-2247-AB05-B5B3E1CA4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B4554-596A-AB4C-A8D7-07E9CAD95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Motion: 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Motion field and optical flow definition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Brightness constancy constraint, aperture problem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Lucas-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Kanade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flow estimation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Beyond basic flow estimation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Current approaches, applications</a:t>
            </a:r>
          </a:p>
        </p:txBody>
      </p:sp>
    </p:spTree>
    <p:extLst>
      <p:ext uri="{BB962C8B-B14F-4D97-AF65-F5344CB8AC3E}">
        <p14:creationId xmlns:p14="http://schemas.microsoft.com/office/powerpoint/2010/main" val="105999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B4943-189A-45BD-A1A4-FCCEFC77F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State-of-the-art optical flow estimation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812A66-5FF1-4F1E-A098-D3AA94ED4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Current best methods are learned (often on synthetic data)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21DA7C-B935-E647-A679-3FF621BE3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0" y="1478319"/>
            <a:ext cx="9048750" cy="48462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690D97-D3D4-3D15-5EF2-A07EAD191E5B}"/>
              </a:ext>
            </a:extLst>
          </p:cNvPr>
          <p:cNvSpPr/>
          <p:nvPr/>
        </p:nvSpPr>
        <p:spPr>
          <a:xfrm>
            <a:off x="914400" y="6392886"/>
            <a:ext cx="10248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dirty="0"/>
              <a:t>A. </a:t>
            </a:r>
            <a:r>
              <a:rPr lang="en-US" sz="1600" b="0" dirty="0" err="1"/>
              <a:t>Dosovitskiy</a:t>
            </a:r>
            <a:r>
              <a:rPr lang="en-US" sz="1600" b="0" dirty="0"/>
              <a:t> et al. </a:t>
            </a:r>
            <a:r>
              <a:rPr lang="en-US" sz="1600" b="0" dirty="0">
                <a:hlinkClick r:id="rId3"/>
              </a:rPr>
              <a:t>FlowNet: Learning Optical Flow with Convolutional Networks</a:t>
            </a:r>
            <a:r>
              <a:rPr lang="en-US" sz="1600" b="0" dirty="0"/>
              <a:t>. ICCV 2015</a:t>
            </a:r>
            <a:endParaRPr lang="en-US" sz="1600" b="0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6162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B4943-189A-45BD-A1A4-FCCEFC77F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State-of-the-art optical flow estimation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812A66-5FF1-4F1E-A098-D3AA94ED4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Current best methods are learned (often on synthetic data)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FF51FD-2F89-43CC-8AE8-33093EDF452A}"/>
              </a:ext>
            </a:extLst>
          </p:cNvPr>
          <p:cNvSpPr/>
          <p:nvPr/>
        </p:nvSpPr>
        <p:spPr>
          <a:xfrm>
            <a:off x="914400" y="6392886"/>
            <a:ext cx="10248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dirty="0"/>
              <a:t>A. </a:t>
            </a:r>
            <a:r>
              <a:rPr lang="en-US" sz="1600" b="0" dirty="0" err="1"/>
              <a:t>Dosovitskiy</a:t>
            </a:r>
            <a:r>
              <a:rPr lang="en-US" sz="1600" b="0" dirty="0"/>
              <a:t> et al. </a:t>
            </a:r>
            <a:r>
              <a:rPr lang="en-US" sz="1600" b="0" dirty="0">
                <a:hlinkClick r:id="rId2"/>
              </a:rPr>
              <a:t>FlowNet: Learning Optical Flow with Convolutional Networks</a:t>
            </a:r>
            <a:r>
              <a:rPr lang="en-US" sz="1600" b="0" dirty="0"/>
              <a:t>. ICCV 2015</a:t>
            </a:r>
            <a:endParaRPr lang="en-US" sz="1600" b="0" dirty="0">
              <a:solidFill>
                <a:srgbClr val="29293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1648C2-8CA9-6E46-B03C-8A81EA04C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8554"/>
            <a:ext cx="12192000" cy="31816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39DA28-EBE3-B04C-B9F7-81FFAE73DE98}"/>
              </a:ext>
            </a:extLst>
          </p:cNvPr>
          <p:cNvSpPr txBox="1"/>
          <p:nvPr/>
        </p:nvSpPr>
        <p:spPr>
          <a:xfrm>
            <a:off x="3657600" y="1777035"/>
            <a:ext cx="4514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Synthetic dataset: Flying Chairs</a:t>
            </a:r>
          </a:p>
        </p:txBody>
      </p:sp>
    </p:spTree>
    <p:extLst>
      <p:ext uri="{BB962C8B-B14F-4D97-AF65-F5344CB8AC3E}">
        <p14:creationId xmlns:p14="http://schemas.microsoft.com/office/powerpoint/2010/main" val="28195030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B4943-189A-45BD-A1A4-FCCEFC77F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State-of-the-art optical flow estimation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812A66-5FF1-4F1E-A098-D3AA94ED4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Current best methods are learned (often on synthetic data)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FF51FD-2F89-43CC-8AE8-33093EDF452A}"/>
              </a:ext>
            </a:extLst>
          </p:cNvPr>
          <p:cNvSpPr/>
          <p:nvPr/>
        </p:nvSpPr>
        <p:spPr>
          <a:xfrm>
            <a:off x="685800" y="6392886"/>
            <a:ext cx="10744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dirty="0"/>
              <a:t>Z. Teed and J. Deng. </a:t>
            </a:r>
            <a:r>
              <a:rPr lang="en-US" sz="1600" b="0" dirty="0">
                <a:hlinkClick r:id="rId3"/>
              </a:rPr>
              <a:t>RAFT: Recurrent All-Pairs Field Transforms for Optical Flow</a:t>
            </a:r>
            <a:r>
              <a:rPr lang="en-US" sz="1600" b="0" dirty="0"/>
              <a:t>. ECCV 2020 (Best Paper Award)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83F07C-62A8-664D-B88B-C5CDB03807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2600"/>
            <a:ext cx="12192000" cy="423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49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EAFC0-64BA-4024-8E67-72C128A49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magnification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1F8511-A042-4B0F-80A9-A79225DA6283}"/>
              </a:ext>
            </a:extLst>
          </p:cNvPr>
          <p:cNvSpPr txBox="1"/>
          <p:nvPr/>
        </p:nvSpPr>
        <p:spPr>
          <a:xfrm>
            <a:off x="2430933" y="951330"/>
            <a:ext cx="7330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dirty="0"/>
              <a:t>Idea: take flow, magnify 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5629D-96F1-1F48-8926-8AFE06E852F3}"/>
              </a:ext>
            </a:extLst>
          </p:cNvPr>
          <p:cNvSpPr txBox="1"/>
          <p:nvPr/>
        </p:nvSpPr>
        <p:spPr>
          <a:xfrm>
            <a:off x="3810000" y="6324600"/>
            <a:ext cx="49295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/>
              <a:t>C. Liu et al. </a:t>
            </a:r>
            <a:r>
              <a:rPr lang="en-US" sz="1600" b="0" dirty="0">
                <a:hlinkClick r:id="rId4"/>
              </a:rPr>
              <a:t>Motion Magnification</a:t>
            </a:r>
            <a:r>
              <a:rPr lang="en-US" sz="1600" b="0" dirty="0"/>
              <a:t>. SIGGRAPH 2005</a:t>
            </a:r>
          </a:p>
        </p:txBody>
      </p:sp>
      <p:pic>
        <p:nvPicPr>
          <p:cNvPr id="7" name="FredoFace" descr="FredoFace">
            <a:hlinkClick r:id="" action="ppaction://media"/>
            <a:extLst>
              <a:ext uri="{FF2B5EF4-FFF2-40B4-BE49-F238E27FC236}">
                <a16:creationId xmlns:a16="http://schemas.microsoft.com/office/drawing/2014/main" id="{254DEE84-D069-6E4F-B89F-601F178D0A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45152" y="1536105"/>
            <a:ext cx="8301696" cy="46552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63C7C6-4FAE-6C45-91C4-29CA174C6BEE}"/>
              </a:ext>
            </a:extLst>
          </p:cNvPr>
          <p:cNvSpPr txBox="1"/>
          <p:nvPr/>
        </p:nvSpPr>
        <p:spPr>
          <a:xfrm>
            <a:off x="76200" y="6550223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/>
              <a:t>Source: </a:t>
            </a:r>
            <a:r>
              <a:rPr lang="en-US" sz="1400" b="0" dirty="0">
                <a:hlinkClick r:id="rId6"/>
              </a:rPr>
              <a:t>D. </a:t>
            </a:r>
            <a:r>
              <a:rPr lang="en-US" sz="1400" b="0" dirty="0" err="1">
                <a:hlinkClick r:id="rId6"/>
              </a:rPr>
              <a:t>Fouhey</a:t>
            </a:r>
            <a:r>
              <a:rPr lang="en-US" sz="1400" b="0" dirty="0">
                <a:hlinkClick r:id="rId6"/>
              </a:rPr>
              <a:t> and J. Johnson</a:t>
            </a:r>
            <a:endParaRPr 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51706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EEA08-C4DB-4E57-98DD-0E5FA442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magnification</a:t>
            </a:r>
          </a:p>
        </p:txBody>
      </p:sp>
      <p:pic>
        <p:nvPicPr>
          <p:cNvPr id="6" name="OriginalSwingSet" descr="OriginalSwingSet">
            <a:hlinkClick r:id="" action="ppaction://media"/>
            <a:extLst>
              <a:ext uri="{FF2B5EF4-FFF2-40B4-BE49-F238E27FC236}">
                <a16:creationId xmlns:a16="http://schemas.microsoft.com/office/drawing/2014/main" id="{73950CDC-2A1F-3B41-9540-3F6249F60E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2931" y="1005841"/>
            <a:ext cx="6866138" cy="51496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61A018-D25F-FF4F-B6C7-456EB3EE8478}"/>
              </a:ext>
            </a:extLst>
          </p:cNvPr>
          <p:cNvSpPr txBox="1"/>
          <p:nvPr/>
        </p:nvSpPr>
        <p:spPr>
          <a:xfrm>
            <a:off x="76200" y="6550223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/>
              <a:t>Source: </a:t>
            </a:r>
            <a:r>
              <a:rPr lang="en-US" sz="1400" b="0" dirty="0">
                <a:hlinkClick r:id="rId6"/>
              </a:rPr>
              <a:t>D. </a:t>
            </a:r>
            <a:r>
              <a:rPr lang="en-US" sz="1400" b="0" dirty="0" err="1">
                <a:hlinkClick r:id="rId6"/>
              </a:rPr>
              <a:t>Fouhey</a:t>
            </a:r>
            <a:r>
              <a:rPr lang="en-US" sz="1400" b="0" dirty="0">
                <a:hlinkClick r:id="rId6"/>
              </a:rPr>
              <a:t> and J. Johnson</a:t>
            </a:r>
            <a:endParaRPr lang="en-US" sz="1400" b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A55BCB-9A0C-740F-4F26-FFE3DFFE4A58}"/>
              </a:ext>
            </a:extLst>
          </p:cNvPr>
          <p:cNvSpPr txBox="1"/>
          <p:nvPr/>
        </p:nvSpPr>
        <p:spPr>
          <a:xfrm>
            <a:off x="3810000" y="6324600"/>
            <a:ext cx="49295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/>
              <a:t>C. Liu et al. </a:t>
            </a:r>
            <a:r>
              <a:rPr lang="en-US" sz="1600" b="0" dirty="0">
                <a:hlinkClick r:id="rId7"/>
              </a:rPr>
              <a:t>Motion Magnification</a:t>
            </a:r>
            <a:r>
              <a:rPr lang="en-US" sz="1600" b="0" dirty="0"/>
              <a:t>. SIGGRAPH 2005</a:t>
            </a:r>
          </a:p>
        </p:txBody>
      </p:sp>
    </p:spTree>
    <p:extLst>
      <p:ext uri="{BB962C8B-B14F-4D97-AF65-F5344CB8AC3E}">
        <p14:creationId xmlns:p14="http://schemas.microsoft.com/office/powerpoint/2010/main" val="109577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gSwingSet" descr="MagSwingSet">
            <a:hlinkClick r:id="" action="ppaction://media"/>
            <a:extLst>
              <a:ext uri="{FF2B5EF4-FFF2-40B4-BE49-F238E27FC236}">
                <a16:creationId xmlns:a16="http://schemas.microsoft.com/office/drawing/2014/main" id="{8FA250CE-8A67-4A4E-B38E-856D97F4B7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2931" y="1005840"/>
            <a:ext cx="6866136" cy="51496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FEEA08-C4DB-4E57-98DD-0E5FA442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magnification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0E8989-90EC-2548-9543-74C81BD5BCAD}"/>
              </a:ext>
            </a:extLst>
          </p:cNvPr>
          <p:cNvSpPr txBox="1"/>
          <p:nvPr/>
        </p:nvSpPr>
        <p:spPr>
          <a:xfrm>
            <a:off x="76200" y="6550223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/>
              <a:t>Source: </a:t>
            </a:r>
            <a:r>
              <a:rPr lang="en-US" sz="1400" b="0" dirty="0">
                <a:hlinkClick r:id="rId6"/>
              </a:rPr>
              <a:t>D. </a:t>
            </a:r>
            <a:r>
              <a:rPr lang="en-US" sz="1400" b="0" dirty="0" err="1">
                <a:hlinkClick r:id="rId6"/>
              </a:rPr>
              <a:t>Fouhey</a:t>
            </a:r>
            <a:r>
              <a:rPr lang="en-US" sz="1400" b="0" dirty="0">
                <a:hlinkClick r:id="rId6"/>
              </a:rPr>
              <a:t> and J. Johnson</a:t>
            </a:r>
            <a:endParaRPr lang="en-US" sz="1400" b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96CFF7-C3F1-5AA5-D232-0ADA9F394C83}"/>
              </a:ext>
            </a:extLst>
          </p:cNvPr>
          <p:cNvSpPr txBox="1"/>
          <p:nvPr/>
        </p:nvSpPr>
        <p:spPr>
          <a:xfrm>
            <a:off x="3810000" y="6324600"/>
            <a:ext cx="49295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/>
              <a:t>C. Liu et al. </a:t>
            </a:r>
            <a:r>
              <a:rPr lang="en-US" sz="1600" b="0" dirty="0">
                <a:hlinkClick r:id="rId7"/>
              </a:rPr>
              <a:t>Motion Magnification</a:t>
            </a:r>
            <a:r>
              <a:rPr lang="en-US" sz="1600" b="0" dirty="0"/>
              <a:t>. SIGGRAPH 2005</a:t>
            </a:r>
          </a:p>
        </p:txBody>
      </p:sp>
    </p:spTree>
    <p:extLst>
      <p:ext uri="{BB962C8B-B14F-4D97-AF65-F5344CB8AC3E}">
        <p14:creationId xmlns:p14="http://schemas.microsoft.com/office/powerpoint/2010/main" val="8040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EEA08-C4DB-4E57-98DD-0E5FA442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magnification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0E8989-90EC-2548-9543-74C81BD5BCAD}"/>
              </a:ext>
            </a:extLst>
          </p:cNvPr>
          <p:cNvSpPr txBox="1"/>
          <p:nvPr/>
        </p:nvSpPr>
        <p:spPr>
          <a:xfrm>
            <a:off x="76200" y="6550223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/>
              <a:t>Source: </a:t>
            </a:r>
            <a:r>
              <a:rPr lang="en-US" sz="1400" b="0" dirty="0">
                <a:hlinkClick r:id="rId3"/>
              </a:rPr>
              <a:t>D. </a:t>
            </a:r>
            <a:r>
              <a:rPr lang="en-US" sz="1400" b="0" dirty="0" err="1">
                <a:hlinkClick r:id="rId3"/>
              </a:rPr>
              <a:t>Fouhey</a:t>
            </a:r>
            <a:r>
              <a:rPr lang="en-US" sz="1400" b="0" dirty="0">
                <a:hlinkClick r:id="rId3"/>
              </a:rPr>
              <a:t> and J. Johnson</a:t>
            </a:r>
            <a:endParaRPr lang="en-US" sz="1400" b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1A2D0C-6FCB-2240-B7C9-3746697705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987" y="1002677"/>
            <a:ext cx="9416025" cy="52336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10A1B2-8621-1922-42F5-40FDD15F1EAA}"/>
              </a:ext>
            </a:extLst>
          </p:cNvPr>
          <p:cNvSpPr txBox="1"/>
          <p:nvPr/>
        </p:nvSpPr>
        <p:spPr>
          <a:xfrm>
            <a:off x="3810000" y="6324600"/>
            <a:ext cx="49295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/>
              <a:t>C. Liu et al. </a:t>
            </a:r>
            <a:r>
              <a:rPr lang="en-US" sz="1600" b="0" dirty="0">
                <a:hlinkClick r:id="rId5"/>
              </a:rPr>
              <a:t>Motion Magnification</a:t>
            </a:r>
            <a:r>
              <a:rPr lang="en-US" sz="1600" b="0" dirty="0"/>
              <a:t>. SIGGRAPH 2005</a:t>
            </a:r>
          </a:p>
        </p:txBody>
      </p:sp>
    </p:spTree>
    <p:extLst>
      <p:ext uri="{BB962C8B-B14F-4D97-AF65-F5344CB8AC3E}">
        <p14:creationId xmlns:p14="http://schemas.microsoft.com/office/powerpoint/2010/main" val="34274530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94035-19F3-CF41-8E4A-C996C6B5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magnification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515145A-BF4C-6B4E-9554-7C9E39B24D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158" y="1029037"/>
            <a:ext cx="7606042" cy="4990763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4C9738D-4B6B-9782-2BDD-7B1721C4DD74}"/>
              </a:ext>
            </a:extLst>
          </p:cNvPr>
          <p:cNvSpPr/>
          <p:nvPr/>
        </p:nvSpPr>
        <p:spPr>
          <a:xfrm>
            <a:off x="1447800" y="6120825"/>
            <a:ext cx="9525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0" dirty="0"/>
              <a:t>H. Wu et al. </a:t>
            </a:r>
            <a:r>
              <a:rPr lang="en-US" sz="1600" b="0" dirty="0">
                <a:hlinkClick r:id="rId3"/>
              </a:rPr>
              <a:t>Eulerian Video Magnification for Revealing Subtle Changes in the World</a:t>
            </a:r>
            <a:r>
              <a:rPr lang="en-US" sz="1600" b="0" dirty="0"/>
              <a:t>. SIGGRAPH 2012</a:t>
            </a:r>
          </a:p>
          <a:p>
            <a:pPr algn="ctr"/>
            <a:r>
              <a:rPr lang="en-US" sz="1600" b="0" dirty="0">
                <a:hlinkClick r:id="rId4"/>
              </a:rPr>
              <a:t>Video</a:t>
            </a:r>
            <a:r>
              <a:rPr lang="en-US" sz="1600" b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99342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861CA-F60C-379A-12F0-58590DAFB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3EF31-C5CE-A32C-06E6-8EB6DCE34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magnification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48FD99-B684-A0C0-2AE0-B54381C40B03}"/>
              </a:ext>
            </a:extLst>
          </p:cNvPr>
          <p:cNvSpPr/>
          <p:nvPr/>
        </p:nvSpPr>
        <p:spPr>
          <a:xfrm>
            <a:off x="1447800" y="6120825"/>
            <a:ext cx="9525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0" dirty="0"/>
              <a:t>H. Wu et al. </a:t>
            </a:r>
            <a:r>
              <a:rPr lang="en-US" sz="1600" b="0" dirty="0">
                <a:hlinkClick r:id="rId2"/>
              </a:rPr>
              <a:t>Eulerian Video Magnification for Revealing Subtle Changes in the World</a:t>
            </a:r>
            <a:r>
              <a:rPr lang="en-US" sz="1600" b="0" dirty="0"/>
              <a:t>. SIGGRAPH 2012</a:t>
            </a:r>
          </a:p>
          <a:p>
            <a:pPr algn="ctr"/>
            <a:r>
              <a:rPr lang="en-US" sz="1600" b="0" dirty="0">
                <a:hlinkClick r:id="rId3"/>
              </a:rPr>
              <a:t>Video</a:t>
            </a:r>
            <a:r>
              <a:rPr lang="en-US" sz="1600" b="0" dirty="0"/>
              <a:t> </a:t>
            </a:r>
          </a:p>
        </p:txBody>
      </p:sp>
      <p:pic>
        <p:nvPicPr>
          <p:cNvPr id="10" name="Picture 9" descr="A diagram of a computer generated video framework&#10;&#10;Description automatically generated with medium confidence">
            <a:extLst>
              <a:ext uri="{FF2B5EF4-FFF2-40B4-BE49-F238E27FC236}">
                <a16:creationId xmlns:a16="http://schemas.microsoft.com/office/drawing/2014/main" id="{007B7CE4-6098-B743-8F26-F7F1B8F76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07305"/>
            <a:ext cx="10325032" cy="503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202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FCAC9-29D5-F348-B25F-A331CA25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recognition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21726-51D7-C148-B2A1-B32A9C18B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Optical Flow is commonly used as an input feature for video classification with CNNs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A71624-0707-A148-8BA8-097D9D214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872" y="2192184"/>
            <a:ext cx="8466256" cy="30813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CCB08B-1718-6442-AF42-0019BCBBC94A}"/>
              </a:ext>
            </a:extLst>
          </p:cNvPr>
          <p:cNvSpPr txBox="1"/>
          <p:nvPr/>
        </p:nvSpPr>
        <p:spPr>
          <a:xfrm>
            <a:off x="685800" y="5791200"/>
            <a:ext cx="1082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/>
              <a:t>K. </a:t>
            </a:r>
            <a:r>
              <a:rPr lang="en-US" sz="1600" b="0" dirty="0" err="1"/>
              <a:t>Simonyan</a:t>
            </a:r>
            <a:r>
              <a:rPr lang="en-US" sz="1600" b="0" dirty="0"/>
              <a:t> and A. Zisserman. </a:t>
            </a:r>
            <a:r>
              <a:rPr lang="en-US" sz="1600" b="0" dirty="0">
                <a:hlinkClick r:id="rId3"/>
              </a:rPr>
              <a:t>Two-Stream Convolutional Networks for Action Recognition in Videos</a:t>
            </a:r>
            <a:r>
              <a:rPr lang="en-US" sz="1600" b="0" dirty="0"/>
              <a:t>. </a:t>
            </a:r>
            <a:r>
              <a:rPr lang="en-US" sz="1600" b="0" dirty="0" err="1"/>
              <a:t>NeurIPS</a:t>
            </a:r>
            <a:r>
              <a:rPr lang="en-US" sz="1600" b="0" dirty="0"/>
              <a:t> 2014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D92BF6-CC7E-7647-8D24-C25989A27AF2}"/>
              </a:ext>
            </a:extLst>
          </p:cNvPr>
          <p:cNvSpPr txBox="1"/>
          <p:nvPr/>
        </p:nvSpPr>
        <p:spPr>
          <a:xfrm>
            <a:off x="76200" y="6550223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/>
              <a:t>Source: </a:t>
            </a:r>
            <a:r>
              <a:rPr lang="en-US" sz="1400" b="0" dirty="0">
                <a:hlinkClick r:id="rId4"/>
              </a:rPr>
              <a:t>D. </a:t>
            </a:r>
            <a:r>
              <a:rPr lang="en-US" sz="1400" b="0" dirty="0" err="1">
                <a:hlinkClick r:id="rId4"/>
              </a:rPr>
              <a:t>Fouhey</a:t>
            </a:r>
            <a:r>
              <a:rPr lang="en-US" sz="1400" b="0" dirty="0">
                <a:hlinkClick r:id="rId4"/>
              </a:rPr>
              <a:t> and J. Johnson</a:t>
            </a:r>
            <a:endParaRPr 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3157714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46694</TotalTime>
  <Words>2528</Words>
  <Application>Microsoft Macintosh PowerPoint</Application>
  <PresentationFormat>Widescreen</PresentationFormat>
  <Paragraphs>305</Paragraphs>
  <Slides>47</Slides>
  <Notes>32</Notes>
  <HiddenSlides>4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Cambria Math</vt:lpstr>
      <vt:lpstr>Symbol</vt:lpstr>
      <vt:lpstr>Times New Roman</vt:lpstr>
      <vt:lpstr>Blank Presentation</vt:lpstr>
      <vt:lpstr>Optical flow</vt:lpstr>
      <vt:lpstr>Outline</vt:lpstr>
      <vt:lpstr>Motion is a powerful perceptual cue</vt:lpstr>
      <vt:lpstr>Motion is a powerful perceptual cue</vt:lpstr>
      <vt:lpstr>Motion is a powerful perceptual cue</vt:lpstr>
      <vt:lpstr>Optical flow</vt:lpstr>
      <vt:lpstr>Uses of optical flow in computer vision</vt:lpstr>
      <vt:lpstr>Outline</vt:lpstr>
      <vt:lpstr>Estimating optical flow</vt:lpstr>
      <vt:lpstr>Estimating optical flow</vt:lpstr>
      <vt:lpstr>The brightness constancy constraint</vt:lpstr>
      <vt:lpstr>The aperture problem</vt:lpstr>
      <vt:lpstr>The aperture problem</vt:lpstr>
      <vt:lpstr>The barber pole illusion</vt:lpstr>
      <vt:lpstr>The barber pole illusion</vt:lpstr>
      <vt:lpstr>Outline</vt:lpstr>
      <vt:lpstr>Solving the aperture problem</vt:lpstr>
      <vt:lpstr>Estimating optical flow</vt:lpstr>
      <vt:lpstr>Recall: second moment matrix</vt:lpstr>
      <vt:lpstr>Conditions for solvability</vt:lpstr>
      <vt:lpstr>Conditions for solvability</vt:lpstr>
      <vt:lpstr>Lucas-Kanade flow</vt:lpstr>
      <vt:lpstr>Lucas-Kanade flow example</vt:lpstr>
      <vt:lpstr>Outline</vt:lpstr>
      <vt:lpstr>When does Lucas-Kanade fail?</vt:lpstr>
      <vt:lpstr>Fixing the errors in Lucas-Kanade</vt:lpstr>
      <vt:lpstr>Fixing the errors in Lucas-Kanade</vt:lpstr>
      <vt:lpstr>Fixing the errors in Lucas-Kanade</vt:lpstr>
      <vt:lpstr>Fixing the errors in Lucas-Kanade</vt:lpstr>
      <vt:lpstr>Fixing the errors in Lucas-Kanade</vt:lpstr>
      <vt:lpstr>Last time: Optical flow</vt:lpstr>
      <vt:lpstr>Review: Estimating optical flow</vt:lpstr>
      <vt:lpstr>Review: Estimating optical flow</vt:lpstr>
      <vt:lpstr>Review: Lucas-Kanade flow</vt:lpstr>
      <vt:lpstr>Shi-Tomasi feature tracker</vt:lpstr>
      <vt:lpstr>Tracking example</vt:lpstr>
      <vt:lpstr>Outline</vt:lpstr>
      <vt:lpstr>State-of-the-art optical flow estimation</vt:lpstr>
      <vt:lpstr>State-of-the-art optical flow estimation</vt:lpstr>
      <vt:lpstr>State-of-the-art optical flow estimation</vt:lpstr>
      <vt:lpstr>Motion magnification</vt:lpstr>
      <vt:lpstr>Motion magnification</vt:lpstr>
      <vt:lpstr>Motion magnification</vt:lpstr>
      <vt:lpstr>Motion magnification</vt:lpstr>
      <vt:lpstr>Motion magnification</vt:lpstr>
      <vt:lpstr>Motion magnification</vt:lpstr>
      <vt:lpstr>Activity recognition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Lazebnik, Svetlana</cp:lastModifiedBy>
  <cp:revision>1692</cp:revision>
  <cp:lastPrinted>2021-09-24T15:38:01Z</cp:lastPrinted>
  <dcterms:created xsi:type="dcterms:W3CDTF">2004-08-29T23:15:23Z</dcterms:created>
  <dcterms:modified xsi:type="dcterms:W3CDTF">2024-10-01T16:00:01Z</dcterms:modified>
</cp:coreProperties>
</file>