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1"/>
  </p:notesMasterIdLst>
  <p:handoutMasterIdLst>
    <p:handoutMasterId r:id="rId82"/>
  </p:handoutMasterIdLst>
  <p:sldIdLst>
    <p:sldId id="395" r:id="rId2"/>
    <p:sldId id="529" r:id="rId3"/>
    <p:sldId id="281" r:id="rId4"/>
    <p:sldId id="282" r:id="rId5"/>
    <p:sldId id="283" r:id="rId6"/>
    <p:sldId id="546" r:id="rId7"/>
    <p:sldId id="547" r:id="rId8"/>
    <p:sldId id="522" r:id="rId9"/>
    <p:sldId id="523" r:id="rId10"/>
    <p:sldId id="518" r:id="rId11"/>
    <p:sldId id="524" r:id="rId12"/>
    <p:sldId id="525" r:id="rId13"/>
    <p:sldId id="555" r:id="rId14"/>
    <p:sldId id="551" r:id="rId15"/>
    <p:sldId id="557" r:id="rId16"/>
    <p:sldId id="313" r:id="rId17"/>
    <p:sldId id="318" r:id="rId18"/>
    <p:sldId id="319" r:id="rId19"/>
    <p:sldId id="696" r:id="rId20"/>
    <p:sldId id="499" r:id="rId21"/>
    <p:sldId id="534" r:id="rId22"/>
    <p:sldId id="455" r:id="rId23"/>
    <p:sldId id="482" r:id="rId24"/>
    <p:sldId id="530" r:id="rId25"/>
    <p:sldId id="483" r:id="rId26"/>
    <p:sldId id="484" r:id="rId27"/>
    <p:sldId id="485" r:id="rId28"/>
    <p:sldId id="487" r:id="rId29"/>
    <p:sldId id="538" r:id="rId30"/>
    <p:sldId id="411" r:id="rId31"/>
    <p:sldId id="406" r:id="rId32"/>
    <p:sldId id="544" r:id="rId33"/>
    <p:sldId id="408" r:id="rId34"/>
    <p:sldId id="697" r:id="rId35"/>
    <p:sldId id="498" r:id="rId36"/>
    <p:sldId id="540" r:id="rId37"/>
    <p:sldId id="412" r:id="rId38"/>
    <p:sldId id="416" r:id="rId39"/>
    <p:sldId id="396" r:id="rId40"/>
    <p:sldId id="440" r:id="rId41"/>
    <p:sldId id="417" r:id="rId42"/>
    <p:sldId id="493" r:id="rId43"/>
    <p:sldId id="494" r:id="rId44"/>
    <p:sldId id="558" r:id="rId45"/>
    <p:sldId id="559" r:id="rId46"/>
    <p:sldId id="533" r:id="rId47"/>
    <p:sldId id="698" r:id="rId48"/>
    <p:sldId id="480" r:id="rId49"/>
    <p:sldId id="692" r:id="rId50"/>
    <p:sldId id="437" r:id="rId51"/>
    <p:sldId id="528" r:id="rId52"/>
    <p:sldId id="693" r:id="rId53"/>
    <p:sldId id="694" r:id="rId54"/>
    <p:sldId id="695" r:id="rId55"/>
    <p:sldId id="701" r:id="rId56"/>
    <p:sldId id="907" r:id="rId57"/>
    <p:sldId id="906" r:id="rId58"/>
    <p:sldId id="905" r:id="rId59"/>
    <p:sldId id="908" r:id="rId60"/>
    <p:sldId id="474" r:id="rId61"/>
    <p:sldId id="521" r:id="rId62"/>
    <p:sldId id="909" r:id="rId63"/>
    <p:sldId id="910" r:id="rId64"/>
    <p:sldId id="912" r:id="rId65"/>
    <p:sldId id="911" r:id="rId66"/>
    <p:sldId id="699" r:id="rId67"/>
    <p:sldId id="446" r:id="rId68"/>
    <p:sldId id="424" r:id="rId69"/>
    <p:sldId id="445" r:id="rId70"/>
    <p:sldId id="421" r:id="rId71"/>
    <p:sldId id="469" r:id="rId72"/>
    <p:sldId id="489" r:id="rId73"/>
    <p:sldId id="700" r:id="rId74"/>
    <p:sldId id="457" r:id="rId75"/>
    <p:sldId id="460" r:id="rId76"/>
    <p:sldId id="545" r:id="rId77"/>
    <p:sldId id="462" r:id="rId78"/>
    <p:sldId id="531" r:id="rId79"/>
    <p:sldId id="532" r:id="rId80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33"/>
    <a:srgbClr val="99FF33"/>
    <a:srgbClr val="CCFF33"/>
    <a:srgbClr val="FF9933"/>
    <a:srgbClr val="FF0000"/>
    <a:srgbClr val="00FF00"/>
    <a:srgbClr val="33CC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7" autoAdjust="0"/>
    <p:restoredTop sz="86210" autoAdjust="0"/>
  </p:normalViewPr>
  <p:slideViewPr>
    <p:cSldViewPr>
      <p:cViewPr varScale="1">
        <p:scale>
          <a:sx n="96" d="100"/>
          <a:sy n="96" d="100"/>
        </p:scale>
        <p:origin x="888" y="1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071951E6-2646-4237-9444-8416859A1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29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08FCA09C-389F-4645-898A-760E4CAD6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04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15A9E-C495-4873-AB2B-2B168732F80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76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F68404-5179-45AE-9676-89B7A9EEA7E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31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5A8BCB-F26B-425E-92A7-D4C33379BF2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5613" y="717550"/>
            <a:ext cx="6370637" cy="3584575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It gets inverted</a:t>
            </a:r>
          </a:p>
        </p:txBody>
      </p:sp>
    </p:spTree>
    <p:extLst>
      <p:ext uri="{BB962C8B-B14F-4D97-AF65-F5344CB8AC3E}">
        <p14:creationId xmlns:p14="http://schemas.microsoft.com/office/powerpoint/2010/main" val="4205744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D3539-5FDD-4766-BB06-4DC5B717E8E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25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9891CD-134C-47E8-BBAA-69DA73C4860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04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9419D6-A8AB-4893-9C2B-D9FCB6A9D56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6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29231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90496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35338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45554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316E0-7C3B-4977-B4AF-3DEAB907DE0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77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6D0049-F9ED-402E-B4E8-CF9EDCDDBBB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80E15A-A193-47EE-864D-7A71E984FD3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FD9169-2BA4-4FB9-893B-EA06C19BE3F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2D467-215F-350D-D2E0-6B82AE87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2AAD4A41-3596-0307-5CD8-64B262D2A1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3BE0FA30-DCA9-4D00-49E6-8DDD93DBE9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97CC071F-1948-9362-2517-0AC2E668F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09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6BF8C-7078-42C7-B3C3-0D37DCAEA5A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6BF8C-7078-42C7-B3C3-0D37DCAEA5A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727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72A4B-B53E-49E1-BFA5-232564545454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2C1E0-7576-4E35-A5E2-B310FBEE18C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This is the relation between the focal length (f), the distance of the object from the camera (D), and the distance at which the object will be in focus (D’)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2C1E0-7576-4E35-A5E2-B310FBEE18C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This is the relation between the focal length (f), the distance of the object from the camera (D), and the distance at which the object will be in focus (D’)</a:t>
            </a:r>
          </a:p>
        </p:txBody>
      </p:sp>
    </p:spTree>
    <p:extLst>
      <p:ext uri="{BB962C8B-B14F-4D97-AF65-F5344CB8AC3E}">
        <p14:creationId xmlns:p14="http://schemas.microsoft.com/office/powerpoint/2010/main" val="32501229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2C9377-0D52-4593-88BD-058C6517228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AFE0B0-FDC5-4F7F-BA02-200ED9D384C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454F10-7EF1-47C3-86C2-06138964BC2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F0977-8A46-49F3-9FEB-E2119D928CF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And the set of all such points forms a plane parallel to the image (plane of focus).</a:t>
            </a:r>
          </a:p>
          <a:p>
            <a:pPr eaLnBrk="1" hangingPunct="1"/>
            <a:r>
              <a:rPr lang="en-US" dirty="0"/>
              <a:t>Uses</a:t>
            </a:r>
            <a:r>
              <a:rPr lang="en-US" baseline="0" dirty="0"/>
              <a:t> of the formula: given focal length and depth in scene that you want to be in focus, it tells you where to put the image plane. Given f and distance of image plane from camera center, it tells you which depth in the scene will be in focus.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3B4E41-B27E-466F-A0FC-1DB16FE7B32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4768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F9881-F412-43E6-9B8A-7BE3B7C358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49435-8596-432D-9C74-87BB22660D3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49435-8596-432D-9C74-87BB22660D3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23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F470F-132B-485D-9E0F-663F9F0487D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A0F3C-E238-39D7-81BE-31CC03297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605F8CAD-29CE-0A68-FDBF-0EA636D62B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7197B965-5579-E3B7-C611-999795B703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F8CDB2AC-36CA-6FCE-EF4D-937820272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750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02367-BBBF-4867-8E6C-F5D90DC8B1E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02367-BBBF-4867-8E6C-F5D90DC8B1E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104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DD227C-A073-438F-B5C9-9FE5360CC67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The</a:t>
            </a:r>
            <a:r>
              <a:rPr lang="en-US" baseline="0" dirty="0"/>
              <a:t> field of view is the angular extent of the world that is observed by the camera.</a:t>
            </a:r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C538C6-2316-413B-8208-674D7216C85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CB4EF4-6601-4D78-B1BA-C9CA51AF1B1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E5FBBC-783A-4C75-B83C-DB51AA0586C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7F43-C227-46A7-97C7-9197347EC61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EBF7D0-A0D3-48CE-9FFE-400C1562011C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B3122D-72F9-4727-BAB7-AD9B539DB07F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19C80-4DF1-0604-8379-F4615EC89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5497CA3C-5C67-21FD-6E24-BC049AE35B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439D5604-A619-05C4-E513-B3DB13451A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378A631D-5E4C-0454-525A-3AE907479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348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2C0B9-2B55-4FC8-B503-6BC864CBEB13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754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A8095-73C6-4AF0-B01D-93B19716F112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368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0A6571-B4D3-496A-9E11-D93C4D8A3735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449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6E92A8-3A8B-4578-91B3-B7AD218976C9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017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74511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787848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D89B9F-F6CA-4257-ABDD-9EFBCDD017F0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67462" cy="358298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38663"/>
            <a:ext cx="5384800" cy="4381500"/>
          </a:xfrm>
          <a:noFill/>
          <a:ln/>
        </p:spPr>
        <p:txBody>
          <a:bodyPr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588937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9813DE-9D7C-4320-8DD0-4A13413A0695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449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88D751-AF0E-4E65-8002-E8C67270D82F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Is this a linear function?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8CFCF-0DC3-1126-999D-37F4F6975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DEC19E82-3EEC-1D60-B9E9-627CA4D224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88D751-AF0E-4E65-8002-E8C67270D82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96B17C24-7C64-E1FF-C5B6-BC581C8693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67B8802E-C35B-5D74-7A06-DBB4EEBA2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Is this a linear function?</a:t>
            </a:r>
          </a:p>
        </p:txBody>
      </p:sp>
    </p:spTree>
    <p:extLst>
      <p:ext uri="{BB962C8B-B14F-4D97-AF65-F5344CB8AC3E}">
        <p14:creationId xmlns:p14="http://schemas.microsoft.com/office/powerpoint/2010/main" val="39052580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0A674-179B-0465-E02B-1CDE07669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8F22D4D3-80F7-6306-FE62-CE71CEAAD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49435-8596-432D-9C74-87BB22660D3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400BF440-D57D-F165-F731-B4C13389A9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B1BAF266-B02B-F434-624B-D9E62DD2E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5302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33E7C-AD56-C60B-B39C-3B4B63A88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1E504E58-E947-9150-691B-7CAC75748F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49435-8596-432D-9C74-87BB22660D3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FBAB46D2-833D-3719-B825-5DFB2ACD61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038FE4F7-A3E3-9F7F-C4C6-92E724C9F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486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38A7B-113A-82F8-F4EC-01D845376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829BEFBC-AC05-773C-1984-C9FF082D2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49435-8596-432D-9C74-87BB22660D3E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9A3952A0-F630-ED80-8560-81054D74F7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E4088F1B-1FA6-88F3-5E9B-5199F364C1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218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996DD-FF3E-839C-5B94-C1120B913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071F5541-8E79-F833-1291-AC309B59E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FD901665-DDA8-F22B-4C65-EE9C6CE14E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7D3E23F2-7414-D97D-6492-B3AF767E1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254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EF9741-B6B4-48BE-8266-DA238E5A6C5F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EB05EF-1323-4F0F-B1A9-D24AF8C2CF50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F0EEEE-B066-4A96-9A31-C76B62A17711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5E6E01-E90D-4466-98CA-B0F5986118D8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85D437-FD57-47B9-89FC-391269884102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631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E89CA8-B82F-41B6-8C52-46E14CAA9293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From the website: “Russell Kirsch was a computer pioneer at the National Institute of Standards and Technology in the USA when he developed the system by which a camera could be fed into a computer. The photo is of Kirsch’s three month old son Walden and it measured a mere 176×176 pixels. Baby Walden now works in communications for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Intel.”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3372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4B47E-F450-FCC2-300F-154BFFD91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BAB6C78-973E-689A-CAD4-BAF70FA671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43F5FCCA-D296-E07C-6AC3-577E02E0DC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9A394454-8E66-1865-0F80-9D70D25C6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9556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85ADF-2EB9-4C16-8729-6295311ED7A8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DF33B-734B-4C69-A7AC-BA746C16F100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DF33B-734B-4C69-A7AC-BA746C16F100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0572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05CA2-39FD-4302-829A-FDB5F37D0211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CIPA: Camera &amp; Imaging Products Association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FCA09C-389F-4645-898A-760E4CAD6C06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708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CIPA: Camera &amp; Imaging Products Association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FCA09C-389F-4645-898A-760E4CAD6C06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9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F05B0-711B-4CA6-9A7E-79C1245AD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B51C4-C3DD-4E0C-93D6-71EAF2B2A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491C2-9129-4CE1-B220-EEA961FCA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E95F0-9367-42F5-B966-4137C1B49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228D4-1F37-4720-8814-98E859546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6F6CA-385E-4399-8043-C500D5017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3BFD8-926D-4699-AFD1-F885CE901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8342D-3E27-4F85-990B-746398AF1B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033D4-A2EE-4D73-AAC2-0C56E92C7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5B84D-F5A4-45AE-BA2E-FB3DB3D48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D1C0A-0CBD-40D9-A4F7-C0F2C489E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D7C8E-C297-407B-9EA5-4B7F33FFE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C428A8E8-DF0D-4AEE-A8FB-0E49ED5DC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elardomorell.net/camera-obscur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people.csail.mit.edu/torralba/research/accidentalcamera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bevec.org/Pinhole/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www.debevec.org/Pinhole/35mm-pinhole-camera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epth_of_field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mbridgeincolour.com/tutorials/depth-of-field.htm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Depth_of_field_illustration.sv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Depth_of_field_illustration.sv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eld_of_view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eld_of_view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33.png"/><Relationship Id="rId4" Type="http://schemas.openxmlformats.org/officeDocument/2006/relationships/image" Target="../media/image1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Dolly_zoo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iv41W6iyyGs" TargetMode="External"/><Relationship Id="rId5" Type="http://schemas.openxmlformats.org/officeDocument/2006/relationships/hyperlink" Target="http://www.youtube.com/watch?v=H4Utlw0XiHU" TargetMode="Externa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yheder.tv2.dk/samfund/2020-04-26-hvor-taet-er-folk-paa-hinanden-disse-billeder-er-taget-samtidig-men-viser-to" TargetMode="External"/><Relationship Id="rId5" Type="http://schemas.openxmlformats.org/officeDocument/2006/relationships/image" Target="../media/image53.tiff"/><Relationship Id="rId4" Type="http://schemas.openxmlformats.org/officeDocument/2006/relationships/image" Target="../media/image52.tif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aronhertzmann.com/2024/09/09/dvc-multiperspective.htm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10.1068/p6530" TargetMode="Externa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s://aaronhertzmann.com/2024/09/09/dvc-multiperspective.html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School_of_Athens" TargetMode="Externa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aaronhertzmann.com/2024/10/07/picture-perception.html" TargetMode="External"/><Relationship Id="rId2" Type="http://schemas.openxmlformats.org/officeDocument/2006/relationships/hyperlink" Target="https://jov.arvojournals.org/article.aspx?articleid=2793609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3.png"/><Relationship Id="rId9" Type="http://schemas.openxmlformats.org/officeDocument/2006/relationships/image" Target="../media/image14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90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40.png"/><Relationship Id="rId5" Type="http://schemas.openxmlformats.org/officeDocument/2006/relationships/image" Target="../media/image210.png"/><Relationship Id="rId10" Type="http://schemas.openxmlformats.org/officeDocument/2006/relationships/image" Target="../media/image230.png"/><Relationship Id="rId4" Type="http://schemas.openxmlformats.org/officeDocument/2006/relationships/image" Target="../media/image200.png"/><Relationship Id="rId9" Type="http://schemas.openxmlformats.org/officeDocument/2006/relationships/image" Target="../media/image1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51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171.png"/><Relationship Id="rId4" Type="http://schemas.openxmlformats.org/officeDocument/2006/relationships/image" Target="../media/image160.png"/><Relationship Id="rId9" Type="http://schemas.openxmlformats.org/officeDocument/2006/relationships/image" Target="../media/image14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pload.wikimedia.org/wikipedia/commons/c/c7/Contra-zoom_aka_dolly_zoom_animation.gif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aronhertzmann.com/2024/10/07/picture-perception.html" TargetMode="External"/><Relationship Id="rId4" Type="http://schemas.openxmlformats.org/officeDocument/2006/relationships/image" Target="../media/image71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hyperlink" Target="https://en.wikipedia.org/wiki/History_of_photography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oleObject" Target="../embeddings/oleObject1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stverse.com/history/top-10-incredible-early-firsts-in-photography/" TargetMode="Externa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lectronics360.globalspec.com/article/9464/ccd-vs-cmos-the-shift-in-image-sensor-technology" TargetMode="External"/><Relationship Id="rId4" Type="http://schemas.openxmlformats.org/officeDocument/2006/relationships/image" Target="../media/image8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hyperlink" Target="https://en.wikipedia.org/wiki/Bayer_filter" TargetMode="External"/><Relationship Id="rId4" Type="http://schemas.openxmlformats.org/officeDocument/2006/relationships/image" Target="../media/image8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hyperlink" Target="https://en.wikipedia.org/wiki/Bayer_filter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net.com/tech/mobile/samsung-s21-ultra-pixel-binning-adapts-photos-for-detail-or-the-dark/" TargetMode="External"/><Relationship Id="rId5" Type="http://schemas.openxmlformats.org/officeDocument/2006/relationships/image" Target="../media/image91.png"/><Relationship Id="rId4" Type="http://schemas.openxmlformats.org/officeDocument/2006/relationships/image" Target="../media/image8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if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preview.com/news/9398648371/2016-cipa-data-shows-compact-digital-camera-sales-lower-than-ever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preview.com/news/9398648371/2016-cipa-data-shows-compact-digital-camera-sales-lower-than-ever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to cameras</a:t>
            </a:r>
          </a:p>
        </p:txBody>
      </p:sp>
      <p:sp>
        <p:nvSpPr>
          <p:cNvPr id="11267" name="Rectangle 8"/>
          <p:cNvSpPr>
            <a:spLocks noChangeArrowheads="1"/>
          </p:cNvSpPr>
          <p:nvPr/>
        </p:nvSpPr>
        <p:spPr bwMode="auto">
          <a:xfrm>
            <a:off x="7543800" y="1066800"/>
            <a:ext cx="1981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26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066800"/>
            <a:ext cx="7112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Pinhole projection</a:t>
            </a:r>
          </a:p>
          <a:p>
            <a:pPr>
              <a:buFontTx/>
              <a:buChar char="•"/>
            </a:pPr>
            <a:r>
              <a:rPr lang="en-US" dirty="0"/>
              <a:t>Lenses</a:t>
            </a:r>
          </a:p>
          <a:p>
            <a:pPr>
              <a:buFontTx/>
              <a:buChar char="•"/>
            </a:pPr>
            <a:r>
              <a:rPr lang="en-US" dirty="0"/>
              <a:t>Field of view, focal length</a:t>
            </a:r>
          </a:p>
          <a:p>
            <a:pPr>
              <a:buFontTx/>
              <a:buChar char="•"/>
            </a:pPr>
            <a:r>
              <a:rPr lang="en-US" dirty="0"/>
              <a:t>Marginal distortion</a:t>
            </a:r>
          </a:p>
          <a:p>
            <a:pPr>
              <a:buFontTx/>
              <a:buChar char="•"/>
            </a:pPr>
            <a:r>
              <a:rPr lang="en-US" dirty="0"/>
              <a:t>Lens distortions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44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design a camera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105400"/>
            <a:ext cx="7772400" cy="1295400"/>
          </a:xfrm>
        </p:spPr>
        <p:txBody>
          <a:bodyPr/>
          <a:lstStyle/>
          <a:p>
            <a:r>
              <a:rPr lang="en-US"/>
              <a:t>Idea 1:  put a piece of film in front of an object</a:t>
            </a:r>
          </a:p>
          <a:p>
            <a:r>
              <a:rPr lang="en-US"/>
              <a:t>Do we get a reasonable image?</a:t>
            </a:r>
          </a:p>
        </p:txBody>
      </p:sp>
      <p:pic>
        <p:nvPicPr>
          <p:cNvPr id="13316" name="Picture 4" descr="image-noth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1" y="14478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62400" y="1981200"/>
            <a:ext cx="4724400" cy="1524000"/>
            <a:chOff x="1536" y="1248"/>
            <a:chExt cx="2976" cy="960"/>
          </a:xfrm>
        </p:grpSpPr>
        <p:sp>
          <p:nvSpPr>
            <p:cNvPr id="13328" name="Line 6"/>
            <p:cNvSpPr>
              <a:spLocks noChangeShapeType="1"/>
            </p:cNvSpPr>
            <p:nvPr/>
          </p:nvSpPr>
          <p:spPr bwMode="auto">
            <a:xfrm>
              <a:off x="1536" y="1248"/>
              <a:ext cx="2976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Line 7"/>
            <p:cNvSpPr>
              <a:spLocks noChangeShapeType="1"/>
            </p:cNvSpPr>
            <p:nvPr/>
          </p:nvSpPr>
          <p:spPr bwMode="auto">
            <a:xfrm>
              <a:off x="1536" y="1248"/>
              <a:ext cx="2976" cy="6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Line 8"/>
            <p:cNvSpPr>
              <a:spLocks noChangeShapeType="1"/>
            </p:cNvSpPr>
            <p:nvPr/>
          </p:nvSpPr>
          <p:spPr bwMode="auto">
            <a:xfrm>
              <a:off x="1536" y="1248"/>
              <a:ext cx="2976" cy="38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3962400" y="1981200"/>
            <a:ext cx="4724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267200" y="2209800"/>
            <a:ext cx="4419600" cy="1295400"/>
            <a:chOff x="1728" y="1392"/>
            <a:chExt cx="2784" cy="816"/>
          </a:xfrm>
        </p:grpSpPr>
        <p:grpSp>
          <p:nvGrpSpPr>
            <p:cNvPr id="13323" name="Group 11"/>
            <p:cNvGrpSpPr>
              <a:grpSpLocks/>
            </p:cNvGrpSpPr>
            <p:nvPr/>
          </p:nvGrpSpPr>
          <p:grpSpPr bwMode="auto">
            <a:xfrm>
              <a:off x="1728" y="1392"/>
              <a:ext cx="2784" cy="528"/>
              <a:chOff x="1728" y="1392"/>
              <a:chExt cx="2784" cy="528"/>
            </a:xfrm>
          </p:grpSpPr>
          <p:sp>
            <p:nvSpPr>
              <p:cNvPr id="13325" name="Line 12"/>
              <p:cNvSpPr>
                <a:spLocks noChangeShapeType="1"/>
              </p:cNvSpPr>
              <p:nvPr/>
            </p:nvSpPr>
            <p:spPr bwMode="auto">
              <a:xfrm flipV="1">
                <a:off x="1728" y="1392"/>
                <a:ext cx="2784" cy="24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6" name="Line 13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2784" cy="0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27" name="Line 14"/>
              <p:cNvSpPr>
                <a:spLocks noChangeShapeType="1"/>
              </p:cNvSpPr>
              <p:nvPr/>
            </p:nvSpPr>
            <p:spPr bwMode="auto">
              <a:xfrm>
                <a:off x="1728" y="1632"/>
                <a:ext cx="2784" cy="288"/>
              </a:xfrm>
              <a:prstGeom prst="line">
                <a:avLst/>
              </a:prstGeom>
              <a:noFill/>
              <a:ln w="19050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24" name="Line 15"/>
            <p:cNvSpPr>
              <a:spLocks noChangeShapeType="1"/>
            </p:cNvSpPr>
            <p:nvPr/>
          </p:nvSpPr>
          <p:spPr bwMode="auto">
            <a:xfrm>
              <a:off x="1728" y="1632"/>
              <a:ext cx="2784" cy="57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0" name="Oval 16"/>
          <p:cNvSpPr>
            <a:spLocks noChangeArrowheads="1"/>
          </p:cNvSpPr>
          <p:nvPr/>
        </p:nvSpPr>
        <p:spPr bwMode="auto">
          <a:xfrm>
            <a:off x="3917950" y="19494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Oval 17"/>
          <p:cNvSpPr>
            <a:spLocks noChangeArrowheads="1"/>
          </p:cNvSpPr>
          <p:nvPr/>
        </p:nvSpPr>
        <p:spPr bwMode="auto">
          <a:xfrm>
            <a:off x="4235450" y="25574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Text Box 18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68661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Pinhole camera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4419600"/>
            <a:ext cx="7772400" cy="1905000"/>
          </a:xfrm>
        </p:spPr>
        <p:txBody>
          <a:bodyPr/>
          <a:lstStyle/>
          <a:p>
            <a:r>
              <a:rPr lang="en-US" dirty="0"/>
              <a:t>Add a barrier to block off most of the rays</a:t>
            </a:r>
          </a:p>
        </p:txBody>
      </p:sp>
      <p:pic>
        <p:nvPicPr>
          <p:cNvPr id="14340" name="Picture 4" descr="image-pinh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1" y="15240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10000" y="2057400"/>
            <a:ext cx="4724400" cy="1524000"/>
            <a:chOff x="1440" y="1296"/>
            <a:chExt cx="2976" cy="960"/>
          </a:xfrm>
        </p:grpSpPr>
        <p:sp>
          <p:nvSpPr>
            <p:cNvPr id="14351" name="Line 6"/>
            <p:cNvSpPr>
              <a:spLocks noChangeShapeType="1"/>
            </p:cNvSpPr>
            <p:nvPr/>
          </p:nvSpPr>
          <p:spPr bwMode="auto">
            <a:xfrm>
              <a:off x="1440" y="1296"/>
              <a:ext cx="2976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Line 7"/>
            <p:cNvSpPr>
              <a:spLocks noChangeShapeType="1"/>
            </p:cNvSpPr>
            <p:nvPr/>
          </p:nvSpPr>
          <p:spPr bwMode="auto">
            <a:xfrm>
              <a:off x="1440" y="1296"/>
              <a:ext cx="1494" cy="3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Line 8"/>
            <p:cNvSpPr>
              <a:spLocks noChangeShapeType="1"/>
            </p:cNvSpPr>
            <p:nvPr/>
          </p:nvSpPr>
          <p:spPr bwMode="auto">
            <a:xfrm>
              <a:off x="1440" y="1296"/>
              <a:ext cx="1500" cy="19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9"/>
            <p:cNvSpPr>
              <a:spLocks noChangeShapeType="1"/>
            </p:cNvSpPr>
            <p:nvPr/>
          </p:nvSpPr>
          <p:spPr bwMode="auto">
            <a:xfrm>
              <a:off x="1440" y="1296"/>
              <a:ext cx="1482" cy="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114800" y="2495550"/>
            <a:ext cx="4457700" cy="571500"/>
            <a:chOff x="1632" y="1572"/>
            <a:chExt cx="2808" cy="360"/>
          </a:xfrm>
        </p:grpSpPr>
        <p:sp>
          <p:nvSpPr>
            <p:cNvPr id="14347" name="Line 11"/>
            <p:cNvSpPr>
              <a:spLocks noChangeShapeType="1"/>
            </p:cNvSpPr>
            <p:nvPr/>
          </p:nvSpPr>
          <p:spPr bwMode="auto">
            <a:xfrm flipV="1">
              <a:off x="1632" y="1572"/>
              <a:ext cx="1302" cy="108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Line 12"/>
            <p:cNvSpPr>
              <a:spLocks noChangeShapeType="1"/>
            </p:cNvSpPr>
            <p:nvPr/>
          </p:nvSpPr>
          <p:spPr bwMode="auto">
            <a:xfrm>
              <a:off x="1632" y="1680"/>
              <a:ext cx="1302" cy="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>
              <a:off x="1632" y="1680"/>
              <a:ext cx="2808" cy="19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Line 14"/>
            <p:cNvSpPr>
              <a:spLocks noChangeShapeType="1"/>
            </p:cNvSpPr>
            <p:nvPr/>
          </p:nvSpPr>
          <p:spPr bwMode="auto">
            <a:xfrm>
              <a:off x="1632" y="1680"/>
              <a:ext cx="1302" cy="252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3" name="Oval 15"/>
          <p:cNvSpPr>
            <a:spLocks noChangeArrowheads="1"/>
          </p:cNvSpPr>
          <p:nvPr/>
        </p:nvSpPr>
        <p:spPr bwMode="auto">
          <a:xfrm>
            <a:off x="3765550" y="20256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Oval 16"/>
          <p:cNvSpPr>
            <a:spLocks noChangeArrowheads="1"/>
          </p:cNvSpPr>
          <p:nvPr/>
        </p:nvSpPr>
        <p:spPr bwMode="auto">
          <a:xfrm>
            <a:off x="4083050" y="26336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Text Box 18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Slide by Steve Seitz</a:t>
            </a:r>
          </a:p>
        </p:txBody>
      </p:sp>
    </p:spTree>
    <p:extLst>
      <p:ext uri="{BB962C8B-B14F-4D97-AF65-F5344CB8AC3E}">
        <p14:creationId xmlns:p14="http://schemas.microsoft.com/office/powerpoint/2010/main" val="39141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Pinhole camera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4419600"/>
            <a:ext cx="8229600" cy="19812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/>
              <a:t>Captures </a:t>
            </a:r>
            <a:r>
              <a:rPr lang="en-US" sz="2400" b="1" dirty="0"/>
              <a:t>pencil of rays</a:t>
            </a:r>
            <a:r>
              <a:rPr lang="en-US" sz="2400" dirty="0"/>
              <a:t> – all rays through a single point: </a:t>
            </a:r>
            <a:r>
              <a:rPr lang="en-US" sz="2400" b="1" dirty="0"/>
              <a:t>aperture,</a:t>
            </a:r>
            <a:r>
              <a:rPr lang="en-US" sz="2400" dirty="0"/>
              <a:t> </a:t>
            </a:r>
            <a:r>
              <a:rPr lang="en-US" sz="2400" b="1" dirty="0"/>
              <a:t>center of projection, optical center, focal point, camera center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/>
              <a:t>The image is formed on the </a:t>
            </a:r>
            <a:r>
              <a:rPr lang="en-US" sz="2400" b="1" dirty="0"/>
              <a:t>image plane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Slide by Steve Seitz</a:t>
            </a:r>
          </a:p>
        </p:txBody>
      </p:sp>
      <p:pic>
        <p:nvPicPr>
          <p:cNvPr id="6" name="Picture 4" descr="image-pinho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1" y="1524000"/>
            <a:ext cx="548481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810000" y="2057400"/>
            <a:ext cx="472440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114800" y="2667000"/>
            <a:ext cx="4419600" cy="3048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765550" y="20256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4083050" y="2633663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83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Pinhole cameras are everywhere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24AAE9-6372-F046-BA19-097F132FC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7100" y="1724025"/>
            <a:ext cx="5257800" cy="394335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133F79-60AD-4592-74F7-3DB514C389E0}"/>
              </a:ext>
            </a:extLst>
          </p:cNvPr>
          <p:cNvSpPr txBox="1"/>
          <p:nvPr/>
        </p:nvSpPr>
        <p:spPr>
          <a:xfrm>
            <a:off x="4043095" y="6400800"/>
            <a:ext cx="426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My photo during the COVID year (2020)</a:t>
            </a:r>
          </a:p>
        </p:txBody>
      </p:sp>
    </p:spTree>
    <p:extLst>
      <p:ext uri="{BB962C8B-B14F-4D97-AF65-F5344CB8AC3E}">
        <p14:creationId xmlns:p14="http://schemas.microsoft.com/office/powerpoint/2010/main" val="405326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Line 1"/>
          <p:cNvSpPr>
            <a:spLocks noChangeShapeType="1"/>
          </p:cNvSpPr>
          <p:nvPr/>
        </p:nvSpPr>
        <p:spPr bwMode="auto">
          <a:xfrm>
            <a:off x="2209800" y="838200"/>
            <a:ext cx="7772400" cy="1588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vert="horz" wrap="square" lIns="91440" tIns="45720" rIns="13208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Pinhole cameras are everywhere</a:t>
            </a:r>
          </a:p>
        </p:txBody>
      </p:sp>
      <p:pic>
        <p:nvPicPr>
          <p:cNvPr id="5" name="Picture 4" descr="A group of moon phases in a circle&#10;&#10;Description automatically generated">
            <a:extLst>
              <a:ext uri="{FF2B5EF4-FFF2-40B4-BE49-F238E27FC236}">
                <a16:creationId xmlns:a16="http://schemas.microsoft.com/office/drawing/2014/main" id="{A4AF801C-27AA-B853-192E-038FBA73A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18889"/>
          <a:stretch/>
        </p:blipFill>
        <p:spPr>
          <a:xfrm rot="5400000">
            <a:off x="6362700" y="990600"/>
            <a:ext cx="4991100" cy="5143500"/>
          </a:xfrm>
          <a:prstGeom prst="rect">
            <a:avLst/>
          </a:prstGeom>
        </p:spPr>
      </p:pic>
      <p:pic>
        <p:nvPicPr>
          <p:cNvPr id="8" name="Picture 7" descr="A group of people standing on grass&#10;&#10;Description automatically generated">
            <a:extLst>
              <a:ext uri="{FF2B5EF4-FFF2-40B4-BE49-F238E27FC236}">
                <a16:creationId xmlns:a16="http://schemas.microsoft.com/office/drawing/2014/main" id="{A1AECA01-2C14-D9EF-1D4F-970F71B25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81" t="51145" r="3733"/>
          <a:stretch/>
        </p:blipFill>
        <p:spPr>
          <a:xfrm>
            <a:off x="723901" y="1109384"/>
            <a:ext cx="5257800" cy="49485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AACAAD-D3BB-C586-5110-5B9A7DBC94FE}"/>
              </a:ext>
            </a:extLst>
          </p:cNvPr>
          <p:cNvSpPr txBox="1"/>
          <p:nvPr/>
        </p:nvSpPr>
        <p:spPr>
          <a:xfrm>
            <a:off x="3733800" y="6248400"/>
            <a:ext cx="4711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My photos during the April 2024 total eclipse</a:t>
            </a:r>
          </a:p>
        </p:txBody>
      </p:sp>
    </p:spTree>
    <p:extLst>
      <p:ext uri="{BB962C8B-B14F-4D97-AF65-F5344CB8AC3E}">
        <p14:creationId xmlns:p14="http://schemas.microsoft.com/office/powerpoint/2010/main" val="274385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</a:t>
            </a:r>
            <a:r>
              <a:rPr lang="en-US" dirty="0" err="1"/>
              <a:t>obscura</a:t>
            </a:r>
            <a:endParaRPr lang="en-US" dirty="0"/>
          </a:p>
        </p:txBody>
      </p:sp>
      <p:sp>
        <p:nvSpPr>
          <p:cNvPr id="30723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6019800" y="2133600"/>
            <a:ext cx="4419600" cy="4267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Basic principle known to Mozi (470-390 BCE), Aristotle (384-322 BCE)</a:t>
            </a:r>
          </a:p>
          <a:p>
            <a:pPr>
              <a:buFontTx/>
              <a:buChar char="•"/>
            </a:pPr>
            <a:r>
              <a:rPr lang="en-US"/>
              <a:t>Drawing aid for artists: described by Leonardo da Vinci (1452-1519) </a:t>
            </a:r>
          </a:p>
        </p:txBody>
      </p:sp>
      <p:pic>
        <p:nvPicPr>
          <p:cNvPr id="30724" name="Picture 17" descr="obscura_frisius_58"/>
          <p:cNvPicPr>
            <a:picLocks noChangeAspect="1" noChangeArrowheads="1"/>
          </p:cNvPicPr>
          <p:nvPr/>
        </p:nvPicPr>
        <p:blipFill>
          <a:blip r:embed="rId3" cstate="print">
            <a:lum bright="-24000" contrast="36000"/>
          </a:blip>
          <a:srcRect/>
          <a:stretch>
            <a:fillRect/>
          </a:stretch>
        </p:blipFill>
        <p:spPr bwMode="auto">
          <a:xfrm>
            <a:off x="1600200" y="1600201"/>
            <a:ext cx="4343400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18"/>
          <p:cNvSpPr txBox="1">
            <a:spLocks noChangeArrowheads="1"/>
          </p:cNvSpPr>
          <p:nvPr/>
        </p:nvSpPr>
        <p:spPr bwMode="auto">
          <a:xfrm>
            <a:off x="2846388" y="5105400"/>
            <a:ext cx="1878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solidFill>
                  <a:srgbClr val="000000"/>
                </a:solidFill>
              </a:rPr>
              <a:t>Gemma Frisius, 1558</a:t>
            </a:r>
          </a:p>
        </p:txBody>
      </p:sp>
      <p:sp>
        <p:nvSpPr>
          <p:cNvPr id="30726" name="Text Box 19"/>
          <p:cNvSpPr txBox="1">
            <a:spLocks noChangeArrowheads="1"/>
          </p:cNvSpPr>
          <p:nvPr/>
        </p:nvSpPr>
        <p:spPr bwMode="auto">
          <a:xfrm>
            <a:off x="9067801" y="6583364"/>
            <a:ext cx="12938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</a:rPr>
              <a:t>Source: A. Efros</a:t>
            </a:r>
          </a:p>
        </p:txBody>
      </p:sp>
    </p:spTree>
    <p:extLst>
      <p:ext uri="{BB962C8B-B14F-4D97-AF65-F5344CB8AC3E}">
        <p14:creationId xmlns:p14="http://schemas.microsoft.com/office/powerpoint/2010/main" val="3640873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a room into a camera </a:t>
            </a:r>
            <a:r>
              <a:rPr lang="en-US" dirty="0" err="1"/>
              <a:t>obscura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5486400"/>
            <a:ext cx="5486400" cy="6858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2000" dirty="0" err="1"/>
              <a:t>Abelardo</a:t>
            </a:r>
            <a:r>
              <a:rPr lang="en-US" sz="2000" dirty="0"/>
              <a:t> </a:t>
            </a:r>
            <a:r>
              <a:rPr lang="en-US" sz="2000" dirty="0" err="1"/>
              <a:t>Morell</a:t>
            </a:r>
            <a:r>
              <a:rPr lang="en-US" sz="2000" dirty="0"/>
              <a:t>, Camera </a:t>
            </a:r>
            <a:r>
              <a:rPr lang="en-US" sz="2000" dirty="0" err="1"/>
              <a:t>Obscura</a:t>
            </a:r>
            <a:r>
              <a:rPr lang="en-US" sz="2000" dirty="0"/>
              <a:t> Image of Manhattan View Looking South in Large Room, 1996 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048001" y="6400800"/>
            <a:ext cx="5611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hlinkClick r:id="rId3"/>
              </a:rPr>
              <a:t>https://www.abelardomorell.net/camera-obscura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1006476"/>
            <a:ext cx="5562600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7288214" y="4532314"/>
            <a:ext cx="3303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1000">
                <a:solidFill>
                  <a:srgbClr val="000000"/>
                </a:solidFill>
              </a:rPr>
              <a:t>From</a:t>
            </a:r>
            <a:r>
              <a:rPr lang="en-US" sz="1000" i="1">
                <a:solidFill>
                  <a:srgbClr val="000000"/>
                </a:solidFill>
              </a:rPr>
              <a:t> Grand Images Through a Tiny Opening</a:t>
            </a:r>
            <a:r>
              <a:rPr lang="en-US" sz="1000">
                <a:solidFill>
                  <a:srgbClr val="000000"/>
                </a:solidFill>
              </a:rPr>
              <a:t>, </a:t>
            </a:r>
            <a:r>
              <a:rPr lang="en-US" sz="1000" b="1">
                <a:solidFill>
                  <a:srgbClr val="000000"/>
                </a:solidFill>
              </a:rPr>
              <a:t>Photo District News,</a:t>
            </a:r>
            <a:r>
              <a:rPr lang="en-US" sz="1000">
                <a:solidFill>
                  <a:srgbClr val="000000"/>
                </a:solidFill>
              </a:rPr>
              <a:t> February 2005 </a:t>
            </a:r>
          </a:p>
        </p:txBody>
      </p:sp>
      <p:pic>
        <p:nvPicPr>
          <p:cNvPr id="31751" name="Picture 8" descr="morell_blur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8213" y="1530350"/>
            <a:ext cx="3200400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1579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a room into a camera </a:t>
            </a:r>
            <a:r>
              <a:rPr lang="en-US" dirty="0" err="1"/>
              <a:t>obscura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6324600"/>
            <a:ext cx="9144000" cy="457200"/>
          </a:xfrm>
        </p:spPr>
        <p:txBody>
          <a:bodyPr/>
          <a:lstStyle/>
          <a:p>
            <a:pPr algn="ctr"/>
            <a:r>
              <a:rPr lang="en-US" sz="1800" dirty="0"/>
              <a:t>A. Torralba and W. Freeman. </a:t>
            </a:r>
            <a:r>
              <a:rPr lang="en-US" sz="1800" dirty="0">
                <a:hlinkClick r:id="rId2"/>
              </a:rPr>
              <a:t>Accidental Pinhole and Pinspeck Cameras</a:t>
            </a:r>
            <a:r>
              <a:rPr lang="en-US" sz="1800" dirty="0"/>
              <a:t>. CVPR 2012</a:t>
            </a:r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135967"/>
            <a:ext cx="7848600" cy="355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6" y="4914900"/>
            <a:ext cx="7991475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730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>
          <a:xfrm>
            <a:off x="2133600" y="12954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Modeling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828800" y="4191000"/>
                <a:ext cx="8763000" cy="2514600"/>
              </a:xfrm>
            </p:spPr>
            <p:txBody>
              <a:bodyPr/>
              <a:lstStyle/>
              <a:p>
                <a:pPr>
                  <a:buFont typeface="Arial" pitchFamily="34" charset="0"/>
                  <a:buChar char="•"/>
                </a:pPr>
                <a:r>
                  <a:rPr lang="en-US" sz="2400" dirty="0"/>
                  <a:t>How do we find the projection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a scene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?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dirty="0"/>
                  <a:t>Form the </a:t>
                </a:r>
                <a:r>
                  <a:rPr lang="en-US" b="1" dirty="0"/>
                  <a:t>visual ray</a:t>
                </a:r>
                <a:r>
                  <a:rPr lang="en-US" dirty="0"/>
                  <a:t> connecting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to the camera center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dirty="0"/>
                  <a:t> and find where it intersects the image plane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sz="2400" dirty="0"/>
                  <a:t>All scene points that lie on this visual ray have the same projection in the image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sz="2400" dirty="0"/>
                  <a:t>Are there scene points for which this projection is undefined?</a:t>
                </a:r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828800" y="4191000"/>
                <a:ext cx="8763000" cy="2514600"/>
              </a:xfrm>
              <a:blipFill>
                <a:blip r:embed="rId3"/>
                <a:stretch>
                  <a:fillRect l="-1014" t="-2010" r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23"/>
          <p:cNvGrpSpPr>
            <a:grpSpLocks noChangeAspect="1"/>
          </p:cNvGrpSpPr>
          <p:nvPr/>
        </p:nvGrpSpPr>
        <p:grpSpPr>
          <a:xfrm rot="10800000">
            <a:off x="3733800" y="20099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66" name="Rectangle 65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Freeform 66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>
              <a:stCxn id="66" idx="0"/>
              <a:endCxn id="67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24"/>
          <p:cNvGrpSpPr/>
          <p:nvPr/>
        </p:nvGrpSpPr>
        <p:grpSpPr>
          <a:xfrm>
            <a:off x="7848601" y="1400301"/>
            <a:ext cx="464125" cy="2336241"/>
            <a:chOff x="7162800" y="1914134"/>
            <a:chExt cx="464125" cy="2336241"/>
          </a:xfrm>
        </p:grpSpPr>
        <p:grpSp>
          <p:nvGrpSpPr>
            <p:cNvPr id="70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Freeform 70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blipFill>
                <a:blip r:embed="rId4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/>
          <p:cNvCxnSpPr>
            <a:stCxn id="71" idx="0"/>
          </p:cNvCxnSpPr>
          <p:nvPr/>
        </p:nvCxnSpPr>
        <p:spPr>
          <a:xfrm flipH="1">
            <a:off x="3886200" y="1408440"/>
            <a:ext cx="4167930" cy="21729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blipFill>
                <a:blip r:embed="rId5"/>
                <a:stretch>
                  <a:fillRect l="-4167" r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Oval 90"/>
          <p:cNvSpPr/>
          <p:nvPr/>
        </p:nvSpPr>
        <p:spPr bwMode="auto">
          <a:xfrm>
            <a:off x="5943600" y="2450592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Oval 92"/>
          <p:cNvSpPr/>
          <p:nvPr/>
        </p:nvSpPr>
        <p:spPr bwMode="auto">
          <a:xfrm>
            <a:off x="8016240" y="1371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93"/>
          <p:cNvSpPr/>
          <p:nvPr/>
        </p:nvSpPr>
        <p:spPr bwMode="auto">
          <a:xfrm>
            <a:off x="3846576" y="3505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269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  <p:bldP spid="94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Modeling projection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33600" y="12954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6" name="Group 23"/>
          <p:cNvGrpSpPr>
            <a:grpSpLocks noChangeAspect="1"/>
          </p:cNvGrpSpPr>
          <p:nvPr/>
        </p:nvGrpSpPr>
        <p:grpSpPr>
          <a:xfrm rot="10800000">
            <a:off x="3733800" y="20099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59" name="Rectangle 58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59" idx="0"/>
              <a:endCxn id="60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4"/>
          <p:cNvGrpSpPr/>
          <p:nvPr/>
        </p:nvGrpSpPr>
        <p:grpSpPr>
          <a:xfrm>
            <a:off x="7848601" y="1400301"/>
            <a:ext cx="464125" cy="2336241"/>
            <a:chOff x="7162800" y="1914134"/>
            <a:chExt cx="464125" cy="2336241"/>
          </a:xfrm>
        </p:grpSpPr>
        <p:grpSp>
          <p:nvGrpSpPr>
            <p:cNvPr id="52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Freeform 52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1" name="Straight Connector 50"/>
          <p:cNvCxnSpPr>
            <a:stCxn id="53" idx="0"/>
          </p:cNvCxnSpPr>
          <p:nvPr/>
        </p:nvCxnSpPr>
        <p:spPr>
          <a:xfrm flipH="1">
            <a:off x="3886200" y="1408440"/>
            <a:ext cx="4167930" cy="21729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/>
              <p:cNvSpPr txBox="1">
                <a:spLocks noChangeArrowheads="1"/>
              </p:cNvSpPr>
              <p:nvPr/>
            </p:nvSpPr>
            <p:spPr bwMode="auto">
              <a:xfrm>
                <a:off x="2209800" y="4267200"/>
                <a:ext cx="8534400" cy="2514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Canonical coordinate system</a:t>
                </a:r>
              </a:p>
              <a:p>
                <a:pPr lvl="1"/>
                <a:r>
                  <a:rPr lang="en-US" sz="1800" dirty="0"/>
                  <a:t>The optical center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800" dirty="0"/>
                  <a:t>) is at the origin</a:t>
                </a:r>
              </a:p>
              <a:p>
                <a:pPr lvl="1"/>
                <a:r>
                  <a:rPr lang="en-US" sz="1800" dirty="0"/>
                  <a:t>The z axis is the </a:t>
                </a:r>
                <a:r>
                  <a:rPr lang="en-US" sz="1800" i="1" dirty="0"/>
                  <a:t>optical axis </a:t>
                </a:r>
                <a:r>
                  <a:rPr lang="en-US" sz="1800" dirty="0"/>
                  <a:t>perpendicular to the image plane</a:t>
                </a:r>
              </a:p>
              <a:p>
                <a:pPr lvl="1"/>
                <a:r>
                  <a:rPr lang="en-US" sz="1800" dirty="0"/>
                  <a:t>The </a:t>
                </a:r>
                <a:r>
                  <a:rPr lang="en-US" sz="1800" dirty="0" err="1"/>
                  <a:t>xy</a:t>
                </a:r>
                <a:r>
                  <a:rPr lang="en-US" sz="1800" dirty="0"/>
                  <a:t> plane is parallel to the image plane, x and y axes are horizontal and vertical directions of the image plane</a:t>
                </a:r>
                <a:br>
                  <a:rPr lang="en-US" sz="1800" dirty="0"/>
                </a:br>
                <a:endParaRPr lang="en-US" sz="1800" dirty="0"/>
              </a:p>
            </p:txBody>
          </p:sp>
        </mc:Choice>
        <mc:Fallback xmlns="">
          <p:sp>
            <p:nvSpPr>
              <p:cNvPr id="41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4267200"/>
                <a:ext cx="8534400" cy="2514600"/>
              </a:xfrm>
              <a:prstGeom prst="rect">
                <a:avLst/>
              </a:prstGeom>
              <a:blipFill>
                <a:blip r:embed="rId3"/>
                <a:stretch>
                  <a:fillRect l="-1337" t="-3030" r="-8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 bwMode="auto">
          <a:xfrm>
            <a:off x="5943600" y="2450592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8016240" y="1371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 bwMode="auto">
          <a:xfrm>
            <a:off x="3846576" y="3505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>
            <a:off x="8991600" y="2514600"/>
            <a:ext cx="1143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10134600" y="1371600"/>
            <a:ext cx="0" cy="114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flipH="1">
            <a:off x="9144000" y="2514600"/>
            <a:ext cx="990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534400" y="22098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2209801"/>
                <a:ext cx="3048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8763000" y="28194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0" y="2819401"/>
                <a:ext cx="304800" cy="461665"/>
              </a:xfrm>
              <a:prstGeom prst="rect">
                <a:avLst/>
              </a:prstGeom>
              <a:blipFill>
                <a:blip r:embed="rId5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753600" y="1062336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0" y="1062336"/>
                <a:ext cx="304800" cy="461665"/>
              </a:xfrm>
              <a:prstGeom prst="rect">
                <a:avLst/>
              </a:prstGeom>
              <a:blipFill>
                <a:blip r:embed="rId6"/>
                <a:stretch>
                  <a:fillRect l="-4167" r="-16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/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blipFill>
                <a:blip r:embed="rId7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/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blipFill>
                <a:blip r:embed="rId8"/>
                <a:stretch>
                  <a:fillRect l="-4167" r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/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1848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projected coordinates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3886200" y="2467101"/>
            <a:ext cx="2057400" cy="1187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690608" y="1896522"/>
                <a:ext cx="448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608" y="1896522"/>
                <a:ext cx="448584" cy="461665"/>
              </a:xfrm>
              <a:prstGeom prst="rect">
                <a:avLst/>
              </a:prstGeo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>
          <a:xfrm>
            <a:off x="8065326" y="1464625"/>
            <a:ext cx="11875" cy="10143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2467101"/>
            <a:ext cx="2057400" cy="118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239000" y="1942356"/>
                <a:ext cx="4239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942356"/>
                <a:ext cx="42396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/>
          <p:nvPr/>
        </p:nvCxnSpPr>
        <p:spPr>
          <a:xfrm rot="5400000">
            <a:off x="3352800" y="3000500"/>
            <a:ext cx="1066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810000" y="2438400"/>
                <a:ext cx="991362" cy="722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438400"/>
                <a:ext cx="991362" cy="722314"/>
              </a:xfrm>
              <a:prstGeom prst="rect">
                <a:avLst/>
              </a:prstGeom>
              <a:blipFill>
                <a:blip r:embed="rId5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>
            <a:cxnSpLocks/>
          </p:cNvCxnSpPr>
          <p:nvPr/>
        </p:nvCxnSpPr>
        <p:spPr>
          <a:xfrm flipH="1">
            <a:off x="3886200" y="1408440"/>
            <a:ext cx="4167930" cy="21729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186213" y="1640776"/>
                <a:ext cx="4464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213" y="1640776"/>
                <a:ext cx="446404" cy="461665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 bwMode="auto">
          <a:xfrm>
            <a:off x="5943600" y="2450592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8016240" y="1371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 bwMode="auto">
          <a:xfrm>
            <a:off x="3846576" y="3505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/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blipFill>
                <a:blip r:embed="rId7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/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blipFill>
                <a:blip r:embed="rId8"/>
                <a:stretch>
                  <a:fillRect l="-4167" r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/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78323D-3998-B14D-BFC6-1C8A1143F3DB}"/>
                  </a:ext>
                </a:extLst>
              </p:cNvPr>
              <p:cNvSpPr/>
              <p:nvPr/>
            </p:nvSpPr>
            <p:spPr>
              <a:xfrm>
                <a:off x="4267200" y="3962400"/>
                <a:ext cx="3426323" cy="827471"/>
              </a:xfrm>
              <a:prstGeom prst="rect">
                <a:avLst/>
              </a:prstGeom>
              <a:ln w="2540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)→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78323D-3998-B14D-BFC6-1C8A1143F3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962400"/>
                <a:ext cx="3426323" cy="827471"/>
              </a:xfrm>
              <a:prstGeom prst="rect">
                <a:avLst/>
              </a:prstGeom>
              <a:blipFill>
                <a:blip r:embed="rId10"/>
                <a:stretch>
                  <a:fillRect b="-2941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70AA58-9859-A549-909C-F42C6B4FF0DE}"/>
                  </a:ext>
                </a:extLst>
              </p:cNvPr>
              <p:cNvSpPr/>
              <p:nvPr/>
            </p:nvSpPr>
            <p:spPr>
              <a:xfrm>
                <a:off x="3413340" y="2586335"/>
                <a:ext cx="54906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70AA58-9859-A549-909C-F42C6B4FF0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340" y="2586335"/>
                <a:ext cx="549060" cy="461665"/>
              </a:xfrm>
              <a:prstGeom prst="rect">
                <a:avLst/>
              </a:prstGeom>
              <a:blipFill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33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projected coordinates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DFB629-F273-274E-BA1E-0651C023F362}"/>
              </a:ext>
            </a:extLst>
          </p:cNvPr>
          <p:cNvSpPr txBox="1"/>
          <p:nvPr/>
        </p:nvSpPr>
        <p:spPr>
          <a:xfrm>
            <a:off x="914400" y="5417403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instead of dealing with an image that is upside down, most of the time we will pretend that the image plane is </a:t>
            </a:r>
            <a:r>
              <a:rPr lang="en-US" i="1" dirty="0"/>
              <a:t>in front</a:t>
            </a:r>
            <a:r>
              <a:rPr lang="en-US" dirty="0"/>
              <a:t> of the camera center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D57F4D31-6D26-9F4F-9D7E-3883D282570F}"/>
              </a:ext>
            </a:extLst>
          </p:cNvPr>
          <p:cNvSpPr/>
          <p:nvPr/>
        </p:nvSpPr>
        <p:spPr bwMode="auto">
          <a:xfrm>
            <a:off x="1458413" y="1981200"/>
            <a:ext cx="654324" cy="1761138"/>
          </a:xfrm>
          <a:custGeom>
            <a:avLst/>
            <a:gdLst>
              <a:gd name="connsiteX0" fmla="*/ 0 w 641445"/>
              <a:gd name="connsiteY0" fmla="*/ 0 h 1610435"/>
              <a:gd name="connsiteX1" fmla="*/ 641445 w 641445"/>
              <a:gd name="connsiteY1" fmla="*/ 68238 h 1610435"/>
              <a:gd name="connsiteX2" fmla="*/ 641445 w 641445"/>
              <a:gd name="connsiteY2" fmla="*/ 1514901 h 1610435"/>
              <a:gd name="connsiteX3" fmla="*/ 0 w 641445"/>
              <a:gd name="connsiteY3" fmla="*/ 1610435 h 1610435"/>
              <a:gd name="connsiteX4" fmla="*/ 0 w 641445"/>
              <a:gd name="connsiteY4" fmla="*/ 0 h 1610435"/>
              <a:gd name="connsiteX0" fmla="*/ 0 w 641445"/>
              <a:gd name="connsiteY0" fmla="*/ 176461 h 1542197"/>
              <a:gd name="connsiteX1" fmla="*/ 641445 w 641445"/>
              <a:gd name="connsiteY1" fmla="*/ 0 h 1542197"/>
              <a:gd name="connsiteX2" fmla="*/ 641445 w 641445"/>
              <a:gd name="connsiteY2" fmla="*/ 1446663 h 1542197"/>
              <a:gd name="connsiteX3" fmla="*/ 0 w 641445"/>
              <a:gd name="connsiteY3" fmla="*/ 1542197 h 1542197"/>
              <a:gd name="connsiteX4" fmla="*/ 0 w 641445"/>
              <a:gd name="connsiteY4" fmla="*/ 176461 h 154219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562573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433784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761138"/>
              <a:gd name="connsiteX1" fmla="*/ 654324 w 654324"/>
              <a:gd name="connsiteY1" fmla="*/ 0 h 1761138"/>
              <a:gd name="connsiteX2" fmla="*/ 641445 w 654324"/>
              <a:gd name="connsiteY2" fmla="*/ 1433784 h 1761138"/>
              <a:gd name="connsiteX3" fmla="*/ 0 w 654324"/>
              <a:gd name="connsiteY3" fmla="*/ 1761138 h 1761138"/>
              <a:gd name="connsiteX4" fmla="*/ 0 w 654324"/>
              <a:gd name="connsiteY4" fmla="*/ 292371 h 176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324" h="1761138">
                <a:moveTo>
                  <a:pt x="0" y="292371"/>
                </a:moveTo>
                <a:lnTo>
                  <a:pt x="654324" y="0"/>
                </a:lnTo>
                <a:lnTo>
                  <a:pt x="641445" y="1433784"/>
                </a:lnTo>
                <a:lnTo>
                  <a:pt x="0" y="1761138"/>
                </a:lnTo>
                <a:lnTo>
                  <a:pt x="0" y="292371"/>
                </a:lnTo>
                <a:close/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6E7BB708-1B62-5340-BFE9-FA42AFD0E030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1727798" y="2553960"/>
            <a:ext cx="148814" cy="733367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7847C2-99DE-D740-AB8F-8A9E45B1467A}"/>
                </a:ext>
              </a:extLst>
            </p:cNvPr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24E5070-4DE0-FC4C-AB0D-8831AF889249}"/>
                </a:ext>
              </a:extLst>
            </p:cNvPr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65350DE-3537-0D41-9D6A-B1620E8F290C}"/>
                </a:ext>
              </a:extLst>
            </p:cNvPr>
            <p:cNvCxnSpPr>
              <a:stCxn id="24" idx="0"/>
              <a:endCxn id="25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4">
            <a:extLst>
              <a:ext uri="{FF2B5EF4-FFF2-40B4-BE49-F238E27FC236}">
                <a16:creationId xmlns:a16="http://schemas.microsoft.com/office/drawing/2014/main" id="{9D4F0817-2BD7-5343-A472-06D99C1B521F}"/>
              </a:ext>
            </a:extLst>
          </p:cNvPr>
          <p:cNvGrpSpPr/>
          <p:nvPr/>
        </p:nvGrpSpPr>
        <p:grpSpPr>
          <a:xfrm>
            <a:off x="4619813" y="1668261"/>
            <a:ext cx="464125" cy="2336241"/>
            <a:chOff x="7162800" y="1914134"/>
            <a:chExt cx="464125" cy="2336241"/>
          </a:xfrm>
        </p:grpSpPr>
        <p:grpSp>
          <p:nvGrpSpPr>
            <p:cNvPr id="28" name="Group 18">
              <a:extLst>
                <a:ext uri="{FF2B5EF4-FFF2-40B4-BE49-F238E27FC236}">
                  <a16:creationId xmlns:a16="http://schemas.microsoft.com/office/drawing/2014/main" id="{CE89F986-60B4-2A4A-898A-EF35593EB990}"/>
                </a:ext>
              </a:extLst>
            </p:cNvPr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7B63F0E-4638-3B43-8DD7-947349CE24F5}"/>
                  </a:ext>
                </a:extLst>
              </p:cNvPr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714F5E8-4771-324D-9E5B-61D5F956A217}"/>
                  </a:ext>
                </a:extLst>
              </p:cNvPr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60DA68-7ABC-A14D-9EA8-7C11612DE72D}"/>
                  </a:ext>
                </a:extLst>
              </p:cNvPr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52DA4FB-0322-FE4C-B8CC-CC1F8F38784F}"/>
                  </a:ext>
                </a:extLst>
              </p:cNvPr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ABC7D40-15A0-A94C-B080-1A135678B376}"/>
                  </a:ext>
                </a:extLst>
              </p:cNvPr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36807D3-FB2D-8D44-B0FF-38F43E6AC0CC}"/>
                </a:ext>
              </a:extLst>
            </p:cNvPr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FF0FA2-D905-F845-92BD-E4CDF09A2349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1799308" y="1676400"/>
            <a:ext cx="3026034" cy="16082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DE0D9C4-3922-CA44-9E56-2C39B0402948}"/>
              </a:ext>
            </a:extLst>
          </p:cNvPr>
          <p:cNvCxnSpPr>
            <a:cxnSpLocks/>
            <a:stCxn id="30" idx="3"/>
            <a:endCxn id="24" idx="2"/>
          </p:cNvCxnSpPr>
          <p:nvPr/>
        </p:nvCxnSpPr>
        <p:spPr>
          <a:xfrm flipH="1" flipV="1">
            <a:off x="1802205" y="2553960"/>
            <a:ext cx="2884563" cy="14170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15C508F8-C3A1-BE47-AFD8-C6490A94FA58}"/>
              </a:ext>
            </a:extLst>
          </p:cNvPr>
          <p:cNvSpPr/>
          <p:nvPr/>
        </p:nvSpPr>
        <p:spPr bwMode="auto">
          <a:xfrm>
            <a:off x="2463464" y="2843519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3" name="Group 23">
            <a:extLst>
              <a:ext uri="{FF2B5EF4-FFF2-40B4-BE49-F238E27FC236}">
                <a16:creationId xmlns:a16="http://schemas.microsoft.com/office/drawing/2014/main" id="{4C79BA1C-1F9B-6447-A83B-5871F0AC705A}"/>
              </a:ext>
            </a:extLst>
          </p:cNvPr>
          <p:cNvGrpSpPr>
            <a:grpSpLocks noChangeAspect="1"/>
          </p:cNvGrpSpPr>
          <p:nvPr/>
        </p:nvGrpSpPr>
        <p:grpSpPr>
          <a:xfrm rot="10800000" flipH="1" flipV="1">
            <a:off x="8436357" y="2482792"/>
            <a:ext cx="148814" cy="733367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88CD3E8-8A29-2A44-8365-53FBE4BD5965}"/>
                </a:ext>
              </a:extLst>
            </p:cNvPr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880A015-9D01-FE48-94E3-CE693781956A}"/>
                </a:ext>
              </a:extLst>
            </p:cNvPr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6A6C6B7-2A33-924A-A4C4-64B10702BFDC}"/>
                </a:ext>
              </a:extLst>
            </p:cNvPr>
            <p:cNvCxnSpPr>
              <a:stCxn id="45" idx="0"/>
              <a:endCxn id="47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24">
            <a:extLst>
              <a:ext uri="{FF2B5EF4-FFF2-40B4-BE49-F238E27FC236}">
                <a16:creationId xmlns:a16="http://schemas.microsoft.com/office/drawing/2014/main" id="{9A168978-C1D0-E547-B904-FE22D1FECBFB}"/>
              </a:ext>
            </a:extLst>
          </p:cNvPr>
          <p:cNvGrpSpPr/>
          <p:nvPr/>
        </p:nvGrpSpPr>
        <p:grpSpPr>
          <a:xfrm>
            <a:off x="9828088" y="1656979"/>
            <a:ext cx="464125" cy="2336241"/>
            <a:chOff x="7162800" y="1914134"/>
            <a:chExt cx="464125" cy="2336241"/>
          </a:xfrm>
        </p:grpSpPr>
        <p:grpSp>
          <p:nvGrpSpPr>
            <p:cNvPr id="54" name="Group 18">
              <a:extLst>
                <a:ext uri="{FF2B5EF4-FFF2-40B4-BE49-F238E27FC236}">
                  <a16:creationId xmlns:a16="http://schemas.microsoft.com/office/drawing/2014/main" id="{E8B73121-4BD0-8346-A82B-B3695246E334}"/>
                </a:ext>
              </a:extLst>
            </p:cNvPr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8708C7A-96BF-7144-AEFE-C57B36A3D0A6}"/>
                  </a:ext>
                </a:extLst>
              </p:cNvPr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9E4D499-8110-114A-807D-9FBAD186E81C}"/>
                  </a:ext>
                </a:extLst>
              </p:cNvPr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2042705-FA24-CC4E-955A-D58F7E7AC034}"/>
                  </a:ext>
                </a:extLst>
              </p:cNvPr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F6AB570A-38AB-0846-8AE6-151F438CA478}"/>
                  </a:ext>
                </a:extLst>
              </p:cNvPr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EB1DF3A-A833-3D4C-A19C-5336D171BD3D}"/>
                  </a:ext>
                </a:extLst>
              </p:cNvPr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FF57444-AD19-7D42-B1AF-A61E6BAB2761}"/>
                </a:ext>
              </a:extLst>
            </p:cNvPr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1B3BFFE-3821-254C-9B25-31BECF7244C5}"/>
              </a:ext>
            </a:extLst>
          </p:cNvPr>
          <p:cNvCxnSpPr>
            <a:cxnSpLocks/>
            <a:endCxn id="63" idx="3"/>
          </p:cNvCxnSpPr>
          <p:nvPr/>
        </p:nvCxnSpPr>
        <p:spPr>
          <a:xfrm flipH="1">
            <a:off x="7707878" y="1665118"/>
            <a:ext cx="2325740" cy="12451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DD1347C-7698-D34F-8A28-7E0C749D76B2}"/>
              </a:ext>
            </a:extLst>
          </p:cNvPr>
          <p:cNvCxnSpPr>
            <a:cxnSpLocks/>
            <a:stCxn id="56" idx="3"/>
            <a:endCxn id="63" idx="5"/>
          </p:cNvCxnSpPr>
          <p:nvPr/>
        </p:nvCxnSpPr>
        <p:spPr>
          <a:xfrm flipH="1" flipV="1">
            <a:off x="7772536" y="2910287"/>
            <a:ext cx="2122507" cy="10494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4C522CE5-6805-D242-AF68-1A1BFABFBC94}"/>
              </a:ext>
            </a:extLst>
          </p:cNvPr>
          <p:cNvSpPr/>
          <p:nvPr/>
        </p:nvSpPr>
        <p:spPr bwMode="auto">
          <a:xfrm>
            <a:off x="7694487" y="2832238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B5DFFE83-4CE9-7C41-B918-591E387B1ACC}"/>
              </a:ext>
            </a:extLst>
          </p:cNvPr>
          <p:cNvSpPr/>
          <p:nvPr/>
        </p:nvSpPr>
        <p:spPr bwMode="auto">
          <a:xfrm>
            <a:off x="8179465" y="1951669"/>
            <a:ext cx="654324" cy="1761138"/>
          </a:xfrm>
          <a:custGeom>
            <a:avLst/>
            <a:gdLst>
              <a:gd name="connsiteX0" fmla="*/ 0 w 641445"/>
              <a:gd name="connsiteY0" fmla="*/ 0 h 1610435"/>
              <a:gd name="connsiteX1" fmla="*/ 641445 w 641445"/>
              <a:gd name="connsiteY1" fmla="*/ 68238 h 1610435"/>
              <a:gd name="connsiteX2" fmla="*/ 641445 w 641445"/>
              <a:gd name="connsiteY2" fmla="*/ 1514901 h 1610435"/>
              <a:gd name="connsiteX3" fmla="*/ 0 w 641445"/>
              <a:gd name="connsiteY3" fmla="*/ 1610435 h 1610435"/>
              <a:gd name="connsiteX4" fmla="*/ 0 w 641445"/>
              <a:gd name="connsiteY4" fmla="*/ 0 h 1610435"/>
              <a:gd name="connsiteX0" fmla="*/ 0 w 641445"/>
              <a:gd name="connsiteY0" fmla="*/ 176461 h 1542197"/>
              <a:gd name="connsiteX1" fmla="*/ 641445 w 641445"/>
              <a:gd name="connsiteY1" fmla="*/ 0 h 1542197"/>
              <a:gd name="connsiteX2" fmla="*/ 641445 w 641445"/>
              <a:gd name="connsiteY2" fmla="*/ 1446663 h 1542197"/>
              <a:gd name="connsiteX3" fmla="*/ 0 w 641445"/>
              <a:gd name="connsiteY3" fmla="*/ 1542197 h 1542197"/>
              <a:gd name="connsiteX4" fmla="*/ 0 w 641445"/>
              <a:gd name="connsiteY4" fmla="*/ 176461 h 154219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562573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433784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761138"/>
              <a:gd name="connsiteX1" fmla="*/ 654324 w 654324"/>
              <a:gd name="connsiteY1" fmla="*/ 0 h 1761138"/>
              <a:gd name="connsiteX2" fmla="*/ 641445 w 654324"/>
              <a:gd name="connsiteY2" fmla="*/ 1433784 h 1761138"/>
              <a:gd name="connsiteX3" fmla="*/ 0 w 654324"/>
              <a:gd name="connsiteY3" fmla="*/ 1761138 h 1761138"/>
              <a:gd name="connsiteX4" fmla="*/ 0 w 654324"/>
              <a:gd name="connsiteY4" fmla="*/ 292371 h 176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324" h="1761138">
                <a:moveTo>
                  <a:pt x="0" y="292371"/>
                </a:moveTo>
                <a:lnTo>
                  <a:pt x="654324" y="0"/>
                </a:lnTo>
                <a:lnTo>
                  <a:pt x="641445" y="1433784"/>
                </a:lnTo>
                <a:lnTo>
                  <a:pt x="0" y="1761138"/>
                </a:lnTo>
                <a:lnTo>
                  <a:pt x="0" y="292371"/>
                </a:lnTo>
                <a:close/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Notched Right Arrow 4">
            <a:extLst>
              <a:ext uri="{FF2B5EF4-FFF2-40B4-BE49-F238E27FC236}">
                <a16:creationId xmlns:a16="http://schemas.microsoft.com/office/drawing/2014/main" id="{1F96BF7F-1857-2848-8AB2-9E58B581CF65}"/>
              </a:ext>
            </a:extLst>
          </p:cNvPr>
          <p:cNvSpPr/>
          <p:nvPr/>
        </p:nvSpPr>
        <p:spPr bwMode="auto">
          <a:xfrm>
            <a:off x="5837086" y="2449278"/>
            <a:ext cx="1107088" cy="948799"/>
          </a:xfrm>
          <a:prstGeom prst="notch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49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projection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Real-world sizes (lengths) are </a:t>
            </a:r>
            <a:r>
              <a:rPr lang="en-US" i="1" dirty="0"/>
              <a:t>not </a:t>
            </a:r>
            <a:r>
              <a:rPr lang="en-US" dirty="0"/>
              <a:t>preserved in projection</a:t>
            </a:r>
          </a:p>
          <a:p>
            <a:pPr marL="857250" lvl="1" indent="-457200" algn="just">
              <a:buFont typeface="Arial" panose="020B0604020202020204" pitchFamily="34" charset="0"/>
              <a:buChar char="•"/>
            </a:pPr>
            <a:r>
              <a:rPr lang="en-US" dirty="0"/>
              <a:t>What other properties are/are not preserved?</a:t>
            </a:r>
          </a:p>
        </p:txBody>
      </p:sp>
      <p:pic>
        <p:nvPicPr>
          <p:cNvPr id="10244" name="Picture 4" descr="http://upload.wikimedia.org/wikipedia/en/1/11/Piero_-_The_Flagell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37" y="1904208"/>
            <a:ext cx="6634563" cy="46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842938" y="6553201"/>
            <a:ext cx="4600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Piero</a:t>
            </a:r>
            <a:r>
              <a:rPr lang="en-US" sz="1400" dirty="0"/>
              <a:t> </a:t>
            </a:r>
            <a:r>
              <a:rPr lang="en-US" sz="1400" dirty="0" err="1"/>
              <a:t>della</a:t>
            </a:r>
            <a:r>
              <a:rPr lang="en-US" sz="1400" dirty="0"/>
              <a:t> Francesca, </a:t>
            </a:r>
            <a:r>
              <a:rPr lang="en-US" sz="1400" i="1" dirty="0"/>
              <a:t>Flagellation of Christ</a:t>
            </a:r>
            <a:r>
              <a:rPr lang="en-US" sz="1400" dirty="0"/>
              <a:t>, 1455-1460</a:t>
            </a:r>
          </a:p>
        </p:txBody>
      </p:sp>
    </p:spTree>
    <p:extLst>
      <p:ext uri="{BB962C8B-B14F-4D97-AF65-F5344CB8AC3E}">
        <p14:creationId xmlns:p14="http://schemas.microsoft.com/office/powerpoint/2010/main" val="82365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Home-made pinhole camera </a:t>
            </a:r>
          </a:p>
        </p:txBody>
      </p:sp>
      <p:pic>
        <p:nvPicPr>
          <p:cNvPr id="32771" name="Picture 11" descr="The image “http://www.debevec.org/Pinhole/pinhole-debevec.jpg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199" y="981456"/>
            <a:ext cx="6561513" cy="496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7" descr="35mm-pinhole-camer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981456"/>
            <a:ext cx="3886200" cy="294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 Box 14"/>
          <p:cNvSpPr txBox="1">
            <a:spLocks noChangeArrowheads="1"/>
          </p:cNvSpPr>
          <p:nvPr/>
        </p:nvSpPr>
        <p:spPr bwMode="auto">
          <a:xfrm>
            <a:off x="152400" y="6477000"/>
            <a:ext cx="24294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6"/>
              </a:rPr>
              <a:t>P. Debevec</a:t>
            </a:r>
            <a:r>
              <a:rPr lang="en-US" sz="1200" dirty="0"/>
              <a:t> via A. </a:t>
            </a:r>
            <a:r>
              <a:rPr lang="en-US" sz="1200" dirty="0" err="1"/>
              <a:t>Efros</a:t>
            </a:r>
            <a:endParaRPr lang="en-US" sz="1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68AAB0-F020-4D81-862B-EC44842B7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Shrinking the aperture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905000" y="5105400"/>
            <a:ext cx="8229600" cy="1447800"/>
          </a:xfrm>
        </p:spPr>
        <p:txBody>
          <a:bodyPr/>
          <a:lstStyle/>
          <a:p>
            <a:r>
              <a:rPr lang="en-US" dirty="0"/>
              <a:t>Why not make the aperture as small as possible?</a:t>
            </a:r>
          </a:p>
          <a:p>
            <a:pPr lvl="1"/>
            <a:r>
              <a:rPr lang="en-US" dirty="0"/>
              <a:t>Less light gets through</a:t>
            </a:r>
          </a:p>
          <a:p>
            <a:pPr lvl="1"/>
            <a:r>
              <a:rPr lang="en-US" dirty="0"/>
              <a:t>Diffraction!</a:t>
            </a:r>
          </a:p>
        </p:txBody>
      </p:sp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Steve Seitz</a:t>
            </a:r>
          </a:p>
        </p:txBody>
      </p:sp>
      <p:pic>
        <p:nvPicPr>
          <p:cNvPr id="33797" name="Picture 10" descr="pinhole_diff2"/>
          <p:cNvPicPr>
            <a:picLocks noChangeAspect="1" noChangeArrowheads="1"/>
          </p:cNvPicPr>
          <p:nvPr/>
        </p:nvPicPr>
        <p:blipFill>
          <a:blip r:embed="rId3" cstate="print"/>
          <a:srcRect b="32597"/>
          <a:stretch>
            <a:fillRect/>
          </a:stretch>
        </p:blipFill>
        <p:spPr bwMode="auto">
          <a:xfrm>
            <a:off x="3581400" y="990601"/>
            <a:ext cx="5105400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Shrinking the aperture</a:t>
            </a:r>
          </a:p>
        </p:txBody>
      </p:sp>
      <p:pic>
        <p:nvPicPr>
          <p:cNvPr id="34819" name="Picture 3" descr="pinhole_diff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990600"/>
            <a:ext cx="5105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03457-B489-EFDD-FF7A-856E16B03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948FD56-016F-2EE1-F7CF-F1117F727B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405653D7-EBA1-91E5-4DEE-81741D12E4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Pinhole projection</a:t>
            </a:r>
          </a:p>
          <a:p>
            <a:pPr>
              <a:buFontTx/>
              <a:buChar char="•"/>
            </a:pPr>
            <a:r>
              <a:rPr lang="en-US" dirty="0"/>
              <a:t>Lenses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6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a lens</a:t>
            </a:r>
          </a:p>
        </p:txBody>
      </p:sp>
      <p:sp>
        <p:nvSpPr>
          <p:cNvPr id="35845" name="Text Box 31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Steve Seitz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394A76-361E-924D-9802-1A1726BC167F}"/>
              </a:ext>
            </a:extLst>
          </p:cNvPr>
          <p:cNvGrpSpPr/>
          <p:nvPr/>
        </p:nvGrpSpPr>
        <p:grpSpPr>
          <a:xfrm>
            <a:off x="3278188" y="1752601"/>
            <a:ext cx="5484812" cy="2360613"/>
            <a:chOff x="3278188" y="1752601"/>
            <a:chExt cx="5484812" cy="2360613"/>
          </a:xfrm>
        </p:grpSpPr>
        <p:pic>
          <p:nvPicPr>
            <p:cNvPr id="35844" name="Picture 4" descr="image-len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78188" y="1752601"/>
              <a:ext cx="5484812" cy="2360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Group 41"/>
            <p:cNvGrpSpPr>
              <a:grpSpLocks/>
            </p:cNvGrpSpPr>
            <p:nvPr/>
          </p:nvGrpSpPr>
          <p:grpSpPr bwMode="auto">
            <a:xfrm>
              <a:off x="3795714" y="2271714"/>
              <a:ext cx="4746625" cy="1690687"/>
              <a:chOff x="1431" y="1431"/>
              <a:chExt cx="2990" cy="1065"/>
            </a:xfrm>
          </p:grpSpPr>
          <p:sp>
            <p:nvSpPr>
              <p:cNvPr id="35847" name="Line 5"/>
              <p:cNvSpPr>
                <a:spLocks noChangeShapeType="1"/>
              </p:cNvSpPr>
              <p:nvPr/>
            </p:nvSpPr>
            <p:spPr bwMode="auto">
              <a:xfrm>
                <a:off x="1459" y="1451"/>
                <a:ext cx="2962" cy="10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48" name="Oval 6"/>
              <p:cNvSpPr>
                <a:spLocks noChangeArrowheads="1"/>
              </p:cNvSpPr>
              <p:nvPr/>
            </p:nvSpPr>
            <p:spPr bwMode="auto">
              <a:xfrm>
                <a:off x="1431" y="1431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49" name="Line 10"/>
              <p:cNvSpPr>
                <a:spLocks noChangeShapeType="1"/>
              </p:cNvSpPr>
              <p:nvPr/>
            </p:nvSpPr>
            <p:spPr bwMode="auto">
              <a:xfrm>
                <a:off x="2928" y="1584"/>
                <a:ext cx="1493" cy="90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0" name="Oval 27"/>
              <p:cNvSpPr>
                <a:spLocks noChangeArrowheads="1"/>
              </p:cNvSpPr>
              <p:nvPr/>
            </p:nvSpPr>
            <p:spPr bwMode="auto">
              <a:xfrm>
                <a:off x="2903" y="1932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51" name="Line 9"/>
              <p:cNvSpPr>
                <a:spLocks noChangeShapeType="1"/>
              </p:cNvSpPr>
              <p:nvPr/>
            </p:nvSpPr>
            <p:spPr bwMode="auto">
              <a:xfrm>
                <a:off x="1459" y="1451"/>
                <a:ext cx="1469" cy="133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5852" name="Group 11"/>
              <p:cNvGrpSpPr>
                <a:grpSpLocks/>
              </p:cNvGrpSpPr>
              <p:nvPr/>
            </p:nvGrpSpPr>
            <p:grpSpPr bwMode="auto">
              <a:xfrm>
                <a:off x="1459" y="1451"/>
                <a:ext cx="2962" cy="1035"/>
                <a:chOff x="1459" y="1451"/>
                <a:chExt cx="2962" cy="1035"/>
              </a:xfrm>
            </p:grpSpPr>
            <p:grpSp>
              <p:nvGrpSpPr>
                <p:cNvPr id="35855" name="Group 12"/>
                <p:cNvGrpSpPr>
                  <a:grpSpLocks/>
                </p:cNvGrpSpPr>
                <p:nvPr/>
              </p:nvGrpSpPr>
              <p:grpSpPr bwMode="auto">
                <a:xfrm>
                  <a:off x="1459" y="1451"/>
                  <a:ext cx="2962" cy="1035"/>
                  <a:chOff x="1459" y="1451"/>
                  <a:chExt cx="2962" cy="1035"/>
                </a:xfrm>
              </p:grpSpPr>
              <p:sp>
                <p:nvSpPr>
                  <p:cNvPr id="35859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1459" y="1451"/>
                    <a:ext cx="1465" cy="235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860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924" y="1686"/>
                    <a:ext cx="1497" cy="80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15"/>
                <p:cNvGrpSpPr>
                  <a:grpSpLocks/>
                </p:cNvGrpSpPr>
                <p:nvPr/>
              </p:nvGrpSpPr>
              <p:grpSpPr bwMode="auto">
                <a:xfrm>
                  <a:off x="1459" y="1451"/>
                  <a:ext cx="2962" cy="1035"/>
                  <a:chOff x="1459" y="1451"/>
                  <a:chExt cx="2962" cy="1035"/>
                </a:xfrm>
              </p:grpSpPr>
              <p:sp>
                <p:nvSpPr>
                  <p:cNvPr id="35857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1459" y="1451"/>
                    <a:ext cx="1465" cy="363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858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924" y="1814"/>
                    <a:ext cx="1497" cy="672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5853" name="Line 33"/>
              <p:cNvSpPr>
                <a:spLocks noChangeShapeType="1"/>
              </p:cNvSpPr>
              <p:nvPr/>
            </p:nvSpPr>
            <p:spPr bwMode="auto">
              <a:xfrm flipV="1">
                <a:off x="1440" y="1440"/>
                <a:ext cx="1488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4" name="Line 34"/>
              <p:cNvSpPr>
                <a:spLocks noChangeShapeType="1"/>
              </p:cNvSpPr>
              <p:nvPr/>
            </p:nvSpPr>
            <p:spPr bwMode="auto">
              <a:xfrm>
                <a:off x="2928" y="1440"/>
                <a:ext cx="1488" cy="105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6FCB70C1-94F7-744B-9499-92026F7DC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2226" y="2316161"/>
              <a:ext cx="2346326" cy="103664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EDD27187-4B28-1F4B-8D6E-918BD4630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65852" y="3352803"/>
              <a:ext cx="2376487" cy="59372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C0009F09-75EE-6449-97EA-AA0512E795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163" y="2316161"/>
              <a:ext cx="2344739" cy="124777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D64B0D13-E75D-594F-BC87-664EE73D9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2227" y="2316161"/>
              <a:ext cx="2346326" cy="144463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62301D57-CBA7-2A43-86B2-CD5C5BEA2C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9527" y="2293940"/>
              <a:ext cx="2359026" cy="162877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6">
              <a:extLst>
                <a:ext uri="{FF2B5EF4-FFF2-40B4-BE49-F238E27FC236}">
                  <a16:creationId xmlns:a16="http://schemas.microsoft.com/office/drawing/2014/main" id="{90C77150-0F5C-124F-9E16-5319A4E31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5877" y="2316160"/>
              <a:ext cx="2371725" cy="179705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43847269-D90A-CC43-9C8D-9240B6B447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97602" y="3956051"/>
              <a:ext cx="2332038" cy="1524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6">
              <a:extLst>
                <a:ext uri="{FF2B5EF4-FFF2-40B4-BE49-F238E27FC236}">
                  <a16:creationId xmlns:a16="http://schemas.microsoft.com/office/drawing/2014/main" id="{D0A75ED6-5F17-D74A-9C0E-CF524B5B59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2202" y="3922715"/>
              <a:ext cx="2332039" cy="2381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16">
              <a:extLst>
                <a:ext uri="{FF2B5EF4-FFF2-40B4-BE49-F238E27FC236}">
                  <a16:creationId xmlns:a16="http://schemas.microsoft.com/office/drawing/2014/main" id="{353F831D-FD76-8746-BFCB-386C8C043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2202" y="3751265"/>
              <a:ext cx="2338389" cy="18891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4D0BE8FF-BD62-444F-B5BE-D06CA8CD9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1252" y="3563939"/>
              <a:ext cx="2325689" cy="37624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Rectangle 3">
            <a:extLst>
              <a:ext uri="{FF2B5EF4-FFF2-40B4-BE49-F238E27FC236}">
                <a16:creationId xmlns:a16="http://schemas.microsoft.com/office/drawing/2014/main" id="{F7EBCFE5-07D4-7644-95D8-B938194D2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495800"/>
            <a:ext cx="7772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A lens focuses light onto the film</a:t>
            </a:r>
          </a:p>
          <a:p>
            <a:pPr lvl="1"/>
            <a:r>
              <a:rPr lang="en-US" kern="0" dirty="0"/>
              <a:t>Thin lens model:</a:t>
            </a:r>
          </a:p>
        </p:txBody>
      </p:sp>
    </p:spTree>
    <p:extLst>
      <p:ext uri="{BB962C8B-B14F-4D97-AF65-F5344CB8AC3E}">
        <p14:creationId xmlns:p14="http://schemas.microsoft.com/office/powerpoint/2010/main" val="99659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a lens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4495800"/>
            <a:ext cx="7772400" cy="1524000"/>
          </a:xfrm>
        </p:spPr>
        <p:txBody>
          <a:bodyPr/>
          <a:lstStyle/>
          <a:p>
            <a:r>
              <a:rPr lang="en-US" dirty="0"/>
              <a:t>A lens focuses light onto the film</a:t>
            </a:r>
          </a:p>
          <a:p>
            <a:pPr lvl="1"/>
            <a:r>
              <a:rPr lang="en-US" dirty="0"/>
              <a:t>Thin lens model:</a:t>
            </a:r>
          </a:p>
          <a:p>
            <a:pPr lvl="2"/>
            <a:r>
              <a:rPr lang="en-US" dirty="0"/>
              <a:t>Rays passing through the center are not deviated</a:t>
            </a:r>
            <a:br>
              <a:rPr lang="en-US" dirty="0"/>
            </a:br>
            <a:r>
              <a:rPr lang="en-US" dirty="0"/>
              <a:t>(pinhole projection model still holds)</a:t>
            </a:r>
          </a:p>
        </p:txBody>
      </p:sp>
      <p:pic>
        <p:nvPicPr>
          <p:cNvPr id="35844" name="Picture 4" descr="image-l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8188" y="1752601"/>
            <a:ext cx="5484812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31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Steve Seitz</a:t>
            </a:r>
          </a:p>
        </p:txBody>
      </p:sp>
      <p:sp>
        <p:nvSpPr>
          <p:cNvPr id="35847" name="Line 5"/>
          <p:cNvSpPr>
            <a:spLocks noChangeShapeType="1"/>
          </p:cNvSpPr>
          <p:nvPr/>
        </p:nvSpPr>
        <p:spPr bwMode="auto">
          <a:xfrm>
            <a:off x="3840164" y="2303464"/>
            <a:ext cx="4702175" cy="1643062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8" name="Oval 6"/>
          <p:cNvSpPr>
            <a:spLocks noChangeArrowheads="1"/>
          </p:cNvSpPr>
          <p:nvPr/>
        </p:nvSpPr>
        <p:spPr bwMode="auto">
          <a:xfrm>
            <a:off x="3795714" y="227171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Line 10"/>
          <p:cNvSpPr>
            <a:spLocks noChangeShapeType="1"/>
          </p:cNvSpPr>
          <p:nvPr/>
        </p:nvSpPr>
        <p:spPr bwMode="auto">
          <a:xfrm>
            <a:off x="6172202" y="2514601"/>
            <a:ext cx="2370138" cy="14319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50" name="Oval 27"/>
          <p:cNvSpPr>
            <a:spLocks noChangeArrowheads="1"/>
          </p:cNvSpPr>
          <p:nvPr/>
        </p:nvSpPr>
        <p:spPr bwMode="auto">
          <a:xfrm>
            <a:off x="6132514" y="3067051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Line 9"/>
          <p:cNvSpPr>
            <a:spLocks noChangeShapeType="1"/>
          </p:cNvSpPr>
          <p:nvPr/>
        </p:nvSpPr>
        <p:spPr bwMode="auto">
          <a:xfrm>
            <a:off x="3840164" y="2303464"/>
            <a:ext cx="2332038" cy="2111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5852" name="Group 11"/>
          <p:cNvGrpSpPr>
            <a:grpSpLocks/>
          </p:cNvGrpSpPr>
          <p:nvPr/>
        </p:nvGrpSpPr>
        <p:grpSpPr bwMode="auto">
          <a:xfrm>
            <a:off x="3840164" y="2303464"/>
            <a:ext cx="4702175" cy="1643062"/>
            <a:chOff x="1459" y="1451"/>
            <a:chExt cx="2962" cy="1035"/>
          </a:xfrm>
        </p:grpSpPr>
        <p:grpSp>
          <p:nvGrpSpPr>
            <p:cNvPr id="35855" name="Group 12"/>
            <p:cNvGrpSpPr>
              <a:grpSpLocks/>
            </p:cNvGrpSpPr>
            <p:nvPr/>
          </p:nvGrpSpPr>
          <p:grpSpPr bwMode="auto">
            <a:xfrm>
              <a:off x="1459" y="1451"/>
              <a:ext cx="2962" cy="1035"/>
              <a:chOff x="1459" y="1451"/>
              <a:chExt cx="2962" cy="1035"/>
            </a:xfrm>
          </p:grpSpPr>
          <p:sp>
            <p:nvSpPr>
              <p:cNvPr id="35859" name="Line 13"/>
              <p:cNvSpPr>
                <a:spLocks noChangeShapeType="1"/>
              </p:cNvSpPr>
              <p:nvPr/>
            </p:nvSpPr>
            <p:spPr bwMode="auto">
              <a:xfrm>
                <a:off x="1459" y="1451"/>
                <a:ext cx="1465" cy="23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0" name="Line 14"/>
              <p:cNvSpPr>
                <a:spLocks noChangeShapeType="1"/>
              </p:cNvSpPr>
              <p:nvPr/>
            </p:nvSpPr>
            <p:spPr bwMode="auto">
              <a:xfrm>
                <a:off x="2924" y="1686"/>
                <a:ext cx="1497" cy="80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856" name="Group 15"/>
            <p:cNvGrpSpPr>
              <a:grpSpLocks/>
            </p:cNvGrpSpPr>
            <p:nvPr/>
          </p:nvGrpSpPr>
          <p:grpSpPr bwMode="auto">
            <a:xfrm>
              <a:off x="1459" y="1451"/>
              <a:ext cx="2962" cy="1035"/>
              <a:chOff x="1459" y="1451"/>
              <a:chExt cx="2962" cy="1035"/>
            </a:xfrm>
          </p:grpSpPr>
          <p:sp>
            <p:nvSpPr>
              <p:cNvPr id="35857" name="Line 16"/>
              <p:cNvSpPr>
                <a:spLocks noChangeShapeType="1"/>
              </p:cNvSpPr>
              <p:nvPr/>
            </p:nvSpPr>
            <p:spPr bwMode="auto">
              <a:xfrm>
                <a:off x="1459" y="1451"/>
                <a:ext cx="1465" cy="363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8" name="Line 17"/>
              <p:cNvSpPr>
                <a:spLocks noChangeShapeType="1"/>
              </p:cNvSpPr>
              <p:nvPr/>
            </p:nvSpPr>
            <p:spPr bwMode="auto">
              <a:xfrm>
                <a:off x="2924" y="1814"/>
                <a:ext cx="1497" cy="67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5853" name="Line 33"/>
          <p:cNvSpPr>
            <a:spLocks noChangeShapeType="1"/>
          </p:cNvSpPr>
          <p:nvPr/>
        </p:nvSpPr>
        <p:spPr bwMode="auto">
          <a:xfrm flipV="1">
            <a:off x="3810002" y="2286001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4" name="Line 34"/>
          <p:cNvSpPr>
            <a:spLocks noChangeShapeType="1"/>
          </p:cNvSpPr>
          <p:nvPr/>
        </p:nvSpPr>
        <p:spPr bwMode="auto">
          <a:xfrm>
            <a:off x="6172202" y="2286001"/>
            <a:ext cx="2362200" cy="1676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16">
            <a:extLst>
              <a:ext uri="{FF2B5EF4-FFF2-40B4-BE49-F238E27FC236}">
                <a16:creationId xmlns:a16="http://schemas.microsoft.com/office/drawing/2014/main" id="{6FCB70C1-94F7-744B-9499-92026F7DC1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2226" y="2316161"/>
            <a:ext cx="2346326" cy="103664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17">
            <a:extLst>
              <a:ext uri="{FF2B5EF4-FFF2-40B4-BE49-F238E27FC236}">
                <a16:creationId xmlns:a16="http://schemas.microsoft.com/office/drawing/2014/main" id="{EDD27187-4B28-1F4B-8D6E-918BD46304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5852" y="3352803"/>
            <a:ext cx="2376487" cy="59372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16">
            <a:extLst>
              <a:ext uri="{FF2B5EF4-FFF2-40B4-BE49-F238E27FC236}">
                <a16:creationId xmlns:a16="http://schemas.microsoft.com/office/drawing/2014/main" id="{C0009F09-75EE-6449-97EA-AA0512E795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40163" y="2316161"/>
            <a:ext cx="2344739" cy="124777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16">
            <a:extLst>
              <a:ext uri="{FF2B5EF4-FFF2-40B4-BE49-F238E27FC236}">
                <a16:creationId xmlns:a16="http://schemas.microsoft.com/office/drawing/2014/main" id="{D64B0D13-E75D-594F-BC87-664EE73D95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2227" y="2316161"/>
            <a:ext cx="2346326" cy="144463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16">
            <a:extLst>
              <a:ext uri="{FF2B5EF4-FFF2-40B4-BE49-F238E27FC236}">
                <a16:creationId xmlns:a16="http://schemas.microsoft.com/office/drawing/2014/main" id="{62301D57-CBA7-2A43-86B2-CD5C5BEA2C9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9527" y="2293940"/>
            <a:ext cx="2359026" cy="16287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16">
            <a:extLst>
              <a:ext uri="{FF2B5EF4-FFF2-40B4-BE49-F238E27FC236}">
                <a16:creationId xmlns:a16="http://schemas.microsoft.com/office/drawing/2014/main" id="{90C77150-0F5C-124F-9E16-5319A4E31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5877" y="2316160"/>
            <a:ext cx="2371725" cy="179705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16">
            <a:extLst>
              <a:ext uri="{FF2B5EF4-FFF2-40B4-BE49-F238E27FC236}">
                <a16:creationId xmlns:a16="http://schemas.microsoft.com/office/drawing/2014/main" id="{43847269-D90A-CC43-9C8D-9240B6B447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97602" y="3956051"/>
            <a:ext cx="2332038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16">
            <a:extLst>
              <a:ext uri="{FF2B5EF4-FFF2-40B4-BE49-F238E27FC236}">
                <a16:creationId xmlns:a16="http://schemas.microsoft.com/office/drawing/2014/main" id="{D0A75ED6-5F17-D74A-9C0E-CF524B5B5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2" y="3922715"/>
            <a:ext cx="2332039" cy="23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Line 16">
            <a:extLst>
              <a:ext uri="{FF2B5EF4-FFF2-40B4-BE49-F238E27FC236}">
                <a16:creationId xmlns:a16="http://schemas.microsoft.com/office/drawing/2014/main" id="{353F831D-FD76-8746-BFCB-386C8C043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2" y="3751265"/>
            <a:ext cx="2338389" cy="18891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16">
            <a:extLst>
              <a:ext uri="{FF2B5EF4-FFF2-40B4-BE49-F238E27FC236}">
                <a16:creationId xmlns:a16="http://schemas.microsoft.com/office/drawing/2014/main" id="{4D0BE8FF-BD62-444F-B5BE-D06CA8CD9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1252" y="3563939"/>
            <a:ext cx="2325689" cy="37624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21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a lens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4495800"/>
            <a:ext cx="7772400" cy="1524000"/>
          </a:xfrm>
        </p:spPr>
        <p:txBody>
          <a:bodyPr/>
          <a:lstStyle/>
          <a:p>
            <a:r>
              <a:rPr lang="en-US" dirty="0"/>
              <a:t>A lens focuses light onto the film</a:t>
            </a:r>
          </a:p>
          <a:p>
            <a:pPr lvl="1"/>
            <a:r>
              <a:rPr lang="en-US" dirty="0"/>
              <a:t>Thin lens model:</a:t>
            </a:r>
          </a:p>
          <a:p>
            <a:pPr lvl="2"/>
            <a:r>
              <a:rPr lang="en-US" dirty="0"/>
              <a:t>Rays passing through the center are not deviated</a:t>
            </a:r>
            <a:br>
              <a:rPr lang="en-US" dirty="0"/>
            </a:br>
            <a:r>
              <a:rPr lang="en-US" dirty="0"/>
              <a:t>(pinhole projection model still holds)</a:t>
            </a:r>
          </a:p>
          <a:p>
            <a:pPr lvl="2"/>
            <a:r>
              <a:rPr lang="en-US" dirty="0"/>
              <a:t>All rays parallel to the optical axis pass through the </a:t>
            </a:r>
            <a:r>
              <a:rPr lang="en-US" i="1" dirty="0"/>
              <a:t>focal point</a:t>
            </a:r>
          </a:p>
          <a:p>
            <a:pPr lvl="2"/>
            <a:r>
              <a:rPr lang="en-US" dirty="0"/>
              <a:t>All parallel rays converge to points on the </a:t>
            </a:r>
            <a:r>
              <a:rPr lang="en-US" i="1" dirty="0"/>
              <a:t>focal plane</a:t>
            </a:r>
          </a:p>
        </p:txBody>
      </p:sp>
      <p:pic>
        <p:nvPicPr>
          <p:cNvPr id="36868" name="Picture 4" descr="image-l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8188" y="1752601"/>
            <a:ext cx="5484812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Text Box 9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Steve Seitz</a:t>
            </a:r>
          </a:p>
        </p:txBody>
      </p:sp>
      <p:sp>
        <p:nvSpPr>
          <p:cNvPr id="36870" name="Oval 12"/>
          <p:cNvSpPr>
            <a:spLocks noChangeArrowheads="1"/>
          </p:cNvSpPr>
          <p:nvPr/>
        </p:nvSpPr>
        <p:spPr bwMode="auto">
          <a:xfrm>
            <a:off x="3795713" y="22717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Line 13"/>
          <p:cNvSpPr>
            <a:spLocks noChangeShapeType="1"/>
          </p:cNvSpPr>
          <p:nvPr/>
        </p:nvSpPr>
        <p:spPr bwMode="auto">
          <a:xfrm>
            <a:off x="6172200" y="2514600"/>
            <a:ext cx="1295400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2" name="Oval 14"/>
          <p:cNvSpPr>
            <a:spLocks noChangeArrowheads="1"/>
          </p:cNvSpPr>
          <p:nvPr/>
        </p:nvSpPr>
        <p:spPr bwMode="auto">
          <a:xfrm>
            <a:off x="6096000" y="31242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23"/>
          <p:cNvSpPr>
            <a:spLocks noChangeShapeType="1"/>
          </p:cNvSpPr>
          <p:nvPr/>
        </p:nvSpPr>
        <p:spPr bwMode="auto">
          <a:xfrm flipV="1">
            <a:off x="3810000" y="22860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Line 24"/>
          <p:cNvSpPr>
            <a:spLocks noChangeShapeType="1"/>
          </p:cNvSpPr>
          <p:nvPr/>
        </p:nvSpPr>
        <p:spPr bwMode="auto">
          <a:xfrm>
            <a:off x="6172200" y="2286000"/>
            <a:ext cx="1295400" cy="914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5" name="Line 25"/>
          <p:cNvSpPr>
            <a:spLocks noChangeShapeType="1"/>
          </p:cNvSpPr>
          <p:nvPr/>
        </p:nvSpPr>
        <p:spPr bwMode="auto">
          <a:xfrm flipV="1">
            <a:off x="3810000" y="25146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6" name="Line 26"/>
          <p:cNvSpPr>
            <a:spLocks noChangeShapeType="1"/>
          </p:cNvSpPr>
          <p:nvPr/>
        </p:nvSpPr>
        <p:spPr bwMode="auto">
          <a:xfrm flipV="1">
            <a:off x="3810000" y="27432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7" name="Line 27"/>
          <p:cNvSpPr>
            <a:spLocks noChangeShapeType="1"/>
          </p:cNvSpPr>
          <p:nvPr/>
        </p:nvSpPr>
        <p:spPr bwMode="auto">
          <a:xfrm flipV="1">
            <a:off x="3810000" y="29718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8" name="Line 28"/>
          <p:cNvSpPr>
            <a:spLocks noChangeShapeType="1"/>
          </p:cNvSpPr>
          <p:nvPr/>
        </p:nvSpPr>
        <p:spPr bwMode="auto">
          <a:xfrm flipV="1">
            <a:off x="3810000" y="3200400"/>
            <a:ext cx="3657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9" name="Line 29"/>
          <p:cNvSpPr>
            <a:spLocks noChangeShapeType="1"/>
          </p:cNvSpPr>
          <p:nvPr/>
        </p:nvSpPr>
        <p:spPr bwMode="auto">
          <a:xfrm flipV="1">
            <a:off x="3810000" y="34290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0" name="Line 30"/>
          <p:cNvSpPr>
            <a:spLocks noChangeShapeType="1"/>
          </p:cNvSpPr>
          <p:nvPr/>
        </p:nvSpPr>
        <p:spPr bwMode="auto">
          <a:xfrm flipV="1">
            <a:off x="3810000" y="36576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1" name="Line 31"/>
          <p:cNvSpPr>
            <a:spLocks noChangeShapeType="1"/>
          </p:cNvSpPr>
          <p:nvPr/>
        </p:nvSpPr>
        <p:spPr bwMode="auto">
          <a:xfrm flipV="1">
            <a:off x="3810000" y="38862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2" name="Line 32"/>
          <p:cNvSpPr>
            <a:spLocks noChangeShapeType="1"/>
          </p:cNvSpPr>
          <p:nvPr/>
        </p:nvSpPr>
        <p:spPr bwMode="auto">
          <a:xfrm flipV="1">
            <a:off x="3810000" y="4114800"/>
            <a:ext cx="2362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83" name="Line 33"/>
          <p:cNvSpPr>
            <a:spLocks noChangeShapeType="1"/>
          </p:cNvSpPr>
          <p:nvPr/>
        </p:nvSpPr>
        <p:spPr bwMode="auto">
          <a:xfrm>
            <a:off x="6172200" y="2743200"/>
            <a:ext cx="12954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4" name="Line 34"/>
          <p:cNvSpPr>
            <a:spLocks noChangeShapeType="1"/>
          </p:cNvSpPr>
          <p:nvPr/>
        </p:nvSpPr>
        <p:spPr bwMode="auto">
          <a:xfrm>
            <a:off x="6172200" y="2971800"/>
            <a:ext cx="12954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5" name="Line 35"/>
          <p:cNvSpPr>
            <a:spLocks noChangeShapeType="1"/>
          </p:cNvSpPr>
          <p:nvPr/>
        </p:nvSpPr>
        <p:spPr bwMode="auto">
          <a:xfrm flipV="1">
            <a:off x="6172200" y="3200400"/>
            <a:ext cx="1295400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6" name="Line 36"/>
          <p:cNvSpPr>
            <a:spLocks noChangeShapeType="1"/>
          </p:cNvSpPr>
          <p:nvPr/>
        </p:nvSpPr>
        <p:spPr bwMode="auto">
          <a:xfrm flipV="1">
            <a:off x="6172200" y="3200400"/>
            <a:ext cx="1295400" cy="914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7" name="Line 37"/>
          <p:cNvSpPr>
            <a:spLocks noChangeShapeType="1"/>
          </p:cNvSpPr>
          <p:nvPr/>
        </p:nvSpPr>
        <p:spPr bwMode="auto">
          <a:xfrm flipV="1">
            <a:off x="6172200" y="3200400"/>
            <a:ext cx="12954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8" name="Line 38"/>
          <p:cNvSpPr>
            <a:spLocks noChangeShapeType="1"/>
          </p:cNvSpPr>
          <p:nvPr/>
        </p:nvSpPr>
        <p:spPr bwMode="auto">
          <a:xfrm flipV="1">
            <a:off x="6172200" y="3200400"/>
            <a:ext cx="129540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9" name="Oval 39"/>
          <p:cNvSpPr>
            <a:spLocks noChangeArrowheads="1"/>
          </p:cNvSpPr>
          <p:nvPr/>
        </p:nvSpPr>
        <p:spPr bwMode="auto">
          <a:xfrm>
            <a:off x="7391400" y="31242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90" name="Text Box 40"/>
          <p:cNvSpPr txBox="1">
            <a:spLocks noChangeArrowheads="1"/>
          </p:cNvSpPr>
          <p:nvPr/>
        </p:nvSpPr>
        <p:spPr bwMode="auto">
          <a:xfrm>
            <a:off x="7591754" y="2844225"/>
            <a:ext cx="8153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focal point</a:t>
            </a:r>
          </a:p>
        </p:txBody>
      </p:sp>
      <p:sp>
        <p:nvSpPr>
          <p:cNvPr id="36891" name="Line 41"/>
          <p:cNvSpPr>
            <a:spLocks noChangeShapeType="1"/>
          </p:cNvSpPr>
          <p:nvPr/>
        </p:nvSpPr>
        <p:spPr bwMode="auto">
          <a:xfrm>
            <a:off x="7467600" y="22098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2" name="Line 42"/>
          <p:cNvSpPr>
            <a:spLocks noChangeShapeType="1"/>
          </p:cNvSpPr>
          <p:nvPr/>
        </p:nvSpPr>
        <p:spPr bwMode="auto">
          <a:xfrm flipH="1">
            <a:off x="6172200" y="4114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3" name="Line 43"/>
          <p:cNvSpPr>
            <a:spLocks noChangeShapeType="1"/>
          </p:cNvSpPr>
          <p:nvPr/>
        </p:nvSpPr>
        <p:spPr bwMode="auto">
          <a:xfrm>
            <a:off x="70104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94" name="Line 44"/>
          <p:cNvSpPr>
            <a:spLocks noChangeShapeType="1"/>
          </p:cNvSpPr>
          <p:nvPr/>
        </p:nvSpPr>
        <p:spPr bwMode="auto">
          <a:xfrm>
            <a:off x="6172200" y="3200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5" name="Text Box 45"/>
          <p:cNvSpPr txBox="1">
            <a:spLocks noChangeArrowheads="1"/>
          </p:cNvSpPr>
          <p:nvPr/>
        </p:nvSpPr>
        <p:spPr bwMode="auto">
          <a:xfrm>
            <a:off x="6724650" y="3810000"/>
            <a:ext cx="2696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33" name="Text Box 40">
            <a:extLst>
              <a:ext uri="{FF2B5EF4-FFF2-40B4-BE49-F238E27FC236}">
                <a16:creationId xmlns:a16="http://schemas.microsoft.com/office/drawing/2014/main" id="{83A9389B-D506-9940-92E1-85659EABC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284" y="1500171"/>
            <a:ext cx="8153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focal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8">
            <a:extLst>
              <a:ext uri="{FF2B5EF4-FFF2-40B4-BE49-F238E27FC236}">
                <a16:creationId xmlns:a16="http://schemas.microsoft.com/office/drawing/2014/main" id="{06178E7C-AB11-454E-94EE-AECA4DA02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73399"/>
            <a:ext cx="207963" cy="3194006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Thin lens formula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 does the lens focus the rays coming from a given point in the scene?</a:t>
            </a: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H="1" flipV="1">
            <a:off x="2489201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2489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H="1">
            <a:off x="2489201" y="3498851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flipH="1" flipV="1">
            <a:off x="3876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489200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6651625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8855076" y="6462714"/>
            <a:ext cx="17524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/>
              <a:t>Slide by </a:t>
            </a:r>
            <a:r>
              <a:rPr lang="en-US" sz="1200" dirty="0" err="1"/>
              <a:t>Frédo</a:t>
            </a:r>
            <a:r>
              <a:rPr lang="en-US" sz="1200" dirty="0"/>
              <a:t> Durand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9055" y="601980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scene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84530" y="5943601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image plane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87206" y="601533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7B806DA-0F93-B74E-8F6F-1790A633F368}"/>
              </a:ext>
            </a:extLst>
          </p:cNvPr>
          <p:cNvSpPr/>
          <p:nvPr/>
        </p:nvSpPr>
        <p:spPr bwMode="auto">
          <a:xfrm>
            <a:off x="6574282" y="3419475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15B6336-F321-3243-A25C-20FB8A446A61}"/>
              </a:ext>
            </a:extLst>
          </p:cNvPr>
          <p:cNvSpPr/>
          <p:nvPr/>
        </p:nvSpPr>
        <p:spPr bwMode="auto">
          <a:xfrm>
            <a:off x="2400111" y="4793457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 animBg="1"/>
      <p:bldP spid="38922" grpId="0" animBg="1"/>
      <p:bldP spid="38923" grpId="0" animBg="1"/>
      <p:bldP spid="38924" grpId="0" animBg="1"/>
      <p:bldP spid="23" grpId="0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3886200" y="2873399"/>
            <a:ext cx="207963" cy="3194006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Thin lens formula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What is the relation between the focal length (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distance of the object from the optical center (</a:t>
            </a:r>
            <a:r>
              <a:rPr lang="en-US" sz="24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), </a:t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the distance at which the object will be in focus (</a:t>
            </a:r>
            <a:r>
              <a:rPr lang="en-US" sz="24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)?</a:t>
            </a: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H="1" flipV="1">
            <a:off x="2489201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H="1">
            <a:off x="2489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H="1">
            <a:off x="2489201" y="3498851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flipH="1" flipV="1">
            <a:off x="3876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489200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6651625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3048000" y="3087469"/>
            <a:ext cx="31290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 flipH="1">
            <a:off x="4038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4876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H="1">
            <a:off x="2514601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3043260" y="2406498"/>
            <a:ext cx="61908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 flipH="1">
            <a:off x="2819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32" name="Text Box 20"/>
          <p:cNvSpPr txBox="1">
            <a:spLocks noChangeArrowheads="1"/>
          </p:cNvSpPr>
          <p:nvPr/>
        </p:nvSpPr>
        <p:spPr bwMode="auto">
          <a:xfrm>
            <a:off x="8855076" y="6462714"/>
            <a:ext cx="17524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/>
              <a:t>Slide by </a:t>
            </a:r>
            <a:r>
              <a:rPr lang="en-US" sz="1200" dirty="0" err="1"/>
              <a:t>Frédo</a:t>
            </a:r>
            <a:r>
              <a:rPr lang="en-US" sz="1200" dirty="0"/>
              <a:t> Durand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84530" y="5943601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image plane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87206" y="601533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3AE25D-1B73-9541-AE91-EBED44AB1510}"/>
              </a:ext>
            </a:extLst>
          </p:cNvPr>
          <p:cNvSpPr txBox="1"/>
          <p:nvPr/>
        </p:nvSpPr>
        <p:spPr>
          <a:xfrm>
            <a:off x="6219055" y="601980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scene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5898D21-BC8B-E442-A1AA-3D7F24A05380}"/>
              </a:ext>
            </a:extLst>
          </p:cNvPr>
          <p:cNvSpPr/>
          <p:nvPr/>
        </p:nvSpPr>
        <p:spPr bwMode="auto">
          <a:xfrm>
            <a:off x="6574282" y="3419475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ECB4466-BD7B-3D4D-9AEB-3D7DC778D115}"/>
              </a:ext>
            </a:extLst>
          </p:cNvPr>
          <p:cNvSpPr/>
          <p:nvPr/>
        </p:nvSpPr>
        <p:spPr bwMode="auto">
          <a:xfrm>
            <a:off x="2400111" y="4793457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034711"/>
      </p:ext>
    </p:extLst>
  </p:cSld>
  <p:clrMapOvr>
    <a:masterClrMapping/>
  </p:clrMapOvr>
  <p:transition advTm="285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8">
            <a:extLst>
              <a:ext uri="{FF2B5EF4-FFF2-40B4-BE49-F238E27FC236}">
                <a16:creationId xmlns:a16="http://schemas.microsoft.com/office/drawing/2014/main" id="{33C48BCC-7419-414D-8F67-2CBF3F94C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73399"/>
            <a:ext cx="207963" cy="3194006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Thin lens formula</a:t>
            </a: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flipH="1" flipV="1">
            <a:off x="2489201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H="1">
            <a:off x="2489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H="1">
            <a:off x="2489201" y="3498851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H="1" flipV="1">
            <a:off x="3876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2489200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6651625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3048000" y="3087469"/>
            <a:ext cx="31290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 flipH="1">
            <a:off x="4038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4876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 flipH="1">
            <a:off x="2514601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 flipH="1">
            <a:off x="2819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1965326" y="1108075"/>
            <a:ext cx="38020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Similar triangles everywhere!</a:t>
            </a: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8855076" y="6462714"/>
            <a:ext cx="17524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/>
              <a:t>Slide by </a:t>
            </a:r>
            <a:r>
              <a:rPr lang="en-US" sz="1200" dirty="0" err="1"/>
              <a:t>Frédo</a:t>
            </a:r>
            <a:r>
              <a:rPr lang="en-US" sz="1200" dirty="0"/>
              <a:t> Durand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84530" y="5943601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image plane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87206" y="601533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27" name="Text Box 18">
            <a:extLst>
              <a:ext uri="{FF2B5EF4-FFF2-40B4-BE49-F238E27FC236}">
                <a16:creationId xmlns:a16="http://schemas.microsoft.com/office/drawing/2014/main" id="{458A01B8-1D5B-A04F-B2BA-93169A646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260" y="2406498"/>
            <a:ext cx="61908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86451A-0582-D148-8B9F-32B504C29E4F}"/>
              </a:ext>
            </a:extLst>
          </p:cNvPr>
          <p:cNvSpPr txBox="1"/>
          <p:nvPr/>
        </p:nvSpPr>
        <p:spPr>
          <a:xfrm>
            <a:off x="6219055" y="601980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scene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7FC4923-ED44-D940-872E-A0D745CE47D6}"/>
              </a:ext>
            </a:extLst>
          </p:cNvPr>
          <p:cNvSpPr/>
          <p:nvPr/>
        </p:nvSpPr>
        <p:spPr bwMode="auto">
          <a:xfrm>
            <a:off x="6574282" y="3419475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212E11B-3702-5C4C-B169-33D558D4998F}"/>
              </a:ext>
            </a:extLst>
          </p:cNvPr>
          <p:cNvSpPr/>
          <p:nvPr/>
        </p:nvSpPr>
        <p:spPr bwMode="auto">
          <a:xfrm>
            <a:off x="2400111" y="4793457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Tm="285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8">
            <a:extLst>
              <a:ext uri="{FF2B5EF4-FFF2-40B4-BE49-F238E27FC236}">
                <a16:creationId xmlns:a16="http://schemas.microsoft.com/office/drawing/2014/main" id="{C18881C4-4E3A-5448-BD50-2E79A2936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73399"/>
            <a:ext cx="207963" cy="3194006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Thin lens formula</a:t>
            </a:r>
          </a:p>
        </p:txBody>
      </p:sp>
      <p:sp>
        <p:nvSpPr>
          <p:cNvPr id="40964" name="Line 5"/>
          <p:cNvSpPr>
            <a:spLocks noChangeShapeType="1"/>
          </p:cNvSpPr>
          <p:nvPr/>
        </p:nvSpPr>
        <p:spPr bwMode="auto">
          <a:xfrm flipH="1" flipV="1">
            <a:off x="2489201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5" name="Line 6"/>
          <p:cNvSpPr>
            <a:spLocks noChangeShapeType="1"/>
          </p:cNvSpPr>
          <p:nvPr/>
        </p:nvSpPr>
        <p:spPr bwMode="auto">
          <a:xfrm flipH="1">
            <a:off x="2489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7" name="Line 10"/>
          <p:cNvSpPr>
            <a:spLocks noChangeShapeType="1"/>
          </p:cNvSpPr>
          <p:nvPr/>
        </p:nvSpPr>
        <p:spPr bwMode="auto">
          <a:xfrm flipH="1">
            <a:off x="2489201" y="3498851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8" name="Line 11"/>
          <p:cNvSpPr>
            <a:spLocks noChangeShapeType="1"/>
          </p:cNvSpPr>
          <p:nvPr/>
        </p:nvSpPr>
        <p:spPr bwMode="auto">
          <a:xfrm flipH="1" flipV="1">
            <a:off x="3876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69" name="Line 12"/>
          <p:cNvSpPr>
            <a:spLocks noChangeShapeType="1"/>
          </p:cNvSpPr>
          <p:nvPr/>
        </p:nvSpPr>
        <p:spPr bwMode="auto">
          <a:xfrm>
            <a:off x="2489200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70" name="Line 13"/>
          <p:cNvSpPr>
            <a:spLocks noChangeShapeType="1"/>
          </p:cNvSpPr>
          <p:nvPr/>
        </p:nvSpPr>
        <p:spPr bwMode="auto">
          <a:xfrm>
            <a:off x="6651625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0971" name="Text Box 14"/>
          <p:cNvSpPr txBox="1">
            <a:spLocks noChangeArrowheads="1"/>
          </p:cNvSpPr>
          <p:nvPr/>
        </p:nvSpPr>
        <p:spPr bwMode="auto">
          <a:xfrm>
            <a:off x="3048000" y="3092450"/>
            <a:ext cx="31290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40972" name="Line 15"/>
          <p:cNvSpPr>
            <a:spLocks noChangeShapeType="1"/>
          </p:cNvSpPr>
          <p:nvPr/>
        </p:nvSpPr>
        <p:spPr bwMode="auto">
          <a:xfrm flipH="1">
            <a:off x="4038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3" name="Text Box 16"/>
          <p:cNvSpPr txBox="1">
            <a:spLocks noChangeArrowheads="1"/>
          </p:cNvSpPr>
          <p:nvPr/>
        </p:nvSpPr>
        <p:spPr bwMode="auto">
          <a:xfrm>
            <a:off x="4876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40974" name="Line 17"/>
          <p:cNvSpPr>
            <a:spLocks noChangeShapeType="1"/>
          </p:cNvSpPr>
          <p:nvPr/>
        </p:nvSpPr>
        <p:spPr bwMode="auto">
          <a:xfrm flipH="1">
            <a:off x="2514601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6" name="Line 19"/>
          <p:cNvSpPr>
            <a:spLocks noChangeShapeType="1"/>
          </p:cNvSpPr>
          <p:nvPr/>
        </p:nvSpPr>
        <p:spPr bwMode="auto">
          <a:xfrm flipH="1">
            <a:off x="2819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7" name="Text Box 20"/>
          <p:cNvSpPr txBox="1">
            <a:spLocks noChangeArrowheads="1"/>
          </p:cNvSpPr>
          <p:nvPr/>
        </p:nvSpPr>
        <p:spPr bwMode="auto">
          <a:xfrm>
            <a:off x="1965326" y="1108075"/>
            <a:ext cx="38020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Similar triangles everywhere!</a:t>
            </a:r>
          </a:p>
        </p:txBody>
      </p:sp>
      <p:sp>
        <p:nvSpPr>
          <p:cNvPr id="40980" name="Text Box 23"/>
          <p:cNvSpPr txBox="1">
            <a:spLocks noChangeArrowheads="1"/>
          </p:cNvSpPr>
          <p:nvPr/>
        </p:nvSpPr>
        <p:spPr bwMode="auto">
          <a:xfrm>
            <a:off x="1981200" y="4270376"/>
            <a:ext cx="49084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0981" name="Text Box 24"/>
          <p:cNvSpPr txBox="1">
            <a:spLocks noChangeArrowheads="1"/>
          </p:cNvSpPr>
          <p:nvPr/>
        </p:nvSpPr>
        <p:spPr bwMode="auto">
          <a:xfrm>
            <a:off x="6781800" y="3584576"/>
            <a:ext cx="38985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</a:p>
        </p:txBody>
      </p:sp>
      <p:sp>
        <p:nvSpPr>
          <p:cNvPr id="40982" name="Text Box 25"/>
          <p:cNvSpPr txBox="1">
            <a:spLocks noChangeArrowheads="1"/>
          </p:cNvSpPr>
          <p:nvPr/>
        </p:nvSpPr>
        <p:spPr bwMode="auto">
          <a:xfrm>
            <a:off x="6553200" y="914401"/>
            <a:ext cx="2210862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/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 = 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/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8855076" y="6462714"/>
            <a:ext cx="17524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/>
              <a:t>Slide by </a:t>
            </a:r>
            <a:r>
              <a:rPr lang="en-US" sz="1200" dirty="0" err="1"/>
              <a:t>Frédo</a:t>
            </a:r>
            <a:r>
              <a:rPr lang="en-US" sz="1200" dirty="0"/>
              <a:t> Durand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84530" y="5943601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image plane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87206" y="601533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32" name="Text Box 18">
            <a:extLst>
              <a:ext uri="{FF2B5EF4-FFF2-40B4-BE49-F238E27FC236}">
                <a16:creationId xmlns:a16="http://schemas.microsoft.com/office/drawing/2014/main" id="{CB86B4DA-1336-0045-970A-637E0B5F1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260" y="2406498"/>
            <a:ext cx="61908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55709E36-4628-8D4A-90DB-A57A3746CD33}"/>
              </a:ext>
            </a:extLst>
          </p:cNvPr>
          <p:cNvSpPr/>
          <p:nvPr/>
        </p:nvSpPr>
        <p:spPr bwMode="auto">
          <a:xfrm>
            <a:off x="3910806" y="3486150"/>
            <a:ext cx="2740817" cy="914400"/>
          </a:xfrm>
          <a:prstGeom prst="triangle">
            <a:avLst>
              <a:gd name="adj" fmla="val 100000"/>
            </a:avLst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FBB7FEBA-6259-574F-A9C8-CF3174DE0968}"/>
              </a:ext>
            </a:extLst>
          </p:cNvPr>
          <p:cNvSpPr/>
          <p:nvPr/>
        </p:nvSpPr>
        <p:spPr bwMode="auto">
          <a:xfrm flipH="1" flipV="1">
            <a:off x="2504364" y="4401058"/>
            <a:ext cx="1421605" cy="477328"/>
          </a:xfrm>
          <a:prstGeom prst="triangle">
            <a:avLst>
              <a:gd name="adj" fmla="val 100000"/>
            </a:avLst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FE63CE-A204-6B40-976B-71F744035D55}"/>
              </a:ext>
            </a:extLst>
          </p:cNvPr>
          <p:cNvSpPr txBox="1"/>
          <p:nvPr/>
        </p:nvSpPr>
        <p:spPr>
          <a:xfrm>
            <a:off x="6219055" y="601980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scene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1540467-1C15-7143-8FA5-642299BB0CC9}"/>
              </a:ext>
            </a:extLst>
          </p:cNvPr>
          <p:cNvSpPr/>
          <p:nvPr/>
        </p:nvSpPr>
        <p:spPr bwMode="auto">
          <a:xfrm>
            <a:off x="6574282" y="3419475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B9C7B46-97DD-414C-8DFD-276967DF539A}"/>
              </a:ext>
            </a:extLst>
          </p:cNvPr>
          <p:cNvSpPr/>
          <p:nvPr/>
        </p:nvSpPr>
        <p:spPr bwMode="auto">
          <a:xfrm>
            <a:off x="2400111" y="4793457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Tm="285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8">
            <a:extLst>
              <a:ext uri="{FF2B5EF4-FFF2-40B4-BE49-F238E27FC236}">
                <a16:creationId xmlns:a16="http://schemas.microsoft.com/office/drawing/2014/main" id="{9702AD90-7010-1649-8E1C-6453F5506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73399"/>
            <a:ext cx="207963" cy="3194006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Thin lens formula</a:t>
            </a: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 flipH="1" flipV="1">
            <a:off x="2489201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89" name="Line 6"/>
          <p:cNvSpPr>
            <a:spLocks noChangeShapeType="1"/>
          </p:cNvSpPr>
          <p:nvPr/>
        </p:nvSpPr>
        <p:spPr bwMode="auto">
          <a:xfrm flipH="1">
            <a:off x="2489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1" name="Line 10"/>
          <p:cNvSpPr>
            <a:spLocks noChangeShapeType="1"/>
          </p:cNvSpPr>
          <p:nvPr/>
        </p:nvSpPr>
        <p:spPr bwMode="auto">
          <a:xfrm flipH="1">
            <a:off x="2489201" y="3498851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2" name="Line 11"/>
          <p:cNvSpPr>
            <a:spLocks noChangeShapeType="1"/>
          </p:cNvSpPr>
          <p:nvPr/>
        </p:nvSpPr>
        <p:spPr bwMode="auto">
          <a:xfrm flipH="1" flipV="1">
            <a:off x="3876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3" name="Line 12"/>
          <p:cNvSpPr>
            <a:spLocks noChangeShapeType="1"/>
          </p:cNvSpPr>
          <p:nvPr/>
        </p:nvSpPr>
        <p:spPr bwMode="auto">
          <a:xfrm>
            <a:off x="2489200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4" name="Line 13"/>
          <p:cNvSpPr>
            <a:spLocks noChangeShapeType="1"/>
          </p:cNvSpPr>
          <p:nvPr/>
        </p:nvSpPr>
        <p:spPr bwMode="auto">
          <a:xfrm>
            <a:off x="6651625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1995" name="Text Box 14"/>
          <p:cNvSpPr txBox="1">
            <a:spLocks noChangeArrowheads="1"/>
          </p:cNvSpPr>
          <p:nvPr/>
        </p:nvSpPr>
        <p:spPr bwMode="auto">
          <a:xfrm>
            <a:off x="3048000" y="3092450"/>
            <a:ext cx="31290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41996" name="Line 15"/>
          <p:cNvSpPr>
            <a:spLocks noChangeShapeType="1"/>
          </p:cNvSpPr>
          <p:nvPr/>
        </p:nvSpPr>
        <p:spPr bwMode="auto">
          <a:xfrm flipH="1">
            <a:off x="4038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1997" name="Text Box 16"/>
          <p:cNvSpPr txBox="1">
            <a:spLocks noChangeArrowheads="1"/>
          </p:cNvSpPr>
          <p:nvPr/>
        </p:nvSpPr>
        <p:spPr bwMode="auto">
          <a:xfrm>
            <a:off x="4876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41998" name="Line 17"/>
          <p:cNvSpPr>
            <a:spLocks noChangeShapeType="1"/>
          </p:cNvSpPr>
          <p:nvPr/>
        </p:nvSpPr>
        <p:spPr bwMode="auto">
          <a:xfrm flipH="1">
            <a:off x="2514601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0" name="Line 19"/>
          <p:cNvSpPr>
            <a:spLocks noChangeShapeType="1"/>
          </p:cNvSpPr>
          <p:nvPr/>
        </p:nvSpPr>
        <p:spPr bwMode="auto">
          <a:xfrm flipH="1">
            <a:off x="2819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1" name="Text Box 20"/>
          <p:cNvSpPr txBox="1">
            <a:spLocks noChangeArrowheads="1"/>
          </p:cNvSpPr>
          <p:nvPr/>
        </p:nvSpPr>
        <p:spPr bwMode="auto">
          <a:xfrm>
            <a:off x="1965326" y="1108075"/>
            <a:ext cx="38020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Similar triangles everywhere!</a:t>
            </a:r>
          </a:p>
        </p:txBody>
      </p:sp>
      <p:sp>
        <p:nvSpPr>
          <p:cNvPr id="42003" name="Freeform 22"/>
          <p:cNvSpPr>
            <a:spLocks/>
          </p:cNvSpPr>
          <p:nvPr/>
        </p:nvSpPr>
        <p:spPr bwMode="auto">
          <a:xfrm rot="10800000">
            <a:off x="2489200" y="4405462"/>
            <a:ext cx="482600" cy="461665"/>
          </a:xfrm>
          <a:custGeom>
            <a:avLst/>
            <a:gdLst>
              <a:gd name="T0" fmla="*/ 0 w 1200"/>
              <a:gd name="T1" fmla="*/ 344304346 h 672"/>
              <a:gd name="T2" fmla="*/ 194085605 w 1200"/>
              <a:gd name="T3" fmla="*/ 344304346 h 672"/>
              <a:gd name="T4" fmla="*/ 194085605 w 1200"/>
              <a:gd name="T5" fmla="*/ 0 h 672"/>
              <a:gd name="T6" fmla="*/ 0 w 1200"/>
              <a:gd name="T7" fmla="*/ 344304346 h 672"/>
              <a:gd name="T8" fmla="*/ 0 60000 65536"/>
              <a:gd name="T9" fmla="*/ 0 60000 65536"/>
              <a:gd name="T10" fmla="*/ 0 60000 65536"/>
              <a:gd name="T11" fmla="*/ 0 60000 65536"/>
              <a:gd name="T12" fmla="*/ 0 w 1200"/>
              <a:gd name="T13" fmla="*/ 0 h 672"/>
              <a:gd name="T14" fmla="*/ 1200 w 1200"/>
              <a:gd name="T15" fmla="*/ 672 h 6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" h="672">
                <a:moveTo>
                  <a:pt x="0" y="672"/>
                </a:moveTo>
                <a:lnTo>
                  <a:pt x="1200" y="672"/>
                </a:lnTo>
                <a:lnTo>
                  <a:pt x="1200" y="0"/>
                </a:lnTo>
                <a:lnTo>
                  <a:pt x="0" y="672"/>
                </a:lnTo>
                <a:close/>
              </a:path>
            </a:pathLst>
          </a:custGeom>
          <a:solidFill>
            <a:srgbClr val="FFFF66"/>
          </a:solidFill>
          <a:ln w="38100">
            <a:solidFill>
              <a:srgbClr val="000066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2004" name="Text Box 23"/>
          <p:cNvSpPr txBox="1">
            <a:spLocks noChangeArrowheads="1"/>
          </p:cNvSpPr>
          <p:nvPr/>
        </p:nvSpPr>
        <p:spPr bwMode="auto">
          <a:xfrm>
            <a:off x="1981200" y="4270376"/>
            <a:ext cx="49084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2005" name="Text Box 24"/>
          <p:cNvSpPr txBox="1">
            <a:spLocks noChangeArrowheads="1"/>
          </p:cNvSpPr>
          <p:nvPr/>
        </p:nvSpPr>
        <p:spPr bwMode="auto">
          <a:xfrm>
            <a:off x="6781800" y="3584576"/>
            <a:ext cx="38985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>
                <a:solidFill>
                  <a:srgbClr val="0000FF"/>
                </a:solidFill>
                <a:latin typeface="Times New Roman" pitchFamily="18" charset="0"/>
              </a:rPr>
              <a:t>y</a:t>
            </a:r>
          </a:p>
        </p:txBody>
      </p:sp>
      <p:sp>
        <p:nvSpPr>
          <p:cNvPr id="42007" name="Text Box 26"/>
          <p:cNvSpPr txBox="1">
            <a:spLocks noChangeArrowheads="1"/>
          </p:cNvSpPr>
          <p:nvPr/>
        </p:nvSpPr>
        <p:spPr bwMode="auto">
          <a:xfrm>
            <a:off x="6553201" y="1600201"/>
            <a:ext cx="2816797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/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 = (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−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f 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)/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8855076" y="6462714"/>
            <a:ext cx="17524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/>
              <a:t>Slide by </a:t>
            </a:r>
            <a:r>
              <a:rPr lang="en-US" sz="1200" dirty="0" err="1"/>
              <a:t>Frédo</a:t>
            </a:r>
            <a:r>
              <a:rPr lang="en-US" sz="1200" dirty="0"/>
              <a:t> Durand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84530" y="5943601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image plane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87206" y="601533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6553200" y="914401"/>
            <a:ext cx="2210862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/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 = 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</a:rPr>
              <a:t>/</a:t>
            </a: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34" name="Text Box 18">
            <a:extLst>
              <a:ext uri="{FF2B5EF4-FFF2-40B4-BE49-F238E27FC236}">
                <a16:creationId xmlns:a16="http://schemas.microsoft.com/office/drawing/2014/main" id="{A6F79159-A5A5-FB4E-9FAD-6E842567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260" y="2406498"/>
            <a:ext cx="61908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5" name="Triangle 34">
            <a:extLst>
              <a:ext uri="{FF2B5EF4-FFF2-40B4-BE49-F238E27FC236}">
                <a16:creationId xmlns:a16="http://schemas.microsoft.com/office/drawing/2014/main" id="{46ED7281-852C-FA4B-823F-68B88000D0D7}"/>
              </a:ext>
            </a:extLst>
          </p:cNvPr>
          <p:cNvSpPr/>
          <p:nvPr/>
        </p:nvSpPr>
        <p:spPr bwMode="auto">
          <a:xfrm>
            <a:off x="2971800" y="3497138"/>
            <a:ext cx="904875" cy="914400"/>
          </a:xfrm>
          <a:prstGeom prst="triangle">
            <a:avLst>
              <a:gd name="adj" fmla="val 100000"/>
            </a:avLst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E14105-AAFF-644E-9283-C2A1B08E5A6D}"/>
              </a:ext>
            </a:extLst>
          </p:cNvPr>
          <p:cNvSpPr txBox="1"/>
          <p:nvPr/>
        </p:nvSpPr>
        <p:spPr>
          <a:xfrm>
            <a:off x="6219055" y="601980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scene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C3A54D7-FD4B-0841-9D9F-0E75006B51BB}"/>
              </a:ext>
            </a:extLst>
          </p:cNvPr>
          <p:cNvSpPr/>
          <p:nvPr/>
        </p:nvSpPr>
        <p:spPr bwMode="auto">
          <a:xfrm>
            <a:off x="6574282" y="3419475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72FB2A8-3000-EF46-8A8E-CC80B7C67ED4}"/>
              </a:ext>
            </a:extLst>
          </p:cNvPr>
          <p:cNvSpPr/>
          <p:nvPr/>
        </p:nvSpPr>
        <p:spPr bwMode="auto">
          <a:xfrm>
            <a:off x="2400111" y="4793457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Tm="285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8">
            <a:extLst>
              <a:ext uri="{FF2B5EF4-FFF2-40B4-BE49-F238E27FC236}">
                <a16:creationId xmlns:a16="http://schemas.microsoft.com/office/drawing/2014/main" id="{ED06251C-55A4-9045-85BE-83425503F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873399"/>
            <a:ext cx="207963" cy="3194006"/>
          </a:xfrm>
          <a:prstGeom prst="ellipse">
            <a:avLst/>
          </a:prstGeom>
          <a:solidFill>
            <a:srgbClr val="02FFFF"/>
          </a:solidFill>
          <a:ln w="28575">
            <a:noFill/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Thin lens formula</a:t>
            </a: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H="1" flipV="1">
            <a:off x="2489201" y="4400550"/>
            <a:ext cx="67278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H="1">
            <a:off x="2489200" y="2873375"/>
            <a:ext cx="6103938" cy="201295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5" name="Line 9"/>
          <p:cNvSpPr>
            <a:spLocks noChangeShapeType="1"/>
          </p:cNvSpPr>
          <p:nvPr/>
        </p:nvSpPr>
        <p:spPr bwMode="auto">
          <a:xfrm flipH="1">
            <a:off x="2489201" y="3498851"/>
            <a:ext cx="1387475" cy="1387475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6" name="Line 10"/>
          <p:cNvSpPr>
            <a:spLocks noChangeShapeType="1"/>
          </p:cNvSpPr>
          <p:nvPr/>
        </p:nvSpPr>
        <p:spPr bwMode="auto">
          <a:xfrm flipH="1" flipV="1">
            <a:off x="3876675" y="3498850"/>
            <a:ext cx="5340350" cy="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 type="none" w="med" len="lg"/>
          </a:ln>
        </p:spPr>
        <p:txBody>
          <a:bodyPr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7" name="Line 11"/>
          <p:cNvSpPr>
            <a:spLocks noChangeShapeType="1"/>
          </p:cNvSpPr>
          <p:nvPr/>
        </p:nvSpPr>
        <p:spPr bwMode="auto">
          <a:xfrm>
            <a:off x="2489200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8" name="Line 12"/>
          <p:cNvSpPr>
            <a:spLocks noChangeShapeType="1"/>
          </p:cNvSpPr>
          <p:nvPr/>
        </p:nvSpPr>
        <p:spPr bwMode="auto">
          <a:xfrm>
            <a:off x="6651625" y="3081339"/>
            <a:ext cx="0" cy="2846387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 type="none" w="med" len="lg"/>
          </a:ln>
        </p:spPr>
        <p:txBody>
          <a:bodyPr wrap="none" lIns="64008" tIns="27432" rIns="64008" bIns="27432" anchor="ctr">
            <a:spAutoFit/>
          </a:bodyPr>
          <a:lstStyle/>
          <a:p>
            <a:endParaRPr lang="en-US"/>
          </a:p>
        </p:txBody>
      </p:sp>
      <p:sp>
        <p:nvSpPr>
          <p:cNvPr id="43019" name="Text Box 13"/>
          <p:cNvSpPr txBox="1">
            <a:spLocks noChangeArrowheads="1"/>
          </p:cNvSpPr>
          <p:nvPr/>
        </p:nvSpPr>
        <p:spPr bwMode="auto">
          <a:xfrm>
            <a:off x="3048000" y="3087469"/>
            <a:ext cx="31290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>
                <a:solidFill>
                  <a:srgbClr val="0000FF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43020" name="Line 14"/>
          <p:cNvSpPr>
            <a:spLocks noChangeShapeType="1"/>
          </p:cNvSpPr>
          <p:nvPr/>
        </p:nvSpPr>
        <p:spPr bwMode="auto">
          <a:xfrm flipH="1">
            <a:off x="4038600" y="301625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21" name="Text Box 15"/>
          <p:cNvSpPr txBox="1">
            <a:spLocks noChangeArrowheads="1"/>
          </p:cNvSpPr>
          <p:nvPr/>
        </p:nvSpPr>
        <p:spPr bwMode="auto">
          <a:xfrm>
            <a:off x="4876800" y="2406650"/>
            <a:ext cx="514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>
                <a:solidFill>
                  <a:srgbClr val="0000FF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43022" name="Line 16"/>
          <p:cNvSpPr>
            <a:spLocks noChangeShapeType="1"/>
          </p:cNvSpPr>
          <p:nvPr/>
        </p:nvSpPr>
        <p:spPr bwMode="auto">
          <a:xfrm flipH="1">
            <a:off x="2514601" y="3021013"/>
            <a:ext cx="14779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35" name="Line 29"/>
          <p:cNvSpPr>
            <a:spLocks noChangeShapeType="1"/>
          </p:cNvSpPr>
          <p:nvPr/>
        </p:nvSpPr>
        <p:spPr bwMode="auto">
          <a:xfrm flipH="1">
            <a:off x="2819400" y="3200400"/>
            <a:ext cx="1066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3037" name="Text Box 34"/>
          <p:cNvSpPr txBox="1">
            <a:spLocks noChangeArrowheads="1"/>
          </p:cNvSpPr>
          <p:nvPr/>
        </p:nvSpPr>
        <p:spPr bwMode="auto">
          <a:xfrm>
            <a:off x="5267326" y="987426"/>
            <a:ext cx="50704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Palatino Linotype" pitchFamily="18" charset="0"/>
              </a:rPr>
              <a:t>Any point satisfying the thin lens equation is in focus.</a:t>
            </a:r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8855076" y="6462714"/>
            <a:ext cx="17524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/>
              <a:t>Slide by </a:t>
            </a:r>
            <a:r>
              <a:rPr lang="en-US" sz="1200" dirty="0" err="1"/>
              <a:t>Frédo</a:t>
            </a:r>
            <a:r>
              <a:rPr lang="en-US" sz="1200" dirty="0"/>
              <a:t> Durand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84530" y="5943601"/>
            <a:ext cx="123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image plane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7206" y="6015336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38" name="Text Box 34">
            <a:extLst>
              <a:ext uri="{FF2B5EF4-FFF2-40B4-BE49-F238E27FC236}">
                <a16:creationId xmlns:a16="http://schemas.microsoft.com/office/drawing/2014/main" id="{6E22A7CC-AD21-8F46-9128-96BAEF5D5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858964"/>
            <a:ext cx="5272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Palatino Linotype" pitchFamily="18" charset="0"/>
              </a:rPr>
              <a:t>What happens when </a:t>
            </a:r>
            <a:r>
              <a:rPr lang="en-US" i="1" dirty="0">
                <a:solidFill>
                  <a:srgbClr val="0000FF"/>
                </a:solidFill>
                <a:latin typeface="Palatino Linotype" pitchFamily="18" charset="0"/>
              </a:rPr>
              <a:t>D</a:t>
            </a:r>
            <a:r>
              <a:rPr lang="en-US" dirty="0">
                <a:latin typeface="Palatino Linotype" pitchFamily="18" charset="0"/>
              </a:rPr>
              <a:t> is very large?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6CFECA7-84B2-AE42-B3DD-9C5903CA3C4B}"/>
                  </a:ext>
                </a:extLst>
              </p:cNvPr>
              <p:cNvSpPr txBox="1"/>
              <p:nvPr/>
            </p:nvSpPr>
            <p:spPr>
              <a:xfrm>
                <a:off x="1981200" y="961087"/>
                <a:ext cx="2500813" cy="12302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6CFECA7-84B2-AE42-B3DD-9C5903CA3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961087"/>
                <a:ext cx="2500813" cy="1230273"/>
              </a:xfrm>
              <a:prstGeom prst="rect">
                <a:avLst/>
              </a:prstGeom>
              <a:blipFill>
                <a:blip r:embed="rId3"/>
                <a:stretch>
                  <a:fillRect l="-508" r="-1015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09E8884-05FE-D34C-8DB1-2CEC8C632C85}"/>
              </a:ext>
            </a:extLst>
          </p:cNvPr>
          <p:cNvSpPr/>
          <p:nvPr/>
        </p:nvSpPr>
        <p:spPr bwMode="auto">
          <a:xfrm>
            <a:off x="1884530" y="914401"/>
            <a:ext cx="2687470" cy="132669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" name="Text Box 18">
            <a:extLst>
              <a:ext uri="{FF2B5EF4-FFF2-40B4-BE49-F238E27FC236}">
                <a16:creationId xmlns:a16="http://schemas.microsoft.com/office/drawing/2014/main" id="{854A1CA0-27F0-0643-9C16-43E25B613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260" y="2406498"/>
            <a:ext cx="619080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i="1" dirty="0">
                <a:solidFill>
                  <a:srgbClr val="0000FF"/>
                </a:solidFill>
                <a:latin typeface="Times New Roman" pitchFamily="18" charset="0"/>
              </a:rPr>
              <a:t>D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′</a:t>
            </a:r>
            <a:endParaRPr lang="en-US" sz="3600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5C8965-3CEF-D043-ACC9-8929D62D83E9}"/>
              </a:ext>
            </a:extLst>
          </p:cNvPr>
          <p:cNvSpPr txBox="1"/>
          <p:nvPr/>
        </p:nvSpPr>
        <p:spPr>
          <a:xfrm>
            <a:off x="6219055" y="6019801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scene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1974024-4CD1-A443-9888-E1FCFE63D1D6}"/>
              </a:ext>
            </a:extLst>
          </p:cNvPr>
          <p:cNvSpPr/>
          <p:nvPr/>
        </p:nvSpPr>
        <p:spPr bwMode="auto">
          <a:xfrm>
            <a:off x="6574282" y="3419475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AF350FD-56AF-7344-A984-610734EE3973}"/>
              </a:ext>
            </a:extLst>
          </p:cNvPr>
          <p:cNvSpPr/>
          <p:nvPr/>
        </p:nvSpPr>
        <p:spPr bwMode="auto">
          <a:xfrm>
            <a:off x="2400111" y="4793457"/>
            <a:ext cx="158750" cy="1587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Tm="28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of field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4648200"/>
            <a:ext cx="8686800" cy="1524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For a fixed focal length and image plane, there is a specific distance at which objects are “in focus”</a:t>
            </a:r>
          </a:p>
          <a:p>
            <a:pPr lvl="1"/>
            <a:r>
              <a:rPr lang="en-US" sz="2400" dirty="0"/>
              <a:t>Other points project to a “circle of confusion” in the image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F5F098-CCB4-C44B-968E-3308DB98DDBA}"/>
              </a:ext>
            </a:extLst>
          </p:cNvPr>
          <p:cNvGrpSpPr/>
          <p:nvPr/>
        </p:nvGrpSpPr>
        <p:grpSpPr>
          <a:xfrm>
            <a:off x="1828800" y="1459180"/>
            <a:ext cx="8303166" cy="3265220"/>
            <a:chOff x="4343400" y="983058"/>
            <a:chExt cx="4800600" cy="1887836"/>
          </a:xfrm>
        </p:grpSpPr>
        <p:pic>
          <p:nvPicPr>
            <p:cNvPr id="74" name="Picture 2" descr="http://upload.wikimedia.org/wikipedia/commons/thumb/0/0c/Depth_of_field_illustration.svg/1000px-Depth_of_field_illustration.svg.png">
              <a:extLst>
                <a:ext uri="{FF2B5EF4-FFF2-40B4-BE49-F238E27FC236}">
                  <a16:creationId xmlns:a16="http://schemas.microsoft.com/office/drawing/2014/main" id="{854AAF90-9A7A-444E-8950-E8525D3D36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615"/>
            <a:stretch/>
          </p:blipFill>
          <p:spPr bwMode="auto">
            <a:xfrm>
              <a:off x="4343400" y="983058"/>
              <a:ext cx="4800600" cy="1832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B5956F5-9115-6040-AB9D-28080B2E67BD}"/>
                </a:ext>
              </a:extLst>
            </p:cNvPr>
            <p:cNvSpPr/>
            <p:nvPr/>
          </p:nvSpPr>
          <p:spPr bwMode="auto">
            <a:xfrm>
              <a:off x="7543800" y="2379366"/>
              <a:ext cx="381000" cy="4915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E276F869-6B78-9647-BEE9-077BE3E29C4B}"/>
              </a:ext>
            </a:extLst>
          </p:cNvPr>
          <p:cNvSpPr/>
          <p:nvPr/>
        </p:nvSpPr>
        <p:spPr bwMode="auto">
          <a:xfrm>
            <a:off x="6134100" y="4248278"/>
            <a:ext cx="381000" cy="491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of field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F5FFF0-25F7-834D-924F-92D9F54F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Depth of field </a:t>
            </a:r>
            <a:r>
              <a:rPr lang="en-US" kern="1200" dirty="0">
                <a:latin typeface="Arial" charset="0"/>
                <a:cs typeface="Arial" charset="0"/>
              </a:rPr>
              <a:t>is the distance between the nearest and farthest objects in a scene that appear acceptably sharp </a:t>
            </a:r>
            <a:br>
              <a:rPr lang="en-US" kern="1200" dirty="0">
                <a:latin typeface="Arial" charset="0"/>
                <a:cs typeface="Arial" charset="0"/>
              </a:rPr>
            </a:br>
            <a:r>
              <a:rPr lang="en-US" kern="1200" dirty="0">
                <a:latin typeface="Arial" charset="0"/>
                <a:cs typeface="Arial" charset="0"/>
              </a:rPr>
              <a:t>in an image (</a:t>
            </a:r>
            <a:r>
              <a:rPr lang="en-US" kern="1200" dirty="0">
                <a:latin typeface="Arial" charset="0"/>
                <a:cs typeface="Arial" charset="0"/>
                <a:hlinkClick r:id="rId3"/>
              </a:rPr>
              <a:t>Wikipedia</a:t>
            </a:r>
            <a:r>
              <a:rPr lang="en-US" kern="1200" dirty="0">
                <a:latin typeface="Arial" charset="0"/>
                <a:cs typeface="Arial" charset="0"/>
              </a:rPr>
              <a:t>)</a:t>
            </a:r>
            <a:endParaRPr lang="en-US" dirty="0"/>
          </a:p>
          <a:p>
            <a:endParaRPr lang="en-US" dirty="0"/>
          </a:p>
        </p:txBody>
      </p:sp>
      <p:pic>
        <p:nvPicPr>
          <p:cNvPr id="4403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2492375"/>
            <a:ext cx="5713413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2492374"/>
            <a:ext cx="235902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10896600" y="6192646"/>
            <a:ext cx="15054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Image source</a:t>
            </a: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(via A. </a:t>
            </a:r>
            <a:r>
              <a:rPr lang="en-US" sz="1200" dirty="0" err="1"/>
              <a:t>Efros</a:t>
            </a:r>
            <a:r>
              <a:rPr lang="en-US" sz="1200" dirty="0"/>
              <a:t>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 depth of field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38300" y="6519446"/>
            <a:ext cx="899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hlinkClick r:id="rId3"/>
              </a:rPr>
              <a:t>Figure source</a:t>
            </a:r>
            <a:endParaRPr lang="en-US" sz="1600" dirty="0"/>
          </a:p>
        </p:txBody>
      </p:sp>
      <p:pic>
        <p:nvPicPr>
          <p:cNvPr id="9" name="Picture 2" descr="http://upload.wikimedia.org/wikipedia/commons/thumb/0/0c/Depth_of_field_illustration.svg/1000px-Depth_of_field_illustration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16"/>
          <a:stretch/>
        </p:blipFill>
        <p:spPr bwMode="auto">
          <a:xfrm>
            <a:off x="4343400" y="983058"/>
            <a:ext cx="4800600" cy="18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7543800" y="2438401"/>
            <a:ext cx="381000" cy="491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134100" y="4248278"/>
            <a:ext cx="381000" cy="491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 depth of field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38300" y="6519446"/>
            <a:ext cx="8991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hlinkClick r:id="rId3"/>
              </a:rPr>
              <a:t>Figure source</a:t>
            </a:r>
            <a:endParaRPr lang="en-US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2895600" y="983058"/>
            <a:ext cx="6248400" cy="3775671"/>
            <a:chOff x="1371600" y="983057"/>
            <a:chExt cx="6248400" cy="3775671"/>
          </a:xfrm>
        </p:grpSpPr>
        <p:pic>
          <p:nvPicPr>
            <p:cNvPr id="9" name="Picture 2" descr="http://upload.wikimedia.org/wikipedia/commons/thumb/0/0c/Depth_of_field_illustration.svg/1000px-Depth_of_field_illustration.svg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983057"/>
              <a:ext cx="4800600" cy="3566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1371600"/>
              <a:ext cx="838200" cy="857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3200400"/>
              <a:ext cx="885825" cy="857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Rectangle 12"/>
            <p:cNvSpPr/>
            <p:nvPr/>
          </p:nvSpPr>
          <p:spPr bwMode="auto">
            <a:xfrm>
              <a:off x="6019800" y="2438400"/>
              <a:ext cx="381000" cy="4915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6080174" y="4267200"/>
              <a:ext cx="381000" cy="4915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610100" y="4248277"/>
              <a:ext cx="381000" cy="4915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4495800"/>
            <a:ext cx="7772400" cy="1905000"/>
          </a:xfrm>
        </p:spPr>
        <p:txBody>
          <a:bodyPr/>
          <a:lstStyle/>
          <a:p>
            <a:r>
              <a:rPr lang="en-US" dirty="0"/>
              <a:t>Changing the </a:t>
            </a:r>
            <a:r>
              <a:rPr lang="en-US" i="1" dirty="0"/>
              <a:t>aperture</a:t>
            </a:r>
            <a:r>
              <a:rPr lang="en-US" dirty="0"/>
              <a:t> size affects depth of field</a:t>
            </a:r>
          </a:p>
          <a:p>
            <a:pPr lvl="1"/>
            <a:r>
              <a:rPr lang="en-US" dirty="0"/>
              <a:t>A smaller aperture increases the range in which the object is approximately in focus</a:t>
            </a:r>
          </a:p>
          <a:p>
            <a:pPr lvl="1"/>
            <a:r>
              <a:rPr lang="en-US" dirty="0"/>
              <a:t>But small aperture reduces amount of light – need to increase </a:t>
            </a:r>
            <a:r>
              <a:rPr lang="en-US" i="1" dirty="0"/>
              <a:t>exposure</a:t>
            </a:r>
          </a:p>
        </p:txBody>
      </p:sp>
    </p:spTree>
    <p:extLst>
      <p:ext uri="{BB962C8B-B14F-4D97-AF65-F5344CB8AC3E}">
        <p14:creationId xmlns:p14="http://schemas.microsoft.com/office/powerpoint/2010/main" val="357445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Varying the aperture </a:t>
            </a:r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914400"/>
            <a:ext cx="3519488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4114" y="914400"/>
            <a:ext cx="3519487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 Box 7"/>
          <p:cNvSpPr txBox="1">
            <a:spLocks noChangeArrowheads="1"/>
          </p:cNvSpPr>
          <p:nvPr/>
        </p:nvSpPr>
        <p:spPr bwMode="auto">
          <a:xfrm>
            <a:off x="2473325" y="5867401"/>
            <a:ext cx="3405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000"/>
          </a:p>
          <a:p>
            <a:pPr algn="ctr"/>
            <a:r>
              <a:rPr lang="en-US" sz="2000"/>
              <a:t>Large aperture  = small DOF</a:t>
            </a:r>
          </a:p>
        </p:txBody>
      </p:sp>
      <p:sp>
        <p:nvSpPr>
          <p:cNvPr id="46086" name="Text Box 8"/>
          <p:cNvSpPr txBox="1">
            <a:spLocks noChangeArrowheads="1"/>
          </p:cNvSpPr>
          <p:nvPr/>
        </p:nvSpPr>
        <p:spPr bwMode="auto">
          <a:xfrm>
            <a:off x="6207126" y="5867401"/>
            <a:ext cx="3294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000"/>
          </a:p>
          <a:p>
            <a:pPr algn="ctr"/>
            <a:r>
              <a:rPr lang="en-US" sz="2000"/>
              <a:t>Small aperture = large DOF</a:t>
            </a:r>
          </a:p>
        </p:txBody>
      </p:sp>
      <p:sp>
        <p:nvSpPr>
          <p:cNvPr id="46087" name="Text Box 9"/>
          <p:cNvSpPr txBox="1">
            <a:spLocks noChangeArrowheads="1"/>
          </p:cNvSpPr>
          <p:nvPr/>
        </p:nvSpPr>
        <p:spPr bwMode="auto">
          <a:xfrm>
            <a:off x="9067800" y="6583364"/>
            <a:ext cx="1309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A. Efros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379B5-C0DA-45F2-41A2-E05A716B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EBF3800-7383-3FA0-D726-5B604D6292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051D1C49-D5A2-289C-5E3E-C38D111D3D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Pinhole projection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Lenses</a:t>
            </a:r>
          </a:p>
          <a:p>
            <a:pPr>
              <a:buFontTx/>
              <a:buChar char="•"/>
            </a:pPr>
            <a:r>
              <a:rPr lang="en-US" dirty="0"/>
              <a:t>Field of view, focal length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61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343CD-B0A7-EA48-87AF-1BE88B9BF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field of view is the angular extent of the world observed by the camera (</a:t>
            </a:r>
            <a:r>
              <a:rPr lang="en-US" dirty="0">
                <a:hlinkClick r:id="rId3"/>
              </a:rPr>
              <a:t>Wikipedia</a:t>
            </a:r>
            <a:r>
              <a:rPr lang="en-US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determines the FOV?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98E73-E80C-544D-B779-955DF94E4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833" y="2603822"/>
            <a:ext cx="4780334" cy="3949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54343CD-B0A7-EA48-87AF-1BE88B9BFF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field of view is the angular extent of the world observed by the camera (</a:t>
                </a:r>
                <a:r>
                  <a:rPr lang="en-US" dirty="0">
                    <a:hlinkClick r:id="rId3"/>
                  </a:rPr>
                  <a:t>Wikipedia</a:t>
                </a:r>
                <a:r>
                  <a:rPr lang="en-US" dirty="0"/>
                  <a:t>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determines the FOV?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Focal length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), length of the sensor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/>
                  <a:t>):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Larger focal length = smaller FOV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54343CD-B0A7-EA48-87AF-1BE88B9BFF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103" t="-1449" b="-5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FF0681B-2889-4241-9201-579C87853C02}"/>
              </a:ext>
            </a:extLst>
          </p:cNvPr>
          <p:cNvGrpSpPr/>
          <p:nvPr/>
        </p:nvGrpSpPr>
        <p:grpSpPr>
          <a:xfrm>
            <a:off x="1371600" y="2895600"/>
            <a:ext cx="7137752" cy="2902810"/>
            <a:chOff x="1371600" y="2895600"/>
            <a:chExt cx="7137752" cy="2902810"/>
          </a:xfrm>
        </p:grpSpPr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BCE5A0C2-CE7A-E146-8052-8DD3996B6F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71600" y="2895600"/>
              <a:ext cx="7137752" cy="2902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11">
              <a:extLst>
                <a:ext uri="{FF2B5EF4-FFF2-40B4-BE49-F238E27FC236}">
                  <a16:creationId xmlns:a16="http://schemas.microsoft.com/office/drawing/2014/main" id="{528C35BD-3EB9-E14D-8120-A3E99FF24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3817210"/>
              <a:ext cx="2682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0FB77F-4318-3342-9069-FCC097972846}"/>
                  </a:ext>
                </a:extLst>
              </p:cNvPr>
              <p:cNvSpPr txBox="1"/>
              <p:nvPr/>
            </p:nvSpPr>
            <p:spPr>
              <a:xfrm>
                <a:off x="8966552" y="3717591"/>
                <a:ext cx="2630207" cy="11136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0FB77F-4318-3342-9069-FCC097972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6552" y="3717591"/>
                <a:ext cx="2630207" cy="1113638"/>
              </a:xfrm>
              <a:prstGeom prst="rect">
                <a:avLst/>
              </a:prstGeom>
              <a:blipFill>
                <a:blip r:embed="rId6"/>
                <a:stretch>
                  <a:fillRect r="-481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458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4" grpId="1" uiExpand="1" build="p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</a:t>
            </a: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3" cstate="print"/>
          <a:srcRect l="3999"/>
          <a:stretch>
            <a:fillRect/>
          </a:stretch>
        </p:blipFill>
        <p:spPr bwMode="auto">
          <a:xfrm>
            <a:off x="1676400" y="1054100"/>
            <a:ext cx="8839200" cy="572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9067800" y="6583364"/>
            <a:ext cx="1309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A. Efros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191000" y="6248400"/>
            <a:ext cx="37338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3" cstate="print"/>
          <a:srcRect l="2483"/>
          <a:stretch>
            <a:fillRect/>
          </a:stretch>
        </p:blipFill>
        <p:spPr bwMode="auto">
          <a:xfrm>
            <a:off x="1676400" y="1090614"/>
            <a:ext cx="8915400" cy="565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Text Box 6"/>
          <p:cNvSpPr txBox="1">
            <a:spLocks noChangeArrowheads="1"/>
          </p:cNvSpPr>
          <p:nvPr/>
        </p:nvSpPr>
        <p:spPr bwMode="auto">
          <a:xfrm>
            <a:off x="9067800" y="6583364"/>
            <a:ext cx="1309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A. Efros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191000" y="6248400"/>
            <a:ext cx="37338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 / focal length</a:t>
            </a:r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990600"/>
            <a:ext cx="2971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3810000"/>
            <a:ext cx="2971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6477000" y="3048000"/>
            <a:ext cx="2228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Large FOV, small </a:t>
            </a:r>
            <a:r>
              <a:rPr lang="en-US" sz="1800" i="1" dirty="0"/>
              <a:t>f</a:t>
            </a:r>
          </a:p>
          <a:p>
            <a:r>
              <a:rPr lang="en-US" sz="1800" dirty="0"/>
              <a:t>Camera close to car</a:t>
            </a:r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6477000" y="5943600"/>
            <a:ext cx="2609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Small FOV, large</a:t>
            </a:r>
            <a:r>
              <a:rPr lang="en-US" sz="1800" i="1" dirty="0"/>
              <a:t> f</a:t>
            </a:r>
          </a:p>
          <a:p>
            <a:r>
              <a:rPr lang="en-US" sz="1800" dirty="0"/>
              <a:t>Camera far from the car</a:t>
            </a:r>
          </a:p>
        </p:txBody>
      </p:sp>
      <p:pic>
        <p:nvPicPr>
          <p:cNvPr id="55303" name="Picture 10" descr="wide_angle_tele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1143000"/>
            <a:ext cx="299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4" name="Text Box 11"/>
          <p:cNvSpPr txBox="1">
            <a:spLocks noChangeArrowheads="1"/>
          </p:cNvSpPr>
          <p:nvPr/>
        </p:nvSpPr>
        <p:spPr bwMode="auto">
          <a:xfrm>
            <a:off x="8458201" y="6583364"/>
            <a:ext cx="2132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Sources: A. Efros,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7" grpId="0"/>
      <p:bldP spid="20480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3" name="Picture 5" descr="face_w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1" y="1828800"/>
            <a:ext cx="2860675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6" descr="face_standa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1" y="1828800"/>
            <a:ext cx="284797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7" descr="face_telepho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1828801"/>
            <a:ext cx="27559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6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Same effect for faces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300288" y="5449888"/>
            <a:ext cx="7453312" cy="493712"/>
            <a:chOff x="489" y="3433"/>
            <a:chExt cx="4695" cy="311"/>
          </a:xfrm>
        </p:grpSpPr>
        <p:sp>
          <p:nvSpPr>
            <p:cNvPr id="56329" name="Text Box 10"/>
            <p:cNvSpPr txBox="1">
              <a:spLocks noChangeArrowheads="1"/>
            </p:cNvSpPr>
            <p:nvPr/>
          </p:nvSpPr>
          <p:spPr bwMode="auto">
            <a:xfrm>
              <a:off x="2448" y="3433"/>
              <a:ext cx="8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standard</a:t>
              </a:r>
            </a:p>
          </p:txBody>
        </p:sp>
        <p:sp>
          <p:nvSpPr>
            <p:cNvPr id="56330" name="Text Box 11"/>
            <p:cNvSpPr txBox="1">
              <a:spLocks noChangeArrowheads="1"/>
            </p:cNvSpPr>
            <p:nvPr/>
          </p:nvSpPr>
          <p:spPr bwMode="auto">
            <a:xfrm>
              <a:off x="489" y="3456"/>
              <a:ext cx="10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wide-angle</a:t>
              </a:r>
            </a:p>
          </p:txBody>
        </p:sp>
        <p:sp>
          <p:nvSpPr>
            <p:cNvPr id="56331" name="Text Box 12"/>
            <p:cNvSpPr txBox="1">
              <a:spLocks noChangeArrowheads="1"/>
            </p:cNvSpPr>
            <p:nvPr/>
          </p:nvSpPr>
          <p:spPr bwMode="auto">
            <a:xfrm>
              <a:off x="4277" y="3456"/>
              <a:ext cx="90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telephoto</a:t>
              </a:r>
            </a:p>
          </p:txBody>
        </p:sp>
      </p:grpSp>
      <p:sp>
        <p:nvSpPr>
          <p:cNvPr id="56328" name="Text Box 13"/>
          <p:cNvSpPr txBox="1">
            <a:spLocks noChangeArrowheads="1"/>
          </p:cNvSpPr>
          <p:nvPr/>
        </p:nvSpPr>
        <p:spPr bwMode="auto">
          <a:xfrm>
            <a:off x="9067801" y="6583364"/>
            <a:ext cx="14271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F. Durand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ameraModel"/>
          <p:cNvPicPr>
            <a:picLocks noChangeAspect="1" noChangeArrowheads="1"/>
          </p:cNvPicPr>
          <p:nvPr/>
        </p:nvPicPr>
        <p:blipFill>
          <a:blip r:embed="rId3" cstate="print"/>
          <a:srcRect t="1907" b="1736"/>
          <a:stretch>
            <a:fillRect/>
          </a:stretch>
        </p:blipFill>
        <p:spPr bwMode="auto">
          <a:xfrm>
            <a:off x="2438400" y="992188"/>
            <a:ext cx="6934200" cy="54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6629400" y="6521450"/>
            <a:ext cx="289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600"/>
              <a:t>Source: Hartley &amp; Zisserman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an orthographic camera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dolly zoom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Continuously adjusting the focal length while the camera moves away from (or towards) the subject</a:t>
            </a:r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3124200" y="6096001"/>
            <a:ext cx="5867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http://en.wikipedia.org/wiki/Dolly_zoom</a:t>
            </a:r>
            <a:endParaRPr lang="en-US"/>
          </a:p>
        </p:txBody>
      </p:sp>
      <p:pic>
        <p:nvPicPr>
          <p:cNvPr id="58373" name="Picture 5" descr="Contra-zoom_aka_dolly_zoom_animation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1" y="2286001"/>
            <a:ext cx="4214813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dolly zoom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Continuously adjusting the focal length while the camera moves away from (or towards) the subject</a:t>
            </a:r>
          </a:p>
          <a:p>
            <a:pPr>
              <a:buFontTx/>
              <a:buChar char="•"/>
            </a:pPr>
            <a:r>
              <a:rPr lang="en-US" dirty="0"/>
              <a:t>“The Vertigo shot”</a:t>
            </a:r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2476" y="2971800"/>
            <a:ext cx="40179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2838" y="2971800"/>
            <a:ext cx="401796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8" name="Rectangle 7"/>
          <p:cNvSpPr>
            <a:spLocks noChangeArrowheads="1"/>
          </p:cNvSpPr>
          <p:nvPr/>
        </p:nvSpPr>
        <p:spPr bwMode="auto">
          <a:xfrm>
            <a:off x="2209800" y="5562601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hlinkClick r:id="rId5"/>
              </a:rPr>
              <a:t>Example of dolly zoom from </a:t>
            </a:r>
            <a:r>
              <a:rPr lang="en-US" i="1" dirty="0">
                <a:hlinkClick r:id="rId5"/>
              </a:rPr>
              <a:t>Goodfellas</a:t>
            </a:r>
            <a:r>
              <a:rPr lang="en-US" dirty="0"/>
              <a:t> (YouTube)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09800" y="6015038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hlinkClick r:id="rId6"/>
              </a:rPr>
              <a:t>Example of dolly zoom from </a:t>
            </a:r>
            <a:r>
              <a:rPr lang="en-US" i="1" dirty="0">
                <a:hlinkClick r:id="rId6"/>
              </a:rPr>
              <a:t>La </a:t>
            </a:r>
            <a:r>
              <a:rPr lang="en-US" i="1" dirty="0" err="1">
                <a:hlinkClick r:id="rId6"/>
              </a:rPr>
              <a:t>Haine</a:t>
            </a:r>
            <a:r>
              <a:rPr lang="en-US" i="1" dirty="0"/>
              <a:t> </a:t>
            </a:r>
            <a:r>
              <a:rPr lang="en-US" dirty="0"/>
              <a:t>(YouTube)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59EEE1-C2EB-554C-9CC4-17701B81D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914400"/>
            <a:ext cx="7924800" cy="5943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ACE98-91FC-2A4B-9E52-8B399C25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“dolly zoom”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9E04C-5C41-3345-B46F-2E274ACBD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9144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8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979843-82AA-B349-BB73-ECDFB8FE8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914400"/>
            <a:ext cx="7924800" cy="594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099846-2F35-594F-8EC6-DC327FDF5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914400"/>
            <a:ext cx="7924800" cy="5943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ACE98-91FC-2A4B-9E52-8B399C25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“dolly zoom”</a:t>
            </a:r>
          </a:p>
        </p:txBody>
      </p:sp>
    </p:spTree>
    <p:extLst>
      <p:ext uri="{BB962C8B-B14F-4D97-AF65-F5344CB8AC3E}">
        <p14:creationId xmlns:p14="http://schemas.microsoft.com/office/powerpoint/2010/main" val="423720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6C3F-BC93-1149-82D1-4AC110696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11049000" cy="838200"/>
          </a:xfrm>
        </p:spPr>
        <p:txBody>
          <a:bodyPr/>
          <a:lstStyle/>
          <a:p>
            <a:r>
              <a:rPr lang="en-US" dirty="0"/>
              <a:t>Choice of lens and viewpoint: A COVID-era illustration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E7FBFE-97B5-194B-8823-2F2B0B16B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17" y="990600"/>
            <a:ext cx="4733081" cy="2662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0A14D0-E82E-0A40-A5A1-8F70734E5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518" y="3810000"/>
            <a:ext cx="4733081" cy="2666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24FE23-D12B-104D-9698-16446D8EA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918" y="990600"/>
            <a:ext cx="4725496" cy="2662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2E905E-B984-E146-A07D-D14343795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918" y="3810000"/>
            <a:ext cx="4733082" cy="26666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C71D7B-5EBB-F743-9A42-36E867249B41}"/>
              </a:ext>
            </a:extLst>
          </p:cNvPr>
          <p:cNvSpPr/>
          <p:nvPr/>
        </p:nvSpPr>
        <p:spPr>
          <a:xfrm>
            <a:off x="11101626" y="6469325"/>
            <a:ext cx="9467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6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1016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E9FC8-589C-A3F9-84F6-83482E7D0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50A471A-A5F4-169D-CB0F-BEF954C2F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B5E71450-5A29-3597-582C-D8C83F4380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Pinhole projection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Lenses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Field of view, focal length</a:t>
            </a:r>
          </a:p>
          <a:p>
            <a:pPr>
              <a:buFontTx/>
              <a:buChar char="•"/>
            </a:pPr>
            <a:r>
              <a:rPr lang="en-US" dirty="0"/>
              <a:t>Marginal distortion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722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distortion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D22EA-FB65-DEEF-49AD-E336DADC4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 wide-angle photos, objects on the periphery “look wrong”</a:t>
            </a:r>
          </a:p>
        </p:txBody>
      </p:sp>
      <p:pic>
        <p:nvPicPr>
          <p:cNvPr id="1028" name="Picture 4" descr="Photo of two people and basketballs illustrating marginal distoriton in picture corners">
            <a:extLst>
              <a:ext uri="{FF2B5EF4-FFF2-40B4-BE49-F238E27FC236}">
                <a16:creationId xmlns:a16="http://schemas.microsoft.com/office/drawing/2014/main" id="{6724F924-6AC9-7BDF-352F-43DB0C40B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81554"/>
            <a:ext cx="69342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3A31B1-E2C8-D75B-308A-A4AC08B322B7}"/>
              </a:ext>
            </a:extLst>
          </p:cNvPr>
          <p:cNvSpPr txBox="1"/>
          <p:nvPr/>
        </p:nvSpPr>
        <p:spPr>
          <a:xfrm>
            <a:off x="9601200" y="60960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source: </a:t>
            </a:r>
            <a:r>
              <a:rPr lang="en-US" sz="1600" dirty="0">
                <a:hlinkClick r:id="rId4"/>
              </a:rPr>
              <a:t>A. </a:t>
            </a:r>
            <a:r>
              <a:rPr lang="en-US" sz="1600" dirty="0" err="1">
                <a:hlinkClick r:id="rId4"/>
              </a:rPr>
              <a:t>Hertzmann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562147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distortion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What is the shape of the projection of a sphere?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229101" y="1524001"/>
            <a:ext cx="3717925" cy="5273675"/>
            <a:chOff x="1704" y="960"/>
            <a:chExt cx="2342" cy="3322"/>
          </a:xfrm>
        </p:grpSpPr>
        <p:pic>
          <p:nvPicPr>
            <p:cNvPr id="2458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04" y="960"/>
              <a:ext cx="2342" cy="3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2" name="Rectangle 5"/>
            <p:cNvSpPr>
              <a:spLocks noChangeArrowheads="1"/>
            </p:cNvSpPr>
            <p:nvPr/>
          </p:nvSpPr>
          <p:spPr bwMode="auto">
            <a:xfrm>
              <a:off x="3024" y="4128"/>
              <a:ext cx="99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000">
                  <a:latin typeface="EngraversGothic BT Regular" charset="0"/>
                </a:rPr>
                <a:t>Image source: F. Durand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783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distortion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 t="67528"/>
          <a:stretch>
            <a:fillRect/>
          </a:stretch>
        </p:blipFill>
        <p:spPr bwMode="auto">
          <a:xfrm>
            <a:off x="2016126" y="1905000"/>
            <a:ext cx="8270875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7239000" y="25146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Freeform 7"/>
          <p:cNvSpPr>
            <a:spLocks/>
          </p:cNvSpPr>
          <p:nvPr/>
        </p:nvSpPr>
        <p:spPr bwMode="auto">
          <a:xfrm>
            <a:off x="9525000" y="2362200"/>
            <a:ext cx="533400" cy="685800"/>
          </a:xfrm>
          <a:custGeom>
            <a:avLst/>
            <a:gdLst>
              <a:gd name="T0" fmla="*/ 0 w 336"/>
              <a:gd name="T1" fmla="*/ 76200 h 432"/>
              <a:gd name="T2" fmla="*/ 76200 w 336"/>
              <a:gd name="T3" fmla="*/ 685800 h 432"/>
              <a:gd name="T4" fmla="*/ 533400 w 336"/>
              <a:gd name="T5" fmla="*/ 533400 h 432"/>
              <a:gd name="T6" fmla="*/ 533400 w 336"/>
              <a:gd name="T7" fmla="*/ 228600 h 432"/>
              <a:gd name="T8" fmla="*/ 76200 w 336"/>
              <a:gd name="T9" fmla="*/ 0 h 432"/>
              <a:gd name="T10" fmla="*/ 0 w 336"/>
              <a:gd name="T11" fmla="*/ 76200 h 4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432"/>
              <a:gd name="T20" fmla="*/ 336 w 336"/>
              <a:gd name="T21" fmla="*/ 432 h 4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432">
                <a:moveTo>
                  <a:pt x="0" y="48"/>
                </a:moveTo>
                <a:lnTo>
                  <a:pt x="48" y="432"/>
                </a:lnTo>
                <a:lnTo>
                  <a:pt x="336" y="336"/>
                </a:lnTo>
                <a:lnTo>
                  <a:pt x="336" y="144"/>
                </a:lnTo>
                <a:lnTo>
                  <a:pt x="48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CED0AE0-097A-6049-A7E9-B6341C02E9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What is the shape of the projection of a sphere?</a:t>
            </a:r>
          </a:p>
        </p:txBody>
      </p:sp>
    </p:spTree>
    <p:extLst>
      <p:ext uri="{BB962C8B-B14F-4D97-AF65-F5344CB8AC3E}">
        <p14:creationId xmlns:p14="http://schemas.microsoft.com/office/powerpoint/2010/main" val="3519829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distortion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Are the widths of the projected columns equal?</a:t>
            </a:r>
          </a:p>
          <a:p>
            <a:pPr lvl="1"/>
            <a:r>
              <a:rPr lang="en-US" dirty="0"/>
              <a:t>The exterior columns are wider</a:t>
            </a:r>
          </a:p>
          <a:p>
            <a:pPr lvl="1"/>
            <a:r>
              <a:rPr lang="en-US" dirty="0"/>
              <a:t>This is not an optical illusion, and is not due to lens flaws</a:t>
            </a:r>
          </a:p>
          <a:p>
            <a:pPr lvl="1"/>
            <a:r>
              <a:rPr lang="en-US" dirty="0"/>
              <a:t>Phenomenon pointed out by Leonardo Da Vinci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984500"/>
            <a:ext cx="54102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12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1" y="2984500"/>
            <a:ext cx="22971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9372600" y="6613526"/>
            <a:ext cx="122661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000" dirty="0">
                <a:latin typeface="EngraversGothic BT Regular" charset="0"/>
              </a:rPr>
              <a:t>Source: F. Durand</a:t>
            </a:r>
          </a:p>
        </p:txBody>
      </p:sp>
    </p:spTree>
    <p:extLst>
      <p:ext uri="{BB962C8B-B14F-4D97-AF65-F5344CB8AC3E}">
        <p14:creationId xmlns:p14="http://schemas.microsoft.com/office/powerpoint/2010/main" val="152910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2B94-5B69-7A05-0841-E60A6E23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distortion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B91F446-4795-17F9-2C31-2786CAA75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11353800" cy="333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9637D5-C9DB-C36F-394D-3EBB77F46559}"/>
              </a:ext>
            </a:extLst>
          </p:cNvPr>
          <p:cNvSpPr txBox="1"/>
          <p:nvPr/>
        </p:nvSpPr>
        <p:spPr>
          <a:xfrm>
            <a:off x="7404652" y="6443246"/>
            <a:ext cx="480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dirty="0">
                <a:solidFill>
                  <a:srgbClr val="111111"/>
                </a:solidFill>
                <a:effectLst/>
                <a:latin typeface="+mn-lt"/>
              </a:rPr>
              <a:t> </a:t>
            </a:r>
            <a:r>
              <a:rPr lang="en-US" sz="1600" dirty="0">
                <a:solidFill>
                  <a:srgbClr val="111111"/>
                </a:solidFill>
                <a:latin typeface="+mn-lt"/>
              </a:rPr>
              <a:t>Image source:</a:t>
            </a:r>
            <a:r>
              <a:rPr lang="en-US" sz="1600" b="0" dirty="0">
                <a:solidFill>
                  <a:srgbClr val="111111"/>
                </a:solidFill>
                <a:effectLst/>
                <a:latin typeface="+mn-lt"/>
              </a:rPr>
              <a:t> </a:t>
            </a:r>
            <a:r>
              <a:rPr lang="en-US" sz="1600" b="0" strike="noStrike" dirty="0">
                <a:solidFill>
                  <a:srgbClr val="0000FF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Koenderink et al</a:t>
            </a:r>
            <a:r>
              <a:rPr lang="en-US" sz="1600" b="0" strike="noStrike" dirty="0"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600" b="0" strike="noStrike" dirty="0">
                <a:effectLst/>
                <a:latin typeface="+mn-lt"/>
              </a:rPr>
              <a:t> via </a:t>
            </a:r>
            <a:r>
              <a:rPr lang="en-US" sz="1600" dirty="0">
                <a:hlinkClick r:id="rId4"/>
              </a:rPr>
              <a:t>A. Hertzmann</a:t>
            </a:r>
            <a:endParaRPr lang="en-US" sz="1600" dirty="0">
              <a:latin typeface="+mn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7098F8-B19E-AF6D-D9EE-2934221E5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Which way are these people facing?</a:t>
            </a:r>
          </a:p>
        </p:txBody>
      </p:sp>
      <p:pic>
        <p:nvPicPr>
          <p:cNvPr id="10" name="Content Placeholder 6" descr="A diagram of a network&#10;&#10;Description automatically generated">
            <a:extLst>
              <a:ext uri="{FF2B5EF4-FFF2-40B4-BE49-F238E27FC236}">
                <a16:creationId xmlns:a16="http://schemas.microsoft.com/office/drawing/2014/main" id="{5003C18E-4C14-1CB4-0F56-27AE723A8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4516" y="5018262"/>
            <a:ext cx="4382967" cy="153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46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EA2B-536C-F56A-C8E0-D301EB0CB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and art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336E461C-4BC9-EA01-8D67-AAEB2B26D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10"/>
          <a:stretch/>
        </p:blipFill>
        <p:spPr bwMode="auto">
          <a:xfrm>
            <a:off x="1559628" y="914400"/>
            <a:ext cx="8873646" cy="561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E2DF8C-474C-A5BE-4BBC-75084E8CD94C}"/>
              </a:ext>
            </a:extLst>
          </p:cNvPr>
          <p:cNvSpPr txBox="1"/>
          <p:nvPr/>
        </p:nvSpPr>
        <p:spPr>
          <a:xfrm>
            <a:off x="6429097" y="6532698"/>
            <a:ext cx="4086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Raphael, </a:t>
            </a:r>
            <a:r>
              <a:rPr lang="en-US" sz="1600" dirty="0">
                <a:hlinkClick r:id="rId3"/>
              </a:rPr>
              <a:t>The School of Athens</a:t>
            </a:r>
            <a:r>
              <a:rPr lang="en-US" sz="1600" dirty="0"/>
              <a:t>, 1509-1511</a:t>
            </a:r>
          </a:p>
        </p:txBody>
      </p:sp>
      <p:pic>
        <p:nvPicPr>
          <p:cNvPr id="6" name="Content Placeholder 5" descr="A painting of people holding a planet&#10;&#10;Description automatically generated">
            <a:extLst>
              <a:ext uri="{FF2B5EF4-FFF2-40B4-BE49-F238E27FC236}">
                <a16:creationId xmlns:a16="http://schemas.microsoft.com/office/drawing/2014/main" id="{A64ECF23-8BC5-C9B4-A537-2D56E5C9C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10" y="294549"/>
            <a:ext cx="3991653" cy="3429000"/>
          </a:xfrm>
          <a:ln w="31750">
            <a:solidFill>
              <a:schemeClr val="bg1"/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F24C9D-5AD9-9915-EEA5-801F46DB8390}"/>
              </a:ext>
            </a:extLst>
          </p:cNvPr>
          <p:cNvCxnSpPr>
            <a:cxnSpLocks/>
          </p:cNvCxnSpPr>
          <p:nvPr/>
        </p:nvCxnSpPr>
        <p:spPr bwMode="auto">
          <a:xfrm>
            <a:off x="7708110" y="3723549"/>
            <a:ext cx="673890" cy="161045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575471-3DE4-A96A-B15D-6D4D02EB17B9}"/>
              </a:ext>
            </a:extLst>
          </p:cNvPr>
          <p:cNvCxnSpPr>
            <a:cxnSpLocks/>
          </p:cNvCxnSpPr>
          <p:nvPr/>
        </p:nvCxnSpPr>
        <p:spPr bwMode="auto">
          <a:xfrm flipH="1">
            <a:off x="9448800" y="3723549"/>
            <a:ext cx="2250963" cy="161045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473442B-7907-0982-15DB-4578895A0F61}"/>
              </a:ext>
            </a:extLst>
          </p:cNvPr>
          <p:cNvSpPr/>
          <p:nvPr/>
        </p:nvSpPr>
        <p:spPr bwMode="auto">
          <a:xfrm>
            <a:off x="8382000" y="4495800"/>
            <a:ext cx="1066800" cy="838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45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85C8-8D63-4F7E-C811-B7A2DC2BA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and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C7409-02E0-2B2C-6166-11F672390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“Large scenes with many faces are common in art… But, in the entire history of painting, I am unaware of any face depicted with the marginal distortions dictated by linear perspective.”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E9B610-4F75-E9AB-22FA-5CBA1767C561}"/>
              </a:ext>
            </a:extLst>
          </p:cNvPr>
          <p:cNvSpPr txBox="1"/>
          <p:nvPr/>
        </p:nvSpPr>
        <p:spPr>
          <a:xfrm>
            <a:off x="1295400" y="6096000"/>
            <a:ext cx="9829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lphaUcPeriod"/>
            </a:pPr>
            <a:r>
              <a:rPr lang="en-US" sz="1800" dirty="0" err="1"/>
              <a:t>Hertzmann</a:t>
            </a:r>
            <a:r>
              <a:rPr lang="en-US" sz="1800" dirty="0"/>
              <a:t>. </a:t>
            </a:r>
            <a:r>
              <a:rPr lang="en-US" sz="1800" dirty="0">
                <a:hlinkClick r:id="rId2"/>
              </a:rPr>
              <a:t>Toward a theory of perspective perception in pictures</a:t>
            </a:r>
            <a:r>
              <a:rPr lang="en-US" sz="1800" dirty="0"/>
              <a:t>. Journal of Vision, 2024</a:t>
            </a:r>
          </a:p>
          <a:p>
            <a:pPr algn="ctr"/>
            <a:r>
              <a:rPr lang="en-US" sz="1800" dirty="0">
                <a:hlinkClick r:id="rId3"/>
              </a:rPr>
              <a:t>Blog post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101181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Pinhole projection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33600" y="12954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6" name="Group 23"/>
          <p:cNvGrpSpPr>
            <a:grpSpLocks noChangeAspect="1"/>
          </p:cNvGrpSpPr>
          <p:nvPr/>
        </p:nvGrpSpPr>
        <p:grpSpPr>
          <a:xfrm rot="10800000">
            <a:off x="3733800" y="20099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59" name="Rectangle 58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59" idx="0"/>
              <a:endCxn id="60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4"/>
          <p:cNvGrpSpPr/>
          <p:nvPr/>
        </p:nvGrpSpPr>
        <p:grpSpPr>
          <a:xfrm>
            <a:off x="7848601" y="1400301"/>
            <a:ext cx="464125" cy="2336241"/>
            <a:chOff x="7162800" y="1914134"/>
            <a:chExt cx="464125" cy="2336241"/>
          </a:xfrm>
        </p:grpSpPr>
        <p:grpSp>
          <p:nvGrpSpPr>
            <p:cNvPr id="52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Freeform 52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1" name="Straight Connector 50"/>
          <p:cNvCxnSpPr>
            <a:stCxn id="53" idx="0"/>
          </p:cNvCxnSpPr>
          <p:nvPr/>
        </p:nvCxnSpPr>
        <p:spPr>
          <a:xfrm flipH="1">
            <a:off x="3886200" y="1408440"/>
            <a:ext cx="4167930" cy="21729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 bwMode="auto">
          <a:xfrm>
            <a:off x="5943600" y="2450592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8016240" y="1371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 bwMode="auto">
          <a:xfrm>
            <a:off x="3846576" y="3505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/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blipFill>
                <a:blip r:embed="rId7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/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6DF1D19-803E-07DD-DFFF-BD1E69391976}"/>
                  </a:ext>
                </a:extLst>
              </p:cNvPr>
              <p:cNvSpPr txBox="1"/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6DF1D19-803E-07DD-DFFF-BD1E69391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blipFill>
                <a:blip r:embed="rId10"/>
                <a:stretch>
                  <a:fillRect l="-4000" r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6633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Pinhole projection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3886200" y="2467101"/>
            <a:ext cx="2057400" cy="1187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690608" y="1896522"/>
                <a:ext cx="4485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608" y="1896522"/>
                <a:ext cx="448584" cy="461665"/>
              </a:xfrm>
              <a:prstGeom prst="rect">
                <a:avLst/>
              </a:prstGeom>
              <a:blipFill>
                <a:blip r:embed="rId3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>
          <a:xfrm>
            <a:off x="8065326" y="1464625"/>
            <a:ext cx="11875" cy="10143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2467101"/>
            <a:ext cx="2057400" cy="118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239000" y="1942356"/>
                <a:ext cx="4239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942356"/>
                <a:ext cx="42396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/>
          <p:nvPr/>
        </p:nvCxnSpPr>
        <p:spPr>
          <a:xfrm rot="5400000">
            <a:off x="3352800" y="3000500"/>
            <a:ext cx="1066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810000" y="2438400"/>
                <a:ext cx="991362" cy="722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2438400"/>
                <a:ext cx="991362" cy="722314"/>
              </a:xfrm>
              <a:prstGeom prst="rect">
                <a:avLst/>
              </a:prstGeom>
              <a:blipFill>
                <a:blip r:embed="rId5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>
            <a:cxnSpLocks/>
          </p:cNvCxnSpPr>
          <p:nvPr/>
        </p:nvCxnSpPr>
        <p:spPr>
          <a:xfrm flipH="1">
            <a:off x="3886200" y="1408440"/>
            <a:ext cx="4167930" cy="21729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186213" y="1640776"/>
                <a:ext cx="4464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6213" y="1640776"/>
                <a:ext cx="446404" cy="461665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 bwMode="auto">
          <a:xfrm>
            <a:off x="5943600" y="2450592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8016240" y="1371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 bwMode="auto">
          <a:xfrm>
            <a:off x="3846576" y="3505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/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blipFill>
                <a:blip r:embed="rId7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/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blipFill>
                <a:blip r:embed="rId8"/>
                <a:stretch>
                  <a:fillRect l="-4167" r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/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78323D-3998-B14D-BFC6-1C8A1143F3DB}"/>
                  </a:ext>
                </a:extLst>
              </p:cNvPr>
              <p:cNvSpPr/>
              <p:nvPr/>
            </p:nvSpPr>
            <p:spPr>
              <a:xfrm>
                <a:off x="4267200" y="3962400"/>
                <a:ext cx="3426323" cy="827471"/>
              </a:xfrm>
              <a:prstGeom prst="rect">
                <a:avLst/>
              </a:prstGeom>
              <a:ln w="2540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)→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478323D-3998-B14D-BFC6-1C8A1143F3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962400"/>
                <a:ext cx="3426323" cy="827471"/>
              </a:xfrm>
              <a:prstGeom prst="rect">
                <a:avLst/>
              </a:prstGeom>
              <a:blipFill>
                <a:blip r:embed="rId10"/>
                <a:stretch>
                  <a:fillRect b="-2941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70AA58-9859-A549-909C-F42C6B4FF0DE}"/>
                  </a:ext>
                </a:extLst>
              </p:cNvPr>
              <p:cNvSpPr/>
              <p:nvPr/>
            </p:nvSpPr>
            <p:spPr>
              <a:xfrm>
                <a:off x="3413340" y="2586335"/>
                <a:ext cx="54906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70AA58-9859-A549-909C-F42C6B4FF0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340" y="2586335"/>
                <a:ext cx="549060" cy="461665"/>
              </a:xfrm>
              <a:prstGeom prst="rect">
                <a:avLst/>
              </a:prstGeom>
              <a:blipFill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0688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Pinhole projection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33600" y="1295400"/>
            <a:ext cx="3581400" cy="2514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scene3d>
            <a:camera prst="perspectiveContrastingRightFacing">
              <a:rot lat="0" lon="180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6" name="Group 23"/>
          <p:cNvGrpSpPr>
            <a:grpSpLocks noChangeAspect="1"/>
          </p:cNvGrpSpPr>
          <p:nvPr/>
        </p:nvGrpSpPr>
        <p:grpSpPr>
          <a:xfrm rot="10800000">
            <a:off x="3733800" y="2009900"/>
            <a:ext cx="318038" cy="1567316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59" name="Rectangle 58"/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/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59" idx="0"/>
              <a:endCxn id="60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24"/>
          <p:cNvGrpSpPr/>
          <p:nvPr/>
        </p:nvGrpSpPr>
        <p:grpSpPr>
          <a:xfrm>
            <a:off x="7848601" y="1400301"/>
            <a:ext cx="464125" cy="2336241"/>
            <a:chOff x="7162800" y="1914134"/>
            <a:chExt cx="464125" cy="2336241"/>
          </a:xfrm>
        </p:grpSpPr>
        <p:grpSp>
          <p:nvGrpSpPr>
            <p:cNvPr id="52" name="Group 18"/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Freeform 52"/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1" name="Straight Connector 50"/>
          <p:cNvCxnSpPr>
            <a:stCxn id="53" idx="0"/>
          </p:cNvCxnSpPr>
          <p:nvPr/>
        </p:nvCxnSpPr>
        <p:spPr>
          <a:xfrm flipH="1">
            <a:off x="3886200" y="1408440"/>
            <a:ext cx="4167930" cy="21729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3"/>
              <p:cNvSpPr txBox="1">
                <a:spLocks noChangeArrowheads="1"/>
              </p:cNvSpPr>
              <p:nvPr/>
            </p:nvSpPr>
            <p:spPr bwMode="auto">
              <a:xfrm>
                <a:off x="2209800" y="4267200"/>
                <a:ext cx="8534400" cy="2514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dirty="0"/>
                  <a:t>Canonical coordinate system</a:t>
                </a:r>
              </a:p>
              <a:p>
                <a:pPr lvl="1"/>
                <a:r>
                  <a:rPr lang="en-US" sz="1800" dirty="0"/>
                  <a:t>The optical center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800" dirty="0"/>
                  <a:t>) is at the origin</a:t>
                </a:r>
              </a:p>
              <a:p>
                <a:pPr lvl="1"/>
                <a:r>
                  <a:rPr lang="en-US" sz="1800" dirty="0"/>
                  <a:t>The z axis is the </a:t>
                </a:r>
                <a:r>
                  <a:rPr lang="en-US" sz="1800" i="1" dirty="0"/>
                  <a:t>optical axis </a:t>
                </a:r>
                <a:r>
                  <a:rPr lang="en-US" sz="1800" dirty="0"/>
                  <a:t>perpendicular to the image plane</a:t>
                </a:r>
              </a:p>
              <a:p>
                <a:pPr lvl="1"/>
                <a:r>
                  <a:rPr lang="en-US" sz="1800" dirty="0"/>
                  <a:t>The </a:t>
                </a:r>
                <a:r>
                  <a:rPr lang="en-US" sz="1800" dirty="0" err="1"/>
                  <a:t>xy</a:t>
                </a:r>
                <a:r>
                  <a:rPr lang="en-US" sz="1800" dirty="0"/>
                  <a:t> plane is parallel to the image plane, x and y axes are horizontal and vertical directions of the image plane</a:t>
                </a:r>
                <a:br>
                  <a:rPr lang="en-US" sz="1800" dirty="0"/>
                </a:br>
                <a:endParaRPr lang="en-US" sz="1800" dirty="0"/>
              </a:p>
            </p:txBody>
          </p:sp>
        </mc:Choice>
        <mc:Fallback xmlns="">
          <p:sp>
            <p:nvSpPr>
              <p:cNvPr id="41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4267200"/>
                <a:ext cx="8534400" cy="2514600"/>
              </a:xfrm>
              <a:prstGeom prst="rect">
                <a:avLst/>
              </a:prstGeom>
              <a:blipFill>
                <a:blip r:embed="rId3"/>
                <a:stretch>
                  <a:fillRect l="-1337" t="-3030" r="-8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/>
          <p:nvPr/>
        </p:nvSpPr>
        <p:spPr bwMode="auto">
          <a:xfrm>
            <a:off x="5943600" y="2450592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 bwMode="auto">
          <a:xfrm>
            <a:off x="8016240" y="1371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 bwMode="auto">
          <a:xfrm>
            <a:off x="3846576" y="3505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>
            <a:off x="8991600" y="2514600"/>
            <a:ext cx="1143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10134600" y="1371600"/>
            <a:ext cx="0" cy="114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flipH="1">
            <a:off x="9144000" y="2514600"/>
            <a:ext cx="990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534400" y="22098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2209801"/>
                <a:ext cx="30480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8763000" y="28194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0" y="2819401"/>
                <a:ext cx="304800" cy="461665"/>
              </a:xfrm>
              <a:prstGeom prst="rect">
                <a:avLst/>
              </a:prstGeom>
              <a:blipFill>
                <a:blip r:embed="rId5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753600" y="1062336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0" y="1062336"/>
                <a:ext cx="304800" cy="461665"/>
              </a:xfrm>
              <a:prstGeom prst="rect">
                <a:avLst/>
              </a:prstGeom>
              <a:blipFill>
                <a:blip r:embed="rId6"/>
                <a:stretch>
                  <a:fillRect l="-4167" r="-16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/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7AEE26-C64C-7F46-B7EA-522138A7D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24800" y="878776"/>
                <a:ext cx="381000" cy="461665"/>
              </a:xfrm>
              <a:prstGeom prst="rect">
                <a:avLst/>
              </a:prstGeom>
              <a:blipFill>
                <a:blip r:embed="rId7"/>
                <a:stretch>
                  <a:fillRect l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/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9107F5D-AEEB-3B46-A1C7-9BB109EAE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514601"/>
                <a:ext cx="304800" cy="461665"/>
              </a:xfrm>
              <a:prstGeom prst="rect">
                <a:avLst/>
              </a:prstGeom>
              <a:blipFill>
                <a:blip r:embed="rId8"/>
                <a:stretch>
                  <a:fillRect l="-4167" r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/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BD93B49-F325-724C-B16C-339FC077A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64776"/>
                <a:ext cx="60960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40725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Pinhole projection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DFB629-F273-274E-BA1E-0651C023F362}"/>
              </a:ext>
            </a:extLst>
          </p:cNvPr>
          <p:cNvSpPr txBox="1"/>
          <p:nvPr/>
        </p:nvSpPr>
        <p:spPr>
          <a:xfrm>
            <a:off x="914400" y="5417403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instead of dealing with an image that is upside down, most of the time we will pretend that the image plane is </a:t>
            </a:r>
            <a:r>
              <a:rPr lang="en-US" i="1" dirty="0"/>
              <a:t>in front</a:t>
            </a:r>
            <a:r>
              <a:rPr lang="en-US" dirty="0"/>
              <a:t> of the camera center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D57F4D31-6D26-9F4F-9D7E-3883D282570F}"/>
              </a:ext>
            </a:extLst>
          </p:cNvPr>
          <p:cNvSpPr/>
          <p:nvPr/>
        </p:nvSpPr>
        <p:spPr bwMode="auto">
          <a:xfrm>
            <a:off x="1458413" y="1981200"/>
            <a:ext cx="654324" cy="1761138"/>
          </a:xfrm>
          <a:custGeom>
            <a:avLst/>
            <a:gdLst>
              <a:gd name="connsiteX0" fmla="*/ 0 w 641445"/>
              <a:gd name="connsiteY0" fmla="*/ 0 h 1610435"/>
              <a:gd name="connsiteX1" fmla="*/ 641445 w 641445"/>
              <a:gd name="connsiteY1" fmla="*/ 68238 h 1610435"/>
              <a:gd name="connsiteX2" fmla="*/ 641445 w 641445"/>
              <a:gd name="connsiteY2" fmla="*/ 1514901 h 1610435"/>
              <a:gd name="connsiteX3" fmla="*/ 0 w 641445"/>
              <a:gd name="connsiteY3" fmla="*/ 1610435 h 1610435"/>
              <a:gd name="connsiteX4" fmla="*/ 0 w 641445"/>
              <a:gd name="connsiteY4" fmla="*/ 0 h 1610435"/>
              <a:gd name="connsiteX0" fmla="*/ 0 w 641445"/>
              <a:gd name="connsiteY0" fmla="*/ 176461 h 1542197"/>
              <a:gd name="connsiteX1" fmla="*/ 641445 w 641445"/>
              <a:gd name="connsiteY1" fmla="*/ 0 h 1542197"/>
              <a:gd name="connsiteX2" fmla="*/ 641445 w 641445"/>
              <a:gd name="connsiteY2" fmla="*/ 1446663 h 1542197"/>
              <a:gd name="connsiteX3" fmla="*/ 0 w 641445"/>
              <a:gd name="connsiteY3" fmla="*/ 1542197 h 1542197"/>
              <a:gd name="connsiteX4" fmla="*/ 0 w 641445"/>
              <a:gd name="connsiteY4" fmla="*/ 176461 h 154219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562573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433784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761138"/>
              <a:gd name="connsiteX1" fmla="*/ 654324 w 654324"/>
              <a:gd name="connsiteY1" fmla="*/ 0 h 1761138"/>
              <a:gd name="connsiteX2" fmla="*/ 641445 w 654324"/>
              <a:gd name="connsiteY2" fmla="*/ 1433784 h 1761138"/>
              <a:gd name="connsiteX3" fmla="*/ 0 w 654324"/>
              <a:gd name="connsiteY3" fmla="*/ 1761138 h 1761138"/>
              <a:gd name="connsiteX4" fmla="*/ 0 w 654324"/>
              <a:gd name="connsiteY4" fmla="*/ 292371 h 176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324" h="1761138">
                <a:moveTo>
                  <a:pt x="0" y="292371"/>
                </a:moveTo>
                <a:lnTo>
                  <a:pt x="654324" y="0"/>
                </a:lnTo>
                <a:lnTo>
                  <a:pt x="641445" y="1433784"/>
                </a:lnTo>
                <a:lnTo>
                  <a:pt x="0" y="1761138"/>
                </a:lnTo>
                <a:lnTo>
                  <a:pt x="0" y="292371"/>
                </a:lnTo>
                <a:close/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6E7BB708-1B62-5340-BFE9-FA42AFD0E030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1727798" y="2553960"/>
            <a:ext cx="148814" cy="733367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7847C2-99DE-D740-AB8F-8A9E45B1467A}"/>
                </a:ext>
              </a:extLst>
            </p:cNvPr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24E5070-4DE0-FC4C-AB0D-8831AF889249}"/>
                </a:ext>
              </a:extLst>
            </p:cNvPr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65350DE-3537-0D41-9D6A-B1620E8F290C}"/>
                </a:ext>
              </a:extLst>
            </p:cNvPr>
            <p:cNvCxnSpPr>
              <a:stCxn id="24" idx="0"/>
              <a:endCxn id="25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4">
            <a:extLst>
              <a:ext uri="{FF2B5EF4-FFF2-40B4-BE49-F238E27FC236}">
                <a16:creationId xmlns:a16="http://schemas.microsoft.com/office/drawing/2014/main" id="{9D4F0817-2BD7-5343-A472-06D99C1B521F}"/>
              </a:ext>
            </a:extLst>
          </p:cNvPr>
          <p:cNvGrpSpPr/>
          <p:nvPr/>
        </p:nvGrpSpPr>
        <p:grpSpPr>
          <a:xfrm>
            <a:off x="4619813" y="1668261"/>
            <a:ext cx="464125" cy="2336241"/>
            <a:chOff x="7162800" y="1914134"/>
            <a:chExt cx="464125" cy="2336241"/>
          </a:xfrm>
        </p:grpSpPr>
        <p:grpSp>
          <p:nvGrpSpPr>
            <p:cNvPr id="28" name="Group 18">
              <a:extLst>
                <a:ext uri="{FF2B5EF4-FFF2-40B4-BE49-F238E27FC236}">
                  <a16:creationId xmlns:a16="http://schemas.microsoft.com/office/drawing/2014/main" id="{CE89F986-60B4-2A4A-898A-EF35593EB990}"/>
                </a:ext>
              </a:extLst>
            </p:cNvPr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7B63F0E-4638-3B43-8DD7-947349CE24F5}"/>
                  </a:ext>
                </a:extLst>
              </p:cNvPr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714F5E8-4771-324D-9E5B-61D5F956A217}"/>
                  </a:ext>
                </a:extLst>
              </p:cNvPr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960DA68-7ABC-A14D-9EA8-7C11612DE72D}"/>
                  </a:ext>
                </a:extLst>
              </p:cNvPr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52DA4FB-0322-FE4C-B8CC-CC1F8F38784F}"/>
                  </a:ext>
                </a:extLst>
              </p:cNvPr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ABC7D40-15A0-A94C-B080-1A135678B376}"/>
                  </a:ext>
                </a:extLst>
              </p:cNvPr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36807D3-FB2D-8D44-B0FF-38F43E6AC0CC}"/>
                </a:ext>
              </a:extLst>
            </p:cNvPr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FF0FA2-D905-F845-92BD-E4CDF09A2349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1799308" y="1676400"/>
            <a:ext cx="3026034" cy="16082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DE0D9C4-3922-CA44-9E56-2C39B0402948}"/>
              </a:ext>
            </a:extLst>
          </p:cNvPr>
          <p:cNvCxnSpPr>
            <a:cxnSpLocks/>
            <a:stCxn id="30" idx="3"/>
            <a:endCxn id="24" idx="2"/>
          </p:cNvCxnSpPr>
          <p:nvPr/>
        </p:nvCxnSpPr>
        <p:spPr>
          <a:xfrm flipH="1" flipV="1">
            <a:off x="1802205" y="2553960"/>
            <a:ext cx="2884563" cy="14170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15C508F8-C3A1-BE47-AFD8-C6490A94FA58}"/>
              </a:ext>
            </a:extLst>
          </p:cNvPr>
          <p:cNvSpPr/>
          <p:nvPr/>
        </p:nvSpPr>
        <p:spPr bwMode="auto">
          <a:xfrm>
            <a:off x="2463464" y="2843519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3" name="Group 23">
            <a:extLst>
              <a:ext uri="{FF2B5EF4-FFF2-40B4-BE49-F238E27FC236}">
                <a16:creationId xmlns:a16="http://schemas.microsoft.com/office/drawing/2014/main" id="{4C79BA1C-1F9B-6447-A83B-5871F0AC705A}"/>
              </a:ext>
            </a:extLst>
          </p:cNvPr>
          <p:cNvGrpSpPr>
            <a:grpSpLocks noChangeAspect="1"/>
          </p:cNvGrpSpPr>
          <p:nvPr/>
        </p:nvGrpSpPr>
        <p:grpSpPr>
          <a:xfrm rot="10800000" flipH="1" flipV="1">
            <a:off x="8436357" y="2482792"/>
            <a:ext cx="148814" cy="733367"/>
            <a:chOff x="5029200" y="2090284"/>
            <a:chExt cx="457200" cy="2253116"/>
          </a:xfrm>
          <a:scene3d>
            <a:camera prst="isometricOffAxis2Right"/>
            <a:lightRig rig="threePt" dir="t"/>
          </a:scene3d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88CD3E8-8A29-2A44-8365-53FBE4BD5965}"/>
                </a:ext>
              </a:extLst>
            </p:cNvPr>
            <p:cNvSpPr/>
            <p:nvPr/>
          </p:nvSpPr>
          <p:spPr>
            <a:xfrm>
              <a:off x="5029200" y="2819400"/>
              <a:ext cx="457200" cy="1524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880A015-9D01-FE48-94E3-CE693781956A}"/>
                </a:ext>
              </a:extLst>
            </p:cNvPr>
            <p:cNvSpPr/>
            <p:nvPr/>
          </p:nvSpPr>
          <p:spPr>
            <a:xfrm rot="21339833">
              <a:off x="5130616" y="209028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6A6C6B7-2A33-924A-A4C4-64B10702BFDC}"/>
                </a:ext>
              </a:extLst>
            </p:cNvPr>
            <p:cNvCxnSpPr>
              <a:stCxn id="45" idx="0"/>
              <a:endCxn id="47" idx="2"/>
            </p:cNvCxnSpPr>
            <p:nvPr/>
          </p:nvCxnSpPr>
          <p:spPr>
            <a:xfrm rot="5400000" flipH="1" flipV="1">
              <a:off x="5236615" y="2780833"/>
              <a:ext cx="59753" cy="173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24">
            <a:extLst>
              <a:ext uri="{FF2B5EF4-FFF2-40B4-BE49-F238E27FC236}">
                <a16:creationId xmlns:a16="http://schemas.microsoft.com/office/drawing/2014/main" id="{9A168978-C1D0-E547-B904-FE22D1FECBFB}"/>
              </a:ext>
            </a:extLst>
          </p:cNvPr>
          <p:cNvGrpSpPr/>
          <p:nvPr/>
        </p:nvGrpSpPr>
        <p:grpSpPr>
          <a:xfrm>
            <a:off x="9828088" y="1656979"/>
            <a:ext cx="464125" cy="2336241"/>
            <a:chOff x="7162800" y="1914134"/>
            <a:chExt cx="464125" cy="2336241"/>
          </a:xfrm>
        </p:grpSpPr>
        <p:grpSp>
          <p:nvGrpSpPr>
            <p:cNvPr id="54" name="Group 18">
              <a:extLst>
                <a:ext uri="{FF2B5EF4-FFF2-40B4-BE49-F238E27FC236}">
                  <a16:creationId xmlns:a16="http://schemas.microsoft.com/office/drawing/2014/main" id="{E8B73121-4BD0-8346-A82B-B3695246E334}"/>
                </a:ext>
              </a:extLst>
            </p:cNvPr>
            <p:cNvGrpSpPr/>
            <p:nvPr/>
          </p:nvGrpSpPr>
          <p:grpSpPr>
            <a:xfrm>
              <a:off x="7162800" y="2474025"/>
              <a:ext cx="464125" cy="1776350"/>
              <a:chOff x="6324600" y="2971800"/>
              <a:chExt cx="464125" cy="177635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8708C7A-96BF-7144-AEFE-C57B36A3D0A6}"/>
                  </a:ext>
                </a:extLst>
              </p:cNvPr>
              <p:cNvSpPr/>
              <p:nvPr/>
            </p:nvSpPr>
            <p:spPr>
              <a:xfrm>
                <a:off x="6324600" y="451955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9E4D499-8110-114A-807D-9FBAD186E81C}"/>
                  </a:ext>
                </a:extLst>
              </p:cNvPr>
              <p:cNvSpPr/>
              <p:nvPr/>
            </p:nvSpPr>
            <p:spPr>
              <a:xfrm>
                <a:off x="6324600" y="3124200"/>
                <a:ext cx="457200" cy="15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2042705-FA24-CC4E-955A-D58F7E7AC034}"/>
                  </a:ext>
                </a:extLst>
              </p:cNvPr>
              <p:cNvSpPr/>
              <p:nvPr/>
            </p:nvSpPr>
            <p:spPr>
              <a:xfrm>
                <a:off x="6324600" y="2971800"/>
                <a:ext cx="457200" cy="2286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F6AB570A-38AB-0846-8AE6-151F438CA478}"/>
                  </a:ext>
                </a:extLst>
              </p:cNvPr>
              <p:cNvCxnSpPr/>
              <p:nvPr/>
            </p:nvCxnSpPr>
            <p:spPr>
              <a:xfrm rot="10800000" flipV="1">
                <a:off x="6324600" y="3086100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6EB1DF3A-A833-3D4C-A19C-5336D171BD3D}"/>
                  </a:ext>
                </a:extLst>
              </p:cNvPr>
              <p:cNvCxnSpPr/>
              <p:nvPr/>
            </p:nvCxnSpPr>
            <p:spPr>
              <a:xfrm rot="10800000" flipV="1">
                <a:off x="6788725" y="3112325"/>
                <a:ext cx="0" cy="15621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7FF57444-AD19-7D42-B1AF-A61E6BAB2761}"/>
                </a:ext>
              </a:extLst>
            </p:cNvPr>
            <p:cNvSpPr/>
            <p:nvPr/>
          </p:nvSpPr>
          <p:spPr>
            <a:xfrm rot="21339833">
              <a:off x="7250048" y="1914134"/>
              <a:ext cx="267284" cy="677167"/>
            </a:xfrm>
            <a:custGeom>
              <a:avLst/>
              <a:gdLst>
                <a:gd name="connsiteX0" fmla="*/ 186047 w 364177"/>
                <a:gd name="connsiteY0" fmla="*/ 3958 h 744186"/>
                <a:gd name="connsiteX1" fmla="*/ 7917 w 364177"/>
                <a:gd name="connsiteY1" fmla="*/ 324592 h 744186"/>
                <a:gd name="connsiteX2" fmla="*/ 138546 w 364177"/>
                <a:gd name="connsiteY2" fmla="*/ 740228 h 744186"/>
                <a:gd name="connsiteX3" fmla="*/ 352302 w 364177"/>
                <a:gd name="connsiteY3" fmla="*/ 348343 h 744186"/>
                <a:gd name="connsiteX4" fmla="*/ 186047 w 364177"/>
                <a:gd name="connsiteY4" fmla="*/ 3958 h 744186"/>
                <a:gd name="connsiteX0" fmla="*/ 267082 w 445212"/>
                <a:gd name="connsiteY0" fmla="*/ 1697 h 739664"/>
                <a:gd name="connsiteX1" fmla="*/ 7916 w 445212"/>
                <a:gd name="connsiteY1" fmla="*/ 356267 h 739664"/>
                <a:gd name="connsiteX2" fmla="*/ 219581 w 445212"/>
                <a:gd name="connsiteY2" fmla="*/ 737967 h 739664"/>
                <a:gd name="connsiteX3" fmla="*/ 433337 w 445212"/>
                <a:gd name="connsiteY3" fmla="*/ 346082 h 739664"/>
                <a:gd name="connsiteX4" fmla="*/ 267082 w 445212"/>
                <a:gd name="connsiteY4" fmla="*/ 1697 h 739664"/>
                <a:gd name="connsiteX0" fmla="*/ 267084 w 514677"/>
                <a:gd name="connsiteY0" fmla="*/ 16504 h 769278"/>
                <a:gd name="connsiteX1" fmla="*/ 7918 w 514677"/>
                <a:gd name="connsiteY1" fmla="*/ 371074 h 769278"/>
                <a:gd name="connsiteX2" fmla="*/ 219583 w 514677"/>
                <a:gd name="connsiteY2" fmla="*/ 752774 h 769278"/>
                <a:gd name="connsiteX3" fmla="*/ 502803 w 514677"/>
                <a:gd name="connsiteY3" fmla="*/ 470100 h 769278"/>
                <a:gd name="connsiteX4" fmla="*/ 267084 w 514677"/>
                <a:gd name="connsiteY4" fmla="*/ 16504 h 769278"/>
                <a:gd name="connsiteX0" fmla="*/ 286213 w 533808"/>
                <a:gd name="connsiteY0" fmla="*/ 8823 h 753916"/>
                <a:gd name="connsiteX1" fmla="*/ 7917 w 533808"/>
                <a:gd name="connsiteY1" fmla="*/ 515356 h 753916"/>
                <a:gd name="connsiteX2" fmla="*/ 238712 w 533808"/>
                <a:gd name="connsiteY2" fmla="*/ 745093 h 753916"/>
                <a:gd name="connsiteX3" fmla="*/ 521932 w 533808"/>
                <a:gd name="connsiteY3" fmla="*/ 462419 h 753916"/>
                <a:gd name="connsiteX4" fmla="*/ 286213 w 533808"/>
                <a:gd name="connsiteY4" fmla="*/ 8823 h 75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808" h="753916">
                  <a:moveTo>
                    <a:pt x="286213" y="8823"/>
                  </a:moveTo>
                  <a:cubicBezTo>
                    <a:pt x="200544" y="17646"/>
                    <a:pt x="15834" y="392644"/>
                    <a:pt x="7917" y="515356"/>
                  </a:cubicBezTo>
                  <a:cubicBezTo>
                    <a:pt x="0" y="638068"/>
                    <a:pt x="153043" y="753916"/>
                    <a:pt x="238712" y="745093"/>
                  </a:cubicBezTo>
                  <a:cubicBezTo>
                    <a:pt x="324381" y="736270"/>
                    <a:pt x="510057" y="585131"/>
                    <a:pt x="521932" y="462419"/>
                  </a:cubicBezTo>
                  <a:cubicBezTo>
                    <a:pt x="533807" y="339707"/>
                    <a:pt x="371882" y="0"/>
                    <a:pt x="286213" y="882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1B3BFFE-3821-254C-9B25-31BECF7244C5}"/>
              </a:ext>
            </a:extLst>
          </p:cNvPr>
          <p:cNvCxnSpPr>
            <a:cxnSpLocks/>
            <a:endCxn id="63" idx="3"/>
          </p:cNvCxnSpPr>
          <p:nvPr/>
        </p:nvCxnSpPr>
        <p:spPr>
          <a:xfrm flipH="1">
            <a:off x="7707878" y="1665118"/>
            <a:ext cx="2325740" cy="12451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DD1347C-7698-D34F-8A28-7E0C749D76B2}"/>
              </a:ext>
            </a:extLst>
          </p:cNvPr>
          <p:cNvCxnSpPr>
            <a:cxnSpLocks/>
            <a:stCxn id="56" idx="3"/>
            <a:endCxn id="63" idx="5"/>
          </p:cNvCxnSpPr>
          <p:nvPr/>
        </p:nvCxnSpPr>
        <p:spPr>
          <a:xfrm flipH="1" flipV="1">
            <a:off x="7772536" y="2910287"/>
            <a:ext cx="2122507" cy="10494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4C522CE5-6805-D242-AF68-1A1BFABFBC94}"/>
              </a:ext>
            </a:extLst>
          </p:cNvPr>
          <p:cNvSpPr/>
          <p:nvPr/>
        </p:nvSpPr>
        <p:spPr bwMode="auto">
          <a:xfrm>
            <a:off x="7694487" y="2832238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B5DFFE83-4CE9-7C41-B918-591E387B1ACC}"/>
              </a:ext>
            </a:extLst>
          </p:cNvPr>
          <p:cNvSpPr/>
          <p:nvPr/>
        </p:nvSpPr>
        <p:spPr bwMode="auto">
          <a:xfrm>
            <a:off x="8179465" y="1951669"/>
            <a:ext cx="654324" cy="1761138"/>
          </a:xfrm>
          <a:custGeom>
            <a:avLst/>
            <a:gdLst>
              <a:gd name="connsiteX0" fmla="*/ 0 w 641445"/>
              <a:gd name="connsiteY0" fmla="*/ 0 h 1610435"/>
              <a:gd name="connsiteX1" fmla="*/ 641445 w 641445"/>
              <a:gd name="connsiteY1" fmla="*/ 68238 h 1610435"/>
              <a:gd name="connsiteX2" fmla="*/ 641445 w 641445"/>
              <a:gd name="connsiteY2" fmla="*/ 1514901 h 1610435"/>
              <a:gd name="connsiteX3" fmla="*/ 0 w 641445"/>
              <a:gd name="connsiteY3" fmla="*/ 1610435 h 1610435"/>
              <a:gd name="connsiteX4" fmla="*/ 0 w 641445"/>
              <a:gd name="connsiteY4" fmla="*/ 0 h 1610435"/>
              <a:gd name="connsiteX0" fmla="*/ 0 w 641445"/>
              <a:gd name="connsiteY0" fmla="*/ 176461 h 1542197"/>
              <a:gd name="connsiteX1" fmla="*/ 641445 w 641445"/>
              <a:gd name="connsiteY1" fmla="*/ 0 h 1542197"/>
              <a:gd name="connsiteX2" fmla="*/ 641445 w 641445"/>
              <a:gd name="connsiteY2" fmla="*/ 1446663 h 1542197"/>
              <a:gd name="connsiteX3" fmla="*/ 0 w 641445"/>
              <a:gd name="connsiteY3" fmla="*/ 1542197 h 1542197"/>
              <a:gd name="connsiteX4" fmla="*/ 0 w 641445"/>
              <a:gd name="connsiteY4" fmla="*/ 176461 h 154219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562573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658107"/>
              <a:gd name="connsiteX1" fmla="*/ 654324 w 654324"/>
              <a:gd name="connsiteY1" fmla="*/ 0 h 1658107"/>
              <a:gd name="connsiteX2" fmla="*/ 641445 w 654324"/>
              <a:gd name="connsiteY2" fmla="*/ 1433784 h 1658107"/>
              <a:gd name="connsiteX3" fmla="*/ 0 w 654324"/>
              <a:gd name="connsiteY3" fmla="*/ 1658107 h 1658107"/>
              <a:gd name="connsiteX4" fmla="*/ 0 w 654324"/>
              <a:gd name="connsiteY4" fmla="*/ 292371 h 1658107"/>
              <a:gd name="connsiteX0" fmla="*/ 0 w 654324"/>
              <a:gd name="connsiteY0" fmla="*/ 292371 h 1761138"/>
              <a:gd name="connsiteX1" fmla="*/ 654324 w 654324"/>
              <a:gd name="connsiteY1" fmla="*/ 0 h 1761138"/>
              <a:gd name="connsiteX2" fmla="*/ 641445 w 654324"/>
              <a:gd name="connsiteY2" fmla="*/ 1433784 h 1761138"/>
              <a:gd name="connsiteX3" fmla="*/ 0 w 654324"/>
              <a:gd name="connsiteY3" fmla="*/ 1761138 h 1761138"/>
              <a:gd name="connsiteX4" fmla="*/ 0 w 654324"/>
              <a:gd name="connsiteY4" fmla="*/ 292371 h 176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324" h="1761138">
                <a:moveTo>
                  <a:pt x="0" y="292371"/>
                </a:moveTo>
                <a:lnTo>
                  <a:pt x="654324" y="0"/>
                </a:lnTo>
                <a:lnTo>
                  <a:pt x="641445" y="1433784"/>
                </a:lnTo>
                <a:lnTo>
                  <a:pt x="0" y="1761138"/>
                </a:lnTo>
                <a:lnTo>
                  <a:pt x="0" y="292371"/>
                </a:lnTo>
                <a:close/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2CFFFD-4A92-D68C-495D-94C4E31AB9CD}"/>
                  </a:ext>
                </a:extLst>
              </p:cNvPr>
              <p:cNvSpPr txBox="1"/>
              <p:nvPr/>
            </p:nvSpPr>
            <p:spPr>
              <a:xfrm>
                <a:off x="5867400" y="2365036"/>
                <a:ext cx="108234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2CFFFD-4A92-D68C-495D-94C4E31AB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2365036"/>
                <a:ext cx="1082348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47047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1BC8-495D-F92E-3E76-2884747E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Field of view</a:t>
            </a:r>
          </a:p>
        </p:txBody>
      </p:sp>
      <p:pic>
        <p:nvPicPr>
          <p:cNvPr id="5" name="Content Placeholder 4" descr="A group of colorful cubes and a teapot&#10;&#10;Description automatically generated">
            <a:extLst>
              <a:ext uri="{FF2B5EF4-FFF2-40B4-BE49-F238E27FC236}">
                <a16:creationId xmlns:a16="http://schemas.microsoft.com/office/drawing/2014/main" id="{6135FD07-E749-E576-338F-22612A54F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8"/>
          <a:stretch/>
        </p:blipFill>
        <p:spPr>
          <a:xfrm>
            <a:off x="838200" y="1545811"/>
            <a:ext cx="4738719" cy="3940589"/>
          </a:xfrm>
        </p:spPr>
      </p:pic>
      <p:pic>
        <p:nvPicPr>
          <p:cNvPr id="7" name="Picture 6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DE6828F7-4AF5-8749-F92A-73DD16E23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2" b="7308"/>
          <a:stretch/>
        </p:blipFill>
        <p:spPr>
          <a:xfrm>
            <a:off x="6248400" y="1343648"/>
            <a:ext cx="5105400" cy="41427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16A2C9-FB4D-0A6B-8976-1DE40DE7B46A}"/>
              </a:ext>
            </a:extLst>
          </p:cNvPr>
          <p:cNvSpPr txBox="1"/>
          <p:nvPr/>
        </p:nvSpPr>
        <p:spPr>
          <a:xfrm>
            <a:off x="9829800" y="6470710"/>
            <a:ext cx="215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Figure source: </a:t>
            </a:r>
            <a:r>
              <a:rPr lang="en-US" sz="1400" dirty="0">
                <a:hlinkClick r:id="rId4"/>
              </a:rPr>
              <a:t>Wikipedia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669197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3589" name="Picture 5" descr="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4369422"/>
            <a:ext cx="4129086" cy="241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Orthographic or parallel projection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AC717F-BF0B-11B6-F608-740A534F7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happens if we walk infinitely far away and zoom infinitely far in? </a:t>
            </a:r>
          </a:p>
        </p:txBody>
      </p:sp>
      <p:pic>
        <p:nvPicPr>
          <p:cNvPr id="963588" name="Picture 4" descr="fig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989694"/>
            <a:ext cx="2935673" cy="2201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3590" name="Picture 6" descr="fig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5327" y="1989694"/>
            <a:ext cx="2932073" cy="219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3">
            <a:extLst>
              <a:ext uri="{FF2B5EF4-FFF2-40B4-BE49-F238E27FC236}">
                <a16:creationId xmlns:a16="http://schemas.microsoft.com/office/drawing/2014/main" id="{A03C54A6-8749-8741-89AA-F15E14B3D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0" y="6501397"/>
            <a:ext cx="289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600" dirty="0"/>
              <a:t>Source: Hartley &amp; Zisserman</a:t>
            </a:r>
          </a:p>
        </p:txBody>
      </p:sp>
    </p:spTree>
    <p:extLst>
      <p:ext uri="{BB962C8B-B14F-4D97-AF65-F5344CB8AC3E}">
        <p14:creationId xmlns:p14="http://schemas.microsoft.com/office/powerpoint/2010/main" val="26733961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Orthographic or parallel projection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Special case of perspective projection</a:t>
            </a:r>
          </a:p>
          <a:p>
            <a:pPr lvl="1"/>
            <a:r>
              <a:rPr lang="en-US" sz="2400" dirty="0"/>
              <a:t>Distance from center of projection to image plane is infinite</a:t>
            </a:r>
          </a:p>
          <a:p>
            <a:pPr lvl="1"/>
            <a:r>
              <a:rPr lang="en-US" sz="2400" dirty="0"/>
              <a:t>Projection equation: simply drop the z coordinate!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8688" name="Text Box 23"/>
          <p:cNvSpPr txBox="1">
            <a:spLocks noChangeArrowheads="1"/>
          </p:cNvSpPr>
          <p:nvPr/>
        </p:nvSpPr>
        <p:spPr bwMode="auto">
          <a:xfrm>
            <a:off x="9067800" y="6583364"/>
            <a:ext cx="1536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Slide by Steve Seitz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F27DBA0C-A687-1B97-408F-E3087796B004}"/>
              </a:ext>
            </a:extLst>
          </p:cNvPr>
          <p:cNvSpPr>
            <a:spLocks/>
          </p:cNvSpPr>
          <p:nvPr/>
        </p:nvSpPr>
        <p:spPr bwMode="auto">
          <a:xfrm>
            <a:off x="2690813" y="3573462"/>
            <a:ext cx="1638300" cy="1177925"/>
          </a:xfrm>
          <a:custGeom>
            <a:avLst/>
            <a:gdLst>
              <a:gd name="T0" fmla="*/ 0 w 1032"/>
              <a:gd name="T1" fmla="*/ 506413 h 742"/>
              <a:gd name="T2" fmla="*/ 1638300 w 1032"/>
              <a:gd name="T3" fmla="*/ 0 h 742"/>
              <a:gd name="T4" fmla="*/ 636587 w 1032"/>
              <a:gd name="T5" fmla="*/ 1177925 h 742"/>
              <a:gd name="T6" fmla="*/ 0 w 1032"/>
              <a:gd name="T7" fmla="*/ 506413 h 742"/>
              <a:gd name="T8" fmla="*/ 0 60000 65536"/>
              <a:gd name="T9" fmla="*/ 0 60000 65536"/>
              <a:gd name="T10" fmla="*/ 0 60000 65536"/>
              <a:gd name="T11" fmla="*/ 0 60000 65536"/>
              <a:gd name="T12" fmla="*/ 0 w 1032"/>
              <a:gd name="T13" fmla="*/ 0 h 742"/>
              <a:gd name="T14" fmla="*/ 1032 w 1032"/>
              <a:gd name="T15" fmla="*/ 742 h 7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32" h="742">
                <a:moveTo>
                  <a:pt x="0" y="319"/>
                </a:moveTo>
                <a:lnTo>
                  <a:pt x="1032" y="0"/>
                </a:lnTo>
                <a:lnTo>
                  <a:pt x="401" y="742"/>
                </a:lnTo>
                <a:lnTo>
                  <a:pt x="0" y="319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52BEA3FB-1A14-11F0-8ECE-251D435267B8}"/>
              </a:ext>
            </a:extLst>
          </p:cNvPr>
          <p:cNvSpPr>
            <a:spLocks/>
          </p:cNvSpPr>
          <p:nvPr/>
        </p:nvSpPr>
        <p:spPr bwMode="auto">
          <a:xfrm>
            <a:off x="2667000" y="4021137"/>
            <a:ext cx="71438" cy="93663"/>
          </a:xfrm>
          <a:custGeom>
            <a:avLst/>
            <a:gdLst>
              <a:gd name="T0" fmla="*/ 34925 w 45"/>
              <a:gd name="T1" fmla="*/ 11113 h 59"/>
              <a:gd name="T2" fmla="*/ 58738 w 45"/>
              <a:gd name="T3" fmla="*/ 0 h 59"/>
              <a:gd name="T4" fmla="*/ 71438 w 45"/>
              <a:gd name="T5" fmla="*/ 11113 h 59"/>
              <a:gd name="T6" fmla="*/ 71438 w 45"/>
              <a:gd name="T7" fmla="*/ 34925 h 59"/>
              <a:gd name="T8" fmla="*/ 71438 w 45"/>
              <a:gd name="T9" fmla="*/ 58738 h 59"/>
              <a:gd name="T10" fmla="*/ 58738 w 45"/>
              <a:gd name="T11" fmla="*/ 82550 h 59"/>
              <a:gd name="T12" fmla="*/ 34925 w 45"/>
              <a:gd name="T13" fmla="*/ 93663 h 59"/>
              <a:gd name="T14" fmla="*/ 11113 w 45"/>
              <a:gd name="T15" fmla="*/ 93663 h 59"/>
              <a:gd name="T16" fmla="*/ 0 w 45"/>
              <a:gd name="T17" fmla="*/ 82550 h 59"/>
              <a:gd name="T18" fmla="*/ 0 w 45"/>
              <a:gd name="T19" fmla="*/ 58738 h 59"/>
              <a:gd name="T20" fmla="*/ 0 w 45"/>
              <a:gd name="T21" fmla="*/ 34925 h 59"/>
              <a:gd name="T22" fmla="*/ 11113 w 45"/>
              <a:gd name="T23" fmla="*/ 11113 h 59"/>
              <a:gd name="T24" fmla="*/ 34925 w 45"/>
              <a:gd name="T25" fmla="*/ 11113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2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2D197D7A-209D-26C4-9410-735D40C7C7D9}"/>
              </a:ext>
            </a:extLst>
          </p:cNvPr>
          <p:cNvSpPr>
            <a:spLocks/>
          </p:cNvSpPr>
          <p:nvPr/>
        </p:nvSpPr>
        <p:spPr bwMode="auto">
          <a:xfrm>
            <a:off x="4281489" y="3514724"/>
            <a:ext cx="71437" cy="93662"/>
          </a:xfrm>
          <a:custGeom>
            <a:avLst/>
            <a:gdLst>
              <a:gd name="T0" fmla="*/ 36512 w 45"/>
              <a:gd name="T1" fmla="*/ 11112 h 59"/>
              <a:gd name="T2" fmla="*/ 58737 w 45"/>
              <a:gd name="T3" fmla="*/ 0 h 59"/>
              <a:gd name="T4" fmla="*/ 71437 w 45"/>
              <a:gd name="T5" fmla="*/ 11112 h 59"/>
              <a:gd name="T6" fmla="*/ 71437 w 45"/>
              <a:gd name="T7" fmla="*/ 34925 h 59"/>
              <a:gd name="T8" fmla="*/ 71437 w 45"/>
              <a:gd name="T9" fmla="*/ 58737 h 59"/>
              <a:gd name="T10" fmla="*/ 58737 w 45"/>
              <a:gd name="T11" fmla="*/ 82550 h 59"/>
              <a:gd name="T12" fmla="*/ 36512 w 45"/>
              <a:gd name="T13" fmla="*/ 93662 h 59"/>
              <a:gd name="T14" fmla="*/ 12700 w 45"/>
              <a:gd name="T15" fmla="*/ 93662 h 59"/>
              <a:gd name="T16" fmla="*/ 0 w 45"/>
              <a:gd name="T17" fmla="*/ 82550 h 59"/>
              <a:gd name="T18" fmla="*/ 0 w 45"/>
              <a:gd name="T19" fmla="*/ 58737 h 59"/>
              <a:gd name="T20" fmla="*/ 0 w 45"/>
              <a:gd name="T21" fmla="*/ 34925 h 59"/>
              <a:gd name="T22" fmla="*/ 12700 w 45"/>
              <a:gd name="T23" fmla="*/ 11112 h 59"/>
              <a:gd name="T24" fmla="*/ 36512 w 45"/>
              <a:gd name="T25" fmla="*/ 11112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3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3" y="59"/>
                </a:lnTo>
                <a:lnTo>
                  <a:pt x="8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8" y="7"/>
                </a:lnTo>
                <a:lnTo>
                  <a:pt x="23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0FB1D3AA-302B-126E-B796-3BA092F3558C}"/>
              </a:ext>
            </a:extLst>
          </p:cNvPr>
          <p:cNvSpPr>
            <a:spLocks/>
          </p:cNvSpPr>
          <p:nvPr/>
        </p:nvSpPr>
        <p:spPr bwMode="auto">
          <a:xfrm>
            <a:off x="3292475" y="4703762"/>
            <a:ext cx="69850" cy="93663"/>
          </a:xfrm>
          <a:custGeom>
            <a:avLst/>
            <a:gdLst>
              <a:gd name="T0" fmla="*/ 34925 w 44"/>
              <a:gd name="T1" fmla="*/ 11113 h 59"/>
              <a:gd name="T2" fmla="*/ 58738 w 44"/>
              <a:gd name="T3" fmla="*/ 0 h 59"/>
              <a:gd name="T4" fmla="*/ 69850 w 44"/>
              <a:gd name="T5" fmla="*/ 11113 h 59"/>
              <a:gd name="T6" fmla="*/ 69850 w 44"/>
              <a:gd name="T7" fmla="*/ 34925 h 59"/>
              <a:gd name="T8" fmla="*/ 69850 w 44"/>
              <a:gd name="T9" fmla="*/ 58738 h 59"/>
              <a:gd name="T10" fmla="*/ 58738 w 44"/>
              <a:gd name="T11" fmla="*/ 82550 h 59"/>
              <a:gd name="T12" fmla="*/ 34925 w 44"/>
              <a:gd name="T13" fmla="*/ 93663 h 59"/>
              <a:gd name="T14" fmla="*/ 11112 w 44"/>
              <a:gd name="T15" fmla="*/ 93663 h 59"/>
              <a:gd name="T16" fmla="*/ 0 w 44"/>
              <a:gd name="T17" fmla="*/ 82550 h 59"/>
              <a:gd name="T18" fmla="*/ 0 w 44"/>
              <a:gd name="T19" fmla="*/ 58738 h 59"/>
              <a:gd name="T20" fmla="*/ 0 w 44"/>
              <a:gd name="T21" fmla="*/ 34925 h 59"/>
              <a:gd name="T22" fmla="*/ 11112 w 44"/>
              <a:gd name="T23" fmla="*/ 11113 h 59"/>
              <a:gd name="T24" fmla="*/ 34925 w 44"/>
              <a:gd name="T25" fmla="*/ 11113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4"/>
              <a:gd name="T40" fmla="*/ 0 h 59"/>
              <a:gd name="T41" fmla="*/ 44 w 44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4" h="59">
                <a:moveTo>
                  <a:pt x="22" y="7"/>
                </a:moveTo>
                <a:lnTo>
                  <a:pt x="37" y="0"/>
                </a:lnTo>
                <a:lnTo>
                  <a:pt x="44" y="7"/>
                </a:lnTo>
                <a:lnTo>
                  <a:pt x="44" y="22"/>
                </a:lnTo>
                <a:lnTo>
                  <a:pt x="44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41D07230-3F5B-E449-2036-762B1AEBFEB5}"/>
              </a:ext>
            </a:extLst>
          </p:cNvPr>
          <p:cNvSpPr>
            <a:spLocks/>
          </p:cNvSpPr>
          <p:nvPr/>
        </p:nvSpPr>
        <p:spPr bwMode="auto">
          <a:xfrm>
            <a:off x="2209800" y="2835275"/>
            <a:ext cx="2662238" cy="2574925"/>
          </a:xfrm>
          <a:custGeom>
            <a:avLst/>
            <a:gdLst>
              <a:gd name="T0" fmla="*/ 0 w 1842"/>
              <a:gd name="T1" fmla="*/ 920114 h 1847"/>
              <a:gd name="T2" fmla="*/ 2662238 w 1842"/>
              <a:gd name="T3" fmla="*/ 0 h 1847"/>
              <a:gd name="T4" fmla="*/ 2662238 w 1842"/>
              <a:gd name="T5" fmla="*/ 1653417 h 1847"/>
              <a:gd name="T6" fmla="*/ 0 w 1842"/>
              <a:gd name="T7" fmla="*/ 2574925 h 1847"/>
              <a:gd name="T8" fmla="*/ 0 w 1842"/>
              <a:gd name="T9" fmla="*/ 920114 h 18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2"/>
              <a:gd name="T16" fmla="*/ 0 h 1847"/>
              <a:gd name="T17" fmla="*/ 1842 w 1842"/>
              <a:gd name="T18" fmla="*/ 1847 h 18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2" h="1847">
                <a:moveTo>
                  <a:pt x="0" y="660"/>
                </a:moveTo>
                <a:lnTo>
                  <a:pt x="1842" y="0"/>
                </a:lnTo>
                <a:lnTo>
                  <a:pt x="1842" y="1186"/>
                </a:lnTo>
                <a:lnTo>
                  <a:pt x="0" y="1847"/>
                </a:lnTo>
                <a:lnTo>
                  <a:pt x="0" y="660"/>
                </a:lnTo>
                <a:close/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17745E04-E726-DD22-00C8-48DEA9C1A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4" y="3152775"/>
            <a:ext cx="607539" cy="23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Image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0ABEFB58-7645-8865-BB93-1D6081235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0163" y="3171824"/>
            <a:ext cx="56356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World</a:t>
            </a:r>
            <a:endParaRPr lang="en-US" sz="2000" b="1">
              <a:latin typeface="Times New Roman" pitchFamily="18" charset="0"/>
            </a:endParaRPr>
          </a:p>
        </p:txBody>
      </p:sp>
      <p:grpSp>
        <p:nvGrpSpPr>
          <p:cNvPr id="9" name="Group 15">
            <a:extLst>
              <a:ext uri="{FF2B5EF4-FFF2-40B4-BE49-F238E27FC236}">
                <a16:creationId xmlns:a16="http://schemas.microsoft.com/office/drawing/2014/main" id="{7BB72D15-D1C6-A1C6-C1C7-7F3C62CDBDF8}"/>
              </a:ext>
            </a:extLst>
          </p:cNvPr>
          <p:cNvGrpSpPr>
            <a:grpSpLocks/>
          </p:cNvGrpSpPr>
          <p:nvPr/>
        </p:nvGrpSpPr>
        <p:grpSpPr bwMode="auto">
          <a:xfrm>
            <a:off x="5518151" y="3494086"/>
            <a:ext cx="1685925" cy="1284288"/>
            <a:chOff x="3978" y="2483"/>
            <a:chExt cx="1062" cy="809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A2C4E29E-8AB1-D2A2-A00F-DB5EE2117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" y="2802"/>
              <a:ext cx="44" cy="59"/>
            </a:xfrm>
            <a:custGeom>
              <a:avLst/>
              <a:gdLst>
                <a:gd name="T0" fmla="*/ 22 w 44"/>
                <a:gd name="T1" fmla="*/ 7 h 59"/>
                <a:gd name="T2" fmla="*/ 37 w 44"/>
                <a:gd name="T3" fmla="*/ 0 h 59"/>
                <a:gd name="T4" fmla="*/ 44 w 44"/>
                <a:gd name="T5" fmla="*/ 7 h 59"/>
                <a:gd name="T6" fmla="*/ 44 w 44"/>
                <a:gd name="T7" fmla="*/ 22 h 59"/>
                <a:gd name="T8" fmla="*/ 44 w 44"/>
                <a:gd name="T9" fmla="*/ 37 h 59"/>
                <a:gd name="T10" fmla="*/ 37 w 44"/>
                <a:gd name="T11" fmla="*/ 52 h 59"/>
                <a:gd name="T12" fmla="*/ 22 w 44"/>
                <a:gd name="T13" fmla="*/ 59 h 59"/>
                <a:gd name="T14" fmla="*/ 7 w 44"/>
                <a:gd name="T15" fmla="*/ 59 h 59"/>
                <a:gd name="T16" fmla="*/ 0 w 44"/>
                <a:gd name="T17" fmla="*/ 52 h 59"/>
                <a:gd name="T18" fmla="*/ 0 w 44"/>
                <a:gd name="T19" fmla="*/ 37 h 59"/>
                <a:gd name="T20" fmla="*/ 0 w 44"/>
                <a:gd name="T21" fmla="*/ 22 h 59"/>
                <a:gd name="T22" fmla="*/ 7 w 44"/>
                <a:gd name="T23" fmla="*/ 7 h 59"/>
                <a:gd name="T24" fmla="*/ 22 w 44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9"/>
                <a:gd name="T41" fmla="*/ 44 w 44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9">
                  <a:moveTo>
                    <a:pt x="22" y="7"/>
                  </a:moveTo>
                  <a:lnTo>
                    <a:pt x="37" y="0"/>
                  </a:lnTo>
                  <a:lnTo>
                    <a:pt x="44" y="7"/>
                  </a:lnTo>
                  <a:lnTo>
                    <a:pt x="44" y="22"/>
                  </a:lnTo>
                  <a:lnTo>
                    <a:pt x="44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FE122AD2-DFB6-F97D-0518-FDB0B5983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5" y="2483"/>
              <a:ext cx="45" cy="59"/>
            </a:xfrm>
            <a:custGeom>
              <a:avLst/>
              <a:gdLst>
                <a:gd name="T0" fmla="*/ 22 w 45"/>
                <a:gd name="T1" fmla="*/ 8 h 59"/>
                <a:gd name="T2" fmla="*/ 37 w 45"/>
                <a:gd name="T3" fmla="*/ 0 h 59"/>
                <a:gd name="T4" fmla="*/ 45 w 45"/>
                <a:gd name="T5" fmla="*/ 8 h 59"/>
                <a:gd name="T6" fmla="*/ 45 w 45"/>
                <a:gd name="T7" fmla="*/ 22 h 59"/>
                <a:gd name="T8" fmla="*/ 45 w 45"/>
                <a:gd name="T9" fmla="*/ 37 h 59"/>
                <a:gd name="T10" fmla="*/ 37 w 45"/>
                <a:gd name="T11" fmla="*/ 52 h 59"/>
                <a:gd name="T12" fmla="*/ 22 w 45"/>
                <a:gd name="T13" fmla="*/ 59 h 59"/>
                <a:gd name="T14" fmla="*/ 7 w 45"/>
                <a:gd name="T15" fmla="*/ 59 h 59"/>
                <a:gd name="T16" fmla="*/ 0 w 45"/>
                <a:gd name="T17" fmla="*/ 52 h 59"/>
                <a:gd name="T18" fmla="*/ 0 w 45"/>
                <a:gd name="T19" fmla="*/ 37 h 59"/>
                <a:gd name="T20" fmla="*/ 0 w 45"/>
                <a:gd name="T21" fmla="*/ 22 h 59"/>
                <a:gd name="T22" fmla="*/ 7 w 45"/>
                <a:gd name="T23" fmla="*/ 8 h 59"/>
                <a:gd name="T24" fmla="*/ 22 w 45"/>
                <a:gd name="T25" fmla="*/ 8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59"/>
                <a:gd name="T41" fmla="*/ 45 w 4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59">
                  <a:moveTo>
                    <a:pt x="22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8"/>
                  </a:lnTo>
                  <a:lnTo>
                    <a:pt x="22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38E28F5B-A76D-C378-3D29-421FEEA4B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" y="3232"/>
              <a:ext cx="45" cy="60"/>
            </a:xfrm>
            <a:custGeom>
              <a:avLst/>
              <a:gdLst>
                <a:gd name="T0" fmla="*/ 23 w 45"/>
                <a:gd name="T1" fmla="*/ 8 h 60"/>
                <a:gd name="T2" fmla="*/ 37 w 45"/>
                <a:gd name="T3" fmla="*/ 0 h 60"/>
                <a:gd name="T4" fmla="*/ 45 w 45"/>
                <a:gd name="T5" fmla="*/ 8 h 60"/>
                <a:gd name="T6" fmla="*/ 45 w 45"/>
                <a:gd name="T7" fmla="*/ 22 h 60"/>
                <a:gd name="T8" fmla="*/ 45 w 45"/>
                <a:gd name="T9" fmla="*/ 37 h 60"/>
                <a:gd name="T10" fmla="*/ 37 w 45"/>
                <a:gd name="T11" fmla="*/ 52 h 60"/>
                <a:gd name="T12" fmla="*/ 23 w 45"/>
                <a:gd name="T13" fmla="*/ 60 h 60"/>
                <a:gd name="T14" fmla="*/ 8 w 45"/>
                <a:gd name="T15" fmla="*/ 60 h 60"/>
                <a:gd name="T16" fmla="*/ 0 w 45"/>
                <a:gd name="T17" fmla="*/ 52 h 60"/>
                <a:gd name="T18" fmla="*/ 0 w 45"/>
                <a:gd name="T19" fmla="*/ 37 h 60"/>
                <a:gd name="T20" fmla="*/ 0 w 45"/>
                <a:gd name="T21" fmla="*/ 22 h 60"/>
                <a:gd name="T22" fmla="*/ 8 w 45"/>
                <a:gd name="T23" fmla="*/ 8 h 60"/>
                <a:gd name="T24" fmla="*/ 23 w 45"/>
                <a:gd name="T25" fmla="*/ 8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60"/>
                <a:gd name="T41" fmla="*/ 45 w 45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60">
                  <a:moveTo>
                    <a:pt x="23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3" y="60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8" y="8"/>
                  </a:lnTo>
                  <a:lnTo>
                    <a:pt x="23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576B5850-C8C1-C2B9-5CEA-5CDBEE301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" y="2520"/>
              <a:ext cx="1032" cy="742"/>
            </a:xfrm>
            <a:custGeom>
              <a:avLst/>
              <a:gdLst>
                <a:gd name="T0" fmla="*/ 0 w 1032"/>
                <a:gd name="T1" fmla="*/ 319 h 742"/>
                <a:gd name="T2" fmla="*/ 1032 w 1032"/>
                <a:gd name="T3" fmla="*/ 0 h 742"/>
                <a:gd name="T4" fmla="*/ 401 w 1032"/>
                <a:gd name="T5" fmla="*/ 742 h 742"/>
                <a:gd name="T6" fmla="*/ 0 w 1032"/>
                <a:gd name="T7" fmla="*/ 319 h 7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2"/>
                <a:gd name="T13" fmla="*/ 0 h 742"/>
                <a:gd name="T14" fmla="*/ 1032 w 1032"/>
                <a:gd name="T15" fmla="*/ 742 h 7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2" h="742">
                  <a:moveTo>
                    <a:pt x="0" y="319"/>
                  </a:moveTo>
                  <a:lnTo>
                    <a:pt x="1032" y="0"/>
                  </a:lnTo>
                  <a:lnTo>
                    <a:pt x="401" y="742"/>
                  </a:lnTo>
                  <a:lnTo>
                    <a:pt x="0" y="319"/>
                  </a:lnTo>
                  <a:close/>
                </a:path>
              </a:pathLst>
            </a:custGeom>
            <a:noFill/>
            <a:ln w="349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Line 20">
            <a:extLst>
              <a:ext uri="{FF2B5EF4-FFF2-40B4-BE49-F238E27FC236}">
                <a16:creationId xmlns:a16="http://schemas.microsoft.com/office/drawing/2014/main" id="{3D02EF1A-9D5D-1B94-D853-956F4600D0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08350" y="4741862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21">
            <a:extLst>
              <a:ext uri="{FF2B5EF4-FFF2-40B4-BE49-F238E27FC236}">
                <a16:creationId xmlns:a16="http://schemas.microsoft.com/office/drawing/2014/main" id="{F1E7D803-F9D1-58F6-DDFB-54A40C8459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2875" y="4038600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Line 22">
            <a:extLst>
              <a:ext uri="{FF2B5EF4-FFF2-40B4-BE49-F238E27FC236}">
                <a16:creationId xmlns:a16="http://schemas.microsoft.com/office/drawing/2014/main" id="{14862BED-314E-EB0F-0E63-E2A04BFEDB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13239" y="3546475"/>
            <a:ext cx="2871787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113AA35-EC26-EE7D-E4F3-13805379B708}"/>
              </a:ext>
            </a:extLst>
          </p:cNvPr>
          <p:cNvCxnSpPr/>
          <p:nvPr/>
        </p:nvCxnSpPr>
        <p:spPr bwMode="auto">
          <a:xfrm flipH="1">
            <a:off x="8420100" y="4254409"/>
            <a:ext cx="1143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78CB9D1-4B5F-265C-D4DD-AE1F4DDD88FA}"/>
              </a:ext>
            </a:extLst>
          </p:cNvPr>
          <p:cNvCxnSpPr/>
          <p:nvPr/>
        </p:nvCxnSpPr>
        <p:spPr bwMode="auto">
          <a:xfrm flipV="1">
            <a:off x="9563100" y="3111409"/>
            <a:ext cx="0" cy="1143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5AEA22D-F66A-D8F8-67E0-3099FF4987B9}"/>
              </a:ext>
            </a:extLst>
          </p:cNvPr>
          <p:cNvCxnSpPr/>
          <p:nvPr/>
        </p:nvCxnSpPr>
        <p:spPr bwMode="auto">
          <a:xfrm flipH="1">
            <a:off x="8572500" y="4254409"/>
            <a:ext cx="990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FE932C-9724-4CBC-B966-1B6DE95D3146}"/>
                  </a:ext>
                </a:extLst>
              </p:cNvPr>
              <p:cNvSpPr txBox="1"/>
              <p:nvPr/>
            </p:nvSpPr>
            <p:spPr>
              <a:xfrm>
                <a:off x="7962900" y="3949610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1FE932C-9724-4CBC-B966-1B6DE95D3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900" y="3949610"/>
                <a:ext cx="304800" cy="461665"/>
              </a:xfrm>
              <a:prstGeom prst="rect">
                <a:avLst/>
              </a:prstGeom>
              <a:blipFill>
                <a:blip r:embed="rId3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2737C09-43CE-6EE1-25DA-5A439FA8971B}"/>
                  </a:ext>
                </a:extLst>
              </p:cNvPr>
              <p:cNvSpPr txBox="1"/>
              <p:nvPr/>
            </p:nvSpPr>
            <p:spPr>
              <a:xfrm>
                <a:off x="8191500" y="4559210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2737C09-43CE-6EE1-25DA-5A439FA89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500" y="4559210"/>
                <a:ext cx="304800" cy="461665"/>
              </a:xfrm>
              <a:prstGeom prst="rect">
                <a:avLst/>
              </a:prstGeom>
              <a:blipFill>
                <a:blip r:embed="rId4"/>
                <a:stretch>
                  <a:fillRect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203E8D-C43C-0CB7-137A-BC3E4918BB05}"/>
                  </a:ext>
                </a:extLst>
              </p:cNvPr>
              <p:cNvSpPr txBox="1"/>
              <p:nvPr/>
            </p:nvSpPr>
            <p:spPr>
              <a:xfrm>
                <a:off x="9182100" y="2802145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203E8D-C43C-0CB7-137A-BC3E4918B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100" y="2802145"/>
                <a:ext cx="304800" cy="461665"/>
              </a:xfrm>
              <a:prstGeom prst="rect">
                <a:avLst/>
              </a:prstGeom>
              <a:blipFill>
                <a:blip r:embed="rId5"/>
                <a:stretch>
                  <a:fillRect l="-4000" r="-20000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92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13BBC-7FB2-B099-6502-B30E40E18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CDCB011-C9DC-CC2A-F0E5-07E283D5E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Orthographic or parallel projection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96083EC-906F-15F5-06AE-2C78687C0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Special case of perspective projection</a:t>
            </a:r>
          </a:p>
          <a:p>
            <a:pPr lvl="1"/>
            <a:r>
              <a:rPr lang="en-US" sz="2400" dirty="0"/>
              <a:t>Distance from center of projection to image plane is infinite</a:t>
            </a:r>
          </a:p>
          <a:p>
            <a:pPr lvl="1"/>
            <a:r>
              <a:rPr lang="en-US" sz="2400" dirty="0"/>
              <a:t>Projection equation: simply drop the z coordinate!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3" name="Picture 2" descr="http://moma.org/interactives/exhibitions/2011/talktome/assets/TTM_211a-large.jpg">
            <a:extLst>
              <a:ext uri="{FF2B5EF4-FFF2-40B4-BE49-F238E27FC236}">
                <a16:creationId xmlns:a16="http://schemas.microsoft.com/office/drawing/2014/main" id="{0FFB71D0-B1D8-8BC3-7D6A-77220B080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5509934" cy="356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198BD0F-73F0-C6BB-DE5D-2215662522A6}"/>
              </a:ext>
            </a:extLst>
          </p:cNvPr>
          <p:cNvSpPr txBox="1"/>
          <p:nvPr/>
        </p:nvSpPr>
        <p:spPr>
          <a:xfrm>
            <a:off x="2862764" y="6089374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SimCity 2000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778A96-294A-AC04-62C8-82090B112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90" y="2514600"/>
            <a:ext cx="4786829" cy="356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5C067FE-D3C2-A98C-D892-6502CE889A65}"/>
              </a:ext>
            </a:extLst>
          </p:cNvPr>
          <p:cNvSpPr txBox="1"/>
          <p:nvPr/>
        </p:nvSpPr>
        <p:spPr>
          <a:xfrm>
            <a:off x="7391400" y="6102168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12th century Chinese scroll</a:t>
            </a:r>
          </a:p>
          <a:p>
            <a:pPr algn="ctr"/>
            <a:r>
              <a:rPr lang="en-US" sz="1800" dirty="0"/>
              <a:t>(via </a:t>
            </a:r>
            <a:r>
              <a:rPr lang="en-US" sz="1800" dirty="0">
                <a:hlinkClick r:id="rId5"/>
              </a:rPr>
              <a:t>A. </a:t>
            </a:r>
            <a:r>
              <a:rPr lang="en-US" sz="1800" dirty="0" err="1">
                <a:hlinkClick r:id="rId5"/>
              </a:rPr>
              <a:t>Hertzmann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93685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08DB-8E34-58B2-F5E1-FB4AAB583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FB25D32-BD20-392E-5ABB-C542B438B1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Cameras with lenses</a:t>
            </a:r>
          </a:p>
        </p:txBody>
      </p:sp>
    </p:spTree>
    <p:extLst>
      <p:ext uri="{BB962C8B-B14F-4D97-AF65-F5344CB8AC3E}">
        <p14:creationId xmlns:p14="http://schemas.microsoft.com/office/powerpoint/2010/main" val="8383616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08213-A8B7-93C2-CF74-2802267E9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3CE9C5C0-D706-19F4-883A-B74F699052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Cameras with lenses</a:t>
            </a:r>
          </a:p>
        </p:txBody>
      </p:sp>
      <p:pic>
        <p:nvPicPr>
          <p:cNvPr id="9" name="Picture 2" descr="http://upload.wikimedia.org/wikipedia/commons/thumb/0/0c/Depth_of_field_illustration.svg/1000px-Depth_of_field_illustration.svg.png">
            <a:extLst>
              <a:ext uri="{FF2B5EF4-FFF2-40B4-BE49-F238E27FC236}">
                <a16:creationId xmlns:a16="http://schemas.microsoft.com/office/drawing/2014/main" id="{5DB891EF-1CDC-CD09-DCDE-515544F98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37"/>
          <a:stretch/>
        </p:blipFill>
        <p:spPr bwMode="auto">
          <a:xfrm>
            <a:off x="2438400" y="1642072"/>
            <a:ext cx="4800600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FFA6A37-0181-A4E5-762A-E887B72BE9F1}"/>
              </a:ext>
            </a:extLst>
          </p:cNvPr>
          <p:cNvSpPr/>
          <p:nvPr/>
        </p:nvSpPr>
        <p:spPr bwMode="auto">
          <a:xfrm>
            <a:off x="5638800" y="3097415"/>
            <a:ext cx="381000" cy="491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215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72AE-05C3-811F-8179-76BC2540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C59D8D5-90AB-0309-7AC9-D47EB62C08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Cameras with lenses</a:t>
            </a:r>
          </a:p>
        </p:txBody>
      </p:sp>
      <p:pic>
        <p:nvPicPr>
          <p:cNvPr id="9" name="Picture 2" descr="http://upload.wikimedia.org/wikipedia/commons/thumb/0/0c/Depth_of_field_illustration.svg/1000px-Depth_of_field_illustration.svg.png">
            <a:extLst>
              <a:ext uri="{FF2B5EF4-FFF2-40B4-BE49-F238E27FC236}">
                <a16:creationId xmlns:a16="http://schemas.microsoft.com/office/drawing/2014/main" id="{265C0919-2EC8-39CA-5120-619C5F86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37"/>
          <a:stretch/>
        </p:blipFill>
        <p:spPr bwMode="auto">
          <a:xfrm>
            <a:off x="2438400" y="1642072"/>
            <a:ext cx="4800600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B03E07D3-9E02-86FF-38C5-C3D9DE835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30615"/>
            <a:ext cx="8382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A7C6DDE-3878-A27A-8CF2-27D0DBD4323C}"/>
              </a:ext>
            </a:extLst>
          </p:cNvPr>
          <p:cNvSpPr/>
          <p:nvPr/>
        </p:nvSpPr>
        <p:spPr bwMode="auto">
          <a:xfrm>
            <a:off x="5638800" y="3097415"/>
            <a:ext cx="381000" cy="491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5F725D-B194-6CEE-F588-F91977B2A05A}"/>
              </a:ext>
            </a:extLst>
          </p:cNvPr>
          <p:cNvGrpSpPr/>
          <p:nvPr/>
        </p:nvGrpSpPr>
        <p:grpSpPr>
          <a:xfrm>
            <a:off x="990600" y="4495800"/>
            <a:ext cx="6248400" cy="1953727"/>
            <a:chOff x="990600" y="3795601"/>
            <a:chExt cx="6248400" cy="1953727"/>
          </a:xfrm>
        </p:grpSpPr>
        <p:pic>
          <p:nvPicPr>
            <p:cNvPr id="10243" name="Picture 3">
              <a:extLst>
                <a:ext uri="{FF2B5EF4-FFF2-40B4-BE49-F238E27FC236}">
                  <a16:creationId xmlns:a16="http://schemas.microsoft.com/office/drawing/2014/main" id="{5FB7A3FF-1060-44A0-4441-8975B638F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4267200"/>
              <a:ext cx="885825" cy="857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 descr="http://upload.wikimedia.org/wikipedia/commons/thumb/0/0c/Depth_of_field_illustration.svg/1000px-Depth_of_field_illustration.svg.png">
              <a:extLst>
                <a:ext uri="{FF2B5EF4-FFF2-40B4-BE49-F238E27FC236}">
                  <a16:creationId xmlns:a16="http://schemas.microsoft.com/office/drawing/2014/main" id="{20FA8904-B8CF-666E-B7DE-F7A9B6F60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08"/>
            <a:stretch/>
          </p:blipFill>
          <p:spPr bwMode="auto">
            <a:xfrm>
              <a:off x="2438400" y="3795601"/>
              <a:ext cx="4800600" cy="175461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5BD62B8-1F93-4F83-4418-D35E521C538C}"/>
                </a:ext>
              </a:extLst>
            </p:cNvPr>
            <p:cNvSpPr/>
            <p:nvPr/>
          </p:nvSpPr>
          <p:spPr bwMode="auto">
            <a:xfrm>
              <a:off x="5638800" y="5223472"/>
              <a:ext cx="381000" cy="4915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8A115CA-84D9-3454-59CE-D65221532FD5}"/>
                </a:ext>
              </a:extLst>
            </p:cNvPr>
            <p:cNvSpPr/>
            <p:nvPr/>
          </p:nvSpPr>
          <p:spPr bwMode="auto">
            <a:xfrm>
              <a:off x="4114800" y="5257800"/>
              <a:ext cx="381000" cy="4915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7" name="Picture 5">
            <a:extLst>
              <a:ext uri="{FF2B5EF4-FFF2-40B4-BE49-F238E27FC236}">
                <a16:creationId xmlns:a16="http://schemas.microsoft.com/office/drawing/2014/main" id="{433FBDE2-1E52-EEFA-1B57-A84689C76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6495" t="41357" r="15562" b="4722"/>
          <a:stretch/>
        </p:blipFill>
        <p:spPr bwMode="auto">
          <a:xfrm>
            <a:off x="8686800" y="4191000"/>
            <a:ext cx="2068429" cy="214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DED9EA2-BB60-0F58-E1CD-F18BCE295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6901" t="41357" r="15156" b="4722"/>
          <a:stretch/>
        </p:blipFill>
        <p:spPr bwMode="auto">
          <a:xfrm>
            <a:off x="8686800" y="1371600"/>
            <a:ext cx="2068429" cy="214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485018-A9E3-6C80-85D1-1C9C63CE88E0}"/>
              </a:ext>
            </a:extLst>
          </p:cNvPr>
          <p:cNvSpPr txBox="1"/>
          <p:nvPr/>
        </p:nvSpPr>
        <p:spPr>
          <a:xfrm>
            <a:off x="9037196" y="9906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Small DOF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E24C4C-0F62-6705-D235-F8B30CA70F09}"/>
              </a:ext>
            </a:extLst>
          </p:cNvPr>
          <p:cNvSpPr txBox="1"/>
          <p:nvPr/>
        </p:nvSpPr>
        <p:spPr>
          <a:xfrm>
            <a:off x="9126220" y="379021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Large DOF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194790-078B-849D-D23E-9768C03CEE6F}"/>
              </a:ext>
            </a:extLst>
          </p:cNvPr>
          <p:cNvSpPr txBox="1"/>
          <p:nvPr/>
        </p:nvSpPr>
        <p:spPr>
          <a:xfrm>
            <a:off x="700722" y="1334869"/>
            <a:ext cx="1432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Large aperture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855DF-515B-6793-8E1B-0C8CAE4B7500}"/>
              </a:ext>
            </a:extLst>
          </p:cNvPr>
          <p:cNvSpPr txBox="1"/>
          <p:nvPr/>
        </p:nvSpPr>
        <p:spPr>
          <a:xfrm>
            <a:off x="724535" y="4191000"/>
            <a:ext cx="1432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Small aperture</a:t>
            </a:r>
          </a:p>
        </p:txBody>
      </p:sp>
    </p:spTree>
    <p:extLst>
      <p:ext uri="{BB962C8B-B14F-4D97-AF65-F5344CB8AC3E}">
        <p14:creationId xmlns:p14="http://schemas.microsoft.com/office/powerpoint/2010/main" val="36566098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50C9-56BC-574D-9F2B-E48A23A1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B4CE08E-969C-F27C-BA74-96137DCE2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8C2407B3-8715-2F25-83A7-DC8BFFE38C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Pinhole projection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Lenses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Field of view, focal length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Marginal distortion</a:t>
            </a:r>
          </a:p>
          <a:p>
            <a:pPr>
              <a:buFontTx/>
              <a:buChar char="•"/>
            </a:pPr>
            <a:r>
              <a:rPr lang="en-US" dirty="0"/>
              <a:t>Lens distortions</a:t>
            </a:r>
          </a:p>
          <a:p>
            <a:pPr>
              <a:buFontTx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5C6ECD-60C1-10BB-7867-C5029885A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35810"/>
            <a:ext cx="43243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7100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Vignetting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143000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3733801"/>
            <a:ext cx="3589338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3711576"/>
            <a:ext cx="3589338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hecht-231-a"/>
          <p:cNvPicPr>
            <a:picLocks noChangeAspect="1" noChangeArrowheads="1"/>
          </p:cNvPicPr>
          <p:nvPr/>
        </p:nvPicPr>
        <p:blipFill>
          <a:blip r:embed="rId3" cstate="print">
            <a:lum bright="-26000" contrast="40000"/>
          </a:blip>
          <a:srcRect/>
          <a:stretch>
            <a:fillRect/>
          </a:stretch>
        </p:blipFill>
        <p:spPr bwMode="auto">
          <a:xfrm>
            <a:off x="3186114" y="1793875"/>
            <a:ext cx="5195887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Text Box 5"/>
          <p:cNvSpPr txBox="1">
            <a:spLocks noChangeArrowheads="1"/>
          </p:cNvSpPr>
          <p:nvPr/>
        </p:nvSpPr>
        <p:spPr bwMode="auto">
          <a:xfrm>
            <a:off x="3352800" y="3851276"/>
            <a:ext cx="14668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sz="1800"/>
              <a:t>No distortion</a:t>
            </a:r>
          </a:p>
        </p:txBody>
      </p:sp>
      <p:sp>
        <p:nvSpPr>
          <p:cNvPr id="64516" name="Text Box 6"/>
          <p:cNvSpPr txBox="1">
            <a:spLocks noChangeArrowheads="1"/>
          </p:cNvSpPr>
          <p:nvPr/>
        </p:nvSpPr>
        <p:spPr bwMode="auto">
          <a:xfrm>
            <a:off x="5181600" y="3851276"/>
            <a:ext cx="13652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sz="1800"/>
              <a:t>Pin cushion</a:t>
            </a:r>
          </a:p>
        </p:txBody>
      </p:sp>
      <p:sp>
        <p:nvSpPr>
          <p:cNvPr id="64517" name="Text Box 7"/>
          <p:cNvSpPr txBox="1">
            <a:spLocks noChangeArrowheads="1"/>
          </p:cNvSpPr>
          <p:nvPr/>
        </p:nvSpPr>
        <p:spPr bwMode="auto">
          <a:xfrm>
            <a:off x="7239000" y="3851276"/>
            <a:ext cx="7937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spcAft>
                <a:spcPct val="50000"/>
              </a:spcAft>
            </a:pPr>
            <a:r>
              <a:rPr lang="en-US" sz="1800"/>
              <a:t>Barrel</a:t>
            </a:r>
          </a:p>
        </p:txBody>
      </p:sp>
      <p:sp>
        <p:nvSpPr>
          <p:cNvPr id="645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distortion</a:t>
            </a:r>
          </a:p>
        </p:txBody>
      </p:sp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4219575"/>
            <a:ext cx="3810000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118688-E55F-D84B-A7CC-CFB26C98F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Caused by imperfect lenses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Distortion is stronger towards the edges of the photo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Spherical aberration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Spherical lenses don’t focus light perfectly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Rays farther from the optical axis focus closer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971800"/>
            <a:ext cx="48006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Lens flaws: Chromatic aberration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Lens has different refractive indices for different wavelengths: causes color fringing</a:t>
            </a:r>
          </a:p>
        </p:txBody>
      </p:sp>
      <p:pic>
        <p:nvPicPr>
          <p:cNvPr id="61444" name="Picture 5" descr="chr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1476" y="1981201"/>
            <a:ext cx="4048125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4" name="Text Box 6"/>
          <p:cNvSpPr txBox="1">
            <a:spLocks noChangeArrowheads="1"/>
          </p:cNvSpPr>
          <p:nvPr/>
        </p:nvSpPr>
        <p:spPr bwMode="auto">
          <a:xfrm>
            <a:off x="2667000" y="3962400"/>
            <a:ext cx="2592388" cy="457200"/>
          </a:xfrm>
          <a:prstGeom prst="rect">
            <a:avLst/>
          </a:prstGeom>
          <a:noFill/>
          <a:ln w="31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Near Lens Center</a:t>
            </a:r>
          </a:p>
        </p:txBody>
      </p:sp>
      <p:pic>
        <p:nvPicPr>
          <p:cNvPr id="61446" name="Picture 7" descr="colorAbberY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4005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8" descr="colorAbberN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44005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7" name="Text Box 9"/>
          <p:cNvSpPr txBox="1">
            <a:spLocks noChangeArrowheads="1"/>
          </p:cNvSpPr>
          <p:nvPr/>
        </p:nvSpPr>
        <p:spPr bwMode="auto">
          <a:xfrm>
            <a:off x="6518276" y="3962400"/>
            <a:ext cx="3235325" cy="457200"/>
          </a:xfrm>
          <a:prstGeom prst="rect">
            <a:avLst/>
          </a:prstGeom>
          <a:noFill/>
          <a:ln w="31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Near Lens Outer Edge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alhacen"/>
          <p:cNvPicPr>
            <a:picLocks noChangeAspect="1" noChangeArrowheads="1"/>
          </p:cNvPicPr>
          <p:nvPr/>
        </p:nvPicPr>
        <p:blipFill>
          <a:blip r:embed="rId3" cstate="print"/>
          <a:srcRect r="554"/>
          <a:stretch>
            <a:fillRect/>
          </a:stretch>
        </p:blipFill>
        <p:spPr bwMode="auto">
          <a:xfrm>
            <a:off x="7924800" y="990600"/>
            <a:ext cx="257175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Historic milestones</a:t>
            </a: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752600" y="1219200"/>
            <a:ext cx="6248400" cy="5410200"/>
          </a:xfrm>
        </p:spPr>
        <p:txBody>
          <a:bodyPr/>
          <a:lstStyle/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Pinhole model:</a:t>
            </a:r>
            <a:r>
              <a:rPr lang="en-US" sz="1800" dirty="0"/>
              <a:t> </a:t>
            </a:r>
            <a:r>
              <a:rPr lang="en-US" sz="1800" dirty="0" err="1"/>
              <a:t>Mozi</a:t>
            </a:r>
            <a:r>
              <a:rPr lang="en-US" sz="1800" dirty="0"/>
              <a:t> (470-390 BCE), </a:t>
            </a:r>
            <a:br>
              <a:rPr lang="en-US" sz="1800" dirty="0"/>
            </a:br>
            <a:r>
              <a:rPr lang="en-US" sz="1800" dirty="0"/>
              <a:t>Aristotle (384-322 BCE)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Principles of optics (including lenses):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 err="1"/>
              <a:t>Alhacen</a:t>
            </a:r>
            <a:r>
              <a:rPr lang="en-US" sz="1800" dirty="0"/>
              <a:t> (965-1039 CE)  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Camera </a:t>
            </a:r>
            <a:r>
              <a:rPr lang="en-US" sz="1800" b="1" dirty="0" err="1"/>
              <a:t>obscura</a:t>
            </a:r>
            <a:r>
              <a:rPr lang="en-US" sz="1800" b="1" dirty="0"/>
              <a:t>:</a:t>
            </a:r>
            <a:r>
              <a:rPr lang="en-US" sz="1800" dirty="0"/>
              <a:t> Leonardo </a:t>
            </a:r>
            <a:r>
              <a:rPr lang="en-US" sz="1800" dirty="0" err="1"/>
              <a:t>da</a:t>
            </a:r>
            <a:r>
              <a:rPr lang="en-US" sz="1800" dirty="0"/>
              <a:t> Vinci </a:t>
            </a:r>
            <a:br>
              <a:rPr lang="en-US" sz="1800" dirty="0"/>
            </a:br>
            <a:r>
              <a:rPr lang="en-US" sz="1800" dirty="0"/>
              <a:t>(1452-1519), Johann </a:t>
            </a:r>
            <a:r>
              <a:rPr lang="en-US" sz="1800" dirty="0" err="1"/>
              <a:t>Zahn</a:t>
            </a:r>
            <a:r>
              <a:rPr lang="en-US" sz="1800" dirty="0"/>
              <a:t> (1631-1707)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First photo:</a:t>
            </a:r>
            <a:r>
              <a:rPr lang="en-US" sz="1800" dirty="0"/>
              <a:t> Joseph </a:t>
            </a:r>
            <a:r>
              <a:rPr lang="en-US" sz="1800" dirty="0" err="1"/>
              <a:t>Nicephore</a:t>
            </a:r>
            <a:r>
              <a:rPr lang="en-US" sz="1800" dirty="0"/>
              <a:t> </a:t>
            </a:r>
            <a:r>
              <a:rPr lang="en-US" sz="1800" dirty="0" err="1"/>
              <a:t>Niepce</a:t>
            </a:r>
            <a:r>
              <a:rPr lang="en-US" sz="1800" dirty="0"/>
              <a:t> (1822)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 err="1"/>
              <a:t>Daguerréotypes</a:t>
            </a:r>
            <a:r>
              <a:rPr lang="en-US" sz="1800" b="1" dirty="0"/>
              <a:t> </a:t>
            </a:r>
            <a:r>
              <a:rPr lang="en-US" sz="1800" dirty="0"/>
              <a:t>(1839)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Photographic film</a:t>
            </a:r>
            <a:r>
              <a:rPr lang="en-US" sz="1800" dirty="0"/>
              <a:t> (Eastman, 1889)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Cinema </a:t>
            </a:r>
            <a:r>
              <a:rPr lang="en-US" sz="1800" dirty="0"/>
              <a:t>(</a:t>
            </a:r>
            <a:r>
              <a:rPr lang="en-US" sz="1800" dirty="0" err="1"/>
              <a:t>Lumière</a:t>
            </a:r>
            <a:r>
              <a:rPr lang="en-US" sz="1800" dirty="0"/>
              <a:t> Brothers, 1895)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Color Photography</a:t>
            </a:r>
            <a:r>
              <a:rPr lang="en-US" sz="1800" dirty="0"/>
              <a:t> (</a:t>
            </a:r>
            <a:r>
              <a:rPr lang="en-US" sz="1800" dirty="0" err="1"/>
              <a:t>Lumière</a:t>
            </a:r>
            <a:r>
              <a:rPr lang="en-US" sz="1800" dirty="0"/>
              <a:t> Brothers, 1908)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Television </a:t>
            </a:r>
            <a:r>
              <a:rPr lang="en-US" sz="1800" dirty="0"/>
              <a:t>(Baird, Farnsworth, Zworykin, 1920s)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First consumer camera with CCD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Sony </a:t>
            </a:r>
            <a:r>
              <a:rPr lang="en-US" sz="1800" dirty="0" err="1"/>
              <a:t>Mavica</a:t>
            </a:r>
            <a:r>
              <a:rPr lang="en-US" sz="1800" dirty="0"/>
              <a:t> (1981)</a:t>
            </a:r>
          </a:p>
          <a:p>
            <a:pPr marL="381000" indent="-381000">
              <a:lnSpc>
                <a:spcPct val="105000"/>
              </a:lnSpc>
              <a:buFontTx/>
              <a:buChar char="•"/>
            </a:pPr>
            <a:r>
              <a:rPr lang="en-US" sz="1800" b="1" dirty="0"/>
              <a:t>First fully digital camera:</a:t>
            </a:r>
            <a:r>
              <a:rPr lang="en-US" sz="1800" dirty="0"/>
              <a:t> Kodak DCS100 (1990)</a:t>
            </a:r>
          </a:p>
        </p:txBody>
      </p:sp>
      <p:graphicFrame>
        <p:nvGraphicFramePr>
          <p:cNvPr id="9218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7924800" y="2667001"/>
          <a:ext cx="2590800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7706801" imgH="4772691" progId="">
                  <p:embed/>
                </p:oleObj>
              </mc:Choice>
              <mc:Fallback>
                <p:oleObj name="Image" r:id="rId4" imgW="7706801" imgH="4772691" progId="">
                  <p:embed/>
                  <p:pic>
                    <p:nvPicPr>
                      <p:cNvPr id="92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2667001"/>
                        <a:ext cx="2590800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7924800" y="4267200"/>
            <a:ext cx="297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Niepce, “La Table Servie,” 1822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7981950" y="21336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Alhacen’s notes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7924800" y="6324600"/>
            <a:ext cx="2590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/>
              <a:t>Old television camera</a:t>
            </a:r>
          </a:p>
        </p:txBody>
      </p:sp>
      <p:pic>
        <p:nvPicPr>
          <p:cNvPr id="11" name="Picture 59" descr="http://1.bp.blogspot.com/-hbnqGqzVRK0/TgM6QpTNWoI/AAAAAAAAAbo/_XDTAK8Y6NU/s1600/A-colour-TV-camera-is-dem-0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4800600"/>
            <a:ext cx="2540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2F294D-24CA-E24C-AC0B-F7E8DAD12737}"/>
              </a:ext>
            </a:extLst>
          </p:cNvPr>
          <p:cNvSpPr/>
          <p:nvPr/>
        </p:nvSpPr>
        <p:spPr>
          <a:xfrm>
            <a:off x="2133600" y="63246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hlinkClick r:id="rId7"/>
              </a:rPr>
              <a:t>https://</a:t>
            </a:r>
            <a:r>
              <a:rPr lang="en-US" sz="1800" dirty="0" err="1">
                <a:hlinkClick r:id="rId7"/>
              </a:rPr>
              <a:t>en.wikipedia.org</a:t>
            </a:r>
            <a:r>
              <a:rPr lang="en-US" sz="1800" dirty="0">
                <a:hlinkClick r:id="rId7"/>
              </a:rPr>
              <a:t>/wiki/</a:t>
            </a:r>
            <a:r>
              <a:rPr lang="en-US" sz="1800" dirty="0" err="1">
                <a:hlinkClick r:id="rId7"/>
              </a:rPr>
              <a:t>History_of_photography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085324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digitally scanned photograph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NIST (1957), 176x176 pixels</a:t>
            </a:r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1" y="1600200"/>
            <a:ext cx="35782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3" name="Rectangle 4"/>
          <p:cNvSpPr>
            <a:spLocks noChangeArrowheads="1"/>
          </p:cNvSpPr>
          <p:nvPr/>
        </p:nvSpPr>
        <p:spPr bwMode="auto">
          <a:xfrm>
            <a:off x="2057400" y="6335714"/>
            <a:ext cx="8001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hlinkClick r:id="rId4"/>
              </a:rPr>
              <a:t>http://listverse.com/history/top-10-incredible-early-firsts-in-photography/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291894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BDFD73B-4A69-A830-B0D1-A56794CD4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D742680-BDC6-7A74-DF59-0C45E00F3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709E73A0-5D00-662F-9ECE-0EEC53EB30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Pinhole projection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Lenses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Field of view, focal length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Perspective distortions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Lens distortions</a:t>
            </a:r>
          </a:p>
          <a:p>
            <a:pPr>
              <a:buFontTx/>
              <a:buChar char="•"/>
            </a:pPr>
            <a:r>
              <a:rPr lang="en-US" dirty="0"/>
              <a:t>Digital sensors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215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camera sensors</a:t>
            </a:r>
          </a:p>
        </p:txBody>
      </p:sp>
      <p:pic>
        <p:nvPicPr>
          <p:cNvPr id="7" name="Picture 7" descr="ccd_vs_cm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1" y="1219200"/>
            <a:ext cx="433270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480" y="1371600"/>
            <a:ext cx="3970720" cy="2667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4267200"/>
            <a:ext cx="9144000" cy="2057400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2400" dirty="0"/>
              <a:t>Each cell in a sensor array is a light-sensitive diode that converts photons to electrons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/>
              <a:t>Dominant in the past: </a:t>
            </a:r>
            <a:r>
              <a:rPr lang="en-US" b="1" dirty="0"/>
              <a:t>Charge Coupled Device (CCD)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/>
              <a:t>Dominant now: </a:t>
            </a:r>
            <a:r>
              <a:rPr lang="en-US" b="1" dirty="0"/>
              <a:t>Complementary Metal Oxide Semiconductor (CMOS)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5000" y="6045691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hlinkClick r:id="rId5"/>
              </a:rPr>
              <a:t>http://electronics360.globalspec.com/article/9464/</a:t>
            </a:r>
            <a:r>
              <a:rPr lang="en-US" sz="1800" dirty="0" err="1">
                <a:hlinkClick r:id="rId5"/>
              </a:rPr>
              <a:t>ccd</a:t>
            </a:r>
            <a:r>
              <a:rPr lang="en-US" sz="1800" dirty="0">
                <a:hlinkClick r:id="rId5"/>
              </a:rPr>
              <a:t>-</a:t>
            </a:r>
            <a:r>
              <a:rPr lang="en-US" sz="1800" dirty="0" err="1">
                <a:hlinkClick r:id="rId5"/>
              </a:rPr>
              <a:t>vs</a:t>
            </a:r>
            <a:r>
              <a:rPr lang="en-US" sz="1800" dirty="0">
                <a:hlinkClick r:id="rId5"/>
              </a:rPr>
              <a:t>-</a:t>
            </a:r>
            <a:r>
              <a:rPr lang="en-US" sz="1800" dirty="0" err="1">
                <a:hlinkClick r:id="rId5"/>
              </a:rPr>
              <a:t>cmos</a:t>
            </a:r>
            <a:r>
              <a:rPr lang="en-US" sz="1800" dirty="0">
                <a:hlinkClick r:id="rId5"/>
              </a:rPr>
              <a:t>-the-shift-in-image-sensor-technology</a:t>
            </a:r>
            <a:endParaRPr lang="en-US" sz="18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5" descr="BayerPatternFilt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33526"/>
            <a:ext cx="44196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Color filter arrays</a:t>
            </a:r>
          </a:p>
        </p:txBody>
      </p:sp>
      <p:pic>
        <p:nvPicPr>
          <p:cNvPr id="67588" name="Picture 4" descr="ccd_interpol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1406526"/>
            <a:ext cx="137160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Text Box 7"/>
          <p:cNvSpPr txBox="1">
            <a:spLocks noChangeArrowheads="1"/>
          </p:cNvSpPr>
          <p:nvPr/>
        </p:nvSpPr>
        <p:spPr bwMode="auto">
          <a:xfrm>
            <a:off x="8839201" y="6583364"/>
            <a:ext cx="15208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Steve Seitz</a:t>
            </a:r>
          </a:p>
        </p:txBody>
      </p:sp>
      <p:sp>
        <p:nvSpPr>
          <p:cNvPr id="67590" name="Rectangle 8"/>
          <p:cNvSpPr>
            <a:spLocks noChangeArrowheads="1"/>
          </p:cNvSpPr>
          <p:nvPr/>
        </p:nvSpPr>
        <p:spPr bwMode="auto">
          <a:xfrm>
            <a:off x="5562601" y="1371600"/>
            <a:ext cx="3711575" cy="15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b="1" dirty="0" err="1"/>
              <a:t>Demosaicing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Estimation of missing components from neighboring values</a:t>
            </a:r>
          </a:p>
        </p:txBody>
      </p:sp>
      <p:sp>
        <p:nvSpPr>
          <p:cNvPr id="415755" name="Rectangle 11"/>
          <p:cNvSpPr>
            <a:spLocks noChangeArrowheads="1"/>
          </p:cNvSpPr>
          <p:nvPr/>
        </p:nvSpPr>
        <p:spPr bwMode="auto">
          <a:xfrm>
            <a:off x="7162800" y="3581400"/>
            <a:ext cx="2895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Why more green?</a:t>
            </a:r>
          </a:p>
        </p:txBody>
      </p:sp>
      <p:sp>
        <p:nvSpPr>
          <p:cNvPr id="67592" name="Rectangle 12"/>
          <p:cNvSpPr>
            <a:spLocks noChangeArrowheads="1"/>
          </p:cNvSpPr>
          <p:nvPr/>
        </p:nvSpPr>
        <p:spPr bwMode="auto">
          <a:xfrm>
            <a:off x="1981200" y="1071861"/>
            <a:ext cx="2565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Bayer grid</a:t>
            </a:r>
            <a:r>
              <a:rPr lang="en-US" dirty="0"/>
              <a:t> (1976)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477000" y="4078288"/>
            <a:ext cx="3581400" cy="2297112"/>
            <a:chOff x="3264" y="2569"/>
            <a:chExt cx="2256" cy="1447"/>
          </a:xfrm>
        </p:grpSpPr>
        <p:pic>
          <p:nvPicPr>
            <p:cNvPr id="67594" name="Picture 10" descr="equiluminan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4" y="2569"/>
              <a:ext cx="2256" cy="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5" name="Rectangle 13"/>
            <p:cNvSpPr>
              <a:spLocks noChangeArrowheads="1"/>
            </p:cNvSpPr>
            <p:nvPr/>
          </p:nvSpPr>
          <p:spPr bwMode="auto">
            <a:xfrm>
              <a:off x="3456" y="3824"/>
              <a:ext cx="20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tx2"/>
                  </a:solidFill>
                </a:rPr>
                <a:t>Human Luminance Sensitivity Function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5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5" descr="BayerPatternFilt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33526"/>
            <a:ext cx="44196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Color filter arrays</a:t>
            </a:r>
          </a:p>
        </p:txBody>
      </p:sp>
      <p:pic>
        <p:nvPicPr>
          <p:cNvPr id="67588" name="Picture 4" descr="ccd_interpol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6800" y="1406526"/>
            <a:ext cx="137160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Rectangle 8"/>
          <p:cNvSpPr>
            <a:spLocks noChangeArrowheads="1"/>
          </p:cNvSpPr>
          <p:nvPr/>
        </p:nvSpPr>
        <p:spPr bwMode="auto">
          <a:xfrm>
            <a:off x="5562601" y="1371600"/>
            <a:ext cx="3711575" cy="15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b="1" dirty="0" err="1"/>
              <a:t>Demosaicing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Estimation of missing components from neighboring values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3C7980-8B6C-4246-8FC6-C4DAA6CFD2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8"/>
          <a:stretch/>
        </p:blipFill>
        <p:spPr>
          <a:xfrm>
            <a:off x="6903647" y="3505200"/>
            <a:ext cx="3566306" cy="2514600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E9785C8B-AB39-5944-B319-2FD00C157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6038088"/>
            <a:ext cx="5105400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1800" dirty="0"/>
              <a:t>Recent </a:t>
            </a:r>
            <a:r>
              <a:rPr lang="en-US" sz="1800" dirty="0" err="1"/>
              <a:t>cameraphone</a:t>
            </a:r>
            <a:r>
              <a:rPr lang="en-US" sz="1800" dirty="0"/>
              <a:t> technology: </a:t>
            </a:r>
            <a:r>
              <a:rPr lang="en-US" sz="1800" dirty="0">
                <a:hlinkClick r:id="rId6"/>
              </a:rPr>
              <a:t>pixel binning</a:t>
            </a:r>
            <a:endParaRPr lang="en-US" sz="1800" dirty="0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0B9757D7-129D-A74A-9A34-14C52B316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071861"/>
            <a:ext cx="2565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Bayer grid</a:t>
            </a:r>
            <a:r>
              <a:rPr lang="en-US" dirty="0"/>
              <a:t> (1976)</a:t>
            </a:r>
          </a:p>
        </p:txBody>
      </p:sp>
    </p:spTree>
    <p:extLst>
      <p:ext uri="{BB962C8B-B14F-4D97-AF65-F5344CB8AC3E}">
        <p14:creationId xmlns:p14="http://schemas.microsoft.com/office/powerpoint/2010/main" val="39309542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Misc. digital camera artifacts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95400"/>
            <a:ext cx="7391400" cy="5943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Noise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low light is where you most notice noise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light sensitivity (ISO) / noise tradeoff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stuck pixels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In-camera processing</a:t>
            </a:r>
          </a:p>
          <a:p>
            <a:pPr lvl="2">
              <a:lnSpc>
                <a:spcPct val="80000"/>
              </a:lnSpc>
            </a:pPr>
            <a:r>
              <a:rPr lang="en-US" sz="1600" dirty="0" err="1"/>
              <a:t>oversharpening</a:t>
            </a:r>
            <a:r>
              <a:rPr lang="en-US" sz="1600" dirty="0"/>
              <a:t> can produce halos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Compression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JPEG artifacts, blocking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Blooming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CCD charge overflowing into neighboring pixels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Color artifacts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Color moire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Purple fringing from </a:t>
            </a:r>
            <a:r>
              <a:rPr lang="en-US" sz="1600" dirty="0" err="1"/>
              <a:t>microlenses</a:t>
            </a:r>
            <a:endParaRPr lang="en-US" sz="1600" dirty="0"/>
          </a:p>
        </p:txBody>
      </p:sp>
      <p:pic>
        <p:nvPicPr>
          <p:cNvPr id="7168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36576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67800" y="2667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7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86800" y="1257300"/>
            <a:ext cx="15748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6" t="36048" r="58994" b="20902"/>
          <a:stretch/>
        </p:blipFill>
        <p:spPr>
          <a:xfrm>
            <a:off x="8686801" y="5257800"/>
            <a:ext cx="1600200" cy="112014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4656B-4291-5643-A17F-A39422C5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sales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C66A78-026E-1247-A3D9-F8630BFE4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493558"/>
            <a:ext cx="7924800" cy="49072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9F4125-2751-AF44-8586-70E95B8A4C00}"/>
              </a:ext>
            </a:extLst>
          </p:cNvPr>
          <p:cNvSpPr txBox="1"/>
          <p:nvPr/>
        </p:nvSpPr>
        <p:spPr>
          <a:xfrm>
            <a:off x="9757918" y="6443246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4"/>
              </a:rPr>
              <a:t>Source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192246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4656B-4291-5643-A17F-A39422C5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sales over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ADDD8-8F81-F043-98D0-0380A57B8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full chart…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9F4125-2751-AF44-8586-70E95B8A4C00}"/>
              </a:ext>
            </a:extLst>
          </p:cNvPr>
          <p:cNvSpPr txBox="1"/>
          <p:nvPr/>
        </p:nvSpPr>
        <p:spPr>
          <a:xfrm>
            <a:off x="9757918" y="6443246"/>
            <a:ext cx="833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3"/>
              </a:rPr>
              <a:t>Source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680144-8BFC-B84D-B146-F4F40F7F5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215" y="1066800"/>
            <a:ext cx="96737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026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40328</TotalTime>
  <Words>2401</Words>
  <Application>Microsoft Macintosh PowerPoint</Application>
  <PresentationFormat>Widescreen</PresentationFormat>
  <Paragraphs>509</Paragraphs>
  <Slides>79</Slides>
  <Notes>69</Notes>
  <HiddenSlides>9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7" baseType="lpstr">
      <vt:lpstr>Arial</vt:lpstr>
      <vt:lpstr>Cambria Math</vt:lpstr>
      <vt:lpstr>EngraversGothic BT Regular</vt:lpstr>
      <vt:lpstr>Helvetica</vt:lpstr>
      <vt:lpstr>Palatino Linotype</vt:lpstr>
      <vt:lpstr>Times New Roman</vt:lpstr>
      <vt:lpstr>Blank Presentation</vt:lpstr>
      <vt:lpstr>Image</vt:lpstr>
      <vt:lpstr>Introduction to cameras</vt:lpstr>
      <vt:lpstr>Overview</vt:lpstr>
      <vt:lpstr>Let’s design a camera</vt:lpstr>
      <vt:lpstr>Pinhole camera</vt:lpstr>
      <vt:lpstr>Pinhole camera</vt:lpstr>
      <vt:lpstr>Pinhole cameras are everywhere</vt:lpstr>
      <vt:lpstr>Pinhole cameras are everywhere</vt:lpstr>
      <vt:lpstr>Camera obscura</vt:lpstr>
      <vt:lpstr>Turning a room into a camera obscura</vt:lpstr>
      <vt:lpstr>Turning a room into a camera obscura</vt:lpstr>
      <vt:lpstr>Modeling projection</vt:lpstr>
      <vt:lpstr>Modeling projection</vt:lpstr>
      <vt:lpstr>Deriving projected coordinates</vt:lpstr>
      <vt:lpstr>Deriving projected coordinates</vt:lpstr>
      <vt:lpstr>Properties of projection</vt:lpstr>
      <vt:lpstr>Home-made pinhole camera </vt:lpstr>
      <vt:lpstr>Shrinking the aperture</vt:lpstr>
      <vt:lpstr>Shrinking the aperture</vt:lpstr>
      <vt:lpstr>Overview</vt:lpstr>
      <vt:lpstr>Adding a lens</vt:lpstr>
      <vt:lpstr>Adding a lens</vt:lpstr>
      <vt:lpstr>Adding a lens</vt:lpstr>
      <vt:lpstr>Thin lens formula</vt:lpstr>
      <vt:lpstr>Thin lens formula</vt:lpstr>
      <vt:lpstr>Thin lens formula</vt:lpstr>
      <vt:lpstr>Thin lens formula</vt:lpstr>
      <vt:lpstr>Thin lens formula</vt:lpstr>
      <vt:lpstr>Thin lens formula</vt:lpstr>
      <vt:lpstr>Depth of field</vt:lpstr>
      <vt:lpstr>Depth of field</vt:lpstr>
      <vt:lpstr>Controlling depth of field</vt:lpstr>
      <vt:lpstr>Controlling depth of field</vt:lpstr>
      <vt:lpstr>Varying the aperture </vt:lpstr>
      <vt:lpstr>Overview</vt:lpstr>
      <vt:lpstr>Field of view</vt:lpstr>
      <vt:lpstr>Field of view</vt:lpstr>
      <vt:lpstr>Field of view</vt:lpstr>
      <vt:lpstr>Field of view</vt:lpstr>
      <vt:lpstr>Field of view / focal length</vt:lpstr>
      <vt:lpstr>Same effect for faces</vt:lpstr>
      <vt:lpstr>Approximating an orthographic camera</vt:lpstr>
      <vt:lpstr>The dolly zoom</vt:lpstr>
      <vt:lpstr>The dolly zoom</vt:lpstr>
      <vt:lpstr>My “dolly zoom”</vt:lpstr>
      <vt:lpstr>My “dolly zoom”</vt:lpstr>
      <vt:lpstr>Choice of lens and viewpoint: A COVID-era illustration</vt:lpstr>
      <vt:lpstr>Overview</vt:lpstr>
      <vt:lpstr>Marginal distortion</vt:lpstr>
      <vt:lpstr>Marginal distortion</vt:lpstr>
      <vt:lpstr>Marginal distortion</vt:lpstr>
      <vt:lpstr>Marginal distortion</vt:lpstr>
      <vt:lpstr>Marginal distortion</vt:lpstr>
      <vt:lpstr>Perspective and art</vt:lpstr>
      <vt:lpstr>Perspective and art</vt:lpstr>
      <vt:lpstr>Review: Pinhole projection</vt:lpstr>
      <vt:lpstr>Review: Pinhole projection</vt:lpstr>
      <vt:lpstr>Review: Pinhole projection</vt:lpstr>
      <vt:lpstr>Review: Pinhole projection</vt:lpstr>
      <vt:lpstr>Review: Field of view</vt:lpstr>
      <vt:lpstr>Orthographic or parallel projection</vt:lpstr>
      <vt:lpstr>Orthographic or parallel projection</vt:lpstr>
      <vt:lpstr>Orthographic or parallel projection</vt:lpstr>
      <vt:lpstr>Review: Cameras with lenses</vt:lpstr>
      <vt:lpstr>Review: Cameras with lenses</vt:lpstr>
      <vt:lpstr>Review: Cameras with lenses</vt:lpstr>
      <vt:lpstr>Overview</vt:lpstr>
      <vt:lpstr>Vignetting</vt:lpstr>
      <vt:lpstr>Radial distortion</vt:lpstr>
      <vt:lpstr>Spherical aberration</vt:lpstr>
      <vt:lpstr>Lens flaws: Chromatic aberration</vt:lpstr>
      <vt:lpstr>Historic milestones</vt:lpstr>
      <vt:lpstr>First digitally scanned photograph</vt:lpstr>
      <vt:lpstr>Overview</vt:lpstr>
      <vt:lpstr>Digital camera sensors</vt:lpstr>
      <vt:lpstr>Color filter arrays</vt:lpstr>
      <vt:lpstr>Color filter arrays</vt:lpstr>
      <vt:lpstr>Misc. digital camera artifacts</vt:lpstr>
      <vt:lpstr>Camera sales over time</vt:lpstr>
      <vt:lpstr>Camera sales over time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609</cp:revision>
  <cp:lastPrinted>2018-01-22T20:19:33Z</cp:lastPrinted>
  <dcterms:created xsi:type="dcterms:W3CDTF">2004-08-29T23:15:23Z</dcterms:created>
  <dcterms:modified xsi:type="dcterms:W3CDTF">2024-10-17T17:50:06Z</dcterms:modified>
</cp:coreProperties>
</file>